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16"/>
  </p:notesMasterIdLst>
  <p:handoutMasterIdLst>
    <p:handoutMasterId r:id="rId17"/>
  </p:handoutMasterIdLst>
  <p:sldIdLst>
    <p:sldId id="259" r:id="rId3"/>
    <p:sldId id="264" r:id="rId4"/>
    <p:sldId id="262" r:id="rId5"/>
    <p:sldId id="267" r:id="rId6"/>
    <p:sldId id="265" r:id="rId7"/>
    <p:sldId id="266" r:id="rId8"/>
    <p:sldId id="268" r:id="rId9"/>
    <p:sldId id="276" r:id="rId10"/>
    <p:sldId id="272" r:id="rId11"/>
    <p:sldId id="273" r:id="rId12"/>
    <p:sldId id="274" r:id="rId13"/>
    <p:sldId id="275" r:id="rId14"/>
    <p:sldId id="277" r:id="rId15"/>
  </p:sldIdLst>
  <p:sldSz cx="9144000" cy="5143500" type="screen16x9"/>
  <p:notesSz cx="6761163" cy="99425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111"/>
    <a:srgbClr val="EA74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3" autoAdjust="0"/>
    <p:restoredTop sz="54655" autoAdjust="0"/>
  </p:normalViewPr>
  <p:slideViewPr>
    <p:cSldViewPr snapToGrid="0" snapToObjects="1">
      <p:cViewPr varScale="1">
        <p:scale>
          <a:sx n="105" d="100"/>
          <a:sy n="105" d="100"/>
        </p:scale>
        <p:origin x="-72" y="-20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78" d="100"/>
          <a:sy n="78" d="100"/>
        </p:scale>
        <p:origin x="398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9889" cy="497523"/>
          </a:xfrm>
          <a:prstGeom prst="rect">
            <a:avLst/>
          </a:prstGeom>
        </p:spPr>
        <p:txBody>
          <a:bodyPr vert="horz" lIns="91290" tIns="45645" rIns="91290" bIns="45645" rtlCol="0"/>
          <a:lstStyle>
            <a:lvl1pPr algn="l">
              <a:defRPr sz="1200"/>
            </a:lvl1pPr>
          </a:lstStyle>
          <a:p>
            <a:endParaRPr lang="fr-FR"/>
          </a:p>
        </p:txBody>
      </p:sp>
      <p:sp>
        <p:nvSpPr>
          <p:cNvPr id="3" name="Espace réservé de la date 2"/>
          <p:cNvSpPr>
            <a:spLocks noGrp="1"/>
          </p:cNvSpPr>
          <p:nvPr>
            <p:ph type="dt" sz="quarter" idx="1"/>
          </p:nvPr>
        </p:nvSpPr>
        <p:spPr>
          <a:xfrm>
            <a:off x="3829695" y="0"/>
            <a:ext cx="2929889" cy="497523"/>
          </a:xfrm>
          <a:prstGeom prst="rect">
            <a:avLst/>
          </a:prstGeom>
        </p:spPr>
        <p:txBody>
          <a:bodyPr vert="horz" lIns="91290" tIns="45645" rIns="91290" bIns="45645" rtlCol="0"/>
          <a:lstStyle>
            <a:lvl1pPr algn="r">
              <a:defRPr sz="1200"/>
            </a:lvl1pPr>
          </a:lstStyle>
          <a:p>
            <a:fld id="{B286EB31-1E5C-6E45-ACF4-1D0F1F86C415}" type="datetimeFigureOut">
              <a:rPr lang="fr-FR" smtClean="0"/>
              <a:t>13/04/2022</a:t>
            </a:fld>
            <a:endParaRPr lang="fr-FR"/>
          </a:p>
        </p:txBody>
      </p:sp>
      <p:sp>
        <p:nvSpPr>
          <p:cNvPr id="4" name="Espace réservé du pied de page 3"/>
          <p:cNvSpPr>
            <a:spLocks noGrp="1"/>
          </p:cNvSpPr>
          <p:nvPr>
            <p:ph type="ftr" sz="quarter" idx="2"/>
          </p:nvPr>
        </p:nvSpPr>
        <p:spPr>
          <a:xfrm>
            <a:off x="0" y="9443402"/>
            <a:ext cx="2929889" cy="497522"/>
          </a:xfrm>
          <a:prstGeom prst="rect">
            <a:avLst/>
          </a:prstGeom>
        </p:spPr>
        <p:txBody>
          <a:bodyPr vert="horz" lIns="91290" tIns="45645" rIns="91290" bIns="4564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29695" y="9443402"/>
            <a:ext cx="2929889" cy="497522"/>
          </a:xfrm>
          <a:prstGeom prst="rect">
            <a:avLst/>
          </a:prstGeom>
        </p:spPr>
        <p:txBody>
          <a:bodyPr vert="horz" lIns="91290" tIns="45645" rIns="91290" bIns="45645" rtlCol="0" anchor="b"/>
          <a:lstStyle>
            <a:lvl1pPr algn="r">
              <a:defRPr sz="1200"/>
            </a:lvl1pPr>
          </a:lstStyle>
          <a:p>
            <a:fld id="{A2E46B09-ED22-464E-AD90-F6A4FF7D4410}" type="slidenum">
              <a:rPr lang="fr-FR" smtClean="0"/>
              <a:t>‹#›</a:t>
            </a:fld>
            <a:endParaRPr lang="fr-FR"/>
          </a:p>
        </p:txBody>
      </p:sp>
    </p:spTree>
    <p:extLst>
      <p:ext uri="{BB962C8B-B14F-4D97-AF65-F5344CB8AC3E}">
        <p14:creationId xmlns:p14="http://schemas.microsoft.com/office/powerpoint/2010/main" val="2854096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29837" cy="497126"/>
          </a:xfrm>
          <a:prstGeom prst="rect">
            <a:avLst/>
          </a:prstGeom>
        </p:spPr>
        <p:txBody>
          <a:bodyPr vert="horz" lIns="91290" tIns="45645" rIns="91290" bIns="45645" rtlCol="0"/>
          <a:lstStyle>
            <a:lvl1pPr algn="l">
              <a:defRPr sz="1200"/>
            </a:lvl1pPr>
          </a:lstStyle>
          <a:p>
            <a:endParaRPr lang="fr-FR"/>
          </a:p>
        </p:txBody>
      </p:sp>
      <p:sp>
        <p:nvSpPr>
          <p:cNvPr id="3" name="Espace réservé de la date 2"/>
          <p:cNvSpPr>
            <a:spLocks noGrp="1"/>
          </p:cNvSpPr>
          <p:nvPr>
            <p:ph type="dt" idx="1"/>
          </p:nvPr>
        </p:nvSpPr>
        <p:spPr>
          <a:xfrm>
            <a:off x="3829762" y="1"/>
            <a:ext cx="2929837" cy="497126"/>
          </a:xfrm>
          <a:prstGeom prst="rect">
            <a:avLst/>
          </a:prstGeom>
        </p:spPr>
        <p:txBody>
          <a:bodyPr vert="horz" lIns="91290" tIns="45645" rIns="91290" bIns="45645" rtlCol="0"/>
          <a:lstStyle>
            <a:lvl1pPr algn="r">
              <a:defRPr sz="1200"/>
            </a:lvl1pPr>
          </a:lstStyle>
          <a:p>
            <a:fld id="{82FF6C25-4F88-9E49-A028-098550DFA7E2}" type="datetimeFigureOut">
              <a:rPr lang="fr-FR" smtClean="0"/>
              <a:t>13/04/2022</a:t>
            </a:fld>
            <a:endParaRPr lang="fr-FR"/>
          </a:p>
        </p:txBody>
      </p:sp>
      <p:sp>
        <p:nvSpPr>
          <p:cNvPr id="4" name="Espace réservé de l'image des diapositives 3"/>
          <p:cNvSpPr>
            <a:spLocks noGrp="1" noRot="1" noChangeAspect="1"/>
          </p:cNvSpPr>
          <p:nvPr>
            <p:ph type="sldImg" idx="2"/>
          </p:nvPr>
        </p:nvSpPr>
        <p:spPr>
          <a:xfrm>
            <a:off x="66675" y="744538"/>
            <a:ext cx="6627813" cy="3729037"/>
          </a:xfrm>
          <a:prstGeom prst="rect">
            <a:avLst/>
          </a:prstGeom>
          <a:noFill/>
          <a:ln w="12700">
            <a:solidFill>
              <a:prstClr val="black"/>
            </a:solidFill>
          </a:ln>
        </p:spPr>
        <p:txBody>
          <a:bodyPr vert="horz" lIns="91290" tIns="45645" rIns="91290" bIns="45645" rtlCol="0" anchor="ctr"/>
          <a:lstStyle/>
          <a:p>
            <a:endParaRPr lang="fr-FR"/>
          </a:p>
        </p:txBody>
      </p:sp>
      <p:sp>
        <p:nvSpPr>
          <p:cNvPr id="5" name="Espace réservé des commentaires 4"/>
          <p:cNvSpPr>
            <a:spLocks noGrp="1"/>
          </p:cNvSpPr>
          <p:nvPr>
            <p:ph type="body" sz="quarter" idx="3"/>
          </p:nvPr>
        </p:nvSpPr>
        <p:spPr>
          <a:xfrm>
            <a:off x="676117" y="4722694"/>
            <a:ext cx="5408930" cy="4474131"/>
          </a:xfrm>
          <a:prstGeom prst="rect">
            <a:avLst/>
          </a:prstGeom>
        </p:spPr>
        <p:txBody>
          <a:bodyPr vert="horz" lIns="91290" tIns="45645" rIns="91290" bIns="45645"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43663"/>
            <a:ext cx="2929837" cy="497126"/>
          </a:xfrm>
          <a:prstGeom prst="rect">
            <a:avLst/>
          </a:prstGeom>
        </p:spPr>
        <p:txBody>
          <a:bodyPr vert="horz" lIns="91290" tIns="45645" rIns="91290" bIns="4564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29762" y="9443663"/>
            <a:ext cx="2929837" cy="497126"/>
          </a:xfrm>
          <a:prstGeom prst="rect">
            <a:avLst/>
          </a:prstGeom>
        </p:spPr>
        <p:txBody>
          <a:bodyPr vert="horz" lIns="91290" tIns="45645" rIns="91290" bIns="45645" rtlCol="0" anchor="b"/>
          <a:lstStyle>
            <a:lvl1pPr algn="r">
              <a:defRPr sz="1200"/>
            </a:lvl1pPr>
          </a:lstStyle>
          <a:p>
            <a:fld id="{D142F8E6-2339-AE41-9DFF-2102F3A3E447}" type="slidenum">
              <a:rPr lang="fr-FR" smtClean="0"/>
              <a:t>‹#›</a:t>
            </a:fld>
            <a:endParaRPr lang="fr-FR"/>
          </a:p>
        </p:txBody>
      </p:sp>
    </p:spTree>
    <p:extLst>
      <p:ext uri="{BB962C8B-B14F-4D97-AF65-F5344CB8AC3E}">
        <p14:creationId xmlns:p14="http://schemas.microsoft.com/office/powerpoint/2010/main" val="15447405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fld id="{D142F8E6-2339-AE41-9DFF-2102F3A3E447}" type="slidenum">
              <a:rPr lang="fr-FR" smtClean="0"/>
              <a:t>1</a:t>
            </a:fld>
            <a:endParaRPr lang="fr-FR"/>
          </a:p>
        </p:txBody>
      </p:sp>
    </p:spTree>
    <p:extLst>
      <p:ext uri="{BB962C8B-B14F-4D97-AF65-F5344CB8AC3E}">
        <p14:creationId xmlns:p14="http://schemas.microsoft.com/office/powerpoint/2010/main" val="3470688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err="1" smtClean="0"/>
              <a:t>Sbert</a:t>
            </a:r>
            <a:r>
              <a:rPr lang="en-US" dirty="0" smtClean="0"/>
              <a:t> et al. used also optimized</a:t>
            </a:r>
            <a:r>
              <a:rPr lang="en-US" baseline="0" dirty="0" smtClean="0"/>
              <a:t> the variance but with an </a:t>
            </a:r>
            <a:r>
              <a:rPr lang="en-US" baseline="0" dirty="0" err="1" smtClean="0"/>
              <a:t>interative</a:t>
            </a:r>
            <a:r>
              <a:rPr lang="en-US" baseline="0" dirty="0" smtClean="0"/>
              <a:t> Newton-Raphson solver.</a:t>
            </a:r>
            <a:endParaRPr lang="en-US" dirty="0"/>
          </a:p>
        </p:txBody>
      </p:sp>
      <p:sp>
        <p:nvSpPr>
          <p:cNvPr id="4" name="Dia számának helye 3"/>
          <p:cNvSpPr>
            <a:spLocks noGrp="1"/>
          </p:cNvSpPr>
          <p:nvPr>
            <p:ph type="sldNum" sz="quarter" idx="10"/>
          </p:nvPr>
        </p:nvSpPr>
        <p:spPr/>
        <p:txBody>
          <a:bodyPr/>
          <a:lstStyle/>
          <a:p>
            <a:fld id="{D142F8E6-2339-AE41-9DFF-2102F3A3E447}" type="slidenum">
              <a:rPr lang="fr-FR" smtClean="0"/>
              <a:t>10</a:t>
            </a:fld>
            <a:endParaRPr lang="fr-FR"/>
          </a:p>
        </p:txBody>
      </p:sp>
    </p:spTree>
    <p:extLst>
      <p:ext uri="{BB962C8B-B14F-4D97-AF65-F5344CB8AC3E}">
        <p14:creationId xmlns:p14="http://schemas.microsoft.com/office/powerpoint/2010/main" val="195327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M</a:t>
            </a:r>
            <a:r>
              <a:rPr lang="hu-HU" dirty="0" err="1" smtClean="0"/>
              <a:t>üller</a:t>
            </a:r>
            <a:r>
              <a:rPr lang="hu-HU" baseline="0" dirty="0" smtClean="0"/>
              <a:t> et </a:t>
            </a:r>
            <a:r>
              <a:rPr lang="hu-HU" baseline="0" dirty="0" err="1" smtClean="0"/>
              <a:t>al</a:t>
            </a:r>
            <a:r>
              <a:rPr lang="hu-HU" baseline="0" dirty="0" smtClean="0"/>
              <a:t>. </a:t>
            </a:r>
            <a:r>
              <a:rPr lang="hu-HU" baseline="0" dirty="0" err="1" smtClean="0"/>
              <a:t>optimized</a:t>
            </a:r>
            <a:r>
              <a:rPr lang="hu-HU" baseline="0" dirty="0" smtClean="0"/>
              <a:t> </a:t>
            </a:r>
            <a:r>
              <a:rPr lang="hu-HU" baseline="0" dirty="0" err="1" smtClean="0"/>
              <a:t>the</a:t>
            </a:r>
            <a:r>
              <a:rPr lang="hu-HU" baseline="0" dirty="0" smtClean="0"/>
              <a:t> </a:t>
            </a:r>
            <a:r>
              <a:rPr lang="hu-HU" baseline="0" dirty="0" err="1" smtClean="0"/>
              <a:t>Kullback-Leibler</a:t>
            </a:r>
            <a:r>
              <a:rPr lang="hu-HU" baseline="0" dirty="0" smtClean="0"/>
              <a:t> </a:t>
            </a:r>
            <a:r>
              <a:rPr lang="hu-HU" baseline="0" dirty="0" err="1" smtClean="0"/>
              <a:t>divergence</a:t>
            </a:r>
            <a:r>
              <a:rPr lang="hu-HU" baseline="0" dirty="0" smtClean="0"/>
              <a:t> </a:t>
            </a:r>
            <a:r>
              <a:rPr lang="hu-HU" baseline="0" dirty="0" err="1" smtClean="0"/>
              <a:t>instead</a:t>
            </a:r>
            <a:r>
              <a:rPr lang="hu-HU" baseline="0" dirty="0" smtClean="0"/>
              <a:t> of </a:t>
            </a:r>
            <a:r>
              <a:rPr lang="hu-HU" baseline="0" dirty="0" err="1" smtClean="0"/>
              <a:t>the</a:t>
            </a:r>
            <a:r>
              <a:rPr lang="hu-HU" baseline="0" dirty="0" smtClean="0"/>
              <a:t> </a:t>
            </a:r>
            <a:r>
              <a:rPr lang="hu-HU" baseline="0" dirty="0" err="1" smtClean="0"/>
              <a:t>variance</a:t>
            </a:r>
            <a:r>
              <a:rPr lang="hu-HU" baseline="0" dirty="0" smtClean="0"/>
              <a:t> </a:t>
            </a:r>
            <a:r>
              <a:rPr lang="hu-HU" baseline="0" dirty="0" err="1" smtClean="0"/>
              <a:t>with</a:t>
            </a:r>
            <a:r>
              <a:rPr lang="hu-HU" baseline="0" dirty="0" smtClean="0"/>
              <a:t> </a:t>
            </a:r>
            <a:r>
              <a:rPr lang="hu-HU" baseline="0" dirty="0" err="1" smtClean="0"/>
              <a:t>the</a:t>
            </a:r>
            <a:r>
              <a:rPr lang="hu-HU" baseline="0" dirty="0" smtClean="0"/>
              <a:t> Adam version of </a:t>
            </a:r>
            <a:r>
              <a:rPr lang="hu-HU" baseline="0" dirty="0" err="1" smtClean="0"/>
              <a:t>gradient</a:t>
            </a:r>
            <a:r>
              <a:rPr lang="hu-HU" baseline="0" dirty="0" smtClean="0"/>
              <a:t> </a:t>
            </a:r>
            <a:r>
              <a:rPr lang="hu-HU" baseline="0" dirty="0" err="1" smtClean="0"/>
              <a:t>search</a:t>
            </a:r>
            <a:r>
              <a:rPr lang="hu-HU" baseline="0" dirty="0" smtClean="0"/>
              <a:t>. </a:t>
            </a:r>
            <a:r>
              <a:rPr lang="hu-HU" baseline="0" dirty="0" err="1" smtClean="0"/>
              <a:t>Furthermore</a:t>
            </a:r>
            <a:r>
              <a:rPr lang="hu-HU" baseline="0" dirty="0" smtClean="0"/>
              <a:t>, </a:t>
            </a:r>
            <a:r>
              <a:rPr lang="hu-HU" baseline="0" dirty="0" err="1" smtClean="0"/>
              <a:t>instead</a:t>
            </a:r>
            <a:r>
              <a:rPr lang="hu-HU" baseline="0" dirty="0" smtClean="0"/>
              <a:t> of </a:t>
            </a:r>
            <a:r>
              <a:rPr lang="hu-HU" baseline="0" dirty="0" err="1" smtClean="0"/>
              <a:t>executing</a:t>
            </a:r>
            <a:r>
              <a:rPr lang="hu-HU" baseline="0" dirty="0" smtClean="0"/>
              <a:t> </a:t>
            </a:r>
            <a:r>
              <a:rPr lang="hu-HU" baseline="0" dirty="0" err="1" smtClean="0"/>
              <a:t>the</a:t>
            </a:r>
            <a:r>
              <a:rPr lang="hu-HU" baseline="0" dirty="0" smtClean="0"/>
              <a:t> </a:t>
            </a:r>
            <a:r>
              <a:rPr lang="hu-HU" baseline="0" dirty="0" err="1" smtClean="0"/>
              <a:t>search</a:t>
            </a:r>
            <a:r>
              <a:rPr lang="hu-HU" baseline="0" dirty="0" smtClean="0"/>
              <a:t> </a:t>
            </a:r>
            <a:r>
              <a:rPr lang="hu-HU" baseline="0" dirty="0" err="1" smtClean="0"/>
              <a:t>in</a:t>
            </a:r>
            <a:r>
              <a:rPr lang="hu-HU" baseline="0" dirty="0" smtClean="0"/>
              <a:t> </a:t>
            </a:r>
            <a:r>
              <a:rPr lang="hu-HU" baseline="0" dirty="0" err="1" smtClean="0"/>
              <a:t>the</a:t>
            </a:r>
            <a:r>
              <a:rPr lang="hu-HU" baseline="0" dirty="0" smtClean="0"/>
              <a:t> unit </a:t>
            </a:r>
            <a:r>
              <a:rPr lang="hu-HU" baseline="0" dirty="0" err="1" smtClean="0"/>
              <a:t>interval</a:t>
            </a:r>
            <a:r>
              <a:rPr lang="hu-HU" baseline="0" dirty="0" smtClean="0"/>
              <a:t>, </a:t>
            </a:r>
            <a:r>
              <a:rPr lang="hu-HU" baseline="0" dirty="0" err="1" smtClean="0"/>
              <a:t>the</a:t>
            </a:r>
            <a:r>
              <a:rPr lang="hu-HU" baseline="0" dirty="0" smtClean="0"/>
              <a:t> </a:t>
            </a:r>
            <a:r>
              <a:rPr lang="hu-HU" baseline="0" dirty="0" err="1" smtClean="0"/>
              <a:t>mapped</a:t>
            </a:r>
            <a:r>
              <a:rPr lang="hu-HU" baseline="0" dirty="0" smtClean="0"/>
              <a:t> </a:t>
            </a:r>
            <a:r>
              <a:rPr lang="hu-HU" baseline="0" dirty="0" err="1" smtClean="0"/>
              <a:t>the</a:t>
            </a:r>
            <a:r>
              <a:rPr lang="hu-HU" baseline="0" dirty="0" smtClean="0"/>
              <a:t> </a:t>
            </a:r>
            <a:r>
              <a:rPr lang="hu-HU" baseline="0" dirty="0" err="1" smtClean="0"/>
              <a:t>unit</a:t>
            </a:r>
            <a:r>
              <a:rPr lang="hu-HU" baseline="0" dirty="0" smtClean="0"/>
              <a:t> </a:t>
            </a:r>
            <a:r>
              <a:rPr lang="hu-HU" baseline="0" dirty="0" err="1" smtClean="0"/>
              <a:t>interval</a:t>
            </a:r>
            <a:r>
              <a:rPr lang="hu-HU" baseline="0" dirty="0" smtClean="0"/>
              <a:t> </a:t>
            </a:r>
            <a:r>
              <a:rPr lang="hu-HU" baseline="0" dirty="0" err="1" smtClean="0"/>
              <a:t>to</a:t>
            </a:r>
            <a:r>
              <a:rPr lang="hu-HU" baseline="0" dirty="0" smtClean="0"/>
              <a:t> </a:t>
            </a:r>
            <a:r>
              <a:rPr lang="hu-HU" baseline="0" dirty="0" err="1" smtClean="0"/>
              <a:t>the</a:t>
            </a:r>
            <a:r>
              <a:rPr lang="hu-HU" baseline="0" dirty="0" smtClean="0"/>
              <a:t> </a:t>
            </a:r>
            <a:r>
              <a:rPr lang="hu-HU" baseline="0" dirty="0" err="1" smtClean="0"/>
              <a:t>whole</a:t>
            </a:r>
            <a:r>
              <a:rPr lang="hu-HU" baseline="0" dirty="0" smtClean="0"/>
              <a:t> </a:t>
            </a:r>
            <a:r>
              <a:rPr lang="hu-HU" baseline="0" dirty="0" err="1" smtClean="0"/>
              <a:t>number</a:t>
            </a:r>
            <a:r>
              <a:rPr lang="hu-HU" baseline="0" dirty="0" smtClean="0"/>
              <a:t> line </a:t>
            </a:r>
            <a:r>
              <a:rPr lang="hu-HU" baseline="0" dirty="0" err="1" smtClean="0"/>
              <a:t>with</a:t>
            </a:r>
            <a:r>
              <a:rPr lang="hu-HU" baseline="0" dirty="0" smtClean="0"/>
              <a:t> </a:t>
            </a:r>
            <a:r>
              <a:rPr lang="hu-HU" baseline="0" dirty="0" err="1" smtClean="0"/>
              <a:t>the</a:t>
            </a:r>
            <a:r>
              <a:rPr lang="hu-HU" baseline="0" dirty="0" smtClean="0"/>
              <a:t> </a:t>
            </a:r>
            <a:r>
              <a:rPr lang="hu-HU" baseline="0" dirty="0" err="1" smtClean="0"/>
              <a:t>sigmoid</a:t>
            </a:r>
            <a:r>
              <a:rPr lang="hu-HU" baseline="0" dirty="0" smtClean="0"/>
              <a:t> </a:t>
            </a:r>
            <a:r>
              <a:rPr lang="hu-HU" baseline="0" dirty="0" err="1" smtClean="0"/>
              <a:t>function</a:t>
            </a:r>
            <a:r>
              <a:rPr lang="hu-HU" baseline="0" dirty="0" smtClean="0"/>
              <a:t>, </a:t>
            </a:r>
            <a:r>
              <a:rPr lang="hu-HU" baseline="0" dirty="0" err="1" smtClean="0"/>
              <a:t>thus</a:t>
            </a:r>
            <a:r>
              <a:rPr lang="hu-HU" baseline="0" dirty="0" smtClean="0"/>
              <a:t> </a:t>
            </a:r>
            <a:r>
              <a:rPr lang="hu-HU" baseline="0" dirty="0" err="1" smtClean="0"/>
              <a:t>handled</a:t>
            </a:r>
            <a:r>
              <a:rPr lang="hu-HU" baseline="0" dirty="0" smtClean="0"/>
              <a:t> </a:t>
            </a:r>
            <a:r>
              <a:rPr lang="hu-HU" baseline="0" dirty="0" err="1" smtClean="0"/>
              <a:t>the</a:t>
            </a:r>
            <a:r>
              <a:rPr lang="hu-HU" baseline="0" dirty="0" smtClean="0"/>
              <a:t> </a:t>
            </a:r>
            <a:r>
              <a:rPr lang="hu-HU" baseline="0" dirty="0" err="1" smtClean="0"/>
              <a:t>interval</a:t>
            </a:r>
            <a:r>
              <a:rPr lang="hu-HU" baseline="0" dirty="0" smtClean="0"/>
              <a:t> </a:t>
            </a:r>
            <a:r>
              <a:rPr lang="hu-HU" baseline="0" dirty="0" err="1" smtClean="0"/>
              <a:t>boundaries</a:t>
            </a:r>
            <a:r>
              <a:rPr lang="hu-HU" baseline="0" dirty="0" smtClean="0"/>
              <a:t> </a:t>
            </a:r>
            <a:r>
              <a:rPr lang="hu-HU" baseline="0" dirty="0" err="1" smtClean="0"/>
              <a:t>in</a:t>
            </a:r>
            <a:r>
              <a:rPr lang="hu-HU" baseline="0" dirty="0" smtClean="0"/>
              <a:t> a </a:t>
            </a:r>
            <a:r>
              <a:rPr lang="hu-HU" baseline="0" dirty="0" err="1" smtClean="0"/>
              <a:t>better</a:t>
            </a:r>
            <a:r>
              <a:rPr lang="hu-HU" baseline="0" dirty="0" smtClean="0"/>
              <a:t> </a:t>
            </a:r>
            <a:r>
              <a:rPr lang="hu-HU" baseline="0" dirty="0" err="1" smtClean="0"/>
              <a:t>way</a:t>
            </a:r>
            <a:r>
              <a:rPr lang="hu-HU" baseline="0" dirty="0" smtClean="0"/>
              <a:t>. </a:t>
            </a:r>
            <a:endParaRPr lang="en-US" dirty="0"/>
          </a:p>
        </p:txBody>
      </p:sp>
      <p:sp>
        <p:nvSpPr>
          <p:cNvPr id="4" name="Dia számának helye 3"/>
          <p:cNvSpPr>
            <a:spLocks noGrp="1"/>
          </p:cNvSpPr>
          <p:nvPr>
            <p:ph type="sldNum" sz="quarter" idx="10"/>
          </p:nvPr>
        </p:nvSpPr>
        <p:spPr/>
        <p:txBody>
          <a:bodyPr/>
          <a:lstStyle/>
          <a:p>
            <a:fld id="{D142F8E6-2339-AE41-9DFF-2102F3A3E447}" type="slidenum">
              <a:rPr lang="fr-FR" smtClean="0"/>
              <a:t>11</a:t>
            </a:fld>
            <a:endParaRPr lang="fr-FR"/>
          </a:p>
        </p:txBody>
      </p:sp>
    </p:spTree>
    <p:extLst>
      <p:ext uri="{BB962C8B-B14F-4D97-AF65-F5344CB8AC3E}">
        <p14:creationId xmlns:p14="http://schemas.microsoft.com/office/powerpoint/2010/main" val="4009748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And </a:t>
            </a:r>
            <a:r>
              <a:rPr lang="hu-HU" dirty="0" err="1" smtClean="0"/>
              <a:t>finally</a:t>
            </a:r>
            <a:r>
              <a:rPr lang="hu-HU" baseline="0" dirty="0" smtClean="0"/>
              <a:t> </a:t>
            </a:r>
            <a:r>
              <a:rPr lang="hu-HU" baseline="0" dirty="0" err="1" smtClean="0"/>
              <a:t>our</a:t>
            </a:r>
            <a:r>
              <a:rPr lang="hu-HU" baseline="0" dirty="0" smtClean="0"/>
              <a:t> </a:t>
            </a:r>
            <a:r>
              <a:rPr lang="hu-HU" baseline="0" dirty="0" err="1" smtClean="0"/>
              <a:t>method</a:t>
            </a:r>
            <a:r>
              <a:rPr lang="hu-HU" baseline="0" dirty="0" smtClean="0"/>
              <a:t> </a:t>
            </a:r>
            <a:r>
              <a:rPr lang="hu-HU" baseline="0" dirty="0" err="1" smtClean="0"/>
              <a:t>solves</a:t>
            </a:r>
            <a:r>
              <a:rPr lang="hu-HU" baseline="0" dirty="0" smtClean="0"/>
              <a:t> </a:t>
            </a:r>
            <a:r>
              <a:rPr lang="hu-HU" baseline="0" dirty="0" err="1" smtClean="0"/>
              <a:t>the</a:t>
            </a:r>
            <a:r>
              <a:rPr lang="hu-HU" baseline="0" dirty="0" smtClean="0"/>
              <a:t> </a:t>
            </a:r>
            <a:r>
              <a:rPr lang="hu-HU" baseline="0" dirty="0" err="1" smtClean="0"/>
              <a:t>requirement</a:t>
            </a:r>
            <a:r>
              <a:rPr lang="hu-HU" baseline="0" dirty="0" smtClean="0"/>
              <a:t> </a:t>
            </a:r>
            <a:r>
              <a:rPr lang="hu-HU" baseline="0" dirty="0" err="1" smtClean="0"/>
              <a:t>that</a:t>
            </a:r>
            <a:r>
              <a:rPr lang="hu-HU" baseline="0" dirty="0" smtClean="0"/>
              <a:t> </a:t>
            </a:r>
            <a:r>
              <a:rPr lang="hu-HU" baseline="0" dirty="0" err="1" smtClean="0"/>
              <a:t>the</a:t>
            </a:r>
            <a:r>
              <a:rPr lang="hu-HU" baseline="0" dirty="0" smtClean="0"/>
              <a:t> </a:t>
            </a:r>
            <a:r>
              <a:rPr lang="hu-HU" baseline="0" dirty="0" err="1" smtClean="0"/>
              <a:t>expectations</a:t>
            </a:r>
            <a:r>
              <a:rPr lang="hu-HU" baseline="0" dirty="0" smtClean="0"/>
              <a:t> of </a:t>
            </a:r>
            <a:r>
              <a:rPr lang="hu-HU" baseline="0" dirty="0" err="1" smtClean="0"/>
              <a:t>the</a:t>
            </a:r>
            <a:r>
              <a:rPr lang="hu-HU" baseline="0" dirty="0" smtClean="0"/>
              <a:t> </a:t>
            </a:r>
            <a:r>
              <a:rPr lang="hu-HU" baseline="0" dirty="0" err="1" smtClean="0"/>
              <a:t>integrand</a:t>
            </a:r>
            <a:r>
              <a:rPr lang="hu-HU" baseline="0" dirty="0" smtClean="0"/>
              <a:t> per </a:t>
            </a:r>
            <a:r>
              <a:rPr lang="hu-HU" baseline="0" dirty="0" err="1" smtClean="0"/>
              <a:t>the</a:t>
            </a:r>
            <a:r>
              <a:rPr lang="hu-HU" baseline="0" dirty="0" smtClean="0"/>
              <a:t> </a:t>
            </a:r>
            <a:r>
              <a:rPr lang="hu-HU" baseline="0" dirty="0" err="1" smtClean="0"/>
              <a:t>density</a:t>
            </a:r>
            <a:r>
              <a:rPr lang="hu-HU" baseline="0" dirty="0" smtClean="0"/>
              <a:t> must be </a:t>
            </a:r>
            <a:r>
              <a:rPr lang="hu-HU" baseline="0" dirty="0" err="1" smtClean="0"/>
              <a:t>independent</a:t>
            </a:r>
            <a:r>
              <a:rPr lang="hu-HU" baseline="0" dirty="0" smtClean="0"/>
              <a:t> of </a:t>
            </a:r>
            <a:r>
              <a:rPr lang="hu-HU" baseline="0" dirty="0" err="1" smtClean="0"/>
              <a:t>the</a:t>
            </a:r>
            <a:r>
              <a:rPr lang="hu-HU" baseline="0" dirty="0" smtClean="0"/>
              <a:t> </a:t>
            </a:r>
            <a:r>
              <a:rPr lang="hu-HU" baseline="0" dirty="0" err="1" smtClean="0"/>
              <a:t>sampling</a:t>
            </a:r>
            <a:r>
              <a:rPr lang="hu-HU" baseline="0" dirty="0" smtClean="0"/>
              <a:t> </a:t>
            </a:r>
            <a:r>
              <a:rPr lang="hu-HU" baseline="0" dirty="0" err="1" smtClean="0"/>
              <a:t>method</a:t>
            </a:r>
            <a:r>
              <a:rPr lang="hu-HU" baseline="0" dirty="0" smtClean="0"/>
              <a:t>, </a:t>
            </a:r>
            <a:r>
              <a:rPr lang="hu-HU" baseline="0" dirty="0" err="1" smtClean="0"/>
              <a:t>which</a:t>
            </a:r>
            <a:r>
              <a:rPr lang="hu-HU" baseline="0" dirty="0" smtClean="0"/>
              <a:t> is </a:t>
            </a:r>
            <a:r>
              <a:rPr lang="hu-HU" baseline="0" dirty="0" err="1" smtClean="0"/>
              <a:t>equivalent</a:t>
            </a:r>
            <a:r>
              <a:rPr lang="hu-HU" baseline="0" dirty="0" smtClean="0"/>
              <a:t> </a:t>
            </a:r>
            <a:r>
              <a:rPr lang="hu-HU" baseline="0" dirty="0" err="1" smtClean="0"/>
              <a:t>to</a:t>
            </a:r>
            <a:r>
              <a:rPr lang="hu-HU" baseline="0" dirty="0" smtClean="0"/>
              <a:t> </a:t>
            </a:r>
            <a:r>
              <a:rPr lang="hu-HU" baseline="0" dirty="0" err="1" smtClean="0"/>
              <a:t>the</a:t>
            </a:r>
            <a:r>
              <a:rPr lang="hu-HU" baseline="0" dirty="0" smtClean="0"/>
              <a:t> </a:t>
            </a:r>
            <a:r>
              <a:rPr lang="hu-HU" baseline="0" dirty="0" err="1" smtClean="0"/>
              <a:t>optimization</a:t>
            </a:r>
            <a:r>
              <a:rPr lang="hu-HU" baseline="0" dirty="0" smtClean="0"/>
              <a:t> of </a:t>
            </a:r>
            <a:r>
              <a:rPr lang="hu-HU" baseline="0" dirty="0" err="1" smtClean="0"/>
              <a:t>the</a:t>
            </a:r>
            <a:r>
              <a:rPr lang="hu-HU" baseline="0" dirty="0" smtClean="0"/>
              <a:t> </a:t>
            </a:r>
            <a:r>
              <a:rPr lang="hu-HU" baseline="0" dirty="0" err="1" smtClean="0"/>
              <a:t>cross</a:t>
            </a:r>
            <a:r>
              <a:rPr lang="hu-HU" baseline="0" dirty="0" smtClean="0"/>
              <a:t> </a:t>
            </a:r>
            <a:r>
              <a:rPr lang="hu-HU" baseline="0" dirty="0" err="1" smtClean="0"/>
              <a:t>entropy</a:t>
            </a:r>
            <a:r>
              <a:rPr lang="hu-HU" baseline="0" dirty="0" smtClean="0"/>
              <a:t>. </a:t>
            </a:r>
            <a:endParaRPr lang="en-US" dirty="0"/>
          </a:p>
        </p:txBody>
      </p:sp>
      <p:sp>
        <p:nvSpPr>
          <p:cNvPr id="4" name="Dia számának helye 3"/>
          <p:cNvSpPr>
            <a:spLocks noGrp="1"/>
          </p:cNvSpPr>
          <p:nvPr>
            <p:ph type="sldNum" sz="quarter" idx="10"/>
          </p:nvPr>
        </p:nvSpPr>
        <p:spPr/>
        <p:txBody>
          <a:bodyPr/>
          <a:lstStyle/>
          <a:p>
            <a:fld id="{D142F8E6-2339-AE41-9DFF-2102F3A3E447}" type="slidenum">
              <a:rPr lang="fr-FR" smtClean="0"/>
              <a:t>12</a:t>
            </a:fld>
            <a:endParaRPr lang="fr-FR"/>
          </a:p>
        </p:txBody>
      </p:sp>
    </p:spTree>
    <p:extLst>
      <p:ext uri="{BB962C8B-B14F-4D97-AF65-F5344CB8AC3E}">
        <p14:creationId xmlns:p14="http://schemas.microsoft.com/office/powerpoint/2010/main" val="360139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This paper proposed a heuristics to find the quasi-optimal budget allocation in multiple importance sampling. This heuristics aims at the equality of the</a:t>
            </a:r>
            <a:r>
              <a:rPr lang="en-US" baseline="0" dirty="0" smtClean="0"/>
              <a:t> expectation of the ratios of the integrand and the combined density when samples are generated with each particular sampling method. </a:t>
            </a:r>
            <a:endParaRPr lang="en-US" dirty="0"/>
          </a:p>
        </p:txBody>
      </p:sp>
      <p:sp>
        <p:nvSpPr>
          <p:cNvPr id="4" name="Dia számának helye 3"/>
          <p:cNvSpPr>
            <a:spLocks noGrp="1"/>
          </p:cNvSpPr>
          <p:nvPr>
            <p:ph type="sldNum" sz="quarter" idx="10"/>
          </p:nvPr>
        </p:nvSpPr>
        <p:spPr/>
        <p:txBody>
          <a:bodyPr/>
          <a:lstStyle/>
          <a:p>
            <a:fld id="{D142F8E6-2339-AE41-9DFF-2102F3A3E447}" type="slidenum">
              <a:rPr lang="fr-FR" smtClean="0"/>
              <a:t>13</a:t>
            </a:fld>
            <a:endParaRPr lang="fr-FR"/>
          </a:p>
        </p:txBody>
      </p:sp>
    </p:spTree>
    <p:extLst>
      <p:ext uri="{BB962C8B-B14F-4D97-AF65-F5344CB8AC3E}">
        <p14:creationId xmlns:p14="http://schemas.microsoft.com/office/powerpoint/2010/main" val="104986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Rendering</a:t>
            </a:r>
            <a:r>
              <a:rPr lang="hu-HU" dirty="0" smtClean="0"/>
              <a:t> </a:t>
            </a:r>
            <a:r>
              <a:rPr lang="hu-HU" dirty="0" err="1" smtClean="0"/>
              <a:t>means</a:t>
            </a:r>
            <a:r>
              <a:rPr lang="hu-HU" dirty="0" smtClean="0"/>
              <a:t> </a:t>
            </a:r>
            <a:r>
              <a:rPr lang="hu-HU" dirty="0" err="1" smtClean="0"/>
              <a:t>the</a:t>
            </a:r>
            <a:r>
              <a:rPr lang="hu-HU" dirty="0" smtClean="0"/>
              <a:t> </a:t>
            </a:r>
            <a:r>
              <a:rPr lang="hu-HU" dirty="0" err="1" smtClean="0"/>
              <a:t>integration</a:t>
            </a:r>
            <a:r>
              <a:rPr lang="hu-HU" baseline="0" dirty="0" smtClean="0"/>
              <a:t> of </a:t>
            </a:r>
            <a:r>
              <a:rPr lang="hu-HU" baseline="0" dirty="0" err="1" smtClean="0"/>
              <a:t>the</a:t>
            </a:r>
            <a:r>
              <a:rPr lang="hu-HU" baseline="0" dirty="0" smtClean="0"/>
              <a:t> </a:t>
            </a:r>
            <a:r>
              <a:rPr lang="hu-HU" baseline="0" dirty="0" err="1" smtClean="0"/>
              <a:t>contribution</a:t>
            </a:r>
            <a:r>
              <a:rPr lang="hu-HU" baseline="0" dirty="0" smtClean="0"/>
              <a:t> </a:t>
            </a:r>
            <a:r>
              <a:rPr lang="hu-HU" baseline="0" dirty="0" err="1" smtClean="0"/>
              <a:t>of</a:t>
            </a:r>
            <a:r>
              <a:rPr lang="hu-HU" baseline="0" dirty="0" smtClean="0"/>
              <a:t> </a:t>
            </a:r>
            <a:r>
              <a:rPr lang="hu-HU" baseline="0" dirty="0" err="1" smtClean="0"/>
              <a:t>those</a:t>
            </a:r>
            <a:r>
              <a:rPr lang="hu-HU" baseline="0" dirty="0" smtClean="0"/>
              <a:t> </a:t>
            </a:r>
            <a:r>
              <a:rPr lang="hu-HU" baseline="0" dirty="0" err="1" smtClean="0"/>
              <a:t>light</a:t>
            </a:r>
            <a:r>
              <a:rPr lang="hu-HU" baseline="0" dirty="0" smtClean="0"/>
              <a:t> </a:t>
            </a:r>
            <a:r>
              <a:rPr lang="hu-HU" baseline="0" dirty="0" err="1" smtClean="0"/>
              <a:t>paths</a:t>
            </a:r>
            <a:r>
              <a:rPr lang="hu-HU" baseline="0" dirty="0" smtClean="0"/>
              <a:t> </a:t>
            </a:r>
            <a:r>
              <a:rPr lang="hu-HU" baseline="0" dirty="0" err="1" smtClean="0"/>
              <a:t>that</a:t>
            </a:r>
            <a:r>
              <a:rPr lang="hu-HU" baseline="0" dirty="0" smtClean="0"/>
              <a:t> </a:t>
            </a:r>
            <a:r>
              <a:rPr lang="hu-HU" baseline="0" dirty="0" err="1" smtClean="0"/>
              <a:t>connect</a:t>
            </a:r>
            <a:r>
              <a:rPr lang="hu-HU" baseline="0" dirty="0" smtClean="0"/>
              <a:t> </a:t>
            </a:r>
            <a:r>
              <a:rPr lang="hu-HU" baseline="0" dirty="0" err="1" smtClean="0"/>
              <a:t>the</a:t>
            </a:r>
            <a:r>
              <a:rPr lang="hu-HU" baseline="0" dirty="0" smtClean="0"/>
              <a:t> </a:t>
            </a:r>
            <a:r>
              <a:rPr lang="hu-HU" baseline="0" dirty="0" err="1" smtClean="0"/>
              <a:t>light</a:t>
            </a:r>
            <a:r>
              <a:rPr lang="hu-HU" baseline="0" dirty="0" smtClean="0"/>
              <a:t> </a:t>
            </a:r>
            <a:r>
              <a:rPr lang="hu-HU" baseline="0" dirty="0" err="1" smtClean="0"/>
              <a:t>sources</a:t>
            </a:r>
            <a:r>
              <a:rPr lang="hu-HU" baseline="0" dirty="0" smtClean="0"/>
              <a:t> </a:t>
            </a:r>
            <a:r>
              <a:rPr lang="hu-HU" baseline="0" dirty="0" err="1" smtClean="0"/>
              <a:t>with</a:t>
            </a:r>
            <a:r>
              <a:rPr lang="hu-HU" baseline="0" dirty="0" smtClean="0"/>
              <a:t> </a:t>
            </a:r>
            <a:r>
              <a:rPr lang="hu-HU" baseline="0" dirty="0" err="1" smtClean="0"/>
              <a:t>the</a:t>
            </a:r>
            <a:r>
              <a:rPr lang="hu-HU" baseline="0" dirty="0" smtClean="0"/>
              <a:t> camera </a:t>
            </a:r>
            <a:r>
              <a:rPr lang="hu-HU" baseline="0" dirty="0" err="1" smtClean="0"/>
              <a:t>through</a:t>
            </a:r>
            <a:r>
              <a:rPr lang="hu-HU" baseline="0" dirty="0" smtClean="0"/>
              <a:t> a pixel. </a:t>
            </a:r>
            <a:r>
              <a:rPr lang="hu-HU" baseline="0" dirty="0" err="1" smtClean="0"/>
              <a:t>As</a:t>
            </a:r>
            <a:r>
              <a:rPr lang="hu-HU" baseline="0" dirty="0" smtClean="0"/>
              <a:t> a </a:t>
            </a:r>
            <a:r>
              <a:rPr lang="hu-HU" baseline="0" dirty="0" err="1" smtClean="0"/>
              <a:t>light</a:t>
            </a:r>
            <a:r>
              <a:rPr lang="hu-HU" baseline="0" dirty="0" smtClean="0"/>
              <a:t> </a:t>
            </a:r>
            <a:r>
              <a:rPr lang="hu-HU" baseline="0" dirty="0" err="1" smtClean="0"/>
              <a:t>path</a:t>
            </a:r>
            <a:r>
              <a:rPr lang="hu-HU" baseline="0" dirty="0" smtClean="0"/>
              <a:t> is </a:t>
            </a:r>
            <a:r>
              <a:rPr lang="hu-HU" baseline="0" dirty="0" err="1" smtClean="0"/>
              <a:t>defined</a:t>
            </a:r>
            <a:r>
              <a:rPr lang="hu-HU" baseline="0" dirty="0" smtClean="0"/>
              <a:t> </a:t>
            </a:r>
            <a:r>
              <a:rPr lang="hu-HU" baseline="0" dirty="0" err="1" smtClean="0"/>
              <a:t>by</a:t>
            </a:r>
            <a:r>
              <a:rPr lang="hu-HU" baseline="0" dirty="0" smtClean="0"/>
              <a:t> an </a:t>
            </a:r>
            <a:r>
              <a:rPr lang="hu-HU" baseline="0" dirty="0" err="1" smtClean="0"/>
              <a:t>arbitrarily</a:t>
            </a:r>
            <a:r>
              <a:rPr lang="hu-HU" baseline="0" dirty="0" smtClean="0"/>
              <a:t> </a:t>
            </a:r>
            <a:r>
              <a:rPr lang="hu-HU" baseline="0" dirty="0" err="1" smtClean="0"/>
              <a:t>long</a:t>
            </a:r>
            <a:r>
              <a:rPr lang="hu-HU" baseline="0" dirty="0" smtClean="0"/>
              <a:t> </a:t>
            </a:r>
            <a:r>
              <a:rPr lang="hu-HU" baseline="0" dirty="0" err="1" smtClean="0"/>
              <a:t>sequence</a:t>
            </a:r>
            <a:r>
              <a:rPr lang="hu-HU" baseline="0" dirty="0" smtClean="0"/>
              <a:t> of </a:t>
            </a:r>
            <a:r>
              <a:rPr lang="hu-HU" baseline="0" dirty="0" err="1" smtClean="0"/>
              <a:t>visited</a:t>
            </a:r>
            <a:r>
              <a:rPr lang="hu-HU" baseline="0" dirty="0" smtClean="0"/>
              <a:t> </a:t>
            </a:r>
            <a:r>
              <a:rPr lang="hu-HU" baseline="0" dirty="0" err="1" smtClean="0"/>
              <a:t>points</a:t>
            </a:r>
            <a:r>
              <a:rPr lang="hu-HU" baseline="0" dirty="0" smtClean="0"/>
              <a:t>, </a:t>
            </a:r>
            <a:r>
              <a:rPr lang="hu-HU" baseline="0" dirty="0" err="1" smtClean="0"/>
              <a:t>this</a:t>
            </a:r>
            <a:r>
              <a:rPr lang="hu-HU" baseline="0" dirty="0" smtClean="0"/>
              <a:t> is a </a:t>
            </a:r>
            <a:r>
              <a:rPr lang="hu-HU" baseline="0" dirty="0" err="1" smtClean="0"/>
              <a:t>high</a:t>
            </a:r>
            <a:r>
              <a:rPr lang="hu-HU" baseline="0" dirty="0" smtClean="0"/>
              <a:t>, </a:t>
            </a:r>
            <a:r>
              <a:rPr lang="hu-HU" baseline="0" dirty="0" err="1" smtClean="0"/>
              <a:t>in</a:t>
            </a:r>
            <a:r>
              <a:rPr lang="hu-HU" baseline="0" dirty="0" smtClean="0"/>
              <a:t> </a:t>
            </a:r>
            <a:r>
              <a:rPr lang="hu-HU" baseline="0" dirty="0" err="1" smtClean="0"/>
              <a:t>theory</a:t>
            </a:r>
            <a:r>
              <a:rPr lang="hu-HU" baseline="0" dirty="0" smtClean="0"/>
              <a:t> </a:t>
            </a:r>
            <a:r>
              <a:rPr lang="hu-HU" baseline="0" dirty="0" err="1" smtClean="0"/>
              <a:t>infinite</a:t>
            </a:r>
            <a:r>
              <a:rPr lang="hu-HU" baseline="0" dirty="0" smtClean="0"/>
              <a:t> </a:t>
            </a:r>
            <a:r>
              <a:rPr lang="hu-HU" baseline="0" dirty="0" err="1" smtClean="0"/>
              <a:t>dimensional</a:t>
            </a:r>
            <a:r>
              <a:rPr lang="hu-HU" baseline="0" dirty="0" smtClean="0"/>
              <a:t> </a:t>
            </a:r>
            <a:r>
              <a:rPr lang="hu-HU" baseline="0" dirty="0" err="1" smtClean="0"/>
              <a:t>integral</a:t>
            </a:r>
            <a:r>
              <a:rPr lang="hu-HU" baseline="0" dirty="0" smtClean="0"/>
              <a:t>. Monte Carlo </a:t>
            </a:r>
            <a:r>
              <a:rPr lang="hu-HU" baseline="0" dirty="0" err="1" smtClean="0"/>
              <a:t>methods</a:t>
            </a:r>
            <a:r>
              <a:rPr lang="hu-HU" baseline="0" dirty="0" smtClean="0"/>
              <a:t> </a:t>
            </a:r>
            <a:r>
              <a:rPr lang="hu-HU" baseline="0" dirty="0" err="1" smtClean="0"/>
              <a:t>offer</a:t>
            </a:r>
            <a:r>
              <a:rPr lang="hu-HU" baseline="0" dirty="0" smtClean="0"/>
              <a:t> a </a:t>
            </a:r>
            <a:r>
              <a:rPr lang="hu-HU" baseline="0" dirty="0" err="1" smtClean="0"/>
              <a:t>feasible</a:t>
            </a:r>
            <a:r>
              <a:rPr lang="hu-HU" baseline="0" dirty="0" smtClean="0"/>
              <a:t> </a:t>
            </a:r>
            <a:r>
              <a:rPr lang="hu-HU" baseline="0" dirty="0" err="1" smtClean="0"/>
              <a:t>approach</a:t>
            </a:r>
            <a:r>
              <a:rPr lang="hu-HU" baseline="0" dirty="0" smtClean="0"/>
              <a:t> </a:t>
            </a:r>
            <a:r>
              <a:rPr lang="hu-HU" baseline="0" dirty="0" err="1" smtClean="0"/>
              <a:t>to</a:t>
            </a:r>
            <a:r>
              <a:rPr lang="hu-HU" baseline="0" dirty="0" smtClean="0"/>
              <a:t> </a:t>
            </a:r>
            <a:r>
              <a:rPr lang="hu-HU" baseline="0" dirty="0" err="1" smtClean="0"/>
              <a:t>estimate</a:t>
            </a:r>
            <a:r>
              <a:rPr lang="hu-HU" baseline="0" dirty="0" smtClean="0"/>
              <a:t> </a:t>
            </a:r>
            <a:r>
              <a:rPr lang="hu-HU" baseline="0" dirty="0" err="1" smtClean="0"/>
              <a:t>such</a:t>
            </a:r>
            <a:r>
              <a:rPr lang="hu-HU" baseline="0" dirty="0" smtClean="0"/>
              <a:t> </a:t>
            </a:r>
            <a:r>
              <a:rPr lang="hu-HU" baseline="0" dirty="0" err="1" smtClean="0"/>
              <a:t>high</a:t>
            </a:r>
            <a:r>
              <a:rPr lang="hu-HU" baseline="0" dirty="0" smtClean="0"/>
              <a:t> </a:t>
            </a:r>
            <a:r>
              <a:rPr lang="hu-HU" baseline="0" dirty="0" err="1" smtClean="0"/>
              <a:t>dimensional</a:t>
            </a:r>
            <a:r>
              <a:rPr lang="hu-HU" baseline="0" dirty="0" smtClean="0"/>
              <a:t> </a:t>
            </a:r>
            <a:r>
              <a:rPr lang="hu-HU" baseline="0" dirty="0" err="1" smtClean="0"/>
              <a:t>integrals</a:t>
            </a:r>
            <a:r>
              <a:rPr lang="hu-HU" baseline="0" dirty="0" smtClean="0"/>
              <a:t>, </a:t>
            </a:r>
            <a:r>
              <a:rPr lang="hu-HU" baseline="0" dirty="0" err="1" smtClean="0"/>
              <a:t>which</a:t>
            </a:r>
            <a:r>
              <a:rPr lang="hu-HU" baseline="0" dirty="0" smtClean="0"/>
              <a:t> </a:t>
            </a:r>
            <a:r>
              <a:rPr lang="hu-HU" baseline="0" dirty="0" err="1" smtClean="0"/>
              <a:t>uses</a:t>
            </a:r>
            <a:r>
              <a:rPr lang="hu-HU" baseline="0" dirty="0" smtClean="0"/>
              <a:t> </a:t>
            </a:r>
            <a:r>
              <a:rPr lang="hu-HU" baseline="0" dirty="0" err="1" smtClean="0"/>
              <a:t>randomly</a:t>
            </a:r>
            <a:r>
              <a:rPr lang="hu-HU" baseline="0" dirty="0" smtClean="0"/>
              <a:t> </a:t>
            </a:r>
            <a:r>
              <a:rPr lang="hu-HU" baseline="0" dirty="0" err="1" smtClean="0"/>
              <a:t>generated</a:t>
            </a:r>
            <a:r>
              <a:rPr lang="hu-HU" baseline="0" dirty="0" smtClean="0"/>
              <a:t> </a:t>
            </a:r>
            <a:r>
              <a:rPr lang="hu-HU" baseline="0" dirty="0" err="1" smtClean="0"/>
              <a:t>light</a:t>
            </a:r>
            <a:r>
              <a:rPr lang="hu-HU" baseline="0" dirty="0" smtClean="0"/>
              <a:t> </a:t>
            </a:r>
            <a:r>
              <a:rPr lang="hu-HU" baseline="0" dirty="0" err="1" smtClean="0"/>
              <a:t>paths</a:t>
            </a:r>
            <a:r>
              <a:rPr lang="hu-HU" baseline="0" dirty="0" smtClean="0"/>
              <a:t>, and </a:t>
            </a:r>
            <a:r>
              <a:rPr lang="hu-HU" baseline="0" dirty="0" err="1" smtClean="0"/>
              <a:t>obtains</a:t>
            </a:r>
            <a:r>
              <a:rPr lang="hu-HU" baseline="0" dirty="0" smtClean="0"/>
              <a:t> </a:t>
            </a:r>
            <a:r>
              <a:rPr lang="hu-HU" baseline="0" dirty="0" err="1" smtClean="0"/>
              <a:t>the</a:t>
            </a:r>
            <a:r>
              <a:rPr lang="hu-HU" baseline="0" dirty="0" smtClean="0"/>
              <a:t> </a:t>
            </a:r>
            <a:r>
              <a:rPr lang="hu-HU" baseline="0" dirty="0" err="1" smtClean="0"/>
              <a:t>estimate</a:t>
            </a:r>
            <a:r>
              <a:rPr lang="hu-HU" baseline="0" dirty="0" smtClean="0"/>
              <a:t> </a:t>
            </a:r>
            <a:r>
              <a:rPr lang="hu-HU" baseline="0" dirty="0" err="1" smtClean="0"/>
              <a:t>as</a:t>
            </a:r>
            <a:r>
              <a:rPr lang="hu-HU" baseline="0" dirty="0" smtClean="0"/>
              <a:t> </a:t>
            </a:r>
            <a:r>
              <a:rPr lang="hu-HU" baseline="0" dirty="0" err="1" smtClean="0"/>
              <a:t>the</a:t>
            </a:r>
            <a:r>
              <a:rPr lang="hu-HU" baseline="0" dirty="0" smtClean="0"/>
              <a:t> </a:t>
            </a:r>
            <a:r>
              <a:rPr lang="hu-HU" baseline="0" dirty="0" err="1" smtClean="0"/>
              <a:t>average</a:t>
            </a:r>
            <a:r>
              <a:rPr lang="hu-HU" baseline="0" dirty="0" smtClean="0"/>
              <a:t> of </a:t>
            </a:r>
            <a:r>
              <a:rPr lang="hu-HU" baseline="0" dirty="0" err="1" smtClean="0"/>
              <a:t>the</a:t>
            </a:r>
            <a:r>
              <a:rPr lang="hu-HU" baseline="0" dirty="0" smtClean="0"/>
              <a:t> </a:t>
            </a:r>
            <a:r>
              <a:rPr lang="hu-HU" baseline="0" dirty="0" err="1" smtClean="0"/>
              <a:t>ratios</a:t>
            </a:r>
            <a:r>
              <a:rPr lang="hu-HU" baseline="0" dirty="0" smtClean="0"/>
              <a:t> </a:t>
            </a:r>
            <a:r>
              <a:rPr lang="hu-HU" baseline="0" dirty="0" err="1" smtClean="0"/>
              <a:t>of</a:t>
            </a:r>
            <a:r>
              <a:rPr lang="hu-HU" baseline="0" dirty="0" smtClean="0"/>
              <a:t> </a:t>
            </a:r>
            <a:r>
              <a:rPr lang="hu-HU" baseline="0" dirty="0" err="1" smtClean="0"/>
              <a:t>the</a:t>
            </a:r>
            <a:r>
              <a:rPr lang="hu-HU" baseline="0" dirty="0" smtClean="0"/>
              <a:t> </a:t>
            </a:r>
            <a:r>
              <a:rPr lang="hu-HU" baseline="0" dirty="0" err="1" smtClean="0"/>
              <a:t>transported</a:t>
            </a:r>
            <a:r>
              <a:rPr lang="hu-HU" baseline="0" dirty="0" smtClean="0"/>
              <a:t> </a:t>
            </a:r>
            <a:r>
              <a:rPr lang="hu-HU" baseline="0" dirty="0" err="1" smtClean="0"/>
              <a:t>radiance</a:t>
            </a:r>
            <a:r>
              <a:rPr lang="hu-HU" baseline="0" dirty="0" smtClean="0"/>
              <a:t> and </a:t>
            </a:r>
            <a:r>
              <a:rPr lang="hu-HU" baseline="0" dirty="0" err="1" smtClean="0"/>
              <a:t>the</a:t>
            </a:r>
            <a:r>
              <a:rPr lang="hu-HU" baseline="0" dirty="0" smtClean="0"/>
              <a:t> </a:t>
            </a:r>
            <a:r>
              <a:rPr lang="hu-HU" baseline="0" dirty="0" err="1" smtClean="0"/>
              <a:t>probability</a:t>
            </a:r>
            <a:r>
              <a:rPr lang="hu-HU" baseline="0" dirty="0" smtClean="0"/>
              <a:t> </a:t>
            </a:r>
            <a:r>
              <a:rPr lang="hu-HU" baseline="0" dirty="0" err="1" smtClean="0"/>
              <a:t>density</a:t>
            </a:r>
            <a:r>
              <a:rPr lang="hu-HU" baseline="0" dirty="0" smtClean="0"/>
              <a:t> of </a:t>
            </a:r>
            <a:r>
              <a:rPr lang="hu-HU" baseline="0" dirty="0" err="1" smtClean="0"/>
              <a:t>the</a:t>
            </a:r>
            <a:r>
              <a:rPr lang="hu-HU" baseline="0" dirty="0" smtClean="0"/>
              <a:t> </a:t>
            </a:r>
            <a:r>
              <a:rPr lang="hu-HU" baseline="0" dirty="0" err="1" smtClean="0"/>
              <a:t>light</a:t>
            </a:r>
            <a:r>
              <a:rPr lang="hu-HU" baseline="0" dirty="0" smtClean="0"/>
              <a:t> </a:t>
            </a:r>
            <a:r>
              <a:rPr lang="hu-HU" baseline="0" dirty="0" err="1" smtClean="0"/>
              <a:t>path</a:t>
            </a:r>
            <a:r>
              <a:rPr lang="hu-HU" baseline="0" dirty="0" smtClean="0"/>
              <a:t> </a:t>
            </a:r>
            <a:r>
              <a:rPr lang="hu-HU" baseline="0" dirty="0" err="1" smtClean="0"/>
              <a:t>sample</a:t>
            </a:r>
            <a:r>
              <a:rPr lang="hu-HU" baseline="0" dirty="0" smtClean="0"/>
              <a:t>. </a:t>
            </a:r>
          </a:p>
          <a:p>
            <a:endParaRPr lang="hu-HU" baseline="0" dirty="0" smtClean="0"/>
          </a:p>
          <a:p>
            <a:r>
              <a:rPr lang="hu-HU" baseline="0" dirty="0" err="1" smtClean="0"/>
              <a:t>According</a:t>
            </a:r>
            <a:r>
              <a:rPr lang="hu-HU" baseline="0" dirty="0" smtClean="0"/>
              <a:t> </a:t>
            </a:r>
            <a:r>
              <a:rPr lang="hu-HU" baseline="0" dirty="0" err="1" smtClean="0"/>
              <a:t>to</a:t>
            </a:r>
            <a:r>
              <a:rPr lang="hu-HU" baseline="0" dirty="0" smtClean="0"/>
              <a:t> </a:t>
            </a:r>
            <a:r>
              <a:rPr lang="hu-HU" baseline="0" dirty="0" err="1" smtClean="0"/>
              <a:t>the</a:t>
            </a:r>
            <a:r>
              <a:rPr lang="hu-HU" baseline="0" dirty="0" smtClean="0"/>
              <a:t> </a:t>
            </a:r>
            <a:r>
              <a:rPr lang="hu-HU" baseline="0" dirty="0" err="1" smtClean="0"/>
              <a:t>concept</a:t>
            </a:r>
            <a:r>
              <a:rPr lang="hu-HU" baseline="0" dirty="0" smtClean="0"/>
              <a:t> of </a:t>
            </a:r>
            <a:r>
              <a:rPr lang="hu-HU" baseline="0" dirty="0" err="1" smtClean="0"/>
              <a:t>importance</a:t>
            </a:r>
            <a:r>
              <a:rPr lang="hu-HU" baseline="0" dirty="0" smtClean="0"/>
              <a:t> </a:t>
            </a:r>
            <a:r>
              <a:rPr lang="hu-HU" baseline="0" dirty="0" err="1" smtClean="0"/>
              <a:t>sampling</a:t>
            </a:r>
            <a:r>
              <a:rPr lang="hu-HU" baseline="0" dirty="0" smtClean="0"/>
              <a:t>, </a:t>
            </a:r>
            <a:r>
              <a:rPr lang="hu-HU" baseline="0" dirty="0" err="1" smtClean="0"/>
              <a:t>it</a:t>
            </a:r>
            <a:r>
              <a:rPr lang="hu-HU" baseline="0" dirty="0" smtClean="0"/>
              <a:t> is </a:t>
            </a:r>
            <a:r>
              <a:rPr lang="hu-HU" baseline="0" dirty="0" err="1" smtClean="0"/>
              <a:t>worth</a:t>
            </a:r>
            <a:r>
              <a:rPr lang="hu-HU" baseline="0" dirty="0" smtClean="0"/>
              <a:t> </a:t>
            </a:r>
            <a:r>
              <a:rPr lang="hu-HU" baseline="0" dirty="0" err="1" smtClean="0"/>
              <a:t>using</a:t>
            </a:r>
            <a:r>
              <a:rPr lang="hu-HU" baseline="0" dirty="0" smtClean="0"/>
              <a:t> </a:t>
            </a:r>
            <a:r>
              <a:rPr lang="hu-HU" baseline="0" dirty="0" err="1" smtClean="0"/>
              <a:t>probability</a:t>
            </a:r>
            <a:r>
              <a:rPr lang="hu-HU" baseline="0" dirty="0" smtClean="0"/>
              <a:t> </a:t>
            </a:r>
            <a:r>
              <a:rPr lang="hu-HU" baseline="0" dirty="0" err="1" smtClean="0"/>
              <a:t>densities</a:t>
            </a:r>
            <a:r>
              <a:rPr lang="hu-HU" baseline="0" dirty="0" smtClean="0"/>
              <a:t> </a:t>
            </a:r>
            <a:r>
              <a:rPr lang="hu-HU" baseline="0" dirty="0" err="1" smtClean="0"/>
              <a:t>that</a:t>
            </a:r>
            <a:r>
              <a:rPr lang="hu-HU" baseline="0" dirty="0" smtClean="0"/>
              <a:t> </a:t>
            </a:r>
            <a:r>
              <a:rPr lang="hu-HU" baseline="0" dirty="0" err="1" smtClean="0"/>
              <a:t>are</a:t>
            </a:r>
            <a:r>
              <a:rPr lang="hu-HU" baseline="0" dirty="0" smtClean="0"/>
              <a:t> </a:t>
            </a:r>
            <a:r>
              <a:rPr lang="hu-HU" baseline="0" dirty="0" err="1" smtClean="0"/>
              <a:t>at</a:t>
            </a:r>
            <a:r>
              <a:rPr lang="hu-HU" baseline="0" dirty="0" smtClean="0"/>
              <a:t> </a:t>
            </a:r>
            <a:r>
              <a:rPr lang="hu-HU" baseline="0" dirty="0" err="1" smtClean="0"/>
              <a:t>least</a:t>
            </a:r>
            <a:r>
              <a:rPr lang="hu-HU" baseline="0" dirty="0" smtClean="0"/>
              <a:t> </a:t>
            </a:r>
            <a:r>
              <a:rPr lang="hu-HU" baseline="0" dirty="0" err="1" smtClean="0"/>
              <a:t>approximately</a:t>
            </a:r>
            <a:r>
              <a:rPr lang="hu-HU" baseline="0" dirty="0" smtClean="0"/>
              <a:t> </a:t>
            </a:r>
            <a:r>
              <a:rPr lang="hu-HU" baseline="0" dirty="0" err="1" smtClean="0"/>
              <a:t>proportional</a:t>
            </a:r>
            <a:r>
              <a:rPr lang="hu-HU" baseline="0" dirty="0" smtClean="0"/>
              <a:t> </a:t>
            </a:r>
            <a:r>
              <a:rPr lang="hu-HU" baseline="0" dirty="0" err="1" smtClean="0"/>
              <a:t>to</a:t>
            </a:r>
            <a:r>
              <a:rPr lang="hu-HU" baseline="0" dirty="0" smtClean="0"/>
              <a:t> </a:t>
            </a:r>
            <a:r>
              <a:rPr lang="hu-HU" baseline="0" dirty="0" err="1" smtClean="0"/>
              <a:t>the</a:t>
            </a:r>
            <a:r>
              <a:rPr lang="hu-HU" baseline="0" dirty="0" smtClean="0"/>
              <a:t> </a:t>
            </a:r>
            <a:r>
              <a:rPr lang="hu-HU" baseline="0" dirty="0" err="1" smtClean="0"/>
              <a:t>integrand</a:t>
            </a:r>
            <a:r>
              <a:rPr lang="hu-HU" baseline="0" dirty="0" smtClean="0"/>
              <a:t>. The </a:t>
            </a:r>
            <a:r>
              <a:rPr lang="hu-HU" baseline="0" dirty="0" err="1" smtClean="0"/>
              <a:t>intuitive</a:t>
            </a:r>
            <a:r>
              <a:rPr lang="hu-HU" baseline="0" dirty="0" smtClean="0"/>
              <a:t> </a:t>
            </a:r>
            <a:r>
              <a:rPr lang="hu-HU" baseline="0" dirty="0" err="1" smtClean="0"/>
              <a:t>explanation</a:t>
            </a:r>
            <a:r>
              <a:rPr lang="hu-HU" baseline="0" dirty="0" smtClean="0"/>
              <a:t> is </a:t>
            </a:r>
            <a:r>
              <a:rPr lang="hu-HU" baseline="0" dirty="0" err="1" smtClean="0"/>
              <a:t>that</a:t>
            </a:r>
            <a:r>
              <a:rPr lang="hu-HU" baseline="0" dirty="0" smtClean="0"/>
              <a:t> </a:t>
            </a:r>
            <a:r>
              <a:rPr lang="hu-HU" baseline="0" dirty="0" err="1" smtClean="0"/>
              <a:t>in</a:t>
            </a:r>
            <a:r>
              <a:rPr lang="hu-HU" baseline="0" dirty="0" smtClean="0"/>
              <a:t> </a:t>
            </a:r>
            <a:r>
              <a:rPr lang="hu-HU" baseline="0" dirty="0" err="1" smtClean="0"/>
              <a:t>this</a:t>
            </a:r>
            <a:r>
              <a:rPr lang="hu-HU" baseline="0" dirty="0" smtClean="0"/>
              <a:t> </a:t>
            </a:r>
            <a:r>
              <a:rPr lang="hu-HU" baseline="0" dirty="0" err="1" smtClean="0"/>
              <a:t>case</a:t>
            </a:r>
            <a:r>
              <a:rPr lang="hu-HU" baseline="0" dirty="0" smtClean="0"/>
              <a:t>, </a:t>
            </a:r>
            <a:r>
              <a:rPr lang="hu-HU" baseline="0" dirty="0" err="1" smtClean="0"/>
              <a:t>the</a:t>
            </a:r>
            <a:r>
              <a:rPr lang="hu-HU" baseline="0" dirty="0" smtClean="0"/>
              <a:t> </a:t>
            </a:r>
            <a:r>
              <a:rPr lang="hu-HU" baseline="0" dirty="0" err="1" smtClean="0"/>
              <a:t>ratios</a:t>
            </a:r>
            <a:r>
              <a:rPr lang="hu-HU" baseline="0" dirty="0" smtClean="0"/>
              <a:t> </a:t>
            </a:r>
            <a:r>
              <a:rPr lang="hu-HU" baseline="0" dirty="0" err="1" smtClean="0"/>
              <a:t>will</a:t>
            </a:r>
            <a:r>
              <a:rPr lang="hu-HU" baseline="0" dirty="0" smtClean="0"/>
              <a:t> be </a:t>
            </a:r>
            <a:r>
              <a:rPr lang="hu-HU" baseline="0" dirty="0" err="1" smtClean="0"/>
              <a:t>close</a:t>
            </a:r>
            <a:r>
              <a:rPr lang="hu-HU" baseline="0" dirty="0" smtClean="0"/>
              <a:t> </a:t>
            </a:r>
            <a:r>
              <a:rPr lang="hu-HU" baseline="0" dirty="0" err="1" smtClean="0"/>
              <a:t>to</a:t>
            </a:r>
            <a:r>
              <a:rPr lang="hu-HU" baseline="0" dirty="0" smtClean="0"/>
              <a:t> </a:t>
            </a:r>
            <a:r>
              <a:rPr lang="hu-HU" baseline="0" dirty="0" err="1" smtClean="0"/>
              <a:t>constant</a:t>
            </a:r>
            <a:r>
              <a:rPr lang="hu-HU" baseline="0" dirty="0" smtClean="0"/>
              <a:t>, </a:t>
            </a:r>
            <a:r>
              <a:rPr lang="hu-HU" baseline="0" dirty="0" err="1" smtClean="0"/>
              <a:t>thus</a:t>
            </a:r>
            <a:r>
              <a:rPr lang="hu-HU" baseline="0" dirty="0" smtClean="0"/>
              <a:t> </a:t>
            </a:r>
            <a:r>
              <a:rPr lang="hu-HU" baseline="0" dirty="0" err="1" smtClean="0"/>
              <a:t>the</a:t>
            </a:r>
            <a:r>
              <a:rPr lang="hu-HU" baseline="0" dirty="0" smtClean="0"/>
              <a:t> </a:t>
            </a:r>
            <a:r>
              <a:rPr lang="hu-HU" baseline="0" dirty="0" err="1" smtClean="0"/>
              <a:t>average</a:t>
            </a:r>
            <a:r>
              <a:rPr lang="hu-HU" baseline="0" dirty="0" smtClean="0"/>
              <a:t> </a:t>
            </a:r>
            <a:r>
              <a:rPr lang="hu-HU" baseline="0" dirty="0" err="1" smtClean="0"/>
              <a:t>will</a:t>
            </a:r>
            <a:r>
              <a:rPr lang="hu-HU" baseline="0" dirty="0" smtClean="0"/>
              <a:t> </a:t>
            </a:r>
            <a:r>
              <a:rPr lang="hu-HU" baseline="0" dirty="0" err="1" smtClean="0"/>
              <a:t>have</a:t>
            </a:r>
            <a:r>
              <a:rPr lang="hu-HU" baseline="0" dirty="0" smtClean="0"/>
              <a:t> </a:t>
            </a:r>
            <a:r>
              <a:rPr lang="hu-HU" baseline="0" dirty="0" err="1" smtClean="0"/>
              <a:t>only</a:t>
            </a:r>
            <a:r>
              <a:rPr lang="hu-HU" baseline="0" dirty="0" smtClean="0"/>
              <a:t> </a:t>
            </a:r>
            <a:r>
              <a:rPr lang="hu-HU" baseline="0" dirty="0" err="1" smtClean="0"/>
              <a:t>small</a:t>
            </a:r>
            <a:r>
              <a:rPr lang="hu-HU" baseline="0" dirty="0" smtClean="0"/>
              <a:t> </a:t>
            </a:r>
            <a:r>
              <a:rPr lang="hu-HU" baseline="0" dirty="0" err="1" smtClean="0"/>
              <a:t>fluctuations</a:t>
            </a:r>
            <a:r>
              <a:rPr lang="hu-HU" baseline="0" dirty="0" smtClean="0"/>
              <a:t>. </a:t>
            </a:r>
            <a:r>
              <a:rPr lang="hu-HU" baseline="0" dirty="0" err="1" smtClean="0"/>
              <a:t>However</a:t>
            </a:r>
            <a:r>
              <a:rPr lang="hu-HU" baseline="0" dirty="0" smtClean="0"/>
              <a:t>, </a:t>
            </a:r>
            <a:r>
              <a:rPr lang="hu-HU" baseline="0" dirty="0" err="1" smtClean="0"/>
              <a:t>if</a:t>
            </a:r>
            <a:r>
              <a:rPr lang="hu-HU" baseline="0" dirty="0" smtClean="0"/>
              <a:t> </a:t>
            </a:r>
            <a:r>
              <a:rPr lang="hu-HU" baseline="0" dirty="0" err="1" smtClean="0"/>
              <a:t>the</a:t>
            </a:r>
            <a:r>
              <a:rPr lang="hu-HU" baseline="0" dirty="0" smtClean="0"/>
              <a:t> </a:t>
            </a:r>
            <a:r>
              <a:rPr lang="hu-HU" baseline="0" dirty="0" err="1" smtClean="0"/>
              <a:t>density</a:t>
            </a:r>
            <a:r>
              <a:rPr lang="hu-HU" baseline="0" dirty="0" smtClean="0"/>
              <a:t> </a:t>
            </a:r>
            <a:r>
              <a:rPr lang="hu-HU" baseline="0" dirty="0" err="1" smtClean="0"/>
              <a:t>does</a:t>
            </a:r>
            <a:r>
              <a:rPr lang="hu-HU" baseline="0" dirty="0" smtClean="0"/>
              <a:t> </a:t>
            </a:r>
            <a:r>
              <a:rPr lang="hu-HU" baseline="0" dirty="0" err="1" smtClean="0"/>
              <a:t>not</a:t>
            </a:r>
            <a:r>
              <a:rPr lang="hu-HU" baseline="0" dirty="0" smtClean="0"/>
              <a:t> </a:t>
            </a:r>
            <a:r>
              <a:rPr lang="hu-HU" baseline="0" dirty="0" err="1" smtClean="0"/>
              <a:t>follow</a:t>
            </a:r>
            <a:r>
              <a:rPr lang="hu-HU" baseline="0" dirty="0" smtClean="0"/>
              <a:t> </a:t>
            </a:r>
            <a:r>
              <a:rPr lang="hu-HU" baseline="0" dirty="0" err="1" smtClean="0"/>
              <a:t>the</a:t>
            </a:r>
            <a:r>
              <a:rPr lang="hu-HU" baseline="0" dirty="0" smtClean="0"/>
              <a:t> </a:t>
            </a:r>
            <a:r>
              <a:rPr lang="hu-HU" baseline="0" dirty="0" err="1" smtClean="0"/>
              <a:t>integrand</a:t>
            </a:r>
            <a:r>
              <a:rPr lang="hu-HU" baseline="0" dirty="0" smtClean="0"/>
              <a:t>, </a:t>
            </a:r>
            <a:r>
              <a:rPr lang="hu-HU" baseline="0" dirty="0" err="1" smtClean="0"/>
              <a:t>then</a:t>
            </a:r>
            <a:r>
              <a:rPr lang="hu-HU" baseline="0" dirty="0" smtClean="0"/>
              <a:t> </a:t>
            </a:r>
            <a:r>
              <a:rPr lang="hu-HU" baseline="0" dirty="0" err="1" smtClean="0"/>
              <a:t>there</a:t>
            </a:r>
            <a:r>
              <a:rPr lang="hu-HU" baseline="0" dirty="0" smtClean="0"/>
              <a:t> </a:t>
            </a:r>
            <a:r>
              <a:rPr lang="hu-HU" baseline="0" dirty="0" err="1" smtClean="0"/>
              <a:t>will</a:t>
            </a:r>
            <a:r>
              <a:rPr lang="hu-HU" baseline="0" dirty="0" smtClean="0"/>
              <a:t> be </a:t>
            </a:r>
            <a:r>
              <a:rPr lang="hu-HU" baseline="0" dirty="0" err="1" smtClean="0"/>
              <a:t>regions</a:t>
            </a:r>
            <a:r>
              <a:rPr lang="hu-HU" baseline="0" dirty="0" smtClean="0"/>
              <a:t> </a:t>
            </a:r>
            <a:r>
              <a:rPr lang="hu-HU" baseline="0" dirty="0" err="1" smtClean="0"/>
              <a:t>where</a:t>
            </a:r>
            <a:r>
              <a:rPr lang="hu-HU" baseline="0" dirty="0" smtClean="0"/>
              <a:t> </a:t>
            </a:r>
            <a:r>
              <a:rPr lang="hu-HU" baseline="0" dirty="0" err="1" smtClean="0"/>
              <a:t>the</a:t>
            </a:r>
            <a:r>
              <a:rPr lang="hu-HU" baseline="0" dirty="0" smtClean="0"/>
              <a:t> </a:t>
            </a:r>
            <a:r>
              <a:rPr lang="hu-HU" baseline="0" dirty="0" err="1" smtClean="0"/>
              <a:t>integrand</a:t>
            </a:r>
            <a:r>
              <a:rPr lang="hu-HU" baseline="0" dirty="0" smtClean="0"/>
              <a:t> is </a:t>
            </a:r>
            <a:r>
              <a:rPr lang="hu-HU" baseline="0" dirty="0" err="1" smtClean="0"/>
              <a:t>large</a:t>
            </a:r>
            <a:r>
              <a:rPr lang="hu-HU" baseline="0" dirty="0" smtClean="0"/>
              <a:t> </a:t>
            </a:r>
            <a:r>
              <a:rPr lang="hu-HU" baseline="0" dirty="0" err="1" smtClean="0"/>
              <a:t>but</a:t>
            </a:r>
            <a:r>
              <a:rPr lang="hu-HU" baseline="0" dirty="0" smtClean="0"/>
              <a:t> </a:t>
            </a:r>
            <a:r>
              <a:rPr lang="hu-HU" baseline="0" dirty="0" err="1" smtClean="0"/>
              <a:t>the</a:t>
            </a:r>
            <a:r>
              <a:rPr lang="hu-HU" baseline="0" dirty="0" smtClean="0"/>
              <a:t> </a:t>
            </a:r>
            <a:r>
              <a:rPr lang="hu-HU" baseline="0" dirty="0" err="1" smtClean="0"/>
              <a:t>probability</a:t>
            </a:r>
            <a:r>
              <a:rPr lang="hu-HU" baseline="0" dirty="0" smtClean="0"/>
              <a:t> </a:t>
            </a:r>
            <a:r>
              <a:rPr lang="hu-HU" baseline="0" dirty="0" err="1" smtClean="0"/>
              <a:t>density</a:t>
            </a:r>
            <a:r>
              <a:rPr lang="hu-HU" baseline="0" dirty="0" smtClean="0"/>
              <a:t> </a:t>
            </a:r>
            <a:r>
              <a:rPr lang="hu-HU" baseline="0" dirty="0" err="1" smtClean="0"/>
              <a:t>is</a:t>
            </a:r>
            <a:r>
              <a:rPr lang="hu-HU" baseline="0" dirty="0" smtClean="0"/>
              <a:t> </a:t>
            </a:r>
            <a:r>
              <a:rPr lang="hu-HU" baseline="0" dirty="0" err="1" smtClean="0"/>
              <a:t>small</a:t>
            </a:r>
            <a:r>
              <a:rPr lang="hu-HU" baseline="0" dirty="0" smtClean="0"/>
              <a:t>. </a:t>
            </a:r>
            <a:r>
              <a:rPr lang="hu-HU" baseline="0" dirty="0" err="1" smtClean="0"/>
              <a:t>Such</a:t>
            </a:r>
            <a:r>
              <a:rPr lang="hu-HU" baseline="0" dirty="0" smtClean="0"/>
              <a:t> </a:t>
            </a:r>
            <a:r>
              <a:rPr lang="hu-HU" baseline="0" dirty="0" err="1" smtClean="0"/>
              <a:t>regions</a:t>
            </a:r>
            <a:r>
              <a:rPr lang="hu-HU" baseline="0" dirty="0" smtClean="0"/>
              <a:t> </a:t>
            </a:r>
            <a:r>
              <a:rPr lang="hu-HU" baseline="0" dirty="0" err="1" smtClean="0"/>
              <a:t>are</a:t>
            </a:r>
            <a:r>
              <a:rPr lang="hu-HU" baseline="0" dirty="0" smtClean="0"/>
              <a:t> </a:t>
            </a:r>
            <a:r>
              <a:rPr lang="hu-HU" baseline="0" dirty="0" err="1" smtClean="0"/>
              <a:t>rarely</a:t>
            </a:r>
            <a:r>
              <a:rPr lang="hu-HU" baseline="0" dirty="0" smtClean="0"/>
              <a:t> </a:t>
            </a:r>
            <a:r>
              <a:rPr lang="hu-HU" baseline="0" dirty="0" err="1" smtClean="0"/>
              <a:t>sampled</a:t>
            </a:r>
            <a:r>
              <a:rPr lang="hu-HU" baseline="0" dirty="0" smtClean="0"/>
              <a:t>, </a:t>
            </a:r>
            <a:r>
              <a:rPr lang="hu-HU" baseline="0" dirty="0" err="1" smtClean="0"/>
              <a:t>but</a:t>
            </a:r>
            <a:r>
              <a:rPr lang="hu-HU" baseline="0" dirty="0" smtClean="0"/>
              <a:t> </a:t>
            </a:r>
            <a:r>
              <a:rPr lang="hu-HU" baseline="0" dirty="0" err="1" smtClean="0"/>
              <a:t>when</a:t>
            </a:r>
            <a:r>
              <a:rPr lang="hu-HU" baseline="0" dirty="0" smtClean="0"/>
              <a:t> </a:t>
            </a:r>
            <a:r>
              <a:rPr lang="hu-HU" baseline="0" dirty="0" err="1" smtClean="0"/>
              <a:t>we</a:t>
            </a:r>
            <a:r>
              <a:rPr lang="hu-HU" baseline="0" dirty="0" smtClean="0"/>
              <a:t> </a:t>
            </a:r>
            <a:r>
              <a:rPr lang="hu-HU" baseline="0" dirty="0" err="1" smtClean="0"/>
              <a:t>are</a:t>
            </a:r>
            <a:r>
              <a:rPr lang="hu-HU" baseline="0" dirty="0" smtClean="0"/>
              <a:t> </a:t>
            </a:r>
            <a:r>
              <a:rPr lang="hu-HU" baseline="0" dirty="0" err="1" smtClean="0"/>
              <a:t>lucky</a:t>
            </a:r>
            <a:r>
              <a:rPr lang="hu-HU" baseline="0" dirty="0" smtClean="0"/>
              <a:t> </a:t>
            </a:r>
            <a:r>
              <a:rPr lang="hu-HU" baseline="0" dirty="0" err="1" smtClean="0"/>
              <a:t>enough</a:t>
            </a:r>
            <a:r>
              <a:rPr lang="hu-HU" baseline="0" dirty="0" smtClean="0"/>
              <a:t> </a:t>
            </a:r>
            <a:r>
              <a:rPr lang="hu-HU" baseline="0" dirty="0" err="1" smtClean="0"/>
              <a:t>to</a:t>
            </a:r>
            <a:r>
              <a:rPr lang="hu-HU" baseline="0" dirty="0" smtClean="0"/>
              <a:t> </a:t>
            </a:r>
            <a:r>
              <a:rPr lang="hu-HU" baseline="0" dirty="0" err="1" smtClean="0"/>
              <a:t>generate</a:t>
            </a:r>
            <a:r>
              <a:rPr lang="hu-HU" baseline="0" dirty="0" smtClean="0"/>
              <a:t> a </a:t>
            </a:r>
            <a:r>
              <a:rPr lang="hu-HU" baseline="0" dirty="0" err="1" smtClean="0"/>
              <a:t>sample</a:t>
            </a:r>
            <a:r>
              <a:rPr lang="hu-HU" baseline="0" dirty="0" smtClean="0"/>
              <a:t> here, a </a:t>
            </a:r>
            <a:r>
              <a:rPr lang="hu-HU" baseline="0" dirty="0" err="1" smtClean="0"/>
              <a:t>huge</a:t>
            </a:r>
            <a:r>
              <a:rPr lang="hu-HU" baseline="0" dirty="0" smtClean="0"/>
              <a:t> </a:t>
            </a:r>
            <a:r>
              <a:rPr lang="hu-HU" baseline="0" dirty="0" err="1" smtClean="0"/>
              <a:t>integrand</a:t>
            </a:r>
            <a:r>
              <a:rPr lang="hu-HU" baseline="0" dirty="0" smtClean="0"/>
              <a:t> per </a:t>
            </a:r>
            <a:r>
              <a:rPr lang="hu-HU" baseline="0" dirty="0" err="1" smtClean="0"/>
              <a:t>probability</a:t>
            </a:r>
            <a:r>
              <a:rPr lang="hu-HU" baseline="0" dirty="0" smtClean="0"/>
              <a:t> </a:t>
            </a:r>
            <a:r>
              <a:rPr lang="hu-HU" baseline="0" dirty="0" err="1" smtClean="0"/>
              <a:t>density</a:t>
            </a:r>
            <a:r>
              <a:rPr lang="hu-HU" baseline="0" dirty="0" smtClean="0"/>
              <a:t> ratio is </a:t>
            </a:r>
            <a:r>
              <a:rPr lang="hu-HU" baseline="0" dirty="0" err="1" smtClean="0"/>
              <a:t>added</a:t>
            </a:r>
            <a:r>
              <a:rPr lang="hu-HU" baseline="0" dirty="0" smtClean="0"/>
              <a:t> </a:t>
            </a:r>
            <a:r>
              <a:rPr lang="hu-HU" baseline="0" dirty="0" err="1" smtClean="0"/>
              <a:t>to</a:t>
            </a:r>
            <a:r>
              <a:rPr lang="hu-HU" baseline="0" dirty="0" smtClean="0"/>
              <a:t> </a:t>
            </a:r>
            <a:r>
              <a:rPr lang="hu-HU" baseline="0" dirty="0" err="1" smtClean="0"/>
              <a:t>the</a:t>
            </a:r>
            <a:r>
              <a:rPr lang="hu-HU" baseline="0" dirty="0" smtClean="0"/>
              <a:t> </a:t>
            </a:r>
            <a:r>
              <a:rPr lang="hu-HU" baseline="0" dirty="0" err="1" smtClean="0"/>
              <a:t>estimator</a:t>
            </a:r>
            <a:r>
              <a:rPr lang="hu-HU" baseline="0" dirty="0" smtClean="0"/>
              <a:t>. </a:t>
            </a:r>
            <a:r>
              <a:rPr lang="hu-HU" baseline="0" dirty="0" err="1" smtClean="0"/>
              <a:t>Thus</a:t>
            </a:r>
            <a:r>
              <a:rPr lang="hu-HU" baseline="0" dirty="0" smtClean="0"/>
              <a:t> </a:t>
            </a:r>
            <a:r>
              <a:rPr lang="hu-HU" baseline="0" dirty="0" err="1" smtClean="0"/>
              <a:t>the</a:t>
            </a:r>
            <a:r>
              <a:rPr lang="hu-HU" baseline="0" dirty="0" smtClean="0"/>
              <a:t> </a:t>
            </a:r>
            <a:r>
              <a:rPr lang="hu-HU" baseline="0" dirty="0" err="1" smtClean="0"/>
              <a:t>estimates</a:t>
            </a:r>
            <a:r>
              <a:rPr lang="hu-HU" baseline="0" dirty="0" smtClean="0"/>
              <a:t> </a:t>
            </a:r>
            <a:r>
              <a:rPr lang="hu-HU" baseline="0" dirty="0" err="1" smtClean="0"/>
              <a:t>are</a:t>
            </a:r>
            <a:r>
              <a:rPr lang="hu-HU" baseline="0" dirty="0" smtClean="0"/>
              <a:t> </a:t>
            </a:r>
            <a:r>
              <a:rPr lang="hu-HU" baseline="0" dirty="0" err="1" smtClean="0"/>
              <a:t>smaller</a:t>
            </a:r>
            <a:r>
              <a:rPr lang="hu-HU" baseline="0" dirty="0" smtClean="0"/>
              <a:t> </a:t>
            </a:r>
            <a:r>
              <a:rPr lang="hu-HU" baseline="0" dirty="0" err="1" smtClean="0"/>
              <a:t>than</a:t>
            </a:r>
            <a:r>
              <a:rPr lang="hu-HU" baseline="0" dirty="0" smtClean="0"/>
              <a:t> </a:t>
            </a:r>
            <a:r>
              <a:rPr lang="hu-HU" baseline="0" dirty="0" err="1" smtClean="0"/>
              <a:t>the</a:t>
            </a:r>
            <a:r>
              <a:rPr lang="hu-HU" baseline="0" dirty="0" smtClean="0"/>
              <a:t> </a:t>
            </a:r>
            <a:r>
              <a:rPr lang="hu-HU" baseline="0" dirty="0" err="1" smtClean="0"/>
              <a:t>real</a:t>
            </a:r>
            <a:r>
              <a:rPr lang="hu-HU" baseline="0" dirty="0" smtClean="0"/>
              <a:t> </a:t>
            </a:r>
            <a:r>
              <a:rPr lang="hu-HU" baseline="0" dirty="0" err="1" smtClean="0"/>
              <a:t>value</a:t>
            </a:r>
            <a:r>
              <a:rPr lang="hu-HU" baseline="0" dirty="0" smtClean="0"/>
              <a:t> </a:t>
            </a:r>
            <a:r>
              <a:rPr lang="hu-HU" baseline="0" dirty="0" err="1" smtClean="0"/>
              <a:t>for</a:t>
            </a:r>
            <a:r>
              <a:rPr lang="hu-HU" baseline="0" dirty="0" smtClean="0"/>
              <a:t> a </a:t>
            </a:r>
            <a:r>
              <a:rPr lang="hu-HU" baseline="0" dirty="0" err="1" smtClean="0"/>
              <a:t>longer</a:t>
            </a:r>
            <a:r>
              <a:rPr lang="hu-HU" baseline="0" dirty="0" smtClean="0"/>
              <a:t> </a:t>
            </a:r>
            <a:r>
              <a:rPr lang="hu-HU" baseline="0" dirty="0" err="1" smtClean="0"/>
              <a:t>time</a:t>
            </a:r>
            <a:r>
              <a:rPr lang="hu-HU" baseline="0" dirty="0" smtClean="0"/>
              <a:t>, </a:t>
            </a:r>
            <a:r>
              <a:rPr lang="hu-HU" baseline="0" dirty="0" err="1" smtClean="0"/>
              <a:t>then</a:t>
            </a:r>
            <a:r>
              <a:rPr lang="hu-HU" baseline="0" dirty="0" smtClean="0"/>
              <a:t> t</a:t>
            </a:r>
            <a:r>
              <a:rPr lang="en-US" baseline="0" dirty="0" smtClean="0"/>
              <a:t>hey</a:t>
            </a:r>
            <a:r>
              <a:rPr lang="hu-HU" baseline="0" dirty="0" smtClean="0"/>
              <a:t> </a:t>
            </a:r>
            <a:r>
              <a:rPr lang="hu-HU" baseline="0" dirty="0" err="1" smtClean="0"/>
              <a:t>make</a:t>
            </a:r>
            <a:r>
              <a:rPr lang="hu-HU" baseline="0" dirty="0" smtClean="0"/>
              <a:t> a </a:t>
            </a:r>
            <a:r>
              <a:rPr lang="hu-HU" baseline="0" dirty="0" err="1" smtClean="0"/>
              <a:t>huge</a:t>
            </a:r>
            <a:r>
              <a:rPr lang="hu-HU" baseline="0" dirty="0" smtClean="0"/>
              <a:t> </a:t>
            </a:r>
            <a:r>
              <a:rPr lang="hu-HU" baseline="0" dirty="0" err="1" smtClean="0"/>
              <a:t>increase</a:t>
            </a:r>
            <a:r>
              <a:rPr lang="hu-HU" baseline="0" dirty="0" smtClean="0"/>
              <a:t>, </a:t>
            </a:r>
            <a:r>
              <a:rPr lang="hu-HU" baseline="0" dirty="0" err="1" smtClean="0"/>
              <a:t>which</a:t>
            </a:r>
            <a:r>
              <a:rPr lang="hu-HU" baseline="0" dirty="0" smtClean="0"/>
              <a:t> </a:t>
            </a:r>
            <a:r>
              <a:rPr lang="hu-HU" baseline="0" dirty="0" err="1" smtClean="0"/>
              <a:t>introduces</a:t>
            </a:r>
            <a:r>
              <a:rPr lang="hu-HU" baseline="0" dirty="0" smtClean="0"/>
              <a:t> </a:t>
            </a:r>
            <a:r>
              <a:rPr lang="hu-HU" baseline="0" dirty="0" err="1" smtClean="0"/>
              <a:t>significant</a:t>
            </a:r>
            <a:r>
              <a:rPr lang="hu-HU" baseline="0" dirty="0" smtClean="0"/>
              <a:t> </a:t>
            </a:r>
            <a:r>
              <a:rPr lang="hu-HU" baseline="0" dirty="0" err="1" smtClean="0"/>
              <a:t>noise</a:t>
            </a:r>
            <a:r>
              <a:rPr lang="hu-HU" baseline="0" dirty="0" smtClean="0"/>
              <a:t> and </a:t>
            </a:r>
            <a:r>
              <a:rPr lang="hu-HU" baseline="0" dirty="0" err="1" smtClean="0"/>
              <a:t>supernova</a:t>
            </a:r>
            <a:r>
              <a:rPr lang="hu-HU" baseline="0" dirty="0" smtClean="0"/>
              <a:t> </a:t>
            </a:r>
            <a:r>
              <a:rPr lang="hu-HU" baseline="0" dirty="0" err="1" smtClean="0"/>
              <a:t>like</a:t>
            </a:r>
            <a:r>
              <a:rPr lang="hu-HU" baseline="0" dirty="0" smtClean="0"/>
              <a:t> </a:t>
            </a:r>
            <a:r>
              <a:rPr lang="hu-HU" baseline="0" dirty="0" err="1" smtClean="0"/>
              <a:t>artifacts</a:t>
            </a:r>
            <a:r>
              <a:rPr lang="hu-HU" baseline="0" dirty="0" smtClean="0"/>
              <a:t> </a:t>
            </a:r>
            <a:r>
              <a:rPr lang="hu-HU" baseline="0" dirty="0" err="1" smtClean="0"/>
              <a:t>in</a:t>
            </a:r>
            <a:r>
              <a:rPr lang="hu-HU" baseline="0" dirty="0" smtClean="0"/>
              <a:t> </a:t>
            </a:r>
            <a:r>
              <a:rPr lang="hu-HU" baseline="0" dirty="0" err="1" smtClean="0"/>
              <a:t>the</a:t>
            </a:r>
            <a:r>
              <a:rPr lang="hu-HU" baseline="0" dirty="0" smtClean="0"/>
              <a:t> image. </a:t>
            </a:r>
            <a:endParaRPr lang="en-US" dirty="0"/>
          </a:p>
        </p:txBody>
      </p:sp>
      <p:sp>
        <p:nvSpPr>
          <p:cNvPr id="4" name="Dia számának helye 3"/>
          <p:cNvSpPr>
            <a:spLocks noGrp="1"/>
          </p:cNvSpPr>
          <p:nvPr>
            <p:ph type="sldNum" sz="quarter" idx="10"/>
          </p:nvPr>
        </p:nvSpPr>
        <p:spPr/>
        <p:txBody>
          <a:bodyPr/>
          <a:lstStyle/>
          <a:p>
            <a:fld id="{D142F8E6-2339-AE41-9DFF-2102F3A3E447}" type="slidenum">
              <a:rPr lang="fr-FR" smtClean="0"/>
              <a:t>2</a:t>
            </a:fld>
            <a:endParaRPr lang="fr-FR"/>
          </a:p>
        </p:txBody>
      </p:sp>
    </p:spTree>
    <p:extLst>
      <p:ext uri="{BB962C8B-B14F-4D97-AF65-F5344CB8AC3E}">
        <p14:creationId xmlns:p14="http://schemas.microsoft.com/office/powerpoint/2010/main" val="320939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An</a:t>
            </a:r>
            <a:r>
              <a:rPr lang="hu-HU" baseline="0" dirty="0" smtClean="0"/>
              <a:t> </a:t>
            </a:r>
            <a:r>
              <a:rPr lang="hu-HU" baseline="0" dirty="0" err="1" smtClean="0"/>
              <a:t>appropriate</a:t>
            </a:r>
            <a:r>
              <a:rPr lang="hu-HU" baseline="0" dirty="0" smtClean="0"/>
              <a:t> </a:t>
            </a:r>
            <a:r>
              <a:rPr lang="hu-HU" baseline="0" dirty="0" err="1" smtClean="0"/>
              <a:t>probability</a:t>
            </a:r>
            <a:r>
              <a:rPr lang="hu-HU" baseline="0" dirty="0" smtClean="0"/>
              <a:t> </a:t>
            </a:r>
            <a:r>
              <a:rPr lang="hu-HU" baseline="0" dirty="0" err="1" smtClean="0"/>
              <a:t>density</a:t>
            </a:r>
            <a:r>
              <a:rPr lang="hu-HU" baseline="0" dirty="0" smtClean="0"/>
              <a:t> </a:t>
            </a:r>
            <a:r>
              <a:rPr lang="hu-HU" baseline="0" dirty="0" err="1" smtClean="0"/>
              <a:t>should</a:t>
            </a:r>
            <a:r>
              <a:rPr lang="hu-HU" baseline="0" dirty="0" smtClean="0"/>
              <a:t> </a:t>
            </a:r>
            <a:r>
              <a:rPr lang="hu-HU" baseline="0" dirty="0" err="1" smtClean="0"/>
              <a:t>not</a:t>
            </a:r>
            <a:r>
              <a:rPr lang="hu-HU" baseline="0" dirty="0" smtClean="0"/>
              <a:t> </a:t>
            </a:r>
            <a:r>
              <a:rPr lang="hu-HU" baseline="0" dirty="0" err="1" smtClean="0"/>
              <a:t>only</a:t>
            </a:r>
            <a:r>
              <a:rPr lang="hu-HU" baseline="0" dirty="0" smtClean="0"/>
              <a:t> </a:t>
            </a:r>
            <a:r>
              <a:rPr lang="hu-HU" baseline="0" dirty="0" err="1" smtClean="0"/>
              <a:t>mimick</a:t>
            </a:r>
            <a:r>
              <a:rPr lang="hu-HU" baseline="0" dirty="0" smtClean="0"/>
              <a:t> </a:t>
            </a:r>
            <a:r>
              <a:rPr lang="hu-HU" baseline="0" dirty="0" err="1" smtClean="0"/>
              <a:t>the</a:t>
            </a:r>
            <a:r>
              <a:rPr lang="hu-HU" baseline="0" dirty="0" smtClean="0"/>
              <a:t> </a:t>
            </a:r>
            <a:r>
              <a:rPr lang="hu-HU" baseline="0" dirty="0" err="1" smtClean="0"/>
              <a:t>integrand</a:t>
            </a:r>
            <a:r>
              <a:rPr lang="hu-HU" baseline="0" dirty="0" smtClean="0"/>
              <a:t>, </a:t>
            </a:r>
            <a:r>
              <a:rPr lang="hu-HU" baseline="0" dirty="0" err="1" smtClean="0"/>
              <a:t>but</a:t>
            </a:r>
            <a:r>
              <a:rPr lang="hu-HU" baseline="0" dirty="0" smtClean="0"/>
              <a:t> </a:t>
            </a:r>
            <a:r>
              <a:rPr lang="hu-HU" baseline="0" dirty="0" err="1" smtClean="0"/>
              <a:t>should</a:t>
            </a:r>
            <a:r>
              <a:rPr lang="hu-HU" baseline="0" dirty="0" smtClean="0"/>
              <a:t> </a:t>
            </a:r>
            <a:r>
              <a:rPr lang="hu-HU" baseline="0" dirty="0" err="1" smtClean="0"/>
              <a:t>also</a:t>
            </a:r>
            <a:r>
              <a:rPr lang="hu-HU" baseline="0" dirty="0" smtClean="0"/>
              <a:t> </a:t>
            </a:r>
            <a:r>
              <a:rPr lang="hu-HU" baseline="0" dirty="0" err="1" smtClean="0"/>
              <a:t>provide</a:t>
            </a:r>
            <a:r>
              <a:rPr lang="hu-HU" baseline="0" dirty="0" smtClean="0"/>
              <a:t> </a:t>
            </a:r>
            <a:r>
              <a:rPr lang="hu-HU" baseline="0" dirty="0" err="1" smtClean="0"/>
              <a:t>easy</a:t>
            </a:r>
            <a:r>
              <a:rPr lang="hu-HU" baseline="0" dirty="0" smtClean="0"/>
              <a:t> </a:t>
            </a:r>
            <a:r>
              <a:rPr lang="hu-HU" baseline="0" dirty="0" err="1" smtClean="0"/>
              <a:t>sample</a:t>
            </a:r>
            <a:r>
              <a:rPr lang="hu-HU" baseline="0" dirty="0" smtClean="0"/>
              <a:t> </a:t>
            </a:r>
            <a:r>
              <a:rPr lang="hu-HU" baseline="0" dirty="0" err="1" smtClean="0"/>
              <a:t>generation</a:t>
            </a:r>
            <a:r>
              <a:rPr lang="hu-HU" baseline="0" dirty="0" smtClean="0"/>
              <a:t>, </a:t>
            </a:r>
            <a:r>
              <a:rPr lang="hu-HU" baseline="0" dirty="0" err="1" smtClean="0"/>
              <a:t>for</a:t>
            </a:r>
            <a:r>
              <a:rPr lang="hu-HU" baseline="0" dirty="0" smtClean="0"/>
              <a:t> </a:t>
            </a:r>
            <a:r>
              <a:rPr lang="hu-HU" baseline="0" dirty="0" err="1" smtClean="0"/>
              <a:t>example</a:t>
            </a:r>
            <a:r>
              <a:rPr lang="hu-HU" baseline="0" dirty="0" smtClean="0"/>
              <a:t>, </a:t>
            </a:r>
            <a:r>
              <a:rPr lang="hu-HU" baseline="0" dirty="0" err="1" smtClean="0"/>
              <a:t>by</a:t>
            </a:r>
            <a:r>
              <a:rPr lang="hu-HU" baseline="0" dirty="0" smtClean="0"/>
              <a:t> </a:t>
            </a:r>
            <a:r>
              <a:rPr lang="hu-HU" baseline="0" dirty="0" err="1" smtClean="0"/>
              <a:t>transforming</a:t>
            </a:r>
            <a:r>
              <a:rPr lang="hu-HU" baseline="0" dirty="0" smtClean="0"/>
              <a:t> </a:t>
            </a:r>
            <a:r>
              <a:rPr lang="hu-HU" baseline="0" dirty="0" err="1" smtClean="0"/>
              <a:t>uniformly</a:t>
            </a:r>
            <a:r>
              <a:rPr lang="hu-HU" baseline="0" dirty="0" smtClean="0"/>
              <a:t> </a:t>
            </a:r>
            <a:r>
              <a:rPr lang="hu-HU" baseline="0" dirty="0" err="1" smtClean="0"/>
              <a:t>distributed</a:t>
            </a:r>
            <a:r>
              <a:rPr lang="hu-HU" baseline="0" dirty="0" smtClean="0"/>
              <a:t> </a:t>
            </a:r>
            <a:r>
              <a:rPr lang="hu-HU" baseline="0" dirty="0" err="1" smtClean="0"/>
              <a:t>samples</a:t>
            </a:r>
            <a:r>
              <a:rPr lang="hu-HU" baseline="0" dirty="0" smtClean="0"/>
              <a:t>, </a:t>
            </a:r>
            <a:r>
              <a:rPr lang="hu-HU" baseline="0" dirty="0" err="1" smtClean="0"/>
              <a:t>which</a:t>
            </a:r>
            <a:r>
              <a:rPr lang="hu-HU" baseline="0" dirty="0" smtClean="0"/>
              <a:t> </a:t>
            </a:r>
            <a:r>
              <a:rPr lang="hu-HU" baseline="0" dirty="0" err="1" smtClean="0"/>
              <a:t>often</a:t>
            </a:r>
            <a:r>
              <a:rPr lang="hu-HU" baseline="0" dirty="0" smtClean="0"/>
              <a:t> </a:t>
            </a:r>
            <a:r>
              <a:rPr lang="hu-HU" baseline="0" dirty="0" err="1" smtClean="0"/>
              <a:t>contradicts</a:t>
            </a:r>
            <a:r>
              <a:rPr lang="hu-HU" baseline="0" dirty="0" smtClean="0"/>
              <a:t> </a:t>
            </a:r>
            <a:r>
              <a:rPr lang="hu-HU" baseline="0" dirty="0" err="1" smtClean="0"/>
              <a:t>to</a:t>
            </a:r>
            <a:r>
              <a:rPr lang="hu-HU" baseline="0" dirty="0" smtClean="0"/>
              <a:t> </a:t>
            </a:r>
            <a:r>
              <a:rPr lang="hu-HU" baseline="0" dirty="0" err="1" smtClean="0"/>
              <a:t>the</a:t>
            </a:r>
            <a:r>
              <a:rPr lang="hu-HU" baseline="0" dirty="0" smtClean="0"/>
              <a:t> </a:t>
            </a:r>
            <a:r>
              <a:rPr lang="hu-HU" baseline="0" dirty="0" err="1" smtClean="0"/>
              <a:t>requirement</a:t>
            </a:r>
            <a:r>
              <a:rPr lang="hu-HU" baseline="0" dirty="0" smtClean="0"/>
              <a:t> of being </a:t>
            </a:r>
            <a:r>
              <a:rPr lang="hu-HU" baseline="0" dirty="0" err="1" smtClean="0"/>
              <a:t>similar</a:t>
            </a:r>
            <a:r>
              <a:rPr lang="hu-HU" baseline="0" dirty="0" smtClean="0"/>
              <a:t> </a:t>
            </a:r>
            <a:r>
              <a:rPr lang="hu-HU" baseline="0" dirty="0" err="1" smtClean="0"/>
              <a:t>to</a:t>
            </a:r>
            <a:r>
              <a:rPr lang="hu-HU" baseline="0" dirty="0" smtClean="0"/>
              <a:t> </a:t>
            </a:r>
            <a:r>
              <a:rPr lang="hu-HU" baseline="0" dirty="0" err="1" smtClean="0"/>
              <a:t>the</a:t>
            </a:r>
            <a:r>
              <a:rPr lang="hu-HU" baseline="0" dirty="0" smtClean="0"/>
              <a:t> </a:t>
            </a:r>
            <a:r>
              <a:rPr lang="hu-HU" baseline="0" dirty="0" err="1" smtClean="0"/>
              <a:t>integrand</a:t>
            </a:r>
            <a:r>
              <a:rPr lang="hu-HU" baseline="0" dirty="0" smtClean="0"/>
              <a:t>. A </a:t>
            </a:r>
            <a:r>
              <a:rPr lang="hu-HU" baseline="0" dirty="0" err="1" smtClean="0"/>
              <a:t>successful</a:t>
            </a:r>
            <a:r>
              <a:rPr lang="hu-HU" baseline="0" dirty="0" smtClean="0"/>
              <a:t> </a:t>
            </a:r>
            <a:r>
              <a:rPr lang="hu-HU" baseline="0" dirty="0" err="1" smtClean="0"/>
              <a:t>compromise</a:t>
            </a:r>
            <a:r>
              <a:rPr lang="hu-HU" baseline="0" dirty="0" smtClean="0"/>
              <a:t> is </a:t>
            </a:r>
            <a:r>
              <a:rPr lang="hu-HU" baseline="0" dirty="0" err="1" smtClean="0"/>
              <a:t>the</a:t>
            </a:r>
            <a:r>
              <a:rPr lang="hu-HU" baseline="0" dirty="0" smtClean="0"/>
              <a:t> </a:t>
            </a:r>
            <a:r>
              <a:rPr lang="hu-HU" baseline="0" dirty="0" err="1" smtClean="0"/>
              <a:t>concept</a:t>
            </a:r>
            <a:r>
              <a:rPr lang="hu-HU" baseline="0" dirty="0" smtClean="0"/>
              <a:t> of </a:t>
            </a:r>
            <a:r>
              <a:rPr lang="hu-HU" baseline="0" dirty="0" err="1" smtClean="0"/>
              <a:t>multiple</a:t>
            </a:r>
            <a:r>
              <a:rPr lang="hu-HU" baseline="0" dirty="0" smtClean="0"/>
              <a:t> </a:t>
            </a:r>
            <a:r>
              <a:rPr lang="hu-HU" baseline="0" dirty="0" err="1" smtClean="0"/>
              <a:t>importance</a:t>
            </a:r>
            <a:r>
              <a:rPr lang="hu-HU" baseline="0" dirty="0" smtClean="0"/>
              <a:t> </a:t>
            </a:r>
            <a:r>
              <a:rPr lang="hu-HU" baseline="0" dirty="0" err="1" smtClean="0"/>
              <a:t>sampling</a:t>
            </a:r>
            <a:r>
              <a:rPr lang="hu-HU" baseline="0" dirty="0" smtClean="0"/>
              <a:t>, </a:t>
            </a:r>
            <a:r>
              <a:rPr lang="hu-HU" baseline="0" dirty="0" err="1" smtClean="0"/>
              <a:t>which</a:t>
            </a:r>
            <a:r>
              <a:rPr lang="hu-HU" baseline="0" dirty="0" smtClean="0"/>
              <a:t> </a:t>
            </a:r>
            <a:r>
              <a:rPr lang="hu-HU" baseline="0" dirty="0" err="1" smtClean="0"/>
              <a:t>uses</a:t>
            </a:r>
            <a:r>
              <a:rPr lang="hu-HU" baseline="0" dirty="0" smtClean="0"/>
              <a:t> a </a:t>
            </a:r>
            <a:r>
              <a:rPr lang="hu-HU" baseline="0" dirty="0" err="1" smtClean="0"/>
              <a:t>mixture</a:t>
            </a:r>
            <a:r>
              <a:rPr lang="hu-HU" baseline="0" dirty="0" smtClean="0"/>
              <a:t> of </a:t>
            </a:r>
            <a:r>
              <a:rPr lang="hu-HU" baseline="0" dirty="0" err="1" smtClean="0"/>
              <a:t>probability</a:t>
            </a:r>
            <a:r>
              <a:rPr lang="hu-HU" baseline="0" dirty="0" smtClean="0"/>
              <a:t> </a:t>
            </a:r>
            <a:r>
              <a:rPr lang="hu-HU" baseline="0" dirty="0" err="1" smtClean="0"/>
              <a:t>densities</a:t>
            </a:r>
            <a:r>
              <a:rPr lang="hu-HU" baseline="0" dirty="0" smtClean="0"/>
              <a:t>, </a:t>
            </a:r>
            <a:r>
              <a:rPr lang="hu-HU" baseline="0" dirty="0" err="1" smtClean="0"/>
              <a:t>where</a:t>
            </a:r>
            <a:r>
              <a:rPr lang="hu-HU" baseline="0" dirty="0" smtClean="0"/>
              <a:t> </a:t>
            </a:r>
            <a:r>
              <a:rPr lang="hu-HU" baseline="0" dirty="0" err="1" smtClean="0"/>
              <a:t>each</a:t>
            </a:r>
            <a:r>
              <a:rPr lang="hu-HU" baseline="0" dirty="0" smtClean="0"/>
              <a:t> </a:t>
            </a:r>
            <a:r>
              <a:rPr lang="hu-HU" baseline="0" dirty="0" err="1" smtClean="0"/>
              <a:t>density</a:t>
            </a:r>
            <a:r>
              <a:rPr lang="hu-HU" baseline="0" dirty="0" smtClean="0"/>
              <a:t> is </a:t>
            </a:r>
            <a:r>
              <a:rPr lang="hu-HU" baseline="0" dirty="0" err="1" smtClean="0"/>
              <a:t>good</a:t>
            </a:r>
            <a:r>
              <a:rPr lang="hu-HU" baseline="0" dirty="0" smtClean="0"/>
              <a:t> </a:t>
            </a:r>
            <a:r>
              <a:rPr lang="hu-HU" baseline="0" dirty="0" err="1" smtClean="0"/>
              <a:t>for</a:t>
            </a:r>
            <a:r>
              <a:rPr lang="hu-HU" baseline="0" dirty="0" smtClean="0"/>
              <a:t> </a:t>
            </a:r>
            <a:r>
              <a:rPr lang="hu-HU" baseline="0" dirty="0" err="1" smtClean="0"/>
              <a:t>easy</a:t>
            </a:r>
            <a:r>
              <a:rPr lang="hu-HU" baseline="0" dirty="0" smtClean="0"/>
              <a:t> </a:t>
            </a:r>
            <a:r>
              <a:rPr lang="hu-HU" baseline="0" dirty="0" err="1" smtClean="0"/>
              <a:t>sample</a:t>
            </a:r>
            <a:r>
              <a:rPr lang="hu-HU" baseline="0" dirty="0" smtClean="0"/>
              <a:t> </a:t>
            </a:r>
            <a:r>
              <a:rPr lang="hu-HU" baseline="0" dirty="0" err="1" smtClean="0"/>
              <a:t>generation</a:t>
            </a:r>
            <a:r>
              <a:rPr lang="hu-HU" baseline="0" dirty="0" smtClean="0"/>
              <a:t> </a:t>
            </a:r>
            <a:r>
              <a:rPr lang="hu-HU" baseline="0" dirty="0" err="1" smtClean="0"/>
              <a:t>but</a:t>
            </a:r>
            <a:r>
              <a:rPr lang="hu-HU" baseline="0" dirty="0" smtClean="0"/>
              <a:t> </a:t>
            </a:r>
            <a:r>
              <a:rPr lang="hu-HU" baseline="0" dirty="0" err="1" smtClean="0"/>
              <a:t>typically</a:t>
            </a:r>
            <a:r>
              <a:rPr lang="hu-HU" baseline="0" dirty="0" smtClean="0"/>
              <a:t> </a:t>
            </a:r>
            <a:r>
              <a:rPr lang="hu-HU" baseline="0" dirty="0" err="1" smtClean="0"/>
              <a:t>fails</a:t>
            </a:r>
            <a:r>
              <a:rPr lang="hu-HU" baseline="0" dirty="0" smtClean="0"/>
              <a:t> </a:t>
            </a:r>
            <a:r>
              <a:rPr lang="hu-HU" baseline="0" dirty="0" err="1" smtClean="0"/>
              <a:t>to</a:t>
            </a:r>
            <a:r>
              <a:rPr lang="hu-HU" baseline="0" dirty="0" smtClean="0"/>
              <a:t> </a:t>
            </a:r>
            <a:r>
              <a:rPr lang="hu-HU" baseline="0" dirty="0" err="1" smtClean="0"/>
              <a:t>mimick</a:t>
            </a:r>
            <a:r>
              <a:rPr lang="hu-HU" baseline="0" dirty="0" smtClean="0"/>
              <a:t> </a:t>
            </a:r>
            <a:r>
              <a:rPr lang="hu-HU" baseline="0" dirty="0" err="1" smtClean="0"/>
              <a:t>the</a:t>
            </a:r>
            <a:r>
              <a:rPr lang="hu-HU" baseline="0" dirty="0" smtClean="0"/>
              <a:t> </a:t>
            </a:r>
            <a:r>
              <a:rPr lang="hu-HU" baseline="0" dirty="0" err="1" smtClean="0"/>
              <a:t>integrand</a:t>
            </a:r>
            <a:r>
              <a:rPr lang="hu-HU" baseline="0" dirty="0" smtClean="0"/>
              <a:t> </a:t>
            </a:r>
            <a:r>
              <a:rPr lang="hu-HU" baseline="0" dirty="0" err="1" smtClean="0"/>
              <a:t>alone</a:t>
            </a:r>
            <a:r>
              <a:rPr lang="hu-HU" baseline="0" dirty="0" smtClean="0"/>
              <a:t>. </a:t>
            </a:r>
            <a:r>
              <a:rPr lang="hu-HU" baseline="0" dirty="0" err="1" smtClean="0"/>
              <a:t>However</a:t>
            </a:r>
            <a:r>
              <a:rPr lang="hu-HU" baseline="0" dirty="0" smtClean="0"/>
              <a:t>, </a:t>
            </a:r>
            <a:r>
              <a:rPr lang="hu-HU" baseline="0" dirty="0" err="1" smtClean="0"/>
              <a:t>by</a:t>
            </a:r>
            <a:r>
              <a:rPr lang="hu-HU" baseline="0" dirty="0" smtClean="0"/>
              <a:t> </a:t>
            </a:r>
            <a:r>
              <a:rPr lang="hu-HU" baseline="0" dirty="0" err="1" smtClean="0"/>
              <a:t>appropriately</a:t>
            </a:r>
            <a:r>
              <a:rPr lang="hu-HU" baseline="0" dirty="0" smtClean="0"/>
              <a:t> mixing </a:t>
            </a:r>
            <a:r>
              <a:rPr lang="hu-HU" baseline="0" dirty="0" err="1" smtClean="0"/>
              <a:t>several</a:t>
            </a:r>
            <a:r>
              <a:rPr lang="hu-HU" baseline="0" dirty="0" smtClean="0"/>
              <a:t> </a:t>
            </a:r>
            <a:r>
              <a:rPr lang="hu-HU" baseline="0" dirty="0" err="1" smtClean="0"/>
              <a:t>densities</a:t>
            </a:r>
            <a:r>
              <a:rPr lang="hu-HU" baseline="0" dirty="0" smtClean="0"/>
              <a:t>, </a:t>
            </a:r>
            <a:r>
              <a:rPr lang="hu-HU" baseline="0" dirty="0" err="1" smtClean="0"/>
              <a:t>the</a:t>
            </a:r>
            <a:r>
              <a:rPr lang="hu-HU" baseline="0" dirty="0" smtClean="0"/>
              <a:t> </a:t>
            </a:r>
            <a:r>
              <a:rPr lang="hu-HU" baseline="0" dirty="0" err="1" smtClean="0"/>
              <a:t>approximate</a:t>
            </a:r>
            <a:r>
              <a:rPr lang="hu-HU" baseline="0" dirty="0" smtClean="0"/>
              <a:t> </a:t>
            </a:r>
            <a:r>
              <a:rPr lang="hu-HU" baseline="0" dirty="0" err="1" smtClean="0"/>
              <a:t>proportionality</a:t>
            </a:r>
            <a:r>
              <a:rPr lang="hu-HU" baseline="0" dirty="0" smtClean="0"/>
              <a:t> </a:t>
            </a:r>
            <a:r>
              <a:rPr lang="hu-HU" baseline="0" dirty="0" err="1" smtClean="0"/>
              <a:t>can</a:t>
            </a:r>
            <a:r>
              <a:rPr lang="hu-HU" baseline="0" dirty="0" smtClean="0"/>
              <a:t> </a:t>
            </a:r>
            <a:r>
              <a:rPr lang="hu-HU" baseline="0" dirty="0" err="1" smtClean="0"/>
              <a:t>also</a:t>
            </a:r>
            <a:r>
              <a:rPr lang="hu-HU" baseline="0" dirty="0" smtClean="0"/>
              <a:t> be </a:t>
            </a:r>
            <a:r>
              <a:rPr lang="hu-HU" baseline="0" dirty="0" err="1" smtClean="0"/>
              <a:t>satistified</a:t>
            </a:r>
            <a:r>
              <a:rPr lang="hu-HU" baseline="0" dirty="0" smtClean="0"/>
              <a:t>. </a:t>
            </a:r>
          </a:p>
          <a:p>
            <a:endParaRPr lang="hu-HU" baseline="0" dirty="0" smtClean="0"/>
          </a:p>
          <a:p>
            <a:r>
              <a:rPr lang="hu-HU" baseline="0" dirty="0" err="1" smtClean="0"/>
              <a:t>Then</a:t>
            </a:r>
            <a:r>
              <a:rPr lang="hu-HU" baseline="0" dirty="0" smtClean="0"/>
              <a:t>, </a:t>
            </a:r>
            <a:r>
              <a:rPr lang="hu-HU" baseline="0" dirty="0" err="1" smtClean="0"/>
              <a:t>the</a:t>
            </a:r>
            <a:r>
              <a:rPr lang="hu-HU" baseline="0" dirty="0" smtClean="0"/>
              <a:t> </a:t>
            </a:r>
            <a:r>
              <a:rPr lang="hu-HU" baseline="0" dirty="0" err="1" smtClean="0"/>
              <a:t>crucial</a:t>
            </a:r>
            <a:r>
              <a:rPr lang="hu-HU" baseline="0" dirty="0" smtClean="0"/>
              <a:t> </a:t>
            </a:r>
            <a:r>
              <a:rPr lang="hu-HU" baseline="0" dirty="0" err="1" smtClean="0"/>
              <a:t>decision</a:t>
            </a:r>
            <a:r>
              <a:rPr lang="hu-HU" baseline="0" dirty="0" smtClean="0"/>
              <a:t> is </a:t>
            </a:r>
            <a:r>
              <a:rPr lang="hu-HU" baseline="0" dirty="0" err="1" smtClean="0"/>
              <a:t>the</a:t>
            </a:r>
            <a:r>
              <a:rPr lang="hu-HU" baseline="0" dirty="0" smtClean="0"/>
              <a:t> </a:t>
            </a:r>
            <a:r>
              <a:rPr lang="hu-HU" baseline="0" dirty="0" err="1" smtClean="0"/>
              <a:t>weighting</a:t>
            </a:r>
            <a:r>
              <a:rPr lang="hu-HU" baseline="0" dirty="0" smtClean="0"/>
              <a:t> </a:t>
            </a:r>
            <a:r>
              <a:rPr lang="hu-HU" baseline="0" dirty="0" err="1" smtClean="0"/>
              <a:t>scheme</a:t>
            </a:r>
            <a:r>
              <a:rPr lang="hu-HU" baseline="0" dirty="0" smtClean="0"/>
              <a:t> of </a:t>
            </a:r>
            <a:r>
              <a:rPr lang="hu-HU" baseline="0" dirty="0" err="1" smtClean="0"/>
              <a:t>such</a:t>
            </a:r>
            <a:r>
              <a:rPr lang="hu-HU" baseline="0" dirty="0" smtClean="0"/>
              <a:t> a </a:t>
            </a:r>
            <a:r>
              <a:rPr lang="hu-HU" baseline="0" dirty="0" err="1" smtClean="0"/>
              <a:t>mixture</a:t>
            </a:r>
            <a:r>
              <a:rPr lang="hu-HU" baseline="0" dirty="0" smtClean="0"/>
              <a:t>, </a:t>
            </a:r>
            <a:r>
              <a:rPr lang="hu-HU" baseline="0" dirty="0" err="1" smtClean="0"/>
              <a:t>or</a:t>
            </a:r>
            <a:r>
              <a:rPr lang="hu-HU" baseline="0" dirty="0" smtClean="0"/>
              <a:t> </a:t>
            </a:r>
            <a:r>
              <a:rPr lang="hu-HU" baseline="0" dirty="0" err="1" smtClean="0"/>
              <a:t>the</a:t>
            </a:r>
            <a:r>
              <a:rPr lang="hu-HU" baseline="0" dirty="0" smtClean="0"/>
              <a:t> </a:t>
            </a:r>
            <a:r>
              <a:rPr lang="hu-HU" baseline="0" dirty="0" err="1" smtClean="0"/>
              <a:t>allocation</a:t>
            </a:r>
            <a:r>
              <a:rPr lang="hu-HU" baseline="0" dirty="0" smtClean="0"/>
              <a:t> of </a:t>
            </a:r>
            <a:r>
              <a:rPr lang="hu-HU" baseline="0" dirty="0" err="1" smtClean="0"/>
              <a:t>the</a:t>
            </a:r>
            <a:r>
              <a:rPr lang="hu-HU" baseline="0" dirty="0" smtClean="0"/>
              <a:t> </a:t>
            </a:r>
            <a:r>
              <a:rPr lang="hu-HU" baseline="0" dirty="0" err="1" smtClean="0"/>
              <a:t>total</a:t>
            </a:r>
            <a:r>
              <a:rPr lang="hu-HU" baseline="0" dirty="0" smtClean="0"/>
              <a:t> </a:t>
            </a:r>
            <a:r>
              <a:rPr lang="hu-HU" baseline="0" dirty="0" err="1" smtClean="0"/>
              <a:t>sample</a:t>
            </a:r>
            <a:r>
              <a:rPr lang="hu-HU" baseline="0" dirty="0" smtClean="0"/>
              <a:t> </a:t>
            </a:r>
            <a:r>
              <a:rPr lang="hu-HU" baseline="0" dirty="0" err="1" smtClean="0"/>
              <a:t>budget</a:t>
            </a:r>
            <a:r>
              <a:rPr lang="hu-HU" baseline="0" dirty="0" smtClean="0"/>
              <a:t> </a:t>
            </a:r>
            <a:r>
              <a:rPr lang="hu-HU" baseline="0" dirty="0" err="1" smtClean="0"/>
              <a:t>for</a:t>
            </a:r>
            <a:r>
              <a:rPr lang="hu-HU" baseline="0" dirty="0" smtClean="0"/>
              <a:t> </a:t>
            </a:r>
            <a:r>
              <a:rPr lang="hu-HU" baseline="0" dirty="0" err="1" smtClean="0"/>
              <a:t>individual</a:t>
            </a:r>
            <a:r>
              <a:rPr lang="hu-HU" baseline="0" dirty="0" smtClean="0"/>
              <a:t> </a:t>
            </a:r>
            <a:r>
              <a:rPr lang="hu-HU" baseline="0" dirty="0" err="1" smtClean="0"/>
              <a:t>sampling</a:t>
            </a:r>
            <a:r>
              <a:rPr lang="hu-HU" baseline="0" dirty="0" smtClean="0"/>
              <a:t> </a:t>
            </a:r>
            <a:r>
              <a:rPr lang="hu-HU" baseline="0" dirty="0" err="1" smtClean="0"/>
              <a:t>schemes</a:t>
            </a:r>
            <a:r>
              <a:rPr lang="hu-HU" baseline="0" dirty="0" smtClean="0"/>
              <a:t>. </a:t>
            </a:r>
            <a:r>
              <a:rPr lang="hu-HU" baseline="0" dirty="0" err="1" smtClean="0"/>
              <a:t>This</a:t>
            </a:r>
            <a:r>
              <a:rPr lang="hu-HU" baseline="0" dirty="0" smtClean="0"/>
              <a:t> </a:t>
            </a:r>
            <a:r>
              <a:rPr lang="hu-HU" baseline="0" dirty="0" err="1" smtClean="0"/>
              <a:t>weighting</a:t>
            </a:r>
            <a:r>
              <a:rPr lang="hu-HU" baseline="0" dirty="0" smtClean="0"/>
              <a:t> is </a:t>
            </a:r>
            <a:r>
              <a:rPr lang="hu-HU" baseline="0" dirty="0" err="1" smtClean="0"/>
              <a:t>defined</a:t>
            </a:r>
            <a:r>
              <a:rPr lang="hu-HU" baseline="0" dirty="0" smtClean="0"/>
              <a:t> </a:t>
            </a:r>
            <a:r>
              <a:rPr lang="hu-HU" baseline="0" dirty="0" err="1" smtClean="0"/>
              <a:t>by</a:t>
            </a:r>
            <a:r>
              <a:rPr lang="hu-HU" baseline="0" dirty="0" smtClean="0"/>
              <a:t> </a:t>
            </a:r>
            <a:r>
              <a:rPr lang="hu-HU" baseline="0" dirty="0" err="1" smtClean="0"/>
              <a:t>variable</a:t>
            </a:r>
            <a:r>
              <a:rPr lang="hu-HU" baseline="0" dirty="0" smtClean="0"/>
              <a:t> </a:t>
            </a:r>
            <a:r>
              <a:rPr lang="hu-HU" baseline="0" dirty="0" err="1" smtClean="0"/>
              <a:t>alpha</a:t>
            </a:r>
            <a:r>
              <a:rPr lang="hu-HU" baseline="0" dirty="0" smtClean="0"/>
              <a:t> </a:t>
            </a:r>
            <a:r>
              <a:rPr lang="hu-HU" baseline="0" dirty="0" err="1" smtClean="0"/>
              <a:t>when</a:t>
            </a:r>
            <a:r>
              <a:rPr lang="hu-HU" baseline="0" dirty="0" smtClean="0"/>
              <a:t> </a:t>
            </a:r>
            <a:r>
              <a:rPr lang="hu-HU" baseline="0" dirty="0" err="1" smtClean="0"/>
              <a:t>only</a:t>
            </a:r>
            <a:r>
              <a:rPr lang="hu-HU" baseline="0" dirty="0" smtClean="0"/>
              <a:t> </a:t>
            </a:r>
            <a:r>
              <a:rPr lang="hu-HU" baseline="0" dirty="0" err="1" smtClean="0"/>
              <a:t>two</a:t>
            </a:r>
            <a:r>
              <a:rPr lang="hu-HU" baseline="0" dirty="0" smtClean="0"/>
              <a:t> </a:t>
            </a:r>
            <a:r>
              <a:rPr lang="hu-HU" baseline="0" dirty="0" err="1" smtClean="0"/>
              <a:t>densities</a:t>
            </a:r>
            <a:r>
              <a:rPr lang="hu-HU" baseline="0" dirty="0" smtClean="0"/>
              <a:t> </a:t>
            </a:r>
            <a:r>
              <a:rPr lang="hu-HU" baseline="0" dirty="0" err="1" smtClean="0"/>
              <a:t>are</a:t>
            </a:r>
            <a:r>
              <a:rPr lang="hu-HU" baseline="0" dirty="0" smtClean="0"/>
              <a:t> mixed. Here p1 and p2 </a:t>
            </a:r>
            <a:r>
              <a:rPr lang="hu-HU" baseline="0" dirty="0" err="1" smtClean="0"/>
              <a:t>are</a:t>
            </a:r>
            <a:r>
              <a:rPr lang="hu-HU" baseline="0" dirty="0" smtClean="0"/>
              <a:t> </a:t>
            </a:r>
            <a:r>
              <a:rPr lang="hu-HU" baseline="0" dirty="0" err="1" smtClean="0"/>
              <a:t>the</a:t>
            </a:r>
            <a:r>
              <a:rPr lang="hu-HU" baseline="0" dirty="0" smtClean="0"/>
              <a:t> mixed </a:t>
            </a:r>
            <a:r>
              <a:rPr lang="hu-HU" baseline="0" dirty="0" err="1" smtClean="0"/>
              <a:t>densities</a:t>
            </a:r>
            <a:r>
              <a:rPr lang="hu-HU" baseline="0" dirty="0" smtClean="0"/>
              <a:t> and p is </a:t>
            </a:r>
            <a:r>
              <a:rPr lang="hu-HU" baseline="0" dirty="0" err="1" smtClean="0"/>
              <a:t>the</a:t>
            </a:r>
            <a:r>
              <a:rPr lang="hu-HU" baseline="0" dirty="0" smtClean="0"/>
              <a:t> </a:t>
            </a:r>
            <a:r>
              <a:rPr lang="hu-HU" baseline="0" dirty="0" err="1" smtClean="0"/>
              <a:t>resulting</a:t>
            </a:r>
            <a:r>
              <a:rPr lang="hu-HU" baseline="0" dirty="0" smtClean="0"/>
              <a:t> </a:t>
            </a:r>
            <a:r>
              <a:rPr lang="hu-HU" baseline="0" dirty="0" err="1" smtClean="0"/>
              <a:t>density</a:t>
            </a:r>
            <a:r>
              <a:rPr lang="hu-HU" baseline="0" dirty="0" smtClean="0"/>
              <a:t>. </a:t>
            </a:r>
          </a:p>
          <a:p>
            <a:endParaRPr lang="hu-HU" baseline="0" dirty="0" smtClean="0"/>
          </a:p>
          <a:p>
            <a:r>
              <a:rPr lang="hu-HU" baseline="0" dirty="0" err="1" smtClean="0"/>
              <a:t>Intuitively</a:t>
            </a:r>
            <a:r>
              <a:rPr lang="hu-HU" baseline="0" dirty="0" smtClean="0"/>
              <a:t>, </a:t>
            </a:r>
            <a:r>
              <a:rPr lang="hu-HU" baseline="0" dirty="0" err="1" smtClean="0"/>
              <a:t>we</a:t>
            </a:r>
            <a:r>
              <a:rPr lang="hu-HU" baseline="0" dirty="0" smtClean="0"/>
              <a:t> </a:t>
            </a:r>
            <a:r>
              <a:rPr lang="hu-HU" baseline="0" dirty="0" err="1" smtClean="0"/>
              <a:t>wish</a:t>
            </a:r>
            <a:r>
              <a:rPr lang="hu-HU" baseline="0" dirty="0" smtClean="0"/>
              <a:t> </a:t>
            </a:r>
            <a:r>
              <a:rPr lang="hu-HU" baseline="0" dirty="0" err="1" smtClean="0"/>
              <a:t>maximize</a:t>
            </a:r>
            <a:r>
              <a:rPr lang="hu-HU" baseline="0" dirty="0" smtClean="0"/>
              <a:t> </a:t>
            </a:r>
            <a:r>
              <a:rPr lang="hu-HU" baseline="0" dirty="0" err="1" smtClean="0"/>
              <a:t>the</a:t>
            </a:r>
            <a:r>
              <a:rPr lang="hu-HU" baseline="0" dirty="0" smtClean="0"/>
              <a:t> image </a:t>
            </a:r>
            <a:r>
              <a:rPr lang="hu-HU" baseline="0" dirty="0" err="1" smtClean="0"/>
              <a:t>accuracy</a:t>
            </a:r>
            <a:r>
              <a:rPr lang="hu-HU" baseline="0" dirty="0" smtClean="0"/>
              <a:t>, </a:t>
            </a:r>
            <a:r>
              <a:rPr lang="hu-HU" baseline="0" dirty="0" err="1" smtClean="0"/>
              <a:t>for</a:t>
            </a:r>
            <a:r>
              <a:rPr lang="hu-HU" baseline="0" dirty="0" smtClean="0"/>
              <a:t> </a:t>
            </a:r>
            <a:r>
              <a:rPr lang="hu-HU" baseline="0" dirty="0" err="1" smtClean="0"/>
              <a:t>which</a:t>
            </a:r>
            <a:r>
              <a:rPr lang="hu-HU" baseline="0" dirty="0" smtClean="0"/>
              <a:t>, </a:t>
            </a:r>
            <a:r>
              <a:rPr lang="hu-HU" baseline="0" dirty="0" err="1" smtClean="0"/>
              <a:t>we</a:t>
            </a:r>
            <a:r>
              <a:rPr lang="hu-HU" baseline="0" dirty="0" smtClean="0"/>
              <a:t> </a:t>
            </a:r>
            <a:r>
              <a:rPr lang="hu-HU" baseline="0" dirty="0" err="1" smtClean="0"/>
              <a:t>need</a:t>
            </a:r>
            <a:r>
              <a:rPr lang="hu-HU" baseline="0" dirty="0" smtClean="0"/>
              <a:t> </a:t>
            </a:r>
            <a:r>
              <a:rPr lang="hu-HU" baseline="0" dirty="0" err="1" smtClean="0"/>
              <a:t>to</a:t>
            </a:r>
            <a:r>
              <a:rPr lang="hu-HU" baseline="0" dirty="0" smtClean="0"/>
              <a:t> </a:t>
            </a:r>
            <a:r>
              <a:rPr lang="hu-HU" baseline="0" dirty="0" err="1" smtClean="0"/>
              <a:t>maximize</a:t>
            </a:r>
            <a:r>
              <a:rPr lang="hu-HU" baseline="0" dirty="0" smtClean="0"/>
              <a:t> </a:t>
            </a:r>
            <a:r>
              <a:rPr lang="hu-HU" baseline="0" dirty="0" err="1" smtClean="0"/>
              <a:t>the</a:t>
            </a:r>
            <a:r>
              <a:rPr lang="hu-HU" baseline="0" dirty="0" smtClean="0"/>
              <a:t> </a:t>
            </a:r>
            <a:r>
              <a:rPr lang="hu-HU" baseline="0" dirty="0" err="1" smtClean="0"/>
              <a:t>similarity</a:t>
            </a:r>
            <a:r>
              <a:rPr lang="hu-HU" baseline="0" dirty="0" smtClean="0"/>
              <a:t> of </a:t>
            </a:r>
            <a:r>
              <a:rPr lang="hu-HU" baseline="0" dirty="0" err="1" smtClean="0"/>
              <a:t>the</a:t>
            </a:r>
            <a:r>
              <a:rPr lang="hu-HU" baseline="0" dirty="0" smtClean="0"/>
              <a:t> </a:t>
            </a:r>
            <a:r>
              <a:rPr lang="hu-HU" baseline="0" dirty="0" err="1" smtClean="0"/>
              <a:t>integrand</a:t>
            </a:r>
            <a:r>
              <a:rPr lang="hu-HU" baseline="0" dirty="0" smtClean="0"/>
              <a:t> and </a:t>
            </a:r>
            <a:r>
              <a:rPr lang="hu-HU" baseline="0" dirty="0" err="1" smtClean="0"/>
              <a:t>the</a:t>
            </a:r>
            <a:r>
              <a:rPr lang="hu-HU" baseline="0" dirty="0" smtClean="0"/>
              <a:t> </a:t>
            </a:r>
            <a:r>
              <a:rPr lang="hu-HU" baseline="0" dirty="0" err="1" smtClean="0"/>
              <a:t>mixture</a:t>
            </a:r>
            <a:r>
              <a:rPr lang="hu-HU" baseline="0" dirty="0" smtClean="0"/>
              <a:t> </a:t>
            </a:r>
            <a:r>
              <a:rPr lang="hu-HU" baseline="0" dirty="0" err="1" smtClean="0"/>
              <a:t>probability</a:t>
            </a:r>
            <a:r>
              <a:rPr lang="hu-HU" baseline="0" dirty="0" smtClean="0"/>
              <a:t> </a:t>
            </a:r>
            <a:r>
              <a:rPr lang="hu-HU" baseline="0" dirty="0" err="1" smtClean="0"/>
              <a:t>density</a:t>
            </a:r>
            <a:r>
              <a:rPr lang="hu-HU" baseline="0" dirty="0" smtClean="0"/>
              <a:t>. </a:t>
            </a:r>
            <a:r>
              <a:rPr lang="hu-HU" baseline="0" dirty="0" err="1" smtClean="0"/>
              <a:t>This</a:t>
            </a:r>
            <a:r>
              <a:rPr lang="hu-HU" baseline="0" dirty="0" smtClean="0"/>
              <a:t> </a:t>
            </a:r>
            <a:r>
              <a:rPr lang="hu-HU" baseline="0" dirty="0" err="1" smtClean="0"/>
              <a:t>seems</a:t>
            </a:r>
            <a:r>
              <a:rPr lang="hu-HU" baseline="0" dirty="0" smtClean="0"/>
              <a:t> </a:t>
            </a:r>
            <a:r>
              <a:rPr lang="hu-HU" baseline="0" dirty="0" err="1" smtClean="0"/>
              <a:t>straightforward</a:t>
            </a:r>
            <a:r>
              <a:rPr lang="hu-HU" baseline="0" dirty="0" smtClean="0"/>
              <a:t>, </a:t>
            </a:r>
            <a:r>
              <a:rPr lang="hu-HU" baseline="0" dirty="0" err="1" smtClean="0"/>
              <a:t>but</a:t>
            </a:r>
            <a:r>
              <a:rPr lang="hu-HU" baseline="0" dirty="0" smtClean="0"/>
              <a:t> </a:t>
            </a:r>
            <a:r>
              <a:rPr lang="hu-HU" baseline="0" dirty="0" err="1" smtClean="0"/>
              <a:t>what</a:t>
            </a:r>
            <a:r>
              <a:rPr lang="hu-HU" baseline="0" dirty="0" smtClean="0"/>
              <a:t> is </a:t>
            </a:r>
            <a:r>
              <a:rPr lang="hu-HU" baseline="0" dirty="0" err="1" smtClean="0"/>
              <a:t>the</a:t>
            </a:r>
            <a:r>
              <a:rPr lang="hu-HU" baseline="0" dirty="0" smtClean="0"/>
              <a:t> </a:t>
            </a:r>
            <a:r>
              <a:rPr lang="hu-HU" baseline="0" dirty="0" err="1" smtClean="0"/>
              <a:t>exact</a:t>
            </a:r>
            <a:r>
              <a:rPr lang="hu-HU" baseline="0" dirty="0" smtClean="0"/>
              <a:t> </a:t>
            </a:r>
            <a:r>
              <a:rPr lang="hu-HU" baseline="0" dirty="0" err="1" smtClean="0"/>
              <a:t>measure</a:t>
            </a:r>
            <a:r>
              <a:rPr lang="hu-HU" baseline="0" dirty="0" smtClean="0"/>
              <a:t> of </a:t>
            </a:r>
            <a:r>
              <a:rPr lang="hu-HU" baseline="0" dirty="0" err="1" smtClean="0"/>
              <a:t>the</a:t>
            </a:r>
            <a:r>
              <a:rPr lang="hu-HU" baseline="0" dirty="0" smtClean="0"/>
              <a:t> </a:t>
            </a:r>
            <a:r>
              <a:rPr lang="hu-HU" baseline="0" dirty="0" err="1" smtClean="0"/>
              <a:t>similarity</a:t>
            </a:r>
            <a:r>
              <a:rPr lang="hu-HU" baseline="0" dirty="0" smtClean="0"/>
              <a:t> </a:t>
            </a:r>
            <a:r>
              <a:rPr lang="hu-HU" baseline="0" dirty="0" err="1" smtClean="0"/>
              <a:t>between</a:t>
            </a:r>
            <a:r>
              <a:rPr lang="hu-HU" baseline="0" dirty="0" smtClean="0"/>
              <a:t> </a:t>
            </a:r>
            <a:r>
              <a:rPr lang="hu-HU" baseline="0" dirty="0" err="1" smtClean="0"/>
              <a:t>the</a:t>
            </a:r>
            <a:r>
              <a:rPr lang="hu-HU" baseline="0" dirty="0" smtClean="0"/>
              <a:t> </a:t>
            </a:r>
            <a:r>
              <a:rPr lang="hu-HU" baseline="0" dirty="0" err="1" smtClean="0"/>
              <a:t>integrand</a:t>
            </a:r>
            <a:r>
              <a:rPr lang="hu-HU" baseline="0" dirty="0" smtClean="0"/>
              <a:t> and </a:t>
            </a:r>
            <a:r>
              <a:rPr lang="hu-HU" baseline="0" dirty="0" err="1" smtClean="0"/>
              <a:t>the</a:t>
            </a:r>
            <a:r>
              <a:rPr lang="hu-HU" baseline="0" dirty="0" smtClean="0"/>
              <a:t> </a:t>
            </a:r>
            <a:r>
              <a:rPr lang="hu-HU" baseline="0" dirty="0" err="1" smtClean="0"/>
              <a:t>probability</a:t>
            </a:r>
            <a:r>
              <a:rPr lang="hu-HU" baseline="0" dirty="0" smtClean="0"/>
              <a:t> </a:t>
            </a:r>
            <a:r>
              <a:rPr lang="hu-HU" baseline="0" dirty="0" err="1" smtClean="0"/>
              <a:t>density</a:t>
            </a:r>
            <a:r>
              <a:rPr lang="hu-HU" baseline="0" dirty="0" smtClean="0"/>
              <a:t>. </a:t>
            </a:r>
            <a:r>
              <a:rPr lang="hu-HU" baseline="0" dirty="0" err="1" smtClean="0"/>
              <a:t>In</a:t>
            </a:r>
            <a:r>
              <a:rPr lang="hu-HU" baseline="0" dirty="0" smtClean="0"/>
              <a:t> </a:t>
            </a:r>
            <a:r>
              <a:rPr lang="hu-HU" baseline="0" dirty="0" err="1" smtClean="0"/>
              <a:t>this</a:t>
            </a:r>
            <a:r>
              <a:rPr lang="hu-HU" baseline="0" dirty="0" smtClean="0"/>
              <a:t> </a:t>
            </a:r>
            <a:r>
              <a:rPr lang="hu-HU" baseline="0" dirty="0" err="1" smtClean="0"/>
              <a:t>paper</a:t>
            </a:r>
            <a:r>
              <a:rPr lang="hu-HU" baseline="0" dirty="0" smtClean="0"/>
              <a:t>, </a:t>
            </a:r>
            <a:r>
              <a:rPr lang="hu-HU" baseline="0" dirty="0" err="1" smtClean="0"/>
              <a:t>we</a:t>
            </a:r>
            <a:r>
              <a:rPr lang="hu-HU" baseline="0" dirty="0" smtClean="0"/>
              <a:t> </a:t>
            </a:r>
            <a:r>
              <a:rPr lang="hu-HU" baseline="0" dirty="0" err="1" smtClean="0"/>
              <a:t>investigate</a:t>
            </a:r>
            <a:r>
              <a:rPr lang="hu-HU" baseline="0" dirty="0" smtClean="0"/>
              <a:t> </a:t>
            </a:r>
            <a:r>
              <a:rPr lang="hu-HU" baseline="0" dirty="0" err="1" smtClean="0"/>
              <a:t>these</a:t>
            </a:r>
            <a:r>
              <a:rPr lang="hu-HU" baseline="0" dirty="0" smtClean="0"/>
              <a:t> </a:t>
            </a:r>
            <a:r>
              <a:rPr lang="hu-HU" baseline="0" dirty="0" err="1" smtClean="0"/>
              <a:t>problems</a:t>
            </a:r>
            <a:r>
              <a:rPr lang="hu-HU" baseline="0" dirty="0" smtClean="0"/>
              <a:t>.</a:t>
            </a:r>
          </a:p>
        </p:txBody>
      </p:sp>
      <p:sp>
        <p:nvSpPr>
          <p:cNvPr id="4" name="Dia számának helye 3"/>
          <p:cNvSpPr>
            <a:spLocks noGrp="1"/>
          </p:cNvSpPr>
          <p:nvPr>
            <p:ph type="sldNum" sz="quarter" idx="10"/>
          </p:nvPr>
        </p:nvSpPr>
        <p:spPr/>
        <p:txBody>
          <a:bodyPr/>
          <a:lstStyle/>
          <a:p>
            <a:fld id="{D142F8E6-2339-AE41-9DFF-2102F3A3E447}" type="slidenum">
              <a:rPr lang="fr-FR" smtClean="0"/>
              <a:t>3</a:t>
            </a:fld>
            <a:endParaRPr lang="fr-FR"/>
          </a:p>
        </p:txBody>
      </p:sp>
    </p:spTree>
    <p:extLst>
      <p:ext uri="{BB962C8B-B14F-4D97-AF65-F5344CB8AC3E}">
        <p14:creationId xmlns:p14="http://schemas.microsoft.com/office/powerpoint/2010/main" val="285988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Multiple</a:t>
            </a:r>
            <a:r>
              <a:rPr lang="hu-HU" dirty="0" smtClean="0"/>
              <a:t> </a:t>
            </a:r>
            <a:r>
              <a:rPr lang="hu-HU" dirty="0" err="1" smtClean="0"/>
              <a:t>importance</a:t>
            </a:r>
            <a:r>
              <a:rPr lang="hu-HU" dirty="0" smtClean="0"/>
              <a:t> </a:t>
            </a:r>
            <a:r>
              <a:rPr lang="hu-HU" dirty="0" err="1" smtClean="0"/>
              <a:t>sampling</a:t>
            </a:r>
            <a:r>
              <a:rPr lang="hu-HU" dirty="0" smtClean="0"/>
              <a:t> and </a:t>
            </a:r>
            <a:r>
              <a:rPr lang="hu-HU" dirty="0" err="1" smtClean="0"/>
              <a:t>its</a:t>
            </a:r>
            <a:r>
              <a:rPr lang="hu-HU" dirty="0" smtClean="0"/>
              <a:t> </a:t>
            </a:r>
            <a:r>
              <a:rPr lang="hu-HU" dirty="0" err="1" smtClean="0"/>
              <a:t>balance</a:t>
            </a:r>
            <a:r>
              <a:rPr lang="hu-HU" dirty="0" smtClean="0"/>
              <a:t> </a:t>
            </a:r>
            <a:r>
              <a:rPr lang="hu-HU" dirty="0" err="1" smtClean="0"/>
              <a:t>heuristics</a:t>
            </a:r>
            <a:r>
              <a:rPr lang="hu-HU" dirty="0" smtClean="0"/>
              <a:t> </a:t>
            </a:r>
            <a:r>
              <a:rPr lang="hu-HU" dirty="0" err="1" smtClean="0"/>
              <a:t>were</a:t>
            </a:r>
            <a:r>
              <a:rPr lang="hu-HU" dirty="0" smtClean="0"/>
              <a:t> </a:t>
            </a:r>
            <a:r>
              <a:rPr lang="hu-HU" dirty="0" err="1" smtClean="0"/>
              <a:t>introduced</a:t>
            </a:r>
            <a:r>
              <a:rPr lang="hu-HU" dirty="0" smtClean="0"/>
              <a:t> </a:t>
            </a:r>
            <a:r>
              <a:rPr lang="hu-HU" dirty="0" err="1" smtClean="0"/>
              <a:t>to</a:t>
            </a:r>
            <a:r>
              <a:rPr lang="hu-HU" dirty="0" smtClean="0"/>
              <a:t> computer </a:t>
            </a:r>
            <a:r>
              <a:rPr lang="hu-HU" dirty="0" err="1" smtClean="0"/>
              <a:t>graphics</a:t>
            </a:r>
            <a:r>
              <a:rPr lang="hu-HU" dirty="0" smtClean="0"/>
              <a:t> </a:t>
            </a:r>
            <a:r>
              <a:rPr lang="hu-HU" dirty="0" err="1" smtClean="0"/>
              <a:t>by</a:t>
            </a:r>
            <a:r>
              <a:rPr lang="hu-HU" baseline="0" dirty="0" smtClean="0"/>
              <a:t> </a:t>
            </a:r>
            <a:r>
              <a:rPr lang="hu-HU" baseline="0" dirty="0" err="1" smtClean="0"/>
              <a:t>Veach</a:t>
            </a:r>
            <a:r>
              <a:rPr lang="hu-HU" baseline="0" dirty="0" smtClean="0"/>
              <a:t>. </a:t>
            </a:r>
            <a:r>
              <a:rPr lang="hu-HU" baseline="0" dirty="0" err="1" smtClean="0"/>
              <a:t>It</a:t>
            </a:r>
            <a:r>
              <a:rPr lang="hu-HU" baseline="0" dirty="0" smtClean="0"/>
              <a:t> has </a:t>
            </a:r>
            <a:r>
              <a:rPr lang="hu-HU" baseline="0" dirty="0" err="1" smtClean="0"/>
              <a:t>very</a:t>
            </a:r>
            <a:r>
              <a:rPr lang="hu-HU" baseline="0" dirty="0" smtClean="0"/>
              <a:t> </a:t>
            </a:r>
            <a:r>
              <a:rPr lang="hu-HU" baseline="0" dirty="0" err="1" smtClean="0"/>
              <a:t>many</a:t>
            </a:r>
            <a:r>
              <a:rPr lang="hu-HU" baseline="0" dirty="0" smtClean="0"/>
              <a:t> </a:t>
            </a:r>
            <a:r>
              <a:rPr lang="hu-HU" baseline="0" dirty="0" err="1" smtClean="0"/>
              <a:t>applications</a:t>
            </a:r>
            <a:r>
              <a:rPr lang="hu-HU" baseline="0" dirty="0" smtClean="0"/>
              <a:t> and </a:t>
            </a:r>
            <a:r>
              <a:rPr lang="hu-HU" baseline="0" dirty="0" err="1" smtClean="0"/>
              <a:t>generated</a:t>
            </a:r>
            <a:r>
              <a:rPr lang="hu-HU" baseline="0" dirty="0" smtClean="0"/>
              <a:t> a </a:t>
            </a:r>
            <a:r>
              <a:rPr lang="hu-HU" baseline="0" dirty="0" err="1" smtClean="0"/>
              <a:t>lot</a:t>
            </a:r>
            <a:r>
              <a:rPr lang="hu-HU" baseline="0" dirty="0" smtClean="0"/>
              <a:t> of </a:t>
            </a:r>
            <a:r>
              <a:rPr lang="hu-HU" baseline="0" dirty="0" err="1" smtClean="0"/>
              <a:t>follow</a:t>
            </a:r>
            <a:r>
              <a:rPr lang="hu-HU" baseline="0" dirty="0" smtClean="0"/>
              <a:t> </a:t>
            </a:r>
            <a:r>
              <a:rPr lang="hu-HU" baseline="0" dirty="0" err="1" smtClean="0"/>
              <a:t>up</a:t>
            </a:r>
            <a:r>
              <a:rPr lang="hu-HU" baseline="0" dirty="0" smtClean="0"/>
              <a:t> </a:t>
            </a:r>
            <a:r>
              <a:rPr lang="hu-HU" baseline="0" dirty="0" err="1" smtClean="0"/>
              <a:t>papers</a:t>
            </a:r>
            <a:r>
              <a:rPr lang="hu-HU" baseline="0" dirty="0" smtClean="0"/>
              <a:t>, </a:t>
            </a:r>
            <a:r>
              <a:rPr lang="hu-HU" baseline="0" dirty="0" err="1" smtClean="0"/>
              <a:t>so</a:t>
            </a:r>
            <a:r>
              <a:rPr lang="hu-HU" baseline="0" dirty="0" smtClean="0"/>
              <a:t> </a:t>
            </a:r>
            <a:r>
              <a:rPr lang="hu-HU" baseline="0" dirty="0" err="1" smtClean="0"/>
              <a:t>we</a:t>
            </a:r>
            <a:r>
              <a:rPr lang="hu-HU" baseline="0" dirty="0" smtClean="0"/>
              <a:t> </a:t>
            </a:r>
            <a:r>
              <a:rPr lang="hu-HU" baseline="0" dirty="0" err="1" smtClean="0"/>
              <a:t>can</a:t>
            </a:r>
            <a:r>
              <a:rPr lang="hu-HU" baseline="0" dirty="0" smtClean="0"/>
              <a:t> </a:t>
            </a:r>
            <a:r>
              <a:rPr lang="hu-HU" baseline="0" dirty="0" err="1" smtClean="0"/>
              <a:t>concentrate</a:t>
            </a:r>
            <a:r>
              <a:rPr lang="hu-HU" baseline="0" dirty="0" smtClean="0"/>
              <a:t> </a:t>
            </a:r>
            <a:r>
              <a:rPr lang="hu-HU" baseline="0" dirty="0" err="1" smtClean="0"/>
              <a:t>only</a:t>
            </a:r>
            <a:r>
              <a:rPr lang="hu-HU" baseline="0" dirty="0" smtClean="0"/>
              <a:t> </a:t>
            </a:r>
            <a:r>
              <a:rPr lang="hu-HU" baseline="0" dirty="0" err="1" smtClean="0"/>
              <a:t>on</a:t>
            </a:r>
            <a:r>
              <a:rPr lang="hu-HU" baseline="0" dirty="0" smtClean="0"/>
              <a:t> </a:t>
            </a:r>
            <a:r>
              <a:rPr lang="hu-HU" baseline="0" dirty="0" err="1" smtClean="0"/>
              <a:t>the</a:t>
            </a:r>
            <a:r>
              <a:rPr lang="hu-HU" baseline="0" dirty="0" smtClean="0"/>
              <a:t> most </a:t>
            </a:r>
            <a:r>
              <a:rPr lang="hu-HU" baseline="0" dirty="0" err="1" smtClean="0"/>
              <a:t>relevant</a:t>
            </a:r>
            <a:r>
              <a:rPr lang="hu-HU" baseline="0" dirty="0" smtClean="0"/>
              <a:t> </a:t>
            </a:r>
            <a:r>
              <a:rPr lang="hu-HU" baseline="0" dirty="0" err="1" smtClean="0"/>
              <a:t>ones</a:t>
            </a:r>
            <a:r>
              <a:rPr lang="hu-HU" baseline="0" dirty="0" smtClean="0"/>
              <a:t> </a:t>
            </a:r>
            <a:r>
              <a:rPr lang="hu-HU" baseline="0" dirty="0" err="1" smtClean="0"/>
              <a:t>from</a:t>
            </a:r>
            <a:r>
              <a:rPr lang="hu-HU" baseline="0" dirty="0" smtClean="0"/>
              <a:t> </a:t>
            </a:r>
            <a:r>
              <a:rPr lang="hu-HU" baseline="0" dirty="0" err="1" smtClean="0"/>
              <a:t>the</a:t>
            </a:r>
            <a:r>
              <a:rPr lang="hu-HU" baseline="0" dirty="0" smtClean="0"/>
              <a:t> </a:t>
            </a:r>
            <a:r>
              <a:rPr lang="hu-HU" baseline="0" dirty="0" err="1" smtClean="0"/>
              <a:t>point</a:t>
            </a:r>
            <a:r>
              <a:rPr lang="hu-HU" baseline="0" dirty="0" smtClean="0"/>
              <a:t> of </a:t>
            </a:r>
            <a:r>
              <a:rPr lang="hu-HU" baseline="0" dirty="0" err="1" smtClean="0"/>
              <a:t>view</a:t>
            </a:r>
            <a:r>
              <a:rPr lang="hu-HU" baseline="0" dirty="0" smtClean="0"/>
              <a:t> </a:t>
            </a:r>
            <a:r>
              <a:rPr lang="hu-HU" baseline="0" dirty="0" err="1" smtClean="0"/>
              <a:t>of</a:t>
            </a:r>
            <a:r>
              <a:rPr lang="hu-HU" baseline="0" dirty="0" smtClean="0"/>
              <a:t> </a:t>
            </a:r>
            <a:r>
              <a:rPr lang="hu-HU" baseline="0" dirty="0" err="1" smtClean="0"/>
              <a:t>our</a:t>
            </a:r>
            <a:r>
              <a:rPr lang="hu-HU" baseline="0" dirty="0" smtClean="0"/>
              <a:t> </a:t>
            </a:r>
            <a:r>
              <a:rPr lang="hu-HU" baseline="0" dirty="0" err="1" smtClean="0"/>
              <a:t>contribution</a:t>
            </a:r>
            <a:r>
              <a:rPr lang="hu-HU" baseline="0" dirty="0" smtClean="0"/>
              <a:t>. </a:t>
            </a:r>
            <a:r>
              <a:rPr lang="hu-HU" baseline="0" dirty="0" err="1" smtClean="0"/>
              <a:t>Veach</a:t>
            </a:r>
            <a:r>
              <a:rPr lang="hu-HU" baseline="0" dirty="0" smtClean="0"/>
              <a:t> </a:t>
            </a:r>
            <a:r>
              <a:rPr lang="hu-HU" baseline="0" dirty="0" err="1" smtClean="0"/>
              <a:t>also</a:t>
            </a:r>
            <a:r>
              <a:rPr lang="hu-HU" baseline="0" dirty="0" smtClean="0"/>
              <a:t> </a:t>
            </a:r>
            <a:r>
              <a:rPr lang="hu-HU" baseline="0" dirty="0" err="1" smtClean="0"/>
              <a:t>proposed</a:t>
            </a:r>
            <a:r>
              <a:rPr lang="hu-HU" baseline="0" dirty="0" smtClean="0"/>
              <a:t> </a:t>
            </a:r>
            <a:r>
              <a:rPr lang="hu-HU" baseline="0" dirty="0" err="1" smtClean="0"/>
              <a:t>to</a:t>
            </a:r>
            <a:r>
              <a:rPr lang="hu-HU" baseline="0" dirty="0" smtClean="0"/>
              <a:t> </a:t>
            </a:r>
            <a:r>
              <a:rPr lang="hu-HU" baseline="0" dirty="0" err="1" smtClean="0"/>
              <a:t>give</a:t>
            </a:r>
            <a:r>
              <a:rPr lang="hu-HU" baseline="0" dirty="0" smtClean="0"/>
              <a:t> </a:t>
            </a:r>
            <a:r>
              <a:rPr lang="hu-HU" baseline="0" dirty="0" err="1" smtClean="0"/>
              <a:t>equal</a:t>
            </a:r>
            <a:r>
              <a:rPr lang="hu-HU" baseline="0" dirty="0" smtClean="0"/>
              <a:t> </a:t>
            </a:r>
            <a:r>
              <a:rPr lang="hu-HU" baseline="0" dirty="0" err="1" smtClean="0"/>
              <a:t>sample</a:t>
            </a:r>
            <a:r>
              <a:rPr lang="hu-HU" baseline="0" dirty="0" smtClean="0"/>
              <a:t> </a:t>
            </a:r>
            <a:r>
              <a:rPr lang="hu-HU" baseline="0" dirty="0" err="1" smtClean="0"/>
              <a:t>budget</a:t>
            </a:r>
            <a:r>
              <a:rPr lang="hu-HU" baseline="0" dirty="0" smtClean="0"/>
              <a:t> </a:t>
            </a:r>
            <a:r>
              <a:rPr lang="hu-HU" baseline="0" dirty="0" err="1" smtClean="0"/>
              <a:t>to</a:t>
            </a:r>
            <a:r>
              <a:rPr lang="hu-HU" baseline="0" dirty="0" smtClean="0"/>
              <a:t> </a:t>
            </a:r>
            <a:r>
              <a:rPr lang="hu-HU" baseline="0" dirty="0" err="1" smtClean="0"/>
              <a:t>each</a:t>
            </a:r>
            <a:r>
              <a:rPr lang="hu-HU" baseline="0" dirty="0" smtClean="0"/>
              <a:t> </a:t>
            </a:r>
            <a:r>
              <a:rPr lang="hu-HU" baseline="0" dirty="0" err="1" smtClean="0"/>
              <a:t>combined</a:t>
            </a:r>
            <a:r>
              <a:rPr lang="hu-HU" baseline="0" dirty="0" smtClean="0"/>
              <a:t> </a:t>
            </a:r>
            <a:r>
              <a:rPr lang="hu-HU" baseline="0" dirty="0" err="1" smtClean="0"/>
              <a:t>techniques</a:t>
            </a:r>
            <a:r>
              <a:rPr lang="hu-HU" baseline="0" dirty="0" smtClean="0"/>
              <a:t> </a:t>
            </a:r>
            <a:r>
              <a:rPr lang="hu-HU" baseline="0" dirty="0" err="1" smtClean="0"/>
              <a:t>stating</a:t>
            </a:r>
            <a:r>
              <a:rPr lang="hu-HU" baseline="0" dirty="0" smtClean="0"/>
              <a:t> </a:t>
            </a:r>
            <a:r>
              <a:rPr lang="hu-HU" baseline="0" dirty="0" err="1" smtClean="0"/>
              <a:t>that</a:t>
            </a:r>
            <a:r>
              <a:rPr lang="hu-HU" baseline="0" dirty="0" smtClean="0"/>
              <a:t> </a:t>
            </a:r>
            <a:r>
              <a:rPr lang="hu-HU" baseline="0" dirty="0" err="1" smtClean="0"/>
              <a:t>other</a:t>
            </a:r>
            <a:r>
              <a:rPr lang="hu-HU" baseline="0" dirty="0" smtClean="0"/>
              <a:t> </a:t>
            </a:r>
            <a:r>
              <a:rPr lang="hu-HU" baseline="0" dirty="0" err="1" smtClean="0"/>
              <a:t>strategies</a:t>
            </a:r>
            <a:r>
              <a:rPr lang="hu-HU" baseline="0" dirty="0" smtClean="0"/>
              <a:t> </a:t>
            </a:r>
            <a:r>
              <a:rPr lang="hu-HU" baseline="0" dirty="0" err="1" smtClean="0"/>
              <a:t>can</a:t>
            </a:r>
            <a:r>
              <a:rPr lang="hu-HU" baseline="0" dirty="0" smtClean="0"/>
              <a:t> </a:t>
            </a:r>
            <a:r>
              <a:rPr lang="hu-HU" baseline="0" dirty="0" err="1" smtClean="0"/>
              <a:t>only</a:t>
            </a:r>
            <a:r>
              <a:rPr lang="hu-HU" baseline="0" dirty="0" smtClean="0"/>
              <a:t> be </a:t>
            </a:r>
            <a:r>
              <a:rPr lang="hu-HU" baseline="0" dirty="0" err="1" smtClean="0"/>
              <a:t>slightly</a:t>
            </a:r>
            <a:r>
              <a:rPr lang="hu-HU" baseline="0" dirty="0" smtClean="0"/>
              <a:t> </a:t>
            </a:r>
            <a:r>
              <a:rPr lang="hu-HU" baseline="0" dirty="0" err="1" smtClean="0"/>
              <a:t>better</a:t>
            </a:r>
            <a:r>
              <a:rPr lang="hu-HU" baseline="0" dirty="0" smtClean="0"/>
              <a:t>. </a:t>
            </a:r>
            <a:r>
              <a:rPr lang="hu-HU" baseline="0" dirty="0" err="1" smtClean="0"/>
              <a:t>This</a:t>
            </a:r>
            <a:r>
              <a:rPr lang="hu-HU" baseline="0" dirty="0" smtClean="0"/>
              <a:t> </a:t>
            </a:r>
            <a:r>
              <a:rPr lang="hu-HU" baseline="0" dirty="0" err="1" smtClean="0"/>
              <a:t>was</a:t>
            </a:r>
            <a:r>
              <a:rPr lang="hu-HU" baseline="0" dirty="0" smtClean="0"/>
              <a:t> </a:t>
            </a:r>
            <a:r>
              <a:rPr lang="hu-HU" baseline="0" dirty="0" err="1" smtClean="0"/>
              <a:t>proven</a:t>
            </a:r>
            <a:r>
              <a:rPr lang="hu-HU" baseline="0" dirty="0" smtClean="0"/>
              <a:t> </a:t>
            </a:r>
            <a:r>
              <a:rPr lang="hu-HU" baseline="0" dirty="0" err="1" smtClean="0"/>
              <a:t>wrong</a:t>
            </a:r>
            <a:r>
              <a:rPr lang="hu-HU" baseline="0" dirty="0" smtClean="0"/>
              <a:t> and </a:t>
            </a:r>
            <a:r>
              <a:rPr lang="hu-HU" baseline="0" dirty="0" err="1" smtClean="0"/>
              <a:t>Sbert</a:t>
            </a:r>
            <a:r>
              <a:rPr lang="hu-HU" baseline="0" dirty="0" smtClean="0"/>
              <a:t>, </a:t>
            </a:r>
            <a:r>
              <a:rPr lang="hu-HU" baseline="0" dirty="0" err="1" smtClean="0"/>
              <a:t>Hachisuka</a:t>
            </a:r>
            <a:r>
              <a:rPr lang="hu-HU" baseline="0" dirty="0" smtClean="0"/>
              <a:t>, </a:t>
            </a:r>
            <a:r>
              <a:rPr lang="hu-HU" baseline="0" dirty="0" err="1" smtClean="0"/>
              <a:t>Lu</a:t>
            </a:r>
            <a:r>
              <a:rPr lang="hu-HU" baseline="0" dirty="0" smtClean="0"/>
              <a:t> </a:t>
            </a:r>
            <a:r>
              <a:rPr lang="hu-HU" baseline="0" dirty="0" err="1" smtClean="0"/>
              <a:t>and</a:t>
            </a:r>
            <a:r>
              <a:rPr lang="hu-HU" baseline="0" dirty="0" smtClean="0"/>
              <a:t> </a:t>
            </a:r>
            <a:r>
              <a:rPr lang="hu-HU" baseline="0" dirty="0" err="1" smtClean="0"/>
              <a:t>Havran</a:t>
            </a:r>
            <a:r>
              <a:rPr lang="hu-HU" baseline="0" dirty="0" smtClean="0"/>
              <a:t> </a:t>
            </a:r>
            <a:r>
              <a:rPr lang="hu-HU" baseline="0" dirty="0" err="1" smtClean="0"/>
              <a:t>proposed</a:t>
            </a:r>
            <a:r>
              <a:rPr lang="hu-HU" baseline="0" dirty="0" smtClean="0"/>
              <a:t> </a:t>
            </a:r>
            <a:r>
              <a:rPr lang="hu-HU" baseline="0" dirty="0" err="1" smtClean="0"/>
              <a:t>heuristics</a:t>
            </a:r>
            <a:r>
              <a:rPr lang="hu-HU" baseline="0" dirty="0" smtClean="0"/>
              <a:t> </a:t>
            </a:r>
            <a:r>
              <a:rPr lang="hu-HU" baseline="0" dirty="0" err="1" smtClean="0"/>
              <a:t>for</a:t>
            </a:r>
            <a:r>
              <a:rPr lang="hu-HU" baseline="0" dirty="0" smtClean="0"/>
              <a:t> </a:t>
            </a:r>
            <a:r>
              <a:rPr lang="hu-HU" baseline="0" dirty="0" err="1" smtClean="0"/>
              <a:t>the</a:t>
            </a:r>
            <a:r>
              <a:rPr lang="hu-HU" baseline="0" dirty="0" smtClean="0"/>
              <a:t> </a:t>
            </a:r>
            <a:r>
              <a:rPr lang="hu-HU" baseline="0" dirty="0" err="1" smtClean="0"/>
              <a:t>sample</a:t>
            </a:r>
            <a:r>
              <a:rPr lang="hu-HU" baseline="0" dirty="0" smtClean="0"/>
              <a:t> </a:t>
            </a:r>
            <a:r>
              <a:rPr lang="hu-HU" baseline="0" dirty="0" err="1" smtClean="0"/>
              <a:t>allocation</a:t>
            </a:r>
            <a:r>
              <a:rPr lang="hu-HU" baseline="0" dirty="0" smtClean="0"/>
              <a:t> </a:t>
            </a:r>
            <a:r>
              <a:rPr lang="hu-HU" baseline="0" dirty="0" err="1" smtClean="0"/>
              <a:t>with</a:t>
            </a:r>
            <a:r>
              <a:rPr lang="hu-HU" baseline="0" dirty="0" smtClean="0"/>
              <a:t> more </a:t>
            </a:r>
            <a:r>
              <a:rPr lang="hu-HU" baseline="0" dirty="0" err="1" smtClean="0"/>
              <a:t>significant</a:t>
            </a:r>
            <a:r>
              <a:rPr lang="hu-HU" baseline="0" dirty="0" smtClean="0"/>
              <a:t> </a:t>
            </a:r>
            <a:r>
              <a:rPr lang="hu-HU" baseline="0" dirty="0" err="1" smtClean="0"/>
              <a:t>variance</a:t>
            </a:r>
            <a:r>
              <a:rPr lang="hu-HU" baseline="0" dirty="0" smtClean="0"/>
              <a:t> </a:t>
            </a:r>
            <a:r>
              <a:rPr lang="hu-HU" baseline="0" dirty="0" err="1" smtClean="0"/>
              <a:t>reduction</a:t>
            </a:r>
            <a:r>
              <a:rPr lang="hu-HU" baseline="0" dirty="0" smtClean="0"/>
              <a:t>. </a:t>
            </a:r>
            <a:r>
              <a:rPr lang="hu-HU" baseline="0" dirty="0" err="1" smtClean="0"/>
              <a:t>Vorba</a:t>
            </a:r>
            <a:r>
              <a:rPr lang="hu-HU" baseline="0" dirty="0" smtClean="0"/>
              <a:t> and Müller </a:t>
            </a:r>
            <a:r>
              <a:rPr lang="hu-HU" baseline="0" dirty="0" err="1" smtClean="0"/>
              <a:t>proposed</a:t>
            </a:r>
            <a:r>
              <a:rPr lang="hu-HU" baseline="0" dirty="0" smtClean="0"/>
              <a:t> </a:t>
            </a:r>
            <a:r>
              <a:rPr lang="hu-HU" baseline="0" dirty="0" err="1" smtClean="0"/>
              <a:t>the</a:t>
            </a:r>
            <a:r>
              <a:rPr lang="hu-HU" baseline="0" dirty="0" smtClean="0"/>
              <a:t> </a:t>
            </a:r>
            <a:r>
              <a:rPr lang="hu-HU" baseline="0" dirty="0" err="1" smtClean="0"/>
              <a:t>consideration</a:t>
            </a:r>
            <a:r>
              <a:rPr lang="hu-HU" baseline="0" dirty="0" smtClean="0"/>
              <a:t> of </a:t>
            </a:r>
            <a:r>
              <a:rPr lang="hu-HU" baseline="0" dirty="0" err="1" smtClean="0"/>
              <a:t>the</a:t>
            </a:r>
            <a:r>
              <a:rPr lang="hu-HU" baseline="0" dirty="0" smtClean="0"/>
              <a:t> more </a:t>
            </a:r>
            <a:r>
              <a:rPr lang="hu-HU" baseline="0" dirty="0" err="1" smtClean="0"/>
              <a:t>stable</a:t>
            </a:r>
            <a:r>
              <a:rPr lang="hu-HU" baseline="0" dirty="0" smtClean="0"/>
              <a:t> </a:t>
            </a:r>
            <a:r>
              <a:rPr lang="hu-HU" baseline="0" dirty="0" err="1" smtClean="0"/>
              <a:t>Kullback-Leibler</a:t>
            </a:r>
            <a:r>
              <a:rPr lang="hu-HU" baseline="0" dirty="0" smtClean="0"/>
              <a:t> </a:t>
            </a:r>
            <a:r>
              <a:rPr lang="hu-HU" baseline="0" dirty="0" err="1" smtClean="0"/>
              <a:t>divergence</a:t>
            </a:r>
            <a:r>
              <a:rPr lang="hu-HU" baseline="0" dirty="0" smtClean="0"/>
              <a:t> </a:t>
            </a:r>
            <a:r>
              <a:rPr lang="hu-HU" baseline="0" dirty="0" err="1" smtClean="0"/>
              <a:t>instead</a:t>
            </a:r>
            <a:r>
              <a:rPr lang="hu-HU" baseline="0" dirty="0" smtClean="0"/>
              <a:t> of </a:t>
            </a:r>
            <a:r>
              <a:rPr lang="hu-HU" baseline="0" dirty="0" err="1" smtClean="0"/>
              <a:t>the</a:t>
            </a:r>
            <a:r>
              <a:rPr lang="hu-HU" baseline="0" dirty="0" smtClean="0"/>
              <a:t> </a:t>
            </a:r>
            <a:r>
              <a:rPr lang="hu-HU" baseline="0" dirty="0" err="1" smtClean="0"/>
              <a:t>variance</a:t>
            </a:r>
            <a:r>
              <a:rPr lang="hu-HU" baseline="0" dirty="0" smtClean="0"/>
              <a:t> </a:t>
            </a:r>
            <a:r>
              <a:rPr lang="hu-HU" baseline="0" dirty="0" err="1" smtClean="0"/>
              <a:t>during</a:t>
            </a:r>
            <a:r>
              <a:rPr lang="hu-HU" baseline="0" dirty="0" smtClean="0"/>
              <a:t> </a:t>
            </a:r>
            <a:r>
              <a:rPr lang="hu-HU" baseline="0" dirty="0" err="1" smtClean="0"/>
              <a:t>the</a:t>
            </a:r>
            <a:r>
              <a:rPr lang="hu-HU" baseline="0" dirty="0" smtClean="0"/>
              <a:t> </a:t>
            </a:r>
            <a:r>
              <a:rPr lang="hu-HU" baseline="0" dirty="0" err="1" smtClean="0"/>
              <a:t>optimization</a:t>
            </a:r>
            <a:r>
              <a:rPr lang="hu-HU" baseline="0" dirty="0" smtClean="0"/>
              <a:t>, and Müller and Murray </a:t>
            </a:r>
            <a:r>
              <a:rPr lang="hu-HU" baseline="0" dirty="0" err="1" smtClean="0"/>
              <a:t>also</a:t>
            </a:r>
            <a:r>
              <a:rPr lang="hu-HU" baseline="0" dirty="0" smtClean="0"/>
              <a:t> </a:t>
            </a:r>
            <a:r>
              <a:rPr lang="hu-HU" baseline="0" dirty="0" err="1" smtClean="0"/>
              <a:t>used</a:t>
            </a:r>
            <a:r>
              <a:rPr lang="hu-HU" baseline="0" dirty="0" smtClean="0"/>
              <a:t> </a:t>
            </a:r>
            <a:r>
              <a:rPr lang="hu-HU" baseline="0" dirty="0" err="1" smtClean="0"/>
              <a:t>neural</a:t>
            </a:r>
            <a:r>
              <a:rPr lang="hu-HU" baseline="0" dirty="0" smtClean="0"/>
              <a:t> </a:t>
            </a:r>
            <a:r>
              <a:rPr lang="hu-HU" baseline="0" dirty="0" err="1" smtClean="0"/>
              <a:t>networks</a:t>
            </a:r>
            <a:r>
              <a:rPr lang="hu-HU" baseline="0" dirty="0" smtClean="0"/>
              <a:t> </a:t>
            </a:r>
            <a:r>
              <a:rPr lang="hu-HU" baseline="0" dirty="0" err="1" smtClean="0"/>
              <a:t>for</a:t>
            </a:r>
            <a:r>
              <a:rPr lang="hu-HU" baseline="0" dirty="0" smtClean="0"/>
              <a:t> </a:t>
            </a:r>
            <a:r>
              <a:rPr lang="hu-HU" baseline="0" dirty="0" err="1" smtClean="0"/>
              <a:t>the</a:t>
            </a:r>
            <a:r>
              <a:rPr lang="hu-HU" baseline="0" dirty="0" smtClean="0"/>
              <a:t> </a:t>
            </a:r>
            <a:r>
              <a:rPr lang="hu-HU" baseline="0" dirty="0" err="1" smtClean="0"/>
              <a:t>optimal</a:t>
            </a:r>
            <a:r>
              <a:rPr lang="hu-HU" baseline="0" dirty="0" smtClean="0"/>
              <a:t> </a:t>
            </a:r>
            <a:r>
              <a:rPr lang="hu-HU" baseline="0" dirty="0" err="1" smtClean="0"/>
              <a:t>sample</a:t>
            </a:r>
            <a:r>
              <a:rPr lang="hu-HU" baseline="0" dirty="0" smtClean="0"/>
              <a:t> </a:t>
            </a:r>
            <a:r>
              <a:rPr lang="hu-HU" baseline="0" dirty="0" err="1" smtClean="0"/>
              <a:t>budget</a:t>
            </a:r>
            <a:r>
              <a:rPr lang="hu-HU" baseline="0" dirty="0" smtClean="0"/>
              <a:t> </a:t>
            </a:r>
            <a:r>
              <a:rPr lang="hu-HU" baseline="0" dirty="0" err="1" smtClean="0"/>
              <a:t>allocation</a:t>
            </a:r>
            <a:r>
              <a:rPr lang="hu-HU" baseline="0" dirty="0" smtClean="0"/>
              <a:t>. </a:t>
            </a:r>
            <a:r>
              <a:rPr lang="hu-HU" baseline="0" dirty="0" err="1" smtClean="0"/>
              <a:t>Kondapaneni</a:t>
            </a:r>
            <a:r>
              <a:rPr lang="hu-HU" baseline="0" dirty="0" smtClean="0"/>
              <a:t> and </a:t>
            </a:r>
            <a:r>
              <a:rPr lang="hu-HU" baseline="0" dirty="0" err="1" smtClean="0"/>
              <a:t>Sbert</a:t>
            </a:r>
            <a:r>
              <a:rPr lang="hu-HU" baseline="0" dirty="0" smtClean="0"/>
              <a:t> </a:t>
            </a:r>
            <a:r>
              <a:rPr lang="hu-HU" baseline="0" dirty="0" err="1" smtClean="0"/>
              <a:t>and</a:t>
            </a:r>
            <a:r>
              <a:rPr lang="hu-HU" baseline="0" dirty="0" smtClean="0"/>
              <a:t> Elvira </a:t>
            </a:r>
            <a:r>
              <a:rPr lang="hu-HU" baseline="0" dirty="0" err="1" smtClean="0"/>
              <a:t>also</a:t>
            </a:r>
            <a:r>
              <a:rPr lang="hu-HU" baseline="0" dirty="0" smtClean="0"/>
              <a:t> </a:t>
            </a:r>
            <a:r>
              <a:rPr lang="hu-HU" baseline="0" dirty="0" err="1" smtClean="0"/>
              <a:t>investigated</a:t>
            </a:r>
            <a:r>
              <a:rPr lang="hu-HU" baseline="0" dirty="0" smtClean="0"/>
              <a:t> </a:t>
            </a:r>
            <a:r>
              <a:rPr lang="hu-HU" baseline="0" dirty="0" err="1" smtClean="0"/>
              <a:t>the</a:t>
            </a:r>
            <a:r>
              <a:rPr lang="hu-HU" baseline="0" dirty="0" smtClean="0"/>
              <a:t> </a:t>
            </a:r>
            <a:r>
              <a:rPr lang="hu-HU" baseline="0" dirty="0" err="1" smtClean="0"/>
              <a:t>theoretical</a:t>
            </a:r>
            <a:r>
              <a:rPr lang="hu-HU" baseline="0" dirty="0" smtClean="0"/>
              <a:t> optimum, </a:t>
            </a:r>
            <a:r>
              <a:rPr lang="hu-HU" baseline="0" dirty="0" err="1" smtClean="0"/>
              <a:t>but</a:t>
            </a:r>
            <a:r>
              <a:rPr lang="hu-HU" baseline="0" dirty="0" smtClean="0"/>
              <a:t> </a:t>
            </a:r>
            <a:r>
              <a:rPr lang="hu-HU" baseline="0" dirty="0" err="1" smtClean="0"/>
              <a:t>this</a:t>
            </a:r>
            <a:r>
              <a:rPr lang="hu-HU" baseline="0" dirty="0" smtClean="0"/>
              <a:t> </a:t>
            </a:r>
            <a:r>
              <a:rPr lang="hu-HU" baseline="0" dirty="0" err="1" smtClean="0"/>
              <a:t>leads</a:t>
            </a:r>
            <a:r>
              <a:rPr lang="hu-HU" baseline="0" dirty="0" smtClean="0"/>
              <a:t> </a:t>
            </a:r>
            <a:r>
              <a:rPr lang="hu-HU" baseline="0" dirty="0" err="1" smtClean="0"/>
              <a:t>to</a:t>
            </a:r>
            <a:r>
              <a:rPr lang="hu-HU" baseline="0" dirty="0" smtClean="0"/>
              <a:t> </a:t>
            </a:r>
            <a:r>
              <a:rPr lang="hu-HU" baseline="0" dirty="0" err="1" smtClean="0"/>
              <a:t>equations</a:t>
            </a:r>
            <a:r>
              <a:rPr lang="hu-HU" baseline="0" dirty="0" smtClean="0"/>
              <a:t> </a:t>
            </a:r>
            <a:r>
              <a:rPr lang="hu-HU" baseline="0" dirty="0" err="1" smtClean="0"/>
              <a:t>which</a:t>
            </a:r>
            <a:r>
              <a:rPr lang="hu-HU" baseline="0" dirty="0" smtClean="0"/>
              <a:t> </a:t>
            </a:r>
            <a:r>
              <a:rPr lang="hu-HU" baseline="0" dirty="0" err="1" smtClean="0"/>
              <a:t>require</a:t>
            </a:r>
            <a:r>
              <a:rPr lang="hu-HU" baseline="0" dirty="0" smtClean="0"/>
              <a:t> </a:t>
            </a:r>
            <a:r>
              <a:rPr lang="hu-HU" baseline="0" dirty="0" err="1" smtClean="0"/>
              <a:t>numerical</a:t>
            </a:r>
            <a:r>
              <a:rPr lang="hu-HU" baseline="0" dirty="0" smtClean="0"/>
              <a:t> </a:t>
            </a:r>
            <a:r>
              <a:rPr lang="hu-HU" baseline="0" dirty="0" err="1" smtClean="0"/>
              <a:t>methods</a:t>
            </a:r>
            <a:r>
              <a:rPr lang="hu-HU" baseline="0" dirty="0" smtClean="0"/>
              <a:t>. </a:t>
            </a:r>
            <a:endParaRPr lang="en-US" dirty="0"/>
          </a:p>
        </p:txBody>
      </p:sp>
      <p:sp>
        <p:nvSpPr>
          <p:cNvPr id="4" name="Dia számának helye 3"/>
          <p:cNvSpPr>
            <a:spLocks noGrp="1"/>
          </p:cNvSpPr>
          <p:nvPr>
            <p:ph type="sldNum" sz="quarter" idx="10"/>
          </p:nvPr>
        </p:nvSpPr>
        <p:spPr/>
        <p:txBody>
          <a:bodyPr/>
          <a:lstStyle/>
          <a:p>
            <a:fld id="{D142F8E6-2339-AE41-9DFF-2102F3A3E447}" type="slidenum">
              <a:rPr lang="fr-FR" smtClean="0"/>
              <a:t>4</a:t>
            </a:fld>
            <a:endParaRPr lang="fr-FR"/>
          </a:p>
        </p:txBody>
      </p:sp>
    </p:spTree>
    <p:extLst>
      <p:ext uri="{BB962C8B-B14F-4D97-AF65-F5344CB8AC3E}">
        <p14:creationId xmlns:p14="http://schemas.microsoft.com/office/powerpoint/2010/main" val="2706247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baseline="0" dirty="0" smtClean="0"/>
              <a:t>Generally, we can </a:t>
            </a:r>
            <a:r>
              <a:rPr lang="hu-HU" baseline="0" dirty="0" err="1" smtClean="0"/>
              <a:t>use</a:t>
            </a:r>
            <a:r>
              <a:rPr lang="en-US" baseline="0" dirty="0" smtClean="0"/>
              <a:t> the following scheme</a:t>
            </a:r>
            <a:r>
              <a:rPr lang="hu-HU" baseline="0" dirty="0" smtClean="0"/>
              <a:t> </a:t>
            </a:r>
            <a:r>
              <a:rPr lang="hu-HU" baseline="0" dirty="0" err="1" smtClean="0"/>
              <a:t>for</a:t>
            </a:r>
            <a:r>
              <a:rPr lang="hu-HU" baseline="0" dirty="0" smtClean="0"/>
              <a:t> </a:t>
            </a:r>
            <a:r>
              <a:rPr lang="hu-HU" baseline="0" dirty="0" err="1" smtClean="0"/>
              <a:t>optimal</a:t>
            </a:r>
            <a:r>
              <a:rPr lang="hu-HU" baseline="0" dirty="0" smtClean="0"/>
              <a:t> </a:t>
            </a:r>
            <a:r>
              <a:rPr lang="hu-HU" baseline="0" dirty="0" err="1" smtClean="0"/>
              <a:t>sample</a:t>
            </a:r>
            <a:r>
              <a:rPr lang="hu-HU" baseline="0" dirty="0" smtClean="0"/>
              <a:t> </a:t>
            </a:r>
            <a:r>
              <a:rPr lang="hu-HU" baseline="0" dirty="0" err="1" smtClean="0"/>
              <a:t>budget</a:t>
            </a:r>
            <a:r>
              <a:rPr lang="hu-HU" baseline="0" dirty="0" smtClean="0"/>
              <a:t> </a:t>
            </a:r>
            <a:r>
              <a:rPr lang="hu-HU" baseline="0" dirty="0" err="1" smtClean="0"/>
              <a:t>allocation</a:t>
            </a:r>
            <a:r>
              <a:rPr lang="en-US" baseline="0" dirty="0" smtClean="0"/>
              <a:t>. First a dissimilarity functional must be defined that assign</a:t>
            </a:r>
            <a:r>
              <a:rPr lang="hu-HU" baseline="0" dirty="0" smtClean="0"/>
              <a:t>s</a:t>
            </a:r>
            <a:r>
              <a:rPr lang="en-US" baseline="0" dirty="0" smtClean="0"/>
              <a:t> a scalar value to the pair of </a:t>
            </a:r>
            <a:r>
              <a:rPr lang="hu-HU" baseline="0" dirty="0" err="1" smtClean="0"/>
              <a:t>functions</a:t>
            </a:r>
            <a:r>
              <a:rPr lang="hu-HU" baseline="0" dirty="0" smtClean="0"/>
              <a:t> </a:t>
            </a:r>
            <a:r>
              <a:rPr lang="hu-HU" baseline="0" dirty="0" err="1" smtClean="0"/>
              <a:t>including</a:t>
            </a:r>
            <a:r>
              <a:rPr lang="hu-HU" baseline="0" dirty="0" smtClean="0"/>
              <a:t> </a:t>
            </a:r>
            <a:r>
              <a:rPr lang="en-US" baseline="0" dirty="0" smtClean="0"/>
              <a:t>integrand f and probability density </a:t>
            </a:r>
            <a:r>
              <a:rPr lang="hu-HU" baseline="0" dirty="0" smtClean="0"/>
              <a:t>p</a:t>
            </a:r>
            <a:r>
              <a:rPr lang="en-US" baseline="0" dirty="0" smtClean="0"/>
              <a:t>. Here D can compare their local values and the integral is responsible for taking into account the whole domain. The control parameter alpha is included in the mixture density.</a:t>
            </a:r>
          </a:p>
          <a:p>
            <a:r>
              <a:rPr lang="en-US" baseline="0" dirty="0" smtClean="0"/>
              <a:t> </a:t>
            </a:r>
          </a:p>
          <a:p>
            <a:r>
              <a:rPr lang="en-US" baseline="0" dirty="0" smtClean="0"/>
              <a:t>Minimal integration error corresponds to the minimal dissimilarity, thus the derivative of the dissimilarity with respect to alpha must be made equal to zero. As mixture density depends on the control parameter linearly, this condition can always be re-written in the form expressing the fact that the expectation of the derivative of D with respect to density p must be constant for different sampling methods, which is an equation expressing the optimality. </a:t>
            </a:r>
          </a:p>
          <a:p>
            <a:endParaRPr lang="en-US" baseline="0" dirty="0" smtClean="0"/>
          </a:p>
          <a:p>
            <a:r>
              <a:rPr lang="hu-HU" baseline="0" dirty="0" err="1" smtClean="0"/>
              <a:t>In</a:t>
            </a:r>
            <a:r>
              <a:rPr lang="hu-HU" baseline="0" dirty="0" smtClean="0"/>
              <a:t> </a:t>
            </a:r>
            <a:r>
              <a:rPr lang="hu-HU" baseline="0" dirty="0" err="1" smtClean="0"/>
              <a:t>rendering</a:t>
            </a:r>
            <a:r>
              <a:rPr lang="hu-HU" baseline="0" dirty="0" smtClean="0"/>
              <a:t> </a:t>
            </a:r>
            <a:r>
              <a:rPr lang="en-US" baseline="0" dirty="0" smtClean="0"/>
              <a:t>neither </a:t>
            </a:r>
            <a:r>
              <a:rPr lang="hu-HU" baseline="0" dirty="0" err="1" smtClean="0"/>
              <a:t>the</a:t>
            </a:r>
            <a:r>
              <a:rPr lang="hu-HU" baseline="0" dirty="0" smtClean="0"/>
              <a:t> </a:t>
            </a:r>
            <a:r>
              <a:rPr lang="hu-HU" baseline="0" dirty="0" err="1" smtClean="0"/>
              <a:t>integrand</a:t>
            </a:r>
            <a:r>
              <a:rPr lang="hu-HU" baseline="0" dirty="0" smtClean="0"/>
              <a:t> </a:t>
            </a:r>
            <a:r>
              <a:rPr lang="en-US" baseline="0" dirty="0" smtClean="0"/>
              <a:t>f nor difference D </a:t>
            </a:r>
            <a:r>
              <a:rPr lang="hu-HU" baseline="0" dirty="0" smtClean="0"/>
              <a:t>is </a:t>
            </a:r>
            <a:r>
              <a:rPr lang="hu-HU" baseline="0" dirty="0" err="1" smtClean="0"/>
              <a:t>available</a:t>
            </a:r>
            <a:r>
              <a:rPr lang="hu-HU" baseline="0" dirty="0" smtClean="0"/>
              <a:t> </a:t>
            </a:r>
            <a:r>
              <a:rPr lang="hu-HU" baseline="0" dirty="0" err="1" smtClean="0"/>
              <a:t>analytically</a:t>
            </a:r>
            <a:r>
              <a:rPr lang="hu-HU" baseline="0" dirty="0" smtClean="0"/>
              <a:t>, </a:t>
            </a:r>
            <a:r>
              <a:rPr lang="hu-HU" baseline="0" dirty="0" err="1" smtClean="0"/>
              <a:t>we</a:t>
            </a:r>
            <a:r>
              <a:rPr lang="hu-HU" baseline="0" dirty="0" smtClean="0"/>
              <a:t> </a:t>
            </a:r>
            <a:r>
              <a:rPr lang="hu-HU" baseline="0" dirty="0" err="1" smtClean="0"/>
              <a:t>can</a:t>
            </a:r>
            <a:r>
              <a:rPr lang="hu-HU" baseline="0" dirty="0" smtClean="0"/>
              <a:t> </a:t>
            </a:r>
            <a:r>
              <a:rPr lang="hu-HU" baseline="0" dirty="0" err="1" smtClean="0"/>
              <a:t>only</a:t>
            </a:r>
            <a:r>
              <a:rPr lang="hu-HU" baseline="0" dirty="0" smtClean="0"/>
              <a:t> </a:t>
            </a:r>
            <a:r>
              <a:rPr lang="hu-HU" baseline="0" dirty="0" err="1" smtClean="0"/>
              <a:t>evaluate</a:t>
            </a:r>
            <a:r>
              <a:rPr lang="hu-HU" baseline="0" dirty="0" smtClean="0"/>
              <a:t> </a:t>
            </a:r>
            <a:r>
              <a:rPr lang="en-US" baseline="0" dirty="0" smtClean="0"/>
              <a:t>them</a:t>
            </a:r>
            <a:r>
              <a:rPr lang="hu-HU" baseline="0" dirty="0" smtClean="0"/>
              <a:t> </a:t>
            </a:r>
            <a:r>
              <a:rPr lang="hu-HU" baseline="0" dirty="0" err="1" smtClean="0"/>
              <a:t>in</a:t>
            </a:r>
            <a:r>
              <a:rPr lang="hu-HU" baseline="0" dirty="0" smtClean="0"/>
              <a:t> </a:t>
            </a:r>
            <a:r>
              <a:rPr lang="hu-HU" baseline="0" dirty="0" err="1" smtClean="0"/>
              <a:t>discrete</a:t>
            </a:r>
            <a:r>
              <a:rPr lang="hu-HU" baseline="0" dirty="0" smtClean="0"/>
              <a:t> </a:t>
            </a:r>
            <a:r>
              <a:rPr lang="hu-HU" baseline="0" dirty="0" err="1" smtClean="0"/>
              <a:t>samples</a:t>
            </a:r>
            <a:r>
              <a:rPr lang="hu-HU" baseline="0" dirty="0" smtClean="0"/>
              <a:t>. </a:t>
            </a:r>
            <a:r>
              <a:rPr lang="hu-HU" baseline="0" dirty="0" err="1" smtClean="0"/>
              <a:t>Thus</a:t>
            </a:r>
            <a:r>
              <a:rPr lang="hu-HU" baseline="0" dirty="0" smtClean="0"/>
              <a:t>, </a:t>
            </a:r>
            <a:r>
              <a:rPr lang="hu-HU" baseline="0" dirty="0" err="1" smtClean="0"/>
              <a:t>the</a:t>
            </a:r>
            <a:r>
              <a:rPr lang="hu-HU" baseline="0" dirty="0" smtClean="0"/>
              <a:t> </a:t>
            </a:r>
            <a:r>
              <a:rPr lang="en-US" baseline="0" dirty="0" smtClean="0"/>
              <a:t>parameters of the equation of optimality</a:t>
            </a:r>
            <a:r>
              <a:rPr lang="hu-HU" baseline="0" dirty="0" smtClean="0"/>
              <a:t> </a:t>
            </a:r>
            <a:r>
              <a:rPr lang="hu-HU" baseline="0" dirty="0" err="1" smtClean="0"/>
              <a:t>need</a:t>
            </a:r>
            <a:r>
              <a:rPr lang="hu-HU" baseline="0" dirty="0" smtClean="0"/>
              <a:t> </a:t>
            </a:r>
            <a:r>
              <a:rPr lang="hu-HU" baseline="0" dirty="0" err="1" smtClean="0"/>
              <a:t>to</a:t>
            </a:r>
            <a:r>
              <a:rPr lang="hu-HU" baseline="0" dirty="0" smtClean="0"/>
              <a:t> be </a:t>
            </a:r>
            <a:r>
              <a:rPr lang="hu-HU" baseline="0" dirty="0" err="1" smtClean="0"/>
              <a:t>also</a:t>
            </a:r>
            <a:r>
              <a:rPr lang="hu-HU" baseline="0" dirty="0" smtClean="0"/>
              <a:t> </a:t>
            </a:r>
            <a:r>
              <a:rPr lang="hu-HU" baseline="0" dirty="0" err="1" smtClean="0"/>
              <a:t>estimated</a:t>
            </a:r>
            <a:r>
              <a:rPr lang="hu-HU" baseline="0" dirty="0" smtClean="0"/>
              <a:t> </a:t>
            </a:r>
            <a:r>
              <a:rPr lang="hu-HU" baseline="0" dirty="0" err="1" smtClean="0"/>
              <a:t>from</a:t>
            </a:r>
            <a:r>
              <a:rPr lang="hu-HU" baseline="0" dirty="0" smtClean="0"/>
              <a:t> a </a:t>
            </a:r>
            <a:r>
              <a:rPr lang="hu-HU" baseline="0" dirty="0" err="1" smtClean="0"/>
              <a:t>typically</a:t>
            </a:r>
            <a:r>
              <a:rPr lang="hu-HU" baseline="0" dirty="0" smtClean="0"/>
              <a:t> </a:t>
            </a:r>
            <a:r>
              <a:rPr lang="hu-HU" baseline="0" dirty="0" err="1" smtClean="0"/>
              <a:t>low</a:t>
            </a:r>
            <a:r>
              <a:rPr lang="hu-HU" baseline="0" dirty="0" smtClean="0"/>
              <a:t> </a:t>
            </a:r>
            <a:r>
              <a:rPr lang="hu-HU" baseline="0" dirty="0" err="1" smtClean="0"/>
              <a:t>number</a:t>
            </a:r>
            <a:r>
              <a:rPr lang="hu-HU" baseline="0" dirty="0" smtClean="0"/>
              <a:t> </a:t>
            </a:r>
            <a:r>
              <a:rPr lang="en-US" baseline="0" dirty="0" smtClean="0"/>
              <a:t>of </a:t>
            </a:r>
            <a:r>
              <a:rPr lang="hu-HU" baseline="0" dirty="0" smtClean="0"/>
              <a:t>random </a:t>
            </a:r>
            <a:r>
              <a:rPr lang="hu-HU" baseline="0" dirty="0" err="1" smtClean="0"/>
              <a:t>samples</a:t>
            </a:r>
            <a:r>
              <a:rPr lang="en-US" baseline="0" dirty="0" smtClean="0"/>
              <a:t> taken previously,</a:t>
            </a:r>
            <a:r>
              <a:rPr lang="hu-HU" baseline="0" dirty="0" smtClean="0"/>
              <a:t> </a:t>
            </a:r>
            <a:r>
              <a:rPr lang="hu-HU" baseline="0" dirty="0" err="1" smtClean="0"/>
              <a:t>in</a:t>
            </a:r>
            <a:r>
              <a:rPr lang="hu-HU" baseline="0" dirty="0" smtClean="0"/>
              <a:t> </a:t>
            </a:r>
            <a:r>
              <a:rPr lang="hu-HU" baseline="0" dirty="0" err="1" smtClean="0"/>
              <a:t>order</a:t>
            </a:r>
            <a:r>
              <a:rPr lang="hu-HU" baseline="0" dirty="0" smtClean="0"/>
              <a:t> </a:t>
            </a:r>
            <a:r>
              <a:rPr lang="hu-HU" baseline="0" dirty="0" err="1" smtClean="0"/>
              <a:t>not</a:t>
            </a:r>
            <a:r>
              <a:rPr lang="hu-HU" baseline="0" dirty="0" smtClean="0"/>
              <a:t> </a:t>
            </a:r>
            <a:r>
              <a:rPr lang="hu-HU" baseline="0" dirty="0" err="1" smtClean="0"/>
              <a:t>to</a:t>
            </a:r>
            <a:r>
              <a:rPr lang="hu-HU" baseline="0" dirty="0" smtClean="0"/>
              <a:t> </a:t>
            </a:r>
            <a:r>
              <a:rPr lang="hu-HU" baseline="0" dirty="0" err="1" smtClean="0"/>
              <a:t>introduce</a:t>
            </a:r>
            <a:r>
              <a:rPr lang="hu-HU" baseline="0" dirty="0" smtClean="0"/>
              <a:t> </a:t>
            </a:r>
            <a:r>
              <a:rPr lang="hu-HU" baseline="0" dirty="0" err="1" smtClean="0"/>
              <a:t>too</a:t>
            </a:r>
            <a:r>
              <a:rPr lang="hu-HU" baseline="0" dirty="0" smtClean="0"/>
              <a:t> </a:t>
            </a:r>
            <a:r>
              <a:rPr lang="hu-HU" baseline="0" dirty="0" err="1" smtClean="0"/>
              <a:t>high</a:t>
            </a:r>
            <a:r>
              <a:rPr lang="hu-HU" baseline="0" dirty="0" smtClean="0"/>
              <a:t> </a:t>
            </a:r>
            <a:r>
              <a:rPr lang="hu-HU" baseline="0" dirty="0" err="1" smtClean="0"/>
              <a:t>overhead</a:t>
            </a:r>
            <a:r>
              <a:rPr lang="hu-HU" baseline="0" dirty="0" smtClean="0"/>
              <a:t>. </a:t>
            </a:r>
            <a:r>
              <a:rPr lang="hu-HU" baseline="0" dirty="0" err="1" smtClean="0"/>
              <a:t>These</a:t>
            </a:r>
            <a:r>
              <a:rPr lang="hu-HU" baseline="0" dirty="0" smtClean="0"/>
              <a:t> </a:t>
            </a:r>
            <a:r>
              <a:rPr lang="hu-HU" baseline="0" dirty="0" err="1" smtClean="0"/>
              <a:t>estimates</a:t>
            </a:r>
            <a:r>
              <a:rPr lang="hu-HU" baseline="0" dirty="0" smtClean="0"/>
              <a:t> </a:t>
            </a:r>
            <a:r>
              <a:rPr lang="hu-HU" baseline="0" dirty="0" err="1" smtClean="0"/>
              <a:t>have</a:t>
            </a:r>
            <a:r>
              <a:rPr lang="hu-HU" baseline="0" dirty="0" smtClean="0"/>
              <a:t> </a:t>
            </a:r>
            <a:r>
              <a:rPr lang="hu-HU" baseline="0" dirty="0" err="1" smtClean="0"/>
              <a:t>some</a:t>
            </a:r>
            <a:r>
              <a:rPr lang="hu-HU" baseline="0" dirty="0" smtClean="0"/>
              <a:t> </a:t>
            </a:r>
            <a:r>
              <a:rPr lang="hu-HU" baseline="0" dirty="0" err="1" smtClean="0"/>
              <a:t>error</a:t>
            </a:r>
            <a:r>
              <a:rPr lang="hu-HU" baseline="0" dirty="0" smtClean="0"/>
              <a:t>, </a:t>
            </a:r>
            <a:r>
              <a:rPr lang="hu-HU" baseline="0" dirty="0" err="1" smtClean="0"/>
              <a:t>which</a:t>
            </a:r>
            <a:r>
              <a:rPr lang="hu-HU" baseline="0" dirty="0" smtClean="0"/>
              <a:t> </a:t>
            </a:r>
            <a:r>
              <a:rPr lang="hu-HU" baseline="0" dirty="0" err="1" smtClean="0"/>
              <a:t>may</a:t>
            </a:r>
            <a:r>
              <a:rPr lang="hu-HU" baseline="0" dirty="0" smtClean="0"/>
              <a:t> </a:t>
            </a:r>
            <a:r>
              <a:rPr lang="hu-HU" baseline="0" dirty="0" err="1" smtClean="0"/>
              <a:t>modify</a:t>
            </a:r>
            <a:r>
              <a:rPr lang="hu-HU" baseline="0" dirty="0" smtClean="0"/>
              <a:t> of </a:t>
            </a:r>
            <a:r>
              <a:rPr lang="hu-HU" baseline="0" dirty="0" err="1" smtClean="0"/>
              <a:t>choice</a:t>
            </a:r>
            <a:r>
              <a:rPr lang="hu-HU" baseline="0" dirty="0" smtClean="0"/>
              <a:t> </a:t>
            </a:r>
            <a:r>
              <a:rPr lang="hu-HU" baseline="0" dirty="0" err="1" smtClean="0"/>
              <a:t>aiming</a:t>
            </a:r>
            <a:r>
              <a:rPr lang="hu-HU" baseline="0" dirty="0" smtClean="0"/>
              <a:t> </a:t>
            </a:r>
            <a:r>
              <a:rPr lang="hu-HU" baseline="0" dirty="0" err="1" smtClean="0"/>
              <a:t>at</a:t>
            </a:r>
            <a:r>
              <a:rPr lang="hu-HU" baseline="0" dirty="0" smtClean="0"/>
              <a:t> </a:t>
            </a:r>
            <a:r>
              <a:rPr lang="hu-HU" baseline="0" dirty="0" err="1" smtClean="0"/>
              <a:t>the</a:t>
            </a:r>
            <a:r>
              <a:rPr lang="hu-HU" baseline="0" dirty="0" smtClean="0"/>
              <a:t> </a:t>
            </a:r>
            <a:r>
              <a:rPr lang="hu-HU" baseline="0" dirty="0" err="1" smtClean="0"/>
              <a:t>optimality</a:t>
            </a:r>
            <a:r>
              <a:rPr lang="hu-HU" baseline="0" dirty="0" smtClean="0"/>
              <a:t>. </a:t>
            </a:r>
            <a:r>
              <a:rPr lang="hu-HU" baseline="0" dirty="0" err="1" smtClean="0"/>
              <a:t>Thus</a:t>
            </a:r>
            <a:r>
              <a:rPr lang="hu-HU" baseline="0" dirty="0" smtClean="0"/>
              <a:t>, </a:t>
            </a:r>
            <a:r>
              <a:rPr lang="hu-HU" baseline="0" dirty="0" err="1" smtClean="0"/>
              <a:t>when</a:t>
            </a:r>
            <a:r>
              <a:rPr lang="hu-HU" baseline="0" dirty="0" smtClean="0"/>
              <a:t> </a:t>
            </a:r>
            <a:r>
              <a:rPr lang="hu-HU" baseline="0" dirty="0" err="1" smtClean="0"/>
              <a:t>appropriate</a:t>
            </a:r>
            <a:r>
              <a:rPr lang="hu-HU" baseline="0" dirty="0" smtClean="0"/>
              <a:t> </a:t>
            </a:r>
            <a:r>
              <a:rPr lang="hu-HU" baseline="0" dirty="0" err="1" smtClean="0"/>
              <a:t>measures</a:t>
            </a:r>
            <a:r>
              <a:rPr lang="hu-HU" baseline="0" dirty="0" smtClean="0"/>
              <a:t> </a:t>
            </a:r>
            <a:r>
              <a:rPr lang="hu-HU" baseline="0" dirty="0" err="1" smtClean="0"/>
              <a:t>are</a:t>
            </a:r>
            <a:r>
              <a:rPr lang="hu-HU" baseline="0" dirty="0" smtClean="0"/>
              <a:t> </a:t>
            </a:r>
            <a:r>
              <a:rPr lang="hu-HU" baseline="0" dirty="0" err="1" smtClean="0"/>
              <a:t>searched</a:t>
            </a:r>
            <a:r>
              <a:rPr lang="hu-HU" baseline="0" dirty="0" smtClean="0"/>
              <a:t>, </a:t>
            </a:r>
            <a:r>
              <a:rPr lang="hu-HU" baseline="0" dirty="0" err="1" smtClean="0"/>
              <a:t>the</a:t>
            </a:r>
            <a:r>
              <a:rPr lang="hu-HU" baseline="0" dirty="0" smtClean="0"/>
              <a:t> </a:t>
            </a:r>
            <a:r>
              <a:rPr lang="hu-HU" baseline="0" dirty="0" err="1" smtClean="0"/>
              <a:t>robustness</a:t>
            </a:r>
            <a:r>
              <a:rPr lang="hu-HU" baseline="0" dirty="0" smtClean="0"/>
              <a:t> of </a:t>
            </a:r>
            <a:r>
              <a:rPr lang="hu-HU" baseline="0" dirty="0" err="1" smtClean="0"/>
              <a:t>their</a:t>
            </a:r>
            <a:r>
              <a:rPr lang="hu-HU" baseline="0" dirty="0" smtClean="0"/>
              <a:t> </a:t>
            </a:r>
            <a:r>
              <a:rPr lang="hu-HU" baseline="0" dirty="0" err="1" smtClean="0"/>
              <a:t>estimates</a:t>
            </a:r>
            <a:r>
              <a:rPr lang="hu-HU" baseline="0" dirty="0" smtClean="0"/>
              <a:t> </a:t>
            </a:r>
            <a:r>
              <a:rPr lang="hu-HU" baseline="0" dirty="0" err="1" smtClean="0"/>
              <a:t>should</a:t>
            </a:r>
            <a:r>
              <a:rPr lang="hu-HU" baseline="0" dirty="0" smtClean="0"/>
              <a:t> </a:t>
            </a:r>
            <a:r>
              <a:rPr lang="hu-HU" baseline="0" dirty="0" err="1" smtClean="0"/>
              <a:t>also</a:t>
            </a:r>
            <a:r>
              <a:rPr lang="hu-HU" baseline="0" dirty="0" smtClean="0"/>
              <a:t> be </a:t>
            </a:r>
            <a:r>
              <a:rPr lang="hu-HU" baseline="0" dirty="0" err="1" smtClean="0"/>
              <a:t>taken</a:t>
            </a:r>
            <a:r>
              <a:rPr lang="hu-HU" baseline="0" dirty="0" smtClean="0"/>
              <a:t> </a:t>
            </a:r>
            <a:r>
              <a:rPr lang="hu-HU" baseline="0" dirty="0" err="1" smtClean="0"/>
              <a:t>into</a:t>
            </a:r>
            <a:r>
              <a:rPr lang="hu-HU" baseline="0" dirty="0" smtClean="0"/>
              <a:t> </a:t>
            </a:r>
            <a:r>
              <a:rPr lang="hu-HU" baseline="0" dirty="0" err="1" smtClean="0"/>
              <a:t>consideration</a:t>
            </a:r>
            <a:r>
              <a:rPr lang="hu-HU" baseline="0" dirty="0" smtClean="0"/>
              <a:t>.</a:t>
            </a:r>
            <a:endParaRPr lang="en-US" baseline="0" dirty="0" smtClean="0"/>
          </a:p>
          <a:p>
            <a:endParaRPr lang="en-US" baseline="0" dirty="0" smtClean="0"/>
          </a:p>
          <a:p>
            <a:r>
              <a:rPr lang="en-US" baseline="0" dirty="0" smtClean="0"/>
              <a:t>This observation leads to the motivation that the general solution process is traversed in the reverse order. Instead of first defining the dissimilarity and obtaining an equation of optimality where the parameters are hard to find, we start with the heuristics establishment of the invariant, that is the equation of optimality, with the objective of robust parameter estimation, and go backward to check whether the resulting dissimilarity measure makes sense. </a:t>
            </a:r>
            <a:endParaRPr lang="en-US" dirty="0"/>
          </a:p>
        </p:txBody>
      </p:sp>
      <p:sp>
        <p:nvSpPr>
          <p:cNvPr id="4" name="Dia számának helye 3"/>
          <p:cNvSpPr>
            <a:spLocks noGrp="1"/>
          </p:cNvSpPr>
          <p:nvPr>
            <p:ph type="sldNum" sz="quarter" idx="10"/>
          </p:nvPr>
        </p:nvSpPr>
        <p:spPr/>
        <p:txBody>
          <a:bodyPr/>
          <a:lstStyle/>
          <a:p>
            <a:fld id="{D142F8E6-2339-AE41-9DFF-2102F3A3E447}" type="slidenum">
              <a:rPr lang="fr-FR" smtClean="0"/>
              <a:t>5</a:t>
            </a:fld>
            <a:endParaRPr lang="fr-FR"/>
          </a:p>
        </p:txBody>
      </p:sp>
    </p:spTree>
    <p:extLst>
      <p:ext uri="{BB962C8B-B14F-4D97-AF65-F5344CB8AC3E}">
        <p14:creationId xmlns:p14="http://schemas.microsoft.com/office/powerpoint/2010/main" val="276784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Our</a:t>
            </a:r>
            <a:r>
              <a:rPr lang="en-US" baseline="0" dirty="0" smtClean="0"/>
              <a:t> heuristics is fairly simple, we require the expectation of the ratio of the integrand and the mixture density to be invariant for the selection of the sampling method. First of all, it makes sense since when the mixture density is exactly proportional to the integrand, the ratio is equal to the integral, so the expectation value is also equal to the integral no matter how samples are generated. Moreover, if the mixture density is at leas</a:t>
            </a:r>
            <a:r>
              <a:rPr lang="hu-HU" baseline="0" dirty="0" smtClean="0"/>
              <a:t>t</a:t>
            </a:r>
            <a:r>
              <a:rPr lang="en-US" baseline="0" dirty="0" smtClean="0"/>
              <a:t> approximately proportional to the integrand, the ratios have small fluctuation, so the parameters of the equation of optimality can be estimated from a few samples. </a:t>
            </a:r>
          </a:p>
          <a:p>
            <a:endParaRPr lang="en-US" baseline="0" dirty="0" smtClean="0"/>
          </a:p>
          <a:p>
            <a:r>
              <a:rPr lang="en-US" baseline="0" dirty="0" smtClean="0"/>
              <a:t>The definition is further justified by the expression of the corresponding dissimilarity measure, which can be obtained by integration. This is the cross entropy between integrand and the mixture density, which is a widely accepted measure for such measurements. </a:t>
            </a:r>
            <a:endParaRPr lang="en-US" dirty="0"/>
          </a:p>
        </p:txBody>
      </p:sp>
      <p:sp>
        <p:nvSpPr>
          <p:cNvPr id="4" name="Dia számának helye 3"/>
          <p:cNvSpPr>
            <a:spLocks noGrp="1"/>
          </p:cNvSpPr>
          <p:nvPr>
            <p:ph type="sldNum" sz="quarter" idx="10"/>
          </p:nvPr>
        </p:nvSpPr>
        <p:spPr/>
        <p:txBody>
          <a:bodyPr/>
          <a:lstStyle/>
          <a:p>
            <a:fld id="{D142F8E6-2339-AE41-9DFF-2102F3A3E447}" type="slidenum">
              <a:rPr lang="fr-FR" smtClean="0"/>
              <a:t>6</a:t>
            </a:fld>
            <a:endParaRPr lang="fr-FR"/>
          </a:p>
        </p:txBody>
      </p:sp>
    </p:spTree>
    <p:extLst>
      <p:ext uri="{BB962C8B-B14F-4D97-AF65-F5344CB8AC3E}">
        <p14:creationId xmlns:p14="http://schemas.microsoft.com/office/powerpoint/2010/main" val="207815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To demonstrate</a:t>
            </a:r>
            <a:r>
              <a:rPr lang="en-US" baseline="0" dirty="0" smtClean="0"/>
              <a:t> the merits of the proposed heuristics, we take the classical scene of </a:t>
            </a:r>
            <a:r>
              <a:rPr lang="en-US" baseline="0" dirty="0" err="1" smtClean="0"/>
              <a:t>Veach</a:t>
            </a:r>
            <a:r>
              <a:rPr lang="en-US" baseline="0" dirty="0" smtClean="0"/>
              <a:t> where spherical light sources of different size illuminate rectangular surfaces of increasing </a:t>
            </a:r>
            <a:r>
              <a:rPr lang="en-US" baseline="0" dirty="0" err="1" smtClean="0"/>
              <a:t>specularity</a:t>
            </a:r>
            <a:r>
              <a:rPr lang="en-US" baseline="0" dirty="0" smtClean="0"/>
              <a:t>.</a:t>
            </a:r>
            <a:r>
              <a:rPr lang="hu-HU" baseline="0" dirty="0" smtClean="0"/>
              <a:t> </a:t>
            </a:r>
            <a:r>
              <a:rPr lang="hu-HU" baseline="0" dirty="0" err="1" smtClean="0"/>
              <a:t>Light</a:t>
            </a:r>
            <a:r>
              <a:rPr lang="hu-HU" baseline="0" dirty="0" smtClean="0"/>
              <a:t> </a:t>
            </a:r>
            <a:r>
              <a:rPr lang="hu-HU" baseline="0" dirty="0" err="1" smtClean="0"/>
              <a:t>source</a:t>
            </a:r>
            <a:r>
              <a:rPr lang="hu-HU" baseline="0" dirty="0" smtClean="0"/>
              <a:t> </a:t>
            </a:r>
            <a:r>
              <a:rPr lang="hu-HU" baseline="0" dirty="0" err="1" smtClean="0"/>
              <a:t>sampling</a:t>
            </a:r>
            <a:r>
              <a:rPr lang="hu-HU" baseline="0" dirty="0" smtClean="0"/>
              <a:t> is </a:t>
            </a:r>
            <a:r>
              <a:rPr lang="hu-HU" baseline="0" dirty="0" err="1" smtClean="0"/>
              <a:t>good</a:t>
            </a:r>
            <a:r>
              <a:rPr lang="hu-HU" baseline="0" dirty="0" smtClean="0"/>
              <a:t> </a:t>
            </a:r>
            <a:r>
              <a:rPr lang="hu-HU" baseline="0" dirty="0" err="1" smtClean="0"/>
              <a:t>for</a:t>
            </a:r>
            <a:r>
              <a:rPr lang="hu-HU" baseline="0" dirty="0" smtClean="0"/>
              <a:t> </a:t>
            </a:r>
            <a:r>
              <a:rPr lang="hu-HU" baseline="0" dirty="0" err="1" smtClean="0"/>
              <a:t>small</a:t>
            </a:r>
            <a:r>
              <a:rPr lang="hu-HU" baseline="0" dirty="0" smtClean="0"/>
              <a:t> </a:t>
            </a:r>
            <a:r>
              <a:rPr lang="hu-HU" baseline="0" dirty="0" err="1" smtClean="0"/>
              <a:t>light</a:t>
            </a:r>
            <a:r>
              <a:rPr lang="hu-HU" baseline="0" dirty="0" smtClean="0"/>
              <a:t> </a:t>
            </a:r>
            <a:r>
              <a:rPr lang="hu-HU" baseline="0" dirty="0" err="1" smtClean="0"/>
              <a:t>sources</a:t>
            </a:r>
            <a:r>
              <a:rPr lang="hu-HU" baseline="0" dirty="0" smtClean="0"/>
              <a:t> </a:t>
            </a:r>
            <a:r>
              <a:rPr lang="hu-HU" baseline="0" dirty="0" err="1" smtClean="0"/>
              <a:t>but</a:t>
            </a:r>
            <a:r>
              <a:rPr lang="hu-HU" baseline="0" dirty="0" smtClean="0"/>
              <a:t> </a:t>
            </a:r>
            <a:r>
              <a:rPr lang="hu-HU" baseline="0" dirty="0" err="1" smtClean="0"/>
              <a:t>fails</a:t>
            </a:r>
            <a:r>
              <a:rPr lang="hu-HU" baseline="0" dirty="0" smtClean="0"/>
              <a:t> </a:t>
            </a:r>
            <a:r>
              <a:rPr lang="hu-HU" baseline="0" dirty="0" err="1" smtClean="0"/>
              <a:t>at</a:t>
            </a:r>
            <a:r>
              <a:rPr lang="hu-HU" baseline="0" dirty="0" smtClean="0"/>
              <a:t> </a:t>
            </a:r>
            <a:r>
              <a:rPr lang="hu-HU" baseline="0" dirty="0" err="1" smtClean="0"/>
              <a:t>highly</a:t>
            </a:r>
            <a:r>
              <a:rPr lang="hu-HU" baseline="0" dirty="0" smtClean="0"/>
              <a:t> </a:t>
            </a:r>
            <a:r>
              <a:rPr lang="hu-HU" baseline="0" dirty="0" err="1" smtClean="0"/>
              <a:t>specular</a:t>
            </a:r>
            <a:r>
              <a:rPr lang="hu-HU" baseline="0" dirty="0" smtClean="0"/>
              <a:t> </a:t>
            </a:r>
            <a:r>
              <a:rPr lang="hu-HU" baseline="0" dirty="0" err="1" smtClean="0"/>
              <a:t>surfaces</a:t>
            </a:r>
            <a:r>
              <a:rPr lang="hu-HU" baseline="0" dirty="0" smtClean="0"/>
              <a:t>. </a:t>
            </a:r>
            <a:r>
              <a:rPr lang="hu-HU" baseline="0" dirty="0" err="1" smtClean="0"/>
              <a:t>On</a:t>
            </a:r>
            <a:r>
              <a:rPr lang="hu-HU" baseline="0" dirty="0" smtClean="0"/>
              <a:t> </a:t>
            </a:r>
            <a:r>
              <a:rPr lang="hu-HU" baseline="0" dirty="0" err="1" smtClean="0"/>
              <a:t>the</a:t>
            </a:r>
            <a:r>
              <a:rPr lang="hu-HU" baseline="0" dirty="0" smtClean="0"/>
              <a:t> </a:t>
            </a:r>
            <a:r>
              <a:rPr lang="hu-HU" baseline="0" dirty="0" err="1" smtClean="0"/>
              <a:t>other</a:t>
            </a:r>
            <a:r>
              <a:rPr lang="hu-HU" baseline="0" dirty="0" smtClean="0"/>
              <a:t> </a:t>
            </a:r>
            <a:r>
              <a:rPr lang="hu-HU" baseline="0" dirty="0" err="1" smtClean="0"/>
              <a:t>hand</a:t>
            </a:r>
            <a:r>
              <a:rPr lang="hu-HU" baseline="0" dirty="0" smtClean="0"/>
              <a:t>, BFDF </a:t>
            </a:r>
            <a:r>
              <a:rPr lang="hu-HU" baseline="0" dirty="0" err="1" smtClean="0"/>
              <a:t>sampling</a:t>
            </a:r>
            <a:r>
              <a:rPr lang="hu-HU" baseline="0" dirty="0" smtClean="0"/>
              <a:t> </a:t>
            </a:r>
            <a:r>
              <a:rPr lang="hu-HU" baseline="0" dirty="0" err="1" smtClean="0"/>
              <a:t>handles</a:t>
            </a:r>
            <a:r>
              <a:rPr lang="hu-HU" baseline="0" dirty="0" smtClean="0"/>
              <a:t> </a:t>
            </a:r>
            <a:r>
              <a:rPr lang="hu-HU" baseline="0" dirty="0" err="1" smtClean="0"/>
              <a:t>highly</a:t>
            </a:r>
            <a:r>
              <a:rPr lang="hu-HU" baseline="0" dirty="0" smtClean="0"/>
              <a:t> </a:t>
            </a:r>
            <a:r>
              <a:rPr lang="hu-HU" baseline="0" dirty="0" err="1" smtClean="0"/>
              <a:t>specular</a:t>
            </a:r>
            <a:r>
              <a:rPr lang="hu-HU" baseline="0" dirty="0" smtClean="0"/>
              <a:t> </a:t>
            </a:r>
            <a:r>
              <a:rPr lang="hu-HU" baseline="0" dirty="0" err="1" smtClean="0"/>
              <a:t>surfaces</a:t>
            </a:r>
            <a:r>
              <a:rPr lang="hu-HU" baseline="0" dirty="0" smtClean="0"/>
              <a:t> </a:t>
            </a:r>
            <a:r>
              <a:rPr lang="hu-HU" baseline="0" dirty="0" err="1" smtClean="0"/>
              <a:t>well</a:t>
            </a:r>
            <a:r>
              <a:rPr lang="hu-HU" baseline="0" dirty="0" smtClean="0"/>
              <a:t>, </a:t>
            </a:r>
            <a:r>
              <a:rPr lang="hu-HU" baseline="0" dirty="0" err="1" smtClean="0"/>
              <a:t>but</a:t>
            </a:r>
            <a:r>
              <a:rPr lang="hu-HU" baseline="0" dirty="0" smtClean="0"/>
              <a:t> is </a:t>
            </a:r>
            <a:r>
              <a:rPr lang="hu-HU" baseline="0" dirty="0" err="1" smtClean="0"/>
              <a:t>poor</a:t>
            </a:r>
            <a:r>
              <a:rPr lang="hu-HU" baseline="0" dirty="0" smtClean="0"/>
              <a:t> </a:t>
            </a:r>
            <a:r>
              <a:rPr lang="hu-HU" baseline="0" dirty="0" err="1" smtClean="0"/>
              <a:t>to</a:t>
            </a:r>
            <a:r>
              <a:rPr lang="hu-HU" baseline="0" dirty="0" smtClean="0"/>
              <a:t> </a:t>
            </a:r>
            <a:r>
              <a:rPr lang="hu-HU" baseline="0" dirty="0" err="1" smtClean="0"/>
              <a:t>simulate</a:t>
            </a:r>
            <a:r>
              <a:rPr lang="hu-HU" baseline="0" dirty="0" smtClean="0"/>
              <a:t> </a:t>
            </a:r>
            <a:r>
              <a:rPr lang="hu-HU" baseline="0" dirty="0" err="1" smtClean="0"/>
              <a:t>small</a:t>
            </a:r>
            <a:r>
              <a:rPr lang="hu-HU" baseline="0" dirty="0" smtClean="0"/>
              <a:t> </a:t>
            </a:r>
            <a:r>
              <a:rPr lang="hu-HU" baseline="0" dirty="0" err="1" smtClean="0"/>
              <a:t>light</a:t>
            </a:r>
            <a:r>
              <a:rPr lang="hu-HU" baseline="0" dirty="0" smtClean="0"/>
              <a:t> </a:t>
            </a:r>
            <a:r>
              <a:rPr lang="hu-HU" baseline="0" dirty="0" err="1" smtClean="0"/>
              <a:t>sources</a:t>
            </a:r>
            <a:r>
              <a:rPr lang="hu-HU" baseline="0" dirty="0" smtClean="0"/>
              <a:t>. </a:t>
            </a:r>
            <a:r>
              <a:rPr lang="hu-HU" baseline="0" dirty="0" err="1" smtClean="0"/>
              <a:t>Equal</a:t>
            </a:r>
            <a:r>
              <a:rPr lang="hu-HU" baseline="0" dirty="0" smtClean="0"/>
              <a:t> </a:t>
            </a:r>
            <a:r>
              <a:rPr lang="hu-HU" baseline="0" dirty="0" err="1" smtClean="0"/>
              <a:t>sample</a:t>
            </a:r>
            <a:r>
              <a:rPr lang="hu-HU" baseline="0" dirty="0" smtClean="0"/>
              <a:t> MIS </a:t>
            </a:r>
            <a:r>
              <a:rPr lang="hu-HU" baseline="0" dirty="0" err="1" smtClean="0"/>
              <a:t>combines</a:t>
            </a:r>
            <a:r>
              <a:rPr lang="hu-HU" baseline="0" dirty="0" smtClean="0"/>
              <a:t> </a:t>
            </a:r>
            <a:r>
              <a:rPr lang="hu-HU" baseline="0" dirty="0" err="1" smtClean="0"/>
              <a:t>the</a:t>
            </a:r>
            <a:r>
              <a:rPr lang="hu-HU" baseline="0" dirty="0" smtClean="0"/>
              <a:t> </a:t>
            </a:r>
            <a:r>
              <a:rPr lang="hu-HU" baseline="0" dirty="0" err="1" smtClean="0"/>
              <a:t>advantages</a:t>
            </a:r>
            <a:r>
              <a:rPr lang="hu-HU" baseline="0" dirty="0" smtClean="0"/>
              <a:t> of </a:t>
            </a:r>
            <a:r>
              <a:rPr lang="hu-HU" baseline="0" dirty="0" err="1" smtClean="0"/>
              <a:t>both</a:t>
            </a:r>
            <a:r>
              <a:rPr lang="hu-HU" baseline="0" dirty="0" smtClean="0"/>
              <a:t> </a:t>
            </a:r>
            <a:r>
              <a:rPr lang="hu-HU" baseline="0" dirty="0" err="1" smtClean="0"/>
              <a:t>techniques</a:t>
            </a:r>
            <a:r>
              <a:rPr lang="hu-HU" baseline="0" dirty="0" smtClean="0"/>
              <a:t>. The </a:t>
            </a:r>
            <a:r>
              <a:rPr lang="hu-HU" baseline="0" dirty="0" err="1" smtClean="0"/>
              <a:t>question</a:t>
            </a:r>
            <a:r>
              <a:rPr lang="hu-HU" baseline="0" dirty="0" smtClean="0"/>
              <a:t> is </a:t>
            </a:r>
            <a:r>
              <a:rPr lang="hu-HU" baseline="0" dirty="0" err="1" smtClean="0"/>
              <a:t>whether</a:t>
            </a:r>
            <a:r>
              <a:rPr lang="hu-HU" baseline="0" dirty="0" smtClean="0"/>
              <a:t> </a:t>
            </a:r>
            <a:r>
              <a:rPr lang="hu-HU" baseline="0" dirty="0" err="1" smtClean="0"/>
              <a:t>we</a:t>
            </a:r>
            <a:r>
              <a:rPr lang="hu-HU" baseline="0" dirty="0" smtClean="0"/>
              <a:t> </a:t>
            </a:r>
            <a:r>
              <a:rPr lang="hu-HU" baseline="0" dirty="0" err="1" smtClean="0"/>
              <a:t>can</a:t>
            </a:r>
            <a:r>
              <a:rPr lang="hu-HU" baseline="0" dirty="0" smtClean="0"/>
              <a:t> </a:t>
            </a:r>
            <a:r>
              <a:rPr lang="hu-HU" baseline="0" dirty="0" err="1" smtClean="0"/>
              <a:t>do</a:t>
            </a:r>
            <a:r>
              <a:rPr lang="hu-HU" baseline="0" dirty="0" smtClean="0"/>
              <a:t> </a:t>
            </a:r>
            <a:r>
              <a:rPr lang="hu-HU" baseline="0" dirty="0" err="1" smtClean="0"/>
              <a:t>it</a:t>
            </a:r>
            <a:r>
              <a:rPr lang="hu-HU" baseline="0" dirty="0" smtClean="0"/>
              <a:t> </a:t>
            </a:r>
            <a:r>
              <a:rPr lang="hu-HU" baseline="0" dirty="0" err="1" smtClean="0"/>
              <a:t>even</a:t>
            </a:r>
            <a:r>
              <a:rPr lang="hu-HU" baseline="0" dirty="0" smtClean="0"/>
              <a:t> </a:t>
            </a:r>
            <a:r>
              <a:rPr lang="hu-HU" baseline="0" dirty="0" err="1" smtClean="0"/>
              <a:t>better</a:t>
            </a:r>
            <a:r>
              <a:rPr lang="hu-HU" baseline="0" dirty="0" smtClean="0"/>
              <a:t> </a:t>
            </a:r>
            <a:r>
              <a:rPr lang="hu-HU" baseline="0" dirty="0" err="1" smtClean="0"/>
              <a:t>with</a:t>
            </a:r>
            <a:r>
              <a:rPr lang="hu-HU" baseline="0" dirty="0" smtClean="0"/>
              <a:t> </a:t>
            </a:r>
            <a:r>
              <a:rPr lang="hu-HU" baseline="0" dirty="0" err="1" smtClean="0"/>
              <a:t>non-equal</a:t>
            </a:r>
            <a:r>
              <a:rPr lang="hu-HU" baseline="0" dirty="0" smtClean="0"/>
              <a:t> </a:t>
            </a:r>
            <a:r>
              <a:rPr lang="hu-HU" baseline="0" dirty="0" err="1" smtClean="0"/>
              <a:t>sample</a:t>
            </a:r>
            <a:r>
              <a:rPr lang="hu-HU" baseline="0" dirty="0" smtClean="0"/>
              <a:t> </a:t>
            </a:r>
            <a:r>
              <a:rPr lang="hu-HU" baseline="0" dirty="0" err="1" smtClean="0"/>
              <a:t>allocation</a:t>
            </a:r>
            <a:r>
              <a:rPr lang="hu-HU" baseline="0" dirty="0" smtClean="0"/>
              <a:t>.</a:t>
            </a:r>
            <a:endParaRPr lang="en-US" dirty="0"/>
          </a:p>
        </p:txBody>
      </p:sp>
      <p:sp>
        <p:nvSpPr>
          <p:cNvPr id="4" name="Dia számának helye 3"/>
          <p:cNvSpPr>
            <a:spLocks noGrp="1"/>
          </p:cNvSpPr>
          <p:nvPr>
            <p:ph type="sldNum" sz="quarter" idx="10"/>
          </p:nvPr>
        </p:nvSpPr>
        <p:spPr/>
        <p:txBody>
          <a:bodyPr/>
          <a:lstStyle/>
          <a:p>
            <a:fld id="{D142F8E6-2339-AE41-9DFF-2102F3A3E447}" type="slidenum">
              <a:rPr lang="fr-FR" smtClean="0"/>
              <a:t>7</a:t>
            </a:fld>
            <a:endParaRPr lang="fr-FR"/>
          </a:p>
        </p:txBody>
      </p:sp>
    </p:spTree>
    <p:extLst>
      <p:ext uri="{BB962C8B-B14F-4D97-AF65-F5344CB8AC3E}">
        <p14:creationId xmlns:p14="http://schemas.microsoft.com/office/powerpoint/2010/main" val="4265254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We</a:t>
            </a:r>
            <a:r>
              <a:rPr lang="hu-HU" dirty="0" smtClean="0"/>
              <a:t> </a:t>
            </a:r>
            <a:r>
              <a:rPr lang="hu-HU" dirty="0" err="1" smtClean="0"/>
              <a:t>have</a:t>
            </a:r>
            <a:r>
              <a:rPr lang="hu-HU" dirty="0" smtClean="0"/>
              <a:t> </a:t>
            </a:r>
            <a:r>
              <a:rPr lang="hu-HU" dirty="0" err="1" smtClean="0"/>
              <a:t>compared</a:t>
            </a:r>
            <a:r>
              <a:rPr lang="hu-HU" dirty="0" smtClean="0"/>
              <a:t> </a:t>
            </a:r>
            <a:r>
              <a:rPr lang="hu-HU" dirty="0" err="1" smtClean="0"/>
              <a:t>equal</a:t>
            </a:r>
            <a:r>
              <a:rPr lang="hu-HU" dirty="0" smtClean="0"/>
              <a:t> </a:t>
            </a:r>
            <a:r>
              <a:rPr lang="hu-HU" dirty="0" err="1" smtClean="0"/>
              <a:t>sample</a:t>
            </a:r>
            <a:r>
              <a:rPr lang="hu-HU" dirty="0" smtClean="0"/>
              <a:t> MIS </a:t>
            </a:r>
            <a:r>
              <a:rPr lang="hu-HU" dirty="0" err="1" smtClean="0"/>
              <a:t>considering</a:t>
            </a:r>
            <a:r>
              <a:rPr lang="hu-HU" dirty="0" smtClean="0"/>
              <a:t> </a:t>
            </a:r>
            <a:r>
              <a:rPr lang="hu-HU" dirty="0" err="1" smtClean="0"/>
              <a:t>it</a:t>
            </a:r>
            <a:r>
              <a:rPr lang="hu-HU" baseline="0" dirty="0" smtClean="0"/>
              <a:t> </a:t>
            </a:r>
            <a:r>
              <a:rPr lang="hu-HU" baseline="0" dirty="0" err="1" smtClean="0"/>
              <a:t>as</a:t>
            </a:r>
            <a:r>
              <a:rPr lang="hu-HU" baseline="0" dirty="0" smtClean="0"/>
              <a:t> a </a:t>
            </a:r>
            <a:r>
              <a:rPr lang="hu-HU" baseline="0" dirty="0" err="1" smtClean="0"/>
              <a:t>reference</a:t>
            </a:r>
            <a:r>
              <a:rPr lang="hu-HU" baseline="0" dirty="0" smtClean="0"/>
              <a:t> and </a:t>
            </a:r>
            <a:r>
              <a:rPr lang="hu-HU" baseline="0" dirty="0" err="1" smtClean="0"/>
              <a:t>relevant</a:t>
            </a:r>
            <a:r>
              <a:rPr lang="hu-HU" baseline="0" dirty="0" smtClean="0"/>
              <a:t> </a:t>
            </a:r>
            <a:r>
              <a:rPr lang="hu-HU" baseline="0" dirty="0" err="1" smtClean="0"/>
              <a:t>previous</a:t>
            </a:r>
            <a:r>
              <a:rPr lang="hu-HU" baseline="0" dirty="0" smtClean="0"/>
              <a:t> </a:t>
            </a:r>
            <a:r>
              <a:rPr lang="hu-HU" baseline="0" dirty="0" err="1" smtClean="0"/>
              <a:t>work</a:t>
            </a:r>
            <a:r>
              <a:rPr lang="hu-HU" baseline="0" dirty="0" smtClean="0"/>
              <a:t> </a:t>
            </a:r>
            <a:r>
              <a:rPr lang="hu-HU" baseline="0" dirty="0" err="1" smtClean="0"/>
              <a:t>with</a:t>
            </a:r>
            <a:r>
              <a:rPr lang="hu-HU" baseline="0" dirty="0" smtClean="0"/>
              <a:t> </a:t>
            </a:r>
            <a:r>
              <a:rPr lang="hu-HU" baseline="0" dirty="0" err="1" smtClean="0"/>
              <a:t>our</a:t>
            </a:r>
            <a:r>
              <a:rPr lang="hu-HU" baseline="0" dirty="0" smtClean="0"/>
              <a:t> </a:t>
            </a:r>
            <a:r>
              <a:rPr lang="hu-HU" baseline="0" dirty="0" err="1" smtClean="0"/>
              <a:t>new</a:t>
            </a:r>
            <a:r>
              <a:rPr lang="hu-HU" baseline="0" dirty="0" smtClean="0"/>
              <a:t> </a:t>
            </a:r>
            <a:r>
              <a:rPr lang="hu-HU" baseline="0" dirty="0" err="1" smtClean="0"/>
              <a:t>proposal</a:t>
            </a:r>
            <a:r>
              <a:rPr lang="hu-HU" baseline="0" dirty="0" smtClean="0"/>
              <a:t>. </a:t>
            </a:r>
            <a:r>
              <a:rPr lang="hu-HU" baseline="0" dirty="0" err="1" smtClean="0"/>
              <a:t>Note</a:t>
            </a:r>
            <a:r>
              <a:rPr lang="hu-HU" baseline="0" dirty="0" smtClean="0"/>
              <a:t> </a:t>
            </a:r>
            <a:r>
              <a:rPr lang="hu-HU" baseline="0" dirty="0" err="1" smtClean="0"/>
              <a:t>that</a:t>
            </a:r>
            <a:r>
              <a:rPr lang="hu-HU" baseline="0" dirty="0" smtClean="0"/>
              <a:t> </a:t>
            </a:r>
            <a:r>
              <a:rPr lang="hu-HU" baseline="0" dirty="0" err="1" smtClean="0"/>
              <a:t>there</a:t>
            </a:r>
            <a:r>
              <a:rPr lang="hu-HU" baseline="0" dirty="0" smtClean="0"/>
              <a:t> is </a:t>
            </a:r>
            <a:r>
              <a:rPr lang="hu-HU" baseline="0" dirty="0" err="1" smtClean="0"/>
              <a:t>room</a:t>
            </a:r>
            <a:r>
              <a:rPr lang="hu-HU" baseline="0" dirty="0" smtClean="0"/>
              <a:t> </a:t>
            </a:r>
            <a:r>
              <a:rPr lang="hu-HU" baseline="0" dirty="0" err="1" smtClean="0"/>
              <a:t>for</a:t>
            </a:r>
            <a:r>
              <a:rPr lang="hu-HU" baseline="0" dirty="0" smtClean="0"/>
              <a:t> </a:t>
            </a:r>
            <a:r>
              <a:rPr lang="hu-HU" baseline="0" dirty="0" err="1" smtClean="0"/>
              <a:t>close</a:t>
            </a:r>
            <a:r>
              <a:rPr lang="hu-HU" baseline="0" dirty="0" smtClean="0"/>
              <a:t> </a:t>
            </a:r>
            <a:r>
              <a:rPr lang="hu-HU" baseline="0" dirty="0" err="1" smtClean="0"/>
              <a:t>to</a:t>
            </a:r>
            <a:r>
              <a:rPr lang="hu-HU" baseline="0" dirty="0" smtClean="0"/>
              <a:t> 20% </a:t>
            </a:r>
            <a:r>
              <a:rPr lang="hu-HU" baseline="0" dirty="0" err="1" smtClean="0"/>
              <a:t>improvement</a:t>
            </a:r>
            <a:r>
              <a:rPr lang="hu-HU" baseline="0" dirty="0" smtClean="0"/>
              <a:t>.</a:t>
            </a:r>
            <a:endParaRPr lang="en-US" dirty="0"/>
          </a:p>
        </p:txBody>
      </p:sp>
      <p:sp>
        <p:nvSpPr>
          <p:cNvPr id="4" name="Dia számának helye 3"/>
          <p:cNvSpPr>
            <a:spLocks noGrp="1"/>
          </p:cNvSpPr>
          <p:nvPr>
            <p:ph type="sldNum" sz="quarter" idx="10"/>
          </p:nvPr>
        </p:nvSpPr>
        <p:spPr/>
        <p:txBody>
          <a:bodyPr/>
          <a:lstStyle/>
          <a:p>
            <a:fld id="{D142F8E6-2339-AE41-9DFF-2102F3A3E447}" type="slidenum">
              <a:rPr lang="fr-FR" smtClean="0"/>
              <a:t>8</a:t>
            </a:fld>
            <a:endParaRPr lang="fr-FR"/>
          </a:p>
        </p:txBody>
      </p:sp>
    </p:spTree>
    <p:extLst>
      <p:ext uri="{BB962C8B-B14F-4D97-AF65-F5344CB8AC3E}">
        <p14:creationId xmlns:p14="http://schemas.microsoft.com/office/powerpoint/2010/main" val="1315250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Lu et al. used Taylor</a:t>
            </a:r>
            <a:r>
              <a:rPr lang="en-US" baseline="0" dirty="0" smtClean="0"/>
              <a:t> </a:t>
            </a:r>
            <a:r>
              <a:rPr lang="en-US" dirty="0" smtClean="0"/>
              <a:t>approximation of the variance around the equal budget</a:t>
            </a:r>
            <a:r>
              <a:rPr lang="en-US" baseline="0" dirty="0" smtClean="0"/>
              <a:t> case, and solved the resulting equation for the weight.</a:t>
            </a:r>
            <a:endParaRPr lang="en-US" dirty="0"/>
          </a:p>
        </p:txBody>
      </p:sp>
      <p:sp>
        <p:nvSpPr>
          <p:cNvPr id="4" name="Dia számának helye 3"/>
          <p:cNvSpPr>
            <a:spLocks noGrp="1"/>
          </p:cNvSpPr>
          <p:nvPr>
            <p:ph type="sldNum" sz="quarter" idx="10"/>
          </p:nvPr>
        </p:nvSpPr>
        <p:spPr/>
        <p:txBody>
          <a:bodyPr/>
          <a:lstStyle/>
          <a:p>
            <a:fld id="{D142F8E6-2339-AE41-9DFF-2102F3A3E447}" type="slidenum">
              <a:rPr lang="fr-FR" smtClean="0"/>
              <a:t>9</a:t>
            </a:fld>
            <a:endParaRPr lang="fr-FR"/>
          </a:p>
        </p:txBody>
      </p:sp>
    </p:spTree>
    <p:extLst>
      <p:ext uri="{BB962C8B-B14F-4D97-AF65-F5344CB8AC3E}">
        <p14:creationId xmlns:p14="http://schemas.microsoft.com/office/powerpoint/2010/main" val="732346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5" name="Image 14">
            <a:extLst>
              <a:ext uri="{FF2B5EF4-FFF2-40B4-BE49-F238E27FC236}">
                <a16:creationId xmlns="" xmlns:a16="http://schemas.microsoft.com/office/drawing/2014/main" id="{C4AC12A3-4580-43C2-8178-E720494A3CDA}"/>
              </a:ext>
            </a:extLst>
          </p:cNvPr>
          <p:cNvPicPr>
            <a:picLocks noChangeAspect="1"/>
          </p:cNvPicPr>
          <p:nvPr userDrawn="1"/>
        </p:nvPicPr>
        <p:blipFill>
          <a:blip r:embed="rId2"/>
          <a:stretch>
            <a:fillRect/>
          </a:stretch>
        </p:blipFill>
        <p:spPr>
          <a:xfrm>
            <a:off x="-1512" y="10926"/>
            <a:ext cx="9145512" cy="3048504"/>
          </a:xfrm>
          <a:prstGeom prst="rect">
            <a:avLst/>
          </a:prstGeom>
        </p:spPr>
      </p:pic>
      <p:sp>
        <p:nvSpPr>
          <p:cNvPr id="2" name="Titre 1"/>
          <p:cNvSpPr>
            <a:spLocks noGrp="1"/>
          </p:cNvSpPr>
          <p:nvPr>
            <p:ph type="ctrTitle" hasCustomPrompt="1"/>
          </p:nvPr>
        </p:nvSpPr>
        <p:spPr>
          <a:xfrm>
            <a:off x="431951" y="2440502"/>
            <a:ext cx="4708190" cy="2439260"/>
          </a:xfrm>
          <a:prstGeom prst="rect">
            <a:avLst/>
          </a:prstGeom>
        </p:spPr>
        <p:txBody>
          <a:bodyPr anchor="t">
            <a:normAutofit/>
          </a:bodyPr>
          <a:lstStyle>
            <a:lvl1pPr algn="l">
              <a:defRPr sz="4400" cap="small">
                <a:solidFill>
                  <a:schemeClr val="bg1"/>
                </a:solidFill>
              </a:defRPr>
            </a:lvl1pPr>
          </a:lstStyle>
          <a:p>
            <a:r>
              <a:rPr lang="fr-FR" dirty="0"/>
              <a:t>CLIQUEZ ET MODIFIEZ LE TITRE</a:t>
            </a:r>
          </a:p>
        </p:txBody>
      </p:sp>
      <p:sp>
        <p:nvSpPr>
          <p:cNvPr id="9" name="Espace réservé du texte 8"/>
          <p:cNvSpPr>
            <a:spLocks noGrp="1"/>
          </p:cNvSpPr>
          <p:nvPr>
            <p:ph type="body" sz="quarter" idx="13" hasCustomPrompt="1"/>
          </p:nvPr>
        </p:nvSpPr>
        <p:spPr>
          <a:xfrm>
            <a:off x="6230938" y="3829825"/>
            <a:ext cx="2479675" cy="329251"/>
          </a:xfrm>
          <a:prstGeom prst="rect">
            <a:avLst/>
          </a:prstGeom>
        </p:spPr>
        <p:txBody>
          <a:bodyPr anchor="t">
            <a:noAutofit/>
          </a:bodyPr>
          <a:lstStyle>
            <a:lvl1pPr marL="0" indent="0" algn="r">
              <a:buFontTx/>
              <a:buNone/>
              <a:defRPr sz="2000">
                <a:solidFill>
                  <a:schemeClr val="bg1">
                    <a:lumMod val="50000"/>
                  </a:schemeClr>
                </a:solidFill>
              </a:defRPr>
            </a:lvl1pPr>
            <a:lvl2pPr marL="457200" indent="0">
              <a:buFontTx/>
              <a:buNone/>
              <a:defRPr sz="2000">
                <a:solidFill>
                  <a:schemeClr val="bg1">
                    <a:lumMod val="50000"/>
                  </a:schemeClr>
                </a:solidFill>
              </a:defRPr>
            </a:lvl2pPr>
            <a:lvl3pPr marL="914400" indent="0">
              <a:buFontTx/>
              <a:buNone/>
              <a:defRPr sz="2000">
                <a:solidFill>
                  <a:schemeClr val="bg1">
                    <a:lumMod val="50000"/>
                  </a:schemeClr>
                </a:solidFill>
              </a:defRPr>
            </a:lvl3pPr>
            <a:lvl4pPr marL="1371600" indent="0">
              <a:buFontTx/>
              <a:buNone/>
              <a:defRPr sz="2000">
                <a:solidFill>
                  <a:schemeClr val="bg1">
                    <a:lumMod val="50000"/>
                  </a:schemeClr>
                </a:solidFill>
              </a:defRPr>
            </a:lvl4pPr>
            <a:lvl5pPr marL="1828800" indent="0">
              <a:buFontTx/>
              <a:buNone/>
              <a:defRPr sz="2000">
                <a:solidFill>
                  <a:schemeClr val="bg1">
                    <a:lumMod val="50000"/>
                  </a:schemeClr>
                </a:solidFill>
              </a:defRPr>
            </a:lvl5pPr>
          </a:lstStyle>
          <a:p>
            <a:pPr lvl="0"/>
            <a:r>
              <a:rPr lang="fr-FR" dirty="0"/>
              <a:t>Date</a:t>
            </a:r>
          </a:p>
        </p:txBody>
      </p:sp>
      <p:sp>
        <p:nvSpPr>
          <p:cNvPr id="10" name="Espace réservé du texte 8"/>
          <p:cNvSpPr>
            <a:spLocks noGrp="1"/>
          </p:cNvSpPr>
          <p:nvPr>
            <p:ph type="body" sz="quarter" idx="14" hasCustomPrompt="1"/>
          </p:nvPr>
        </p:nvSpPr>
        <p:spPr>
          <a:xfrm>
            <a:off x="6230938" y="4220528"/>
            <a:ext cx="2479675" cy="329251"/>
          </a:xfrm>
          <a:prstGeom prst="rect">
            <a:avLst/>
          </a:prstGeom>
        </p:spPr>
        <p:txBody>
          <a:bodyPr anchor="t">
            <a:noAutofit/>
          </a:bodyPr>
          <a:lstStyle>
            <a:lvl1pPr marL="0" indent="0" algn="r">
              <a:buFontTx/>
              <a:buNone/>
              <a:defRPr sz="1400">
                <a:solidFill>
                  <a:schemeClr val="bg1">
                    <a:lumMod val="50000"/>
                  </a:schemeClr>
                </a:solidFill>
                <a:latin typeface="Franklin Gothic Book"/>
                <a:cs typeface="Franklin Gothic Book"/>
              </a:defRPr>
            </a:lvl1pPr>
            <a:lvl2pPr marL="457200" indent="0">
              <a:buFontTx/>
              <a:buNone/>
              <a:defRPr sz="2000">
                <a:solidFill>
                  <a:schemeClr val="bg1">
                    <a:lumMod val="50000"/>
                  </a:schemeClr>
                </a:solidFill>
              </a:defRPr>
            </a:lvl2pPr>
            <a:lvl3pPr marL="914400" indent="0">
              <a:buFontTx/>
              <a:buNone/>
              <a:defRPr sz="2000">
                <a:solidFill>
                  <a:schemeClr val="bg1">
                    <a:lumMod val="50000"/>
                  </a:schemeClr>
                </a:solidFill>
              </a:defRPr>
            </a:lvl3pPr>
            <a:lvl4pPr marL="1371600" indent="0">
              <a:buFontTx/>
              <a:buNone/>
              <a:defRPr sz="2000">
                <a:solidFill>
                  <a:schemeClr val="bg1">
                    <a:lumMod val="50000"/>
                  </a:schemeClr>
                </a:solidFill>
              </a:defRPr>
            </a:lvl4pPr>
            <a:lvl5pPr marL="1828800" indent="0">
              <a:buFontTx/>
              <a:buNone/>
              <a:defRPr sz="2000">
                <a:solidFill>
                  <a:schemeClr val="bg1">
                    <a:lumMod val="50000"/>
                  </a:schemeClr>
                </a:solidFill>
              </a:defRPr>
            </a:lvl5pPr>
          </a:lstStyle>
          <a:p>
            <a:pPr lvl="0"/>
            <a:r>
              <a:rPr lang="fr-FR" dirty="0"/>
              <a:t>LIEU</a:t>
            </a:r>
          </a:p>
        </p:txBody>
      </p:sp>
      <p:sp>
        <p:nvSpPr>
          <p:cNvPr id="11" name="Rectangle 10"/>
          <p:cNvSpPr/>
          <p:nvPr userDrawn="1"/>
        </p:nvSpPr>
        <p:spPr>
          <a:xfrm>
            <a:off x="6160168" y="909956"/>
            <a:ext cx="2550445" cy="25498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9972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CUEIL">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457200" y="1542143"/>
            <a:ext cx="8229600" cy="2791777"/>
          </a:xfrm>
          <a:prstGeom prst="rect">
            <a:avLst/>
          </a:prstGeom>
        </p:spPr>
        <p:txBody>
          <a:bodyPr/>
          <a:lstStyle>
            <a:lvl1pPr marL="0" indent="0">
              <a:buFontTx/>
              <a:buNone/>
              <a:defRPr sz="1200">
                <a:solidFill>
                  <a:schemeClr val="tx1"/>
                </a:solidFill>
              </a:defRPr>
            </a:lvl1pPr>
            <a:lvl2pPr marL="457200" indent="0">
              <a:buFontTx/>
              <a:buNone/>
              <a:defRPr sz="1200">
                <a:solidFill>
                  <a:schemeClr val="tx1"/>
                </a:solidFill>
              </a:defRPr>
            </a:lvl2pPr>
            <a:lvl3pPr marL="914400" indent="0">
              <a:buFontTx/>
              <a:buNone/>
              <a:defRPr sz="1200">
                <a:solidFill>
                  <a:schemeClr val="tx1"/>
                </a:solidFill>
              </a:defRPr>
            </a:lvl3pPr>
            <a:lvl4pPr marL="1371600" indent="0">
              <a:buFontTx/>
              <a:buNone/>
              <a:defRPr sz="1000">
                <a:solidFill>
                  <a:schemeClr val="bg1">
                    <a:lumMod val="65000"/>
                  </a:schemeClr>
                </a:solidFill>
              </a:defRPr>
            </a:lvl4pPr>
            <a:lvl5pPr marL="1828800" indent="0">
              <a:buFontTx/>
              <a:buNone/>
              <a:defRPr sz="1000">
                <a:solidFill>
                  <a:schemeClr val="bg1">
                    <a:lumMod val="65000"/>
                  </a:schemeClr>
                </a:solidFill>
              </a:defRPr>
            </a:lvl5pPr>
          </a:lstStyle>
          <a:p>
            <a:pPr lvl="0"/>
            <a:r>
              <a:rPr lang="fr-FR" dirty="0"/>
              <a:t>Cliquez pour modifier les styles du texte du masque</a:t>
            </a:r>
          </a:p>
          <a:p>
            <a:pPr lvl="0"/>
            <a:endParaRPr lang="fr-FR" dirty="0"/>
          </a:p>
          <a:p>
            <a:pPr lvl="1"/>
            <a:r>
              <a:rPr lang="fr-FR" dirty="0"/>
              <a:t>DEUXIÈME NIVEAU</a:t>
            </a:r>
          </a:p>
          <a:p>
            <a:pPr lvl="2"/>
            <a:r>
              <a:rPr lang="fr-FR" dirty="0"/>
              <a:t>Troisième niveau</a:t>
            </a:r>
          </a:p>
          <a:p>
            <a:pPr lvl="1"/>
            <a:r>
              <a:rPr lang="fr-FR" dirty="0"/>
              <a:t>DEUXIÈME NIVEAU</a:t>
            </a:r>
          </a:p>
          <a:p>
            <a:pPr lvl="2"/>
            <a:r>
              <a:rPr lang="fr-FR" dirty="0"/>
              <a:t>Troisième niveau</a:t>
            </a:r>
          </a:p>
        </p:txBody>
      </p:sp>
      <p:sp>
        <p:nvSpPr>
          <p:cNvPr id="13" name="Espace réservé du numéro de diapositive 5"/>
          <p:cNvSpPr txBox="1">
            <a:spLocks/>
          </p:cNvSpPr>
          <p:nvPr userDrawn="1"/>
        </p:nvSpPr>
        <p:spPr>
          <a:xfrm>
            <a:off x="8780176" y="4767263"/>
            <a:ext cx="363824" cy="313262"/>
          </a:xfrm>
          <a:prstGeom prst="rect">
            <a:avLst/>
          </a:prstGeom>
        </p:spPr>
        <p:txBody>
          <a:bodyPr anchor="b"/>
          <a:lstStyle>
            <a:defPPr>
              <a:defRPr lang="fr-FR"/>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0EE521-B8CB-4348-8EA5-9C6418C76FB5}" type="slidenum">
              <a:rPr lang="fr-FR" smtClean="0"/>
              <a:pPr/>
              <a:t>‹#›</a:t>
            </a:fld>
            <a:endParaRPr lang="fr-FR" dirty="0"/>
          </a:p>
        </p:txBody>
      </p:sp>
      <p:sp>
        <p:nvSpPr>
          <p:cNvPr id="14" name="Espace réservé du pied de page 4"/>
          <p:cNvSpPr>
            <a:spLocks noGrp="1"/>
          </p:cNvSpPr>
          <p:nvPr>
            <p:ph type="ftr" sz="quarter" idx="11"/>
          </p:nvPr>
        </p:nvSpPr>
        <p:spPr>
          <a:xfrm>
            <a:off x="157793" y="4767263"/>
            <a:ext cx="2895600" cy="273844"/>
          </a:xfrm>
          <a:prstGeom prst="rect">
            <a:avLst/>
          </a:prstGeom>
        </p:spPr>
        <p:txBody>
          <a:bodyPr/>
          <a:lstStyle>
            <a:lvl1pPr>
              <a:defRPr sz="1400" cap="all">
                <a:solidFill>
                  <a:schemeClr val="bg1">
                    <a:lumMod val="50000"/>
                  </a:schemeClr>
                </a:solidFill>
              </a:defRPr>
            </a:lvl1pPr>
          </a:lstStyle>
          <a:p>
            <a:endParaRPr lang="fr-FR" dirty="0"/>
          </a:p>
        </p:txBody>
      </p:sp>
      <p:sp>
        <p:nvSpPr>
          <p:cNvPr id="15" name="Titre 1"/>
          <p:cNvSpPr>
            <a:spLocks noGrp="1"/>
          </p:cNvSpPr>
          <p:nvPr>
            <p:ph type="title"/>
          </p:nvPr>
        </p:nvSpPr>
        <p:spPr>
          <a:xfrm>
            <a:off x="457200" y="332973"/>
            <a:ext cx="8229600" cy="857250"/>
          </a:xfrm>
          <a:prstGeom prst="rect">
            <a:avLst/>
          </a:prstGeom>
        </p:spPr>
        <p:txBody>
          <a:bodyPr anchor="t"/>
          <a:lstStyle>
            <a:lvl1pPr algn="l">
              <a:defRPr sz="4000" cap="small" baseline="0">
                <a:solidFill>
                  <a:schemeClr val="tx1"/>
                </a:solidFill>
              </a:defRPr>
            </a:lvl1pPr>
          </a:lstStyle>
          <a:p>
            <a:r>
              <a:rPr lang="fr-FR" dirty="0"/>
              <a:t>Cliquez et modifiez le titre</a:t>
            </a:r>
          </a:p>
        </p:txBody>
      </p:sp>
    </p:spTree>
    <p:extLst>
      <p:ext uri="{BB962C8B-B14F-4D97-AF65-F5344CB8AC3E}">
        <p14:creationId xmlns:p14="http://schemas.microsoft.com/office/powerpoint/2010/main" val="153304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8" name="Espace réservé du pied de page 4"/>
          <p:cNvSpPr>
            <a:spLocks noGrp="1"/>
          </p:cNvSpPr>
          <p:nvPr>
            <p:ph type="ftr" sz="quarter" idx="11"/>
          </p:nvPr>
        </p:nvSpPr>
        <p:spPr>
          <a:xfrm>
            <a:off x="157793" y="4767263"/>
            <a:ext cx="2895600" cy="273844"/>
          </a:xfrm>
          <a:prstGeom prst="rect">
            <a:avLst/>
          </a:prstGeom>
        </p:spPr>
        <p:txBody>
          <a:bodyPr/>
          <a:lstStyle>
            <a:lvl1pPr>
              <a:defRPr sz="1400" cap="all">
                <a:solidFill>
                  <a:schemeClr val="bg1">
                    <a:lumMod val="50000"/>
                  </a:schemeClr>
                </a:solidFill>
              </a:defRPr>
            </a:lvl1pPr>
          </a:lstStyle>
          <a:p>
            <a:endParaRPr lang="fr-FR" dirty="0"/>
          </a:p>
        </p:txBody>
      </p:sp>
      <p:sp>
        <p:nvSpPr>
          <p:cNvPr id="9" name="Espace réservé du contenu 2"/>
          <p:cNvSpPr>
            <a:spLocks noGrp="1"/>
          </p:cNvSpPr>
          <p:nvPr>
            <p:ph idx="1"/>
          </p:nvPr>
        </p:nvSpPr>
        <p:spPr>
          <a:xfrm>
            <a:off x="457200" y="1542143"/>
            <a:ext cx="8229968" cy="2791777"/>
          </a:xfrm>
          <a:prstGeom prst="rect">
            <a:avLst/>
          </a:prstGeom>
        </p:spPr>
        <p:txBody>
          <a:bodyPr/>
          <a:lstStyle>
            <a:lvl1pPr marL="0" indent="0">
              <a:buFontTx/>
              <a:buNone/>
              <a:defRPr sz="1200">
                <a:solidFill>
                  <a:schemeClr val="tx1"/>
                </a:solidFill>
              </a:defRPr>
            </a:lvl1pPr>
            <a:lvl2pPr marL="457200" indent="0">
              <a:buFontTx/>
              <a:buNone/>
              <a:defRPr sz="1200">
                <a:solidFill>
                  <a:schemeClr val="tx1"/>
                </a:solidFill>
              </a:defRPr>
            </a:lvl2pPr>
            <a:lvl3pPr marL="914400" indent="0">
              <a:buFontTx/>
              <a:buNone/>
              <a:defRPr sz="1200">
                <a:solidFill>
                  <a:schemeClr val="tx1"/>
                </a:solidFill>
              </a:defRPr>
            </a:lvl3pPr>
            <a:lvl4pPr marL="1371600" indent="0">
              <a:buFontTx/>
              <a:buNone/>
              <a:defRPr sz="1000">
                <a:solidFill>
                  <a:schemeClr val="bg1">
                    <a:lumMod val="65000"/>
                  </a:schemeClr>
                </a:solidFill>
              </a:defRPr>
            </a:lvl4pPr>
            <a:lvl5pPr marL="1828800" indent="0">
              <a:buFontTx/>
              <a:buNone/>
              <a:defRPr sz="1000">
                <a:solidFill>
                  <a:schemeClr val="bg1">
                    <a:lumMod val="65000"/>
                  </a:schemeClr>
                </a:solidFill>
              </a:defRPr>
            </a:lvl5pPr>
          </a:lstStyle>
          <a:p>
            <a:pPr lvl="0"/>
            <a:r>
              <a:rPr lang="fr-FR" dirty="0"/>
              <a:t>Cliquez pour modifier les styles du texte du masque</a:t>
            </a:r>
          </a:p>
          <a:p>
            <a:pPr lvl="0"/>
            <a:endParaRPr lang="fr-FR" dirty="0"/>
          </a:p>
          <a:p>
            <a:pPr lvl="1"/>
            <a:r>
              <a:rPr lang="fr-FR" dirty="0"/>
              <a:t>DEUXIÈME NIVEAU</a:t>
            </a:r>
          </a:p>
          <a:p>
            <a:pPr lvl="2"/>
            <a:r>
              <a:rPr lang="fr-FR" dirty="0"/>
              <a:t>Troisième niveau</a:t>
            </a:r>
          </a:p>
          <a:p>
            <a:pPr lvl="1"/>
            <a:r>
              <a:rPr lang="fr-FR" dirty="0"/>
              <a:t>DEUXIÈME NIVEAU</a:t>
            </a:r>
          </a:p>
          <a:p>
            <a:pPr lvl="2"/>
            <a:r>
              <a:rPr lang="fr-FR" dirty="0"/>
              <a:t>Troisième niveau</a:t>
            </a:r>
          </a:p>
        </p:txBody>
      </p:sp>
      <p:sp>
        <p:nvSpPr>
          <p:cNvPr id="10" name="Titre 1"/>
          <p:cNvSpPr>
            <a:spLocks noGrp="1"/>
          </p:cNvSpPr>
          <p:nvPr>
            <p:ph type="title"/>
          </p:nvPr>
        </p:nvSpPr>
        <p:spPr>
          <a:xfrm>
            <a:off x="457200" y="332973"/>
            <a:ext cx="8229600" cy="857250"/>
          </a:xfrm>
          <a:prstGeom prst="rect">
            <a:avLst/>
          </a:prstGeom>
        </p:spPr>
        <p:txBody>
          <a:bodyPr anchor="t"/>
          <a:lstStyle>
            <a:lvl1pPr algn="l">
              <a:defRPr sz="4000" cap="small" baseline="0">
                <a:solidFill>
                  <a:schemeClr val="tx1"/>
                </a:solidFill>
              </a:defRPr>
            </a:lvl1pPr>
          </a:lstStyle>
          <a:p>
            <a:r>
              <a:rPr lang="fr-FR" dirty="0"/>
              <a:t>Cliquez et modifiez le titre</a:t>
            </a:r>
          </a:p>
        </p:txBody>
      </p:sp>
      <p:sp>
        <p:nvSpPr>
          <p:cNvPr id="12" name="Espace réservé du numéro de diapositive 5"/>
          <p:cNvSpPr txBox="1">
            <a:spLocks/>
          </p:cNvSpPr>
          <p:nvPr userDrawn="1"/>
        </p:nvSpPr>
        <p:spPr>
          <a:xfrm>
            <a:off x="8780176" y="4767263"/>
            <a:ext cx="363824" cy="313262"/>
          </a:xfrm>
          <a:prstGeom prst="rect">
            <a:avLst/>
          </a:prstGeom>
        </p:spPr>
        <p:txBody>
          <a:bodyPr anchor="b"/>
          <a:lstStyle>
            <a:defPPr>
              <a:defRPr lang="fr-FR"/>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0EE521-B8CB-4348-8EA5-9C6418C76FB5}" type="slidenum">
              <a:rPr lang="fr-FR" smtClean="0"/>
              <a:pPr/>
              <a:t>‹#›</a:t>
            </a:fld>
            <a:endParaRPr lang="fr-FR" dirty="0"/>
          </a:p>
        </p:txBody>
      </p:sp>
    </p:spTree>
    <p:extLst>
      <p:ext uri="{BB962C8B-B14F-4D97-AF65-F5344CB8AC3E}">
        <p14:creationId xmlns:p14="http://schemas.microsoft.com/office/powerpoint/2010/main" val="3483703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32973"/>
            <a:ext cx="8229600" cy="857250"/>
          </a:xfrm>
          <a:prstGeom prst="rect">
            <a:avLst/>
          </a:prstGeom>
        </p:spPr>
        <p:txBody>
          <a:bodyPr anchor="t"/>
          <a:lstStyle>
            <a:lvl1pPr algn="l">
              <a:defRPr sz="4000" cap="small" baseline="0">
                <a:solidFill>
                  <a:schemeClr val="tx1"/>
                </a:solidFill>
              </a:defRPr>
            </a:lvl1pPr>
          </a:lstStyle>
          <a:p>
            <a:r>
              <a:rPr lang="fr-FR" dirty="0"/>
              <a:t>Cliquez et modifiez le titre</a:t>
            </a:r>
          </a:p>
        </p:txBody>
      </p:sp>
      <p:sp>
        <p:nvSpPr>
          <p:cNvPr id="3" name="Espace réservé du contenu 2"/>
          <p:cNvSpPr>
            <a:spLocks noGrp="1"/>
          </p:cNvSpPr>
          <p:nvPr>
            <p:ph sz="half" idx="1"/>
          </p:nvPr>
        </p:nvSpPr>
        <p:spPr>
          <a:xfrm>
            <a:off x="457200" y="1216634"/>
            <a:ext cx="4038600" cy="1912514"/>
          </a:xfrm>
          <a:prstGeom prst="rect">
            <a:avLst/>
          </a:prstGeom>
        </p:spPr>
        <p:txBody>
          <a:bodyPr/>
          <a:lstStyle>
            <a:lvl1pPr marL="0" indent="0">
              <a:buFontTx/>
              <a:buNone/>
              <a:defRPr sz="1800">
                <a:solidFill>
                  <a:schemeClr val="tx1"/>
                </a:solidFill>
              </a:defRPr>
            </a:lvl1pPr>
            <a:lvl2pPr marL="457200" indent="0">
              <a:buFontTx/>
              <a:buNone/>
              <a:defRPr sz="1600">
                <a:solidFill>
                  <a:schemeClr val="tx1"/>
                </a:solidFill>
              </a:defRPr>
            </a:lvl2pPr>
            <a:lvl3pPr marL="914400" indent="0">
              <a:buFontTx/>
              <a:buNone/>
              <a:defRPr sz="1400">
                <a:solidFill>
                  <a:schemeClr val="tx1"/>
                </a:solidFill>
              </a:defRPr>
            </a:lvl3pPr>
            <a:lvl4pPr marL="1371600" indent="0">
              <a:buFontTx/>
              <a:buNone/>
              <a:defRPr sz="1200">
                <a:solidFill>
                  <a:schemeClr val="tx1"/>
                </a:solidFill>
              </a:defRPr>
            </a:lvl4pPr>
            <a:lvl5pPr marL="1828800" indent="0">
              <a:buFontTx/>
              <a:buNone/>
              <a:defRPr sz="1000">
                <a:solidFill>
                  <a:schemeClr val="tx1"/>
                </a:solidFil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pied de page 4"/>
          <p:cNvSpPr>
            <a:spLocks noGrp="1"/>
          </p:cNvSpPr>
          <p:nvPr>
            <p:ph type="ftr" sz="quarter" idx="11"/>
          </p:nvPr>
        </p:nvSpPr>
        <p:spPr>
          <a:xfrm>
            <a:off x="157793" y="4767263"/>
            <a:ext cx="2895600" cy="273844"/>
          </a:xfrm>
          <a:prstGeom prst="rect">
            <a:avLst/>
          </a:prstGeom>
        </p:spPr>
        <p:txBody>
          <a:bodyPr/>
          <a:lstStyle>
            <a:lvl1pPr>
              <a:defRPr sz="1400" cap="all">
                <a:solidFill>
                  <a:schemeClr val="bg1">
                    <a:lumMod val="50000"/>
                  </a:schemeClr>
                </a:solidFill>
              </a:defRPr>
            </a:lvl1pPr>
          </a:lstStyle>
          <a:p>
            <a:endParaRPr lang="fr-FR" dirty="0"/>
          </a:p>
        </p:txBody>
      </p:sp>
      <p:sp>
        <p:nvSpPr>
          <p:cNvPr id="14" name="Espace réservé du contenu 2"/>
          <p:cNvSpPr>
            <a:spLocks noGrp="1"/>
          </p:cNvSpPr>
          <p:nvPr>
            <p:ph sz="half" idx="12"/>
          </p:nvPr>
        </p:nvSpPr>
        <p:spPr>
          <a:xfrm>
            <a:off x="4648568" y="1216634"/>
            <a:ext cx="4038600" cy="1912514"/>
          </a:xfrm>
          <a:prstGeom prst="rect">
            <a:avLst/>
          </a:prstGeom>
        </p:spPr>
        <p:txBody>
          <a:bodyPr/>
          <a:lstStyle>
            <a:lvl1pPr marL="0" indent="0">
              <a:buFontTx/>
              <a:buNone/>
              <a:defRPr sz="1800">
                <a:solidFill>
                  <a:schemeClr val="tx1"/>
                </a:solidFill>
              </a:defRPr>
            </a:lvl1pPr>
            <a:lvl2pPr marL="457200" indent="0">
              <a:buFontTx/>
              <a:buNone/>
              <a:defRPr sz="1600">
                <a:solidFill>
                  <a:schemeClr val="tx1"/>
                </a:solidFill>
              </a:defRPr>
            </a:lvl2pPr>
            <a:lvl3pPr marL="914400" indent="0">
              <a:buFontTx/>
              <a:buNone/>
              <a:defRPr sz="1400">
                <a:solidFill>
                  <a:schemeClr val="tx1"/>
                </a:solidFill>
              </a:defRPr>
            </a:lvl3pPr>
            <a:lvl4pPr marL="1371600" indent="0">
              <a:buFontTx/>
              <a:buNone/>
              <a:defRPr sz="1200">
                <a:solidFill>
                  <a:schemeClr val="tx1"/>
                </a:solidFill>
              </a:defRPr>
            </a:lvl4pPr>
            <a:lvl5pPr marL="1828800" indent="0">
              <a:buFontTx/>
              <a:buNone/>
              <a:defRPr sz="1000">
                <a:solidFill>
                  <a:schemeClr val="tx1"/>
                </a:solidFil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954881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a:xfrm>
            <a:off x="157793" y="4767263"/>
            <a:ext cx="2895600" cy="273844"/>
          </a:xfrm>
          <a:prstGeom prst="rect">
            <a:avLst/>
          </a:prstGeom>
        </p:spPr>
        <p:txBody>
          <a:bodyPr/>
          <a:lstStyle>
            <a:lvl1pPr>
              <a:defRPr sz="1400" cap="all">
                <a:solidFill>
                  <a:schemeClr val="bg1">
                    <a:lumMod val="50000"/>
                  </a:schemeClr>
                </a:solidFill>
              </a:defRPr>
            </a:lvl1pPr>
          </a:lstStyle>
          <a:p>
            <a:endParaRPr lang="fr-FR" dirty="0"/>
          </a:p>
        </p:txBody>
      </p:sp>
      <p:sp>
        <p:nvSpPr>
          <p:cNvPr id="10" name="Titre 1"/>
          <p:cNvSpPr>
            <a:spLocks noGrp="1"/>
          </p:cNvSpPr>
          <p:nvPr>
            <p:ph type="title"/>
          </p:nvPr>
        </p:nvSpPr>
        <p:spPr>
          <a:xfrm>
            <a:off x="457200" y="332973"/>
            <a:ext cx="8229600" cy="857250"/>
          </a:xfrm>
          <a:prstGeom prst="rect">
            <a:avLst/>
          </a:prstGeom>
        </p:spPr>
        <p:txBody>
          <a:bodyPr anchor="t"/>
          <a:lstStyle>
            <a:lvl1pPr algn="l">
              <a:defRPr sz="4000" cap="small" baseline="0">
                <a:solidFill>
                  <a:schemeClr val="tx1"/>
                </a:solidFill>
              </a:defRPr>
            </a:lvl1pPr>
          </a:lstStyle>
          <a:p>
            <a:r>
              <a:rPr lang="fr-FR" dirty="0"/>
              <a:t>Cliquez et modifiez le titre</a:t>
            </a:r>
          </a:p>
        </p:txBody>
      </p:sp>
      <p:sp>
        <p:nvSpPr>
          <p:cNvPr id="12" name="Espace réservé du numéro de diapositive 5"/>
          <p:cNvSpPr txBox="1">
            <a:spLocks/>
          </p:cNvSpPr>
          <p:nvPr userDrawn="1"/>
        </p:nvSpPr>
        <p:spPr>
          <a:xfrm>
            <a:off x="8780176" y="4767263"/>
            <a:ext cx="363824" cy="313262"/>
          </a:xfrm>
          <a:prstGeom prst="rect">
            <a:avLst/>
          </a:prstGeom>
        </p:spPr>
        <p:txBody>
          <a:bodyPr anchor="b"/>
          <a:lstStyle>
            <a:defPPr>
              <a:defRPr lang="fr-FR"/>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0EE521-B8CB-4348-8EA5-9C6418C76FB5}" type="slidenum">
              <a:rPr lang="fr-FR" smtClean="0"/>
              <a:pPr/>
              <a:t>‹#›</a:t>
            </a:fld>
            <a:endParaRPr lang="fr-FR" dirty="0"/>
          </a:p>
        </p:txBody>
      </p:sp>
    </p:spTree>
    <p:extLst>
      <p:ext uri="{BB962C8B-B14F-4D97-AF65-F5344CB8AC3E}">
        <p14:creationId xmlns:p14="http://schemas.microsoft.com/office/powerpoint/2010/main" val="124071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6522" y="153265"/>
            <a:ext cx="8756511" cy="223549"/>
          </a:xfrm>
        </p:spPr>
        <p:style>
          <a:lnRef idx="3">
            <a:schemeClr val="lt1"/>
          </a:lnRef>
          <a:fillRef idx="1">
            <a:schemeClr val="accent5"/>
          </a:fillRef>
          <a:effectRef idx="1">
            <a:schemeClr val="accent5"/>
          </a:effectRef>
          <a:fontRef idx="none"/>
        </p:style>
        <p:txBody>
          <a:bodyPr>
            <a:noAutofit/>
          </a:bodyPr>
          <a:lstStyle>
            <a:lvl1pPr>
              <a:defRPr sz="1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520003"/>
            <a:ext cx="7886700" cy="4112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86521" y="4830745"/>
            <a:ext cx="411982" cy="210362"/>
          </a:xfrm>
        </p:spPr>
        <p:txBody>
          <a:bodyPr/>
          <a:lstStyle>
            <a:lvl1pPr algn="l">
              <a:defRPr sz="788"/>
            </a:lvl1pPr>
          </a:lstStyle>
          <a:p>
            <a:fld id="{84E460ED-25DC-FF42-9F82-1C9FFB604751}" type="slidenum">
              <a:rPr lang="en-US" smtClean="0"/>
              <a:pPr/>
              <a:t>‹#›</a:t>
            </a:fld>
            <a:endParaRPr lang="en-US" dirty="0"/>
          </a:p>
        </p:txBody>
      </p:sp>
    </p:spTree>
    <p:extLst>
      <p:ext uri="{BB962C8B-B14F-4D97-AF65-F5344CB8AC3E}">
        <p14:creationId xmlns:p14="http://schemas.microsoft.com/office/powerpoint/2010/main" val="11274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619500" y="828694"/>
            <a:ext cx="5020356" cy="3088784"/>
          </a:xfrm>
          <a:prstGeom prst="rect">
            <a:avLst/>
          </a:prstGeom>
        </p:spPr>
        <p:txBody>
          <a:bodyPr anchor="t"/>
          <a:lstStyle>
            <a:lvl1pPr algn="r">
              <a:defRPr sz="4000" b="1" cap="all">
                <a:solidFill>
                  <a:schemeClr val="bg1"/>
                </a:solidFill>
              </a:defRPr>
            </a:lvl1pPr>
          </a:lstStyle>
          <a:p>
            <a:r>
              <a:rPr lang="fr-FR" dirty="0"/>
              <a:t>Cliquez et modifiez le titre</a:t>
            </a:r>
          </a:p>
        </p:txBody>
      </p:sp>
      <p:pic>
        <p:nvPicPr>
          <p:cNvPr id="5" name="Image 4">
            <a:extLst>
              <a:ext uri="{FF2B5EF4-FFF2-40B4-BE49-F238E27FC236}">
                <a16:creationId xmlns="" xmlns:a16="http://schemas.microsoft.com/office/drawing/2014/main" id="{58A800C6-74BB-4BD0-8032-A751B7B57A92}"/>
              </a:ext>
            </a:extLst>
          </p:cNvPr>
          <p:cNvPicPr>
            <a:picLocks noChangeAspect="1"/>
          </p:cNvPicPr>
          <p:nvPr userDrawn="1"/>
        </p:nvPicPr>
        <p:blipFill>
          <a:blip r:embed="rId2"/>
          <a:stretch>
            <a:fillRect/>
          </a:stretch>
        </p:blipFill>
        <p:spPr>
          <a:xfrm>
            <a:off x="0" y="1524000"/>
            <a:ext cx="3619500" cy="3619500"/>
          </a:xfrm>
          <a:prstGeom prst="rect">
            <a:avLst/>
          </a:prstGeom>
        </p:spPr>
      </p:pic>
    </p:spTree>
    <p:extLst>
      <p:ext uri="{BB962C8B-B14F-4D97-AF65-F5344CB8AC3E}">
        <p14:creationId xmlns:p14="http://schemas.microsoft.com/office/powerpoint/2010/main" val="284648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CUEIL">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457200" y="1542143"/>
            <a:ext cx="8229600" cy="2791777"/>
          </a:xfrm>
          <a:prstGeom prst="rect">
            <a:avLst/>
          </a:prstGeom>
        </p:spPr>
        <p:txBody>
          <a:bodyPr/>
          <a:lstStyle>
            <a:lvl1pPr marL="0" indent="0">
              <a:buFontTx/>
              <a:buNone/>
              <a:defRPr sz="1200">
                <a:solidFill>
                  <a:schemeClr val="accent4">
                    <a:lumMod val="40000"/>
                    <a:lumOff val="60000"/>
                  </a:schemeClr>
                </a:solidFill>
              </a:defRPr>
            </a:lvl1pPr>
            <a:lvl2pPr marL="457200" indent="0">
              <a:buFontTx/>
              <a:buNone/>
              <a:defRPr sz="1200">
                <a:solidFill>
                  <a:schemeClr val="accent4">
                    <a:lumMod val="40000"/>
                    <a:lumOff val="60000"/>
                  </a:schemeClr>
                </a:solidFill>
              </a:defRPr>
            </a:lvl2pPr>
            <a:lvl3pPr marL="914400" indent="0">
              <a:buFontTx/>
              <a:buNone/>
              <a:defRPr sz="1200">
                <a:solidFill>
                  <a:schemeClr val="accent4">
                    <a:lumMod val="40000"/>
                    <a:lumOff val="60000"/>
                  </a:schemeClr>
                </a:solidFill>
              </a:defRPr>
            </a:lvl3pPr>
            <a:lvl4pPr marL="1371600" indent="0">
              <a:buFontTx/>
              <a:buNone/>
              <a:defRPr sz="1000">
                <a:solidFill>
                  <a:schemeClr val="bg1">
                    <a:lumMod val="65000"/>
                  </a:schemeClr>
                </a:solidFill>
              </a:defRPr>
            </a:lvl4pPr>
            <a:lvl5pPr marL="1828800" indent="0">
              <a:buFontTx/>
              <a:buNone/>
              <a:defRPr sz="1000">
                <a:solidFill>
                  <a:schemeClr val="bg1">
                    <a:lumMod val="65000"/>
                  </a:schemeClr>
                </a:solidFill>
              </a:defRPr>
            </a:lvl5pPr>
          </a:lstStyle>
          <a:p>
            <a:pPr lvl="0"/>
            <a:r>
              <a:rPr lang="fr-FR" dirty="0"/>
              <a:t>Cliquez pour modifier les styles du texte du masque</a:t>
            </a:r>
          </a:p>
          <a:p>
            <a:pPr lvl="0"/>
            <a:endParaRPr lang="fr-FR" dirty="0"/>
          </a:p>
          <a:p>
            <a:pPr lvl="1"/>
            <a:r>
              <a:rPr lang="fr-FR" dirty="0"/>
              <a:t>DEUXIÈME NIVEAU</a:t>
            </a:r>
          </a:p>
          <a:p>
            <a:pPr lvl="2"/>
            <a:r>
              <a:rPr lang="fr-FR" dirty="0"/>
              <a:t>Troisième niveau</a:t>
            </a:r>
          </a:p>
          <a:p>
            <a:pPr lvl="1"/>
            <a:r>
              <a:rPr lang="fr-FR" dirty="0"/>
              <a:t>DEUXIÈME NIVEAU</a:t>
            </a:r>
          </a:p>
          <a:p>
            <a:pPr lvl="2"/>
            <a:r>
              <a:rPr lang="fr-FR" dirty="0"/>
              <a:t>Troisième niveau</a:t>
            </a:r>
          </a:p>
        </p:txBody>
      </p:sp>
      <p:sp>
        <p:nvSpPr>
          <p:cNvPr id="14" name="Espace réservé du pied de page 4"/>
          <p:cNvSpPr>
            <a:spLocks noGrp="1"/>
          </p:cNvSpPr>
          <p:nvPr>
            <p:ph type="ftr" sz="quarter" idx="11"/>
          </p:nvPr>
        </p:nvSpPr>
        <p:spPr>
          <a:xfrm>
            <a:off x="157793" y="4767263"/>
            <a:ext cx="2895600" cy="273844"/>
          </a:xfrm>
          <a:prstGeom prst="rect">
            <a:avLst/>
          </a:prstGeom>
        </p:spPr>
        <p:txBody>
          <a:bodyPr/>
          <a:lstStyle>
            <a:lvl1pPr>
              <a:defRPr sz="1400" cap="all">
                <a:solidFill>
                  <a:schemeClr val="bg1">
                    <a:lumMod val="50000"/>
                  </a:schemeClr>
                </a:solidFill>
              </a:defRPr>
            </a:lvl1pPr>
          </a:lstStyle>
          <a:p>
            <a:endParaRPr lang="fr-FR" dirty="0"/>
          </a:p>
        </p:txBody>
      </p:sp>
      <p:sp>
        <p:nvSpPr>
          <p:cNvPr id="15" name="Titre 1"/>
          <p:cNvSpPr>
            <a:spLocks noGrp="1"/>
          </p:cNvSpPr>
          <p:nvPr>
            <p:ph type="title"/>
          </p:nvPr>
        </p:nvSpPr>
        <p:spPr>
          <a:xfrm>
            <a:off x="457200" y="332973"/>
            <a:ext cx="8229600" cy="857250"/>
          </a:xfrm>
          <a:prstGeom prst="rect">
            <a:avLst/>
          </a:prstGeom>
        </p:spPr>
        <p:txBody>
          <a:bodyPr anchor="t"/>
          <a:lstStyle>
            <a:lvl1pPr algn="l">
              <a:defRPr sz="4000" cap="small" baseline="0">
                <a:solidFill>
                  <a:schemeClr val="bg1"/>
                </a:solidFill>
              </a:defRPr>
            </a:lvl1pPr>
          </a:lstStyle>
          <a:p>
            <a:r>
              <a:rPr lang="fr-FR" dirty="0"/>
              <a:t>Cliquez et modifiez le titre</a:t>
            </a:r>
          </a:p>
        </p:txBody>
      </p:sp>
    </p:spTree>
    <p:extLst>
      <p:ext uri="{BB962C8B-B14F-4D97-AF65-F5344CB8AC3E}">
        <p14:creationId xmlns:p14="http://schemas.microsoft.com/office/powerpoint/2010/main" val="306321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8" name="Espace réservé du pied de page 4"/>
          <p:cNvSpPr>
            <a:spLocks noGrp="1"/>
          </p:cNvSpPr>
          <p:nvPr>
            <p:ph type="ftr" sz="quarter" idx="11"/>
          </p:nvPr>
        </p:nvSpPr>
        <p:spPr>
          <a:xfrm>
            <a:off x="157793" y="4767263"/>
            <a:ext cx="2895600" cy="273844"/>
          </a:xfrm>
          <a:prstGeom prst="rect">
            <a:avLst/>
          </a:prstGeom>
        </p:spPr>
        <p:txBody>
          <a:bodyPr/>
          <a:lstStyle>
            <a:lvl1pPr>
              <a:defRPr sz="1400" cap="all">
                <a:solidFill>
                  <a:schemeClr val="bg1">
                    <a:lumMod val="50000"/>
                  </a:schemeClr>
                </a:solidFill>
              </a:defRPr>
            </a:lvl1pPr>
          </a:lstStyle>
          <a:p>
            <a:endParaRPr lang="fr-FR" dirty="0"/>
          </a:p>
        </p:txBody>
      </p:sp>
      <p:sp>
        <p:nvSpPr>
          <p:cNvPr id="9" name="Espace réservé du contenu 2"/>
          <p:cNvSpPr>
            <a:spLocks noGrp="1"/>
          </p:cNvSpPr>
          <p:nvPr>
            <p:ph idx="1"/>
          </p:nvPr>
        </p:nvSpPr>
        <p:spPr>
          <a:xfrm>
            <a:off x="457200" y="1542143"/>
            <a:ext cx="8229968" cy="2791777"/>
          </a:xfrm>
          <a:prstGeom prst="rect">
            <a:avLst/>
          </a:prstGeom>
        </p:spPr>
        <p:txBody>
          <a:bodyPr/>
          <a:lstStyle>
            <a:lvl1pPr marL="0" indent="0">
              <a:buFontTx/>
              <a:buNone/>
              <a:defRPr sz="1200">
                <a:solidFill>
                  <a:schemeClr val="accent4">
                    <a:lumMod val="40000"/>
                    <a:lumOff val="60000"/>
                  </a:schemeClr>
                </a:solidFill>
              </a:defRPr>
            </a:lvl1pPr>
            <a:lvl2pPr marL="457200" indent="0">
              <a:buFontTx/>
              <a:buNone/>
              <a:defRPr sz="1200">
                <a:solidFill>
                  <a:schemeClr val="accent4">
                    <a:lumMod val="40000"/>
                    <a:lumOff val="60000"/>
                  </a:schemeClr>
                </a:solidFill>
              </a:defRPr>
            </a:lvl2pPr>
            <a:lvl3pPr marL="914400" indent="0">
              <a:buFontTx/>
              <a:buNone/>
              <a:defRPr sz="1200">
                <a:solidFill>
                  <a:schemeClr val="accent4">
                    <a:lumMod val="40000"/>
                    <a:lumOff val="60000"/>
                  </a:schemeClr>
                </a:solidFill>
              </a:defRPr>
            </a:lvl3pPr>
            <a:lvl4pPr marL="1371600" indent="0">
              <a:buFontTx/>
              <a:buNone/>
              <a:defRPr sz="1000">
                <a:solidFill>
                  <a:schemeClr val="bg1">
                    <a:lumMod val="65000"/>
                  </a:schemeClr>
                </a:solidFill>
              </a:defRPr>
            </a:lvl4pPr>
            <a:lvl5pPr marL="1828800" indent="0">
              <a:buFontTx/>
              <a:buNone/>
              <a:defRPr sz="1000">
                <a:solidFill>
                  <a:schemeClr val="bg1">
                    <a:lumMod val="65000"/>
                  </a:schemeClr>
                </a:solidFill>
              </a:defRPr>
            </a:lvl5pPr>
          </a:lstStyle>
          <a:p>
            <a:pPr lvl="0"/>
            <a:r>
              <a:rPr lang="fr-FR" dirty="0"/>
              <a:t>Cliquez pour modifier les styles du texte du masque</a:t>
            </a:r>
          </a:p>
          <a:p>
            <a:pPr lvl="0"/>
            <a:endParaRPr lang="fr-FR" dirty="0"/>
          </a:p>
          <a:p>
            <a:pPr lvl="1"/>
            <a:r>
              <a:rPr lang="fr-FR" dirty="0"/>
              <a:t>DEUXIÈME NIVEAU</a:t>
            </a:r>
          </a:p>
          <a:p>
            <a:pPr lvl="2"/>
            <a:r>
              <a:rPr lang="fr-FR" dirty="0"/>
              <a:t>Troisième niveau</a:t>
            </a:r>
          </a:p>
          <a:p>
            <a:pPr lvl="1"/>
            <a:r>
              <a:rPr lang="fr-FR" dirty="0"/>
              <a:t>DEUXIÈME NIVEAU</a:t>
            </a:r>
          </a:p>
          <a:p>
            <a:pPr lvl="2"/>
            <a:r>
              <a:rPr lang="fr-FR" dirty="0"/>
              <a:t>Troisième niveau</a:t>
            </a:r>
          </a:p>
        </p:txBody>
      </p:sp>
      <p:sp>
        <p:nvSpPr>
          <p:cNvPr id="10" name="Titre 1"/>
          <p:cNvSpPr>
            <a:spLocks noGrp="1"/>
          </p:cNvSpPr>
          <p:nvPr>
            <p:ph type="title"/>
          </p:nvPr>
        </p:nvSpPr>
        <p:spPr>
          <a:xfrm>
            <a:off x="457200" y="332973"/>
            <a:ext cx="8229600" cy="857250"/>
          </a:xfrm>
          <a:prstGeom prst="rect">
            <a:avLst/>
          </a:prstGeom>
        </p:spPr>
        <p:txBody>
          <a:bodyPr anchor="t"/>
          <a:lstStyle>
            <a:lvl1pPr algn="l">
              <a:defRPr sz="4000" cap="small" baseline="0">
                <a:solidFill>
                  <a:schemeClr val="bg1"/>
                </a:solidFill>
              </a:defRPr>
            </a:lvl1pPr>
          </a:lstStyle>
          <a:p>
            <a:r>
              <a:rPr lang="fr-FR" dirty="0"/>
              <a:t>Cliquez et modifiez le titre</a:t>
            </a:r>
          </a:p>
        </p:txBody>
      </p:sp>
    </p:spTree>
    <p:extLst>
      <p:ext uri="{BB962C8B-B14F-4D97-AF65-F5344CB8AC3E}">
        <p14:creationId xmlns:p14="http://schemas.microsoft.com/office/powerpoint/2010/main" val="399672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32973"/>
            <a:ext cx="8229600" cy="857250"/>
          </a:xfrm>
          <a:prstGeom prst="rect">
            <a:avLst/>
          </a:prstGeom>
        </p:spPr>
        <p:txBody>
          <a:bodyPr anchor="t"/>
          <a:lstStyle>
            <a:lvl1pPr algn="l">
              <a:defRPr sz="4000" cap="small" baseline="0">
                <a:solidFill>
                  <a:schemeClr val="bg1"/>
                </a:solidFill>
              </a:defRPr>
            </a:lvl1pPr>
          </a:lstStyle>
          <a:p>
            <a:r>
              <a:rPr lang="fr-FR" dirty="0"/>
              <a:t>Cliquez et modifiez le titre</a:t>
            </a:r>
          </a:p>
        </p:txBody>
      </p:sp>
      <p:sp>
        <p:nvSpPr>
          <p:cNvPr id="3" name="Espace réservé du contenu 2"/>
          <p:cNvSpPr>
            <a:spLocks noGrp="1"/>
          </p:cNvSpPr>
          <p:nvPr>
            <p:ph sz="half" idx="1"/>
          </p:nvPr>
        </p:nvSpPr>
        <p:spPr>
          <a:xfrm>
            <a:off x="457200" y="1216634"/>
            <a:ext cx="4038600" cy="1912514"/>
          </a:xfrm>
          <a:prstGeom prst="rect">
            <a:avLst/>
          </a:prstGeom>
        </p:spPr>
        <p:txBody>
          <a:bodyPr/>
          <a:lstStyle>
            <a:lvl1pPr marL="0" indent="0">
              <a:buFontTx/>
              <a:buNone/>
              <a:defRPr sz="1800">
                <a:solidFill>
                  <a:schemeClr val="accent4">
                    <a:lumMod val="40000"/>
                    <a:lumOff val="60000"/>
                  </a:schemeClr>
                </a:solidFill>
              </a:defRPr>
            </a:lvl1pPr>
            <a:lvl2pPr marL="457200" indent="0">
              <a:buFontTx/>
              <a:buNone/>
              <a:defRPr sz="1600">
                <a:solidFill>
                  <a:schemeClr val="accent4">
                    <a:lumMod val="40000"/>
                    <a:lumOff val="60000"/>
                  </a:schemeClr>
                </a:solidFill>
              </a:defRPr>
            </a:lvl2pPr>
            <a:lvl3pPr marL="914400" indent="0">
              <a:buFontTx/>
              <a:buNone/>
              <a:defRPr sz="1400">
                <a:solidFill>
                  <a:schemeClr val="accent4">
                    <a:lumMod val="40000"/>
                    <a:lumOff val="60000"/>
                  </a:schemeClr>
                </a:solidFill>
              </a:defRPr>
            </a:lvl3pPr>
            <a:lvl4pPr marL="1371600" indent="0">
              <a:buFontTx/>
              <a:buNone/>
              <a:defRPr sz="1200">
                <a:solidFill>
                  <a:schemeClr val="accent4">
                    <a:lumMod val="40000"/>
                    <a:lumOff val="60000"/>
                  </a:schemeClr>
                </a:solidFill>
              </a:defRPr>
            </a:lvl4pPr>
            <a:lvl5pPr marL="1828800" indent="0">
              <a:buFontTx/>
              <a:buNone/>
              <a:defRPr sz="1000">
                <a:solidFill>
                  <a:schemeClr val="accent4">
                    <a:lumMod val="40000"/>
                    <a:lumOff val="60000"/>
                  </a:schemeClr>
                </a:solidFil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pied de page 4"/>
          <p:cNvSpPr>
            <a:spLocks noGrp="1"/>
          </p:cNvSpPr>
          <p:nvPr>
            <p:ph type="ftr" sz="quarter" idx="11"/>
          </p:nvPr>
        </p:nvSpPr>
        <p:spPr>
          <a:xfrm>
            <a:off x="157793" y="4767263"/>
            <a:ext cx="2895600" cy="273844"/>
          </a:xfrm>
          <a:prstGeom prst="rect">
            <a:avLst/>
          </a:prstGeom>
        </p:spPr>
        <p:txBody>
          <a:bodyPr/>
          <a:lstStyle>
            <a:lvl1pPr>
              <a:defRPr sz="1400" cap="all">
                <a:solidFill>
                  <a:schemeClr val="bg1">
                    <a:lumMod val="50000"/>
                  </a:schemeClr>
                </a:solidFill>
              </a:defRPr>
            </a:lvl1pPr>
          </a:lstStyle>
          <a:p>
            <a:endParaRPr lang="fr-FR" dirty="0"/>
          </a:p>
        </p:txBody>
      </p:sp>
      <p:sp>
        <p:nvSpPr>
          <p:cNvPr id="14" name="Espace réservé du contenu 2"/>
          <p:cNvSpPr>
            <a:spLocks noGrp="1"/>
          </p:cNvSpPr>
          <p:nvPr>
            <p:ph sz="half" idx="12"/>
          </p:nvPr>
        </p:nvSpPr>
        <p:spPr>
          <a:xfrm>
            <a:off x="4648568" y="1216634"/>
            <a:ext cx="4038600" cy="1912514"/>
          </a:xfrm>
          <a:prstGeom prst="rect">
            <a:avLst/>
          </a:prstGeom>
        </p:spPr>
        <p:txBody>
          <a:bodyPr/>
          <a:lstStyle>
            <a:lvl1pPr marL="0" indent="0">
              <a:buFontTx/>
              <a:buNone/>
              <a:defRPr sz="1800">
                <a:solidFill>
                  <a:schemeClr val="accent4">
                    <a:lumMod val="40000"/>
                    <a:lumOff val="60000"/>
                  </a:schemeClr>
                </a:solidFill>
              </a:defRPr>
            </a:lvl1pPr>
            <a:lvl2pPr marL="457200" indent="0">
              <a:buFontTx/>
              <a:buNone/>
              <a:defRPr sz="1600">
                <a:solidFill>
                  <a:schemeClr val="accent4">
                    <a:lumMod val="40000"/>
                    <a:lumOff val="60000"/>
                  </a:schemeClr>
                </a:solidFill>
              </a:defRPr>
            </a:lvl2pPr>
            <a:lvl3pPr marL="914400" indent="0">
              <a:buFontTx/>
              <a:buNone/>
              <a:defRPr sz="1400">
                <a:solidFill>
                  <a:schemeClr val="accent4">
                    <a:lumMod val="40000"/>
                    <a:lumOff val="60000"/>
                  </a:schemeClr>
                </a:solidFill>
              </a:defRPr>
            </a:lvl3pPr>
            <a:lvl4pPr marL="1371600" indent="0">
              <a:buFontTx/>
              <a:buNone/>
              <a:defRPr sz="1200">
                <a:solidFill>
                  <a:schemeClr val="accent4">
                    <a:lumMod val="40000"/>
                    <a:lumOff val="60000"/>
                  </a:schemeClr>
                </a:solidFill>
              </a:defRPr>
            </a:lvl4pPr>
            <a:lvl5pPr marL="1828800" indent="0">
              <a:buFontTx/>
              <a:buNone/>
              <a:defRPr sz="1000">
                <a:solidFill>
                  <a:schemeClr val="accent4">
                    <a:lumMod val="40000"/>
                    <a:lumOff val="60000"/>
                  </a:schemeClr>
                </a:solidFil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54571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a:xfrm>
            <a:off x="157793" y="4767263"/>
            <a:ext cx="2895600" cy="273844"/>
          </a:xfrm>
          <a:prstGeom prst="rect">
            <a:avLst/>
          </a:prstGeom>
        </p:spPr>
        <p:txBody>
          <a:bodyPr/>
          <a:lstStyle>
            <a:lvl1pPr>
              <a:defRPr sz="1400" cap="all">
                <a:solidFill>
                  <a:schemeClr val="bg1">
                    <a:lumMod val="50000"/>
                  </a:schemeClr>
                </a:solidFill>
              </a:defRPr>
            </a:lvl1pPr>
          </a:lstStyle>
          <a:p>
            <a:endParaRPr lang="fr-FR" dirty="0"/>
          </a:p>
        </p:txBody>
      </p:sp>
      <p:sp>
        <p:nvSpPr>
          <p:cNvPr id="10" name="Titre 1"/>
          <p:cNvSpPr>
            <a:spLocks noGrp="1"/>
          </p:cNvSpPr>
          <p:nvPr>
            <p:ph type="title"/>
          </p:nvPr>
        </p:nvSpPr>
        <p:spPr>
          <a:xfrm>
            <a:off x="457200" y="332973"/>
            <a:ext cx="8229600" cy="857250"/>
          </a:xfrm>
          <a:prstGeom prst="rect">
            <a:avLst/>
          </a:prstGeom>
        </p:spPr>
        <p:txBody>
          <a:bodyPr anchor="t"/>
          <a:lstStyle>
            <a:lvl1pPr algn="l">
              <a:defRPr sz="4000" cap="small" baseline="0">
                <a:solidFill>
                  <a:schemeClr val="bg1"/>
                </a:solidFill>
              </a:defRPr>
            </a:lvl1pPr>
          </a:lstStyle>
          <a:p>
            <a:r>
              <a:rPr lang="fr-FR" dirty="0"/>
              <a:t>Cliquez et modifiez le titre</a:t>
            </a:r>
          </a:p>
        </p:txBody>
      </p:sp>
    </p:spTree>
    <p:extLst>
      <p:ext uri="{BB962C8B-B14F-4D97-AF65-F5344CB8AC3E}">
        <p14:creationId xmlns:p14="http://schemas.microsoft.com/office/powerpoint/2010/main" val="4655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6522" y="153265"/>
            <a:ext cx="8756511" cy="223549"/>
          </a:xfrm>
        </p:spPr>
        <p:style>
          <a:lnRef idx="3">
            <a:schemeClr val="lt1"/>
          </a:lnRef>
          <a:fillRef idx="1">
            <a:schemeClr val="accent5"/>
          </a:fillRef>
          <a:effectRef idx="1">
            <a:schemeClr val="accent5"/>
          </a:effectRef>
          <a:fontRef idx="none"/>
        </p:style>
        <p:txBody>
          <a:bodyPr>
            <a:noAutofit/>
          </a:bodyPr>
          <a:lstStyle>
            <a:lvl1pPr>
              <a:defRPr sz="18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8650" y="520003"/>
            <a:ext cx="7886700" cy="4112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86521" y="4830745"/>
            <a:ext cx="411982" cy="210362"/>
          </a:xfrm>
        </p:spPr>
        <p:txBody>
          <a:bodyPr/>
          <a:lstStyle>
            <a:lvl1pPr algn="l">
              <a:defRPr sz="788"/>
            </a:lvl1pPr>
          </a:lstStyle>
          <a:p>
            <a:fld id="{84E460ED-25DC-FF42-9F82-1C9FFB604751}" type="slidenum">
              <a:rPr lang="en-US" smtClean="0"/>
              <a:pPr/>
              <a:t>‹#›</a:t>
            </a:fld>
            <a:endParaRPr lang="en-US" dirty="0"/>
          </a:p>
        </p:txBody>
      </p:sp>
    </p:spTree>
    <p:extLst>
      <p:ext uri="{BB962C8B-B14F-4D97-AF65-F5344CB8AC3E}">
        <p14:creationId xmlns:p14="http://schemas.microsoft.com/office/powerpoint/2010/main" val="426464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5" name="Image 14">
            <a:extLst>
              <a:ext uri="{FF2B5EF4-FFF2-40B4-BE49-F238E27FC236}">
                <a16:creationId xmlns="" xmlns:a16="http://schemas.microsoft.com/office/drawing/2014/main" id="{C4AC12A3-4580-43C2-8178-E720494A3CDA}"/>
              </a:ext>
            </a:extLst>
          </p:cNvPr>
          <p:cNvPicPr>
            <a:picLocks noChangeAspect="1"/>
          </p:cNvPicPr>
          <p:nvPr userDrawn="1"/>
        </p:nvPicPr>
        <p:blipFill>
          <a:blip r:embed="rId2"/>
          <a:stretch>
            <a:fillRect/>
          </a:stretch>
        </p:blipFill>
        <p:spPr>
          <a:xfrm>
            <a:off x="-1512" y="10926"/>
            <a:ext cx="9145512" cy="3048504"/>
          </a:xfrm>
          <a:prstGeom prst="rect">
            <a:avLst/>
          </a:prstGeom>
        </p:spPr>
      </p:pic>
      <p:sp>
        <p:nvSpPr>
          <p:cNvPr id="2" name="Titre 1"/>
          <p:cNvSpPr>
            <a:spLocks noGrp="1"/>
          </p:cNvSpPr>
          <p:nvPr>
            <p:ph type="ctrTitle" hasCustomPrompt="1"/>
          </p:nvPr>
        </p:nvSpPr>
        <p:spPr>
          <a:xfrm>
            <a:off x="431951" y="3059430"/>
            <a:ext cx="4708190" cy="1820332"/>
          </a:xfrm>
          <a:prstGeom prst="rect">
            <a:avLst/>
          </a:prstGeom>
        </p:spPr>
        <p:txBody>
          <a:bodyPr anchor="t">
            <a:normAutofit/>
          </a:bodyPr>
          <a:lstStyle>
            <a:lvl1pPr algn="l">
              <a:defRPr sz="4400" cap="small">
                <a:solidFill>
                  <a:schemeClr val="tx1"/>
                </a:solidFill>
              </a:defRPr>
            </a:lvl1pPr>
          </a:lstStyle>
          <a:p>
            <a:r>
              <a:rPr lang="fr-FR" dirty="0"/>
              <a:t>CLIQUEZ ET MODIFIEZ LE TITRE</a:t>
            </a:r>
          </a:p>
        </p:txBody>
      </p:sp>
      <p:sp>
        <p:nvSpPr>
          <p:cNvPr id="9" name="Espace réservé du texte 8"/>
          <p:cNvSpPr>
            <a:spLocks noGrp="1"/>
          </p:cNvSpPr>
          <p:nvPr>
            <p:ph type="body" sz="quarter" idx="13" hasCustomPrompt="1"/>
          </p:nvPr>
        </p:nvSpPr>
        <p:spPr>
          <a:xfrm>
            <a:off x="6230938" y="3829825"/>
            <a:ext cx="2479675" cy="329251"/>
          </a:xfrm>
          <a:prstGeom prst="rect">
            <a:avLst/>
          </a:prstGeom>
        </p:spPr>
        <p:txBody>
          <a:bodyPr anchor="t">
            <a:noAutofit/>
          </a:bodyPr>
          <a:lstStyle>
            <a:lvl1pPr marL="0" indent="0" algn="r">
              <a:buFontTx/>
              <a:buNone/>
              <a:defRPr sz="2000">
                <a:solidFill>
                  <a:schemeClr val="bg1">
                    <a:lumMod val="50000"/>
                  </a:schemeClr>
                </a:solidFill>
              </a:defRPr>
            </a:lvl1pPr>
            <a:lvl2pPr marL="457200" indent="0">
              <a:buFontTx/>
              <a:buNone/>
              <a:defRPr sz="2000">
                <a:solidFill>
                  <a:schemeClr val="bg1">
                    <a:lumMod val="50000"/>
                  </a:schemeClr>
                </a:solidFill>
              </a:defRPr>
            </a:lvl2pPr>
            <a:lvl3pPr marL="914400" indent="0">
              <a:buFontTx/>
              <a:buNone/>
              <a:defRPr sz="2000">
                <a:solidFill>
                  <a:schemeClr val="bg1">
                    <a:lumMod val="50000"/>
                  </a:schemeClr>
                </a:solidFill>
              </a:defRPr>
            </a:lvl3pPr>
            <a:lvl4pPr marL="1371600" indent="0">
              <a:buFontTx/>
              <a:buNone/>
              <a:defRPr sz="2000">
                <a:solidFill>
                  <a:schemeClr val="bg1">
                    <a:lumMod val="50000"/>
                  </a:schemeClr>
                </a:solidFill>
              </a:defRPr>
            </a:lvl4pPr>
            <a:lvl5pPr marL="1828800" indent="0">
              <a:buFontTx/>
              <a:buNone/>
              <a:defRPr sz="2000">
                <a:solidFill>
                  <a:schemeClr val="bg1">
                    <a:lumMod val="50000"/>
                  </a:schemeClr>
                </a:solidFill>
              </a:defRPr>
            </a:lvl5pPr>
          </a:lstStyle>
          <a:p>
            <a:pPr lvl="0"/>
            <a:r>
              <a:rPr lang="fr-FR" dirty="0"/>
              <a:t>Date</a:t>
            </a:r>
          </a:p>
        </p:txBody>
      </p:sp>
      <p:sp>
        <p:nvSpPr>
          <p:cNvPr id="10" name="Espace réservé du texte 8"/>
          <p:cNvSpPr>
            <a:spLocks noGrp="1"/>
          </p:cNvSpPr>
          <p:nvPr>
            <p:ph type="body" sz="quarter" idx="14" hasCustomPrompt="1"/>
          </p:nvPr>
        </p:nvSpPr>
        <p:spPr>
          <a:xfrm>
            <a:off x="6230938" y="4220528"/>
            <a:ext cx="2479675" cy="329251"/>
          </a:xfrm>
          <a:prstGeom prst="rect">
            <a:avLst/>
          </a:prstGeom>
        </p:spPr>
        <p:txBody>
          <a:bodyPr anchor="t">
            <a:noAutofit/>
          </a:bodyPr>
          <a:lstStyle>
            <a:lvl1pPr marL="0" indent="0" algn="r">
              <a:buFontTx/>
              <a:buNone/>
              <a:defRPr sz="1400">
                <a:solidFill>
                  <a:schemeClr val="bg1">
                    <a:lumMod val="50000"/>
                  </a:schemeClr>
                </a:solidFill>
                <a:latin typeface="Franklin Gothic Book"/>
                <a:cs typeface="Franklin Gothic Book"/>
              </a:defRPr>
            </a:lvl1pPr>
            <a:lvl2pPr marL="457200" indent="0">
              <a:buFontTx/>
              <a:buNone/>
              <a:defRPr sz="2000">
                <a:solidFill>
                  <a:schemeClr val="bg1">
                    <a:lumMod val="50000"/>
                  </a:schemeClr>
                </a:solidFill>
              </a:defRPr>
            </a:lvl2pPr>
            <a:lvl3pPr marL="914400" indent="0">
              <a:buFontTx/>
              <a:buNone/>
              <a:defRPr sz="2000">
                <a:solidFill>
                  <a:schemeClr val="bg1">
                    <a:lumMod val="50000"/>
                  </a:schemeClr>
                </a:solidFill>
              </a:defRPr>
            </a:lvl3pPr>
            <a:lvl4pPr marL="1371600" indent="0">
              <a:buFontTx/>
              <a:buNone/>
              <a:defRPr sz="2000">
                <a:solidFill>
                  <a:schemeClr val="bg1">
                    <a:lumMod val="50000"/>
                  </a:schemeClr>
                </a:solidFill>
              </a:defRPr>
            </a:lvl4pPr>
            <a:lvl5pPr marL="1828800" indent="0">
              <a:buFontTx/>
              <a:buNone/>
              <a:defRPr sz="2000">
                <a:solidFill>
                  <a:schemeClr val="bg1">
                    <a:lumMod val="50000"/>
                  </a:schemeClr>
                </a:solidFill>
              </a:defRPr>
            </a:lvl5pPr>
          </a:lstStyle>
          <a:p>
            <a:pPr lvl="0"/>
            <a:r>
              <a:rPr lang="fr-FR" dirty="0"/>
              <a:t>LIEU</a:t>
            </a:r>
          </a:p>
        </p:txBody>
      </p:sp>
      <p:sp>
        <p:nvSpPr>
          <p:cNvPr id="11" name="Rectangle 10"/>
          <p:cNvSpPr/>
          <p:nvPr userDrawn="1"/>
        </p:nvSpPr>
        <p:spPr>
          <a:xfrm>
            <a:off x="6160168" y="909956"/>
            <a:ext cx="2550445" cy="25498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space réservé du numéro de diapositive 5"/>
          <p:cNvSpPr txBox="1">
            <a:spLocks/>
          </p:cNvSpPr>
          <p:nvPr userDrawn="1"/>
        </p:nvSpPr>
        <p:spPr>
          <a:xfrm>
            <a:off x="8780176" y="4767263"/>
            <a:ext cx="363824" cy="313262"/>
          </a:xfrm>
          <a:prstGeom prst="rect">
            <a:avLst/>
          </a:prstGeom>
        </p:spPr>
        <p:txBody>
          <a:bodyPr anchor="b"/>
          <a:lstStyle>
            <a:defPPr>
              <a:defRPr lang="fr-FR"/>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0EE521-B8CB-4348-8EA5-9C6418C76FB5}" type="slidenum">
              <a:rPr lang="fr-FR" smtClean="0"/>
              <a:pPr/>
              <a:t>‹#›</a:t>
            </a:fld>
            <a:endParaRPr lang="fr-FR" dirty="0"/>
          </a:p>
        </p:txBody>
      </p:sp>
    </p:spTree>
    <p:extLst>
      <p:ext uri="{BB962C8B-B14F-4D97-AF65-F5344CB8AC3E}">
        <p14:creationId xmlns:p14="http://schemas.microsoft.com/office/powerpoint/2010/main" val="20740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619500" y="828694"/>
            <a:ext cx="5020356" cy="3088784"/>
          </a:xfrm>
          <a:prstGeom prst="rect">
            <a:avLst/>
          </a:prstGeom>
        </p:spPr>
        <p:txBody>
          <a:bodyPr anchor="t"/>
          <a:lstStyle>
            <a:lvl1pPr algn="r">
              <a:defRPr sz="4000" b="1" cap="all">
                <a:solidFill>
                  <a:schemeClr val="tx1"/>
                </a:solidFill>
              </a:defRPr>
            </a:lvl1pPr>
          </a:lstStyle>
          <a:p>
            <a:r>
              <a:rPr lang="fr-FR" dirty="0"/>
              <a:t>Cliquez et modifiez le titre</a:t>
            </a:r>
          </a:p>
        </p:txBody>
      </p:sp>
      <p:sp>
        <p:nvSpPr>
          <p:cNvPr id="8" name="Espace réservé du numéro de diapositive 5"/>
          <p:cNvSpPr txBox="1">
            <a:spLocks/>
          </p:cNvSpPr>
          <p:nvPr userDrawn="1"/>
        </p:nvSpPr>
        <p:spPr>
          <a:xfrm>
            <a:off x="8780176" y="4767263"/>
            <a:ext cx="363824" cy="313262"/>
          </a:xfrm>
          <a:prstGeom prst="rect">
            <a:avLst/>
          </a:prstGeom>
        </p:spPr>
        <p:txBody>
          <a:bodyPr anchor="b"/>
          <a:lstStyle>
            <a:defPPr>
              <a:defRPr lang="fr-FR"/>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0EE521-B8CB-4348-8EA5-9C6418C76FB5}" type="slidenum">
              <a:rPr lang="fr-FR" smtClean="0"/>
              <a:pPr/>
              <a:t>‹#›</a:t>
            </a:fld>
            <a:endParaRPr lang="fr-FR" dirty="0"/>
          </a:p>
        </p:txBody>
      </p:sp>
      <p:pic>
        <p:nvPicPr>
          <p:cNvPr id="5" name="Image 4">
            <a:extLst>
              <a:ext uri="{FF2B5EF4-FFF2-40B4-BE49-F238E27FC236}">
                <a16:creationId xmlns="" xmlns:a16="http://schemas.microsoft.com/office/drawing/2014/main" id="{58A800C6-74BB-4BD0-8032-A751B7B57A92}"/>
              </a:ext>
            </a:extLst>
          </p:cNvPr>
          <p:cNvPicPr>
            <a:picLocks noChangeAspect="1"/>
          </p:cNvPicPr>
          <p:nvPr userDrawn="1"/>
        </p:nvPicPr>
        <p:blipFill>
          <a:blip r:embed="rId2"/>
          <a:stretch>
            <a:fillRect/>
          </a:stretch>
        </p:blipFill>
        <p:spPr>
          <a:xfrm>
            <a:off x="0" y="1524000"/>
            <a:ext cx="3619500" cy="3619500"/>
          </a:xfrm>
          <a:prstGeom prst="rect">
            <a:avLst/>
          </a:prstGeom>
        </p:spPr>
      </p:pic>
    </p:spTree>
    <p:extLst>
      <p:ext uri="{BB962C8B-B14F-4D97-AF65-F5344CB8AC3E}">
        <p14:creationId xmlns:p14="http://schemas.microsoft.com/office/powerpoint/2010/main" val="126117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 coins arrondis 7">
            <a:extLst>
              <a:ext uri="{FF2B5EF4-FFF2-40B4-BE49-F238E27FC236}">
                <a16:creationId xmlns="" xmlns:a16="http://schemas.microsoft.com/office/drawing/2014/main" id="{D5A983FC-9240-440D-8FF3-582741857808}"/>
              </a:ext>
            </a:extLst>
          </p:cNvPr>
          <p:cNvSpPr/>
          <p:nvPr userDrawn="1"/>
        </p:nvSpPr>
        <p:spPr>
          <a:xfrm>
            <a:off x="5100805" y="4722232"/>
            <a:ext cx="1512093" cy="40084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 xmlns:a16="http://schemas.microsoft.com/office/drawing/2014/main" id="{09E3C23A-A314-4E83-97C1-AB866F3229E0}"/>
              </a:ext>
            </a:extLst>
          </p:cNvPr>
          <p:cNvPicPr>
            <a:picLocks noChangeAspect="1"/>
          </p:cNvPicPr>
          <p:nvPr userDrawn="1"/>
        </p:nvPicPr>
        <p:blipFill>
          <a:blip r:embed="rId9"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4627574"/>
            <a:ext cx="9144000" cy="94658"/>
          </a:xfrm>
          <a:prstGeom prst="rect">
            <a:avLst/>
          </a:prstGeom>
        </p:spPr>
      </p:pic>
      <p:pic>
        <p:nvPicPr>
          <p:cNvPr id="5" name="Image 4">
            <a:extLst>
              <a:ext uri="{FF2B5EF4-FFF2-40B4-BE49-F238E27FC236}">
                <a16:creationId xmlns="" xmlns:a16="http://schemas.microsoft.com/office/drawing/2014/main" id="{4079C090-4AB1-4B14-89FB-C71204464CD7}"/>
              </a:ext>
            </a:extLst>
          </p:cNvPr>
          <p:cNvPicPr>
            <a:picLocks noChangeAspect="1"/>
          </p:cNvPicPr>
          <p:nvPr userDrawn="1"/>
        </p:nvPicPr>
        <p:blipFill>
          <a:blip r:embed="rId10"/>
          <a:stretch>
            <a:fillRect/>
          </a:stretch>
        </p:blipFill>
        <p:spPr>
          <a:xfrm>
            <a:off x="152397" y="4164690"/>
            <a:ext cx="978810" cy="978810"/>
          </a:xfrm>
          <a:prstGeom prst="rect">
            <a:avLst/>
          </a:prstGeom>
        </p:spPr>
      </p:pic>
      <p:pic>
        <p:nvPicPr>
          <p:cNvPr id="7" name="Image 6">
            <a:extLst>
              <a:ext uri="{FF2B5EF4-FFF2-40B4-BE49-F238E27FC236}">
                <a16:creationId xmlns="" xmlns:a16="http://schemas.microsoft.com/office/drawing/2014/main" id="{0946F7EB-34EA-41C5-8DE6-DBD531970EF1}"/>
              </a:ext>
            </a:extLst>
          </p:cNvPr>
          <p:cNvPicPr>
            <a:picLocks noChangeAspect="1"/>
          </p:cNvPicPr>
          <p:nvPr userDrawn="1"/>
        </p:nvPicPr>
        <p:blipFill rotWithShape="1">
          <a:blip r:embed="rId11"/>
          <a:srcRect r="73401"/>
          <a:stretch/>
        </p:blipFill>
        <p:spPr>
          <a:xfrm>
            <a:off x="5100805" y="4731293"/>
            <a:ext cx="639710" cy="400841"/>
          </a:xfrm>
          <a:prstGeom prst="rect">
            <a:avLst/>
          </a:prstGeom>
        </p:spPr>
      </p:pic>
      <p:sp>
        <p:nvSpPr>
          <p:cNvPr id="4" name="ZoneTexte 3">
            <a:extLst>
              <a:ext uri="{FF2B5EF4-FFF2-40B4-BE49-F238E27FC236}">
                <a16:creationId xmlns="" xmlns:a16="http://schemas.microsoft.com/office/drawing/2014/main" id="{0D44DA15-65C9-4FAA-AB06-EC2672A6C672}"/>
              </a:ext>
            </a:extLst>
          </p:cNvPr>
          <p:cNvSpPr txBox="1"/>
          <p:nvPr userDrawn="1"/>
        </p:nvSpPr>
        <p:spPr>
          <a:xfrm>
            <a:off x="6663810" y="4731293"/>
            <a:ext cx="2480190" cy="369332"/>
          </a:xfrm>
          <a:prstGeom prst="rect">
            <a:avLst/>
          </a:prstGeom>
          <a:noFill/>
        </p:spPr>
        <p:txBody>
          <a:bodyPr wrap="square" rtlCol="0">
            <a:spAutoFit/>
          </a:bodyPr>
          <a:lstStyle/>
          <a:p>
            <a:pPr algn="ctr"/>
            <a:r>
              <a:rPr lang="fr-FR" dirty="0">
                <a:solidFill>
                  <a:schemeClr val="bg1"/>
                </a:solidFill>
              </a:rPr>
              <a:t>LOGO</a:t>
            </a:r>
          </a:p>
        </p:txBody>
      </p:sp>
    </p:spTree>
    <p:extLst>
      <p:ext uri="{BB962C8B-B14F-4D97-AF65-F5344CB8AC3E}">
        <p14:creationId xmlns:p14="http://schemas.microsoft.com/office/powerpoint/2010/main" val="345301866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 id="2147483656" r:id="rId4"/>
    <p:sldLayoutId id="2147483652" r:id="rId5"/>
    <p:sldLayoutId id="2147483654" r:id="rId6"/>
    <p:sldLayoutId id="2147483658"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09E3C23A-A314-4E83-97C1-AB866F3229E0}"/>
              </a:ext>
            </a:extLst>
          </p:cNvPr>
          <p:cNvPicPr>
            <a:picLocks noChangeAspect="1"/>
          </p:cNvPicPr>
          <p:nvPr userDrawn="1"/>
        </p:nvPicPr>
        <p:blipFill>
          <a:blip r:embed="rId9"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4627574"/>
            <a:ext cx="9144000" cy="94658"/>
          </a:xfrm>
          <a:prstGeom prst="rect">
            <a:avLst/>
          </a:prstGeom>
        </p:spPr>
      </p:pic>
      <p:pic>
        <p:nvPicPr>
          <p:cNvPr id="5" name="Image 4">
            <a:extLst>
              <a:ext uri="{FF2B5EF4-FFF2-40B4-BE49-F238E27FC236}">
                <a16:creationId xmlns="" xmlns:a16="http://schemas.microsoft.com/office/drawing/2014/main" id="{4079C090-4AB1-4B14-89FB-C71204464CD7}"/>
              </a:ext>
            </a:extLst>
          </p:cNvPr>
          <p:cNvPicPr>
            <a:picLocks noChangeAspect="1"/>
          </p:cNvPicPr>
          <p:nvPr userDrawn="1"/>
        </p:nvPicPr>
        <p:blipFill>
          <a:blip r:embed="rId10"/>
          <a:stretch>
            <a:fillRect/>
          </a:stretch>
        </p:blipFill>
        <p:spPr>
          <a:xfrm>
            <a:off x="152397" y="4164690"/>
            <a:ext cx="978810" cy="978810"/>
          </a:xfrm>
          <a:prstGeom prst="rect">
            <a:avLst/>
          </a:prstGeom>
        </p:spPr>
      </p:pic>
      <p:pic>
        <p:nvPicPr>
          <p:cNvPr id="7" name="Image 6">
            <a:extLst>
              <a:ext uri="{FF2B5EF4-FFF2-40B4-BE49-F238E27FC236}">
                <a16:creationId xmlns="" xmlns:a16="http://schemas.microsoft.com/office/drawing/2014/main" id="{0946F7EB-34EA-41C5-8DE6-DBD531970EF1}"/>
              </a:ext>
            </a:extLst>
          </p:cNvPr>
          <p:cNvPicPr>
            <a:picLocks noChangeAspect="1"/>
          </p:cNvPicPr>
          <p:nvPr userDrawn="1"/>
        </p:nvPicPr>
        <p:blipFill rotWithShape="1">
          <a:blip r:embed="rId11"/>
          <a:srcRect r="73401"/>
          <a:stretch/>
        </p:blipFill>
        <p:spPr>
          <a:xfrm>
            <a:off x="5100805" y="4731293"/>
            <a:ext cx="639710" cy="400841"/>
          </a:xfrm>
          <a:prstGeom prst="rect">
            <a:avLst/>
          </a:prstGeom>
        </p:spPr>
      </p:pic>
      <p:sp>
        <p:nvSpPr>
          <p:cNvPr id="8" name="ZoneTexte 7">
            <a:extLst>
              <a:ext uri="{FF2B5EF4-FFF2-40B4-BE49-F238E27FC236}">
                <a16:creationId xmlns="" xmlns:a16="http://schemas.microsoft.com/office/drawing/2014/main" id="{C9271D9E-FBD8-4409-B840-60BC24C142C8}"/>
              </a:ext>
            </a:extLst>
          </p:cNvPr>
          <p:cNvSpPr txBox="1"/>
          <p:nvPr userDrawn="1"/>
        </p:nvSpPr>
        <p:spPr>
          <a:xfrm>
            <a:off x="6663810" y="4731293"/>
            <a:ext cx="2480190" cy="369332"/>
          </a:xfrm>
          <a:prstGeom prst="rect">
            <a:avLst/>
          </a:prstGeom>
          <a:noFill/>
        </p:spPr>
        <p:txBody>
          <a:bodyPr wrap="square" rtlCol="0">
            <a:spAutoFit/>
          </a:bodyPr>
          <a:lstStyle/>
          <a:p>
            <a:pPr algn="ctr"/>
            <a:r>
              <a:rPr lang="fr-FR" dirty="0">
                <a:solidFill>
                  <a:schemeClr val="tx1"/>
                </a:solidFill>
              </a:rPr>
              <a:t>LOGO</a:t>
            </a:r>
          </a:p>
        </p:txBody>
      </p:sp>
    </p:spTree>
    <p:extLst>
      <p:ext uri="{BB962C8B-B14F-4D97-AF65-F5344CB8AC3E}">
        <p14:creationId xmlns:p14="http://schemas.microsoft.com/office/powerpoint/2010/main" val="179989299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4" r:id="rId4"/>
    <p:sldLayoutId id="2147483665" r:id="rId5"/>
    <p:sldLayoutId id="2147483666" r:id="rId6"/>
    <p:sldLayoutId id="2147483668"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AA214B0E-F50E-47D2-9398-F0065BFAD1BB}"/>
              </a:ext>
            </a:extLst>
          </p:cNvPr>
          <p:cNvSpPr>
            <a:spLocks noGrp="1"/>
          </p:cNvSpPr>
          <p:nvPr>
            <p:ph type="ctrTitle"/>
          </p:nvPr>
        </p:nvSpPr>
        <p:spPr>
          <a:xfrm>
            <a:off x="431950" y="2440502"/>
            <a:ext cx="6166203" cy="2439260"/>
          </a:xfrm>
        </p:spPr>
        <p:txBody>
          <a:bodyPr>
            <a:normAutofit/>
          </a:bodyPr>
          <a:lstStyle/>
          <a:p>
            <a:r>
              <a:rPr lang="en-US" sz="4000" dirty="0"/>
              <a:t>Robust Sample Budget Allocation for </a:t>
            </a:r>
            <a:r>
              <a:rPr lang="en-US" sz="4000" dirty="0" smtClean="0"/>
              <a:t>MIS</a:t>
            </a:r>
            <a:br>
              <a:rPr lang="en-US" sz="4000" dirty="0" smtClean="0"/>
            </a:br>
            <a:r>
              <a:rPr lang="hu-HU" sz="1200" dirty="0" smtClean="0"/>
              <a:t/>
            </a:r>
            <a:br>
              <a:rPr lang="hu-HU" sz="1200" dirty="0" smtClean="0"/>
            </a:br>
            <a:r>
              <a:rPr lang="hu-HU" sz="2800" dirty="0" smtClean="0"/>
              <a:t>László </a:t>
            </a:r>
            <a:r>
              <a:rPr lang="hu-HU" sz="2800" dirty="0" err="1" smtClean="0"/>
              <a:t>Szirmay-Kalos</a:t>
            </a:r>
            <a:r>
              <a:rPr lang="hu-HU" sz="2800" dirty="0" smtClean="0"/>
              <a:t> </a:t>
            </a:r>
            <a:r>
              <a:rPr lang="en-US" sz="2800" dirty="0" smtClean="0"/>
              <a:t>&amp; </a:t>
            </a:r>
            <a:r>
              <a:rPr lang="hu-HU" sz="2800" dirty="0" err="1" smtClean="0"/>
              <a:t>Mateu</a:t>
            </a:r>
            <a:r>
              <a:rPr lang="hu-HU" sz="2800" dirty="0" smtClean="0"/>
              <a:t> </a:t>
            </a:r>
            <a:r>
              <a:rPr lang="hu-HU" sz="2800" dirty="0" err="1"/>
              <a:t>Sbert</a:t>
            </a:r>
            <a:endParaRPr lang="fr-FR" sz="2800" dirty="0"/>
          </a:p>
        </p:txBody>
      </p:sp>
      <p:sp>
        <p:nvSpPr>
          <p:cNvPr id="5" name="Espace réservé du texte 4">
            <a:extLst>
              <a:ext uri="{FF2B5EF4-FFF2-40B4-BE49-F238E27FC236}">
                <a16:creationId xmlns="" xmlns:a16="http://schemas.microsoft.com/office/drawing/2014/main" id="{0BD7077F-6624-4BFA-86BF-2BA1CDB00F25}"/>
              </a:ext>
            </a:extLst>
          </p:cNvPr>
          <p:cNvSpPr>
            <a:spLocks noGrp="1"/>
          </p:cNvSpPr>
          <p:nvPr>
            <p:ph type="body" sz="quarter" idx="13"/>
          </p:nvPr>
        </p:nvSpPr>
        <p:spPr/>
        <p:txBody>
          <a:bodyPr/>
          <a:lstStyle/>
          <a:p>
            <a:endParaRPr lang="fr-FR" dirty="0"/>
          </a:p>
        </p:txBody>
      </p:sp>
      <p:sp>
        <p:nvSpPr>
          <p:cNvPr id="6" name="Espace réservé du texte 5">
            <a:extLst>
              <a:ext uri="{FF2B5EF4-FFF2-40B4-BE49-F238E27FC236}">
                <a16:creationId xmlns="" xmlns:a16="http://schemas.microsoft.com/office/drawing/2014/main" id="{C5433247-4878-4881-8D59-CE791D0F1CCA}"/>
              </a:ext>
            </a:extLst>
          </p:cNvPr>
          <p:cNvSpPr>
            <a:spLocks noGrp="1"/>
          </p:cNvSpPr>
          <p:nvPr>
            <p:ph type="body" sz="quarter" idx="14"/>
          </p:nvPr>
        </p:nvSpPr>
        <p:spPr/>
        <p:txBody>
          <a:bodyPr/>
          <a:lstStyle/>
          <a:p>
            <a:endParaRPr lang="fr-FR" dirty="0"/>
          </a:p>
        </p:txBody>
      </p:sp>
    </p:spTree>
    <p:extLst>
      <p:ext uri="{BB962C8B-B14F-4D97-AF65-F5344CB8AC3E}">
        <p14:creationId xmlns:p14="http://schemas.microsoft.com/office/powerpoint/2010/main" val="3441131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endParaRPr lang="en-US"/>
          </a:p>
        </p:txBody>
      </p:sp>
      <p:sp>
        <p:nvSpPr>
          <p:cNvPr id="3" name="Cím 2"/>
          <p:cNvSpPr>
            <a:spLocks noGrp="1"/>
          </p:cNvSpPr>
          <p:nvPr>
            <p:ph type="title"/>
          </p:nvPr>
        </p:nvSpPr>
        <p:spPr/>
        <p:txBody>
          <a:bodyPr/>
          <a:lstStyle/>
          <a:p>
            <a:r>
              <a:rPr lang="en-US" dirty="0" err="1" smtClean="0"/>
              <a:t>Sbert</a:t>
            </a:r>
            <a:r>
              <a:rPr lang="en-US" dirty="0" smtClean="0"/>
              <a:t> et al.</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930" y="1093920"/>
            <a:ext cx="6480000"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0682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endParaRPr lang="en-US"/>
          </a:p>
        </p:txBody>
      </p:sp>
      <p:sp>
        <p:nvSpPr>
          <p:cNvPr id="3" name="Cím 2"/>
          <p:cNvSpPr>
            <a:spLocks noGrp="1"/>
          </p:cNvSpPr>
          <p:nvPr>
            <p:ph type="title"/>
          </p:nvPr>
        </p:nvSpPr>
        <p:spPr/>
        <p:txBody>
          <a:bodyPr/>
          <a:lstStyle/>
          <a:p>
            <a:r>
              <a:rPr lang="en-US" dirty="0" smtClean="0"/>
              <a:t>M</a:t>
            </a:r>
            <a:r>
              <a:rPr lang="hu-HU" dirty="0" err="1" smtClean="0"/>
              <a:t>üller</a:t>
            </a:r>
            <a:r>
              <a:rPr lang="hu-HU" dirty="0" smtClean="0"/>
              <a:t> et </a:t>
            </a:r>
            <a:r>
              <a:rPr lang="hu-HU" dirty="0" err="1" smtClean="0"/>
              <a:t>al</a:t>
            </a:r>
            <a:r>
              <a:rPr lang="hu-HU" dirty="0" smtClean="0"/>
              <a:t>.</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930" y="1093920"/>
            <a:ext cx="6480000"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8114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endParaRPr lang="en-US" dirty="0"/>
          </a:p>
        </p:txBody>
      </p:sp>
      <p:sp>
        <p:nvSpPr>
          <p:cNvPr id="3" name="Cím 2"/>
          <p:cNvSpPr>
            <a:spLocks noGrp="1"/>
          </p:cNvSpPr>
          <p:nvPr>
            <p:ph type="title"/>
          </p:nvPr>
        </p:nvSpPr>
        <p:spPr/>
        <p:txBody>
          <a:bodyPr/>
          <a:lstStyle/>
          <a:p>
            <a:r>
              <a:rPr lang="hu-HU" dirty="0" smtClean="0"/>
              <a:t>New </a:t>
            </a:r>
            <a:r>
              <a:rPr lang="hu-HU" dirty="0" err="1" smtClean="0"/>
              <a:t>method</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930" y="1093920"/>
            <a:ext cx="6480000"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607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artalom helye 1"/>
              <p:cNvSpPr>
                <a:spLocks noGrp="1"/>
              </p:cNvSpPr>
              <p:nvPr>
                <p:ph idx="1"/>
              </p:nvPr>
            </p:nvSpPr>
            <p:spPr>
              <a:xfrm>
                <a:off x="457200" y="1265850"/>
                <a:ext cx="8229968" cy="2791777"/>
              </a:xfrm>
            </p:spPr>
            <p:txBody>
              <a:bodyPr/>
              <a:lstStyle/>
              <a:p>
                <a:pPr marL="171450" indent="-171450">
                  <a:buFont typeface="Arial" panose="020B0604020202020204" pitchFamily="34" charset="0"/>
                  <a:buChar char="•"/>
                </a:pPr>
                <a:r>
                  <a:rPr lang="en-US" sz="2400" dirty="0" smtClean="0"/>
                  <a:t>Heuristics can provide better options than precise theoretical approaches if the parameters are uncertain</a:t>
                </a:r>
              </a:p>
              <a:p>
                <a:pPr marL="171450" indent="-171450">
                  <a:buFont typeface="Arial" panose="020B0604020202020204" pitchFamily="34" charset="0"/>
                  <a:buChar char="•"/>
                </a:pPr>
                <a:r>
                  <a:rPr lang="en-US" sz="2400" dirty="0" smtClean="0"/>
                  <a:t>We propose a general scheme for heuristics to find optimal mixture densities</a:t>
                </a:r>
              </a:p>
              <a:p>
                <a:pPr marL="171450" indent="-171450">
                  <a:buFont typeface="Arial" panose="020B0604020202020204" pitchFamily="34" charset="0"/>
                  <a:buChar char="•"/>
                </a:pPr>
                <a:r>
                  <a:rPr lang="en-US" sz="2400" dirty="0" smtClean="0"/>
                  <a:t>Particular robust heuristics: </a:t>
                </a:r>
                <a14:m>
                  <m:oMath xmlns:m="http://schemas.openxmlformats.org/officeDocument/2006/math">
                    <m:sSub>
                      <m:sSubPr>
                        <m:ctrlPr>
                          <a:rPr lang="en-US" sz="2400" i="1">
                            <a:latin typeface="Cambria Math"/>
                          </a:rPr>
                        </m:ctrlPr>
                      </m:sSubPr>
                      <m:e>
                        <m:r>
                          <a:rPr lang="en-US" sz="2400" i="1">
                            <a:latin typeface="Cambria Math"/>
                          </a:rPr>
                          <m:t>𝐸</m:t>
                        </m:r>
                      </m:e>
                      <m:sub>
                        <m:sSub>
                          <m:sSubPr>
                            <m:ctrlPr>
                              <a:rPr lang="en-US" sz="2400" i="1">
                                <a:latin typeface="Cambria Math"/>
                              </a:rPr>
                            </m:ctrlPr>
                          </m:sSubPr>
                          <m:e>
                            <m:r>
                              <a:rPr lang="en-US" sz="2400" i="1">
                                <a:latin typeface="Cambria Math"/>
                              </a:rPr>
                              <m:t>𝑝</m:t>
                            </m:r>
                          </m:e>
                          <m:sub>
                            <m:r>
                              <a:rPr lang="en-US" sz="2400" i="1">
                                <a:latin typeface="Cambria Math"/>
                              </a:rPr>
                              <m:t>𝑖</m:t>
                            </m:r>
                          </m:sub>
                        </m:sSub>
                      </m:sub>
                    </m:sSub>
                    <m:d>
                      <m:dPr>
                        <m:begChr m:val="["/>
                        <m:endChr m:val="]"/>
                        <m:ctrlPr>
                          <a:rPr lang="en-US" sz="2400" i="1">
                            <a:latin typeface="Cambria Math"/>
                          </a:rPr>
                        </m:ctrlPr>
                      </m:dPr>
                      <m:e>
                        <m:f>
                          <m:fPr>
                            <m:ctrlPr>
                              <a:rPr lang="en-US" sz="2400" i="1">
                                <a:latin typeface="Cambria Math"/>
                              </a:rPr>
                            </m:ctrlPr>
                          </m:fPr>
                          <m:num>
                            <m:r>
                              <a:rPr lang="en-US" sz="2400" i="1">
                                <a:latin typeface="Cambria Math"/>
                              </a:rPr>
                              <m:t>𝑓</m:t>
                            </m:r>
                            <m:d>
                              <m:dPr>
                                <m:ctrlPr>
                                  <a:rPr lang="en-US" sz="2400" i="1">
                                    <a:latin typeface="Cambria Math"/>
                                  </a:rPr>
                                </m:ctrlPr>
                              </m:dPr>
                              <m:e>
                                <m:acc>
                                  <m:accPr>
                                    <m:chr m:val="̅"/>
                                    <m:ctrlPr>
                                      <a:rPr lang="en-US" sz="2400" i="1">
                                        <a:latin typeface="Cambria Math"/>
                                      </a:rPr>
                                    </m:ctrlPr>
                                  </m:accPr>
                                  <m:e>
                                    <m:r>
                                      <a:rPr lang="en-US" sz="2400" i="1">
                                        <a:latin typeface="Cambria Math"/>
                                      </a:rPr>
                                      <m:t>𝑥</m:t>
                                    </m:r>
                                  </m:e>
                                </m:acc>
                              </m:e>
                            </m:d>
                          </m:num>
                          <m:den>
                            <m:r>
                              <a:rPr lang="en-US" sz="2400" i="1">
                                <a:latin typeface="Cambria Math"/>
                              </a:rPr>
                              <m:t>𝑝</m:t>
                            </m:r>
                            <m:d>
                              <m:dPr>
                                <m:ctrlPr>
                                  <a:rPr lang="en-US" sz="2400" i="1">
                                    <a:latin typeface="Cambria Math"/>
                                  </a:rPr>
                                </m:ctrlPr>
                              </m:dPr>
                              <m:e>
                                <m:acc>
                                  <m:accPr>
                                    <m:chr m:val="̅"/>
                                    <m:ctrlPr>
                                      <a:rPr lang="en-US" sz="2400" i="1">
                                        <a:latin typeface="Cambria Math"/>
                                      </a:rPr>
                                    </m:ctrlPr>
                                  </m:accPr>
                                  <m:e>
                                    <m:r>
                                      <a:rPr lang="en-US" sz="2400" i="1">
                                        <a:latin typeface="Cambria Math"/>
                                      </a:rPr>
                                      <m:t>𝑥</m:t>
                                    </m:r>
                                  </m:e>
                                </m:acc>
                              </m:e>
                            </m:d>
                          </m:den>
                        </m:f>
                      </m:e>
                    </m:d>
                    <m:r>
                      <a:rPr lang="en-US" sz="2400" b="0" i="0" smtClean="0">
                        <a:latin typeface="Cambria Math"/>
                      </a:rPr>
                      <m:t>=</m:t>
                    </m:r>
                  </m:oMath>
                </a14:m>
                <a:r>
                  <a:rPr lang="en-US" sz="2400" dirty="0" smtClean="0"/>
                  <a:t> constant </a:t>
                </a:r>
              </a:p>
              <a:p>
                <a:r>
                  <a:rPr lang="en-US" sz="2400" dirty="0"/>
                  <a:t> </a:t>
                </a:r>
                <a:r>
                  <a:rPr lang="en-US" sz="2400" dirty="0" smtClean="0"/>
                  <a:t>  which minimizes the cross entropy dissimilarity</a:t>
                </a:r>
                <a:endParaRPr lang="en-US" sz="2400" dirty="0"/>
              </a:p>
            </p:txBody>
          </p:sp>
        </mc:Choice>
        <mc:Fallback xmlns="">
          <p:sp>
            <p:nvSpPr>
              <p:cNvPr id="2" name="Tartalom helye 1"/>
              <p:cNvSpPr>
                <a:spLocks noGrp="1" noRot="1" noChangeAspect="1" noMove="1" noResize="1" noEditPoints="1" noAdjustHandles="1" noChangeArrowheads="1" noChangeShapeType="1" noTextEdit="1"/>
              </p:cNvSpPr>
              <p:nvPr>
                <p:ph idx="1"/>
              </p:nvPr>
            </p:nvSpPr>
            <p:spPr>
              <a:xfrm>
                <a:off x="457200" y="1265850"/>
                <a:ext cx="8229968" cy="2791777"/>
              </a:xfrm>
              <a:blipFill rotWithShape="1">
                <a:blip r:embed="rId3"/>
                <a:stretch>
                  <a:fillRect l="-963" t="-1528" b="-4367"/>
                </a:stretch>
              </a:blipFill>
            </p:spPr>
            <p:txBody>
              <a:bodyPr/>
              <a:lstStyle/>
              <a:p>
                <a:r>
                  <a:rPr lang="en-US">
                    <a:noFill/>
                  </a:rPr>
                  <a:t> </a:t>
                </a:r>
              </a:p>
            </p:txBody>
          </p:sp>
        </mc:Fallback>
      </mc:AlternateContent>
      <p:sp>
        <p:nvSpPr>
          <p:cNvPr id="3" name="Cím 2"/>
          <p:cNvSpPr>
            <a:spLocks noGrp="1"/>
          </p:cNvSpPr>
          <p:nvPr>
            <p:ph type="title"/>
          </p:nvPr>
        </p:nvSpPr>
        <p:spPr/>
        <p:txBody>
          <a:bodyPr/>
          <a:lstStyle/>
          <a:p>
            <a:r>
              <a:rPr lang="en-US" dirty="0" smtClean="0"/>
              <a:t>Conclusions</a:t>
            </a:r>
            <a:endParaRPr lang="en-US" dirty="0"/>
          </a:p>
        </p:txBody>
      </p:sp>
      <p:sp>
        <p:nvSpPr>
          <p:cNvPr id="4" name="Téglalap 3"/>
          <p:cNvSpPr/>
          <p:nvPr/>
        </p:nvSpPr>
        <p:spPr>
          <a:xfrm>
            <a:off x="4322020" y="2953708"/>
            <a:ext cx="2736622" cy="63810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725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en-US" dirty="0" smtClean="0"/>
              <a:t>Importance sampling</a:t>
            </a:r>
            <a:endParaRPr lang="en-US" dirty="0"/>
          </a:p>
        </p:txBody>
      </p:sp>
      <mc:AlternateContent xmlns:mc="http://schemas.openxmlformats.org/markup-compatibility/2006" xmlns:a14="http://schemas.microsoft.com/office/drawing/2010/main">
        <mc:Choice Requires="a14">
          <p:sp>
            <p:nvSpPr>
              <p:cNvPr id="4" name="Szövegdoboz 3"/>
              <p:cNvSpPr txBox="1"/>
              <p:nvPr/>
            </p:nvSpPr>
            <p:spPr>
              <a:xfrm>
                <a:off x="267302" y="978006"/>
                <a:ext cx="7199407" cy="961995"/>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𝐿</m:t>
                      </m:r>
                      <m:r>
                        <a:rPr lang="en-US" sz="2000" b="0" i="1" smtClean="0">
                          <a:latin typeface="Cambria Math"/>
                        </a:rPr>
                        <m:t>=</m:t>
                      </m:r>
                      <m:nary>
                        <m:naryPr>
                          <m:limLoc m:val="undOvr"/>
                          <m:subHide m:val="on"/>
                          <m:supHide m:val="on"/>
                          <m:ctrlPr>
                            <a:rPr lang="en-US" sz="2000" b="0" i="1" smtClean="0">
                              <a:latin typeface="Cambria Math"/>
                            </a:rPr>
                          </m:ctrlPr>
                        </m:naryPr>
                        <m:sub/>
                        <m:sup/>
                        <m:e>
                          <m:r>
                            <a:rPr lang="en-US" sz="2000" b="0" i="1" smtClean="0">
                              <a:latin typeface="Cambria Math"/>
                            </a:rPr>
                            <m:t>𝑓</m:t>
                          </m:r>
                          <m:d>
                            <m:dPr>
                              <m:ctrlPr>
                                <a:rPr lang="en-US" sz="2000" b="0" i="1" smtClean="0">
                                  <a:latin typeface="Cambria Math"/>
                                </a:rPr>
                              </m:ctrlPr>
                            </m:dPr>
                            <m:e>
                              <m:acc>
                                <m:accPr>
                                  <m:chr m:val="̅"/>
                                  <m:ctrlPr>
                                    <a:rPr lang="en-US" sz="2000" b="0" i="1" smtClean="0">
                                      <a:latin typeface="Cambria Math"/>
                                    </a:rPr>
                                  </m:ctrlPr>
                                </m:accPr>
                                <m:e>
                                  <m:r>
                                    <a:rPr lang="en-US" sz="2000" b="0" i="1" smtClean="0">
                                      <a:latin typeface="Cambria Math"/>
                                    </a:rPr>
                                    <m:t>𝑥</m:t>
                                  </m:r>
                                </m:e>
                              </m:acc>
                            </m:e>
                          </m:d>
                          <m:r>
                            <m:rPr>
                              <m:sty m:val="p"/>
                            </m:rPr>
                            <a:rPr lang="en-US" sz="2000" b="0" i="0" smtClean="0">
                              <a:latin typeface="Cambria Math"/>
                            </a:rPr>
                            <m:t>d</m:t>
                          </m:r>
                          <m:r>
                            <a:rPr lang="en-US" sz="2000" b="0" i="1" smtClean="0">
                              <a:latin typeface="Cambria Math"/>
                              <a:ea typeface="Cambria Math"/>
                            </a:rPr>
                            <m:t>𝜎</m:t>
                          </m:r>
                          <m:r>
                            <a:rPr lang="en-US" sz="2000" b="0" i="1" smtClean="0">
                              <a:latin typeface="Cambria Math"/>
                              <a:ea typeface="Cambria Math"/>
                            </a:rPr>
                            <m:t>(</m:t>
                          </m:r>
                          <m:acc>
                            <m:accPr>
                              <m:chr m:val="̅"/>
                              <m:ctrlPr>
                                <a:rPr lang="en-US" sz="2000" i="1">
                                  <a:latin typeface="Cambria Math"/>
                                </a:rPr>
                              </m:ctrlPr>
                            </m:accPr>
                            <m:e>
                              <m:r>
                                <a:rPr lang="en-US" sz="2000" i="1">
                                  <a:latin typeface="Cambria Math"/>
                                </a:rPr>
                                <m:t>𝑥</m:t>
                              </m:r>
                            </m:e>
                          </m:acc>
                          <m:r>
                            <a:rPr lang="en-US" sz="2000" b="0" i="1" smtClean="0">
                              <a:latin typeface="Cambria Math"/>
                            </a:rPr>
                            <m:t>)=</m:t>
                          </m:r>
                        </m:e>
                      </m:nary>
                      <m:nary>
                        <m:naryPr>
                          <m:limLoc m:val="undOvr"/>
                          <m:subHide m:val="on"/>
                          <m:supHide m:val="on"/>
                          <m:ctrlPr>
                            <a:rPr lang="en-US" sz="2000" i="1">
                              <a:latin typeface="Cambria Math"/>
                            </a:rPr>
                          </m:ctrlPr>
                        </m:naryPr>
                        <m:sub/>
                        <m:sup/>
                        <m:e>
                          <m:f>
                            <m:fPr>
                              <m:ctrlPr>
                                <a:rPr lang="en-US" sz="2000" i="1" smtClean="0">
                                  <a:latin typeface="Cambria Math"/>
                                </a:rPr>
                              </m:ctrlPr>
                            </m:fPr>
                            <m:num>
                              <m:r>
                                <a:rPr lang="en-US" sz="2000" i="1">
                                  <a:latin typeface="Cambria Math"/>
                                </a:rPr>
                                <m:t>𝑓</m:t>
                              </m:r>
                              <m:d>
                                <m:dPr>
                                  <m:ctrlPr>
                                    <a:rPr lang="en-US" sz="2000" i="1">
                                      <a:latin typeface="Cambria Math"/>
                                    </a:rPr>
                                  </m:ctrlPr>
                                </m:dPr>
                                <m:e>
                                  <m:acc>
                                    <m:accPr>
                                      <m:chr m:val="̅"/>
                                      <m:ctrlPr>
                                        <a:rPr lang="en-US" sz="2000" i="1">
                                          <a:latin typeface="Cambria Math"/>
                                        </a:rPr>
                                      </m:ctrlPr>
                                    </m:accPr>
                                    <m:e>
                                      <m:r>
                                        <a:rPr lang="en-US" sz="2000" i="1">
                                          <a:latin typeface="Cambria Math"/>
                                        </a:rPr>
                                        <m:t>𝑥</m:t>
                                      </m:r>
                                    </m:e>
                                  </m:acc>
                                </m:e>
                              </m:d>
                            </m:num>
                            <m:den>
                              <m:r>
                                <a:rPr lang="en-US" sz="2000" b="0" i="1" smtClean="0">
                                  <a:latin typeface="Cambria Math"/>
                                </a:rPr>
                                <m:t>𝑝</m:t>
                              </m:r>
                              <m:d>
                                <m:dPr>
                                  <m:ctrlPr>
                                    <a:rPr lang="en-US" sz="2000" i="1">
                                      <a:latin typeface="Cambria Math"/>
                                    </a:rPr>
                                  </m:ctrlPr>
                                </m:dPr>
                                <m:e>
                                  <m:acc>
                                    <m:accPr>
                                      <m:chr m:val="̅"/>
                                      <m:ctrlPr>
                                        <a:rPr lang="en-US" sz="2000" i="1">
                                          <a:latin typeface="Cambria Math"/>
                                        </a:rPr>
                                      </m:ctrlPr>
                                    </m:accPr>
                                    <m:e>
                                      <m:r>
                                        <a:rPr lang="en-US" sz="2000" i="1">
                                          <a:latin typeface="Cambria Math"/>
                                        </a:rPr>
                                        <m:t>𝑥</m:t>
                                      </m:r>
                                    </m:e>
                                  </m:acc>
                                </m:e>
                              </m:d>
                            </m:den>
                          </m:f>
                          <m:r>
                            <a:rPr lang="en-US" sz="2000" b="0" i="1" smtClean="0">
                              <a:latin typeface="Cambria Math"/>
                            </a:rPr>
                            <m:t>𝑝</m:t>
                          </m:r>
                          <m:d>
                            <m:dPr>
                              <m:ctrlPr>
                                <a:rPr lang="en-US" sz="2000" i="1">
                                  <a:latin typeface="Cambria Math"/>
                                </a:rPr>
                              </m:ctrlPr>
                            </m:dPr>
                            <m:e>
                              <m:acc>
                                <m:accPr>
                                  <m:chr m:val="̅"/>
                                  <m:ctrlPr>
                                    <a:rPr lang="en-US" sz="2000" i="1">
                                      <a:latin typeface="Cambria Math"/>
                                    </a:rPr>
                                  </m:ctrlPr>
                                </m:accPr>
                                <m:e>
                                  <m:r>
                                    <a:rPr lang="en-US" sz="2000" i="1">
                                      <a:latin typeface="Cambria Math"/>
                                    </a:rPr>
                                    <m:t>𝑥</m:t>
                                  </m:r>
                                </m:e>
                              </m:acc>
                            </m:e>
                          </m:d>
                          <m:r>
                            <m:rPr>
                              <m:sty m:val="p"/>
                            </m:rPr>
                            <a:rPr lang="en-US" sz="2000">
                              <a:latin typeface="Cambria Math"/>
                            </a:rPr>
                            <m:t>d</m:t>
                          </m:r>
                          <m:r>
                            <a:rPr lang="en-US" sz="2000" i="1">
                              <a:latin typeface="Cambria Math"/>
                              <a:ea typeface="Cambria Math"/>
                            </a:rPr>
                            <m:t>𝜎</m:t>
                          </m:r>
                          <m:r>
                            <a:rPr lang="en-US" sz="2000" i="1">
                              <a:latin typeface="Cambria Math"/>
                              <a:ea typeface="Cambria Math"/>
                            </a:rPr>
                            <m:t>(</m:t>
                          </m:r>
                          <m:acc>
                            <m:accPr>
                              <m:chr m:val="̅"/>
                              <m:ctrlPr>
                                <a:rPr lang="en-US" sz="2000" i="1">
                                  <a:latin typeface="Cambria Math"/>
                                </a:rPr>
                              </m:ctrlPr>
                            </m:accPr>
                            <m:e>
                              <m:r>
                                <a:rPr lang="en-US" sz="2000" i="1">
                                  <a:latin typeface="Cambria Math"/>
                                </a:rPr>
                                <m:t>𝑥</m:t>
                              </m:r>
                            </m:e>
                          </m:acc>
                          <m:r>
                            <a:rPr lang="en-US" sz="2000" i="1">
                              <a:latin typeface="Cambria Math"/>
                            </a:rPr>
                            <m:t>)=</m:t>
                          </m:r>
                        </m:e>
                      </m:nary>
                      <m:sSub>
                        <m:sSubPr>
                          <m:ctrlPr>
                            <a:rPr lang="en-US" sz="2000" i="1" smtClean="0">
                              <a:latin typeface="Cambria Math"/>
                            </a:rPr>
                          </m:ctrlPr>
                        </m:sSubPr>
                        <m:e>
                          <m:r>
                            <a:rPr lang="en-US" sz="2000" b="0" i="1" smtClean="0">
                              <a:latin typeface="Cambria Math"/>
                            </a:rPr>
                            <m:t>𝐸</m:t>
                          </m:r>
                        </m:e>
                        <m:sub>
                          <m:r>
                            <a:rPr lang="en-US" sz="2000" b="0" i="1" smtClean="0">
                              <a:latin typeface="Cambria Math"/>
                            </a:rPr>
                            <m:t>𝑝</m:t>
                          </m:r>
                        </m:sub>
                      </m:sSub>
                      <m:d>
                        <m:dPr>
                          <m:begChr m:val="["/>
                          <m:endChr m:val="]"/>
                          <m:ctrlPr>
                            <a:rPr lang="en-US" sz="2000" i="1" smtClean="0">
                              <a:latin typeface="Cambria Math"/>
                            </a:rPr>
                          </m:ctrlPr>
                        </m:dPr>
                        <m:e>
                          <m:f>
                            <m:fPr>
                              <m:ctrlPr>
                                <a:rPr lang="en-US" sz="2000" i="1">
                                  <a:latin typeface="Cambria Math"/>
                                </a:rPr>
                              </m:ctrlPr>
                            </m:fPr>
                            <m:num>
                              <m:r>
                                <a:rPr lang="en-US" sz="2000" i="1">
                                  <a:latin typeface="Cambria Math"/>
                                </a:rPr>
                                <m:t>𝑓</m:t>
                              </m:r>
                              <m:d>
                                <m:dPr>
                                  <m:ctrlPr>
                                    <a:rPr lang="en-US" sz="2000" i="1">
                                      <a:latin typeface="Cambria Math"/>
                                    </a:rPr>
                                  </m:ctrlPr>
                                </m:dPr>
                                <m:e>
                                  <m:acc>
                                    <m:accPr>
                                      <m:chr m:val="̅"/>
                                      <m:ctrlPr>
                                        <a:rPr lang="en-US" sz="2000" i="1">
                                          <a:latin typeface="Cambria Math"/>
                                        </a:rPr>
                                      </m:ctrlPr>
                                    </m:accPr>
                                    <m:e>
                                      <m:r>
                                        <a:rPr lang="en-US" sz="2000" i="1">
                                          <a:latin typeface="Cambria Math"/>
                                        </a:rPr>
                                        <m:t>𝑥</m:t>
                                      </m:r>
                                    </m:e>
                                  </m:acc>
                                </m:e>
                              </m:d>
                            </m:num>
                            <m:den>
                              <m:r>
                                <a:rPr lang="en-US" sz="2000" i="1">
                                  <a:latin typeface="Cambria Math"/>
                                </a:rPr>
                                <m:t>𝑝</m:t>
                              </m:r>
                              <m:d>
                                <m:dPr>
                                  <m:ctrlPr>
                                    <a:rPr lang="en-US" sz="2000" i="1">
                                      <a:latin typeface="Cambria Math"/>
                                    </a:rPr>
                                  </m:ctrlPr>
                                </m:dPr>
                                <m:e>
                                  <m:acc>
                                    <m:accPr>
                                      <m:chr m:val="̅"/>
                                      <m:ctrlPr>
                                        <a:rPr lang="en-US" sz="2000" i="1">
                                          <a:latin typeface="Cambria Math"/>
                                        </a:rPr>
                                      </m:ctrlPr>
                                    </m:accPr>
                                    <m:e>
                                      <m:r>
                                        <a:rPr lang="en-US" sz="2000" i="1">
                                          <a:latin typeface="Cambria Math"/>
                                        </a:rPr>
                                        <m:t>𝑥</m:t>
                                      </m:r>
                                    </m:e>
                                  </m:acc>
                                </m:e>
                              </m:d>
                            </m:den>
                          </m:f>
                        </m:e>
                      </m:d>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𝑛</m:t>
                          </m:r>
                        </m:den>
                      </m:f>
                      <m:nary>
                        <m:naryPr>
                          <m:chr m:val="∑"/>
                          <m:ctrlPr>
                            <a:rPr lang="en-US" sz="2000" b="0" i="1" smtClean="0">
                              <a:latin typeface="Cambria Math"/>
                            </a:rPr>
                          </m:ctrlPr>
                        </m:naryPr>
                        <m:sub>
                          <m:r>
                            <m:rPr>
                              <m:brk m:alnAt="23"/>
                            </m:rPr>
                            <a:rPr lang="en-US" sz="2000" b="0" i="1" smtClean="0">
                              <a:latin typeface="Cambria Math"/>
                            </a:rPr>
                            <m:t>𝑖</m:t>
                          </m:r>
                          <m:r>
                            <a:rPr lang="en-US" sz="2000" b="0" i="1" smtClean="0">
                              <a:latin typeface="Cambria Math"/>
                            </a:rPr>
                            <m:t>=1</m:t>
                          </m:r>
                        </m:sub>
                        <m:sup>
                          <m:r>
                            <a:rPr lang="en-US" sz="2000" b="0" i="1" smtClean="0">
                              <a:latin typeface="Cambria Math"/>
                            </a:rPr>
                            <m:t>𝑛</m:t>
                          </m:r>
                        </m:sup>
                        <m:e>
                          <m:f>
                            <m:fPr>
                              <m:ctrlPr>
                                <a:rPr lang="en-US" sz="2000" i="1">
                                  <a:latin typeface="Cambria Math"/>
                                </a:rPr>
                              </m:ctrlPr>
                            </m:fPr>
                            <m:num>
                              <m:r>
                                <a:rPr lang="en-US" sz="2000" i="1">
                                  <a:latin typeface="Cambria Math"/>
                                </a:rPr>
                                <m:t>𝑓</m:t>
                              </m:r>
                              <m:d>
                                <m:dPr>
                                  <m:ctrlPr>
                                    <a:rPr lang="en-US" sz="2000" i="1">
                                      <a:latin typeface="Cambria Math"/>
                                    </a:rPr>
                                  </m:ctrlPr>
                                </m:dPr>
                                <m:e>
                                  <m:sSub>
                                    <m:sSubPr>
                                      <m:ctrlPr>
                                        <a:rPr lang="en-US" sz="2000" i="1" smtClean="0">
                                          <a:latin typeface="Cambria Math"/>
                                        </a:rPr>
                                      </m:ctrlPr>
                                    </m:sSubPr>
                                    <m:e>
                                      <m:acc>
                                        <m:accPr>
                                          <m:chr m:val="̅"/>
                                          <m:ctrlPr>
                                            <a:rPr lang="en-US" sz="2000" i="1">
                                              <a:latin typeface="Cambria Math"/>
                                            </a:rPr>
                                          </m:ctrlPr>
                                        </m:accPr>
                                        <m:e>
                                          <m:r>
                                            <a:rPr lang="en-US" sz="2000" i="1">
                                              <a:latin typeface="Cambria Math"/>
                                            </a:rPr>
                                            <m:t>𝑥</m:t>
                                          </m:r>
                                        </m:e>
                                      </m:acc>
                                    </m:e>
                                    <m:sub>
                                      <m:r>
                                        <a:rPr lang="en-US" sz="2000" b="0" i="1" smtClean="0">
                                          <a:latin typeface="Cambria Math"/>
                                        </a:rPr>
                                        <m:t>𝑖</m:t>
                                      </m:r>
                                    </m:sub>
                                  </m:sSub>
                                </m:e>
                              </m:d>
                            </m:num>
                            <m:den>
                              <m:r>
                                <a:rPr lang="en-US" sz="2000" i="1">
                                  <a:latin typeface="Cambria Math"/>
                                </a:rPr>
                                <m:t>𝑝</m:t>
                              </m:r>
                              <m:d>
                                <m:dPr>
                                  <m:ctrlPr>
                                    <a:rPr lang="en-US" sz="2000" i="1">
                                      <a:latin typeface="Cambria Math"/>
                                    </a:rPr>
                                  </m:ctrlPr>
                                </m:dPr>
                                <m:e>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i="1">
                                          <a:latin typeface="Cambria Math"/>
                                        </a:rPr>
                                        <m:t>𝑖</m:t>
                                      </m:r>
                                    </m:sub>
                                  </m:sSub>
                                </m:e>
                              </m:d>
                            </m:den>
                          </m:f>
                        </m:e>
                      </m:nary>
                    </m:oMath>
                  </m:oMathPara>
                </a14:m>
                <a:endParaRPr lang="en-US" sz="2000" dirty="0"/>
              </a:p>
            </p:txBody>
          </p:sp>
        </mc:Choice>
        <mc:Fallback xmlns="">
          <p:sp>
            <p:nvSpPr>
              <p:cNvPr id="4" name="Szövegdoboz 3"/>
              <p:cNvSpPr txBox="1">
                <a:spLocks noRot="1" noChangeAspect="1" noMove="1" noResize="1" noEditPoints="1" noAdjustHandles="1" noChangeArrowheads="1" noChangeShapeType="1" noTextEdit="1"/>
              </p:cNvSpPr>
              <p:nvPr/>
            </p:nvSpPr>
            <p:spPr>
              <a:xfrm>
                <a:off x="267302" y="978006"/>
                <a:ext cx="7199407" cy="961995"/>
              </a:xfrm>
              <a:prstGeom prst="rect">
                <a:avLst/>
              </a:prstGeom>
              <a:blipFill rotWithShape="1">
                <a:blip r:embed="rId3"/>
                <a:stretch>
                  <a:fillRect/>
                </a:stretch>
              </a:blipFill>
              <a:ln>
                <a:solidFill>
                  <a:schemeClr val="tx1"/>
                </a:solidFill>
              </a:ln>
            </p:spPr>
            <p:txBody>
              <a:bodyPr/>
              <a:lstStyle/>
              <a:p>
                <a:r>
                  <a:rPr lang="en-US">
                    <a:noFill/>
                  </a:rPr>
                  <a:t> </a:t>
                </a:r>
              </a:p>
            </p:txBody>
          </p:sp>
        </mc:Fallback>
      </mc:AlternateContent>
      <p:sp>
        <p:nvSpPr>
          <p:cNvPr id="5" name="Line 4"/>
          <p:cNvSpPr>
            <a:spLocks noChangeShapeType="1"/>
          </p:cNvSpPr>
          <p:nvPr/>
        </p:nvSpPr>
        <p:spPr bwMode="auto">
          <a:xfrm flipV="1">
            <a:off x="402431" y="2132511"/>
            <a:ext cx="0" cy="1905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Line 5"/>
          <p:cNvSpPr>
            <a:spLocks noChangeShapeType="1"/>
          </p:cNvSpPr>
          <p:nvPr/>
        </p:nvSpPr>
        <p:spPr bwMode="auto">
          <a:xfrm>
            <a:off x="402431" y="4037511"/>
            <a:ext cx="1981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Oval 6"/>
          <p:cNvSpPr>
            <a:spLocks noChangeArrowheads="1"/>
          </p:cNvSpPr>
          <p:nvPr/>
        </p:nvSpPr>
        <p:spPr bwMode="auto">
          <a:xfrm>
            <a:off x="1621631" y="3961311"/>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 name="Freeform 7"/>
          <p:cNvSpPr>
            <a:spLocks/>
          </p:cNvSpPr>
          <p:nvPr/>
        </p:nvSpPr>
        <p:spPr bwMode="auto">
          <a:xfrm>
            <a:off x="402431" y="2132511"/>
            <a:ext cx="1727200" cy="1584325"/>
          </a:xfrm>
          <a:custGeom>
            <a:avLst/>
            <a:gdLst>
              <a:gd name="T0" fmla="*/ 0 w 1088"/>
              <a:gd name="T1" fmla="*/ 2147483647 h 998"/>
              <a:gd name="T2" fmla="*/ 2147483647 w 1088"/>
              <a:gd name="T3" fmla="*/ 2147483647 h 998"/>
              <a:gd name="T4" fmla="*/ 2147483647 w 1088"/>
              <a:gd name="T5" fmla="*/ 2147483647 h 998"/>
              <a:gd name="T6" fmla="*/ 2147483647 w 1088"/>
              <a:gd name="T7" fmla="*/ 2147483647 h 998"/>
              <a:gd name="T8" fmla="*/ 0 60000 65536"/>
              <a:gd name="T9" fmla="*/ 0 60000 65536"/>
              <a:gd name="T10" fmla="*/ 0 60000 65536"/>
              <a:gd name="T11" fmla="*/ 0 60000 65536"/>
              <a:gd name="T12" fmla="*/ 0 w 1088"/>
              <a:gd name="T13" fmla="*/ 0 h 998"/>
              <a:gd name="T14" fmla="*/ 1088 w 1088"/>
              <a:gd name="T15" fmla="*/ 998 h 998"/>
            </a:gdLst>
            <a:ahLst/>
            <a:cxnLst>
              <a:cxn ang="T8">
                <a:pos x="T0" y="T1"/>
              </a:cxn>
              <a:cxn ang="T9">
                <a:pos x="T2" y="T3"/>
              </a:cxn>
              <a:cxn ang="T10">
                <a:pos x="T4" y="T5"/>
              </a:cxn>
              <a:cxn ang="T11">
                <a:pos x="T6" y="T7"/>
              </a:cxn>
            </a:cxnLst>
            <a:rect l="T12" t="T13" r="T14" b="T15"/>
            <a:pathLst>
              <a:path w="1088" h="998">
                <a:moveTo>
                  <a:pt x="0" y="998"/>
                </a:moveTo>
                <a:cubicBezTo>
                  <a:pt x="81" y="961"/>
                  <a:pt x="362" y="933"/>
                  <a:pt x="488" y="784"/>
                </a:cubicBezTo>
                <a:cubicBezTo>
                  <a:pt x="614" y="635"/>
                  <a:pt x="654" y="212"/>
                  <a:pt x="754" y="106"/>
                </a:cubicBezTo>
                <a:cubicBezTo>
                  <a:pt x="854" y="0"/>
                  <a:pt x="1019" y="140"/>
                  <a:pt x="1088" y="149"/>
                </a:cubicBezTo>
              </a:path>
            </a:pathLst>
          </a:custGeom>
          <a:noFill/>
          <a:ln w="38100"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9" name="Rectangle 8"/>
              <p:cNvSpPr>
                <a:spLocks noChangeArrowheads="1"/>
              </p:cNvSpPr>
              <p:nvPr/>
            </p:nvSpPr>
            <p:spPr bwMode="auto">
              <a:xfrm>
                <a:off x="1048763" y="2208711"/>
                <a:ext cx="44057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i="1" dirty="0" smtClean="0">
                          <a:latin typeface="Cambria Math"/>
                        </a:rPr>
                        <m:t>𝑓</m:t>
                      </m:r>
                    </m:oMath>
                  </m:oMathPara>
                </a14:m>
                <a:endParaRPr lang="hu-HU" altLang="en-US" i="1" dirty="0"/>
              </a:p>
            </p:txBody>
          </p:sp>
        </mc:Choice>
        <mc:Fallback xmlns="">
          <p:sp>
            <p:nvSpPr>
              <p:cNvPr id="9" name="Rectangle 8"/>
              <p:cNvSpPr>
                <a:spLocks noRot="1" noChangeAspect="1" noMove="1" noResize="1" noEditPoints="1" noAdjustHandles="1" noChangeArrowheads="1" noChangeShapeType="1" noTextEdit="1"/>
              </p:cNvSpPr>
              <p:nvPr/>
            </p:nvSpPr>
            <p:spPr bwMode="auto">
              <a:xfrm>
                <a:off x="1048763" y="2208711"/>
                <a:ext cx="440570" cy="461665"/>
              </a:xfrm>
              <a:prstGeom prst="rect">
                <a:avLst/>
              </a:prstGeom>
              <a:blipFill rotWithShape="1">
                <a:blip r:embed="rId4"/>
                <a:stretch>
                  <a:fillRect l="-1389" r="-1389"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noFill/>
                  </a:rPr>
                  <a:t> </a:t>
                </a:r>
              </a:p>
            </p:txBody>
          </p:sp>
        </mc:Fallback>
      </mc:AlternateContent>
      <p:sp>
        <p:nvSpPr>
          <p:cNvPr id="10" name="Freeform 9"/>
          <p:cNvSpPr>
            <a:spLocks/>
          </p:cNvSpPr>
          <p:nvPr/>
        </p:nvSpPr>
        <p:spPr bwMode="auto">
          <a:xfrm>
            <a:off x="402431" y="3123111"/>
            <a:ext cx="1981200" cy="838200"/>
          </a:xfrm>
          <a:custGeom>
            <a:avLst/>
            <a:gdLst>
              <a:gd name="T0" fmla="*/ 0 w 1200"/>
              <a:gd name="T1" fmla="*/ 2147483647 h 528"/>
              <a:gd name="T2" fmla="*/ 2147483647 w 1200"/>
              <a:gd name="T3" fmla="*/ 0 h 528"/>
              <a:gd name="T4" fmla="*/ 0 60000 65536"/>
              <a:gd name="T5" fmla="*/ 0 60000 65536"/>
              <a:gd name="T6" fmla="*/ 0 w 1200"/>
              <a:gd name="T7" fmla="*/ 0 h 528"/>
              <a:gd name="T8" fmla="*/ 1200 w 1200"/>
              <a:gd name="T9" fmla="*/ 528 h 528"/>
            </a:gdLst>
            <a:ahLst/>
            <a:cxnLst>
              <a:cxn ang="T4">
                <a:pos x="T0" y="T1"/>
              </a:cxn>
              <a:cxn ang="T5">
                <a:pos x="T2" y="T3"/>
              </a:cxn>
            </a:cxnLst>
            <a:rect l="T6" t="T7" r="T8" b="T9"/>
            <a:pathLst>
              <a:path w="1200" h="528">
                <a:moveTo>
                  <a:pt x="0" y="528"/>
                </a:moveTo>
                <a:cubicBezTo>
                  <a:pt x="500" y="308"/>
                  <a:pt x="1000" y="88"/>
                  <a:pt x="1200" y="0"/>
                </a:cubicBezTo>
              </a:path>
            </a:pathLst>
          </a:custGeom>
          <a:solidFill>
            <a:srgbClr val="FFAD5B"/>
          </a:solidFill>
          <a:ln w="38100" cap="flat" cmpd="sng">
            <a:solidFill>
              <a:schemeClr val="accent2"/>
            </a:solidFill>
            <a:prstDash val="solid"/>
            <a:round/>
            <a:headEnd type="none" w="sm" len="sm"/>
            <a:tailEnd type="none" w="sm" len="sm"/>
          </a:ln>
        </p:spPr>
        <p:txBody>
          <a:bodyPr wrap="none" anchor="ctr"/>
          <a:lstStyle/>
          <a:p>
            <a:endParaRPr lang="en-US"/>
          </a:p>
        </p:txBody>
      </p:sp>
      <mc:AlternateContent xmlns:mc="http://schemas.openxmlformats.org/markup-compatibility/2006" xmlns:a14="http://schemas.microsoft.com/office/drawing/2010/main">
        <mc:Choice Requires="a14">
          <p:sp>
            <p:nvSpPr>
              <p:cNvPr id="11" name="Rectangle 10"/>
              <p:cNvSpPr>
                <a:spLocks noChangeArrowheads="1"/>
              </p:cNvSpPr>
              <p:nvPr/>
            </p:nvSpPr>
            <p:spPr bwMode="auto">
              <a:xfrm>
                <a:off x="1816318" y="2813846"/>
                <a:ext cx="43691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i="1" dirty="0" smtClean="0">
                          <a:latin typeface="Cambria Math"/>
                        </a:rPr>
                        <m:t>𝑝</m:t>
                      </m:r>
                    </m:oMath>
                  </m:oMathPara>
                </a14:m>
                <a:endParaRPr lang="hu-HU" altLang="en-US" i="1" dirty="0"/>
              </a:p>
            </p:txBody>
          </p:sp>
        </mc:Choice>
        <mc:Fallback xmlns="">
          <p:sp>
            <p:nvSpPr>
              <p:cNvPr id="11" name="Rectangle 10"/>
              <p:cNvSpPr>
                <a:spLocks noRot="1" noChangeAspect="1" noMove="1" noResize="1" noEditPoints="1" noAdjustHandles="1" noChangeArrowheads="1" noChangeShapeType="1" noTextEdit="1"/>
              </p:cNvSpPr>
              <p:nvPr/>
            </p:nvSpPr>
            <p:spPr bwMode="auto">
              <a:xfrm>
                <a:off x="1816318" y="2813846"/>
                <a:ext cx="436914" cy="461665"/>
              </a:xfrm>
              <a:prstGeom prst="rect">
                <a:avLst/>
              </a:prstGeom>
              <a:blipFill rotWithShape="1">
                <a:blip r:embed="rId5"/>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noFill/>
                  </a:rPr>
                  <a:t> </a:t>
                </a:r>
              </a:p>
            </p:txBody>
          </p:sp>
        </mc:Fallback>
      </mc:AlternateContent>
      <p:sp>
        <p:nvSpPr>
          <p:cNvPr id="12" name="Oval 11"/>
          <p:cNvSpPr>
            <a:spLocks noChangeArrowheads="1"/>
          </p:cNvSpPr>
          <p:nvPr/>
        </p:nvSpPr>
        <p:spPr bwMode="auto">
          <a:xfrm>
            <a:off x="2002631" y="3961311"/>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 name="Oval 12"/>
          <p:cNvSpPr>
            <a:spLocks noChangeArrowheads="1"/>
          </p:cNvSpPr>
          <p:nvPr/>
        </p:nvSpPr>
        <p:spPr bwMode="auto">
          <a:xfrm>
            <a:off x="1850231" y="3961311"/>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4" name="Oval 13"/>
          <p:cNvSpPr>
            <a:spLocks noChangeArrowheads="1"/>
          </p:cNvSpPr>
          <p:nvPr/>
        </p:nvSpPr>
        <p:spPr bwMode="auto">
          <a:xfrm>
            <a:off x="1012031" y="3961311"/>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5" name="Oval 14"/>
          <p:cNvSpPr>
            <a:spLocks noChangeArrowheads="1"/>
          </p:cNvSpPr>
          <p:nvPr/>
        </p:nvSpPr>
        <p:spPr bwMode="auto">
          <a:xfrm>
            <a:off x="478631" y="3961311"/>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6" name="Oval 15"/>
          <p:cNvSpPr>
            <a:spLocks noChangeArrowheads="1"/>
          </p:cNvSpPr>
          <p:nvPr/>
        </p:nvSpPr>
        <p:spPr bwMode="auto">
          <a:xfrm>
            <a:off x="1393031" y="3961311"/>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 name="Line 16"/>
          <p:cNvSpPr>
            <a:spLocks noChangeShapeType="1"/>
          </p:cNvSpPr>
          <p:nvPr/>
        </p:nvSpPr>
        <p:spPr bwMode="auto">
          <a:xfrm flipV="1">
            <a:off x="5279231" y="2132511"/>
            <a:ext cx="0" cy="1905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7"/>
          <p:cNvSpPr>
            <a:spLocks noChangeShapeType="1"/>
          </p:cNvSpPr>
          <p:nvPr/>
        </p:nvSpPr>
        <p:spPr bwMode="auto">
          <a:xfrm>
            <a:off x="5279231" y="4037511"/>
            <a:ext cx="1981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Oval 18"/>
          <p:cNvSpPr>
            <a:spLocks noChangeArrowheads="1"/>
          </p:cNvSpPr>
          <p:nvPr/>
        </p:nvSpPr>
        <p:spPr bwMode="auto">
          <a:xfrm>
            <a:off x="5965031" y="3961311"/>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 name="Freeform 19"/>
          <p:cNvSpPr>
            <a:spLocks/>
          </p:cNvSpPr>
          <p:nvPr/>
        </p:nvSpPr>
        <p:spPr bwMode="auto">
          <a:xfrm>
            <a:off x="5279231" y="2132511"/>
            <a:ext cx="1727200" cy="1584325"/>
          </a:xfrm>
          <a:custGeom>
            <a:avLst/>
            <a:gdLst>
              <a:gd name="T0" fmla="*/ 0 w 1088"/>
              <a:gd name="T1" fmla="*/ 2147483647 h 998"/>
              <a:gd name="T2" fmla="*/ 2147483647 w 1088"/>
              <a:gd name="T3" fmla="*/ 2147483647 h 998"/>
              <a:gd name="T4" fmla="*/ 2147483647 w 1088"/>
              <a:gd name="T5" fmla="*/ 2147483647 h 998"/>
              <a:gd name="T6" fmla="*/ 2147483647 w 1088"/>
              <a:gd name="T7" fmla="*/ 2147483647 h 998"/>
              <a:gd name="T8" fmla="*/ 0 60000 65536"/>
              <a:gd name="T9" fmla="*/ 0 60000 65536"/>
              <a:gd name="T10" fmla="*/ 0 60000 65536"/>
              <a:gd name="T11" fmla="*/ 0 60000 65536"/>
              <a:gd name="T12" fmla="*/ 0 w 1088"/>
              <a:gd name="T13" fmla="*/ 0 h 998"/>
              <a:gd name="T14" fmla="*/ 1088 w 1088"/>
              <a:gd name="T15" fmla="*/ 998 h 998"/>
            </a:gdLst>
            <a:ahLst/>
            <a:cxnLst>
              <a:cxn ang="T8">
                <a:pos x="T0" y="T1"/>
              </a:cxn>
              <a:cxn ang="T9">
                <a:pos x="T2" y="T3"/>
              </a:cxn>
              <a:cxn ang="T10">
                <a:pos x="T4" y="T5"/>
              </a:cxn>
              <a:cxn ang="T11">
                <a:pos x="T6" y="T7"/>
              </a:cxn>
            </a:cxnLst>
            <a:rect l="T12" t="T13" r="T14" b="T15"/>
            <a:pathLst>
              <a:path w="1088" h="998">
                <a:moveTo>
                  <a:pt x="0" y="998"/>
                </a:moveTo>
                <a:cubicBezTo>
                  <a:pt x="81" y="961"/>
                  <a:pt x="362" y="933"/>
                  <a:pt x="488" y="784"/>
                </a:cubicBezTo>
                <a:cubicBezTo>
                  <a:pt x="614" y="635"/>
                  <a:pt x="654" y="212"/>
                  <a:pt x="754" y="106"/>
                </a:cubicBezTo>
                <a:cubicBezTo>
                  <a:pt x="854" y="0"/>
                  <a:pt x="1019" y="140"/>
                  <a:pt x="1088" y="149"/>
                </a:cubicBezTo>
              </a:path>
            </a:pathLst>
          </a:custGeom>
          <a:noFill/>
          <a:ln w="38100"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1" name="Rectangle 20"/>
              <p:cNvSpPr>
                <a:spLocks noChangeArrowheads="1"/>
              </p:cNvSpPr>
              <p:nvPr/>
            </p:nvSpPr>
            <p:spPr bwMode="auto">
              <a:xfrm>
                <a:off x="5955717" y="2208711"/>
                <a:ext cx="44057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i="1" dirty="0" smtClean="0">
                          <a:latin typeface="Cambria Math"/>
                        </a:rPr>
                        <m:t>𝑓</m:t>
                      </m:r>
                    </m:oMath>
                  </m:oMathPara>
                </a14:m>
                <a:endParaRPr lang="hu-HU" altLang="en-US" i="1" dirty="0"/>
              </a:p>
            </p:txBody>
          </p:sp>
        </mc:Choice>
        <mc:Fallback xmlns="">
          <p:sp>
            <p:nvSpPr>
              <p:cNvPr id="21" name="Rectangle 20"/>
              <p:cNvSpPr>
                <a:spLocks noRot="1" noChangeAspect="1" noMove="1" noResize="1" noEditPoints="1" noAdjustHandles="1" noChangeArrowheads="1" noChangeShapeType="1" noTextEdit="1"/>
              </p:cNvSpPr>
              <p:nvPr/>
            </p:nvSpPr>
            <p:spPr bwMode="auto">
              <a:xfrm>
                <a:off x="5955717" y="2208711"/>
                <a:ext cx="440570" cy="461665"/>
              </a:xfrm>
              <a:prstGeom prst="rect">
                <a:avLst/>
              </a:prstGeom>
              <a:blipFill rotWithShape="1">
                <a:blip r:embed="rId6"/>
                <a:stretch>
                  <a:fillRect l="-2778"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noFill/>
                  </a:rPr>
                  <a:t> </a:t>
                </a:r>
              </a:p>
            </p:txBody>
          </p:sp>
        </mc:Fallback>
      </mc:AlternateContent>
      <p:sp>
        <p:nvSpPr>
          <p:cNvPr id="22" name="Freeform 21"/>
          <p:cNvSpPr>
            <a:spLocks/>
          </p:cNvSpPr>
          <p:nvPr/>
        </p:nvSpPr>
        <p:spPr bwMode="auto">
          <a:xfrm>
            <a:off x="5279231" y="3204074"/>
            <a:ext cx="1766888" cy="811212"/>
          </a:xfrm>
          <a:custGeom>
            <a:avLst/>
            <a:gdLst>
              <a:gd name="T0" fmla="*/ 0 w 1113"/>
              <a:gd name="T1" fmla="*/ 2147483647 h 511"/>
              <a:gd name="T2" fmla="*/ 2147483647 w 1113"/>
              <a:gd name="T3" fmla="*/ 2147483647 h 511"/>
              <a:gd name="T4" fmla="*/ 2147483647 w 1113"/>
              <a:gd name="T5" fmla="*/ 2147483647 h 511"/>
              <a:gd name="T6" fmla="*/ 0 60000 65536"/>
              <a:gd name="T7" fmla="*/ 0 60000 65536"/>
              <a:gd name="T8" fmla="*/ 0 60000 65536"/>
              <a:gd name="T9" fmla="*/ 0 w 1113"/>
              <a:gd name="T10" fmla="*/ 0 h 511"/>
              <a:gd name="T11" fmla="*/ 1113 w 1113"/>
              <a:gd name="T12" fmla="*/ 511 h 511"/>
            </a:gdLst>
            <a:ahLst/>
            <a:cxnLst>
              <a:cxn ang="T6">
                <a:pos x="T0" y="T1"/>
              </a:cxn>
              <a:cxn ang="T7">
                <a:pos x="T2" y="T3"/>
              </a:cxn>
              <a:cxn ang="T8">
                <a:pos x="T4" y="T5"/>
              </a:cxn>
            </a:cxnLst>
            <a:rect l="T9" t="T10" r="T11" b="T12"/>
            <a:pathLst>
              <a:path w="1113" h="511">
                <a:moveTo>
                  <a:pt x="0" y="477"/>
                </a:moveTo>
                <a:cubicBezTo>
                  <a:pt x="61" y="399"/>
                  <a:pt x="182" y="0"/>
                  <a:pt x="367" y="6"/>
                </a:cubicBezTo>
                <a:cubicBezTo>
                  <a:pt x="552" y="12"/>
                  <a:pt x="958" y="406"/>
                  <a:pt x="1113" y="511"/>
                </a:cubicBezTo>
              </a:path>
            </a:pathLst>
          </a:custGeom>
          <a:noFill/>
          <a:ln w="38100" cap="flat"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3" name="Rectangle 22"/>
              <p:cNvSpPr>
                <a:spLocks noChangeArrowheads="1"/>
              </p:cNvSpPr>
              <p:nvPr/>
            </p:nvSpPr>
            <p:spPr bwMode="auto">
              <a:xfrm>
                <a:off x="6508574" y="3164194"/>
                <a:ext cx="43691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i="1" dirty="0" smtClean="0">
                          <a:latin typeface="Cambria Math"/>
                        </a:rPr>
                        <m:t>𝑝</m:t>
                      </m:r>
                    </m:oMath>
                  </m:oMathPara>
                </a14:m>
                <a:endParaRPr lang="hu-HU" altLang="en-US" i="1" dirty="0"/>
              </a:p>
            </p:txBody>
          </p:sp>
        </mc:Choice>
        <mc:Fallback xmlns="">
          <p:sp>
            <p:nvSpPr>
              <p:cNvPr id="23" name="Rectangle 22"/>
              <p:cNvSpPr>
                <a:spLocks noRot="1" noChangeAspect="1" noMove="1" noResize="1" noEditPoints="1" noAdjustHandles="1" noChangeArrowheads="1" noChangeShapeType="1" noTextEdit="1"/>
              </p:cNvSpPr>
              <p:nvPr/>
            </p:nvSpPr>
            <p:spPr bwMode="auto">
              <a:xfrm>
                <a:off x="6508574" y="3164194"/>
                <a:ext cx="436914" cy="461665"/>
              </a:xfrm>
              <a:prstGeom prst="rect">
                <a:avLst/>
              </a:prstGeom>
              <a:blipFill rotWithShape="1">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noFill/>
                  </a:rPr>
                  <a:t> </a:t>
                </a:r>
              </a:p>
            </p:txBody>
          </p:sp>
        </mc:Fallback>
      </mc:AlternateContent>
      <p:sp>
        <p:nvSpPr>
          <p:cNvPr id="24" name="Oval 23"/>
          <p:cNvSpPr>
            <a:spLocks noChangeArrowheads="1"/>
          </p:cNvSpPr>
          <p:nvPr/>
        </p:nvSpPr>
        <p:spPr bwMode="auto">
          <a:xfrm>
            <a:off x="6727031" y="3961311"/>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5" name="Oval 24"/>
          <p:cNvSpPr>
            <a:spLocks noChangeArrowheads="1"/>
          </p:cNvSpPr>
          <p:nvPr/>
        </p:nvSpPr>
        <p:spPr bwMode="auto">
          <a:xfrm>
            <a:off x="6117431" y="3961311"/>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6" name="Oval 25"/>
          <p:cNvSpPr>
            <a:spLocks noChangeArrowheads="1"/>
          </p:cNvSpPr>
          <p:nvPr/>
        </p:nvSpPr>
        <p:spPr bwMode="auto">
          <a:xfrm>
            <a:off x="5660231" y="3961311"/>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7" name="Oval 26"/>
          <p:cNvSpPr>
            <a:spLocks noChangeArrowheads="1"/>
          </p:cNvSpPr>
          <p:nvPr/>
        </p:nvSpPr>
        <p:spPr bwMode="auto">
          <a:xfrm>
            <a:off x="5355431" y="3961311"/>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8" name="Oval 27"/>
          <p:cNvSpPr>
            <a:spLocks noChangeArrowheads="1"/>
          </p:cNvSpPr>
          <p:nvPr/>
        </p:nvSpPr>
        <p:spPr bwMode="auto">
          <a:xfrm>
            <a:off x="5812631" y="3961311"/>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9" name="Text Box 28"/>
          <p:cNvSpPr txBox="1">
            <a:spLocks noChangeArrowheads="1"/>
          </p:cNvSpPr>
          <p:nvPr/>
        </p:nvSpPr>
        <p:spPr bwMode="auto">
          <a:xfrm>
            <a:off x="2034775" y="4140526"/>
            <a:ext cx="817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u="sng" dirty="0" smtClean="0"/>
              <a:t>good</a:t>
            </a:r>
            <a:endParaRPr lang="hu-HU" altLang="en-US" b="1" u="sng" dirty="0"/>
          </a:p>
        </p:txBody>
      </p:sp>
      <p:sp>
        <p:nvSpPr>
          <p:cNvPr id="30" name="Text Box 29"/>
          <p:cNvSpPr txBox="1">
            <a:spLocks noChangeArrowheads="1"/>
          </p:cNvSpPr>
          <p:nvPr/>
        </p:nvSpPr>
        <p:spPr bwMode="auto">
          <a:xfrm>
            <a:off x="7000704" y="4113711"/>
            <a:ext cx="681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u="sng" dirty="0" smtClean="0"/>
              <a:t>bad</a:t>
            </a:r>
            <a:endParaRPr lang="hu-HU" altLang="en-US" b="1" u="sng" dirty="0"/>
          </a:p>
        </p:txBody>
      </p:sp>
      <p:sp>
        <p:nvSpPr>
          <p:cNvPr id="32" name="Oval 33"/>
          <p:cNvSpPr>
            <a:spLocks noChangeArrowheads="1"/>
          </p:cNvSpPr>
          <p:nvPr/>
        </p:nvSpPr>
        <p:spPr bwMode="auto">
          <a:xfrm>
            <a:off x="2917031" y="3123111"/>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3" name="Line 34"/>
          <p:cNvSpPr>
            <a:spLocks noChangeShapeType="1"/>
          </p:cNvSpPr>
          <p:nvPr/>
        </p:nvSpPr>
        <p:spPr bwMode="auto">
          <a:xfrm flipV="1">
            <a:off x="2688431" y="2056311"/>
            <a:ext cx="0" cy="198120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4" name="Line 35"/>
          <p:cNvSpPr>
            <a:spLocks noChangeShapeType="1"/>
          </p:cNvSpPr>
          <p:nvPr/>
        </p:nvSpPr>
        <p:spPr bwMode="auto">
          <a:xfrm flipV="1">
            <a:off x="2688431" y="4037511"/>
            <a:ext cx="1676400"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5" name="Rectangle 36"/>
              <p:cNvSpPr>
                <a:spLocks noChangeArrowheads="1"/>
              </p:cNvSpPr>
              <p:nvPr/>
            </p:nvSpPr>
            <p:spPr bwMode="auto">
              <a:xfrm>
                <a:off x="2685463" y="2036765"/>
                <a:ext cx="76655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i="1" dirty="0" smtClean="0">
                          <a:latin typeface="Cambria Math"/>
                        </a:rPr>
                        <m:t>𝑓</m:t>
                      </m:r>
                      <m:r>
                        <a:rPr lang="hu-HU" altLang="en-US" i="1" dirty="0" smtClean="0">
                          <a:latin typeface="Cambria Math"/>
                        </a:rPr>
                        <m:t>/</m:t>
                      </m:r>
                      <m:r>
                        <a:rPr lang="hu-HU" altLang="en-US" i="1" dirty="0" smtClean="0">
                          <a:latin typeface="Cambria Math"/>
                        </a:rPr>
                        <m:t>𝑝</m:t>
                      </m:r>
                    </m:oMath>
                  </m:oMathPara>
                </a14:m>
                <a:endParaRPr lang="hu-HU" altLang="en-US" i="1" dirty="0"/>
              </a:p>
            </p:txBody>
          </p:sp>
        </mc:Choice>
        <mc:Fallback xmlns="">
          <p:sp>
            <p:nvSpPr>
              <p:cNvPr id="35" name="Rectangle 36"/>
              <p:cNvSpPr>
                <a:spLocks noRot="1" noChangeAspect="1" noMove="1" noResize="1" noEditPoints="1" noAdjustHandles="1" noChangeArrowheads="1" noChangeShapeType="1" noTextEdit="1"/>
              </p:cNvSpPr>
              <p:nvPr/>
            </p:nvSpPr>
            <p:spPr bwMode="auto">
              <a:xfrm>
                <a:off x="2685463" y="2036765"/>
                <a:ext cx="766555" cy="461665"/>
              </a:xfrm>
              <a:prstGeom prst="rect">
                <a:avLst/>
              </a:prstGeom>
              <a:blipFill rotWithShape="1">
                <a:blip r:embed="rId8"/>
                <a:stretch>
                  <a:fillRect l="-160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noFill/>
                  </a:rPr>
                  <a:t> </a:t>
                </a:r>
              </a:p>
            </p:txBody>
          </p:sp>
        </mc:Fallback>
      </mc:AlternateContent>
      <p:sp>
        <p:nvSpPr>
          <p:cNvPr id="36" name="Oval 37"/>
          <p:cNvSpPr>
            <a:spLocks noChangeArrowheads="1"/>
          </p:cNvSpPr>
          <p:nvPr/>
        </p:nvSpPr>
        <p:spPr bwMode="auto">
          <a:xfrm>
            <a:off x="3221831" y="3046911"/>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 name="Oval 38"/>
          <p:cNvSpPr>
            <a:spLocks noChangeArrowheads="1"/>
          </p:cNvSpPr>
          <p:nvPr/>
        </p:nvSpPr>
        <p:spPr bwMode="auto">
          <a:xfrm>
            <a:off x="3374231" y="3427911"/>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 name="Oval 39"/>
          <p:cNvSpPr>
            <a:spLocks noChangeArrowheads="1"/>
          </p:cNvSpPr>
          <p:nvPr/>
        </p:nvSpPr>
        <p:spPr bwMode="auto">
          <a:xfrm>
            <a:off x="3602831" y="3123111"/>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 name="Oval 40"/>
          <p:cNvSpPr>
            <a:spLocks noChangeArrowheads="1"/>
          </p:cNvSpPr>
          <p:nvPr/>
        </p:nvSpPr>
        <p:spPr bwMode="auto">
          <a:xfrm>
            <a:off x="3755231" y="3504111"/>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 name="Oval 42"/>
          <p:cNvSpPr>
            <a:spLocks noChangeArrowheads="1"/>
          </p:cNvSpPr>
          <p:nvPr/>
        </p:nvSpPr>
        <p:spPr bwMode="auto">
          <a:xfrm>
            <a:off x="7641431" y="3580311"/>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2" name="Line 43"/>
          <p:cNvSpPr>
            <a:spLocks noChangeShapeType="1"/>
          </p:cNvSpPr>
          <p:nvPr/>
        </p:nvSpPr>
        <p:spPr bwMode="auto">
          <a:xfrm flipV="1">
            <a:off x="7412831" y="2056311"/>
            <a:ext cx="0" cy="198120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43" name="Line 44"/>
          <p:cNvSpPr>
            <a:spLocks noChangeShapeType="1"/>
          </p:cNvSpPr>
          <p:nvPr/>
        </p:nvSpPr>
        <p:spPr bwMode="auto">
          <a:xfrm flipV="1">
            <a:off x="7412831" y="4037511"/>
            <a:ext cx="1676400"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44" name="Rectangle 45"/>
              <p:cNvSpPr>
                <a:spLocks noChangeArrowheads="1"/>
              </p:cNvSpPr>
              <p:nvPr/>
            </p:nvSpPr>
            <p:spPr bwMode="auto">
              <a:xfrm>
                <a:off x="7489031" y="2056311"/>
                <a:ext cx="76655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i="1" dirty="0" smtClean="0">
                          <a:latin typeface="Cambria Math"/>
                        </a:rPr>
                        <m:t>𝑓</m:t>
                      </m:r>
                      <m:r>
                        <a:rPr lang="hu-HU" altLang="en-US" i="1" dirty="0" smtClean="0">
                          <a:latin typeface="Cambria Math"/>
                        </a:rPr>
                        <m:t>/</m:t>
                      </m:r>
                      <m:r>
                        <a:rPr lang="hu-HU" altLang="en-US" i="1" dirty="0" smtClean="0">
                          <a:latin typeface="Cambria Math"/>
                        </a:rPr>
                        <m:t>𝑝</m:t>
                      </m:r>
                    </m:oMath>
                  </m:oMathPara>
                </a14:m>
                <a:endParaRPr lang="hu-HU" altLang="en-US" i="1" dirty="0"/>
              </a:p>
            </p:txBody>
          </p:sp>
        </mc:Choice>
        <mc:Fallback xmlns="">
          <p:sp>
            <p:nvSpPr>
              <p:cNvPr id="44" name="Rectangle 45"/>
              <p:cNvSpPr>
                <a:spLocks noRot="1" noChangeAspect="1" noMove="1" noResize="1" noEditPoints="1" noAdjustHandles="1" noChangeArrowheads="1" noChangeShapeType="1" noTextEdit="1"/>
              </p:cNvSpPr>
              <p:nvPr/>
            </p:nvSpPr>
            <p:spPr bwMode="auto">
              <a:xfrm>
                <a:off x="7489031" y="2056311"/>
                <a:ext cx="766555" cy="461665"/>
              </a:xfrm>
              <a:prstGeom prst="rect">
                <a:avLst/>
              </a:prstGeom>
              <a:blipFill rotWithShape="1">
                <a:blip r:embed="rId9"/>
                <a:stretch>
                  <a:fillRect l="-160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noFill/>
                  </a:rPr>
                  <a:t> </a:t>
                </a:r>
              </a:p>
            </p:txBody>
          </p:sp>
        </mc:Fallback>
      </mc:AlternateContent>
      <p:sp>
        <p:nvSpPr>
          <p:cNvPr id="45" name="Oval 46"/>
          <p:cNvSpPr>
            <a:spLocks noChangeArrowheads="1"/>
          </p:cNvSpPr>
          <p:nvPr/>
        </p:nvSpPr>
        <p:spPr bwMode="auto">
          <a:xfrm>
            <a:off x="8098631" y="3808911"/>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6" name="Oval 47"/>
          <p:cNvSpPr>
            <a:spLocks noChangeArrowheads="1"/>
          </p:cNvSpPr>
          <p:nvPr/>
        </p:nvSpPr>
        <p:spPr bwMode="auto">
          <a:xfrm>
            <a:off x="7870031" y="3808911"/>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8" name="Freeform 50"/>
          <p:cNvSpPr>
            <a:spLocks/>
          </p:cNvSpPr>
          <p:nvPr/>
        </p:nvSpPr>
        <p:spPr bwMode="auto">
          <a:xfrm>
            <a:off x="2691606" y="3275511"/>
            <a:ext cx="1520825" cy="228600"/>
          </a:xfrm>
          <a:custGeom>
            <a:avLst/>
            <a:gdLst>
              <a:gd name="T0" fmla="*/ 0 w 958"/>
              <a:gd name="T1" fmla="*/ 2147483647 h 144"/>
              <a:gd name="T2" fmla="*/ 2147483647 w 958"/>
              <a:gd name="T3" fmla="*/ 2147483647 h 144"/>
              <a:gd name="T4" fmla="*/ 2147483647 w 958"/>
              <a:gd name="T5" fmla="*/ 2147483647 h 144"/>
              <a:gd name="T6" fmla="*/ 2147483647 w 958"/>
              <a:gd name="T7" fmla="*/ 0 h 144"/>
              <a:gd name="T8" fmla="*/ 2147483647 w 958"/>
              <a:gd name="T9" fmla="*/ 2147483647 h 144"/>
              <a:gd name="T10" fmla="*/ 2147483647 w 958"/>
              <a:gd name="T11" fmla="*/ 2147483647 h 144"/>
              <a:gd name="T12" fmla="*/ 2147483647 w 958"/>
              <a:gd name="T13" fmla="*/ 2147483647 h 144"/>
              <a:gd name="T14" fmla="*/ 2147483647 w 958"/>
              <a:gd name="T15" fmla="*/ 2147483647 h 144"/>
              <a:gd name="T16" fmla="*/ 0 60000 65536"/>
              <a:gd name="T17" fmla="*/ 0 60000 65536"/>
              <a:gd name="T18" fmla="*/ 0 60000 65536"/>
              <a:gd name="T19" fmla="*/ 0 60000 65536"/>
              <a:gd name="T20" fmla="*/ 0 60000 65536"/>
              <a:gd name="T21" fmla="*/ 0 60000 65536"/>
              <a:gd name="T22" fmla="*/ 0 60000 65536"/>
              <a:gd name="T23" fmla="*/ 0 60000 65536"/>
              <a:gd name="T24" fmla="*/ 0 w 958"/>
              <a:gd name="T25" fmla="*/ 0 h 144"/>
              <a:gd name="T26" fmla="*/ 958 w 958"/>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8" h="144">
                <a:moveTo>
                  <a:pt x="0" y="132"/>
                </a:moveTo>
                <a:lnTo>
                  <a:pt x="103" y="132"/>
                </a:lnTo>
                <a:lnTo>
                  <a:pt x="190" y="48"/>
                </a:lnTo>
                <a:lnTo>
                  <a:pt x="430" y="0"/>
                </a:lnTo>
                <a:lnTo>
                  <a:pt x="478" y="48"/>
                </a:lnTo>
                <a:lnTo>
                  <a:pt x="622" y="48"/>
                </a:lnTo>
                <a:lnTo>
                  <a:pt x="766" y="96"/>
                </a:lnTo>
                <a:lnTo>
                  <a:pt x="958" y="144"/>
                </a:lnTo>
              </a:path>
            </a:pathLst>
          </a:custGeom>
          <a:noFill/>
          <a:ln w="28575"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Freeform 51"/>
          <p:cNvSpPr>
            <a:spLocks/>
          </p:cNvSpPr>
          <p:nvPr/>
        </p:nvSpPr>
        <p:spPr bwMode="auto">
          <a:xfrm>
            <a:off x="7412831" y="2665911"/>
            <a:ext cx="1371600" cy="1143000"/>
          </a:xfrm>
          <a:custGeom>
            <a:avLst/>
            <a:gdLst>
              <a:gd name="T0" fmla="*/ 0 w 864"/>
              <a:gd name="T1" fmla="*/ 2147483647 h 720"/>
              <a:gd name="T2" fmla="*/ 2147483647 w 864"/>
              <a:gd name="T3" fmla="*/ 2147483647 h 720"/>
              <a:gd name="T4" fmla="*/ 2147483647 w 864"/>
              <a:gd name="T5" fmla="*/ 2147483647 h 720"/>
              <a:gd name="T6" fmla="*/ 2147483647 w 864"/>
              <a:gd name="T7" fmla="*/ 2147483647 h 720"/>
              <a:gd name="T8" fmla="*/ 2147483647 w 864"/>
              <a:gd name="T9" fmla="*/ 2147483647 h 720"/>
              <a:gd name="T10" fmla="*/ 2147483647 w 864"/>
              <a:gd name="T11" fmla="*/ 0 h 720"/>
              <a:gd name="T12" fmla="*/ 2147483647 w 864"/>
              <a:gd name="T13" fmla="*/ 2147483647 h 720"/>
              <a:gd name="T14" fmla="*/ 2147483647 w 864"/>
              <a:gd name="T15" fmla="*/ 2147483647 h 720"/>
              <a:gd name="T16" fmla="*/ 0 60000 65536"/>
              <a:gd name="T17" fmla="*/ 0 60000 65536"/>
              <a:gd name="T18" fmla="*/ 0 60000 65536"/>
              <a:gd name="T19" fmla="*/ 0 60000 65536"/>
              <a:gd name="T20" fmla="*/ 0 60000 65536"/>
              <a:gd name="T21" fmla="*/ 0 60000 65536"/>
              <a:gd name="T22" fmla="*/ 0 60000 65536"/>
              <a:gd name="T23" fmla="*/ 0 60000 65536"/>
              <a:gd name="T24" fmla="*/ 0 w 864"/>
              <a:gd name="T25" fmla="*/ 0 h 720"/>
              <a:gd name="T26" fmla="*/ 864 w 864"/>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4" h="720">
                <a:moveTo>
                  <a:pt x="0" y="720"/>
                </a:moveTo>
                <a:lnTo>
                  <a:pt x="96" y="720"/>
                </a:lnTo>
                <a:lnTo>
                  <a:pt x="192" y="672"/>
                </a:lnTo>
                <a:lnTo>
                  <a:pt x="336" y="672"/>
                </a:lnTo>
                <a:lnTo>
                  <a:pt x="480" y="720"/>
                </a:lnTo>
                <a:lnTo>
                  <a:pt x="576" y="0"/>
                </a:lnTo>
                <a:lnTo>
                  <a:pt x="720" y="48"/>
                </a:lnTo>
                <a:lnTo>
                  <a:pt x="864" y="48"/>
                </a:lnTo>
              </a:path>
            </a:pathLst>
          </a:custGeom>
          <a:noFill/>
          <a:ln w="28575"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Line 52"/>
          <p:cNvSpPr>
            <a:spLocks noChangeShapeType="1"/>
          </p:cNvSpPr>
          <p:nvPr/>
        </p:nvSpPr>
        <p:spPr bwMode="auto">
          <a:xfrm>
            <a:off x="2688431" y="3351711"/>
            <a:ext cx="1752600" cy="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 name="Line 53"/>
          <p:cNvSpPr>
            <a:spLocks noChangeShapeType="1"/>
          </p:cNvSpPr>
          <p:nvPr/>
        </p:nvSpPr>
        <p:spPr bwMode="auto">
          <a:xfrm>
            <a:off x="7412831" y="3275511"/>
            <a:ext cx="1447800" cy="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2" name="Oval 46"/>
          <p:cNvSpPr>
            <a:spLocks noChangeArrowheads="1"/>
          </p:cNvSpPr>
          <p:nvPr/>
        </p:nvSpPr>
        <p:spPr bwMode="auto">
          <a:xfrm>
            <a:off x="8255586" y="956668"/>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1" name="Oval 32"/>
          <p:cNvSpPr>
            <a:spLocks noChangeArrowheads="1"/>
          </p:cNvSpPr>
          <p:nvPr/>
        </p:nvSpPr>
        <p:spPr bwMode="auto">
          <a:xfrm>
            <a:off x="2764631" y="3427911"/>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0" name="Oval 41"/>
          <p:cNvSpPr>
            <a:spLocks noChangeArrowheads="1"/>
          </p:cNvSpPr>
          <p:nvPr/>
        </p:nvSpPr>
        <p:spPr bwMode="auto">
          <a:xfrm>
            <a:off x="7489031" y="3732711"/>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extLst>
      <p:ext uri="{BB962C8B-B14F-4D97-AF65-F5344CB8AC3E}">
        <p14:creationId xmlns:p14="http://schemas.microsoft.com/office/powerpoint/2010/main" val="226092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arn(inVertical)">
                                      <p:cBhvr>
                                        <p:cTn id="46" dur="500"/>
                                        <p:tgtEl>
                                          <p:spTgt spid="3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arn(inVertical)">
                                      <p:cBhvr>
                                        <p:cTn id="49" dur="500"/>
                                        <p:tgtEl>
                                          <p:spTgt spid="32"/>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arn(inVertical)">
                                      <p:cBhvr>
                                        <p:cTn id="55" dur="500"/>
                                        <p:tgtEl>
                                          <p:spTgt spid="34"/>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arn(inVertical)">
                                      <p:cBhvr>
                                        <p:cTn id="61" dur="500"/>
                                        <p:tgtEl>
                                          <p:spTgt spid="36"/>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barn(inVertical)">
                                      <p:cBhvr>
                                        <p:cTn id="64" dur="500"/>
                                        <p:tgtEl>
                                          <p:spTgt spid="37"/>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arn(inVertical)">
                                      <p:cBhvr>
                                        <p:cTn id="67" dur="500"/>
                                        <p:tgtEl>
                                          <p:spTgt spid="38"/>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barn(inVertical)">
                                      <p:cBhvr>
                                        <p:cTn id="70" dur="500"/>
                                        <p:tgtEl>
                                          <p:spTgt spid="39"/>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barn(inVertical)">
                                      <p:cBhvr>
                                        <p:cTn id="73" dur="500"/>
                                        <p:tgtEl>
                                          <p:spTgt spid="48"/>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barn(inVertical)">
                                      <p:cBhvr>
                                        <p:cTn id="76" dur="500"/>
                                        <p:tgtEl>
                                          <p:spTgt spid="50"/>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barn(inVertical)">
                                      <p:cBhvr>
                                        <p:cTn id="81" dur="500"/>
                                        <p:tgtEl>
                                          <p:spTgt spid="17"/>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barn(inVertical)">
                                      <p:cBhvr>
                                        <p:cTn id="84" dur="500"/>
                                        <p:tgtEl>
                                          <p:spTgt spid="18"/>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arn(inVertical)">
                                      <p:cBhvr>
                                        <p:cTn id="87" dur="500"/>
                                        <p:tgtEl>
                                          <p:spTgt spid="19"/>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barn(inVertical)">
                                      <p:cBhvr>
                                        <p:cTn id="90" dur="500"/>
                                        <p:tgtEl>
                                          <p:spTgt spid="20"/>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barn(inVertical)">
                                      <p:cBhvr>
                                        <p:cTn id="93" dur="500"/>
                                        <p:tgtEl>
                                          <p:spTgt spid="21"/>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barn(inVertical)">
                                      <p:cBhvr>
                                        <p:cTn id="96" dur="500"/>
                                        <p:tgtEl>
                                          <p:spTgt spid="22"/>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barn(inVertical)">
                                      <p:cBhvr>
                                        <p:cTn id="99" dur="500"/>
                                        <p:tgtEl>
                                          <p:spTgt spid="23"/>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barn(inVertical)">
                                      <p:cBhvr>
                                        <p:cTn id="102" dur="500"/>
                                        <p:tgtEl>
                                          <p:spTgt spid="25"/>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barn(inVertical)">
                                      <p:cBhvr>
                                        <p:cTn id="105" dur="500"/>
                                        <p:tgtEl>
                                          <p:spTgt spid="26"/>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barn(inVertical)">
                                      <p:cBhvr>
                                        <p:cTn id="108" dur="500"/>
                                        <p:tgtEl>
                                          <p:spTgt spid="27"/>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barn(inVertical)">
                                      <p:cBhvr>
                                        <p:cTn id="111" dur="500"/>
                                        <p:tgtEl>
                                          <p:spTgt spid="28"/>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barn(inVertical)">
                                      <p:cBhvr>
                                        <p:cTn id="114" dur="500"/>
                                        <p:tgtEl>
                                          <p:spTgt spid="40"/>
                                        </p:tgtEl>
                                      </p:cBhvr>
                                    </p:animEffect>
                                  </p:childTnLst>
                                </p:cTn>
                              </p:par>
                              <p:par>
                                <p:cTn id="115" presetID="16" presetClass="entr" presetSubtype="21" fill="hold" grpId="0" nodeType="with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barn(inVertical)">
                                      <p:cBhvr>
                                        <p:cTn id="117" dur="500"/>
                                        <p:tgtEl>
                                          <p:spTgt spid="41"/>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barn(inVertical)">
                                      <p:cBhvr>
                                        <p:cTn id="120" dur="500"/>
                                        <p:tgtEl>
                                          <p:spTgt spid="42"/>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barn(inVertical)">
                                      <p:cBhvr>
                                        <p:cTn id="123" dur="500"/>
                                        <p:tgtEl>
                                          <p:spTgt spid="43"/>
                                        </p:tgtEl>
                                      </p:cBhvr>
                                    </p:animEffect>
                                  </p:childTnLst>
                                </p:cTn>
                              </p:par>
                              <p:par>
                                <p:cTn id="124" presetID="16" presetClass="entr" presetSubtype="21" fill="hold" grpId="0" nodeType="with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barn(inVertical)">
                                      <p:cBhvr>
                                        <p:cTn id="126" dur="500"/>
                                        <p:tgtEl>
                                          <p:spTgt spid="44"/>
                                        </p:tgtEl>
                                      </p:cBhvr>
                                    </p:animEffect>
                                  </p:childTnLst>
                                </p:cTn>
                              </p:par>
                              <p:par>
                                <p:cTn id="127" presetID="16" presetClass="entr" presetSubtype="21" fill="hold" grpId="0"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barn(inVertical)">
                                      <p:cBhvr>
                                        <p:cTn id="129" dur="500"/>
                                        <p:tgtEl>
                                          <p:spTgt spid="45"/>
                                        </p:tgtEl>
                                      </p:cBhvr>
                                    </p:animEffect>
                                  </p:childTnLst>
                                </p:cTn>
                              </p:par>
                              <p:par>
                                <p:cTn id="130" presetID="16" presetClass="entr" presetSubtype="21"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barn(inVertical)">
                                      <p:cBhvr>
                                        <p:cTn id="132" dur="500"/>
                                        <p:tgtEl>
                                          <p:spTgt spid="46"/>
                                        </p:tgtEl>
                                      </p:cBhvr>
                                    </p:animEffect>
                                  </p:childTnLst>
                                </p:cTn>
                              </p:par>
                              <p:par>
                                <p:cTn id="133" presetID="16" presetClass="entr" presetSubtype="21" fill="hold" grpId="0" nodeType="with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barn(inVertical)">
                                      <p:cBhvr>
                                        <p:cTn id="135" dur="500"/>
                                        <p:tgtEl>
                                          <p:spTgt spid="49"/>
                                        </p:tgtEl>
                                      </p:cBhvr>
                                    </p:animEffect>
                                  </p:childTnLst>
                                </p:cTn>
                              </p:par>
                              <p:par>
                                <p:cTn id="136" presetID="16" presetClass="entr" presetSubtype="21" fill="hold" grpId="0" nodeType="withEffect">
                                  <p:stCondLst>
                                    <p:cond delay="0"/>
                                  </p:stCondLst>
                                  <p:childTnLst>
                                    <p:set>
                                      <p:cBhvr>
                                        <p:cTn id="137" dur="1" fill="hold">
                                          <p:stCondLst>
                                            <p:cond delay="0"/>
                                          </p:stCondLst>
                                        </p:cTn>
                                        <p:tgtEl>
                                          <p:spTgt spid="51"/>
                                        </p:tgtEl>
                                        <p:attrNameLst>
                                          <p:attrName>style.visibility</p:attrName>
                                        </p:attrNameLst>
                                      </p:cBhvr>
                                      <p:to>
                                        <p:strVal val="visible"/>
                                      </p:to>
                                    </p:set>
                                    <p:animEffect transition="in" filter="barn(inVertical)">
                                      <p:cBhvr>
                                        <p:cTn id="138" dur="500"/>
                                        <p:tgtEl>
                                          <p:spTgt spid="51"/>
                                        </p:tgtEl>
                                      </p:cBhvr>
                                    </p:animEffect>
                                  </p:childTnLst>
                                </p:cTn>
                              </p:par>
                            </p:childTnLst>
                          </p:cTn>
                        </p:par>
                        <p:par>
                          <p:cTn id="139" fill="hold">
                            <p:stCondLst>
                              <p:cond delay="500"/>
                            </p:stCondLst>
                            <p:childTnLst>
                              <p:par>
                                <p:cTn id="140" presetID="1" presetClass="entr" presetSubtype="0" fill="hold" grpId="0" nodeType="afterEffect">
                                  <p:stCondLst>
                                    <p:cond delay="0"/>
                                  </p:stCondLst>
                                  <p:childTnLst>
                                    <p:set>
                                      <p:cBhvr>
                                        <p:cTn id="141" dur="1" fill="hold">
                                          <p:stCondLst>
                                            <p:cond delay="0"/>
                                          </p:stCondLst>
                                        </p:cTn>
                                        <p:tgtEl>
                                          <p:spTgt spid="30"/>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24"/>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animBg="1"/>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animBg="1"/>
      <p:bldP spid="23" grpId="0"/>
      <p:bldP spid="24" grpId="0" animBg="1"/>
      <p:bldP spid="25" grpId="0" animBg="1"/>
      <p:bldP spid="26" grpId="0" animBg="1"/>
      <p:bldP spid="27" grpId="0" animBg="1"/>
      <p:bldP spid="28" grpId="0" animBg="1"/>
      <p:bldP spid="29" grpId="0"/>
      <p:bldP spid="30" grpId="0"/>
      <p:bldP spid="32" grpId="0" animBg="1"/>
      <p:bldP spid="33" grpId="0" animBg="1"/>
      <p:bldP spid="34" grpId="0" animBg="1"/>
      <p:bldP spid="35" grpId="0"/>
      <p:bldP spid="36" grpId="0" animBg="1"/>
      <p:bldP spid="37" grpId="0" animBg="1"/>
      <p:bldP spid="38" grpId="0" animBg="1"/>
      <p:bldP spid="39" grpId="0" animBg="1"/>
      <p:bldP spid="41" grpId="0" animBg="1"/>
      <p:bldP spid="42" grpId="0" animBg="1"/>
      <p:bldP spid="43" grpId="0" animBg="1"/>
      <p:bldP spid="44" grpId="0"/>
      <p:bldP spid="45" grpId="0" animBg="1"/>
      <p:bldP spid="46" grpId="0" animBg="1"/>
      <p:bldP spid="48" grpId="0" animBg="1"/>
      <p:bldP spid="49" grpId="0" animBg="1"/>
      <p:bldP spid="50" grpId="0" animBg="1"/>
      <p:bldP spid="51" grpId="0" animBg="1"/>
      <p:bldP spid="52" grpId="0" animBg="1"/>
      <p:bldP spid="31"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A79AC6A7-229E-41B6-AAC6-2A149BDC0459}"/>
              </a:ext>
            </a:extLst>
          </p:cNvPr>
          <p:cNvSpPr>
            <a:spLocks noGrp="1"/>
          </p:cNvSpPr>
          <p:nvPr>
            <p:ph type="title"/>
          </p:nvPr>
        </p:nvSpPr>
        <p:spPr/>
        <p:txBody>
          <a:bodyPr/>
          <a:lstStyle/>
          <a:p>
            <a:r>
              <a:rPr lang="fr-FR" dirty="0" smtClean="0"/>
              <a:t>Multiple Important sampling</a:t>
            </a:r>
            <a:endParaRPr lang="fr-FR" dirty="0"/>
          </a:p>
        </p:txBody>
      </p:sp>
      <p:sp>
        <p:nvSpPr>
          <p:cNvPr id="55" name="Line 4"/>
          <p:cNvSpPr>
            <a:spLocks noChangeShapeType="1"/>
          </p:cNvSpPr>
          <p:nvPr/>
        </p:nvSpPr>
        <p:spPr bwMode="auto">
          <a:xfrm flipV="1">
            <a:off x="526032" y="1538786"/>
            <a:ext cx="0" cy="1905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5"/>
          <p:cNvSpPr>
            <a:spLocks noChangeShapeType="1"/>
          </p:cNvSpPr>
          <p:nvPr/>
        </p:nvSpPr>
        <p:spPr bwMode="auto">
          <a:xfrm>
            <a:off x="526031" y="3443786"/>
            <a:ext cx="305920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59" name="Rectangle 8"/>
              <p:cNvSpPr>
                <a:spLocks noChangeArrowheads="1"/>
              </p:cNvSpPr>
              <p:nvPr/>
            </p:nvSpPr>
            <p:spPr bwMode="auto">
              <a:xfrm>
                <a:off x="1067109" y="1657761"/>
                <a:ext cx="44057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i="1" dirty="0" smtClean="0">
                          <a:latin typeface="Cambria Math"/>
                        </a:rPr>
                        <m:t>𝑓</m:t>
                      </m:r>
                    </m:oMath>
                  </m:oMathPara>
                </a14:m>
                <a:endParaRPr lang="hu-HU" altLang="en-US" i="1" dirty="0"/>
              </a:p>
            </p:txBody>
          </p:sp>
        </mc:Choice>
        <mc:Fallback xmlns="">
          <p:sp>
            <p:nvSpPr>
              <p:cNvPr id="59" name="Rectangle 8"/>
              <p:cNvSpPr>
                <a:spLocks noRot="1" noChangeAspect="1" noMove="1" noResize="1" noEditPoints="1" noAdjustHandles="1" noChangeArrowheads="1" noChangeShapeType="1" noTextEdit="1"/>
              </p:cNvSpPr>
              <p:nvPr/>
            </p:nvSpPr>
            <p:spPr bwMode="auto">
              <a:xfrm>
                <a:off x="1067109" y="1657761"/>
                <a:ext cx="440570" cy="461665"/>
              </a:xfrm>
              <a:prstGeom prst="rect">
                <a:avLst/>
              </a:prstGeom>
              <a:blipFill rotWithShape="1">
                <a:blip r:embed="rId3"/>
                <a:stretch>
                  <a:fillRect l="-1389" r="-1389"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noFill/>
                  </a:rPr>
                  <a:t> </a:t>
                </a:r>
              </a:p>
            </p:txBody>
          </p:sp>
        </mc:Fallback>
      </mc:AlternateContent>
      <p:sp>
        <p:nvSpPr>
          <p:cNvPr id="2" name="Szabadkézi sokszög 1"/>
          <p:cNvSpPr/>
          <p:nvPr/>
        </p:nvSpPr>
        <p:spPr>
          <a:xfrm>
            <a:off x="532852" y="1327830"/>
            <a:ext cx="2966866" cy="1487733"/>
          </a:xfrm>
          <a:custGeom>
            <a:avLst/>
            <a:gdLst>
              <a:gd name="connsiteX0" fmla="*/ 0 w 2966866"/>
              <a:gd name="connsiteY0" fmla="*/ 1625879 h 1839353"/>
              <a:gd name="connsiteX1" fmla="*/ 473646 w 2966866"/>
              <a:gd name="connsiteY1" fmla="*/ 757528 h 1839353"/>
              <a:gd name="connsiteX2" fmla="*/ 1269634 w 2966866"/>
              <a:gd name="connsiteY2" fmla="*/ 1829810 h 1839353"/>
              <a:gd name="connsiteX3" fmla="*/ 2249819 w 2966866"/>
              <a:gd name="connsiteY3" fmla="*/ 1010 h 1839353"/>
              <a:gd name="connsiteX4" fmla="*/ 2966866 w 2966866"/>
              <a:gd name="connsiteY4" fmla="*/ 1625879 h 183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6866" h="1839353">
                <a:moveTo>
                  <a:pt x="0" y="1625879"/>
                </a:moveTo>
                <a:cubicBezTo>
                  <a:pt x="131020" y="1174709"/>
                  <a:pt x="262040" y="723539"/>
                  <a:pt x="473646" y="757528"/>
                </a:cubicBezTo>
                <a:cubicBezTo>
                  <a:pt x="685252" y="791516"/>
                  <a:pt x="973605" y="1955896"/>
                  <a:pt x="1269634" y="1829810"/>
                </a:cubicBezTo>
                <a:cubicBezTo>
                  <a:pt x="1565663" y="1703724"/>
                  <a:pt x="1966947" y="34998"/>
                  <a:pt x="2249819" y="1010"/>
                </a:cubicBezTo>
                <a:cubicBezTo>
                  <a:pt x="2532691" y="-32979"/>
                  <a:pt x="2749778" y="796450"/>
                  <a:pt x="2966866" y="1625879"/>
                </a:cubicBezTo>
              </a:path>
            </a:pathLst>
          </a:cu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Szabadkézi sokszög 66"/>
          <p:cNvSpPr/>
          <p:nvPr/>
        </p:nvSpPr>
        <p:spPr>
          <a:xfrm>
            <a:off x="514522" y="2384505"/>
            <a:ext cx="2985196" cy="1028545"/>
          </a:xfrm>
          <a:custGeom>
            <a:avLst/>
            <a:gdLst>
              <a:gd name="connsiteX0" fmla="*/ 0 w 2947131"/>
              <a:gd name="connsiteY0" fmla="*/ 816360 h 816360"/>
              <a:gd name="connsiteX1" fmla="*/ 1611712 w 2947131"/>
              <a:gd name="connsiteY1" fmla="*/ 612429 h 816360"/>
              <a:gd name="connsiteX2" fmla="*/ 2032731 w 2947131"/>
              <a:gd name="connsiteY2" fmla="*/ 636 h 816360"/>
              <a:gd name="connsiteX3" fmla="*/ 2947131 w 2947131"/>
              <a:gd name="connsiteY3" fmla="*/ 737419 h 816360"/>
              <a:gd name="connsiteX0" fmla="*/ 0 w 2947131"/>
              <a:gd name="connsiteY0" fmla="*/ 829503 h 829503"/>
              <a:gd name="connsiteX1" fmla="*/ 1611712 w 2947131"/>
              <a:gd name="connsiteY1" fmla="*/ 625572 h 829503"/>
              <a:gd name="connsiteX2" fmla="*/ 2276133 w 2947131"/>
              <a:gd name="connsiteY2" fmla="*/ 622 h 829503"/>
              <a:gd name="connsiteX3" fmla="*/ 2947131 w 2947131"/>
              <a:gd name="connsiteY3" fmla="*/ 750562 h 829503"/>
              <a:gd name="connsiteX0" fmla="*/ 0 w 2947131"/>
              <a:gd name="connsiteY0" fmla="*/ 829921 h 829921"/>
              <a:gd name="connsiteX1" fmla="*/ 1565663 w 2947131"/>
              <a:gd name="connsiteY1" fmla="*/ 593098 h 829921"/>
              <a:gd name="connsiteX2" fmla="*/ 2276133 w 2947131"/>
              <a:gd name="connsiteY2" fmla="*/ 1040 h 829921"/>
              <a:gd name="connsiteX3" fmla="*/ 2947131 w 2947131"/>
              <a:gd name="connsiteY3" fmla="*/ 750980 h 829921"/>
            </a:gdLst>
            <a:ahLst/>
            <a:cxnLst>
              <a:cxn ang="0">
                <a:pos x="connsiteX0" y="connsiteY0"/>
              </a:cxn>
              <a:cxn ang="0">
                <a:pos x="connsiteX1" y="connsiteY1"/>
              </a:cxn>
              <a:cxn ang="0">
                <a:pos x="connsiteX2" y="connsiteY2"/>
              </a:cxn>
              <a:cxn ang="0">
                <a:pos x="connsiteX3" y="connsiteY3"/>
              </a:cxn>
            </a:cxnLst>
            <a:rect l="l" t="t" r="r" b="b"/>
            <a:pathLst>
              <a:path w="2947131" h="829921">
                <a:moveTo>
                  <a:pt x="0" y="829921"/>
                </a:moveTo>
                <a:cubicBezTo>
                  <a:pt x="636462" y="795932"/>
                  <a:pt x="1186308" y="731245"/>
                  <a:pt x="1565663" y="593098"/>
                </a:cubicBezTo>
                <a:cubicBezTo>
                  <a:pt x="1945018" y="454951"/>
                  <a:pt x="2045888" y="-25274"/>
                  <a:pt x="2276133" y="1040"/>
                </a:cubicBezTo>
                <a:cubicBezTo>
                  <a:pt x="2506378" y="27354"/>
                  <a:pt x="2601216" y="393004"/>
                  <a:pt x="2947131" y="750980"/>
                </a:cubicBezTo>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Szabadkézi sokszög 68"/>
          <p:cNvSpPr/>
          <p:nvPr/>
        </p:nvSpPr>
        <p:spPr>
          <a:xfrm>
            <a:off x="526032" y="2460270"/>
            <a:ext cx="3009745" cy="877016"/>
          </a:xfrm>
          <a:custGeom>
            <a:avLst/>
            <a:gdLst>
              <a:gd name="connsiteX0" fmla="*/ 0 w 2960288"/>
              <a:gd name="connsiteY0" fmla="*/ 756576 h 877016"/>
              <a:gd name="connsiteX1" fmla="*/ 355234 w 2960288"/>
              <a:gd name="connsiteY1" fmla="*/ 58 h 877016"/>
              <a:gd name="connsiteX2" fmla="*/ 1105174 w 2960288"/>
              <a:gd name="connsiteY2" fmla="*/ 789468 h 877016"/>
              <a:gd name="connsiteX3" fmla="*/ 2960288 w 2960288"/>
              <a:gd name="connsiteY3" fmla="*/ 822360 h 877016"/>
            </a:gdLst>
            <a:ahLst/>
            <a:cxnLst>
              <a:cxn ang="0">
                <a:pos x="connsiteX0" y="connsiteY0"/>
              </a:cxn>
              <a:cxn ang="0">
                <a:pos x="connsiteX1" y="connsiteY1"/>
              </a:cxn>
              <a:cxn ang="0">
                <a:pos x="connsiteX2" y="connsiteY2"/>
              </a:cxn>
              <a:cxn ang="0">
                <a:pos x="connsiteX3" y="connsiteY3"/>
              </a:cxn>
            </a:cxnLst>
            <a:rect l="l" t="t" r="r" b="b"/>
            <a:pathLst>
              <a:path w="2960288" h="877016">
                <a:moveTo>
                  <a:pt x="0" y="756576"/>
                </a:moveTo>
                <a:cubicBezTo>
                  <a:pt x="85519" y="375576"/>
                  <a:pt x="171038" y="-5424"/>
                  <a:pt x="355234" y="58"/>
                </a:cubicBezTo>
                <a:cubicBezTo>
                  <a:pt x="539430" y="5540"/>
                  <a:pt x="670998" y="652418"/>
                  <a:pt x="1105174" y="789468"/>
                </a:cubicBezTo>
                <a:cubicBezTo>
                  <a:pt x="1539350" y="926518"/>
                  <a:pt x="2249819" y="874439"/>
                  <a:pt x="2960288" y="822360"/>
                </a:cubicBezTo>
              </a:path>
            </a:pathLst>
          </a:cu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Rectangle 8"/>
              <p:cNvSpPr>
                <a:spLocks noChangeArrowheads="1"/>
              </p:cNvSpPr>
              <p:nvPr/>
            </p:nvSpPr>
            <p:spPr bwMode="auto">
              <a:xfrm>
                <a:off x="2590026" y="1922840"/>
                <a:ext cx="55887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hu-HU" altLang="en-US" i="1" dirty="0" smtClean="0">
                              <a:solidFill>
                                <a:srgbClr val="FF0000"/>
                              </a:solidFill>
                              <a:latin typeface="Cambria Math"/>
                            </a:rPr>
                          </m:ctrlPr>
                        </m:sSubPr>
                        <m:e>
                          <m:r>
                            <a:rPr lang="en-US" altLang="en-US" b="0" i="1" dirty="0" smtClean="0">
                              <a:solidFill>
                                <a:srgbClr val="FF0000"/>
                              </a:solidFill>
                              <a:latin typeface="Cambria Math"/>
                            </a:rPr>
                            <m:t>𝑝</m:t>
                          </m:r>
                        </m:e>
                        <m:sub>
                          <m:r>
                            <a:rPr lang="en-US" altLang="en-US" b="0" i="1" dirty="0" smtClean="0">
                              <a:solidFill>
                                <a:srgbClr val="FF0000"/>
                              </a:solidFill>
                              <a:latin typeface="Cambria Math"/>
                            </a:rPr>
                            <m:t>1</m:t>
                          </m:r>
                        </m:sub>
                      </m:sSub>
                    </m:oMath>
                  </m:oMathPara>
                </a14:m>
                <a:endParaRPr lang="hu-HU" altLang="en-US" i="1" dirty="0">
                  <a:solidFill>
                    <a:srgbClr val="FF0000"/>
                  </a:solidFill>
                </a:endParaRPr>
              </a:p>
            </p:txBody>
          </p:sp>
        </mc:Choice>
        <mc:Fallback xmlns="">
          <p:sp>
            <p:nvSpPr>
              <p:cNvPr id="70" name="Rectangle 8"/>
              <p:cNvSpPr>
                <a:spLocks noRot="1" noChangeAspect="1" noMove="1" noResize="1" noEditPoints="1" noAdjustHandles="1" noChangeArrowheads="1" noChangeShapeType="1" noTextEdit="1"/>
              </p:cNvSpPr>
              <p:nvPr/>
            </p:nvSpPr>
            <p:spPr bwMode="auto">
              <a:xfrm>
                <a:off x="2590026" y="1922840"/>
                <a:ext cx="558871" cy="461665"/>
              </a:xfrm>
              <a:prstGeom prst="rect">
                <a:avLst/>
              </a:prstGeom>
              <a:blipFill rotWithShape="1">
                <a:blip r:embed="rId4"/>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8"/>
              <p:cNvSpPr>
                <a:spLocks noChangeArrowheads="1"/>
              </p:cNvSpPr>
              <p:nvPr/>
            </p:nvSpPr>
            <p:spPr bwMode="auto">
              <a:xfrm>
                <a:off x="619804" y="2521504"/>
                <a:ext cx="56598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hu-HU" altLang="en-US" i="1" dirty="0" smtClean="0">
                              <a:solidFill>
                                <a:srgbClr val="7030A0"/>
                              </a:solidFill>
                              <a:latin typeface="Cambria Math"/>
                            </a:rPr>
                          </m:ctrlPr>
                        </m:sSubPr>
                        <m:e>
                          <m:r>
                            <a:rPr lang="en-US" altLang="en-US" b="0" i="1" dirty="0" smtClean="0">
                              <a:solidFill>
                                <a:srgbClr val="7030A0"/>
                              </a:solidFill>
                              <a:latin typeface="Cambria Math"/>
                            </a:rPr>
                            <m:t>𝑝</m:t>
                          </m:r>
                        </m:e>
                        <m:sub>
                          <m:r>
                            <a:rPr lang="en-US" altLang="en-US" b="0" i="1" dirty="0" smtClean="0">
                              <a:solidFill>
                                <a:srgbClr val="7030A0"/>
                              </a:solidFill>
                              <a:latin typeface="Cambria Math"/>
                            </a:rPr>
                            <m:t>2</m:t>
                          </m:r>
                        </m:sub>
                      </m:sSub>
                    </m:oMath>
                  </m:oMathPara>
                </a14:m>
                <a:endParaRPr lang="hu-HU" altLang="en-US" i="1" dirty="0">
                  <a:solidFill>
                    <a:srgbClr val="7030A0"/>
                  </a:solidFill>
                </a:endParaRPr>
              </a:p>
            </p:txBody>
          </p:sp>
        </mc:Choice>
        <mc:Fallback xmlns="">
          <p:sp>
            <p:nvSpPr>
              <p:cNvPr id="71" name="Rectangle 8"/>
              <p:cNvSpPr>
                <a:spLocks noRot="1" noChangeAspect="1" noMove="1" noResize="1" noEditPoints="1" noAdjustHandles="1" noChangeArrowheads="1" noChangeShapeType="1" noTextEdit="1"/>
              </p:cNvSpPr>
              <p:nvPr/>
            </p:nvSpPr>
            <p:spPr bwMode="auto">
              <a:xfrm>
                <a:off x="619804" y="2521504"/>
                <a:ext cx="565989" cy="461665"/>
              </a:xfrm>
              <a:prstGeom prst="rect">
                <a:avLst/>
              </a:prstGeom>
              <a:blipFill rotWithShape="1">
                <a:blip r:embed="rId5"/>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2" name="Szövegdoboz 71"/>
              <p:cNvSpPr txBox="1"/>
              <p:nvPr/>
            </p:nvSpPr>
            <p:spPr>
              <a:xfrm>
                <a:off x="4137825" y="1535456"/>
                <a:ext cx="4750468" cy="1569660"/>
              </a:xfrm>
              <a:prstGeom prst="rect">
                <a:avLst/>
              </a:prstGeom>
              <a:noFill/>
            </p:spPr>
            <p:txBody>
              <a:bodyPr wrap="none" rtlCol="0">
                <a:spAutoFit/>
              </a:bodyPr>
              <a:lstStyle/>
              <a:p>
                <a14:m>
                  <m:oMath xmlns:m="http://schemas.openxmlformats.org/officeDocument/2006/math">
                    <m:r>
                      <a:rPr lang="en-US" sz="2400" i="1" smtClean="0">
                        <a:solidFill>
                          <a:srgbClr val="00B050"/>
                        </a:solidFill>
                        <a:latin typeface="Cambria Math"/>
                      </a:rPr>
                      <m:t>𝑝</m:t>
                    </m:r>
                    <m:d>
                      <m:dPr>
                        <m:ctrlPr>
                          <a:rPr lang="en-US" sz="2400" i="1">
                            <a:solidFill>
                              <a:srgbClr val="00B050"/>
                            </a:solidFill>
                            <a:latin typeface="Cambria Math"/>
                          </a:rPr>
                        </m:ctrlPr>
                      </m:dPr>
                      <m:e>
                        <m:acc>
                          <m:accPr>
                            <m:chr m:val="̅"/>
                            <m:ctrlPr>
                              <a:rPr lang="en-US" sz="2400" i="1">
                                <a:solidFill>
                                  <a:srgbClr val="00B050"/>
                                </a:solidFill>
                                <a:latin typeface="Cambria Math"/>
                              </a:rPr>
                            </m:ctrlPr>
                          </m:accPr>
                          <m:e>
                            <m:r>
                              <a:rPr lang="en-US" sz="2400" i="1">
                                <a:solidFill>
                                  <a:srgbClr val="00B050"/>
                                </a:solidFill>
                                <a:latin typeface="Cambria Math"/>
                              </a:rPr>
                              <m:t>𝑥</m:t>
                            </m:r>
                          </m:e>
                        </m:acc>
                      </m:e>
                    </m:d>
                    <m:r>
                      <a:rPr lang="en-US" sz="2400" b="0" i="0" smtClean="0">
                        <a:solidFill>
                          <a:srgbClr val="00B050"/>
                        </a:solidFill>
                        <a:latin typeface="Cambria Math"/>
                      </a:rPr>
                      <m:t>=</m:t>
                    </m:r>
                    <m:r>
                      <m:rPr>
                        <m:sty m:val="p"/>
                      </m:rPr>
                      <a:rPr lang="el-GR" sz="2400" b="0" i="1" smtClean="0">
                        <a:solidFill>
                          <a:srgbClr val="00B050"/>
                        </a:solidFill>
                        <a:latin typeface="Cambria Math"/>
                        <a:ea typeface="Cambria Math"/>
                      </a:rPr>
                      <m:t>α</m:t>
                    </m:r>
                  </m:oMath>
                </a14:m>
                <a:r>
                  <a:rPr lang="hu-HU" altLang="en-US" sz="2400" dirty="0">
                    <a:solidFill>
                      <a:srgbClr val="00B050"/>
                    </a:solidFill>
                  </a:rPr>
                  <a:t> </a:t>
                </a:r>
                <a14:m>
                  <m:oMath xmlns:m="http://schemas.openxmlformats.org/officeDocument/2006/math">
                    <m:sSub>
                      <m:sSubPr>
                        <m:ctrlPr>
                          <a:rPr lang="hu-HU" altLang="en-US" sz="2400" i="1" dirty="0" smtClean="0">
                            <a:solidFill>
                              <a:srgbClr val="FF0000"/>
                            </a:solidFill>
                            <a:latin typeface="Cambria Math"/>
                          </a:rPr>
                        </m:ctrlPr>
                      </m:sSubPr>
                      <m:e>
                        <m:r>
                          <a:rPr lang="en-US" altLang="en-US" sz="2400" i="1" dirty="0">
                            <a:solidFill>
                              <a:srgbClr val="FF0000"/>
                            </a:solidFill>
                            <a:latin typeface="Cambria Math"/>
                          </a:rPr>
                          <m:t>𝑝</m:t>
                        </m:r>
                      </m:e>
                      <m:sub>
                        <m:r>
                          <a:rPr lang="en-US" altLang="en-US" sz="2400" i="1" dirty="0">
                            <a:solidFill>
                              <a:srgbClr val="FF0000"/>
                            </a:solidFill>
                            <a:latin typeface="Cambria Math"/>
                          </a:rPr>
                          <m:t>1</m:t>
                        </m:r>
                      </m:sub>
                    </m:sSub>
                    <m:d>
                      <m:dPr>
                        <m:ctrlPr>
                          <a:rPr lang="en-US" sz="2400" i="1">
                            <a:solidFill>
                              <a:srgbClr val="FF0000"/>
                            </a:solidFill>
                            <a:latin typeface="Cambria Math"/>
                          </a:rPr>
                        </m:ctrlPr>
                      </m:dPr>
                      <m:e>
                        <m:acc>
                          <m:accPr>
                            <m:chr m:val="̅"/>
                            <m:ctrlPr>
                              <a:rPr lang="en-US" sz="2400" i="1">
                                <a:solidFill>
                                  <a:srgbClr val="FF0000"/>
                                </a:solidFill>
                                <a:latin typeface="Cambria Math"/>
                              </a:rPr>
                            </m:ctrlPr>
                          </m:accPr>
                          <m:e>
                            <m:r>
                              <a:rPr lang="en-US" sz="2400" i="1">
                                <a:solidFill>
                                  <a:srgbClr val="FF0000"/>
                                </a:solidFill>
                                <a:latin typeface="Cambria Math"/>
                              </a:rPr>
                              <m:t>𝑥</m:t>
                            </m:r>
                          </m:e>
                        </m:acc>
                      </m:e>
                    </m:d>
                    <m:r>
                      <a:rPr lang="en-US" sz="2400" b="0" i="0" smtClean="0">
                        <a:solidFill>
                          <a:srgbClr val="00B050"/>
                        </a:solidFill>
                        <a:latin typeface="Cambria Math"/>
                      </a:rPr>
                      <m:t>+(1−</m:t>
                    </m:r>
                    <m:r>
                      <m:rPr>
                        <m:sty m:val="p"/>
                      </m:rPr>
                      <a:rPr lang="el-GR" sz="2400" i="1">
                        <a:solidFill>
                          <a:srgbClr val="00B050"/>
                        </a:solidFill>
                        <a:latin typeface="Cambria Math"/>
                        <a:ea typeface="Cambria Math"/>
                      </a:rPr>
                      <m:t>α</m:t>
                    </m:r>
                    <m:r>
                      <a:rPr lang="en-US" sz="2400" b="0" i="1" smtClean="0">
                        <a:solidFill>
                          <a:srgbClr val="00B050"/>
                        </a:solidFill>
                        <a:latin typeface="Cambria Math"/>
                        <a:ea typeface="Cambria Math"/>
                      </a:rPr>
                      <m:t>)</m:t>
                    </m:r>
                    <m:sSub>
                      <m:sSubPr>
                        <m:ctrlPr>
                          <a:rPr lang="hu-HU" altLang="en-US" sz="2400" i="1" dirty="0" smtClean="0">
                            <a:solidFill>
                              <a:srgbClr val="7030A0"/>
                            </a:solidFill>
                            <a:latin typeface="Cambria Math"/>
                          </a:rPr>
                        </m:ctrlPr>
                      </m:sSubPr>
                      <m:e>
                        <m:r>
                          <a:rPr lang="en-US" altLang="en-US" sz="2400" i="1" dirty="0">
                            <a:solidFill>
                              <a:srgbClr val="7030A0"/>
                            </a:solidFill>
                            <a:latin typeface="Cambria Math"/>
                          </a:rPr>
                          <m:t>𝑝</m:t>
                        </m:r>
                      </m:e>
                      <m:sub>
                        <m:r>
                          <a:rPr lang="en-US" altLang="en-US" sz="2400" b="0" i="1" dirty="0" smtClean="0">
                            <a:solidFill>
                              <a:srgbClr val="7030A0"/>
                            </a:solidFill>
                            <a:latin typeface="Cambria Math"/>
                          </a:rPr>
                          <m:t>2</m:t>
                        </m:r>
                      </m:sub>
                    </m:sSub>
                    <m:d>
                      <m:dPr>
                        <m:ctrlPr>
                          <a:rPr lang="en-US" sz="2400" i="1">
                            <a:solidFill>
                              <a:srgbClr val="7030A0"/>
                            </a:solidFill>
                            <a:latin typeface="Cambria Math"/>
                          </a:rPr>
                        </m:ctrlPr>
                      </m:dPr>
                      <m:e>
                        <m:acc>
                          <m:accPr>
                            <m:chr m:val="̅"/>
                            <m:ctrlPr>
                              <a:rPr lang="en-US" sz="2400" i="1">
                                <a:solidFill>
                                  <a:srgbClr val="7030A0"/>
                                </a:solidFill>
                                <a:latin typeface="Cambria Math"/>
                              </a:rPr>
                            </m:ctrlPr>
                          </m:accPr>
                          <m:e>
                            <m:r>
                              <a:rPr lang="en-US" sz="2400" i="1">
                                <a:solidFill>
                                  <a:srgbClr val="7030A0"/>
                                </a:solidFill>
                                <a:latin typeface="Cambria Math"/>
                              </a:rPr>
                              <m:t>𝑥</m:t>
                            </m:r>
                          </m:e>
                        </m:acc>
                      </m:e>
                    </m:d>
                  </m:oMath>
                </a14:m>
                <a:endParaRPr lang="hu-HU" sz="2400" dirty="0" smtClean="0">
                  <a:solidFill>
                    <a:schemeClr val="tx1"/>
                  </a:solidFill>
                </a:endParaRPr>
              </a:p>
              <a:p>
                <a:endParaRPr lang="hu-HU" sz="2400" dirty="0"/>
              </a:p>
              <a:p>
                <a:pPr marL="342900" indent="-342900">
                  <a:buFont typeface="Arial" panose="020B0604020202020204" pitchFamily="34" charset="0"/>
                  <a:buChar char="•"/>
                </a:pPr>
                <a:r>
                  <a:rPr lang="hu-HU" sz="2400" dirty="0" err="1" smtClean="0">
                    <a:solidFill>
                      <a:schemeClr val="tx1"/>
                    </a:solidFill>
                  </a:rPr>
                  <a:t>What</a:t>
                </a:r>
                <a:r>
                  <a:rPr lang="hu-HU" sz="2400" dirty="0" smtClean="0">
                    <a:solidFill>
                      <a:schemeClr val="tx1"/>
                    </a:solidFill>
                  </a:rPr>
                  <a:t> is </a:t>
                </a:r>
                <a:r>
                  <a:rPr lang="hu-HU" sz="2400" dirty="0" err="1" smtClean="0">
                    <a:solidFill>
                      <a:schemeClr val="tx1"/>
                    </a:solidFill>
                  </a:rPr>
                  <a:t>the</a:t>
                </a:r>
                <a:r>
                  <a:rPr lang="hu-HU" sz="2400" dirty="0" smtClean="0">
                    <a:solidFill>
                      <a:schemeClr val="tx1"/>
                    </a:solidFill>
                  </a:rPr>
                  <a:t> </a:t>
                </a:r>
                <a:r>
                  <a:rPr lang="hu-HU" sz="2400" dirty="0" err="1" smtClean="0">
                    <a:solidFill>
                      <a:schemeClr val="tx1"/>
                    </a:solidFill>
                  </a:rPr>
                  <a:t>optimal</a:t>
                </a:r>
                <a:r>
                  <a:rPr lang="hu-HU" sz="2400" dirty="0" smtClean="0">
                    <a:solidFill>
                      <a:schemeClr val="tx1"/>
                    </a:solidFill>
                  </a:rPr>
                  <a:t> </a:t>
                </a:r>
                <a14:m>
                  <m:oMath xmlns:m="http://schemas.openxmlformats.org/officeDocument/2006/math">
                    <m:r>
                      <m:rPr>
                        <m:sty m:val="p"/>
                      </m:rPr>
                      <a:rPr lang="el-GR" sz="2400" i="1">
                        <a:latin typeface="Cambria Math"/>
                        <a:ea typeface="Cambria Math"/>
                      </a:rPr>
                      <m:t>α</m:t>
                    </m:r>
                  </m:oMath>
                </a14:m>
                <a:r>
                  <a:rPr lang="hu-HU" sz="2400" dirty="0" smtClean="0">
                    <a:solidFill>
                      <a:schemeClr val="tx1"/>
                    </a:solidFill>
                  </a:rPr>
                  <a:t>?</a:t>
                </a:r>
              </a:p>
              <a:p>
                <a:pPr marL="342900" indent="-342900">
                  <a:buFont typeface="Arial" panose="020B0604020202020204" pitchFamily="34" charset="0"/>
                  <a:buChar char="•"/>
                </a:pPr>
                <a:r>
                  <a:rPr lang="hu-HU" sz="2400" dirty="0" err="1" smtClean="0"/>
                  <a:t>What</a:t>
                </a:r>
                <a:r>
                  <a:rPr lang="hu-HU" sz="2400" dirty="0" smtClean="0"/>
                  <a:t> is </a:t>
                </a:r>
                <a:r>
                  <a:rPr lang="hu-HU" sz="2400" dirty="0" err="1" smtClean="0"/>
                  <a:t>the</a:t>
                </a:r>
                <a:r>
                  <a:rPr lang="hu-HU" sz="2400" dirty="0" smtClean="0"/>
                  <a:t> </a:t>
                </a:r>
                <a:r>
                  <a:rPr lang="hu-HU" sz="2400" dirty="0" err="1" smtClean="0"/>
                  <a:t>optimality</a:t>
                </a:r>
                <a:r>
                  <a:rPr lang="hu-HU" sz="2400" dirty="0" smtClean="0"/>
                  <a:t> </a:t>
                </a:r>
                <a:r>
                  <a:rPr lang="hu-HU" sz="2400" dirty="0" err="1" smtClean="0"/>
                  <a:t>criterion</a:t>
                </a:r>
                <a:r>
                  <a:rPr lang="hu-HU" sz="2400" dirty="0" smtClean="0"/>
                  <a:t>?</a:t>
                </a:r>
                <a:endParaRPr lang="hu-HU" sz="2400" dirty="0" smtClean="0"/>
              </a:p>
            </p:txBody>
          </p:sp>
        </mc:Choice>
        <mc:Fallback>
          <p:sp>
            <p:nvSpPr>
              <p:cNvPr id="72" name="Szövegdoboz 71"/>
              <p:cNvSpPr txBox="1">
                <a:spLocks noRot="1" noChangeAspect="1" noMove="1" noResize="1" noEditPoints="1" noAdjustHandles="1" noChangeArrowheads="1" noChangeShapeType="1" noTextEdit="1"/>
              </p:cNvSpPr>
              <p:nvPr/>
            </p:nvSpPr>
            <p:spPr>
              <a:xfrm>
                <a:off x="4137825" y="1535456"/>
                <a:ext cx="4750468" cy="1569660"/>
              </a:xfrm>
              <a:prstGeom prst="rect">
                <a:avLst/>
              </a:prstGeom>
              <a:blipFill rotWithShape="1">
                <a:blip r:embed="rId6"/>
                <a:stretch>
                  <a:fillRect l="-1797" r="-770" b="-85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églalap 72"/>
              <p:cNvSpPr/>
              <p:nvPr/>
            </p:nvSpPr>
            <p:spPr>
              <a:xfrm>
                <a:off x="3162983" y="3443786"/>
                <a:ext cx="3727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a:rPr>
                          </m:ctrlPr>
                        </m:accPr>
                        <m:e>
                          <m:r>
                            <a:rPr lang="en-US" i="1">
                              <a:latin typeface="Cambria Math"/>
                            </a:rPr>
                            <m:t>𝑥</m:t>
                          </m:r>
                        </m:e>
                      </m:acc>
                    </m:oMath>
                  </m:oMathPara>
                </a14:m>
                <a:endParaRPr lang="en-US" dirty="0"/>
              </a:p>
            </p:txBody>
          </p:sp>
        </mc:Choice>
        <mc:Fallback xmlns="">
          <p:sp>
            <p:nvSpPr>
              <p:cNvPr id="73" name="Téglalap 72"/>
              <p:cNvSpPr>
                <a:spLocks noRot="1" noChangeAspect="1" noMove="1" noResize="1" noEditPoints="1" noAdjustHandles="1" noChangeArrowheads="1" noChangeShapeType="1" noTextEdit="1"/>
              </p:cNvSpPr>
              <p:nvPr/>
            </p:nvSpPr>
            <p:spPr>
              <a:xfrm>
                <a:off x="3162983" y="3443786"/>
                <a:ext cx="372794" cy="369332"/>
              </a:xfrm>
              <a:prstGeom prst="rect">
                <a:avLst/>
              </a:prstGeom>
              <a:blipFill rotWithShape="1">
                <a:blip r:embed="rId7"/>
                <a:stretch>
                  <a:fillRect r="-21311"/>
                </a:stretch>
              </a:blipFill>
            </p:spPr>
            <p:txBody>
              <a:bodyPr/>
              <a:lstStyle/>
              <a:p>
                <a:r>
                  <a:rPr lang="en-US">
                    <a:noFill/>
                  </a:rPr>
                  <a:t> </a:t>
                </a:r>
              </a:p>
            </p:txBody>
          </p:sp>
        </mc:Fallback>
      </mc:AlternateContent>
      <p:sp>
        <p:nvSpPr>
          <p:cNvPr id="4" name="Szabadkézi sokszög 3"/>
          <p:cNvSpPr/>
          <p:nvPr/>
        </p:nvSpPr>
        <p:spPr>
          <a:xfrm>
            <a:off x="529771" y="2785938"/>
            <a:ext cx="2946400" cy="574119"/>
          </a:xfrm>
          <a:custGeom>
            <a:avLst/>
            <a:gdLst>
              <a:gd name="connsiteX0" fmla="*/ 0 w 2895600"/>
              <a:gd name="connsiteY0" fmla="*/ 451085 h 451085"/>
              <a:gd name="connsiteX1" fmla="*/ 333829 w 2895600"/>
              <a:gd name="connsiteY1" fmla="*/ 153542 h 451085"/>
              <a:gd name="connsiteX2" fmla="*/ 1095829 w 2895600"/>
              <a:gd name="connsiteY2" fmla="*/ 334971 h 451085"/>
              <a:gd name="connsiteX3" fmla="*/ 1734458 w 2895600"/>
              <a:gd name="connsiteY3" fmla="*/ 269657 h 451085"/>
              <a:gd name="connsiteX4" fmla="*/ 2097315 w 2895600"/>
              <a:gd name="connsiteY4" fmla="*/ 1142 h 451085"/>
              <a:gd name="connsiteX5" fmla="*/ 2895600 w 2895600"/>
              <a:gd name="connsiteY5" fmla="*/ 385771 h 451085"/>
              <a:gd name="connsiteX0" fmla="*/ 0 w 2895600"/>
              <a:gd name="connsiteY0" fmla="*/ 574119 h 574119"/>
              <a:gd name="connsiteX1" fmla="*/ 333829 w 2895600"/>
              <a:gd name="connsiteY1" fmla="*/ 276576 h 574119"/>
              <a:gd name="connsiteX2" fmla="*/ 1095829 w 2895600"/>
              <a:gd name="connsiteY2" fmla="*/ 458005 h 574119"/>
              <a:gd name="connsiteX3" fmla="*/ 1734458 w 2895600"/>
              <a:gd name="connsiteY3" fmla="*/ 392691 h 574119"/>
              <a:gd name="connsiteX4" fmla="*/ 2206172 w 2895600"/>
              <a:gd name="connsiteY4" fmla="*/ 805 h 574119"/>
              <a:gd name="connsiteX5" fmla="*/ 2895600 w 2895600"/>
              <a:gd name="connsiteY5" fmla="*/ 508805 h 574119"/>
              <a:gd name="connsiteX0" fmla="*/ 0 w 2946400"/>
              <a:gd name="connsiteY0" fmla="*/ 574119 h 574119"/>
              <a:gd name="connsiteX1" fmla="*/ 384629 w 2946400"/>
              <a:gd name="connsiteY1" fmla="*/ 276576 h 574119"/>
              <a:gd name="connsiteX2" fmla="*/ 1146629 w 2946400"/>
              <a:gd name="connsiteY2" fmla="*/ 458005 h 574119"/>
              <a:gd name="connsiteX3" fmla="*/ 1785258 w 2946400"/>
              <a:gd name="connsiteY3" fmla="*/ 392691 h 574119"/>
              <a:gd name="connsiteX4" fmla="*/ 2256972 w 2946400"/>
              <a:gd name="connsiteY4" fmla="*/ 805 h 574119"/>
              <a:gd name="connsiteX5" fmla="*/ 2946400 w 2946400"/>
              <a:gd name="connsiteY5" fmla="*/ 508805 h 57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6400" h="574119">
                <a:moveTo>
                  <a:pt x="0" y="574119"/>
                </a:moveTo>
                <a:cubicBezTo>
                  <a:pt x="75595" y="435023"/>
                  <a:pt x="193524" y="295928"/>
                  <a:pt x="384629" y="276576"/>
                </a:cubicBezTo>
                <a:cubicBezTo>
                  <a:pt x="575734" y="257224"/>
                  <a:pt x="913191" y="438653"/>
                  <a:pt x="1146629" y="458005"/>
                </a:cubicBezTo>
                <a:cubicBezTo>
                  <a:pt x="1380067" y="477357"/>
                  <a:pt x="1600201" y="468891"/>
                  <a:pt x="1785258" y="392691"/>
                </a:cubicBezTo>
                <a:cubicBezTo>
                  <a:pt x="1970315" y="316491"/>
                  <a:pt x="2063448" y="-18547"/>
                  <a:pt x="2256972" y="805"/>
                </a:cubicBezTo>
                <a:cubicBezTo>
                  <a:pt x="2450496" y="20157"/>
                  <a:pt x="2644019" y="326166"/>
                  <a:pt x="2946400" y="508805"/>
                </a:cubicBezTo>
              </a:path>
            </a:pathLst>
          </a:cu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03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254000" y="1120707"/>
            <a:ext cx="8839199" cy="2791777"/>
          </a:xfrm>
        </p:spPr>
        <p:txBody>
          <a:bodyPr/>
          <a:lstStyle/>
          <a:p>
            <a:pPr marL="171450" indent="-171450">
              <a:buFont typeface="Arial" panose="020B0604020202020204" pitchFamily="34" charset="0"/>
              <a:buChar char="•"/>
            </a:pPr>
            <a:r>
              <a:rPr lang="hu-HU" sz="1900" dirty="0" err="1" smtClean="0"/>
              <a:t>Multiple</a:t>
            </a:r>
            <a:r>
              <a:rPr lang="hu-HU" sz="1900" dirty="0" smtClean="0"/>
              <a:t> </a:t>
            </a:r>
            <a:r>
              <a:rPr lang="hu-HU" sz="1900" dirty="0" err="1" smtClean="0"/>
              <a:t>importance</a:t>
            </a:r>
            <a:r>
              <a:rPr lang="hu-HU" sz="1900" dirty="0" smtClean="0"/>
              <a:t> </a:t>
            </a:r>
            <a:r>
              <a:rPr lang="hu-HU" sz="1900" dirty="0" err="1" smtClean="0"/>
              <a:t>sampling</a:t>
            </a:r>
            <a:r>
              <a:rPr lang="en-US" sz="1900" dirty="0" smtClean="0"/>
              <a:t>,</a:t>
            </a:r>
            <a:r>
              <a:rPr lang="hu-HU" sz="1900" dirty="0" smtClean="0"/>
              <a:t> </a:t>
            </a:r>
            <a:r>
              <a:rPr lang="en-US" sz="1900" dirty="0"/>
              <a:t>balance </a:t>
            </a:r>
            <a:r>
              <a:rPr lang="en-US" sz="1900" dirty="0" smtClean="0"/>
              <a:t>heuristics [Veach95], </a:t>
            </a:r>
          </a:p>
          <a:p>
            <a:pPr marL="171450" indent="-171450">
              <a:buFont typeface="Arial" panose="020B0604020202020204" pitchFamily="34" charset="0"/>
              <a:buChar char="•"/>
            </a:pPr>
            <a:r>
              <a:rPr lang="en-US" sz="1900" dirty="0"/>
              <a:t>E</a:t>
            </a:r>
            <a:r>
              <a:rPr lang="en-US" sz="1900" dirty="0" smtClean="0"/>
              <a:t>qual sample budget </a:t>
            </a:r>
            <a:r>
              <a:rPr lang="en-US" sz="1900" dirty="0"/>
              <a:t>[</a:t>
            </a:r>
            <a:r>
              <a:rPr lang="en-US" sz="1900" dirty="0" smtClean="0"/>
              <a:t>Veach97] </a:t>
            </a:r>
          </a:p>
          <a:p>
            <a:pPr marL="171450" indent="-171450">
              <a:buFont typeface="Arial" panose="020B0604020202020204" pitchFamily="34" charset="0"/>
              <a:buChar char="•"/>
            </a:pPr>
            <a:r>
              <a:rPr lang="en-US" sz="1900" dirty="0" smtClean="0"/>
              <a:t>Non-equal sample budget is worth [Havran14], [Hachishuka14]</a:t>
            </a:r>
          </a:p>
          <a:p>
            <a:pPr marL="171450" indent="-171450">
              <a:buFont typeface="Arial" panose="020B0604020202020204" pitchFamily="34" charset="0"/>
              <a:buChar char="•"/>
            </a:pPr>
            <a:r>
              <a:rPr lang="en-US" sz="1900" dirty="0" smtClean="0"/>
              <a:t>Minimizing variance using </a:t>
            </a:r>
            <a:r>
              <a:rPr lang="en-US" sz="1900" dirty="0"/>
              <a:t>gradients </a:t>
            </a:r>
            <a:r>
              <a:rPr lang="en-US" sz="1900" dirty="0" smtClean="0"/>
              <a:t>[Lu13],</a:t>
            </a:r>
          </a:p>
          <a:p>
            <a:pPr marL="171450" indent="-171450">
              <a:buFont typeface="Arial" panose="020B0604020202020204" pitchFamily="34" charset="0"/>
              <a:buChar char="•"/>
            </a:pPr>
            <a:r>
              <a:rPr lang="en-US" sz="1900" dirty="0" smtClean="0"/>
              <a:t>Heuristics with Newton-Raphson solver [Sbert19]</a:t>
            </a:r>
          </a:p>
          <a:p>
            <a:pPr marL="171450" indent="-171450">
              <a:buFont typeface="Arial" panose="020B0604020202020204" pitchFamily="34" charset="0"/>
              <a:buChar char="•"/>
            </a:pPr>
            <a:r>
              <a:rPr lang="en-US" sz="1900" dirty="0" err="1" smtClean="0"/>
              <a:t>Kullback-Leibler</a:t>
            </a:r>
            <a:r>
              <a:rPr lang="en-US" sz="1900" dirty="0" smtClean="0"/>
              <a:t> divergence instead of the variance [Vorba19]</a:t>
            </a:r>
          </a:p>
          <a:p>
            <a:pPr marL="171450" indent="-171450">
              <a:buFont typeface="Arial" panose="020B0604020202020204" pitchFamily="34" charset="0"/>
              <a:buChar char="•"/>
            </a:pPr>
            <a:r>
              <a:rPr lang="en-US" sz="1900" dirty="0" smtClean="0"/>
              <a:t>Deep learning [M</a:t>
            </a:r>
            <a:r>
              <a:rPr lang="hu-HU" sz="1900" dirty="0" smtClean="0"/>
              <a:t>üller19</a:t>
            </a:r>
            <a:r>
              <a:rPr lang="en-US" sz="1900" dirty="0" smtClean="0"/>
              <a:t>], [Murray20]</a:t>
            </a:r>
          </a:p>
          <a:p>
            <a:pPr marL="171450" indent="-171450">
              <a:buFont typeface="Arial" panose="020B0604020202020204" pitchFamily="34" charset="0"/>
              <a:buChar char="•"/>
            </a:pPr>
            <a:r>
              <a:rPr lang="en-US" sz="1900" dirty="0" smtClean="0"/>
              <a:t>Theoretical analysis of the optimal weighting [He14], [Kondapaneni19], [Sbert22]</a:t>
            </a:r>
            <a:endParaRPr lang="en-US" sz="1900" dirty="0"/>
          </a:p>
        </p:txBody>
      </p:sp>
      <p:sp>
        <p:nvSpPr>
          <p:cNvPr id="3" name="Cím 2"/>
          <p:cNvSpPr>
            <a:spLocks noGrp="1"/>
          </p:cNvSpPr>
          <p:nvPr>
            <p:ph type="title"/>
          </p:nvPr>
        </p:nvSpPr>
        <p:spPr/>
        <p:txBody>
          <a:bodyPr/>
          <a:lstStyle/>
          <a:p>
            <a:r>
              <a:rPr lang="en-US" dirty="0" smtClean="0"/>
              <a:t>Previous work</a:t>
            </a:r>
            <a:endParaRPr lang="en-US" dirty="0"/>
          </a:p>
        </p:txBody>
      </p:sp>
    </p:spTree>
    <p:extLst>
      <p:ext uri="{BB962C8B-B14F-4D97-AF65-F5344CB8AC3E}">
        <p14:creationId xmlns:p14="http://schemas.microsoft.com/office/powerpoint/2010/main" val="2255545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artalom helye 1"/>
              <p:cNvSpPr>
                <a:spLocks noGrp="1"/>
              </p:cNvSpPr>
              <p:nvPr>
                <p:ph idx="1"/>
              </p:nvPr>
            </p:nvSpPr>
            <p:spPr>
              <a:xfrm>
                <a:off x="456832" y="1090740"/>
                <a:ext cx="8229968" cy="2791777"/>
              </a:xfrm>
            </p:spPr>
            <p:txBody>
              <a:bodyPr/>
              <a:lstStyle/>
              <a:p>
                <a:pPr marL="171450" indent="-171450">
                  <a:buFont typeface="Arial" panose="020B0604020202020204" pitchFamily="34" charset="0"/>
                  <a:buChar char="•"/>
                </a:pPr>
                <a:r>
                  <a:rPr lang="hu-HU" sz="2400" dirty="0" smtClean="0"/>
                  <a:t>Dissimilarity </a:t>
                </a:r>
                <a14:m>
                  <m:oMath xmlns:m="http://schemas.openxmlformats.org/officeDocument/2006/math">
                    <m:r>
                      <a:rPr lang="en-US" sz="2400" i="1" dirty="0">
                        <a:latin typeface="Cambria Math"/>
                      </a:rPr>
                      <m:t>𝑆</m:t>
                    </m:r>
                    <m:d>
                      <m:dPr>
                        <m:ctrlPr>
                          <a:rPr lang="hu-HU" sz="2400" i="1" dirty="0">
                            <a:latin typeface="Cambria Math"/>
                          </a:rPr>
                        </m:ctrlPr>
                      </m:dPr>
                      <m:e>
                        <m:r>
                          <a:rPr lang="hu-HU" sz="2400" i="1" dirty="0">
                            <a:latin typeface="Cambria Math"/>
                          </a:rPr>
                          <m:t>𝑓</m:t>
                        </m:r>
                        <m:r>
                          <a:rPr lang="hu-HU" sz="2400" i="1" dirty="0">
                            <a:latin typeface="Cambria Math"/>
                          </a:rPr>
                          <m:t>,</m:t>
                        </m:r>
                        <m:r>
                          <a:rPr lang="hu-HU" sz="2400" i="1" dirty="0">
                            <a:latin typeface="Cambria Math"/>
                          </a:rPr>
                          <m:t>𝑝</m:t>
                        </m:r>
                        <m:d>
                          <m:dPr>
                            <m:ctrlPr>
                              <a:rPr lang="hu-HU" sz="2400" i="1" dirty="0">
                                <a:latin typeface="Cambria Math"/>
                              </a:rPr>
                            </m:ctrlPr>
                          </m:dPr>
                          <m:e>
                            <m:r>
                              <a:rPr lang="hu-HU" sz="2400" i="1" dirty="0">
                                <a:latin typeface="Cambria Math"/>
                                <a:ea typeface="Cambria Math"/>
                              </a:rPr>
                              <m:t>𝛼</m:t>
                            </m:r>
                          </m:e>
                        </m:d>
                      </m:e>
                    </m:d>
                    <m:r>
                      <a:rPr lang="en-US" sz="2400" b="0" i="1" dirty="0" smtClean="0">
                        <a:latin typeface="Cambria Math"/>
                        <a:ea typeface="Cambria Math"/>
                      </a:rPr>
                      <m:t>=</m:t>
                    </m:r>
                    <m:nary>
                      <m:naryPr>
                        <m:limLoc m:val="undOvr"/>
                        <m:subHide m:val="on"/>
                        <m:supHide m:val="on"/>
                        <m:ctrlPr>
                          <a:rPr lang="en-US" sz="2400" b="0" i="1" dirty="0" smtClean="0">
                            <a:latin typeface="Cambria Math"/>
                          </a:rPr>
                        </m:ctrlPr>
                      </m:naryPr>
                      <m:sub/>
                      <m:sup/>
                      <m:e>
                        <m:r>
                          <a:rPr lang="en-US" sz="2400" b="0" i="1" dirty="0" smtClean="0">
                            <a:latin typeface="Cambria Math"/>
                          </a:rPr>
                          <m:t>𝐷</m:t>
                        </m:r>
                        <m:r>
                          <a:rPr lang="en-US" sz="2400" b="0" i="1" dirty="0" smtClean="0">
                            <a:latin typeface="Cambria Math"/>
                          </a:rPr>
                          <m:t>(</m:t>
                        </m:r>
                        <m:r>
                          <a:rPr lang="en-US" sz="2400" b="0" i="1" dirty="0" smtClean="0">
                            <a:latin typeface="Cambria Math"/>
                          </a:rPr>
                          <m:t>𝑓</m:t>
                        </m:r>
                        <m:r>
                          <a:rPr lang="hu-HU" sz="2400" i="1" dirty="0">
                            <a:latin typeface="Cambria Math"/>
                          </a:rPr>
                          <m:t>,</m:t>
                        </m:r>
                        <m:r>
                          <a:rPr lang="hu-HU" sz="2400" i="1" dirty="0">
                            <a:latin typeface="Cambria Math"/>
                          </a:rPr>
                          <m:t>𝑝</m:t>
                        </m:r>
                        <m:r>
                          <a:rPr lang="hu-HU" sz="2400" i="1" dirty="0">
                            <a:latin typeface="Cambria Math"/>
                          </a:rPr>
                          <m:t>(</m:t>
                        </m:r>
                        <m:r>
                          <a:rPr lang="hu-HU" sz="2400" i="1" dirty="0">
                            <a:latin typeface="Cambria Math"/>
                            <a:ea typeface="Cambria Math"/>
                          </a:rPr>
                          <m:t>𝛼</m:t>
                        </m:r>
                        <m:r>
                          <a:rPr lang="hu-HU" sz="2400" i="1" dirty="0">
                            <a:latin typeface="Cambria Math"/>
                            <a:ea typeface="Cambria Math"/>
                          </a:rPr>
                          <m:t>))</m:t>
                        </m:r>
                        <m:r>
                          <m:rPr>
                            <m:sty m:val="p"/>
                          </m:rPr>
                          <a:rPr lang="en-US" sz="2400">
                            <a:latin typeface="Cambria Math"/>
                          </a:rPr>
                          <m:t>d</m:t>
                        </m:r>
                        <m:r>
                          <a:rPr lang="en-US" sz="2400" i="1">
                            <a:latin typeface="Cambria Math"/>
                            <a:ea typeface="Cambria Math"/>
                          </a:rPr>
                          <m:t>𝜎</m:t>
                        </m:r>
                        <m:r>
                          <a:rPr lang="en-US" sz="2400" i="1">
                            <a:latin typeface="Cambria Math"/>
                            <a:ea typeface="Cambria Math"/>
                          </a:rPr>
                          <m:t>(</m:t>
                        </m:r>
                        <m:acc>
                          <m:accPr>
                            <m:chr m:val="̅"/>
                            <m:ctrlPr>
                              <a:rPr lang="en-US" sz="2400" i="1">
                                <a:latin typeface="Cambria Math"/>
                              </a:rPr>
                            </m:ctrlPr>
                          </m:accPr>
                          <m:e>
                            <m:r>
                              <a:rPr lang="en-US" sz="2400" i="1">
                                <a:latin typeface="Cambria Math"/>
                              </a:rPr>
                              <m:t>𝑥</m:t>
                            </m:r>
                          </m:e>
                        </m:acc>
                        <m:r>
                          <a:rPr lang="en-US" sz="2400" i="1">
                            <a:latin typeface="Cambria Math"/>
                          </a:rPr>
                          <m:t>)</m:t>
                        </m:r>
                        <m:r>
                          <a:rPr lang="en-US" sz="2400" b="0" i="1" dirty="0" smtClean="0">
                            <a:latin typeface="Cambria Math"/>
                          </a:rPr>
                          <m:t>,</m:t>
                        </m:r>
                      </m:e>
                    </m:nary>
                  </m:oMath>
                </a14:m>
                <a:r>
                  <a:rPr lang="hu-HU" sz="2400" dirty="0" smtClean="0"/>
                  <a:t> must be </a:t>
                </a:r>
                <a:r>
                  <a:rPr lang="hu-HU" sz="2400" dirty="0" err="1" smtClean="0"/>
                  <a:t>minimized</a:t>
                </a:r>
                <a:endParaRPr lang="hu-HU" sz="2400" dirty="0" smtClean="0"/>
              </a:p>
              <a:p>
                <a:pPr marL="171450" indent="-171450">
                  <a:buFont typeface="Arial" panose="020B0604020202020204" pitchFamily="34" charset="0"/>
                  <a:buChar char="•"/>
                </a:pPr>
                <a:r>
                  <a:rPr lang="hu-HU" sz="2400" dirty="0" err="1" smtClean="0"/>
                  <a:t>Equation</a:t>
                </a:r>
                <a:r>
                  <a:rPr lang="hu-HU" sz="2400" dirty="0" smtClean="0"/>
                  <a:t> of </a:t>
                </a:r>
                <a:r>
                  <a:rPr lang="hu-HU" sz="2400" dirty="0" err="1" smtClean="0"/>
                  <a:t>optimality</a:t>
                </a:r>
                <a:r>
                  <a:rPr lang="hu-HU" sz="2400" dirty="0" smtClean="0"/>
                  <a:t>: </a:t>
                </a:r>
                <a14:m>
                  <m:oMath xmlns:m="http://schemas.openxmlformats.org/officeDocument/2006/math">
                    <m:f>
                      <m:fPr>
                        <m:ctrlPr>
                          <a:rPr lang="hu-HU" sz="2400" i="1" smtClean="0">
                            <a:latin typeface="Cambria Math"/>
                          </a:rPr>
                        </m:ctrlPr>
                      </m:fPr>
                      <m:num>
                        <m:r>
                          <m:rPr>
                            <m:sty m:val="p"/>
                          </m:rPr>
                          <a:rPr lang="hu-HU" sz="2400" i="0" smtClean="0">
                            <a:latin typeface="Cambria Math"/>
                          </a:rPr>
                          <m:t>d</m:t>
                        </m:r>
                        <m:r>
                          <a:rPr lang="en-US" sz="2400" b="0" i="1" dirty="0" smtClean="0">
                            <a:latin typeface="Cambria Math"/>
                          </a:rPr>
                          <m:t>𝑆</m:t>
                        </m:r>
                      </m:num>
                      <m:den>
                        <m:r>
                          <m:rPr>
                            <m:sty m:val="p"/>
                          </m:rPr>
                          <a:rPr lang="hu-HU" sz="2400" i="0" smtClean="0">
                            <a:latin typeface="Cambria Math"/>
                          </a:rPr>
                          <m:t>d</m:t>
                        </m:r>
                        <m:r>
                          <a:rPr lang="hu-HU" sz="2400" i="1" dirty="0">
                            <a:latin typeface="Cambria Math"/>
                            <a:ea typeface="Cambria Math"/>
                          </a:rPr>
                          <m:t>𝛼</m:t>
                        </m:r>
                      </m:den>
                    </m:f>
                    <m:r>
                      <a:rPr lang="en-US" sz="2400" b="0" i="1" smtClean="0">
                        <a:latin typeface="Cambria Math"/>
                      </a:rPr>
                      <m:t>=</m:t>
                    </m:r>
                    <m:nary>
                      <m:naryPr>
                        <m:limLoc m:val="undOvr"/>
                        <m:subHide m:val="on"/>
                        <m:supHide m:val="on"/>
                        <m:ctrlPr>
                          <a:rPr lang="en-US" sz="2400" i="1" dirty="0">
                            <a:latin typeface="Cambria Math"/>
                          </a:rPr>
                        </m:ctrlPr>
                      </m:naryPr>
                      <m:sub/>
                      <m:sup/>
                      <m:e>
                        <m:f>
                          <m:fPr>
                            <m:ctrlPr>
                              <a:rPr lang="hu-HU" sz="2400" i="1">
                                <a:latin typeface="Cambria Math"/>
                              </a:rPr>
                            </m:ctrlPr>
                          </m:fPr>
                          <m:num>
                            <m:r>
                              <m:rPr>
                                <m:sty m:val="p"/>
                              </m:rPr>
                              <a:rPr lang="hu-HU" sz="2400">
                                <a:latin typeface="Cambria Math"/>
                              </a:rPr>
                              <m:t>d</m:t>
                            </m:r>
                            <m:r>
                              <a:rPr lang="en-US" sz="2400" b="0" i="1" dirty="0" smtClean="0">
                                <a:latin typeface="Cambria Math"/>
                              </a:rPr>
                              <m:t>𝐷</m:t>
                            </m:r>
                          </m:num>
                          <m:den>
                            <m:r>
                              <m:rPr>
                                <m:sty m:val="p"/>
                              </m:rPr>
                              <a:rPr lang="hu-HU" sz="2400">
                                <a:latin typeface="Cambria Math"/>
                              </a:rPr>
                              <m:t>d</m:t>
                            </m:r>
                            <m:r>
                              <a:rPr lang="en-US" sz="2400" b="0" i="1" dirty="0" smtClean="0">
                                <a:latin typeface="Cambria Math"/>
                                <a:ea typeface="Cambria Math"/>
                              </a:rPr>
                              <m:t>𝑝</m:t>
                            </m:r>
                          </m:den>
                        </m:f>
                        <m:d>
                          <m:dPr>
                            <m:ctrlPr>
                              <a:rPr lang="en-US" sz="2400" i="1">
                                <a:latin typeface="Cambria Math"/>
                              </a:rPr>
                            </m:ctrlPr>
                          </m:dPr>
                          <m:e>
                            <m:sSub>
                              <m:sSubPr>
                                <m:ctrlPr>
                                  <a:rPr lang="hu-HU" altLang="en-US" sz="2400" i="1" dirty="0">
                                    <a:latin typeface="Cambria Math"/>
                                  </a:rPr>
                                </m:ctrlPr>
                              </m:sSubPr>
                              <m:e>
                                <m:r>
                                  <a:rPr lang="en-US" altLang="en-US" sz="2400" i="1" dirty="0">
                                    <a:latin typeface="Cambria Math"/>
                                  </a:rPr>
                                  <m:t>𝑝</m:t>
                                </m:r>
                              </m:e>
                              <m:sub>
                                <m:r>
                                  <a:rPr lang="en-US" altLang="en-US" sz="2400" i="1" dirty="0">
                                    <a:latin typeface="Cambria Math"/>
                                  </a:rPr>
                                  <m:t>1</m:t>
                                </m:r>
                              </m:sub>
                            </m:sSub>
                            <m:r>
                              <a:rPr lang="en-US" sz="2400">
                                <a:latin typeface="Cambria Math"/>
                              </a:rPr>
                              <m:t>−</m:t>
                            </m:r>
                            <m:sSub>
                              <m:sSubPr>
                                <m:ctrlPr>
                                  <a:rPr lang="hu-HU" altLang="en-US" sz="2400" i="1" dirty="0">
                                    <a:latin typeface="Cambria Math"/>
                                  </a:rPr>
                                </m:ctrlPr>
                              </m:sSubPr>
                              <m:e>
                                <m:r>
                                  <a:rPr lang="en-US" altLang="en-US" sz="2400" i="1" dirty="0">
                                    <a:latin typeface="Cambria Math"/>
                                  </a:rPr>
                                  <m:t>𝑝</m:t>
                                </m:r>
                              </m:e>
                              <m:sub>
                                <m:r>
                                  <a:rPr lang="en-US" altLang="en-US" sz="2400" i="1" dirty="0">
                                    <a:latin typeface="Cambria Math"/>
                                  </a:rPr>
                                  <m:t>2</m:t>
                                </m:r>
                              </m:sub>
                            </m:sSub>
                          </m:e>
                        </m:d>
                        <m:r>
                          <m:rPr>
                            <m:sty m:val="p"/>
                          </m:rPr>
                          <a:rPr lang="en-US" sz="2400">
                            <a:latin typeface="Cambria Math"/>
                          </a:rPr>
                          <m:t>d</m:t>
                        </m:r>
                        <m:r>
                          <a:rPr lang="en-US" sz="2400" i="1">
                            <a:latin typeface="Cambria Math"/>
                            <a:ea typeface="Cambria Math"/>
                          </a:rPr>
                          <m:t>𝜎</m:t>
                        </m:r>
                        <m:d>
                          <m:dPr>
                            <m:ctrlPr>
                              <a:rPr lang="en-US" sz="2400" i="1">
                                <a:latin typeface="Cambria Math"/>
                                <a:ea typeface="Cambria Math"/>
                              </a:rPr>
                            </m:ctrlPr>
                          </m:dPr>
                          <m:e>
                            <m:acc>
                              <m:accPr>
                                <m:chr m:val="̅"/>
                                <m:ctrlPr>
                                  <a:rPr lang="en-US" sz="2400" i="1">
                                    <a:latin typeface="Cambria Math"/>
                                  </a:rPr>
                                </m:ctrlPr>
                              </m:accPr>
                              <m:e>
                                <m:r>
                                  <a:rPr lang="en-US" sz="2400" i="1">
                                    <a:latin typeface="Cambria Math"/>
                                  </a:rPr>
                                  <m:t>𝑥</m:t>
                                </m:r>
                              </m:e>
                            </m:acc>
                          </m:e>
                        </m:d>
                        <m:r>
                          <a:rPr lang="en-US" sz="2400" b="0" i="1" smtClean="0">
                            <a:latin typeface="Cambria Math"/>
                          </a:rPr>
                          <m:t>=0</m:t>
                        </m:r>
                      </m:e>
                    </m:nary>
                  </m:oMath>
                </a14:m>
                <a:endParaRPr lang="en-US" sz="2400" b="0" i="1" dirty="0" smtClean="0">
                  <a:latin typeface="Cambria Math"/>
                </a:endParaRPr>
              </a:p>
              <a:p>
                <a:pPr marL="171450" indent="-171450">
                  <a:buFont typeface="Arial" panose="020B0604020202020204" pitchFamily="34" charset="0"/>
                  <a:buChar char="•"/>
                </a:pPr>
                <a:r>
                  <a:rPr lang="en-US" sz="2400" dirty="0"/>
                  <a:t>Invariant: </a:t>
                </a:r>
                <a14:m>
                  <m:oMath xmlns:m="http://schemas.openxmlformats.org/officeDocument/2006/math">
                    <m:nary>
                      <m:naryPr>
                        <m:limLoc m:val="undOvr"/>
                        <m:subHide m:val="on"/>
                        <m:supHide m:val="on"/>
                        <m:ctrlPr>
                          <a:rPr lang="en-US" sz="2400" i="1" dirty="0">
                            <a:latin typeface="Cambria Math"/>
                          </a:rPr>
                        </m:ctrlPr>
                      </m:naryPr>
                      <m:sub/>
                      <m:sup/>
                      <m:e>
                        <m:f>
                          <m:fPr>
                            <m:ctrlPr>
                              <a:rPr lang="hu-HU" sz="2400" i="1">
                                <a:latin typeface="Cambria Math"/>
                              </a:rPr>
                            </m:ctrlPr>
                          </m:fPr>
                          <m:num>
                            <m:r>
                              <m:rPr>
                                <m:sty m:val="p"/>
                              </m:rPr>
                              <a:rPr lang="hu-HU" sz="2400">
                                <a:latin typeface="Cambria Math"/>
                              </a:rPr>
                              <m:t>d</m:t>
                            </m:r>
                            <m:r>
                              <a:rPr lang="en-US" sz="2400" b="0" i="1" dirty="0" smtClean="0">
                                <a:latin typeface="Cambria Math"/>
                              </a:rPr>
                              <m:t>𝐷</m:t>
                            </m:r>
                          </m:num>
                          <m:den>
                            <m:r>
                              <m:rPr>
                                <m:sty m:val="p"/>
                              </m:rPr>
                              <a:rPr lang="hu-HU" sz="2400">
                                <a:latin typeface="Cambria Math"/>
                              </a:rPr>
                              <m:t>d</m:t>
                            </m:r>
                            <m:r>
                              <a:rPr lang="en-US" sz="2400" i="1" dirty="0">
                                <a:latin typeface="Cambria Math"/>
                                <a:ea typeface="Cambria Math"/>
                              </a:rPr>
                              <m:t>𝑝</m:t>
                            </m:r>
                          </m:den>
                        </m:f>
                        <m:sSub>
                          <m:sSubPr>
                            <m:ctrlPr>
                              <a:rPr lang="hu-HU" altLang="en-US" sz="2400" i="1" dirty="0">
                                <a:latin typeface="Cambria Math"/>
                              </a:rPr>
                            </m:ctrlPr>
                          </m:sSubPr>
                          <m:e>
                            <m:r>
                              <a:rPr lang="en-US" altLang="en-US" sz="2400" i="1" dirty="0">
                                <a:latin typeface="Cambria Math"/>
                              </a:rPr>
                              <m:t>𝑝</m:t>
                            </m:r>
                          </m:e>
                          <m:sub>
                            <m:r>
                              <a:rPr lang="en-US" altLang="en-US" sz="2400" i="1" dirty="0">
                                <a:latin typeface="Cambria Math"/>
                              </a:rPr>
                              <m:t>𝑖</m:t>
                            </m:r>
                          </m:sub>
                        </m:sSub>
                        <m:r>
                          <m:rPr>
                            <m:sty m:val="p"/>
                          </m:rPr>
                          <a:rPr lang="en-US" sz="2400">
                            <a:latin typeface="Cambria Math"/>
                          </a:rPr>
                          <m:t>d</m:t>
                        </m:r>
                        <m:r>
                          <a:rPr lang="en-US" sz="2400" i="1">
                            <a:latin typeface="Cambria Math"/>
                            <a:ea typeface="Cambria Math"/>
                          </a:rPr>
                          <m:t>𝜎</m:t>
                        </m:r>
                        <m:d>
                          <m:dPr>
                            <m:ctrlPr>
                              <a:rPr lang="en-US" sz="2400" i="1">
                                <a:latin typeface="Cambria Math"/>
                                <a:ea typeface="Cambria Math"/>
                              </a:rPr>
                            </m:ctrlPr>
                          </m:dPr>
                          <m:e>
                            <m:acc>
                              <m:accPr>
                                <m:chr m:val="̅"/>
                                <m:ctrlPr>
                                  <a:rPr lang="en-US" sz="2400" i="1">
                                    <a:latin typeface="Cambria Math"/>
                                  </a:rPr>
                                </m:ctrlPr>
                              </m:accPr>
                              <m:e>
                                <m:r>
                                  <a:rPr lang="en-US" sz="2400" i="1">
                                    <a:latin typeface="Cambria Math"/>
                                  </a:rPr>
                                  <m:t>𝑥</m:t>
                                </m:r>
                              </m:e>
                            </m:acc>
                          </m:e>
                        </m:d>
                        <m:r>
                          <a:rPr lang="en-US" sz="2400" i="1">
                            <a:latin typeface="Cambria Math"/>
                          </a:rPr>
                          <m:t>=</m:t>
                        </m:r>
                        <m:sSub>
                          <m:sSubPr>
                            <m:ctrlPr>
                              <a:rPr lang="en-US" sz="2400" i="1">
                                <a:latin typeface="Cambria Math"/>
                              </a:rPr>
                            </m:ctrlPr>
                          </m:sSubPr>
                          <m:e>
                            <m:r>
                              <a:rPr lang="en-US" sz="2400" i="1">
                                <a:latin typeface="Cambria Math"/>
                              </a:rPr>
                              <m:t>𝐸</m:t>
                            </m:r>
                          </m:e>
                          <m:sub>
                            <m:sSub>
                              <m:sSubPr>
                                <m:ctrlPr>
                                  <a:rPr lang="hu-HU" altLang="en-US" sz="2400" i="1" dirty="0">
                                    <a:latin typeface="Cambria Math"/>
                                  </a:rPr>
                                </m:ctrlPr>
                              </m:sSubPr>
                              <m:e>
                                <m:r>
                                  <a:rPr lang="en-US" altLang="en-US" sz="2400" i="1" dirty="0">
                                    <a:latin typeface="Cambria Math"/>
                                  </a:rPr>
                                  <m:t>𝑝</m:t>
                                </m:r>
                              </m:e>
                              <m:sub>
                                <m:r>
                                  <a:rPr lang="en-US" altLang="en-US" sz="2400" i="1" dirty="0">
                                    <a:latin typeface="Cambria Math"/>
                                  </a:rPr>
                                  <m:t>𝑖</m:t>
                                </m:r>
                              </m:sub>
                            </m:sSub>
                          </m:sub>
                        </m:sSub>
                        <m:d>
                          <m:dPr>
                            <m:begChr m:val="["/>
                            <m:endChr m:val="]"/>
                            <m:ctrlPr>
                              <a:rPr lang="en-US" sz="2400" i="1">
                                <a:latin typeface="Cambria Math"/>
                              </a:rPr>
                            </m:ctrlPr>
                          </m:dPr>
                          <m:e>
                            <m:f>
                              <m:fPr>
                                <m:ctrlPr>
                                  <a:rPr lang="hu-HU" sz="2400" i="1">
                                    <a:latin typeface="Cambria Math"/>
                                  </a:rPr>
                                </m:ctrlPr>
                              </m:fPr>
                              <m:num>
                                <m:r>
                                  <m:rPr>
                                    <m:sty m:val="p"/>
                                  </m:rPr>
                                  <a:rPr lang="hu-HU" sz="2400">
                                    <a:latin typeface="Cambria Math"/>
                                  </a:rPr>
                                  <m:t>d</m:t>
                                </m:r>
                                <m:r>
                                  <a:rPr lang="en-US" sz="2400" b="0" i="1" dirty="0" smtClean="0">
                                    <a:latin typeface="Cambria Math"/>
                                  </a:rPr>
                                  <m:t>𝐷</m:t>
                                </m:r>
                              </m:num>
                              <m:den>
                                <m:r>
                                  <m:rPr>
                                    <m:sty m:val="p"/>
                                  </m:rPr>
                                  <a:rPr lang="hu-HU" sz="2400">
                                    <a:latin typeface="Cambria Math"/>
                                  </a:rPr>
                                  <m:t>d</m:t>
                                </m:r>
                                <m:r>
                                  <a:rPr lang="en-US" sz="2400" i="1" dirty="0">
                                    <a:latin typeface="Cambria Math"/>
                                    <a:ea typeface="Cambria Math"/>
                                  </a:rPr>
                                  <m:t>𝑝</m:t>
                                </m:r>
                              </m:den>
                            </m:f>
                          </m:e>
                        </m:d>
                        <m:r>
                          <a:rPr lang="en-US" sz="2400" b="0" i="1" smtClean="0">
                            <a:latin typeface="Cambria Math"/>
                          </a:rPr>
                          <m:t>=</m:t>
                        </m:r>
                      </m:e>
                    </m:nary>
                  </m:oMath>
                </a14:m>
                <a:r>
                  <a:rPr lang="en-US" sz="2400" b="0" dirty="0" smtClean="0"/>
                  <a:t> constant</a:t>
                </a:r>
              </a:p>
              <a:p>
                <a:pPr marL="171450" indent="-171450">
                  <a:buFont typeface="Arial" panose="020B0604020202020204" pitchFamily="34" charset="0"/>
                  <a:buChar char="•"/>
                </a:pPr>
                <a:r>
                  <a:rPr lang="en-US" sz="2400" dirty="0" smtClean="0"/>
                  <a:t>Solution of the equation of optimality: Newton-Raphson</a:t>
                </a:r>
              </a:p>
              <a:p>
                <a:pPr marL="171450" indent="-171450">
                  <a:buFont typeface="Arial" panose="020B0604020202020204" pitchFamily="34" charset="0"/>
                  <a:buChar char="•"/>
                </a:pPr>
                <a:r>
                  <a:rPr lang="en-US" sz="2400" dirty="0" smtClean="0"/>
                  <a:t>Problem: </a:t>
                </a:r>
                <a:r>
                  <a:rPr lang="en-US" sz="2400" b="1" u="sng" dirty="0" smtClean="0"/>
                  <a:t>uncertain parameters in the equation</a:t>
                </a:r>
                <a:endParaRPr lang="hu-HU" sz="2400" dirty="0" smtClean="0"/>
              </a:p>
              <a:p>
                <a:pPr marL="171450" indent="-171450">
                  <a:buFont typeface="Arial" panose="020B0604020202020204" pitchFamily="34" charset="0"/>
                  <a:buChar char="•"/>
                </a:pPr>
                <a:endParaRPr lang="hu-HU" sz="2400" dirty="0" smtClean="0"/>
              </a:p>
              <a:p>
                <a:endParaRPr lang="en-US" sz="2400" dirty="0"/>
              </a:p>
            </p:txBody>
          </p:sp>
        </mc:Choice>
        <mc:Fallback xmlns="">
          <p:sp>
            <p:nvSpPr>
              <p:cNvPr id="2" name="Tartalom helye 1"/>
              <p:cNvSpPr>
                <a:spLocks noGrp="1" noRot="1" noChangeAspect="1" noMove="1" noResize="1" noEditPoints="1" noAdjustHandles="1" noChangeArrowheads="1" noChangeShapeType="1" noTextEdit="1"/>
              </p:cNvSpPr>
              <p:nvPr>
                <p:ph idx="1"/>
              </p:nvPr>
            </p:nvSpPr>
            <p:spPr>
              <a:xfrm>
                <a:off x="456832" y="1090740"/>
                <a:ext cx="8229968" cy="2791777"/>
              </a:xfrm>
              <a:blipFill rotWithShape="1">
                <a:blip r:embed="rId3"/>
                <a:stretch>
                  <a:fillRect l="-1037" t="-873" b="-18341"/>
                </a:stretch>
              </a:blipFill>
            </p:spPr>
            <p:txBody>
              <a:bodyPr/>
              <a:lstStyle/>
              <a:p>
                <a:r>
                  <a:rPr lang="en-US">
                    <a:noFill/>
                  </a:rPr>
                  <a:t> </a:t>
                </a:r>
              </a:p>
            </p:txBody>
          </p:sp>
        </mc:Fallback>
      </mc:AlternateContent>
      <p:sp>
        <p:nvSpPr>
          <p:cNvPr id="3" name="Cím 2"/>
          <p:cNvSpPr>
            <a:spLocks noGrp="1"/>
          </p:cNvSpPr>
          <p:nvPr>
            <p:ph type="title"/>
          </p:nvPr>
        </p:nvSpPr>
        <p:spPr/>
        <p:txBody>
          <a:bodyPr/>
          <a:lstStyle/>
          <a:p>
            <a:r>
              <a:rPr lang="en-US" dirty="0" smtClean="0"/>
              <a:t>General solution</a:t>
            </a:r>
            <a:endParaRPr lang="en-US" dirty="0"/>
          </a:p>
        </p:txBody>
      </p:sp>
      <p:sp>
        <p:nvSpPr>
          <p:cNvPr id="4" name="Lefelé nyíl 3"/>
          <p:cNvSpPr/>
          <p:nvPr/>
        </p:nvSpPr>
        <p:spPr>
          <a:xfrm>
            <a:off x="8163816" y="1466987"/>
            <a:ext cx="565744" cy="14735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elé nyíl 4"/>
          <p:cNvSpPr/>
          <p:nvPr/>
        </p:nvSpPr>
        <p:spPr>
          <a:xfrm rot="10800000">
            <a:off x="8171491" y="1410575"/>
            <a:ext cx="565744" cy="14735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07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par>
                          <p:cTn id="28" fill="hold">
                            <p:stCondLst>
                              <p:cond delay="500"/>
                            </p:stCondLst>
                            <p:childTnLst>
                              <p:par>
                                <p:cTn id="29" presetID="45"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ppt_w</p:attrName>
                                        </p:attrNameLst>
                                      </p:cBhvr>
                                      <p:tavLst>
                                        <p:tav tm="0" fmla="#ppt_w*sin(2.5*pi*$)">
                                          <p:val>
                                            <p:fltVal val="0"/>
                                          </p:val>
                                        </p:tav>
                                        <p:tav tm="100000">
                                          <p:val>
                                            <p:fltVal val="1"/>
                                          </p:val>
                                        </p:tav>
                                      </p:tavLst>
                                    </p:anim>
                                    <p:anim calcmode="lin" valueType="num">
                                      <p:cBhvr>
                                        <p:cTn id="3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artalom helye 1"/>
              <p:cNvSpPr>
                <a:spLocks noGrp="1"/>
              </p:cNvSpPr>
              <p:nvPr>
                <p:ph idx="1"/>
              </p:nvPr>
            </p:nvSpPr>
            <p:spPr>
              <a:xfrm>
                <a:off x="232229" y="1005819"/>
                <a:ext cx="8563428" cy="2791777"/>
              </a:xfrm>
            </p:spPr>
            <p:txBody>
              <a:bodyPr/>
              <a:lstStyle/>
              <a:p>
                <a:pPr marL="285750" indent="-285750">
                  <a:buFont typeface="Arial" panose="020B0604020202020204" pitchFamily="34" charset="0"/>
                  <a:buChar char="•"/>
                </a:pPr>
                <a:r>
                  <a:rPr lang="en-US" sz="2400" dirty="0" smtClean="0"/>
                  <a:t>Heuristics:</a:t>
                </a: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i="1">
                              <a:latin typeface="Cambria Math"/>
                            </a:rPr>
                            <m:t>𝐸</m:t>
                          </m:r>
                        </m:e>
                        <m:sub>
                          <m:sSub>
                            <m:sSubPr>
                              <m:ctrlPr>
                                <a:rPr lang="en-US" sz="2400" i="1" smtClean="0">
                                  <a:latin typeface="Cambria Math"/>
                                </a:rPr>
                              </m:ctrlPr>
                            </m:sSubPr>
                            <m:e>
                              <m:r>
                                <a:rPr lang="en-US" sz="2400" b="0" i="1" smtClean="0">
                                  <a:latin typeface="Cambria Math"/>
                                </a:rPr>
                                <m:t>𝑝</m:t>
                              </m:r>
                            </m:e>
                            <m:sub>
                              <m:r>
                                <a:rPr lang="en-US" sz="2400" b="0" i="1" smtClean="0">
                                  <a:latin typeface="Cambria Math"/>
                                </a:rPr>
                                <m:t>𝑖</m:t>
                              </m:r>
                            </m:sub>
                          </m:sSub>
                        </m:sub>
                      </m:sSub>
                      <m:d>
                        <m:dPr>
                          <m:begChr m:val="["/>
                          <m:endChr m:val="]"/>
                          <m:ctrlPr>
                            <a:rPr lang="en-US" sz="2400" i="1">
                              <a:latin typeface="Cambria Math"/>
                            </a:rPr>
                          </m:ctrlPr>
                        </m:dPr>
                        <m:e>
                          <m:f>
                            <m:fPr>
                              <m:ctrlPr>
                                <a:rPr lang="en-US" sz="2400" i="1">
                                  <a:latin typeface="Cambria Math"/>
                                </a:rPr>
                              </m:ctrlPr>
                            </m:fPr>
                            <m:num>
                              <m:r>
                                <a:rPr lang="en-US" sz="2400" i="1">
                                  <a:latin typeface="Cambria Math"/>
                                </a:rPr>
                                <m:t>𝑓</m:t>
                              </m:r>
                              <m:d>
                                <m:dPr>
                                  <m:ctrlPr>
                                    <a:rPr lang="en-US" sz="2400" i="1">
                                      <a:latin typeface="Cambria Math"/>
                                    </a:rPr>
                                  </m:ctrlPr>
                                </m:dPr>
                                <m:e>
                                  <m:acc>
                                    <m:accPr>
                                      <m:chr m:val="̅"/>
                                      <m:ctrlPr>
                                        <a:rPr lang="en-US" sz="2400" i="1">
                                          <a:latin typeface="Cambria Math"/>
                                        </a:rPr>
                                      </m:ctrlPr>
                                    </m:accPr>
                                    <m:e>
                                      <m:r>
                                        <a:rPr lang="en-US" sz="2400" i="1">
                                          <a:latin typeface="Cambria Math"/>
                                        </a:rPr>
                                        <m:t>𝑥</m:t>
                                      </m:r>
                                    </m:e>
                                  </m:acc>
                                </m:e>
                              </m:d>
                            </m:num>
                            <m:den>
                              <m:r>
                                <a:rPr lang="en-US" sz="2400" i="1">
                                  <a:latin typeface="Cambria Math"/>
                                </a:rPr>
                                <m:t>𝑝</m:t>
                              </m:r>
                              <m:d>
                                <m:dPr>
                                  <m:ctrlPr>
                                    <a:rPr lang="en-US" sz="2400" i="1">
                                      <a:latin typeface="Cambria Math"/>
                                    </a:rPr>
                                  </m:ctrlPr>
                                </m:dPr>
                                <m:e>
                                  <m:acc>
                                    <m:accPr>
                                      <m:chr m:val="̅"/>
                                      <m:ctrlPr>
                                        <a:rPr lang="en-US" sz="2400" i="1">
                                          <a:latin typeface="Cambria Math"/>
                                        </a:rPr>
                                      </m:ctrlPr>
                                    </m:accPr>
                                    <m:e>
                                      <m:r>
                                        <a:rPr lang="en-US" sz="2400" i="1">
                                          <a:latin typeface="Cambria Math"/>
                                        </a:rPr>
                                        <m:t>𝑥</m:t>
                                      </m:r>
                                    </m:e>
                                  </m:acc>
                                </m:e>
                              </m:d>
                            </m:den>
                          </m:f>
                        </m:e>
                      </m:d>
                      <m:r>
                        <a:rPr lang="en-US" sz="2400" b="0" i="1" smtClean="0">
                          <a:latin typeface="Cambria Math"/>
                        </a:rPr>
                        <m:t>=</m:t>
                      </m:r>
                      <m:r>
                        <m:rPr>
                          <m:sty m:val="p"/>
                        </m:rPr>
                        <a:rPr lang="en-US" sz="2400" i="0">
                          <a:latin typeface="Cambria Math"/>
                        </a:rPr>
                        <m:t>constant</m:t>
                      </m:r>
                    </m:oMath>
                  </m:oMathPara>
                </a14:m>
                <a:endParaRPr lang="en-US" sz="2400" dirty="0" smtClean="0"/>
              </a:p>
              <a:p>
                <a:pPr marL="285750" indent="-285750">
                  <a:buFont typeface="Arial" panose="020B0604020202020204" pitchFamily="34" charset="0"/>
                  <a:buChar char="•"/>
                </a:pPr>
                <a:r>
                  <a:rPr lang="en-US" sz="2400" dirty="0" smtClean="0"/>
                  <a:t>If </a:t>
                </a:r>
                <a14:m>
                  <m:oMath xmlns:m="http://schemas.openxmlformats.org/officeDocument/2006/math">
                    <m:r>
                      <a:rPr lang="en-US" sz="2400" i="1" dirty="0" smtClean="0">
                        <a:latin typeface="Cambria Math"/>
                      </a:rPr>
                      <m:t>𝑝</m:t>
                    </m:r>
                  </m:oMath>
                </a14:m>
                <a:r>
                  <a:rPr lang="en-US" sz="2400" dirty="0" smtClean="0"/>
                  <a:t> is really similar to </a:t>
                </a:r>
                <a14:m>
                  <m:oMath xmlns:m="http://schemas.openxmlformats.org/officeDocument/2006/math">
                    <m:r>
                      <a:rPr lang="en-US" sz="2400" i="1" dirty="0" smtClean="0">
                        <a:latin typeface="Cambria Math"/>
                      </a:rPr>
                      <m:t>𝑓</m:t>
                    </m:r>
                  </m:oMath>
                </a14:m>
                <a:r>
                  <a:rPr lang="en-US" sz="2400" dirty="0" smtClean="0"/>
                  <a:t>, then this must hold</a:t>
                </a:r>
              </a:p>
              <a:p>
                <a:pPr marL="285750" indent="-285750">
                  <a:buFont typeface="Arial" panose="020B0604020202020204" pitchFamily="34" charset="0"/>
                  <a:buChar char="•"/>
                </a:pPr>
                <a:r>
                  <a:rPr lang="en-US" sz="2400" dirty="0" smtClean="0"/>
                  <a:t>If </a:t>
                </a:r>
                <a14:m>
                  <m:oMath xmlns:m="http://schemas.openxmlformats.org/officeDocument/2006/math">
                    <m:r>
                      <a:rPr lang="en-US" sz="2400" i="1" dirty="0" smtClean="0">
                        <a:latin typeface="Cambria Math"/>
                      </a:rPr>
                      <m:t>𝑝</m:t>
                    </m:r>
                  </m:oMath>
                </a14:m>
                <a:r>
                  <a:rPr lang="en-US" sz="2400" dirty="0" smtClean="0"/>
                  <a:t> is at least approximately similar, then it can be estimated from a few samples.</a:t>
                </a:r>
              </a:p>
              <a:p>
                <a:pPr marL="285750" indent="-285750">
                  <a:buFont typeface="Arial" panose="020B0604020202020204" pitchFamily="34" charset="0"/>
                  <a:buChar char="•"/>
                </a:pPr>
                <a:r>
                  <a:rPr lang="en-US" sz="2400" dirty="0" smtClean="0"/>
                  <a:t>Corresponding similarity measure = cross entropy:</a:t>
                </a:r>
              </a:p>
              <a:p>
                <a:r>
                  <a:rPr lang="en-US" sz="2000" dirty="0" smtClean="0"/>
                  <a:t>             </a:t>
                </a:r>
                <a14:m>
                  <m:oMath xmlns:m="http://schemas.openxmlformats.org/officeDocument/2006/math">
                    <m:f>
                      <m:fPr>
                        <m:ctrlPr>
                          <a:rPr lang="hu-HU" sz="2400" i="1">
                            <a:latin typeface="Cambria Math"/>
                          </a:rPr>
                        </m:ctrlPr>
                      </m:fPr>
                      <m:num>
                        <m:r>
                          <m:rPr>
                            <m:sty m:val="p"/>
                          </m:rPr>
                          <a:rPr lang="hu-HU" sz="2400">
                            <a:latin typeface="Cambria Math"/>
                          </a:rPr>
                          <m:t>d</m:t>
                        </m:r>
                        <m:r>
                          <a:rPr lang="en-US" sz="2400" b="0" i="1" dirty="0" smtClean="0">
                            <a:latin typeface="Cambria Math"/>
                          </a:rPr>
                          <m:t>𝑆</m:t>
                        </m:r>
                      </m:num>
                      <m:den>
                        <m:r>
                          <m:rPr>
                            <m:sty m:val="p"/>
                          </m:rPr>
                          <a:rPr lang="hu-HU" sz="2400">
                            <a:latin typeface="Cambria Math"/>
                          </a:rPr>
                          <m:t>d</m:t>
                        </m:r>
                        <m:r>
                          <a:rPr lang="hu-HU" sz="2400" i="1" dirty="0">
                            <a:latin typeface="Cambria Math"/>
                            <a:ea typeface="Cambria Math"/>
                          </a:rPr>
                          <m:t>𝛼</m:t>
                        </m:r>
                      </m:den>
                    </m:f>
                    <m:r>
                      <a:rPr lang="en-US" sz="2400" i="1">
                        <a:latin typeface="Cambria Math"/>
                      </a:rPr>
                      <m:t>=</m:t>
                    </m:r>
                    <m:r>
                      <a:rPr lang="en-US" sz="2400" i="1" smtClean="0">
                        <a:latin typeface="Cambria Math"/>
                      </a:rPr>
                      <m:t>0</m:t>
                    </m:r>
                    <m:r>
                      <a:rPr lang="en-US" sz="2400" b="0" i="1" smtClean="0">
                        <a:latin typeface="Cambria Math"/>
                      </a:rPr>
                      <m:t>     </m:t>
                    </m:r>
                    <m:r>
                      <a:rPr lang="en-US" sz="2400" b="0" i="1" smtClean="0">
                        <a:latin typeface="Cambria Math"/>
                        <a:ea typeface="Cambria Math"/>
                      </a:rPr>
                      <m:t>→</m:t>
                    </m:r>
                    <m:r>
                      <a:rPr lang="en-US" sz="2400" b="0" i="0" smtClean="0">
                        <a:latin typeface="Cambria Math"/>
                        <a:ea typeface="Cambria Math"/>
                      </a:rPr>
                      <m:t> </m:t>
                    </m:r>
                    <m:r>
                      <a:rPr lang="en-US" sz="2400" b="0" i="1" smtClean="0">
                        <a:latin typeface="Cambria Math"/>
                        <a:ea typeface="Cambria Math"/>
                      </a:rPr>
                      <m:t>   </m:t>
                    </m:r>
                    <m:r>
                      <a:rPr lang="en-US" sz="2400" i="1" dirty="0">
                        <a:latin typeface="Cambria Math"/>
                      </a:rPr>
                      <m:t>𝑆</m:t>
                    </m:r>
                    <m:r>
                      <a:rPr lang="hu-HU" sz="2400" i="1" dirty="0">
                        <a:latin typeface="Cambria Math"/>
                      </a:rPr>
                      <m:t>(</m:t>
                    </m:r>
                    <m:r>
                      <a:rPr lang="hu-HU" sz="2400" i="1" dirty="0">
                        <a:latin typeface="Cambria Math"/>
                      </a:rPr>
                      <m:t>𝑓</m:t>
                    </m:r>
                    <m:r>
                      <a:rPr lang="hu-HU" sz="2400" i="1" dirty="0">
                        <a:latin typeface="Cambria Math"/>
                      </a:rPr>
                      <m:t>,</m:t>
                    </m:r>
                    <m:r>
                      <a:rPr lang="hu-HU" sz="2400" i="1" dirty="0">
                        <a:latin typeface="Cambria Math"/>
                      </a:rPr>
                      <m:t>𝑝</m:t>
                    </m:r>
                    <m:r>
                      <a:rPr lang="hu-HU" sz="2400" i="1" dirty="0">
                        <a:latin typeface="Cambria Math"/>
                      </a:rPr>
                      <m:t>(</m:t>
                    </m:r>
                    <m:r>
                      <a:rPr lang="hu-HU" sz="2400" i="1" dirty="0">
                        <a:latin typeface="Cambria Math"/>
                        <a:ea typeface="Cambria Math"/>
                      </a:rPr>
                      <m:t>𝛼</m:t>
                    </m:r>
                    <m:r>
                      <a:rPr lang="hu-HU" sz="2400" i="1" dirty="0">
                        <a:latin typeface="Cambria Math"/>
                        <a:ea typeface="Cambria Math"/>
                      </a:rPr>
                      <m:t>))</m:t>
                    </m:r>
                    <m:r>
                      <m:rPr>
                        <m:nor/>
                      </m:rPr>
                      <a:rPr lang="en-US" sz="2400" b="0" i="0" dirty="0" smtClean="0">
                        <a:latin typeface="Cambria Math"/>
                        <a:ea typeface="Cambria Math"/>
                      </a:rPr>
                      <m:t> = </m:t>
                    </m:r>
                    <m:r>
                      <m:rPr>
                        <m:nor/>
                      </m:rPr>
                      <a:rPr lang="en-US" sz="2400" dirty="0">
                        <a:latin typeface="Cambria Math"/>
                        <a:ea typeface="Cambria Math"/>
                      </a:rPr>
                      <m:t>−</m:t>
                    </m:r>
                    <m:nary>
                      <m:naryPr>
                        <m:limLoc m:val="undOvr"/>
                        <m:subHide m:val="on"/>
                        <m:supHide m:val="on"/>
                        <m:ctrlPr>
                          <a:rPr lang="en-US" sz="2400" i="1">
                            <a:latin typeface="Cambria Math"/>
                          </a:rPr>
                        </m:ctrlPr>
                      </m:naryPr>
                      <m:sub/>
                      <m:sup/>
                      <m:e>
                        <m:r>
                          <a:rPr lang="en-US" sz="2400" i="1">
                            <a:latin typeface="Cambria Math"/>
                          </a:rPr>
                          <m:t>𝑓</m:t>
                        </m:r>
                        <m:d>
                          <m:dPr>
                            <m:ctrlPr>
                              <a:rPr lang="en-US" sz="2400" i="1">
                                <a:latin typeface="Cambria Math"/>
                              </a:rPr>
                            </m:ctrlPr>
                          </m:dPr>
                          <m:e>
                            <m:acc>
                              <m:accPr>
                                <m:chr m:val="̅"/>
                                <m:ctrlPr>
                                  <a:rPr lang="en-US" sz="2400" i="1">
                                    <a:latin typeface="Cambria Math"/>
                                  </a:rPr>
                                </m:ctrlPr>
                              </m:accPr>
                              <m:e>
                                <m:r>
                                  <a:rPr lang="en-US" sz="2400" i="1">
                                    <a:latin typeface="Cambria Math"/>
                                  </a:rPr>
                                  <m:t>𝑥</m:t>
                                </m:r>
                              </m:e>
                            </m:acc>
                          </m:e>
                        </m:d>
                        <m:r>
                          <m:rPr>
                            <m:sty m:val="p"/>
                          </m:rPr>
                          <a:rPr lang="en-US" sz="2400" b="0" i="0" smtClean="0">
                            <a:latin typeface="Cambria Math"/>
                          </a:rPr>
                          <m:t>log</m:t>
                        </m:r>
                        <m:r>
                          <a:rPr lang="en-US" sz="2400" b="0" i="1" smtClean="0">
                            <a:latin typeface="Cambria Math"/>
                          </a:rPr>
                          <m:t>(</m:t>
                        </m:r>
                        <m:r>
                          <a:rPr lang="hu-HU" sz="2400" i="1" dirty="0">
                            <a:latin typeface="Cambria Math"/>
                          </a:rPr>
                          <m:t>𝑝</m:t>
                        </m:r>
                        <m:d>
                          <m:dPr>
                            <m:ctrlPr>
                              <a:rPr lang="hu-HU" sz="2400" i="1" dirty="0">
                                <a:latin typeface="Cambria Math"/>
                              </a:rPr>
                            </m:ctrlPr>
                          </m:dPr>
                          <m:e>
                            <m:r>
                              <a:rPr lang="hu-HU" sz="2400" i="1" dirty="0">
                                <a:latin typeface="Cambria Math"/>
                                <a:ea typeface="Cambria Math"/>
                              </a:rPr>
                              <m:t>𝛼</m:t>
                            </m:r>
                            <m:r>
                              <a:rPr lang="en-US" sz="2400" b="0" i="1" dirty="0" smtClean="0">
                                <a:latin typeface="Cambria Math"/>
                                <a:ea typeface="Cambria Math"/>
                              </a:rPr>
                              <m:t>,</m:t>
                            </m:r>
                            <m:acc>
                              <m:accPr>
                                <m:chr m:val="̅"/>
                                <m:ctrlPr>
                                  <a:rPr lang="en-US" sz="2400" i="1">
                                    <a:latin typeface="Cambria Math"/>
                                  </a:rPr>
                                </m:ctrlPr>
                              </m:accPr>
                              <m:e>
                                <m:r>
                                  <a:rPr lang="en-US" sz="2400" i="1">
                                    <a:latin typeface="Cambria Math"/>
                                  </a:rPr>
                                  <m:t>𝑥</m:t>
                                </m:r>
                              </m:e>
                            </m:acc>
                          </m:e>
                        </m:d>
                        <m:r>
                          <a:rPr lang="en-US" sz="2400" b="0" i="1" dirty="0" smtClean="0">
                            <a:latin typeface="Cambria Math"/>
                            <a:ea typeface="Cambria Math"/>
                          </a:rPr>
                          <m:t>)</m:t>
                        </m:r>
                        <m:r>
                          <m:rPr>
                            <m:sty m:val="p"/>
                          </m:rPr>
                          <a:rPr lang="en-US" sz="2400">
                            <a:latin typeface="Cambria Math"/>
                          </a:rPr>
                          <m:t>d</m:t>
                        </m:r>
                        <m:r>
                          <a:rPr lang="en-US" sz="2400" i="1">
                            <a:latin typeface="Cambria Math"/>
                            <a:ea typeface="Cambria Math"/>
                          </a:rPr>
                          <m:t>𝜎</m:t>
                        </m:r>
                        <m:r>
                          <a:rPr lang="en-US" sz="2400" i="1">
                            <a:latin typeface="Cambria Math"/>
                            <a:ea typeface="Cambria Math"/>
                          </a:rPr>
                          <m:t>(</m:t>
                        </m:r>
                        <m:acc>
                          <m:accPr>
                            <m:chr m:val="̅"/>
                            <m:ctrlPr>
                              <a:rPr lang="en-US" sz="2400" i="1">
                                <a:latin typeface="Cambria Math"/>
                              </a:rPr>
                            </m:ctrlPr>
                          </m:accPr>
                          <m:e>
                            <m:r>
                              <a:rPr lang="en-US" sz="2400" i="1">
                                <a:latin typeface="Cambria Math"/>
                              </a:rPr>
                              <m:t>𝑥</m:t>
                            </m:r>
                          </m:e>
                        </m:acc>
                        <m:r>
                          <a:rPr lang="en-US" sz="2400" i="1">
                            <a:latin typeface="Cambria Math"/>
                          </a:rPr>
                          <m:t>)</m:t>
                        </m:r>
                      </m:e>
                    </m:nary>
                  </m:oMath>
                </a14:m>
                <a:endParaRPr lang="en-US" sz="2400" dirty="0"/>
              </a:p>
            </p:txBody>
          </p:sp>
        </mc:Choice>
        <mc:Fallback xmlns="">
          <p:sp>
            <p:nvSpPr>
              <p:cNvPr id="2" name="Tartalom helye 1"/>
              <p:cNvSpPr>
                <a:spLocks noGrp="1" noRot="1" noChangeAspect="1" noMove="1" noResize="1" noEditPoints="1" noAdjustHandles="1" noChangeArrowheads="1" noChangeShapeType="1" noTextEdit="1"/>
              </p:cNvSpPr>
              <p:nvPr>
                <p:ph idx="1"/>
              </p:nvPr>
            </p:nvSpPr>
            <p:spPr>
              <a:xfrm>
                <a:off x="232229" y="1005819"/>
                <a:ext cx="8563428" cy="2791777"/>
              </a:xfrm>
              <a:blipFill rotWithShape="1">
                <a:blip r:embed="rId3"/>
                <a:stretch>
                  <a:fillRect l="-925" t="-1528" r="-712" b="-27293"/>
                </a:stretch>
              </a:blipFill>
            </p:spPr>
            <p:txBody>
              <a:bodyPr/>
              <a:lstStyle/>
              <a:p>
                <a:r>
                  <a:rPr lang="en-US">
                    <a:noFill/>
                  </a:rPr>
                  <a:t> </a:t>
                </a:r>
              </a:p>
            </p:txBody>
          </p:sp>
        </mc:Fallback>
      </mc:AlternateContent>
      <p:sp>
        <p:nvSpPr>
          <p:cNvPr id="3" name="Cím 2"/>
          <p:cNvSpPr>
            <a:spLocks noGrp="1"/>
          </p:cNvSpPr>
          <p:nvPr>
            <p:ph type="title"/>
          </p:nvPr>
        </p:nvSpPr>
        <p:spPr/>
        <p:txBody>
          <a:bodyPr/>
          <a:lstStyle/>
          <a:p>
            <a:r>
              <a:rPr lang="en-US" dirty="0" smtClean="0"/>
              <a:t>Invariant and Equation of optimality</a:t>
            </a:r>
            <a:endParaRPr lang="en-US" dirty="0"/>
          </a:p>
        </p:txBody>
      </p:sp>
    </p:spTree>
    <p:extLst>
      <p:ext uri="{BB962C8B-B14F-4D97-AF65-F5344CB8AC3E}">
        <p14:creationId xmlns:p14="http://schemas.microsoft.com/office/powerpoint/2010/main" val="417247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en-US" dirty="0" smtClean="0"/>
              <a:t>Results</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50695"/>
          <a:stretch/>
        </p:blipFill>
        <p:spPr bwMode="auto">
          <a:xfrm>
            <a:off x="6210848" y="1100708"/>
            <a:ext cx="2839989"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 r="50004"/>
          <a:stretch/>
        </p:blipFill>
        <p:spPr bwMode="auto">
          <a:xfrm>
            <a:off x="174328" y="1100708"/>
            <a:ext cx="2880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6" r="50004"/>
          <a:stretch/>
        </p:blipFill>
        <p:spPr bwMode="auto">
          <a:xfrm>
            <a:off x="3182860" y="1100708"/>
            <a:ext cx="2880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zövegdoboz 4"/>
          <p:cNvSpPr txBox="1"/>
          <p:nvPr/>
        </p:nvSpPr>
        <p:spPr>
          <a:xfrm>
            <a:off x="434933" y="3980708"/>
            <a:ext cx="2358787" cy="369332"/>
          </a:xfrm>
          <a:prstGeom prst="rect">
            <a:avLst/>
          </a:prstGeom>
          <a:solidFill>
            <a:schemeClr val="bg1"/>
          </a:solidFill>
        </p:spPr>
        <p:txBody>
          <a:bodyPr wrap="none" rtlCol="0">
            <a:spAutoFit/>
          </a:bodyPr>
          <a:lstStyle/>
          <a:p>
            <a:r>
              <a:rPr lang="en-US" dirty="0" smtClean="0"/>
              <a:t>Light source sampling</a:t>
            </a:r>
            <a:endParaRPr lang="en-US" dirty="0"/>
          </a:p>
        </p:txBody>
      </p:sp>
      <p:sp>
        <p:nvSpPr>
          <p:cNvPr id="9" name="Szövegdoboz 8"/>
          <p:cNvSpPr txBox="1"/>
          <p:nvPr/>
        </p:nvSpPr>
        <p:spPr>
          <a:xfrm>
            <a:off x="3802749" y="3989324"/>
            <a:ext cx="1710725" cy="369332"/>
          </a:xfrm>
          <a:prstGeom prst="rect">
            <a:avLst/>
          </a:prstGeom>
          <a:solidFill>
            <a:schemeClr val="bg1"/>
          </a:solidFill>
        </p:spPr>
        <p:txBody>
          <a:bodyPr wrap="none" rtlCol="0">
            <a:spAutoFit/>
          </a:bodyPr>
          <a:lstStyle/>
          <a:p>
            <a:r>
              <a:rPr lang="en-US" dirty="0" smtClean="0"/>
              <a:t>BRDF sampling</a:t>
            </a:r>
            <a:endParaRPr lang="en-US" dirty="0"/>
          </a:p>
        </p:txBody>
      </p:sp>
      <p:sp>
        <p:nvSpPr>
          <p:cNvPr id="10" name="Szövegdoboz 9"/>
          <p:cNvSpPr txBox="1"/>
          <p:nvPr/>
        </p:nvSpPr>
        <p:spPr>
          <a:xfrm>
            <a:off x="6648842" y="3989324"/>
            <a:ext cx="1963999" cy="369332"/>
          </a:xfrm>
          <a:prstGeom prst="rect">
            <a:avLst/>
          </a:prstGeom>
          <a:solidFill>
            <a:schemeClr val="bg1"/>
          </a:solidFill>
        </p:spPr>
        <p:txBody>
          <a:bodyPr wrap="none" rtlCol="0">
            <a:spAutoFit/>
          </a:bodyPr>
          <a:lstStyle/>
          <a:p>
            <a:r>
              <a:rPr lang="en-US" dirty="0" smtClean="0"/>
              <a:t>Equal sample MIS</a:t>
            </a:r>
            <a:endParaRPr lang="en-US" dirty="0"/>
          </a:p>
        </p:txBody>
      </p:sp>
    </p:spTree>
    <p:extLst>
      <p:ext uri="{BB962C8B-B14F-4D97-AF65-F5344CB8AC3E}">
        <p14:creationId xmlns:p14="http://schemas.microsoft.com/office/powerpoint/2010/main" val="3477562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en-US" dirty="0" smtClean="0"/>
              <a:t>Error curves</a:t>
            </a:r>
            <a:endParaRPr lang="en-US" dirty="0"/>
          </a:p>
        </p:txBody>
      </p:sp>
      <p:pic>
        <p:nvPicPr>
          <p:cNvPr id="4" name="Tartalom helye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048019"/>
            <a:ext cx="4723220" cy="3542415"/>
          </a:xfrm>
        </p:spPr>
      </p:pic>
      <p:graphicFrame>
        <p:nvGraphicFramePr>
          <p:cNvPr id="5" name="Táblázat 4"/>
          <p:cNvGraphicFramePr>
            <a:graphicFrameLocks noGrp="1"/>
          </p:cNvGraphicFramePr>
          <p:nvPr>
            <p:extLst>
              <p:ext uri="{D42A27DB-BD31-4B8C-83A1-F6EECF244321}">
                <p14:modId xmlns:p14="http://schemas.microsoft.com/office/powerpoint/2010/main" val="642400942"/>
              </p:ext>
            </p:extLst>
          </p:nvPr>
        </p:nvGraphicFramePr>
        <p:xfrm>
          <a:off x="5180420" y="1703811"/>
          <a:ext cx="3876882" cy="2206402"/>
        </p:xfrm>
        <a:graphic>
          <a:graphicData uri="http://schemas.openxmlformats.org/drawingml/2006/table">
            <a:tbl>
              <a:tblPr firstRow="1" bandRow="1">
                <a:tableStyleId>{5C22544A-7EE6-4342-B048-85BDC9FD1C3A}</a:tableStyleId>
              </a:tblPr>
              <a:tblGrid>
                <a:gridCol w="1996633"/>
                <a:gridCol w="1880249"/>
              </a:tblGrid>
              <a:tr h="377602">
                <a:tc>
                  <a:txBody>
                    <a:bodyPr/>
                    <a:lstStyle/>
                    <a:p>
                      <a:r>
                        <a:rPr lang="en-US" sz="1600" dirty="0" smtClean="0"/>
                        <a:t>Method</a:t>
                      </a:r>
                      <a:endParaRPr lang="en-US" sz="1600" dirty="0"/>
                    </a:p>
                  </a:txBody>
                  <a:tcPr/>
                </a:tc>
                <a:tc>
                  <a:txBody>
                    <a:bodyPr/>
                    <a:lstStyle/>
                    <a:p>
                      <a:r>
                        <a:rPr lang="en-US" sz="1600" dirty="0" smtClean="0"/>
                        <a:t>Relative</a:t>
                      </a:r>
                      <a:r>
                        <a:rPr lang="en-US" sz="1600" baseline="0" dirty="0" smtClean="0"/>
                        <a:t> Efficiency</a:t>
                      </a:r>
                      <a:endParaRPr lang="en-US" sz="1600" dirty="0"/>
                    </a:p>
                  </a:txBody>
                  <a:tcPr/>
                </a:tc>
              </a:tr>
              <a:tr h="352466">
                <a:tc>
                  <a:txBody>
                    <a:bodyPr/>
                    <a:lstStyle/>
                    <a:p>
                      <a:r>
                        <a:rPr lang="en-US" dirty="0" smtClean="0"/>
                        <a:t>Equal sample</a:t>
                      </a:r>
                      <a:r>
                        <a:rPr lang="en-US" baseline="0" dirty="0" smtClean="0"/>
                        <a:t> MIS</a:t>
                      </a:r>
                      <a:endParaRPr lang="en-US" dirty="0"/>
                    </a:p>
                  </a:txBody>
                  <a:tcPr/>
                </a:tc>
                <a:tc>
                  <a:txBody>
                    <a:bodyPr/>
                    <a:lstStyle/>
                    <a:p>
                      <a:pPr algn="ctr"/>
                      <a:r>
                        <a:rPr lang="en-US" dirty="0" smtClean="0"/>
                        <a:t>1</a:t>
                      </a:r>
                      <a:endParaRPr lang="en-US" dirty="0"/>
                    </a:p>
                  </a:txBody>
                  <a:tcPr/>
                </a:tc>
              </a:tr>
              <a:tr h="352466">
                <a:tc>
                  <a:txBody>
                    <a:bodyPr/>
                    <a:lstStyle/>
                    <a:p>
                      <a:r>
                        <a:rPr lang="en-US" dirty="0" err="1" smtClean="0"/>
                        <a:t>Sbert</a:t>
                      </a:r>
                      <a:r>
                        <a:rPr lang="en-US" dirty="0" smtClean="0"/>
                        <a:t> [19]</a:t>
                      </a:r>
                      <a:endParaRPr lang="en-US" dirty="0"/>
                    </a:p>
                  </a:txBody>
                  <a:tcPr/>
                </a:tc>
                <a:tc>
                  <a:txBody>
                    <a:bodyPr/>
                    <a:lstStyle/>
                    <a:p>
                      <a:pPr algn="ctr"/>
                      <a:r>
                        <a:rPr lang="en-US" dirty="0" smtClean="0"/>
                        <a:t>1.15</a:t>
                      </a:r>
                      <a:endParaRPr lang="en-US" dirty="0"/>
                    </a:p>
                  </a:txBody>
                  <a:tcPr/>
                </a:tc>
              </a:tr>
              <a:tr h="352466">
                <a:tc>
                  <a:txBody>
                    <a:bodyPr/>
                    <a:lstStyle/>
                    <a:p>
                      <a:r>
                        <a:rPr lang="en-US" dirty="0" smtClean="0"/>
                        <a:t>Lu [13]</a:t>
                      </a:r>
                      <a:endParaRPr lang="en-US" dirty="0"/>
                    </a:p>
                  </a:txBody>
                  <a:tcPr/>
                </a:tc>
                <a:tc>
                  <a:txBody>
                    <a:bodyPr/>
                    <a:lstStyle/>
                    <a:p>
                      <a:pPr algn="ctr"/>
                      <a:r>
                        <a:rPr lang="en-US" dirty="0" smtClean="0"/>
                        <a:t>1.09</a:t>
                      </a:r>
                      <a:endParaRPr lang="en-US" dirty="0"/>
                    </a:p>
                  </a:txBody>
                  <a:tcPr/>
                </a:tc>
              </a:tr>
              <a:tr h="352466">
                <a:tc>
                  <a:txBody>
                    <a:bodyPr/>
                    <a:lstStyle/>
                    <a:p>
                      <a:r>
                        <a:rPr lang="en-US" dirty="0" smtClean="0"/>
                        <a:t>M</a:t>
                      </a:r>
                      <a:r>
                        <a:rPr lang="hu-HU" dirty="0" err="1" smtClean="0"/>
                        <a:t>üller</a:t>
                      </a:r>
                      <a:r>
                        <a:rPr lang="hu-HU" baseline="0" dirty="0" smtClean="0"/>
                        <a:t> </a:t>
                      </a:r>
                      <a:r>
                        <a:rPr lang="en-US" baseline="0" dirty="0" smtClean="0"/>
                        <a:t>[19]</a:t>
                      </a:r>
                      <a:endParaRPr lang="en-US" dirty="0"/>
                    </a:p>
                  </a:txBody>
                  <a:tcPr/>
                </a:tc>
                <a:tc>
                  <a:txBody>
                    <a:bodyPr/>
                    <a:lstStyle/>
                    <a:p>
                      <a:pPr algn="ctr"/>
                      <a:r>
                        <a:rPr lang="en-US" baseline="0" dirty="0" smtClean="0"/>
                        <a:t>1.13</a:t>
                      </a:r>
                      <a:endParaRPr lang="en-US" dirty="0"/>
                    </a:p>
                  </a:txBody>
                  <a:tcPr/>
                </a:tc>
              </a:tr>
              <a:tr h="352466">
                <a:tc>
                  <a:txBody>
                    <a:bodyPr/>
                    <a:lstStyle/>
                    <a:p>
                      <a:r>
                        <a:rPr lang="en-US" dirty="0" smtClean="0"/>
                        <a:t>New method</a:t>
                      </a:r>
                      <a:endParaRPr lang="en-US" dirty="0"/>
                    </a:p>
                  </a:txBody>
                  <a:tcPr/>
                </a:tc>
                <a:tc>
                  <a:txBody>
                    <a:bodyPr/>
                    <a:lstStyle/>
                    <a:p>
                      <a:pPr algn="ctr"/>
                      <a:r>
                        <a:rPr lang="en-US" dirty="0" smtClean="0"/>
                        <a:t>1.18</a:t>
                      </a:r>
                      <a:endParaRPr lang="en-US" dirty="0"/>
                    </a:p>
                  </a:txBody>
                  <a:tcPr/>
                </a:tc>
              </a:tr>
            </a:tbl>
          </a:graphicData>
        </a:graphic>
      </p:graphicFrame>
      <p:sp>
        <p:nvSpPr>
          <p:cNvPr id="2" name="Szövegdoboz 1"/>
          <p:cNvSpPr txBox="1"/>
          <p:nvPr/>
        </p:nvSpPr>
        <p:spPr>
          <a:xfrm>
            <a:off x="1908629" y="3937530"/>
            <a:ext cx="1023037" cy="261610"/>
          </a:xfrm>
          <a:prstGeom prst="rect">
            <a:avLst/>
          </a:prstGeom>
          <a:solidFill>
            <a:schemeClr val="bg1"/>
          </a:solidFill>
        </p:spPr>
        <p:txBody>
          <a:bodyPr wrap="none" rtlCol="0">
            <a:spAutoFit/>
          </a:bodyPr>
          <a:lstStyle/>
          <a:p>
            <a:r>
              <a:rPr lang="en-US" sz="1100" dirty="0" smtClean="0">
                <a:solidFill>
                  <a:srgbClr val="FF0000"/>
                </a:solidFill>
              </a:rPr>
              <a:t>  New method</a:t>
            </a:r>
            <a:endParaRPr lang="en-US" sz="1100" dirty="0">
              <a:solidFill>
                <a:srgbClr val="FF0000"/>
              </a:solidFill>
            </a:endParaRPr>
          </a:p>
        </p:txBody>
      </p:sp>
    </p:spTree>
    <p:extLst>
      <p:ext uri="{BB962C8B-B14F-4D97-AF65-F5344CB8AC3E}">
        <p14:creationId xmlns:p14="http://schemas.microsoft.com/office/powerpoint/2010/main" val="3931602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endParaRPr lang="en-US"/>
          </a:p>
        </p:txBody>
      </p:sp>
      <p:sp>
        <p:nvSpPr>
          <p:cNvPr id="3" name="Cím 2"/>
          <p:cNvSpPr>
            <a:spLocks noGrp="1"/>
          </p:cNvSpPr>
          <p:nvPr>
            <p:ph type="title"/>
          </p:nvPr>
        </p:nvSpPr>
        <p:spPr/>
        <p:txBody>
          <a:bodyPr/>
          <a:lstStyle/>
          <a:p>
            <a:r>
              <a:rPr lang="en-US" dirty="0" smtClean="0"/>
              <a:t>Lu et al.</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352" y="1093920"/>
            <a:ext cx="6480000"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767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ll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ll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16991</TotalTime>
  <Words>1916</Words>
  <Application>Microsoft Office PowerPoint</Application>
  <PresentationFormat>Diavetítés a képernyőre (16:9 oldalarány)</PresentationFormat>
  <Paragraphs>108</Paragraphs>
  <Slides>13</Slides>
  <Notes>13</Notes>
  <HiddenSlides>0</HiddenSlides>
  <MMClips>0</MMClips>
  <ScaleCrop>false</ScaleCrop>
  <HeadingPairs>
    <vt:vector size="4" baseType="variant">
      <vt:variant>
        <vt:lpstr>Téma</vt:lpstr>
      </vt:variant>
      <vt:variant>
        <vt:i4>2</vt:i4>
      </vt:variant>
      <vt:variant>
        <vt:lpstr>Diacímek</vt:lpstr>
      </vt:variant>
      <vt:variant>
        <vt:i4>13</vt:i4>
      </vt:variant>
    </vt:vector>
  </HeadingPairs>
  <TitlesOfParts>
    <vt:vector size="15" baseType="lpstr">
      <vt:lpstr>Thème Office</vt:lpstr>
      <vt:lpstr>1_Thème Office</vt:lpstr>
      <vt:lpstr>Robust Sample Budget Allocation for MIS  László Szirmay-Kalos &amp; Mateu Sbert</vt:lpstr>
      <vt:lpstr>Importance sampling</vt:lpstr>
      <vt:lpstr>Multiple Important sampling</vt:lpstr>
      <vt:lpstr>Previous work</vt:lpstr>
      <vt:lpstr>General solution</vt:lpstr>
      <vt:lpstr>Invariant and Equation of optimality</vt:lpstr>
      <vt:lpstr>Results</vt:lpstr>
      <vt:lpstr>Error curves</vt:lpstr>
      <vt:lpstr>Lu et al.</vt:lpstr>
      <vt:lpstr>Sbert et al.</vt:lpstr>
      <vt:lpstr>Müller et al.</vt:lpstr>
      <vt:lpstr>New method</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Adèle SINIGRE</dc:creator>
  <cp:lastModifiedBy>szirmay</cp:lastModifiedBy>
  <cp:revision>305</cp:revision>
  <cp:lastPrinted>2022-04-09T10:49:03Z</cp:lastPrinted>
  <dcterms:created xsi:type="dcterms:W3CDTF">2017-05-17T21:19:49Z</dcterms:created>
  <dcterms:modified xsi:type="dcterms:W3CDTF">2022-04-13T17:32:19Z</dcterms:modified>
</cp:coreProperties>
</file>