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7" r:id="rId1"/>
  </p:sldMasterIdLst>
  <p:handoutMasterIdLst>
    <p:handoutMasterId r:id="rId20"/>
  </p:handoutMasterIdLst>
  <p:sldIdLst>
    <p:sldId id="256" r:id="rId2"/>
    <p:sldId id="299" r:id="rId3"/>
    <p:sldId id="300" r:id="rId4"/>
    <p:sldId id="301" r:id="rId5"/>
    <p:sldId id="302" r:id="rId6"/>
    <p:sldId id="304" r:id="rId7"/>
    <p:sldId id="306" r:id="rId8"/>
    <p:sldId id="307" r:id="rId9"/>
    <p:sldId id="303" r:id="rId10"/>
    <p:sldId id="308" r:id="rId11"/>
    <p:sldId id="305" r:id="rId12"/>
    <p:sldId id="309" r:id="rId13"/>
    <p:sldId id="310" r:id="rId14"/>
    <p:sldId id="311" r:id="rId15"/>
    <p:sldId id="313" r:id="rId16"/>
    <p:sldId id="314" r:id="rId17"/>
    <p:sldId id="271" r:id="rId18"/>
    <p:sldId id="312" r:id="rId19"/>
  </p:sldIdLst>
  <p:sldSz cx="9144000" cy="6858000" type="screen4x3"/>
  <p:notesSz cx="6761163" cy="9942513"/>
  <p:embeddedFontLst>
    <p:embeddedFont>
      <p:font typeface="Corbel" panose="020B050302020402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Xolonium" panose="02000503000000000000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15" d="100"/>
          <a:sy n="115" d="100"/>
        </p:scale>
        <p:origin x="8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0619C-EE01-4EE9-86FC-DBAB2ACEA505}" type="datetimeFigureOut">
              <a:rPr lang="hu-HU" smtClean="0"/>
              <a:t>2020. 01. 30.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DB606-9319-4C25-AD23-F4861D95FE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038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971601" y="1988840"/>
            <a:ext cx="7272808" cy="2232248"/>
          </a:xfrm>
          <a:noFill/>
          <a:ln>
            <a:noFill/>
          </a:ln>
        </p:spPr>
        <p:txBody>
          <a:bodyPr vert="horz" wrap="square" lIns="91440" tIns="45720" rIns="91440" bIns="45720" rtlCol="0" anchor="t" anchorCtr="0">
            <a:noAutofit/>
          </a:bodyPr>
          <a:lstStyle>
            <a:lvl1pPr marL="0" algn="ctr" defTabSz="685800" rtl="0" eaLnBrk="1" latinLnBrk="0" hangingPunct="1">
              <a:spcBef>
                <a:spcPct val="0"/>
              </a:spcBef>
              <a:buNone/>
              <a:defRPr lang="en-US" sz="3000" kern="1200" baseline="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n-ea"/>
                <a:cs typeface="+mn-cs"/>
              </a:defRPr>
            </a:lvl1pPr>
          </a:lstStyle>
          <a:p>
            <a:r>
              <a:rPr lang="en-US" b="1" dirty="0" smtClean="0"/>
              <a:t>Filtering and Gradient Estimation for Distance Fields with Quadratic Regression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971601" y="3356992"/>
            <a:ext cx="7056784" cy="1572206"/>
          </a:xfrm>
          <a:noFill/>
          <a:ln>
            <a:noFill/>
          </a:ln>
        </p:spPr>
        <p:txBody>
          <a:bodyPr vert="horz" wrap="square" lIns="91440" tIns="45720" rIns="91440" bIns="45720" rtlCol="0" anchor="b" anchorCtr="0">
            <a:noAutofit/>
          </a:bodyPr>
          <a:lstStyle>
            <a:lvl1pPr marL="0" indent="0" algn="ctr" defTabSz="685800" rtl="0" eaLnBrk="1" latinLnBrk="0" hangingPunct="1">
              <a:spcBef>
                <a:spcPct val="0"/>
              </a:spcBef>
              <a:buNone/>
              <a:defRPr lang="en-US" sz="1800" kern="1200" baseline="0" dirty="0" smtClean="0">
                <a:solidFill>
                  <a:schemeClr val="tx1"/>
                </a:solidFill>
                <a:latin typeface="Xolonium" pitchFamily="50" charset="0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err="1" smtClean="0"/>
              <a:t>Szirmay-Kalos</a:t>
            </a:r>
            <a:r>
              <a:rPr lang="hu-HU" dirty="0" smtClean="0"/>
              <a:t> László</a:t>
            </a:r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56743" y="716868"/>
            <a:ext cx="4248032" cy="577081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/>
          <a:p>
            <a:pPr marL="0" algn="l" defTabSz="685800" rtl="0" eaLnBrk="1" latinLnBrk="0" hangingPunct="1">
              <a:spcBef>
                <a:spcPct val="0"/>
              </a:spcBef>
              <a:buNone/>
            </a:pPr>
            <a:r>
              <a:rPr lang="en-US" sz="3300" kern="1200" dirty="0" smtClean="0">
                <a:solidFill>
                  <a:schemeClr val="accent1">
                    <a:lumMod val="75000"/>
                  </a:schemeClr>
                </a:solidFill>
                <a:latin typeface="Xolonium"/>
                <a:ea typeface="+mn-ea"/>
                <a:cs typeface="+mn-cs"/>
              </a:rPr>
              <a:t>BME IIT CG</a:t>
            </a:r>
          </a:p>
        </p:txBody>
      </p:sp>
      <p:sp>
        <p:nvSpPr>
          <p:cNvPr id="36" name="Ív 35"/>
          <p:cNvSpPr/>
          <p:nvPr/>
        </p:nvSpPr>
        <p:spPr>
          <a:xfrm rot="10800000">
            <a:off x="683569" y="548680"/>
            <a:ext cx="720080" cy="720081"/>
          </a:xfrm>
          <a:prstGeom prst="arc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37" name="Egyenes összekötő 36"/>
          <p:cNvCxnSpPr>
            <a:stCxn id="36" idx="0"/>
          </p:cNvCxnSpPr>
          <p:nvPr/>
        </p:nvCxnSpPr>
        <p:spPr>
          <a:xfrm>
            <a:off x="1043609" y="1268762"/>
            <a:ext cx="5964345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Csoportba foglalás 31"/>
          <p:cNvGrpSpPr/>
          <p:nvPr/>
        </p:nvGrpSpPr>
        <p:grpSpPr>
          <a:xfrm>
            <a:off x="7062537" y="285728"/>
            <a:ext cx="1311944" cy="1673416"/>
            <a:chOff x="6229201" y="459440"/>
            <a:chExt cx="1730778" cy="1673416"/>
          </a:xfrm>
          <a:solidFill>
            <a:schemeClr val="accent1">
              <a:lumMod val="75000"/>
            </a:schemeClr>
          </a:solidFill>
        </p:grpSpPr>
        <p:sp>
          <p:nvSpPr>
            <p:cNvPr id="33" name="Kör 32"/>
            <p:cNvSpPr/>
            <p:nvPr/>
          </p:nvSpPr>
          <p:spPr>
            <a:xfrm>
              <a:off x="6300192" y="764704"/>
              <a:ext cx="1440160" cy="1368152"/>
            </a:xfrm>
            <a:prstGeom prst="pie">
              <a:avLst>
                <a:gd name="adj1" fmla="val 10796073"/>
                <a:gd name="adj2" fmla="val 215985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" name="Ellipszis 33"/>
            <p:cNvSpPr/>
            <p:nvPr/>
          </p:nvSpPr>
          <p:spPr>
            <a:xfrm>
              <a:off x="6516216" y="10527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5" name="Ellipszis 34"/>
            <p:cNvSpPr/>
            <p:nvPr/>
          </p:nvSpPr>
          <p:spPr>
            <a:xfrm>
              <a:off x="6229201" y="1304257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8" name="Ellipszis 37"/>
            <p:cNvSpPr/>
            <p:nvPr/>
          </p:nvSpPr>
          <p:spPr>
            <a:xfrm>
              <a:off x="7668344" y="130289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0" name="Villám 39"/>
            <p:cNvSpPr/>
            <p:nvPr/>
          </p:nvSpPr>
          <p:spPr>
            <a:xfrm rot="15366093">
              <a:off x="7086446" y="5768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1" name="Villám 40"/>
            <p:cNvSpPr/>
            <p:nvPr/>
          </p:nvSpPr>
          <p:spPr>
            <a:xfrm rot="15948394">
              <a:off x="7231703" y="73638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2" name="Villám 41"/>
            <p:cNvSpPr/>
            <p:nvPr/>
          </p:nvSpPr>
          <p:spPr>
            <a:xfrm rot="16928035">
              <a:off x="7347911" y="8816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3" name="Villám 42"/>
            <p:cNvSpPr/>
            <p:nvPr/>
          </p:nvSpPr>
          <p:spPr>
            <a:xfrm rot="13427125">
              <a:off x="6695044" y="484405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4" name="Villám 43"/>
            <p:cNvSpPr/>
            <p:nvPr/>
          </p:nvSpPr>
          <p:spPr>
            <a:xfrm rot="14722392">
              <a:off x="6883654" y="49544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5" name="Villám 44"/>
            <p:cNvSpPr/>
            <p:nvPr/>
          </p:nvSpPr>
          <p:spPr>
            <a:xfrm rot="12118189">
              <a:off x="6490894" y="495246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70" name="Ív 69"/>
          <p:cNvSpPr/>
          <p:nvPr/>
        </p:nvSpPr>
        <p:spPr>
          <a:xfrm rot="10800000">
            <a:off x="1475656" y="4221090"/>
            <a:ext cx="720080" cy="720081"/>
          </a:xfrm>
          <a:prstGeom prst="arc">
            <a:avLst>
              <a:gd name="adj1" fmla="val 15746804"/>
              <a:gd name="adj2" fmla="val 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71" name="Egyenes összekötő 70"/>
          <p:cNvCxnSpPr/>
          <p:nvPr/>
        </p:nvCxnSpPr>
        <p:spPr>
          <a:xfrm>
            <a:off x="1835697" y="4941168"/>
            <a:ext cx="547260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soros cím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doboz 25"/>
          <p:cNvSpPr txBox="1"/>
          <p:nvPr/>
        </p:nvSpPr>
        <p:spPr>
          <a:xfrm>
            <a:off x="2" y="6453336"/>
            <a:ext cx="6156175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l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WAIT 2015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grpSp>
        <p:nvGrpSpPr>
          <p:cNvPr id="27" name="Csoportba foglalás 10"/>
          <p:cNvGrpSpPr/>
          <p:nvPr/>
        </p:nvGrpSpPr>
        <p:grpSpPr>
          <a:xfrm>
            <a:off x="8578516" y="6400306"/>
            <a:ext cx="460566" cy="629094"/>
            <a:chOff x="6229201" y="459440"/>
            <a:chExt cx="1730778" cy="1673416"/>
          </a:xfrm>
          <a:solidFill>
            <a:schemeClr val="accent1">
              <a:lumMod val="75000"/>
            </a:schemeClr>
          </a:solidFill>
        </p:grpSpPr>
        <p:sp>
          <p:nvSpPr>
            <p:cNvPr id="28" name="Kör 27"/>
            <p:cNvSpPr/>
            <p:nvPr/>
          </p:nvSpPr>
          <p:spPr>
            <a:xfrm>
              <a:off x="6300192" y="764704"/>
              <a:ext cx="1440160" cy="1368152"/>
            </a:xfrm>
            <a:prstGeom prst="pie">
              <a:avLst>
                <a:gd name="adj1" fmla="val 10796073"/>
                <a:gd name="adj2" fmla="val 215917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" name="Ellipszis 28"/>
            <p:cNvSpPr/>
            <p:nvPr/>
          </p:nvSpPr>
          <p:spPr>
            <a:xfrm>
              <a:off x="6516216" y="10527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0" name="Ellipszis 29"/>
            <p:cNvSpPr/>
            <p:nvPr/>
          </p:nvSpPr>
          <p:spPr>
            <a:xfrm>
              <a:off x="6229201" y="1304257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1" name="Ellipszis 30"/>
            <p:cNvSpPr/>
            <p:nvPr/>
          </p:nvSpPr>
          <p:spPr>
            <a:xfrm>
              <a:off x="7668344" y="130289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2" name="Villám 31"/>
            <p:cNvSpPr/>
            <p:nvPr/>
          </p:nvSpPr>
          <p:spPr>
            <a:xfrm rot="15366093">
              <a:off x="7086446" y="5768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3" name="Villám 32"/>
            <p:cNvSpPr/>
            <p:nvPr/>
          </p:nvSpPr>
          <p:spPr>
            <a:xfrm rot="15948394">
              <a:off x="7231703" y="73638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" name="Villám 33"/>
            <p:cNvSpPr/>
            <p:nvPr/>
          </p:nvSpPr>
          <p:spPr>
            <a:xfrm rot="16928035">
              <a:off x="7347911" y="8816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5" name="Villám 34"/>
            <p:cNvSpPr/>
            <p:nvPr/>
          </p:nvSpPr>
          <p:spPr>
            <a:xfrm rot="13427125">
              <a:off x="6695044" y="484405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6" name="Villám 35"/>
            <p:cNvSpPr/>
            <p:nvPr/>
          </p:nvSpPr>
          <p:spPr>
            <a:xfrm rot="14722392">
              <a:off x="6883654" y="49544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7" name="Villám 36"/>
            <p:cNvSpPr/>
            <p:nvPr/>
          </p:nvSpPr>
          <p:spPr>
            <a:xfrm rot="12118189">
              <a:off x="6490894" y="495246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38" name="Szövegdoboz 37"/>
          <p:cNvSpPr txBox="1"/>
          <p:nvPr/>
        </p:nvSpPr>
        <p:spPr>
          <a:xfrm>
            <a:off x="6084168" y="6453336"/>
            <a:ext cx="2304256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ctr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BME</a:t>
            </a:r>
            <a:r>
              <a:rPr lang="hu-HU" sz="1800" kern="1200" baseline="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 IIT CG 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39" name="Cím 1"/>
          <p:cNvSpPr>
            <a:spLocks noGrp="1"/>
          </p:cNvSpPr>
          <p:nvPr>
            <p:ph type="title" hasCustomPrompt="1"/>
          </p:nvPr>
        </p:nvSpPr>
        <p:spPr>
          <a:xfrm>
            <a:off x="539552" y="-27384"/>
            <a:ext cx="8229600" cy="720080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</a:defRPr>
            </a:lvl1pPr>
          </a:lstStyle>
          <a:p>
            <a:r>
              <a:rPr lang="hu-HU" dirty="0" smtClean="0"/>
              <a:t>Kvadratikus regresszió</a:t>
            </a:r>
            <a:endParaRPr lang="en-US" dirty="0"/>
          </a:p>
        </p:txBody>
      </p:sp>
      <p:sp>
        <p:nvSpPr>
          <p:cNvPr id="40" name="Ív 39"/>
          <p:cNvSpPr/>
          <p:nvPr/>
        </p:nvSpPr>
        <p:spPr>
          <a:xfrm rot="10800000">
            <a:off x="323529" y="-27384"/>
            <a:ext cx="720080" cy="720081"/>
          </a:xfrm>
          <a:prstGeom prst="arc">
            <a:avLst>
              <a:gd name="adj1" fmla="val 15975139"/>
              <a:gd name="adj2" fmla="val 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41" name="Egyenes összekötő 40"/>
          <p:cNvCxnSpPr/>
          <p:nvPr/>
        </p:nvCxnSpPr>
        <p:spPr>
          <a:xfrm>
            <a:off x="683568" y="692696"/>
            <a:ext cx="813690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 userDrawn="1"/>
        </p:nvCxnSpPr>
        <p:spPr>
          <a:xfrm flipV="1">
            <a:off x="1007505" y="1268700"/>
            <a:ext cx="0" cy="2467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 userDrawn="1"/>
        </p:nvCxnSpPr>
        <p:spPr>
          <a:xfrm>
            <a:off x="845483" y="3501010"/>
            <a:ext cx="28083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zis 44"/>
          <p:cNvSpPr/>
          <p:nvPr userDrawn="1"/>
        </p:nvSpPr>
        <p:spPr>
          <a:xfrm>
            <a:off x="1115520" y="249287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46" name="Ellipszis 45"/>
          <p:cNvSpPr/>
          <p:nvPr userDrawn="1"/>
        </p:nvSpPr>
        <p:spPr>
          <a:xfrm>
            <a:off x="1979640" y="278091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47" name="Ellipszis 46"/>
          <p:cNvSpPr/>
          <p:nvPr userDrawn="1"/>
        </p:nvSpPr>
        <p:spPr>
          <a:xfrm>
            <a:off x="2249678" y="162875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48" name="Ellipszis 47"/>
          <p:cNvSpPr/>
          <p:nvPr userDrawn="1"/>
        </p:nvSpPr>
        <p:spPr>
          <a:xfrm>
            <a:off x="3167805" y="184478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cxnSp>
        <p:nvCxnSpPr>
          <p:cNvPr id="50" name="Egyenes összekötő 49"/>
          <p:cNvCxnSpPr/>
          <p:nvPr userDrawn="1"/>
        </p:nvCxnSpPr>
        <p:spPr>
          <a:xfrm flipV="1">
            <a:off x="899490" y="1340710"/>
            <a:ext cx="2484345" cy="194427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/>
          <p:nvPr userDrawn="1"/>
        </p:nvCxnSpPr>
        <p:spPr>
          <a:xfrm flipV="1">
            <a:off x="5058068" y="1196690"/>
            <a:ext cx="0" cy="2592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/>
          <p:cNvCxnSpPr/>
          <p:nvPr userDrawn="1"/>
        </p:nvCxnSpPr>
        <p:spPr>
          <a:xfrm>
            <a:off x="4896045" y="3501010"/>
            <a:ext cx="28083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zis 53"/>
          <p:cNvSpPr/>
          <p:nvPr userDrawn="1"/>
        </p:nvSpPr>
        <p:spPr>
          <a:xfrm>
            <a:off x="5220090" y="285292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5" name="Ellipszis 54"/>
          <p:cNvSpPr/>
          <p:nvPr userDrawn="1"/>
        </p:nvSpPr>
        <p:spPr>
          <a:xfrm>
            <a:off x="6030203" y="285292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6" name="Ellipszis 55"/>
          <p:cNvSpPr/>
          <p:nvPr userDrawn="1"/>
        </p:nvSpPr>
        <p:spPr>
          <a:xfrm>
            <a:off x="5598143" y="162875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7" name="Ellipszis 56"/>
          <p:cNvSpPr/>
          <p:nvPr userDrawn="1"/>
        </p:nvSpPr>
        <p:spPr>
          <a:xfrm>
            <a:off x="6894323" y="141272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9" name="Ellipszis 58"/>
          <p:cNvSpPr/>
          <p:nvPr userDrawn="1"/>
        </p:nvSpPr>
        <p:spPr>
          <a:xfrm>
            <a:off x="7434397" y="278091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60" name="Ellipszis 59"/>
          <p:cNvSpPr/>
          <p:nvPr userDrawn="1"/>
        </p:nvSpPr>
        <p:spPr>
          <a:xfrm rot="20683059">
            <a:off x="5339869" y="1387919"/>
            <a:ext cx="2484345" cy="16562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61" name="Ellipszis 60"/>
          <p:cNvSpPr/>
          <p:nvPr userDrawn="1"/>
        </p:nvSpPr>
        <p:spPr>
          <a:xfrm>
            <a:off x="7920465" y="1700760"/>
            <a:ext cx="108015" cy="144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cxnSp>
        <p:nvCxnSpPr>
          <p:cNvPr id="63" name="Egyenes összekötő nyíllal 62"/>
          <p:cNvCxnSpPr/>
          <p:nvPr userDrawn="1"/>
        </p:nvCxnSpPr>
        <p:spPr>
          <a:xfrm flipH="1" flipV="1">
            <a:off x="1169528" y="2687810"/>
            <a:ext cx="15818" cy="381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nyíllal 64"/>
          <p:cNvCxnSpPr/>
          <p:nvPr userDrawn="1"/>
        </p:nvCxnSpPr>
        <p:spPr>
          <a:xfrm>
            <a:off x="2033648" y="2420861"/>
            <a:ext cx="0" cy="381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nyíllal 66"/>
          <p:cNvCxnSpPr>
            <a:endCxn id="47" idx="4"/>
          </p:cNvCxnSpPr>
          <p:nvPr userDrawn="1"/>
        </p:nvCxnSpPr>
        <p:spPr>
          <a:xfrm flipV="1">
            <a:off x="2303685" y="1772770"/>
            <a:ext cx="0" cy="432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nyíllal 67"/>
          <p:cNvCxnSpPr/>
          <p:nvPr userDrawn="1"/>
        </p:nvCxnSpPr>
        <p:spPr>
          <a:xfrm>
            <a:off x="3205995" y="1484731"/>
            <a:ext cx="15818" cy="381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ktum 72"/>
          <p:cNvGraphicFramePr>
            <a:graphicFrameLocks noChangeAspect="1"/>
          </p:cNvGraphicFramePr>
          <p:nvPr/>
        </p:nvGraphicFramePr>
        <p:xfrm>
          <a:off x="629453" y="3933070"/>
          <a:ext cx="3826669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3" imgW="2057400" imgH="965160" progId="Equation.3">
                  <p:embed/>
                </p:oleObj>
              </mc:Choice>
              <mc:Fallback>
                <p:oleObj name="Equation" r:id="rId3" imgW="2057400" imgH="965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53" y="3933070"/>
                        <a:ext cx="3826669" cy="238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20080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1">
                    <a:lumMod val="75000"/>
                  </a:schemeClr>
                </a:solidFill>
                <a:latin typeface="Xolonium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zövegdoboz 8"/>
          <p:cNvSpPr txBox="1"/>
          <p:nvPr/>
        </p:nvSpPr>
        <p:spPr>
          <a:xfrm>
            <a:off x="2" y="6453336"/>
            <a:ext cx="6156175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l" defTabSz="685800" rtl="0" eaLnBrk="1" latinLnBrk="0" hangingPunct="1">
              <a:spcBef>
                <a:spcPct val="0"/>
              </a:spcBef>
              <a:buNone/>
            </a:pP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6084168" y="6453336"/>
            <a:ext cx="2304256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ctr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BME</a:t>
            </a:r>
            <a:r>
              <a:rPr lang="hu-HU" sz="1800" kern="1200" baseline="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 IIT CG 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38" name="Ív 37"/>
          <p:cNvSpPr/>
          <p:nvPr/>
        </p:nvSpPr>
        <p:spPr>
          <a:xfrm rot="10800000">
            <a:off x="323529" y="-27384"/>
            <a:ext cx="720080" cy="720081"/>
          </a:xfrm>
          <a:prstGeom prst="arc">
            <a:avLst>
              <a:gd name="adj1" fmla="val 15812261"/>
              <a:gd name="adj2" fmla="val 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39" name="Egyenes összekötő 38"/>
          <p:cNvCxnSpPr/>
          <p:nvPr/>
        </p:nvCxnSpPr>
        <p:spPr>
          <a:xfrm>
            <a:off x="683569" y="692696"/>
            <a:ext cx="806489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Csoportba foglalás 10"/>
          <p:cNvGrpSpPr/>
          <p:nvPr userDrawn="1"/>
        </p:nvGrpSpPr>
        <p:grpSpPr>
          <a:xfrm>
            <a:off x="8578516" y="6400306"/>
            <a:ext cx="460566" cy="629094"/>
            <a:chOff x="6229201" y="459440"/>
            <a:chExt cx="1730778" cy="1673416"/>
          </a:xfrm>
          <a:solidFill>
            <a:schemeClr val="accent1">
              <a:lumMod val="75000"/>
            </a:schemeClr>
          </a:solidFill>
        </p:grpSpPr>
        <p:sp>
          <p:nvSpPr>
            <p:cNvPr id="27" name="Kör 27"/>
            <p:cNvSpPr/>
            <p:nvPr/>
          </p:nvSpPr>
          <p:spPr>
            <a:xfrm>
              <a:off x="6300192" y="764704"/>
              <a:ext cx="1440160" cy="1368152"/>
            </a:xfrm>
            <a:prstGeom prst="pie">
              <a:avLst>
                <a:gd name="adj1" fmla="val 10796073"/>
                <a:gd name="adj2" fmla="val 215917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" name="Ellipszis 28"/>
            <p:cNvSpPr/>
            <p:nvPr/>
          </p:nvSpPr>
          <p:spPr>
            <a:xfrm>
              <a:off x="6516216" y="10527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9" name="Ellipszis 29"/>
            <p:cNvSpPr/>
            <p:nvPr/>
          </p:nvSpPr>
          <p:spPr>
            <a:xfrm>
              <a:off x="6229201" y="1304257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0" name="Ellipszis 30"/>
            <p:cNvSpPr/>
            <p:nvPr/>
          </p:nvSpPr>
          <p:spPr>
            <a:xfrm>
              <a:off x="7668344" y="130289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1" name="Villám 31"/>
            <p:cNvSpPr/>
            <p:nvPr/>
          </p:nvSpPr>
          <p:spPr>
            <a:xfrm rot="15366093">
              <a:off x="7086446" y="5768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2" name="Villám 32"/>
            <p:cNvSpPr/>
            <p:nvPr/>
          </p:nvSpPr>
          <p:spPr>
            <a:xfrm rot="15948394">
              <a:off x="7231703" y="73638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3" name="Villám 33"/>
            <p:cNvSpPr/>
            <p:nvPr/>
          </p:nvSpPr>
          <p:spPr>
            <a:xfrm rot="16928035">
              <a:off x="7347911" y="8816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" name="Villám 34"/>
            <p:cNvSpPr/>
            <p:nvPr/>
          </p:nvSpPr>
          <p:spPr>
            <a:xfrm rot="13427125">
              <a:off x="6695044" y="484405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5" name="Villám 35"/>
            <p:cNvSpPr/>
            <p:nvPr/>
          </p:nvSpPr>
          <p:spPr>
            <a:xfrm rot="14722392">
              <a:off x="6883654" y="49544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6" name="Villám 36"/>
            <p:cNvSpPr/>
            <p:nvPr/>
          </p:nvSpPr>
          <p:spPr>
            <a:xfrm rot="12118189">
              <a:off x="6490894" y="495246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539552" y="-27384"/>
            <a:ext cx="8229600" cy="1296144"/>
          </a:xfrm>
        </p:spPr>
        <p:txBody>
          <a:bodyPr anchor="t" anchorCtr="0">
            <a:normAutofit/>
          </a:bodyPr>
          <a:lstStyle>
            <a:lvl1pPr algn="l">
              <a:defRPr sz="3000">
                <a:solidFill>
                  <a:schemeClr val="accent1">
                    <a:lumMod val="75000"/>
                  </a:schemeClr>
                </a:solidFill>
                <a:latin typeface="Xolonium" pitchFamily="50" charset="0"/>
              </a:defRPr>
            </a:lvl1pPr>
          </a:lstStyle>
          <a:p>
            <a:r>
              <a:rPr lang="hu-HU" dirty="0" smtClean="0"/>
              <a:t>Mintacím szerkesztése</a:t>
            </a:r>
            <a:br>
              <a:rPr lang="hu-HU" dirty="0" smtClean="0"/>
            </a:br>
            <a:r>
              <a:rPr lang="hu-HU" dirty="0" smtClean="0"/>
              <a:t>csak ha két soros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Ív 22"/>
          <p:cNvSpPr/>
          <p:nvPr/>
        </p:nvSpPr>
        <p:spPr>
          <a:xfrm rot="10800000">
            <a:off x="323529" y="548680"/>
            <a:ext cx="720080" cy="720081"/>
          </a:xfrm>
          <a:prstGeom prst="arc">
            <a:avLst>
              <a:gd name="adj1" fmla="val 15877647"/>
              <a:gd name="adj2" fmla="val 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V="1">
            <a:off x="683569" y="1268762"/>
            <a:ext cx="8064896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zövegdoboz 52"/>
          <p:cNvSpPr txBox="1"/>
          <p:nvPr/>
        </p:nvSpPr>
        <p:spPr>
          <a:xfrm>
            <a:off x="2" y="6453336"/>
            <a:ext cx="6156175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l" defTabSz="685800" rtl="0" eaLnBrk="1" latinLnBrk="0" hangingPunct="1">
              <a:spcBef>
                <a:spcPct val="0"/>
              </a:spcBef>
              <a:buNone/>
            </a:pPr>
            <a:r>
              <a:rPr lang="en-US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n-ea"/>
                <a:cs typeface="+mn-cs"/>
              </a:rPr>
              <a:t> 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65" name="Szövegdoboz 64"/>
          <p:cNvSpPr txBox="1"/>
          <p:nvPr/>
        </p:nvSpPr>
        <p:spPr>
          <a:xfrm>
            <a:off x="6084168" y="6453336"/>
            <a:ext cx="2304256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ctr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BME</a:t>
            </a:r>
            <a:r>
              <a:rPr lang="hu-HU" sz="1800" kern="1200" baseline="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 IIT CG 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grpSp>
        <p:nvGrpSpPr>
          <p:cNvPr id="19" name="Csoportba foglalás 10"/>
          <p:cNvGrpSpPr/>
          <p:nvPr userDrawn="1"/>
        </p:nvGrpSpPr>
        <p:grpSpPr>
          <a:xfrm>
            <a:off x="8578516" y="6400306"/>
            <a:ext cx="460566" cy="629094"/>
            <a:chOff x="6229201" y="459440"/>
            <a:chExt cx="1730778" cy="1673416"/>
          </a:xfrm>
          <a:solidFill>
            <a:schemeClr val="accent1">
              <a:lumMod val="75000"/>
            </a:schemeClr>
          </a:solidFill>
        </p:grpSpPr>
        <p:sp>
          <p:nvSpPr>
            <p:cNvPr id="20" name="Kör 27"/>
            <p:cNvSpPr/>
            <p:nvPr/>
          </p:nvSpPr>
          <p:spPr>
            <a:xfrm>
              <a:off x="6300192" y="764704"/>
              <a:ext cx="1440160" cy="1368152"/>
            </a:xfrm>
            <a:prstGeom prst="pie">
              <a:avLst>
                <a:gd name="adj1" fmla="val 10796073"/>
                <a:gd name="adj2" fmla="val 215917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1" name="Ellipszis 28"/>
            <p:cNvSpPr/>
            <p:nvPr/>
          </p:nvSpPr>
          <p:spPr>
            <a:xfrm>
              <a:off x="6516216" y="10527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Ellipszis 29"/>
            <p:cNvSpPr/>
            <p:nvPr/>
          </p:nvSpPr>
          <p:spPr>
            <a:xfrm>
              <a:off x="6229201" y="1304257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5" name="Ellipszis 30"/>
            <p:cNvSpPr/>
            <p:nvPr/>
          </p:nvSpPr>
          <p:spPr>
            <a:xfrm>
              <a:off x="7668344" y="130289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6" name="Villám 31"/>
            <p:cNvSpPr/>
            <p:nvPr/>
          </p:nvSpPr>
          <p:spPr>
            <a:xfrm rot="15366093">
              <a:off x="7086446" y="5768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7" name="Villám 32"/>
            <p:cNvSpPr/>
            <p:nvPr/>
          </p:nvSpPr>
          <p:spPr>
            <a:xfrm rot="15948394">
              <a:off x="7231703" y="73638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" name="Villám 33"/>
            <p:cNvSpPr/>
            <p:nvPr/>
          </p:nvSpPr>
          <p:spPr>
            <a:xfrm rot="16928035">
              <a:off x="7347911" y="8816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" name="Villám 34"/>
            <p:cNvSpPr/>
            <p:nvPr/>
          </p:nvSpPr>
          <p:spPr>
            <a:xfrm rot="13427125">
              <a:off x="6695044" y="484405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" name="Villám 35"/>
            <p:cNvSpPr/>
            <p:nvPr/>
          </p:nvSpPr>
          <p:spPr>
            <a:xfrm rot="14722392">
              <a:off x="6883654" y="49544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1" name="Villám 36"/>
            <p:cNvSpPr/>
            <p:nvPr/>
          </p:nvSpPr>
          <p:spPr>
            <a:xfrm rot="12118189">
              <a:off x="6490894" y="495246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szavakb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/>
          <a:lstStyle>
            <a:lvl1pPr algn="ctr">
              <a:buNone/>
              <a:defRPr>
                <a:latin typeface="Corbel" pitchFamily="34" charset="0"/>
              </a:defRPr>
            </a:lvl1pPr>
            <a:lvl2pPr algn="ctr">
              <a:buNone/>
              <a:defRPr lang="hu-HU" sz="2400" kern="1200" dirty="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algn="ctr">
              <a:buNone/>
              <a:defRPr lang="hu-HU" sz="2400" kern="1200" dirty="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algn="ctr">
              <a:buNone/>
              <a:defRPr lang="hu-HU" sz="2400" kern="1200" dirty="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algn="ctr">
              <a:buNone/>
              <a:defRPr lang="en-US" sz="2400" kern="1200" dirty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" y="6453336"/>
            <a:ext cx="6156175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l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n-ea"/>
                <a:cs typeface="+mn-cs"/>
              </a:rPr>
              <a:t>WAIT 2015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6084168" y="6453336"/>
            <a:ext cx="2304256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ctr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BME</a:t>
            </a:r>
            <a:r>
              <a:rPr lang="hu-HU" sz="1800" kern="1200" baseline="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 IIT CG 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48" name="Cím 1"/>
          <p:cNvSpPr>
            <a:spLocks noGrp="1"/>
          </p:cNvSpPr>
          <p:nvPr>
            <p:ph type="title" hasCustomPrompt="1"/>
          </p:nvPr>
        </p:nvSpPr>
        <p:spPr>
          <a:xfrm>
            <a:off x="539552" y="-27384"/>
            <a:ext cx="8229600" cy="1296144"/>
          </a:xfrm>
        </p:spPr>
        <p:txBody>
          <a:bodyPr anchor="t" anchorCtr="0">
            <a:normAutofit/>
          </a:bodyPr>
          <a:lstStyle>
            <a:lvl1pPr algn="l">
              <a:defRPr sz="3000">
                <a:solidFill>
                  <a:schemeClr val="accent1">
                    <a:lumMod val="75000"/>
                  </a:schemeClr>
                </a:solidFill>
                <a:latin typeface="Xolonium" pitchFamily="50" charset="0"/>
              </a:defRPr>
            </a:lvl1pPr>
          </a:lstStyle>
          <a:p>
            <a:r>
              <a:rPr lang="hu-HU" dirty="0" smtClean="0"/>
              <a:t>Mintacím szerkesztése</a:t>
            </a:r>
            <a:br>
              <a:rPr lang="hu-HU" dirty="0" smtClean="0"/>
            </a:br>
            <a:r>
              <a:rPr lang="hu-HU" dirty="0" smtClean="0"/>
              <a:t>csak ha két soros</a:t>
            </a:r>
            <a:endParaRPr lang="en-US" dirty="0"/>
          </a:p>
        </p:txBody>
      </p:sp>
      <p:sp>
        <p:nvSpPr>
          <p:cNvPr id="49" name="Ív 48"/>
          <p:cNvSpPr/>
          <p:nvPr/>
        </p:nvSpPr>
        <p:spPr>
          <a:xfrm rot="10800000">
            <a:off x="323529" y="548680"/>
            <a:ext cx="720080" cy="720081"/>
          </a:xfrm>
          <a:prstGeom prst="arc">
            <a:avLst>
              <a:gd name="adj1" fmla="val 15984747"/>
              <a:gd name="adj2" fmla="val 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50" name="Egyenes összekötő 49"/>
          <p:cNvCxnSpPr/>
          <p:nvPr/>
        </p:nvCxnSpPr>
        <p:spPr>
          <a:xfrm>
            <a:off x="683569" y="1268760"/>
            <a:ext cx="806489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Csoportba foglalás 10"/>
          <p:cNvGrpSpPr/>
          <p:nvPr userDrawn="1"/>
        </p:nvGrpSpPr>
        <p:grpSpPr>
          <a:xfrm>
            <a:off x="8578516" y="6400306"/>
            <a:ext cx="460566" cy="629094"/>
            <a:chOff x="6229201" y="459440"/>
            <a:chExt cx="1730778" cy="1673416"/>
          </a:xfrm>
          <a:solidFill>
            <a:schemeClr val="accent1">
              <a:lumMod val="75000"/>
            </a:schemeClr>
          </a:solidFill>
        </p:grpSpPr>
        <p:sp>
          <p:nvSpPr>
            <p:cNvPr id="20" name="Kör 27"/>
            <p:cNvSpPr/>
            <p:nvPr/>
          </p:nvSpPr>
          <p:spPr>
            <a:xfrm>
              <a:off x="6300192" y="764704"/>
              <a:ext cx="1440160" cy="1368152"/>
            </a:xfrm>
            <a:prstGeom prst="pie">
              <a:avLst>
                <a:gd name="adj1" fmla="val 10796073"/>
                <a:gd name="adj2" fmla="val 215917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1" name="Ellipszis 28"/>
            <p:cNvSpPr/>
            <p:nvPr/>
          </p:nvSpPr>
          <p:spPr>
            <a:xfrm>
              <a:off x="6516216" y="10527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Ellipszis 29"/>
            <p:cNvSpPr/>
            <p:nvPr/>
          </p:nvSpPr>
          <p:spPr>
            <a:xfrm>
              <a:off x="6229201" y="1304257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5" name="Ellipszis 30"/>
            <p:cNvSpPr/>
            <p:nvPr/>
          </p:nvSpPr>
          <p:spPr>
            <a:xfrm>
              <a:off x="7668344" y="130289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7" name="Villám 31"/>
            <p:cNvSpPr/>
            <p:nvPr/>
          </p:nvSpPr>
          <p:spPr>
            <a:xfrm rot="15366093">
              <a:off x="7086446" y="5768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" name="Villám 32"/>
            <p:cNvSpPr/>
            <p:nvPr/>
          </p:nvSpPr>
          <p:spPr>
            <a:xfrm rot="15948394">
              <a:off x="7231703" y="73638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" name="Villám 33"/>
            <p:cNvSpPr/>
            <p:nvPr/>
          </p:nvSpPr>
          <p:spPr>
            <a:xfrm rot="16928035">
              <a:off x="7347911" y="8816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" name="Villám 34"/>
            <p:cNvSpPr/>
            <p:nvPr/>
          </p:nvSpPr>
          <p:spPr>
            <a:xfrm rot="13427125">
              <a:off x="6695044" y="484405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1" name="Villám 35"/>
            <p:cNvSpPr/>
            <p:nvPr/>
          </p:nvSpPr>
          <p:spPr>
            <a:xfrm rot="14722392">
              <a:off x="6883654" y="49544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2" name="Villám 36"/>
            <p:cNvSpPr/>
            <p:nvPr/>
          </p:nvSpPr>
          <p:spPr>
            <a:xfrm rot="12118189">
              <a:off x="6490894" y="495246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ímszavakb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doboz 22"/>
          <p:cNvSpPr txBox="1"/>
          <p:nvPr/>
        </p:nvSpPr>
        <p:spPr>
          <a:xfrm>
            <a:off x="2" y="6453336"/>
            <a:ext cx="6156175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l" defTabSz="685800" rtl="0" eaLnBrk="1" latinLnBrk="0" hangingPunct="1">
              <a:spcBef>
                <a:spcPct val="0"/>
              </a:spcBef>
              <a:buNone/>
            </a:pP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6084168" y="6453336"/>
            <a:ext cx="2304256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ctr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BME</a:t>
            </a:r>
            <a:r>
              <a:rPr lang="hu-HU" sz="1800" kern="1200" baseline="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 IIT CG 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48" name="Cím 1"/>
          <p:cNvSpPr>
            <a:spLocks noGrp="1"/>
          </p:cNvSpPr>
          <p:nvPr>
            <p:ph type="title" hasCustomPrompt="1"/>
          </p:nvPr>
        </p:nvSpPr>
        <p:spPr>
          <a:xfrm>
            <a:off x="539552" y="-27384"/>
            <a:ext cx="8229600" cy="1296144"/>
          </a:xfrm>
        </p:spPr>
        <p:txBody>
          <a:bodyPr anchor="t" anchorCtr="0">
            <a:normAutofit/>
          </a:bodyPr>
          <a:lstStyle>
            <a:lvl1pPr algn="l">
              <a:defRPr sz="3000">
                <a:solidFill>
                  <a:schemeClr val="accent1">
                    <a:lumMod val="75000"/>
                  </a:schemeClr>
                </a:solidFill>
                <a:latin typeface="Xolonium" pitchFamily="50" charset="0"/>
              </a:defRPr>
            </a:lvl1pPr>
          </a:lstStyle>
          <a:p>
            <a:r>
              <a:rPr lang="hu-HU" dirty="0" smtClean="0"/>
              <a:t>Mintacím szerkesztése</a:t>
            </a:r>
            <a:br>
              <a:rPr lang="hu-HU" dirty="0" smtClean="0"/>
            </a:br>
            <a:r>
              <a:rPr lang="hu-HU" dirty="0" smtClean="0"/>
              <a:t>csak ha két soros</a:t>
            </a:r>
            <a:endParaRPr lang="en-US" dirty="0"/>
          </a:p>
        </p:txBody>
      </p:sp>
      <p:sp>
        <p:nvSpPr>
          <p:cNvPr id="49" name="Ív 48"/>
          <p:cNvSpPr/>
          <p:nvPr/>
        </p:nvSpPr>
        <p:spPr>
          <a:xfrm rot="10800000">
            <a:off x="323529" y="548680"/>
            <a:ext cx="720080" cy="720081"/>
          </a:xfrm>
          <a:prstGeom prst="arc">
            <a:avLst>
              <a:gd name="adj1" fmla="val 15805939"/>
              <a:gd name="adj2" fmla="val 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50" name="Egyenes összekötő 49"/>
          <p:cNvCxnSpPr/>
          <p:nvPr/>
        </p:nvCxnSpPr>
        <p:spPr>
          <a:xfrm>
            <a:off x="683569" y="1268760"/>
            <a:ext cx="806489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Csoportba foglalás 10"/>
          <p:cNvGrpSpPr/>
          <p:nvPr userDrawn="1"/>
        </p:nvGrpSpPr>
        <p:grpSpPr>
          <a:xfrm>
            <a:off x="8578516" y="6400306"/>
            <a:ext cx="460566" cy="629094"/>
            <a:chOff x="6229201" y="459440"/>
            <a:chExt cx="1730778" cy="1673416"/>
          </a:xfrm>
          <a:solidFill>
            <a:schemeClr val="accent1">
              <a:lumMod val="75000"/>
            </a:schemeClr>
          </a:solidFill>
        </p:grpSpPr>
        <p:sp>
          <p:nvSpPr>
            <p:cNvPr id="19" name="Kör 27"/>
            <p:cNvSpPr/>
            <p:nvPr/>
          </p:nvSpPr>
          <p:spPr>
            <a:xfrm>
              <a:off x="6300192" y="764704"/>
              <a:ext cx="1440160" cy="1368152"/>
            </a:xfrm>
            <a:prstGeom prst="pie">
              <a:avLst>
                <a:gd name="adj1" fmla="val 10796073"/>
                <a:gd name="adj2" fmla="val 215917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0" name="Ellipszis 28"/>
            <p:cNvSpPr/>
            <p:nvPr/>
          </p:nvSpPr>
          <p:spPr>
            <a:xfrm>
              <a:off x="6516216" y="10527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Ellipszis 29"/>
            <p:cNvSpPr/>
            <p:nvPr/>
          </p:nvSpPr>
          <p:spPr>
            <a:xfrm>
              <a:off x="6229201" y="1304257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2" name="Ellipszis 30"/>
            <p:cNvSpPr/>
            <p:nvPr/>
          </p:nvSpPr>
          <p:spPr>
            <a:xfrm>
              <a:off x="7668344" y="130289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4" name="Villám 31"/>
            <p:cNvSpPr/>
            <p:nvPr/>
          </p:nvSpPr>
          <p:spPr>
            <a:xfrm rot="15366093">
              <a:off x="7086446" y="5768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5" name="Villám 32"/>
            <p:cNvSpPr/>
            <p:nvPr/>
          </p:nvSpPr>
          <p:spPr>
            <a:xfrm rot="15948394">
              <a:off x="7231703" y="73638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7" name="Villám 33"/>
            <p:cNvSpPr/>
            <p:nvPr/>
          </p:nvSpPr>
          <p:spPr>
            <a:xfrm rot="16928035">
              <a:off x="7347911" y="8816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" name="Villám 34"/>
            <p:cNvSpPr/>
            <p:nvPr/>
          </p:nvSpPr>
          <p:spPr>
            <a:xfrm rot="13427125">
              <a:off x="6695044" y="484405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" name="Villám 35"/>
            <p:cNvSpPr/>
            <p:nvPr/>
          </p:nvSpPr>
          <p:spPr>
            <a:xfrm rot="14722392">
              <a:off x="6883654" y="49544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" name="Villám 36"/>
            <p:cNvSpPr/>
            <p:nvPr/>
          </p:nvSpPr>
          <p:spPr>
            <a:xfrm rot="12118189">
              <a:off x="6490894" y="495246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ímszavakb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doboz 22"/>
          <p:cNvSpPr txBox="1"/>
          <p:nvPr/>
        </p:nvSpPr>
        <p:spPr>
          <a:xfrm>
            <a:off x="2" y="6453336"/>
            <a:ext cx="6156175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l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n-ea"/>
                <a:cs typeface="+mn-cs"/>
              </a:rPr>
              <a:t>WAIT 2015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6084168" y="6453336"/>
            <a:ext cx="2304256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algn="ctr" defTabSz="685800" rtl="0" eaLnBrk="1" latinLnBrk="0" hangingPunct="1">
              <a:spcBef>
                <a:spcPct val="0"/>
              </a:spcBef>
              <a:buNone/>
            </a:pPr>
            <a:r>
              <a:rPr lang="hu-HU" sz="1800" kern="120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BME</a:t>
            </a:r>
            <a:r>
              <a:rPr lang="hu-HU" sz="1800" kern="1200" baseline="0" dirty="0" smtClean="0">
                <a:solidFill>
                  <a:schemeClr val="accent1">
                    <a:lumMod val="75000"/>
                  </a:schemeClr>
                </a:solidFill>
                <a:latin typeface="Xolonium" pitchFamily="50" charset="0"/>
                <a:ea typeface="+mj-ea"/>
                <a:cs typeface="+mj-cs"/>
              </a:rPr>
              <a:t> IIT CG </a:t>
            </a:r>
            <a:endParaRPr lang="en-US" sz="1800" kern="1200" dirty="0" smtClean="0">
              <a:solidFill>
                <a:schemeClr val="accent1">
                  <a:lumMod val="75000"/>
                </a:schemeClr>
              </a:solidFill>
              <a:latin typeface="Xolonium" pitchFamily="50" charset="0"/>
              <a:ea typeface="+mj-ea"/>
              <a:cs typeface="+mj-cs"/>
            </a:endParaRPr>
          </a:p>
        </p:txBody>
      </p:sp>
      <p:sp>
        <p:nvSpPr>
          <p:cNvPr id="48" name="Cím 1"/>
          <p:cNvSpPr>
            <a:spLocks noGrp="1"/>
          </p:cNvSpPr>
          <p:nvPr>
            <p:ph type="title" hasCustomPrompt="1"/>
          </p:nvPr>
        </p:nvSpPr>
        <p:spPr>
          <a:xfrm>
            <a:off x="539552" y="-27384"/>
            <a:ext cx="8229600" cy="1296144"/>
          </a:xfrm>
        </p:spPr>
        <p:txBody>
          <a:bodyPr anchor="t" anchorCtr="0">
            <a:normAutofit/>
          </a:bodyPr>
          <a:lstStyle>
            <a:lvl1pPr algn="l">
              <a:defRPr sz="3000">
                <a:solidFill>
                  <a:schemeClr val="accent1">
                    <a:lumMod val="75000"/>
                  </a:schemeClr>
                </a:solidFill>
                <a:latin typeface="Xolonium" pitchFamily="50" charset="0"/>
              </a:defRPr>
            </a:lvl1pPr>
          </a:lstStyle>
          <a:p>
            <a:r>
              <a:rPr lang="hu-HU" dirty="0" smtClean="0"/>
              <a:t>Mintacím szerkesztése</a:t>
            </a:r>
            <a:br>
              <a:rPr lang="hu-HU" dirty="0" smtClean="0"/>
            </a:br>
            <a:r>
              <a:rPr lang="hu-HU" dirty="0" smtClean="0"/>
              <a:t>csak ha két soros</a:t>
            </a:r>
            <a:endParaRPr lang="en-US" dirty="0"/>
          </a:p>
        </p:txBody>
      </p:sp>
      <p:sp>
        <p:nvSpPr>
          <p:cNvPr id="49" name="Ív 48"/>
          <p:cNvSpPr/>
          <p:nvPr/>
        </p:nvSpPr>
        <p:spPr>
          <a:xfrm rot="10800000">
            <a:off x="323529" y="548680"/>
            <a:ext cx="720080" cy="720081"/>
          </a:xfrm>
          <a:prstGeom prst="arc">
            <a:avLst>
              <a:gd name="adj1" fmla="val 16038468"/>
              <a:gd name="adj2" fmla="val 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50" name="Egyenes összekötő 49"/>
          <p:cNvCxnSpPr>
            <a:endCxn id="18" idx="0"/>
          </p:cNvCxnSpPr>
          <p:nvPr/>
        </p:nvCxnSpPr>
        <p:spPr>
          <a:xfrm>
            <a:off x="683569" y="1268760"/>
            <a:ext cx="7887685" cy="153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v 17"/>
          <p:cNvSpPr/>
          <p:nvPr/>
        </p:nvSpPr>
        <p:spPr>
          <a:xfrm>
            <a:off x="8244409" y="1268762"/>
            <a:ext cx="720080" cy="720081"/>
          </a:xfrm>
          <a:prstGeom prst="arc">
            <a:avLst>
              <a:gd name="adj1" fmla="val 15882593"/>
              <a:gd name="adj2" fmla="val 53882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3333FF"/>
              </a:solidFill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>
            <a:off x="8964488" y="1628800"/>
            <a:ext cx="0" cy="432048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Ív 23"/>
          <p:cNvSpPr/>
          <p:nvPr/>
        </p:nvSpPr>
        <p:spPr>
          <a:xfrm rot="5400000">
            <a:off x="8244409" y="5589241"/>
            <a:ext cx="720080" cy="720081"/>
          </a:xfrm>
          <a:prstGeom prst="arc">
            <a:avLst>
              <a:gd name="adj1" fmla="val 15937688"/>
              <a:gd name="adj2" fmla="val 231258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sp>
        <p:nvSpPr>
          <p:cNvPr id="25" name="Ív 24"/>
          <p:cNvSpPr/>
          <p:nvPr/>
        </p:nvSpPr>
        <p:spPr>
          <a:xfrm rot="16200000">
            <a:off x="5868143" y="6309320"/>
            <a:ext cx="720080" cy="720081"/>
          </a:xfrm>
          <a:prstGeom prst="arc">
            <a:avLst>
              <a:gd name="adj1" fmla="val 16200000"/>
              <a:gd name="adj2" fmla="val 31657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cxnSp>
        <p:nvCxnSpPr>
          <p:cNvPr id="28" name="Egyenes összekötő 27"/>
          <p:cNvCxnSpPr/>
          <p:nvPr/>
        </p:nvCxnSpPr>
        <p:spPr>
          <a:xfrm>
            <a:off x="6228184" y="6309320"/>
            <a:ext cx="237626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Csoportba foglalás 10"/>
          <p:cNvGrpSpPr/>
          <p:nvPr userDrawn="1"/>
        </p:nvGrpSpPr>
        <p:grpSpPr>
          <a:xfrm>
            <a:off x="8578516" y="6400306"/>
            <a:ext cx="460566" cy="629094"/>
            <a:chOff x="6229201" y="459440"/>
            <a:chExt cx="1730778" cy="1673416"/>
          </a:xfrm>
          <a:solidFill>
            <a:schemeClr val="accent1">
              <a:lumMod val="75000"/>
            </a:schemeClr>
          </a:solidFill>
        </p:grpSpPr>
        <p:sp>
          <p:nvSpPr>
            <p:cNvPr id="29" name="Kör 27"/>
            <p:cNvSpPr/>
            <p:nvPr/>
          </p:nvSpPr>
          <p:spPr>
            <a:xfrm>
              <a:off x="6300192" y="764704"/>
              <a:ext cx="1440160" cy="1368152"/>
            </a:xfrm>
            <a:prstGeom prst="pie">
              <a:avLst>
                <a:gd name="adj1" fmla="val 10796073"/>
                <a:gd name="adj2" fmla="val 215917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" name="Ellipszis 28"/>
            <p:cNvSpPr/>
            <p:nvPr/>
          </p:nvSpPr>
          <p:spPr>
            <a:xfrm>
              <a:off x="6516216" y="10527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1" name="Ellipszis 29"/>
            <p:cNvSpPr/>
            <p:nvPr/>
          </p:nvSpPr>
          <p:spPr>
            <a:xfrm>
              <a:off x="6229201" y="1304257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2" name="Ellipszis 30"/>
            <p:cNvSpPr/>
            <p:nvPr/>
          </p:nvSpPr>
          <p:spPr>
            <a:xfrm>
              <a:off x="7668344" y="130289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3" name="Villám 31"/>
            <p:cNvSpPr/>
            <p:nvPr/>
          </p:nvSpPr>
          <p:spPr>
            <a:xfrm rot="15366093">
              <a:off x="7086446" y="5768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" name="Villám 32"/>
            <p:cNvSpPr/>
            <p:nvPr/>
          </p:nvSpPr>
          <p:spPr>
            <a:xfrm rot="15948394">
              <a:off x="7231703" y="73638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5" name="Villám 33"/>
            <p:cNvSpPr/>
            <p:nvPr/>
          </p:nvSpPr>
          <p:spPr>
            <a:xfrm rot="16928035">
              <a:off x="7347911" y="881641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6" name="Villám 34"/>
            <p:cNvSpPr/>
            <p:nvPr/>
          </p:nvSpPr>
          <p:spPr>
            <a:xfrm rot="13427125">
              <a:off x="6695044" y="484405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7" name="Villám 35"/>
            <p:cNvSpPr/>
            <p:nvPr/>
          </p:nvSpPr>
          <p:spPr>
            <a:xfrm rot="14722392">
              <a:off x="6883654" y="495444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1" name="Villám 36"/>
            <p:cNvSpPr/>
            <p:nvPr/>
          </p:nvSpPr>
          <p:spPr>
            <a:xfrm rot="12118189">
              <a:off x="6490894" y="495246"/>
              <a:ext cx="648072" cy="576064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xStyles>
    <p:titleStyle>
      <a:lvl1pPr algn="ctr" defTabSz="685800" rtl="0" eaLnBrk="1" latinLnBrk="0" hangingPunct="1">
        <a:spcBef>
          <a:spcPct val="0"/>
        </a:spcBef>
        <a:buNone/>
        <a:defRPr lang="en-US" sz="3300" kern="1200">
          <a:solidFill>
            <a:schemeClr val="accent1">
              <a:lumMod val="75000"/>
            </a:schemeClr>
          </a:solidFill>
          <a:latin typeface="Xolonium" pitchFamily="50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lang="hu-HU" sz="2400" kern="1200" smtClean="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lang="hu-HU" sz="2400" kern="1200" smtClean="0">
          <a:solidFill>
            <a:schemeClr val="tx1"/>
          </a:solidFill>
          <a:latin typeface="Corbel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lang="hu-HU" sz="2400" kern="1200" smtClean="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lang="hu-HU" sz="2400" kern="1200" smtClean="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lang="en-US" sz="24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08" y="2348880"/>
            <a:ext cx="8533184" cy="1674186"/>
          </a:xfrm>
        </p:spPr>
        <p:txBody>
          <a:bodyPr/>
          <a:lstStyle/>
          <a:p>
            <a:r>
              <a:rPr lang="en-US" dirty="0"/>
              <a:t>Depth of Interaction Modeling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PET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590" y="3356992"/>
            <a:ext cx="5688695" cy="1572206"/>
          </a:xfrm>
        </p:spPr>
        <p:txBody>
          <a:bodyPr/>
          <a:lstStyle/>
          <a:p>
            <a:r>
              <a:rPr lang="en-US" u="sng" dirty="0" err="1" smtClean="0"/>
              <a:t>Magdics</a:t>
            </a:r>
            <a:r>
              <a:rPr lang="en-US" u="sng" dirty="0" smtClean="0"/>
              <a:t> </a:t>
            </a:r>
            <a:r>
              <a:rPr lang="en-US" u="sng" dirty="0" err="1" smtClean="0"/>
              <a:t>Milán</a:t>
            </a:r>
            <a:r>
              <a:rPr lang="en-US" dirty="0" smtClean="0"/>
              <a:t>, </a:t>
            </a:r>
            <a:r>
              <a:rPr lang="en-US" dirty="0" err="1" smtClean="0"/>
              <a:t>Szirmay-Kalos</a:t>
            </a:r>
            <a:r>
              <a:rPr lang="en-US" dirty="0" smtClean="0"/>
              <a:t> </a:t>
            </a:r>
            <a:r>
              <a:rPr lang="en-US" dirty="0" err="1" smtClean="0"/>
              <a:t>László</a:t>
            </a:r>
            <a:r>
              <a:rPr lang="en-US" dirty="0" smtClean="0"/>
              <a:t>, </a:t>
            </a:r>
            <a:r>
              <a:rPr lang="en-US" dirty="0" err="1" smtClean="0"/>
              <a:t>Tóth</a:t>
            </a:r>
            <a:r>
              <a:rPr lang="en-US" dirty="0" smtClean="0"/>
              <a:t> </a:t>
            </a:r>
            <a:r>
              <a:rPr lang="en-US" dirty="0" err="1" smtClean="0"/>
              <a:t>Balázs</a:t>
            </a:r>
            <a:r>
              <a:rPr lang="en-US" dirty="0" smtClean="0"/>
              <a:t>, </a:t>
            </a:r>
            <a:r>
              <a:rPr lang="en-US" dirty="0" err="1" smtClean="0"/>
              <a:t>Szécsi</a:t>
            </a:r>
            <a:r>
              <a:rPr lang="en-US" dirty="0" smtClean="0"/>
              <a:t> </a:t>
            </a:r>
            <a:r>
              <a:rPr lang="en-US" dirty="0" err="1" smtClean="0"/>
              <a:t>László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+ DOI: </a:t>
            </a:r>
            <a:r>
              <a:rPr lang="hu-HU" dirty="0" err="1" smtClean="0"/>
              <a:t>előrevetítés</a:t>
            </a:r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291" y="1816004"/>
            <a:ext cx="3178007" cy="86672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5" y="2445010"/>
            <a:ext cx="3409701" cy="25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1294781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1856756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2418731" y="5186440"/>
            <a:ext cx="560387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2979118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3544268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49"/>
          <p:cNvSpPr>
            <a:spLocks noChangeArrowheads="1"/>
          </p:cNvSpPr>
          <p:nvPr/>
        </p:nvSpPr>
        <p:spPr bwMode="auto">
          <a:xfrm>
            <a:off x="743918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1291606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1853581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2415556" y="866852"/>
            <a:ext cx="560387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ectangle 45"/>
          <p:cNvSpPr>
            <a:spLocks noChangeArrowheads="1"/>
          </p:cNvSpPr>
          <p:nvPr/>
        </p:nvSpPr>
        <p:spPr bwMode="auto">
          <a:xfrm>
            <a:off x="2975943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3541093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740743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743918" y="5691265"/>
            <a:ext cx="3392488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743918" y="6159577"/>
            <a:ext cx="3402013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742331" y="1333577"/>
            <a:ext cx="3357562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740743" y="1801890"/>
            <a:ext cx="3370263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2994199" y="6154942"/>
            <a:ext cx="561975" cy="509875"/>
          </a:xfrm>
          <a:prstGeom prst="rect">
            <a:avLst/>
          </a:prstGeom>
          <a:noFill/>
          <a:ln w="476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1840881" y="1340710"/>
            <a:ext cx="561975" cy="482015"/>
          </a:xfrm>
          <a:prstGeom prst="rect">
            <a:avLst/>
          </a:prstGeom>
          <a:noFill/>
          <a:ln w="476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6" name="Egyenes összekötő 55"/>
          <p:cNvCxnSpPr>
            <a:stCxn id="108" idx="2"/>
            <a:endCxn id="65" idx="0"/>
          </p:cNvCxnSpPr>
          <p:nvPr/>
        </p:nvCxnSpPr>
        <p:spPr>
          <a:xfrm>
            <a:off x="2159704" y="2314617"/>
            <a:ext cx="1123169" cy="28689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bbanás 1 56"/>
          <p:cNvSpPr/>
          <p:nvPr/>
        </p:nvSpPr>
        <p:spPr>
          <a:xfrm>
            <a:off x="2267680" y="3013234"/>
            <a:ext cx="369887" cy="288925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obbanás 1 57"/>
          <p:cNvSpPr/>
          <p:nvPr/>
        </p:nvSpPr>
        <p:spPr>
          <a:xfrm>
            <a:off x="2401863" y="3302159"/>
            <a:ext cx="369887" cy="288925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obbanás 1 58"/>
          <p:cNvSpPr/>
          <p:nvPr/>
        </p:nvSpPr>
        <p:spPr>
          <a:xfrm>
            <a:off x="2545883" y="3620788"/>
            <a:ext cx="369887" cy="288925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obbanás 1 59"/>
          <p:cNvSpPr/>
          <p:nvPr/>
        </p:nvSpPr>
        <p:spPr>
          <a:xfrm>
            <a:off x="2689903" y="3988562"/>
            <a:ext cx="369887" cy="288925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obbanás 1 60"/>
          <p:cNvSpPr/>
          <p:nvPr/>
        </p:nvSpPr>
        <p:spPr>
          <a:xfrm>
            <a:off x="2185833" y="2660199"/>
            <a:ext cx="369887" cy="288925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obbanás 1 61"/>
          <p:cNvSpPr/>
          <p:nvPr/>
        </p:nvSpPr>
        <p:spPr>
          <a:xfrm>
            <a:off x="2833923" y="4346573"/>
            <a:ext cx="369887" cy="288925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obbanás 1 62"/>
          <p:cNvSpPr/>
          <p:nvPr/>
        </p:nvSpPr>
        <p:spPr>
          <a:xfrm>
            <a:off x="2977943" y="4689982"/>
            <a:ext cx="369887" cy="288925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49"/>
          <p:cNvSpPr>
            <a:spLocks noChangeArrowheads="1"/>
          </p:cNvSpPr>
          <p:nvPr/>
        </p:nvSpPr>
        <p:spPr bwMode="auto">
          <a:xfrm>
            <a:off x="3001885" y="5183531"/>
            <a:ext cx="561975" cy="45719"/>
          </a:xfrm>
          <a:prstGeom prst="rect">
            <a:avLst/>
          </a:prstGeom>
          <a:noFill/>
          <a:ln w="476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Rectangle 49"/>
          <p:cNvSpPr>
            <a:spLocks noChangeArrowheads="1"/>
          </p:cNvSpPr>
          <p:nvPr/>
        </p:nvSpPr>
        <p:spPr bwMode="auto">
          <a:xfrm>
            <a:off x="1849725" y="2288875"/>
            <a:ext cx="561975" cy="45719"/>
          </a:xfrm>
          <a:prstGeom prst="rect">
            <a:avLst/>
          </a:prstGeom>
          <a:noFill/>
          <a:ln w="476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7" name="Egyenes összekötő 66"/>
          <p:cNvCxnSpPr>
            <a:stCxn id="49" idx="2"/>
            <a:endCxn id="48" idx="0"/>
          </p:cNvCxnSpPr>
          <p:nvPr/>
        </p:nvCxnSpPr>
        <p:spPr>
          <a:xfrm>
            <a:off x="2121869" y="1822725"/>
            <a:ext cx="1153318" cy="43322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zis 69"/>
          <p:cNvSpPr/>
          <p:nvPr/>
        </p:nvSpPr>
        <p:spPr>
          <a:xfrm rot="20610016">
            <a:off x="1630226" y="410967"/>
            <a:ext cx="714884" cy="1984865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zis 70"/>
          <p:cNvSpPr/>
          <p:nvPr/>
        </p:nvSpPr>
        <p:spPr>
          <a:xfrm rot="20833096">
            <a:off x="2844543" y="5165781"/>
            <a:ext cx="714884" cy="1574311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49"/>
          <p:cNvSpPr>
            <a:spLocks noChangeArrowheads="1"/>
          </p:cNvSpPr>
          <p:nvPr/>
        </p:nvSpPr>
        <p:spPr bwMode="auto">
          <a:xfrm>
            <a:off x="1285402" y="1827475"/>
            <a:ext cx="561975" cy="482015"/>
          </a:xfrm>
          <a:prstGeom prst="rect">
            <a:avLst/>
          </a:prstGeom>
          <a:noFill/>
          <a:ln w="476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" name="Rectangle 49"/>
          <p:cNvSpPr>
            <a:spLocks noChangeArrowheads="1"/>
          </p:cNvSpPr>
          <p:nvPr/>
        </p:nvSpPr>
        <p:spPr bwMode="auto">
          <a:xfrm>
            <a:off x="3574431" y="5197845"/>
            <a:ext cx="561975" cy="482015"/>
          </a:xfrm>
          <a:prstGeom prst="rect">
            <a:avLst/>
          </a:prstGeom>
          <a:noFill/>
          <a:ln w="476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4" name="Egyenes összekötő nyíllal 73"/>
          <p:cNvCxnSpPr/>
          <p:nvPr/>
        </p:nvCxnSpPr>
        <p:spPr>
          <a:xfrm>
            <a:off x="3230115" y="5458740"/>
            <a:ext cx="76702" cy="720190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nyíllal 75"/>
          <p:cNvCxnSpPr/>
          <p:nvPr/>
        </p:nvCxnSpPr>
        <p:spPr>
          <a:xfrm flipH="1">
            <a:off x="3343483" y="5438852"/>
            <a:ext cx="548274" cy="931925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nyíllal 78"/>
          <p:cNvCxnSpPr/>
          <p:nvPr/>
        </p:nvCxnSpPr>
        <p:spPr>
          <a:xfrm flipH="1" flipV="1">
            <a:off x="2131190" y="1555580"/>
            <a:ext cx="54164" cy="531021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flipV="1">
            <a:off x="1569246" y="1601523"/>
            <a:ext cx="484327" cy="467319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 flipH="1" flipV="1">
            <a:off x="2232649" y="1583499"/>
            <a:ext cx="521048" cy="401535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/>
          <p:nvPr/>
        </p:nvCxnSpPr>
        <p:spPr>
          <a:xfrm>
            <a:off x="2715593" y="5373270"/>
            <a:ext cx="559593" cy="1003485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artalom helye 2"/>
          <p:cNvSpPr txBox="1">
            <a:spLocks/>
          </p:cNvSpPr>
          <p:nvPr/>
        </p:nvSpPr>
        <p:spPr>
          <a:xfrm>
            <a:off x="4499990" y="3501010"/>
            <a:ext cx="4392610" cy="2629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24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Geometriai </a:t>
            </a:r>
            <a:r>
              <a:rPr lang="hu-HU" dirty="0" err="1" smtClean="0"/>
              <a:t>előrevetítés</a:t>
            </a:r>
            <a:r>
              <a:rPr lang="hu-HU" dirty="0" smtClean="0"/>
              <a:t> csak az eredeti (nem DOI) LOR-okon</a:t>
            </a:r>
          </a:p>
          <a:p>
            <a:r>
              <a:rPr lang="hu-HU" dirty="0" smtClean="0"/>
              <a:t>DOI csak egy extra szűrés</a:t>
            </a:r>
            <a:endParaRPr lang="en-US" dirty="0"/>
          </a:p>
        </p:txBody>
      </p:sp>
      <p:sp>
        <p:nvSpPr>
          <p:cNvPr id="108" name="Rectangle 49"/>
          <p:cNvSpPr>
            <a:spLocks noChangeArrowheads="1"/>
          </p:cNvSpPr>
          <p:nvPr/>
        </p:nvSpPr>
        <p:spPr bwMode="auto">
          <a:xfrm>
            <a:off x="1882949" y="1832602"/>
            <a:ext cx="553509" cy="482015"/>
          </a:xfrm>
          <a:prstGeom prst="rect">
            <a:avLst/>
          </a:prstGeom>
          <a:noFill/>
          <a:ln w="476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" name="Rectangle 49"/>
          <p:cNvSpPr>
            <a:spLocks noChangeArrowheads="1"/>
          </p:cNvSpPr>
          <p:nvPr/>
        </p:nvSpPr>
        <p:spPr bwMode="auto">
          <a:xfrm>
            <a:off x="2428323" y="1826282"/>
            <a:ext cx="561975" cy="482015"/>
          </a:xfrm>
          <a:prstGeom prst="rect">
            <a:avLst/>
          </a:prstGeom>
          <a:noFill/>
          <a:ln w="476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3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70" grpId="0" animBg="1"/>
      <p:bldP spid="71" grpId="0" animBg="1"/>
      <p:bldP spid="72" grpId="0" animBg="1"/>
      <p:bldP spid="73" grpId="0" animBg="1"/>
      <p:bldP spid="96" grpId="0"/>
      <p:bldP spid="108" grpId="0" animBg="1"/>
      <p:bldP spid="1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Szűrés kiértékelése</a:t>
            </a:r>
            <a:endParaRPr lang="en-US" dirty="0"/>
          </a:p>
        </p:txBody>
      </p:sp>
      <p:pic>
        <p:nvPicPr>
          <p:cNvPr id="50" name="Kép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20" y="836640"/>
            <a:ext cx="3969834" cy="5530788"/>
          </a:xfrm>
          <a:prstGeom prst="rect">
            <a:avLst/>
          </a:prstGeom>
        </p:spPr>
      </p:pic>
      <p:sp>
        <p:nvSpPr>
          <p:cNvPr id="52" name="Téglalap 58"/>
          <p:cNvSpPr>
            <a:spLocks noChangeArrowheads="1"/>
          </p:cNvSpPr>
          <p:nvPr/>
        </p:nvSpPr>
        <p:spPr bwMode="auto">
          <a:xfrm>
            <a:off x="971500" y="6309400"/>
            <a:ext cx="9861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hu-HU" alt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hu-HU" alt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dirty="0"/>
          </a:p>
        </p:txBody>
      </p:sp>
      <p:sp>
        <p:nvSpPr>
          <p:cNvPr id="53" name="Téglalap 58"/>
          <p:cNvSpPr>
            <a:spLocks noChangeArrowheads="1"/>
          </p:cNvSpPr>
          <p:nvPr/>
        </p:nvSpPr>
        <p:spPr bwMode="auto">
          <a:xfrm>
            <a:off x="2915770" y="6309400"/>
            <a:ext cx="9861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hu-HU" alt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endParaRPr lang="en-US" altLang="en-US" dirty="0"/>
          </a:p>
        </p:txBody>
      </p:sp>
      <p:pic>
        <p:nvPicPr>
          <p:cNvPr id="54" name="Kép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20" y="2492870"/>
            <a:ext cx="4259971" cy="2537711"/>
          </a:xfrm>
          <a:prstGeom prst="rect">
            <a:avLst/>
          </a:prstGeom>
        </p:spPr>
      </p:pic>
      <p:sp>
        <p:nvSpPr>
          <p:cNvPr id="55" name="Line 38"/>
          <p:cNvSpPr>
            <a:spLocks noChangeShapeType="1"/>
          </p:cNvSpPr>
          <p:nvPr/>
        </p:nvSpPr>
        <p:spPr bwMode="auto">
          <a:xfrm rot="16200000" flipH="1">
            <a:off x="6624285" y="3681035"/>
            <a:ext cx="0" cy="324045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églalap 58"/>
          <p:cNvSpPr>
            <a:spLocks noChangeArrowheads="1"/>
          </p:cNvSpPr>
          <p:nvPr/>
        </p:nvSpPr>
        <p:spPr bwMode="auto">
          <a:xfrm>
            <a:off x="5004060" y="5445280"/>
            <a:ext cx="34034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u-HU" alt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 x 30-as környezet</a:t>
            </a:r>
          </a:p>
          <a:p>
            <a:pPr algn="ctr" eaLnBrk="1" hangingPunct="1"/>
            <a:r>
              <a:rPr lang="hu-HU" alt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LOR mindkét végén!</a:t>
            </a:r>
            <a:endParaRPr lang="en-US" altLang="en-US" dirty="0"/>
          </a:p>
        </p:txBody>
      </p:sp>
      <p:sp>
        <p:nvSpPr>
          <p:cNvPr id="57" name="Line 38"/>
          <p:cNvSpPr>
            <a:spLocks noChangeShapeType="1"/>
          </p:cNvSpPr>
          <p:nvPr/>
        </p:nvSpPr>
        <p:spPr bwMode="auto">
          <a:xfrm rot="16200000" flipV="1">
            <a:off x="3538197" y="3681035"/>
            <a:ext cx="223231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" name="Kép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20" y="963374"/>
            <a:ext cx="3495860" cy="95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Szűrés </a:t>
            </a:r>
            <a:r>
              <a:rPr lang="hu-HU" dirty="0" smtClean="0"/>
              <a:t>kiértékelése (ötletelés)</a:t>
            </a:r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77" y="836640"/>
            <a:ext cx="3495860" cy="953416"/>
          </a:xfrm>
          <a:prstGeom prst="rect">
            <a:avLst/>
          </a:prstGeom>
        </p:spPr>
      </p:pic>
      <p:sp>
        <p:nvSpPr>
          <p:cNvPr id="4" name="Tartalom helye 2"/>
          <p:cNvSpPr txBox="1">
            <a:spLocks/>
          </p:cNvSpPr>
          <p:nvPr/>
        </p:nvSpPr>
        <p:spPr>
          <a:xfrm>
            <a:off x="612235" y="1844780"/>
            <a:ext cx="7632275" cy="460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24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Teljes összeg </a:t>
            </a:r>
            <a:r>
              <a:rPr lang="hu-HU" dirty="0" smtClean="0">
                <a:sym typeface="Symbol" panose="05050102010706020507" pitchFamily="18" charset="2"/>
              </a:rPr>
              <a:t> túl sok minta: (30 × 30)</a:t>
            </a:r>
            <a:r>
              <a:rPr lang="hu-HU" baseline="30000" dirty="0" smtClean="0">
                <a:sym typeface="Symbol" panose="05050102010706020507" pitchFamily="18" charset="2"/>
              </a:rPr>
              <a:t>2</a:t>
            </a:r>
            <a:endParaRPr lang="en-US" baseline="30000" dirty="0" smtClean="0"/>
          </a:p>
          <a:p>
            <a:pPr lvl="1"/>
            <a:r>
              <a:rPr lang="hu-HU" dirty="0" smtClean="0"/>
              <a:t>Kicsik elhanyagolása + „</a:t>
            </a:r>
            <a:r>
              <a:rPr lang="hu-HU" dirty="0" err="1" smtClean="0"/>
              <a:t>ambiens</a:t>
            </a:r>
            <a:r>
              <a:rPr lang="hu-HU" dirty="0" smtClean="0"/>
              <a:t>” tag?</a:t>
            </a:r>
          </a:p>
          <a:p>
            <a:r>
              <a:rPr lang="hu-HU" u="sng" dirty="0" smtClean="0"/>
              <a:t>Monte Carlo szűrés</a:t>
            </a:r>
          </a:p>
          <a:p>
            <a:pPr lvl="1"/>
            <a:r>
              <a:rPr lang="hu-HU" dirty="0" smtClean="0"/>
              <a:t>Kész: </a:t>
            </a:r>
            <a:r>
              <a:rPr lang="hu-HU" u="sng" dirty="0" smtClean="0"/>
              <a:t>teljes összegre MC</a:t>
            </a:r>
          </a:p>
          <a:p>
            <a:pPr lvl="1"/>
            <a:r>
              <a:rPr lang="hu-HU" dirty="0" smtClean="0"/>
              <a:t>Terv: nagy valószínűségekre teljes kiértékelés, a maradékot </a:t>
            </a:r>
            <a:r>
              <a:rPr lang="hu-HU" dirty="0" err="1" smtClean="0"/>
              <a:t>mintavételezzük</a:t>
            </a:r>
            <a:endParaRPr lang="hu-HU" dirty="0" smtClean="0"/>
          </a:p>
          <a:p>
            <a:r>
              <a:rPr lang="hu-HU" dirty="0" err="1" smtClean="0"/>
              <a:t>Szeparábilis</a:t>
            </a:r>
            <a:r>
              <a:rPr lang="hu-HU" dirty="0" smtClean="0"/>
              <a:t> közelítés</a:t>
            </a:r>
          </a:p>
          <a:p>
            <a:pPr lvl="1"/>
            <a:r>
              <a:rPr lang="hu-HU" dirty="0" smtClean="0"/>
              <a:t>Nem </a:t>
            </a:r>
            <a:r>
              <a:rPr lang="hu-HU" dirty="0" err="1" smtClean="0"/>
              <a:t>konvolúció</a:t>
            </a:r>
            <a:r>
              <a:rPr lang="hu-HU" dirty="0" smtClean="0"/>
              <a:t> (beesési szögtől függ a csóva)</a:t>
            </a:r>
          </a:p>
          <a:p>
            <a:pPr lvl="1"/>
            <a:r>
              <a:rPr lang="hu-HU" dirty="0" smtClean="0"/>
              <a:t>Nem </a:t>
            </a:r>
            <a:r>
              <a:rPr lang="hu-HU" dirty="0" err="1" smtClean="0"/>
              <a:t>szeparábilis</a:t>
            </a:r>
            <a:endParaRPr lang="hu-HU" dirty="0" smtClean="0"/>
          </a:p>
          <a:p>
            <a:pPr lvl="1"/>
            <a:r>
              <a:rPr lang="hu-HU" dirty="0" smtClean="0"/>
              <a:t>Csóva fő iránya + merőleges irányú szeparáció</a:t>
            </a:r>
            <a:endParaRPr lang="en-US" dirty="0"/>
          </a:p>
        </p:txBody>
      </p:sp>
      <p:pic>
        <p:nvPicPr>
          <p:cNvPr id="42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40" y="938333"/>
            <a:ext cx="2587886" cy="230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4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en-US" dirty="0" smtClean="0"/>
              <a:t>Kvázi-Monte </a:t>
            </a:r>
            <a:r>
              <a:rPr lang="hu-HU" altLang="en-US" dirty="0"/>
              <a:t>Carlo </a:t>
            </a:r>
            <a:r>
              <a:rPr lang="hu-HU" altLang="en-US" dirty="0" smtClean="0"/>
              <a:t>szűrés</a:t>
            </a:r>
            <a:endParaRPr lang="en-US" dirty="0"/>
          </a:p>
        </p:txBody>
      </p:sp>
      <p:pic>
        <p:nvPicPr>
          <p:cNvPr id="3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60" y="1255427"/>
            <a:ext cx="171926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5" y="1196690"/>
            <a:ext cx="17176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 rot="16200000" flipV="1">
            <a:off x="1133829" y="4602671"/>
            <a:ext cx="5762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rot="16200000" flipV="1">
            <a:off x="1692629" y="3775583"/>
            <a:ext cx="2195512" cy="34925"/>
          </a:xfrm>
          <a:prstGeom prst="straightConnector1">
            <a:avLst/>
          </a:prstGeom>
          <a:ln w="1905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rot="16200000" flipV="1">
            <a:off x="1531497" y="4081177"/>
            <a:ext cx="1636713" cy="17463"/>
          </a:xfrm>
          <a:prstGeom prst="straightConnector1">
            <a:avLst/>
          </a:prstGeom>
          <a:ln w="1905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627531"/>
              </p:ext>
            </p:extLst>
          </p:nvPr>
        </p:nvGraphicFramePr>
        <p:xfrm>
          <a:off x="648847" y="5035265"/>
          <a:ext cx="32512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1117115" imgH="495085" progId="Equation.3">
                  <p:embed/>
                </p:oleObj>
              </mc:Choice>
              <mc:Fallback>
                <p:oleObj name="Equation" r:id="rId4" imgW="1117115" imgH="495085" progId="Equation.3">
                  <p:embed/>
                  <p:pic>
                    <p:nvPicPr>
                      <p:cNvPr id="184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47" y="5035265"/>
                        <a:ext cx="3251200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876566"/>
              </p:ext>
            </p:extLst>
          </p:nvPr>
        </p:nvGraphicFramePr>
        <p:xfrm>
          <a:off x="5508185" y="4927315"/>
          <a:ext cx="3043237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6" imgW="965200" imgH="482600" progId="Equation.3">
                  <p:embed/>
                </p:oleObj>
              </mc:Choice>
              <mc:Fallback>
                <p:oleObj name="Equation" r:id="rId6" imgW="965200" imgH="482600" progId="Equation.3">
                  <p:embed/>
                  <p:pic>
                    <p:nvPicPr>
                      <p:cNvPr id="184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85" y="4927315"/>
                        <a:ext cx="3043237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gyenes összekötő nyíllal 9"/>
          <p:cNvCxnSpPr/>
          <p:nvPr/>
        </p:nvCxnSpPr>
        <p:spPr>
          <a:xfrm rot="5400000" flipH="1" flipV="1">
            <a:off x="-1118834" y="3453321"/>
            <a:ext cx="28860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359922" y="4890802"/>
            <a:ext cx="35655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abadkézi sokszög 11"/>
          <p:cNvSpPr/>
          <p:nvPr/>
        </p:nvSpPr>
        <p:spPr>
          <a:xfrm>
            <a:off x="439297" y="3182652"/>
            <a:ext cx="2998788" cy="1752600"/>
          </a:xfrm>
          <a:custGeom>
            <a:avLst/>
            <a:gdLst>
              <a:gd name="connsiteX0" fmla="*/ 0 w 2374232"/>
              <a:gd name="connsiteY0" fmla="*/ 1724526 h 1828800"/>
              <a:gd name="connsiteX1" fmla="*/ 689811 w 2374232"/>
              <a:gd name="connsiteY1" fmla="*/ 1499937 h 1828800"/>
              <a:gd name="connsiteX2" fmla="*/ 1138990 w 2374232"/>
              <a:gd name="connsiteY2" fmla="*/ 8021 h 1828800"/>
              <a:gd name="connsiteX3" fmla="*/ 1620253 w 2374232"/>
              <a:gd name="connsiteY3" fmla="*/ 1548063 h 1828800"/>
              <a:gd name="connsiteX4" fmla="*/ 2374232 w 2374232"/>
              <a:gd name="connsiteY4" fmla="*/ 1692442 h 1828800"/>
              <a:gd name="connsiteX0" fmla="*/ 0 w 2374232"/>
              <a:gd name="connsiteY0" fmla="*/ 1728352 h 1789847"/>
              <a:gd name="connsiteX1" fmla="*/ 689811 w 2374232"/>
              <a:gd name="connsiteY1" fmla="*/ 1503763 h 1789847"/>
              <a:gd name="connsiteX2" fmla="*/ 1138990 w 2374232"/>
              <a:gd name="connsiteY2" fmla="*/ 11847 h 1789847"/>
              <a:gd name="connsiteX3" fmla="*/ 1593976 w 2374232"/>
              <a:gd name="connsiteY3" fmla="*/ 1432680 h 1789847"/>
              <a:gd name="connsiteX4" fmla="*/ 2374232 w 2374232"/>
              <a:gd name="connsiteY4" fmla="*/ 1696268 h 1789847"/>
              <a:gd name="connsiteX0" fmla="*/ 0 w 2374232"/>
              <a:gd name="connsiteY0" fmla="*/ 1716505 h 1752600"/>
              <a:gd name="connsiteX1" fmla="*/ 657872 w 2374232"/>
              <a:gd name="connsiteY1" fmla="*/ 1420834 h 1752600"/>
              <a:gd name="connsiteX2" fmla="*/ 1138990 w 2374232"/>
              <a:gd name="connsiteY2" fmla="*/ 0 h 1752600"/>
              <a:gd name="connsiteX3" fmla="*/ 1593976 w 2374232"/>
              <a:gd name="connsiteY3" fmla="*/ 1420833 h 1752600"/>
              <a:gd name="connsiteX4" fmla="*/ 2374232 w 2374232"/>
              <a:gd name="connsiteY4" fmla="*/ 1684421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4232" h="1752600">
                <a:moveTo>
                  <a:pt x="0" y="1716505"/>
                </a:moveTo>
                <a:cubicBezTo>
                  <a:pt x="249989" y="1747252"/>
                  <a:pt x="468040" y="1706918"/>
                  <a:pt x="657872" y="1420834"/>
                </a:cubicBezTo>
                <a:cubicBezTo>
                  <a:pt x="847704" y="1134750"/>
                  <a:pt x="982973" y="0"/>
                  <a:pt x="1138990" y="0"/>
                </a:cubicBezTo>
                <a:cubicBezTo>
                  <a:pt x="1295007" y="0"/>
                  <a:pt x="1388102" y="1140096"/>
                  <a:pt x="1593976" y="1420833"/>
                </a:cubicBezTo>
                <a:cubicBezTo>
                  <a:pt x="1799850" y="1701570"/>
                  <a:pt x="2100179" y="1752600"/>
                  <a:pt x="2374232" y="168442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Szabadkézi sokszög 12"/>
          <p:cNvSpPr/>
          <p:nvPr/>
        </p:nvSpPr>
        <p:spPr>
          <a:xfrm>
            <a:off x="413897" y="2385727"/>
            <a:ext cx="3402013" cy="2289175"/>
          </a:xfrm>
          <a:custGeom>
            <a:avLst/>
            <a:gdLst>
              <a:gd name="connsiteX0" fmla="*/ 0 w 3898231"/>
              <a:gd name="connsiteY0" fmla="*/ 2320758 h 2320758"/>
              <a:gd name="connsiteX1" fmla="*/ 898357 w 3898231"/>
              <a:gd name="connsiteY1" fmla="*/ 2240547 h 2320758"/>
              <a:gd name="connsiteX2" fmla="*/ 1957136 w 3898231"/>
              <a:gd name="connsiteY2" fmla="*/ 1550737 h 2320758"/>
              <a:gd name="connsiteX3" fmla="*/ 2630905 w 3898231"/>
              <a:gd name="connsiteY3" fmla="*/ 540084 h 2320758"/>
              <a:gd name="connsiteX4" fmla="*/ 3256547 w 3898231"/>
              <a:gd name="connsiteY4" fmla="*/ 26737 h 2320758"/>
              <a:gd name="connsiteX5" fmla="*/ 3898231 w 3898231"/>
              <a:gd name="connsiteY5" fmla="*/ 379663 h 2320758"/>
              <a:gd name="connsiteX0" fmla="*/ 0 w 3402886"/>
              <a:gd name="connsiteY0" fmla="*/ 2289599 h 2289599"/>
              <a:gd name="connsiteX1" fmla="*/ 403012 w 3402886"/>
              <a:gd name="connsiteY1" fmla="*/ 2240547 h 2289599"/>
              <a:gd name="connsiteX2" fmla="*/ 1461791 w 3402886"/>
              <a:gd name="connsiteY2" fmla="*/ 1550737 h 2289599"/>
              <a:gd name="connsiteX3" fmla="*/ 2135560 w 3402886"/>
              <a:gd name="connsiteY3" fmla="*/ 540084 h 2289599"/>
              <a:gd name="connsiteX4" fmla="*/ 2761202 w 3402886"/>
              <a:gd name="connsiteY4" fmla="*/ 26737 h 2289599"/>
              <a:gd name="connsiteX5" fmla="*/ 3402886 w 3402886"/>
              <a:gd name="connsiteY5" fmla="*/ 379663 h 228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2886" h="2289599">
                <a:moveTo>
                  <a:pt x="0" y="2289599"/>
                </a:moveTo>
                <a:lnTo>
                  <a:pt x="403012" y="2240547"/>
                </a:lnTo>
                <a:cubicBezTo>
                  <a:pt x="729201" y="2112210"/>
                  <a:pt x="1173033" y="1834147"/>
                  <a:pt x="1461791" y="1550737"/>
                </a:cubicBezTo>
                <a:cubicBezTo>
                  <a:pt x="1750549" y="1267327"/>
                  <a:pt x="1918992" y="794084"/>
                  <a:pt x="2135560" y="540084"/>
                </a:cubicBezTo>
                <a:cubicBezTo>
                  <a:pt x="2352128" y="286084"/>
                  <a:pt x="2549981" y="53474"/>
                  <a:pt x="2761202" y="26737"/>
                </a:cubicBezTo>
                <a:cubicBezTo>
                  <a:pt x="2972423" y="0"/>
                  <a:pt x="3187654" y="189831"/>
                  <a:pt x="3402886" y="379663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4" name="Egyenes összekötő nyíllal 13"/>
          <p:cNvCxnSpPr>
            <a:endCxn id="13" idx="2"/>
          </p:cNvCxnSpPr>
          <p:nvPr/>
        </p:nvCxnSpPr>
        <p:spPr>
          <a:xfrm rot="5400000" flipH="1" flipV="1">
            <a:off x="1397354" y="4412171"/>
            <a:ext cx="954087" cy="3175"/>
          </a:xfrm>
          <a:prstGeom prst="straightConnector1">
            <a:avLst/>
          </a:prstGeom>
          <a:ln w="1905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endCxn id="12" idx="2"/>
          </p:cNvCxnSpPr>
          <p:nvPr/>
        </p:nvCxnSpPr>
        <p:spPr>
          <a:xfrm rot="5400000" flipH="1" flipV="1">
            <a:off x="1021116" y="4034346"/>
            <a:ext cx="1708150" cy="4762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rot="5400000" flipH="1" flipV="1">
            <a:off x="2133953" y="4683634"/>
            <a:ext cx="447675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rot="16200000" flipV="1">
            <a:off x="1959329" y="3664458"/>
            <a:ext cx="2514600" cy="11113"/>
          </a:xfrm>
          <a:prstGeom prst="straightConnector1">
            <a:avLst/>
          </a:prstGeom>
          <a:ln w="1905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rot="5400000" flipH="1" flipV="1">
            <a:off x="774260" y="4711415"/>
            <a:ext cx="287337" cy="1587"/>
          </a:xfrm>
          <a:prstGeom prst="straightConnector1">
            <a:avLst/>
          </a:prstGeom>
          <a:ln w="1905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5400000" flipH="1" flipV="1">
            <a:off x="6282091" y="4585209"/>
            <a:ext cx="612775" cy="1587"/>
          </a:xfrm>
          <a:prstGeom prst="straightConnector1">
            <a:avLst/>
          </a:prstGeom>
          <a:ln w="1905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rot="16200000" flipV="1">
            <a:off x="6563079" y="4161346"/>
            <a:ext cx="1455737" cy="34925"/>
          </a:xfrm>
          <a:prstGeom prst="straightConnector1">
            <a:avLst/>
          </a:prstGeom>
          <a:ln w="1905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rot="5400000" flipH="1" flipV="1">
            <a:off x="3922272" y="3452527"/>
            <a:ext cx="28844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5365310" y="4890802"/>
            <a:ext cx="35639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abadkézi sokszög 22"/>
          <p:cNvSpPr/>
          <p:nvPr/>
        </p:nvSpPr>
        <p:spPr>
          <a:xfrm>
            <a:off x="5479610" y="3181065"/>
            <a:ext cx="2998787" cy="1752600"/>
          </a:xfrm>
          <a:custGeom>
            <a:avLst/>
            <a:gdLst>
              <a:gd name="connsiteX0" fmla="*/ 0 w 2374232"/>
              <a:gd name="connsiteY0" fmla="*/ 1724526 h 1828800"/>
              <a:gd name="connsiteX1" fmla="*/ 689811 w 2374232"/>
              <a:gd name="connsiteY1" fmla="*/ 1499937 h 1828800"/>
              <a:gd name="connsiteX2" fmla="*/ 1138990 w 2374232"/>
              <a:gd name="connsiteY2" fmla="*/ 8021 h 1828800"/>
              <a:gd name="connsiteX3" fmla="*/ 1620253 w 2374232"/>
              <a:gd name="connsiteY3" fmla="*/ 1548063 h 1828800"/>
              <a:gd name="connsiteX4" fmla="*/ 2374232 w 2374232"/>
              <a:gd name="connsiteY4" fmla="*/ 1692442 h 1828800"/>
              <a:gd name="connsiteX0" fmla="*/ 0 w 2374232"/>
              <a:gd name="connsiteY0" fmla="*/ 1728352 h 1789847"/>
              <a:gd name="connsiteX1" fmla="*/ 689811 w 2374232"/>
              <a:gd name="connsiteY1" fmla="*/ 1503763 h 1789847"/>
              <a:gd name="connsiteX2" fmla="*/ 1138990 w 2374232"/>
              <a:gd name="connsiteY2" fmla="*/ 11847 h 1789847"/>
              <a:gd name="connsiteX3" fmla="*/ 1593976 w 2374232"/>
              <a:gd name="connsiteY3" fmla="*/ 1432680 h 1789847"/>
              <a:gd name="connsiteX4" fmla="*/ 2374232 w 2374232"/>
              <a:gd name="connsiteY4" fmla="*/ 1696268 h 1789847"/>
              <a:gd name="connsiteX0" fmla="*/ 0 w 2374232"/>
              <a:gd name="connsiteY0" fmla="*/ 1716505 h 1752600"/>
              <a:gd name="connsiteX1" fmla="*/ 657872 w 2374232"/>
              <a:gd name="connsiteY1" fmla="*/ 1420834 h 1752600"/>
              <a:gd name="connsiteX2" fmla="*/ 1138990 w 2374232"/>
              <a:gd name="connsiteY2" fmla="*/ 0 h 1752600"/>
              <a:gd name="connsiteX3" fmla="*/ 1593976 w 2374232"/>
              <a:gd name="connsiteY3" fmla="*/ 1420833 h 1752600"/>
              <a:gd name="connsiteX4" fmla="*/ 2374232 w 2374232"/>
              <a:gd name="connsiteY4" fmla="*/ 1684421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4232" h="1752600">
                <a:moveTo>
                  <a:pt x="0" y="1716505"/>
                </a:moveTo>
                <a:cubicBezTo>
                  <a:pt x="249989" y="1747252"/>
                  <a:pt x="468040" y="1706918"/>
                  <a:pt x="657872" y="1420834"/>
                </a:cubicBezTo>
                <a:cubicBezTo>
                  <a:pt x="847704" y="1134750"/>
                  <a:pt x="982973" y="0"/>
                  <a:pt x="1138990" y="0"/>
                </a:cubicBezTo>
                <a:cubicBezTo>
                  <a:pt x="1295007" y="0"/>
                  <a:pt x="1388102" y="1140096"/>
                  <a:pt x="1593976" y="1420833"/>
                </a:cubicBezTo>
                <a:cubicBezTo>
                  <a:pt x="1799850" y="1701570"/>
                  <a:pt x="2100179" y="1752600"/>
                  <a:pt x="2374232" y="1684421"/>
                </a:cubicBezTo>
              </a:path>
            </a:pathLst>
          </a:custGeom>
          <a:ln w="28575">
            <a:solidFill>
              <a:srgbClr val="FC140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Szabadkézi sokszög 23"/>
          <p:cNvSpPr/>
          <p:nvPr/>
        </p:nvSpPr>
        <p:spPr>
          <a:xfrm>
            <a:off x="5454210" y="2384140"/>
            <a:ext cx="3403600" cy="2290762"/>
          </a:xfrm>
          <a:custGeom>
            <a:avLst/>
            <a:gdLst>
              <a:gd name="connsiteX0" fmla="*/ 0 w 3898231"/>
              <a:gd name="connsiteY0" fmla="*/ 2320758 h 2320758"/>
              <a:gd name="connsiteX1" fmla="*/ 898357 w 3898231"/>
              <a:gd name="connsiteY1" fmla="*/ 2240547 h 2320758"/>
              <a:gd name="connsiteX2" fmla="*/ 1957136 w 3898231"/>
              <a:gd name="connsiteY2" fmla="*/ 1550737 h 2320758"/>
              <a:gd name="connsiteX3" fmla="*/ 2630905 w 3898231"/>
              <a:gd name="connsiteY3" fmla="*/ 540084 h 2320758"/>
              <a:gd name="connsiteX4" fmla="*/ 3256547 w 3898231"/>
              <a:gd name="connsiteY4" fmla="*/ 26737 h 2320758"/>
              <a:gd name="connsiteX5" fmla="*/ 3898231 w 3898231"/>
              <a:gd name="connsiteY5" fmla="*/ 379663 h 2320758"/>
              <a:gd name="connsiteX0" fmla="*/ 0 w 3402886"/>
              <a:gd name="connsiteY0" fmla="*/ 2289599 h 2289599"/>
              <a:gd name="connsiteX1" fmla="*/ 403012 w 3402886"/>
              <a:gd name="connsiteY1" fmla="*/ 2240547 h 2289599"/>
              <a:gd name="connsiteX2" fmla="*/ 1461791 w 3402886"/>
              <a:gd name="connsiteY2" fmla="*/ 1550737 h 2289599"/>
              <a:gd name="connsiteX3" fmla="*/ 2135560 w 3402886"/>
              <a:gd name="connsiteY3" fmla="*/ 540084 h 2289599"/>
              <a:gd name="connsiteX4" fmla="*/ 2761202 w 3402886"/>
              <a:gd name="connsiteY4" fmla="*/ 26737 h 2289599"/>
              <a:gd name="connsiteX5" fmla="*/ 3402886 w 3402886"/>
              <a:gd name="connsiteY5" fmla="*/ 379663 h 228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2886" h="2289599">
                <a:moveTo>
                  <a:pt x="0" y="2289599"/>
                </a:moveTo>
                <a:lnTo>
                  <a:pt x="403012" y="2240547"/>
                </a:lnTo>
                <a:cubicBezTo>
                  <a:pt x="729201" y="2112210"/>
                  <a:pt x="1173033" y="1834147"/>
                  <a:pt x="1461791" y="1550737"/>
                </a:cubicBezTo>
                <a:cubicBezTo>
                  <a:pt x="1750549" y="1267327"/>
                  <a:pt x="1918992" y="794084"/>
                  <a:pt x="2135560" y="540084"/>
                </a:cubicBezTo>
                <a:cubicBezTo>
                  <a:pt x="2352128" y="286084"/>
                  <a:pt x="2549981" y="53474"/>
                  <a:pt x="2761202" y="26737"/>
                </a:cubicBezTo>
                <a:cubicBezTo>
                  <a:pt x="2972423" y="0"/>
                  <a:pt x="3187654" y="189831"/>
                  <a:pt x="3402886" y="379663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5" name="Egyenes összekötő nyíllal 24"/>
          <p:cNvCxnSpPr>
            <a:endCxn id="24" idx="2"/>
          </p:cNvCxnSpPr>
          <p:nvPr/>
        </p:nvCxnSpPr>
        <p:spPr>
          <a:xfrm rot="16200000" flipV="1">
            <a:off x="6445603" y="4405821"/>
            <a:ext cx="955675" cy="14288"/>
          </a:xfrm>
          <a:prstGeom prst="straightConnector1">
            <a:avLst/>
          </a:prstGeom>
          <a:ln w="1905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rot="16200000" flipV="1">
            <a:off x="7126641" y="3662871"/>
            <a:ext cx="2514600" cy="11112"/>
          </a:xfrm>
          <a:prstGeom prst="straightConnector1">
            <a:avLst/>
          </a:prstGeom>
          <a:ln w="1905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rot="5400000" flipH="1" flipV="1">
            <a:off x="5454209" y="4765390"/>
            <a:ext cx="252413" cy="1588"/>
          </a:xfrm>
          <a:prstGeom prst="straightConnector1">
            <a:avLst/>
          </a:prstGeom>
          <a:ln w="1905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zis 27"/>
          <p:cNvSpPr/>
          <p:nvPr/>
        </p:nvSpPr>
        <p:spPr>
          <a:xfrm>
            <a:off x="1836297" y="3127090"/>
            <a:ext cx="107950" cy="107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" name="Ellipszis 28"/>
          <p:cNvSpPr/>
          <p:nvPr/>
        </p:nvSpPr>
        <p:spPr>
          <a:xfrm>
            <a:off x="2304610" y="4387565"/>
            <a:ext cx="107950" cy="107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" name="Ellipszis 29"/>
          <p:cNvSpPr/>
          <p:nvPr/>
        </p:nvSpPr>
        <p:spPr>
          <a:xfrm>
            <a:off x="1367985" y="4243102"/>
            <a:ext cx="107950" cy="107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1" name="Ellipszis 30"/>
          <p:cNvSpPr/>
          <p:nvPr/>
        </p:nvSpPr>
        <p:spPr>
          <a:xfrm>
            <a:off x="864747" y="4819365"/>
            <a:ext cx="107950" cy="107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2" name="Szövegdoboz 65"/>
          <p:cNvSpPr txBox="1">
            <a:spLocks noChangeArrowheads="1"/>
          </p:cNvSpPr>
          <p:nvPr/>
        </p:nvSpPr>
        <p:spPr bwMode="auto">
          <a:xfrm>
            <a:off x="3349185" y="1866615"/>
            <a:ext cx="439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33" name="Szövegdoboz 66"/>
          <p:cNvSpPr txBox="1">
            <a:spLocks noChangeArrowheads="1"/>
          </p:cNvSpPr>
          <p:nvPr/>
        </p:nvSpPr>
        <p:spPr bwMode="auto">
          <a:xfrm>
            <a:off x="1188597" y="3055652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3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34" name="Szövegdoboz 68"/>
          <p:cNvSpPr txBox="1">
            <a:spLocks noChangeArrowheads="1"/>
          </p:cNvSpPr>
          <p:nvPr/>
        </p:nvSpPr>
        <p:spPr bwMode="auto">
          <a:xfrm>
            <a:off x="8460935" y="1866615"/>
            <a:ext cx="44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35" name="Egyenes összekötő nyíllal 34"/>
          <p:cNvCxnSpPr/>
          <p:nvPr/>
        </p:nvCxnSpPr>
        <p:spPr>
          <a:xfrm rot="10800000" flipV="1">
            <a:off x="5868547" y="2407952"/>
            <a:ext cx="504825" cy="10636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 rot="10800000">
            <a:off x="5797110" y="2298415"/>
            <a:ext cx="576262" cy="10953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 rot="10800000">
            <a:off x="6120960" y="2228565"/>
            <a:ext cx="252412" cy="1793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92"/>
          <p:cNvSpPr txBox="1">
            <a:spLocks noChangeArrowheads="1"/>
          </p:cNvSpPr>
          <p:nvPr/>
        </p:nvSpPr>
        <p:spPr bwMode="auto">
          <a:xfrm>
            <a:off x="4284222" y="5079715"/>
            <a:ext cx="6619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6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9" name="Ellipszis 38"/>
          <p:cNvSpPr/>
          <p:nvPr/>
        </p:nvSpPr>
        <p:spPr>
          <a:xfrm>
            <a:off x="2736410" y="4746340"/>
            <a:ext cx="107950" cy="107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7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Visszavetítés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5" y="2445010"/>
            <a:ext cx="3409701" cy="25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1294781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1856756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2418731" y="5186440"/>
            <a:ext cx="560387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2979118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3544268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743918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1291606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1853581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2415556" y="866852"/>
            <a:ext cx="560387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45"/>
          <p:cNvSpPr>
            <a:spLocks noChangeArrowheads="1"/>
          </p:cNvSpPr>
          <p:nvPr/>
        </p:nvSpPr>
        <p:spPr bwMode="auto">
          <a:xfrm>
            <a:off x="2975943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3541093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740743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>
            <a:off x="743918" y="5691265"/>
            <a:ext cx="3392488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743918" y="6159577"/>
            <a:ext cx="3402013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742331" y="1333577"/>
            <a:ext cx="3357562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740743" y="1801890"/>
            <a:ext cx="3370263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49"/>
          <p:cNvSpPr>
            <a:spLocks noChangeArrowheads="1"/>
          </p:cNvSpPr>
          <p:nvPr/>
        </p:nvSpPr>
        <p:spPr bwMode="auto">
          <a:xfrm>
            <a:off x="2976881" y="5186440"/>
            <a:ext cx="561975" cy="509875"/>
          </a:xfrm>
          <a:prstGeom prst="rect">
            <a:avLst/>
          </a:prstGeom>
          <a:noFill/>
          <a:ln w="476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2" name="Egyenes összekötő 31"/>
          <p:cNvCxnSpPr>
            <a:stCxn id="21" idx="2"/>
            <a:endCxn id="20" idx="0"/>
          </p:cNvCxnSpPr>
          <p:nvPr/>
        </p:nvCxnSpPr>
        <p:spPr>
          <a:xfrm>
            <a:off x="2145681" y="2307593"/>
            <a:ext cx="1112188" cy="28788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zis 32"/>
          <p:cNvSpPr/>
          <p:nvPr/>
        </p:nvSpPr>
        <p:spPr>
          <a:xfrm rot="20610016">
            <a:off x="1528872" y="407484"/>
            <a:ext cx="714884" cy="1984865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49"/>
          <p:cNvSpPr>
            <a:spLocks noChangeArrowheads="1"/>
          </p:cNvSpPr>
          <p:nvPr/>
        </p:nvSpPr>
        <p:spPr bwMode="auto">
          <a:xfrm>
            <a:off x="1285402" y="1827475"/>
            <a:ext cx="561975" cy="482015"/>
          </a:xfrm>
          <a:prstGeom prst="rect">
            <a:avLst/>
          </a:prstGeom>
          <a:noFill/>
          <a:ln w="476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Ellipszis 33"/>
          <p:cNvSpPr/>
          <p:nvPr/>
        </p:nvSpPr>
        <p:spPr>
          <a:xfrm rot="20833096">
            <a:off x="3082610" y="5159699"/>
            <a:ext cx="714884" cy="1574311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49"/>
          <p:cNvSpPr>
            <a:spLocks noChangeArrowheads="1"/>
          </p:cNvSpPr>
          <p:nvPr/>
        </p:nvSpPr>
        <p:spPr bwMode="auto">
          <a:xfrm>
            <a:off x="2421906" y="6171424"/>
            <a:ext cx="561975" cy="482015"/>
          </a:xfrm>
          <a:prstGeom prst="rect">
            <a:avLst/>
          </a:prstGeom>
          <a:noFill/>
          <a:ln w="476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7" name="Egyenes összekötő nyíllal 36"/>
          <p:cNvCxnSpPr/>
          <p:nvPr/>
        </p:nvCxnSpPr>
        <p:spPr>
          <a:xfrm flipV="1">
            <a:off x="2077171" y="5458139"/>
            <a:ext cx="1153762" cy="58972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>
            <a:stCxn id="34" idx="6"/>
          </p:cNvCxnSpPr>
          <p:nvPr/>
        </p:nvCxnSpPr>
        <p:spPr>
          <a:xfrm flipH="1" flipV="1">
            <a:off x="3328949" y="5444286"/>
            <a:ext cx="459688" cy="423489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V="1">
            <a:off x="2761120" y="5493042"/>
            <a:ext cx="429249" cy="899662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9"/>
          <p:cNvSpPr>
            <a:spLocks noChangeArrowheads="1"/>
          </p:cNvSpPr>
          <p:nvPr/>
        </p:nvSpPr>
        <p:spPr bwMode="auto">
          <a:xfrm>
            <a:off x="739156" y="1329207"/>
            <a:ext cx="553509" cy="482015"/>
          </a:xfrm>
          <a:prstGeom prst="rect">
            <a:avLst/>
          </a:prstGeom>
          <a:noFill/>
          <a:ln w="476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Rectangle 49"/>
          <p:cNvSpPr>
            <a:spLocks noChangeArrowheads="1"/>
          </p:cNvSpPr>
          <p:nvPr/>
        </p:nvSpPr>
        <p:spPr bwMode="auto">
          <a:xfrm>
            <a:off x="2436458" y="884307"/>
            <a:ext cx="561975" cy="482015"/>
          </a:xfrm>
          <a:prstGeom prst="rect">
            <a:avLst/>
          </a:prstGeom>
          <a:noFill/>
          <a:ln w="476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ectangle 49"/>
          <p:cNvSpPr>
            <a:spLocks noChangeArrowheads="1"/>
          </p:cNvSpPr>
          <p:nvPr/>
        </p:nvSpPr>
        <p:spPr bwMode="auto">
          <a:xfrm>
            <a:off x="1864693" y="1825578"/>
            <a:ext cx="561975" cy="482015"/>
          </a:xfrm>
          <a:prstGeom prst="rect">
            <a:avLst/>
          </a:prstGeom>
          <a:noFill/>
          <a:ln w="476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9" name="Egyenes összekötő nyíllal 38"/>
          <p:cNvCxnSpPr/>
          <p:nvPr/>
        </p:nvCxnSpPr>
        <p:spPr>
          <a:xfrm>
            <a:off x="1048812" y="1573510"/>
            <a:ext cx="1058674" cy="374359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>
            <a:off x="1569246" y="2068843"/>
            <a:ext cx="486726" cy="9512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>
            <a:endCxn id="33" idx="5"/>
          </p:cNvCxnSpPr>
          <p:nvPr/>
        </p:nvCxnSpPr>
        <p:spPr>
          <a:xfrm flipH="1">
            <a:off x="2327962" y="1119801"/>
            <a:ext cx="413139" cy="881190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49"/>
          <p:cNvSpPr>
            <a:spLocks noChangeArrowheads="1"/>
          </p:cNvSpPr>
          <p:nvPr/>
        </p:nvSpPr>
        <p:spPr bwMode="auto">
          <a:xfrm>
            <a:off x="3537918" y="5708308"/>
            <a:ext cx="561975" cy="482015"/>
          </a:xfrm>
          <a:prstGeom prst="rect">
            <a:avLst/>
          </a:prstGeom>
          <a:noFill/>
          <a:ln w="476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Rectangle 49"/>
          <p:cNvSpPr>
            <a:spLocks noChangeArrowheads="1"/>
          </p:cNvSpPr>
          <p:nvPr/>
        </p:nvSpPr>
        <p:spPr bwMode="auto">
          <a:xfrm>
            <a:off x="1854519" y="5210920"/>
            <a:ext cx="561975" cy="482015"/>
          </a:xfrm>
          <a:prstGeom prst="rect">
            <a:avLst/>
          </a:prstGeom>
          <a:noFill/>
          <a:ln w="476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0" name="Kép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80" y="1258599"/>
            <a:ext cx="2519920" cy="1004179"/>
          </a:xfrm>
          <a:prstGeom prst="rect">
            <a:avLst/>
          </a:prstGeom>
        </p:spPr>
      </p:pic>
      <p:sp>
        <p:nvSpPr>
          <p:cNvPr id="61" name="Tartalom helye 2"/>
          <p:cNvSpPr txBox="1">
            <a:spLocks/>
          </p:cNvSpPr>
          <p:nvPr/>
        </p:nvSpPr>
        <p:spPr>
          <a:xfrm>
            <a:off x="4497838" y="2564880"/>
            <a:ext cx="4271314" cy="3133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24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DOI LOR-okon csak az arányképzést végezzük el</a:t>
            </a:r>
          </a:p>
          <a:p>
            <a:r>
              <a:rPr lang="hu-HU" dirty="0" smtClean="0"/>
              <a:t>DOI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→ geometriai LOR egy (inverz) LOR szűrés</a:t>
            </a:r>
          </a:p>
          <a:p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A visszavetítés geometriai része nem változik, független a DOI-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tól</a:t>
            </a:r>
            <a:endParaRPr lang="hu-HU" dirty="0" smtClean="0"/>
          </a:p>
        </p:txBody>
      </p:sp>
      <p:pic>
        <p:nvPicPr>
          <p:cNvPr id="62" name="Kép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901" y="5512424"/>
            <a:ext cx="4583740" cy="7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4" grpId="0" animBg="1"/>
      <p:bldP spid="36" grpId="0" animBg="1"/>
      <p:bldP spid="43" grpId="0" animBg="1"/>
      <p:bldP spid="44" grpId="0" animBg="1"/>
      <p:bldP spid="55" grpId="0" animBg="1"/>
      <p:bldP spid="59" grpId="0" animBg="1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Visszavetítés v2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5" y="2445010"/>
            <a:ext cx="3409701" cy="25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1294781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1856756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2418731" y="5186440"/>
            <a:ext cx="560387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2979118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3544268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743918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1291606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1853581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2415556" y="866852"/>
            <a:ext cx="560387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45"/>
          <p:cNvSpPr>
            <a:spLocks noChangeArrowheads="1"/>
          </p:cNvSpPr>
          <p:nvPr/>
        </p:nvSpPr>
        <p:spPr bwMode="auto">
          <a:xfrm>
            <a:off x="2975943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3541093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740743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>
            <a:off x="743918" y="5691265"/>
            <a:ext cx="3392488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743918" y="6159577"/>
            <a:ext cx="3402013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742331" y="1333577"/>
            <a:ext cx="3357562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740743" y="1801890"/>
            <a:ext cx="3370263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49"/>
          <p:cNvSpPr>
            <a:spLocks noChangeArrowheads="1"/>
          </p:cNvSpPr>
          <p:nvPr/>
        </p:nvSpPr>
        <p:spPr bwMode="auto">
          <a:xfrm>
            <a:off x="2976881" y="5186440"/>
            <a:ext cx="561975" cy="509875"/>
          </a:xfrm>
          <a:prstGeom prst="rect">
            <a:avLst/>
          </a:prstGeom>
          <a:noFill/>
          <a:ln w="476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2" name="Egyenes összekötő 31"/>
          <p:cNvCxnSpPr>
            <a:stCxn id="21" idx="2"/>
            <a:endCxn id="20" idx="0"/>
          </p:cNvCxnSpPr>
          <p:nvPr/>
        </p:nvCxnSpPr>
        <p:spPr>
          <a:xfrm>
            <a:off x="2145681" y="2307593"/>
            <a:ext cx="1112188" cy="28788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 flipV="1">
            <a:off x="3328856" y="5444287"/>
            <a:ext cx="93" cy="480340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H="1" flipV="1">
            <a:off x="3190369" y="5445280"/>
            <a:ext cx="54657" cy="972347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9"/>
          <p:cNvSpPr>
            <a:spLocks noChangeArrowheads="1"/>
          </p:cNvSpPr>
          <p:nvPr/>
        </p:nvSpPr>
        <p:spPr bwMode="auto">
          <a:xfrm>
            <a:off x="1858804" y="1329449"/>
            <a:ext cx="553509" cy="482015"/>
          </a:xfrm>
          <a:prstGeom prst="rect">
            <a:avLst/>
          </a:prstGeom>
          <a:noFill/>
          <a:ln w="476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Rectangle 49"/>
          <p:cNvSpPr>
            <a:spLocks noChangeArrowheads="1"/>
          </p:cNvSpPr>
          <p:nvPr/>
        </p:nvSpPr>
        <p:spPr bwMode="auto">
          <a:xfrm>
            <a:off x="1863899" y="884507"/>
            <a:ext cx="538957" cy="450741"/>
          </a:xfrm>
          <a:prstGeom prst="rect">
            <a:avLst/>
          </a:prstGeom>
          <a:noFill/>
          <a:ln w="476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ectangle 49"/>
          <p:cNvSpPr>
            <a:spLocks noChangeArrowheads="1"/>
          </p:cNvSpPr>
          <p:nvPr/>
        </p:nvSpPr>
        <p:spPr bwMode="auto">
          <a:xfrm>
            <a:off x="1864693" y="1825578"/>
            <a:ext cx="561975" cy="482015"/>
          </a:xfrm>
          <a:prstGeom prst="rect">
            <a:avLst/>
          </a:prstGeom>
          <a:noFill/>
          <a:ln w="476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9" name="Egyenes összekötő nyíllal 38"/>
          <p:cNvCxnSpPr/>
          <p:nvPr/>
        </p:nvCxnSpPr>
        <p:spPr>
          <a:xfrm>
            <a:off x="2093120" y="1514789"/>
            <a:ext cx="14366" cy="433080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>
            <a:off x="2169518" y="1097178"/>
            <a:ext cx="33913" cy="873481"/>
          </a:xfrm>
          <a:prstGeom prst="straightConnector1">
            <a:avLst/>
          </a:prstGeom>
          <a:ln w="5715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49"/>
          <p:cNvSpPr>
            <a:spLocks noChangeArrowheads="1"/>
          </p:cNvSpPr>
          <p:nvPr/>
        </p:nvSpPr>
        <p:spPr bwMode="auto">
          <a:xfrm>
            <a:off x="2981624" y="6176620"/>
            <a:ext cx="561975" cy="482015"/>
          </a:xfrm>
          <a:prstGeom prst="rect">
            <a:avLst/>
          </a:prstGeom>
          <a:noFill/>
          <a:ln w="476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Rectangle 49"/>
          <p:cNvSpPr>
            <a:spLocks noChangeArrowheads="1"/>
          </p:cNvSpPr>
          <p:nvPr/>
        </p:nvSpPr>
        <p:spPr bwMode="auto">
          <a:xfrm>
            <a:off x="2982322" y="5698758"/>
            <a:ext cx="561975" cy="482015"/>
          </a:xfrm>
          <a:prstGeom prst="rect">
            <a:avLst/>
          </a:prstGeom>
          <a:noFill/>
          <a:ln w="476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0" name="Kép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80" y="1258599"/>
            <a:ext cx="2519920" cy="1004179"/>
          </a:xfrm>
          <a:prstGeom prst="rect">
            <a:avLst/>
          </a:prstGeom>
        </p:spPr>
      </p:pic>
      <p:sp>
        <p:nvSpPr>
          <p:cNvPr id="61" name="Tartalom helye 2"/>
          <p:cNvSpPr txBox="1">
            <a:spLocks/>
          </p:cNvSpPr>
          <p:nvPr/>
        </p:nvSpPr>
        <p:spPr>
          <a:xfrm>
            <a:off x="4427980" y="2453000"/>
            <a:ext cx="4466772" cy="324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24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Kihagyjuk a szűrést, lassítja a konvergenciát</a:t>
            </a:r>
          </a:p>
          <a:p>
            <a:pPr lvl="1"/>
            <a:r>
              <a:rPr lang="hu-HU" dirty="0" smtClean="0"/>
              <a:t>(„Bónusz”: más lesz a fixpont)</a:t>
            </a:r>
          </a:p>
          <a:p>
            <a:r>
              <a:rPr lang="hu-HU" dirty="0" smtClean="0"/>
              <a:t>A rendszermátrix geometriai komponense a DOI rétegekre hasonló</a:t>
            </a: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038" y="5096455"/>
            <a:ext cx="4370714" cy="65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4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5" grpId="0" animBg="1"/>
      <p:bldP spid="59" grpId="0" animBg="1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1" y="797754"/>
            <a:ext cx="2232309" cy="223230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20" y="797754"/>
            <a:ext cx="2232309" cy="223230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1" y="3933071"/>
            <a:ext cx="2232309" cy="223230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47" y="2852920"/>
            <a:ext cx="4112253" cy="3084190"/>
          </a:xfrm>
          <a:prstGeom prst="rect">
            <a:avLst/>
          </a:prstGeom>
        </p:spPr>
      </p:pic>
      <p:sp>
        <p:nvSpPr>
          <p:cNvPr id="9" name="Szövegdoboz 22"/>
          <p:cNvSpPr txBox="1">
            <a:spLocks noChangeArrowheads="1"/>
          </p:cNvSpPr>
          <p:nvPr/>
        </p:nvSpPr>
        <p:spPr bwMode="auto">
          <a:xfrm>
            <a:off x="523495" y="3034716"/>
            <a:ext cx="1726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Nincs DOI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csak geometria</a:t>
            </a:r>
            <a:endParaRPr lang="hu-HU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zövegdoboz 22"/>
          <p:cNvSpPr txBox="1">
            <a:spLocks noChangeArrowheads="1"/>
          </p:cNvSpPr>
          <p:nvPr/>
        </p:nvSpPr>
        <p:spPr bwMode="auto">
          <a:xfrm>
            <a:off x="2580370" y="3030063"/>
            <a:ext cx="2157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Nincs DOI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LOR filter + </a:t>
            </a:r>
            <a:r>
              <a:rPr lang="hu-HU" alt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Geom</a:t>
            </a:r>
            <a:endParaRPr lang="hu-HU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zövegdoboz 22"/>
          <p:cNvSpPr txBox="1">
            <a:spLocks noChangeArrowheads="1"/>
          </p:cNvSpPr>
          <p:nvPr/>
        </p:nvSpPr>
        <p:spPr bwMode="auto">
          <a:xfrm>
            <a:off x="152443" y="6105584"/>
            <a:ext cx="2157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LOR filter + </a:t>
            </a:r>
            <a:r>
              <a:rPr lang="hu-HU" alt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Geom</a:t>
            </a:r>
            <a:endParaRPr lang="hu-HU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20" y="3928915"/>
            <a:ext cx="2232309" cy="2232309"/>
          </a:xfrm>
          <a:prstGeom prst="rect">
            <a:avLst/>
          </a:prstGeom>
        </p:spPr>
      </p:pic>
      <p:sp>
        <p:nvSpPr>
          <p:cNvPr id="12" name="Szövegdoboz 22"/>
          <p:cNvSpPr txBox="1">
            <a:spLocks noChangeArrowheads="1"/>
          </p:cNvSpPr>
          <p:nvPr/>
        </p:nvSpPr>
        <p:spPr bwMode="auto">
          <a:xfrm>
            <a:off x="2398859" y="6105584"/>
            <a:ext cx="2605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LOR filter + </a:t>
            </a:r>
            <a:r>
              <a:rPr lang="en-GB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LOR filter</a:t>
            </a:r>
            <a:endParaRPr lang="hu-HU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34" y="196249"/>
            <a:ext cx="1913573" cy="1913573"/>
          </a:xfrm>
          <a:prstGeom prst="rect">
            <a:avLst/>
          </a:prstGeom>
        </p:spPr>
      </p:pic>
      <p:sp>
        <p:nvSpPr>
          <p:cNvPr id="13" name="Szövegdoboz 22"/>
          <p:cNvSpPr txBox="1">
            <a:spLocks noChangeArrowheads="1"/>
          </p:cNvSpPr>
          <p:nvPr/>
        </p:nvSpPr>
        <p:spPr bwMode="auto">
          <a:xfrm>
            <a:off x="7340948" y="2111678"/>
            <a:ext cx="1293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Referencia</a:t>
            </a:r>
            <a:endParaRPr lang="hu-HU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Konklúzió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600075" y="1196690"/>
            <a:ext cx="8004485" cy="4392104"/>
          </a:xfrm>
        </p:spPr>
        <p:txBody>
          <a:bodyPr/>
          <a:lstStyle/>
          <a:p>
            <a:r>
              <a:rPr lang="hu-HU" dirty="0" smtClean="0"/>
              <a:t>Teljes DOI adat figyelembe vétele, kevés extra számítással</a:t>
            </a:r>
          </a:p>
          <a:p>
            <a:r>
              <a:rPr lang="hu-HU" dirty="0" smtClean="0"/>
              <a:t>4D szűrés Monte Carlo módszerrel</a:t>
            </a:r>
          </a:p>
          <a:p>
            <a:endParaRPr lang="hu-HU" dirty="0" smtClean="0"/>
          </a:p>
          <a:p>
            <a:r>
              <a:rPr lang="hu-HU" dirty="0" smtClean="0"/>
              <a:t>Tesztelés alatt…</a:t>
            </a:r>
          </a:p>
          <a:p>
            <a:r>
              <a:rPr lang="hu-HU" dirty="0" smtClean="0"/>
              <a:t>Vannak még ötleteink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835620" y="3212970"/>
            <a:ext cx="5400750" cy="72008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Pozitronemissziós</a:t>
            </a:r>
            <a:r>
              <a:rPr lang="en-GB" dirty="0" smtClean="0"/>
              <a:t> </a:t>
            </a:r>
            <a:r>
              <a:rPr lang="en-GB" dirty="0" err="1" smtClean="0"/>
              <a:t>Tomográfia</a:t>
            </a:r>
            <a:r>
              <a:rPr lang="en-GB" dirty="0" smtClean="0"/>
              <a:t> (PET)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68" y="2240756"/>
            <a:ext cx="22002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 rot="1835598">
            <a:off x="4185443" y="2677319"/>
            <a:ext cx="927100" cy="571500"/>
          </a:xfrm>
          <a:prstGeom prst="ellipse">
            <a:avLst/>
          </a:prstGeom>
          <a:solidFill>
            <a:srgbClr val="FEADA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599781" y="2959894"/>
            <a:ext cx="174625" cy="217487"/>
          </a:xfrm>
          <a:prstGeom prst="ellipse">
            <a:avLst/>
          </a:prstGeom>
          <a:solidFill>
            <a:srgbClr val="DE20D5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25156" y="2888456"/>
            <a:ext cx="174625" cy="2174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599781" y="2888456"/>
            <a:ext cx="174625" cy="2174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528343" y="2994819"/>
            <a:ext cx="174625" cy="2174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4239418" y="2575719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240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hu-HU" altLang="en-US" sz="2400" baseline="3000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4672806" y="2817019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240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hu-HU" altLang="en-US" sz="2400" baseline="30000">
                <a:solidFill>
                  <a:srgbClr val="00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1" name="Téglalap 97"/>
          <p:cNvSpPr/>
          <p:nvPr/>
        </p:nvSpPr>
        <p:spPr>
          <a:xfrm>
            <a:off x="3226593" y="3212306"/>
            <a:ext cx="10795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u-HU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929606" y="1232694"/>
            <a:ext cx="1000125" cy="4414837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chemeClr val="bg2">
              <a:lumMod val="75000"/>
              <a:alpha val="58038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5918993" y="2591594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6093618" y="2302669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6303168" y="1980406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6476206" y="1693069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6649243" y="1404144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5745956" y="1670844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5745956" y="2072481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5745956" y="2474119"/>
            <a:ext cx="984250" cy="1611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5745956" y="2875756"/>
            <a:ext cx="984250" cy="1611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>
            <a:off x="5745956" y="3278981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5745956" y="3680619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745956" y="1224756"/>
            <a:ext cx="1000125" cy="4414838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6214268" y="1224756"/>
            <a:ext cx="1000125" cy="4414838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chemeClr val="accent3">
              <a:lumMod val="50000"/>
              <a:alpha val="5803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6387306" y="2591594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6560343" y="2302669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6734968" y="2015331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6908006" y="1727994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6214268" y="1670844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6214268" y="2072481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6214268" y="2474119"/>
            <a:ext cx="984250" cy="1611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6214268" y="2875756"/>
            <a:ext cx="984250" cy="1611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6214268" y="3278981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H="1">
            <a:off x="6214268" y="3680619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AutoShape 43"/>
          <p:cNvSpPr>
            <a:spLocks noChangeArrowheads="1"/>
          </p:cNvSpPr>
          <p:nvPr/>
        </p:nvSpPr>
        <p:spPr bwMode="auto">
          <a:xfrm>
            <a:off x="6507956" y="2420144"/>
            <a:ext cx="431800" cy="504825"/>
          </a:xfrm>
          <a:prstGeom prst="irregularSeal2">
            <a:avLst/>
          </a:prstGeom>
          <a:solidFill>
            <a:srgbClr val="FEFE00"/>
          </a:solidFill>
          <a:ln w="12700">
            <a:solidFill>
              <a:srgbClr val="FC0128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 flipV="1">
            <a:off x="6039643" y="2959894"/>
            <a:ext cx="144463" cy="612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8" name="Egyenes összekötő 107"/>
          <p:cNvCxnSpPr/>
          <p:nvPr/>
        </p:nvCxnSpPr>
        <p:spPr>
          <a:xfrm>
            <a:off x="5745956" y="2880519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108"/>
          <p:cNvCxnSpPr/>
          <p:nvPr/>
        </p:nvCxnSpPr>
        <p:spPr>
          <a:xfrm>
            <a:off x="5745956" y="327739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109"/>
          <p:cNvCxnSpPr/>
          <p:nvPr/>
        </p:nvCxnSpPr>
        <p:spPr>
          <a:xfrm>
            <a:off x="5745956" y="3672681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110"/>
          <p:cNvCxnSpPr/>
          <p:nvPr/>
        </p:nvCxnSpPr>
        <p:spPr>
          <a:xfrm>
            <a:off x="5745956" y="4069556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111"/>
          <p:cNvCxnSpPr/>
          <p:nvPr/>
        </p:nvCxnSpPr>
        <p:spPr>
          <a:xfrm>
            <a:off x="5745956" y="446484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112"/>
          <p:cNvCxnSpPr/>
          <p:nvPr/>
        </p:nvCxnSpPr>
        <p:spPr>
          <a:xfrm>
            <a:off x="5745956" y="4861719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113"/>
          <p:cNvCxnSpPr/>
          <p:nvPr/>
        </p:nvCxnSpPr>
        <p:spPr>
          <a:xfrm>
            <a:off x="5745956" y="5257006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114"/>
          <p:cNvCxnSpPr/>
          <p:nvPr/>
        </p:nvCxnSpPr>
        <p:spPr>
          <a:xfrm>
            <a:off x="5745956" y="5653881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115"/>
          <p:cNvCxnSpPr/>
          <p:nvPr/>
        </p:nvCxnSpPr>
        <p:spPr>
          <a:xfrm>
            <a:off x="5925343" y="2593181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116"/>
          <p:cNvCxnSpPr/>
          <p:nvPr/>
        </p:nvCxnSpPr>
        <p:spPr>
          <a:xfrm>
            <a:off x="6069806" y="2304256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117"/>
          <p:cNvCxnSpPr/>
          <p:nvPr/>
        </p:nvCxnSpPr>
        <p:spPr>
          <a:xfrm>
            <a:off x="6285706" y="1980406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118"/>
          <p:cNvCxnSpPr/>
          <p:nvPr/>
        </p:nvCxnSpPr>
        <p:spPr>
          <a:xfrm>
            <a:off x="6465093" y="1693069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119"/>
          <p:cNvCxnSpPr/>
          <p:nvPr/>
        </p:nvCxnSpPr>
        <p:spPr>
          <a:xfrm>
            <a:off x="6646068" y="1440656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120"/>
          <p:cNvCxnSpPr/>
          <p:nvPr/>
        </p:nvCxnSpPr>
        <p:spPr>
          <a:xfrm>
            <a:off x="6754018" y="1224756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38"/>
          <p:cNvSpPr>
            <a:spLocks noChangeShapeType="1"/>
          </p:cNvSpPr>
          <p:nvPr/>
        </p:nvSpPr>
        <p:spPr bwMode="auto">
          <a:xfrm flipV="1">
            <a:off x="6184106" y="2672556"/>
            <a:ext cx="461962" cy="3238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2439193" y="1210469"/>
            <a:ext cx="1000125" cy="4414837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4" name="Line 21"/>
          <p:cNvSpPr>
            <a:spLocks noChangeShapeType="1"/>
          </p:cNvSpPr>
          <p:nvPr/>
        </p:nvSpPr>
        <p:spPr bwMode="auto">
          <a:xfrm>
            <a:off x="2612231" y="2577306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5" name="Line 22"/>
          <p:cNvSpPr>
            <a:spLocks noChangeShapeType="1"/>
          </p:cNvSpPr>
          <p:nvPr/>
        </p:nvSpPr>
        <p:spPr bwMode="auto">
          <a:xfrm>
            <a:off x="2785268" y="2288381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6" name="Line 23"/>
          <p:cNvSpPr>
            <a:spLocks noChangeShapeType="1"/>
          </p:cNvSpPr>
          <p:nvPr/>
        </p:nvSpPr>
        <p:spPr bwMode="auto">
          <a:xfrm>
            <a:off x="2959893" y="2001044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3132931" y="1713706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8" name="Line 25"/>
          <p:cNvSpPr>
            <a:spLocks noChangeShapeType="1"/>
          </p:cNvSpPr>
          <p:nvPr/>
        </p:nvSpPr>
        <p:spPr bwMode="auto">
          <a:xfrm>
            <a:off x="3305968" y="1424781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9" name="Line 26"/>
          <p:cNvSpPr>
            <a:spLocks noChangeShapeType="1"/>
          </p:cNvSpPr>
          <p:nvPr/>
        </p:nvSpPr>
        <p:spPr bwMode="auto">
          <a:xfrm flipH="1">
            <a:off x="2439193" y="1656556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0" name="Line 27"/>
          <p:cNvSpPr>
            <a:spLocks noChangeShapeType="1"/>
          </p:cNvSpPr>
          <p:nvPr/>
        </p:nvSpPr>
        <p:spPr bwMode="auto">
          <a:xfrm flipH="1">
            <a:off x="2439193" y="2058194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1" name="Line 28"/>
          <p:cNvSpPr>
            <a:spLocks noChangeShapeType="1"/>
          </p:cNvSpPr>
          <p:nvPr/>
        </p:nvSpPr>
        <p:spPr bwMode="auto">
          <a:xfrm flipH="1">
            <a:off x="2439193" y="2459831"/>
            <a:ext cx="984250" cy="1611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H="1">
            <a:off x="2439193" y="2861469"/>
            <a:ext cx="984250" cy="1611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3" name="Line 30"/>
          <p:cNvSpPr>
            <a:spLocks noChangeShapeType="1"/>
          </p:cNvSpPr>
          <p:nvPr/>
        </p:nvSpPr>
        <p:spPr bwMode="auto">
          <a:xfrm flipH="1">
            <a:off x="2439193" y="3264694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 flipH="1">
            <a:off x="2439193" y="3666331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5" name="Téglalap 134"/>
          <p:cNvSpPr/>
          <p:nvPr/>
        </p:nvSpPr>
        <p:spPr>
          <a:xfrm>
            <a:off x="3477418" y="3356769"/>
            <a:ext cx="889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66" name="Egyenes összekötő 137"/>
          <p:cNvCxnSpPr/>
          <p:nvPr/>
        </p:nvCxnSpPr>
        <p:spPr>
          <a:xfrm>
            <a:off x="1929606" y="2888456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138"/>
          <p:cNvCxnSpPr/>
          <p:nvPr/>
        </p:nvCxnSpPr>
        <p:spPr>
          <a:xfrm>
            <a:off x="1929606" y="3285331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139"/>
          <p:cNvCxnSpPr/>
          <p:nvPr/>
        </p:nvCxnSpPr>
        <p:spPr>
          <a:xfrm>
            <a:off x="1929606" y="3680619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140"/>
          <p:cNvCxnSpPr/>
          <p:nvPr/>
        </p:nvCxnSpPr>
        <p:spPr>
          <a:xfrm>
            <a:off x="1929606" y="407749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141"/>
          <p:cNvCxnSpPr/>
          <p:nvPr/>
        </p:nvCxnSpPr>
        <p:spPr>
          <a:xfrm>
            <a:off x="1929606" y="4472781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142"/>
          <p:cNvCxnSpPr/>
          <p:nvPr/>
        </p:nvCxnSpPr>
        <p:spPr>
          <a:xfrm>
            <a:off x="1929606" y="4869656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143"/>
          <p:cNvCxnSpPr/>
          <p:nvPr/>
        </p:nvCxnSpPr>
        <p:spPr>
          <a:xfrm>
            <a:off x="1929606" y="526494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gyenes összekötő 144"/>
          <p:cNvCxnSpPr/>
          <p:nvPr/>
        </p:nvCxnSpPr>
        <p:spPr>
          <a:xfrm>
            <a:off x="1929606" y="5625306"/>
            <a:ext cx="539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145"/>
          <p:cNvCxnSpPr/>
          <p:nvPr/>
        </p:nvCxnSpPr>
        <p:spPr>
          <a:xfrm>
            <a:off x="2108993" y="2601119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146"/>
          <p:cNvCxnSpPr/>
          <p:nvPr/>
        </p:nvCxnSpPr>
        <p:spPr>
          <a:xfrm>
            <a:off x="2253456" y="231219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147"/>
          <p:cNvCxnSpPr/>
          <p:nvPr/>
        </p:nvCxnSpPr>
        <p:spPr>
          <a:xfrm>
            <a:off x="2469356" y="198834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gyenes összekötő 148"/>
          <p:cNvCxnSpPr/>
          <p:nvPr/>
        </p:nvCxnSpPr>
        <p:spPr>
          <a:xfrm>
            <a:off x="2648743" y="1701006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149"/>
          <p:cNvCxnSpPr/>
          <p:nvPr/>
        </p:nvCxnSpPr>
        <p:spPr>
          <a:xfrm flipV="1">
            <a:off x="2793206" y="1448594"/>
            <a:ext cx="504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150"/>
          <p:cNvCxnSpPr/>
          <p:nvPr/>
        </p:nvCxnSpPr>
        <p:spPr>
          <a:xfrm>
            <a:off x="2937668" y="1232694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utoShape 43"/>
          <p:cNvSpPr>
            <a:spLocks noChangeArrowheads="1"/>
          </p:cNvSpPr>
          <p:nvPr/>
        </p:nvSpPr>
        <p:spPr bwMode="auto">
          <a:xfrm>
            <a:off x="2540793" y="3104356"/>
            <a:ext cx="431800" cy="504825"/>
          </a:xfrm>
          <a:prstGeom prst="irregularSeal2">
            <a:avLst/>
          </a:prstGeom>
          <a:solidFill>
            <a:srgbClr val="FEFE00"/>
          </a:solidFill>
          <a:ln w="12700">
            <a:solidFill>
              <a:srgbClr val="FC0128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 flipH="1">
            <a:off x="2721768" y="2493169"/>
            <a:ext cx="539750" cy="682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 flipH="1" flipV="1">
            <a:off x="3261518" y="2456656"/>
            <a:ext cx="1374775" cy="576263"/>
          </a:xfrm>
          <a:prstGeom prst="line">
            <a:avLst/>
          </a:prstGeom>
          <a:noFill/>
          <a:ln w="57150">
            <a:solidFill>
              <a:srgbClr val="FFFF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3" name="Line 36"/>
          <p:cNvSpPr>
            <a:spLocks noChangeShapeType="1"/>
          </p:cNvSpPr>
          <p:nvPr/>
        </p:nvSpPr>
        <p:spPr bwMode="auto">
          <a:xfrm>
            <a:off x="4707731" y="3067844"/>
            <a:ext cx="1331912" cy="504825"/>
          </a:xfrm>
          <a:prstGeom prst="line">
            <a:avLst/>
          </a:prstGeom>
          <a:noFill/>
          <a:ln w="57150">
            <a:solidFill>
              <a:srgbClr val="FFFF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Iteratív</a:t>
            </a:r>
            <a:r>
              <a:rPr lang="en-GB" dirty="0" smtClean="0"/>
              <a:t> </a:t>
            </a:r>
            <a:r>
              <a:rPr lang="en-GB" dirty="0" err="1" smtClean="0"/>
              <a:t>rekonstrukció</a:t>
            </a:r>
            <a:endParaRPr lang="en-GB" dirty="0"/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4294188" y="4778375"/>
            <a:ext cx="1655763" cy="936625"/>
          </a:xfrm>
          <a:prstGeom prst="rect">
            <a:avLst/>
          </a:prstGeom>
          <a:solidFill>
            <a:srgbClr val="00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 smtClean="0">
                <a:solidFill>
                  <a:srgbClr val="000000"/>
                </a:solidFill>
                <a:latin typeface="Arial" charset="0"/>
              </a:rPr>
              <a:t>Mért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 smtClean="0">
                <a:solidFill>
                  <a:srgbClr val="000000"/>
                </a:solidFill>
                <a:latin typeface="Arial" charset="0"/>
              </a:rPr>
              <a:t>detektorválasz</a:t>
            </a:r>
            <a:endParaRPr lang="hu-HU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1431926" y="4670425"/>
            <a:ext cx="1565275" cy="1189038"/>
          </a:xfrm>
          <a:prstGeom prst="rect">
            <a:avLst/>
          </a:prstGeom>
          <a:solidFill>
            <a:srgbClr val="FEADA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 smtClean="0">
                <a:solidFill>
                  <a:srgbClr val="000000"/>
                </a:solidFill>
                <a:latin typeface="Arial" charset="0"/>
              </a:rPr>
              <a:t>Forrás-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 smtClean="0">
                <a:solidFill>
                  <a:srgbClr val="000000"/>
                </a:solidFill>
                <a:latin typeface="Arial" charset="0"/>
              </a:rPr>
              <a:t>intenzitás</a:t>
            </a:r>
            <a:r>
              <a:rPr lang="en-GB" alt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GB" altLang="en-US" sz="180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 smtClean="0">
                <a:solidFill>
                  <a:srgbClr val="000000"/>
                </a:solidFill>
                <a:latin typeface="Arial" charset="0"/>
              </a:rPr>
              <a:t>3D </a:t>
            </a:r>
            <a:r>
              <a:rPr lang="hu-HU" altLang="en-US" sz="1800" dirty="0" err="1">
                <a:solidFill>
                  <a:srgbClr val="000000"/>
                </a:solidFill>
                <a:latin typeface="Arial" charset="0"/>
              </a:rPr>
              <a:t>voxel</a:t>
            </a:r>
            <a:r>
              <a:rPr lang="hu-HU" alt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hu-HU" altLang="en-US" dirty="0" smtClean="0">
                <a:solidFill>
                  <a:srgbClr val="000000"/>
                </a:solidFill>
              </a:rPr>
              <a:t>tömb</a:t>
            </a:r>
            <a:endParaRPr lang="hu-HU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6" name="Picture 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6" y="2330450"/>
            <a:ext cx="22002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Oval 86"/>
          <p:cNvSpPr>
            <a:spLocks noChangeArrowheads="1"/>
          </p:cNvSpPr>
          <p:nvPr/>
        </p:nvSpPr>
        <p:spPr bwMode="auto">
          <a:xfrm rot="1835598">
            <a:off x="2070101" y="2767013"/>
            <a:ext cx="927100" cy="5715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417513" y="1106488"/>
            <a:ext cx="1000125" cy="4414837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9" name="Line 10"/>
          <p:cNvSpPr>
            <a:spLocks noChangeShapeType="1"/>
          </p:cNvSpPr>
          <p:nvPr/>
        </p:nvSpPr>
        <p:spPr bwMode="auto">
          <a:xfrm>
            <a:off x="3881438" y="2473325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0" name="Line 11"/>
          <p:cNvSpPr>
            <a:spLocks noChangeShapeType="1"/>
          </p:cNvSpPr>
          <p:nvPr/>
        </p:nvSpPr>
        <p:spPr bwMode="auto">
          <a:xfrm>
            <a:off x="4056063" y="2184400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1" name="Line 12"/>
          <p:cNvSpPr>
            <a:spLocks noChangeShapeType="1"/>
          </p:cNvSpPr>
          <p:nvPr/>
        </p:nvSpPr>
        <p:spPr bwMode="auto">
          <a:xfrm>
            <a:off x="4265613" y="1860550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2" name="Line 13"/>
          <p:cNvSpPr>
            <a:spLocks noChangeShapeType="1"/>
          </p:cNvSpPr>
          <p:nvPr/>
        </p:nvSpPr>
        <p:spPr bwMode="auto">
          <a:xfrm>
            <a:off x="4438651" y="1573213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3" name="Line 14"/>
          <p:cNvSpPr>
            <a:spLocks noChangeShapeType="1"/>
          </p:cNvSpPr>
          <p:nvPr/>
        </p:nvSpPr>
        <p:spPr bwMode="auto">
          <a:xfrm>
            <a:off x="4611688" y="1284288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4" name="Line 15"/>
          <p:cNvSpPr>
            <a:spLocks noChangeShapeType="1"/>
          </p:cNvSpPr>
          <p:nvPr/>
        </p:nvSpPr>
        <p:spPr bwMode="auto">
          <a:xfrm flipH="1">
            <a:off x="3708401" y="1552575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5" name="Line 16"/>
          <p:cNvSpPr>
            <a:spLocks noChangeShapeType="1"/>
          </p:cNvSpPr>
          <p:nvPr/>
        </p:nvSpPr>
        <p:spPr bwMode="auto">
          <a:xfrm flipH="1">
            <a:off x="3708401" y="1954213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H="1">
            <a:off x="3708401" y="2355850"/>
            <a:ext cx="984250" cy="1611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7" name="Line 18"/>
          <p:cNvSpPr>
            <a:spLocks noChangeShapeType="1"/>
          </p:cNvSpPr>
          <p:nvPr/>
        </p:nvSpPr>
        <p:spPr bwMode="auto">
          <a:xfrm flipH="1">
            <a:off x="3708401" y="2757488"/>
            <a:ext cx="984250" cy="1611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8" name="Line 19"/>
          <p:cNvSpPr>
            <a:spLocks noChangeShapeType="1"/>
          </p:cNvSpPr>
          <p:nvPr/>
        </p:nvSpPr>
        <p:spPr bwMode="auto">
          <a:xfrm flipH="1">
            <a:off x="3708401" y="3160713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9" name="Line 20"/>
          <p:cNvSpPr>
            <a:spLocks noChangeShapeType="1"/>
          </p:cNvSpPr>
          <p:nvPr/>
        </p:nvSpPr>
        <p:spPr bwMode="auto">
          <a:xfrm flipH="1">
            <a:off x="3708401" y="3562350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0" name="Line 21"/>
          <p:cNvSpPr>
            <a:spLocks noChangeShapeType="1"/>
          </p:cNvSpPr>
          <p:nvPr/>
        </p:nvSpPr>
        <p:spPr bwMode="auto">
          <a:xfrm>
            <a:off x="590551" y="2473325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1" name="Line 22"/>
          <p:cNvSpPr>
            <a:spLocks noChangeShapeType="1"/>
          </p:cNvSpPr>
          <p:nvPr/>
        </p:nvSpPr>
        <p:spPr bwMode="auto">
          <a:xfrm>
            <a:off x="763588" y="2184400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2" name="Line 23"/>
          <p:cNvSpPr>
            <a:spLocks noChangeShapeType="1"/>
          </p:cNvSpPr>
          <p:nvPr/>
        </p:nvSpPr>
        <p:spPr bwMode="auto">
          <a:xfrm>
            <a:off x="938213" y="1897063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3" name="Line 24"/>
          <p:cNvSpPr>
            <a:spLocks noChangeShapeType="1"/>
          </p:cNvSpPr>
          <p:nvPr/>
        </p:nvSpPr>
        <p:spPr bwMode="auto">
          <a:xfrm>
            <a:off x="1111251" y="1609725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4" name="Line 25"/>
          <p:cNvSpPr>
            <a:spLocks noChangeShapeType="1"/>
          </p:cNvSpPr>
          <p:nvPr/>
        </p:nvSpPr>
        <p:spPr bwMode="auto">
          <a:xfrm>
            <a:off x="1284288" y="1320800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/>
        </p:nvSpPr>
        <p:spPr bwMode="auto">
          <a:xfrm flipH="1">
            <a:off x="417513" y="1552575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6" name="Line 27"/>
          <p:cNvSpPr>
            <a:spLocks noChangeShapeType="1"/>
          </p:cNvSpPr>
          <p:nvPr/>
        </p:nvSpPr>
        <p:spPr bwMode="auto">
          <a:xfrm flipH="1">
            <a:off x="417513" y="1954213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7" name="Line 28"/>
          <p:cNvSpPr>
            <a:spLocks noChangeShapeType="1"/>
          </p:cNvSpPr>
          <p:nvPr/>
        </p:nvSpPr>
        <p:spPr bwMode="auto">
          <a:xfrm flipH="1">
            <a:off x="417513" y="2355850"/>
            <a:ext cx="984250" cy="1611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8" name="Line 29"/>
          <p:cNvSpPr>
            <a:spLocks noChangeShapeType="1"/>
          </p:cNvSpPr>
          <p:nvPr/>
        </p:nvSpPr>
        <p:spPr bwMode="auto">
          <a:xfrm flipH="1">
            <a:off x="417513" y="2757488"/>
            <a:ext cx="984250" cy="1611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9" name="Line 30"/>
          <p:cNvSpPr>
            <a:spLocks noChangeShapeType="1"/>
          </p:cNvSpPr>
          <p:nvPr/>
        </p:nvSpPr>
        <p:spPr bwMode="auto">
          <a:xfrm flipH="1">
            <a:off x="417513" y="3160713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0" name="Line 31"/>
          <p:cNvSpPr>
            <a:spLocks noChangeShapeType="1"/>
          </p:cNvSpPr>
          <p:nvPr/>
        </p:nvSpPr>
        <p:spPr bwMode="auto">
          <a:xfrm flipH="1">
            <a:off x="417513" y="3562350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3708401" y="1106488"/>
            <a:ext cx="1000125" cy="4414837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99CC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2" name="AutoShape 44"/>
          <p:cNvSpPr>
            <a:spLocks noChangeArrowheads="1"/>
          </p:cNvSpPr>
          <p:nvPr/>
        </p:nvSpPr>
        <p:spPr bwMode="auto">
          <a:xfrm>
            <a:off x="930276" y="2978150"/>
            <a:ext cx="431800" cy="504825"/>
          </a:xfrm>
          <a:prstGeom prst="irregularSeal2">
            <a:avLst/>
          </a:prstGeom>
          <a:solidFill>
            <a:srgbClr val="FEFE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4176713" y="1106488"/>
            <a:ext cx="1000125" cy="4414837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0000">
              <a:alpha val="5803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4" name="Line 21"/>
          <p:cNvSpPr>
            <a:spLocks noChangeShapeType="1"/>
          </p:cNvSpPr>
          <p:nvPr/>
        </p:nvSpPr>
        <p:spPr bwMode="auto">
          <a:xfrm>
            <a:off x="4349751" y="2473325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5" name="Line 22"/>
          <p:cNvSpPr>
            <a:spLocks noChangeShapeType="1"/>
          </p:cNvSpPr>
          <p:nvPr/>
        </p:nvSpPr>
        <p:spPr bwMode="auto">
          <a:xfrm>
            <a:off x="4522788" y="2184400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6" name="Line 23"/>
          <p:cNvSpPr>
            <a:spLocks noChangeShapeType="1"/>
          </p:cNvSpPr>
          <p:nvPr/>
        </p:nvSpPr>
        <p:spPr bwMode="auto">
          <a:xfrm>
            <a:off x="4697413" y="1897063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7" name="Line 24"/>
          <p:cNvSpPr>
            <a:spLocks noChangeShapeType="1"/>
          </p:cNvSpPr>
          <p:nvPr/>
        </p:nvSpPr>
        <p:spPr bwMode="auto">
          <a:xfrm>
            <a:off x="4870451" y="1609725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8" name="Line 25"/>
          <p:cNvSpPr>
            <a:spLocks noChangeShapeType="1"/>
          </p:cNvSpPr>
          <p:nvPr/>
        </p:nvSpPr>
        <p:spPr bwMode="auto">
          <a:xfrm>
            <a:off x="5043488" y="1320800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9" name="Line 26"/>
          <p:cNvSpPr>
            <a:spLocks noChangeShapeType="1"/>
          </p:cNvSpPr>
          <p:nvPr/>
        </p:nvSpPr>
        <p:spPr bwMode="auto">
          <a:xfrm flipH="1">
            <a:off x="4176713" y="1552575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0" name="Line 27"/>
          <p:cNvSpPr>
            <a:spLocks noChangeShapeType="1"/>
          </p:cNvSpPr>
          <p:nvPr/>
        </p:nvSpPr>
        <p:spPr bwMode="auto">
          <a:xfrm flipH="1">
            <a:off x="4176713" y="1954213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1" name="Line 28"/>
          <p:cNvSpPr>
            <a:spLocks noChangeShapeType="1"/>
          </p:cNvSpPr>
          <p:nvPr/>
        </p:nvSpPr>
        <p:spPr bwMode="auto">
          <a:xfrm flipH="1">
            <a:off x="4176713" y="2355850"/>
            <a:ext cx="984250" cy="1611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2" name="Line 29"/>
          <p:cNvSpPr>
            <a:spLocks noChangeShapeType="1"/>
          </p:cNvSpPr>
          <p:nvPr/>
        </p:nvSpPr>
        <p:spPr bwMode="auto">
          <a:xfrm flipH="1">
            <a:off x="4176713" y="2757488"/>
            <a:ext cx="984250" cy="1611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3" name="Line 30"/>
          <p:cNvSpPr>
            <a:spLocks noChangeShapeType="1"/>
          </p:cNvSpPr>
          <p:nvPr/>
        </p:nvSpPr>
        <p:spPr bwMode="auto">
          <a:xfrm flipH="1">
            <a:off x="4176713" y="3160713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4" name="Line 31"/>
          <p:cNvSpPr>
            <a:spLocks noChangeShapeType="1"/>
          </p:cNvSpPr>
          <p:nvPr/>
        </p:nvSpPr>
        <p:spPr bwMode="auto">
          <a:xfrm flipH="1">
            <a:off x="4176713" y="3562350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5" name="AutoShape 43"/>
          <p:cNvSpPr>
            <a:spLocks noChangeArrowheads="1"/>
          </p:cNvSpPr>
          <p:nvPr/>
        </p:nvSpPr>
        <p:spPr bwMode="auto">
          <a:xfrm>
            <a:off x="4284663" y="3086100"/>
            <a:ext cx="431800" cy="504825"/>
          </a:xfrm>
          <a:prstGeom prst="irregularSeal2">
            <a:avLst/>
          </a:prstGeom>
          <a:solidFill>
            <a:srgbClr val="FEFE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26" name="Egyenes összekötő 81"/>
          <p:cNvCxnSpPr/>
          <p:nvPr/>
        </p:nvCxnSpPr>
        <p:spPr>
          <a:xfrm>
            <a:off x="3708401" y="2762250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gyenes összekötő 82"/>
          <p:cNvCxnSpPr/>
          <p:nvPr/>
        </p:nvCxnSpPr>
        <p:spPr>
          <a:xfrm>
            <a:off x="3708401" y="3157538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gyenes összekötő 83"/>
          <p:cNvCxnSpPr/>
          <p:nvPr/>
        </p:nvCxnSpPr>
        <p:spPr>
          <a:xfrm>
            <a:off x="3708401" y="3554413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gyenes összekötő 84"/>
          <p:cNvCxnSpPr/>
          <p:nvPr/>
        </p:nvCxnSpPr>
        <p:spPr>
          <a:xfrm>
            <a:off x="3708401" y="3949700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gyenes összekötő 85"/>
          <p:cNvCxnSpPr/>
          <p:nvPr/>
        </p:nvCxnSpPr>
        <p:spPr>
          <a:xfrm>
            <a:off x="3708401" y="4346575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gyenes összekötő 86"/>
          <p:cNvCxnSpPr/>
          <p:nvPr/>
        </p:nvCxnSpPr>
        <p:spPr>
          <a:xfrm>
            <a:off x="3708401" y="4741863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87"/>
          <p:cNvCxnSpPr/>
          <p:nvPr/>
        </p:nvCxnSpPr>
        <p:spPr>
          <a:xfrm>
            <a:off x="3708401" y="5138738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88"/>
          <p:cNvCxnSpPr/>
          <p:nvPr/>
        </p:nvCxnSpPr>
        <p:spPr>
          <a:xfrm>
            <a:off x="3708401" y="5534025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gyenes összekötő 89"/>
          <p:cNvCxnSpPr/>
          <p:nvPr/>
        </p:nvCxnSpPr>
        <p:spPr>
          <a:xfrm>
            <a:off x="3889376" y="2474913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gyenes összekötő 90"/>
          <p:cNvCxnSpPr/>
          <p:nvPr/>
        </p:nvCxnSpPr>
        <p:spPr>
          <a:xfrm>
            <a:off x="4032251" y="2185988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91"/>
          <p:cNvCxnSpPr/>
          <p:nvPr/>
        </p:nvCxnSpPr>
        <p:spPr>
          <a:xfrm>
            <a:off x="4248151" y="1862138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gyenes összekötő 92"/>
          <p:cNvCxnSpPr/>
          <p:nvPr/>
        </p:nvCxnSpPr>
        <p:spPr>
          <a:xfrm>
            <a:off x="4429126" y="1574800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gyenes összekötő 93"/>
          <p:cNvCxnSpPr/>
          <p:nvPr/>
        </p:nvCxnSpPr>
        <p:spPr>
          <a:xfrm>
            <a:off x="4608513" y="1322388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94"/>
          <p:cNvCxnSpPr/>
          <p:nvPr/>
        </p:nvCxnSpPr>
        <p:spPr>
          <a:xfrm>
            <a:off x="4716463" y="1106488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6357938" y="998538"/>
            <a:ext cx="1908175" cy="611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 smtClean="0">
                <a:solidFill>
                  <a:srgbClr val="000000"/>
                </a:solidFill>
                <a:latin typeface="Arial" charset="0"/>
              </a:rPr>
              <a:t>Forrás becslés</a:t>
            </a:r>
            <a:endParaRPr lang="hu-HU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1" name="Oval 140"/>
          <p:cNvSpPr>
            <a:spLocks noChangeArrowheads="1"/>
          </p:cNvSpPr>
          <p:nvPr/>
        </p:nvSpPr>
        <p:spPr bwMode="auto">
          <a:xfrm>
            <a:off x="6105526" y="4670425"/>
            <a:ext cx="2484437" cy="900113"/>
          </a:xfrm>
          <a:prstGeom prst="ellipse">
            <a:avLst/>
          </a:prstGeom>
          <a:solidFill>
            <a:srgbClr val="FEFE00"/>
          </a:solidFill>
          <a:ln w="12700">
            <a:solidFill>
              <a:srgbClr val="FC14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 smtClean="0">
                <a:solidFill>
                  <a:srgbClr val="000000"/>
                </a:solidFill>
                <a:latin typeface="Arial" charset="0"/>
              </a:rPr>
              <a:t>Forrás korrekció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dirty="0" smtClean="0">
                <a:solidFill>
                  <a:srgbClr val="000000"/>
                </a:solidFill>
              </a:rPr>
              <a:t>(</a:t>
            </a:r>
            <a:r>
              <a:rPr lang="hu-HU" altLang="en-US" i="1" dirty="0" smtClean="0">
                <a:solidFill>
                  <a:srgbClr val="000000"/>
                </a:solidFill>
              </a:rPr>
              <a:t>Visszavetítés</a:t>
            </a:r>
            <a:r>
              <a:rPr lang="hu-HU" altLang="en-US" dirty="0" smtClean="0">
                <a:solidFill>
                  <a:srgbClr val="000000"/>
                </a:solidFill>
              </a:rPr>
              <a:t>)</a:t>
            </a:r>
            <a:endParaRPr lang="en-GB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2" name="Line 22"/>
          <p:cNvSpPr>
            <a:spLocks noChangeShapeType="1"/>
          </p:cNvSpPr>
          <p:nvPr/>
        </p:nvSpPr>
        <p:spPr bwMode="auto">
          <a:xfrm>
            <a:off x="7366001" y="1611313"/>
            <a:ext cx="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3" name="Line 23"/>
          <p:cNvSpPr>
            <a:spLocks noChangeShapeType="1"/>
          </p:cNvSpPr>
          <p:nvPr/>
        </p:nvSpPr>
        <p:spPr bwMode="auto">
          <a:xfrm>
            <a:off x="7366001" y="3086100"/>
            <a:ext cx="0" cy="4333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4" name="Line 24"/>
          <p:cNvSpPr>
            <a:spLocks noChangeShapeType="1"/>
          </p:cNvSpPr>
          <p:nvPr/>
        </p:nvSpPr>
        <p:spPr bwMode="auto">
          <a:xfrm>
            <a:off x="7366001" y="4275138"/>
            <a:ext cx="0" cy="396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5" name="Oval 144"/>
          <p:cNvSpPr>
            <a:spLocks noChangeArrowheads="1"/>
          </p:cNvSpPr>
          <p:nvPr/>
        </p:nvSpPr>
        <p:spPr bwMode="auto">
          <a:xfrm>
            <a:off x="6072189" y="2043113"/>
            <a:ext cx="2446338" cy="1079500"/>
          </a:xfrm>
          <a:prstGeom prst="ellipse">
            <a:avLst/>
          </a:prstGeom>
          <a:solidFill>
            <a:srgbClr val="FEFE00"/>
          </a:solidFill>
          <a:ln w="76200">
            <a:solidFill>
              <a:srgbClr val="FC14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dirty="0" smtClean="0">
                <a:solidFill>
                  <a:srgbClr val="000000"/>
                </a:solidFill>
                <a:latin typeface="Arial" charset="0"/>
              </a:rPr>
              <a:t>Becsült detektorválasz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dirty="0" smtClean="0">
                <a:solidFill>
                  <a:srgbClr val="000000"/>
                </a:solidFill>
                <a:latin typeface="Arial" charset="0"/>
              </a:rPr>
              <a:t>számítása (</a:t>
            </a:r>
            <a:r>
              <a:rPr lang="hu-HU" altLang="en-US" sz="1600" i="1" dirty="0" err="1" smtClean="0">
                <a:solidFill>
                  <a:srgbClr val="000000"/>
                </a:solidFill>
              </a:rPr>
              <a:t>Előrevetítés</a:t>
            </a:r>
            <a:r>
              <a:rPr lang="hu-HU" altLang="en-US" sz="1600" dirty="0" smtClean="0">
                <a:solidFill>
                  <a:srgbClr val="000000"/>
                </a:solidFill>
              </a:rPr>
              <a:t>)</a:t>
            </a:r>
            <a:endParaRPr lang="hu-HU" alt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6173526" y="3519488"/>
            <a:ext cx="2359024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 smtClean="0">
                <a:solidFill>
                  <a:srgbClr val="000000"/>
                </a:solidFill>
                <a:latin typeface="Arial" charset="0"/>
              </a:rPr>
              <a:t>Becsült detektorválasz</a:t>
            </a:r>
            <a:endParaRPr lang="hu-HU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7329488" y="1250950"/>
            <a:ext cx="1397000" cy="4572000"/>
          </a:xfrm>
          <a:custGeom>
            <a:avLst/>
            <a:gdLst>
              <a:gd name="T0" fmla="*/ 0 w 930"/>
              <a:gd name="T1" fmla="*/ 2147483647 h 2880"/>
              <a:gd name="T2" fmla="*/ 0 w 930"/>
              <a:gd name="T3" fmla="*/ 2147483647 h 2880"/>
              <a:gd name="T4" fmla="*/ 2147483647 w 930"/>
              <a:gd name="T5" fmla="*/ 2147483647 h 2880"/>
              <a:gd name="T6" fmla="*/ 2147483647 w 930"/>
              <a:gd name="T7" fmla="*/ 0 h 2880"/>
              <a:gd name="T8" fmla="*/ 2147483647 w 930"/>
              <a:gd name="T9" fmla="*/ 0 h 2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0"/>
              <a:gd name="T16" fmla="*/ 0 h 2880"/>
              <a:gd name="T17" fmla="*/ 930 w 930"/>
              <a:gd name="T18" fmla="*/ 2880 h 2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0" h="2880">
                <a:moveTo>
                  <a:pt x="0" y="2721"/>
                </a:moveTo>
                <a:lnTo>
                  <a:pt x="0" y="2880"/>
                </a:lnTo>
                <a:lnTo>
                  <a:pt x="930" y="2880"/>
                </a:lnTo>
                <a:lnTo>
                  <a:pt x="930" y="0"/>
                </a:lnTo>
                <a:lnTo>
                  <a:pt x="590" y="0"/>
                </a:ln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8" name="AutoShape 44"/>
          <p:cNvSpPr>
            <a:spLocks noChangeArrowheads="1"/>
          </p:cNvSpPr>
          <p:nvPr/>
        </p:nvSpPr>
        <p:spPr bwMode="auto">
          <a:xfrm>
            <a:off x="579438" y="3914775"/>
            <a:ext cx="431800" cy="504825"/>
          </a:xfrm>
          <a:prstGeom prst="irregularSeal2">
            <a:avLst/>
          </a:prstGeom>
          <a:solidFill>
            <a:srgbClr val="FF0000"/>
          </a:solidFill>
          <a:ln w="12700">
            <a:solidFill>
              <a:srgbClr val="FC0128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9" name="AutoShape 43"/>
          <p:cNvSpPr>
            <a:spLocks noChangeArrowheads="1"/>
          </p:cNvSpPr>
          <p:nvPr/>
        </p:nvSpPr>
        <p:spPr bwMode="auto">
          <a:xfrm>
            <a:off x="4294188" y="4165600"/>
            <a:ext cx="431800" cy="504825"/>
          </a:xfrm>
          <a:prstGeom prst="irregularSeal2">
            <a:avLst/>
          </a:prstGeom>
          <a:solidFill>
            <a:srgbClr val="FF0000"/>
          </a:solidFill>
          <a:ln w="12700">
            <a:solidFill>
              <a:srgbClr val="FC0128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0" name="AutoShape 43"/>
          <p:cNvSpPr>
            <a:spLocks noChangeArrowheads="1"/>
          </p:cNvSpPr>
          <p:nvPr/>
        </p:nvSpPr>
        <p:spPr bwMode="auto">
          <a:xfrm>
            <a:off x="4689476" y="2546350"/>
            <a:ext cx="431800" cy="504825"/>
          </a:xfrm>
          <a:prstGeom prst="irregularSeal2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1" name="AutoShape 44"/>
          <p:cNvSpPr>
            <a:spLocks noChangeArrowheads="1"/>
          </p:cNvSpPr>
          <p:nvPr/>
        </p:nvSpPr>
        <p:spPr bwMode="auto">
          <a:xfrm>
            <a:off x="506413" y="2833688"/>
            <a:ext cx="431800" cy="504825"/>
          </a:xfrm>
          <a:prstGeom prst="irregularSeal2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2" name="AutoShape 43"/>
          <p:cNvSpPr>
            <a:spLocks noChangeArrowheads="1"/>
          </p:cNvSpPr>
          <p:nvPr/>
        </p:nvSpPr>
        <p:spPr bwMode="auto">
          <a:xfrm>
            <a:off x="4760913" y="3338513"/>
            <a:ext cx="431800" cy="504825"/>
          </a:xfrm>
          <a:prstGeom prst="irregularSeal2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" name="AutoShape 44"/>
          <p:cNvSpPr>
            <a:spLocks noChangeArrowheads="1"/>
          </p:cNvSpPr>
          <p:nvPr/>
        </p:nvSpPr>
        <p:spPr bwMode="auto">
          <a:xfrm>
            <a:off x="903288" y="2149475"/>
            <a:ext cx="431800" cy="504825"/>
          </a:xfrm>
          <a:prstGeom prst="irregularSeal2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4" name="AutoShape 17"/>
          <p:cNvSpPr>
            <a:spLocks noChangeArrowheads="1"/>
          </p:cNvSpPr>
          <p:nvPr/>
        </p:nvSpPr>
        <p:spPr bwMode="auto">
          <a:xfrm>
            <a:off x="2997201" y="4886325"/>
            <a:ext cx="1258887" cy="755650"/>
          </a:xfrm>
          <a:prstGeom prst="leftArrow">
            <a:avLst>
              <a:gd name="adj1" fmla="val 50000"/>
              <a:gd name="adj2" fmla="val 51198"/>
            </a:avLst>
          </a:prstGeom>
          <a:solidFill>
            <a:srgbClr val="FC1402"/>
          </a:solidFill>
          <a:ln w="9525">
            <a:solidFill>
              <a:srgbClr val="FC1402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88506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050481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6" name="Egyenes összekötő 28"/>
          <p:cNvCxnSpPr/>
          <p:nvPr/>
        </p:nvCxnSpPr>
        <p:spPr>
          <a:xfrm>
            <a:off x="2479576" y="1801890"/>
            <a:ext cx="3370263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41168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3" name="Egyenes összekötő 25"/>
          <p:cNvCxnSpPr/>
          <p:nvPr/>
        </p:nvCxnSpPr>
        <p:spPr>
          <a:xfrm>
            <a:off x="2482751" y="5691265"/>
            <a:ext cx="3392488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6"/>
          <p:cNvCxnSpPr/>
          <p:nvPr/>
        </p:nvCxnSpPr>
        <p:spPr>
          <a:xfrm>
            <a:off x="2482751" y="6159577"/>
            <a:ext cx="3402013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301977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Depth of interaction (DOI)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76" y="2445010"/>
            <a:ext cx="3409701" cy="25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91681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53656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15631" y="5186440"/>
            <a:ext cx="560387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6018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Egyenes összekötő nyíllal 9"/>
          <p:cNvCxnSpPr/>
          <p:nvPr/>
        </p:nvCxnSpPr>
        <p:spPr>
          <a:xfrm>
            <a:off x="2683855" y="1556740"/>
            <a:ext cx="2667611" cy="4834077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22"/>
          <p:cNvSpPr txBox="1">
            <a:spLocks noChangeArrowheads="1"/>
          </p:cNvSpPr>
          <p:nvPr/>
        </p:nvSpPr>
        <p:spPr bwMode="auto">
          <a:xfrm>
            <a:off x="4483881" y="4355123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oton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hu-HU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23"/>
              <p:cNvSpPr txBox="1">
                <a:spLocks noChangeArrowheads="1"/>
              </p:cNvSpPr>
              <p:nvPr/>
            </p:nvSpPr>
            <p:spPr bwMode="auto">
              <a:xfrm>
                <a:off x="4099756" y="3378306"/>
                <a:ext cx="15488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en-US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po</a:t>
                </a:r>
                <a:r>
                  <a:rPr lang="hu-HU" altLang="en-US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altLang="en-US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itron</a:t>
                </a:r>
                <a:endParaRPr lang="en-US" alt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annihiláció</a:t>
                </a:r>
                <a:endParaRPr lang="hu-HU" alt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Szövegdoboz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9756" y="3378306"/>
                <a:ext cx="1548822" cy="830997"/>
              </a:xfrm>
              <a:prstGeom prst="rect">
                <a:avLst/>
              </a:prstGeom>
              <a:blipFill>
                <a:blip r:embed="rId3"/>
                <a:stretch>
                  <a:fillRect l="-6299" t="-10219" r="-3543" b="-153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zövegdoboz 24"/>
          <p:cNvSpPr txBox="1">
            <a:spLocks noChangeArrowheads="1"/>
          </p:cNvSpPr>
          <p:nvPr/>
        </p:nvSpPr>
        <p:spPr bwMode="auto">
          <a:xfrm>
            <a:off x="5889277" y="5411535"/>
            <a:ext cx="1088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rétegek</a:t>
            </a:r>
            <a:endParaRPr lang="hu-HU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612456" y="866852"/>
            <a:ext cx="560387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72843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737993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528231" y="1343283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318245" y="4566026"/>
            <a:ext cx="168275" cy="188912"/>
          </a:xfrm>
          <a:prstGeom prst="ellipse">
            <a:avLst/>
          </a:prstGeom>
          <a:solidFill>
            <a:srgbClr val="FC1402"/>
          </a:solidFill>
          <a:ln w="9525">
            <a:solidFill>
              <a:srgbClr val="FC14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obbanás 1 22"/>
          <p:cNvSpPr/>
          <p:nvPr/>
        </p:nvSpPr>
        <p:spPr>
          <a:xfrm>
            <a:off x="3703712" y="3565664"/>
            <a:ext cx="369887" cy="28892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526821" y="3126470"/>
            <a:ext cx="168275" cy="188912"/>
          </a:xfrm>
          <a:prstGeom prst="ellipse">
            <a:avLst/>
          </a:prstGeom>
          <a:solidFill>
            <a:srgbClr val="FC1402"/>
          </a:solidFill>
          <a:ln w="9525">
            <a:solidFill>
              <a:srgbClr val="FC14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Szövegdoboz 22"/>
          <p:cNvSpPr txBox="1">
            <a:spLocks noChangeArrowheads="1"/>
          </p:cNvSpPr>
          <p:nvPr/>
        </p:nvSpPr>
        <p:spPr bwMode="auto">
          <a:xfrm>
            <a:off x="3627587" y="2798648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oton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hu-HU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Egyenes összekötő 27"/>
          <p:cNvCxnSpPr/>
          <p:nvPr/>
        </p:nvCxnSpPr>
        <p:spPr>
          <a:xfrm>
            <a:off x="2481164" y="1333577"/>
            <a:ext cx="3357562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4"/>
          <p:cNvSpPr txBox="1">
            <a:spLocks noChangeArrowheads="1"/>
          </p:cNvSpPr>
          <p:nvPr/>
        </p:nvSpPr>
        <p:spPr bwMode="auto">
          <a:xfrm>
            <a:off x="5879985" y="1118285"/>
            <a:ext cx="1088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rétegek</a:t>
            </a:r>
            <a:endParaRPr lang="hu-HU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zövegdoboz 72"/>
          <p:cNvSpPr txBox="1">
            <a:spLocks noChangeArrowheads="1"/>
          </p:cNvSpPr>
          <p:nvPr/>
        </p:nvSpPr>
        <p:spPr bwMode="auto">
          <a:xfrm rot="3689683">
            <a:off x="2882773" y="3262296"/>
            <a:ext cx="906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LOR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331135" y="6364734"/>
            <a:ext cx="168275" cy="204787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298802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églalap 49"/>
              <p:cNvSpPr/>
              <p:nvPr/>
            </p:nvSpPr>
            <p:spPr>
              <a:xfrm>
                <a:off x="2706031" y="1227950"/>
                <a:ext cx="4457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en-US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2" name="Téglalap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031" y="1227950"/>
                <a:ext cx="44576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églalap 50"/>
              <p:cNvSpPr/>
              <p:nvPr/>
            </p:nvSpPr>
            <p:spPr>
              <a:xfrm>
                <a:off x="5456437" y="6107856"/>
                <a:ext cx="4982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en-US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3" name="Téglalap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437" y="6107856"/>
                <a:ext cx="49827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églalap 53"/>
              <p:cNvSpPr/>
              <p:nvPr/>
            </p:nvSpPr>
            <p:spPr>
              <a:xfrm rot="178936">
                <a:off x="3706768" y="4119613"/>
                <a:ext cx="499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églalap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936">
                <a:off x="3706768" y="4119613"/>
                <a:ext cx="4991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Egyenes összekötő nyíllal 54"/>
          <p:cNvCxnSpPr/>
          <p:nvPr/>
        </p:nvCxnSpPr>
        <p:spPr>
          <a:xfrm>
            <a:off x="3533920" y="4113625"/>
            <a:ext cx="396848" cy="691479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églalap 56"/>
              <p:cNvSpPr/>
              <p:nvPr/>
            </p:nvSpPr>
            <p:spPr>
              <a:xfrm>
                <a:off x="2365938" y="886054"/>
                <a:ext cx="785856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églalap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38" y="886054"/>
                <a:ext cx="785856" cy="4769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églalap 57"/>
              <p:cNvSpPr/>
              <p:nvPr/>
            </p:nvSpPr>
            <p:spPr>
              <a:xfrm>
                <a:off x="5217998" y="5232474"/>
                <a:ext cx="785856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églalap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998" y="5232474"/>
                <a:ext cx="785856" cy="4769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Egyenes összekötő nyíllal 9"/>
          <p:cNvCxnSpPr/>
          <p:nvPr/>
        </p:nvCxnSpPr>
        <p:spPr>
          <a:xfrm>
            <a:off x="2683855" y="2132820"/>
            <a:ext cx="2864741" cy="3240450"/>
          </a:xfrm>
          <a:prstGeom prst="straightConnector1">
            <a:avLst/>
          </a:prstGeom>
          <a:ln w="38100"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5534410" y="5312354"/>
            <a:ext cx="168275" cy="204787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2515730" y="2002094"/>
            <a:ext cx="168275" cy="204787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76" y="2445010"/>
            <a:ext cx="3409701" cy="25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DOI</a:t>
            </a:r>
            <a:r>
              <a:rPr lang="hu-HU" dirty="0"/>
              <a:t> </a:t>
            </a:r>
            <a:r>
              <a:rPr lang="hu-HU" dirty="0" smtClean="0"/>
              <a:t>+ átszóródás</a:t>
            </a:r>
            <a:endParaRPr lang="en-GB" dirty="0"/>
          </a:p>
        </p:txBody>
      </p: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3041552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Rectangle 43"/>
          <p:cNvSpPr>
            <a:spLocks noChangeArrowheads="1"/>
          </p:cNvSpPr>
          <p:nvPr/>
        </p:nvSpPr>
        <p:spPr bwMode="auto">
          <a:xfrm>
            <a:off x="3603527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Rectangle 44"/>
          <p:cNvSpPr>
            <a:spLocks noChangeArrowheads="1"/>
          </p:cNvSpPr>
          <p:nvPr/>
        </p:nvSpPr>
        <p:spPr bwMode="auto">
          <a:xfrm>
            <a:off x="4165502" y="5186440"/>
            <a:ext cx="560387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" name="Rectangle 45"/>
          <p:cNvSpPr>
            <a:spLocks noChangeArrowheads="1"/>
          </p:cNvSpPr>
          <p:nvPr/>
        </p:nvSpPr>
        <p:spPr bwMode="auto">
          <a:xfrm>
            <a:off x="4725889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" name="Rectangle 46"/>
          <p:cNvSpPr>
            <a:spLocks noChangeArrowheads="1"/>
          </p:cNvSpPr>
          <p:nvPr/>
        </p:nvSpPr>
        <p:spPr bwMode="auto">
          <a:xfrm>
            <a:off x="5291039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3" name="Rectangle 49"/>
          <p:cNvSpPr>
            <a:spLocks noChangeArrowheads="1"/>
          </p:cNvSpPr>
          <p:nvPr/>
        </p:nvSpPr>
        <p:spPr bwMode="auto">
          <a:xfrm>
            <a:off x="2490689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4" name="Egyenes összekötő nyíllal 93"/>
          <p:cNvCxnSpPr>
            <a:stCxn id="100" idx="2"/>
            <a:endCxn id="92" idx="0"/>
          </p:cNvCxnSpPr>
          <p:nvPr/>
        </p:nvCxnSpPr>
        <p:spPr>
          <a:xfrm>
            <a:off x="3881339" y="2324177"/>
            <a:ext cx="1690688" cy="2862263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zövegdoboz 22"/>
          <p:cNvSpPr txBox="1">
            <a:spLocks noChangeArrowheads="1"/>
          </p:cNvSpPr>
          <p:nvPr/>
        </p:nvSpPr>
        <p:spPr bwMode="auto">
          <a:xfrm>
            <a:off x="5251352" y="4106940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foton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hu-HU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Szövegdoboz 23"/>
          <p:cNvSpPr txBox="1">
            <a:spLocks noChangeArrowheads="1"/>
          </p:cNvSpPr>
          <p:nvPr/>
        </p:nvSpPr>
        <p:spPr bwMode="auto">
          <a:xfrm>
            <a:off x="4811614" y="3205240"/>
            <a:ext cx="15488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hu-HU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itron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annihiláció</a:t>
            </a:r>
            <a:endParaRPr lang="hu-HU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Szövegdoboz 24"/>
          <p:cNvSpPr txBox="1">
            <a:spLocks noChangeArrowheads="1"/>
          </p:cNvSpPr>
          <p:nvPr/>
        </p:nvSpPr>
        <p:spPr bwMode="auto">
          <a:xfrm>
            <a:off x="6472139" y="5543627"/>
            <a:ext cx="1088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rétegek</a:t>
            </a:r>
            <a:endParaRPr lang="hu-HU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42"/>
          <p:cNvSpPr>
            <a:spLocks noChangeArrowheads="1"/>
          </p:cNvSpPr>
          <p:nvPr/>
        </p:nvSpPr>
        <p:spPr bwMode="auto">
          <a:xfrm>
            <a:off x="3038377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600352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" name="Rectangle 44"/>
          <p:cNvSpPr>
            <a:spLocks noChangeArrowheads="1"/>
          </p:cNvSpPr>
          <p:nvPr/>
        </p:nvSpPr>
        <p:spPr bwMode="auto">
          <a:xfrm>
            <a:off x="4162327" y="866852"/>
            <a:ext cx="560387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" name="Rectangle 45"/>
          <p:cNvSpPr>
            <a:spLocks noChangeArrowheads="1"/>
          </p:cNvSpPr>
          <p:nvPr/>
        </p:nvSpPr>
        <p:spPr bwMode="auto">
          <a:xfrm>
            <a:off x="4722714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" name="Rectangle 46"/>
          <p:cNvSpPr>
            <a:spLocks noChangeArrowheads="1"/>
          </p:cNvSpPr>
          <p:nvPr/>
        </p:nvSpPr>
        <p:spPr bwMode="auto">
          <a:xfrm>
            <a:off x="5287864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" name="Rectangle 49"/>
          <p:cNvSpPr>
            <a:spLocks noChangeArrowheads="1"/>
          </p:cNvSpPr>
          <p:nvPr/>
        </p:nvSpPr>
        <p:spPr bwMode="auto">
          <a:xfrm>
            <a:off x="2487514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" name="Oval 51"/>
          <p:cNvSpPr>
            <a:spLocks noChangeArrowheads="1"/>
          </p:cNvSpPr>
          <p:nvPr/>
        </p:nvSpPr>
        <p:spPr bwMode="auto">
          <a:xfrm>
            <a:off x="3052664" y="866852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Oval 50"/>
          <p:cNvSpPr>
            <a:spLocks noChangeArrowheads="1"/>
          </p:cNvSpPr>
          <p:nvPr/>
        </p:nvSpPr>
        <p:spPr bwMode="auto">
          <a:xfrm>
            <a:off x="5135464" y="4459365"/>
            <a:ext cx="168275" cy="188912"/>
          </a:xfrm>
          <a:prstGeom prst="ellipse">
            <a:avLst/>
          </a:prstGeom>
          <a:solidFill>
            <a:srgbClr val="FC1402"/>
          </a:solidFill>
          <a:ln w="9525">
            <a:solidFill>
              <a:srgbClr val="FC140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" name="Robbanás 1 106"/>
          <p:cNvSpPr/>
          <p:nvPr/>
        </p:nvSpPr>
        <p:spPr>
          <a:xfrm>
            <a:off x="4454427" y="3516390"/>
            <a:ext cx="369887" cy="28892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Oval 50"/>
          <p:cNvSpPr>
            <a:spLocks noChangeArrowheads="1"/>
          </p:cNvSpPr>
          <p:nvPr/>
        </p:nvSpPr>
        <p:spPr bwMode="auto">
          <a:xfrm>
            <a:off x="4317902" y="3125865"/>
            <a:ext cx="168275" cy="188912"/>
          </a:xfrm>
          <a:prstGeom prst="ellipse">
            <a:avLst/>
          </a:prstGeom>
          <a:solidFill>
            <a:srgbClr val="FC1402"/>
          </a:solidFill>
          <a:ln w="9525">
            <a:solidFill>
              <a:srgbClr val="FC140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" name="Szövegdoboz 22"/>
          <p:cNvSpPr txBox="1">
            <a:spLocks noChangeArrowheads="1"/>
          </p:cNvSpPr>
          <p:nvPr/>
        </p:nvSpPr>
        <p:spPr bwMode="auto">
          <a:xfrm>
            <a:off x="4405214" y="2759152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foton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hu-HU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" name="Egyenes összekötő 109"/>
          <p:cNvCxnSpPr/>
          <p:nvPr/>
        </p:nvCxnSpPr>
        <p:spPr>
          <a:xfrm>
            <a:off x="2490689" y="5691265"/>
            <a:ext cx="3392488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gyenes összekötő 110"/>
          <p:cNvCxnSpPr/>
          <p:nvPr/>
        </p:nvCxnSpPr>
        <p:spPr>
          <a:xfrm>
            <a:off x="2490689" y="6159577"/>
            <a:ext cx="3402013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gyenes összekötő 111"/>
          <p:cNvCxnSpPr/>
          <p:nvPr/>
        </p:nvCxnSpPr>
        <p:spPr>
          <a:xfrm>
            <a:off x="2489102" y="1333577"/>
            <a:ext cx="3357562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>
            <a:off x="2487514" y="1801890"/>
            <a:ext cx="3370263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Szabadkézi sokszög 113"/>
          <p:cNvSpPr/>
          <p:nvPr/>
        </p:nvSpPr>
        <p:spPr>
          <a:xfrm>
            <a:off x="4071839" y="5178502"/>
            <a:ext cx="1701800" cy="1238250"/>
          </a:xfrm>
          <a:custGeom>
            <a:avLst/>
            <a:gdLst>
              <a:gd name="connsiteX0" fmla="*/ 1574157 w 1770926"/>
              <a:gd name="connsiteY0" fmla="*/ 0 h 1238491"/>
              <a:gd name="connsiteX1" fmla="*/ 1770926 w 1770926"/>
              <a:gd name="connsiteY1" fmla="*/ 300942 h 1238491"/>
              <a:gd name="connsiteX2" fmla="*/ 833377 w 1770926"/>
              <a:gd name="connsiteY2" fmla="*/ 1238491 h 1238491"/>
              <a:gd name="connsiteX3" fmla="*/ 0 w 1770926"/>
              <a:gd name="connsiteY3" fmla="*/ 844952 h 1238491"/>
              <a:gd name="connsiteX0" fmla="*/ 1504709 w 1701478"/>
              <a:gd name="connsiteY0" fmla="*/ 0 h 1238491"/>
              <a:gd name="connsiteX1" fmla="*/ 1701478 w 1701478"/>
              <a:gd name="connsiteY1" fmla="*/ 300942 h 1238491"/>
              <a:gd name="connsiteX2" fmla="*/ 763929 w 1701478"/>
              <a:gd name="connsiteY2" fmla="*/ 1238491 h 1238491"/>
              <a:gd name="connsiteX3" fmla="*/ 0 w 1701478"/>
              <a:gd name="connsiteY3" fmla="*/ 729205 h 123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478" h="1238491">
                <a:moveTo>
                  <a:pt x="1504709" y="0"/>
                </a:moveTo>
                <a:lnTo>
                  <a:pt x="1701478" y="300942"/>
                </a:lnTo>
                <a:lnTo>
                  <a:pt x="763929" y="1238491"/>
                </a:lnTo>
                <a:lnTo>
                  <a:pt x="0" y="729205"/>
                </a:lnTo>
              </a:path>
            </a:pathLst>
          </a:custGeom>
          <a:noFill/>
          <a:ln w="38100">
            <a:solidFill>
              <a:schemeClr val="tx1"/>
            </a:solidFill>
            <a:prstDash val="sysDash"/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Szabadkézi sokszög 114"/>
          <p:cNvSpPr/>
          <p:nvPr/>
        </p:nvSpPr>
        <p:spPr>
          <a:xfrm>
            <a:off x="3209827" y="1103390"/>
            <a:ext cx="690562" cy="1239837"/>
          </a:xfrm>
          <a:custGeom>
            <a:avLst/>
            <a:gdLst>
              <a:gd name="connsiteX0" fmla="*/ 1574157 w 1770926"/>
              <a:gd name="connsiteY0" fmla="*/ 0 h 1238491"/>
              <a:gd name="connsiteX1" fmla="*/ 1770926 w 1770926"/>
              <a:gd name="connsiteY1" fmla="*/ 300942 h 1238491"/>
              <a:gd name="connsiteX2" fmla="*/ 833377 w 1770926"/>
              <a:gd name="connsiteY2" fmla="*/ 1238491 h 1238491"/>
              <a:gd name="connsiteX3" fmla="*/ 0 w 1770926"/>
              <a:gd name="connsiteY3" fmla="*/ 844952 h 1238491"/>
              <a:gd name="connsiteX0" fmla="*/ 1574157 w 1574157"/>
              <a:gd name="connsiteY0" fmla="*/ 833377 h 2071868"/>
              <a:gd name="connsiteX1" fmla="*/ 1169043 w 1574157"/>
              <a:gd name="connsiteY1" fmla="*/ 0 h 2071868"/>
              <a:gd name="connsiteX2" fmla="*/ 833377 w 1574157"/>
              <a:gd name="connsiteY2" fmla="*/ 2071868 h 2071868"/>
              <a:gd name="connsiteX3" fmla="*/ 0 w 1574157"/>
              <a:gd name="connsiteY3" fmla="*/ 1678329 h 2071868"/>
              <a:gd name="connsiteX0" fmla="*/ 1574157 w 1574157"/>
              <a:gd name="connsiteY0" fmla="*/ 833377 h 1678329"/>
              <a:gd name="connsiteX1" fmla="*/ 1169043 w 1574157"/>
              <a:gd name="connsiteY1" fmla="*/ 0 h 1678329"/>
              <a:gd name="connsiteX2" fmla="*/ 0 w 1574157"/>
              <a:gd name="connsiteY2" fmla="*/ 1678329 h 1678329"/>
              <a:gd name="connsiteX0" fmla="*/ 405114 w 1388962"/>
              <a:gd name="connsiteY0" fmla="*/ 1215342 h 1215342"/>
              <a:gd name="connsiteX1" fmla="*/ 0 w 1388962"/>
              <a:gd name="connsiteY1" fmla="*/ 381965 h 1215342"/>
              <a:gd name="connsiteX2" fmla="*/ 1388962 w 1388962"/>
              <a:gd name="connsiteY2" fmla="*/ 0 h 1215342"/>
              <a:gd name="connsiteX0" fmla="*/ 405114 w 1307939"/>
              <a:gd name="connsiteY0" fmla="*/ 1261641 h 1261641"/>
              <a:gd name="connsiteX1" fmla="*/ 0 w 1307939"/>
              <a:gd name="connsiteY1" fmla="*/ 428264 h 1261641"/>
              <a:gd name="connsiteX2" fmla="*/ 1307939 w 1307939"/>
              <a:gd name="connsiteY2" fmla="*/ 0 h 1261641"/>
              <a:gd name="connsiteX0" fmla="*/ 694482 w 694482"/>
              <a:gd name="connsiteY0" fmla="*/ 1354238 h 1354238"/>
              <a:gd name="connsiteX1" fmla="*/ 289368 w 694482"/>
              <a:gd name="connsiteY1" fmla="*/ 520861 h 1354238"/>
              <a:gd name="connsiteX2" fmla="*/ 0 w 694482"/>
              <a:gd name="connsiteY2" fmla="*/ 0 h 1354238"/>
              <a:gd name="connsiteX0" fmla="*/ 694482 w 694482"/>
              <a:gd name="connsiteY0" fmla="*/ 1354238 h 1354238"/>
              <a:gd name="connsiteX1" fmla="*/ 0 w 694482"/>
              <a:gd name="connsiteY1" fmla="*/ 0 h 1354238"/>
              <a:gd name="connsiteX0" fmla="*/ 578735 w 578735"/>
              <a:gd name="connsiteY0" fmla="*/ 1088021 h 1088021"/>
              <a:gd name="connsiteX1" fmla="*/ 0 w 578735"/>
              <a:gd name="connsiteY1" fmla="*/ 0 h 1088021"/>
              <a:gd name="connsiteX0" fmla="*/ 588592 w 588592"/>
              <a:gd name="connsiteY0" fmla="*/ 1048855 h 1048855"/>
              <a:gd name="connsiteX1" fmla="*/ 0 w 588592"/>
              <a:gd name="connsiteY1" fmla="*/ 0 h 104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592" h="1048855">
                <a:moveTo>
                  <a:pt x="588592" y="1048855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prstDash val="sysDash"/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Szövegdoboz 25"/>
          <p:cNvSpPr txBox="1">
            <a:spLocks noChangeArrowheads="1"/>
          </p:cNvSpPr>
          <p:nvPr/>
        </p:nvSpPr>
        <p:spPr bwMode="auto">
          <a:xfrm>
            <a:off x="1012727" y="866852"/>
            <a:ext cx="14991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elnyelődés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u-HU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</a:t>
            </a:r>
            <a:endParaRPr lang="hu-HU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Szövegdoboz 24"/>
          <p:cNvSpPr txBox="1">
            <a:spLocks noChangeArrowheads="1"/>
          </p:cNvSpPr>
          <p:nvPr/>
        </p:nvSpPr>
        <p:spPr bwMode="auto">
          <a:xfrm>
            <a:off x="6422927" y="1185940"/>
            <a:ext cx="1088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rétegek</a:t>
            </a:r>
            <a:endParaRPr lang="hu-HU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Szövegdoboz 12"/>
          <p:cNvSpPr txBox="1">
            <a:spLocks noChangeArrowheads="1"/>
          </p:cNvSpPr>
          <p:nvPr/>
        </p:nvSpPr>
        <p:spPr bwMode="auto">
          <a:xfrm>
            <a:off x="4082952" y="2214640"/>
            <a:ext cx="163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altLang="en-US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8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Szövegdoboz 53"/>
          <p:cNvSpPr txBox="1">
            <a:spLocks noChangeArrowheads="1"/>
          </p:cNvSpPr>
          <p:nvPr/>
        </p:nvSpPr>
        <p:spPr bwMode="auto">
          <a:xfrm>
            <a:off x="5605364" y="4648277"/>
            <a:ext cx="1636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altLang="en-US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8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Szövegdoboz 54"/>
          <p:cNvSpPr txBox="1">
            <a:spLocks noChangeArrowheads="1"/>
          </p:cNvSpPr>
          <p:nvPr/>
        </p:nvSpPr>
        <p:spPr bwMode="auto">
          <a:xfrm>
            <a:off x="3136802" y="758902"/>
            <a:ext cx="565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1" name="Szövegdoboz 55"/>
          <p:cNvSpPr txBox="1">
            <a:spLocks noChangeArrowheads="1"/>
          </p:cNvSpPr>
          <p:nvPr/>
        </p:nvSpPr>
        <p:spPr bwMode="auto">
          <a:xfrm>
            <a:off x="3514627" y="5635702"/>
            <a:ext cx="56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2" name="Téglalap 14"/>
          <p:cNvSpPr>
            <a:spLocks noChangeArrowheads="1"/>
          </p:cNvSpPr>
          <p:nvPr/>
        </p:nvSpPr>
        <p:spPr bwMode="auto">
          <a:xfrm>
            <a:off x="5930802" y="5629352"/>
            <a:ext cx="504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/>
          </a:p>
        </p:txBody>
      </p:sp>
      <p:sp>
        <p:nvSpPr>
          <p:cNvPr id="123" name="Téglalap 58"/>
          <p:cNvSpPr>
            <a:spLocks noChangeArrowheads="1"/>
          </p:cNvSpPr>
          <p:nvPr/>
        </p:nvSpPr>
        <p:spPr bwMode="auto">
          <a:xfrm>
            <a:off x="5918102" y="1333577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dirty="0"/>
          </a:p>
        </p:txBody>
      </p:sp>
      <p:sp>
        <p:nvSpPr>
          <p:cNvPr id="124" name="Szövegdoboz 15"/>
          <p:cNvSpPr txBox="1">
            <a:spLocks noChangeArrowheads="1"/>
          </p:cNvSpPr>
          <p:nvPr/>
        </p:nvSpPr>
        <p:spPr bwMode="auto">
          <a:xfrm rot="3468860">
            <a:off x="3289691" y="3555254"/>
            <a:ext cx="2164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Geometriai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LOR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cxnSp>
        <p:nvCxnSpPr>
          <p:cNvPr id="125" name="Egyenes összekötő 124"/>
          <p:cNvCxnSpPr>
            <a:stCxn id="105" idx="4"/>
          </p:cNvCxnSpPr>
          <p:nvPr/>
        </p:nvCxnSpPr>
        <p:spPr>
          <a:xfrm>
            <a:off x="3136802" y="1057352"/>
            <a:ext cx="858837" cy="46688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Szövegdoboz 72"/>
          <p:cNvSpPr txBox="1">
            <a:spLocks noChangeArrowheads="1"/>
          </p:cNvSpPr>
          <p:nvPr/>
        </p:nvSpPr>
        <p:spPr bwMode="auto">
          <a:xfrm rot="4821914">
            <a:off x="2617579" y="3583829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Mért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LOR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27" name="Oval 51"/>
          <p:cNvSpPr>
            <a:spLocks noChangeArrowheads="1"/>
          </p:cNvSpPr>
          <p:nvPr/>
        </p:nvSpPr>
        <p:spPr bwMode="auto">
          <a:xfrm>
            <a:off x="3911502" y="5726190"/>
            <a:ext cx="168275" cy="204787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8" name="Szövegdoboz 73"/>
          <p:cNvSpPr txBox="1">
            <a:spLocks noChangeArrowheads="1"/>
          </p:cNvSpPr>
          <p:nvPr/>
        </p:nvSpPr>
        <p:spPr bwMode="auto">
          <a:xfrm>
            <a:off x="3028852" y="2198765"/>
            <a:ext cx="504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9" name="Szövegdoboz 74"/>
          <p:cNvSpPr txBox="1">
            <a:spLocks noChangeArrowheads="1"/>
          </p:cNvSpPr>
          <p:nvPr/>
        </p:nvSpPr>
        <p:spPr bwMode="auto">
          <a:xfrm>
            <a:off x="3567014" y="4648277"/>
            <a:ext cx="504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1" name="Szövegdoboz 25"/>
          <p:cNvSpPr txBox="1">
            <a:spLocks noChangeArrowheads="1"/>
          </p:cNvSpPr>
          <p:nvPr/>
        </p:nvSpPr>
        <p:spPr bwMode="auto">
          <a:xfrm>
            <a:off x="966737" y="5515478"/>
            <a:ext cx="14991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elnyelődés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alt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-ben</a:t>
            </a:r>
            <a:endParaRPr lang="hu-HU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Célok</a:t>
            </a:r>
            <a:endParaRPr lang="en-US" dirty="0"/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600075" y="980660"/>
            <a:ext cx="7932475" cy="4608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400" kern="120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24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DOI mérés felhasználása</a:t>
            </a:r>
            <a:endParaRPr lang="en-US" dirty="0" smtClean="0"/>
          </a:p>
          <a:p>
            <a:r>
              <a:rPr lang="hu-HU" dirty="0" smtClean="0"/>
              <a:t>A futási idő lehetőleg ne nőjön rétegszám</a:t>
            </a:r>
            <a:r>
              <a:rPr lang="hu-HU" baseline="30000" dirty="0" smtClean="0"/>
              <a:t>2</a:t>
            </a:r>
            <a:r>
              <a:rPr lang="hu-HU" dirty="0" smtClean="0"/>
              <a:t>-nel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76" y="2445010"/>
            <a:ext cx="3409701" cy="25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Csak </a:t>
            </a:r>
            <a:r>
              <a:rPr lang="hu-HU" dirty="0" err="1" smtClean="0"/>
              <a:t>elnyelődés</a:t>
            </a:r>
            <a:r>
              <a:rPr lang="hu-HU" dirty="0" smtClean="0"/>
              <a:t> - </a:t>
            </a:r>
            <a:r>
              <a:rPr lang="hu-HU" dirty="0" err="1" smtClean="0"/>
              <a:t>Előrevetítés</a:t>
            </a:r>
            <a:endParaRPr lang="en-GB" dirty="0"/>
          </a:p>
        </p:txBody>
      </p: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3041552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Rectangle 43"/>
          <p:cNvSpPr>
            <a:spLocks noChangeArrowheads="1"/>
          </p:cNvSpPr>
          <p:nvPr/>
        </p:nvSpPr>
        <p:spPr bwMode="auto">
          <a:xfrm>
            <a:off x="3603527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Rectangle 44"/>
          <p:cNvSpPr>
            <a:spLocks noChangeArrowheads="1"/>
          </p:cNvSpPr>
          <p:nvPr/>
        </p:nvSpPr>
        <p:spPr bwMode="auto">
          <a:xfrm>
            <a:off x="4165502" y="5186440"/>
            <a:ext cx="560387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" name="Rectangle 45"/>
          <p:cNvSpPr>
            <a:spLocks noChangeArrowheads="1"/>
          </p:cNvSpPr>
          <p:nvPr/>
        </p:nvSpPr>
        <p:spPr bwMode="auto">
          <a:xfrm>
            <a:off x="4725889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" name="Rectangle 46"/>
          <p:cNvSpPr>
            <a:spLocks noChangeArrowheads="1"/>
          </p:cNvSpPr>
          <p:nvPr/>
        </p:nvSpPr>
        <p:spPr bwMode="auto">
          <a:xfrm>
            <a:off x="5291039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3" name="Rectangle 49"/>
          <p:cNvSpPr>
            <a:spLocks noChangeArrowheads="1"/>
          </p:cNvSpPr>
          <p:nvPr/>
        </p:nvSpPr>
        <p:spPr bwMode="auto">
          <a:xfrm>
            <a:off x="2490689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9" name="Rectangle 42"/>
          <p:cNvSpPr>
            <a:spLocks noChangeArrowheads="1"/>
          </p:cNvSpPr>
          <p:nvPr/>
        </p:nvSpPr>
        <p:spPr bwMode="auto">
          <a:xfrm>
            <a:off x="3038377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600352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" name="Rectangle 44"/>
          <p:cNvSpPr>
            <a:spLocks noChangeArrowheads="1"/>
          </p:cNvSpPr>
          <p:nvPr/>
        </p:nvSpPr>
        <p:spPr bwMode="auto">
          <a:xfrm>
            <a:off x="4162327" y="866852"/>
            <a:ext cx="560387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" name="Rectangle 45"/>
          <p:cNvSpPr>
            <a:spLocks noChangeArrowheads="1"/>
          </p:cNvSpPr>
          <p:nvPr/>
        </p:nvSpPr>
        <p:spPr bwMode="auto">
          <a:xfrm>
            <a:off x="4722714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" name="Rectangle 46"/>
          <p:cNvSpPr>
            <a:spLocks noChangeArrowheads="1"/>
          </p:cNvSpPr>
          <p:nvPr/>
        </p:nvSpPr>
        <p:spPr bwMode="auto">
          <a:xfrm>
            <a:off x="5287864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" name="Rectangle 49"/>
          <p:cNvSpPr>
            <a:spLocks noChangeArrowheads="1"/>
          </p:cNvSpPr>
          <p:nvPr/>
        </p:nvSpPr>
        <p:spPr bwMode="auto">
          <a:xfrm>
            <a:off x="2487514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10" name="Egyenes összekötő 109"/>
          <p:cNvCxnSpPr/>
          <p:nvPr/>
        </p:nvCxnSpPr>
        <p:spPr>
          <a:xfrm>
            <a:off x="2490689" y="5691265"/>
            <a:ext cx="3392488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gyenes összekötő 110"/>
          <p:cNvCxnSpPr/>
          <p:nvPr/>
        </p:nvCxnSpPr>
        <p:spPr>
          <a:xfrm>
            <a:off x="2490689" y="6159577"/>
            <a:ext cx="3402013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gyenes összekötő 111"/>
          <p:cNvCxnSpPr/>
          <p:nvPr/>
        </p:nvCxnSpPr>
        <p:spPr>
          <a:xfrm>
            <a:off x="2489102" y="1333577"/>
            <a:ext cx="3357562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>
            <a:off x="2487514" y="1801890"/>
            <a:ext cx="3370263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124"/>
          <p:cNvCxnSpPr>
            <a:stCxn id="105" idx="5"/>
            <a:endCxn id="127" idx="1"/>
          </p:cNvCxnSpPr>
          <p:nvPr/>
        </p:nvCxnSpPr>
        <p:spPr>
          <a:xfrm>
            <a:off x="2685121" y="2366161"/>
            <a:ext cx="1534943" cy="27599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>
            <a:stCxn id="55" idx="4"/>
            <a:endCxn id="58" idx="0"/>
          </p:cNvCxnSpPr>
          <p:nvPr/>
        </p:nvCxnSpPr>
        <p:spPr>
          <a:xfrm>
            <a:off x="2940595" y="2401035"/>
            <a:ext cx="1530953" cy="270218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/>
          <p:cNvCxnSpPr>
            <a:stCxn id="57" idx="5"/>
            <a:endCxn id="56" idx="0"/>
          </p:cNvCxnSpPr>
          <p:nvPr/>
        </p:nvCxnSpPr>
        <p:spPr>
          <a:xfrm>
            <a:off x="2835662" y="2373359"/>
            <a:ext cx="1814887" cy="27178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240" y="3148348"/>
            <a:ext cx="2523118" cy="1195527"/>
          </a:xfrm>
          <a:prstGeom prst="rect">
            <a:avLst/>
          </a:prstGeom>
        </p:spPr>
      </p:pic>
      <p:sp>
        <p:nvSpPr>
          <p:cNvPr id="71" name="Oval 51"/>
          <p:cNvSpPr>
            <a:spLocks noChangeArrowheads="1"/>
          </p:cNvSpPr>
          <p:nvPr/>
        </p:nvSpPr>
        <p:spPr bwMode="auto">
          <a:xfrm>
            <a:off x="2558651" y="1019293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" name="Oval 51"/>
          <p:cNvSpPr>
            <a:spLocks noChangeArrowheads="1"/>
          </p:cNvSpPr>
          <p:nvPr/>
        </p:nvSpPr>
        <p:spPr bwMode="auto">
          <a:xfrm>
            <a:off x="2787869" y="1470218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" name="Oval 51"/>
          <p:cNvSpPr>
            <a:spLocks noChangeArrowheads="1"/>
          </p:cNvSpPr>
          <p:nvPr/>
        </p:nvSpPr>
        <p:spPr bwMode="auto">
          <a:xfrm>
            <a:off x="2540273" y="1863009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" name="Oval 51"/>
          <p:cNvSpPr>
            <a:spLocks noChangeArrowheads="1"/>
          </p:cNvSpPr>
          <p:nvPr/>
        </p:nvSpPr>
        <p:spPr bwMode="auto">
          <a:xfrm>
            <a:off x="2812049" y="2008190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" name="Oval 51"/>
          <p:cNvSpPr>
            <a:spLocks noChangeArrowheads="1"/>
          </p:cNvSpPr>
          <p:nvPr/>
        </p:nvSpPr>
        <p:spPr bwMode="auto">
          <a:xfrm>
            <a:off x="4200070" y="5205319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" name="Oval 51"/>
          <p:cNvSpPr>
            <a:spLocks noChangeArrowheads="1"/>
          </p:cNvSpPr>
          <p:nvPr/>
        </p:nvSpPr>
        <p:spPr bwMode="auto">
          <a:xfrm>
            <a:off x="4548090" y="5691265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" name="Oval 51"/>
          <p:cNvSpPr>
            <a:spLocks noChangeArrowheads="1"/>
          </p:cNvSpPr>
          <p:nvPr/>
        </p:nvSpPr>
        <p:spPr bwMode="auto">
          <a:xfrm>
            <a:off x="4219135" y="6202622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" name="Oval 51"/>
          <p:cNvSpPr>
            <a:spLocks noChangeArrowheads="1"/>
          </p:cNvSpPr>
          <p:nvPr/>
        </p:nvSpPr>
        <p:spPr bwMode="auto">
          <a:xfrm>
            <a:off x="4503981" y="5992656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9" name="Egyenes összekötő 78"/>
          <p:cNvCxnSpPr>
            <a:stCxn id="73" idx="4"/>
            <a:endCxn id="75" idx="1"/>
          </p:cNvCxnSpPr>
          <p:nvPr/>
        </p:nvCxnSpPr>
        <p:spPr>
          <a:xfrm>
            <a:off x="2624411" y="2053509"/>
            <a:ext cx="1600302" cy="31797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bbanás 1 106"/>
          <p:cNvSpPr/>
          <p:nvPr/>
        </p:nvSpPr>
        <p:spPr>
          <a:xfrm>
            <a:off x="2920729" y="3040201"/>
            <a:ext cx="369887" cy="288925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obbanás 1 48"/>
          <p:cNvSpPr/>
          <p:nvPr/>
        </p:nvSpPr>
        <p:spPr>
          <a:xfrm>
            <a:off x="3117814" y="3329126"/>
            <a:ext cx="369887" cy="288925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obbanás 1 49"/>
          <p:cNvSpPr/>
          <p:nvPr/>
        </p:nvSpPr>
        <p:spPr>
          <a:xfrm>
            <a:off x="3319364" y="3647755"/>
            <a:ext cx="369887" cy="288925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obbanás 1 50"/>
          <p:cNvSpPr/>
          <p:nvPr/>
        </p:nvSpPr>
        <p:spPr>
          <a:xfrm>
            <a:off x="3511452" y="4015529"/>
            <a:ext cx="369887" cy="288925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obbanás 1 51"/>
          <p:cNvSpPr/>
          <p:nvPr/>
        </p:nvSpPr>
        <p:spPr>
          <a:xfrm>
            <a:off x="2761913" y="2687166"/>
            <a:ext cx="369887" cy="288925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obbanás 1 52"/>
          <p:cNvSpPr/>
          <p:nvPr/>
        </p:nvSpPr>
        <p:spPr>
          <a:xfrm>
            <a:off x="3735690" y="4373540"/>
            <a:ext cx="369887" cy="288925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obbanás 1 53"/>
          <p:cNvSpPr/>
          <p:nvPr/>
        </p:nvSpPr>
        <p:spPr>
          <a:xfrm>
            <a:off x="3851900" y="4716949"/>
            <a:ext cx="369887" cy="288925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Rectangle 49"/>
          <p:cNvSpPr>
            <a:spLocks noChangeArrowheads="1"/>
          </p:cNvSpPr>
          <p:nvPr/>
        </p:nvSpPr>
        <p:spPr bwMode="auto">
          <a:xfrm>
            <a:off x="2486183" y="865086"/>
            <a:ext cx="561975" cy="1457325"/>
          </a:xfrm>
          <a:prstGeom prst="rect">
            <a:avLst/>
          </a:prstGeom>
          <a:noFill/>
          <a:ln w="476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Rectangle 49"/>
          <p:cNvSpPr>
            <a:spLocks noChangeArrowheads="1"/>
          </p:cNvSpPr>
          <p:nvPr/>
        </p:nvSpPr>
        <p:spPr bwMode="auto">
          <a:xfrm>
            <a:off x="4168313" y="5186441"/>
            <a:ext cx="561975" cy="1483010"/>
          </a:xfrm>
          <a:prstGeom prst="rect">
            <a:avLst/>
          </a:prstGeom>
          <a:noFill/>
          <a:ln w="476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" name="Oval 51"/>
          <p:cNvSpPr>
            <a:spLocks noChangeArrowheads="1"/>
          </p:cNvSpPr>
          <p:nvPr/>
        </p:nvSpPr>
        <p:spPr bwMode="auto">
          <a:xfrm>
            <a:off x="2541489" y="2203559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Oval 51"/>
          <p:cNvSpPr>
            <a:spLocks noChangeArrowheads="1"/>
          </p:cNvSpPr>
          <p:nvPr/>
        </p:nvSpPr>
        <p:spPr bwMode="auto">
          <a:xfrm>
            <a:off x="2856457" y="2210535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2692030" y="2210757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7" name="Oval 51"/>
          <p:cNvSpPr>
            <a:spLocks noChangeArrowheads="1"/>
          </p:cNvSpPr>
          <p:nvPr/>
        </p:nvSpPr>
        <p:spPr bwMode="auto">
          <a:xfrm>
            <a:off x="4195421" y="5096074"/>
            <a:ext cx="168275" cy="204787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Oval 51"/>
          <p:cNvSpPr>
            <a:spLocks noChangeArrowheads="1"/>
          </p:cNvSpPr>
          <p:nvPr/>
        </p:nvSpPr>
        <p:spPr bwMode="auto">
          <a:xfrm>
            <a:off x="4566411" y="5091190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Oval 51"/>
          <p:cNvSpPr>
            <a:spLocks noChangeArrowheads="1"/>
          </p:cNvSpPr>
          <p:nvPr/>
        </p:nvSpPr>
        <p:spPr bwMode="auto">
          <a:xfrm>
            <a:off x="4387410" y="5103217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" name="Rectangle 49"/>
          <p:cNvSpPr>
            <a:spLocks noChangeArrowheads="1"/>
          </p:cNvSpPr>
          <p:nvPr/>
        </p:nvSpPr>
        <p:spPr bwMode="auto">
          <a:xfrm>
            <a:off x="4168312" y="6159576"/>
            <a:ext cx="561975" cy="509875"/>
          </a:xfrm>
          <a:prstGeom prst="rect">
            <a:avLst/>
          </a:prstGeom>
          <a:noFill/>
          <a:ln w="476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" name="Rectangle 49"/>
          <p:cNvSpPr>
            <a:spLocks noChangeArrowheads="1"/>
          </p:cNvSpPr>
          <p:nvPr/>
        </p:nvSpPr>
        <p:spPr bwMode="auto">
          <a:xfrm>
            <a:off x="2482752" y="1321079"/>
            <a:ext cx="561975" cy="497955"/>
          </a:xfrm>
          <a:prstGeom prst="rect">
            <a:avLst/>
          </a:prstGeom>
          <a:noFill/>
          <a:ln w="476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2" name="Egyenes összekötő 81"/>
          <p:cNvCxnSpPr>
            <a:stCxn id="72" idx="4"/>
            <a:endCxn id="76" idx="0"/>
          </p:cNvCxnSpPr>
          <p:nvPr/>
        </p:nvCxnSpPr>
        <p:spPr>
          <a:xfrm>
            <a:off x="2872007" y="1660718"/>
            <a:ext cx="1760221" cy="40305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Szövegdoboz 24"/>
          <p:cNvSpPr txBox="1">
            <a:spLocks noChangeArrowheads="1"/>
          </p:cNvSpPr>
          <p:nvPr/>
        </p:nvSpPr>
        <p:spPr bwMode="auto">
          <a:xfrm>
            <a:off x="1030668" y="1209793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LOR </a:t>
            </a:r>
            <a:r>
              <a:rPr lang="hu-HU" altLang="en-US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hu-HU" altLang="en-US" sz="2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3" name="Egyenes összekötő 132"/>
          <p:cNvCxnSpPr/>
          <p:nvPr/>
        </p:nvCxnSpPr>
        <p:spPr>
          <a:xfrm>
            <a:off x="4417892" y="5209379"/>
            <a:ext cx="210449" cy="481885"/>
          </a:xfrm>
          <a:prstGeom prst="line">
            <a:avLst/>
          </a:prstGeom>
          <a:ln w="666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gyenes összekötő 133"/>
          <p:cNvCxnSpPr/>
          <p:nvPr/>
        </p:nvCxnSpPr>
        <p:spPr>
          <a:xfrm>
            <a:off x="2870233" y="1662046"/>
            <a:ext cx="285060" cy="652729"/>
          </a:xfrm>
          <a:prstGeom prst="line">
            <a:avLst/>
          </a:prstGeom>
          <a:ln w="666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gyenes összekötő 134"/>
          <p:cNvCxnSpPr/>
          <p:nvPr/>
        </p:nvCxnSpPr>
        <p:spPr>
          <a:xfrm>
            <a:off x="2638257" y="2046385"/>
            <a:ext cx="130343" cy="277715"/>
          </a:xfrm>
          <a:prstGeom prst="line">
            <a:avLst/>
          </a:prstGeom>
          <a:ln w="666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135"/>
          <p:cNvCxnSpPr>
            <a:endCxn id="127" idx="4"/>
          </p:cNvCxnSpPr>
          <p:nvPr/>
        </p:nvCxnSpPr>
        <p:spPr>
          <a:xfrm>
            <a:off x="4191983" y="5163230"/>
            <a:ext cx="87576" cy="137631"/>
          </a:xfrm>
          <a:prstGeom prst="line">
            <a:avLst/>
          </a:prstGeom>
          <a:ln w="666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5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5" grpId="0" animBg="1"/>
      <p:bldP spid="86" grpId="0" animBg="1"/>
      <p:bldP spid="105" grpId="0" animBg="1"/>
      <p:bldP spid="55" grpId="0" animBg="1"/>
      <p:bldP spid="57" grpId="0" animBg="1"/>
      <p:bldP spid="127" grpId="0" animBg="1"/>
      <p:bldP spid="56" grpId="0" animBg="1"/>
      <p:bldP spid="58" grpId="0" animBg="1"/>
      <p:bldP spid="87" grpId="0" animBg="1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76" y="2445010"/>
            <a:ext cx="3409701" cy="25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Csak </a:t>
            </a:r>
            <a:r>
              <a:rPr lang="hu-HU" dirty="0" err="1"/>
              <a:t>elnyelődés</a:t>
            </a:r>
            <a:r>
              <a:rPr lang="hu-HU" dirty="0"/>
              <a:t> - </a:t>
            </a:r>
            <a:r>
              <a:rPr lang="hu-HU" dirty="0" smtClean="0"/>
              <a:t>Visszavetítés</a:t>
            </a:r>
            <a:endParaRPr lang="en-GB" dirty="0"/>
          </a:p>
        </p:txBody>
      </p: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3041552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Rectangle 43"/>
          <p:cNvSpPr>
            <a:spLocks noChangeArrowheads="1"/>
          </p:cNvSpPr>
          <p:nvPr/>
        </p:nvSpPr>
        <p:spPr bwMode="auto">
          <a:xfrm>
            <a:off x="3603527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Rectangle 44"/>
          <p:cNvSpPr>
            <a:spLocks noChangeArrowheads="1"/>
          </p:cNvSpPr>
          <p:nvPr/>
        </p:nvSpPr>
        <p:spPr bwMode="auto">
          <a:xfrm>
            <a:off x="4165502" y="5186440"/>
            <a:ext cx="560387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" name="Rectangle 45"/>
          <p:cNvSpPr>
            <a:spLocks noChangeArrowheads="1"/>
          </p:cNvSpPr>
          <p:nvPr/>
        </p:nvSpPr>
        <p:spPr bwMode="auto">
          <a:xfrm>
            <a:off x="4725889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" name="Rectangle 46"/>
          <p:cNvSpPr>
            <a:spLocks noChangeArrowheads="1"/>
          </p:cNvSpPr>
          <p:nvPr/>
        </p:nvSpPr>
        <p:spPr bwMode="auto">
          <a:xfrm>
            <a:off x="5291039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3" name="Rectangle 49"/>
          <p:cNvSpPr>
            <a:spLocks noChangeArrowheads="1"/>
          </p:cNvSpPr>
          <p:nvPr/>
        </p:nvSpPr>
        <p:spPr bwMode="auto">
          <a:xfrm>
            <a:off x="2490689" y="5186440"/>
            <a:ext cx="561975" cy="1476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9" name="Rectangle 42"/>
          <p:cNvSpPr>
            <a:spLocks noChangeArrowheads="1"/>
          </p:cNvSpPr>
          <p:nvPr/>
        </p:nvSpPr>
        <p:spPr bwMode="auto">
          <a:xfrm>
            <a:off x="3038377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600352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" name="Rectangle 44"/>
          <p:cNvSpPr>
            <a:spLocks noChangeArrowheads="1"/>
          </p:cNvSpPr>
          <p:nvPr/>
        </p:nvSpPr>
        <p:spPr bwMode="auto">
          <a:xfrm>
            <a:off x="4162327" y="866852"/>
            <a:ext cx="560387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" name="Rectangle 45"/>
          <p:cNvSpPr>
            <a:spLocks noChangeArrowheads="1"/>
          </p:cNvSpPr>
          <p:nvPr/>
        </p:nvSpPr>
        <p:spPr bwMode="auto">
          <a:xfrm>
            <a:off x="4722714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" name="Rectangle 46"/>
          <p:cNvSpPr>
            <a:spLocks noChangeArrowheads="1"/>
          </p:cNvSpPr>
          <p:nvPr/>
        </p:nvSpPr>
        <p:spPr bwMode="auto">
          <a:xfrm>
            <a:off x="5287864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" name="Rectangle 49"/>
          <p:cNvSpPr>
            <a:spLocks noChangeArrowheads="1"/>
          </p:cNvSpPr>
          <p:nvPr/>
        </p:nvSpPr>
        <p:spPr bwMode="auto">
          <a:xfrm>
            <a:off x="2487514" y="866852"/>
            <a:ext cx="561975" cy="14573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10" name="Egyenes összekötő 109"/>
          <p:cNvCxnSpPr/>
          <p:nvPr/>
        </p:nvCxnSpPr>
        <p:spPr>
          <a:xfrm>
            <a:off x="2490689" y="5691265"/>
            <a:ext cx="3392488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gyenes összekötő 110"/>
          <p:cNvCxnSpPr/>
          <p:nvPr/>
        </p:nvCxnSpPr>
        <p:spPr>
          <a:xfrm>
            <a:off x="2490689" y="6159577"/>
            <a:ext cx="3402013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gyenes összekötő 111"/>
          <p:cNvCxnSpPr/>
          <p:nvPr/>
        </p:nvCxnSpPr>
        <p:spPr>
          <a:xfrm>
            <a:off x="2489102" y="1333577"/>
            <a:ext cx="3357562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>
            <a:off x="2487514" y="1801890"/>
            <a:ext cx="3370263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124"/>
          <p:cNvCxnSpPr>
            <a:stCxn id="105" idx="4"/>
          </p:cNvCxnSpPr>
          <p:nvPr/>
        </p:nvCxnSpPr>
        <p:spPr>
          <a:xfrm>
            <a:off x="2738741" y="2394059"/>
            <a:ext cx="2380462" cy="27806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51"/>
          <p:cNvSpPr>
            <a:spLocks noChangeArrowheads="1"/>
          </p:cNvSpPr>
          <p:nvPr/>
        </p:nvSpPr>
        <p:spPr bwMode="auto">
          <a:xfrm>
            <a:off x="2654603" y="2203559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Oval 51"/>
          <p:cNvSpPr>
            <a:spLocks noChangeArrowheads="1"/>
          </p:cNvSpPr>
          <p:nvPr/>
        </p:nvSpPr>
        <p:spPr bwMode="auto">
          <a:xfrm>
            <a:off x="3237041" y="2203559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3810582" y="2211466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" name="Szövegdoboz 24"/>
          <p:cNvSpPr txBox="1">
            <a:spLocks noChangeArrowheads="1"/>
          </p:cNvSpPr>
          <p:nvPr/>
        </p:nvSpPr>
        <p:spPr bwMode="auto">
          <a:xfrm>
            <a:off x="4278483" y="3398513"/>
            <a:ext cx="1190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Voxel</a:t>
            </a:r>
            <a:r>
              <a:rPr lang="hu-HU" alt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en-US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hu-HU" altLang="en-US" sz="2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113" y="3097474"/>
            <a:ext cx="2903497" cy="1157033"/>
          </a:xfrm>
          <a:prstGeom prst="rect">
            <a:avLst/>
          </a:prstGeom>
        </p:spPr>
      </p:pic>
      <p:cxnSp>
        <p:nvCxnSpPr>
          <p:cNvPr id="60" name="Egyenes összekötő 59"/>
          <p:cNvCxnSpPr>
            <a:stCxn id="55" idx="4"/>
          </p:cNvCxnSpPr>
          <p:nvPr/>
        </p:nvCxnSpPr>
        <p:spPr>
          <a:xfrm>
            <a:off x="3321179" y="2394059"/>
            <a:ext cx="1234506" cy="28044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>
            <a:stCxn id="57" idx="4"/>
          </p:cNvCxnSpPr>
          <p:nvPr/>
        </p:nvCxnSpPr>
        <p:spPr>
          <a:xfrm>
            <a:off x="3894720" y="2401966"/>
            <a:ext cx="130311" cy="278447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51"/>
          <p:cNvSpPr>
            <a:spLocks noChangeArrowheads="1"/>
          </p:cNvSpPr>
          <p:nvPr/>
        </p:nvSpPr>
        <p:spPr bwMode="auto">
          <a:xfrm>
            <a:off x="2673252" y="1495441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Oval 51"/>
          <p:cNvSpPr>
            <a:spLocks noChangeArrowheads="1"/>
          </p:cNvSpPr>
          <p:nvPr/>
        </p:nvSpPr>
        <p:spPr bwMode="auto">
          <a:xfrm>
            <a:off x="3250422" y="1019222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Oval 51"/>
          <p:cNvSpPr>
            <a:spLocks noChangeArrowheads="1"/>
          </p:cNvSpPr>
          <p:nvPr/>
        </p:nvSpPr>
        <p:spPr bwMode="auto">
          <a:xfrm>
            <a:off x="3795388" y="1948704"/>
            <a:ext cx="168275" cy="19050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6" name="Egyenes összekötő 65"/>
          <p:cNvCxnSpPr/>
          <p:nvPr/>
        </p:nvCxnSpPr>
        <p:spPr>
          <a:xfrm>
            <a:off x="2790048" y="1655486"/>
            <a:ext cx="2480896" cy="47518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66"/>
          <p:cNvCxnSpPr/>
          <p:nvPr/>
        </p:nvCxnSpPr>
        <p:spPr>
          <a:xfrm>
            <a:off x="2788274" y="1656814"/>
            <a:ext cx="332375" cy="667363"/>
          </a:xfrm>
          <a:prstGeom prst="line">
            <a:avLst/>
          </a:prstGeom>
          <a:ln w="666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gyenes összekötő 79"/>
          <p:cNvCxnSpPr/>
          <p:nvPr/>
        </p:nvCxnSpPr>
        <p:spPr>
          <a:xfrm>
            <a:off x="2454176" y="5445280"/>
            <a:ext cx="3392488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gyenes összekötő 80"/>
          <p:cNvCxnSpPr/>
          <p:nvPr/>
        </p:nvCxnSpPr>
        <p:spPr>
          <a:xfrm>
            <a:off x="2490689" y="5949350"/>
            <a:ext cx="3392488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82"/>
          <p:cNvCxnSpPr/>
          <p:nvPr/>
        </p:nvCxnSpPr>
        <p:spPr>
          <a:xfrm>
            <a:off x="2512785" y="6407290"/>
            <a:ext cx="3392488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1"/>
          <p:cNvSpPr>
            <a:spLocks noChangeArrowheads="1"/>
          </p:cNvSpPr>
          <p:nvPr/>
        </p:nvSpPr>
        <p:spPr bwMode="auto">
          <a:xfrm>
            <a:off x="3878401" y="3764928"/>
            <a:ext cx="168275" cy="1905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9" name="Egyenes összekötő nyíllal 18"/>
          <p:cNvCxnSpPr/>
          <p:nvPr/>
        </p:nvCxnSpPr>
        <p:spPr>
          <a:xfrm>
            <a:off x="4054755" y="3939706"/>
            <a:ext cx="504070" cy="57608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nyíllal 83"/>
          <p:cNvCxnSpPr/>
          <p:nvPr/>
        </p:nvCxnSpPr>
        <p:spPr>
          <a:xfrm>
            <a:off x="4025031" y="3981011"/>
            <a:ext cx="281759" cy="626822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/>
          <p:nvPr/>
        </p:nvCxnSpPr>
        <p:spPr>
          <a:xfrm>
            <a:off x="3959875" y="3981010"/>
            <a:ext cx="40625" cy="72815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gyenes összekötő nyíllal 94"/>
          <p:cNvCxnSpPr/>
          <p:nvPr/>
        </p:nvCxnSpPr>
        <p:spPr>
          <a:xfrm>
            <a:off x="3993347" y="3958846"/>
            <a:ext cx="364750" cy="656894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gyenes összekötő 95"/>
          <p:cNvCxnSpPr/>
          <p:nvPr/>
        </p:nvCxnSpPr>
        <p:spPr>
          <a:xfrm>
            <a:off x="4639823" y="5185467"/>
            <a:ext cx="380446" cy="763882"/>
          </a:xfrm>
          <a:prstGeom prst="line">
            <a:avLst/>
          </a:prstGeom>
          <a:ln w="666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2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55" grpId="0" animBg="1"/>
      <p:bldP spid="57" grpId="0" animBg="1"/>
      <p:bldP spid="63" grpId="0" animBg="1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Szóródás: offline szimuláció</a:t>
            </a:r>
            <a:endParaRPr lang="en-US" dirty="0"/>
          </a:p>
        </p:txBody>
      </p:sp>
      <p:pic>
        <p:nvPicPr>
          <p:cNvPr id="3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1808163"/>
            <a:ext cx="4327525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/>
          <p:cNvSpPr>
            <a:spLocks noChangeShapeType="1"/>
          </p:cNvSpPr>
          <p:nvPr/>
        </p:nvSpPr>
        <p:spPr bwMode="auto">
          <a:xfrm rot="-5400000">
            <a:off x="3394869" y="3812382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rot="-5400000">
            <a:off x="3105944" y="3637757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rot="-5400000">
            <a:off x="2783682" y="3428206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rot="-5400000">
            <a:off x="2496344" y="3255169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rot="-5400000">
            <a:off x="2207419" y="3082132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rot="16200000" flipH="1">
            <a:off x="1406526" y="4068762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rot="16200000" flipH="1">
            <a:off x="1808163" y="4068762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rot="16200000" flipH="1">
            <a:off x="2210594" y="4067969"/>
            <a:ext cx="984250" cy="1611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rot="16200000" flipH="1">
            <a:off x="2612232" y="4067968"/>
            <a:ext cx="984250" cy="1611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rot="16200000" flipH="1">
            <a:off x="3014663" y="4068762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rot="16200000" flipH="1">
            <a:off x="3416301" y="4068762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32"/>
          <p:cNvSpPr>
            <a:spLocks/>
          </p:cNvSpPr>
          <p:nvPr/>
        </p:nvSpPr>
        <p:spPr bwMode="auto">
          <a:xfrm rot="-5400000">
            <a:off x="2355056" y="2658269"/>
            <a:ext cx="1000125" cy="4414838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99CC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rot="-5400000">
            <a:off x="3394869" y="3344069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rot="-5400000">
            <a:off x="3105944" y="3171032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rot="-5400000">
            <a:off x="2818607" y="2996406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rot="-5400000">
            <a:off x="2531269" y="2823369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rot="-5400000">
            <a:off x="2242344" y="2650332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rot="16200000" flipH="1">
            <a:off x="1406526" y="3600450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rot="16200000" flipH="1">
            <a:off x="1808163" y="3600450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rot="16200000" flipH="1">
            <a:off x="2210594" y="3599657"/>
            <a:ext cx="984250" cy="1611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 rot="16200000" flipH="1">
            <a:off x="2612232" y="3599656"/>
            <a:ext cx="984250" cy="1611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rot="16200000" flipH="1">
            <a:off x="3014663" y="3600450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 rot="16200000" flipH="1">
            <a:off x="3416301" y="3600450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8"/>
          <p:cNvSpPr>
            <a:spLocks noChangeShapeType="1"/>
          </p:cNvSpPr>
          <p:nvPr/>
        </p:nvSpPr>
        <p:spPr bwMode="auto">
          <a:xfrm rot="-5400000" flipH="1" flipV="1">
            <a:off x="2079625" y="4300538"/>
            <a:ext cx="295275" cy="279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" name="Egyenes összekötő 27"/>
          <p:cNvCxnSpPr/>
          <p:nvPr/>
        </p:nvCxnSpPr>
        <p:spPr>
          <a:xfrm rot="16200000">
            <a:off x="2069307" y="513159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rot="16200000">
            <a:off x="2466182" y="513159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rot="16200000">
            <a:off x="2861469" y="513159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 rot="16200000">
            <a:off x="3258344" y="513159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 rot="16200000">
            <a:off x="3653632" y="513159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 rot="16200000">
            <a:off x="4050507" y="513159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/>
          <p:nvPr/>
        </p:nvCxnSpPr>
        <p:spPr>
          <a:xfrm rot="16200000">
            <a:off x="4445794" y="513159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rot="16200000">
            <a:off x="4842669" y="513159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 rot="16200000">
            <a:off x="1781968" y="4952207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 rot="16200000">
            <a:off x="1493044" y="480774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 rot="16200000">
            <a:off x="1169194" y="459184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rot="16200000">
            <a:off x="881856" y="4412457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 rot="16200000">
            <a:off x="629443" y="4231482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rot="16200000">
            <a:off x="413543" y="4123532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ine 38"/>
          <p:cNvSpPr>
            <a:spLocks noChangeShapeType="1"/>
          </p:cNvSpPr>
          <p:nvPr/>
        </p:nvSpPr>
        <p:spPr bwMode="auto">
          <a:xfrm rot="16200000" flipH="1">
            <a:off x="2320925" y="4346576"/>
            <a:ext cx="180975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8"/>
          <p:cNvSpPr>
            <a:spLocks/>
          </p:cNvSpPr>
          <p:nvPr/>
        </p:nvSpPr>
        <p:spPr bwMode="auto">
          <a:xfrm rot="16200000">
            <a:off x="2355056" y="2189957"/>
            <a:ext cx="1000125" cy="4414838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chemeClr val="accent1">
              <a:lumMod val="75000"/>
              <a:alpha val="5803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cs typeface="+mn-cs"/>
            </a:endParaRPr>
          </a:p>
        </p:txBody>
      </p:sp>
      <p:cxnSp>
        <p:nvCxnSpPr>
          <p:cNvPr id="44" name="Egyenes összekötő nyíllal 43"/>
          <p:cNvCxnSpPr>
            <a:stCxn id="47" idx="1"/>
            <a:endCxn id="45" idx="3"/>
          </p:cNvCxnSpPr>
          <p:nvPr/>
        </p:nvCxnSpPr>
        <p:spPr>
          <a:xfrm rot="10800000">
            <a:off x="2324100" y="3378200"/>
            <a:ext cx="15875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47"/>
          <p:cNvSpPr>
            <a:spLocks noChangeArrowheads="1"/>
          </p:cNvSpPr>
          <p:nvPr/>
        </p:nvSpPr>
        <p:spPr bwMode="auto">
          <a:xfrm>
            <a:off x="1979613" y="3148013"/>
            <a:ext cx="344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8181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8181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8181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8181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8181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400" i="1">
                <a:solidFill>
                  <a:srgbClr val="000000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46" name="Szabadkézi sokszög 45"/>
          <p:cNvSpPr/>
          <p:nvPr/>
        </p:nvSpPr>
        <p:spPr>
          <a:xfrm>
            <a:off x="1989138" y="4187825"/>
            <a:ext cx="725487" cy="219075"/>
          </a:xfrm>
          <a:custGeom>
            <a:avLst/>
            <a:gdLst>
              <a:gd name="connsiteX0" fmla="*/ 0 w 725714"/>
              <a:gd name="connsiteY0" fmla="*/ 0 h 217714"/>
              <a:gd name="connsiteX1" fmla="*/ 333829 w 725714"/>
              <a:gd name="connsiteY1" fmla="*/ 217714 h 217714"/>
              <a:gd name="connsiteX2" fmla="*/ 725714 w 725714"/>
              <a:gd name="connsiteY2" fmla="*/ 217714 h 217714"/>
              <a:gd name="connsiteX3" fmla="*/ 420914 w 725714"/>
              <a:gd name="connsiteY3" fmla="*/ 14514 h 217714"/>
              <a:gd name="connsiteX4" fmla="*/ 0 w 725714"/>
              <a:gd name="connsiteY4" fmla="*/ 0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714" h="217714">
                <a:moveTo>
                  <a:pt x="0" y="0"/>
                </a:moveTo>
                <a:lnTo>
                  <a:pt x="333829" y="217714"/>
                </a:lnTo>
                <a:lnTo>
                  <a:pt x="725714" y="217714"/>
                </a:lnTo>
                <a:lnTo>
                  <a:pt x="420914" y="1451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7" name="Line 38"/>
          <p:cNvSpPr>
            <a:spLocks noChangeShapeType="1"/>
          </p:cNvSpPr>
          <p:nvPr/>
        </p:nvSpPr>
        <p:spPr bwMode="auto">
          <a:xfrm rot="16200000" flipH="1">
            <a:off x="737394" y="2690019"/>
            <a:ext cx="2124075" cy="1081087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8"/>
          <p:cNvSpPr>
            <a:spLocks/>
          </p:cNvSpPr>
          <p:nvPr/>
        </p:nvSpPr>
        <p:spPr bwMode="auto">
          <a:xfrm rot="16200000">
            <a:off x="2389981" y="353219"/>
            <a:ext cx="1000125" cy="4414838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chemeClr val="accent1">
              <a:lumMod val="75000"/>
              <a:alpha val="5803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5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g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g-ppt-template" id="{DB189138-6265-4E8B-AB93-F6450A9CF565}" vid="{E9166CF7-0368-49AF-9721-3E89663BD4E5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8803</TotalTime>
  <Words>342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Corbel</vt:lpstr>
      <vt:lpstr>Cambria Math</vt:lpstr>
      <vt:lpstr>Arial</vt:lpstr>
      <vt:lpstr>Times New Roman</vt:lpstr>
      <vt:lpstr>Symbol</vt:lpstr>
      <vt:lpstr>Xolonium</vt:lpstr>
      <vt:lpstr>Calibri</vt:lpstr>
      <vt:lpstr>Wingdings</vt:lpstr>
      <vt:lpstr>cg-ppt-template</vt:lpstr>
      <vt:lpstr>Equation</vt:lpstr>
      <vt:lpstr>Depth of Interaction Modeling  for PET</vt:lpstr>
      <vt:lpstr>Pozitronemissziós Tomográfia (PET)</vt:lpstr>
      <vt:lpstr>Iteratív rekonstrukció</vt:lpstr>
      <vt:lpstr>Depth of interaction (DOI)</vt:lpstr>
      <vt:lpstr>DOI + átszóródás</vt:lpstr>
      <vt:lpstr>Célok</vt:lpstr>
      <vt:lpstr>Csak elnyelődés - Előrevetítés</vt:lpstr>
      <vt:lpstr>Csak elnyelődés - Visszavetítés</vt:lpstr>
      <vt:lpstr>Szóródás: offline szimuláció</vt:lpstr>
      <vt:lpstr>Szóródás + DOI: előrevetítés</vt:lpstr>
      <vt:lpstr>Szűrés kiértékelése</vt:lpstr>
      <vt:lpstr>Szűrés kiértékelése (ötletelés)</vt:lpstr>
      <vt:lpstr>Kvázi-Monte Carlo szűrés</vt:lpstr>
      <vt:lpstr>Visszavetítés</vt:lpstr>
      <vt:lpstr>Visszavetítés v2</vt:lpstr>
      <vt:lpstr>Eredmények</vt:lpstr>
      <vt:lpstr>Konklúzió</vt:lpstr>
      <vt:lpstr>Köszönöm a figyelmet!</vt:lpstr>
    </vt:vector>
  </TitlesOfParts>
  <Company>Budapest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Mintagenerálás GPU-n retinastimulációs kísérletekhez</dc:title>
  <dc:creator>László Szécsi</dc:creator>
  <cp:lastModifiedBy>Windows User</cp:lastModifiedBy>
  <cp:revision>78</cp:revision>
  <dcterms:created xsi:type="dcterms:W3CDTF">2015-01-21T12:46:53Z</dcterms:created>
  <dcterms:modified xsi:type="dcterms:W3CDTF">2020-01-30T10:00:02Z</dcterms:modified>
</cp:coreProperties>
</file>