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7" r:id="rId1"/>
  </p:sldMasterIdLst>
  <p:handoutMasterIdLst>
    <p:handoutMasterId r:id="rId21"/>
  </p:handoutMasterIdLst>
  <p:sldIdLst>
    <p:sldId id="256" r:id="rId2"/>
    <p:sldId id="299" r:id="rId3"/>
    <p:sldId id="315" r:id="rId4"/>
    <p:sldId id="316" r:id="rId5"/>
    <p:sldId id="331" r:id="rId6"/>
    <p:sldId id="328" r:id="rId7"/>
    <p:sldId id="329" r:id="rId8"/>
    <p:sldId id="324" r:id="rId9"/>
    <p:sldId id="325" r:id="rId10"/>
    <p:sldId id="326" r:id="rId11"/>
    <p:sldId id="327" r:id="rId12"/>
    <p:sldId id="318" r:id="rId13"/>
    <p:sldId id="317" r:id="rId14"/>
    <p:sldId id="322" r:id="rId15"/>
    <p:sldId id="319" r:id="rId16"/>
    <p:sldId id="323" r:id="rId17"/>
    <p:sldId id="332" r:id="rId18"/>
    <p:sldId id="320" r:id="rId19"/>
    <p:sldId id="312" r:id="rId20"/>
  </p:sldIdLst>
  <p:sldSz cx="9144000" cy="6858000" type="screen4x3"/>
  <p:notesSz cx="6761163" cy="994251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Xolonium" panose="02000503000000000000" charset="0"/>
      <p:regular r:id="rId26"/>
      <p:bold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>
        <p:scale>
          <a:sx n="100" d="100"/>
          <a:sy n="100" d="100"/>
        </p:scale>
        <p:origin x="1776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0619C-EE01-4EE9-86FC-DBAB2ACEA505}" type="datetimeFigureOut">
              <a:rPr lang="hu-HU" smtClean="0"/>
              <a:t>2022. 02. 02.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DB606-9319-4C25-AD23-F4861D95FE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038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971601" y="1988840"/>
            <a:ext cx="7272808" cy="2232248"/>
          </a:xfrm>
          <a:noFill/>
          <a:ln>
            <a:noFill/>
          </a:ln>
        </p:spPr>
        <p:txBody>
          <a:bodyPr vert="horz" wrap="square" lIns="91440" tIns="45720" rIns="91440" bIns="45720" rtlCol="0" anchor="t" anchorCtr="0">
            <a:noAutofit/>
          </a:bodyPr>
          <a:lstStyle>
            <a:lvl1pPr marL="0" algn="ctr" defTabSz="685800" rtl="0" eaLnBrk="1" latinLnBrk="0" hangingPunct="1">
              <a:spcBef>
                <a:spcPct val="0"/>
              </a:spcBef>
              <a:buNone/>
              <a:defRPr lang="en-US" sz="30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n-ea"/>
                <a:cs typeface="+mn-cs"/>
              </a:defRPr>
            </a:lvl1pPr>
          </a:lstStyle>
          <a:p>
            <a:r>
              <a:rPr lang="en-US" b="1" dirty="0" smtClean="0"/>
              <a:t>Filtering and Gradient Estimation for Distance Fields with Quadratic Regression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971601" y="3356992"/>
            <a:ext cx="7056784" cy="1572206"/>
          </a:xfrm>
          <a:noFill/>
          <a:ln>
            <a:noFill/>
          </a:ln>
        </p:spPr>
        <p:txBody>
          <a:bodyPr vert="horz" wrap="square" lIns="91440" tIns="45720" rIns="91440" bIns="45720" rtlCol="0" anchor="b" anchorCtr="0">
            <a:noAutofit/>
          </a:bodyPr>
          <a:lstStyle>
            <a:lvl1pPr marL="0" indent="0" algn="ctr" defTabSz="685800" rtl="0" eaLnBrk="1" latinLnBrk="0" hangingPunct="1">
              <a:spcBef>
                <a:spcPct val="0"/>
              </a:spcBef>
              <a:buNone/>
              <a:defRPr lang="en-US" sz="1800" kern="1200" baseline="0" dirty="0" smtClean="0">
                <a:solidFill>
                  <a:schemeClr val="tx1"/>
                </a:solidFill>
                <a:latin typeface="Xolonium" pitchFamily="50" charset="0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err="1" smtClean="0"/>
              <a:t>Szirmay-Kalos</a:t>
            </a:r>
            <a:r>
              <a:rPr lang="hu-HU" dirty="0" smtClean="0"/>
              <a:t> László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56743" y="716868"/>
            <a:ext cx="4248032" cy="57708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r>
              <a:rPr lang="en-US" sz="3300" kern="1200" dirty="0" smtClean="0">
                <a:solidFill>
                  <a:schemeClr val="accent1">
                    <a:lumMod val="75000"/>
                  </a:schemeClr>
                </a:solidFill>
                <a:latin typeface="Xolonium"/>
                <a:ea typeface="+mn-ea"/>
                <a:cs typeface="+mn-cs"/>
              </a:rPr>
              <a:t>BME IIT CG</a:t>
            </a:r>
          </a:p>
        </p:txBody>
      </p:sp>
      <p:sp>
        <p:nvSpPr>
          <p:cNvPr id="36" name="Ív 35"/>
          <p:cNvSpPr/>
          <p:nvPr/>
        </p:nvSpPr>
        <p:spPr>
          <a:xfrm rot="10800000">
            <a:off x="683569" y="548680"/>
            <a:ext cx="720080" cy="720081"/>
          </a:xfrm>
          <a:prstGeom prst="arc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37" name="Egyenes összekötő 36"/>
          <p:cNvCxnSpPr>
            <a:stCxn id="36" idx="0"/>
          </p:cNvCxnSpPr>
          <p:nvPr/>
        </p:nvCxnSpPr>
        <p:spPr>
          <a:xfrm>
            <a:off x="1043609" y="1268762"/>
            <a:ext cx="5964345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Csoportba foglalás 31"/>
          <p:cNvGrpSpPr/>
          <p:nvPr/>
        </p:nvGrpSpPr>
        <p:grpSpPr>
          <a:xfrm>
            <a:off x="7062537" y="285728"/>
            <a:ext cx="1311944" cy="1673416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33" name="Kör 32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" name="Ellipszis 33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5" name="Ellipszis 34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8" name="Ellipszis 37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0" name="Villám 39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1" name="Villám 40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2" name="Villám 41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3" name="Villám 42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4" name="Villám 43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5" name="Villám 44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70" name="Ív 69"/>
          <p:cNvSpPr/>
          <p:nvPr/>
        </p:nvSpPr>
        <p:spPr>
          <a:xfrm rot="10800000">
            <a:off x="1475656" y="4221090"/>
            <a:ext cx="720080" cy="720081"/>
          </a:xfrm>
          <a:prstGeom prst="arc">
            <a:avLst>
              <a:gd name="adj1" fmla="val 15746804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71" name="Egyenes összekötő 70"/>
          <p:cNvCxnSpPr/>
          <p:nvPr/>
        </p:nvCxnSpPr>
        <p:spPr>
          <a:xfrm>
            <a:off x="1835697" y="4941168"/>
            <a:ext cx="547260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soros cím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doboz 25"/>
          <p:cNvSpPr txBox="1"/>
          <p:nvPr/>
        </p:nvSpPr>
        <p:spPr>
          <a:xfrm>
            <a:off x="2" y="6453336"/>
            <a:ext cx="6156175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WAIT 2015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grpSp>
        <p:nvGrpSpPr>
          <p:cNvPr id="27" name="Csoportba foglalás 10"/>
          <p:cNvGrpSpPr/>
          <p:nvPr/>
        </p:nvGrpSpPr>
        <p:grpSpPr>
          <a:xfrm>
            <a:off x="8578516" y="6400306"/>
            <a:ext cx="460566" cy="629094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28" name="Kör 27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17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" name="Ellipszis 28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0" name="Ellipszis 29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1" name="Ellipszis 30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2" name="Villám 31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" name="Villám 32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" name="Villám 33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Villám 34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" name="Villám 35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" name="Villám 36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38" name="Szövegdoboz 37"/>
          <p:cNvSpPr txBox="1"/>
          <p:nvPr/>
        </p:nvSpPr>
        <p:spPr>
          <a:xfrm>
            <a:off x="6084168" y="6453336"/>
            <a:ext cx="2304256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ctr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BME</a:t>
            </a:r>
            <a:r>
              <a:rPr lang="hu-HU" sz="18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 IIT CG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39" name="Cím 1"/>
          <p:cNvSpPr>
            <a:spLocks noGrp="1"/>
          </p:cNvSpPr>
          <p:nvPr>
            <p:ph type="title" hasCustomPrompt="1"/>
          </p:nvPr>
        </p:nvSpPr>
        <p:spPr>
          <a:xfrm>
            <a:off x="539552" y="-27384"/>
            <a:ext cx="8229600" cy="720080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</a:defRPr>
            </a:lvl1pPr>
          </a:lstStyle>
          <a:p>
            <a:r>
              <a:rPr lang="hu-HU" dirty="0" smtClean="0"/>
              <a:t>Kvadratikus regresszió</a:t>
            </a:r>
            <a:endParaRPr lang="en-US" dirty="0"/>
          </a:p>
        </p:txBody>
      </p:sp>
      <p:sp>
        <p:nvSpPr>
          <p:cNvPr id="40" name="Ív 39"/>
          <p:cNvSpPr/>
          <p:nvPr/>
        </p:nvSpPr>
        <p:spPr>
          <a:xfrm rot="10800000">
            <a:off x="323529" y="-27384"/>
            <a:ext cx="720080" cy="720081"/>
          </a:xfrm>
          <a:prstGeom prst="arc">
            <a:avLst>
              <a:gd name="adj1" fmla="val 15975139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41" name="Egyenes összekötő 40"/>
          <p:cNvCxnSpPr/>
          <p:nvPr/>
        </p:nvCxnSpPr>
        <p:spPr>
          <a:xfrm>
            <a:off x="683568" y="692696"/>
            <a:ext cx="81369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 userDrawn="1"/>
        </p:nvCxnSpPr>
        <p:spPr>
          <a:xfrm flipV="1">
            <a:off x="1007505" y="1268700"/>
            <a:ext cx="0" cy="2467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 userDrawn="1"/>
        </p:nvCxnSpPr>
        <p:spPr>
          <a:xfrm>
            <a:off x="845483" y="3501010"/>
            <a:ext cx="28083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zis 44"/>
          <p:cNvSpPr/>
          <p:nvPr userDrawn="1"/>
        </p:nvSpPr>
        <p:spPr>
          <a:xfrm>
            <a:off x="1115520" y="249287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46" name="Ellipszis 45"/>
          <p:cNvSpPr/>
          <p:nvPr userDrawn="1"/>
        </p:nvSpPr>
        <p:spPr>
          <a:xfrm>
            <a:off x="1979640" y="278091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47" name="Ellipszis 46"/>
          <p:cNvSpPr/>
          <p:nvPr userDrawn="1"/>
        </p:nvSpPr>
        <p:spPr>
          <a:xfrm>
            <a:off x="2249678" y="162875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48" name="Ellipszis 47"/>
          <p:cNvSpPr/>
          <p:nvPr userDrawn="1"/>
        </p:nvSpPr>
        <p:spPr>
          <a:xfrm>
            <a:off x="3167805" y="184478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cxnSp>
        <p:nvCxnSpPr>
          <p:cNvPr id="50" name="Egyenes összekötő 49"/>
          <p:cNvCxnSpPr/>
          <p:nvPr userDrawn="1"/>
        </p:nvCxnSpPr>
        <p:spPr>
          <a:xfrm flipV="1">
            <a:off x="899490" y="1340710"/>
            <a:ext cx="2484345" cy="194427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/>
          <p:nvPr userDrawn="1"/>
        </p:nvCxnSpPr>
        <p:spPr>
          <a:xfrm flipV="1">
            <a:off x="5058068" y="1196690"/>
            <a:ext cx="0" cy="2592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/>
          <p:nvPr userDrawn="1"/>
        </p:nvCxnSpPr>
        <p:spPr>
          <a:xfrm>
            <a:off x="4896045" y="3501010"/>
            <a:ext cx="28083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zis 53"/>
          <p:cNvSpPr/>
          <p:nvPr userDrawn="1"/>
        </p:nvSpPr>
        <p:spPr>
          <a:xfrm>
            <a:off x="5220090" y="285292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5" name="Ellipszis 54"/>
          <p:cNvSpPr/>
          <p:nvPr userDrawn="1"/>
        </p:nvSpPr>
        <p:spPr>
          <a:xfrm>
            <a:off x="6030203" y="285292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6" name="Ellipszis 55"/>
          <p:cNvSpPr/>
          <p:nvPr userDrawn="1"/>
        </p:nvSpPr>
        <p:spPr>
          <a:xfrm>
            <a:off x="5598143" y="162875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7" name="Ellipszis 56"/>
          <p:cNvSpPr/>
          <p:nvPr userDrawn="1"/>
        </p:nvSpPr>
        <p:spPr>
          <a:xfrm>
            <a:off x="6894323" y="141272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9" name="Ellipszis 58"/>
          <p:cNvSpPr/>
          <p:nvPr userDrawn="1"/>
        </p:nvSpPr>
        <p:spPr>
          <a:xfrm>
            <a:off x="7434397" y="278091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60" name="Ellipszis 59"/>
          <p:cNvSpPr/>
          <p:nvPr userDrawn="1"/>
        </p:nvSpPr>
        <p:spPr>
          <a:xfrm rot="20683059">
            <a:off x="5339869" y="1387919"/>
            <a:ext cx="2484345" cy="16562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61" name="Ellipszis 60"/>
          <p:cNvSpPr/>
          <p:nvPr userDrawn="1"/>
        </p:nvSpPr>
        <p:spPr>
          <a:xfrm>
            <a:off x="7920465" y="170076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cxnSp>
        <p:nvCxnSpPr>
          <p:cNvPr id="63" name="Egyenes összekötő nyíllal 62"/>
          <p:cNvCxnSpPr/>
          <p:nvPr userDrawn="1"/>
        </p:nvCxnSpPr>
        <p:spPr>
          <a:xfrm flipH="1" flipV="1">
            <a:off x="1169528" y="2687810"/>
            <a:ext cx="15818" cy="381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/>
          <p:cNvCxnSpPr/>
          <p:nvPr userDrawn="1"/>
        </p:nvCxnSpPr>
        <p:spPr>
          <a:xfrm>
            <a:off x="2033648" y="2420861"/>
            <a:ext cx="0" cy="381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>
            <a:endCxn id="47" idx="4"/>
          </p:cNvCxnSpPr>
          <p:nvPr userDrawn="1"/>
        </p:nvCxnSpPr>
        <p:spPr>
          <a:xfrm flipV="1">
            <a:off x="2303685" y="1772770"/>
            <a:ext cx="0" cy="432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nyíllal 67"/>
          <p:cNvCxnSpPr/>
          <p:nvPr userDrawn="1"/>
        </p:nvCxnSpPr>
        <p:spPr>
          <a:xfrm>
            <a:off x="3205995" y="1484731"/>
            <a:ext cx="15818" cy="381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ktum 72"/>
          <p:cNvGraphicFramePr>
            <a:graphicFrameLocks noChangeAspect="1"/>
          </p:cNvGraphicFramePr>
          <p:nvPr/>
        </p:nvGraphicFramePr>
        <p:xfrm>
          <a:off x="629453" y="3933070"/>
          <a:ext cx="3826669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3" imgW="2057400" imgH="965160" progId="Equation.3">
                  <p:embed/>
                </p:oleObj>
              </mc:Choice>
              <mc:Fallback>
                <p:oleObj name="Equation" r:id="rId3" imgW="2057400" imgH="965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53" y="3933070"/>
                        <a:ext cx="3826669" cy="238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20080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Xolonium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2" y="6453336"/>
            <a:ext cx="6156175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084168" y="6453336"/>
            <a:ext cx="2304256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ctr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BME</a:t>
            </a:r>
            <a:r>
              <a:rPr lang="hu-HU" sz="18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 IIT CG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38" name="Ív 37"/>
          <p:cNvSpPr/>
          <p:nvPr/>
        </p:nvSpPr>
        <p:spPr>
          <a:xfrm rot="10800000">
            <a:off x="323529" y="-27384"/>
            <a:ext cx="720080" cy="720081"/>
          </a:xfrm>
          <a:prstGeom prst="arc">
            <a:avLst>
              <a:gd name="adj1" fmla="val 15812261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39" name="Egyenes összekötő 38"/>
          <p:cNvCxnSpPr/>
          <p:nvPr/>
        </p:nvCxnSpPr>
        <p:spPr>
          <a:xfrm>
            <a:off x="683569" y="692696"/>
            <a:ext cx="806489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Csoportba foglalás 10"/>
          <p:cNvGrpSpPr/>
          <p:nvPr userDrawn="1"/>
        </p:nvGrpSpPr>
        <p:grpSpPr>
          <a:xfrm>
            <a:off x="8578516" y="6400306"/>
            <a:ext cx="460566" cy="629094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27" name="Kör 27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17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" name="Ellipszis 28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9" name="Ellipszis 29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0" name="Ellipszis 30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1" name="Villám 31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" name="Villám 32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" name="Villám 33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" name="Villám 34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Villám 35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" name="Villám 36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39552" y="-27384"/>
            <a:ext cx="8229600" cy="1296144"/>
          </a:xfrm>
        </p:spPr>
        <p:txBody>
          <a:bodyPr anchor="t" anchorCtr="0">
            <a:norm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Xolonium" pitchFamily="50" charset="0"/>
              </a:defRPr>
            </a:lvl1pPr>
          </a:lstStyle>
          <a:p>
            <a:r>
              <a:rPr lang="hu-HU" dirty="0" smtClean="0"/>
              <a:t>Mintacím szerkesztése</a:t>
            </a:r>
            <a:br>
              <a:rPr lang="hu-HU" dirty="0" smtClean="0"/>
            </a:br>
            <a:r>
              <a:rPr lang="hu-HU" dirty="0" smtClean="0"/>
              <a:t>csak ha két soros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Ív 22"/>
          <p:cNvSpPr/>
          <p:nvPr/>
        </p:nvSpPr>
        <p:spPr>
          <a:xfrm rot="10800000">
            <a:off x="323529" y="548680"/>
            <a:ext cx="720080" cy="720081"/>
          </a:xfrm>
          <a:prstGeom prst="arc">
            <a:avLst>
              <a:gd name="adj1" fmla="val 15877647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V="1">
            <a:off x="683569" y="1268762"/>
            <a:ext cx="8064896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zövegdoboz 52"/>
          <p:cNvSpPr txBox="1"/>
          <p:nvPr/>
        </p:nvSpPr>
        <p:spPr>
          <a:xfrm>
            <a:off x="2" y="6453336"/>
            <a:ext cx="6156175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r>
              <a:rPr lang="en-US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n-ea"/>
                <a:cs typeface="+mn-cs"/>
              </a:rPr>
              <a:t>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65" name="Szövegdoboz 64"/>
          <p:cNvSpPr txBox="1"/>
          <p:nvPr/>
        </p:nvSpPr>
        <p:spPr>
          <a:xfrm>
            <a:off x="6084168" y="6453336"/>
            <a:ext cx="2304256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ctr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BME</a:t>
            </a:r>
            <a:r>
              <a:rPr lang="hu-HU" sz="18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 IIT CG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grpSp>
        <p:nvGrpSpPr>
          <p:cNvPr id="19" name="Csoportba foglalás 10"/>
          <p:cNvGrpSpPr/>
          <p:nvPr userDrawn="1"/>
        </p:nvGrpSpPr>
        <p:grpSpPr>
          <a:xfrm>
            <a:off x="8578516" y="6400306"/>
            <a:ext cx="460566" cy="629094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20" name="Kör 27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17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1" name="Ellipszis 28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Ellipszis 29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5" name="Ellipszis 30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6" name="Villám 31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" name="Villám 32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" name="Villám 33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" name="Villám 34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" name="Villám 35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" name="Villám 36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szavakb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/>
          <a:lstStyle>
            <a:lvl1pPr algn="ctr">
              <a:buNone/>
              <a:defRPr>
                <a:latin typeface="Corbel" pitchFamily="34" charset="0"/>
              </a:defRPr>
            </a:lvl1pPr>
            <a:lvl2pPr algn="ctr">
              <a:buNone/>
              <a:defRPr lang="hu-HU" sz="2400" kern="120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algn="ctr">
              <a:buNone/>
              <a:defRPr lang="hu-HU" sz="2400" kern="120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algn="ctr">
              <a:buNone/>
              <a:defRPr lang="hu-HU" sz="2400" kern="120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algn="ctr">
              <a:buNone/>
              <a:defRPr lang="en-US" sz="2400" kern="1200" dirty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" y="6453336"/>
            <a:ext cx="6156175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n-ea"/>
                <a:cs typeface="+mn-cs"/>
              </a:rPr>
              <a:t>WAIT 2015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6084168" y="6453336"/>
            <a:ext cx="2304256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ctr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BME</a:t>
            </a:r>
            <a:r>
              <a:rPr lang="hu-HU" sz="18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 IIT CG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48" name="Cím 1"/>
          <p:cNvSpPr>
            <a:spLocks noGrp="1"/>
          </p:cNvSpPr>
          <p:nvPr>
            <p:ph type="title" hasCustomPrompt="1"/>
          </p:nvPr>
        </p:nvSpPr>
        <p:spPr>
          <a:xfrm>
            <a:off x="539552" y="-27384"/>
            <a:ext cx="8229600" cy="1296144"/>
          </a:xfrm>
        </p:spPr>
        <p:txBody>
          <a:bodyPr anchor="t" anchorCtr="0">
            <a:norm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Xolonium" pitchFamily="50" charset="0"/>
              </a:defRPr>
            </a:lvl1pPr>
          </a:lstStyle>
          <a:p>
            <a:r>
              <a:rPr lang="hu-HU" dirty="0" smtClean="0"/>
              <a:t>Mintacím szerkesztése</a:t>
            </a:r>
            <a:br>
              <a:rPr lang="hu-HU" dirty="0" smtClean="0"/>
            </a:br>
            <a:r>
              <a:rPr lang="hu-HU" dirty="0" smtClean="0"/>
              <a:t>csak ha két soros</a:t>
            </a:r>
            <a:endParaRPr lang="en-US" dirty="0"/>
          </a:p>
        </p:txBody>
      </p:sp>
      <p:sp>
        <p:nvSpPr>
          <p:cNvPr id="49" name="Ív 48"/>
          <p:cNvSpPr/>
          <p:nvPr/>
        </p:nvSpPr>
        <p:spPr>
          <a:xfrm rot="10800000">
            <a:off x="323529" y="548680"/>
            <a:ext cx="720080" cy="720081"/>
          </a:xfrm>
          <a:prstGeom prst="arc">
            <a:avLst>
              <a:gd name="adj1" fmla="val 15984747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50" name="Egyenes összekötő 49"/>
          <p:cNvCxnSpPr/>
          <p:nvPr/>
        </p:nvCxnSpPr>
        <p:spPr>
          <a:xfrm>
            <a:off x="683569" y="1268760"/>
            <a:ext cx="806489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Csoportba foglalás 10"/>
          <p:cNvGrpSpPr/>
          <p:nvPr userDrawn="1"/>
        </p:nvGrpSpPr>
        <p:grpSpPr>
          <a:xfrm>
            <a:off x="8578516" y="6400306"/>
            <a:ext cx="460566" cy="629094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20" name="Kör 27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17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1" name="Ellipszis 28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Ellipszis 29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5" name="Ellipszis 30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7" name="Villám 31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" name="Villám 32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" name="Villám 33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" name="Villám 34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" name="Villám 35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" name="Villám 36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ímszavakb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2" y="6453336"/>
            <a:ext cx="6156175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6084168" y="6453336"/>
            <a:ext cx="2304256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ctr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BME</a:t>
            </a:r>
            <a:r>
              <a:rPr lang="hu-HU" sz="18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 IIT CG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48" name="Cím 1"/>
          <p:cNvSpPr>
            <a:spLocks noGrp="1"/>
          </p:cNvSpPr>
          <p:nvPr>
            <p:ph type="title" hasCustomPrompt="1"/>
          </p:nvPr>
        </p:nvSpPr>
        <p:spPr>
          <a:xfrm>
            <a:off x="539552" y="-27384"/>
            <a:ext cx="8229600" cy="1296144"/>
          </a:xfrm>
        </p:spPr>
        <p:txBody>
          <a:bodyPr anchor="t" anchorCtr="0">
            <a:norm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Xolonium" pitchFamily="50" charset="0"/>
              </a:defRPr>
            </a:lvl1pPr>
          </a:lstStyle>
          <a:p>
            <a:r>
              <a:rPr lang="hu-HU" dirty="0" smtClean="0"/>
              <a:t>Mintacím szerkesztése</a:t>
            </a:r>
            <a:br>
              <a:rPr lang="hu-HU" dirty="0" smtClean="0"/>
            </a:br>
            <a:r>
              <a:rPr lang="hu-HU" dirty="0" smtClean="0"/>
              <a:t>csak ha két soros</a:t>
            </a:r>
            <a:endParaRPr lang="en-US" dirty="0"/>
          </a:p>
        </p:txBody>
      </p:sp>
      <p:sp>
        <p:nvSpPr>
          <p:cNvPr id="49" name="Ív 48"/>
          <p:cNvSpPr/>
          <p:nvPr/>
        </p:nvSpPr>
        <p:spPr>
          <a:xfrm rot="10800000">
            <a:off x="323529" y="548680"/>
            <a:ext cx="720080" cy="720081"/>
          </a:xfrm>
          <a:prstGeom prst="arc">
            <a:avLst>
              <a:gd name="adj1" fmla="val 15805939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50" name="Egyenes összekötő 49"/>
          <p:cNvCxnSpPr/>
          <p:nvPr/>
        </p:nvCxnSpPr>
        <p:spPr>
          <a:xfrm>
            <a:off x="683569" y="1268760"/>
            <a:ext cx="806489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Csoportba foglalás 10"/>
          <p:cNvGrpSpPr/>
          <p:nvPr userDrawn="1"/>
        </p:nvGrpSpPr>
        <p:grpSpPr>
          <a:xfrm>
            <a:off x="8578516" y="6400306"/>
            <a:ext cx="460566" cy="629094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19" name="Kör 27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17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0" name="Ellipszis 28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Ellipszis 29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2" name="Ellipszis 30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4" name="Villám 31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5" name="Villám 32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" name="Villám 33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" name="Villám 34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" name="Villám 35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" name="Villám 36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ímszavakb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2" y="6453336"/>
            <a:ext cx="6156175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n-ea"/>
                <a:cs typeface="+mn-cs"/>
              </a:rPr>
              <a:t>WAIT 2015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6084168" y="6453336"/>
            <a:ext cx="2304256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ctr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BME</a:t>
            </a:r>
            <a:r>
              <a:rPr lang="hu-HU" sz="18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 IIT CG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48" name="Cím 1"/>
          <p:cNvSpPr>
            <a:spLocks noGrp="1"/>
          </p:cNvSpPr>
          <p:nvPr>
            <p:ph type="title" hasCustomPrompt="1"/>
          </p:nvPr>
        </p:nvSpPr>
        <p:spPr>
          <a:xfrm>
            <a:off x="539552" y="-27384"/>
            <a:ext cx="8229600" cy="1296144"/>
          </a:xfrm>
        </p:spPr>
        <p:txBody>
          <a:bodyPr anchor="t" anchorCtr="0">
            <a:norm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Xolonium" pitchFamily="50" charset="0"/>
              </a:defRPr>
            </a:lvl1pPr>
          </a:lstStyle>
          <a:p>
            <a:r>
              <a:rPr lang="hu-HU" dirty="0" smtClean="0"/>
              <a:t>Mintacím szerkesztése</a:t>
            </a:r>
            <a:br>
              <a:rPr lang="hu-HU" dirty="0" smtClean="0"/>
            </a:br>
            <a:r>
              <a:rPr lang="hu-HU" dirty="0" smtClean="0"/>
              <a:t>csak ha két soros</a:t>
            </a:r>
            <a:endParaRPr lang="en-US" dirty="0"/>
          </a:p>
        </p:txBody>
      </p:sp>
      <p:sp>
        <p:nvSpPr>
          <p:cNvPr id="49" name="Ív 48"/>
          <p:cNvSpPr/>
          <p:nvPr/>
        </p:nvSpPr>
        <p:spPr>
          <a:xfrm rot="10800000">
            <a:off x="323529" y="548680"/>
            <a:ext cx="720080" cy="720081"/>
          </a:xfrm>
          <a:prstGeom prst="arc">
            <a:avLst>
              <a:gd name="adj1" fmla="val 16038468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50" name="Egyenes összekötő 49"/>
          <p:cNvCxnSpPr>
            <a:endCxn id="18" idx="0"/>
          </p:cNvCxnSpPr>
          <p:nvPr/>
        </p:nvCxnSpPr>
        <p:spPr>
          <a:xfrm>
            <a:off x="683569" y="1268760"/>
            <a:ext cx="7887685" cy="153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v 17"/>
          <p:cNvSpPr/>
          <p:nvPr/>
        </p:nvSpPr>
        <p:spPr>
          <a:xfrm>
            <a:off x="8244409" y="1268762"/>
            <a:ext cx="720080" cy="720081"/>
          </a:xfrm>
          <a:prstGeom prst="arc">
            <a:avLst>
              <a:gd name="adj1" fmla="val 15882593"/>
              <a:gd name="adj2" fmla="val 53882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3333FF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>
            <a:off x="8964488" y="1628800"/>
            <a:ext cx="0" cy="432048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Ív 23"/>
          <p:cNvSpPr/>
          <p:nvPr/>
        </p:nvSpPr>
        <p:spPr>
          <a:xfrm rot="5400000">
            <a:off x="8244409" y="5589241"/>
            <a:ext cx="720080" cy="720081"/>
          </a:xfrm>
          <a:prstGeom prst="arc">
            <a:avLst>
              <a:gd name="adj1" fmla="val 15937688"/>
              <a:gd name="adj2" fmla="val 231258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sp>
        <p:nvSpPr>
          <p:cNvPr id="25" name="Ív 24"/>
          <p:cNvSpPr/>
          <p:nvPr/>
        </p:nvSpPr>
        <p:spPr>
          <a:xfrm rot="16200000">
            <a:off x="5868143" y="6309320"/>
            <a:ext cx="720080" cy="720081"/>
          </a:xfrm>
          <a:prstGeom prst="arc">
            <a:avLst>
              <a:gd name="adj1" fmla="val 16200000"/>
              <a:gd name="adj2" fmla="val 31657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28" name="Egyenes összekötő 27"/>
          <p:cNvCxnSpPr/>
          <p:nvPr/>
        </p:nvCxnSpPr>
        <p:spPr>
          <a:xfrm>
            <a:off x="6228184" y="6309320"/>
            <a:ext cx="237626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Csoportba foglalás 10"/>
          <p:cNvGrpSpPr/>
          <p:nvPr userDrawn="1"/>
        </p:nvGrpSpPr>
        <p:grpSpPr>
          <a:xfrm>
            <a:off x="8578516" y="6400306"/>
            <a:ext cx="460566" cy="629094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29" name="Kör 27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17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" name="Ellipszis 28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1" name="Ellipszis 29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2" name="Ellipszis 30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3" name="Villám 31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" name="Villám 32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Villám 33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" name="Villám 34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" name="Villám 35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1" name="Villám 36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ctr" defTabSz="685800" rtl="0" eaLnBrk="1" latinLnBrk="0" hangingPunct="1">
        <a:spcBef>
          <a:spcPct val="0"/>
        </a:spcBef>
        <a:buNone/>
        <a:defRPr lang="en-US" sz="3300" kern="1200">
          <a:solidFill>
            <a:schemeClr val="accent1">
              <a:lumMod val="75000"/>
            </a:schemeClr>
          </a:solidFill>
          <a:latin typeface="Xolonium" pitchFamily="50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lang="hu-HU" sz="2400" kern="1200" smtClean="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lang="hu-HU" sz="2400" kern="1200" smtClean="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lang="hu-HU" sz="2400" kern="1200" smtClean="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lang="hu-HU" sz="2400" kern="1200" smtClean="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lang="en-US"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media" Target="../media/media2.mp4"/><Relationship Id="rId7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51.png"/><Relationship Id="rId4" Type="http://schemas.openxmlformats.org/officeDocument/2006/relationships/video" Target="../media/media2.mp4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8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08" y="2348880"/>
            <a:ext cx="8533184" cy="1674186"/>
          </a:xfrm>
        </p:spPr>
        <p:txBody>
          <a:bodyPr/>
          <a:lstStyle/>
          <a:p>
            <a:r>
              <a:rPr lang="en-US" dirty="0" smtClean="0"/>
              <a:t>Direct Tomographic Reconstruction without Explicit Blood Input Function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590" y="3356992"/>
            <a:ext cx="5688695" cy="1572206"/>
          </a:xfrm>
        </p:spPr>
        <p:txBody>
          <a:bodyPr/>
          <a:lstStyle/>
          <a:p>
            <a:r>
              <a:rPr lang="en-US" dirty="0" err="1" smtClean="0"/>
              <a:t>Szirmay-Kalos</a:t>
            </a:r>
            <a:r>
              <a:rPr lang="en-US" dirty="0" smtClean="0"/>
              <a:t> </a:t>
            </a:r>
            <a:r>
              <a:rPr lang="en-US" dirty="0" err="1" smtClean="0"/>
              <a:t>László</a:t>
            </a:r>
            <a:r>
              <a:rPr lang="en-US" dirty="0" smtClean="0"/>
              <a:t>, </a:t>
            </a:r>
            <a:r>
              <a:rPr lang="en-US" u="sng" dirty="0" err="1"/>
              <a:t>Magdics</a:t>
            </a:r>
            <a:r>
              <a:rPr lang="en-US" u="sng" dirty="0"/>
              <a:t> </a:t>
            </a:r>
            <a:r>
              <a:rPr lang="en-US" u="sng" dirty="0" err="1"/>
              <a:t>Milán</a:t>
            </a:r>
            <a:r>
              <a:rPr lang="en-US" u="sng" dirty="0"/>
              <a:t> </a:t>
            </a:r>
            <a:r>
              <a:rPr lang="en-US" dirty="0" err="1" smtClean="0"/>
              <a:t>Varnyú</a:t>
            </a:r>
            <a:r>
              <a:rPr lang="en-US" dirty="0" smtClean="0"/>
              <a:t> </a:t>
            </a:r>
            <a:r>
              <a:rPr lang="en-US" dirty="0" err="1" smtClean="0"/>
              <a:t>Dóra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7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javasolt</a:t>
            </a:r>
            <a:r>
              <a:rPr lang="en-GB" dirty="0" smtClean="0"/>
              <a:t> </a:t>
            </a:r>
            <a:r>
              <a:rPr lang="en-GB" dirty="0" err="1" smtClean="0"/>
              <a:t>modell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5"/>
              <p:cNvSpPr txBox="1"/>
              <p:nvPr/>
            </p:nvSpPr>
            <p:spPr>
              <a:xfrm>
                <a:off x="1187530" y="980660"/>
                <a:ext cx="6878037" cy="1080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530" y="980660"/>
                <a:ext cx="6878037" cy="1080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/>
              <p:cNvSpPr txBox="1"/>
              <p:nvPr/>
            </p:nvSpPr>
            <p:spPr>
              <a:xfrm>
                <a:off x="633011" y="5003938"/>
                <a:ext cx="78275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 smtClean="0"/>
                  <a:t>    – új modell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11" y="5003938"/>
                <a:ext cx="7827529" cy="369332"/>
              </a:xfrm>
              <a:prstGeom prst="rect">
                <a:avLst/>
              </a:prstGeom>
              <a:blipFill>
                <a:blip r:embed="rId3"/>
                <a:stretch>
                  <a:fillRect l="-1480" t="-26667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/>
              <p:cNvSpPr txBox="1"/>
              <p:nvPr/>
            </p:nvSpPr>
            <p:spPr>
              <a:xfrm>
                <a:off x="2128968" y="2348728"/>
                <a:ext cx="4659994" cy="1080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68" y="2348728"/>
                <a:ext cx="4659994" cy="1080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/>
              <p:cNvSpPr txBox="1"/>
              <p:nvPr/>
            </p:nvSpPr>
            <p:spPr>
              <a:xfrm>
                <a:off x="262308" y="3734803"/>
                <a:ext cx="8728480" cy="108010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hu-HU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08" y="3734803"/>
                <a:ext cx="8728480" cy="1080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3"/>
          <p:cNvSpPr txBox="1"/>
          <p:nvPr/>
        </p:nvSpPr>
        <p:spPr>
          <a:xfrm>
            <a:off x="323410" y="5580692"/>
            <a:ext cx="439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2n + 1 paraméter helyett 2n + 6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5"/>
              <p:cNvSpPr txBox="1"/>
              <p:nvPr/>
            </p:nvSpPr>
            <p:spPr>
              <a:xfrm>
                <a:off x="633011" y="6119614"/>
                <a:ext cx="768350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/>
                  <a:t> </a:t>
                </a:r>
                <a:r>
                  <a:rPr lang="hu-HU" sz="2400" dirty="0" smtClean="0"/>
                  <a:t>    – n-</a:t>
                </a:r>
                <a:r>
                  <a:rPr lang="hu-HU" sz="2400" dirty="0" err="1" smtClean="0"/>
                  <a:t>tissue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compartment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11" y="6119614"/>
                <a:ext cx="7683509" cy="369332"/>
              </a:xfrm>
              <a:prstGeom prst="rect">
                <a:avLst/>
              </a:prstGeom>
              <a:blipFill>
                <a:blip r:embed="rId6"/>
                <a:stretch>
                  <a:fillRect l="-1508" t="-26667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0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Analitikus</a:t>
            </a:r>
            <a:r>
              <a:rPr lang="en-GB" dirty="0" smtClean="0"/>
              <a:t> </a:t>
            </a:r>
            <a:r>
              <a:rPr lang="en-GB" dirty="0" err="1" smtClean="0"/>
              <a:t>integrálás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deriválás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052670"/>
            <a:ext cx="8311952" cy="518464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smtClean="0"/>
              <a:t>Idő szerinti </a:t>
            </a:r>
            <a:r>
              <a:rPr lang="hu-HU" sz="2000" dirty="0"/>
              <a:t>integrálás (mennyi </a:t>
            </a:r>
            <a:r>
              <a:rPr lang="hu-HU" sz="2000" dirty="0" smtClean="0"/>
              <a:t>aktivitás volt egy időszeletben) </a:t>
            </a:r>
            <a:r>
              <a:rPr lang="hu-HU" sz="2000" b="1" dirty="0" smtClean="0"/>
              <a:t>analitikusan</a:t>
            </a:r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Deriválás (gradiens módszerekhez) </a:t>
            </a:r>
            <a:r>
              <a:rPr lang="hu-HU" sz="2000" b="1" dirty="0" smtClean="0"/>
              <a:t>analitikusan</a:t>
            </a:r>
          </a:p>
          <a:p>
            <a:pPr lvl="1"/>
            <a:r>
              <a:rPr lang="hu-HU" sz="2000" dirty="0" smtClean="0"/>
              <a:t>Lineáris paraméterek szerint triviális</a:t>
            </a:r>
          </a:p>
          <a:p>
            <a:pPr lvl="1"/>
            <a:r>
              <a:rPr lang="hu-HU" sz="2000" dirty="0" smtClean="0"/>
              <a:t>Exponenciális paraméterek szerint:</a:t>
            </a:r>
          </a:p>
          <a:p>
            <a:pPr lvl="1"/>
            <a:endParaRPr lang="en-GB" sz="2000" dirty="0" smtClean="0"/>
          </a:p>
          <a:p>
            <a:pPr lvl="2"/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683460" y="1705302"/>
                <a:ext cx="2450991" cy="957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0" y="1705302"/>
                <a:ext cx="2450991" cy="9576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6"/>
          <p:cNvSpPr txBox="1"/>
          <p:nvPr/>
        </p:nvSpPr>
        <p:spPr>
          <a:xfrm>
            <a:off x="1951269" y="2854679"/>
            <a:ext cx="165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Tracer</a:t>
            </a:r>
            <a:r>
              <a:rPr lang="hu-HU" dirty="0" smtClean="0"/>
              <a:t> </a:t>
            </a:r>
          </a:p>
          <a:p>
            <a:pPr algn="ctr"/>
            <a:r>
              <a:rPr lang="hu-HU" dirty="0" smtClean="0"/>
              <a:t>bomlási rátája</a:t>
            </a:r>
            <a:endParaRPr lang="en-GB" dirty="0"/>
          </a:p>
        </p:txBody>
      </p:sp>
      <p:cxnSp>
        <p:nvCxnSpPr>
          <p:cNvPr id="7" name="Egyenes összekötő nyíllal 18"/>
          <p:cNvCxnSpPr/>
          <p:nvPr/>
        </p:nvCxnSpPr>
        <p:spPr>
          <a:xfrm flipH="1" flipV="1">
            <a:off x="2555720" y="2238632"/>
            <a:ext cx="223664" cy="64834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/>
              <p:cNvSpPr/>
              <p:nvPr/>
            </p:nvSpPr>
            <p:spPr>
              <a:xfrm>
                <a:off x="1184690" y="5013220"/>
                <a:ext cx="7297382" cy="957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églalap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90" y="5013220"/>
                <a:ext cx="7297382" cy="957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4165286" y="1705302"/>
                <a:ext cx="4592411" cy="957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… 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286" y="1705302"/>
                <a:ext cx="4592411" cy="9576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Egyenes összekötő nyíllal 18"/>
          <p:cNvCxnSpPr/>
          <p:nvPr/>
        </p:nvCxnSpPr>
        <p:spPr>
          <a:xfrm>
            <a:off x="3203207" y="2182604"/>
            <a:ext cx="86846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/>
          <p:cNvSpPr txBox="1"/>
          <p:nvPr/>
        </p:nvSpPr>
        <p:spPr>
          <a:xfrm>
            <a:off x="71375" y="2846129"/>
            <a:ext cx="162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Voxelbeli</a:t>
            </a:r>
            <a:r>
              <a:rPr lang="hu-HU" dirty="0" smtClean="0"/>
              <a:t> aktivitás</a:t>
            </a:r>
            <a:endParaRPr lang="en-GB" dirty="0"/>
          </a:p>
        </p:txBody>
      </p:sp>
      <p:cxnSp>
        <p:nvCxnSpPr>
          <p:cNvPr id="17" name="Egyenes összekötő nyíllal 18"/>
          <p:cNvCxnSpPr/>
          <p:nvPr/>
        </p:nvCxnSpPr>
        <p:spPr>
          <a:xfrm flipV="1">
            <a:off x="881487" y="2401520"/>
            <a:ext cx="339" cy="444609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8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2D </a:t>
            </a:r>
            <a:r>
              <a:rPr lang="en-GB" dirty="0" err="1" smtClean="0"/>
              <a:t>modell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60" y="1124680"/>
            <a:ext cx="7678283" cy="48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6084210" y="6449401"/>
            <a:ext cx="2012477" cy="362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99" y="2708900"/>
            <a:ext cx="2645148" cy="19838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62" y="4692120"/>
            <a:ext cx="2645148" cy="1983860"/>
          </a:xfrm>
          <a:prstGeom prst="rect">
            <a:avLst/>
          </a:prstGeom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Eredmények</a:t>
            </a:r>
            <a:r>
              <a:rPr lang="en-GB" dirty="0"/>
              <a:t> (</a:t>
            </a:r>
            <a:r>
              <a:rPr lang="en-GB" dirty="0" err="1"/>
              <a:t>reverzibilis</a:t>
            </a:r>
            <a:r>
              <a:rPr lang="en-GB" dirty="0"/>
              <a:t> </a:t>
            </a:r>
            <a:r>
              <a:rPr lang="en-GB" dirty="0" err="1"/>
              <a:t>eset</a:t>
            </a:r>
            <a:r>
              <a:rPr lang="en-GB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18" y="2750814"/>
            <a:ext cx="2645148" cy="198386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6978" y="3388512"/>
            <a:ext cx="122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Spline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07380" y="1475448"/>
            <a:ext cx="134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Új</a:t>
            </a:r>
            <a:r>
              <a:rPr lang="en-GB" dirty="0" smtClean="0"/>
              <a:t> </a:t>
            </a:r>
            <a:r>
              <a:rPr lang="en-GB" dirty="0" err="1" smtClean="0"/>
              <a:t>módszer</a:t>
            </a:r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18" y="4692120"/>
            <a:ext cx="2654432" cy="19908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5420" y="5366377"/>
            <a:ext cx="122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2-tissue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2195670" y="6449401"/>
            <a:ext cx="195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Ismert</a:t>
            </a:r>
            <a:r>
              <a:rPr lang="en-GB" dirty="0" smtClean="0"/>
              <a:t> </a:t>
            </a:r>
            <a:r>
              <a:rPr lang="en-GB" dirty="0" err="1" smtClean="0"/>
              <a:t>véraktivitás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652150" y="6461951"/>
            <a:ext cx="225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Közelítő</a:t>
            </a:r>
            <a:r>
              <a:rPr lang="en-GB" dirty="0" smtClean="0"/>
              <a:t> </a:t>
            </a:r>
            <a:r>
              <a:rPr lang="en-GB" dirty="0" err="1" smtClean="0"/>
              <a:t>véraktivitás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62" y="764355"/>
            <a:ext cx="2648611" cy="19864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88" y="764355"/>
            <a:ext cx="2733278" cy="2049959"/>
          </a:xfrm>
          <a:prstGeom prst="rect">
            <a:avLst/>
          </a:prstGeom>
        </p:spPr>
      </p:pic>
      <p:pic>
        <p:nvPicPr>
          <p:cNvPr id="15" name="Picture 2" descr="2-TC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49" y="154992"/>
            <a:ext cx="1521140" cy="4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Eredmények</a:t>
            </a:r>
            <a:r>
              <a:rPr lang="en-GB" dirty="0"/>
              <a:t> (</a:t>
            </a:r>
            <a:r>
              <a:rPr lang="en-GB" dirty="0" err="1"/>
              <a:t>reverzibilis</a:t>
            </a:r>
            <a:r>
              <a:rPr lang="en-GB" dirty="0"/>
              <a:t> </a:t>
            </a:r>
            <a:r>
              <a:rPr lang="en-GB" dirty="0" err="1"/>
              <a:t>eset</a:t>
            </a:r>
            <a:r>
              <a:rPr lang="en-GB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10" y="3527702"/>
            <a:ext cx="3266038" cy="2449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60" y="3492425"/>
            <a:ext cx="3346309" cy="2509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63" y="783590"/>
            <a:ext cx="3320897" cy="2490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10" y="783590"/>
            <a:ext cx="3266038" cy="24495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00443" y="3140960"/>
            <a:ext cx="134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Új</a:t>
            </a:r>
            <a:r>
              <a:rPr lang="en-GB" dirty="0" smtClean="0"/>
              <a:t> </a:t>
            </a:r>
            <a:r>
              <a:rPr lang="en-GB" dirty="0" err="1" smtClean="0"/>
              <a:t>módszer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084210" y="3140960"/>
            <a:ext cx="122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Spline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120947" y="5879473"/>
            <a:ext cx="210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2-tissue,</a:t>
            </a:r>
          </a:p>
          <a:p>
            <a:pPr algn="ctr"/>
            <a:r>
              <a:rPr lang="en-GB" dirty="0" err="1" smtClean="0"/>
              <a:t>Ismert</a:t>
            </a:r>
            <a:r>
              <a:rPr lang="en-GB" dirty="0" smtClean="0"/>
              <a:t> </a:t>
            </a:r>
            <a:r>
              <a:rPr lang="en-GB" dirty="0" err="1" smtClean="0"/>
              <a:t>véraktivitás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411484" y="5879472"/>
            <a:ext cx="210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2-tissue,</a:t>
            </a:r>
          </a:p>
          <a:p>
            <a:pPr algn="ctr"/>
            <a:r>
              <a:rPr lang="en-GB" dirty="0" err="1" smtClean="0"/>
              <a:t>Közelítő</a:t>
            </a:r>
            <a:r>
              <a:rPr lang="en-GB" dirty="0" smtClean="0"/>
              <a:t> </a:t>
            </a:r>
            <a:r>
              <a:rPr lang="en-GB" dirty="0" err="1" smtClean="0"/>
              <a:t>véraktivitás</a:t>
            </a:r>
            <a:endParaRPr lang="en-GB" dirty="0"/>
          </a:p>
        </p:txBody>
      </p:sp>
      <p:pic>
        <p:nvPicPr>
          <p:cNvPr id="11" name="Picture 2" descr="2-TC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49" y="154992"/>
            <a:ext cx="1521140" cy="4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20" y="783590"/>
            <a:ext cx="3266037" cy="2449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42" y="783590"/>
            <a:ext cx="3320897" cy="2490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10" y="3527701"/>
            <a:ext cx="3266038" cy="2449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57" y="3507726"/>
            <a:ext cx="3332413" cy="2499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Eredmények</a:t>
            </a:r>
            <a:r>
              <a:rPr lang="en-GB" dirty="0" smtClean="0"/>
              <a:t> (</a:t>
            </a:r>
            <a:r>
              <a:rPr lang="en-GB" dirty="0" err="1" smtClean="0"/>
              <a:t>irreverzibilis</a:t>
            </a:r>
            <a:r>
              <a:rPr lang="en-GB" dirty="0" smtClean="0"/>
              <a:t> </a:t>
            </a:r>
            <a:r>
              <a:rPr lang="en-GB" dirty="0" err="1" smtClean="0"/>
              <a:t>eset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00443" y="3140960"/>
            <a:ext cx="134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Új</a:t>
            </a:r>
            <a:r>
              <a:rPr lang="en-GB" dirty="0" smtClean="0"/>
              <a:t> </a:t>
            </a:r>
            <a:r>
              <a:rPr lang="en-GB" dirty="0" err="1" smtClean="0"/>
              <a:t>módszer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084210" y="3140960"/>
            <a:ext cx="122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Spline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20947" y="5879473"/>
            <a:ext cx="210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2-tissue,</a:t>
            </a:r>
          </a:p>
          <a:p>
            <a:pPr algn="ctr"/>
            <a:r>
              <a:rPr lang="en-GB" dirty="0" err="1" smtClean="0"/>
              <a:t>Ismert</a:t>
            </a:r>
            <a:r>
              <a:rPr lang="en-GB" dirty="0" smtClean="0"/>
              <a:t> </a:t>
            </a:r>
            <a:r>
              <a:rPr lang="en-GB" dirty="0" err="1" smtClean="0"/>
              <a:t>véraktivitás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411484" y="5879472"/>
            <a:ext cx="210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2-tissue,</a:t>
            </a:r>
          </a:p>
          <a:p>
            <a:pPr algn="ctr"/>
            <a:r>
              <a:rPr lang="en-GB" dirty="0" err="1" smtClean="0"/>
              <a:t>Közelítő</a:t>
            </a:r>
            <a:r>
              <a:rPr lang="en-GB" dirty="0" smtClean="0"/>
              <a:t> </a:t>
            </a:r>
            <a:r>
              <a:rPr lang="en-GB" dirty="0" err="1" smtClean="0"/>
              <a:t>véraktivitás</a:t>
            </a:r>
            <a:endParaRPr lang="en-GB" dirty="0"/>
          </a:p>
        </p:txBody>
      </p:sp>
      <p:pic>
        <p:nvPicPr>
          <p:cNvPr id="11" name="Picture 2" descr="2-TC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49" y="154992"/>
            <a:ext cx="1521140" cy="4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8412342" y="347430"/>
            <a:ext cx="250646" cy="201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</a:t>
            </a:r>
            <a:r>
              <a:rPr lang="en-GB" dirty="0" err="1" smtClean="0"/>
              <a:t>fantom</a:t>
            </a:r>
            <a:endParaRPr lang="en-GB" dirty="0"/>
          </a:p>
        </p:txBody>
      </p:sp>
      <p:pic>
        <p:nvPicPr>
          <p:cNvPr id="3" name="unknown_FlyThrough_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480" y="1700760"/>
            <a:ext cx="3810000" cy="3810000"/>
          </a:xfrm>
          <a:prstGeom prst="rect">
            <a:avLst/>
          </a:prstGeom>
        </p:spPr>
      </p:pic>
      <p:pic>
        <p:nvPicPr>
          <p:cNvPr id="4" name="unknown_FlyThrough_1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04060" y="1700760"/>
            <a:ext cx="3456480" cy="1797370"/>
          </a:xfrm>
          <a:prstGeom prst="rect">
            <a:avLst/>
          </a:prstGeom>
        </p:spPr>
      </p:pic>
      <p:pic>
        <p:nvPicPr>
          <p:cNvPr id="5" name="unknown_FlyThrough_2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5400000">
            <a:off x="5833615" y="2883835"/>
            <a:ext cx="1797370" cy="34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</a:t>
            </a:r>
            <a:r>
              <a:rPr lang="en-GB" dirty="0" err="1" smtClean="0"/>
              <a:t>eredmények</a:t>
            </a:r>
            <a:r>
              <a:rPr lang="hu-HU" dirty="0"/>
              <a:t> – </a:t>
            </a:r>
            <a:r>
              <a:rPr lang="hu-HU" dirty="0" smtClean="0"/>
              <a:t>3 régiós kezdés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03560" y="3429000"/>
            <a:ext cx="21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2-tissue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36120" y="3429000"/>
            <a:ext cx="21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Új</a:t>
            </a:r>
            <a:r>
              <a:rPr lang="en-GB" dirty="0" smtClean="0"/>
              <a:t> </a:t>
            </a:r>
            <a:r>
              <a:rPr lang="en-GB" dirty="0" err="1" smtClean="0"/>
              <a:t>módszer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360894" y="6214380"/>
            <a:ext cx="21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Spline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716964"/>
            <a:ext cx="3264453" cy="2448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36120" y="6109715"/>
            <a:ext cx="21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Referencia</a:t>
            </a:r>
            <a:endParaRPr lang="en-GB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3716964"/>
            <a:ext cx="3257307" cy="244298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980661"/>
            <a:ext cx="3264453" cy="244834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986020"/>
            <a:ext cx="3257307" cy="24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</a:t>
            </a:r>
            <a:r>
              <a:rPr lang="en-GB" dirty="0" err="1" smtClean="0"/>
              <a:t>eredmények</a:t>
            </a:r>
            <a:r>
              <a:rPr lang="hu-HU" dirty="0"/>
              <a:t> </a:t>
            </a:r>
            <a:r>
              <a:rPr lang="hu-HU" dirty="0" smtClean="0"/>
              <a:t>– </a:t>
            </a:r>
            <a:r>
              <a:rPr lang="hu-HU" dirty="0" err="1" smtClean="0"/>
              <a:t>max</a:t>
            </a:r>
            <a:r>
              <a:rPr lang="hu-HU" dirty="0" smtClean="0"/>
              <a:t> régiós kezdés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03560" y="3429000"/>
            <a:ext cx="21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2-tissue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980660"/>
            <a:ext cx="3264453" cy="2448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980660"/>
            <a:ext cx="3264453" cy="24483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6120" y="3429000"/>
            <a:ext cx="21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Új</a:t>
            </a:r>
            <a:r>
              <a:rPr lang="en-GB" dirty="0" smtClean="0"/>
              <a:t> </a:t>
            </a:r>
            <a:r>
              <a:rPr lang="en-GB" dirty="0" err="1" smtClean="0"/>
              <a:t>módszer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3716964"/>
            <a:ext cx="3264453" cy="24483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0894" y="6214380"/>
            <a:ext cx="21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Spline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716964"/>
            <a:ext cx="3264453" cy="2448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36120" y="6109715"/>
            <a:ext cx="21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Referencia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1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835620" y="3212970"/>
            <a:ext cx="5400750" cy="72008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Pozitronemissziós</a:t>
            </a:r>
            <a:r>
              <a:rPr lang="en-GB" dirty="0" smtClean="0"/>
              <a:t> </a:t>
            </a:r>
            <a:r>
              <a:rPr lang="en-GB" dirty="0" err="1" smtClean="0"/>
              <a:t>Tomográfia</a:t>
            </a:r>
            <a:r>
              <a:rPr lang="en-GB" dirty="0" smtClean="0"/>
              <a:t> (PET)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68" y="2240756"/>
            <a:ext cx="22002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 rot="1835598">
            <a:off x="4185443" y="2677319"/>
            <a:ext cx="927100" cy="571500"/>
          </a:xfrm>
          <a:prstGeom prst="ellipse">
            <a:avLst/>
          </a:prstGeom>
          <a:solidFill>
            <a:srgbClr val="FEADA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599781" y="2959894"/>
            <a:ext cx="174625" cy="217487"/>
          </a:xfrm>
          <a:prstGeom prst="ellipse">
            <a:avLst/>
          </a:prstGeom>
          <a:solidFill>
            <a:srgbClr val="DE20D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25156" y="2888456"/>
            <a:ext cx="174625" cy="2174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599781" y="2888456"/>
            <a:ext cx="174625" cy="2174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528343" y="2994819"/>
            <a:ext cx="174625" cy="2174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4239418" y="2575719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240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hu-HU" altLang="en-US" sz="2400" baseline="3000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4672806" y="2817019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240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hu-HU" altLang="en-US" sz="2400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1" name="Téglalap 97"/>
          <p:cNvSpPr/>
          <p:nvPr/>
        </p:nvSpPr>
        <p:spPr>
          <a:xfrm>
            <a:off x="3226593" y="3212306"/>
            <a:ext cx="10795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u-HU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929606" y="1232694"/>
            <a:ext cx="1000125" cy="4414837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chemeClr val="bg2">
              <a:lumMod val="75000"/>
              <a:alpha val="58038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918993" y="2591594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6093618" y="2302669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303168" y="1980406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6476206" y="1693069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6649243" y="1404144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5745956" y="1670844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5745956" y="2072481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5745956" y="2474119"/>
            <a:ext cx="984250" cy="1611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5745956" y="2875756"/>
            <a:ext cx="984250" cy="1611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5745956" y="3278981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5745956" y="3680619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745956" y="1224756"/>
            <a:ext cx="1000125" cy="4414838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6214268" y="1224756"/>
            <a:ext cx="1000125" cy="4414838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chemeClr val="accent3">
              <a:lumMod val="50000"/>
              <a:alpha val="5803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6387306" y="2591594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6560343" y="2302669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6734968" y="2015331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6908006" y="1727994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6214268" y="1670844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6214268" y="2072481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6214268" y="2474119"/>
            <a:ext cx="984250" cy="1611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6214268" y="2875756"/>
            <a:ext cx="984250" cy="1611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6214268" y="3278981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6214268" y="3680619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AutoShape 43"/>
          <p:cNvSpPr>
            <a:spLocks noChangeArrowheads="1"/>
          </p:cNvSpPr>
          <p:nvPr/>
        </p:nvSpPr>
        <p:spPr bwMode="auto">
          <a:xfrm>
            <a:off x="6507956" y="2420144"/>
            <a:ext cx="431800" cy="504825"/>
          </a:xfrm>
          <a:prstGeom prst="irregularSeal2">
            <a:avLst/>
          </a:prstGeom>
          <a:solidFill>
            <a:srgbClr val="FEFE00"/>
          </a:solidFill>
          <a:ln w="12700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 flipV="1">
            <a:off x="6039643" y="2959894"/>
            <a:ext cx="144463" cy="612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8" name="Egyenes összekötő 107"/>
          <p:cNvCxnSpPr/>
          <p:nvPr/>
        </p:nvCxnSpPr>
        <p:spPr>
          <a:xfrm>
            <a:off x="5745956" y="2880519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108"/>
          <p:cNvCxnSpPr/>
          <p:nvPr/>
        </p:nvCxnSpPr>
        <p:spPr>
          <a:xfrm>
            <a:off x="5745956" y="32773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109"/>
          <p:cNvCxnSpPr/>
          <p:nvPr/>
        </p:nvCxnSpPr>
        <p:spPr>
          <a:xfrm>
            <a:off x="5745956" y="3672681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110"/>
          <p:cNvCxnSpPr/>
          <p:nvPr/>
        </p:nvCxnSpPr>
        <p:spPr>
          <a:xfrm>
            <a:off x="5745956" y="4069556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111"/>
          <p:cNvCxnSpPr/>
          <p:nvPr/>
        </p:nvCxnSpPr>
        <p:spPr>
          <a:xfrm>
            <a:off x="5745956" y="446484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112"/>
          <p:cNvCxnSpPr/>
          <p:nvPr/>
        </p:nvCxnSpPr>
        <p:spPr>
          <a:xfrm>
            <a:off x="5745956" y="4861719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113"/>
          <p:cNvCxnSpPr/>
          <p:nvPr/>
        </p:nvCxnSpPr>
        <p:spPr>
          <a:xfrm>
            <a:off x="5745956" y="5257006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114"/>
          <p:cNvCxnSpPr/>
          <p:nvPr/>
        </p:nvCxnSpPr>
        <p:spPr>
          <a:xfrm>
            <a:off x="5745956" y="5653881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115"/>
          <p:cNvCxnSpPr/>
          <p:nvPr/>
        </p:nvCxnSpPr>
        <p:spPr>
          <a:xfrm>
            <a:off x="5925343" y="2593181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116"/>
          <p:cNvCxnSpPr/>
          <p:nvPr/>
        </p:nvCxnSpPr>
        <p:spPr>
          <a:xfrm>
            <a:off x="6069806" y="2304256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117"/>
          <p:cNvCxnSpPr/>
          <p:nvPr/>
        </p:nvCxnSpPr>
        <p:spPr>
          <a:xfrm>
            <a:off x="6285706" y="1980406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118"/>
          <p:cNvCxnSpPr/>
          <p:nvPr/>
        </p:nvCxnSpPr>
        <p:spPr>
          <a:xfrm>
            <a:off x="6465093" y="1693069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119"/>
          <p:cNvCxnSpPr/>
          <p:nvPr/>
        </p:nvCxnSpPr>
        <p:spPr>
          <a:xfrm>
            <a:off x="6646068" y="1440656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120"/>
          <p:cNvCxnSpPr/>
          <p:nvPr/>
        </p:nvCxnSpPr>
        <p:spPr>
          <a:xfrm>
            <a:off x="6754018" y="1224756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38"/>
          <p:cNvSpPr>
            <a:spLocks noChangeShapeType="1"/>
          </p:cNvSpPr>
          <p:nvPr/>
        </p:nvSpPr>
        <p:spPr bwMode="auto">
          <a:xfrm flipV="1">
            <a:off x="6184106" y="2672556"/>
            <a:ext cx="461962" cy="3238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439193" y="1210469"/>
            <a:ext cx="1000125" cy="4414837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>
            <a:off x="2612231" y="2577306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5" name="Line 22"/>
          <p:cNvSpPr>
            <a:spLocks noChangeShapeType="1"/>
          </p:cNvSpPr>
          <p:nvPr/>
        </p:nvSpPr>
        <p:spPr bwMode="auto">
          <a:xfrm>
            <a:off x="2785268" y="2288381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>
            <a:off x="2959893" y="2001044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3132931" y="1713706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>
            <a:off x="3305968" y="1424781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9" name="Line 26"/>
          <p:cNvSpPr>
            <a:spLocks noChangeShapeType="1"/>
          </p:cNvSpPr>
          <p:nvPr/>
        </p:nvSpPr>
        <p:spPr bwMode="auto">
          <a:xfrm flipH="1">
            <a:off x="2439193" y="1656556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flipH="1">
            <a:off x="2439193" y="2058194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1" name="Line 28"/>
          <p:cNvSpPr>
            <a:spLocks noChangeShapeType="1"/>
          </p:cNvSpPr>
          <p:nvPr/>
        </p:nvSpPr>
        <p:spPr bwMode="auto">
          <a:xfrm flipH="1">
            <a:off x="2439193" y="2459831"/>
            <a:ext cx="984250" cy="1611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H="1">
            <a:off x="2439193" y="2861469"/>
            <a:ext cx="984250" cy="1611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3" name="Line 30"/>
          <p:cNvSpPr>
            <a:spLocks noChangeShapeType="1"/>
          </p:cNvSpPr>
          <p:nvPr/>
        </p:nvSpPr>
        <p:spPr bwMode="auto">
          <a:xfrm flipH="1">
            <a:off x="2439193" y="3264694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 flipH="1">
            <a:off x="2439193" y="3666331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5" name="Téglalap 134"/>
          <p:cNvSpPr/>
          <p:nvPr/>
        </p:nvSpPr>
        <p:spPr>
          <a:xfrm>
            <a:off x="3477418" y="3356769"/>
            <a:ext cx="889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66" name="Egyenes összekötő 137"/>
          <p:cNvCxnSpPr/>
          <p:nvPr/>
        </p:nvCxnSpPr>
        <p:spPr>
          <a:xfrm>
            <a:off x="1929606" y="2888456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138"/>
          <p:cNvCxnSpPr/>
          <p:nvPr/>
        </p:nvCxnSpPr>
        <p:spPr>
          <a:xfrm>
            <a:off x="1929606" y="3285331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139"/>
          <p:cNvCxnSpPr/>
          <p:nvPr/>
        </p:nvCxnSpPr>
        <p:spPr>
          <a:xfrm>
            <a:off x="1929606" y="3680619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140"/>
          <p:cNvCxnSpPr/>
          <p:nvPr/>
        </p:nvCxnSpPr>
        <p:spPr>
          <a:xfrm>
            <a:off x="1929606" y="40774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141"/>
          <p:cNvCxnSpPr/>
          <p:nvPr/>
        </p:nvCxnSpPr>
        <p:spPr>
          <a:xfrm>
            <a:off x="1929606" y="4472781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142"/>
          <p:cNvCxnSpPr/>
          <p:nvPr/>
        </p:nvCxnSpPr>
        <p:spPr>
          <a:xfrm>
            <a:off x="1929606" y="4869656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143"/>
          <p:cNvCxnSpPr/>
          <p:nvPr/>
        </p:nvCxnSpPr>
        <p:spPr>
          <a:xfrm>
            <a:off x="1929606" y="526494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144"/>
          <p:cNvCxnSpPr/>
          <p:nvPr/>
        </p:nvCxnSpPr>
        <p:spPr>
          <a:xfrm>
            <a:off x="1929606" y="5625306"/>
            <a:ext cx="539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145"/>
          <p:cNvCxnSpPr/>
          <p:nvPr/>
        </p:nvCxnSpPr>
        <p:spPr>
          <a:xfrm>
            <a:off x="2108993" y="2601119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146"/>
          <p:cNvCxnSpPr/>
          <p:nvPr/>
        </p:nvCxnSpPr>
        <p:spPr>
          <a:xfrm>
            <a:off x="2253456" y="23121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147"/>
          <p:cNvCxnSpPr/>
          <p:nvPr/>
        </p:nvCxnSpPr>
        <p:spPr>
          <a:xfrm>
            <a:off x="2469356" y="198834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148"/>
          <p:cNvCxnSpPr/>
          <p:nvPr/>
        </p:nvCxnSpPr>
        <p:spPr>
          <a:xfrm>
            <a:off x="2648743" y="1701006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149"/>
          <p:cNvCxnSpPr/>
          <p:nvPr/>
        </p:nvCxnSpPr>
        <p:spPr>
          <a:xfrm flipV="1">
            <a:off x="2793206" y="1448594"/>
            <a:ext cx="504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150"/>
          <p:cNvCxnSpPr/>
          <p:nvPr/>
        </p:nvCxnSpPr>
        <p:spPr>
          <a:xfrm>
            <a:off x="2937668" y="1232694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utoShape 43"/>
          <p:cNvSpPr>
            <a:spLocks noChangeArrowheads="1"/>
          </p:cNvSpPr>
          <p:nvPr/>
        </p:nvSpPr>
        <p:spPr bwMode="auto">
          <a:xfrm>
            <a:off x="2540793" y="3104356"/>
            <a:ext cx="431800" cy="504825"/>
          </a:xfrm>
          <a:prstGeom prst="irregularSeal2">
            <a:avLst/>
          </a:prstGeom>
          <a:solidFill>
            <a:srgbClr val="FEFE00"/>
          </a:solidFill>
          <a:ln w="12700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 flipH="1">
            <a:off x="2721768" y="2493169"/>
            <a:ext cx="539750" cy="682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 flipH="1" flipV="1">
            <a:off x="3261518" y="2456656"/>
            <a:ext cx="1374775" cy="576263"/>
          </a:xfrm>
          <a:prstGeom prst="line">
            <a:avLst/>
          </a:prstGeom>
          <a:noFill/>
          <a:ln w="57150">
            <a:solidFill>
              <a:srgbClr val="FFFF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3" name="Line 36"/>
          <p:cNvSpPr>
            <a:spLocks noChangeShapeType="1"/>
          </p:cNvSpPr>
          <p:nvPr/>
        </p:nvSpPr>
        <p:spPr bwMode="auto">
          <a:xfrm>
            <a:off x="4707731" y="3067844"/>
            <a:ext cx="1331912" cy="504825"/>
          </a:xfrm>
          <a:prstGeom prst="line">
            <a:avLst/>
          </a:prstGeom>
          <a:noFill/>
          <a:ln w="57150">
            <a:solidFill>
              <a:srgbClr val="FFFF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Rekonstrukciós hurok mozgáskompenzáció nélkül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52" y="2185987"/>
            <a:ext cx="2877503" cy="265451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" y="4795914"/>
            <a:ext cx="1448753" cy="396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22" y="4792062"/>
            <a:ext cx="1568769" cy="4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zabadkézi sokszög 7"/>
          <p:cNvSpPr/>
          <p:nvPr/>
        </p:nvSpPr>
        <p:spPr>
          <a:xfrm>
            <a:off x="548640" y="5015042"/>
            <a:ext cx="6900863" cy="548640"/>
          </a:xfrm>
          <a:custGeom>
            <a:avLst/>
            <a:gdLst>
              <a:gd name="connsiteX0" fmla="*/ 10515600 w 11098530"/>
              <a:gd name="connsiteY0" fmla="*/ 0 h 731520"/>
              <a:gd name="connsiteX1" fmla="*/ 11098530 w 11098530"/>
              <a:gd name="connsiteY1" fmla="*/ 0 h 731520"/>
              <a:gd name="connsiteX2" fmla="*/ 11098530 w 11098530"/>
              <a:gd name="connsiteY2" fmla="*/ 731520 h 731520"/>
              <a:gd name="connsiteX3" fmla="*/ 0 w 11098530"/>
              <a:gd name="connsiteY3" fmla="*/ 731520 h 731520"/>
              <a:gd name="connsiteX4" fmla="*/ 0 w 11098530"/>
              <a:gd name="connsiteY4" fmla="*/ 28575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8530" h="731520">
                <a:moveTo>
                  <a:pt x="10515600" y="0"/>
                </a:moveTo>
                <a:lnTo>
                  <a:pt x="11098530" y="0"/>
                </a:lnTo>
                <a:lnTo>
                  <a:pt x="11098530" y="731520"/>
                </a:lnTo>
                <a:lnTo>
                  <a:pt x="0" y="731520"/>
                </a:lnTo>
                <a:lnTo>
                  <a:pt x="0" y="285750"/>
                </a:ln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55" y="4779188"/>
            <a:ext cx="1778795" cy="395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3410708" y="5654285"/>
            <a:ext cx="155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G</a:t>
            </a:r>
            <a:r>
              <a:rPr lang="hu-HU" dirty="0"/>
              <a:t>ö</a:t>
            </a:r>
            <a:r>
              <a:rPr lang="en-US" dirty="0" err="1"/>
              <a:t>rbe</a:t>
            </a:r>
            <a:r>
              <a:rPr lang="en-US" dirty="0"/>
              <a:t> </a:t>
            </a:r>
            <a:r>
              <a:rPr lang="en-US" dirty="0" err="1"/>
              <a:t>illes</a:t>
            </a:r>
            <a:r>
              <a:rPr lang="hu-HU" dirty="0"/>
              <a:t>z</a:t>
            </a:r>
            <a:r>
              <a:rPr lang="en-US" dirty="0"/>
              <a:t>t</a:t>
            </a:r>
            <a:r>
              <a:rPr lang="hu-HU" dirty="0"/>
              <a:t>é</a:t>
            </a:r>
            <a:r>
              <a:rPr lang="en-US" dirty="0"/>
              <a:t>s</a:t>
            </a:r>
          </a:p>
        </p:txBody>
      </p:sp>
      <p:pic>
        <p:nvPicPr>
          <p:cNvPr id="11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94" y="2730328"/>
            <a:ext cx="1488142" cy="169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8"/>
          <p:cNvSpPr>
            <a:spLocks/>
          </p:cNvSpPr>
          <p:nvPr/>
        </p:nvSpPr>
        <p:spPr bwMode="auto">
          <a:xfrm>
            <a:off x="1734526" y="2352973"/>
            <a:ext cx="558719" cy="2259260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726402" y="3052442"/>
            <a:ext cx="0" cy="141274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823956" y="2904586"/>
            <a:ext cx="0" cy="141274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941021" y="2738858"/>
            <a:ext cx="0" cy="141274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037688" y="2591815"/>
            <a:ext cx="0" cy="141274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134355" y="2443960"/>
            <a:ext cx="0" cy="141274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629735" y="2581254"/>
            <a:ext cx="549850" cy="82376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3629735" y="2786790"/>
            <a:ext cx="549850" cy="82376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3629735" y="2992325"/>
            <a:ext cx="549850" cy="82457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3629735" y="3197859"/>
            <a:ext cx="549850" cy="82457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3629735" y="3404207"/>
            <a:ext cx="549850" cy="82376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3629735" y="3609742"/>
            <a:ext cx="549850" cy="82376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831194" y="3052442"/>
            <a:ext cx="0" cy="141274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1927861" y="2904586"/>
            <a:ext cx="0" cy="141274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025415" y="2757543"/>
            <a:ext cx="0" cy="141274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2122082" y="2610500"/>
            <a:ext cx="0" cy="141274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2218749" y="2462645"/>
            <a:ext cx="0" cy="141274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>
            <a:off x="1734527" y="2581254"/>
            <a:ext cx="549850" cy="82376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1734527" y="2786790"/>
            <a:ext cx="549850" cy="82376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>
            <a:off x="1734527" y="2992325"/>
            <a:ext cx="549850" cy="82457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1734527" y="3197859"/>
            <a:ext cx="549850" cy="82457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1734527" y="3404207"/>
            <a:ext cx="549850" cy="82376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1734527" y="3609742"/>
            <a:ext cx="549850" cy="82376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3629734" y="2352973"/>
            <a:ext cx="558719" cy="2259260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99CC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3891356" y="2352973"/>
            <a:ext cx="558719" cy="2259260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0000">
              <a:alpha val="5803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>
            <a:off x="3988024" y="3052442"/>
            <a:ext cx="0" cy="141274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4084691" y="2904586"/>
            <a:ext cx="0" cy="141274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>
            <a:off x="4182245" y="2757543"/>
            <a:ext cx="0" cy="141274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4278912" y="2610500"/>
            <a:ext cx="0" cy="141274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4375580" y="2462645"/>
            <a:ext cx="0" cy="141274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 flipH="1">
            <a:off x="3891357" y="2581254"/>
            <a:ext cx="549850" cy="82376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H="1">
            <a:off x="3891357" y="2786790"/>
            <a:ext cx="549850" cy="82376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3891357" y="2992325"/>
            <a:ext cx="549850" cy="82457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5" name="Line 29"/>
          <p:cNvSpPr>
            <a:spLocks noChangeShapeType="1"/>
          </p:cNvSpPr>
          <p:nvPr/>
        </p:nvSpPr>
        <p:spPr bwMode="auto">
          <a:xfrm flipH="1">
            <a:off x="3891357" y="3197859"/>
            <a:ext cx="549850" cy="82457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H="1">
            <a:off x="3891357" y="3404207"/>
            <a:ext cx="549850" cy="82376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 flipH="1">
            <a:off x="3891357" y="3609742"/>
            <a:ext cx="549850" cy="82376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cxnSp>
        <p:nvCxnSpPr>
          <p:cNvPr id="48" name="Egyenes összekötő 47"/>
          <p:cNvCxnSpPr/>
          <p:nvPr/>
        </p:nvCxnSpPr>
        <p:spPr>
          <a:xfrm>
            <a:off x="3629735" y="3200297"/>
            <a:ext cx="2616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>
            <a:off x="3629735" y="3402582"/>
            <a:ext cx="2616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>
            <a:off x="3629735" y="3605680"/>
            <a:ext cx="2616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>
            <a:off x="3629735" y="3807965"/>
            <a:ext cx="2616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>
            <a:off x="3629735" y="4011063"/>
            <a:ext cx="2616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>
            <a:off x="3629735" y="4213349"/>
            <a:ext cx="2616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>
            <a:off x="3629735" y="4416446"/>
            <a:ext cx="2616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629735" y="4618732"/>
            <a:ext cx="2616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>
            <a:off x="3729949" y="3053253"/>
            <a:ext cx="2616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>
            <a:off x="3810654" y="2905398"/>
            <a:ext cx="2616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>
            <a:off x="3931266" y="2739671"/>
            <a:ext cx="2616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4032367" y="2592628"/>
            <a:ext cx="2607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>
            <a:off x="4132581" y="2463458"/>
            <a:ext cx="2616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>
            <a:off x="4192887" y="2352972"/>
            <a:ext cx="2616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/>
          <p:cNvCxnSpPr/>
          <p:nvPr/>
        </p:nvCxnSpPr>
        <p:spPr>
          <a:xfrm flipH="1">
            <a:off x="2036057" y="3566685"/>
            <a:ext cx="1991876" cy="389948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utoShape 43"/>
          <p:cNvSpPr>
            <a:spLocks noChangeArrowheads="1"/>
          </p:cNvSpPr>
          <p:nvPr/>
        </p:nvSpPr>
        <p:spPr bwMode="auto">
          <a:xfrm>
            <a:off x="3907320" y="3400957"/>
            <a:ext cx="241225" cy="258341"/>
          </a:xfrm>
          <a:prstGeom prst="irregularSeal2">
            <a:avLst/>
          </a:prstGeom>
          <a:solidFill>
            <a:srgbClr val="FEFE00"/>
          </a:solidFill>
          <a:ln w="12700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6675"/>
          </a:p>
        </p:txBody>
      </p:sp>
      <p:sp>
        <p:nvSpPr>
          <p:cNvPr id="64" name="AutoShape 44"/>
          <p:cNvSpPr>
            <a:spLocks noChangeArrowheads="1"/>
          </p:cNvSpPr>
          <p:nvPr/>
        </p:nvSpPr>
        <p:spPr bwMode="auto">
          <a:xfrm>
            <a:off x="1875537" y="3827462"/>
            <a:ext cx="241225" cy="258341"/>
          </a:xfrm>
          <a:prstGeom prst="irregularSeal2">
            <a:avLst/>
          </a:prstGeom>
          <a:solidFill>
            <a:srgbClr val="FEFE00"/>
          </a:solidFill>
          <a:ln w="12700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6675"/>
          </a:p>
        </p:txBody>
      </p:sp>
      <p:pic>
        <p:nvPicPr>
          <p:cNvPr id="65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6" y="2777647"/>
            <a:ext cx="1488142" cy="169546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09" y="2785630"/>
            <a:ext cx="1488142" cy="169546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Szövegdoboz 66"/>
          <p:cNvSpPr txBox="1"/>
          <p:nvPr/>
        </p:nvSpPr>
        <p:spPr>
          <a:xfrm>
            <a:off x="5848350" y="1929199"/>
            <a:ext cx="1192186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1350" dirty="0"/>
              <a:t>Mérési adatok</a:t>
            </a:r>
            <a:endParaRPr lang="en-US" sz="1350" dirty="0"/>
          </a:p>
        </p:txBody>
      </p:sp>
      <p:sp>
        <p:nvSpPr>
          <p:cNvPr id="68" name="Lefelé nyíl 67"/>
          <p:cNvSpPr/>
          <p:nvPr/>
        </p:nvSpPr>
        <p:spPr>
          <a:xfrm>
            <a:off x="5972176" y="2206199"/>
            <a:ext cx="448808" cy="78612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AutoShape 43"/>
          <p:cNvSpPr>
            <a:spLocks noChangeArrowheads="1"/>
          </p:cNvSpPr>
          <p:nvPr/>
        </p:nvSpPr>
        <p:spPr bwMode="auto">
          <a:xfrm>
            <a:off x="3820851" y="2877436"/>
            <a:ext cx="241225" cy="258341"/>
          </a:xfrm>
          <a:prstGeom prst="irregularSeal2">
            <a:avLst/>
          </a:prstGeom>
          <a:solidFill>
            <a:srgbClr val="FEFE00"/>
          </a:solidFill>
          <a:ln w="12700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6675"/>
          </a:p>
        </p:txBody>
      </p:sp>
      <p:sp>
        <p:nvSpPr>
          <p:cNvPr id="70" name="Ellipszis 69"/>
          <p:cNvSpPr/>
          <p:nvPr/>
        </p:nvSpPr>
        <p:spPr>
          <a:xfrm>
            <a:off x="2787077" y="2419536"/>
            <a:ext cx="180023" cy="1571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1" name="Egyenes összekötő 70"/>
          <p:cNvCxnSpPr/>
          <p:nvPr/>
        </p:nvCxnSpPr>
        <p:spPr>
          <a:xfrm>
            <a:off x="2967100" y="2498134"/>
            <a:ext cx="934663" cy="4583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/>
          <p:cNvCxnSpPr>
            <a:endCxn id="70" idx="3"/>
          </p:cNvCxnSpPr>
          <p:nvPr/>
        </p:nvCxnSpPr>
        <p:spPr>
          <a:xfrm flipV="1">
            <a:off x="1909681" y="2553713"/>
            <a:ext cx="903761" cy="8451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44"/>
          <p:cNvSpPr>
            <a:spLocks noChangeArrowheads="1"/>
          </p:cNvSpPr>
          <p:nvPr/>
        </p:nvSpPr>
        <p:spPr bwMode="auto">
          <a:xfrm>
            <a:off x="1789068" y="3303942"/>
            <a:ext cx="241225" cy="258341"/>
          </a:xfrm>
          <a:prstGeom prst="irregularSeal2">
            <a:avLst/>
          </a:prstGeom>
          <a:solidFill>
            <a:srgbClr val="FEFE00"/>
          </a:solidFill>
          <a:ln w="12700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3072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6675"/>
          </a:p>
        </p:txBody>
      </p:sp>
    </p:spTree>
    <p:extLst>
      <p:ext uri="{BB962C8B-B14F-4D97-AF65-F5344CB8AC3E}">
        <p14:creationId xmlns:p14="http://schemas.microsoft.com/office/powerpoint/2010/main" val="21047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tracer </a:t>
            </a:r>
            <a:r>
              <a:rPr lang="en-GB" dirty="0" err="1" smtClean="0"/>
              <a:t>terjedése</a:t>
            </a:r>
            <a:endParaRPr lang="en-GB" dirty="0"/>
          </a:p>
        </p:txBody>
      </p:sp>
      <p:sp>
        <p:nvSpPr>
          <p:cNvPr id="4" name="Téglalap 3"/>
          <p:cNvSpPr/>
          <p:nvPr/>
        </p:nvSpPr>
        <p:spPr>
          <a:xfrm>
            <a:off x="2267680" y="1977743"/>
            <a:ext cx="144016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1. </a:t>
            </a:r>
            <a:r>
              <a:rPr lang="en-US" sz="1400" dirty="0" smtClean="0">
                <a:solidFill>
                  <a:schemeClr val="tx1"/>
                </a:solidFill>
              </a:rPr>
              <a:t>Veins where the tracer is introduce</a:t>
            </a:r>
            <a:r>
              <a:rPr lang="hu-HU" sz="1400" dirty="0" smtClean="0">
                <a:solidFill>
                  <a:schemeClr val="tx1"/>
                </a:solidFill>
              </a:rPr>
              <a:t>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148000" y="1977743"/>
            <a:ext cx="144016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2. </a:t>
            </a:r>
            <a:r>
              <a:rPr lang="en-US" sz="1400" dirty="0" smtClean="0">
                <a:solidFill>
                  <a:schemeClr val="tx1"/>
                </a:solidFill>
              </a:rPr>
              <a:t>Arteries where blood samples are taken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707840" y="3417903"/>
            <a:ext cx="144016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3. </a:t>
            </a:r>
            <a:r>
              <a:rPr lang="en-US" sz="1400" dirty="0" smtClean="0">
                <a:solidFill>
                  <a:schemeClr val="tx1"/>
                </a:solidFill>
              </a:rPr>
              <a:t>Vascular and interstitial tissue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707840" y="4859948"/>
            <a:ext cx="144016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4. </a:t>
            </a:r>
            <a:r>
              <a:rPr lang="en-US" sz="1400" dirty="0" smtClean="0">
                <a:solidFill>
                  <a:schemeClr val="tx1"/>
                </a:solidFill>
              </a:rPr>
              <a:t>Cellular space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" name="Egyenes összekötő nyíllal 8"/>
          <p:cNvCxnSpPr>
            <a:stCxn id="16" idx="2"/>
            <a:endCxn id="4" idx="0"/>
          </p:cNvCxnSpPr>
          <p:nvPr/>
        </p:nvCxnSpPr>
        <p:spPr>
          <a:xfrm>
            <a:off x="2987760" y="1617703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9"/>
          <p:cNvCxnSpPr/>
          <p:nvPr/>
        </p:nvCxnSpPr>
        <p:spPr>
          <a:xfrm>
            <a:off x="6588160" y="2337783"/>
            <a:ext cx="158417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11"/>
          <p:cNvCxnSpPr>
            <a:endCxn id="5" idx="1"/>
          </p:cNvCxnSpPr>
          <p:nvPr/>
        </p:nvCxnSpPr>
        <p:spPr>
          <a:xfrm>
            <a:off x="3707840" y="2337783"/>
            <a:ext cx="144016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3"/>
          <p:cNvCxnSpPr/>
          <p:nvPr/>
        </p:nvCxnSpPr>
        <p:spPr>
          <a:xfrm flipH="1">
            <a:off x="4859968" y="2697848"/>
            <a:ext cx="1008112" cy="720055"/>
          </a:xfrm>
          <a:prstGeom prst="straightConnector1">
            <a:avLst/>
          </a:prstGeom>
          <a:ln w="571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5"/>
          <p:cNvCxnSpPr>
            <a:endCxn id="4" idx="2"/>
          </p:cNvCxnSpPr>
          <p:nvPr/>
        </p:nvCxnSpPr>
        <p:spPr>
          <a:xfrm flipH="1" flipV="1">
            <a:off x="2987760" y="2697823"/>
            <a:ext cx="1008112" cy="72011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7"/>
          <p:cNvCxnSpPr/>
          <p:nvPr/>
        </p:nvCxnSpPr>
        <p:spPr>
          <a:xfrm>
            <a:off x="4715952" y="4139868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8"/>
          <p:cNvCxnSpPr/>
          <p:nvPr/>
        </p:nvCxnSpPr>
        <p:spPr>
          <a:xfrm flipV="1">
            <a:off x="4139888" y="4139868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20"/>
          <p:cNvCxnSpPr/>
          <p:nvPr/>
        </p:nvCxnSpPr>
        <p:spPr>
          <a:xfrm>
            <a:off x="4418792" y="5580028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21"/>
          <p:cNvSpPr/>
          <p:nvPr/>
        </p:nvSpPr>
        <p:spPr>
          <a:xfrm>
            <a:off x="2591716" y="1261483"/>
            <a:ext cx="792088" cy="356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delay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Egyenes összekötő nyíllal 23"/>
          <p:cNvCxnSpPr/>
          <p:nvPr/>
        </p:nvCxnSpPr>
        <p:spPr>
          <a:xfrm>
            <a:off x="2995400" y="901443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24"/>
              <p:cNvSpPr txBox="1"/>
              <p:nvPr/>
            </p:nvSpPr>
            <p:spPr>
              <a:xfrm>
                <a:off x="4067880" y="1896443"/>
                <a:ext cx="569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80" y="1896443"/>
                <a:ext cx="56932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25"/>
              <p:cNvSpPr txBox="1"/>
              <p:nvPr/>
            </p:nvSpPr>
            <p:spPr>
              <a:xfrm>
                <a:off x="5583418" y="2823562"/>
                <a:ext cx="569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Szövegdoboz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418" y="2823562"/>
                <a:ext cx="5693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églalap 26"/>
          <p:cNvSpPr/>
          <p:nvPr/>
        </p:nvSpPr>
        <p:spPr>
          <a:xfrm>
            <a:off x="7092216" y="2337783"/>
            <a:ext cx="949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Blood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samples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7"/>
              <p:cNvSpPr txBox="1"/>
              <p:nvPr/>
            </p:nvSpPr>
            <p:spPr>
              <a:xfrm>
                <a:off x="3460959" y="2812324"/>
                <a:ext cx="564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Szövegdoboz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959" y="2812324"/>
                <a:ext cx="564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églalap 28"/>
          <p:cNvSpPr/>
          <p:nvPr/>
        </p:nvSpPr>
        <p:spPr>
          <a:xfrm>
            <a:off x="3460959" y="3192894"/>
            <a:ext cx="1975074" cy="2673281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églalap 29"/>
          <p:cNvSpPr/>
          <p:nvPr/>
        </p:nvSpPr>
        <p:spPr>
          <a:xfrm>
            <a:off x="5484801" y="4315242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Tissue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30"/>
              <p:cNvSpPr txBox="1"/>
              <p:nvPr/>
            </p:nvSpPr>
            <p:spPr>
              <a:xfrm>
                <a:off x="7182529" y="1894784"/>
                <a:ext cx="768672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</a:rPr>
                        <m:t>(</m:t>
                      </m:r>
                      <m:r>
                        <a:rPr lang="hu-HU" b="0" i="1" smtClean="0">
                          <a:latin typeface="Cambria Math"/>
                        </a:rPr>
                        <m:t>𝑡</m:t>
                      </m:r>
                      <m:r>
                        <a:rPr lang="hu-HU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Szövegdoboz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529" y="1894784"/>
                <a:ext cx="768672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33"/>
              <p:cNvSpPr txBox="1"/>
              <p:nvPr/>
            </p:nvSpPr>
            <p:spPr>
              <a:xfrm>
                <a:off x="3635832" y="4373289"/>
                <a:ext cx="569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Szövegdoboz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32" y="4373289"/>
                <a:ext cx="5693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34"/>
              <p:cNvSpPr txBox="1"/>
              <p:nvPr/>
            </p:nvSpPr>
            <p:spPr>
              <a:xfrm>
                <a:off x="4671750" y="4373289"/>
                <a:ext cx="569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Szövegdoboz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750" y="4373289"/>
                <a:ext cx="56932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35"/>
              <p:cNvSpPr txBox="1"/>
              <p:nvPr/>
            </p:nvSpPr>
            <p:spPr>
              <a:xfrm>
                <a:off x="4448496" y="5940068"/>
                <a:ext cx="569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04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Szövegdoboz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96" y="5940068"/>
                <a:ext cx="56932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9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Pl</a:t>
            </a:r>
            <a:r>
              <a:rPr lang="hu-HU" dirty="0" smtClean="0"/>
              <a:t>: két régió (</a:t>
            </a:r>
            <a:r>
              <a:rPr lang="hu-HU" dirty="0" err="1" smtClean="0"/>
              <a:t>compartment</a:t>
            </a:r>
            <a:r>
              <a:rPr lang="hu-HU" dirty="0" smtClean="0"/>
              <a:t>) között</a:t>
            </a:r>
            <a:endParaRPr lang="en-US" dirty="0"/>
          </a:p>
        </p:txBody>
      </p:sp>
      <p:pic>
        <p:nvPicPr>
          <p:cNvPr id="2050" name="Picture 2" descr="2-T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02" y="1412720"/>
            <a:ext cx="45339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églalap 3"/>
              <p:cNvSpPr/>
              <p:nvPr/>
            </p:nvSpPr>
            <p:spPr>
              <a:xfrm>
                <a:off x="2296046" y="3501010"/>
                <a:ext cx="4716612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046" y="3501010"/>
                <a:ext cx="4716612" cy="619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églalap 4"/>
              <p:cNvSpPr/>
              <p:nvPr/>
            </p:nvSpPr>
            <p:spPr>
              <a:xfrm>
                <a:off x="2278008" y="4437140"/>
                <a:ext cx="2979214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08" y="4437140"/>
                <a:ext cx="2979214" cy="619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5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Standard n-tissue compartment </a:t>
            </a:r>
            <a:r>
              <a:rPr lang="en-GB" dirty="0" err="1" smtClean="0"/>
              <a:t>modell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5" y="3648689"/>
            <a:ext cx="3840533" cy="288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7875" y="901408"/>
                <a:ext cx="6572953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875" y="901408"/>
                <a:ext cx="6572953" cy="1189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6120" y="4289108"/>
                <a:ext cx="3141886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120" y="4289108"/>
                <a:ext cx="3141886" cy="105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1264" y="2814210"/>
                <a:ext cx="5466176" cy="3978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64" y="2814210"/>
                <a:ext cx="5466176" cy="397866"/>
              </a:xfrm>
              <a:prstGeom prst="rect">
                <a:avLst/>
              </a:prstGeom>
              <a:blipFill>
                <a:blip r:embed="rId5"/>
                <a:stretch>
                  <a:fillRect l="-111" b="-238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9035" y="1863227"/>
            <a:ext cx="144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Késleltetés</a:t>
            </a:r>
            <a:r>
              <a:rPr lang="en-GB" dirty="0" smtClean="0"/>
              <a:t> (Heaviside)</a:t>
            </a:r>
            <a:endParaRPr lang="en-GB" dirty="0"/>
          </a:p>
        </p:txBody>
      </p:sp>
      <p:cxnSp>
        <p:nvCxnSpPr>
          <p:cNvPr id="8" name="Egyenes összekötő nyíllal 18"/>
          <p:cNvCxnSpPr/>
          <p:nvPr/>
        </p:nvCxnSpPr>
        <p:spPr>
          <a:xfrm flipH="1" flipV="1">
            <a:off x="7524410" y="1700760"/>
            <a:ext cx="288041" cy="29674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18"/>
          <p:cNvCxnSpPr/>
          <p:nvPr/>
        </p:nvCxnSpPr>
        <p:spPr>
          <a:xfrm flipH="1" flipV="1">
            <a:off x="5940190" y="3163624"/>
            <a:ext cx="648090" cy="120150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8"/>
          <p:cNvCxnSpPr/>
          <p:nvPr/>
        </p:nvCxnSpPr>
        <p:spPr>
          <a:xfrm flipH="1">
            <a:off x="3779891" y="2186392"/>
            <a:ext cx="510533" cy="73853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18"/>
          <p:cNvCxnSpPr/>
          <p:nvPr/>
        </p:nvCxnSpPr>
        <p:spPr>
          <a:xfrm>
            <a:off x="4564950" y="2186392"/>
            <a:ext cx="2001159" cy="65090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0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Standard n-tissue compartment </a:t>
            </a:r>
            <a:r>
              <a:rPr lang="en-GB" dirty="0" err="1" smtClean="0"/>
              <a:t>modell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5" y="3648689"/>
            <a:ext cx="3840533" cy="288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7875" y="901408"/>
                <a:ext cx="6572953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875" y="901408"/>
                <a:ext cx="6572953" cy="1189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6120" y="4289108"/>
                <a:ext cx="3141886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120" y="4289108"/>
                <a:ext cx="3141886" cy="105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1264" y="2814210"/>
                <a:ext cx="5466176" cy="3978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64" y="2814210"/>
                <a:ext cx="5466176" cy="397866"/>
              </a:xfrm>
              <a:prstGeom prst="rect">
                <a:avLst/>
              </a:prstGeom>
              <a:blipFill>
                <a:blip r:embed="rId5"/>
                <a:stretch>
                  <a:fillRect l="-111" b="-238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9035" y="1863227"/>
            <a:ext cx="144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Késleltetés</a:t>
            </a:r>
            <a:r>
              <a:rPr lang="en-GB" dirty="0" smtClean="0"/>
              <a:t> (Heaviside)</a:t>
            </a:r>
            <a:endParaRPr lang="en-GB" dirty="0"/>
          </a:p>
        </p:txBody>
      </p:sp>
      <p:cxnSp>
        <p:nvCxnSpPr>
          <p:cNvPr id="8" name="Egyenes összekötő nyíllal 18"/>
          <p:cNvCxnSpPr/>
          <p:nvPr/>
        </p:nvCxnSpPr>
        <p:spPr>
          <a:xfrm flipH="1" flipV="1">
            <a:off x="7524410" y="1700760"/>
            <a:ext cx="288041" cy="29674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18"/>
          <p:cNvCxnSpPr/>
          <p:nvPr/>
        </p:nvCxnSpPr>
        <p:spPr>
          <a:xfrm flipH="1" flipV="1">
            <a:off x="5940190" y="3163624"/>
            <a:ext cx="648090" cy="120150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8"/>
          <p:cNvCxnSpPr/>
          <p:nvPr/>
        </p:nvCxnSpPr>
        <p:spPr>
          <a:xfrm flipH="1">
            <a:off x="3779891" y="2186392"/>
            <a:ext cx="510533" cy="73853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18"/>
          <p:cNvCxnSpPr/>
          <p:nvPr/>
        </p:nvCxnSpPr>
        <p:spPr>
          <a:xfrm>
            <a:off x="4564950" y="2186392"/>
            <a:ext cx="2001159" cy="65090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5"/>
              <p:cNvSpPr txBox="1"/>
              <p:nvPr/>
            </p:nvSpPr>
            <p:spPr>
              <a:xfrm>
                <a:off x="2235936" y="3238094"/>
                <a:ext cx="380649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36" y="3238094"/>
                <a:ext cx="3806491" cy="369332"/>
              </a:xfrm>
              <a:prstGeom prst="rect">
                <a:avLst/>
              </a:prstGeom>
              <a:blipFill>
                <a:blip r:embed="rId6"/>
                <a:stretch>
                  <a:fillRect l="-1603" r="-2564" b="-344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9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Problémák</a:t>
            </a:r>
            <a:endParaRPr lang="en-GB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24680"/>
            <a:ext cx="8311952" cy="518464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Honnan</a:t>
            </a:r>
            <a:r>
              <a:rPr lang="en-GB" dirty="0" smtClean="0"/>
              <a:t> </a:t>
            </a:r>
            <a:r>
              <a:rPr lang="en-GB" dirty="0" err="1" smtClean="0"/>
              <a:t>szedjük</a:t>
            </a:r>
            <a:r>
              <a:rPr lang="en-GB" dirty="0" smtClean="0"/>
              <a:t> a </a:t>
            </a:r>
            <a:r>
              <a:rPr lang="en-GB" dirty="0" err="1" smtClean="0"/>
              <a:t>véraktivitás</a:t>
            </a:r>
            <a:r>
              <a:rPr lang="en-GB" dirty="0" smtClean="0"/>
              <a:t> </a:t>
            </a:r>
            <a:r>
              <a:rPr lang="en-GB" dirty="0" err="1" smtClean="0"/>
              <a:t>függvényt</a:t>
            </a:r>
            <a:r>
              <a:rPr lang="en-GB" dirty="0" smtClean="0"/>
              <a:t>?</a:t>
            </a:r>
          </a:p>
          <a:p>
            <a:pPr lvl="1"/>
            <a:r>
              <a:rPr lang="en-GB" sz="2000" dirty="0" err="1" smtClean="0"/>
              <a:t>Mérés</a:t>
            </a:r>
            <a:r>
              <a:rPr lang="en-GB" sz="2000" dirty="0" smtClean="0"/>
              <a:t>: </a:t>
            </a:r>
            <a:r>
              <a:rPr lang="en-GB" sz="2000" dirty="0" err="1" smtClean="0"/>
              <a:t>vegyünk</a:t>
            </a:r>
            <a:r>
              <a:rPr lang="en-GB" sz="2000" dirty="0" smtClean="0"/>
              <a:t> </a:t>
            </a:r>
            <a:r>
              <a:rPr lang="en-GB" sz="2000" dirty="0" err="1" smtClean="0"/>
              <a:t>vérmintákat</a:t>
            </a:r>
            <a:endParaRPr lang="en-GB" sz="2000" dirty="0" smtClean="0"/>
          </a:p>
          <a:p>
            <a:pPr lvl="2"/>
            <a:r>
              <a:rPr lang="en-GB" sz="2000" dirty="0" err="1"/>
              <a:t>N</a:t>
            </a:r>
            <a:r>
              <a:rPr lang="en-GB" sz="2000" dirty="0" err="1" smtClean="0"/>
              <a:t>ehézkes</a:t>
            </a:r>
            <a:r>
              <a:rPr lang="en-GB" sz="2000" dirty="0" smtClean="0"/>
              <a:t>, </a:t>
            </a:r>
            <a:r>
              <a:rPr lang="en-GB" sz="2000" dirty="0" err="1" smtClean="0"/>
              <a:t>pontatlan</a:t>
            </a:r>
            <a:r>
              <a:rPr lang="en-GB" sz="2000" dirty="0" smtClean="0"/>
              <a:t>, </a:t>
            </a:r>
            <a:r>
              <a:rPr lang="en-GB" sz="2000" dirty="0" err="1" smtClean="0"/>
              <a:t>kevés</a:t>
            </a:r>
            <a:r>
              <a:rPr lang="en-GB" sz="2000" dirty="0" smtClean="0"/>
              <a:t> </a:t>
            </a:r>
            <a:r>
              <a:rPr lang="en-GB" sz="2000" dirty="0" err="1" smtClean="0"/>
              <a:t>diszkrét</a:t>
            </a:r>
            <a:r>
              <a:rPr lang="en-GB" sz="2000" dirty="0" smtClean="0"/>
              <a:t> </a:t>
            </a:r>
            <a:r>
              <a:rPr lang="en-GB" sz="2000" dirty="0" err="1" smtClean="0"/>
              <a:t>minta</a:t>
            </a:r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r>
              <a:rPr lang="en-GB" sz="2000" dirty="0" err="1" smtClean="0"/>
              <a:t>Rekonstrukcióból</a:t>
            </a:r>
            <a:r>
              <a:rPr lang="en-GB" sz="2000" dirty="0" smtClean="0"/>
              <a:t> (“Image derived”): </a:t>
            </a:r>
            <a:r>
              <a:rPr lang="en-GB" sz="2000" dirty="0" err="1" smtClean="0"/>
              <a:t>előrekonstrukció</a:t>
            </a:r>
            <a:r>
              <a:rPr lang="en-GB" sz="2000" dirty="0" smtClean="0"/>
              <a:t> </a:t>
            </a:r>
            <a:r>
              <a:rPr lang="en-GB" sz="2000" dirty="0" err="1" smtClean="0"/>
              <a:t>kiválasztott</a:t>
            </a:r>
            <a:r>
              <a:rPr lang="en-GB" sz="2000" dirty="0" smtClean="0"/>
              <a:t> </a:t>
            </a:r>
            <a:r>
              <a:rPr lang="en-GB" sz="2000" dirty="0" err="1" smtClean="0"/>
              <a:t>vérvoxelekre</a:t>
            </a:r>
            <a:r>
              <a:rPr lang="en-GB" sz="2000" dirty="0" smtClean="0"/>
              <a:t> pl. Spline </a:t>
            </a:r>
            <a:r>
              <a:rPr lang="en-GB" sz="2000" dirty="0" err="1" smtClean="0"/>
              <a:t>modellel</a:t>
            </a:r>
            <a:r>
              <a:rPr lang="en-GB" sz="2000" dirty="0" smtClean="0"/>
              <a:t>, </a:t>
            </a:r>
            <a:r>
              <a:rPr lang="en-GB" sz="2000" dirty="0" err="1" smtClean="0"/>
              <a:t>majd</a:t>
            </a:r>
            <a:r>
              <a:rPr lang="en-GB" sz="2000" dirty="0" smtClean="0"/>
              <a:t> </a:t>
            </a:r>
            <a:r>
              <a:rPr lang="en-GB" sz="2000" dirty="0" err="1" smtClean="0"/>
              <a:t>illesztés</a:t>
            </a:r>
            <a:endParaRPr lang="en-GB" sz="2000" dirty="0" smtClean="0"/>
          </a:p>
          <a:p>
            <a:pPr lvl="2"/>
            <a:r>
              <a:rPr lang="en-GB" sz="2000" dirty="0" err="1" smtClean="0"/>
              <a:t>Közel</a:t>
            </a:r>
            <a:r>
              <a:rPr lang="en-GB" sz="2000" dirty="0" smtClean="0"/>
              <a:t> </a:t>
            </a:r>
            <a:r>
              <a:rPr lang="en-GB" sz="2000" dirty="0" err="1" smtClean="0"/>
              <a:t>tökéletes</a:t>
            </a:r>
            <a:r>
              <a:rPr lang="en-GB" sz="2000" dirty="0" smtClean="0"/>
              <a:t> </a:t>
            </a:r>
            <a:r>
              <a:rPr lang="en-GB" sz="2000" dirty="0" err="1" smtClean="0"/>
              <a:t>rekonstrukciót</a:t>
            </a:r>
            <a:r>
              <a:rPr lang="en-GB" sz="2000" dirty="0" smtClean="0"/>
              <a:t> </a:t>
            </a:r>
            <a:r>
              <a:rPr lang="en-GB" sz="2000" dirty="0" err="1" smtClean="0"/>
              <a:t>feltételez</a:t>
            </a:r>
            <a:r>
              <a:rPr lang="en-GB" sz="2000" dirty="0" smtClean="0"/>
              <a:t> </a:t>
            </a:r>
            <a:r>
              <a:rPr lang="en-GB" sz="2000" dirty="0" err="1" smtClean="0"/>
              <a:t>nagyon</a:t>
            </a:r>
            <a:r>
              <a:rPr lang="en-GB" sz="2000" dirty="0" smtClean="0"/>
              <a:t> </a:t>
            </a:r>
            <a:r>
              <a:rPr lang="en-GB" sz="2000" dirty="0" err="1" smtClean="0"/>
              <a:t>kis</a:t>
            </a:r>
            <a:r>
              <a:rPr lang="en-GB" sz="2000" dirty="0" smtClean="0"/>
              <a:t> </a:t>
            </a:r>
            <a:r>
              <a:rPr lang="en-GB" sz="2000" dirty="0" err="1" smtClean="0"/>
              <a:t>régiókra</a:t>
            </a:r>
            <a:r>
              <a:rPr lang="hu-HU" sz="2000" dirty="0" smtClean="0"/>
              <a:t> (erek)</a:t>
            </a:r>
            <a:endParaRPr lang="en-GB" sz="2000" dirty="0" smtClean="0"/>
          </a:p>
          <a:p>
            <a:pPr lvl="2"/>
            <a:r>
              <a:rPr lang="en-GB" sz="2000" dirty="0" smtClean="0"/>
              <a:t>Partial volume effect</a:t>
            </a:r>
          </a:p>
          <a:p>
            <a:pPr lvl="2"/>
            <a:endParaRPr lang="en-GB" sz="2000" dirty="0"/>
          </a:p>
          <a:p>
            <a:pPr lvl="1"/>
            <a:r>
              <a:rPr lang="en-GB" sz="2000" dirty="0" smtClean="0"/>
              <a:t>Modell </a:t>
            </a:r>
            <a:r>
              <a:rPr lang="en-GB" sz="2000" dirty="0" err="1" smtClean="0"/>
              <a:t>alapú</a:t>
            </a:r>
            <a:r>
              <a:rPr lang="en-GB" sz="2000" dirty="0" smtClean="0"/>
              <a:t>: a </a:t>
            </a:r>
            <a:r>
              <a:rPr lang="en-GB" sz="2000" dirty="0" err="1" smtClean="0"/>
              <a:t>vérfüggvény</a:t>
            </a:r>
            <a:r>
              <a:rPr lang="en-GB" sz="2000" dirty="0" smtClean="0"/>
              <a:t> </a:t>
            </a:r>
            <a:r>
              <a:rPr lang="en-GB" sz="2000" dirty="0" err="1" smtClean="0"/>
              <a:t>paraméterei</a:t>
            </a:r>
            <a:r>
              <a:rPr lang="en-GB" sz="2000" dirty="0" smtClean="0"/>
              <a:t> is </a:t>
            </a:r>
            <a:r>
              <a:rPr lang="en-GB" sz="2000" dirty="0" err="1" smtClean="0"/>
              <a:t>legyenek</a:t>
            </a:r>
            <a:r>
              <a:rPr lang="en-GB" sz="2000" dirty="0" smtClean="0"/>
              <a:t> </a:t>
            </a:r>
            <a:r>
              <a:rPr lang="en-GB" sz="2000" dirty="0" err="1" smtClean="0"/>
              <a:t>ismeretlenek</a:t>
            </a:r>
            <a:endParaRPr lang="en-GB" sz="2000" dirty="0" smtClean="0"/>
          </a:p>
          <a:p>
            <a:pPr lvl="2"/>
            <a:r>
              <a:rPr lang="en-GB" sz="2000" dirty="0" err="1" smtClean="0"/>
              <a:t>Túl</a:t>
            </a:r>
            <a:r>
              <a:rPr lang="en-GB" sz="2000" dirty="0" smtClean="0"/>
              <a:t> </a:t>
            </a:r>
            <a:r>
              <a:rPr lang="en-GB" sz="2000" dirty="0" err="1" smtClean="0"/>
              <a:t>sok</a:t>
            </a:r>
            <a:r>
              <a:rPr lang="en-GB" sz="2000" dirty="0" smtClean="0"/>
              <a:t> </a:t>
            </a:r>
            <a:r>
              <a:rPr lang="en-GB" sz="2000" dirty="0" err="1" smtClean="0"/>
              <a:t>szabad</a:t>
            </a:r>
            <a:r>
              <a:rPr lang="en-GB" sz="2000" dirty="0" smtClean="0"/>
              <a:t> parameter, </a:t>
            </a:r>
            <a:r>
              <a:rPr lang="en-GB" sz="2000" dirty="0" err="1" smtClean="0"/>
              <a:t>nehezen</a:t>
            </a:r>
            <a:r>
              <a:rPr lang="en-GB" sz="2000" dirty="0" smtClean="0"/>
              <a:t> </a:t>
            </a:r>
            <a:r>
              <a:rPr lang="en-GB" sz="2000" dirty="0" err="1" smtClean="0"/>
              <a:t>párhuzamosítható</a:t>
            </a:r>
            <a:endParaRPr lang="en-GB" sz="2000" dirty="0" smtClean="0"/>
          </a:p>
          <a:p>
            <a:pPr lvl="2"/>
            <a:r>
              <a:rPr lang="en-GB" sz="2000" dirty="0" err="1" smtClean="0"/>
              <a:t>Kétfázisú</a:t>
            </a:r>
            <a:r>
              <a:rPr lang="en-GB" sz="2000" dirty="0" smtClean="0"/>
              <a:t> </a:t>
            </a:r>
            <a:r>
              <a:rPr lang="en-GB" sz="2000" dirty="0" err="1" smtClean="0"/>
              <a:t>rekonstrukció</a:t>
            </a:r>
            <a:r>
              <a:rPr lang="en-GB" sz="2000" dirty="0" smtClean="0"/>
              <a:t>: </a:t>
            </a:r>
            <a:r>
              <a:rPr lang="en-GB" sz="2000" dirty="0" err="1" smtClean="0"/>
              <a:t>lassú</a:t>
            </a:r>
            <a:r>
              <a:rPr lang="en-GB" sz="2000" dirty="0" smtClean="0"/>
              <a:t>/</a:t>
            </a:r>
            <a:r>
              <a:rPr lang="en-GB" sz="2000" dirty="0" err="1" smtClean="0"/>
              <a:t>rossz</a:t>
            </a:r>
            <a:r>
              <a:rPr lang="en-GB" sz="2000" dirty="0" smtClean="0"/>
              <a:t> </a:t>
            </a:r>
            <a:r>
              <a:rPr lang="en-GB" sz="2000" dirty="0" err="1" smtClean="0"/>
              <a:t>konvergencia</a:t>
            </a:r>
            <a:endParaRPr lang="en-GB" sz="20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60" y="764630"/>
            <a:ext cx="2395648" cy="1796736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6425510" y="827638"/>
            <a:ext cx="648090" cy="594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trükk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91600" y="1124680"/>
                <a:ext cx="5466176" cy="39786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00" y="1124680"/>
                <a:ext cx="5466176" cy="397866"/>
              </a:xfrm>
              <a:prstGeom prst="rect">
                <a:avLst/>
              </a:prstGeom>
              <a:blipFill>
                <a:blip r:embed="rId2"/>
                <a:stretch>
                  <a:fillRect l="-111" b="-2352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75820" y="1868315"/>
            <a:ext cx="265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Exponenciálisok</a:t>
            </a:r>
            <a:r>
              <a:rPr lang="en-GB" dirty="0" smtClean="0"/>
              <a:t> </a:t>
            </a:r>
          </a:p>
          <a:p>
            <a:pPr algn="ctr"/>
            <a:r>
              <a:rPr lang="en-GB" dirty="0" err="1" smtClean="0"/>
              <a:t>lineáris</a:t>
            </a:r>
            <a:r>
              <a:rPr lang="en-GB" dirty="0" smtClean="0"/>
              <a:t> </a:t>
            </a:r>
            <a:r>
              <a:rPr lang="en-GB" dirty="0" err="1" smtClean="0"/>
              <a:t>kombinációja</a:t>
            </a:r>
            <a:endParaRPr lang="en-GB" dirty="0"/>
          </a:p>
        </p:txBody>
      </p:sp>
      <p:cxnSp>
        <p:nvCxnSpPr>
          <p:cNvPr id="5" name="Egyenes összekötő nyíllal 18"/>
          <p:cNvCxnSpPr/>
          <p:nvPr/>
        </p:nvCxnSpPr>
        <p:spPr>
          <a:xfrm flipH="1" flipV="1">
            <a:off x="3642454" y="1546384"/>
            <a:ext cx="216029" cy="330091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18"/>
          <p:cNvCxnSpPr/>
          <p:nvPr/>
        </p:nvCxnSpPr>
        <p:spPr>
          <a:xfrm flipV="1">
            <a:off x="5220090" y="1484730"/>
            <a:ext cx="407927" cy="391746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18"/>
          <p:cNvCxnSpPr/>
          <p:nvPr/>
        </p:nvCxnSpPr>
        <p:spPr>
          <a:xfrm flipV="1">
            <a:off x="5580140" y="1538223"/>
            <a:ext cx="792110" cy="522587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78709" y="1022788"/>
            <a:ext cx="1679067" cy="60596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1500" y="2957057"/>
                <a:ext cx="6674455" cy="899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00" y="2957057"/>
                <a:ext cx="6674455" cy="8996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41959" y="4045031"/>
                <a:ext cx="5427511" cy="1231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GB" sz="20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959" y="4045031"/>
                <a:ext cx="5427511" cy="1231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52517" y="5228810"/>
                <a:ext cx="3835665" cy="1027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517" y="5228810"/>
                <a:ext cx="3835665" cy="10277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25711" y="6003157"/>
                <a:ext cx="3743269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dirty="0" smtClean="0"/>
                  <a:t>  … </a:t>
                </a:r>
                <a:r>
                  <a:rPr lang="en-GB" dirty="0" err="1" smtClean="0"/>
                  <a:t>ezzel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analóg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módon</a:t>
                </a:r>
                <a:endParaRPr lang="en-GB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11" y="6003157"/>
                <a:ext cx="3743269" cy="506870"/>
              </a:xfrm>
              <a:prstGeom prst="rect">
                <a:avLst/>
              </a:prstGeom>
              <a:blipFill>
                <a:blip r:embed="rId6"/>
                <a:stretch>
                  <a:fillRect r="-489"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Egyenes összekötő nyíllal 18"/>
          <p:cNvCxnSpPr/>
          <p:nvPr/>
        </p:nvCxnSpPr>
        <p:spPr>
          <a:xfrm>
            <a:off x="4561468" y="2593804"/>
            <a:ext cx="1522742" cy="2682846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3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cg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-ppt-template" id="{DB189138-6265-4E8B-AB93-F6450A9CF565}" vid="{E9166CF7-0368-49AF-9721-3E89663BD4E5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9412</TotalTime>
  <Words>1591</Words>
  <Application>Microsoft Office PowerPoint</Application>
  <PresentationFormat>Diavetítés a képernyőre (4:3 oldalarány)</PresentationFormat>
  <Paragraphs>115</Paragraphs>
  <Slides>19</Slides>
  <Notes>0</Notes>
  <HiddenSlides>0</HiddenSlides>
  <MMClips>3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Calibri</vt:lpstr>
      <vt:lpstr>Xolonium</vt:lpstr>
      <vt:lpstr>Corbel</vt:lpstr>
      <vt:lpstr>Arial</vt:lpstr>
      <vt:lpstr>Times New Roman</vt:lpstr>
      <vt:lpstr>Cambria Math</vt:lpstr>
      <vt:lpstr>cg-ppt-template</vt:lpstr>
      <vt:lpstr>Equation</vt:lpstr>
      <vt:lpstr>Direct Tomographic Reconstruction without Explicit Blood Input Function</vt:lpstr>
      <vt:lpstr>Pozitronemissziós Tomográfia (PET)</vt:lpstr>
      <vt:lpstr>Rekonstrukciós hurok mozgáskompenzáció nélkül</vt:lpstr>
      <vt:lpstr>A tracer terjedése</vt:lpstr>
      <vt:lpstr>Pl: két régió (compartment) között</vt:lpstr>
      <vt:lpstr>Standard n-tissue compartment modell</vt:lpstr>
      <vt:lpstr>Standard n-tissue compartment modell</vt:lpstr>
      <vt:lpstr>Problémák</vt:lpstr>
      <vt:lpstr>A trükk</vt:lpstr>
      <vt:lpstr>A javasolt modell</vt:lpstr>
      <vt:lpstr>Analitikus integrálás és deriválás!</vt:lpstr>
      <vt:lpstr>2D modell</vt:lpstr>
      <vt:lpstr>Eredmények (reverzibilis eset)</vt:lpstr>
      <vt:lpstr>Eredmények (reverzibilis eset)</vt:lpstr>
      <vt:lpstr>Eredmények (irreverzibilis eset)</vt:lpstr>
      <vt:lpstr>3D fantom</vt:lpstr>
      <vt:lpstr>3D eredmények – 3 régiós kezdés</vt:lpstr>
      <vt:lpstr>3D eredmények – max régiós kezdés</vt:lpstr>
      <vt:lpstr>Köszönöm a figyelmet!</vt:lpstr>
    </vt:vector>
  </TitlesOfParts>
  <Company>Budapest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Mintagenerálás GPU-n retinastimulációs kísérletekhez</dc:title>
  <dc:creator>László Szécsi</dc:creator>
  <cp:lastModifiedBy>M</cp:lastModifiedBy>
  <cp:revision>120</cp:revision>
  <dcterms:created xsi:type="dcterms:W3CDTF">2015-01-21T12:46:53Z</dcterms:created>
  <dcterms:modified xsi:type="dcterms:W3CDTF">2022-02-02T17:57:43Z</dcterms:modified>
</cp:coreProperties>
</file>