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9" r:id="rId4"/>
    <p:sldId id="301" r:id="rId5"/>
    <p:sldId id="303" r:id="rId6"/>
    <p:sldId id="304" r:id="rId7"/>
    <p:sldId id="281" r:id="rId8"/>
    <p:sldId id="282" r:id="rId9"/>
    <p:sldId id="305" r:id="rId10"/>
    <p:sldId id="283" r:id="rId11"/>
    <p:sldId id="284" r:id="rId12"/>
    <p:sldId id="285" r:id="rId13"/>
    <p:sldId id="257" r:id="rId14"/>
    <p:sldId id="258" r:id="rId15"/>
    <p:sldId id="296" r:id="rId16"/>
    <p:sldId id="259" r:id="rId17"/>
    <p:sldId id="260" r:id="rId18"/>
    <p:sldId id="262" r:id="rId19"/>
    <p:sldId id="261" r:id="rId20"/>
    <p:sldId id="268" r:id="rId21"/>
    <p:sldId id="269" r:id="rId22"/>
    <p:sldId id="271" r:id="rId23"/>
    <p:sldId id="272" r:id="rId24"/>
    <p:sldId id="273" r:id="rId25"/>
    <p:sldId id="298" r:id="rId26"/>
    <p:sldId id="297" r:id="rId27"/>
    <p:sldId id="289" r:id="rId28"/>
    <p:sldId id="275" r:id="rId29"/>
    <p:sldId id="291" r:id="rId30"/>
    <p:sldId id="279" r:id="rId31"/>
    <p:sldId id="309" r:id="rId32"/>
    <p:sldId id="294" r:id="rId33"/>
    <p:sldId id="300" r:id="rId34"/>
    <p:sldId id="302" r:id="rId35"/>
    <p:sldId id="295" r:id="rId36"/>
    <p:sldId id="287" r:id="rId37"/>
    <p:sldId id="288" r:id="rId38"/>
    <p:sldId id="293" r:id="rId39"/>
    <p:sldId id="308" r:id="rId40"/>
    <p:sldId id="30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5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2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9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70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70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3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9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2200-B08B-47BF-B091-1525EAA41FC9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AB27-82BF-4CF9-BC51-3A17D6772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26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3.mp4"/><Relationship Id="rId7" Type="http://schemas.openxmlformats.org/officeDocument/2006/relationships/image" Target="../media/image2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pencv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pencv.org/releas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alapok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Szoftverfejlesztés</a:t>
            </a:r>
            <a:r>
              <a:rPr lang="en-GB" dirty="0" smtClean="0"/>
              <a:t> </a:t>
            </a:r>
            <a:r>
              <a:rPr lang="en-GB" dirty="0" err="1" smtClean="0"/>
              <a:t>laboratórium</a:t>
            </a:r>
            <a:r>
              <a:rPr lang="en-GB" dirty="0" smtClean="0"/>
              <a:t>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</a:t>
            </a:r>
            <a:r>
              <a:rPr lang="en-GB" dirty="0" err="1"/>
              <a:t>fájl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4604"/>
            <a:ext cx="8174528" cy="4672359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OpenCV</a:t>
            </a:r>
            <a:r>
              <a:rPr lang="en-GB" sz="2400" dirty="0" smtClean="0"/>
              <a:t> </a:t>
            </a:r>
            <a:r>
              <a:rPr lang="en-GB" sz="2400" dirty="0" err="1" smtClean="0"/>
              <a:t>veriónak</a:t>
            </a:r>
            <a:r>
              <a:rPr lang="en-GB" sz="2400" dirty="0" smtClean="0"/>
              <a:t> </a:t>
            </a:r>
            <a:r>
              <a:rPr lang="en-GB" sz="2400" dirty="0" err="1" smtClean="0"/>
              <a:t>megfelelő</a:t>
            </a:r>
            <a:r>
              <a:rPr lang="en-GB" sz="2400" dirty="0" smtClean="0"/>
              <a:t> library file</a:t>
            </a:r>
          </a:p>
          <a:p>
            <a:pPr lvl="1"/>
            <a:r>
              <a:rPr lang="en-GB" sz="2000" dirty="0" smtClean="0"/>
              <a:t>pl. 3.3 → opencv_world330.lib; 3.4.11 → opencv_world3411.lib</a:t>
            </a:r>
          </a:p>
          <a:p>
            <a:r>
              <a:rPr lang="en-GB" sz="2400" dirty="0" smtClean="0"/>
              <a:t>Release: </a:t>
            </a:r>
            <a:r>
              <a:rPr lang="en-GB" sz="2400" dirty="0" err="1" smtClean="0"/>
              <a:t>opencv_world</a:t>
            </a:r>
            <a:r>
              <a:rPr lang="hu-HU" sz="2400" dirty="0" smtClean="0"/>
              <a:t>XXX</a:t>
            </a:r>
            <a:r>
              <a:rPr lang="en-GB" sz="2400" dirty="0" smtClean="0"/>
              <a:t>.lib, Debug: </a:t>
            </a:r>
            <a:r>
              <a:rPr lang="en-GB" sz="2400" dirty="0" err="1" smtClean="0"/>
              <a:t>opencv_world</a:t>
            </a:r>
            <a:r>
              <a:rPr lang="hu-HU" sz="2400" dirty="0" smtClean="0"/>
              <a:t>XXX</a:t>
            </a:r>
            <a:r>
              <a:rPr lang="en-GB" sz="2400" b="1" dirty="0" smtClean="0"/>
              <a:t>d</a:t>
            </a:r>
            <a:r>
              <a:rPr lang="en-GB" sz="2400" dirty="0" smtClean="0"/>
              <a:t>.lib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2804160"/>
            <a:ext cx="5413553" cy="3856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780" y="3284220"/>
            <a:ext cx="937260" cy="1752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92680" y="3032760"/>
            <a:ext cx="449580" cy="2514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8178"/>
            <a:ext cx="8023514" cy="4351338"/>
          </a:xfrm>
        </p:spPr>
        <p:txBody>
          <a:bodyPr>
            <a:normAutofit/>
          </a:bodyPr>
          <a:lstStyle/>
          <a:p>
            <a:r>
              <a:rPr lang="en-GB" sz="1800" dirty="0" err="1" smtClean="0"/>
              <a:t>Hozzuk</a:t>
            </a:r>
            <a:r>
              <a:rPr lang="en-GB" sz="1800" dirty="0" smtClean="0"/>
              <a:t> </a:t>
            </a:r>
            <a:r>
              <a:rPr lang="en-GB" sz="1800" dirty="0" err="1" smtClean="0"/>
              <a:t>létre</a:t>
            </a:r>
            <a:r>
              <a:rPr lang="en-GB" sz="1800" dirty="0" smtClean="0"/>
              <a:t> a </a:t>
            </a:r>
            <a:r>
              <a:rPr lang="en-GB" sz="1800" b="1" dirty="0" smtClean="0"/>
              <a:t>bin</a:t>
            </a:r>
            <a:r>
              <a:rPr lang="en-GB" sz="1800" dirty="0" smtClean="0"/>
              <a:t> </a:t>
            </a:r>
            <a:r>
              <a:rPr lang="en-GB" sz="1800" dirty="0" err="1" smtClean="0"/>
              <a:t>könyvtárat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másoljuk</a:t>
            </a:r>
            <a:r>
              <a:rPr lang="en-GB" sz="1800" dirty="0" smtClean="0"/>
              <a:t> </a:t>
            </a:r>
            <a:r>
              <a:rPr lang="en-GB" sz="1800" dirty="0" err="1"/>
              <a:t>b</a:t>
            </a:r>
            <a:r>
              <a:rPr lang="en-GB" sz="1800" dirty="0" err="1" smtClean="0"/>
              <a:t>ele</a:t>
            </a:r>
            <a:r>
              <a:rPr lang="en-GB" sz="1800" dirty="0" smtClean="0"/>
              <a:t> a </a:t>
            </a:r>
            <a:r>
              <a:rPr lang="en-GB" sz="1800" dirty="0" err="1" smtClean="0"/>
              <a:t>média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dll</a:t>
            </a:r>
            <a:r>
              <a:rPr lang="en-GB" sz="1800" dirty="0" smtClean="0"/>
              <a:t> </a:t>
            </a:r>
            <a:r>
              <a:rPr lang="en-GB" sz="1800" dirty="0" err="1" smtClean="0"/>
              <a:t>fájlokat</a:t>
            </a:r>
            <a:r>
              <a:rPr lang="en-GB" sz="1800" dirty="0" smtClean="0"/>
              <a:t>!</a:t>
            </a:r>
          </a:p>
          <a:p>
            <a:r>
              <a:rPr lang="en-US" sz="1800" dirty="0" smtClean="0"/>
              <a:t>$</a:t>
            </a:r>
            <a:r>
              <a:rPr lang="hu-HU" sz="1800" dirty="0" smtClean="0"/>
              <a:t>(</a:t>
            </a:r>
            <a:r>
              <a:rPr lang="en-US" sz="1800" dirty="0" smtClean="0"/>
              <a:t>OPENCV_DIR</a:t>
            </a:r>
            <a:r>
              <a:rPr lang="hu-HU" sz="1800" dirty="0" smtClean="0"/>
              <a:t>)</a:t>
            </a:r>
            <a:r>
              <a:rPr lang="en-US" sz="1800" dirty="0" smtClean="0"/>
              <a:t>\x64\vc14\bin\*.</a:t>
            </a:r>
            <a:r>
              <a:rPr lang="en-US" sz="1800" dirty="0" err="1" smtClean="0"/>
              <a:t>dll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working</a:t>
            </a:r>
            <a:r>
              <a:rPr lang="hu-HU" sz="1800" dirty="0" smtClean="0"/>
              <a:t> </a:t>
            </a:r>
            <a:r>
              <a:rPr lang="hu-HU" sz="1800" dirty="0" err="1" smtClean="0"/>
              <a:t>directoryn</a:t>
            </a:r>
            <a:r>
              <a:rPr lang="hu-HU" sz="1800" dirty="0" smtClean="0"/>
              <a:t> és a parancssori argumentumon nem szükséges módosítani</a:t>
            </a:r>
            <a:endParaRPr lang="hu-HU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16726" y="2867890"/>
            <a:ext cx="5320977" cy="3790720"/>
            <a:chOff x="1182053" y="1821180"/>
            <a:chExt cx="6790228" cy="48374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2053" y="1821180"/>
              <a:ext cx="6790228" cy="48374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983480" y="2926080"/>
              <a:ext cx="1905000" cy="51816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574" y="79403"/>
            <a:ext cx="1727835" cy="14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 </a:t>
            </a:r>
            <a:r>
              <a:rPr lang="en-GB" dirty="0" err="1" smtClean="0"/>
              <a:t>automatikus</a:t>
            </a:r>
            <a:r>
              <a:rPr lang="en-GB" dirty="0" smtClean="0"/>
              <a:t> </a:t>
            </a:r>
            <a:r>
              <a:rPr lang="en-GB" dirty="0" err="1" smtClean="0"/>
              <a:t>másolása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Másolás</a:t>
            </a:r>
            <a:r>
              <a:rPr lang="en-GB" sz="2400" dirty="0" smtClean="0"/>
              <a:t> a bin-be, ha </a:t>
            </a:r>
            <a:r>
              <a:rPr lang="en-GB" sz="2400" dirty="0" err="1" smtClean="0"/>
              <a:t>nem</a:t>
            </a:r>
            <a:r>
              <a:rPr lang="en-GB" sz="2400" dirty="0" smtClean="0"/>
              <a:t> VS-</a:t>
            </a:r>
            <a:r>
              <a:rPr lang="en-GB" sz="2400" dirty="0" err="1" smtClean="0"/>
              <a:t>ből</a:t>
            </a:r>
            <a:r>
              <a:rPr lang="en-GB" sz="2400" dirty="0" smtClean="0"/>
              <a:t> </a:t>
            </a:r>
            <a:r>
              <a:rPr lang="en-GB" sz="2400" dirty="0" err="1" smtClean="0"/>
              <a:t>indítanánk</a:t>
            </a:r>
            <a:r>
              <a:rPr lang="en-GB" sz="2400" dirty="0" smtClean="0"/>
              <a:t> a </a:t>
            </a:r>
            <a:r>
              <a:rPr lang="en-GB" sz="2400" dirty="0" err="1" smtClean="0"/>
              <a:t>programot</a:t>
            </a:r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364932" y="2261062"/>
            <a:ext cx="6172772" cy="4397548"/>
            <a:chOff x="1185862" y="1822643"/>
            <a:chExt cx="6784658" cy="48334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5862" y="1822643"/>
              <a:ext cx="6784658" cy="483346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663440" y="2453640"/>
              <a:ext cx="1935480" cy="2057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57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7681"/>
            <a:ext cx="7886700" cy="4733117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iostream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</a:t>
            </a:r>
            <a:r>
              <a:rPr lang="en-GB" sz="1400" dirty="0" err="1"/>
              <a:t>chrono</a:t>
            </a:r>
            <a:r>
              <a:rPr lang="en-GB" sz="1400" dirty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&lt;opencv2/core.hpp&gt;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&lt;opencv2/videoio.hpp&gt;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&lt;opencv2/highgui.hpp&gt;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#include &lt;opencv2/imgproc.hpp</a:t>
            </a:r>
            <a:r>
              <a:rPr lang="en-GB" sz="1400" dirty="0" smtClean="0"/>
              <a:t>&gt;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main(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argc</a:t>
            </a:r>
            <a:r>
              <a:rPr lang="en-GB" sz="1400" dirty="0"/>
              <a:t>, char* </a:t>
            </a:r>
            <a:r>
              <a:rPr lang="en-GB" sz="1400" dirty="0" err="1"/>
              <a:t>argv</a:t>
            </a:r>
            <a:r>
              <a:rPr lang="en-GB" sz="1400" dirty="0" smtClean="0"/>
              <a:t>[])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VideoCapture</a:t>
            </a:r>
            <a:r>
              <a:rPr lang="en-GB" sz="1400" dirty="0"/>
              <a:t> capture;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bool success = true;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</a:t>
            </a:r>
            <a:r>
              <a:rPr lang="en-GB" sz="1400" dirty="0" err="1"/>
              <a:t>argc</a:t>
            </a:r>
            <a:r>
              <a:rPr lang="en-GB" sz="1400" dirty="0"/>
              <a:t> &lt; 2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(0);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else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success = </a:t>
            </a:r>
            <a:r>
              <a:rPr lang="en-GB" sz="1400" dirty="0" err="1"/>
              <a:t>capture.open</a:t>
            </a:r>
            <a:r>
              <a:rPr lang="en-GB" sz="1400" dirty="0"/>
              <a:t>(</a:t>
            </a:r>
            <a:r>
              <a:rPr lang="en-GB" sz="1400" dirty="0" err="1"/>
              <a:t>argv</a:t>
            </a:r>
            <a:r>
              <a:rPr lang="en-GB" sz="1400" dirty="0"/>
              <a:t>[1]);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if (!success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cerr</a:t>
            </a:r>
            <a:r>
              <a:rPr lang="en-GB" sz="1400" dirty="0"/>
              <a:t> &lt;&lt; "Unable to open video capture"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return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// </a:t>
            </a:r>
            <a:r>
              <a:rPr lang="en-GB" sz="1400" dirty="0" err="1" smtClean="0"/>
              <a:t>folyt</a:t>
            </a:r>
            <a:r>
              <a:rPr lang="en-GB" sz="1400" dirty="0" smtClean="0"/>
              <a:t> </a:t>
            </a:r>
            <a:r>
              <a:rPr lang="en-GB" sz="1400" dirty="0" err="1" smtClean="0"/>
              <a:t>kov</a:t>
            </a:r>
            <a:r>
              <a:rPr lang="en-GB" sz="1400" dirty="0" smtClean="0"/>
              <a:t>.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676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Keretprogram</a:t>
            </a:r>
            <a:r>
              <a:rPr lang="en-GB" dirty="0" smtClean="0"/>
              <a:t>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182"/>
            <a:ext cx="7886700" cy="4351338"/>
          </a:xfrm>
        </p:spPr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cv</a:t>
            </a:r>
            <a:r>
              <a:rPr lang="en-GB" sz="1400" dirty="0"/>
              <a:t>::</a:t>
            </a:r>
            <a:r>
              <a:rPr lang="en-GB" sz="1400" dirty="0" err="1"/>
              <a:t>namedWindow</a:t>
            </a:r>
            <a:r>
              <a:rPr lang="en-GB" sz="1400" dirty="0"/>
              <a:t>("Input");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</a:t>
            </a:r>
            <a:r>
              <a:rPr lang="en-GB" sz="1400" dirty="0" err="1"/>
              <a:t>namedWindow</a:t>
            </a:r>
            <a:r>
              <a:rPr lang="en-GB" sz="1400" dirty="0"/>
              <a:t>("Processed");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cv::Mat frame;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while (</a:t>
            </a:r>
            <a:r>
              <a:rPr lang="en-GB" sz="1400" dirty="0" err="1"/>
              <a:t>capture.read</a:t>
            </a:r>
            <a:r>
              <a:rPr lang="en-GB" sz="1400" dirty="0"/>
              <a:t>(frame))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	//process(frame); // </a:t>
            </a:r>
            <a:r>
              <a:rPr lang="en-GB" sz="1400" dirty="0" err="1" smtClean="0"/>
              <a:t>itt</a:t>
            </a:r>
            <a:r>
              <a:rPr lang="en-GB" sz="1400" dirty="0" smtClean="0"/>
              <a:t> </a:t>
            </a:r>
            <a:r>
              <a:rPr lang="en-GB" sz="1400" dirty="0" err="1" smtClean="0"/>
              <a:t>hívjuk</a:t>
            </a:r>
            <a:r>
              <a:rPr lang="en-GB" sz="1400" dirty="0" smtClean="0"/>
              <a:t> a </a:t>
            </a:r>
            <a:r>
              <a:rPr lang="en-GB" sz="1400" dirty="0" err="1" smtClean="0"/>
              <a:t>képfeldolgozó</a:t>
            </a:r>
            <a:r>
              <a:rPr lang="en-GB" sz="1400" dirty="0" smtClean="0"/>
              <a:t> </a:t>
            </a:r>
            <a:r>
              <a:rPr lang="en-GB" sz="1400" dirty="0" err="1" smtClean="0"/>
              <a:t>függvényeket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</a:t>
            </a:r>
            <a:r>
              <a:rPr lang="en-GB" sz="1400" dirty="0" err="1"/>
              <a:t>imshow</a:t>
            </a:r>
            <a:r>
              <a:rPr lang="en-GB" sz="1400" dirty="0"/>
              <a:t>("Input", frame);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char key = </a:t>
            </a:r>
            <a:r>
              <a:rPr lang="en-GB" sz="1400" dirty="0" err="1"/>
              <a:t>static_cast</a:t>
            </a:r>
            <a:r>
              <a:rPr lang="en-GB" sz="1400" dirty="0"/>
              <a:t>&lt;char&gt;(cv::</a:t>
            </a:r>
            <a:r>
              <a:rPr lang="en-GB" sz="1400" dirty="0" err="1"/>
              <a:t>waitKey</a:t>
            </a:r>
            <a:r>
              <a:rPr lang="en-GB" sz="1400" dirty="0"/>
              <a:t>(1));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if (key == 27) {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cout</a:t>
            </a:r>
            <a:r>
              <a:rPr lang="en-GB" sz="1400" dirty="0"/>
              <a:t> &lt;&lt; "Exiting..." &lt;&lt; </a:t>
            </a:r>
            <a:r>
              <a:rPr lang="en-GB" sz="1400" dirty="0" err="1"/>
              <a:t>std</a:t>
            </a:r>
            <a:r>
              <a:rPr lang="en-GB" sz="1400" dirty="0"/>
              <a:t>::</a:t>
            </a:r>
            <a:r>
              <a:rPr lang="en-GB" sz="1400" dirty="0" err="1"/>
              <a:t>endl</a:t>
            </a:r>
            <a:r>
              <a:rPr lang="en-GB" sz="1400" dirty="0"/>
              <a:t>; break; 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return 0;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70" y="4688715"/>
            <a:ext cx="2513648" cy="2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Kép</a:t>
            </a:r>
            <a:r>
              <a:rPr lang="en-GB" dirty="0" smtClean="0"/>
              <a:t> </a:t>
            </a:r>
            <a:r>
              <a:rPr lang="en-GB" dirty="0" err="1" smtClean="0"/>
              <a:t>konténer</a:t>
            </a:r>
            <a:r>
              <a:rPr lang="en-GB" dirty="0" smtClean="0"/>
              <a:t> (Mat </a:t>
            </a:r>
            <a:r>
              <a:rPr lang="en-GB" dirty="0" err="1" smtClean="0"/>
              <a:t>osztály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674870" cy="4351338"/>
          </a:xfrm>
        </p:spPr>
        <p:txBody>
          <a:bodyPr/>
          <a:lstStyle/>
          <a:p>
            <a:r>
              <a:rPr lang="hu-HU" sz="2000" dirty="0"/>
              <a:t>N-dimenziós tömb</a:t>
            </a:r>
          </a:p>
          <a:p>
            <a:r>
              <a:rPr lang="hu-HU" sz="2000" dirty="0"/>
              <a:t>1-4 csatornás, char, short, int, float stb.</a:t>
            </a:r>
          </a:p>
          <a:p>
            <a:r>
              <a:rPr lang="hu-HU" sz="2000" dirty="0"/>
              <a:t>Referenciaszámlálás, header és adat különválasztása</a:t>
            </a:r>
          </a:p>
          <a:p>
            <a:endParaRPr lang="en-GB" dirty="0"/>
          </a:p>
        </p:txBody>
      </p:sp>
      <p:pic>
        <p:nvPicPr>
          <p:cNvPr id="4" name="Picture 2" descr="A matrix of the mirror of 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51" y="1582623"/>
            <a:ext cx="3271646" cy="21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3"/>
          <p:cNvSpPr txBox="1"/>
          <p:nvPr/>
        </p:nvSpPr>
        <p:spPr>
          <a:xfrm>
            <a:off x="444286" y="3887261"/>
            <a:ext cx="855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 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CV_8UC1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Scalar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::all(0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memória allokálás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új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header,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nincs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adatmásolás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cv::</a:t>
            </a:r>
            <a:r>
              <a:rPr lang="en-US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A(cv::</a:t>
            </a:r>
            <a:r>
              <a:rPr lang="en-US" sz="1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(3, 0, 8, height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hu-HU" sz="1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meglévő régióra mutató </a:t>
            </a:r>
            <a:r>
              <a:rPr lang="hu-HU" sz="14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header</a:t>
            </a:r>
            <a:endParaRPr lang="hu-HU" sz="1400" dirty="0" smtClean="0"/>
          </a:p>
        </p:txBody>
      </p:sp>
      <p:pic>
        <p:nvPicPr>
          <p:cNvPr id="6" name="Picture 4" descr="\newcommand{\tabIt}[1] { \textcolor{yellow}{#1} \cellcolor{blue} &amp;  \textcolor{black}{#1} \cellcolor{green} &amp; \textcolor{black}{#1} \cellcolor{red}}&#10;\begin{tabular} {ccccccccccccc}&#10;~ &amp; \multicolumn{3}{c}{Column 0} &amp;   \multicolumn{3}{c}{Column 1} &amp;   \multicolumn{3}{c}{Column ...} &amp; \multicolumn{3}{c}{Column m}\\&#10;Row 0 &amp; \tabIt{0,0} &amp; \tabIt{0,1} &amp; \tabIt{...}  &amp; \tabIt{0, m} \\&#10;Row 1 &amp; \tabIt{1,0} &amp; \tabIt{1,1} &amp; \tabIt{...}  &amp; \tabIt{1, m} \\&#10;Row ... &amp; \tabIt{...,0} &amp; \tabIt{...,1} &amp; \tabIt{...} &amp; \tabIt{..., m} \\&#10;Row n &amp; \tabIt{n,0} &amp; \tabIt{n,1} &amp; \tabIt{n,...} &amp; \tabIt{n, m} \\&#10;\end{tabular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2" y="5397326"/>
            <a:ext cx="71056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4"/>
          <p:cNvSpPr/>
          <p:nvPr/>
        </p:nvSpPr>
        <p:spPr>
          <a:xfrm>
            <a:off x="362576" y="5393257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362576" y="6296251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1190786" y="4767597"/>
            <a:ext cx="691286" cy="32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</a:t>
            </a:r>
            <a:endParaRPr lang="en-US" dirty="0"/>
          </a:p>
        </p:txBody>
      </p:sp>
      <p:cxnSp>
        <p:nvCxnSpPr>
          <p:cNvPr id="10" name="Egyenes összekötő nyíllal 6"/>
          <p:cNvCxnSpPr>
            <a:stCxn id="9" idx="3"/>
          </p:cNvCxnSpPr>
          <p:nvPr/>
        </p:nvCxnSpPr>
        <p:spPr>
          <a:xfrm>
            <a:off x="1882072" y="4929169"/>
            <a:ext cx="1912688" cy="60129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3"/>
          <p:cNvCxnSpPr>
            <a:stCxn id="7" idx="3"/>
          </p:cNvCxnSpPr>
          <p:nvPr/>
        </p:nvCxnSpPr>
        <p:spPr>
          <a:xfrm>
            <a:off x="1053862" y="5554829"/>
            <a:ext cx="1206302" cy="3252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6"/>
          <p:cNvCxnSpPr>
            <a:stCxn id="8" idx="3"/>
          </p:cNvCxnSpPr>
          <p:nvPr/>
        </p:nvCxnSpPr>
        <p:spPr>
          <a:xfrm flipV="1">
            <a:off x="1053862" y="5627144"/>
            <a:ext cx="1206302" cy="83067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7"/>
          <p:cNvSpPr/>
          <p:nvPr/>
        </p:nvSpPr>
        <p:spPr>
          <a:xfrm>
            <a:off x="3794760" y="5562264"/>
            <a:ext cx="3141299" cy="93329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átadás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Milyen</a:t>
            </a:r>
            <a:r>
              <a:rPr lang="en-GB" dirty="0" smtClean="0"/>
              <a:t> </a:t>
            </a:r>
            <a:r>
              <a:rPr lang="en-GB" dirty="0" err="1" smtClean="0"/>
              <a:t>színű</a:t>
            </a:r>
            <a:r>
              <a:rPr lang="en-GB" dirty="0" smtClean="0"/>
              <a:t> </a:t>
            </a:r>
            <a:r>
              <a:rPr lang="en-GB" dirty="0" err="1" smtClean="0"/>
              <a:t>lesz</a:t>
            </a:r>
            <a:r>
              <a:rPr lang="en-GB" dirty="0" smtClean="0"/>
              <a:t>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eredmény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Változik</a:t>
            </a:r>
            <a:r>
              <a:rPr lang="en-GB" dirty="0" smtClean="0"/>
              <a:t>-e </a:t>
            </a:r>
            <a:r>
              <a:rPr lang="en-GB" dirty="0" err="1" smtClean="0"/>
              <a:t>az</a:t>
            </a:r>
            <a:r>
              <a:rPr lang="en-GB" dirty="0" smtClean="0"/>
              <a:t> </a:t>
            </a:r>
            <a:r>
              <a:rPr lang="en-GB" dirty="0" err="1" smtClean="0"/>
              <a:t>eredeti</a:t>
            </a:r>
            <a:r>
              <a:rPr lang="en-GB" dirty="0" smtClean="0"/>
              <a:t> </a:t>
            </a:r>
            <a:r>
              <a:rPr lang="en-GB" dirty="0" err="1" smtClean="0"/>
              <a:t>kép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Próbáljuk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: cv::Scalar(255.0), cv::Scalar::all(255.0)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void </a:t>
            </a:r>
            <a:r>
              <a:rPr lang="en-GB" dirty="0" err="1"/>
              <a:t>test_passByValue</a:t>
            </a:r>
            <a:r>
              <a:rPr lang="en-GB" dirty="0"/>
              <a:t>(cv::Mat m)</a:t>
            </a:r>
          </a:p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m.setTo</a:t>
            </a:r>
            <a:r>
              <a:rPr lang="en-GB" dirty="0"/>
              <a:t>(cv::Scalar(255.0, 0.0, 0.0</a:t>
            </a:r>
            <a:r>
              <a:rPr lang="en-GB" dirty="0" smtClean="0"/>
              <a:t>));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m);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7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300" dirty="0" err="1" smtClean="0"/>
              <a:t>Mi</a:t>
            </a:r>
            <a:r>
              <a:rPr lang="en-GB" sz="3300" dirty="0" smtClean="0"/>
              <a:t> </a:t>
            </a:r>
            <a:r>
              <a:rPr lang="en-GB" sz="3300" dirty="0" err="1" smtClean="0"/>
              <a:t>történik</a:t>
            </a:r>
            <a:r>
              <a:rPr lang="en-GB" sz="3300" dirty="0" smtClean="0"/>
              <a:t> </a:t>
            </a:r>
            <a:r>
              <a:rPr lang="en-GB" sz="3300" dirty="0" err="1" smtClean="0"/>
              <a:t>az</a:t>
            </a:r>
            <a:r>
              <a:rPr lang="en-GB" sz="3300" dirty="0" smtClean="0"/>
              <a:t> </a:t>
            </a:r>
            <a:r>
              <a:rPr lang="en-GB" sz="3300" dirty="0" err="1" smtClean="0"/>
              <a:t>eredeti</a:t>
            </a:r>
            <a:r>
              <a:rPr lang="en-GB" sz="3300" dirty="0" smtClean="0"/>
              <a:t> </a:t>
            </a:r>
            <a:r>
              <a:rPr lang="en-GB" sz="3300" dirty="0" err="1" smtClean="0"/>
              <a:t>képpel</a:t>
            </a:r>
            <a:r>
              <a:rPr lang="en-GB" sz="3300" dirty="0" smtClean="0"/>
              <a:t>?</a:t>
            </a:r>
          </a:p>
          <a:p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void </a:t>
            </a:r>
            <a:r>
              <a:rPr lang="en-GB" dirty="0" err="1"/>
              <a:t>test_copy</a:t>
            </a:r>
            <a:r>
              <a:rPr lang="en-GB" dirty="0"/>
              <a:t>(</a:t>
            </a:r>
            <a:r>
              <a:rPr lang="en-GB" dirty="0" err="1"/>
              <a:t>const</a:t>
            </a:r>
            <a:r>
              <a:rPr lang="en-GB" dirty="0"/>
              <a:t> cv::Mat&amp; m</a:t>
            </a:r>
            <a:r>
              <a:rPr lang="en-GB" dirty="0" smtClean="0"/>
              <a:t>) {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</a:t>
            </a:r>
            <a:r>
              <a:rPr lang="en-GB" dirty="0" err="1"/>
              <a:t>m_cpy</a:t>
            </a:r>
            <a:r>
              <a:rPr lang="en-GB" dirty="0"/>
              <a:t> = m;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cv::Mat white(</a:t>
            </a:r>
            <a:r>
              <a:rPr lang="en-GB" dirty="0" err="1"/>
              <a:t>m.size</a:t>
            </a:r>
            <a:r>
              <a:rPr lang="en-GB" dirty="0"/>
              <a:t>(), </a:t>
            </a:r>
            <a:r>
              <a:rPr lang="en-GB" dirty="0" err="1"/>
              <a:t>m.type</a:t>
            </a:r>
            <a:r>
              <a:rPr lang="en-GB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white = cv::Scalar::all(255.0);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err="1"/>
              <a:t>m_cpy</a:t>
            </a:r>
            <a:r>
              <a:rPr lang="en-GB" dirty="0"/>
              <a:t> = white - </a:t>
            </a:r>
            <a:r>
              <a:rPr lang="en-GB" dirty="0" err="1"/>
              <a:t>m_cpy</a:t>
            </a:r>
            <a:r>
              <a:rPr lang="en-GB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 invert </a:t>
            </a:r>
            <a:r>
              <a:rPr lang="en-GB" dirty="0" err="1"/>
              <a:t>colors</a:t>
            </a:r>
            <a:r>
              <a:rPr lang="en-GB" dirty="0"/>
              <a:t>, v2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//</a:t>
            </a:r>
            <a:r>
              <a:rPr lang="en-GB" dirty="0" err="1" smtClean="0"/>
              <a:t>m_cpy</a:t>
            </a:r>
            <a:r>
              <a:rPr lang="en-GB" dirty="0" smtClean="0"/>
              <a:t> </a:t>
            </a:r>
            <a:r>
              <a:rPr lang="en-GB" dirty="0"/>
              <a:t>= cv::Scalar::all(255.0) - </a:t>
            </a:r>
            <a:r>
              <a:rPr lang="en-GB" dirty="0" err="1" smtClean="0"/>
              <a:t>m_cpy</a:t>
            </a:r>
            <a:r>
              <a:rPr lang="en-GB" dirty="0" smtClean="0"/>
              <a:t>;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cv::</a:t>
            </a:r>
            <a:r>
              <a:rPr lang="en-GB" dirty="0" err="1"/>
              <a:t>imshow</a:t>
            </a:r>
            <a:r>
              <a:rPr lang="en-GB" dirty="0"/>
              <a:t>("Processed", </a:t>
            </a:r>
            <a:r>
              <a:rPr lang="en-GB" dirty="0" err="1"/>
              <a:t>m_cpy</a:t>
            </a:r>
            <a:r>
              <a:rPr lang="en-GB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7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értékadás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480378"/>
            <a:ext cx="8898990" cy="27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cv::Mat </a:t>
            </a:r>
            <a:r>
              <a:rPr lang="en-GB" dirty="0" err="1" smtClean="0"/>
              <a:t>másolás</a:t>
            </a:r>
            <a:r>
              <a:rPr lang="en-GB" dirty="0" smtClean="0"/>
              <a:t> (</a:t>
            </a:r>
            <a:r>
              <a:rPr lang="en-GB" dirty="0" err="1" smtClean="0"/>
              <a:t>klónozás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void </a:t>
            </a:r>
            <a:r>
              <a:rPr lang="en-GB" sz="2000" dirty="0" err="1"/>
              <a:t>test_clone</a:t>
            </a:r>
            <a:r>
              <a:rPr lang="en-GB" sz="2000" dirty="0"/>
              <a:t>(</a:t>
            </a:r>
            <a:r>
              <a:rPr lang="en-GB" sz="2000" dirty="0" err="1"/>
              <a:t>const</a:t>
            </a:r>
            <a:r>
              <a:rPr lang="en-GB" sz="2000" dirty="0"/>
              <a:t> cv::Mat&amp; m)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cv::Mat </a:t>
            </a:r>
            <a:r>
              <a:rPr lang="en-GB" sz="2000" dirty="0" err="1"/>
              <a:t>m_clone</a:t>
            </a:r>
            <a:r>
              <a:rPr lang="en-GB" sz="2000" dirty="0"/>
              <a:t> = </a:t>
            </a:r>
            <a:r>
              <a:rPr lang="en-GB" sz="2000" dirty="0" err="1"/>
              <a:t>m.clone</a:t>
            </a:r>
            <a:r>
              <a:rPr lang="en-GB" sz="20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// invert </a:t>
            </a:r>
            <a:r>
              <a:rPr lang="en-GB" sz="2000" dirty="0" err="1"/>
              <a:t>colors</a:t>
            </a:r>
            <a:r>
              <a:rPr lang="en-GB" sz="2000" dirty="0"/>
              <a:t>, v3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 err="1"/>
              <a:t>m_clone</a:t>
            </a:r>
            <a:r>
              <a:rPr lang="en-GB" sz="2000" dirty="0"/>
              <a:t> = ~</a:t>
            </a:r>
            <a:r>
              <a:rPr lang="en-GB" sz="2000" dirty="0" err="1"/>
              <a:t>m_clone</a:t>
            </a:r>
            <a:r>
              <a:rPr lang="en-GB" sz="2000" dirty="0" smtClean="0"/>
              <a:t>;</a:t>
            </a:r>
            <a:endParaRPr lang="en-GB" sz="20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cv::</a:t>
            </a:r>
            <a:r>
              <a:rPr lang="en-GB" sz="2000" dirty="0" err="1"/>
              <a:t>imshow</a:t>
            </a:r>
            <a:r>
              <a:rPr lang="en-GB" sz="2000" dirty="0"/>
              <a:t>("Processed", </a:t>
            </a:r>
            <a:r>
              <a:rPr lang="en-GB" sz="2000" dirty="0" err="1"/>
              <a:t>m_clone</a:t>
            </a:r>
            <a:r>
              <a:rPr lang="en-GB" sz="20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871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kezdetleges</a:t>
            </a:r>
            <a:r>
              <a:rPr lang="en-GB" dirty="0" smtClean="0"/>
              <a:t> </a:t>
            </a:r>
            <a:r>
              <a:rPr lang="en-GB" dirty="0" err="1" smtClean="0"/>
              <a:t>kiterjesztett</a:t>
            </a:r>
            <a:r>
              <a:rPr lang="en-GB" dirty="0" smtClean="0"/>
              <a:t> </a:t>
            </a:r>
            <a:r>
              <a:rPr lang="en-GB" dirty="0" err="1" smtClean="0"/>
              <a:t>valóság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524" y="1877334"/>
            <a:ext cx="8196694" cy="3263504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Detektáljunk</a:t>
            </a:r>
            <a:r>
              <a:rPr lang="en-GB" sz="2000" dirty="0" smtClean="0"/>
              <a:t> </a:t>
            </a:r>
            <a:r>
              <a:rPr lang="en-GB" sz="2000" dirty="0" err="1" smtClean="0"/>
              <a:t>színes</a:t>
            </a:r>
            <a:r>
              <a:rPr lang="en-GB" sz="2000" dirty="0" smtClean="0"/>
              <a:t> </a:t>
            </a:r>
            <a:r>
              <a:rPr lang="en-GB" sz="2000" dirty="0" err="1" smtClean="0"/>
              <a:t>korongokat</a:t>
            </a:r>
            <a:r>
              <a:rPr lang="en-GB" sz="2000" dirty="0" smtClean="0"/>
              <a:t> (“</a:t>
            </a:r>
            <a:r>
              <a:rPr lang="en-GB" sz="2000" dirty="0" err="1" smtClean="0"/>
              <a:t>markereket</a:t>
            </a:r>
            <a:r>
              <a:rPr lang="en-GB" sz="2000" dirty="0" smtClean="0"/>
              <a:t>”) </a:t>
            </a:r>
            <a:r>
              <a:rPr lang="en-GB" sz="2000" dirty="0" err="1" smtClean="0"/>
              <a:t>egy</a:t>
            </a:r>
            <a:r>
              <a:rPr lang="en-GB" sz="2000" dirty="0" smtClean="0"/>
              <a:t> </a:t>
            </a:r>
            <a:r>
              <a:rPr lang="en-GB" sz="2000" dirty="0" err="1" smtClean="0"/>
              <a:t>videón</a:t>
            </a:r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korongokat</a:t>
            </a:r>
            <a:r>
              <a:rPr lang="en-GB" sz="2000" dirty="0" smtClean="0"/>
              <a:t> </a:t>
            </a:r>
            <a:r>
              <a:rPr lang="en-GB" sz="2000" dirty="0" err="1" smtClean="0"/>
              <a:t>cseréljük</a:t>
            </a:r>
            <a:r>
              <a:rPr lang="en-GB" sz="2000" dirty="0" smtClean="0"/>
              <a:t> le </a:t>
            </a:r>
            <a:r>
              <a:rPr lang="en-GB" sz="2000" dirty="0" err="1" smtClean="0"/>
              <a:t>másik</a:t>
            </a:r>
            <a:r>
              <a:rPr lang="en-GB" sz="2000" dirty="0" smtClean="0"/>
              <a:t> </a:t>
            </a:r>
            <a:r>
              <a:rPr lang="en-GB" sz="2000" dirty="0" err="1" smtClean="0"/>
              <a:t>képre</a:t>
            </a:r>
            <a:endParaRPr lang="en-GB" sz="2000" dirty="0" smtClean="0"/>
          </a:p>
          <a:p>
            <a:r>
              <a:rPr lang="en-GB" sz="2000" dirty="0" err="1" smtClean="0"/>
              <a:t>Különböztessük</a:t>
            </a:r>
            <a:r>
              <a:rPr lang="en-GB" sz="2000" dirty="0" smtClean="0"/>
              <a:t> meg a </a:t>
            </a:r>
            <a:r>
              <a:rPr lang="en-GB" sz="2000" dirty="0" err="1" smtClean="0"/>
              <a:t>piros</a:t>
            </a:r>
            <a:r>
              <a:rPr lang="en-GB" sz="2000" dirty="0" smtClean="0"/>
              <a:t> </a:t>
            </a:r>
            <a:r>
              <a:rPr lang="en-GB" sz="2000" dirty="0" err="1" smtClean="0"/>
              <a:t>és</a:t>
            </a:r>
            <a:r>
              <a:rPr lang="en-GB" sz="2000" dirty="0" smtClean="0"/>
              <a:t> </a:t>
            </a:r>
            <a:r>
              <a:rPr lang="en-GB" sz="2000" dirty="0" err="1" smtClean="0"/>
              <a:t>kék</a:t>
            </a:r>
            <a:r>
              <a:rPr lang="en-GB" sz="2000" dirty="0" smtClean="0"/>
              <a:t> </a:t>
            </a:r>
            <a:r>
              <a:rPr lang="en-GB" sz="2000" dirty="0" err="1" smtClean="0"/>
              <a:t>korongokat</a:t>
            </a:r>
            <a:r>
              <a:rPr lang="en-GB" sz="2000" dirty="0" smtClean="0"/>
              <a:t>, </a:t>
            </a:r>
            <a:r>
              <a:rPr lang="en-GB" sz="2000" dirty="0" err="1" smtClean="0"/>
              <a:t>más</a:t>
            </a:r>
            <a:r>
              <a:rPr lang="hu-HU" sz="2000" dirty="0" smtClean="0"/>
              <a:t>-más</a:t>
            </a:r>
            <a:r>
              <a:rPr lang="en-GB" sz="2000" dirty="0" smtClean="0"/>
              <a:t> </a:t>
            </a:r>
            <a:r>
              <a:rPr lang="en-GB" sz="2000" dirty="0" err="1" smtClean="0"/>
              <a:t>kép</a:t>
            </a:r>
            <a:r>
              <a:rPr lang="en-GB" sz="2000" dirty="0" smtClean="0"/>
              <a:t> </a:t>
            </a:r>
            <a:r>
              <a:rPr lang="en-GB" sz="2000" dirty="0" err="1" smtClean="0"/>
              <a:t>kerüljön</a:t>
            </a:r>
            <a:r>
              <a:rPr lang="en-GB" sz="2000" dirty="0" smtClean="0"/>
              <a:t> </a:t>
            </a:r>
            <a:r>
              <a:rPr lang="en-GB" sz="2000" dirty="0" err="1" smtClean="0"/>
              <a:t>rájuk</a:t>
            </a:r>
            <a:endParaRPr lang="hu-HU" sz="2000" dirty="0" smtClean="0"/>
          </a:p>
          <a:p>
            <a:r>
              <a:rPr lang="hu-HU" sz="2000" dirty="0" smtClean="0"/>
              <a:t>A képek orientációja (amennyire lehet) kövesse a korongokét</a:t>
            </a:r>
          </a:p>
          <a:p>
            <a:r>
              <a:rPr lang="hu-HU" sz="2000" b="1" dirty="0" smtClean="0"/>
              <a:t>Beküldendő: main.cpp</a:t>
            </a:r>
            <a:endParaRPr lang="hu-HU" sz="1800" b="1" dirty="0"/>
          </a:p>
          <a:p>
            <a:endParaRPr lang="hu-H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61" y="3845030"/>
            <a:ext cx="3602614" cy="287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35" y="3845030"/>
            <a:ext cx="3602614" cy="28742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86423" y="4985265"/>
            <a:ext cx="673331" cy="593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Elemenkénti</a:t>
            </a:r>
            <a:r>
              <a:rPr lang="en-GB" dirty="0"/>
              <a:t> </a:t>
            </a:r>
            <a:r>
              <a:rPr lang="en-GB" dirty="0" err="1"/>
              <a:t>feldolgozás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88464"/>
            <a:ext cx="8305800" cy="4643755"/>
          </a:xfrm>
        </p:spPr>
        <p:txBody>
          <a:bodyPr>
            <a:noAutofit/>
          </a:bodyPr>
          <a:lstStyle/>
          <a:p>
            <a:r>
              <a:rPr lang="hu-HU" sz="2000" dirty="0" smtClean="0"/>
              <a:t>Hogyan hajtsuk végre ugyanazt a műveletet egy adott kép pixeleire?</a:t>
            </a:r>
          </a:p>
          <a:p>
            <a:pPr lvl="1"/>
            <a:r>
              <a:rPr lang="hu-HU" sz="1600" dirty="0" smtClean="0"/>
              <a:t>Pl. globális fényerő, maszkolás, </a:t>
            </a:r>
            <a:r>
              <a:rPr lang="hu-HU" sz="1600" dirty="0" err="1" smtClean="0"/>
              <a:t>küszöbözés</a:t>
            </a:r>
            <a:r>
              <a:rPr lang="hu-HU" sz="1600" dirty="0" smtClean="0"/>
              <a:t> stb.</a:t>
            </a:r>
          </a:p>
          <a:p>
            <a:endParaRPr lang="hu-HU" sz="2000" dirty="0"/>
          </a:p>
          <a:p>
            <a:r>
              <a:rPr lang="en-GB" sz="2000" dirty="0" err="1" smtClean="0"/>
              <a:t>Többféle</a:t>
            </a:r>
            <a:r>
              <a:rPr lang="en-GB" sz="2000" dirty="0" smtClean="0"/>
              <a:t> </a:t>
            </a:r>
            <a:r>
              <a:rPr lang="en-GB" sz="2000" dirty="0" err="1" smtClean="0"/>
              <a:t>megoldás</a:t>
            </a:r>
            <a:r>
              <a:rPr lang="en-GB" sz="2000" dirty="0" smtClean="0"/>
              <a:t>: </a:t>
            </a:r>
            <a:r>
              <a:rPr lang="en-GB" sz="2000" dirty="0" err="1" smtClean="0"/>
              <a:t>iterátor</a:t>
            </a:r>
            <a:r>
              <a:rPr lang="en-GB" sz="2000" dirty="0" smtClean="0"/>
              <a:t>, pointer a </a:t>
            </a:r>
            <a:r>
              <a:rPr lang="en-GB" sz="2000" dirty="0" err="1" smtClean="0"/>
              <a:t>nyers</a:t>
            </a:r>
            <a:r>
              <a:rPr lang="en-GB" sz="2000" dirty="0" smtClean="0"/>
              <a:t> </a:t>
            </a:r>
            <a:r>
              <a:rPr lang="en-GB" sz="2000" dirty="0" err="1" smtClean="0"/>
              <a:t>adatra</a:t>
            </a:r>
            <a:r>
              <a:rPr lang="en-GB" sz="2000" dirty="0" smtClean="0"/>
              <a:t>, </a:t>
            </a:r>
            <a:r>
              <a:rPr lang="en-GB" sz="2000" dirty="0" err="1" smtClean="0"/>
              <a:t>foreach</a:t>
            </a:r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 err="1" smtClean="0"/>
              <a:t>legtöbb</a:t>
            </a:r>
            <a:r>
              <a:rPr lang="en-GB" sz="2000" dirty="0" smtClean="0"/>
              <a:t> </a:t>
            </a:r>
            <a:r>
              <a:rPr lang="en-GB" sz="2000" dirty="0" err="1" smtClean="0"/>
              <a:t>műveletet</a:t>
            </a:r>
            <a:r>
              <a:rPr lang="en-GB" sz="2000" dirty="0" smtClean="0"/>
              <a:t> </a:t>
            </a:r>
            <a:r>
              <a:rPr lang="en-GB" sz="2000" dirty="0" err="1" smtClean="0"/>
              <a:t>OpenCV</a:t>
            </a:r>
            <a:r>
              <a:rPr lang="en-GB" sz="2000" dirty="0" smtClean="0"/>
              <a:t> </a:t>
            </a:r>
            <a:r>
              <a:rPr lang="en-GB" sz="2000" dirty="0" err="1" smtClean="0"/>
              <a:t>képfeldolgozó</a:t>
            </a:r>
            <a:r>
              <a:rPr lang="en-GB" sz="2000" dirty="0" smtClean="0"/>
              <a:t> </a:t>
            </a:r>
            <a:r>
              <a:rPr lang="en-GB" sz="2000" dirty="0" err="1" smtClean="0"/>
              <a:t>függvényekkel</a:t>
            </a:r>
            <a:r>
              <a:rPr lang="en-GB" sz="2000" dirty="0" smtClean="0"/>
              <a:t> </a:t>
            </a:r>
            <a:r>
              <a:rPr lang="en-GB" sz="2000" dirty="0" err="1" smtClean="0"/>
              <a:t>helyettesíthetjük</a:t>
            </a:r>
            <a:endParaRPr lang="en-GB" sz="2000" dirty="0" smtClean="0"/>
          </a:p>
          <a:p>
            <a:pPr lvl="1"/>
            <a:r>
              <a:rPr lang="en-GB" sz="1800" dirty="0" err="1" smtClean="0"/>
              <a:t>Szinte</a:t>
            </a:r>
            <a:r>
              <a:rPr lang="en-GB" sz="1800" dirty="0" smtClean="0"/>
              <a:t> </a:t>
            </a:r>
            <a:r>
              <a:rPr lang="en-GB" sz="1800" dirty="0" err="1" smtClean="0"/>
              <a:t>mindig</a:t>
            </a:r>
            <a:r>
              <a:rPr lang="en-GB" sz="1800" dirty="0" smtClean="0"/>
              <a:t> </a:t>
            </a:r>
            <a:r>
              <a:rPr lang="en-GB" sz="1800" dirty="0" err="1" smtClean="0"/>
              <a:t>gyorsabb</a:t>
            </a:r>
            <a:r>
              <a:rPr lang="en-GB" sz="1800" dirty="0" smtClean="0"/>
              <a:t> les</a:t>
            </a:r>
            <a:r>
              <a:rPr lang="hu-HU" sz="1800" dirty="0" smtClean="0"/>
              <a:t>z, mint a saját implementáció</a:t>
            </a:r>
          </a:p>
          <a:p>
            <a:endParaRPr lang="hu-HU" sz="2200" dirty="0" smtClean="0"/>
          </a:p>
          <a:p>
            <a:r>
              <a:rPr lang="hu-HU" sz="2200" dirty="0" smtClean="0"/>
              <a:t>(Az </a:t>
            </a:r>
            <a:r>
              <a:rPr lang="hu-HU" sz="2200" dirty="0" err="1" smtClean="0"/>
              <a:t>elemenkénti</a:t>
            </a:r>
            <a:r>
              <a:rPr lang="hu-HU" sz="2200" dirty="0" smtClean="0"/>
              <a:t> feldolgozás példakódjai csak a teljesség kedvéért szerepelnek itt, a feladathoz nem feltétlenül kellenek)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19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v1, v2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m.type</a:t>
            </a:r>
            <a:r>
              <a:rPr lang="en-GB" sz="1400" dirty="0"/>
              <a:t>() == CV_8UC3</a:t>
            </a:r>
            <a:r>
              <a:rPr lang="en-GB" sz="1400" dirty="0" smtClean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unsigned char threshold = 128;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v1: iterator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(cv::</a:t>
            </a:r>
            <a:r>
              <a:rPr lang="en-GB" sz="1400" dirty="0" err="1"/>
              <a:t>MatIterator</a:t>
            </a:r>
            <a:r>
              <a:rPr lang="en-GB" sz="1400" dirty="0"/>
              <a:t>_&lt;cv::Vec3b&gt; it = </a:t>
            </a:r>
            <a:r>
              <a:rPr lang="en-GB" sz="1400" dirty="0" err="1"/>
              <a:t>m_clone.begin</a:t>
            </a:r>
            <a:r>
              <a:rPr lang="en-GB" sz="1400" dirty="0"/>
              <a:t>&lt;cv::Vec3b&gt;(), end = </a:t>
            </a:r>
            <a:r>
              <a:rPr lang="en-GB" sz="1400" dirty="0" err="1"/>
              <a:t>m_clone.end</a:t>
            </a:r>
            <a:r>
              <a:rPr lang="en-GB" sz="1400" dirty="0"/>
              <a:t>&lt;cv::Vec3b&gt;(); </a:t>
            </a: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it </a:t>
            </a:r>
            <a:r>
              <a:rPr lang="en-GB" sz="1400" dirty="0"/>
              <a:t>!= end; ++it)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(*</a:t>
            </a:r>
            <a:r>
              <a:rPr lang="en-GB" sz="1400" dirty="0"/>
              <a:t>it)[0] = (*it)[0]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it)[1] = (*it)[1]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(*</a:t>
            </a:r>
            <a:r>
              <a:rPr lang="en-GB" sz="1400" dirty="0"/>
              <a:t>it)[2] = (*it)[2]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v2: </a:t>
            </a:r>
            <a:r>
              <a:rPr lang="hu-HU" sz="1400" dirty="0" smtClean="0"/>
              <a:t>2D </a:t>
            </a:r>
            <a:r>
              <a:rPr lang="hu-HU" sz="1400" smtClean="0"/>
              <a:t>index operator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for 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m_clone.rows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/>
              <a:t>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for 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m_clone.cols</a:t>
            </a:r>
            <a:r>
              <a:rPr lang="en-GB" sz="1400" dirty="0"/>
              <a:t>; ++j)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cv::Vec3b pixel = m_clone.at&lt;cv::Vec3b&gt;(</a:t>
            </a:r>
            <a:r>
              <a:rPr lang="en-GB" sz="1400" dirty="0" err="1"/>
              <a:t>i</a:t>
            </a:r>
            <a:r>
              <a:rPr lang="en-GB" sz="1400" dirty="0"/>
              <a:t>, j);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pixel[0] = pixel[0]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pixel[1] = pixel[1]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	pixel[2] = pixel[2]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}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07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v3(.1, .2)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nChannels</a:t>
            </a:r>
            <a:r>
              <a:rPr lang="en-GB" sz="1400" dirty="0"/>
              <a:t> = </a:t>
            </a:r>
            <a:r>
              <a:rPr lang="en-GB" sz="1400" dirty="0" err="1"/>
              <a:t>m.channels</a:t>
            </a:r>
            <a:r>
              <a:rPr lang="en-GB" sz="1400" dirty="0"/>
              <a:t>();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int</a:t>
            </a:r>
            <a:r>
              <a:rPr lang="en-GB" sz="1400" dirty="0" smtClean="0"/>
              <a:t> </a:t>
            </a:r>
            <a:r>
              <a:rPr lang="en-GB" sz="1400" dirty="0" err="1"/>
              <a:t>nRows</a:t>
            </a:r>
            <a:r>
              <a:rPr lang="en-GB" sz="1400" dirty="0"/>
              <a:t> = </a:t>
            </a:r>
            <a:r>
              <a:rPr lang="en-GB" sz="1400" dirty="0" err="1"/>
              <a:t>m_clone.rows</a:t>
            </a:r>
            <a:r>
              <a:rPr lang="en-GB" sz="1400" dirty="0"/>
              <a:t>, </a:t>
            </a:r>
            <a:r>
              <a:rPr lang="en-GB" sz="1400" dirty="0" err="1"/>
              <a:t>nCols</a:t>
            </a:r>
            <a:r>
              <a:rPr lang="en-GB" sz="1400" dirty="0"/>
              <a:t> = </a:t>
            </a:r>
            <a:r>
              <a:rPr lang="en-GB" sz="1400" dirty="0" err="1"/>
              <a:t>m_clone.cols</a:t>
            </a:r>
            <a:r>
              <a:rPr lang="en-GB" sz="1400" dirty="0"/>
              <a:t> * </a:t>
            </a:r>
            <a:r>
              <a:rPr lang="en-GB" sz="1400" dirty="0" err="1"/>
              <a:t>nChannels</a:t>
            </a:r>
            <a:r>
              <a:rPr lang="en-GB" sz="1400" dirty="0" smtClean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 smtClean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v3.1: pointer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if (</a:t>
            </a:r>
            <a:r>
              <a:rPr lang="en-GB" sz="1400" dirty="0" err="1"/>
              <a:t>m_clone.isContinuous</a:t>
            </a:r>
            <a:r>
              <a:rPr lang="en-GB" sz="1400" dirty="0" smtClean="0"/>
              <a:t>())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err="1"/>
              <a:t>nCols</a:t>
            </a:r>
            <a:r>
              <a:rPr lang="en-GB" sz="1400" dirty="0"/>
              <a:t> *= </a:t>
            </a:r>
            <a:r>
              <a:rPr lang="en-GB" sz="1400" dirty="0" err="1"/>
              <a:t>nRows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nRows</a:t>
            </a:r>
            <a:r>
              <a:rPr lang="en-GB" sz="1400" dirty="0" smtClean="0"/>
              <a:t> </a:t>
            </a:r>
            <a:r>
              <a:rPr lang="en-GB" sz="1400" dirty="0"/>
              <a:t>= 1;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m_clone.ptr</a:t>
            </a:r>
            <a:r>
              <a:rPr lang="en-GB" sz="1400" dirty="0"/>
              <a:t>&lt;</a:t>
            </a:r>
            <a:r>
              <a:rPr lang="en-GB" sz="1400" dirty="0" err="1"/>
              <a:t>uchar</a:t>
            </a:r>
            <a:r>
              <a:rPr lang="en-GB" sz="1400" dirty="0"/>
              <a:t>&gt;(</a:t>
            </a:r>
            <a:r>
              <a:rPr lang="en-GB" sz="1400" dirty="0" err="1"/>
              <a:t>i</a:t>
            </a:r>
            <a:r>
              <a:rPr lang="en-GB" sz="1400" dirty="0"/>
              <a:t>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j = 0; j &lt; </a:t>
            </a:r>
            <a:r>
              <a:rPr lang="en-GB" sz="1400" dirty="0" err="1"/>
              <a:t>nCols</a:t>
            </a:r>
            <a:r>
              <a:rPr lang="en-GB" sz="1400" dirty="0"/>
              <a:t>; ++j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	</a:t>
            </a:r>
            <a:r>
              <a:rPr lang="en-GB" sz="1400" dirty="0"/>
              <a:t>	p[j] = p[j]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</a:t>
            </a:r>
            <a:r>
              <a:rPr lang="en-GB" sz="1400" dirty="0" smtClean="0"/>
              <a:t>}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</a:p>
          <a:p>
            <a:pPr marL="0" indent="0" defTabSz="540000">
              <a:spcBef>
                <a:spcPts val="0"/>
              </a:spcBef>
              <a:buNone/>
            </a:pP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// v3.2: continuous pointer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CV_Assert</a:t>
            </a:r>
            <a:r>
              <a:rPr lang="en-GB" sz="1400" dirty="0"/>
              <a:t>(</a:t>
            </a:r>
            <a:r>
              <a:rPr lang="en-GB" sz="1400" dirty="0" err="1"/>
              <a:t>m_clone.isContinuous</a:t>
            </a:r>
            <a:r>
              <a:rPr lang="en-GB" sz="1400" dirty="0"/>
              <a:t>());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 smtClean="0"/>
              <a:t>uchar</a:t>
            </a:r>
            <a:r>
              <a:rPr lang="en-GB" sz="1400" dirty="0"/>
              <a:t>* p = </a:t>
            </a:r>
            <a:r>
              <a:rPr lang="en-GB" sz="1400" dirty="0" err="1"/>
              <a:t>m_clone.data</a:t>
            </a:r>
            <a:r>
              <a:rPr lang="en-GB" sz="1400" dirty="0"/>
              <a:t>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for </a:t>
            </a:r>
            <a:r>
              <a:rPr lang="en-GB" sz="1400" dirty="0"/>
              <a:t>(</a:t>
            </a:r>
            <a:r>
              <a:rPr lang="en-GB" sz="1400" dirty="0" err="1"/>
              <a:t>int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= 0; </a:t>
            </a:r>
            <a:r>
              <a:rPr lang="en-GB" sz="1400" dirty="0" err="1"/>
              <a:t>i</a:t>
            </a:r>
            <a:r>
              <a:rPr lang="en-GB" sz="1400" dirty="0"/>
              <a:t> &lt; </a:t>
            </a:r>
            <a:r>
              <a:rPr lang="en-GB" sz="1400" dirty="0" err="1"/>
              <a:t>nCols</a:t>
            </a:r>
            <a:r>
              <a:rPr lang="en-GB" sz="1400" dirty="0"/>
              <a:t>*</a:t>
            </a:r>
            <a:r>
              <a:rPr lang="en-GB" sz="1400" dirty="0" err="1"/>
              <a:t>nRows</a:t>
            </a:r>
            <a:r>
              <a:rPr lang="en-GB" sz="1400" dirty="0"/>
              <a:t>; ++</a:t>
            </a:r>
            <a:r>
              <a:rPr lang="en-GB" sz="1400" dirty="0" err="1"/>
              <a:t>i</a:t>
            </a:r>
            <a:r>
              <a:rPr lang="en-GB" sz="1400" dirty="0" smtClean="0"/>
              <a:t>) {</a:t>
            </a:r>
            <a:endParaRPr lang="en-GB" sz="1400" dirty="0"/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*p++ = *p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22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Elemenkénti</a:t>
            </a:r>
            <a:r>
              <a:rPr lang="en-GB" dirty="0" smtClean="0"/>
              <a:t> </a:t>
            </a:r>
            <a:r>
              <a:rPr lang="en-GB" dirty="0" err="1" smtClean="0"/>
              <a:t>feldolgozás</a:t>
            </a:r>
            <a:r>
              <a:rPr lang="en-GB" dirty="0" smtClean="0"/>
              <a:t>: v4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err="1"/>
              <a:t>m_clone.forEach</a:t>
            </a:r>
            <a:r>
              <a:rPr lang="en-GB" sz="1400" dirty="0"/>
              <a:t>&lt;cv::Vec3b&gt;([&amp;threshold](cv::Vec3b&amp; p, </a:t>
            </a:r>
            <a:r>
              <a:rPr lang="en-GB" sz="1400" dirty="0" err="1"/>
              <a:t>const</a:t>
            </a:r>
            <a:r>
              <a:rPr lang="en-GB" sz="1400" dirty="0"/>
              <a:t> </a:t>
            </a:r>
            <a:r>
              <a:rPr lang="en-GB" sz="1400" dirty="0" err="1"/>
              <a:t>int</a:t>
            </a:r>
            <a:r>
              <a:rPr lang="en-GB" sz="1400" dirty="0"/>
              <a:t> * position) -&gt; void {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p[0] = p[0]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p[1] = p[1]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/>
              <a:t>	p[2] = p[2] &gt; threshold ? 255 : 0;</a:t>
            </a:r>
          </a:p>
          <a:p>
            <a:pPr marL="0" indent="0" defTabSz="540000">
              <a:spcBef>
                <a:spcPts val="0"/>
              </a:spcBef>
              <a:buNone/>
            </a:pPr>
            <a:r>
              <a:rPr lang="en-GB" sz="1400" dirty="0" smtClean="0"/>
              <a:t>});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32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megoldás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c</a:t>
            </a:r>
            <a:r>
              <a:rPr lang="en-GB" sz="2000" dirty="0" smtClean="0"/>
              <a:t>v</a:t>
            </a:r>
            <a:r>
              <a:rPr lang="en-GB" sz="2000" dirty="0"/>
              <a:t>::threshold(m_clone, </a:t>
            </a:r>
            <a:r>
              <a:rPr lang="en-GB" sz="2000" dirty="0" err="1"/>
              <a:t>m_clone</a:t>
            </a:r>
            <a:r>
              <a:rPr lang="en-GB" sz="2000" dirty="0"/>
              <a:t>, threshold, 255.0, cv::THRESH_BINARY</a:t>
            </a:r>
            <a:r>
              <a:rPr lang="en-GB" sz="2000" dirty="0" smtClean="0"/>
              <a:t>);</a:t>
            </a:r>
            <a:endParaRPr lang="hu-HU" sz="2000" dirty="0" smtClean="0"/>
          </a:p>
          <a:p>
            <a:pPr>
              <a:buFontTx/>
              <a:buChar char="-"/>
            </a:pPr>
            <a:r>
              <a:rPr lang="hu-HU" sz="2000" dirty="0" smtClean="0"/>
              <a:t>Ugyanazt csinálja mint az előző fóliákon lévő kód, csak gyorsabb.</a:t>
            </a:r>
          </a:p>
          <a:p>
            <a:pPr>
              <a:buFontTx/>
              <a:buChar char="-"/>
            </a:pPr>
            <a:r>
              <a:rPr lang="hu-HU" sz="2000" dirty="0" smtClean="0"/>
              <a:t>Tanulság: amire csak lehet használjunk beépített </a:t>
            </a:r>
            <a:r>
              <a:rPr lang="hu-HU" sz="2000" dirty="0" err="1" smtClean="0"/>
              <a:t>OpenCV</a:t>
            </a:r>
            <a:r>
              <a:rPr lang="hu-HU" sz="2000" dirty="0" smtClean="0"/>
              <a:t> függvényt</a:t>
            </a:r>
            <a:endParaRPr lang="hu-HU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3190009"/>
            <a:ext cx="8808554" cy="26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8999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travolta-mas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8313" y="2709949"/>
            <a:ext cx="3716349" cy="2090447"/>
          </a:xfrm>
          <a:prstGeom prst="rect">
            <a:avLst/>
          </a:prstGeom>
        </p:spPr>
      </p:pic>
      <p:pic>
        <p:nvPicPr>
          <p:cNvPr id="5" name="travolt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698" y="1601593"/>
            <a:ext cx="3694121" cy="2077943"/>
          </a:xfrm>
          <a:prstGeom prst="rect">
            <a:avLst/>
          </a:prstGeom>
        </p:spPr>
      </p:pic>
      <p:sp>
        <p:nvSpPr>
          <p:cNvPr id="6" name="Jobbra nyíl 9"/>
          <p:cNvSpPr/>
          <p:nvPr/>
        </p:nvSpPr>
        <p:spPr>
          <a:xfrm rot="2127643">
            <a:off x="4264423" y="3065502"/>
            <a:ext cx="639336" cy="319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360218" y="3678971"/>
            <a:ext cx="10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input</a:t>
            </a:r>
            <a:endParaRPr lang="en-US" dirty="0"/>
          </a:p>
        </p:txBody>
      </p:sp>
      <p:sp>
        <p:nvSpPr>
          <p:cNvPr id="8" name="Szövegdoboz 7"/>
          <p:cNvSpPr txBox="1"/>
          <p:nvPr/>
        </p:nvSpPr>
        <p:spPr>
          <a:xfrm>
            <a:off x="4916411" y="4800396"/>
            <a:ext cx="10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r>
              <a:rPr lang="hu-HU" dirty="0" err="1" smtClean="0"/>
              <a:t>ompozitálás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ravolt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6698" y="1601595"/>
            <a:ext cx="3694121" cy="2077943"/>
          </a:xfrm>
          <a:prstGeom prst="rect">
            <a:avLst/>
          </a:prstGeom>
        </p:spPr>
      </p:pic>
      <p:pic>
        <p:nvPicPr>
          <p:cNvPr id="5" name="travolta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88313" y="2709952"/>
            <a:ext cx="3716348" cy="2090446"/>
          </a:xfrm>
          <a:prstGeom prst="rect">
            <a:avLst/>
          </a:prstGeom>
        </p:spPr>
      </p:pic>
      <p:pic>
        <p:nvPicPr>
          <p:cNvPr id="6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2" y="4199825"/>
            <a:ext cx="3694120" cy="2456734"/>
          </a:xfrm>
          <a:prstGeom prst="rect">
            <a:avLst/>
          </a:prstGeom>
        </p:spPr>
      </p:pic>
      <p:sp>
        <p:nvSpPr>
          <p:cNvPr id="7" name="Jobbra nyíl 8"/>
          <p:cNvSpPr/>
          <p:nvPr/>
        </p:nvSpPr>
        <p:spPr>
          <a:xfrm rot="20125956">
            <a:off x="4241468" y="4243816"/>
            <a:ext cx="639336" cy="319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Jobbra nyíl 9"/>
          <p:cNvSpPr/>
          <p:nvPr/>
        </p:nvSpPr>
        <p:spPr>
          <a:xfrm rot="2127643">
            <a:off x="4264423" y="3065504"/>
            <a:ext cx="639336" cy="319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>
            <a:off x="4925968" y="4805543"/>
            <a:ext cx="39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composited</a:t>
            </a:r>
            <a:r>
              <a:rPr lang="hu-HU" dirty="0" smtClean="0"/>
              <a:t> = </a:t>
            </a:r>
          </a:p>
          <a:p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hu-HU" dirty="0" err="1" smtClean="0"/>
              <a:t>mask</a:t>
            </a:r>
            <a:r>
              <a:rPr lang="hu-HU" dirty="0" smtClean="0"/>
              <a:t> &amp; input + ~</a:t>
            </a:r>
            <a:r>
              <a:rPr lang="hu-HU" dirty="0" err="1" smtClean="0"/>
              <a:t>mask</a:t>
            </a:r>
            <a:r>
              <a:rPr lang="hu-HU" dirty="0" smtClean="0"/>
              <a:t> &amp; </a:t>
            </a:r>
            <a:r>
              <a:rPr lang="hu-HU" dirty="0" err="1" smtClean="0"/>
              <a:t>background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60218" y="3678971"/>
            <a:ext cx="101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input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133962" y="6287227"/>
            <a:ext cx="151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7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Színek megkülönböztetése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feladat első része a marker detektálás</a:t>
            </a:r>
          </a:p>
          <a:p>
            <a:r>
              <a:rPr lang="hu-HU" dirty="0" smtClean="0"/>
              <a:t>Különböztessük meg a markereket szín alapján!</a:t>
            </a:r>
          </a:p>
          <a:p>
            <a:r>
              <a:rPr lang="hu-HU" dirty="0" smtClean="0"/>
              <a:t>Az RGB helyett más színtérben (pl. HSV) egyszerűbb</a:t>
            </a:r>
            <a:endParaRPr lang="hu-HU" dirty="0"/>
          </a:p>
        </p:txBody>
      </p:sp>
      <p:pic>
        <p:nvPicPr>
          <p:cNvPr id="4" name="Picture 2" descr="Képtalálat a következőre: „rgb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63" y="3393475"/>
            <a:ext cx="1448243" cy="144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3/36/CIE1931_RGBCM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18" y="4880166"/>
            <a:ext cx="1740636" cy="130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0/0d/HSV_color_solid_cylinder_alpha_lowgamm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52" y="3393476"/>
            <a:ext cx="2045381" cy="15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upport.robotis.com/en/images/product/darwin-op/image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6" y="5011209"/>
            <a:ext cx="2199512" cy="47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15993" y="6180015"/>
            <a:ext cx="65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/>
              <a:t>RGB</a:t>
            </a:r>
            <a:endParaRPr lang="en-US" sz="21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60446" y="5645445"/>
            <a:ext cx="3207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50" dirty="0"/>
              <a:t>Piros</a:t>
            </a:r>
          </a:p>
          <a:p>
            <a:pPr algn="ctr"/>
            <a:r>
              <a:rPr lang="hu-HU" sz="1350" dirty="0"/>
              <a:t>(megvilágítási viszonyokra invariáns!)</a:t>
            </a:r>
            <a:endParaRPr lang="en-US" sz="1350" dirty="0"/>
          </a:p>
        </p:txBody>
      </p:sp>
      <p:sp>
        <p:nvSpPr>
          <p:cNvPr id="10" name="Jobb oldali kapcsos zárójel 9"/>
          <p:cNvSpPr/>
          <p:nvPr/>
        </p:nvSpPr>
        <p:spPr>
          <a:xfrm rot="5400000">
            <a:off x="4815917" y="5389267"/>
            <a:ext cx="168215" cy="22019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zövegdoboz 10"/>
          <p:cNvSpPr txBox="1"/>
          <p:nvPr/>
        </p:nvSpPr>
        <p:spPr>
          <a:xfrm>
            <a:off x="5721670" y="6180015"/>
            <a:ext cx="653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/>
              <a:t>HSV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387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Színtérkonverzió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1325"/>
            <a:ext cx="8155132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cvtColor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mode, </a:t>
            </a:r>
            <a:r>
              <a:rPr lang="en-GB" sz="2000" dirty="0" err="1" smtClean="0"/>
              <a:t>dstCn</a:t>
            </a:r>
            <a:r>
              <a:rPr lang="en-GB" sz="2000" dirty="0" smtClean="0"/>
              <a:t>=0)</a:t>
            </a:r>
          </a:p>
          <a:p>
            <a:pPr lvl="1"/>
            <a:r>
              <a:rPr lang="en-GB" sz="1800" dirty="0" smtClean="0"/>
              <a:t>Minden </a:t>
            </a:r>
            <a:r>
              <a:rPr lang="en-GB" sz="1800" dirty="0" err="1" smtClean="0"/>
              <a:t>lényeges</a:t>
            </a:r>
            <a:r>
              <a:rPr lang="en-GB" sz="1800" dirty="0" smtClean="0"/>
              <a:t> </a:t>
            </a:r>
            <a:r>
              <a:rPr lang="en-GB" sz="1800" dirty="0" err="1" smtClean="0"/>
              <a:t>színteret</a:t>
            </a:r>
            <a:r>
              <a:rPr lang="en-GB" sz="1800" dirty="0" smtClean="0"/>
              <a:t> (is) </a:t>
            </a:r>
            <a:r>
              <a:rPr lang="en-GB" sz="1800" dirty="0" err="1" smtClean="0"/>
              <a:t>támogat</a:t>
            </a:r>
            <a:endParaRPr lang="en-GB" sz="1800" dirty="0" smtClean="0"/>
          </a:p>
          <a:p>
            <a:r>
              <a:rPr lang="en-GB" sz="2000" dirty="0" err="1" smtClean="0"/>
              <a:t>Gépi</a:t>
            </a:r>
            <a:r>
              <a:rPr lang="en-GB" sz="2000" dirty="0" smtClean="0"/>
              <a:t> </a:t>
            </a:r>
            <a:r>
              <a:rPr lang="en-GB" sz="2000" dirty="0" err="1" smtClean="0"/>
              <a:t>látásban</a:t>
            </a:r>
            <a:r>
              <a:rPr lang="en-GB" sz="2000" dirty="0" smtClean="0"/>
              <a:t>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egyik</a:t>
            </a:r>
            <a:r>
              <a:rPr lang="en-GB" sz="2000" dirty="0" smtClean="0"/>
              <a:t> </a:t>
            </a:r>
            <a:r>
              <a:rPr lang="en-GB" sz="2000" dirty="0" err="1" smtClean="0"/>
              <a:t>leggyakrabban</a:t>
            </a:r>
            <a:r>
              <a:rPr lang="en-GB" sz="2000" dirty="0" smtClean="0"/>
              <a:t> </a:t>
            </a:r>
            <a:r>
              <a:rPr lang="en-GB" sz="2000" dirty="0" err="1" smtClean="0"/>
              <a:t>használt</a:t>
            </a:r>
            <a:r>
              <a:rPr lang="en-GB" sz="2000" dirty="0"/>
              <a:t> </a:t>
            </a:r>
            <a:r>
              <a:rPr lang="en-GB" sz="2000" dirty="0" err="1" smtClean="0"/>
              <a:t>mód</a:t>
            </a:r>
            <a:r>
              <a:rPr lang="en-GB" sz="2000" dirty="0" smtClean="0"/>
              <a:t> a </a:t>
            </a:r>
            <a:r>
              <a:rPr lang="en-GB" sz="2000" dirty="0" err="1" smtClean="0"/>
              <a:t>luminancia</a:t>
            </a:r>
            <a:r>
              <a:rPr lang="en-GB" sz="2000" dirty="0" smtClean="0"/>
              <a:t> (grayscale) </a:t>
            </a:r>
            <a:r>
              <a:rPr lang="en-GB" sz="2000" dirty="0" err="1" smtClean="0"/>
              <a:t>konverzió</a:t>
            </a: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hu-HU" sz="2000" dirty="0" err="1" smtClean="0"/>
              <a:t>mode</a:t>
            </a:r>
            <a:r>
              <a:rPr lang="hu-HU" sz="2000" dirty="0" smtClean="0"/>
              <a:t>=</a:t>
            </a:r>
            <a:r>
              <a:rPr lang="en-GB" sz="2000" dirty="0" smtClean="0"/>
              <a:t>CV_BGR2GRAY</a:t>
            </a:r>
            <a:r>
              <a:rPr lang="hu-HU" sz="2000" dirty="0" smtClean="0"/>
              <a:t> (4.x: cv::COLOR_BGR2GRAY)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72" y="4987116"/>
            <a:ext cx="3039828" cy="185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73" y="3091082"/>
            <a:ext cx="3039827" cy="185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7" y="4988328"/>
            <a:ext cx="2991490" cy="18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06" y="467448"/>
            <a:ext cx="2716530" cy="1660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257" y="3091083"/>
            <a:ext cx="2991490" cy="1828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977" y="3820612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RGB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57210" y="212778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BGR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07332" y="3820612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Grayscale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53052" y="5700224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8977" y="5693331"/>
            <a:ext cx="116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HSV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Feladat</a:t>
            </a:r>
            <a:r>
              <a:rPr lang="en-GB" dirty="0" smtClean="0"/>
              <a:t>: </a:t>
            </a:r>
            <a:r>
              <a:rPr lang="hu-HU" dirty="0" smtClean="0"/>
              <a:t>HSV színleválasztás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25299"/>
          </a:xfrm>
        </p:spPr>
        <p:txBody>
          <a:bodyPr>
            <a:normAutofit/>
          </a:bodyPr>
          <a:lstStyle/>
          <a:p>
            <a:r>
              <a:rPr lang="hu-HU" sz="1800" dirty="0"/>
              <a:t>HSV tartomány: </a:t>
            </a:r>
            <a:r>
              <a:rPr lang="en-GB" sz="1800" dirty="0" smtClean="0"/>
              <a:t>(</a:t>
            </a:r>
            <a:r>
              <a:rPr lang="hu-HU" sz="1800" dirty="0" smtClean="0"/>
              <a:t>[</a:t>
            </a:r>
            <a:r>
              <a:rPr lang="hu-HU" sz="1800" dirty="0"/>
              <a:t>0,179];[0,255];[0,255</a:t>
            </a:r>
            <a:r>
              <a:rPr lang="hu-HU" sz="1800" dirty="0" smtClean="0"/>
              <a:t>]</a:t>
            </a:r>
            <a:r>
              <a:rPr lang="en-GB" sz="1800" dirty="0" smtClean="0"/>
              <a:t>)</a:t>
            </a:r>
            <a:endParaRPr lang="hu-HU" sz="1800" dirty="0"/>
          </a:p>
          <a:p>
            <a:r>
              <a:rPr lang="hu-HU" sz="1800" dirty="0" smtClean="0"/>
              <a:t>Segítség</a:t>
            </a:r>
            <a:r>
              <a:rPr lang="en-GB" sz="1800" dirty="0" smtClean="0"/>
              <a:t> a hue </a:t>
            </a:r>
            <a:r>
              <a:rPr lang="en-GB" sz="1800" dirty="0" err="1" smtClean="0"/>
              <a:t>vágáshoz</a:t>
            </a:r>
            <a:r>
              <a:rPr lang="hu-HU" sz="1800" dirty="0" smtClean="0"/>
              <a:t>: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hu-HU" sz="1800" dirty="0" smtClean="0"/>
              <a:t>kék</a:t>
            </a:r>
            <a:r>
              <a:rPr lang="hu-HU" sz="1800" dirty="0"/>
              <a:t>: 100-110, piros: 0-10 (kb</a:t>
            </a:r>
            <a:r>
              <a:rPr lang="hu-HU" sz="1800" dirty="0" smtClean="0"/>
              <a:t>.)</a:t>
            </a:r>
            <a:endParaRPr lang="hu-HU" sz="1800" dirty="0"/>
          </a:p>
          <a:p>
            <a:r>
              <a:rPr lang="en-GB" sz="1800" dirty="0" smtClean="0"/>
              <a:t>Tipp: a </a:t>
            </a:r>
            <a:r>
              <a:rPr lang="en-GB" sz="1800" dirty="0" err="1" smtClean="0"/>
              <a:t>szaturációt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a </a:t>
            </a:r>
            <a:r>
              <a:rPr lang="en-GB" sz="1800" dirty="0" err="1" smtClean="0"/>
              <a:t>világosságot</a:t>
            </a:r>
            <a:r>
              <a:rPr lang="en-GB" sz="1800" dirty="0" smtClean="0"/>
              <a:t> is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dirty="0" err="1" smtClean="0"/>
              <a:t>érdemes</a:t>
            </a:r>
            <a:r>
              <a:rPr lang="en-GB" sz="1800" dirty="0" smtClean="0"/>
              <a:t> </a:t>
            </a:r>
            <a:r>
              <a:rPr lang="en-GB" sz="1800" dirty="0" err="1" smtClean="0"/>
              <a:t>szűrni</a:t>
            </a:r>
            <a:r>
              <a:rPr lang="en-GB" sz="1800" dirty="0" smtClean="0"/>
              <a:t> (</a:t>
            </a:r>
            <a:r>
              <a:rPr lang="en-GB" sz="1800" dirty="0" err="1" smtClean="0"/>
              <a:t>markernek</a:t>
            </a:r>
            <a:r>
              <a:rPr lang="en-GB" sz="1800" dirty="0" smtClean="0"/>
              <a:t> </a:t>
            </a:r>
            <a:r>
              <a:rPr lang="en-GB" sz="1800" dirty="0" err="1" smtClean="0"/>
              <a:t>azt</a:t>
            </a:r>
            <a:r>
              <a:rPr lang="en-GB" sz="1800" dirty="0" smtClean="0"/>
              <a:t> </a:t>
            </a:r>
            <a:r>
              <a:rPr lang="en-GB" sz="1800" dirty="0" err="1" smtClean="0"/>
              <a:t>fogadjuk</a:t>
            </a:r>
            <a:r>
              <a:rPr lang="en-GB" sz="1800" dirty="0" smtClean="0"/>
              <a:t> el,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</a:t>
            </a:r>
            <a:r>
              <a:rPr lang="en-GB" sz="1800" dirty="0" err="1" smtClean="0"/>
              <a:t>ami</a:t>
            </a:r>
            <a:r>
              <a:rPr lang="en-GB" sz="1800" dirty="0" smtClean="0"/>
              <a:t> </a:t>
            </a:r>
            <a:r>
              <a:rPr lang="en-GB" sz="1800" dirty="0" err="1" smtClean="0"/>
              <a:t>élénk</a:t>
            </a:r>
            <a:r>
              <a:rPr lang="en-GB" sz="1800" dirty="0" smtClean="0"/>
              <a:t>, </a:t>
            </a:r>
            <a:r>
              <a:rPr lang="en-GB" sz="1800" dirty="0" err="1" smtClean="0"/>
              <a:t>világos</a:t>
            </a:r>
            <a:r>
              <a:rPr lang="en-GB" sz="1800" dirty="0" smtClean="0"/>
              <a:t> </a:t>
            </a:r>
            <a:r>
              <a:rPr lang="en-GB" sz="1800" dirty="0" err="1" smtClean="0"/>
              <a:t>piros</a:t>
            </a:r>
            <a:r>
              <a:rPr lang="en-GB" sz="1800" dirty="0" smtClean="0"/>
              <a:t> / </a:t>
            </a:r>
            <a:r>
              <a:rPr lang="en-GB" sz="1800" dirty="0" err="1" smtClean="0"/>
              <a:t>kék</a:t>
            </a:r>
            <a:r>
              <a:rPr lang="en-GB" sz="1800" dirty="0" smtClean="0"/>
              <a:t>)</a:t>
            </a:r>
          </a:p>
          <a:p>
            <a:endParaRPr lang="hu-HU" sz="1800" dirty="0"/>
          </a:p>
          <a:p>
            <a:r>
              <a:rPr lang="hu-HU" sz="1800" dirty="0" err="1"/>
              <a:t>Küszöbözés</a:t>
            </a:r>
            <a:r>
              <a:rPr lang="hu-HU" sz="1800" dirty="0"/>
              <a:t>:</a:t>
            </a:r>
          </a:p>
          <a:p>
            <a:r>
              <a:rPr lang="hu-HU" sz="1800" dirty="0" err="1"/>
              <a:t>inRange</a:t>
            </a:r>
            <a:r>
              <a:rPr lang="hu-HU" sz="1800" dirty="0"/>
              <a:t>(input, </a:t>
            </a:r>
            <a:r>
              <a:rPr lang="hu-HU" sz="1800" dirty="0" err="1"/>
              <a:t>lower_threshold</a:t>
            </a:r>
            <a:r>
              <a:rPr lang="hu-HU" sz="1800" dirty="0"/>
              <a:t>, </a:t>
            </a:r>
            <a:r>
              <a:rPr lang="hu-HU" sz="1800" dirty="0" err="1"/>
              <a:t>upper_thresold</a:t>
            </a:r>
            <a:r>
              <a:rPr lang="hu-HU" sz="1800" dirty="0"/>
              <a:t>, </a:t>
            </a:r>
            <a:r>
              <a:rPr lang="hu-HU" sz="1800" dirty="0" err="1"/>
              <a:t>output_mask</a:t>
            </a:r>
            <a:r>
              <a:rPr lang="hu-HU" sz="1800" dirty="0" smtClean="0"/>
              <a:t>)</a:t>
            </a:r>
          </a:p>
          <a:p>
            <a:pPr lvl="1"/>
            <a:r>
              <a:rPr lang="hu-HU" sz="1400" dirty="0" smtClean="0"/>
              <a:t>A küszöbértékek is lehetnek többcsatornásak!</a:t>
            </a:r>
            <a:r>
              <a:rPr lang="en-GB" sz="1400" dirty="0" smtClean="0"/>
              <a:t> (</a:t>
            </a:r>
            <a:r>
              <a:rPr lang="en-GB" sz="1400" dirty="0" err="1" smtClean="0"/>
              <a:t>Tudunk</a:t>
            </a:r>
            <a:r>
              <a:rPr lang="en-GB" sz="1400" dirty="0" smtClean="0"/>
              <a:t> </a:t>
            </a:r>
            <a:r>
              <a:rPr lang="en-GB" sz="1400" dirty="0" err="1" smtClean="0"/>
              <a:t>egyszerre</a:t>
            </a:r>
            <a:r>
              <a:rPr lang="en-GB" sz="1400" dirty="0" smtClean="0"/>
              <a:t> a 3 </a:t>
            </a:r>
            <a:r>
              <a:rPr lang="en-GB" sz="1400" dirty="0" err="1" smtClean="0"/>
              <a:t>színcsatornára</a:t>
            </a:r>
            <a:r>
              <a:rPr lang="en-GB" sz="1400" dirty="0" smtClean="0"/>
              <a:t> </a:t>
            </a:r>
            <a:r>
              <a:rPr lang="en-GB" sz="1400" dirty="0" err="1" smtClean="0"/>
              <a:t>szűrni</a:t>
            </a:r>
            <a:r>
              <a:rPr lang="en-GB" sz="1400" dirty="0" smtClean="0"/>
              <a:t>)</a:t>
            </a:r>
            <a:endParaRPr lang="hu-HU" sz="1400" dirty="0" smtClean="0"/>
          </a:p>
          <a:p>
            <a:pPr lvl="1"/>
            <a:r>
              <a:rPr lang="hu-HU" sz="1400" dirty="0" smtClean="0"/>
              <a:t>Pl: 	inRange(in</a:t>
            </a:r>
            <a:r>
              <a:rPr lang="en-GB" sz="1400" dirty="0" smtClean="0"/>
              <a:t>put</a:t>
            </a:r>
            <a:r>
              <a:rPr lang="hu-HU" sz="1400" dirty="0" smtClean="0"/>
              <a:t>, cv::Scalar(10,20,30), cv::Scalar(40,50,60), ou</a:t>
            </a:r>
            <a:r>
              <a:rPr lang="en-GB" sz="1400" dirty="0" err="1" smtClean="0"/>
              <a:t>tput_mask</a:t>
            </a:r>
            <a:r>
              <a:rPr lang="hu-HU" sz="1400" dirty="0" smtClean="0"/>
              <a:t>);</a:t>
            </a:r>
            <a:endParaRPr lang="en-GB" sz="1400" dirty="0" smtClean="0"/>
          </a:p>
          <a:p>
            <a:r>
              <a:rPr lang="en-GB" sz="1800" dirty="0" err="1" smtClean="0"/>
              <a:t>Az</a:t>
            </a:r>
            <a:r>
              <a:rPr lang="en-GB" sz="1800" dirty="0" smtClean="0"/>
              <a:t> </a:t>
            </a:r>
            <a:r>
              <a:rPr lang="en-GB" sz="1800" dirty="0" err="1" smtClean="0"/>
              <a:t>inRange</a:t>
            </a:r>
            <a:r>
              <a:rPr lang="en-GB" sz="1800" dirty="0" smtClean="0"/>
              <a:t> </a:t>
            </a:r>
            <a:r>
              <a:rPr lang="en-GB" sz="1800" dirty="0" err="1" smtClean="0"/>
              <a:t>kimenete</a:t>
            </a:r>
            <a:r>
              <a:rPr lang="en-GB" sz="1800" dirty="0" smtClean="0"/>
              <a:t> (</a:t>
            </a:r>
            <a:r>
              <a:rPr lang="en-GB" sz="1800" dirty="0" err="1" smtClean="0"/>
              <a:t>utolsó</a:t>
            </a:r>
            <a:r>
              <a:rPr lang="en-GB" sz="1800" dirty="0" smtClean="0"/>
              <a:t> </a:t>
            </a:r>
            <a:r>
              <a:rPr lang="en-GB" sz="1800" dirty="0" err="1" smtClean="0"/>
              <a:t>paraméter</a:t>
            </a:r>
            <a:r>
              <a:rPr lang="en-GB" sz="1800" dirty="0" smtClean="0"/>
              <a:t>) </a:t>
            </a:r>
            <a:r>
              <a:rPr lang="en-GB" sz="1800" dirty="0" err="1" smtClean="0"/>
              <a:t>egy</a:t>
            </a:r>
            <a:r>
              <a:rPr lang="en-GB" sz="1800" dirty="0" smtClean="0"/>
              <a:t> </a:t>
            </a:r>
            <a:r>
              <a:rPr lang="en-GB" sz="1800" dirty="0" err="1" smtClean="0"/>
              <a:t>maszk</a:t>
            </a:r>
            <a:r>
              <a:rPr lang="en-GB" sz="1800" dirty="0" smtClean="0"/>
              <a:t> (</a:t>
            </a:r>
            <a:r>
              <a:rPr lang="en-GB" sz="1800" dirty="0" err="1" smtClean="0"/>
              <a:t>fekete</a:t>
            </a:r>
            <a:r>
              <a:rPr lang="en-GB" sz="1800" dirty="0" smtClean="0"/>
              <a:t>=0 </a:t>
            </a:r>
            <a:r>
              <a:rPr lang="en-GB" sz="1800" dirty="0" err="1" smtClean="0"/>
              <a:t>vagy</a:t>
            </a:r>
            <a:r>
              <a:rPr lang="en-GB" sz="1800" dirty="0" smtClean="0"/>
              <a:t> </a:t>
            </a:r>
            <a:r>
              <a:rPr lang="en-GB" sz="1800" dirty="0" err="1" smtClean="0"/>
              <a:t>fehér</a:t>
            </a:r>
            <a:r>
              <a:rPr lang="en-GB" sz="1800" dirty="0" smtClean="0"/>
              <a:t>=255 </a:t>
            </a:r>
            <a:r>
              <a:rPr lang="en-GB" sz="1800" dirty="0" err="1" smtClean="0"/>
              <a:t>pixelek</a:t>
            </a:r>
            <a:r>
              <a:rPr lang="en-GB" sz="1800" dirty="0" smtClean="0"/>
              <a:t>), </a:t>
            </a:r>
            <a:r>
              <a:rPr lang="en-GB" sz="1800" dirty="0" err="1" smtClean="0"/>
              <a:t>ami</a:t>
            </a:r>
            <a:r>
              <a:rPr lang="en-GB" sz="1800" dirty="0" smtClean="0"/>
              <a:t> </a:t>
            </a:r>
            <a:r>
              <a:rPr lang="en-GB" sz="1800" dirty="0" err="1" smtClean="0"/>
              <a:t>hatékonysági</a:t>
            </a:r>
            <a:r>
              <a:rPr lang="en-GB" sz="1800" dirty="0" smtClean="0"/>
              <a:t> </a:t>
            </a:r>
            <a:r>
              <a:rPr lang="en-GB" sz="1800" dirty="0" err="1" smtClean="0"/>
              <a:t>okokból</a:t>
            </a:r>
            <a:r>
              <a:rPr lang="en-GB" sz="1800" dirty="0" smtClean="0"/>
              <a:t> </a:t>
            </a:r>
            <a:r>
              <a:rPr lang="en-GB" sz="1800" dirty="0" err="1" smtClean="0"/>
              <a:t>egycsatornás</a:t>
            </a:r>
            <a:r>
              <a:rPr lang="en-GB" sz="1800" dirty="0" smtClean="0"/>
              <a:t>!</a:t>
            </a:r>
            <a:endParaRPr lang="hu-HU" sz="1800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29" y="1825625"/>
            <a:ext cx="3322187" cy="26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Kiterjesztett valóság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004" y="1749830"/>
            <a:ext cx="7744345" cy="3394472"/>
          </a:xfrm>
        </p:spPr>
        <p:txBody>
          <a:bodyPr>
            <a:noAutofit/>
          </a:bodyPr>
          <a:lstStyle/>
          <a:p>
            <a:r>
              <a:rPr lang="hu-HU" dirty="0"/>
              <a:t>Detektálás</a:t>
            </a:r>
          </a:p>
          <a:p>
            <a:pPr lvl="1"/>
            <a:r>
              <a:rPr lang="hu-HU" dirty="0" smtClean="0"/>
              <a:t>Látunk-e „ismerős” vagy „fontos” dolgokat a képen?</a:t>
            </a:r>
          </a:p>
          <a:p>
            <a:r>
              <a:rPr lang="hu-HU" dirty="0"/>
              <a:t>Felismerés</a:t>
            </a:r>
          </a:p>
          <a:p>
            <a:pPr lvl="1"/>
            <a:r>
              <a:rPr lang="hu-HU" dirty="0" smtClean="0"/>
              <a:t>Mit látunk a képen? </a:t>
            </a:r>
          </a:p>
          <a:p>
            <a:r>
              <a:rPr lang="hu-HU" dirty="0"/>
              <a:t>Lokalizáció</a:t>
            </a:r>
          </a:p>
          <a:p>
            <a:pPr lvl="1"/>
            <a:r>
              <a:rPr lang="hu-HU" dirty="0" smtClean="0"/>
              <a:t>Hol van a képen (képtérben) amit látunk?</a:t>
            </a:r>
          </a:p>
          <a:p>
            <a:pPr lvl="1"/>
            <a:r>
              <a:rPr lang="hu-HU" dirty="0" smtClean="0"/>
              <a:t>Hol van a kamerához képest a 3D térben amit látunk?</a:t>
            </a:r>
          </a:p>
          <a:p>
            <a:r>
              <a:rPr lang="hu-HU" dirty="0"/>
              <a:t>A kép kiegészítése </a:t>
            </a:r>
            <a:r>
              <a:rPr lang="hu-HU" dirty="0" err="1"/>
              <a:t>renderelt</a:t>
            </a:r>
            <a:r>
              <a:rPr lang="hu-HU" dirty="0"/>
              <a:t> tartalommal</a:t>
            </a:r>
          </a:p>
        </p:txBody>
      </p:sp>
    </p:spTree>
    <p:extLst>
      <p:ext uri="{BB962C8B-B14F-4D97-AF65-F5344CB8AC3E}">
        <p14:creationId xmlns:p14="http://schemas.microsoft.com/office/powerpoint/2010/main" val="17960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Éldetektálás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Alap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(Sobel, Laplace) </a:t>
            </a:r>
            <a:r>
              <a:rPr lang="en-GB" sz="2400" dirty="0" err="1" smtClean="0"/>
              <a:t>és</a:t>
            </a:r>
            <a:r>
              <a:rPr lang="en-GB" sz="2400" dirty="0" smtClean="0"/>
              <a:t> </a:t>
            </a:r>
            <a:r>
              <a:rPr lang="en-GB" sz="2400" dirty="0" err="1" smtClean="0"/>
              <a:t>bonyolultabb</a:t>
            </a:r>
            <a:r>
              <a:rPr lang="en-GB" sz="2400" dirty="0" smtClean="0"/>
              <a:t> </a:t>
            </a:r>
            <a:r>
              <a:rPr lang="en-GB" sz="2400" dirty="0" err="1" smtClean="0"/>
              <a:t>algoritmusok</a:t>
            </a:r>
            <a:r>
              <a:rPr lang="en-GB" sz="2400" dirty="0" smtClean="0"/>
              <a:t> (Canny) is </a:t>
            </a:r>
            <a:r>
              <a:rPr lang="en-GB" sz="2400" dirty="0" err="1" smtClean="0"/>
              <a:t>implementálva</a:t>
            </a:r>
            <a:r>
              <a:rPr lang="en-GB" sz="2400" dirty="0" smtClean="0"/>
              <a:t> </a:t>
            </a:r>
            <a:r>
              <a:rPr lang="en-GB" sz="2400" dirty="0" err="1" smtClean="0"/>
              <a:t>vannak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grayscale </a:t>
            </a:r>
            <a:r>
              <a:rPr lang="en-GB" sz="2000" dirty="0" err="1" smtClean="0"/>
              <a:t>képeken</a:t>
            </a:r>
            <a:r>
              <a:rPr lang="en-GB" sz="2000" dirty="0" smtClean="0"/>
              <a:t> </a:t>
            </a:r>
            <a:r>
              <a:rPr lang="en-GB" sz="2000" dirty="0" err="1" smtClean="0"/>
              <a:t>működnek</a:t>
            </a:r>
            <a:endParaRPr lang="en-GB" sz="2000" dirty="0" smtClean="0"/>
          </a:p>
          <a:p>
            <a:r>
              <a:rPr lang="en-GB" sz="2400" dirty="0" smtClean="0"/>
              <a:t>cv::Sobel(</a:t>
            </a:r>
            <a:r>
              <a:rPr lang="en-GB" sz="2400" dirty="0" err="1" smtClean="0"/>
              <a:t>inputMat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outputMat</a:t>
            </a:r>
            <a:r>
              <a:rPr lang="en-GB" sz="2400" dirty="0" smtClean="0"/>
              <a:t>, </a:t>
            </a:r>
            <a:r>
              <a:rPr lang="en-GB" sz="2400" dirty="0" err="1" smtClean="0"/>
              <a:t>bitDepth</a:t>
            </a:r>
            <a:r>
              <a:rPr lang="en-GB" sz="2400" dirty="0" smtClean="0"/>
              <a:t>, dx, </a:t>
            </a:r>
            <a:r>
              <a:rPr lang="en-GB" sz="2400" dirty="0" err="1" smtClean="0"/>
              <a:t>dy</a:t>
            </a:r>
            <a:r>
              <a:rPr lang="en-GB" sz="2400" dirty="0" smtClean="0"/>
              <a:t>, </a:t>
            </a:r>
            <a:r>
              <a:rPr lang="en-GB" sz="2400" dirty="0" err="1" smtClean="0"/>
              <a:t>kernelSize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deriváló</a:t>
            </a:r>
            <a:r>
              <a:rPr lang="en-GB" sz="2400" dirty="0" smtClean="0"/>
              <a:t> </a:t>
            </a:r>
            <a:r>
              <a:rPr lang="en-GB" sz="2400" dirty="0" err="1" smtClean="0"/>
              <a:t>operátorok</a:t>
            </a:r>
            <a:r>
              <a:rPr lang="en-GB" sz="2400" dirty="0" smtClean="0"/>
              <a:t> </a:t>
            </a:r>
            <a:r>
              <a:rPr lang="en-GB" sz="2400" dirty="0" err="1" smtClean="0"/>
              <a:t>negatív</a:t>
            </a:r>
            <a:r>
              <a:rPr lang="en-GB" sz="2400" dirty="0" smtClean="0"/>
              <a:t> </a:t>
            </a:r>
            <a:r>
              <a:rPr lang="en-GB" sz="2400" dirty="0" err="1" smtClean="0"/>
              <a:t>értéket</a:t>
            </a:r>
            <a:r>
              <a:rPr lang="en-GB" sz="2400" dirty="0" smtClean="0"/>
              <a:t> is </a:t>
            </a:r>
            <a:r>
              <a:rPr lang="en-GB" sz="2400" dirty="0" err="1" smtClean="0"/>
              <a:t>adhatnak</a:t>
            </a:r>
            <a:endParaRPr lang="en-GB" sz="2400" dirty="0" smtClean="0"/>
          </a:p>
          <a:p>
            <a:pPr lvl="1"/>
            <a:r>
              <a:rPr lang="en-GB" sz="2000" dirty="0" smtClean="0"/>
              <a:t>Ha meg </a:t>
            </a:r>
            <a:r>
              <a:rPr lang="en-GB" sz="2000" dirty="0" err="1" smtClean="0"/>
              <a:t>szeretnénk</a:t>
            </a:r>
            <a:r>
              <a:rPr lang="en-GB" sz="2000" dirty="0" smtClean="0"/>
              <a:t> </a:t>
            </a:r>
            <a:r>
              <a:rPr lang="en-GB" sz="2000" dirty="0" err="1" smtClean="0"/>
              <a:t>jeleníteni</a:t>
            </a:r>
            <a:r>
              <a:rPr lang="en-GB" sz="2000" dirty="0" smtClean="0"/>
              <a:t>: cv::</a:t>
            </a:r>
            <a:r>
              <a:rPr lang="en-GB" sz="2000" dirty="0" err="1" smtClean="0"/>
              <a:t>convertScaleAbs</a:t>
            </a:r>
            <a:r>
              <a:rPr lang="en-GB" sz="2000" dirty="0" smtClean="0"/>
              <a:t>(in, out)</a:t>
            </a:r>
          </a:p>
          <a:p>
            <a:endParaRPr lang="en-GB" sz="2400" dirty="0" smtClean="0"/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deriválás</a:t>
            </a:r>
            <a:r>
              <a:rPr lang="en-GB" sz="2400" dirty="0" smtClean="0"/>
              <a:t> (</a:t>
            </a:r>
            <a:r>
              <a:rPr lang="en-GB" sz="2400" dirty="0" err="1" smtClean="0"/>
              <a:t>élkeresés</a:t>
            </a:r>
            <a:r>
              <a:rPr lang="en-GB" sz="2400" dirty="0" smtClean="0"/>
              <a:t>) </a:t>
            </a:r>
            <a:r>
              <a:rPr lang="en-GB" sz="2400" dirty="0" err="1" smtClean="0"/>
              <a:t>felerősíti</a:t>
            </a:r>
            <a:r>
              <a:rPr lang="en-GB" sz="2400" dirty="0" smtClean="0"/>
              <a:t> a </a:t>
            </a:r>
            <a:r>
              <a:rPr lang="en-GB" sz="2400" dirty="0" err="1" smtClean="0"/>
              <a:t>zajt</a:t>
            </a:r>
            <a:endParaRPr lang="en-GB" sz="2400" dirty="0" smtClean="0"/>
          </a:p>
          <a:p>
            <a:pPr lvl="1"/>
            <a:r>
              <a:rPr lang="en-GB" sz="2000" dirty="0" err="1" smtClean="0"/>
              <a:t>Általában</a:t>
            </a:r>
            <a:r>
              <a:rPr lang="en-GB" sz="2000" dirty="0" smtClean="0"/>
              <a:t> </a:t>
            </a:r>
            <a:r>
              <a:rPr lang="en-GB" sz="2000" dirty="0" err="1" smtClean="0"/>
              <a:t>célszerű</a:t>
            </a:r>
            <a:r>
              <a:rPr lang="en-GB" sz="2000" dirty="0" smtClean="0"/>
              <a:t> </a:t>
            </a:r>
            <a:r>
              <a:rPr lang="en-GB" sz="2000" dirty="0" err="1" smtClean="0"/>
              <a:t>előszűrni</a:t>
            </a:r>
            <a:r>
              <a:rPr lang="en-GB" sz="2000" dirty="0" smtClean="0"/>
              <a:t> a </a:t>
            </a:r>
            <a:r>
              <a:rPr lang="en-GB" sz="2000" dirty="0" err="1" smtClean="0"/>
              <a:t>képet</a:t>
            </a:r>
            <a:r>
              <a:rPr lang="en-GB" sz="2000" dirty="0" smtClean="0"/>
              <a:t>: cv::</a:t>
            </a:r>
            <a:r>
              <a:rPr lang="en-GB" sz="2000" dirty="0" err="1" smtClean="0"/>
              <a:t>GaussianBlur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3436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Canny</a:t>
            </a:r>
            <a:r>
              <a:rPr lang="hu-HU" dirty="0" smtClean="0"/>
              <a:t> éldetektálás, 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81" y="2411761"/>
            <a:ext cx="3983110" cy="31790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88" y="2411761"/>
            <a:ext cx="3983110" cy="31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9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Kontúr detektálás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9268" y="1991880"/>
            <a:ext cx="7886700" cy="455023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hu-HU" sz="2700" dirty="0" smtClean="0"/>
              <a:t>Próbáljuk </a:t>
            </a:r>
            <a:r>
              <a:rPr lang="hu-HU" sz="2700" dirty="0"/>
              <a:t>ki színleválasztás után is!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</a:t>
            </a:r>
            <a:r>
              <a:rPr lang="hu-HU" dirty="0" smtClean="0"/>
              <a:t>RNG </a:t>
            </a:r>
            <a:r>
              <a:rPr lang="hu-HU" dirty="0"/>
              <a:t>rng(12345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std</a:t>
            </a:r>
            <a:r>
              <a:rPr lang="hu-HU" dirty="0"/>
              <a:t>::vector&lt;std::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&gt;&gt; </a:t>
            </a:r>
            <a:r>
              <a:rPr lang="hu-HU" dirty="0" smtClean="0"/>
              <a:t>contours;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b="1" dirty="0" smtClean="0"/>
              <a:t>// </a:t>
            </a:r>
            <a:r>
              <a:rPr lang="en-GB" b="1" dirty="0" err="1" smtClean="0"/>
              <a:t>Előfeltétel</a:t>
            </a:r>
            <a:r>
              <a:rPr lang="en-GB" b="1" dirty="0" smtClean="0"/>
              <a:t>: </a:t>
            </a:r>
            <a:r>
              <a:rPr lang="en-GB" b="1" dirty="0" err="1" smtClean="0"/>
              <a:t>src</a:t>
            </a:r>
            <a:r>
              <a:rPr lang="en-GB" b="1" dirty="0" smtClean="0"/>
              <a:t> 3-csatornás </a:t>
            </a:r>
            <a:r>
              <a:rPr lang="en-GB" b="1" dirty="0" err="1" smtClean="0"/>
              <a:t>kép</a:t>
            </a:r>
            <a:r>
              <a:rPr lang="en-GB" b="1" dirty="0" smtClean="0"/>
              <a:t>!</a:t>
            </a:r>
            <a:endParaRPr lang="hu-HU" b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cv::</a:t>
            </a:r>
            <a:r>
              <a:rPr lang="hu-HU" dirty="0" smtClean="0"/>
              <a:t>Mat detectContours(const </a:t>
            </a:r>
            <a:r>
              <a:rPr lang="en-US" dirty="0" smtClean="0"/>
              <a:t>cv::</a:t>
            </a:r>
            <a:r>
              <a:rPr lang="hu-HU" dirty="0" smtClean="0"/>
              <a:t>Mat</a:t>
            </a:r>
            <a:r>
              <a:rPr lang="hu-HU" dirty="0"/>
              <a:t>&amp; src,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           std</a:t>
            </a:r>
            <a:r>
              <a:rPr lang="hu-HU" dirty="0"/>
              <a:t>::vector&lt;std::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&gt;&gt; &amp;contours) </a:t>
            </a:r>
            <a:r>
              <a:rPr lang="hu-HU" dirty="0" smtClean="0"/>
              <a:t>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result, canny_output;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int </a:t>
            </a:r>
            <a:r>
              <a:rPr lang="hu-HU" dirty="0" err="1"/>
              <a:t>thresh</a:t>
            </a:r>
            <a:r>
              <a:rPr lang="hu-HU" dirty="0"/>
              <a:t> =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/>
              <a:t>Mat </a:t>
            </a:r>
            <a:r>
              <a:rPr lang="hu-HU" dirty="0"/>
              <a:t>src_gray;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b="1" dirty="0" smtClean="0"/>
              <a:t>cv::</a:t>
            </a:r>
            <a:r>
              <a:rPr lang="hu-HU" b="1" dirty="0" smtClean="0"/>
              <a:t>cvtColor(src</a:t>
            </a:r>
            <a:r>
              <a:rPr lang="hu-HU" b="1" dirty="0"/>
              <a:t>, src_gray, CV_BGR2GRAY);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smtClean="0"/>
              <a:t>std</a:t>
            </a:r>
            <a:r>
              <a:rPr lang="hu-HU" dirty="0"/>
              <a:t>::</a:t>
            </a:r>
            <a:r>
              <a:rPr lang="hu-HU" dirty="0" smtClean="0"/>
              <a:t>vector&lt;</a:t>
            </a:r>
            <a:r>
              <a:rPr lang="en-US" dirty="0" smtClean="0"/>
              <a:t>cv::</a:t>
            </a:r>
            <a:r>
              <a:rPr lang="hu-HU" dirty="0" smtClean="0"/>
              <a:t>Vec4i</a:t>
            </a:r>
            <a:r>
              <a:rPr lang="hu-HU" dirty="0"/>
              <a:t>&gt; hierarchy;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en-US" dirty="0" smtClean="0">
                <a:solidFill>
                  <a:srgbClr val="FF0000"/>
                </a:solidFill>
              </a:rPr>
              <a:t>Canny</a:t>
            </a:r>
            <a:r>
              <a:rPr lang="en-US" dirty="0" smtClean="0"/>
              <a:t>(</a:t>
            </a:r>
            <a:r>
              <a:rPr lang="en-US" dirty="0" err="1" smtClean="0"/>
              <a:t>src_gray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canny_output</a:t>
            </a:r>
            <a:r>
              <a:rPr lang="en-US" dirty="0"/>
              <a:t>, thresh, thresh * 2, 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en-US" dirty="0" smtClean="0"/>
              <a:t>cv::</a:t>
            </a:r>
            <a:r>
              <a:rPr lang="hu-HU" dirty="0" smtClean="0">
                <a:solidFill>
                  <a:srgbClr val="FF0000"/>
                </a:solidFill>
              </a:rPr>
              <a:t>findContours</a:t>
            </a:r>
            <a:r>
              <a:rPr lang="hu-HU" dirty="0" smtClean="0"/>
              <a:t>(</a:t>
            </a:r>
            <a:r>
              <a:rPr lang="hu-HU" dirty="0" smtClean="0">
                <a:solidFill>
                  <a:srgbClr val="FF0000"/>
                </a:solidFill>
              </a:rPr>
              <a:t>canny_output</a:t>
            </a:r>
            <a:r>
              <a:rPr lang="hu-HU" dirty="0"/>
              <a:t>, contours, hierarchy, CV_RETR_TREE, </a:t>
            </a:r>
            <a:r>
              <a:rPr lang="en-GB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</a:t>
            </a:r>
            <a:r>
              <a:rPr lang="hu-HU" dirty="0" smtClean="0"/>
              <a:t>CV_CHAIN_APPROX_SIMPLE</a:t>
            </a:r>
            <a:r>
              <a:rPr lang="hu-HU" dirty="0"/>
              <a:t>, </a:t>
            </a:r>
            <a:r>
              <a:rPr lang="en-US" dirty="0" smtClean="0"/>
              <a:t>cv::</a:t>
            </a:r>
            <a:r>
              <a:rPr lang="hu-HU" dirty="0" smtClean="0"/>
              <a:t>Point(0</a:t>
            </a:r>
            <a:r>
              <a:rPr lang="hu-HU" dirty="0"/>
              <a:t>, 0</a:t>
            </a:r>
            <a:r>
              <a:rPr lang="hu-HU" dirty="0" smtClean="0"/>
              <a:t>));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// </a:t>
            </a:r>
            <a:r>
              <a:rPr lang="en-GB" dirty="0" err="1" smtClean="0"/>
              <a:t>eredmény</a:t>
            </a:r>
            <a:r>
              <a:rPr lang="en-GB" dirty="0" smtClean="0"/>
              <a:t> </a:t>
            </a:r>
            <a:r>
              <a:rPr lang="en-GB" dirty="0" err="1" smtClean="0"/>
              <a:t>megjelenítése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result </a:t>
            </a:r>
            <a:r>
              <a:rPr lang="hu-HU" dirty="0"/>
              <a:t>= </a:t>
            </a:r>
            <a:r>
              <a:rPr lang="en-US" dirty="0" smtClean="0"/>
              <a:t>cv::</a:t>
            </a:r>
            <a:r>
              <a:rPr lang="hu-HU" dirty="0" smtClean="0"/>
              <a:t>Mat</a:t>
            </a:r>
            <a:r>
              <a:rPr lang="hu-HU" dirty="0"/>
              <a:t>::zeros(canny_output.size(), CV_8UC3);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nn-NO" dirty="0" smtClean="0"/>
              <a:t>for </a:t>
            </a:r>
            <a:r>
              <a:rPr lang="nn-NO" dirty="0"/>
              <a:t>(int i = 0; i&lt; contours.size(); i</a:t>
            </a:r>
            <a:r>
              <a:rPr lang="nn-NO" dirty="0" smtClean="0"/>
              <a:t>++)</a:t>
            </a:r>
            <a:r>
              <a:rPr lang="hu-HU" dirty="0" smtClean="0"/>
              <a:t> {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en-US" dirty="0" smtClean="0"/>
              <a:t>cv::</a:t>
            </a:r>
            <a:r>
              <a:rPr lang="hu-HU" dirty="0" smtClean="0"/>
              <a:t>Scalar </a:t>
            </a:r>
            <a:r>
              <a:rPr lang="hu-HU" dirty="0"/>
              <a:t>color = </a:t>
            </a:r>
            <a:r>
              <a:rPr lang="en-US" dirty="0" smtClean="0"/>
              <a:t>cv::</a:t>
            </a:r>
            <a:r>
              <a:rPr lang="hu-HU" dirty="0" smtClean="0"/>
              <a:t>Scalar(rng.uniform(0</a:t>
            </a:r>
            <a:r>
              <a:rPr lang="hu-HU" dirty="0"/>
              <a:t>, 255), rng.uniform(0, 255), rng.uniform(0, 255));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en-US" dirty="0" smtClean="0"/>
              <a:t>cv::</a:t>
            </a:r>
            <a:r>
              <a:rPr lang="hu-HU" dirty="0" smtClean="0"/>
              <a:t>drawContours(result</a:t>
            </a:r>
            <a:r>
              <a:rPr lang="hu-HU" dirty="0"/>
              <a:t>, contours, i, color, 2, 8, hierarchy, 0, </a:t>
            </a:r>
            <a:r>
              <a:rPr lang="en-US" dirty="0" smtClean="0"/>
              <a:t>cv::</a:t>
            </a:r>
            <a:r>
              <a:rPr lang="hu-HU" dirty="0" smtClean="0"/>
              <a:t>Point</a:t>
            </a:r>
            <a:r>
              <a:rPr lang="hu-HU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}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/>
              <a:t>result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33" y="1272410"/>
            <a:ext cx="3517042" cy="27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Szorgalmi</a:t>
            </a:r>
            <a:r>
              <a:rPr lang="en-GB" b="1" dirty="0" smtClean="0"/>
              <a:t> </a:t>
            </a:r>
            <a:r>
              <a:rPr lang="en-GB" b="1" dirty="0" err="1" smtClean="0"/>
              <a:t>feladat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err="1" smtClean="0"/>
              <a:t>kontúrok</a:t>
            </a:r>
            <a:r>
              <a:rPr lang="en-GB" dirty="0" smtClean="0"/>
              <a:t> </a:t>
            </a:r>
            <a:r>
              <a:rPr lang="en-GB" dirty="0" err="1" smtClean="0"/>
              <a:t>szűrése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91743" cy="4351338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Túl</a:t>
            </a:r>
            <a:r>
              <a:rPr lang="en-GB" sz="2000" dirty="0" smtClean="0"/>
              <a:t> </a:t>
            </a:r>
            <a:r>
              <a:rPr lang="en-GB" sz="2000" dirty="0" err="1" smtClean="0"/>
              <a:t>sok</a:t>
            </a:r>
            <a:r>
              <a:rPr lang="en-GB" sz="2000" dirty="0" smtClean="0"/>
              <a:t> </a:t>
            </a:r>
            <a:r>
              <a:rPr lang="en-GB" sz="2000" dirty="0" err="1" smtClean="0"/>
              <a:t>fals</a:t>
            </a:r>
            <a:r>
              <a:rPr lang="en-GB" sz="2000" dirty="0" smtClean="0"/>
              <a:t> </a:t>
            </a:r>
            <a:r>
              <a:rPr lang="en-GB" sz="2000" dirty="0" err="1" smtClean="0"/>
              <a:t>kontúrt</a:t>
            </a:r>
            <a:r>
              <a:rPr lang="en-GB" sz="2000" dirty="0" smtClean="0"/>
              <a:t> </a:t>
            </a:r>
            <a:r>
              <a:rPr lang="en-GB" sz="2000" dirty="0" err="1" smtClean="0"/>
              <a:t>találtunk</a:t>
            </a:r>
            <a:r>
              <a:rPr lang="en-GB" sz="2000" dirty="0" smtClean="0"/>
              <a:t>, </a:t>
            </a:r>
            <a:r>
              <a:rPr lang="en-GB" sz="2000" dirty="0" err="1" smtClean="0"/>
              <a:t>ez</a:t>
            </a:r>
            <a:r>
              <a:rPr lang="en-GB" sz="2000" dirty="0" smtClean="0"/>
              <a:t> </a:t>
            </a:r>
            <a:r>
              <a:rPr lang="en-GB" sz="2000" dirty="0" err="1" smtClean="0"/>
              <a:t>lassítja</a:t>
            </a:r>
            <a:r>
              <a:rPr lang="en-GB" sz="2000" dirty="0" smtClean="0"/>
              <a:t> a </a:t>
            </a:r>
            <a:r>
              <a:rPr lang="en-GB" sz="2000" dirty="0" err="1" smtClean="0"/>
              <a:t>további</a:t>
            </a:r>
            <a:r>
              <a:rPr lang="en-GB" sz="2000" dirty="0" smtClean="0"/>
              <a:t> </a:t>
            </a:r>
            <a:r>
              <a:rPr lang="en-GB" sz="2000" dirty="0" err="1" smtClean="0"/>
              <a:t>feldolgozást</a:t>
            </a:r>
            <a:endParaRPr lang="en-GB" sz="2000" dirty="0" smtClean="0"/>
          </a:p>
          <a:p>
            <a:r>
              <a:rPr lang="en-GB" sz="2000" dirty="0" err="1" smtClean="0"/>
              <a:t>Feltehetjük</a:t>
            </a:r>
            <a:r>
              <a:rPr lang="en-GB" sz="2000" dirty="0" smtClean="0"/>
              <a:t>, </a:t>
            </a:r>
            <a:r>
              <a:rPr lang="en-GB" sz="2000" dirty="0" err="1" smtClean="0"/>
              <a:t>hogy</a:t>
            </a:r>
            <a:r>
              <a:rPr lang="en-GB" sz="2000" dirty="0" smtClean="0"/>
              <a:t> a marker </a:t>
            </a:r>
            <a:r>
              <a:rPr lang="en-GB" sz="2000" dirty="0" err="1" smtClean="0"/>
              <a:t>nem</a:t>
            </a:r>
            <a:r>
              <a:rPr lang="en-GB" sz="2000" dirty="0" smtClean="0"/>
              <a:t> </a:t>
            </a:r>
            <a:r>
              <a:rPr lang="en-GB" sz="2000" dirty="0" err="1" smtClean="0"/>
              <a:t>túl</a:t>
            </a:r>
            <a:r>
              <a:rPr lang="en-GB" sz="2000" dirty="0" smtClean="0"/>
              <a:t> </a:t>
            </a:r>
            <a:r>
              <a:rPr lang="en-GB" sz="2000" dirty="0" err="1" smtClean="0"/>
              <a:t>kicsi</a:t>
            </a:r>
            <a:r>
              <a:rPr lang="en-GB" sz="2000" dirty="0" smtClean="0"/>
              <a:t>, a </a:t>
            </a:r>
            <a:r>
              <a:rPr lang="en-GB" sz="2000" dirty="0" err="1" smtClean="0"/>
              <a:t>kontúrokat</a:t>
            </a:r>
            <a:r>
              <a:rPr lang="en-GB" sz="2000" dirty="0" smtClean="0"/>
              <a:t> </a:t>
            </a:r>
            <a:r>
              <a:rPr lang="en-GB" sz="2000" dirty="0" err="1" smtClean="0"/>
              <a:t>minimális</a:t>
            </a:r>
            <a:r>
              <a:rPr lang="en-GB" sz="2000" dirty="0" smtClean="0"/>
              <a:t> </a:t>
            </a:r>
            <a:r>
              <a:rPr lang="en-GB" sz="2000" dirty="0" err="1" smtClean="0"/>
              <a:t>méret</a:t>
            </a:r>
            <a:r>
              <a:rPr lang="en-GB" sz="2000" dirty="0" smtClean="0"/>
              <a:t> </a:t>
            </a:r>
            <a:r>
              <a:rPr lang="en-GB" sz="2000" dirty="0" err="1" smtClean="0"/>
              <a:t>alapján</a:t>
            </a:r>
            <a:r>
              <a:rPr lang="en-GB" sz="2000" dirty="0" smtClean="0"/>
              <a:t> </a:t>
            </a:r>
            <a:r>
              <a:rPr lang="en-GB" sz="2000" dirty="0" err="1" smtClean="0"/>
              <a:t>lehet</a:t>
            </a:r>
            <a:r>
              <a:rPr lang="en-GB" sz="2000" dirty="0" smtClean="0"/>
              <a:t> </a:t>
            </a:r>
            <a:r>
              <a:rPr lang="en-GB" sz="2000" dirty="0" err="1" smtClean="0"/>
              <a:t>szűrni</a:t>
            </a:r>
            <a:r>
              <a:rPr lang="en-GB" sz="2000" dirty="0" smtClean="0"/>
              <a:t> (pl. 100 pixel)</a:t>
            </a:r>
          </a:p>
          <a:p>
            <a:endParaRPr lang="en-GB" sz="2000" dirty="0"/>
          </a:p>
          <a:p>
            <a:r>
              <a:rPr lang="en-GB" sz="2000" dirty="0" smtClean="0"/>
              <a:t>double cv</a:t>
            </a:r>
            <a:r>
              <a:rPr lang="en-GB" sz="2000" dirty="0"/>
              <a:t>::</a:t>
            </a:r>
            <a:r>
              <a:rPr lang="en-GB" sz="2000" dirty="0" err="1" smtClean="0"/>
              <a:t>contourArea</a:t>
            </a:r>
            <a:r>
              <a:rPr lang="en-GB" sz="2000" dirty="0" smtClean="0"/>
              <a:t>(contours, </a:t>
            </a:r>
            <a:r>
              <a:rPr lang="en-GB" sz="2000" b="1" dirty="0"/>
              <a:t>true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Ha a </a:t>
            </a:r>
            <a:r>
              <a:rPr lang="en-GB" sz="2000" dirty="0" err="1" smtClean="0"/>
              <a:t>második</a:t>
            </a:r>
            <a:r>
              <a:rPr lang="en-GB" sz="2000" dirty="0" smtClean="0"/>
              <a:t> parameter true, </a:t>
            </a:r>
            <a:r>
              <a:rPr lang="en-GB" sz="2000" dirty="0" err="1" smtClean="0"/>
              <a:t>akkor</a:t>
            </a:r>
            <a:r>
              <a:rPr lang="en-GB" sz="2000" dirty="0" smtClean="0"/>
              <a:t> a </a:t>
            </a:r>
            <a:r>
              <a:rPr lang="en-GB" sz="2000" dirty="0" err="1" smtClean="0"/>
              <a:t>terület</a:t>
            </a:r>
            <a:r>
              <a:rPr lang="en-GB" sz="2000" dirty="0" smtClean="0"/>
              <a:t> </a:t>
            </a:r>
            <a:r>
              <a:rPr lang="en-GB" sz="2000" dirty="0" err="1" smtClean="0"/>
              <a:t>előjeles</a:t>
            </a:r>
            <a:r>
              <a:rPr lang="en-GB" sz="2000" dirty="0" smtClean="0"/>
              <a:t>, </a:t>
            </a:r>
            <a:r>
              <a:rPr lang="en-GB" sz="2000" dirty="0" err="1" smtClean="0"/>
              <a:t>az</a:t>
            </a:r>
            <a:r>
              <a:rPr lang="en-GB" sz="2000" dirty="0" smtClean="0"/>
              <a:t> </a:t>
            </a:r>
            <a:r>
              <a:rPr lang="en-GB" sz="2000" dirty="0" err="1" smtClean="0"/>
              <a:t>előjel</a:t>
            </a:r>
            <a:r>
              <a:rPr lang="en-GB" sz="2000" dirty="0" smtClean="0"/>
              <a:t> </a:t>
            </a:r>
            <a:r>
              <a:rPr lang="en-GB" sz="2000" dirty="0" err="1" smtClean="0"/>
              <a:t>mutatja</a:t>
            </a:r>
            <a:r>
              <a:rPr lang="en-GB" sz="2000" dirty="0" smtClean="0"/>
              <a:t> a </a:t>
            </a:r>
            <a:r>
              <a:rPr lang="en-GB" sz="2000" dirty="0" err="1" smtClean="0"/>
              <a:t>kontúr</a:t>
            </a:r>
            <a:r>
              <a:rPr lang="en-GB" sz="2000" dirty="0" smtClean="0"/>
              <a:t> </a:t>
            </a:r>
            <a:r>
              <a:rPr lang="en-GB" sz="2000" dirty="0" err="1" smtClean="0"/>
              <a:t>körüljárási</a:t>
            </a:r>
            <a:r>
              <a:rPr lang="en-GB" sz="2000" dirty="0" smtClean="0"/>
              <a:t> </a:t>
            </a:r>
            <a:r>
              <a:rPr lang="en-GB" sz="2000" dirty="0" err="1" smtClean="0"/>
              <a:t>irányát</a:t>
            </a:r>
            <a:endParaRPr lang="en-GB" sz="2000" dirty="0" smtClean="0"/>
          </a:p>
          <a:p>
            <a:pPr lvl="1"/>
            <a:r>
              <a:rPr lang="en-GB" sz="1600" dirty="0" err="1" smtClean="0"/>
              <a:t>Érdemes</a:t>
            </a:r>
            <a:r>
              <a:rPr lang="en-GB" sz="1600" dirty="0" smtClean="0"/>
              <a:t> </a:t>
            </a:r>
            <a:r>
              <a:rPr lang="en-GB" sz="1600" dirty="0" err="1" smtClean="0"/>
              <a:t>csak</a:t>
            </a:r>
            <a:r>
              <a:rPr lang="en-GB" sz="1600" dirty="0" smtClean="0"/>
              <a:t> </a:t>
            </a:r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egyik</a:t>
            </a:r>
            <a:r>
              <a:rPr lang="en-GB" sz="1600" dirty="0" smtClean="0"/>
              <a:t> </a:t>
            </a:r>
            <a:r>
              <a:rPr lang="en-GB" sz="1600" dirty="0" err="1" smtClean="0"/>
              <a:t>irányt</a:t>
            </a:r>
            <a:r>
              <a:rPr lang="en-GB" sz="1600" dirty="0" smtClean="0"/>
              <a:t> </a:t>
            </a:r>
            <a:r>
              <a:rPr lang="en-GB" sz="1600" dirty="0" err="1" smtClean="0"/>
              <a:t>megtartani</a:t>
            </a:r>
            <a:endParaRPr lang="en-GB" sz="1600" dirty="0" smtClean="0"/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33" y="1272410"/>
            <a:ext cx="3517042" cy="2783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37961" y="1414564"/>
            <a:ext cx="1051559" cy="20641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Befoglaló</a:t>
            </a:r>
            <a:r>
              <a:rPr lang="en-GB" dirty="0" smtClean="0"/>
              <a:t> </a:t>
            </a:r>
            <a:r>
              <a:rPr lang="en-GB" dirty="0" err="1" smtClean="0"/>
              <a:t>téglalap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861" y="2033197"/>
            <a:ext cx="7886700" cy="33950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/>
              <a:t>cv::</a:t>
            </a:r>
            <a:r>
              <a:rPr lang="hu-HU" sz="1050" dirty="0"/>
              <a:t>Mat </a:t>
            </a:r>
            <a:r>
              <a:rPr lang="en-GB" sz="1050" dirty="0" err="1" smtClean="0"/>
              <a:t>fitRect</a:t>
            </a:r>
            <a:r>
              <a:rPr lang="hu-HU" sz="1050" dirty="0" smtClean="0"/>
              <a:t>(const </a:t>
            </a:r>
            <a:r>
              <a:rPr lang="en-US" sz="1050" dirty="0"/>
              <a:t>cv::</a:t>
            </a:r>
            <a:r>
              <a:rPr lang="hu-HU" sz="1050" dirty="0"/>
              <a:t>Mat&amp; src,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                                   const std::vector&lt;std::vector&lt;</a:t>
            </a:r>
            <a:r>
              <a:rPr lang="en-US" sz="1050" dirty="0"/>
              <a:t>cv::</a:t>
            </a:r>
            <a:r>
              <a:rPr lang="hu-HU" sz="1050" dirty="0"/>
              <a:t>Point&gt;&gt; &amp;contours,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                                   </a:t>
            </a:r>
            <a:r>
              <a:rPr lang="en-US" sz="1050" dirty="0" err="1"/>
              <a:t>std</a:t>
            </a:r>
            <a:r>
              <a:rPr lang="en-US" sz="1050" dirty="0"/>
              <a:t>::vector&lt;cv::</a:t>
            </a:r>
            <a:r>
              <a:rPr lang="en-US" sz="1050" dirty="0" err="1"/>
              <a:t>RotatedRect</a:t>
            </a:r>
            <a:r>
              <a:rPr lang="en-US" sz="1050" dirty="0"/>
              <a:t>&gt; &amp;</a:t>
            </a:r>
            <a:r>
              <a:rPr lang="en-US" sz="1050" dirty="0" err="1" smtClean="0"/>
              <a:t>minRect</a:t>
            </a:r>
            <a:r>
              <a:rPr lang="hu-HU" sz="1050" dirty="0" smtClean="0"/>
              <a:t>) </a:t>
            </a:r>
            <a:r>
              <a:rPr lang="hu-HU" sz="1050" dirty="0"/>
              <a:t>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en-US" sz="1050" dirty="0"/>
              <a:t>cv::</a:t>
            </a:r>
            <a:r>
              <a:rPr lang="hu-HU" sz="1050" dirty="0"/>
              <a:t>Mat result;</a:t>
            </a:r>
          </a:p>
          <a:p>
            <a:pPr marL="0" indent="0" defTabSz="270000">
              <a:spcBef>
                <a:spcPts val="0"/>
              </a:spcBef>
              <a:buNone/>
            </a:pP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minRect.resize(contours.size</a:t>
            </a:r>
            <a:r>
              <a:rPr lang="hu-HU" sz="1050" dirty="0" smtClean="0"/>
              <a:t>());</a:t>
            </a:r>
            <a:endParaRPr lang="en-GB" sz="1050" dirty="0" smtClean="0"/>
          </a:p>
          <a:p>
            <a:pPr marL="0" indent="0" defTabSz="270000">
              <a:spcBef>
                <a:spcPts val="0"/>
              </a:spcBef>
              <a:buNone/>
            </a:pP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for</a:t>
            </a:r>
            <a:r>
              <a:rPr lang="hu-HU" sz="1050" dirty="0"/>
              <a:t> (int i = 0; i &lt; </a:t>
            </a:r>
            <a:r>
              <a:rPr lang="hu-HU" sz="1050" dirty="0" err="1"/>
              <a:t>contours.size</a:t>
            </a:r>
            <a:r>
              <a:rPr lang="hu-HU" sz="1050" dirty="0"/>
              <a:t>(); </a:t>
            </a:r>
            <a:r>
              <a:rPr lang="hu-HU" sz="1050" dirty="0" err="1"/>
              <a:t>i</a:t>
            </a:r>
            <a:r>
              <a:rPr lang="hu-HU" sz="1050" dirty="0"/>
              <a:t>++)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minRect[i] = </a:t>
            </a:r>
            <a:r>
              <a:rPr lang="en-US" sz="1050" dirty="0"/>
              <a:t>cv::</a:t>
            </a:r>
            <a:r>
              <a:rPr lang="hu-HU" sz="1050" dirty="0"/>
              <a:t>minAreaRect(</a:t>
            </a:r>
            <a:r>
              <a:rPr lang="en-US" sz="1050" dirty="0"/>
              <a:t>cv::</a:t>
            </a:r>
            <a:r>
              <a:rPr lang="hu-HU" sz="1050" dirty="0"/>
              <a:t>Mat(contours[i]));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}</a:t>
            </a:r>
          </a:p>
          <a:p>
            <a:pPr marL="0" indent="0" defTabSz="270000">
              <a:spcBef>
                <a:spcPts val="0"/>
              </a:spcBef>
              <a:buNone/>
            </a:pPr>
            <a:endParaRPr lang="en-GB" sz="1050" dirty="0" smtClean="0"/>
          </a:p>
          <a:p>
            <a:pPr marL="0" indent="0" defTabSz="270000">
              <a:spcBef>
                <a:spcPts val="0"/>
              </a:spcBef>
              <a:buNone/>
            </a:pPr>
            <a:r>
              <a:rPr lang="en-GB" sz="1050" dirty="0"/>
              <a:t> </a:t>
            </a:r>
            <a:r>
              <a:rPr lang="en-GB" sz="1050" dirty="0" smtClean="0"/>
              <a:t>        // </a:t>
            </a:r>
            <a:r>
              <a:rPr lang="en-GB" sz="1050" dirty="0" err="1" smtClean="0"/>
              <a:t>eredmény</a:t>
            </a:r>
            <a:r>
              <a:rPr lang="en-GB" sz="1050" dirty="0" smtClean="0"/>
              <a:t> </a:t>
            </a:r>
            <a:r>
              <a:rPr lang="en-GB" sz="1050" dirty="0" err="1" smtClean="0"/>
              <a:t>megjelenítése</a:t>
            </a: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result</a:t>
            </a:r>
            <a:r>
              <a:rPr lang="hu-HU" sz="1050" dirty="0"/>
              <a:t> = </a:t>
            </a:r>
            <a:r>
              <a:rPr lang="hu-HU" sz="1050" dirty="0" err="1"/>
              <a:t>src.clone</a:t>
            </a:r>
            <a:r>
              <a:rPr lang="hu-HU" sz="1050" dirty="0"/>
              <a:t>();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for</a:t>
            </a:r>
            <a:r>
              <a:rPr lang="hu-HU" sz="1050" dirty="0"/>
              <a:t> (int i = 0; i&lt; </a:t>
            </a:r>
            <a:r>
              <a:rPr lang="hu-HU" sz="1050" dirty="0" err="1"/>
              <a:t>contours.size</a:t>
            </a:r>
            <a:r>
              <a:rPr lang="hu-HU" sz="1050" dirty="0"/>
              <a:t>(); </a:t>
            </a:r>
            <a:r>
              <a:rPr lang="hu-HU" sz="1050" dirty="0" err="1"/>
              <a:t>i</a:t>
            </a:r>
            <a:r>
              <a:rPr lang="hu-HU" sz="1050" dirty="0"/>
              <a:t>++)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Scalar color = </a:t>
            </a:r>
            <a:r>
              <a:rPr lang="en-US" sz="1050" dirty="0"/>
              <a:t>cv::</a:t>
            </a:r>
            <a:r>
              <a:rPr lang="hu-HU" sz="1050" dirty="0"/>
              <a:t>Scalar(rng.uniform(0, 255), rng.uniform(0, 255), rng.uniform(0, 255));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drawContours(result, contours, i, color, 1, 8, std::vector&lt;</a:t>
            </a:r>
            <a:r>
              <a:rPr lang="en-US" sz="1050" dirty="0"/>
              <a:t>cv::</a:t>
            </a:r>
            <a:r>
              <a:rPr lang="hu-HU" sz="1050" dirty="0"/>
              <a:t>Vec4i&gt;(), 0, </a:t>
            </a:r>
            <a:r>
              <a:rPr lang="en-US" sz="1050" dirty="0"/>
              <a:t>cv::</a:t>
            </a:r>
            <a:r>
              <a:rPr lang="hu-HU" sz="1050" dirty="0"/>
              <a:t>Point());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Point2f rect_points[4]; minRect[i].points(rect_points);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for (int j = 0; j &lt; 4; j++) </a:t>
            </a:r>
            <a:r>
              <a:rPr lang="en-US" sz="1050" dirty="0"/>
              <a:t>cv::</a:t>
            </a:r>
            <a:r>
              <a:rPr lang="hu-HU" sz="1050" dirty="0"/>
              <a:t>line(result, rect_points[j], rect_points[(j + 1) % 4], color, 1, 8);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}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return</a:t>
            </a:r>
            <a:r>
              <a:rPr lang="hu-HU" sz="1050" dirty="0"/>
              <a:t> </a:t>
            </a:r>
            <a:r>
              <a:rPr lang="hu-HU" sz="1050" dirty="0" err="1"/>
              <a:t>result</a:t>
            </a:r>
            <a:r>
              <a:rPr lang="hu-HU" sz="105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37" y="1131094"/>
            <a:ext cx="3517042" cy="278365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001134" y="3946209"/>
            <a:ext cx="2845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main </a:t>
            </a:r>
            <a:r>
              <a:rPr lang="hu-HU" sz="1050" dirty="0" err="1"/>
              <a:t>fv</a:t>
            </a:r>
            <a:r>
              <a:rPr lang="hu-HU" sz="1050" dirty="0"/>
              <a:t>: </a:t>
            </a:r>
          </a:p>
          <a:p>
            <a:r>
              <a:rPr lang="en-US" sz="1050" dirty="0" err="1"/>
              <a:t>std</a:t>
            </a:r>
            <a:r>
              <a:rPr lang="en-US" sz="1050" dirty="0"/>
              <a:t>::vector&lt;cv::</a:t>
            </a:r>
            <a:r>
              <a:rPr lang="en-US" sz="1050" dirty="0" err="1"/>
              <a:t>RotatedRect</a:t>
            </a:r>
            <a:r>
              <a:rPr lang="en-US" sz="1050" dirty="0"/>
              <a:t>&gt; </a:t>
            </a:r>
            <a:r>
              <a:rPr lang="en-US" sz="1050" dirty="0" err="1"/>
              <a:t>minRect</a:t>
            </a:r>
            <a:r>
              <a:rPr lang="en-US" sz="1050" dirty="0"/>
              <a:t>;</a:t>
            </a:r>
          </a:p>
          <a:p>
            <a:r>
              <a:rPr lang="hu-HU" sz="1050" dirty="0" smtClean="0">
                <a:solidFill>
                  <a:schemeClr val="bg1">
                    <a:lumMod val="65000"/>
                  </a:schemeClr>
                </a:solidFill>
              </a:rPr>
              <a:t>while(capture.read(frame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)) {</a:t>
            </a:r>
          </a:p>
          <a:p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resize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resized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Size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(640,480));</a:t>
            </a:r>
          </a:p>
          <a:p>
            <a:endParaRPr lang="hu-HU" sz="1050" dirty="0"/>
          </a:p>
          <a:p>
            <a:r>
              <a:rPr lang="hu-HU" sz="1050" dirty="0"/>
              <a:t>     </a:t>
            </a:r>
            <a:r>
              <a:rPr lang="hu-HU" sz="1050" dirty="0" err="1"/>
              <a:t>processed</a:t>
            </a:r>
            <a:r>
              <a:rPr lang="hu-HU" sz="1050" dirty="0"/>
              <a:t> = </a:t>
            </a:r>
            <a:r>
              <a:rPr lang="hu-HU" sz="1050" dirty="0" err="1"/>
              <a:t>detectContours</a:t>
            </a:r>
            <a:r>
              <a:rPr lang="hu-HU" sz="1050" dirty="0"/>
              <a:t>(</a:t>
            </a:r>
            <a:r>
              <a:rPr lang="hu-HU" sz="1050" dirty="0" err="1"/>
              <a:t>resized</a:t>
            </a:r>
            <a:r>
              <a:rPr lang="hu-HU" sz="1050" dirty="0"/>
              <a:t>, </a:t>
            </a:r>
            <a:r>
              <a:rPr lang="hu-HU" sz="1050" dirty="0" err="1"/>
              <a:t>contours</a:t>
            </a:r>
            <a:r>
              <a:rPr lang="hu-HU" sz="1050" dirty="0"/>
              <a:t>);</a:t>
            </a:r>
          </a:p>
          <a:p>
            <a:r>
              <a:rPr lang="hu-HU" sz="1050" dirty="0"/>
              <a:t>     processed = </a:t>
            </a:r>
            <a:r>
              <a:rPr lang="en-GB" sz="1050" dirty="0" err="1"/>
              <a:t>fitRect</a:t>
            </a:r>
            <a:r>
              <a:rPr lang="hu-HU" sz="1050" dirty="0" smtClean="0"/>
              <a:t>(resized</a:t>
            </a:r>
            <a:r>
              <a:rPr lang="hu-HU" sz="1050" dirty="0"/>
              <a:t>, contours,</a:t>
            </a:r>
          </a:p>
          <a:p>
            <a:r>
              <a:rPr lang="hu-HU" sz="1050" dirty="0"/>
              <a:t>                            </a:t>
            </a:r>
            <a:r>
              <a:rPr lang="hu-HU" sz="1050" dirty="0" smtClean="0"/>
              <a:t>minRect);</a:t>
            </a:r>
            <a:endParaRPr lang="hu-HU" sz="1050" dirty="0"/>
          </a:p>
          <a:p>
            <a:endParaRPr lang="hu-HU" sz="1050" dirty="0"/>
          </a:p>
          <a:p>
            <a:r>
              <a:rPr lang="hu-HU" sz="1050" dirty="0"/>
              <a:t>    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processed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     // …</a:t>
            </a:r>
          </a:p>
        </p:txBody>
      </p:sp>
    </p:spTree>
    <p:extLst>
      <p:ext uri="{BB962C8B-B14F-4D97-AF65-F5344CB8AC3E}">
        <p14:creationId xmlns:p14="http://schemas.microsoft.com/office/powerpoint/2010/main" val="4081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Szorgalmi</a:t>
            </a:r>
            <a:r>
              <a:rPr lang="en-GB" b="1" dirty="0" smtClean="0"/>
              <a:t> </a:t>
            </a:r>
            <a:r>
              <a:rPr lang="en-GB" b="1" dirty="0" err="1" smtClean="0"/>
              <a:t>feladat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hu-HU" dirty="0" smtClean="0"/>
              <a:t>Ellipszis illesztés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861" y="2033198"/>
            <a:ext cx="7886700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/>
              <a:t>cv::</a:t>
            </a:r>
            <a:r>
              <a:rPr lang="hu-HU" sz="1050" dirty="0"/>
              <a:t>Mat </a:t>
            </a:r>
            <a:r>
              <a:rPr lang="en-GB" sz="1050" dirty="0" err="1" smtClean="0"/>
              <a:t>fitRect</a:t>
            </a:r>
            <a:r>
              <a:rPr lang="hu-HU" sz="1050" dirty="0" smtClean="0"/>
              <a:t>(const </a:t>
            </a:r>
            <a:r>
              <a:rPr lang="en-US" sz="1050" dirty="0"/>
              <a:t>cv::</a:t>
            </a:r>
            <a:r>
              <a:rPr lang="hu-HU" sz="1050" dirty="0"/>
              <a:t>Mat&amp; src,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                                   const std::vector&lt;std::vector&lt;</a:t>
            </a:r>
            <a:r>
              <a:rPr lang="en-US" sz="1050" dirty="0"/>
              <a:t>cv::</a:t>
            </a:r>
            <a:r>
              <a:rPr lang="hu-HU" sz="1050" dirty="0"/>
              <a:t>Point&gt;&gt; &amp;contours,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                                   </a:t>
            </a:r>
            <a:r>
              <a:rPr lang="en-US" sz="1050" dirty="0" err="1"/>
              <a:t>std</a:t>
            </a:r>
            <a:r>
              <a:rPr lang="en-US" sz="1050" dirty="0"/>
              <a:t>::vector&lt;cv::</a:t>
            </a:r>
            <a:r>
              <a:rPr lang="en-US" sz="1050" dirty="0" err="1"/>
              <a:t>RotatedRect</a:t>
            </a:r>
            <a:r>
              <a:rPr lang="en-US" sz="1050" dirty="0"/>
              <a:t>&gt; &amp;</a:t>
            </a:r>
            <a:r>
              <a:rPr lang="en-US" sz="1050" dirty="0" err="1"/>
              <a:t>minRect</a:t>
            </a:r>
            <a:r>
              <a:rPr lang="en-US" sz="1050" dirty="0">
                <a:solidFill>
                  <a:srgbClr val="FF0000"/>
                </a:solidFill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>
                <a:solidFill>
                  <a:srgbClr val="FF0000"/>
                </a:solidFill>
              </a:rPr>
              <a:t>                                   </a:t>
            </a:r>
            <a:r>
              <a:rPr lang="en-US" sz="1050" dirty="0" err="1">
                <a:solidFill>
                  <a:srgbClr val="FF0000"/>
                </a:solidFill>
              </a:rPr>
              <a:t>std</a:t>
            </a:r>
            <a:r>
              <a:rPr lang="en-US" sz="1050" dirty="0">
                <a:solidFill>
                  <a:srgbClr val="FF0000"/>
                </a:solidFill>
              </a:rPr>
              <a:t>::vector&lt;cv::</a:t>
            </a:r>
            <a:r>
              <a:rPr lang="en-US" sz="1050" dirty="0" err="1">
                <a:solidFill>
                  <a:srgbClr val="FF0000"/>
                </a:solidFill>
              </a:rPr>
              <a:t>RotatedRect</a:t>
            </a:r>
            <a:r>
              <a:rPr lang="en-US" sz="1050" dirty="0">
                <a:solidFill>
                  <a:srgbClr val="FF0000"/>
                </a:solidFill>
              </a:rPr>
              <a:t>&gt; &amp;</a:t>
            </a:r>
            <a:r>
              <a:rPr lang="en-US" sz="1050" dirty="0" err="1">
                <a:solidFill>
                  <a:srgbClr val="FF0000"/>
                </a:solidFill>
              </a:rPr>
              <a:t>minEllipse</a:t>
            </a:r>
            <a:r>
              <a:rPr lang="hu-HU" sz="1050" dirty="0"/>
              <a:t>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en-US" sz="1050" dirty="0"/>
              <a:t>cv::</a:t>
            </a:r>
            <a:r>
              <a:rPr lang="hu-HU" sz="1050" dirty="0"/>
              <a:t>Mat result;</a:t>
            </a:r>
          </a:p>
          <a:p>
            <a:pPr marL="0" indent="0" defTabSz="270000">
              <a:spcBef>
                <a:spcPts val="0"/>
              </a:spcBef>
              <a:buNone/>
            </a:pP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minRect.resize(contours.size());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minEllipse.resize(contours.size());</a:t>
            </a:r>
            <a:endParaRPr lang="en-US" sz="1050" dirty="0"/>
          </a:p>
          <a:p>
            <a:pPr marL="0" indent="0" defTabSz="270000">
              <a:spcBef>
                <a:spcPts val="0"/>
              </a:spcBef>
              <a:buNone/>
            </a:pP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for</a:t>
            </a:r>
            <a:r>
              <a:rPr lang="hu-HU" sz="1050" dirty="0"/>
              <a:t> (int i = 0; i &lt; </a:t>
            </a:r>
            <a:r>
              <a:rPr lang="hu-HU" sz="1050" dirty="0" err="1"/>
              <a:t>contours.size</a:t>
            </a:r>
            <a:r>
              <a:rPr lang="hu-HU" sz="1050" dirty="0"/>
              <a:t>(); </a:t>
            </a:r>
            <a:r>
              <a:rPr lang="hu-HU" sz="1050" dirty="0" err="1"/>
              <a:t>i</a:t>
            </a:r>
            <a:r>
              <a:rPr lang="hu-HU" sz="1050" dirty="0"/>
              <a:t>++)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minRect[i] = </a:t>
            </a:r>
            <a:r>
              <a:rPr lang="en-US" sz="1050" dirty="0"/>
              <a:t>cv::</a:t>
            </a:r>
            <a:r>
              <a:rPr lang="hu-HU" sz="1050" dirty="0"/>
              <a:t>minAreaRect(</a:t>
            </a:r>
            <a:r>
              <a:rPr lang="en-US" sz="1050" dirty="0"/>
              <a:t>cv::</a:t>
            </a:r>
            <a:r>
              <a:rPr lang="hu-HU" sz="1050" dirty="0"/>
              <a:t>Mat(contours[i]));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hu-HU" sz="1050" dirty="0" err="1">
                <a:solidFill>
                  <a:srgbClr val="FF0000"/>
                </a:solidFill>
              </a:rPr>
              <a:t>if</a:t>
            </a:r>
            <a:r>
              <a:rPr lang="hu-HU" sz="1050" dirty="0">
                <a:solidFill>
                  <a:srgbClr val="FF0000"/>
                </a:solidFill>
              </a:rPr>
              <a:t> (</a:t>
            </a:r>
            <a:r>
              <a:rPr lang="hu-HU" sz="1050" dirty="0" err="1">
                <a:solidFill>
                  <a:srgbClr val="FF0000"/>
                </a:solidFill>
              </a:rPr>
              <a:t>contours</a:t>
            </a:r>
            <a:r>
              <a:rPr lang="hu-HU" sz="1050" dirty="0">
                <a:solidFill>
                  <a:srgbClr val="FF0000"/>
                </a:solidFill>
              </a:rPr>
              <a:t>[i].</a:t>
            </a:r>
            <a:r>
              <a:rPr lang="hu-HU" sz="1050" dirty="0" err="1">
                <a:solidFill>
                  <a:srgbClr val="FF0000"/>
                </a:solidFill>
              </a:rPr>
              <a:t>size</a:t>
            </a:r>
            <a:r>
              <a:rPr lang="hu-HU" sz="1050" dirty="0">
                <a:solidFill>
                  <a:srgbClr val="FF0000"/>
                </a:solidFill>
              </a:rPr>
              <a:t>() &gt; 5)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>
                <a:solidFill>
                  <a:srgbClr val="FF0000"/>
                </a:solidFill>
              </a:rPr>
              <a:t>			minEllipse[i] = </a:t>
            </a:r>
            <a:r>
              <a:rPr lang="en-US" sz="1050" dirty="0">
                <a:solidFill>
                  <a:srgbClr val="FF0000"/>
                </a:solidFill>
              </a:rPr>
              <a:t>cv::</a:t>
            </a:r>
            <a:r>
              <a:rPr lang="hu-HU" sz="1050" b="1" dirty="0">
                <a:solidFill>
                  <a:srgbClr val="FF0000"/>
                </a:solidFill>
              </a:rPr>
              <a:t>fitEllipse</a:t>
            </a:r>
            <a:r>
              <a:rPr lang="hu-HU" sz="1050" dirty="0">
                <a:solidFill>
                  <a:srgbClr val="FF0000"/>
                </a:solidFill>
              </a:rPr>
              <a:t>(</a:t>
            </a:r>
            <a:r>
              <a:rPr lang="en-US" sz="1050" dirty="0">
                <a:solidFill>
                  <a:srgbClr val="FF0000"/>
                </a:solidFill>
              </a:rPr>
              <a:t>cv::</a:t>
            </a:r>
            <a:r>
              <a:rPr lang="hu-HU" sz="1050" dirty="0">
                <a:solidFill>
                  <a:srgbClr val="FF0000"/>
                </a:solidFill>
              </a:rPr>
              <a:t>Mat(contours[i]));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>
                <a:solidFill>
                  <a:srgbClr val="FF0000"/>
                </a:solidFill>
              </a:rPr>
              <a:t>		}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}</a:t>
            </a:r>
          </a:p>
          <a:p>
            <a:pPr marL="0" indent="0" defTabSz="270000">
              <a:spcBef>
                <a:spcPts val="0"/>
              </a:spcBef>
              <a:buNone/>
            </a:pPr>
            <a:endParaRPr lang="en-GB" sz="1050" dirty="0" smtClean="0"/>
          </a:p>
          <a:p>
            <a:pPr marL="0" indent="0" defTabSz="270000">
              <a:spcBef>
                <a:spcPts val="0"/>
              </a:spcBef>
              <a:buNone/>
            </a:pPr>
            <a:r>
              <a:rPr lang="en-GB" sz="1050" dirty="0"/>
              <a:t> </a:t>
            </a:r>
            <a:r>
              <a:rPr lang="en-GB" sz="1050" dirty="0" smtClean="0"/>
              <a:t>        // </a:t>
            </a:r>
            <a:r>
              <a:rPr lang="en-GB" sz="1050" dirty="0" err="1" smtClean="0"/>
              <a:t>eredmény</a:t>
            </a:r>
            <a:r>
              <a:rPr lang="en-GB" sz="1050" dirty="0" smtClean="0"/>
              <a:t> </a:t>
            </a:r>
            <a:r>
              <a:rPr lang="en-GB" sz="1050" dirty="0" err="1" smtClean="0"/>
              <a:t>megjelenítése</a:t>
            </a:r>
            <a:endParaRPr lang="hu-HU" sz="1050" dirty="0"/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result</a:t>
            </a:r>
            <a:r>
              <a:rPr lang="hu-HU" sz="1050" dirty="0"/>
              <a:t> = </a:t>
            </a:r>
            <a:r>
              <a:rPr lang="hu-HU" sz="1050" dirty="0" err="1"/>
              <a:t>src.clone</a:t>
            </a:r>
            <a:r>
              <a:rPr lang="hu-HU" sz="1050" dirty="0"/>
              <a:t>();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for</a:t>
            </a:r>
            <a:r>
              <a:rPr lang="hu-HU" sz="1050" dirty="0"/>
              <a:t> (int i = 0; i&lt; </a:t>
            </a:r>
            <a:r>
              <a:rPr lang="hu-HU" sz="1050" dirty="0" err="1"/>
              <a:t>contours.size</a:t>
            </a:r>
            <a:r>
              <a:rPr lang="hu-HU" sz="1050" dirty="0"/>
              <a:t>(); </a:t>
            </a:r>
            <a:r>
              <a:rPr lang="hu-HU" sz="1050" dirty="0" err="1"/>
              <a:t>i</a:t>
            </a:r>
            <a:r>
              <a:rPr lang="hu-HU" sz="1050" dirty="0"/>
              <a:t>++) {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Scalar color = </a:t>
            </a:r>
            <a:r>
              <a:rPr lang="en-US" sz="1050" dirty="0"/>
              <a:t>cv::</a:t>
            </a:r>
            <a:r>
              <a:rPr lang="hu-HU" sz="1050" dirty="0"/>
              <a:t>Scalar(rng.uniform(0, 255), rng.uniform(0, 255), rng.uniform(0, 255));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drawContours(result, contours, i, color, 1, 8, std::vector&lt;</a:t>
            </a:r>
            <a:r>
              <a:rPr lang="en-US" sz="1050" dirty="0"/>
              <a:t>cv::</a:t>
            </a:r>
            <a:r>
              <a:rPr lang="hu-HU" sz="1050" dirty="0"/>
              <a:t>Vec4i&gt;(), 0, </a:t>
            </a:r>
            <a:r>
              <a:rPr lang="en-US" sz="1050" dirty="0"/>
              <a:t>cv::</a:t>
            </a:r>
            <a:r>
              <a:rPr lang="hu-HU" sz="1050" dirty="0"/>
              <a:t>Point());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>
                <a:solidFill>
                  <a:srgbClr val="FF0000"/>
                </a:solidFill>
              </a:rPr>
              <a:t>		</a:t>
            </a:r>
            <a:r>
              <a:rPr lang="en-US" sz="1050" dirty="0">
                <a:solidFill>
                  <a:srgbClr val="FF0000"/>
                </a:solidFill>
              </a:rPr>
              <a:t>cv::</a:t>
            </a:r>
            <a:r>
              <a:rPr lang="hu-HU" sz="1050" dirty="0">
                <a:solidFill>
                  <a:srgbClr val="FF0000"/>
                </a:solidFill>
              </a:rPr>
              <a:t>ellipse(result, minEllipse[i], color, 2, 8);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</a:t>
            </a:r>
            <a:r>
              <a:rPr lang="en-US" sz="1050" dirty="0"/>
              <a:t>cv::</a:t>
            </a:r>
            <a:r>
              <a:rPr lang="hu-HU" sz="1050" dirty="0"/>
              <a:t>Point2f rect_points[4]; minRect[i].points(rect_points);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	for (int j = 0; j &lt; 4; j++) </a:t>
            </a:r>
            <a:r>
              <a:rPr lang="en-US" sz="1050" dirty="0"/>
              <a:t>cv::</a:t>
            </a:r>
            <a:r>
              <a:rPr lang="hu-HU" sz="1050" dirty="0"/>
              <a:t>line(result, rect_points[j], rect_points[(j + 1) % 4], color, 1, 8);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}</a:t>
            </a:r>
          </a:p>
          <a:p>
            <a:pPr marL="0" indent="0" defTabSz="270000">
              <a:spcBef>
                <a:spcPts val="0"/>
              </a:spcBef>
              <a:buNone/>
            </a:pPr>
            <a:r>
              <a:rPr lang="hu-HU" sz="1050" dirty="0"/>
              <a:t>	</a:t>
            </a:r>
            <a:r>
              <a:rPr lang="hu-HU" sz="1050" dirty="0" err="1"/>
              <a:t>return</a:t>
            </a:r>
            <a:r>
              <a:rPr lang="hu-HU" sz="1050" dirty="0"/>
              <a:t> </a:t>
            </a:r>
            <a:r>
              <a:rPr lang="hu-HU" sz="1050" dirty="0" err="1"/>
              <a:t>result</a:t>
            </a:r>
            <a:r>
              <a:rPr lang="hu-HU" sz="105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050" dirty="0"/>
              <a:t>}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37" y="1131094"/>
            <a:ext cx="3517042" cy="278365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001134" y="3946209"/>
            <a:ext cx="2845058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u-HU" sz="1050" dirty="0"/>
              <a:t>main </a:t>
            </a:r>
            <a:r>
              <a:rPr lang="hu-HU" sz="1050" dirty="0" err="1"/>
              <a:t>fv</a:t>
            </a:r>
            <a:r>
              <a:rPr lang="hu-HU" sz="1050" dirty="0"/>
              <a:t>: </a:t>
            </a:r>
          </a:p>
          <a:p>
            <a:r>
              <a:rPr lang="en-US" sz="1050" dirty="0" err="1"/>
              <a:t>std</a:t>
            </a:r>
            <a:r>
              <a:rPr lang="en-US" sz="1050" dirty="0"/>
              <a:t>::vector&lt;cv::</a:t>
            </a:r>
            <a:r>
              <a:rPr lang="en-US" sz="1050" dirty="0" err="1"/>
              <a:t>RotatedRect</a:t>
            </a:r>
            <a:r>
              <a:rPr lang="en-US" sz="1050" dirty="0"/>
              <a:t>&gt; </a:t>
            </a:r>
            <a:r>
              <a:rPr lang="en-US" sz="1050" dirty="0" err="1"/>
              <a:t>minRect</a:t>
            </a:r>
            <a:r>
              <a:rPr lang="en-US" sz="1050" dirty="0"/>
              <a:t>;</a:t>
            </a:r>
          </a:p>
          <a:p>
            <a:r>
              <a:rPr lang="en-US" sz="1050" dirty="0" err="1">
                <a:solidFill>
                  <a:srgbClr val="FF0000"/>
                </a:solidFill>
              </a:rPr>
              <a:t>std</a:t>
            </a:r>
            <a:r>
              <a:rPr lang="en-US" sz="1050" dirty="0">
                <a:solidFill>
                  <a:srgbClr val="FF0000"/>
                </a:solidFill>
              </a:rPr>
              <a:t>::vector&lt;cv::</a:t>
            </a:r>
            <a:r>
              <a:rPr lang="en-US" sz="1050" dirty="0" err="1">
                <a:solidFill>
                  <a:srgbClr val="FF0000"/>
                </a:solidFill>
              </a:rPr>
              <a:t>RotatedRect</a:t>
            </a:r>
            <a:r>
              <a:rPr lang="en-US" sz="1050" dirty="0">
                <a:solidFill>
                  <a:srgbClr val="FF0000"/>
                </a:solidFill>
              </a:rPr>
              <a:t>&gt; </a:t>
            </a:r>
            <a:r>
              <a:rPr lang="en-US" sz="1050" dirty="0" err="1">
                <a:solidFill>
                  <a:srgbClr val="FF0000"/>
                </a:solidFill>
              </a:rPr>
              <a:t>minEllipse</a:t>
            </a:r>
            <a:r>
              <a:rPr lang="en-US" sz="1050" dirty="0">
                <a:solidFill>
                  <a:srgbClr val="FF0000"/>
                </a:solidFill>
              </a:rPr>
              <a:t>;</a:t>
            </a:r>
            <a:endParaRPr lang="hu-HU" sz="1050" dirty="0">
              <a:solidFill>
                <a:srgbClr val="FF0000"/>
              </a:solidFill>
            </a:endParaRPr>
          </a:p>
          <a:p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capture.read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)) {</a:t>
            </a:r>
          </a:p>
          <a:p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resize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frame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resized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Size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(640,480));</a:t>
            </a:r>
          </a:p>
          <a:p>
            <a:endParaRPr lang="hu-HU" sz="1050" dirty="0"/>
          </a:p>
          <a:p>
            <a:r>
              <a:rPr lang="hu-HU" sz="1050" dirty="0"/>
              <a:t>     </a:t>
            </a:r>
            <a:r>
              <a:rPr lang="hu-HU" sz="1050" dirty="0" err="1"/>
              <a:t>processed</a:t>
            </a:r>
            <a:r>
              <a:rPr lang="hu-HU" sz="1050" dirty="0"/>
              <a:t> = </a:t>
            </a:r>
            <a:r>
              <a:rPr lang="hu-HU" sz="1050" dirty="0" err="1"/>
              <a:t>detectContours</a:t>
            </a:r>
            <a:r>
              <a:rPr lang="hu-HU" sz="1050" dirty="0"/>
              <a:t>(</a:t>
            </a:r>
            <a:r>
              <a:rPr lang="hu-HU" sz="1050" dirty="0" err="1"/>
              <a:t>resized</a:t>
            </a:r>
            <a:r>
              <a:rPr lang="hu-HU" sz="1050" dirty="0"/>
              <a:t>, </a:t>
            </a:r>
            <a:r>
              <a:rPr lang="hu-HU" sz="1050" dirty="0" err="1"/>
              <a:t>contours</a:t>
            </a:r>
            <a:r>
              <a:rPr lang="hu-HU" sz="1050" dirty="0"/>
              <a:t>);</a:t>
            </a:r>
          </a:p>
          <a:p>
            <a:r>
              <a:rPr lang="hu-HU" sz="1050" dirty="0"/>
              <a:t>     processed = </a:t>
            </a:r>
            <a:r>
              <a:rPr lang="en-GB" sz="1050" dirty="0" err="1"/>
              <a:t>fitRect</a:t>
            </a:r>
            <a:r>
              <a:rPr lang="hu-HU" sz="1050" dirty="0" smtClean="0"/>
              <a:t>(resized</a:t>
            </a:r>
            <a:r>
              <a:rPr lang="hu-HU" sz="1050" dirty="0"/>
              <a:t>, contours,</a:t>
            </a:r>
          </a:p>
          <a:p>
            <a:r>
              <a:rPr lang="hu-HU" sz="1050" dirty="0"/>
              <a:t>                            </a:t>
            </a:r>
            <a:r>
              <a:rPr lang="hu-HU" sz="1050" dirty="0" err="1"/>
              <a:t>minRect</a:t>
            </a:r>
            <a:r>
              <a:rPr lang="hu-HU" sz="1050" dirty="0">
                <a:solidFill>
                  <a:srgbClr val="FF0000"/>
                </a:solidFill>
              </a:rPr>
              <a:t>, </a:t>
            </a:r>
            <a:r>
              <a:rPr lang="hu-HU" sz="1050" dirty="0" err="1">
                <a:solidFill>
                  <a:srgbClr val="FF0000"/>
                </a:solidFill>
              </a:rPr>
              <a:t>minEllipse</a:t>
            </a:r>
            <a:r>
              <a:rPr lang="hu-HU" sz="1050" dirty="0"/>
              <a:t>);</a:t>
            </a:r>
          </a:p>
          <a:p>
            <a:endParaRPr lang="hu-HU" sz="1050" dirty="0"/>
          </a:p>
          <a:p>
            <a:r>
              <a:rPr lang="hu-HU" sz="1050" dirty="0"/>
              <a:t>    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imshow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("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PreviewWindow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", </a:t>
            </a:r>
            <a:r>
              <a:rPr lang="hu-HU" sz="1050" dirty="0" err="1">
                <a:solidFill>
                  <a:schemeClr val="bg1">
                    <a:lumMod val="65000"/>
                  </a:schemeClr>
                </a:solidFill>
              </a:rPr>
              <a:t>processed</a:t>
            </a:r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);</a:t>
            </a:r>
          </a:p>
          <a:p>
            <a:r>
              <a:rPr lang="hu-HU" sz="1050" dirty="0">
                <a:solidFill>
                  <a:schemeClr val="bg1">
                    <a:lumMod val="65000"/>
                  </a:schemeClr>
                </a:solidFill>
              </a:rPr>
              <a:t>     // 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6256310"/>
            <a:ext cx="7775517" cy="44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 smtClean="0"/>
              <a:t>Szorgalmi</a:t>
            </a:r>
            <a:r>
              <a:rPr lang="en-GB" sz="1800" dirty="0" smtClean="0"/>
              <a:t>: </a:t>
            </a:r>
            <a:r>
              <a:rPr lang="en-GB" sz="1800" dirty="0" err="1" smtClean="0"/>
              <a:t>próbáljuk</a:t>
            </a:r>
            <a:r>
              <a:rPr lang="en-GB" sz="1800" dirty="0" smtClean="0"/>
              <a:t> </a:t>
            </a:r>
            <a:r>
              <a:rPr lang="en-GB" sz="1800" dirty="0" err="1" smtClean="0"/>
              <a:t>ki</a:t>
            </a:r>
            <a:r>
              <a:rPr lang="en-GB" sz="1800" dirty="0" smtClean="0"/>
              <a:t> </a:t>
            </a:r>
            <a:r>
              <a:rPr lang="en-GB" sz="1800" dirty="0" err="1" smtClean="0"/>
              <a:t>az</a:t>
            </a:r>
            <a:r>
              <a:rPr lang="en-GB" sz="1800" dirty="0" smtClean="0"/>
              <a:t> </a:t>
            </a:r>
            <a:r>
              <a:rPr lang="en-GB" sz="1800" dirty="0" err="1" smtClean="0"/>
              <a:t>ellipszist</a:t>
            </a:r>
            <a:r>
              <a:rPr lang="en-GB" sz="1800" dirty="0" smtClean="0"/>
              <a:t> is a marker </a:t>
            </a:r>
            <a:r>
              <a:rPr lang="en-GB" sz="1800" dirty="0" err="1" smtClean="0"/>
              <a:t>detektáláshoz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5153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Affin</a:t>
            </a:r>
            <a:r>
              <a:rPr lang="en-GB" dirty="0" smtClean="0"/>
              <a:t> </a:t>
            </a:r>
            <a:r>
              <a:rPr lang="en-GB" dirty="0" err="1" smtClean="0"/>
              <a:t>transzformációk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557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cv::</a:t>
            </a:r>
            <a:r>
              <a:rPr lang="en-GB" sz="2000" dirty="0" err="1" smtClean="0"/>
              <a:t>warpAffine</a:t>
            </a:r>
            <a:r>
              <a:rPr lang="en-GB" sz="2000" dirty="0" smtClean="0"/>
              <a:t>(</a:t>
            </a:r>
            <a:r>
              <a:rPr lang="en-GB" sz="2000" dirty="0" err="1" smtClean="0"/>
              <a:t>inputMat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outputMat</a:t>
            </a:r>
            <a:r>
              <a:rPr lang="en-GB" sz="2000" dirty="0" smtClean="0"/>
              <a:t>, </a:t>
            </a:r>
            <a:r>
              <a:rPr lang="en-GB" sz="2000" dirty="0" err="1" smtClean="0"/>
              <a:t>transformationMat</a:t>
            </a:r>
            <a:r>
              <a:rPr lang="en-GB" sz="2000" dirty="0" smtClean="0"/>
              <a:t>, </a:t>
            </a:r>
            <a:r>
              <a:rPr lang="en-GB" sz="2000" dirty="0" err="1" smtClean="0"/>
              <a:t>outputSize</a:t>
            </a:r>
            <a:r>
              <a:rPr lang="en-GB" sz="2000" dirty="0" smtClean="0"/>
              <a:t>)</a:t>
            </a:r>
          </a:p>
          <a:p>
            <a:r>
              <a:rPr lang="en-GB" sz="2000" dirty="0" err="1" smtClean="0"/>
              <a:t>Transzformációs</a:t>
            </a:r>
            <a:r>
              <a:rPr lang="en-GB" sz="2000" dirty="0" smtClean="0"/>
              <a:t> </a:t>
            </a:r>
            <a:r>
              <a:rPr lang="en-GB" sz="2000" dirty="0" err="1" smtClean="0"/>
              <a:t>mátrix</a:t>
            </a:r>
            <a:r>
              <a:rPr lang="en-GB" sz="2000" dirty="0" smtClean="0"/>
              <a:t>: 2x3</a:t>
            </a:r>
          </a:p>
          <a:p>
            <a:pPr lvl="1"/>
            <a:r>
              <a:rPr lang="en-GB" sz="1600" dirty="0" err="1" smtClean="0"/>
              <a:t>Eltolás</a:t>
            </a:r>
            <a:r>
              <a:rPr lang="en-GB" sz="1600" dirty="0" smtClean="0"/>
              <a:t>, </a:t>
            </a:r>
            <a:r>
              <a:rPr lang="en-GB" sz="1600" dirty="0" err="1" smtClean="0"/>
              <a:t>skálázás</a:t>
            </a:r>
            <a:r>
              <a:rPr lang="en-GB" sz="1600" dirty="0" smtClean="0"/>
              <a:t>, </a:t>
            </a:r>
            <a:r>
              <a:rPr lang="en-GB" sz="1600" dirty="0" err="1" smtClean="0"/>
              <a:t>elforgatás</a:t>
            </a:r>
            <a:endParaRPr lang="en-GB" sz="1600" dirty="0" smtClean="0"/>
          </a:p>
          <a:p>
            <a:pPr lvl="1"/>
            <a:r>
              <a:rPr lang="en-GB" sz="1600" dirty="0" smtClean="0"/>
              <a:t>cv::Mat_&lt;float&gt;(2,3) &lt;&lt; 1,0,0, 0,1,0</a:t>
            </a:r>
          </a:p>
          <a:p>
            <a:pPr lvl="1"/>
            <a:r>
              <a:rPr lang="en-GB" sz="1600" dirty="0" smtClean="0"/>
              <a:t>cv::getRotationMatrix2D(</a:t>
            </a:r>
            <a:r>
              <a:rPr lang="en-GB" sz="1600" dirty="0" err="1" smtClean="0"/>
              <a:t>center</a:t>
            </a:r>
            <a:r>
              <a:rPr lang="en-GB" sz="1600" dirty="0" smtClean="0"/>
              <a:t>, </a:t>
            </a:r>
            <a:r>
              <a:rPr lang="en-GB" sz="1600" dirty="0" err="1" smtClean="0"/>
              <a:t>angleInDegrees</a:t>
            </a:r>
            <a:r>
              <a:rPr lang="en-GB" sz="1600" dirty="0" smtClean="0"/>
              <a:t>, scale)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104" y="4305454"/>
            <a:ext cx="3926812" cy="240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82" y="4305455"/>
            <a:ext cx="3926812" cy="240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9344" y="3868655"/>
            <a:ext cx="143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+45° </a:t>
            </a:r>
            <a:r>
              <a:rPr lang="en-GB" dirty="0" err="1" smtClean="0"/>
              <a:t>forgatás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26562" y="3879840"/>
            <a:ext cx="268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eltolás</a:t>
            </a:r>
            <a:r>
              <a:rPr lang="en-GB" dirty="0" smtClean="0"/>
              <a:t> +  x-</a:t>
            </a:r>
            <a:r>
              <a:rPr lang="en-GB" dirty="0" err="1" smtClean="0"/>
              <a:t>menti</a:t>
            </a:r>
            <a:r>
              <a:rPr lang="en-GB" dirty="0" smtClean="0"/>
              <a:t> </a:t>
            </a:r>
            <a:r>
              <a:rPr lang="en-GB" dirty="0" err="1" smtClean="0"/>
              <a:t>skálázás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1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Perspektív</a:t>
            </a:r>
            <a:r>
              <a:rPr lang="en-GB" dirty="0" smtClean="0"/>
              <a:t> </a:t>
            </a:r>
            <a:r>
              <a:rPr lang="en-GB" dirty="0" err="1" smtClean="0"/>
              <a:t>transzformáció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8426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Emlékeztető</a:t>
            </a:r>
            <a:r>
              <a:rPr lang="en-GB" dirty="0" smtClean="0"/>
              <a:t>: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párhuzamostartó</a:t>
            </a:r>
            <a:endParaRPr lang="en-GB" dirty="0" smtClean="0"/>
          </a:p>
          <a:p>
            <a:endParaRPr lang="en-GB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inputPoints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cv::Point2f(m.cols-1,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cv::Point2f(0, m.rows-1),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err="1" smtClean="0"/>
              <a:t>std</a:t>
            </a:r>
            <a:r>
              <a:rPr lang="en-GB" sz="1600" dirty="0"/>
              <a:t>::vector&lt;cv::Point2f&gt; </a:t>
            </a:r>
            <a:r>
              <a:rPr lang="en-GB" sz="1600" dirty="0" err="1"/>
              <a:t>outputPoints</a:t>
            </a:r>
            <a:r>
              <a:rPr lang="en-GB" sz="1600" dirty="0"/>
              <a:t> =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cv::Point2f(100, 50),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- 100, 40),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</a:t>
            </a:r>
            <a:r>
              <a:rPr lang="en-GB" sz="1600" dirty="0" err="1"/>
              <a:t>m.cols</a:t>
            </a:r>
            <a:r>
              <a:rPr lang="en-GB" sz="1600" dirty="0"/>
              <a:t> - 30, </a:t>
            </a:r>
            <a:r>
              <a:rPr lang="en-GB" sz="1600" dirty="0" err="1"/>
              <a:t>m.rows</a:t>
            </a:r>
            <a:r>
              <a:rPr lang="en-GB" sz="1600" dirty="0"/>
              <a:t> - 10),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/>
              <a:t>	cv::Point2f(20, </a:t>
            </a:r>
            <a:r>
              <a:rPr lang="en-GB" sz="1600" dirty="0" err="1"/>
              <a:t>m.rows</a:t>
            </a:r>
            <a:r>
              <a:rPr lang="en-GB" sz="1600" dirty="0"/>
              <a:t> - 1),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};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::Mat </a:t>
            </a:r>
            <a:r>
              <a:rPr lang="en-GB" sz="1600" dirty="0" err="1"/>
              <a:t>transformMat</a:t>
            </a:r>
            <a:r>
              <a:rPr lang="en-GB" sz="1600" dirty="0"/>
              <a:t> = cv::</a:t>
            </a:r>
            <a:r>
              <a:rPr lang="en-GB" sz="1600" dirty="0" err="1"/>
              <a:t>getPerspectiveTransform</a:t>
            </a:r>
            <a:r>
              <a:rPr lang="en-GB" sz="1600" dirty="0"/>
              <a:t>(</a:t>
            </a:r>
            <a:r>
              <a:rPr lang="en-GB" sz="1600" dirty="0" err="1"/>
              <a:t>inputPoints</a:t>
            </a:r>
            <a:r>
              <a:rPr lang="en-GB" sz="1600" dirty="0"/>
              <a:t>, </a:t>
            </a:r>
            <a:r>
              <a:rPr lang="en-GB" sz="1600" dirty="0" err="1"/>
              <a:t>outputPoints</a:t>
            </a:r>
            <a:r>
              <a:rPr lang="en-GB" sz="1600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// m: a </a:t>
            </a:r>
            <a:r>
              <a:rPr lang="en-GB" sz="1600" dirty="0" err="1" smtClean="0"/>
              <a:t>torzítandó</a:t>
            </a:r>
            <a:r>
              <a:rPr lang="en-GB" sz="1600" dirty="0" smtClean="0"/>
              <a:t> </a:t>
            </a:r>
            <a:r>
              <a:rPr lang="en-GB" sz="1600" dirty="0" err="1" smtClean="0"/>
              <a:t>kép</a:t>
            </a:r>
            <a:r>
              <a:rPr lang="en-GB" sz="1600" dirty="0"/>
              <a:t>;</a:t>
            </a:r>
            <a:r>
              <a:rPr lang="en-GB" sz="1600" dirty="0" smtClean="0"/>
              <a:t> transformed: </a:t>
            </a:r>
            <a:r>
              <a:rPr lang="en-GB" sz="1600" dirty="0" err="1" smtClean="0"/>
              <a:t>erre</a:t>
            </a:r>
            <a:r>
              <a:rPr lang="en-GB" sz="1600" dirty="0" smtClean="0"/>
              <a:t> a </a:t>
            </a:r>
            <a:r>
              <a:rPr lang="en-GB" sz="1600" dirty="0" err="1" smtClean="0"/>
              <a:t>képre</a:t>
            </a:r>
            <a:r>
              <a:rPr lang="en-GB" sz="1600" dirty="0" smtClean="0"/>
              <a:t> </a:t>
            </a:r>
            <a:r>
              <a:rPr lang="en-GB" sz="1600" dirty="0" err="1" smtClean="0"/>
              <a:t>kerüljön</a:t>
            </a:r>
            <a:r>
              <a:rPr lang="en-GB" sz="1600" dirty="0" smtClean="0"/>
              <a:t> </a:t>
            </a:r>
            <a:r>
              <a:rPr lang="en-GB" sz="1600" dirty="0" err="1" smtClean="0"/>
              <a:t>az</a:t>
            </a:r>
            <a:r>
              <a:rPr lang="en-GB" sz="1600" dirty="0" smtClean="0"/>
              <a:t> </a:t>
            </a:r>
            <a:r>
              <a:rPr lang="en-GB" sz="1600" dirty="0" err="1" smtClean="0"/>
              <a:t>eredmény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// </a:t>
            </a:r>
            <a:r>
              <a:rPr lang="en-GB" sz="1600" dirty="0" err="1" smtClean="0"/>
              <a:t>transformMat</a:t>
            </a:r>
            <a:r>
              <a:rPr lang="en-GB" sz="1600" dirty="0" smtClean="0"/>
              <a:t>: a </a:t>
            </a:r>
            <a:r>
              <a:rPr lang="en-GB" sz="1600" dirty="0" err="1" smtClean="0"/>
              <a:t>torzítás</a:t>
            </a:r>
            <a:r>
              <a:rPr lang="en-GB" sz="1600" dirty="0" smtClean="0"/>
              <a:t> </a:t>
            </a:r>
            <a:r>
              <a:rPr lang="en-GB" sz="1600" dirty="0" err="1" smtClean="0"/>
              <a:t>transzformációs</a:t>
            </a:r>
            <a:r>
              <a:rPr lang="en-GB" sz="1600" dirty="0" smtClean="0"/>
              <a:t> </a:t>
            </a:r>
            <a:r>
              <a:rPr lang="en-GB" sz="1600" dirty="0" err="1" smtClean="0"/>
              <a:t>mátrixa</a:t>
            </a: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// </a:t>
            </a:r>
            <a:r>
              <a:rPr lang="en-GB" sz="1600" dirty="0" err="1" smtClean="0"/>
              <a:t>transformed.size</a:t>
            </a:r>
            <a:r>
              <a:rPr lang="en-GB" sz="1600" dirty="0" smtClean="0"/>
              <a:t>(): mi </a:t>
            </a:r>
            <a:r>
              <a:rPr lang="en-GB" sz="1600" dirty="0" err="1" smtClean="0"/>
              <a:t>legyen</a:t>
            </a:r>
            <a:r>
              <a:rPr lang="en-GB" sz="1600" dirty="0" smtClean="0"/>
              <a:t> a </a:t>
            </a:r>
            <a:r>
              <a:rPr lang="en-GB" sz="1600" dirty="0" err="1" smtClean="0"/>
              <a:t>kimenet</a:t>
            </a:r>
            <a:r>
              <a:rPr lang="en-GB" sz="1600" dirty="0" smtClean="0"/>
              <a:t> </a:t>
            </a:r>
            <a:r>
              <a:rPr lang="en-GB" sz="1600" dirty="0" err="1" smtClean="0"/>
              <a:t>mérete</a:t>
            </a:r>
            <a:r>
              <a:rPr lang="en-GB" sz="1600" dirty="0" smtClean="0"/>
              <a:t>, </a:t>
            </a:r>
            <a:r>
              <a:rPr lang="en-GB" sz="1600" dirty="0" err="1" smtClean="0"/>
              <a:t>ez</a:t>
            </a:r>
            <a:r>
              <a:rPr lang="en-GB" sz="1600" dirty="0" smtClean="0"/>
              <a:t> </a:t>
            </a:r>
            <a:r>
              <a:rPr lang="en-GB" sz="1600" dirty="0" err="1" smtClean="0"/>
              <a:t>jellemzően</a:t>
            </a:r>
            <a:r>
              <a:rPr lang="en-GB" sz="1600" dirty="0" smtClean="0"/>
              <a:t> a transformed </a:t>
            </a:r>
            <a:r>
              <a:rPr lang="en-GB" sz="1600" dirty="0" err="1" smtClean="0"/>
              <a:t>mérete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dirty="0" smtClean="0"/>
              <a:t>cv</a:t>
            </a:r>
            <a:r>
              <a:rPr lang="en-GB" sz="1600" dirty="0"/>
              <a:t>::</a:t>
            </a:r>
            <a:r>
              <a:rPr lang="en-GB" sz="1600" dirty="0" err="1"/>
              <a:t>warpPerspective</a:t>
            </a:r>
            <a:r>
              <a:rPr lang="en-GB" sz="1600" dirty="0"/>
              <a:t>(m, transformed, </a:t>
            </a:r>
            <a:r>
              <a:rPr lang="en-GB" sz="1600" dirty="0" err="1"/>
              <a:t>transformMat</a:t>
            </a:r>
            <a:r>
              <a:rPr lang="en-GB" sz="1600" dirty="0"/>
              <a:t>, </a:t>
            </a:r>
            <a:r>
              <a:rPr lang="en-GB" sz="1600" dirty="0" err="1" smtClean="0"/>
              <a:t>transformed.size</a:t>
            </a:r>
            <a:r>
              <a:rPr lang="en-GB" sz="1600" dirty="0"/>
              <a:t>());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73" y="2535382"/>
            <a:ext cx="3814728" cy="23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25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Feladat</a:t>
            </a:r>
            <a:r>
              <a:rPr lang="hu-HU" dirty="0" smtClean="0"/>
              <a:t>: tegyünk képet a detektált markerekre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1" y="1902272"/>
            <a:ext cx="4752242" cy="3263504"/>
          </a:xfrm>
        </p:spPr>
        <p:txBody>
          <a:bodyPr>
            <a:noAutofit/>
          </a:bodyPr>
          <a:lstStyle/>
          <a:p>
            <a:r>
              <a:rPr lang="en-GB" sz="1600" dirty="0" smtClean="0"/>
              <a:t>A </a:t>
            </a:r>
            <a:r>
              <a:rPr lang="en-GB" sz="1600" dirty="0" err="1" smtClean="0"/>
              <a:t>kék</a:t>
            </a:r>
            <a:r>
              <a:rPr lang="en-GB" sz="1600" dirty="0" smtClean="0"/>
              <a:t> </a:t>
            </a:r>
            <a:r>
              <a:rPr lang="en-GB" sz="1600" dirty="0" err="1" smtClean="0"/>
              <a:t>és</a:t>
            </a:r>
            <a:r>
              <a:rPr lang="en-GB" sz="1600" dirty="0" smtClean="0"/>
              <a:t> </a:t>
            </a:r>
            <a:r>
              <a:rPr lang="en-GB" sz="1600" dirty="0" err="1" smtClean="0"/>
              <a:t>piros</a:t>
            </a:r>
            <a:r>
              <a:rPr lang="en-GB" sz="1600" dirty="0" smtClean="0"/>
              <a:t> </a:t>
            </a:r>
            <a:r>
              <a:rPr lang="en-GB" sz="1600" dirty="0" err="1" smtClean="0"/>
              <a:t>korongokra</a:t>
            </a:r>
            <a:r>
              <a:rPr lang="en-GB" sz="1600" dirty="0" smtClean="0"/>
              <a:t> </a:t>
            </a:r>
            <a:r>
              <a:rPr lang="en-GB" sz="1600" dirty="0" err="1" smtClean="0"/>
              <a:t>különböző</a:t>
            </a:r>
            <a:r>
              <a:rPr lang="en-GB" sz="1600" dirty="0" smtClean="0"/>
              <a:t> </a:t>
            </a:r>
            <a:r>
              <a:rPr lang="en-GB" sz="1600" dirty="0" err="1" smtClean="0"/>
              <a:t>képeket</a:t>
            </a:r>
            <a:endParaRPr lang="en-GB" sz="1600" dirty="0" smtClean="0"/>
          </a:p>
          <a:p>
            <a:r>
              <a:rPr lang="hu-HU" sz="1600" dirty="0" smtClean="0"/>
              <a:t>Új </a:t>
            </a:r>
            <a:r>
              <a:rPr lang="hu-HU" sz="1600" dirty="0"/>
              <a:t>kép pl.:</a:t>
            </a:r>
          </a:p>
          <a:p>
            <a:pPr marL="0" indent="0">
              <a:buNone/>
            </a:pPr>
            <a:r>
              <a:rPr lang="hu-HU" sz="1600" dirty="0"/>
              <a:t>   Mat </a:t>
            </a:r>
            <a:r>
              <a:rPr lang="hu-HU" sz="1600" dirty="0" smtClean="0"/>
              <a:t>overlay</a:t>
            </a:r>
            <a:r>
              <a:rPr lang="en-GB" sz="1600" dirty="0" smtClean="0"/>
              <a:t>1</a:t>
            </a:r>
            <a:r>
              <a:rPr lang="hu-HU" sz="1600" dirty="0" smtClean="0"/>
              <a:t> </a:t>
            </a:r>
            <a:r>
              <a:rPr lang="hu-HU" sz="1600" dirty="0"/>
              <a:t>= imread("bme_cimer.jpg</a:t>
            </a:r>
            <a:r>
              <a:rPr lang="hu-HU" sz="1600" dirty="0" smtClean="0"/>
              <a:t>");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  </a:t>
            </a:r>
            <a:r>
              <a:rPr lang="hu-HU" sz="1600" dirty="0" smtClean="0"/>
              <a:t>Mat overlay</a:t>
            </a:r>
            <a:r>
              <a:rPr lang="en-GB" sz="1600" dirty="0" smtClean="0"/>
              <a:t>2</a:t>
            </a:r>
            <a:r>
              <a:rPr lang="hu-HU" sz="1600" dirty="0" smtClean="0"/>
              <a:t> </a:t>
            </a:r>
            <a:r>
              <a:rPr lang="hu-HU" sz="1600" dirty="0"/>
              <a:t>= imread("</a:t>
            </a:r>
            <a:r>
              <a:rPr lang="hu-HU" sz="1600" dirty="0" smtClean="0"/>
              <a:t>bme</a:t>
            </a:r>
            <a:r>
              <a:rPr lang="en-GB" sz="1600" dirty="0" smtClean="0"/>
              <a:t>_</a:t>
            </a:r>
            <a:r>
              <a:rPr lang="en-GB" sz="1600" dirty="0" err="1" smtClean="0"/>
              <a:t>vik_logo</a:t>
            </a:r>
            <a:r>
              <a:rPr lang="hu-HU" sz="1600" dirty="0" smtClean="0"/>
              <a:t>.</a:t>
            </a:r>
            <a:r>
              <a:rPr lang="en-GB" sz="1600" dirty="0" err="1" smtClean="0"/>
              <a:t>png</a:t>
            </a:r>
            <a:r>
              <a:rPr lang="hu-HU" sz="1600" dirty="0" smtClean="0"/>
              <a:t>");</a:t>
            </a:r>
            <a:endParaRPr lang="hu-HU" sz="1600" dirty="0"/>
          </a:p>
          <a:p>
            <a:r>
              <a:rPr lang="hu-HU" sz="1600" dirty="0" smtClean="0"/>
              <a:t>Tipp</a:t>
            </a:r>
            <a:r>
              <a:rPr lang="hu-HU" sz="1600" dirty="0"/>
              <a:t>: maszk készítéshez kitöltött poligon rajzolás:</a:t>
            </a:r>
          </a:p>
          <a:p>
            <a:pPr marL="0" indent="0">
              <a:buNone/>
            </a:pPr>
            <a:r>
              <a:rPr lang="hu-HU" sz="1600" dirty="0"/>
              <a:t>    </a:t>
            </a:r>
            <a:r>
              <a:rPr lang="hu-HU" sz="1600" dirty="0" err="1"/>
              <a:t>std</a:t>
            </a:r>
            <a:r>
              <a:rPr lang="hu-HU" sz="1600" dirty="0"/>
              <a:t>::</a:t>
            </a:r>
            <a:r>
              <a:rPr lang="hu-HU" sz="1600" dirty="0" err="1"/>
              <a:t>vector</a:t>
            </a:r>
            <a:r>
              <a:rPr lang="hu-HU" sz="1600" dirty="0"/>
              <a:t>&lt; </a:t>
            </a:r>
            <a:r>
              <a:rPr lang="hu-HU" sz="1600" dirty="0" err="1"/>
              <a:t>std</a:t>
            </a:r>
            <a:r>
              <a:rPr lang="hu-HU" sz="1600" dirty="0"/>
              <a:t>::</a:t>
            </a:r>
            <a:r>
              <a:rPr lang="hu-HU" sz="1600" dirty="0" err="1"/>
              <a:t>vector</a:t>
            </a:r>
            <a:r>
              <a:rPr lang="hu-HU" sz="1600" dirty="0"/>
              <a:t>&lt;cv::</a:t>
            </a:r>
            <a:r>
              <a:rPr lang="hu-HU" sz="1600" dirty="0" err="1"/>
              <a:t>Point</a:t>
            </a:r>
            <a:r>
              <a:rPr lang="hu-HU" sz="1600" dirty="0"/>
              <a:t>&gt; &gt; </a:t>
            </a:r>
            <a:r>
              <a:rPr lang="hu-HU" sz="1600" dirty="0" err="1"/>
              <a:t>polygons</a:t>
            </a:r>
            <a:r>
              <a:rPr lang="hu-HU" sz="1600" dirty="0"/>
              <a:t>;</a:t>
            </a:r>
          </a:p>
          <a:p>
            <a:pPr marL="0" indent="0">
              <a:buNone/>
            </a:pPr>
            <a:r>
              <a:rPr lang="hu-HU" sz="1600" dirty="0"/>
              <a:t>    // </a:t>
            </a:r>
            <a:r>
              <a:rPr lang="hu-HU" sz="1600" dirty="0" err="1"/>
              <a:t>polygons</a:t>
            </a:r>
            <a:r>
              <a:rPr lang="hu-HU" sz="1600" dirty="0"/>
              <a:t> = …</a:t>
            </a:r>
          </a:p>
          <a:p>
            <a:pPr marL="0" indent="0">
              <a:buNone/>
            </a:pPr>
            <a:r>
              <a:rPr lang="hu-HU" sz="1600" dirty="0"/>
              <a:t>    cv::fillPoly(mask, polygons, Scalar(255, 255, 255</a:t>
            </a:r>
            <a:r>
              <a:rPr lang="hu-HU" sz="1600" dirty="0" smtClean="0"/>
              <a:t>))</a:t>
            </a:r>
            <a:endParaRPr lang="en-GB" sz="1600" dirty="0" smtClean="0"/>
          </a:p>
          <a:p>
            <a:r>
              <a:rPr lang="hu-HU" sz="1600" dirty="0"/>
              <a:t>Aritmetikai és logikai műveletek működnek!</a:t>
            </a:r>
          </a:p>
          <a:p>
            <a:pPr marL="0" indent="0">
              <a:buNone/>
            </a:pPr>
            <a:r>
              <a:rPr lang="en-GB" sz="1600" dirty="0" smtClean="0"/>
              <a:t>    </a:t>
            </a:r>
            <a:r>
              <a:rPr lang="hu-HU" sz="1600" dirty="0" smtClean="0"/>
              <a:t>M4 </a:t>
            </a:r>
            <a:r>
              <a:rPr lang="hu-HU" sz="1600" dirty="0"/>
              <a:t>= ~M1 + (M2 &amp; M3) - cv::Scalar::all(128);</a:t>
            </a:r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1600" dirty="0" smtClean="0"/>
              <a:t>A </a:t>
            </a:r>
            <a:r>
              <a:rPr lang="hu-HU" sz="1600" dirty="0"/>
              <a:t>fillPoly egész típusú vektorokat vár, </a:t>
            </a:r>
            <a:r>
              <a:rPr lang="hu-HU" sz="1600" dirty="0" smtClean="0"/>
              <a:t>a</a:t>
            </a:r>
            <a:r>
              <a:rPr lang="en-GB" sz="1600" dirty="0" smtClean="0"/>
              <a:t> </a:t>
            </a:r>
            <a:r>
              <a:rPr lang="en-GB" sz="1600" dirty="0" err="1" smtClean="0"/>
              <a:t>téglalap</a:t>
            </a:r>
            <a:r>
              <a:rPr lang="en-GB" sz="1600" dirty="0" smtClean="0"/>
              <a:t> </a:t>
            </a:r>
            <a:r>
              <a:rPr lang="en-GB" sz="1600" dirty="0" err="1" smtClean="0"/>
              <a:t>illesztés</a:t>
            </a:r>
            <a:r>
              <a:rPr lang="hu-HU" sz="1600" dirty="0" smtClean="0"/>
              <a:t> </a:t>
            </a:r>
            <a:r>
              <a:rPr lang="hu-HU" sz="1600" dirty="0"/>
              <a:t>float vektorokat ad vissza</a:t>
            </a:r>
          </a:p>
          <a:p>
            <a:r>
              <a:rPr lang="hu-HU" sz="1400" dirty="0"/>
              <a:t>cv::</a:t>
            </a:r>
            <a:r>
              <a:rPr lang="hu-HU" sz="1400" dirty="0" err="1"/>
              <a:t>Mat</a:t>
            </a:r>
            <a:r>
              <a:rPr lang="hu-HU" sz="1400" dirty="0"/>
              <a:t>(vector1).</a:t>
            </a:r>
            <a:r>
              <a:rPr lang="hu-HU" sz="1400" dirty="0" err="1"/>
              <a:t>convertTo</a:t>
            </a:r>
            <a:r>
              <a:rPr lang="hu-HU" sz="1400" dirty="0"/>
              <a:t>(vector2,cv::</a:t>
            </a:r>
            <a:r>
              <a:rPr lang="hu-HU" sz="1400" dirty="0" err="1"/>
              <a:t>Mat</a:t>
            </a:r>
            <a:r>
              <a:rPr lang="hu-HU" sz="1400" dirty="0"/>
              <a:t>(vector2).</a:t>
            </a:r>
            <a:r>
              <a:rPr lang="hu-HU" sz="1400" dirty="0" err="1"/>
              <a:t>type</a:t>
            </a:r>
            <a:r>
              <a:rPr lang="hu-HU" sz="1400" dirty="0"/>
              <a:t>())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701" y="2096900"/>
            <a:ext cx="3602614" cy="28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Tipikus</a:t>
            </a:r>
            <a:r>
              <a:rPr lang="en-GB" dirty="0" smtClean="0"/>
              <a:t>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fordítási</a:t>
            </a:r>
            <a:r>
              <a:rPr lang="en-GB" dirty="0" smtClean="0"/>
              <a:t> </a:t>
            </a:r>
            <a:r>
              <a:rPr lang="en-GB" dirty="0" err="1" smtClean="0"/>
              <a:t>hibák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Az </a:t>
            </a:r>
            <a:r>
              <a:rPr lang="hu-HU" sz="2200" dirty="0" err="1" smtClean="0"/>
              <a:t>OpenCV-ben</a:t>
            </a:r>
            <a:r>
              <a:rPr lang="hu-HU" sz="2200" dirty="0" smtClean="0"/>
              <a:t> többféle pont típus van (Point2i, Point2f...), ezek között nincs automatikus konverzió</a:t>
            </a:r>
          </a:p>
          <a:p>
            <a:pPr lvl="1"/>
            <a:r>
              <a:rPr lang="hu-HU" sz="1800" dirty="0" smtClean="0"/>
              <a:t>Sajnos néha a gyakran együtt használt függvények be- és kimenetei nem kompatibilisek, konverzióra van szükség</a:t>
            </a:r>
          </a:p>
          <a:p>
            <a:endParaRPr lang="hu-HU" sz="2200" dirty="0" smtClean="0"/>
          </a:p>
          <a:p>
            <a:r>
              <a:rPr lang="hu-HU" sz="2200" dirty="0" smtClean="0"/>
              <a:t>Különbség van a vektor és a vektorok </a:t>
            </a:r>
            <a:r>
              <a:rPr lang="hu-HU" sz="2200" dirty="0" err="1" smtClean="0"/>
              <a:t>vektora</a:t>
            </a:r>
            <a:r>
              <a:rPr lang="hu-HU" sz="2200" dirty="0" smtClean="0"/>
              <a:t> között</a:t>
            </a:r>
          </a:p>
          <a:p>
            <a:pPr lvl="1"/>
            <a:r>
              <a:rPr lang="hu-HU" sz="1800" dirty="0" err="1" smtClean="0"/>
              <a:t>Pl</a:t>
            </a:r>
            <a:r>
              <a:rPr lang="hu-HU" sz="1800" dirty="0" smtClean="0"/>
              <a:t>: a kontúr pontokból álló vektor, több kontúrt pontokból álló vektorok </a:t>
            </a:r>
            <a:r>
              <a:rPr lang="hu-HU" sz="1800" dirty="0" err="1" smtClean="0"/>
              <a:t>vektoraként</a:t>
            </a:r>
            <a:r>
              <a:rPr lang="hu-HU" sz="1800" dirty="0" smtClean="0"/>
              <a:t> ad vissza / vár bemenetként az </a:t>
            </a:r>
            <a:r>
              <a:rPr lang="hu-HU" sz="1800" dirty="0" err="1" smtClean="0"/>
              <a:t>OpenCV</a:t>
            </a:r>
            <a:endParaRPr lang="hu-HU" sz="1800" dirty="0" smtClean="0"/>
          </a:p>
          <a:p>
            <a:pPr lvl="1"/>
            <a:endParaRPr lang="hu-HU" sz="1800" dirty="0"/>
          </a:p>
          <a:p>
            <a:r>
              <a:rPr lang="hu-HU" sz="2200" dirty="0" smtClean="0"/>
              <a:t>Ellenőrizzük, hogy a felhasznált </a:t>
            </a:r>
            <a:r>
              <a:rPr lang="hu-HU" sz="2200" dirty="0" err="1" smtClean="0"/>
              <a:t>OpenCV</a:t>
            </a:r>
            <a:r>
              <a:rPr lang="hu-HU" sz="2200" dirty="0" smtClean="0"/>
              <a:t> függvény milyen </a:t>
            </a:r>
            <a:r>
              <a:rPr lang="hu-HU" sz="2200" dirty="0"/>
              <a:t>paramétereket </a:t>
            </a:r>
            <a:r>
              <a:rPr lang="hu-HU" sz="2200" dirty="0" smtClean="0"/>
              <a:t>vár</a:t>
            </a:r>
            <a:endParaRPr lang="hu-HU" sz="2200" dirty="0"/>
          </a:p>
          <a:p>
            <a:pPr lvl="1"/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docs.opencv.org/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0872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Open Source Computer Vision Library</a:t>
            </a:r>
            <a:endParaRPr lang="hu-HU" dirty="0"/>
          </a:p>
          <a:p>
            <a:r>
              <a:rPr lang="hu-HU" dirty="0"/>
              <a:t>Nyílt forráskódú képfeldolgozó könyvtár, sok platformra</a:t>
            </a:r>
          </a:p>
          <a:p>
            <a:r>
              <a:rPr lang="hu-HU" dirty="0"/>
              <a:t>Több, mint 2500 algoritmus implementációja</a:t>
            </a:r>
          </a:p>
          <a:p>
            <a:endParaRPr lang="hu-HU" dirty="0"/>
          </a:p>
          <a:p>
            <a:r>
              <a:rPr lang="en-US" dirty="0"/>
              <a:t>Android, iOS, Windows, Linux</a:t>
            </a:r>
            <a:r>
              <a:rPr lang="hu-HU" dirty="0"/>
              <a:t>, </a:t>
            </a:r>
            <a:r>
              <a:rPr lang="en-US" dirty="0" err="1"/>
              <a:t>MacOS</a:t>
            </a:r>
            <a:r>
              <a:rPr lang="hu-HU" dirty="0"/>
              <a:t> …</a:t>
            </a:r>
          </a:p>
          <a:p>
            <a:r>
              <a:rPr lang="en-US" dirty="0"/>
              <a:t>C++, Python, </a:t>
            </a:r>
            <a:r>
              <a:rPr lang="en-US" dirty="0" err="1"/>
              <a:t>Cuda</a:t>
            </a:r>
            <a:r>
              <a:rPr lang="en-US" dirty="0"/>
              <a:t>,</a:t>
            </a:r>
            <a:r>
              <a:rPr lang="hu-HU" dirty="0"/>
              <a:t> JAVA,</a:t>
            </a:r>
            <a:r>
              <a:rPr lang="en-US" dirty="0"/>
              <a:t> </a:t>
            </a:r>
            <a:r>
              <a:rPr lang="en-US" dirty="0" err="1"/>
              <a:t>OpenCL</a:t>
            </a:r>
            <a:r>
              <a:rPr lang="hu-HU" dirty="0"/>
              <a:t> és </a:t>
            </a:r>
            <a:r>
              <a:rPr lang="en-US" dirty="0" err="1"/>
              <a:t>Matlab</a:t>
            </a:r>
            <a:r>
              <a:rPr lang="hu-HU" dirty="0"/>
              <a:t>ban elérhető</a:t>
            </a:r>
          </a:p>
          <a:p>
            <a:endParaRPr lang="hu-HU" dirty="0"/>
          </a:p>
          <a:p>
            <a:r>
              <a:rPr lang="hu-HU" dirty="0"/>
              <a:t>Az újabb verziók objektum-orientáltak</a:t>
            </a:r>
          </a:p>
          <a:p>
            <a:r>
              <a:rPr lang="hu-HU" dirty="0"/>
              <a:t>Többszálú!</a:t>
            </a:r>
          </a:p>
          <a:p>
            <a:r>
              <a:rPr lang="hu-HU" dirty="0"/>
              <a:t>Alapvetően CPU alapú, de GPU kiterjesztés is van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2" descr="http://opencv.org/wp-content/themes/opencv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36" y="365126"/>
            <a:ext cx="839714" cy="10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Tipikus</a:t>
            </a:r>
            <a:r>
              <a:rPr lang="en-GB" dirty="0" smtClean="0"/>
              <a:t> </a:t>
            </a:r>
            <a:r>
              <a:rPr lang="en-GB" dirty="0" err="1" smtClean="0"/>
              <a:t>futási</a:t>
            </a:r>
            <a:r>
              <a:rPr lang="en-GB" dirty="0" smtClean="0"/>
              <a:t> </a:t>
            </a:r>
            <a:r>
              <a:rPr lang="en-GB" dirty="0" err="1" smtClean="0"/>
              <a:t>idejű</a:t>
            </a:r>
            <a:r>
              <a:rPr lang="en-GB" dirty="0" smtClean="0"/>
              <a:t>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hibák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Ha </a:t>
            </a:r>
            <a:r>
              <a:rPr lang="en-GB" sz="2400" dirty="0" err="1" smtClean="0"/>
              <a:t>kifagy</a:t>
            </a:r>
            <a:r>
              <a:rPr lang="en-GB" sz="2400" dirty="0" smtClean="0"/>
              <a:t> a program, </a:t>
            </a:r>
            <a:r>
              <a:rPr lang="en-GB" sz="2400" dirty="0" err="1" smtClean="0"/>
              <a:t>vagy</a:t>
            </a:r>
            <a:r>
              <a:rPr lang="en-GB" sz="2400" dirty="0" smtClean="0"/>
              <a:t> </a:t>
            </a:r>
            <a:r>
              <a:rPr lang="en-GB" sz="2400" dirty="0" err="1" smtClean="0"/>
              <a:t>furcsa</a:t>
            </a:r>
            <a:r>
              <a:rPr lang="en-GB" sz="2400" dirty="0" smtClean="0"/>
              <a:t> </a:t>
            </a:r>
            <a:r>
              <a:rPr lang="en-GB" sz="2400" dirty="0" err="1" smtClean="0"/>
              <a:t>OpenCV</a:t>
            </a:r>
            <a:r>
              <a:rPr lang="en-GB" sz="2400" dirty="0" smtClean="0"/>
              <a:t> </a:t>
            </a:r>
            <a:r>
              <a:rPr lang="en-GB" sz="2400" dirty="0" err="1" smtClean="0"/>
              <a:t>hibaüzenetet</a:t>
            </a:r>
            <a:r>
              <a:rPr lang="en-GB" sz="2400" dirty="0" smtClean="0"/>
              <a:t> </a:t>
            </a:r>
            <a:r>
              <a:rPr lang="en-GB" sz="2400" dirty="0" err="1" smtClean="0"/>
              <a:t>kapunk</a:t>
            </a:r>
            <a:r>
              <a:rPr lang="en-GB" sz="2400" dirty="0" smtClean="0"/>
              <a:t>, </a:t>
            </a:r>
            <a:r>
              <a:rPr lang="en-GB" sz="2400" dirty="0" err="1" smtClean="0"/>
              <a:t>ellenőrizzük</a:t>
            </a:r>
            <a:r>
              <a:rPr lang="en-GB" sz="2400" dirty="0" smtClean="0"/>
              <a:t>, </a:t>
            </a:r>
            <a:r>
              <a:rPr lang="en-GB" sz="2400" dirty="0" err="1" smtClean="0"/>
              <a:t>hogy</a:t>
            </a:r>
            <a:endParaRPr lang="en-GB" sz="2400" dirty="0" smtClean="0"/>
          </a:p>
          <a:p>
            <a:pPr lvl="1"/>
            <a:r>
              <a:rPr lang="en-GB" sz="2000" dirty="0" err="1" smtClean="0"/>
              <a:t>Többparaméteres</a:t>
            </a:r>
            <a:r>
              <a:rPr lang="en-GB" sz="2000" dirty="0" smtClean="0"/>
              <a:t> </a:t>
            </a:r>
            <a:r>
              <a:rPr lang="en-GB" sz="2000" dirty="0" err="1" smtClean="0"/>
              <a:t>műveletnél</a:t>
            </a:r>
            <a:r>
              <a:rPr lang="en-GB" sz="2000" dirty="0" smtClean="0"/>
              <a:t> (pl. </a:t>
            </a:r>
            <a:r>
              <a:rPr lang="en-GB" sz="2000" dirty="0" err="1" smtClean="0"/>
              <a:t>összeadás</a:t>
            </a:r>
            <a:r>
              <a:rPr lang="en-GB" sz="2000" dirty="0" smtClean="0"/>
              <a:t>) a </a:t>
            </a:r>
            <a:r>
              <a:rPr lang="en-GB" sz="2000" dirty="0" err="1" smtClean="0"/>
              <a:t>képek</a:t>
            </a:r>
            <a:r>
              <a:rPr lang="en-GB" sz="2000" dirty="0" smtClean="0"/>
              <a:t> </a:t>
            </a:r>
            <a:r>
              <a:rPr lang="en-GB" sz="2000" dirty="0" err="1" smtClean="0"/>
              <a:t>azonos</a:t>
            </a:r>
            <a:r>
              <a:rPr lang="en-GB" sz="2000" dirty="0" smtClean="0"/>
              <a:t> </a:t>
            </a:r>
            <a:r>
              <a:rPr lang="en-GB" sz="2000" dirty="0" err="1" smtClean="0"/>
              <a:t>méretűek</a:t>
            </a:r>
            <a:endParaRPr lang="en-GB" sz="2000" dirty="0" smtClean="0"/>
          </a:p>
          <a:p>
            <a:pPr lvl="1"/>
            <a:r>
              <a:rPr lang="en-GB" sz="2000" dirty="0" err="1"/>
              <a:t>Többparaméteres</a:t>
            </a:r>
            <a:r>
              <a:rPr lang="en-GB" sz="2000" dirty="0"/>
              <a:t> </a:t>
            </a:r>
            <a:r>
              <a:rPr lang="en-GB" sz="2000" dirty="0" err="1"/>
              <a:t>műveletnél</a:t>
            </a:r>
            <a:r>
              <a:rPr lang="en-GB" sz="2000" dirty="0"/>
              <a:t> (pl. </a:t>
            </a:r>
            <a:r>
              <a:rPr lang="en-GB" sz="2000" dirty="0" err="1"/>
              <a:t>összeadás</a:t>
            </a:r>
            <a:r>
              <a:rPr lang="en-GB" sz="2000" dirty="0"/>
              <a:t>) a </a:t>
            </a:r>
            <a:r>
              <a:rPr lang="en-GB" sz="2000" dirty="0" err="1"/>
              <a:t>képek</a:t>
            </a:r>
            <a:r>
              <a:rPr lang="en-GB" sz="2000" dirty="0"/>
              <a:t> </a:t>
            </a:r>
            <a:r>
              <a:rPr lang="en-GB" sz="2000" dirty="0" err="1"/>
              <a:t>azonos</a:t>
            </a:r>
            <a:r>
              <a:rPr lang="en-GB" sz="2000" dirty="0"/>
              <a:t> </a:t>
            </a:r>
            <a:r>
              <a:rPr lang="en-GB" sz="2000" dirty="0" err="1" smtClean="0"/>
              <a:t>típusúak</a:t>
            </a:r>
            <a:r>
              <a:rPr lang="en-GB" sz="2000" dirty="0" smtClean="0"/>
              <a:t>: </a:t>
            </a:r>
            <a:r>
              <a:rPr lang="en-GB" sz="2000" dirty="0" err="1" smtClean="0"/>
              <a:t>csatornaszám</a:t>
            </a:r>
            <a:r>
              <a:rPr lang="en-GB" sz="2000" dirty="0" smtClean="0"/>
              <a:t> </a:t>
            </a:r>
            <a:r>
              <a:rPr lang="en-GB" sz="2000" dirty="0" err="1" smtClean="0"/>
              <a:t>és</a:t>
            </a:r>
            <a:r>
              <a:rPr lang="en-GB" sz="2000" dirty="0"/>
              <a:t> </a:t>
            </a:r>
            <a:r>
              <a:rPr lang="en-GB" sz="2000" dirty="0" err="1" smtClean="0"/>
              <a:t>elemtípus</a:t>
            </a:r>
            <a:endParaRPr lang="en-GB" sz="2000" dirty="0"/>
          </a:p>
          <a:p>
            <a:pPr lvl="2"/>
            <a:r>
              <a:rPr lang="en-GB" sz="1800" dirty="0" smtClean="0"/>
              <a:t>Pl.: </a:t>
            </a:r>
            <a:r>
              <a:rPr lang="en-GB" sz="1800" dirty="0" err="1" smtClean="0"/>
              <a:t>az</a:t>
            </a:r>
            <a:r>
              <a:rPr lang="en-GB" sz="1800" dirty="0" smtClean="0"/>
              <a:t> </a:t>
            </a:r>
            <a:r>
              <a:rPr lang="en-GB" sz="1800" dirty="0" err="1" smtClean="0"/>
              <a:t>inRange</a:t>
            </a:r>
            <a:r>
              <a:rPr lang="en-GB" sz="1800" dirty="0" smtClean="0"/>
              <a:t> </a:t>
            </a:r>
            <a:r>
              <a:rPr lang="en-GB" sz="1800" dirty="0" err="1" smtClean="0"/>
              <a:t>függvény</a:t>
            </a:r>
            <a:r>
              <a:rPr lang="en-GB" sz="1800" dirty="0" smtClean="0"/>
              <a:t> </a:t>
            </a:r>
            <a:r>
              <a:rPr lang="en-GB" sz="1800" dirty="0" err="1" smtClean="0"/>
              <a:t>maszkot</a:t>
            </a:r>
            <a:r>
              <a:rPr lang="en-GB" sz="1800" dirty="0" smtClean="0"/>
              <a:t> ad </a:t>
            </a:r>
            <a:r>
              <a:rPr lang="en-GB" sz="1800" dirty="0" err="1" smtClean="0"/>
              <a:t>vissza</a:t>
            </a:r>
            <a:r>
              <a:rPr lang="en-GB" sz="1800" dirty="0" smtClean="0"/>
              <a:t>, </a:t>
            </a:r>
            <a:r>
              <a:rPr lang="en-GB" sz="1800" dirty="0" err="1" smtClean="0"/>
              <a:t>amit</a:t>
            </a:r>
            <a:r>
              <a:rPr lang="en-GB" sz="1800" dirty="0" smtClean="0"/>
              <a:t> </a:t>
            </a:r>
            <a:r>
              <a:rPr lang="en-GB" sz="1800" dirty="0" err="1" smtClean="0"/>
              <a:t>hatékonysági</a:t>
            </a:r>
            <a:r>
              <a:rPr lang="en-GB" sz="1800" dirty="0" smtClean="0"/>
              <a:t> </a:t>
            </a:r>
            <a:r>
              <a:rPr lang="en-GB" sz="1800" dirty="0" err="1" smtClean="0"/>
              <a:t>okokból</a:t>
            </a:r>
            <a:r>
              <a:rPr lang="en-GB" sz="1800" dirty="0" smtClean="0"/>
              <a:t> </a:t>
            </a:r>
            <a:r>
              <a:rPr lang="en-GB" sz="1800" b="1" dirty="0" err="1" smtClean="0"/>
              <a:t>egycsatornás</a:t>
            </a:r>
            <a:r>
              <a:rPr lang="en-GB" sz="1800" dirty="0" smtClean="0"/>
              <a:t> </a:t>
            </a:r>
            <a:r>
              <a:rPr lang="en-GB" sz="1800" dirty="0" err="1" smtClean="0"/>
              <a:t>képként</a:t>
            </a:r>
            <a:r>
              <a:rPr lang="en-GB" sz="1800" dirty="0" smtClean="0"/>
              <a:t> </a:t>
            </a:r>
            <a:r>
              <a:rPr lang="en-GB" sz="1800" dirty="0" err="1" smtClean="0"/>
              <a:t>tárol</a:t>
            </a:r>
            <a:r>
              <a:rPr lang="en-GB" sz="1800" dirty="0" smtClean="0"/>
              <a:t>. </a:t>
            </a:r>
            <a:r>
              <a:rPr lang="en-GB" sz="1800" dirty="0" err="1" smtClean="0"/>
              <a:t>Konverzió</a:t>
            </a:r>
            <a:r>
              <a:rPr lang="en-GB" sz="1800" dirty="0" smtClean="0"/>
              <a:t> </a:t>
            </a:r>
            <a:r>
              <a:rPr lang="en-GB" sz="1800" dirty="0" err="1" smtClean="0"/>
              <a:t>három</a:t>
            </a:r>
            <a:r>
              <a:rPr lang="en-GB" sz="1800" dirty="0" smtClean="0"/>
              <a:t> </a:t>
            </a:r>
            <a:r>
              <a:rPr lang="en-GB" sz="1800" dirty="0" err="1" smtClean="0"/>
              <a:t>csatornásra</a:t>
            </a:r>
            <a:r>
              <a:rPr lang="en-GB" sz="1800" dirty="0" smtClean="0"/>
              <a:t>: cv::</a:t>
            </a:r>
            <a:r>
              <a:rPr lang="en-GB" sz="1800" dirty="0" err="1" smtClean="0"/>
              <a:t>cvtColor</a:t>
            </a:r>
            <a:r>
              <a:rPr lang="en-GB" sz="1800" dirty="0" smtClean="0"/>
              <a:t> </a:t>
            </a:r>
            <a:r>
              <a:rPr lang="en-GB" sz="1800" dirty="0" err="1" smtClean="0"/>
              <a:t>függvény</a:t>
            </a:r>
            <a:r>
              <a:rPr lang="en-GB" sz="1800" dirty="0" smtClean="0"/>
              <a:t>.</a:t>
            </a:r>
          </a:p>
          <a:p>
            <a:pPr lvl="1"/>
            <a:r>
              <a:rPr lang="en-GB" sz="2200" dirty="0" smtClean="0"/>
              <a:t>A </a:t>
            </a:r>
            <a:r>
              <a:rPr lang="en-GB" sz="2200" dirty="0" err="1" smtClean="0"/>
              <a:t>hibát</a:t>
            </a:r>
            <a:r>
              <a:rPr lang="en-GB" sz="2200" dirty="0" smtClean="0"/>
              <a:t> </a:t>
            </a:r>
            <a:r>
              <a:rPr lang="en-GB" sz="2200" dirty="0" err="1" smtClean="0"/>
              <a:t>produkáló</a:t>
            </a:r>
            <a:r>
              <a:rPr lang="en-GB" sz="2200" dirty="0" smtClean="0"/>
              <a:t> </a:t>
            </a:r>
            <a:r>
              <a:rPr lang="en-GB" sz="2200" dirty="0" err="1" smtClean="0"/>
              <a:t>OpenCV</a:t>
            </a:r>
            <a:r>
              <a:rPr lang="en-GB" sz="2200" dirty="0" smtClean="0"/>
              <a:t> </a:t>
            </a:r>
            <a:r>
              <a:rPr lang="en-GB" sz="2200" dirty="0" err="1" smtClean="0"/>
              <a:t>vagy</a:t>
            </a:r>
            <a:r>
              <a:rPr lang="en-GB" sz="2200" dirty="0" smtClean="0"/>
              <a:t> </a:t>
            </a:r>
            <a:r>
              <a:rPr lang="en-GB" sz="2200" dirty="0" err="1" smtClean="0"/>
              <a:t>fólián</a:t>
            </a:r>
            <a:r>
              <a:rPr lang="en-GB" sz="2200" dirty="0" smtClean="0"/>
              <a:t> </a:t>
            </a:r>
            <a:r>
              <a:rPr lang="en-GB" sz="2200" dirty="0" err="1" smtClean="0"/>
              <a:t>szereplő</a:t>
            </a:r>
            <a:r>
              <a:rPr lang="en-GB" sz="2200" dirty="0" smtClean="0"/>
              <a:t> </a:t>
            </a:r>
            <a:r>
              <a:rPr lang="en-GB" sz="2200" dirty="0" err="1" smtClean="0"/>
              <a:t>függvény</a:t>
            </a:r>
            <a:r>
              <a:rPr lang="en-GB" sz="2200" dirty="0" smtClean="0"/>
              <a:t> </a:t>
            </a:r>
            <a:r>
              <a:rPr lang="en-GB" sz="2200" dirty="0" err="1" smtClean="0"/>
              <a:t>hány</a:t>
            </a:r>
            <a:r>
              <a:rPr lang="en-GB" sz="2200" dirty="0" smtClean="0"/>
              <a:t> </a:t>
            </a:r>
            <a:r>
              <a:rPr lang="en-GB" sz="2200" dirty="0" err="1" smtClean="0"/>
              <a:t>csatornás</a:t>
            </a:r>
            <a:r>
              <a:rPr lang="en-GB" sz="2200" dirty="0" smtClean="0"/>
              <a:t> </a:t>
            </a:r>
            <a:r>
              <a:rPr lang="en-GB" sz="2200" dirty="0" err="1" smtClean="0"/>
              <a:t>képet</a:t>
            </a:r>
            <a:r>
              <a:rPr lang="en-GB" sz="2200" dirty="0" smtClean="0"/>
              <a:t> </a:t>
            </a:r>
            <a:r>
              <a:rPr lang="en-GB" sz="2200" dirty="0" err="1" smtClean="0"/>
              <a:t>vár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en-GB" sz="2200" dirty="0" err="1" smtClean="0"/>
              <a:t>konverzió</a:t>
            </a:r>
            <a:r>
              <a:rPr lang="en-GB" sz="2200" dirty="0" smtClean="0"/>
              <a:t>: cv::</a:t>
            </a:r>
            <a:r>
              <a:rPr lang="en-GB" sz="2200" dirty="0" err="1" smtClean="0"/>
              <a:t>cvtColor</a:t>
            </a:r>
            <a:r>
              <a:rPr lang="en-GB" sz="2200" dirty="0" smtClean="0"/>
              <a:t>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18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otthonra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08426"/>
          </a:xfrm>
        </p:spPr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https://opencv.org/releases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(</a:t>
            </a:r>
            <a:r>
              <a:rPr lang="en-GB" sz="2400" dirty="0" err="1" smtClean="0"/>
              <a:t>ajánlott</a:t>
            </a:r>
            <a:r>
              <a:rPr lang="en-GB" sz="2400" dirty="0" smtClean="0"/>
              <a:t>: 3.3 ≤ </a:t>
            </a:r>
            <a:r>
              <a:rPr lang="en-GB" sz="2400" dirty="0"/>
              <a:t>x </a:t>
            </a:r>
            <a:r>
              <a:rPr lang="en-GB" sz="2400" dirty="0" smtClean="0"/>
              <a:t>≤ 3.4.11)</a:t>
            </a:r>
            <a:endParaRPr lang="en-GB" sz="2000" dirty="0" smtClean="0"/>
          </a:p>
          <a:p>
            <a:r>
              <a:rPr lang="en-GB" sz="2400" dirty="0" smtClean="0"/>
              <a:t>(</a:t>
            </a:r>
            <a:r>
              <a:rPr lang="en-GB" sz="2400" b="1" dirty="0" smtClean="0"/>
              <a:t>NE</a:t>
            </a:r>
            <a:r>
              <a:rPr lang="en-GB" sz="2400" dirty="0" smtClean="0"/>
              <a:t> a </a:t>
            </a:r>
            <a:r>
              <a:rPr lang="en-GB" sz="2400" dirty="0" err="1" smtClean="0"/>
              <a:t>forráskódot</a:t>
            </a:r>
            <a:r>
              <a:rPr lang="en-GB" sz="2400" dirty="0" smtClean="0"/>
              <a:t> </a:t>
            </a:r>
            <a:r>
              <a:rPr lang="en-GB" sz="2400" dirty="0" err="1" smtClean="0"/>
              <a:t>töltsük</a:t>
            </a:r>
            <a:r>
              <a:rPr lang="en-GB" sz="2400" dirty="0" smtClean="0"/>
              <a:t> le, </a:t>
            </a:r>
            <a:r>
              <a:rPr lang="en-GB" sz="2400" dirty="0" err="1" smtClean="0"/>
              <a:t>hanem</a:t>
            </a:r>
            <a:r>
              <a:rPr lang="en-GB" sz="2400" dirty="0" smtClean="0"/>
              <a:t> a </a:t>
            </a:r>
            <a:r>
              <a:rPr lang="en-GB" sz="2400" dirty="0" err="1" smtClean="0"/>
              <a:t>lefordított</a:t>
            </a:r>
            <a:r>
              <a:rPr lang="en-GB" sz="2400" dirty="0" smtClean="0"/>
              <a:t> </a:t>
            </a:r>
            <a:r>
              <a:rPr lang="en-GB" sz="2400" dirty="0" err="1" smtClean="0"/>
              <a:t>változatot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err="1" smtClean="0"/>
              <a:t>Csomagoljuk</a:t>
            </a:r>
            <a:r>
              <a:rPr lang="en-GB" sz="2400" dirty="0" smtClean="0"/>
              <a:t> </a:t>
            </a:r>
            <a:r>
              <a:rPr lang="en-GB" sz="2400" dirty="0" err="1" smtClean="0"/>
              <a:t>ki</a:t>
            </a:r>
            <a:r>
              <a:rPr lang="en-GB" sz="2400" dirty="0" smtClean="0"/>
              <a:t> </a:t>
            </a:r>
            <a:r>
              <a:rPr lang="en-GB" sz="2400" dirty="0" err="1" smtClean="0"/>
              <a:t>egy</a:t>
            </a:r>
            <a:r>
              <a:rPr lang="en-GB" sz="2400" dirty="0" smtClean="0"/>
              <a:t> </a:t>
            </a:r>
            <a:r>
              <a:rPr lang="en-GB" sz="2400" dirty="0" err="1" smtClean="0"/>
              <a:t>szabadon</a:t>
            </a:r>
            <a:r>
              <a:rPr lang="en-GB" sz="2400" dirty="0" smtClean="0"/>
              <a:t> </a:t>
            </a:r>
            <a:r>
              <a:rPr lang="en-GB" sz="2400" dirty="0" err="1" smtClean="0"/>
              <a:t>választott</a:t>
            </a:r>
            <a:r>
              <a:rPr lang="en-GB" sz="2400" dirty="0" smtClean="0"/>
              <a:t> </a:t>
            </a:r>
            <a:r>
              <a:rPr lang="en-GB" sz="2400" dirty="0" err="1" smtClean="0"/>
              <a:t>könyvtárba</a:t>
            </a:r>
            <a:endParaRPr lang="en-GB" sz="2400" dirty="0" smtClean="0"/>
          </a:p>
          <a:p>
            <a:pPr lvl="1"/>
            <a:r>
              <a:rPr lang="en-GB" sz="2000" dirty="0" smtClean="0"/>
              <a:t>Tipp: </a:t>
            </a:r>
            <a:r>
              <a:rPr lang="en-GB" sz="2000" dirty="0" err="1" smtClean="0"/>
              <a:t>Érdemes</a:t>
            </a:r>
            <a:r>
              <a:rPr lang="en-GB" sz="2000" dirty="0" smtClean="0"/>
              <a:t> </a:t>
            </a:r>
            <a:r>
              <a:rPr lang="en-GB" sz="2000" dirty="0" err="1" smtClean="0"/>
              <a:t>elmenteni</a:t>
            </a:r>
            <a:r>
              <a:rPr lang="en-GB" sz="2000" dirty="0" smtClean="0"/>
              <a:t> </a:t>
            </a:r>
            <a:r>
              <a:rPr lang="en-GB" sz="2000" dirty="0" err="1" smtClean="0"/>
              <a:t>környezeti</a:t>
            </a:r>
            <a:r>
              <a:rPr lang="en-GB" sz="2000" dirty="0" smtClean="0"/>
              <a:t> </a:t>
            </a:r>
            <a:r>
              <a:rPr lang="en-GB" sz="2000" dirty="0" err="1" smtClean="0"/>
              <a:t>változóba</a:t>
            </a:r>
            <a:r>
              <a:rPr lang="en-GB" sz="2000" dirty="0" smtClean="0"/>
              <a:t>: </a:t>
            </a:r>
          </a:p>
          <a:p>
            <a:pPr lvl="1"/>
            <a:r>
              <a:rPr lang="en-GB" sz="2000" dirty="0" smtClean="0"/>
              <a:t>OPENCV_DIR = </a:t>
            </a:r>
            <a:r>
              <a:rPr lang="en-GB" sz="2000" dirty="0" err="1" smtClean="0"/>
              <a:t>ahova_kicsomagoltuk</a:t>
            </a:r>
            <a:r>
              <a:rPr lang="en-GB" sz="2000" dirty="0" smtClean="0"/>
              <a:t>\</a:t>
            </a:r>
            <a:r>
              <a:rPr lang="en-GB" sz="2000" dirty="0" err="1" smtClean="0"/>
              <a:t>opencv</a:t>
            </a:r>
            <a:r>
              <a:rPr lang="en-GB" sz="2000" dirty="0" smtClean="0"/>
              <a:t>\build</a:t>
            </a:r>
            <a:endParaRPr lang="en-GB" sz="2000" b="1" dirty="0" smtClean="0"/>
          </a:p>
          <a:p>
            <a:pPr lvl="1"/>
            <a:r>
              <a:rPr lang="en-GB" sz="2000" dirty="0" err="1" smtClean="0"/>
              <a:t>Hivatkozás</a:t>
            </a:r>
            <a:r>
              <a:rPr lang="en-GB" sz="2000" dirty="0" smtClean="0"/>
              <a:t> visual </a:t>
            </a:r>
            <a:r>
              <a:rPr lang="en-GB" sz="2000" dirty="0" err="1" smtClean="0"/>
              <a:t>studioból</a:t>
            </a:r>
            <a:r>
              <a:rPr lang="en-GB" sz="2000" dirty="0" smtClean="0"/>
              <a:t>: $(OPENCV_DIR</a:t>
            </a:r>
            <a:r>
              <a:rPr lang="en-GB" sz="2000" dirty="0"/>
              <a:t>)</a:t>
            </a:r>
            <a:endParaRPr lang="en-GB" sz="2000" dirty="0" smtClean="0"/>
          </a:p>
          <a:p>
            <a:pPr lvl="1"/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54" y="2745609"/>
            <a:ext cx="5746692" cy="16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</a:t>
            </a:r>
            <a:r>
              <a:rPr lang="en-GB" dirty="0" err="1" smtClean="0"/>
              <a:t>OpenCV</a:t>
            </a:r>
            <a:r>
              <a:rPr lang="en-GB" dirty="0" smtClean="0"/>
              <a:t> 3 v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laboron</a:t>
            </a:r>
            <a:r>
              <a:rPr lang="en-GB" dirty="0" smtClean="0"/>
              <a:t> </a:t>
            </a:r>
            <a:r>
              <a:rPr lang="en-GB" dirty="0" err="1" smtClean="0"/>
              <a:t>szereplő</a:t>
            </a:r>
            <a:r>
              <a:rPr lang="en-GB" dirty="0" smtClean="0"/>
              <a:t> </a:t>
            </a:r>
            <a:r>
              <a:rPr lang="en-GB" dirty="0" err="1" smtClean="0"/>
              <a:t>kód</a:t>
            </a:r>
            <a:r>
              <a:rPr lang="en-GB" dirty="0" smtClean="0"/>
              <a:t> </a:t>
            </a:r>
            <a:r>
              <a:rPr lang="en-GB" dirty="0" err="1" smtClean="0"/>
              <a:t>nagy</a:t>
            </a:r>
            <a:r>
              <a:rPr lang="en-GB" dirty="0" smtClean="0"/>
              <a:t> </a:t>
            </a:r>
            <a:r>
              <a:rPr lang="en-GB" dirty="0" err="1" smtClean="0"/>
              <a:t>része</a:t>
            </a:r>
            <a:r>
              <a:rPr lang="en-GB" dirty="0" smtClean="0"/>
              <a:t> </a:t>
            </a:r>
            <a:r>
              <a:rPr lang="en-GB" dirty="0" err="1" smtClean="0"/>
              <a:t>OpenCV</a:t>
            </a:r>
            <a:r>
              <a:rPr lang="en-GB" dirty="0" smtClean="0"/>
              <a:t> 4.x </a:t>
            </a:r>
            <a:r>
              <a:rPr lang="en-GB" dirty="0" err="1" smtClean="0"/>
              <a:t>verzió</a:t>
            </a:r>
            <a:r>
              <a:rPr lang="en-GB" dirty="0" smtClean="0"/>
              <a:t> </a:t>
            </a:r>
            <a:r>
              <a:rPr lang="en-GB" dirty="0" err="1" smtClean="0"/>
              <a:t>alatt</a:t>
            </a:r>
            <a:r>
              <a:rPr lang="en-GB" dirty="0" smtClean="0"/>
              <a:t> is </a:t>
            </a:r>
            <a:r>
              <a:rPr lang="en-GB" dirty="0" err="1" smtClean="0"/>
              <a:t>működik</a:t>
            </a:r>
            <a:endParaRPr lang="en-GB" dirty="0" smtClean="0"/>
          </a:p>
          <a:p>
            <a:r>
              <a:rPr lang="en-GB" dirty="0" err="1" smtClean="0"/>
              <a:t>Kivétel</a:t>
            </a:r>
            <a:r>
              <a:rPr lang="en-GB" dirty="0" smtClean="0"/>
              <a:t> a </a:t>
            </a:r>
            <a:r>
              <a:rPr lang="en-GB" dirty="0" err="1" smtClean="0"/>
              <a:t>konstansok</a:t>
            </a:r>
            <a:r>
              <a:rPr lang="en-GB" dirty="0" smtClean="0"/>
              <a:t>, </a:t>
            </a:r>
            <a:r>
              <a:rPr lang="en-GB" dirty="0" err="1" smtClean="0"/>
              <a:t>ezek</a:t>
            </a:r>
            <a:r>
              <a:rPr lang="en-GB" dirty="0" smtClean="0"/>
              <a:t> </a:t>
            </a:r>
            <a:r>
              <a:rPr lang="en-GB" dirty="0" err="1" smtClean="0"/>
              <a:t>jellemzően</a:t>
            </a:r>
            <a:r>
              <a:rPr lang="en-GB" dirty="0" smtClean="0"/>
              <a:t> CV_NÉV </a:t>
            </a:r>
            <a:r>
              <a:rPr lang="en-GB" dirty="0" err="1" smtClean="0"/>
              <a:t>alak</a:t>
            </a:r>
            <a:r>
              <a:rPr lang="en-GB" dirty="0" smtClean="0"/>
              <a:t> </a:t>
            </a:r>
            <a:r>
              <a:rPr lang="en-GB" dirty="0" err="1" smtClean="0"/>
              <a:t>helyett</a:t>
            </a:r>
            <a:r>
              <a:rPr lang="en-GB" dirty="0" smtClean="0"/>
              <a:t> cv::NÉV </a:t>
            </a:r>
            <a:r>
              <a:rPr lang="en-GB" dirty="0" err="1" smtClean="0"/>
              <a:t>néven</a:t>
            </a:r>
            <a:r>
              <a:rPr lang="en-GB" dirty="0" smtClean="0"/>
              <a:t> </a:t>
            </a:r>
            <a:r>
              <a:rPr lang="en-GB" dirty="0" err="1" smtClean="0"/>
              <a:t>elérhetők</a:t>
            </a:r>
            <a:endParaRPr lang="en-GB" dirty="0" smtClean="0"/>
          </a:p>
          <a:p>
            <a:r>
              <a:rPr lang="en-GB" dirty="0" smtClean="0"/>
              <a:t>Pl: </a:t>
            </a:r>
          </a:p>
          <a:p>
            <a:pPr marL="0" indent="0">
              <a:buNone/>
            </a:pPr>
            <a:r>
              <a:rPr lang="en-GB" dirty="0" smtClean="0"/>
              <a:t>   CV_RETR_TREE (3.x) → cv::RETR_TREE (4.x)</a:t>
            </a:r>
          </a:p>
          <a:p>
            <a:pPr marL="0" indent="0">
              <a:buNone/>
            </a:pPr>
            <a:r>
              <a:rPr lang="en-GB" dirty="0" smtClean="0"/>
              <a:t>   CV_GRAY2BGR (3.x)  → cv::COLOR_GRAY2BGR (4.x)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572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 txBox="1">
            <a:spLocks/>
          </p:cNvSpPr>
          <p:nvPr/>
        </p:nvSpPr>
        <p:spPr>
          <a:xfrm>
            <a:off x="144496" y="1825625"/>
            <a:ext cx="8051853" cy="601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Töltsük</a:t>
            </a:r>
            <a:r>
              <a:rPr lang="en-US" dirty="0" smtClean="0"/>
              <a:t> le a </a:t>
            </a:r>
            <a:r>
              <a:rPr lang="en-US" dirty="0" err="1" smtClean="0"/>
              <a:t>kiindulási</a:t>
            </a:r>
            <a:r>
              <a:rPr lang="en-US" dirty="0" smtClean="0"/>
              <a:t> </a:t>
            </a:r>
            <a:r>
              <a:rPr lang="en-US" dirty="0" err="1" smtClean="0"/>
              <a:t>projektet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C++ </a:t>
            </a:r>
            <a:r>
              <a:rPr lang="en-GB" dirty="0" err="1" smtClean="0"/>
              <a:t>OpenCV</a:t>
            </a:r>
            <a:r>
              <a:rPr lang="en-GB" dirty="0" smtClean="0"/>
              <a:t> </a:t>
            </a:r>
            <a:r>
              <a:rPr lang="en-GB" dirty="0" err="1" smtClean="0"/>
              <a:t>projekt</a:t>
            </a:r>
            <a:endParaRPr lang="en-GB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44496" y="1825625"/>
            <a:ext cx="33884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Új</a:t>
            </a:r>
            <a:r>
              <a:rPr lang="en-US" sz="2000" dirty="0" smtClean="0"/>
              <a:t> </a:t>
            </a:r>
            <a:r>
              <a:rPr lang="en-US" sz="2000" dirty="0" err="1" smtClean="0"/>
              <a:t>OpenCV</a:t>
            </a:r>
            <a:r>
              <a:rPr lang="en-US" sz="2000" dirty="0" smtClean="0"/>
              <a:t> project </a:t>
            </a:r>
            <a:r>
              <a:rPr lang="en-US" sz="2000" dirty="0" err="1" smtClean="0"/>
              <a:t>nulláról</a:t>
            </a:r>
            <a:r>
              <a:rPr lang="en-US" sz="2000" dirty="0" smtClean="0"/>
              <a:t>, ha </a:t>
            </a:r>
            <a:r>
              <a:rPr lang="en-US" sz="2000" dirty="0" err="1" smtClean="0"/>
              <a:t>szükség</a:t>
            </a:r>
            <a:r>
              <a:rPr lang="en-US" sz="2000" dirty="0" smtClean="0"/>
              <a:t> </a:t>
            </a:r>
            <a:r>
              <a:rPr lang="en-US" sz="2000" dirty="0" err="1" smtClean="0"/>
              <a:t>volna</a:t>
            </a:r>
            <a:r>
              <a:rPr lang="en-US" sz="2000" dirty="0" smtClean="0"/>
              <a:t> </a:t>
            </a:r>
            <a:r>
              <a:rPr lang="en-US" sz="2000" dirty="0" err="1" smtClean="0"/>
              <a:t>rá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Visual studio 2015+</a:t>
            </a:r>
          </a:p>
          <a:p>
            <a:pPr lvl="1"/>
            <a:r>
              <a:rPr lang="en-US" sz="2000" dirty="0" err="1" smtClean="0"/>
              <a:t>Új</a:t>
            </a:r>
            <a:r>
              <a:rPr lang="en-US" sz="2000" dirty="0" smtClean="0"/>
              <a:t> Project</a:t>
            </a:r>
          </a:p>
          <a:p>
            <a:pPr lvl="1"/>
            <a:r>
              <a:rPr lang="en-US" sz="2000" dirty="0" smtClean="0"/>
              <a:t>W32 console</a:t>
            </a:r>
          </a:p>
          <a:p>
            <a:pPr lvl="1"/>
            <a:r>
              <a:rPr lang="en-US" sz="2000" dirty="0" smtClean="0"/>
              <a:t>Empty project</a:t>
            </a:r>
            <a:r>
              <a:rPr lang="en-GB" sz="2000" dirty="0" smtClean="0"/>
              <a:t>)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85" y="2967642"/>
            <a:ext cx="5179782" cy="35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509741"/>
            <a:ext cx="4423969" cy="3151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Include </a:t>
            </a:r>
            <a:r>
              <a:rPr lang="en-GB" dirty="0" err="1"/>
              <a:t>és</a:t>
            </a:r>
            <a:r>
              <a:rPr lang="en-GB" dirty="0"/>
              <a:t> library </a:t>
            </a:r>
            <a:r>
              <a:rPr lang="en-GB" dirty="0" err="1"/>
              <a:t>könyvtárak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4600" y="1878676"/>
            <a:ext cx="171450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5" y="1512853"/>
            <a:ext cx="4419601" cy="3148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7540" y="2686396"/>
            <a:ext cx="1859280" cy="2057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520584" y="4744553"/>
            <a:ext cx="8326235" cy="2038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 err="1" smtClean="0"/>
              <a:t>laborgépek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útvonalai</a:t>
            </a:r>
            <a:r>
              <a:rPr lang="en-US" dirty="0" smtClean="0"/>
              <a:t> </a:t>
            </a:r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beállítva</a:t>
            </a:r>
            <a:endParaRPr lang="en-US" dirty="0" smtClean="0"/>
          </a:p>
          <a:p>
            <a:r>
              <a:rPr lang="en-US" dirty="0" smtClean="0"/>
              <a:t>Include: $</a:t>
            </a:r>
            <a:r>
              <a:rPr lang="hu-HU" dirty="0" smtClean="0"/>
              <a:t>(</a:t>
            </a:r>
            <a:r>
              <a:rPr lang="en-US" dirty="0" smtClean="0"/>
              <a:t>OPENCV_DIR</a:t>
            </a:r>
            <a:r>
              <a:rPr lang="hu-HU" dirty="0" smtClean="0"/>
              <a:t>)</a:t>
            </a:r>
            <a:r>
              <a:rPr lang="en-US" dirty="0" err="1" smtClean="0"/>
              <a:t>opencv</a:t>
            </a:r>
            <a:r>
              <a:rPr lang="en-US" dirty="0" smtClean="0"/>
              <a:t>\build\include</a:t>
            </a:r>
          </a:p>
          <a:p>
            <a:r>
              <a:rPr lang="en-US" dirty="0" smtClean="0"/>
              <a:t>Lib:</a:t>
            </a:r>
            <a:r>
              <a:rPr lang="en-US" dirty="0"/>
              <a:t> </a:t>
            </a:r>
            <a:r>
              <a:rPr lang="en-US" dirty="0" smtClean="0"/>
              <a:t>$</a:t>
            </a:r>
            <a:r>
              <a:rPr lang="hu-HU" dirty="0" smtClean="0"/>
              <a:t>(</a:t>
            </a:r>
            <a:r>
              <a:rPr lang="en-US" dirty="0" smtClean="0"/>
              <a:t>OPENCV_DIR</a:t>
            </a:r>
            <a:r>
              <a:rPr lang="hu-HU" dirty="0" smtClean="0"/>
              <a:t>)</a:t>
            </a:r>
            <a:r>
              <a:rPr lang="en-US" dirty="0" err="1" smtClean="0"/>
              <a:t>opencv</a:t>
            </a:r>
            <a:r>
              <a:rPr lang="en-US" dirty="0" smtClean="0"/>
              <a:t>\build\include\x64\</a:t>
            </a:r>
            <a:r>
              <a:rPr lang="en-US" dirty="0" err="1" smtClean="0"/>
              <a:t>vc</a:t>
            </a:r>
            <a:r>
              <a:rPr lang="en-US" dirty="0" smtClean="0"/>
              <a:t>**</a:t>
            </a:r>
          </a:p>
          <a:p>
            <a:r>
              <a:rPr lang="en-US" dirty="0" smtClean="0"/>
              <a:t>vc14: Visual Studio 201</a:t>
            </a:r>
            <a:r>
              <a:rPr lang="en-US" b="1" u="sng" dirty="0" smtClean="0"/>
              <a:t>5</a:t>
            </a:r>
            <a:r>
              <a:rPr lang="en-US" dirty="0" smtClean="0"/>
              <a:t>, vc15: Visual Studio 201</a:t>
            </a:r>
            <a:r>
              <a:rPr lang="en-US" b="1" u="sng" dirty="0" smtClean="0"/>
              <a:t>7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megadhatjuk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abszolút</a:t>
            </a:r>
            <a:r>
              <a:rPr lang="en-US" dirty="0" smtClean="0"/>
              <a:t> </a:t>
            </a:r>
            <a:r>
              <a:rPr lang="en-US" dirty="0" err="1" smtClean="0"/>
              <a:t>útvonalat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55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34" y="4881478"/>
            <a:ext cx="4179923" cy="1876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21" y="3136584"/>
            <a:ext cx="8424950" cy="146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Troubleshoot: </a:t>
            </a:r>
            <a:r>
              <a:rPr lang="en-GB" dirty="0" err="1" smtClean="0"/>
              <a:t>útvonal</a:t>
            </a:r>
            <a:r>
              <a:rPr lang="en-GB" dirty="0" smtClean="0"/>
              <a:t> </a:t>
            </a:r>
            <a:r>
              <a:rPr lang="en-GB" dirty="0" err="1" smtClean="0"/>
              <a:t>ellenőrzés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4063"/>
            <a:ext cx="7886700" cy="4351338"/>
          </a:xfrm>
        </p:spPr>
        <p:txBody>
          <a:bodyPr/>
          <a:lstStyle/>
          <a:p>
            <a:r>
              <a:rPr lang="en-GB" dirty="0" smtClean="0"/>
              <a:t>Ha </a:t>
            </a:r>
            <a:r>
              <a:rPr lang="en-GB" dirty="0" err="1" smtClean="0"/>
              <a:t>valami</a:t>
            </a:r>
            <a:r>
              <a:rPr lang="en-GB" dirty="0" smtClean="0"/>
              <a:t> </a:t>
            </a:r>
            <a:r>
              <a:rPr lang="en-GB" dirty="0" err="1" smtClean="0"/>
              <a:t>nem</a:t>
            </a:r>
            <a:r>
              <a:rPr lang="en-GB" dirty="0" smtClean="0"/>
              <a:t> </a:t>
            </a:r>
            <a:r>
              <a:rPr lang="en-GB" dirty="0" err="1" smtClean="0"/>
              <a:t>működik</a:t>
            </a:r>
            <a:r>
              <a:rPr lang="en-GB" dirty="0" smtClean="0"/>
              <a:t>, </a:t>
            </a:r>
            <a:r>
              <a:rPr lang="en-GB" dirty="0" err="1" smtClean="0"/>
              <a:t>ellenőrizzük</a:t>
            </a:r>
            <a:r>
              <a:rPr lang="en-GB" dirty="0" smtClean="0"/>
              <a:t>, </a:t>
            </a:r>
            <a:r>
              <a:rPr lang="en-GB" dirty="0" err="1" smtClean="0"/>
              <a:t>hogy</a:t>
            </a:r>
            <a:r>
              <a:rPr lang="en-GB" dirty="0" smtClean="0"/>
              <a:t> </a:t>
            </a:r>
            <a:r>
              <a:rPr lang="en-GB" dirty="0" err="1" smtClean="0"/>
              <a:t>stimmel</a:t>
            </a:r>
            <a:r>
              <a:rPr lang="en-GB" dirty="0" smtClean="0"/>
              <a:t>-e a </a:t>
            </a:r>
            <a:r>
              <a:rPr lang="en-GB" dirty="0" err="1" smtClean="0"/>
              <a:t>környezeti</a:t>
            </a:r>
            <a:r>
              <a:rPr lang="en-GB" dirty="0" smtClean="0"/>
              <a:t> </a:t>
            </a:r>
            <a:r>
              <a:rPr lang="en-GB" dirty="0" err="1" smtClean="0"/>
              <a:t>változó</a:t>
            </a:r>
            <a:endParaRPr lang="en-GB" dirty="0"/>
          </a:p>
          <a:p>
            <a:pPr lvl="1"/>
            <a:r>
              <a:rPr lang="en-GB" dirty="0" smtClean="0"/>
              <a:t>A </a:t>
            </a:r>
            <a:r>
              <a:rPr lang="en-GB" dirty="0" err="1" smtClean="0"/>
              <a:t>könyvtárak</a:t>
            </a:r>
            <a:r>
              <a:rPr lang="en-GB" dirty="0" smtClean="0"/>
              <a:t> </a:t>
            </a:r>
            <a:r>
              <a:rPr lang="en-GB" dirty="0" err="1" smtClean="0"/>
              <a:t>között</a:t>
            </a:r>
            <a:r>
              <a:rPr lang="en-GB" dirty="0" smtClean="0"/>
              <a:t> </a:t>
            </a:r>
            <a:r>
              <a:rPr lang="en-GB" dirty="0" err="1" smtClean="0"/>
              <a:t>legyen</a:t>
            </a:r>
            <a:r>
              <a:rPr lang="en-GB" dirty="0" smtClean="0"/>
              <a:t> “\”, de ne </a:t>
            </a:r>
            <a:r>
              <a:rPr lang="en-GB" dirty="0" err="1" smtClean="0"/>
              <a:t>legyen</a:t>
            </a:r>
            <a:r>
              <a:rPr lang="en-GB" dirty="0" smtClean="0"/>
              <a:t> </a:t>
            </a:r>
            <a:r>
              <a:rPr lang="en-GB" dirty="0" err="1" smtClean="0"/>
              <a:t>dupla</a:t>
            </a:r>
            <a:r>
              <a:rPr lang="en-GB" dirty="0" smtClean="0"/>
              <a:t> “\”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540289" y="3582063"/>
            <a:ext cx="266008" cy="2334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H="1">
            <a:off x="4646814" y="3759402"/>
            <a:ext cx="432262" cy="1725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H="1">
            <a:off x="2285308" y="5973359"/>
            <a:ext cx="2361506" cy="4606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2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3100</Words>
  <Application>Microsoft Office PowerPoint</Application>
  <PresentationFormat>Diavetítés a képernyőre (4:3 oldalarány)</PresentationFormat>
  <Paragraphs>446</Paragraphs>
  <Slides>40</Slides>
  <Notes>0</Notes>
  <HiddenSlides>0</HiddenSlides>
  <MMClips>4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Office Theme</vt:lpstr>
      <vt:lpstr>OpenCV alapok</vt:lpstr>
      <vt:lpstr>Feladat:  kezdetleges kiterjesztett valóság</vt:lpstr>
      <vt:lpstr>Kiterjesztett valóság</vt:lpstr>
      <vt:lpstr>OpenCV</vt:lpstr>
      <vt:lpstr>OpenCV otthonra</vt:lpstr>
      <vt:lpstr>(OpenCV 3 v 4)</vt:lpstr>
      <vt:lpstr>C++ OpenCV projekt</vt:lpstr>
      <vt:lpstr>Include és library könyvtárak</vt:lpstr>
      <vt:lpstr>Troubleshoot: útvonal ellenőrzés</vt:lpstr>
      <vt:lpstr>Library fájl</vt:lpstr>
      <vt:lpstr>Debugging</vt:lpstr>
      <vt:lpstr>Exe automatikus másolása</vt:lpstr>
      <vt:lpstr>Keretprogram</vt:lpstr>
      <vt:lpstr>Keretprogram (cont’d)</vt:lpstr>
      <vt:lpstr>Kép konténer (Mat osztály)</vt:lpstr>
      <vt:lpstr>cv::Mat átadás</vt:lpstr>
      <vt:lpstr>cv::Mat értékadás</vt:lpstr>
      <vt:lpstr>cv::Mat értékadás</vt:lpstr>
      <vt:lpstr>cv::Mat másolás (klónozás)</vt:lpstr>
      <vt:lpstr>Elemenkénti feldolgozás</vt:lpstr>
      <vt:lpstr>Elemenkénti feldolgozás: v1, v2</vt:lpstr>
      <vt:lpstr>Elemenkénti feldolgozás: v3(.1, .2)</vt:lpstr>
      <vt:lpstr>Elemenkénti feldolgozás: v4</vt:lpstr>
      <vt:lpstr>OpenCV megoldás</vt:lpstr>
      <vt:lpstr>Keying</vt:lpstr>
      <vt:lpstr>Kompozitálás</vt:lpstr>
      <vt:lpstr>Színek megkülönböztetése</vt:lpstr>
      <vt:lpstr>Színtérkonverzió</vt:lpstr>
      <vt:lpstr>Feladat: HSV színleválasztás</vt:lpstr>
      <vt:lpstr>Éldetektálás</vt:lpstr>
      <vt:lpstr>Canny éldetektálás, példa</vt:lpstr>
      <vt:lpstr>Kontúr detektálás</vt:lpstr>
      <vt:lpstr>Szorgalmi feladat:  kontúrok szűrése</vt:lpstr>
      <vt:lpstr>Befoglaló téglalap</vt:lpstr>
      <vt:lpstr>Szorgalmi feladat: Ellipszis illesztés</vt:lpstr>
      <vt:lpstr>Affin transzformációk</vt:lpstr>
      <vt:lpstr>Perspektív transzformáció</vt:lpstr>
      <vt:lpstr>Feladat: tegyünk képet a detektált markerekre</vt:lpstr>
      <vt:lpstr>Tipikus OpenCV fordítási hibák</vt:lpstr>
      <vt:lpstr>Tipikus futási idejű OpenCV hibák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Kiterjesztett valóság  mobil rendszereken</dc:title>
  <dc:creator>Windows User</dc:creator>
  <cp:lastModifiedBy>M</cp:lastModifiedBy>
  <cp:revision>146</cp:revision>
  <dcterms:created xsi:type="dcterms:W3CDTF">2017-09-20T13:47:20Z</dcterms:created>
  <dcterms:modified xsi:type="dcterms:W3CDTF">2020-09-15T21:06:08Z</dcterms:modified>
</cp:coreProperties>
</file>