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89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4" r:id="rId47"/>
    <p:sldId id="303" r:id="rId48"/>
    <p:sldId id="302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586" autoAdjust="0"/>
  </p:normalViewPr>
  <p:slideViewPr>
    <p:cSldViewPr snapToGrid="0">
      <p:cViewPr varScale="1">
        <p:scale>
          <a:sx n="120" d="100"/>
          <a:sy n="120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1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E7B0-DDFD-41E2-AE0A-7DA7E546A0DA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AB09-85F5-403E-B22A-714599C5CB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6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  <a:r>
              <a:rPr lang="hu-HU" dirty="0" err="1" smtClean="0"/>
              <a:t>wikipedia</a:t>
            </a:r>
            <a:r>
              <a:rPr lang="hu-HU" dirty="0" smtClean="0"/>
              <a:t>, http://www.medciencia.com/wp-content/uploads/2013/03/sheldonDoppler.jpg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AB09-85F5-403E-B22A-714599C5CB8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39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7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14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9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07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35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3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58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5E05-C242-4906-969B-C0460B15903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562B-A3E6-4A79-AC75-C41C7375E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6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Multimédia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Hangok, videók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354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Távolság szerinti csillapodás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hangforrásnál beállítható, hogy a távolság függvényében hogyan változzon a hangerő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1" y="2762483"/>
            <a:ext cx="3757802" cy="39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err="1" smtClean="0"/>
              <a:t>listener</a:t>
            </a:r>
            <a:r>
              <a:rPr lang="hu-HU" dirty="0" smtClean="0"/>
              <a:t> pozíciójától függő visszhang</a:t>
            </a:r>
          </a:p>
          <a:p>
            <a:r>
              <a:rPr lang="hu-HU" dirty="0" smtClean="0"/>
              <a:t>Ha a hallgató a zónán belül van, a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hatással lesz az észlelt hangra</a:t>
            </a:r>
          </a:p>
          <a:p>
            <a:endParaRPr lang="hu-HU" dirty="0"/>
          </a:p>
          <a:p>
            <a:r>
              <a:rPr lang="hu-HU" dirty="0" smtClean="0"/>
              <a:t>Hozzunk létre egy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zone-t</a:t>
            </a:r>
            <a:r>
              <a:rPr lang="hu-HU" dirty="0" smtClean="0"/>
              <a:t>!</a:t>
            </a:r>
          </a:p>
          <a:p>
            <a:r>
              <a:rPr lang="hu-HU" dirty="0" smtClean="0"/>
              <a:t>Adjuk hozzá a jelenthez a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modellt</a:t>
            </a:r>
          </a:p>
          <a:p>
            <a:pPr lvl="1"/>
            <a:r>
              <a:rPr lang="hu-HU" dirty="0" err="1" smtClean="0"/>
              <a:t>Scale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r>
              <a:rPr lang="hu-HU" dirty="0" smtClean="0"/>
              <a:t>: kb. 30</a:t>
            </a:r>
          </a:p>
          <a:p>
            <a:r>
              <a:rPr lang="hu-HU" dirty="0" smtClean="0"/>
              <a:t>Adjunk a </a:t>
            </a:r>
            <a:r>
              <a:rPr lang="hu-HU" dirty="0" err="1" smtClean="0"/>
              <a:t>tunnel-hez</a:t>
            </a:r>
            <a:r>
              <a:rPr lang="hu-HU" dirty="0" smtClean="0"/>
              <a:t> egy </a:t>
            </a:r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komponenst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59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15897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zóna gömb alakú, a zóna közepe </a:t>
            </a:r>
            <a:r>
              <a:rPr lang="hu-HU" sz="2400" dirty="0"/>
              <a:t>az objektum </a:t>
            </a:r>
            <a:r>
              <a:rPr lang="hu-HU" sz="2400" dirty="0" smtClean="0"/>
              <a:t>pozíciója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M</a:t>
            </a:r>
            <a:r>
              <a:rPr lang="hu-HU" sz="2400" dirty="0" smtClean="0"/>
              <a:t>in </a:t>
            </a:r>
            <a:r>
              <a:rPr lang="hu-HU" sz="2400" dirty="0" err="1" smtClean="0"/>
              <a:t>distance</a:t>
            </a:r>
            <a:r>
              <a:rPr lang="hu-HU" sz="2400" dirty="0" smtClean="0"/>
              <a:t> alatt teljes a visszhang, a Max </a:t>
            </a:r>
            <a:r>
              <a:rPr lang="hu-HU" sz="2400" dirty="0" err="1" smtClean="0"/>
              <a:t>distance</a:t>
            </a:r>
            <a:r>
              <a:rPr lang="hu-HU" sz="2400" dirty="0" smtClean="0"/>
              <a:t> fölött nincs, közte interpolál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4" y="3023990"/>
            <a:ext cx="8489632" cy="3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9560"/>
          </a:xfrm>
        </p:spPr>
        <p:txBody>
          <a:bodyPr>
            <a:normAutofit/>
          </a:bodyPr>
          <a:lstStyle/>
          <a:p>
            <a:r>
              <a:rPr lang="hu-HU" dirty="0" smtClean="0"/>
              <a:t>Mindhárom feladatot próbáljunk ki play </a:t>
            </a:r>
            <a:r>
              <a:rPr lang="hu-HU" dirty="0" err="1" smtClean="0"/>
              <a:t>mode-ban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Vezessük keresztül az autót az alagúton</a:t>
            </a:r>
          </a:p>
          <a:p>
            <a:pPr lvl="1"/>
            <a:r>
              <a:rPr lang="hu-HU" dirty="0" smtClean="0"/>
              <a:t>Pl. a fóliákon szereplő transzformációkkal jó lesz</a:t>
            </a:r>
          </a:p>
          <a:p>
            <a:pPr lvl="1"/>
            <a:r>
              <a:rPr lang="hu-HU" dirty="0" smtClean="0"/>
              <a:t>A kamera egyelőre maradjon a helyén</a:t>
            </a:r>
          </a:p>
          <a:p>
            <a:pPr marL="914400" lvl="1" indent="-45720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Tegyük a kamerát az alagútba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rendőrautó ne mozogjon, de a kamerát mozgassuk végig az alagúton keresztül a rendőrautó felé, a </a:t>
            </a:r>
            <a:r>
              <a:rPr lang="hu-HU" dirty="0" err="1" smtClean="0"/>
              <a:t>Move</a:t>
            </a:r>
            <a:r>
              <a:rPr lang="hu-HU" dirty="0"/>
              <a:t> </a:t>
            </a:r>
            <a:r>
              <a:rPr lang="hu-HU" dirty="0" smtClean="0"/>
              <a:t>script segítségével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107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Lejátszás scriptből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422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rendőrautó elég közel ér a kamerához, adjon ki fékező hangot és kapcsolja ki a szirénát</a:t>
            </a:r>
          </a:p>
          <a:p>
            <a:r>
              <a:rPr lang="hu-HU" dirty="0" smtClean="0"/>
              <a:t>Lépések:</a:t>
            </a:r>
          </a:p>
          <a:p>
            <a:pPr lvl="1"/>
            <a:r>
              <a:rPr lang="hu-HU" dirty="0" smtClean="0"/>
              <a:t>Hozzunk létre egy üres játékobjektumot: „</a:t>
            </a:r>
            <a:r>
              <a:rPr lang="hu-HU" dirty="0" err="1" smtClean="0"/>
              <a:t>Player</a:t>
            </a:r>
            <a:r>
              <a:rPr lang="hu-HU" dirty="0" smtClean="0"/>
              <a:t>”, állítsuk be a tag-jét „</a:t>
            </a:r>
            <a:r>
              <a:rPr lang="hu-HU" dirty="0" err="1" smtClean="0"/>
              <a:t>Player</a:t>
            </a:r>
            <a:r>
              <a:rPr lang="hu-HU" dirty="0" smtClean="0"/>
              <a:t>”-re</a:t>
            </a:r>
          </a:p>
          <a:p>
            <a:pPr lvl="1"/>
            <a:r>
              <a:rPr lang="hu-HU" dirty="0" smtClean="0"/>
              <a:t>Rendeljünk hozzá </a:t>
            </a:r>
            <a:r>
              <a:rPr lang="hu-HU" dirty="0" err="1" smtClean="0"/>
              <a:t>collidert</a:t>
            </a:r>
            <a:r>
              <a:rPr lang="hu-HU" dirty="0" smtClean="0"/>
              <a:t>, kinematikus </a:t>
            </a:r>
            <a:r>
              <a:rPr lang="hu-HU" dirty="0" err="1" smtClean="0"/>
              <a:t>rigidbodyt</a:t>
            </a:r>
            <a:r>
              <a:rPr lang="hu-HU" dirty="0" smtClean="0"/>
              <a:t> és húzzuk be alá a kamerát</a:t>
            </a:r>
          </a:p>
          <a:p>
            <a:pPr lvl="1"/>
            <a:r>
              <a:rPr lang="hu-HU" dirty="0" smtClean="0"/>
              <a:t>Adjunk a rendőrautóhoz egy üres gyerek játékobjektumot („</a:t>
            </a:r>
            <a:r>
              <a:rPr lang="hu-HU" dirty="0" err="1" smtClean="0"/>
              <a:t>Crash</a:t>
            </a:r>
            <a:r>
              <a:rPr lang="hu-HU" dirty="0" smtClean="0"/>
              <a:t>”), adjunk hozzá </a:t>
            </a:r>
            <a:r>
              <a:rPr lang="hu-HU" dirty="0" err="1" smtClean="0"/>
              <a:t>collidert</a:t>
            </a:r>
            <a:r>
              <a:rPr lang="hu-HU" dirty="0" smtClean="0"/>
              <a:t>, kinematikus </a:t>
            </a:r>
            <a:r>
              <a:rPr lang="hu-HU" dirty="0" err="1" smtClean="0"/>
              <a:t>rigidbodyt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Crash</a:t>
            </a:r>
            <a:r>
              <a:rPr lang="hu-HU" dirty="0" smtClean="0"/>
              <a:t> collidere legyen </a:t>
            </a:r>
            <a:r>
              <a:rPr lang="hu-HU" dirty="0" err="1" smtClean="0"/>
              <a:t>trigger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Crash-hez</a:t>
            </a:r>
            <a:r>
              <a:rPr lang="hu-HU" dirty="0" smtClean="0"/>
              <a:t> adjunk egy új </a:t>
            </a:r>
            <a:r>
              <a:rPr lang="hu-HU" dirty="0" err="1" smtClean="0"/>
              <a:t>AudioSource</a:t>
            </a:r>
            <a:r>
              <a:rPr lang="hu-HU" dirty="0" smtClean="0"/>
              <a:t>-t is</a:t>
            </a:r>
          </a:p>
          <a:p>
            <a:pPr lvl="1"/>
            <a:r>
              <a:rPr lang="hu-HU" dirty="0" smtClean="0"/>
              <a:t>Adjunk hozzá egy új scriptet: </a:t>
            </a:r>
            <a:r>
              <a:rPr lang="hu-HU" dirty="0" err="1" smtClean="0"/>
              <a:t>Crash.cs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Crash</a:t>
            </a:r>
            <a:r>
              <a:rPr lang="hu-HU" dirty="0" smtClean="0"/>
              <a:t>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756469"/>
            <a:ext cx="7886700" cy="47288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Crash : </a:t>
            </a:r>
            <a:r>
              <a:rPr lang="en-US" dirty="0" err="1"/>
              <a:t>MonoBehaviour</a:t>
            </a: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AudioSource</a:t>
            </a:r>
            <a:r>
              <a:rPr lang="en-US" dirty="0"/>
              <a:t> siren;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AudioSource</a:t>
            </a:r>
            <a:r>
              <a:rPr lang="en-US" dirty="0"/>
              <a:t> crash;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AudioClip</a:t>
            </a:r>
            <a:r>
              <a:rPr lang="en-US" dirty="0"/>
              <a:t> </a:t>
            </a:r>
            <a:r>
              <a:rPr lang="en-US" dirty="0" err="1"/>
              <a:t>crashClip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en-US" dirty="0" smtClean="0"/>
              <a:t>void </a:t>
            </a:r>
            <a:r>
              <a:rPr lang="en-US" dirty="0"/>
              <a:t>Start () {</a:t>
            </a:r>
          </a:p>
          <a:p>
            <a:pPr marL="0" indent="0">
              <a:buNone/>
            </a:pPr>
            <a:r>
              <a:rPr lang="en-US" dirty="0"/>
              <a:t>        crash = </a:t>
            </a:r>
            <a:r>
              <a:rPr lang="en-US" dirty="0" err="1"/>
              <a:t>GetComponent</a:t>
            </a:r>
            <a:r>
              <a:rPr lang="en-US" dirty="0"/>
              <a:t>&lt;</a:t>
            </a:r>
            <a:r>
              <a:rPr lang="en-US" dirty="0" err="1"/>
              <a:t>AudioSource</a:t>
            </a:r>
            <a:r>
              <a:rPr lang="en-US" dirty="0"/>
              <a:t>&gt;();</a:t>
            </a:r>
          </a:p>
          <a:p>
            <a:pPr marL="0" indent="0">
              <a:buNone/>
            </a:pPr>
            <a:r>
              <a:rPr lang="hu-HU" dirty="0" smtClean="0"/>
              <a:t>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void </a:t>
            </a:r>
            <a:r>
              <a:rPr lang="en-US" dirty="0" err="1"/>
              <a:t>OnTriggerEnter</a:t>
            </a:r>
            <a:r>
              <a:rPr lang="en-US" dirty="0"/>
              <a:t>(Collider other</a:t>
            </a:r>
            <a:r>
              <a:rPr lang="en-US" dirty="0" smtClean="0"/>
              <a:t>) 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other.tag</a:t>
            </a:r>
            <a:r>
              <a:rPr lang="en-US" dirty="0"/>
              <a:t> == "Player</a:t>
            </a:r>
            <a:r>
              <a:rPr lang="en-US" dirty="0" smtClean="0"/>
              <a:t>")  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>
                <a:solidFill>
                  <a:srgbClr val="FF0000"/>
                </a:solidFill>
              </a:rPr>
              <a:t>crash.PlayOneShot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crashClip</a:t>
            </a:r>
            <a:r>
              <a:rPr lang="en-US" dirty="0">
                <a:solidFill>
                  <a:srgbClr val="FF0000"/>
                </a:solidFill>
              </a:rPr>
              <a:t>, 1.0f);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siren.Stop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Crash</a:t>
            </a:r>
            <a:r>
              <a:rPr lang="hu-HU" dirty="0" smtClean="0"/>
              <a:t>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973011" cy="43513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Crash</a:t>
            </a:r>
            <a:r>
              <a:rPr lang="hu-HU" dirty="0" smtClean="0"/>
              <a:t> scriptnél </a:t>
            </a:r>
            <a:r>
              <a:rPr lang="hu-HU" dirty="0" err="1" smtClean="0"/>
              <a:t>crashClip-nek</a:t>
            </a:r>
            <a:r>
              <a:rPr lang="hu-HU" dirty="0" smtClean="0"/>
              <a:t> állítsuk be a </a:t>
            </a:r>
            <a:r>
              <a:rPr lang="hu-HU" dirty="0" err="1" smtClean="0"/>
              <a:t>car_brake_crash</a:t>
            </a:r>
            <a:r>
              <a:rPr lang="hu-HU" dirty="0" smtClean="0"/>
              <a:t> hangot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50" y="1612901"/>
            <a:ext cx="2732801" cy="477678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6" y="3237888"/>
            <a:ext cx="5694789" cy="31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 kapcsolgatás billentyűzettel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rendőrautót követő kamerát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space</a:t>
            </a:r>
            <a:r>
              <a:rPr lang="hu-HU" sz="2400" dirty="0" smtClean="0"/>
              <a:t> lenyomásával legyen ki-be kapcsolható a sziréna hangja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02" y="3188874"/>
            <a:ext cx="5728119" cy="35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Hang kapcsolgatás billentyűzettel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Másoljuk le a fő kamerát és tegyük be a rendőrautó alá, „</a:t>
            </a:r>
            <a:r>
              <a:rPr lang="hu-HU" sz="2400" dirty="0" err="1" smtClean="0"/>
              <a:t>Follow</a:t>
            </a:r>
            <a:r>
              <a:rPr lang="hu-HU" sz="2400" dirty="0" smtClean="0"/>
              <a:t> Camera” néven</a:t>
            </a:r>
          </a:p>
          <a:p>
            <a:r>
              <a:rPr lang="hu-HU" sz="2400" dirty="0" smtClean="0"/>
              <a:t>Lőjük be a kamera pozícióját, hogy a rendőrautót kövesse</a:t>
            </a:r>
          </a:p>
          <a:p>
            <a:r>
              <a:rPr lang="hu-HU" sz="2400" dirty="0" smtClean="0"/>
              <a:t>A rendőrautóhoz adjunk egy új scriptet, ami a szirénát fogja kapcsolgatni: </a:t>
            </a:r>
            <a:r>
              <a:rPr lang="hu-HU" sz="2400" dirty="0" err="1" smtClean="0"/>
              <a:t>ToggleSiren.cs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 smtClean="0"/>
              <a:t>Megjegyzés: a </a:t>
            </a:r>
            <a:r>
              <a:rPr lang="hu-HU" sz="2400" dirty="0"/>
              <a:t>kamera és a rendőrautó egymáshoz képesti pozíciója kicsit „zizeg”, érdemes kikapcsolni a doppler </a:t>
            </a:r>
            <a:r>
              <a:rPr lang="hu-HU" sz="2400" dirty="0" smtClean="0"/>
              <a:t>hatást és/vagy a 3D hangot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02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Kapcsolgató script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public class </a:t>
            </a:r>
            <a:r>
              <a:rPr lang="en-US" sz="1600" dirty="0" err="1"/>
              <a:t>ToggleSiren</a:t>
            </a:r>
            <a:r>
              <a:rPr lang="en-US" sz="1600" dirty="0"/>
              <a:t> : </a:t>
            </a:r>
            <a:r>
              <a:rPr lang="en-US" sz="1600" dirty="0" err="1"/>
              <a:t>MonoBehaviour</a:t>
            </a:r>
            <a:r>
              <a:rPr lang="en-US" sz="1600" dirty="0"/>
              <a:t> </a:t>
            </a:r>
            <a:r>
              <a:rPr lang="en-US" sz="1600" dirty="0" smtClean="0"/>
              <a:t>{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public </a:t>
            </a:r>
            <a:r>
              <a:rPr lang="en-US" sz="1600" dirty="0" err="1"/>
              <a:t>AudioSource</a:t>
            </a:r>
            <a:r>
              <a:rPr lang="en-US" sz="1600" dirty="0"/>
              <a:t> source;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void </a:t>
            </a:r>
            <a:r>
              <a:rPr lang="en-US" sz="1600" dirty="0"/>
              <a:t>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</a:t>
            </a:r>
            <a:r>
              <a:rPr lang="hu-HU" sz="1600" dirty="0" smtClean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source = </a:t>
            </a:r>
            <a:r>
              <a:rPr lang="en-US" sz="1600" dirty="0" err="1"/>
              <a:t>GetComponent</a:t>
            </a:r>
            <a:r>
              <a:rPr lang="en-US" sz="1600" dirty="0"/>
              <a:t>&lt;</a:t>
            </a:r>
            <a:r>
              <a:rPr lang="en-US" sz="1600" dirty="0" err="1"/>
              <a:t>AudioSource</a:t>
            </a:r>
            <a:r>
              <a:rPr lang="en-US" sz="1600" dirty="0"/>
              <a:t>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void </a:t>
            </a:r>
            <a:r>
              <a:rPr lang="en-US" sz="1600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if (</a:t>
            </a:r>
            <a:r>
              <a:rPr lang="en-US" sz="1600" dirty="0" err="1"/>
              <a:t>Input.GetKeyDown</a:t>
            </a:r>
            <a:r>
              <a:rPr lang="en-US" sz="1600" dirty="0"/>
              <a:t>(</a:t>
            </a:r>
            <a:r>
              <a:rPr lang="en-US" sz="1600" dirty="0" err="1"/>
              <a:t>KeyCode.Space</a:t>
            </a:r>
            <a:r>
              <a:rPr lang="en-US" sz="1600" dirty="0" smtClean="0"/>
              <a:t>))</a:t>
            </a:r>
            <a:r>
              <a:rPr lang="hu-HU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if (</a:t>
            </a:r>
            <a:r>
              <a:rPr lang="en-US" sz="1600" dirty="0" err="1">
                <a:solidFill>
                  <a:srgbClr val="FF0000"/>
                </a:solidFill>
              </a:rPr>
              <a:t>source.isPlaying</a:t>
            </a:r>
            <a:r>
              <a:rPr lang="en-US" sz="1600" dirty="0" smtClean="0"/>
              <a:t>)  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    </a:t>
            </a:r>
            <a:r>
              <a:rPr lang="en-US" sz="1600" dirty="0" err="1">
                <a:solidFill>
                  <a:srgbClr val="FF0000"/>
                </a:solidFill>
              </a:rPr>
              <a:t>source.Stop</a:t>
            </a:r>
            <a:r>
              <a:rPr lang="en-US" sz="16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</a:t>
            </a:r>
            <a:r>
              <a:rPr lang="en-US" sz="1600" dirty="0" smtClean="0"/>
              <a:t>else  </a:t>
            </a:r>
            <a:r>
              <a:rPr lang="en-US" sz="16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    </a:t>
            </a:r>
            <a:r>
              <a:rPr lang="en-US" sz="1600" dirty="0" err="1">
                <a:solidFill>
                  <a:srgbClr val="FF0000"/>
                </a:solidFill>
              </a:rPr>
              <a:t>source.Play</a:t>
            </a:r>
            <a:r>
              <a:rPr lang="en-US" sz="1600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</a:t>
            </a: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615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dio Sources and List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5" y="2594678"/>
            <a:ext cx="5017317" cy="19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Hangok </a:t>
            </a:r>
            <a:r>
              <a:rPr lang="hu-HU" dirty="0" err="1" smtClean="0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235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hangot hangforrás (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) játssza le és hallgatók (</a:t>
            </a:r>
            <a:r>
              <a:rPr lang="hu-HU" dirty="0" err="1" smtClean="0"/>
              <a:t>Audio</a:t>
            </a:r>
            <a:r>
              <a:rPr lang="hu-HU" dirty="0" smtClean="0"/>
              <a:t> </a:t>
            </a:r>
            <a:r>
              <a:rPr lang="hu-HU" dirty="0" err="1" smtClean="0"/>
              <a:t>Listener</a:t>
            </a:r>
            <a:r>
              <a:rPr lang="hu-HU" dirty="0" smtClean="0"/>
              <a:t>) segítségével hallhatjuk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Listener</a:t>
            </a:r>
            <a:r>
              <a:rPr lang="hu-HU" dirty="0" smtClean="0"/>
              <a:t> tipikusan a kamerához van csatolva</a:t>
            </a:r>
          </a:p>
          <a:p>
            <a:pPr lvl="1"/>
            <a:r>
              <a:rPr lang="hu-HU" dirty="0" smtClean="0"/>
              <a:t>A Main Camera alapból rendelkezik </a:t>
            </a:r>
            <a:r>
              <a:rPr lang="hu-HU" dirty="0" err="1" smtClean="0"/>
              <a:t>Listenerrel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(Csak egy lehet belőle színterenként)</a:t>
            </a:r>
          </a:p>
          <a:p>
            <a:r>
              <a:rPr lang="hu-HU" dirty="0" smtClean="0"/>
              <a:t>A térbeli pozíció alapján térbeli hatásokat is szimulálhatunk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102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előző mintájára írjunk egy új scriptet, ami kikapcsoláskor folyamatosan elhalkítja a szirénát: </a:t>
            </a:r>
            <a:r>
              <a:rPr lang="hu-HU" dirty="0" err="1" smtClean="0"/>
              <a:t>ToggleSirenFade.cs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Tipp: </a:t>
            </a:r>
            <a:r>
              <a:rPr lang="hu-HU" dirty="0" err="1" smtClean="0"/>
              <a:t>source.volume</a:t>
            </a:r>
            <a:r>
              <a:rPr lang="hu-HU" dirty="0" smtClean="0"/>
              <a:t> jelöli a hangforrás </a:t>
            </a:r>
            <a:r>
              <a:rPr lang="hu-HU" dirty="0" err="1" smtClean="0"/>
              <a:t>hangerejét</a:t>
            </a:r>
            <a:endParaRPr lang="hu-HU" dirty="0" smtClean="0"/>
          </a:p>
          <a:p>
            <a:r>
              <a:rPr lang="hu-HU" dirty="0" smtClean="0"/>
              <a:t>Time.deltaTime alapján lehet csökkenteni a hangerőt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422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public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class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ToggleSirenFade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: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MonoBehaviour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public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AudioSource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source;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[Range(0.01f,10.0f)]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float </a:t>
            </a:r>
            <a:r>
              <a:rPr lang="en-US" dirty="0" err="1">
                <a:solidFill>
                  <a:srgbClr val="FF0000"/>
                </a:solidFill>
              </a:rPr>
              <a:t>fadeTime</a:t>
            </a:r>
            <a:r>
              <a:rPr lang="en-US" dirty="0">
                <a:solidFill>
                  <a:srgbClr val="FF0000"/>
                </a:solidFill>
              </a:rPr>
              <a:t> = 1.0f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bool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false;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void Start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source =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AudioSource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void Update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if (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-= </a:t>
            </a:r>
            <a:r>
              <a:rPr lang="en-US" dirty="0" err="1">
                <a:solidFill>
                  <a:srgbClr val="FF0000"/>
                </a:solidFill>
              </a:rPr>
              <a:t>Time.deltaTime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fadeTime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if (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&lt; 0.01f</a:t>
            </a:r>
            <a:r>
              <a:rPr lang="en-US" dirty="0" smtClean="0">
                <a:solidFill>
                  <a:srgbClr val="FF0000"/>
                </a:solidFill>
              </a:rPr>
              <a:t>)   </a:t>
            </a:r>
            <a:r>
              <a:rPr lang="en-US" dirty="0">
                <a:solidFill>
                  <a:srgbClr val="FF0000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source.Stop</a:t>
            </a:r>
            <a:r>
              <a:rPr lang="en-US" dirty="0">
                <a:solidFill>
                  <a:srgbClr val="FF0000"/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if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Input.GetKeyDown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KeyCode.Space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))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if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source.isPlaying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  {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</a:t>
            </a:r>
            <a:r>
              <a:rPr lang="en-US" strike="sngStrike" dirty="0" err="1" smtClean="0"/>
              <a:t>source.Stop</a:t>
            </a:r>
            <a:r>
              <a:rPr lang="en-US" strike="sngStrike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isFading</a:t>
            </a:r>
            <a:r>
              <a:rPr lang="en-US" dirty="0">
                <a:solidFill>
                  <a:srgbClr val="FF0000"/>
                </a:solidFill>
              </a:rPr>
              <a:t>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else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source.volume</a:t>
            </a:r>
            <a:r>
              <a:rPr lang="en-US" dirty="0">
                <a:solidFill>
                  <a:srgbClr val="FF0000"/>
                </a:solidFill>
              </a:rPr>
              <a:t> = 1.0f;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source.Play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1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Effektek (szűrők)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sok „hagyományos” hangeffektet tartalmaz</a:t>
            </a:r>
          </a:p>
          <a:p>
            <a:pPr lvl="1"/>
            <a:r>
              <a:rPr lang="hu-HU" dirty="0" err="1" smtClean="0"/>
              <a:t>Reverb</a:t>
            </a:r>
            <a:r>
              <a:rPr lang="hu-HU" dirty="0" smtClean="0"/>
              <a:t>, </a:t>
            </a:r>
            <a:r>
              <a:rPr lang="hu-HU" dirty="0" err="1" smtClean="0"/>
              <a:t>echo</a:t>
            </a:r>
            <a:r>
              <a:rPr lang="hu-HU" dirty="0" smtClean="0"/>
              <a:t>, </a:t>
            </a:r>
            <a:r>
              <a:rPr lang="hu-HU" dirty="0" err="1" smtClean="0"/>
              <a:t>distortion</a:t>
            </a:r>
            <a:r>
              <a:rPr lang="hu-HU" dirty="0" smtClean="0"/>
              <a:t> stb.</a:t>
            </a:r>
          </a:p>
          <a:p>
            <a:r>
              <a:rPr lang="hu-HU" dirty="0" smtClean="0"/>
              <a:t>Ezeket többféleképp lehet használni:</a:t>
            </a:r>
          </a:p>
          <a:p>
            <a:pPr lvl="1"/>
            <a:r>
              <a:rPr lang="hu-HU" dirty="0" smtClean="0"/>
              <a:t>A hangforrás mellé tesszük: csak a hangforrásra van hatással</a:t>
            </a:r>
          </a:p>
          <a:p>
            <a:pPr lvl="1"/>
            <a:r>
              <a:rPr lang="hu-HU" dirty="0" smtClean="0"/>
              <a:t>A hallgató mellé tesszük: mindenre hatással van, amit a hallgató hall</a:t>
            </a:r>
          </a:p>
          <a:p>
            <a:pPr lvl="1"/>
            <a:r>
              <a:rPr lang="hu-HU" dirty="0" smtClean="0"/>
              <a:t>Mixerben (később): tetszőlegesen variálhatjuk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5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213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Próbálgassuk a szűrőket</a:t>
            </a:r>
          </a:p>
          <a:p>
            <a:endParaRPr lang="hu-HU" dirty="0" smtClean="0"/>
          </a:p>
          <a:p>
            <a:r>
              <a:rPr lang="hu-HU" dirty="0" smtClean="0"/>
              <a:t>Hozzunk létre egy új üres objektumot („</a:t>
            </a:r>
            <a:r>
              <a:rPr lang="hu-HU" dirty="0" err="1" smtClean="0"/>
              <a:t>Scale</a:t>
            </a:r>
            <a:r>
              <a:rPr lang="hu-HU" dirty="0" smtClean="0"/>
              <a:t>”)</a:t>
            </a:r>
          </a:p>
          <a:p>
            <a:r>
              <a:rPr lang="hu-HU" dirty="0" smtClean="0"/>
              <a:t>Rendeljünk hozzá egy hangforrást, </a:t>
            </a:r>
            <a:r>
              <a:rPr lang="hu-HU" dirty="0" err="1" smtClean="0"/>
              <a:t>clippel</a:t>
            </a:r>
            <a:r>
              <a:rPr lang="hu-HU" dirty="0"/>
              <a:t>: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Scales_On</a:t>
            </a:r>
            <a:r>
              <a:rPr lang="hu-HU" dirty="0"/>
              <a:t> </a:t>
            </a:r>
            <a:r>
              <a:rPr lang="hu-HU" dirty="0" smtClean="0"/>
              <a:t>C</a:t>
            </a:r>
          </a:p>
          <a:p>
            <a:endParaRPr lang="hu-HU" dirty="0"/>
          </a:p>
          <a:p>
            <a:r>
              <a:rPr lang="hu-HU" dirty="0" smtClean="0"/>
              <a:t>Először próbálgassuk az új objektumon a szűrőket</a:t>
            </a:r>
          </a:p>
          <a:p>
            <a:pPr lvl="1"/>
            <a:r>
              <a:rPr lang="hu-HU" dirty="0" smtClean="0"/>
              <a:t>Ajánlatos kikapcsolni a szirénázást…</a:t>
            </a:r>
          </a:p>
          <a:p>
            <a:r>
              <a:rPr lang="hu-HU" dirty="0" smtClean="0"/>
              <a:t>Kapcsoljuk vissza a szirénázást és tegyünk hallgatóra szűrőt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Scale</a:t>
            </a:r>
            <a:r>
              <a:rPr lang="hu-HU" dirty="0" smtClean="0"/>
              <a:t> objektumot a továbbiakhoz kikapcsolhatjuk…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keverő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Unity-ben</a:t>
            </a:r>
            <a:r>
              <a:rPr lang="hu-HU" sz="2400" dirty="0" smtClean="0"/>
              <a:t> keverőket is létrehozhatunk: </a:t>
            </a:r>
            <a:r>
              <a:rPr lang="hu-HU" sz="2400" dirty="0" err="1" smtClean="0"/>
              <a:t>AudioMixer</a:t>
            </a:r>
            <a:r>
              <a:rPr lang="hu-HU" sz="2400" dirty="0" smtClean="0"/>
              <a:t> objektumok</a:t>
            </a:r>
          </a:p>
          <a:p>
            <a:r>
              <a:rPr lang="hu-HU" sz="2400" dirty="0" smtClean="0"/>
              <a:t>Egyszerre több is lehet, hierarchiákat is definiálhatunk</a:t>
            </a:r>
          </a:p>
          <a:p>
            <a:endParaRPr lang="hu-HU" sz="2400" dirty="0"/>
          </a:p>
          <a:p>
            <a:r>
              <a:rPr lang="hu-HU" sz="2400" dirty="0" smtClean="0"/>
              <a:t>Szerkesztés: </a:t>
            </a:r>
            <a:r>
              <a:rPr lang="hu-HU" sz="2400" dirty="0" err="1" smtClean="0"/>
              <a:t>Window</a:t>
            </a:r>
            <a:r>
              <a:rPr lang="hu-HU" sz="2400" dirty="0" smtClean="0"/>
              <a:t>/</a:t>
            </a:r>
            <a:r>
              <a:rPr lang="hu-HU" sz="2400" dirty="0" err="1" smtClean="0"/>
              <a:t>Audio</a:t>
            </a:r>
            <a:r>
              <a:rPr lang="hu-HU" sz="2400" dirty="0" smtClean="0"/>
              <a:t> Mixer (vagy duplaklikk az </a:t>
            </a:r>
            <a:r>
              <a:rPr lang="hu-HU" sz="2400" dirty="0" err="1" smtClean="0"/>
              <a:t>AudioMixer</a:t>
            </a:r>
            <a:r>
              <a:rPr lang="hu-HU" sz="2400" dirty="0" smtClean="0"/>
              <a:t> objektumon)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688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keverő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41316"/>
            <a:ext cx="7886700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Hozzunk létre egy keverőt: </a:t>
            </a:r>
            <a:r>
              <a:rPr lang="hu-HU" sz="2000" dirty="0" err="1" smtClean="0"/>
              <a:t>MusicMixer</a:t>
            </a:r>
            <a:endParaRPr lang="hu-HU" sz="2000" dirty="0" smtClean="0"/>
          </a:p>
          <a:p>
            <a:r>
              <a:rPr lang="hu-HU" sz="2000" dirty="0" smtClean="0"/>
              <a:t>Hozzunk létre egy-egy csoportot (Group) minden </a:t>
            </a:r>
            <a:r>
              <a:rPr lang="hu-HU" sz="2000" dirty="0" err="1" smtClean="0"/>
              <a:t>Sounds</a:t>
            </a:r>
            <a:r>
              <a:rPr lang="hu-HU" sz="2000" dirty="0" smtClean="0"/>
              <a:t>/</a:t>
            </a:r>
            <a:r>
              <a:rPr lang="hu-HU" sz="2000" dirty="0" err="1" smtClean="0"/>
              <a:t>music</a:t>
            </a:r>
            <a:r>
              <a:rPr lang="hu-HU" sz="2000" dirty="0" smtClean="0"/>
              <a:t> könyvtárban lévő hangsávhoz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Hozzunk létre egy üres játékobjektumot a zene lejátszáshoz: „Music”</a:t>
            </a:r>
          </a:p>
          <a:p>
            <a:r>
              <a:rPr lang="hu-HU" sz="2000" dirty="0" smtClean="0"/>
              <a:t>Hozzunk létre alá egy-egy gyereket hangforrással minden zenesávhoz</a:t>
            </a:r>
          </a:p>
          <a:p>
            <a:r>
              <a:rPr lang="hu-HU" sz="2000" dirty="0" smtClean="0"/>
              <a:t>Kössük be a megfelelő </a:t>
            </a:r>
            <a:r>
              <a:rPr lang="hu-HU" sz="2000" dirty="0" err="1" smtClean="0"/>
              <a:t>group-ot</a:t>
            </a:r>
            <a:r>
              <a:rPr lang="hu-HU" sz="2000" dirty="0" smtClean="0"/>
              <a:t> a hangforrásokhoz kimenetként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01" y="5424929"/>
            <a:ext cx="2523610" cy="13178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2522619"/>
            <a:ext cx="4704929" cy="1671061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511603" y="3309821"/>
            <a:ext cx="207469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szülő effektjei minden gyerekre hatással vannak</a:t>
            </a:r>
          </a:p>
          <a:p>
            <a:endParaRPr lang="hu-HU" sz="2400" dirty="0" smtClean="0"/>
          </a:p>
          <a:p>
            <a:r>
              <a:rPr lang="hu-HU" sz="2400" dirty="0" smtClean="0"/>
              <a:t>Megjegyzés: a hangerő (</a:t>
            </a:r>
            <a:r>
              <a:rPr lang="hu-HU" sz="2400" dirty="0" err="1" smtClean="0"/>
              <a:t>Attenuation</a:t>
            </a:r>
            <a:r>
              <a:rPr lang="hu-HU" sz="2400" dirty="0" smtClean="0"/>
              <a:t>) is effekt, minden csoportnak van ilyenje</a:t>
            </a:r>
          </a:p>
          <a:p>
            <a:pPr lvl="1"/>
            <a:r>
              <a:rPr lang="hu-HU" sz="2000" dirty="0" smtClean="0"/>
              <a:t>Pl.: a Master </a:t>
            </a:r>
            <a:r>
              <a:rPr lang="hu-HU" sz="2000" dirty="0" err="1" smtClean="0"/>
              <a:t>group</a:t>
            </a:r>
            <a:r>
              <a:rPr lang="hu-HU" sz="2000" dirty="0" smtClean="0"/>
              <a:t> hangerőszabályzója minden mást is állít a mixeren belül</a:t>
            </a:r>
          </a:p>
          <a:p>
            <a:pPr lvl="1"/>
            <a:r>
              <a:rPr lang="hu-HU" sz="2000" dirty="0" smtClean="0"/>
              <a:t>Tehetünk a Masterre más effektet is, pl. </a:t>
            </a:r>
            <a:r>
              <a:rPr lang="hu-HU" sz="2000" dirty="0" err="1" smtClean="0"/>
              <a:t>Distortion</a:t>
            </a:r>
            <a:endParaRPr lang="hu-HU" sz="2400" dirty="0" smtClean="0"/>
          </a:p>
          <a:p>
            <a:r>
              <a:rPr lang="hu-HU" sz="2400" dirty="0" smtClean="0"/>
              <a:t>Az egy hierarchiaszinten lévő testvérek effektjei nincsenek hatással egymásra</a:t>
            </a:r>
          </a:p>
          <a:p>
            <a:r>
              <a:rPr lang="hu-HU" sz="2400" dirty="0" smtClean="0"/>
              <a:t>Így lehet független sávokat létrehozni</a:t>
            </a: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73" y="2213483"/>
            <a:ext cx="2790825" cy="571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37" y="5734676"/>
            <a:ext cx="2762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Play </a:t>
            </a:r>
            <a:r>
              <a:rPr lang="hu-HU" dirty="0" err="1" smtClean="0"/>
              <a:t>mode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7539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Play </a:t>
            </a:r>
            <a:r>
              <a:rPr lang="hu-HU" sz="2400" dirty="0" err="1" smtClean="0"/>
              <a:t>mode</a:t>
            </a:r>
            <a:r>
              <a:rPr lang="hu-HU" sz="2400" dirty="0"/>
              <a:t> </a:t>
            </a:r>
            <a:r>
              <a:rPr lang="hu-HU" sz="2400" dirty="0" smtClean="0"/>
              <a:t>közben történő szerkesztést engedélyezni kell</a:t>
            </a:r>
          </a:p>
          <a:p>
            <a:r>
              <a:rPr lang="hu-HU" sz="2400" dirty="0" smtClean="0"/>
              <a:t>A szokásos működéssel ellentétben a módosítások play </a:t>
            </a:r>
            <a:r>
              <a:rPr lang="hu-HU" sz="2400" dirty="0" err="1" smtClean="0"/>
              <a:t>mode-ból</a:t>
            </a:r>
            <a:r>
              <a:rPr lang="hu-HU" sz="2400" dirty="0" smtClean="0"/>
              <a:t> való kilépéskor is megmaradnak!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endParaRPr lang="en-US" sz="24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942371" y="3035190"/>
            <a:ext cx="6949731" cy="2969358"/>
            <a:chOff x="865531" y="2458891"/>
            <a:chExt cx="6949731" cy="2969358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531" y="2458891"/>
              <a:ext cx="6949731" cy="2969358"/>
            </a:xfrm>
            <a:prstGeom prst="rect">
              <a:avLst/>
            </a:prstGeom>
          </p:spPr>
        </p:pic>
        <p:sp>
          <p:nvSpPr>
            <p:cNvPr id="5" name="Ellipszis 4"/>
            <p:cNvSpPr/>
            <p:nvPr/>
          </p:nvSpPr>
          <p:spPr>
            <a:xfrm>
              <a:off x="5847549" y="2549101"/>
              <a:ext cx="1129553" cy="2225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Egyenes összekötő nyíllal 10"/>
          <p:cNvCxnSpPr/>
          <p:nvPr/>
        </p:nvCxnSpPr>
        <p:spPr>
          <a:xfrm flipH="1">
            <a:off x="3596128" y="5225143"/>
            <a:ext cx="698605" cy="102966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3" idx="2"/>
          </p:cNvCxnSpPr>
          <p:nvPr/>
        </p:nvCxnSpPr>
        <p:spPr>
          <a:xfrm>
            <a:off x="4531658" y="5246915"/>
            <a:ext cx="40342" cy="9541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4717997" y="5225143"/>
            <a:ext cx="1144921" cy="9758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406180" y="6274479"/>
            <a:ext cx="248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csak az adott sáv lejátszása</a:t>
            </a:r>
            <a:endParaRPr lang="en-US" sz="16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059937" y="6166674"/>
            <a:ext cx="2488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sáv némítása</a:t>
            </a:r>
            <a:endParaRPr lang="en-US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41354" y="6148158"/>
            <a:ext cx="248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effektek (kivéve a hangerő) figyelmen kívül hagyása</a:t>
            </a:r>
            <a:endParaRPr lang="en-US" sz="1600" dirty="0"/>
          </a:p>
        </p:txBody>
      </p:sp>
      <p:sp>
        <p:nvSpPr>
          <p:cNvPr id="20" name="Ellipszis 19"/>
          <p:cNvSpPr/>
          <p:nvPr/>
        </p:nvSpPr>
        <p:spPr>
          <a:xfrm>
            <a:off x="6881011" y="5757206"/>
            <a:ext cx="1129553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zövegdoboz 20"/>
          <p:cNvSpPr txBox="1"/>
          <p:nvPr/>
        </p:nvSpPr>
        <p:spPr>
          <a:xfrm>
            <a:off x="7571273" y="5217894"/>
            <a:ext cx="16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effekt hozzáadás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háttérzenében a lábdob legyen jó hangos</a:t>
            </a:r>
          </a:p>
          <a:p>
            <a:r>
              <a:rPr lang="hu-HU" dirty="0" smtClean="0"/>
              <a:t>Az ének legyen halkabb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akkordozós</a:t>
            </a:r>
            <a:r>
              <a:rPr lang="hu-HU" dirty="0" smtClean="0"/>
              <a:t> gitárok legyenek torzítottak és legyen rajtuk </a:t>
            </a:r>
            <a:r>
              <a:rPr lang="hu-HU" dirty="0" err="1" smtClean="0"/>
              <a:t>flanger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84793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Nézetek (</a:t>
            </a:r>
            <a:r>
              <a:rPr lang="hu-HU" dirty="0" err="1" smtClean="0"/>
              <a:t>View</a:t>
            </a:r>
            <a:r>
              <a:rPr lang="hu-HU" dirty="0" smtClean="0"/>
              <a:t>-k)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 lehet szabni, hogy a mixerben melyik </a:t>
            </a:r>
            <a:r>
              <a:rPr lang="hu-HU" dirty="0" err="1" smtClean="0"/>
              <a:t>groupok</a:t>
            </a:r>
            <a:r>
              <a:rPr lang="hu-HU" dirty="0" smtClean="0"/>
              <a:t> </a:t>
            </a:r>
            <a:r>
              <a:rPr lang="hu-HU" dirty="0" err="1" smtClean="0"/>
              <a:t>látszódjanak</a:t>
            </a:r>
            <a:r>
              <a:rPr lang="hu-HU" dirty="0" smtClean="0"/>
              <a:t>, ezeket el is lehet menteni</a:t>
            </a:r>
          </a:p>
          <a:p>
            <a:r>
              <a:rPr lang="hu-HU" dirty="0" smtClean="0"/>
              <a:t>A lejátszást nem befolyásolja, csak a mixerben való megjelenést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1" y="3702823"/>
            <a:ext cx="4300258" cy="27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Hangok importálása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legelterjedtebb hangfájl formátumokat támogatja</a:t>
            </a:r>
          </a:p>
          <a:p>
            <a:pPr lvl="1"/>
            <a:r>
              <a:rPr lang="hu-HU" dirty="0" err="1" smtClean="0"/>
              <a:t>aiff</a:t>
            </a:r>
            <a:r>
              <a:rPr lang="hu-HU" dirty="0" smtClean="0"/>
              <a:t>, </a:t>
            </a:r>
            <a:r>
              <a:rPr lang="hu-HU" dirty="0" err="1" smtClean="0"/>
              <a:t>wav</a:t>
            </a:r>
            <a:r>
              <a:rPr lang="hu-HU" dirty="0" smtClean="0"/>
              <a:t>, mp3, </a:t>
            </a:r>
            <a:r>
              <a:rPr lang="hu-HU" dirty="0" err="1" smtClean="0"/>
              <a:t>ogg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 smtClean="0"/>
              <a:t>Importáljunk be néhány hangmintát: </a:t>
            </a:r>
            <a:r>
              <a:rPr lang="hu-HU" dirty="0" err="1" smtClean="0"/>
              <a:t>Assets.zip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26" y="3268979"/>
            <a:ext cx="2365044" cy="34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8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Sávok átirányítása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Egy </a:t>
            </a:r>
            <a:r>
              <a:rPr lang="hu-HU" sz="2400" dirty="0"/>
              <a:t>vagy több</a:t>
            </a:r>
            <a:r>
              <a:rPr lang="hu-HU" sz="2400" dirty="0" smtClean="0"/>
              <a:t> </a:t>
            </a:r>
            <a:r>
              <a:rPr lang="hu-HU" sz="2400" dirty="0" err="1" smtClean="0"/>
              <a:t>group</a:t>
            </a:r>
            <a:r>
              <a:rPr lang="hu-HU" sz="2400" dirty="0" smtClean="0"/>
              <a:t> kimenetét átirányíthatjuk egy vagy több másik </a:t>
            </a:r>
            <a:r>
              <a:rPr lang="hu-HU" sz="2400" dirty="0" err="1" smtClean="0"/>
              <a:t>groupba</a:t>
            </a:r>
            <a:endParaRPr lang="hu-HU" sz="2400" dirty="0" smtClean="0"/>
          </a:p>
          <a:p>
            <a:r>
              <a:rPr lang="hu-HU" sz="2400" dirty="0" smtClean="0"/>
              <a:t>Így pl. közös effekteket rakhatunk több sávra is</a:t>
            </a:r>
          </a:p>
          <a:p>
            <a:pPr lvl="1"/>
            <a:r>
              <a:rPr lang="hu-HU" sz="2000" dirty="0" smtClean="0"/>
              <a:t>Hatékonysági okokból is hasznos</a:t>
            </a:r>
          </a:p>
          <a:p>
            <a:pPr lvl="1"/>
            <a:r>
              <a:rPr lang="hu-HU" sz="2000" dirty="0" smtClean="0"/>
              <a:t>Ha egy effektet minden sávra külön alkalmazunk, az lassabb, mintha minden sávot átirányítunk egy külön </a:t>
            </a:r>
            <a:r>
              <a:rPr lang="hu-HU" sz="2000" dirty="0" err="1" smtClean="0"/>
              <a:t>groupba</a:t>
            </a:r>
            <a:r>
              <a:rPr lang="hu-HU" sz="2000" dirty="0" smtClean="0"/>
              <a:t> és arra tesszük rá az effektet (</a:t>
            </a:r>
            <a:r>
              <a:rPr lang="hu-HU" sz="2000" dirty="0" err="1" smtClean="0"/>
              <a:t>pl</a:t>
            </a:r>
            <a:r>
              <a:rPr lang="hu-HU" sz="2000" dirty="0" smtClean="0"/>
              <a:t>: </a:t>
            </a:r>
            <a:r>
              <a:rPr lang="hu-HU" sz="2000" dirty="0" err="1" smtClean="0"/>
              <a:t>Reverb</a:t>
            </a:r>
            <a:r>
              <a:rPr lang="hu-HU" sz="2000" dirty="0" smtClean="0"/>
              <a:t> eléggé processzorigényes)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4364531"/>
            <a:ext cx="1662697" cy="22629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164" y="4364531"/>
            <a:ext cx="1746460" cy="22601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852" y="4364532"/>
            <a:ext cx="3311951" cy="2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7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gitár visszhang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Adjunk visszhang effektet (</a:t>
            </a:r>
            <a:r>
              <a:rPr lang="hu-HU" dirty="0" err="1"/>
              <a:t>R</a:t>
            </a:r>
            <a:r>
              <a:rPr lang="hu-HU" dirty="0" err="1" smtClean="0"/>
              <a:t>everb</a:t>
            </a:r>
            <a:r>
              <a:rPr lang="hu-HU" dirty="0" smtClean="0"/>
              <a:t>) minden gitárhoz</a:t>
            </a:r>
          </a:p>
          <a:p>
            <a:endParaRPr lang="hu-HU" dirty="0" smtClean="0"/>
          </a:p>
          <a:p>
            <a:r>
              <a:rPr lang="hu-HU" dirty="0" smtClean="0"/>
              <a:t>Hozzunk létre egy új </a:t>
            </a:r>
            <a:r>
              <a:rPr lang="hu-HU" dirty="0" err="1" smtClean="0"/>
              <a:t>group-ot</a:t>
            </a:r>
            <a:r>
              <a:rPr lang="hu-HU" dirty="0" smtClean="0"/>
              <a:t>: „</a:t>
            </a:r>
            <a:r>
              <a:rPr lang="hu-HU" dirty="0" err="1" smtClean="0"/>
              <a:t>Reverb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Az új </a:t>
            </a:r>
            <a:r>
              <a:rPr lang="hu-HU" dirty="0" err="1" smtClean="0"/>
              <a:t>grouphoz</a:t>
            </a:r>
            <a:r>
              <a:rPr lang="hu-HU" dirty="0" smtClean="0"/>
              <a:t> adjunk egy </a:t>
            </a:r>
            <a:r>
              <a:rPr lang="hu-HU" dirty="0" err="1" smtClean="0"/>
              <a:t>Reverb</a:t>
            </a:r>
            <a:r>
              <a:rPr lang="hu-HU" dirty="0" smtClean="0"/>
              <a:t> effektet</a:t>
            </a:r>
          </a:p>
          <a:p>
            <a:r>
              <a:rPr lang="hu-HU" dirty="0"/>
              <a:t>Érdemes a </a:t>
            </a:r>
            <a:r>
              <a:rPr lang="hu-HU" dirty="0" err="1"/>
              <a:t>reverb</a:t>
            </a:r>
            <a:r>
              <a:rPr lang="hu-HU" dirty="0"/>
              <a:t> </a:t>
            </a:r>
            <a:r>
              <a:rPr lang="hu-HU" dirty="0" smtClean="0"/>
              <a:t>effekt „</a:t>
            </a:r>
            <a:r>
              <a:rPr lang="hu-HU" dirty="0" err="1" smtClean="0"/>
              <a:t>Room</a:t>
            </a:r>
            <a:r>
              <a:rPr lang="hu-HU" dirty="0" smtClean="0"/>
              <a:t>” paraméterét feltolni</a:t>
            </a:r>
          </a:p>
          <a:p>
            <a:endParaRPr lang="hu-HU" dirty="0"/>
          </a:p>
          <a:p>
            <a:r>
              <a:rPr lang="hu-HU" dirty="0" smtClean="0"/>
              <a:t>Irányítsuk a gitár sávokat az új </a:t>
            </a:r>
            <a:r>
              <a:rPr lang="hu-HU" dirty="0" err="1" smtClean="0"/>
              <a:t>groupba</a:t>
            </a:r>
            <a:endParaRPr lang="hu-HU" dirty="0" smtClean="0"/>
          </a:p>
          <a:p>
            <a:r>
              <a:rPr lang="hu-HU" dirty="0" smtClean="0"/>
              <a:t>Érdemes a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levelt</a:t>
            </a:r>
            <a:r>
              <a:rPr lang="hu-HU" dirty="0" smtClean="0"/>
              <a:t> nagyra állítani</a:t>
            </a:r>
          </a:p>
        </p:txBody>
      </p:sp>
    </p:spTree>
    <p:extLst>
      <p:ext uri="{BB962C8B-B14F-4D97-AF65-F5344CB8AC3E}">
        <p14:creationId xmlns:p14="http://schemas.microsoft.com/office/powerpoint/2010/main" val="139592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gitár visszhang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90" y="2843091"/>
            <a:ext cx="3230762" cy="29461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02" y="3342553"/>
            <a:ext cx="2710976" cy="1781296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5326675" y="4712178"/>
            <a:ext cx="697607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6313152" y="4577876"/>
            <a:ext cx="955944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26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Hozzunk létre egy új mixert a „játék”-</a:t>
            </a:r>
            <a:r>
              <a:rPr lang="hu-HU" dirty="0" err="1" smtClean="0"/>
              <a:t>beli</a:t>
            </a:r>
            <a:r>
              <a:rPr lang="hu-HU" dirty="0" smtClean="0"/>
              <a:t> hanghatásokhoz: „</a:t>
            </a:r>
            <a:r>
              <a:rPr lang="hu-HU" dirty="0" err="1" smtClean="0"/>
              <a:t>SFxMixer</a:t>
            </a:r>
            <a:endParaRPr lang="hu-HU" dirty="0" smtClean="0"/>
          </a:p>
          <a:p>
            <a:r>
              <a:rPr lang="hu-HU" dirty="0" smtClean="0"/>
              <a:t>Adjunk hozzá egy új </a:t>
            </a:r>
            <a:r>
              <a:rPr lang="hu-HU" dirty="0" err="1" smtClean="0"/>
              <a:t>group-ot</a:t>
            </a:r>
            <a:r>
              <a:rPr lang="hu-HU" dirty="0" smtClean="0"/>
              <a:t>, ami a sziréna hangját fogja állítgatni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45" y="3849701"/>
            <a:ext cx="3882540" cy="26773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86" y="3280709"/>
            <a:ext cx="2874055" cy="324634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508141" y="6089399"/>
            <a:ext cx="1421782" cy="2225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7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hierarchia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6164036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Hozzunk létre egy új mixert, ami az összes hangot (háttérzene és játékhangok) összefogja: „</a:t>
            </a:r>
            <a:r>
              <a:rPr lang="hu-HU" sz="2000" dirty="0" err="1" smtClean="0"/>
              <a:t>MasterMixer</a:t>
            </a:r>
            <a:r>
              <a:rPr lang="hu-HU" sz="2000" dirty="0" smtClean="0"/>
              <a:t>”</a:t>
            </a:r>
          </a:p>
          <a:p>
            <a:r>
              <a:rPr lang="hu-HU" sz="2000" dirty="0" smtClean="0"/>
              <a:t>Hozzunk létre benne 2 csoportot: Music és </a:t>
            </a:r>
            <a:r>
              <a:rPr lang="hu-HU" sz="2000" dirty="0" err="1" smtClean="0"/>
              <a:t>Sfx</a:t>
            </a:r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Adjuk hozzá a </a:t>
            </a:r>
            <a:r>
              <a:rPr lang="hu-HU" sz="2000" dirty="0" err="1" smtClean="0"/>
              <a:t>MusicMixert</a:t>
            </a:r>
            <a:r>
              <a:rPr lang="hu-HU" sz="2000" dirty="0" smtClean="0"/>
              <a:t> és az </a:t>
            </a:r>
            <a:r>
              <a:rPr lang="hu-HU" sz="2000" dirty="0" err="1" smtClean="0"/>
              <a:t>SFxMixert</a:t>
            </a:r>
            <a:r>
              <a:rPr lang="hu-HU" sz="2000" dirty="0" smtClean="0"/>
              <a:t>: húzzuk a </a:t>
            </a:r>
            <a:r>
              <a:rPr lang="hu-HU" sz="2000" dirty="0" err="1" smtClean="0"/>
              <a:t>MasterMixerre</a:t>
            </a:r>
            <a:r>
              <a:rPr lang="hu-HU" sz="2000" dirty="0" smtClean="0"/>
              <a:t> a két másik mixert</a:t>
            </a:r>
          </a:p>
          <a:p>
            <a:r>
              <a:rPr lang="hu-HU" sz="2000" dirty="0" smtClean="0"/>
              <a:t>Felugrik egy ablak ahol kiválaszthatjuk, hogy az alárendelt mixer melyik </a:t>
            </a:r>
            <a:r>
              <a:rPr lang="hu-HU" sz="2000" dirty="0" err="1" smtClean="0"/>
              <a:t>group</a:t>
            </a:r>
            <a:r>
              <a:rPr lang="hu-HU" sz="2000" dirty="0" smtClean="0"/>
              <a:t>-hoz lesz hozzárendelve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MasterMixerrel</a:t>
            </a:r>
            <a:r>
              <a:rPr lang="hu-HU" sz="2000" dirty="0" smtClean="0"/>
              <a:t> így külön kontrollálható a háttérzene és a játékhangok</a:t>
            </a:r>
            <a:endParaRPr lang="en-US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690689"/>
            <a:ext cx="1819098" cy="18252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16" y="5843261"/>
            <a:ext cx="2438903" cy="6674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6" y="3704305"/>
            <a:ext cx="1401072" cy="28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2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Snapshotok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Adott keverőbeállítást el is lehet menteni, ezek a </a:t>
            </a:r>
            <a:r>
              <a:rPr lang="hu-HU" sz="2000" dirty="0" err="1" smtClean="0"/>
              <a:t>snapshotok</a:t>
            </a:r>
            <a:endParaRPr lang="hu-HU" sz="2000" dirty="0" smtClean="0"/>
          </a:p>
          <a:p>
            <a:r>
              <a:rPr lang="hu-HU" sz="2000" dirty="0" smtClean="0"/>
              <a:t>Scriptből lehet köztük váltogatni, átmosni</a:t>
            </a:r>
          </a:p>
          <a:p>
            <a:endParaRPr lang="hu-HU" sz="2000" dirty="0"/>
          </a:p>
          <a:p>
            <a:r>
              <a:rPr lang="hu-HU" sz="2000" dirty="0" smtClean="0"/>
              <a:t>Hozzunk létre 2 </a:t>
            </a:r>
            <a:r>
              <a:rPr lang="hu-HU" sz="2000" dirty="0" err="1" smtClean="0"/>
              <a:t>snapshotot</a:t>
            </a:r>
            <a:endParaRPr lang="hu-HU" sz="2000" dirty="0" smtClean="0"/>
          </a:p>
          <a:p>
            <a:r>
              <a:rPr lang="hu-HU" sz="2000" dirty="0" smtClean="0"/>
              <a:t>Az egyikben a játékhangok valamivel hangosabbak legyenek, mint a zene („</a:t>
            </a:r>
            <a:r>
              <a:rPr lang="hu-HU" sz="2000" dirty="0" err="1" smtClean="0"/>
              <a:t>InGame</a:t>
            </a:r>
            <a:r>
              <a:rPr lang="hu-HU" sz="2000" dirty="0" smtClean="0"/>
              <a:t>”)</a:t>
            </a:r>
          </a:p>
          <a:p>
            <a:r>
              <a:rPr lang="hu-HU" sz="2000" dirty="0" smtClean="0"/>
              <a:t>A másikban a zene legyen jóval hangosabb („</a:t>
            </a:r>
            <a:r>
              <a:rPr lang="hu-HU" sz="2000" dirty="0" err="1" smtClean="0"/>
              <a:t>Paused</a:t>
            </a:r>
            <a:r>
              <a:rPr lang="hu-HU" sz="2000" dirty="0" smtClean="0"/>
              <a:t>”)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60" y="4543146"/>
            <a:ext cx="3816923" cy="22344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6" y="4538541"/>
            <a:ext cx="3815403" cy="22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egyszerű menüt (GUI) és </a:t>
            </a:r>
            <a:r>
              <a:rPr lang="hu-HU" sz="2400" dirty="0" err="1" smtClean="0"/>
              <a:t>Escape</a:t>
            </a:r>
            <a:r>
              <a:rPr lang="hu-HU" sz="2400" dirty="0" smtClean="0"/>
              <a:t>-re lépjünk ki a menübe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94" y="2837409"/>
            <a:ext cx="2438400" cy="4762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17" y="2837409"/>
            <a:ext cx="2379844" cy="36255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62" y="3940171"/>
            <a:ext cx="4455032" cy="25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Játékmenü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40898"/>
          </a:xfrm>
        </p:spPr>
        <p:txBody>
          <a:bodyPr>
            <a:normAutofit fontScale="47500" lnSpcReduction="20000"/>
          </a:bodyPr>
          <a:lstStyle/>
          <a:p>
            <a:r>
              <a:rPr lang="hu-HU" sz="4000" dirty="0" smtClean="0"/>
              <a:t>Adjunk hozzá egy üres játékobjektumot a jelenethez</a:t>
            </a:r>
          </a:p>
          <a:p>
            <a:r>
              <a:rPr lang="hu-HU" sz="4000" dirty="0" smtClean="0"/>
              <a:t>Rendeljünk hozzá egy új scriptet: </a:t>
            </a:r>
            <a:r>
              <a:rPr lang="hu-HU" sz="4000" dirty="0" err="1" smtClean="0"/>
              <a:t>Pause.cs</a:t>
            </a:r>
            <a:endParaRPr lang="hu-HU" sz="4000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using </a:t>
            </a:r>
            <a:r>
              <a:rPr lang="en-US" dirty="0" err="1">
                <a:solidFill>
                  <a:srgbClr val="FF0000"/>
                </a:solidFill>
              </a:rPr>
              <a:t>UnityEngine.Audio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public class Pause : </a:t>
            </a:r>
            <a:r>
              <a:rPr lang="en-US" dirty="0" err="1"/>
              <a:t>MonoBehaviour</a:t>
            </a:r>
            <a:r>
              <a:rPr lang="en-US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bool paused;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public </a:t>
            </a:r>
            <a:r>
              <a:rPr lang="en-US" dirty="0" err="1"/>
              <a:t>GameObject</a:t>
            </a:r>
            <a:r>
              <a:rPr lang="en-US" dirty="0"/>
              <a:t> canvas;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AudioMixerSnapshot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inGameSnapshot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   public </a:t>
            </a:r>
            <a:r>
              <a:rPr lang="en-US" dirty="0" err="1">
                <a:solidFill>
                  <a:srgbClr val="FF0000"/>
                </a:solidFill>
              </a:rPr>
              <a:t>AudioMixerSnapshot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pausedSnapshot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void 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paused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 dirty="0" err="1"/>
              <a:t>inGameSnapshot.TransitionTo</a:t>
            </a:r>
            <a:r>
              <a:rPr lang="en-US" dirty="0"/>
              <a:t>(0.01f);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void </a:t>
            </a:r>
            <a:r>
              <a:rPr lang="en-US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if (</a:t>
            </a:r>
            <a:r>
              <a:rPr lang="en-US" dirty="0" err="1">
                <a:solidFill>
                  <a:srgbClr val="FF0000"/>
                </a:solidFill>
              </a:rPr>
              <a:t>Input.GetKeyUp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KeyCode.Escape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paused = !paused;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 err="1"/>
              <a:t>canvas.SetActive</a:t>
            </a:r>
            <a:r>
              <a:rPr lang="en-US" dirty="0"/>
              <a:t>(paused);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if (paused)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pausedSnapshot.TransitionTo</a:t>
            </a:r>
            <a:r>
              <a:rPr lang="en-US" dirty="0">
                <a:solidFill>
                  <a:srgbClr val="FF0000"/>
                </a:solidFill>
              </a:rPr>
              <a:t>(0.01f);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/>
              <a:t>Time.timeScale</a:t>
            </a:r>
            <a:r>
              <a:rPr lang="en-US" dirty="0"/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/>
              <a:t>Time.timeScale</a:t>
            </a:r>
            <a:r>
              <a:rPr lang="en-US" dirty="0"/>
              <a:t>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inGameSnapshot.TransitionTo</a:t>
            </a:r>
            <a:r>
              <a:rPr lang="en-US" dirty="0">
                <a:solidFill>
                  <a:srgbClr val="FF0000"/>
                </a:solidFill>
              </a:rPr>
              <a:t>(1.0f);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hu-HU" sz="2000" dirty="0" smtClean="0"/>
          </a:p>
          <a:p>
            <a:endParaRPr lang="hu-H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107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Átmenet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paraméterekhez megadható, hogy </a:t>
            </a:r>
            <a:r>
              <a:rPr lang="hu-HU" dirty="0" err="1" smtClean="0"/>
              <a:t>transition</a:t>
            </a:r>
            <a:r>
              <a:rPr lang="hu-HU" dirty="0" smtClean="0"/>
              <a:t> esetén milyen módon </a:t>
            </a:r>
            <a:r>
              <a:rPr lang="hu-HU" dirty="0" err="1" smtClean="0"/>
              <a:t>interpolálódjon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31" y="3398907"/>
            <a:ext cx="2969938" cy="23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Oldjuk meg, hogy a játék </a:t>
            </a:r>
            <a:r>
              <a:rPr lang="hu-HU" sz="2000" dirty="0" err="1" smtClean="0"/>
              <a:t>hangerejét</a:t>
            </a:r>
            <a:r>
              <a:rPr lang="hu-HU" sz="2000" dirty="0" smtClean="0"/>
              <a:t> a menüből lehessen vezérelni!</a:t>
            </a:r>
          </a:p>
          <a:p>
            <a:r>
              <a:rPr lang="hu-HU" sz="2000" dirty="0" smtClean="0"/>
              <a:t>Adjunk a </a:t>
            </a:r>
            <a:r>
              <a:rPr lang="hu-HU" sz="2000" dirty="0" err="1" smtClean="0"/>
              <a:t>canvashoz</a:t>
            </a:r>
            <a:r>
              <a:rPr lang="hu-HU" sz="2000" dirty="0" smtClean="0"/>
              <a:t> egy új </a:t>
            </a:r>
            <a:r>
              <a:rPr lang="hu-HU" sz="2000" dirty="0" err="1" smtClean="0"/>
              <a:t>scrollbart</a:t>
            </a:r>
            <a:endParaRPr lang="en-US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17" y="3111579"/>
            <a:ext cx="2109553" cy="32003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03" y="2568927"/>
            <a:ext cx="2257425" cy="819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5" y="3534282"/>
            <a:ext cx="3470635" cy="277761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007" y="3111579"/>
            <a:ext cx="2462613" cy="13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Hangforrások 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/>
              <a:t>Aduk hozzá a jelenethez a rendőrautó modellt, ez lesz a mozgó hangforrás</a:t>
            </a:r>
          </a:p>
          <a:p>
            <a:r>
              <a:rPr lang="hu-HU" sz="2400" dirty="0" smtClean="0"/>
              <a:t>Adjunk hozzá </a:t>
            </a:r>
            <a:r>
              <a:rPr lang="hu-HU" sz="2400" dirty="0" err="1" smtClean="0"/>
              <a:t>Audio</a:t>
            </a:r>
            <a:r>
              <a:rPr lang="hu-HU" sz="2400" dirty="0" smtClean="0"/>
              <a:t> </a:t>
            </a:r>
            <a:r>
              <a:rPr lang="hu-HU" sz="2400" dirty="0" err="1" smtClean="0"/>
              <a:t>Source</a:t>
            </a:r>
            <a:r>
              <a:rPr lang="hu-HU" sz="2400" dirty="0" smtClean="0"/>
              <a:t> komponenst és az </a:t>
            </a:r>
            <a:r>
              <a:rPr lang="hu-HU" sz="2400" dirty="0" err="1" smtClean="0"/>
              <a:t>AudioClip-hez</a:t>
            </a:r>
            <a:r>
              <a:rPr lang="hu-HU" sz="2400" dirty="0" smtClean="0"/>
              <a:t> kössünk be egy betöltött hangfájlt (</a:t>
            </a:r>
            <a:r>
              <a:rPr lang="hu-HU" sz="2400" dirty="0" err="1" smtClean="0"/>
              <a:t>Police</a:t>
            </a:r>
            <a:r>
              <a:rPr lang="hu-HU" sz="2400" smtClean="0"/>
              <a:t> Siren).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Play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Awake</a:t>
            </a:r>
            <a:r>
              <a:rPr lang="hu-HU" sz="2400" dirty="0" smtClean="0"/>
              <a:t>: állítsuk be! (Alapból is be van állítva)</a:t>
            </a:r>
          </a:p>
          <a:p>
            <a:r>
              <a:rPr lang="hu-HU" sz="2400" dirty="0" smtClean="0"/>
              <a:t>Játsszuk le a jelenetet!</a:t>
            </a:r>
          </a:p>
          <a:p>
            <a:pPr lvl="1"/>
            <a:r>
              <a:rPr lang="hu-HU" sz="2000" dirty="0" err="1" smtClean="0"/>
              <a:t>Scene</a:t>
            </a:r>
            <a:r>
              <a:rPr lang="hu-HU" sz="2000" dirty="0" smtClean="0"/>
              <a:t> módban is tesztelhetjük: </a:t>
            </a:r>
          </a:p>
          <a:p>
            <a:pPr lvl="1"/>
            <a:endParaRPr lang="hu-HU" sz="2000" dirty="0" smtClean="0"/>
          </a:p>
          <a:p>
            <a:r>
              <a:rPr lang="hu-HU" sz="2400" dirty="0" smtClean="0"/>
              <a:t>Alapvető paraméterek: hangerő (</a:t>
            </a:r>
            <a:r>
              <a:rPr lang="hu-HU" sz="2400" dirty="0" err="1" smtClean="0"/>
              <a:t>Volume</a:t>
            </a:r>
            <a:r>
              <a:rPr lang="hu-HU" sz="2400" dirty="0" smtClean="0"/>
              <a:t>) és lejátszási sebesség („hangmagasság”, </a:t>
            </a:r>
            <a:r>
              <a:rPr lang="hu-HU" sz="2400" dirty="0" err="1" smtClean="0"/>
              <a:t>Pitch</a:t>
            </a:r>
            <a:r>
              <a:rPr lang="hu-HU" sz="2400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31" y="4347165"/>
            <a:ext cx="2383411" cy="55244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208699" y="4400953"/>
            <a:ext cx="274131" cy="29399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mixer paraméterhez be kell állítani, hogy scriptből is </a:t>
            </a:r>
            <a:r>
              <a:rPr lang="hu-HU" sz="2400" dirty="0" err="1" smtClean="0"/>
              <a:t>látszódjon</a:t>
            </a:r>
            <a:endParaRPr lang="hu-HU" sz="2400" dirty="0" smtClean="0"/>
          </a:p>
          <a:p>
            <a:pPr lvl="1"/>
            <a:r>
              <a:rPr lang="hu-HU" sz="2000" dirty="0" smtClean="0"/>
              <a:t>Ha beállítjuk, nem lehet </a:t>
            </a:r>
            <a:r>
              <a:rPr lang="hu-HU" sz="2000" dirty="0" err="1" smtClean="0"/>
              <a:t>snapshotban</a:t>
            </a:r>
            <a:r>
              <a:rPr lang="hu-HU" sz="2000" dirty="0" smtClean="0"/>
              <a:t> használni</a:t>
            </a:r>
          </a:p>
          <a:p>
            <a:r>
              <a:rPr lang="hu-HU" sz="2400" dirty="0" smtClean="0"/>
              <a:t>Állítsuk be a fő hangerőt </a:t>
            </a:r>
            <a:r>
              <a:rPr lang="hu-HU" sz="2400" dirty="0" err="1" smtClean="0"/>
              <a:t>exposed-ra</a:t>
            </a:r>
            <a:r>
              <a:rPr lang="hu-HU" sz="2400" dirty="0" smtClean="0"/>
              <a:t> és nevezzük át </a:t>
            </a:r>
            <a:r>
              <a:rPr lang="hu-HU" sz="2400" dirty="0" err="1" smtClean="0"/>
              <a:t>MasterVolume-ra</a:t>
            </a:r>
            <a:r>
              <a:rPr lang="hu-HU" sz="2400" dirty="0" smtClean="0"/>
              <a:t>!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4" y="3857383"/>
            <a:ext cx="3256501" cy="26103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73" y="3857383"/>
            <a:ext cx="5249191" cy="26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1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Mixer paraméter </a:t>
            </a:r>
            <a:r>
              <a:rPr lang="hu-HU" dirty="0" err="1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Hozzunk létre egy üres játékobjektumot: „</a:t>
            </a:r>
            <a:r>
              <a:rPr lang="hu-HU" sz="2000" dirty="0" err="1" smtClean="0"/>
              <a:t>VolumeControl</a:t>
            </a:r>
            <a:r>
              <a:rPr lang="hu-HU" sz="2000" dirty="0" smtClean="0"/>
              <a:t>”</a:t>
            </a:r>
          </a:p>
          <a:p>
            <a:r>
              <a:rPr lang="hu-HU" sz="2000" dirty="0" smtClean="0"/>
              <a:t>Adjunk hozzá egy új scriptet: </a:t>
            </a:r>
            <a:r>
              <a:rPr lang="hu-HU" sz="2000" dirty="0" err="1" smtClean="0"/>
              <a:t>VolumeControl.cs</a:t>
            </a:r>
            <a:endParaRPr lang="hu-HU" sz="2000" dirty="0" smtClean="0"/>
          </a:p>
          <a:p>
            <a:endParaRPr lang="hu-HU" sz="20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using </a:t>
            </a:r>
            <a:r>
              <a:rPr lang="en-US" sz="1600" dirty="0" err="1"/>
              <a:t>UnityEngine</a:t>
            </a:r>
            <a:r>
              <a:rPr lang="en-US" sz="1600" dirty="0"/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using </a:t>
            </a:r>
            <a:r>
              <a:rPr lang="en-US" sz="1600" dirty="0" err="1"/>
              <a:t>System.Collections</a:t>
            </a:r>
            <a:r>
              <a:rPr lang="en-US" sz="1600" dirty="0"/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>
                <a:solidFill>
                  <a:srgbClr val="FF0000"/>
                </a:solidFill>
              </a:rPr>
              <a:t>using </a:t>
            </a:r>
            <a:r>
              <a:rPr lang="en-US" sz="1600" dirty="0" err="1">
                <a:solidFill>
                  <a:srgbClr val="FF0000"/>
                </a:solidFill>
              </a:rPr>
              <a:t>UnityEngine.Audio</a:t>
            </a:r>
            <a:r>
              <a:rPr lang="en-US" sz="1600" dirty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public class </a:t>
            </a:r>
            <a:r>
              <a:rPr lang="en-US" sz="1600" dirty="0" err="1"/>
              <a:t>VolumeControl</a:t>
            </a:r>
            <a:r>
              <a:rPr lang="en-US" sz="1600" dirty="0"/>
              <a:t> : </a:t>
            </a:r>
            <a:r>
              <a:rPr lang="en-US" sz="1600" dirty="0" err="1"/>
              <a:t>MonoBehaviour</a:t>
            </a:r>
            <a:r>
              <a:rPr lang="en-US" sz="1600" dirty="0"/>
              <a:t> {</a:t>
            </a:r>
          </a:p>
          <a:p>
            <a:pPr marL="0" indent="0"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public </a:t>
            </a:r>
            <a:r>
              <a:rPr lang="en-US" sz="1600" dirty="0" err="1"/>
              <a:t>AudioMixer</a:t>
            </a:r>
            <a:r>
              <a:rPr lang="en-US" sz="1600" dirty="0"/>
              <a:t> mixer;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hu-HU" sz="1600" dirty="0" smtClean="0"/>
              <a:t>     </a:t>
            </a:r>
            <a:r>
              <a:rPr lang="en-US" sz="1600" dirty="0" smtClean="0"/>
              <a:t>public </a:t>
            </a:r>
            <a:r>
              <a:rPr lang="en-US" sz="1600" dirty="0"/>
              <a:t>void </a:t>
            </a:r>
            <a:r>
              <a:rPr lang="en-US" sz="1600" dirty="0" err="1"/>
              <a:t>setVolume</a:t>
            </a:r>
            <a:r>
              <a:rPr lang="en-US" sz="1600" dirty="0"/>
              <a:t>(float volume) {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hu-HU" sz="1600" dirty="0" smtClean="0"/>
              <a:t>            </a:t>
            </a:r>
            <a:r>
              <a:rPr lang="en-US" sz="1600" dirty="0" err="1" smtClean="0">
                <a:solidFill>
                  <a:srgbClr val="FF0000"/>
                </a:solidFill>
              </a:rPr>
              <a:t>mixer.SetFloat</a:t>
            </a:r>
            <a:r>
              <a:rPr lang="en-US" sz="1600" dirty="0">
                <a:solidFill>
                  <a:srgbClr val="FF0000"/>
                </a:solidFill>
              </a:rPr>
              <a:t>("</a:t>
            </a:r>
            <a:r>
              <a:rPr lang="en-US" sz="1600" dirty="0" err="1">
                <a:solidFill>
                  <a:srgbClr val="FF0000"/>
                </a:solidFill>
              </a:rPr>
              <a:t>MasterVolume</a:t>
            </a:r>
            <a:r>
              <a:rPr lang="en-US" sz="1600" dirty="0">
                <a:solidFill>
                  <a:srgbClr val="FF0000"/>
                </a:solidFill>
              </a:rPr>
              <a:t>", volume);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    }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600" dirty="0"/>
              <a:t>}</a:t>
            </a:r>
          </a:p>
          <a:p>
            <a:endParaRPr lang="hu-HU" sz="2000" dirty="0" smtClean="0"/>
          </a:p>
          <a:p>
            <a:endParaRPr lang="hu-HU" sz="2000" dirty="0"/>
          </a:p>
          <a:p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17" y="3108432"/>
            <a:ext cx="2918533" cy="1462961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591619" y="4303060"/>
            <a:ext cx="969470" cy="26833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3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Mixer paraméter </a:t>
            </a:r>
            <a:r>
              <a:rPr lang="hu-HU" dirty="0" err="1" smtClean="0"/>
              <a:t>scriptelése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Kössük hozzá a </a:t>
            </a:r>
            <a:r>
              <a:rPr lang="hu-HU" dirty="0" err="1" smtClean="0"/>
              <a:t>sliderhez</a:t>
            </a:r>
            <a:r>
              <a:rPr lang="hu-HU" dirty="0" smtClean="0"/>
              <a:t> a scriptünket!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283784"/>
            <a:ext cx="2766732" cy="4309717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135086" y="5954462"/>
            <a:ext cx="2766732" cy="4463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3080016" y="5309667"/>
            <a:ext cx="1461247" cy="3435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 lejátszás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4358288" cy="4351338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Movie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: speciális textúra, ugyanúgy működik mint bármely más textúra</a:t>
            </a:r>
          </a:p>
          <a:p>
            <a:r>
              <a:rPr lang="hu-HU" sz="2400" dirty="0" smtClean="0"/>
              <a:t>QuickTime kell a betöltéshez (!)</a:t>
            </a:r>
          </a:p>
          <a:p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13" y="4110318"/>
            <a:ext cx="1609725" cy="1219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27" y="3434763"/>
            <a:ext cx="3787583" cy="33153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27" y="890642"/>
            <a:ext cx="37814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Hozzunk létre egy új materialt: „</a:t>
            </a:r>
            <a:r>
              <a:rPr lang="hu-HU" sz="2400" dirty="0" err="1" smtClean="0"/>
              <a:t>VideoMat</a:t>
            </a:r>
            <a:r>
              <a:rPr lang="hu-HU" sz="2400" dirty="0" smtClean="0"/>
              <a:t>”</a:t>
            </a:r>
          </a:p>
          <a:p>
            <a:pPr lvl="1"/>
            <a:r>
              <a:rPr lang="hu-HU" sz="2000" dirty="0" err="1" smtClean="0"/>
              <a:t>Shader</a:t>
            </a:r>
            <a:r>
              <a:rPr lang="hu-HU" sz="2000" dirty="0" smtClean="0"/>
              <a:t>: </a:t>
            </a:r>
            <a:r>
              <a:rPr lang="hu-HU" sz="2000" dirty="0" err="1" smtClean="0"/>
              <a:t>Unlit</a:t>
            </a:r>
            <a:r>
              <a:rPr lang="hu-HU" sz="2000" dirty="0" smtClean="0"/>
              <a:t>/</a:t>
            </a:r>
            <a:r>
              <a:rPr lang="hu-HU" sz="2000" dirty="0" err="1" smtClean="0"/>
              <a:t>Texture</a:t>
            </a:r>
            <a:endParaRPr lang="hu-HU" sz="2000" dirty="0" smtClean="0"/>
          </a:p>
          <a:p>
            <a:pPr lvl="1"/>
            <a:r>
              <a:rPr lang="hu-HU" sz="2000" dirty="0" smtClean="0"/>
              <a:t>Állítsuk be a videót textúrának</a:t>
            </a:r>
          </a:p>
          <a:p>
            <a:r>
              <a:rPr lang="hu-HU" sz="2400" dirty="0" smtClean="0"/>
              <a:t>Adjunk a jelenethez egy új síkot, állítsuk be, hogy látható legyen a kamerából (pl. rendeljük a kamera alá)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5" y="3829538"/>
            <a:ext cx="5095547" cy="2858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68" y="1393825"/>
            <a:ext cx="2295525" cy="142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695" y="3829538"/>
            <a:ext cx="2701925" cy="24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0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100" dirty="0" smtClean="0"/>
              <a:t>Indítsuk el a jelenetet!</a:t>
            </a:r>
          </a:p>
          <a:p>
            <a:r>
              <a:rPr lang="hu-HU" sz="3100" dirty="0" smtClean="0"/>
              <a:t>Nem játssza le a videót, és nincs hangja.</a:t>
            </a:r>
          </a:p>
          <a:p>
            <a:r>
              <a:rPr lang="hu-HU" sz="3100" dirty="0" smtClean="0"/>
              <a:t>A lejátszás nem automatikus, scriptből kell</a:t>
            </a:r>
          </a:p>
          <a:p>
            <a:r>
              <a:rPr lang="hu-HU" sz="3100" dirty="0" smtClean="0"/>
              <a:t>Adjunk a videopanelhez egy új scriptet: </a:t>
            </a:r>
            <a:r>
              <a:rPr lang="hu-HU" sz="3100" dirty="0" err="1" smtClean="0"/>
              <a:t>VideoPlayer.cs</a:t>
            </a:r>
            <a:endParaRPr lang="hu-HU" sz="31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en-US" sz="1900" dirty="0" smtClean="0"/>
              <a:t>public </a:t>
            </a:r>
            <a:r>
              <a:rPr lang="en-US" sz="1900" dirty="0"/>
              <a:t>class </a:t>
            </a:r>
            <a:r>
              <a:rPr lang="en-US" sz="1900" dirty="0" err="1"/>
              <a:t>VideoPlayer</a:t>
            </a:r>
            <a:r>
              <a:rPr lang="en-US" sz="1900" dirty="0"/>
              <a:t> : </a:t>
            </a:r>
            <a:r>
              <a:rPr lang="en-US" sz="1900" dirty="0" err="1"/>
              <a:t>MonoBehaviour</a:t>
            </a:r>
            <a:r>
              <a:rPr lang="en-US" sz="1900" dirty="0"/>
              <a:t> </a:t>
            </a:r>
            <a:r>
              <a:rPr lang="en-US" sz="1900" dirty="0" smtClean="0"/>
              <a:t>{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</a:t>
            </a:r>
            <a:r>
              <a:rPr lang="en-US" sz="1900" dirty="0" smtClean="0"/>
              <a:t>void </a:t>
            </a:r>
            <a:r>
              <a:rPr lang="en-US" sz="1900" dirty="0"/>
              <a:t>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</a:t>
            </a:r>
            <a:r>
              <a:rPr lang="hu-HU" sz="1900" dirty="0" smtClean="0"/>
              <a:t>    </a:t>
            </a:r>
            <a:r>
              <a:rPr lang="en-US" sz="1900" dirty="0" smtClean="0"/>
              <a:t>  </a:t>
            </a:r>
            <a:r>
              <a:rPr lang="en-US" sz="1900" dirty="0"/>
              <a:t>Renderer r = </a:t>
            </a:r>
            <a:r>
              <a:rPr lang="en-US" sz="1900" dirty="0" err="1"/>
              <a:t>GetComponent</a:t>
            </a:r>
            <a:r>
              <a:rPr lang="en-US" sz="1900" dirty="0"/>
              <a:t>&lt;Renderer&gt;();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MovieTexture</a:t>
            </a:r>
            <a:r>
              <a:rPr lang="en-US" sz="1900" dirty="0"/>
              <a:t> movie = (</a:t>
            </a:r>
            <a:r>
              <a:rPr lang="en-US" sz="1900" dirty="0" err="1"/>
              <a:t>MovieTexture</a:t>
            </a:r>
            <a:r>
              <a:rPr lang="en-US" sz="1900" dirty="0"/>
              <a:t>)</a:t>
            </a:r>
            <a:r>
              <a:rPr lang="en-US" sz="1900" dirty="0" err="1"/>
              <a:t>r.material.mainTexture</a:t>
            </a:r>
            <a:r>
              <a:rPr lang="en-US" sz="19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movie.Play</a:t>
            </a:r>
            <a:r>
              <a:rPr lang="en-US" sz="19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 </a:t>
            </a:r>
            <a:r>
              <a:rPr lang="hu-HU" sz="1900" dirty="0" smtClean="0"/>
              <a:t>    </a:t>
            </a:r>
            <a:r>
              <a:rPr lang="en-US" sz="1900" dirty="0" smtClean="0"/>
              <a:t> </a:t>
            </a:r>
            <a:r>
              <a:rPr lang="en-US" sz="1900" dirty="0" err="1"/>
              <a:t>movie.loop</a:t>
            </a:r>
            <a:r>
              <a:rPr lang="en-US" sz="1900" dirty="0"/>
              <a:t>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</a:t>
            </a:r>
            <a:r>
              <a:rPr lang="hu-HU" sz="1900" dirty="0" smtClean="0"/>
              <a:t>  </a:t>
            </a:r>
            <a:r>
              <a:rPr lang="en-US" sz="1900" dirty="0" smtClean="0"/>
              <a:t>}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</a:t>
            </a:r>
            <a:r>
              <a:rPr lang="en-US" sz="1900" dirty="0" smtClean="0"/>
              <a:t>void </a:t>
            </a:r>
            <a:r>
              <a:rPr lang="en-US" sz="1900" dirty="0"/>
              <a:t>Update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     // esetleg lehet </a:t>
            </a:r>
            <a:r>
              <a:rPr lang="hu-HU" sz="1900" dirty="0" err="1" smtClean="0"/>
              <a:t>billentyuzettel</a:t>
            </a:r>
            <a:r>
              <a:rPr lang="hu-HU" sz="1900" dirty="0" smtClean="0"/>
              <a:t>/</a:t>
            </a:r>
            <a:r>
              <a:rPr lang="hu-HU" sz="1900" dirty="0" err="1" smtClean="0"/>
              <a:t>triggerrel</a:t>
            </a:r>
            <a:r>
              <a:rPr lang="hu-HU" sz="1900" dirty="0" smtClean="0"/>
              <a:t> </a:t>
            </a:r>
            <a:r>
              <a:rPr lang="hu-HU" sz="1900" dirty="0" err="1" smtClean="0"/>
              <a:t>kontrollalni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</a:t>
            </a:r>
            <a:r>
              <a:rPr lang="en-US" sz="1900" dirty="0" smtClean="0"/>
              <a:t>}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470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 (újabb </a:t>
            </a:r>
            <a:r>
              <a:rPr lang="hu-HU" dirty="0" err="1" smtClean="0"/>
              <a:t>Unity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100" dirty="0" smtClean="0"/>
              <a:t>Indítsuk el a jelenetet!</a:t>
            </a:r>
          </a:p>
          <a:p>
            <a:r>
              <a:rPr lang="hu-HU" sz="3100" dirty="0" smtClean="0"/>
              <a:t>Nem játssza le a videót, és nincs hangja.</a:t>
            </a:r>
          </a:p>
          <a:p>
            <a:r>
              <a:rPr lang="hu-HU" sz="3100" dirty="0" smtClean="0"/>
              <a:t>A lejátszás nem automatikus, scriptből kell</a:t>
            </a:r>
          </a:p>
          <a:p>
            <a:r>
              <a:rPr lang="hu-HU" sz="3100" dirty="0" smtClean="0"/>
              <a:t>Adjunk a videopanelhez egy új scriptet: </a:t>
            </a:r>
            <a:r>
              <a:rPr lang="hu-HU" sz="3100" dirty="0" err="1" smtClean="0"/>
              <a:t>VideoPlayer.cs</a:t>
            </a:r>
            <a:endParaRPr lang="hu-HU" sz="3100" dirty="0" smtClean="0"/>
          </a:p>
          <a:p>
            <a:pPr marL="0" indent="0">
              <a:buNone/>
            </a:pPr>
            <a:r>
              <a:rPr lang="hu-HU" sz="1900" dirty="0" err="1" smtClean="0"/>
              <a:t>using</a:t>
            </a:r>
            <a:r>
              <a:rPr lang="hu-HU" sz="1900" dirty="0" smtClean="0"/>
              <a:t> </a:t>
            </a:r>
            <a:r>
              <a:rPr lang="hu-HU" sz="1900" dirty="0" err="1" smtClean="0"/>
              <a:t>UnityEngine.Video</a:t>
            </a:r>
            <a:r>
              <a:rPr lang="hu-HU" sz="1900" dirty="0" smtClean="0"/>
              <a:t>;</a:t>
            </a:r>
            <a:endParaRPr lang="hu-HU" sz="2100" dirty="0" smtClean="0"/>
          </a:p>
          <a:p>
            <a:pPr marL="0" indent="0">
              <a:buNone/>
            </a:pPr>
            <a:r>
              <a:rPr lang="en-US" sz="1900" dirty="0" smtClean="0"/>
              <a:t>public </a:t>
            </a:r>
            <a:r>
              <a:rPr lang="en-US" sz="1900" dirty="0"/>
              <a:t>class </a:t>
            </a:r>
            <a:r>
              <a:rPr lang="en-US" sz="1900" dirty="0" err="1"/>
              <a:t>VideoPlayer</a:t>
            </a:r>
            <a:r>
              <a:rPr lang="en-US" sz="1900" dirty="0"/>
              <a:t> : </a:t>
            </a:r>
            <a:r>
              <a:rPr lang="en-US" sz="1900" dirty="0" err="1"/>
              <a:t>MonoBehaviour</a:t>
            </a:r>
            <a:r>
              <a:rPr lang="en-US" sz="1900" dirty="0"/>
              <a:t> </a:t>
            </a:r>
            <a:r>
              <a:rPr lang="en-US" sz="1900" dirty="0" smtClean="0"/>
              <a:t>{</a:t>
            </a:r>
            <a:endParaRPr lang="hu-HU" sz="1900" dirty="0" smtClean="0"/>
          </a:p>
          <a:p>
            <a:pPr marL="0" indent="0"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</a:t>
            </a:r>
            <a:r>
              <a:rPr lang="hu-HU" sz="1900" dirty="0" err="1" smtClean="0"/>
              <a:t>public</a:t>
            </a:r>
            <a:r>
              <a:rPr lang="hu-HU" sz="1900" dirty="0" smtClean="0"/>
              <a:t> </a:t>
            </a:r>
            <a:r>
              <a:rPr lang="hu-HU" sz="1900" dirty="0" err="1" smtClean="0"/>
              <a:t>VideoClip</a:t>
            </a:r>
            <a:r>
              <a:rPr lang="hu-HU" sz="1900" dirty="0" smtClean="0"/>
              <a:t> </a:t>
            </a:r>
            <a:r>
              <a:rPr lang="hu-HU" sz="1900" dirty="0" err="1" smtClean="0"/>
              <a:t>videoClip</a:t>
            </a:r>
            <a:r>
              <a:rPr lang="hu-HU" sz="1900" dirty="0" smtClean="0"/>
              <a:t>; // </a:t>
            </a:r>
            <a:r>
              <a:rPr lang="hu-HU" sz="1900" dirty="0" err="1" smtClean="0"/>
              <a:t>kossuk</a:t>
            </a:r>
            <a:r>
              <a:rPr lang="hu-HU" sz="1900" dirty="0" smtClean="0"/>
              <a:t> be az editorban a videot!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/>
              <a:t> </a:t>
            </a:r>
            <a:r>
              <a:rPr lang="hu-HU" sz="1900" dirty="0" smtClean="0"/>
              <a:t>     </a:t>
            </a:r>
            <a:r>
              <a:rPr lang="en-US" sz="1900" dirty="0" smtClean="0"/>
              <a:t>void </a:t>
            </a:r>
            <a:r>
              <a:rPr lang="en-US" sz="1900" dirty="0"/>
              <a:t>Start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      </a:t>
            </a:r>
            <a:r>
              <a:rPr lang="hu-HU" sz="1900" dirty="0" smtClean="0"/>
              <a:t>   </a:t>
            </a:r>
            <a:r>
              <a:rPr lang="en-US" sz="1900" dirty="0" smtClean="0"/>
              <a:t>  </a:t>
            </a:r>
            <a:r>
              <a:rPr lang="en-US" sz="1900" dirty="0" err="1"/>
              <a:t>VideoPlayer</a:t>
            </a:r>
            <a:r>
              <a:rPr lang="en-US" sz="1900" dirty="0"/>
              <a:t> movie = </a:t>
            </a:r>
            <a:r>
              <a:rPr lang="en-US" sz="1900" dirty="0" err="1"/>
              <a:t>gameObject.AddComponent</a:t>
            </a:r>
            <a:r>
              <a:rPr lang="en-US" sz="1900" dirty="0"/>
              <a:t>&lt;</a:t>
            </a:r>
            <a:r>
              <a:rPr lang="en-US" sz="1900" dirty="0" err="1"/>
              <a:t>VideoPlayer</a:t>
            </a:r>
            <a:r>
              <a:rPr lang="en-US" sz="1900" dirty="0"/>
              <a:t>&gt;();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</a:t>
            </a:r>
            <a:r>
              <a:rPr lang="en-US" sz="1900" dirty="0" err="1" smtClean="0"/>
              <a:t>movie.clip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en-US" sz="1900" dirty="0" err="1"/>
              <a:t>videoClip</a:t>
            </a:r>
            <a:r>
              <a:rPr lang="en-US" sz="19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</a:t>
            </a:r>
            <a:r>
              <a:rPr lang="en-US" sz="1900" dirty="0" err="1" smtClean="0"/>
              <a:t>movie.renderMode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en-US" sz="1900" dirty="0" err="1"/>
              <a:t>VideoRenderMode.RenderTexture</a:t>
            </a:r>
            <a:r>
              <a:rPr lang="en-US" sz="1900" dirty="0" smtClean="0"/>
              <a:t>;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</a:t>
            </a:r>
            <a:r>
              <a:rPr lang="en-US" sz="1900" dirty="0" err="1" smtClean="0"/>
              <a:t>movie.targetTexture</a:t>
            </a:r>
            <a:r>
              <a:rPr lang="en-US" sz="1900" dirty="0" smtClean="0"/>
              <a:t> </a:t>
            </a:r>
            <a:r>
              <a:rPr lang="en-US" sz="1900" dirty="0"/>
              <a:t>= </a:t>
            </a:r>
            <a:r>
              <a:rPr lang="en-US" sz="1900" dirty="0" err="1"/>
              <a:t>RenderTexture.GetTemporary</a:t>
            </a:r>
            <a:r>
              <a:rPr lang="en-US" sz="1900" dirty="0"/>
              <a:t>(1280, 720</a:t>
            </a:r>
            <a:r>
              <a:rPr lang="en-US" sz="1900" dirty="0" smtClean="0"/>
              <a:t>);</a:t>
            </a:r>
            <a:endParaRPr lang="hu-HU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        </a:t>
            </a:r>
            <a:r>
              <a:rPr lang="en-US" sz="1900" dirty="0" err="1" smtClean="0"/>
              <a:t>GetComponent</a:t>
            </a:r>
            <a:r>
              <a:rPr lang="en-US" sz="1900" dirty="0" smtClean="0"/>
              <a:t>&lt;Renderer</a:t>
            </a:r>
            <a:r>
              <a:rPr lang="en-US" sz="1900" dirty="0"/>
              <a:t>&gt;()</a:t>
            </a:r>
            <a:r>
              <a:rPr lang="en-US" sz="1900" dirty="0" smtClean="0"/>
              <a:t>.</a:t>
            </a:r>
            <a:r>
              <a:rPr lang="en-US" sz="1900" dirty="0" err="1"/>
              <a:t>material.mainTexture</a:t>
            </a:r>
            <a:r>
              <a:rPr lang="en-US" sz="1900" dirty="0"/>
              <a:t> = </a:t>
            </a:r>
            <a:r>
              <a:rPr lang="en-US" sz="1900" dirty="0" err="1"/>
              <a:t>movie.targetTexture</a:t>
            </a:r>
            <a:r>
              <a:rPr lang="en-US" sz="1900" dirty="0" smtClean="0"/>
              <a:t>;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900" dirty="0" smtClean="0"/>
              <a:t>   </a:t>
            </a:r>
            <a:r>
              <a:rPr lang="en-US" sz="1900" dirty="0" smtClean="0"/>
              <a:t>        </a:t>
            </a:r>
            <a:r>
              <a:rPr lang="en-US" sz="1900" dirty="0" err="1"/>
              <a:t>movie.Play</a:t>
            </a:r>
            <a:r>
              <a:rPr lang="en-US" sz="19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</a:t>
            </a:r>
            <a:r>
              <a:rPr lang="hu-HU" sz="1900" dirty="0" smtClean="0"/>
              <a:t>   </a:t>
            </a:r>
            <a:r>
              <a:rPr lang="en-US" sz="1900" dirty="0" smtClean="0"/>
              <a:t>     </a:t>
            </a:r>
            <a:r>
              <a:rPr lang="en-US" sz="1900" dirty="0" err="1"/>
              <a:t>movie.isLooping</a:t>
            </a:r>
            <a:r>
              <a:rPr lang="en-US" sz="1900" dirty="0"/>
              <a:t>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    </a:t>
            </a:r>
            <a:r>
              <a:rPr lang="hu-HU" sz="1900" dirty="0" smtClean="0"/>
              <a:t>  </a:t>
            </a:r>
            <a:r>
              <a:rPr lang="en-US" sz="1900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879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Videótextúra: hang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Ha a videóhoz hang is van, az külön </a:t>
            </a:r>
            <a:r>
              <a:rPr lang="hu-HU" sz="2400" dirty="0" err="1" smtClean="0"/>
              <a:t>AudioClipként</a:t>
            </a:r>
            <a:r>
              <a:rPr lang="hu-HU" sz="2400" dirty="0" smtClean="0"/>
              <a:t> jelenik meg, azaz „hagyományos” hangként kell kezelni</a:t>
            </a:r>
          </a:p>
          <a:p>
            <a:r>
              <a:rPr lang="hu-HU" sz="2400" dirty="0" smtClean="0"/>
              <a:t>Adjunk hozzá a videó lejátszó objektumhoz egy hangforrást is és rendeljük hozzá a videó hangsávját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21" y="3507524"/>
            <a:ext cx="2891357" cy="29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1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videó hangját is vegyük bele a mixerbe</a:t>
            </a:r>
          </a:p>
          <a:p>
            <a:r>
              <a:rPr lang="hu-HU" dirty="0" smtClean="0"/>
              <a:t>A menüben külön lehessen állítani, </a:t>
            </a:r>
            <a:r>
              <a:rPr lang="hu-HU" dirty="0" err="1" smtClean="0"/>
              <a:t>sliderrel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Az enter lenyomására a videó (kb.) teljes képernyőn jelenjen meg</a:t>
            </a:r>
          </a:p>
          <a:p>
            <a:r>
              <a:rPr lang="hu-HU" dirty="0" smtClean="0"/>
              <a:t>Tegyünk ki UI gombokat a videó vezérlésére: play, stop, </a:t>
            </a:r>
            <a:r>
              <a:rPr lang="hu-HU" dirty="0" err="1" smtClean="0"/>
              <a:t>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 hangok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2355"/>
          </a:xfrm>
        </p:spPr>
        <p:txBody>
          <a:bodyPr>
            <a:normAutofit/>
          </a:bodyPr>
          <a:lstStyle/>
          <a:p>
            <a:r>
              <a:rPr lang="hu-HU" dirty="0" smtClean="0"/>
              <a:t>Állítsuk be a 3D hatást</a:t>
            </a:r>
          </a:p>
          <a:p>
            <a:pPr lvl="1"/>
            <a:r>
              <a:rPr lang="hu-HU" dirty="0" err="1" smtClean="0"/>
              <a:t>Spatial</a:t>
            </a:r>
            <a:r>
              <a:rPr lang="hu-HU" dirty="0" smtClean="0"/>
              <a:t> </a:t>
            </a:r>
            <a:r>
              <a:rPr lang="hu-HU" dirty="0" err="1" smtClean="0"/>
              <a:t>Blend</a:t>
            </a:r>
            <a:r>
              <a:rPr lang="hu-HU" dirty="0" smtClean="0"/>
              <a:t>: 0 → 1</a:t>
            </a:r>
            <a:endParaRPr lang="hu-HU" dirty="0"/>
          </a:p>
          <a:p>
            <a:r>
              <a:rPr lang="hu-HU" dirty="0" smtClean="0"/>
              <a:t>Keringessük a kamera körül a hangforráshoz tartozó játékobjektumot</a:t>
            </a:r>
          </a:p>
          <a:p>
            <a:pPr lvl="1"/>
            <a:r>
              <a:rPr lang="hu-HU" dirty="0" smtClean="0"/>
              <a:t>Hozzunk létre egy üres játékobjektumot, tegyük a kamerával egyező pozícióba</a:t>
            </a:r>
          </a:p>
          <a:p>
            <a:pPr lvl="1"/>
            <a:r>
              <a:rPr lang="hu-HU" dirty="0" smtClean="0"/>
              <a:t>Kössük be alá a hangforrás játékobjektumát</a:t>
            </a:r>
          </a:p>
          <a:p>
            <a:pPr lvl="1"/>
            <a:r>
              <a:rPr lang="hu-HU" dirty="0" smtClean="0"/>
              <a:t>Toljuk ki kicsit az </a:t>
            </a:r>
            <a:r>
              <a:rPr lang="hu-HU" dirty="0" err="1" smtClean="0"/>
              <a:t>x-tengely</a:t>
            </a:r>
            <a:r>
              <a:rPr lang="hu-HU" dirty="0" smtClean="0"/>
              <a:t> mentén a forrást</a:t>
            </a:r>
          </a:p>
          <a:p>
            <a:pPr lvl="1"/>
            <a:r>
              <a:rPr lang="hu-HU" dirty="0" smtClean="0"/>
              <a:t>Tegyük az üres játékobjektumra a forgató scriptet: </a:t>
            </a:r>
            <a:r>
              <a:rPr lang="hu-HU" dirty="0" err="1" smtClean="0"/>
              <a:t>Scripts</a:t>
            </a:r>
            <a:r>
              <a:rPr lang="hu-HU" dirty="0" smtClean="0"/>
              <a:t> → </a:t>
            </a:r>
            <a:r>
              <a:rPr lang="hu-HU" dirty="0" err="1" smtClean="0"/>
              <a:t>Rotate.cs</a:t>
            </a:r>
            <a:endParaRPr lang="hu-HU" dirty="0" smtClean="0"/>
          </a:p>
          <a:p>
            <a:pPr lvl="1"/>
            <a:r>
              <a:rPr lang="hu-HU" dirty="0" smtClean="0"/>
              <a:t>A hangforrás ugyanúgy fog körözni a szülő objektum körül, mint korábban a bolygók a nap körül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901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 hangok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70816"/>
            <a:ext cx="2790825" cy="1066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1343977"/>
            <a:ext cx="3857625" cy="49911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" y="3982402"/>
            <a:ext cx="3771900" cy="2352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7" y="2167925"/>
            <a:ext cx="3113722" cy="16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Doppler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385" y="1862201"/>
            <a:ext cx="5711191" cy="4351338"/>
          </a:xfrm>
        </p:spPr>
        <p:txBody>
          <a:bodyPr/>
          <a:lstStyle/>
          <a:p>
            <a:r>
              <a:rPr lang="hu-HU" dirty="0" smtClean="0"/>
              <a:t>Ha a megfigyelőhöz képest mozog a hangforrás, módosul a megfigyelő által érzékelt frekvencia.</a:t>
            </a:r>
          </a:p>
          <a:p>
            <a:pPr marL="0" indent="0">
              <a:buNone/>
            </a:pPr>
            <a:r>
              <a:rPr lang="hu-HU" dirty="0" smtClean="0"/>
              <a:t>   (sebesség+hangmagasság)</a:t>
            </a:r>
            <a:endParaRPr lang="hu-HU" dirty="0"/>
          </a:p>
        </p:txBody>
      </p:sp>
      <p:pic>
        <p:nvPicPr>
          <p:cNvPr id="2050" name="Picture 2" descr="http://www.medciencia.com/wp-content/uploads/2013/03/sheldonDopp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35" y="57150"/>
            <a:ext cx="2984385" cy="30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c/c9/Dopplereffectsourcemovingrightatmach0.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18" y="3800729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e/e3/Dopplereffectstationar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" y="3800729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Doppler hatás </a:t>
            </a:r>
            <a:r>
              <a:rPr lang="hu-HU" dirty="0" err="1" smtClean="0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Automatikusan számolja a 3D pozíciókból</a:t>
            </a:r>
          </a:p>
          <a:p>
            <a:r>
              <a:rPr lang="hu-HU" sz="2400" dirty="0" smtClean="0"/>
              <a:t>Gyengíthető/erősíthető a hatása</a:t>
            </a:r>
          </a:p>
          <a:p>
            <a:pPr lvl="1"/>
            <a:r>
              <a:rPr lang="hu-HU" sz="2000" dirty="0" err="1" smtClean="0"/>
              <a:t>Audio</a:t>
            </a:r>
            <a:r>
              <a:rPr lang="hu-HU" sz="2000" dirty="0" smtClean="0"/>
              <a:t> </a:t>
            </a:r>
            <a:r>
              <a:rPr lang="hu-HU" sz="2000" dirty="0" err="1" smtClean="0"/>
              <a:t>Source</a:t>
            </a:r>
            <a:r>
              <a:rPr lang="hu-HU" sz="2000" dirty="0" smtClean="0"/>
              <a:t> komponens/3D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Settings</a:t>
            </a:r>
            <a:r>
              <a:rPr lang="hu-HU" sz="2000" dirty="0" smtClean="0"/>
              <a:t>/Doppler </a:t>
            </a:r>
            <a:r>
              <a:rPr lang="hu-HU" sz="2000" dirty="0" err="1" smtClean="0"/>
              <a:t>level</a:t>
            </a:r>
            <a:endParaRPr lang="hu-HU" sz="20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Hozzunk létre egy, a kamera előtt elhaladó hangforrást!</a:t>
            </a:r>
          </a:p>
          <a:p>
            <a:r>
              <a:rPr lang="hu-HU" sz="2400" dirty="0" smtClean="0"/>
              <a:t>Új rendőrautó </a:t>
            </a:r>
            <a:r>
              <a:rPr lang="hu-HU" sz="2400" dirty="0"/>
              <a:t>modell, a meglévőt </a:t>
            </a:r>
            <a:r>
              <a:rPr lang="hu-HU" sz="2400" dirty="0" err="1" smtClean="0"/>
              <a:t>inaktiváljuk</a:t>
            </a:r>
            <a:endParaRPr lang="hu-HU" sz="2400" dirty="0" smtClean="0"/>
          </a:p>
          <a:p>
            <a:r>
              <a:rPr lang="hu-HU" sz="2400" dirty="0" smtClean="0"/>
              <a:t>Adjunk hozzá hangforrás komponenst</a:t>
            </a:r>
          </a:p>
          <a:p>
            <a:r>
              <a:rPr lang="hu-HU" sz="2400" dirty="0" smtClean="0"/>
              <a:t>Tegyük rá a mozgató scriptet: </a:t>
            </a:r>
            <a:r>
              <a:rPr lang="hu-HU" sz="2400" dirty="0" err="1" smtClean="0"/>
              <a:t>Scripts</a:t>
            </a:r>
            <a:r>
              <a:rPr lang="hu-HU" sz="2400" dirty="0" smtClean="0"/>
              <a:t> → </a:t>
            </a:r>
            <a:r>
              <a:rPr lang="hu-HU" sz="2400" dirty="0" err="1" smtClean="0"/>
              <a:t>Move.cs</a:t>
            </a:r>
            <a:endParaRPr lang="hu-HU" sz="24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00" y="3070479"/>
            <a:ext cx="42195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Doppler hatás </a:t>
            </a:r>
            <a:r>
              <a:rPr lang="hu-HU" dirty="0" err="1"/>
              <a:t>Unityben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Állítsuk be úgy a jelenetet, hogy a rendőrautó elhúzzon a kamera előtt!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39" y="3325400"/>
            <a:ext cx="44672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2079</Words>
  <Application>Microsoft Office PowerPoint</Application>
  <PresentationFormat>Diavetítés a képernyőre (4:3 oldalarány)</PresentationFormat>
  <Paragraphs>378</Paragraphs>
  <Slides>48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Office-téma</vt:lpstr>
      <vt:lpstr>Multimédia</vt:lpstr>
      <vt:lpstr>Hangok Unityben</vt:lpstr>
      <vt:lpstr>Hangok importálása</vt:lpstr>
      <vt:lpstr>Hangforrások létrehozása</vt:lpstr>
      <vt:lpstr>3D hangok</vt:lpstr>
      <vt:lpstr>3D hangok</vt:lpstr>
      <vt:lpstr>Doppler hatás</vt:lpstr>
      <vt:lpstr>Doppler hatás Unityben</vt:lpstr>
      <vt:lpstr>Doppler hatás Unityben</vt:lpstr>
      <vt:lpstr>Távolság szerinti csillapodás</vt:lpstr>
      <vt:lpstr>Reverb zone</vt:lpstr>
      <vt:lpstr>Reverb zone</vt:lpstr>
      <vt:lpstr>Feladatok</vt:lpstr>
      <vt:lpstr>Lejátszás scriptből</vt:lpstr>
      <vt:lpstr>Crash script</vt:lpstr>
      <vt:lpstr>Crash script</vt:lpstr>
      <vt:lpstr>Hang kapcsolgatás billentyűzettel</vt:lpstr>
      <vt:lpstr>Hang kapcsolgatás billentyűzettel</vt:lpstr>
      <vt:lpstr>Kapcsolgató script</vt:lpstr>
      <vt:lpstr>Feladat</vt:lpstr>
      <vt:lpstr>Megoldás</vt:lpstr>
      <vt:lpstr>Effektek (szűrők)</vt:lpstr>
      <vt:lpstr>Feladat</vt:lpstr>
      <vt:lpstr>Unity keverő</vt:lpstr>
      <vt:lpstr>Unity keverő</vt:lpstr>
      <vt:lpstr>Hierarchia</vt:lpstr>
      <vt:lpstr>Play mode</vt:lpstr>
      <vt:lpstr>Feladat</vt:lpstr>
      <vt:lpstr>Nézetek (View-k)</vt:lpstr>
      <vt:lpstr>Sávok átirányítása</vt:lpstr>
      <vt:lpstr>Feladat: gitár visszhang</vt:lpstr>
      <vt:lpstr>Feladat: gitár visszhang</vt:lpstr>
      <vt:lpstr>Mixer hierarchia</vt:lpstr>
      <vt:lpstr>Mixer hierarchia</vt:lpstr>
      <vt:lpstr>Snapshotok</vt:lpstr>
      <vt:lpstr>Játékmenü</vt:lpstr>
      <vt:lpstr>Játékmenü</vt:lpstr>
      <vt:lpstr>Átmenet beállítása</vt:lpstr>
      <vt:lpstr>Mixer paraméter scriptelése</vt:lpstr>
      <vt:lpstr>Mixer paraméter scriptelése</vt:lpstr>
      <vt:lpstr>Mixer paraméter scriptelése</vt:lpstr>
      <vt:lpstr>Mixer paraméter scriptelése</vt:lpstr>
      <vt:lpstr>Videó lejátszás</vt:lpstr>
      <vt:lpstr>Videótextúra</vt:lpstr>
      <vt:lpstr>Videótextúra</vt:lpstr>
      <vt:lpstr>Videótextúra (újabb Unity)</vt:lpstr>
      <vt:lpstr>Videótextúra: hang</vt:lpstr>
      <vt:lpstr>Feladatok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Multimédia</dc:title>
  <dc:creator>Milan</dc:creator>
  <cp:lastModifiedBy>M</cp:lastModifiedBy>
  <cp:revision>122</cp:revision>
  <dcterms:created xsi:type="dcterms:W3CDTF">2016-02-19T11:32:48Z</dcterms:created>
  <dcterms:modified xsi:type="dcterms:W3CDTF">2020-12-06T19:25:21Z</dcterms:modified>
</cp:coreProperties>
</file>