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4" r:id="rId38"/>
    <p:sldId id="295" r:id="rId39"/>
    <p:sldId id="293" r:id="rId40"/>
    <p:sldId id="296" r:id="rId41"/>
    <p:sldId id="297" r:id="rId42"/>
    <p:sldId id="299" r:id="rId43"/>
    <p:sldId id="298" r:id="rId44"/>
    <p:sldId id="301" r:id="rId45"/>
    <p:sldId id="302" r:id="rId46"/>
    <p:sldId id="303" r:id="rId47"/>
    <p:sldId id="304" r:id="rId48"/>
    <p:sldId id="300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Plakátok</a:t>
            </a:r>
            <a:r>
              <a:rPr lang="en-US" dirty="0" smtClean="0"/>
              <a:t>, </a:t>
            </a:r>
            <a:r>
              <a:rPr lang="en-US" dirty="0" err="1" smtClean="0"/>
              <a:t>részecskerendszerek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960" y="1357298"/>
            <a:ext cx="825146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Működik</a:t>
            </a:r>
            <a:r>
              <a:rPr lang="en-US" dirty="0" smtClean="0"/>
              <a:t>: </a:t>
            </a:r>
            <a:r>
              <a:rPr lang="en-US" dirty="0" err="1" smtClean="0"/>
              <a:t>mindig</a:t>
            </a:r>
            <a:r>
              <a:rPr lang="en-US" dirty="0" smtClean="0"/>
              <a:t>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 </a:t>
            </a:r>
            <a:r>
              <a:rPr lang="en-US" dirty="0" err="1" smtClean="0"/>
              <a:t>fordul</a:t>
            </a:r>
            <a:endParaRPr lang="en-US" dirty="0" smtClean="0"/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: billboard </a:t>
            </a:r>
            <a:r>
              <a:rPr lang="en-US" dirty="0" err="1" smtClean="0"/>
              <a:t>méret</a:t>
            </a:r>
            <a:r>
              <a:rPr lang="en-US" dirty="0" smtClean="0"/>
              <a:t>, </a:t>
            </a:r>
            <a:r>
              <a:rPr lang="en-US" dirty="0" err="1" smtClean="0"/>
              <a:t>átlátszóság</a:t>
            </a:r>
            <a:endParaRPr lang="en-US" dirty="0" smtClean="0"/>
          </a:p>
          <a:p>
            <a:r>
              <a:rPr lang="en-US" dirty="0" smtClean="0"/>
              <a:t>Billboard </a:t>
            </a:r>
            <a:r>
              <a:rPr lang="en-US" dirty="0" err="1" smtClean="0"/>
              <a:t>mérethez</a:t>
            </a:r>
            <a:r>
              <a:rPr lang="en-US" dirty="0" smtClean="0"/>
              <a:t> a model </a:t>
            </a:r>
            <a:r>
              <a:rPr lang="en-US" dirty="0" err="1" smtClean="0"/>
              <a:t>matrixból</a:t>
            </a:r>
            <a:r>
              <a:rPr lang="en-US" dirty="0" smtClean="0"/>
              <a:t> </a:t>
            </a:r>
            <a:r>
              <a:rPr lang="en-US" dirty="0" err="1" smtClean="0"/>
              <a:t>kiszedjük</a:t>
            </a:r>
            <a:r>
              <a:rPr lang="en-US" dirty="0" smtClean="0"/>
              <a:t> a </a:t>
            </a:r>
            <a:r>
              <a:rPr lang="en-US" dirty="0" err="1" smtClean="0"/>
              <a:t>skálázást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(a </a:t>
            </a:r>
            <a:r>
              <a:rPr lang="en-US" dirty="0" err="1" smtClean="0"/>
              <a:t>transzformáció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tartalmazhat</a:t>
            </a:r>
            <a:r>
              <a:rPr lang="en-US" dirty="0" smtClean="0"/>
              <a:t> </a:t>
            </a:r>
            <a:r>
              <a:rPr lang="en-US" dirty="0" err="1" smtClean="0"/>
              <a:t>rotációt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Átlátszósághoz</a:t>
            </a:r>
            <a:r>
              <a:rPr lang="en-US" dirty="0" smtClean="0"/>
              <a:t> </a:t>
            </a:r>
            <a:r>
              <a:rPr lang="en-US" dirty="0" err="1" smtClean="0"/>
              <a:t>speciális</a:t>
            </a:r>
            <a:r>
              <a:rPr lang="en-US" dirty="0" smtClean="0"/>
              <a:t> cg </a:t>
            </a:r>
            <a:r>
              <a:rPr lang="en-US" dirty="0" err="1" smtClean="0"/>
              <a:t>utasítás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clip(</a:t>
            </a:r>
            <a:r>
              <a:rPr lang="en-US" dirty="0" err="1" smtClean="0"/>
              <a:t>bool</a:t>
            </a:r>
            <a:r>
              <a:rPr lang="en-US" dirty="0" smtClean="0"/>
              <a:t> v)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35004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VS(float4 position : POSITION,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TEXCOORD0)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</a:t>
            </a:r>
            <a:r>
              <a:rPr lang="en-US" dirty="0" smtClean="0"/>
              <a:t> float3 scale = </a:t>
            </a:r>
            <a:r>
              <a:rPr lang="en-US" dirty="0" err="1" smtClean="0"/>
              <a:t>mul</a:t>
            </a:r>
            <a:r>
              <a:rPr lang="en-US" dirty="0" smtClean="0"/>
              <a:t>(_Object2World, float4(1,1,1,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)).xyz;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CenterVPos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(UNITY_MATRIX_MV, float4(0.0, 0.0, 0.0, 1.0));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CenterVPos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+ float4(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position.x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 err="1" smtClean="0"/>
              <a:t>scale.x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position.y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 err="1" smtClean="0"/>
              <a:t>scale.y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 0.0, 0.0);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output.pos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(UNITY_MATRIX_P,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 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output.tex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return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000924" cy="48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Átlátszóság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float4 PS(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input) : COLOR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float4 color = tex2D(_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MainTex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 float2(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input.tex.xy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)) * _Color;  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smtClean="0"/>
              <a:t>clip(</a:t>
            </a:r>
            <a:r>
              <a:rPr lang="en-US" dirty="0" err="1" smtClean="0"/>
              <a:t>color.a</a:t>
            </a:r>
            <a:r>
              <a:rPr lang="en-US" dirty="0" smtClean="0"/>
              <a:t> - 0.1);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return color;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53534"/>
            <a:ext cx="4714908" cy="339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Lehetséges</a:t>
            </a:r>
            <a:r>
              <a:rPr lang="en-US" dirty="0" smtClean="0"/>
              <a:t> material </a:t>
            </a:r>
            <a:r>
              <a:rPr lang="en-US" dirty="0" err="1" smtClean="0"/>
              <a:t>módosítások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/>
          <a:lstStyle/>
          <a:p>
            <a:r>
              <a:rPr lang="en-US" dirty="0" err="1" smtClean="0"/>
              <a:t>Árnyalást</a:t>
            </a:r>
            <a:r>
              <a:rPr lang="en-US" dirty="0" smtClean="0"/>
              <a:t> </a:t>
            </a:r>
            <a:r>
              <a:rPr lang="en-US" dirty="0" err="1" smtClean="0"/>
              <a:t>adhatunk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endParaRPr lang="en-US" dirty="0" smtClean="0"/>
          </a:p>
          <a:p>
            <a:pPr lvl="1"/>
            <a:r>
              <a:rPr lang="en-US" dirty="0" err="1" smtClean="0"/>
              <a:t>Vigyázni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forgó</a:t>
            </a:r>
            <a:r>
              <a:rPr lang="en-US" dirty="0" smtClean="0"/>
              <a:t> lap,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várhatunk</a:t>
            </a:r>
            <a:r>
              <a:rPr lang="en-US" dirty="0" smtClean="0"/>
              <a:t> el </a:t>
            </a:r>
            <a:r>
              <a:rPr lang="en-US" dirty="0" err="1" smtClean="0"/>
              <a:t>tökéletes</a:t>
            </a:r>
            <a:r>
              <a:rPr lang="en-US" dirty="0" smtClean="0"/>
              <a:t> </a:t>
            </a:r>
            <a:r>
              <a:rPr lang="en-US" dirty="0" err="1" smtClean="0"/>
              <a:t>árnyalást</a:t>
            </a:r>
            <a:endParaRPr lang="en-US" dirty="0" smtClean="0"/>
          </a:p>
          <a:p>
            <a:r>
              <a:rPr lang="en-US" dirty="0" err="1" smtClean="0"/>
              <a:t>Kivezethetü</a:t>
            </a:r>
            <a:r>
              <a:rPr lang="hu-HU" dirty="0" smtClean="0"/>
              <a:t>n</a:t>
            </a:r>
            <a:r>
              <a:rPr lang="en-US" dirty="0" smtClean="0"/>
              <a:t>k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alpha_cutoff</a:t>
            </a:r>
            <a:r>
              <a:rPr lang="en-US" dirty="0" smtClean="0"/>
              <a:t> </a:t>
            </a:r>
            <a:r>
              <a:rPr lang="en-US" dirty="0" err="1" smtClean="0"/>
              <a:t>paramétert</a:t>
            </a:r>
            <a:endParaRPr lang="en-US" dirty="0" smtClean="0"/>
          </a:p>
          <a:p>
            <a:pPr lvl="1"/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jelenleg</a:t>
            </a:r>
            <a:r>
              <a:rPr lang="en-US" dirty="0" smtClean="0"/>
              <a:t> 0.1, a clip </a:t>
            </a:r>
            <a:r>
              <a:rPr lang="en-US" dirty="0" err="1" smtClean="0"/>
              <a:t>függvényben</a:t>
            </a:r>
            <a:r>
              <a:rPr lang="en-US" dirty="0" smtClean="0"/>
              <a:t> </a:t>
            </a:r>
            <a:r>
              <a:rPr lang="en-US" dirty="0" err="1" smtClean="0"/>
              <a:t>jelent</a:t>
            </a:r>
            <a:r>
              <a:rPr lang="en-US" dirty="0" smtClean="0"/>
              <a:t> meg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357694"/>
            <a:ext cx="3357586" cy="22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prefabot</a:t>
            </a:r>
            <a:r>
              <a:rPr lang="en-US" dirty="0" smtClean="0"/>
              <a:t> a </a:t>
            </a:r>
            <a:r>
              <a:rPr lang="en-US" dirty="0" err="1" smtClean="0"/>
              <a:t>fából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példányt</a:t>
            </a:r>
            <a:endParaRPr lang="en-US" dirty="0" smtClean="0"/>
          </a:p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játékobjektumot</a:t>
            </a:r>
            <a:r>
              <a:rPr lang="en-US" dirty="0" smtClean="0"/>
              <a:t>: </a:t>
            </a:r>
            <a:r>
              <a:rPr lang="en-US" dirty="0" err="1" smtClean="0"/>
              <a:t>TreeSpawner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Spawner.cs</a:t>
            </a:r>
            <a:endParaRPr lang="en-US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517523"/>
            <a:ext cx="8858312" cy="59118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public class </a:t>
            </a:r>
            <a:r>
              <a:rPr lang="en-US" dirty="0" err="1" smtClean="0"/>
              <a:t>Spawner</a:t>
            </a:r>
            <a:r>
              <a:rPr lang="en-US" dirty="0" smtClean="0"/>
              <a:t> : </a:t>
            </a:r>
            <a:r>
              <a:rPr lang="en-US" dirty="0" err="1" smtClean="0"/>
              <a:t>MonoBehaviour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public </a:t>
            </a:r>
            <a:r>
              <a:rPr lang="en-US" dirty="0" err="1" smtClean="0"/>
              <a:t>GameObject</a:t>
            </a:r>
            <a:r>
              <a:rPr lang="en-US" dirty="0" smtClean="0"/>
              <a:t> prefab;</a:t>
            </a:r>
            <a:br>
              <a:rPr lang="en-US" dirty="0" smtClean="0"/>
            </a:br>
            <a:r>
              <a:rPr lang="en-US" dirty="0" smtClean="0"/>
              <a:t>    public </a:t>
            </a:r>
            <a:r>
              <a:rPr lang="en-US" dirty="0" err="1" smtClean="0"/>
              <a:t>int</a:t>
            </a:r>
            <a:r>
              <a:rPr lang="en-US" dirty="0" smtClean="0"/>
              <a:t> </a:t>
            </a:r>
            <a:r>
              <a:rPr lang="en-US" dirty="0" err="1" smtClean="0"/>
              <a:t>objectCount</a:t>
            </a:r>
            <a:r>
              <a:rPr lang="en-US" dirty="0" smtClean="0"/>
              <a:t> = 20;</a:t>
            </a:r>
            <a:br>
              <a:rPr lang="en-US" dirty="0" smtClean="0"/>
            </a:br>
            <a:r>
              <a:rPr lang="en-US" dirty="0" smtClean="0"/>
              <a:t>    public float </a:t>
            </a:r>
            <a:r>
              <a:rPr lang="en-US" dirty="0" err="1" smtClean="0"/>
              <a:t>spawnRadius</a:t>
            </a:r>
            <a:r>
              <a:rPr lang="en-US" dirty="0" smtClean="0"/>
              <a:t> = 10;</a:t>
            </a:r>
            <a:br>
              <a:rPr lang="en-US" dirty="0" smtClean="0"/>
            </a:br>
            <a:r>
              <a:rPr lang="en-US" dirty="0" smtClean="0"/>
              <a:t>    void Start () {</a:t>
            </a:r>
            <a:br>
              <a:rPr lang="en-US" dirty="0" smtClean="0"/>
            </a:br>
            <a:r>
              <a:rPr lang="en-US" dirty="0" smtClean="0"/>
              <a:t>        for (</a:t>
            </a:r>
            <a:r>
              <a:rPr lang="en-US" dirty="0" err="1" smtClean="0"/>
              <a:t>int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= 0; </a:t>
            </a:r>
            <a:r>
              <a:rPr lang="en-US" dirty="0" err="1" smtClean="0"/>
              <a:t>i</a:t>
            </a:r>
            <a:r>
              <a:rPr lang="en-US" dirty="0" smtClean="0"/>
              <a:t> &lt; </a:t>
            </a:r>
            <a:r>
              <a:rPr lang="en-US" dirty="0" err="1" smtClean="0"/>
              <a:t>objectCount</a:t>
            </a:r>
            <a:r>
              <a:rPr lang="en-US" dirty="0" smtClean="0"/>
              <a:t>; ++</a:t>
            </a:r>
            <a:r>
              <a:rPr lang="en-US" dirty="0" err="1" smtClean="0"/>
              <a:t>i</a:t>
            </a:r>
            <a:r>
              <a:rPr lang="en-US" dirty="0" smtClean="0"/>
              <a:t>) {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GameObject</a:t>
            </a:r>
            <a:r>
              <a:rPr lang="en-US" dirty="0" smtClean="0"/>
              <a:t> tree = </a:t>
            </a:r>
            <a:r>
              <a:rPr lang="en-US" dirty="0" err="1" smtClean="0"/>
              <a:t>GameObject.Instantiate</a:t>
            </a:r>
            <a:r>
              <a:rPr lang="en-US" dirty="0" smtClean="0"/>
              <a:t> (prefab);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bool</a:t>
            </a:r>
            <a:r>
              <a:rPr lang="en-US" dirty="0" smtClean="0"/>
              <a:t> success = false;</a:t>
            </a:r>
            <a:br>
              <a:rPr lang="en-US" dirty="0" smtClean="0"/>
            </a:br>
            <a:r>
              <a:rPr lang="en-US" dirty="0" smtClean="0"/>
              <a:t>            while (!success) {</a:t>
            </a:r>
            <a:br>
              <a:rPr lang="en-US" dirty="0" smtClean="0"/>
            </a:br>
            <a:r>
              <a:rPr lang="en-US" dirty="0" smtClean="0"/>
              <a:t>                float x = </a:t>
            </a:r>
            <a:r>
              <a:rPr lang="en-US" dirty="0" err="1" smtClean="0"/>
              <a:t>Random.Range</a:t>
            </a:r>
            <a:r>
              <a:rPr lang="en-US" dirty="0" smtClean="0"/>
              <a:t> (-</a:t>
            </a:r>
            <a:r>
              <a:rPr lang="en-US" dirty="0" err="1" smtClean="0"/>
              <a:t>spawnRadius</a:t>
            </a:r>
            <a:r>
              <a:rPr lang="en-US" dirty="0" smtClean="0"/>
              <a:t>, </a:t>
            </a:r>
            <a:r>
              <a:rPr lang="en-US" dirty="0" err="1" smtClean="0"/>
              <a:t>spawnRadius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             float y = </a:t>
            </a:r>
            <a:r>
              <a:rPr lang="en-US" dirty="0" err="1" smtClean="0"/>
              <a:t>Random.Range</a:t>
            </a:r>
            <a:r>
              <a:rPr lang="en-US" dirty="0" smtClean="0"/>
              <a:t> (-</a:t>
            </a:r>
            <a:r>
              <a:rPr lang="en-US" dirty="0" err="1" smtClean="0"/>
              <a:t>spawnRadius</a:t>
            </a:r>
            <a:r>
              <a:rPr lang="en-US" dirty="0" smtClean="0"/>
              <a:t>, </a:t>
            </a:r>
            <a:r>
              <a:rPr lang="en-US" dirty="0" err="1" smtClean="0"/>
              <a:t>spawnRadius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             if ((new Vector2 (x, y)).magnitude &lt;= </a:t>
            </a:r>
            <a:r>
              <a:rPr lang="en-US" dirty="0" err="1" smtClean="0"/>
              <a:t>spawnRadius</a:t>
            </a:r>
            <a:r>
              <a:rPr lang="en-US" dirty="0" smtClean="0"/>
              <a:t>) {</a:t>
            </a:r>
            <a:br>
              <a:rPr lang="en-US" dirty="0" smtClean="0"/>
            </a:br>
            <a:r>
              <a:rPr lang="en-US" dirty="0" smtClean="0"/>
              <a:t>                    </a:t>
            </a:r>
            <a:r>
              <a:rPr lang="en-US" dirty="0" err="1" smtClean="0"/>
              <a:t>tree.transform.position</a:t>
            </a:r>
            <a:r>
              <a:rPr lang="en-US" dirty="0" smtClean="0"/>
              <a:t> = </a:t>
            </a:r>
            <a:r>
              <a:rPr lang="en-US" dirty="0" err="1" smtClean="0"/>
              <a:t>tree.transform.position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+ new Vector3 (x, 0, y);</a:t>
            </a:r>
            <a:br>
              <a:rPr lang="en-US" dirty="0" smtClean="0"/>
            </a:br>
            <a:r>
              <a:rPr lang="en-US" dirty="0" smtClean="0"/>
              <a:t>                    success = true;</a:t>
            </a:r>
            <a:br>
              <a:rPr lang="en-US" dirty="0" smtClean="0"/>
            </a:br>
            <a:r>
              <a:rPr lang="en-US" dirty="0" smtClean="0"/>
              <a:t>                }</a:t>
            </a:r>
            <a:br>
              <a:rPr lang="en-US" dirty="0" smtClean="0"/>
            </a:br>
            <a:r>
              <a:rPr lang="en-US" dirty="0" smtClean="0"/>
              <a:t>            }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tree.transform.SetParent</a:t>
            </a:r>
            <a:r>
              <a:rPr lang="en-US" dirty="0" smtClean="0"/>
              <a:t>(transform);</a:t>
            </a:r>
            <a:br>
              <a:rPr lang="en-US" dirty="0" smtClean="0"/>
            </a:br>
            <a:r>
              <a:rPr lang="en-US" dirty="0" smtClean="0"/>
              <a:t>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prefabot</a:t>
            </a:r>
            <a:r>
              <a:rPr lang="en-US" dirty="0" smtClean="0"/>
              <a:t> a </a:t>
            </a:r>
            <a:r>
              <a:rPr lang="en-US" dirty="0" err="1" smtClean="0"/>
              <a:t>szkriptnek</a:t>
            </a:r>
            <a:endParaRPr lang="en-US" dirty="0" smtClean="0"/>
          </a:p>
          <a:p>
            <a:r>
              <a:rPr lang="en-US" dirty="0" err="1" smtClean="0"/>
              <a:t>Állítsunk</a:t>
            </a:r>
            <a:r>
              <a:rPr lang="en-US" dirty="0" smtClean="0"/>
              <a:t> be </a:t>
            </a:r>
            <a:r>
              <a:rPr lang="en-US" dirty="0" err="1" smtClean="0"/>
              <a:t>objektumszámot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sugarat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00504"/>
            <a:ext cx="31337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Fura</a:t>
            </a:r>
            <a:r>
              <a:rPr lang="en-US" dirty="0" smtClean="0"/>
              <a:t> </a:t>
            </a:r>
            <a:r>
              <a:rPr lang="en-US" dirty="0" err="1" smtClean="0"/>
              <a:t>módon</a:t>
            </a:r>
            <a:r>
              <a:rPr lang="en-US" dirty="0" smtClean="0"/>
              <a:t> </a:t>
            </a:r>
            <a:r>
              <a:rPr lang="en-US" dirty="0" err="1" smtClean="0"/>
              <a:t>viselkedik</a:t>
            </a:r>
            <a:endParaRPr lang="en-US" dirty="0" smtClean="0"/>
          </a:p>
          <a:p>
            <a:r>
              <a:rPr lang="en-US" dirty="0" err="1" smtClean="0"/>
              <a:t>Módosítsuk</a:t>
            </a:r>
            <a:r>
              <a:rPr lang="en-US" dirty="0" smtClean="0"/>
              <a:t> a </a:t>
            </a:r>
            <a:r>
              <a:rPr lang="en-US" dirty="0" err="1" smtClean="0"/>
              <a:t>shadert</a:t>
            </a:r>
            <a:r>
              <a:rPr lang="en-US" dirty="0" smtClean="0"/>
              <a:t>!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398719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letöltése</a:t>
            </a:r>
            <a:endParaRPr lang="en-US" dirty="0" smtClean="0"/>
          </a:p>
          <a:p>
            <a:r>
              <a:rPr lang="en-US" dirty="0" err="1" smtClean="0"/>
              <a:t>Importálása</a:t>
            </a:r>
            <a:endParaRPr lang="en-US" dirty="0" smtClean="0"/>
          </a:p>
          <a:p>
            <a:r>
              <a:rPr lang="en-US" dirty="0" err="1" smtClean="0"/>
              <a:t>Kamerára</a:t>
            </a:r>
            <a:r>
              <a:rPr lang="en-US" dirty="0" smtClean="0"/>
              <a:t> </a:t>
            </a:r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FreeCamera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endParaRPr lang="en-US" dirty="0" smtClean="0"/>
          </a:p>
          <a:p>
            <a:r>
              <a:rPr lang="en-US" dirty="0" err="1" smtClean="0"/>
              <a:t>Rakjunk</a:t>
            </a:r>
            <a:r>
              <a:rPr lang="en-US" dirty="0" smtClean="0"/>
              <a:t> be a </a:t>
            </a:r>
            <a:r>
              <a:rPr lang="en-US" dirty="0" err="1" smtClean="0"/>
              <a:t>jelenetbe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síkot</a:t>
            </a:r>
            <a:r>
              <a:rPr lang="en-US" dirty="0" smtClean="0"/>
              <a:t> (Plane, 40x40x40 </a:t>
            </a:r>
            <a:r>
              <a:rPr lang="en-US" dirty="0" err="1" smtClean="0"/>
              <a:t>skálázás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fű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(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material, Standard,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diffúzra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VS(float4 position : POSITION,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TEXCOORD0)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output;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float2 scale = float2(1,1);</a:t>
            </a:r>
            <a:br>
              <a:rPr lang="en-US" dirty="0" smtClean="0"/>
            </a:br>
            <a:r>
              <a:rPr lang="en-US" dirty="0" smtClean="0"/>
              <a:t>           </a:t>
            </a:r>
            <a:r>
              <a:rPr lang="en-US" dirty="0" smtClean="0">
                <a:solidFill>
                  <a:srgbClr val="FFC000"/>
                </a:solidFill>
              </a:rPr>
              <a:t> </a:t>
            </a:r>
            <a:r>
              <a:rPr lang="en-US" dirty="0" err="1" smtClean="0">
                <a:solidFill>
                  <a:srgbClr val="FFC000"/>
                </a:solidFill>
              </a:rPr>
              <a:t>scale.x</a:t>
            </a:r>
            <a:r>
              <a:rPr lang="en-US" dirty="0" smtClean="0">
                <a:solidFill>
                  <a:srgbClr val="FFC000"/>
                </a:solidFill>
              </a:rPr>
              <a:t> = length(</a:t>
            </a:r>
            <a:r>
              <a:rPr lang="en-US" dirty="0" err="1" smtClean="0">
                <a:solidFill>
                  <a:srgbClr val="FFC000"/>
                </a:solidFill>
              </a:rPr>
              <a:t>mul</a:t>
            </a:r>
            <a:r>
              <a:rPr lang="en-US" dirty="0" smtClean="0">
                <a:solidFill>
                  <a:srgbClr val="FFC000"/>
                </a:solidFill>
              </a:rPr>
              <a:t>(_Object2World, float4(1,0,0,0)));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            </a:t>
            </a:r>
            <a:r>
              <a:rPr lang="en-US" dirty="0" err="1" smtClean="0">
                <a:solidFill>
                  <a:srgbClr val="FFC000"/>
                </a:solidFill>
              </a:rPr>
              <a:t>scale.y</a:t>
            </a:r>
            <a:r>
              <a:rPr lang="en-US" dirty="0" smtClean="0">
                <a:solidFill>
                  <a:srgbClr val="FFC000"/>
                </a:solidFill>
              </a:rPr>
              <a:t> = length(</a:t>
            </a:r>
            <a:r>
              <a:rPr lang="en-US" dirty="0" err="1" smtClean="0">
                <a:solidFill>
                  <a:srgbClr val="FFC000"/>
                </a:solidFill>
              </a:rPr>
              <a:t>mul</a:t>
            </a:r>
            <a:r>
              <a:rPr lang="en-US" dirty="0" smtClean="0">
                <a:solidFill>
                  <a:srgbClr val="FFC000"/>
                </a:solidFill>
              </a:rPr>
              <a:t>(_Object2World, float4(0,1,0,0)));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smtClean="0">
                <a:solidFill>
                  <a:srgbClr val="FF0000"/>
                </a:solidFill>
              </a:rPr>
              <a:t>float2 offset = (</a:t>
            </a:r>
            <a:r>
              <a:rPr lang="en-US" dirty="0" err="1" smtClean="0">
                <a:solidFill>
                  <a:srgbClr val="FF0000"/>
                </a:solidFill>
              </a:rPr>
              <a:t>tex.xy</a:t>
            </a:r>
            <a:r>
              <a:rPr lang="en-US" dirty="0" smtClean="0">
                <a:solidFill>
                  <a:srgbClr val="FF0000"/>
                </a:solidFill>
              </a:rPr>
              <a:t> - float2(0.5,0.5)) * scale;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(UNITY_MATRIX_MV, float4(0.0, 0.0, 0.0, 1.0));</a:t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float4(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, 0.0, 0.0);</a:t>
            </a:r>
            <a:br>
              <a:rPr lang="en-US" dirty="0" smtClean="0"/>
            </a:br>
            <a:r>
              <a:rPr lang="en-US" dirty="0" smtClean="0"/>
              <a:t>        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output.tex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return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jobban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86055"/>
            <a:ext cx="5991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Árnyék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CG </a:t>
            </a:r>
            <a:r>
              <a:rPr lang="en-US" dirty="0" err="1" smtClean="0"/>
              <a:t>shader</a:t>
            </a:r>
            <a:r>
              <a:rPr lang="en-US" dirty="0" smtClean="0"/>
              <a:t> pass </a:t>
            </a:r>
            <a:r>
              <a:rPr lang="en-US" dirty="0" err="1" smtClean="0"/>
              <a:t>kell</a:t>
            </a:r>
            <a:r>
              <a:rPr lang="en-US" dirty="0" smtClean="0"/>
              <a:t> shadow map-be </a:t>
            </a:r>
            <a:r>
              <a:rPr lang="en-US" dirty="0" err="1" smtClean="0"/>
              <a:t>rajzoláshoz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Hasonló</a:t>
            </a:r>
            <a:r>
              <a:rPr lang="en-US" dirty="0" smtClean="0"/>
              <a:t> a </a:t>
            </a:r>
            <a:r>
              <a:rPr lang="en-US" dirty="0" err="1" smtClean="0"/>
              <a:t>mostani</a:t>
            </a:r>
            <a:r>
              <a:rPr lang="en-US" dirty="0" smtClean="0"/>
              <a:t> </a:t>
            </a:r>
            <a:r>
              <a:rPr lang="en-US" dirty="0" err="1" smtClean="0"/>
              <a:t>shader-hez</a:t>
            </a:r>
            <a:endParaRPr lang="en-US" dirty="0" smtClean="0"/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lemásolni</a:t>
            </a:r>
            <a:endParaRPr lang="en-US" dirty="0" smtClean="0"/>
          </a:p>
          <a:p>
            <a:r>
              <a:rPr lang="en-US" dirty="0" err="1" smtClean="0"/>
              <a:t>Szervezzük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közös</a:t>
            </a:r>
            <a:r>
              <a:rPr lang="en-US" dirty="0" smtClean="0"/>
              <a:t> </a:t>
            </a:r>
            <a:r>
              <a:rPr lang="en-US" dirty="0" err="1" smtClean="0"/>
              <a:t>kódot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.</a:t>
            </a:r>
            <a:r>
              <a:rPr lang="en-US" dirty="0" err="1" smtClean="0"/>
              <a:t>cginc</a:t>
            </a:r>
            <a:r>
              <a:rPr lang="en-US" dirty="0" smtClean="0"/>
              <a:t> </a:t>
            </a:r>
            <a:r>
              <a:rPr lang="en-US" dirty="0" err="1" smtClean="0"/>
              <a:t>fájlba</a:t>
            </a:r>
            <a:endParaRPr lang="en-US" dirty="0" smtClean="0"/>
          </a:p>
          <a:p>
            <a:r>
              <a:rPr lang="en-US" dirty="0" err="1" smtClean="0"/>
              <a:t>Hozzuk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: Assets/</a:t>
            </a:r>
            <a:r>
              <a:rPr lang="en-US" dirty="0" err="1" smtClean="0"/>
              <a:t>Billboard.cginc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9058" y="0"/>
            <a:ext cx="5429256" cy="1143000"/>
          </a:xfrm>
        </p:spPr>
        <p:txBody>
          <a:bodyPr/>
          <a:lstStyle/>
          <a:p>
            <a:r>
              <a:rPr lang="en-US" dirty="0" err="1" smtClean="0"/>
              <a:t>Billboard.cginc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 uniform sampler2D _</a:t>
            </a:r>
            <a:r>
              <a:rPr lang="en-US" dirty="0" err="1" smtClean="0"/>
              <a:t>MainTex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 float4 _Color;</a:t>
            </a:r>
            <a:br>
              <a:rPr lang="en-US" dirty="0" smtClean="0"/>
            </a:br>
            <a:r>
              <a:rPr lang="en-US" dirty="0" smtClean="0"/>
              <a:t> float _</a:t>
            </a:r>
            <a:r>
              <a:rPr lang="en-US" dirty="0" err="1" smtClean="0"/>
              <a:t>AlphaCutoff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err="1" smtClean="0"/>
              <a:t>struct</a:t>
            </a:r>
            <a:r>
              <a:rPr lang="en-US" dirty="0" smtClean="0"/>
              <a:t> </a:t>
            </a:r>
            <a:r>
              <a:rPr lang="en-US" dirty="0" err="1" smtClean="0"/>
              <a:t>vertexOut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float4 pos : SV_POSITION;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tex</a:t>
            </a:r>
            <a:r>
              <a:rPr lang="en-US" dirty="0" smtClean="0"/>
              <a:t> : TEXCOORD0;</a:t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dirty="0" smtClean="0">
                <a:solidFill>
                  <a:srgbClr val="FF0000"/>
                </a:solidFill>
              </a:rPr>
              <a:t> float4 </a:t>
            </a:r>
            <a:r>
              <a:rPr lang="en-US" dirty="0" err="1" smtClean="0">
                <a:solidFill>
                  <a:srgbClr val="FF0000"/>
                </a:solidFill>
              </a:rPr>
              <a:t>hPos</a:t>
            </a:r>
            <a:r>
              <a:rPr lang="en-US" dirty="0" smtClean="0">
                <a:solidFill>
                  <a:srgbClr val="FF0000"/>
                </a:solidFill>
              </a:rPr>
              <a:t> : TEXCOORD1;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};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err="1" smtClean="0"/>
              <a:t>vertexOut</a:t>
            </a:r>
            <a:r>
              <a:rPr lang="en-US" dirty="0" smtClean="0"/>
              <a:t> VS(float4 position : POSITION,</a:t>
            </a:r>
            <a:br>
              <a:rPr lang="en-US" dirty="0" smtClean="0"/>
            </a:br>
            <a:r>
              <a:rPr lang="en-US" dirty="0" smtClean="0"/>
              <a:t>                     float4 </a:t>
            </a:r>
            <a:r>
              <a:rPr lang="en-US" dirty="0" err="1" smtClean="0"/>
              <a:t>tex</a:t>
            </a:r>
            <a:r>
              <a:rPr lang="en-US" dirty="0" smtClean="0"/>
              <a:t> : TEXCOORD0) </a:t>
            </a:r>
            <a:br>
              <a:rPr lang="en-US" dirty="0" smtClean="0"/>
            </a:b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vertexOut</a:t>
            </a:r>
            <a:r>
              <a:rPr lang="en-US" dirty="0" smtClean="0"/>
              <a:t> output;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float2 scale = float2(1,1);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scale.x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float4(1,0,0,0)));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scale.y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float4(0,1,0,0)));</a:t>
            </a:r>
            <a:br>
              <a:rPr lang="en-US" dirty="0" smtClean="0"/>
            </a:br>
            <a:r>
              <a:rPr lang="en-US" dirty="0" smtClean="0"/>
              <a:t>    float2 offset = (</a:t>
            </a:r>
            <a:r>
              <a:rPr lang="en-US" dirty="0" err="1" smtClean="0"/>
              <a:t>tex.xy</a:t>
            </a:r>
            <a:r>
              <a:rPr lang="en-US" dirty="0" smtClean="0"/>
              <a:t> - float2(0.5,0.5)) * scale;</a:t>
            </a:r>
            <a:br>
              <a:rPr lang="en-US" dirty="0" smtClean="0"/>
            </a:br>
            <a:r>
              <a:rPr lang="en-US" dirty="0" smtClean="0"/>
              <a:t>      float4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(UNITY_MATRIX_MV, float4(0.0, 0.0, 0.0, 1.0));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float4(offset, 0.0, 0.0);</a:t>
            </a:r>
            <a:br>
              <a:rPr lang="en-US" dirty="0" smtClean="0"/>
            </a:br>
            <a:r>
              <a:rPr lang="en-US" dirty="0" smtClean="0"/>
              <a:t>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output.hPos</a:t>
            </a:r>
            <a:r>
              <a:rPr lang="en-US" dirty="0" smtClean="0">
                <a:solidFill>
                  <a:srgbClr val="FF0000"/>
                </a:solidFill>
              </a:rPr>
              <a:t> = output.pos;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output.tex = </a:t>
            </a:r>
            <a:r>
              <a:rPr lang="en-US" dirty="0" err="1" smtClean="0"/>
              <a:t>tex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    return output;</a:t>
            </a:r>
            <a:br>
              <a:rPr lang="en-US" dirty="0" smtClean="0"/>
            </a:br>
            <a:r>
              <a:rPr lang="en-US" dirty="0" smtClean="0"/>
              <a:t> 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float4 PS(</a:t>
            </a:r>
            <a:r>
              <a:rPr lang="en-US" dirty="0" err="1" smtClean="0"/>
              <a:t>vertexOut</a:t>
            </a:r>
            <a:r>
              <a:rPr lang="en-US" dirty="0" smtClean="0"/>
              <a:t> input) : COLOR</a:t>
            </a:r>
            <a:br>
              <a:rPr lang="en-US" dirty="0" smtClean="0"/>
            </a:b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float4 color = tex2D(_</a:t>
            </a:r>
            <a:r>
              <a:rPr lang="en-US" dirty="0" err="1" smtClean="0"/>
              <a:t>MainTex</a:t>
            </a:r>
            <a:r>
              <a:rPr lang="en-US" dirty="0" smtClean="0"/>
              <a:t>, float2(</a:t>
            </a:r>
            <a:r>
              <a:rPr lang="en-US" dirty="0" err="1" smtClean="0"/>
              <a:t>input.tex.xy</a:t>
            </a:r>
            <a:r>
              <a:rPr lang="en-US" dirty="0" smtClean="0"/>
              <a:t>)) * _Color;   </a:t>
            </a:r>
            <a:br>
              <a:rPr lang="en-US" dirty="0" smtClean="0"/>
            </a:br>
            <a:r>
              <a:rPr lang="en-US" dirty="0" smtClean="0"/>
              <a:t>    clip(</a:t>
            </a:r>
            <a:r>
              <a:rPr lang="en-US" dirty="0" err="1" smtClean="0"/>
              <a:t>color.a</a:t>
            </a:r>
            <a:r>
              <a:rPr lang="en-US" dirty="0" smtClean="0"/>
              <a:t> - _</a:t>
            </a:r>
            <a:r>
              <a:rPr lang="en-US" dirty="0" err="1" smtClean="0"/>
              <a:t>AlphaCutoff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 #</a:t>
            </a:r>
            <a:r>
              <a:rPr lang="en-US" dirty="0" err="1" smtClean="0">
                <a:solidFill>
                  <a:srgbClr val="FF0000"/>
                </a:solidFill>
              </a:rPr>
              <a:t>ifdef</a:t>
            </a:r>
            <a:r>
              <a:rPr lang="en-US" dirty="0" smtClean="0">
                <a:solidFill>
                  <a:srgbClr val="FF0000"/>
                </a:solidFill>
              </a:rPr>
              <a:t> SHADOW_MAP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   return </a:t>
            </a:r>
            <a:r>
              <a:rPr lang="en-US" dirty="0" err="1" smtClean="0">
                <a:solidFill>
                  <a:srgbClr val="FF0000"/>
                </a:solidFill>
              </a:rPr>
              <a:t>input.hPos.z</a:t>
            </a:r>
            <a:r>
              <a:rPr lang="en-US" dirty="0" smtClean="0">
                <a:solidFill>
                  <a:srgbClr val="FF0000"/>
                </a:solidFill>
              </a:rPr>
              <a:t> / </a:t>
            </a:r>
            <a:r>
              <a:rPr lang="en-US" dirty="0" err="1" smtClean="0">
                <a:solidFill>
                  <a:srgbClr val="FF0000"/>
                </a:solidFill>
              </a:rPr>
              <a:t>input.hPos.w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#else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   return color;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#</a:t>
            </a:r>
            <a:r>
              <a:rPr lang="en-US" dirty="0" err="1" smtClean="0">
                <a:solidFill>
                  <a:srgbClr val="FF0000"/>
                </a:solidFill>
              </a:rPr>
              <a:t>endif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}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6182" y="0"/>
            <a:ext cx="53578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Custom/</a:t>
            </a:r>
            <a:r>
              <a:rPr lang="en-US" dirty="0" err="1" smtClean="0"/>
              <a:t>BillboardShader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2" y="214290"/>
            <a:ext cx="8229600" cy="66437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 "Custom/</a:t>
            </a:r>
            <a:r>
              <a:rPr lang="en-US" dirty="0" err="1" smtClean="0"/>
              <a:t>BillboardShader</a:t>
            </a:r>
            <a:r>
              <a:rPr lang="en-US" dirty="0" smtClean="0"/>
              <a:t>" {</a:t>
            </a:r>
            <a:br>
              <a:rPr lang="en-US" dirty="0" smtClean="0"/>
            </a:br>
            <a:r>
              <a:rPr lang="en-US" dirty="0" smtClean="0"/>
              <a:t>    Properties {</a:t>
            </a:r>
            <a:br>
              <a:rPr lang="en-US" dirty="0" smtClean="0"/>
            </a:br>
            <a:r>
              <a:rPr lang="en-US" dirty="0" smtClean="0"/>
              <a:t>        _Color ("Color", Color) = (1,1,1,1)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MainTex</a:t>
            </a:r>
            <a:r>
              <a:rPr lang="en-US" dirty="0" smtClean="0"/>
              <a:t> ("Texture", 2D) = "white" {}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AlphaCutoff</a:t>
            </a:r>
            <a:r>
              <a:rPr lang="en-US" dirty="0" smtClean="0"/>
              <a:t>("Alpha cutoff", range(0,1)) = 0.1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SubShader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Pass {   </a:t>
            </a:r>
            <a:br>
              <a:rPr lang="en-US" dirty="0" smtClean="0"/>
            </a:br>
            <a:r>
              <a:rPr lang="en-US" dirty="0" smtClean="0"/>
              <a:t>         CGPROGRAM</a:t>
            </a:r>
            <a:br>
              <a:rPr lang="en-US" dirty="0" smtClean="0"/>
            </a:br>
            <a:r>
              <a:rPr lang="en-US" dirty="0" smtClean="0"/>
              <a:t>           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smtClean="0"/>
              <a:t> #</a:t>
            </a:r>
            <a:r>
              <a:rPr lang="en-US" dirty="0" err="1" smtClean="0"/>
              <a:t>pragma</a:t>
            </a:r>
            <a:r>
              <a:rPr lang="en-US" dirty="0" smtClean="0"/>
              <a:t> vertex VS</a:t>
            </a:r>
            <a:br>
              <a:rPr lang="en-US" dirty="0" smtClean="0"/>
            </a:br>
            <a:r>
              <a:rPr lang="en-US" dirty="0" smtClean="0"/>
              <a:t>            #</a:t>
            </a:r>
            <a:r>
              <a:rPr lang="en-US" dirty="0" err="1" smtClean="0"/>
              <a:t>pragma</a:t>
            </a:r>
            <a:r>
              <a:rPr lang="en-US" dirty="0" smtClean="0"/>
              <a:t> fragment 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 #include "</a:t>
            </a:r>
            <a:r>
              <a:rPr lang="en-US" dirty="0" err="1" smtClean="0"/>
              <a:t>Billboard.cginc</a:t>
            </a:r>
            <a:r>
              <a:rPr lang="en-US" dirty="0" smtClean="0"/>
              <a:t>"</a:t>
            </a:r>
            <a:br>
              <a:rPr lang="en-US" dirty="0" smtClean="0"/>
            </a:br>
            <a:r>
              <a:rPr lang="en-US" dirty="0" smtClean="0"/>
              <a:t>         ENDCG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     Pass{</a:t>
            </a:r>
            <a:br>
              <a:rPr lang="en-US" dirty="0" smtClean="0"/>
            </a:br>
            <a:r>
              <a:rPr lang="en-US" dirty="0" smtClean="0"/>
              <a:t>        </a:t>
            </a:r>
            <a:r>
              <a:rPr lang="en-US" dirty="0" smtClean="0">
                <a:solidFill>
                  <a:srgbClr val="FF0000"/>
                </a:solidFill>
              </a:rPr>
              <a:t> Tags { "</a:t>
            </a:r>
            <a:r>
              <a:rPr lang="en-US" dirty="0" err="1" smtClean="0">
                <a:solidFill>
                  <a:srgbClr val="FF0000"/>
                </a:solidFill>
              </a:rPr>
              <a:t>LightMode</a:t>
            </a:r>
            <a:r>
              <a:rPr lang="en-US" dirty="0" smtClean="0">
                <a:solidFill>
                  <a:srgbClr val="FF0000"/>
                </a:solidFill>
              </a:rPr>
              <a:t>"="</a:t>
            </a:r>
            <a:r>
              <a:rPr lang="en-US" dirty="0" err="1" smtClean="0">
                <a:solidFill>
                  <a:srgbClr val="FF0000"/>
                </a:solidFill>
              </a:rPr>
              <a:t>ShadowCaster</a:t>
            </a:r>
            <a:r>
              <a:rPr lang="en-US" dirty="0" smtClean="0">
                <a:solidFill>
                  <a:srgbClr val="FF0000"/>
                </a:solidFill>
              </a:rPr>
              <a:t>"}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CGPROGRAM</a:t>
            </a:r>
            <a:br>
              <a:rPr lang="en-US" dirty="0" smtClean="0"/>
            </a:br>
            <a:r>
              <a:rPr lang="en-US" dirty="0" smtClean="0"/>
              <a:t>           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smtClean="0"/>
              <a:t> #</a:t>
            </a:r>
            <a:r>
              <a:rPr lang="en-US" dirty="0" err="1" smtClean="0"/>
              <a:t>pragma</a:t>
            </a:r>
            <a:r>
              <a:rPr lang="en-US" dirty="0" smtClean="0"/>
              <a:t> vertex VS</a:t>
            </a:r>
            <a:br>
              <a:rPr lang="en-US" dirty="0" smtClean="0"/>
            </a:br>
            <a:r>
              <a:rPr lang="en-US" dirty="0" smtClean="0"/>
              <a:t>            #</a:t>
            </a:r>
            <a:r>
              <a:rPr lang="en-US" dirty="0" err="1" smtClean="0"/>
              <a:t>pragma</a:t>
            </a:r>
            <a:r>
              <a:rPr lang="en-US" dirty="0" smtClean="0"/>
              <a:t> fragment PS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 </a:t>
            </a:r>
            <a:r>
              <a:rPr lang="en-US" dirty="0" smtClean="0">
                <a:solidFill>
                  <a:srgbClr val="FF0000"/>
                </a:solidFill>
              </a:rPr>
              <a:t>#define SHADOW_MAP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#include "</a:t>
            </a:r>
            <a:r>
              <a:rPr lang="en-US" dirty="0" err="1" smtClean="0"/>
              <a:t>Billboard.cginc</a:t>
            </a:r>
            <a:r>
              <a:rPr lang="en-US" dirty="0" smtClean="0"/>
              <a:t>"</a:t>
            </a:r>
            <a:br>
              <a:rPr lang="en-US" dirty="0" smtClean="0"/>
            </a:br>
            <a:r>
              <a:rPr lang="en-US" dirty="0" smtClean="0"/>
              <a:t>         ENDCG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FallBack</a:t>
            </a:r>
            <a:r>
              <a:rPr lang="en-US" dirty="0" smtClean="0"/>
              <a:t> "Diffuse"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572296" cy="483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Probléma</a:t>
            </a:r>
            <a:r>
              <a:rPr lang="en-US" dirty="0" smtClean="0"/>
              <a:t>: a </a:t>
            </a:r>
            <a:r>
              <a:rPr lang="en-US" dirty="0" err="1" smtClean="0"/>
              <a:t>fa</a:t>
            </a:r>
            <a:r>
              <a:rPr lang="en-US" dirty="0" smtClean="0"/>
              <a:t> a </a:t>
            </a:r>
            <a:r>
              <a:rPr lang="en-US" dirty="0" err="1" smtClean="0"/>
              <a:t>középpontja</a:t>
            </a:r>
            <a:r>
              <a:rPr lang="en-US" dirty="0" smtClean="0"/>
              <a:t> </a:t>
            </a:r>
            <a:r>
              <a:rPr lang="en-US" dirty="0" err="1" smtClean="0"/>
              <a:t>körül</a:t>
            </a:r>
            <a:r>
              <a:rPr lang="en-US" dirty="0" smtClean="0"/>
              <a:t> </a:t>
            </a:r>
            <a:r>
              <a:rPr lang="en-US" dirty="0" err="1" smtClean="0"/>
              <a:t>forog</a:t>
            </a:r>
            <a:endParaRPr lang="en-US" dirty="0" smtClean="0"/>
          </a:p>
          <a:p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árnyékon</a:t>
            </a:r>
            <a:r>
              <a:rPr lang="en-US" dirty="0" smtClean="0"/>
              <a:t> is </a:t>
            </a:r>
            <a:r>
              <a:rPr lang="en-US" dirty="0" err="1" smtClean="0"/>
              <a:t>látszik</a:t>
            </a:r>
            <a:endParaRPr lang="en-US" dirty="0" smtClean="0"/>
          </a:p>
          <a:p>
            <a:r>
              <a:rPr lang="en-US" dirty="0" err="1" smtClean="0"/>
              <a:t>Megoldás</a:t>
            </a:r>
            <a:r>
              <a:rPr lang="en-US" dirty="0" smtClean="0"/>
              <a:t>: pivot point </a:t>
            </a:r>
            <a:r>
              <a:rPr lang="en-US" dirty="0" err="1" smtClean="0"/>
              <a:t>áthelyezése</a:t>
            </a:r>
            <a:r>
              <a:rPr lang="en-US" dirty="0" smtClean="0"/>
              <a:t> a billboard-on </a:t>
            </a:r>
            <a:r>
              <a:rPr lang="en-US" dirty="0" err="1" smtClean="0"/>
              <a:t>belül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00034" y="3929066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"Custom/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BillboardShader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"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Properties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_Color ("Color", Color) = (1,1,1,1)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MainTex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("Texture", 2D) = "white" {}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AlphaCutoff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("Alpha cutoff", range(0,1)) = 0.1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smtClean="0"/>
              <a:t>_</a:t>
            </a:r>
            <a:r>
              <a:rPr lang="en-US" dirty="0" err="1" smtClean="0"/>
              <a:t>PivotX</a:t>
            </a:r>
            <a:r>
              <a:rPr lang="en-US" dirty="0" smtClean="0"/>
              <a:t>("</a:t>
            </a:r>
            <a:r>
              <a:rPr lang="en-US" dirty="0" err="1" smtClean="0"/>
              <a:t>PivotX</a:t>
            </a:r>
            <a:r>
              <a:rPr lang="en-US" dirty="0" smtClean="0"/>
              <a:t>", range(-0.5, 0.5)) = 0.0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PivotY</a:t>
            </a:r>
            <a:r>
              <a:rPr lang="en-US" dirty="0" smtClean="0"/>
              <a:t>("</a:t>
            </a:r>
            <a:r>
              <a:rPr lang="en-US" dirty="0" err="1" smtClean="0"/>
              <a:t>PivotY</a:t>
            </a:r>
            <a:r>
              <a:rPr lang="en-US" dirty="0" smtClean="0"/>
              <a:t>", range(-0.5, 0.5)) = 0.0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71464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      float2 scale = float2(1,1);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scale.x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float4(1,0,0,0)));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scale.y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float4(0,1,0,0)));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rgbClr val="FF0000"/>
                </a:solidFill>
              </a:rPr>
              <a:t>float2 _Pivot = float2(_</a:t>
            </a:r>
            <a:r>
              <a:rPr lang="en-US" dirty="0" err="1" smtClean="0">
                <a:solidFill>
                  <a:srgbClr val="FF0000"/>
                </a:solidFill>
              </a:rPr>
              <a:t>PivotX,_PivotY</a:t>
            </a:r>
            <a:r>
              <a:rPr lang="en-US" dirty="0" smtClean="0">
                <a:solidFill>
                  <a:srgbClr val="FF0000"/>
                </a:solidFill>
              </a:rPr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float2 offset = (</a:t>
            </a:r>
            <a:r>
              <a:rPr lang="en-US" dirty="0" err="1" smtClean="0"/>
              <a:t>tex.xy</a:t>
            </a:r>
            <a:r>
              <a:rPr lang="en-US" dirty="0" smtClean="0"/>
              <a:t> - float2(0.5,0.5)</a:t>
            </a:r>
            <a:r>
              <a:rPr lang="en-US" dirty="0" smtClean="0">
                <a:solidFill>
                  <a:srgbClr val="FF0000"/>
                </a:solidFill>
              </a:rPr>
              <a:t> - _Pivot</a:t>
            </a:r>
            <a:r>
              <a:rPr lang="en-US" dirty="0" smtClean="0"/>
              <a:t>) * scale;</a:t>
            </a:r>
            <a:br>
              <a:rPr lang="en-US" dirty="0" smtClean="0"/>
            </a:br>
            <a:r>
              <a:rPr lang="en-US" dirty="0" smtClean="0"/>
              <a:t>      float4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(UNITY_MATRIX_MV, float4(</a:t>
            </a:r>
            <a:r>
              <a:rPr lang="en-US" dirty="0" smtClean="0">
                <a:solidFill>
                  <a:srgbClr val="FF0000"/>
                </a:solidFill>
              </a:rPr>
              <a:t>_Pivot</a:t>
            </a:r>
            <a:r>
              <a:rPr lang="en-US" dirty="0" smtClean="0"/>
              <a:t>, 0.0, 1.0));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float4(offset, 0.0, 0.0);</a:t>
            </a:r>
            <a:br>
              <a:rPr lang="en-US" dirty="0" smtClean="0"/>
            </a:br>
            <a:r>
              <a:rPr lang="en-US" dirty="0" smtClean="0"/>
              <a:t>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output.hPos</a:t>
            </a:r>
            <a:r>
              <a:rPr lang="en-US" dirty="0" smtClean="0"/>
              <a:t> = output.pos; 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8858280" cy="32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r>
              <a:rPr lang="en-US" dirty="0" err="1" smtClean="0"/>
              <a:t>Felülnézeti</a:t>
            </a:r>
            <a:r>
              <a:rPr lang="en-US" dirty="0" smtClean="0"/>
              <a:t> </a:t>
            </a:r>
            <a:r>
              <a:rPr lang="en-US" dirty="0" err="1" smtClean="0"/>
              <a:t>képen</a:t>
            </a:r>
            <a:r>
              <a:rPr lang="en-US" dirty="0" smtClean="0"/>
              <a:t> </a:t>
            </a:r>
            <a:r>
              <a:rPr lang="en-US" dirty="0" err="1" smtClean="0"/>
              <a:t>bedőlnek</a:t>
            </a:r>
            <a:r>
              <a:rPr lang="en-US" dirty="0" smtClean="0"/>
              <a:t> a </a:t>
            </a:r>
            <a:r>
              <a:rPr lang="en-US" dirty="0" err="1" smtClean="0"/>
              <a:t>fák</a:t>
            </a:r>
            <a:endParaRPr lang="en-US" dirty="0" smtClean="0"/>
          </a:p>
          <a:p>
            <a:r>
              <a:rPr lang="en-US" dirty="0" smtClean="0"/>
              <a:t>Mi </a:t>
            </a:r>
            <a:r>
              <a:rPr lang="en-US" dirty="0" err="1" smtClean="0"/>
              <a:t>lenne</a:t>
            </a:r>
            <a:r>
              <a:rPr lang="en-US" dirty="0" smtClean="0"/>
              <a:t>, ha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</a:t>
            </a:r>
            <a:r>
              <a:rPr lang="en-US" dirty="0" err="1" smtClean="0"/>
              <a:t>tengely</a:t>
            </a:r>
            <a:r>
              <a:rPr lang="en-US" dirty="0" smtClean="0"/>
              <a:t> (0,1,0) </a:t>
            </a:r>
            <a:r>
              <a:rPr lang="en-US" dirty="0" err="1" smtClean="0"/>
              <a:t>körül</a:t>
            </a:r>
            <a:r>
              <a:rPr lang="en-US" dirty="0" smtClean="0"/>
              <a:t> </a:t>
            </a:r>
            <a:r>
              <a:rPr lang="en-US" dirty="0" err="1" smtClean="0"/>
              <a:t>fordulhatnának</a:t>
            </a:r>
            <a:r>
              <a:rPr lang="en-US" dirty="0" smtClean="0"/>
              <a:t> el a </a:t>
            </a:r>
            <a:r>
              <a:rPr lang="en-US" dirty="0" err="1" smtClean="0"/>
              <a:t>billboardok</a:t>
            </a:r>
            <a:endParaRPr lang="en-US" dirty="0" smtClean="0"/>
          </a:p>
          <a:p>
            <a:r>
              <a:rPr lang="en-US" dirty="0" err="1" smtClean="0"/>
              <a:t>Ehhez</a:t>
            </a:r>
            <a:r>
              <a:rPr lang="en-US" dirty="0" smtClean="0"/>
              <a:t> </a:t>
            </a:r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módosítsuk</a:t>
            </a:r>
            <a:r>
              <a:rPr lang="en-US" dirty="0" smtClean="0"/>
              <a:t> a vertex </a:t>
            </a:r>
            <a:r>
              <a:rPr lang="en-US" dirty="0" err="1" smtClean="0"/>
              <a:t>shadert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módszerrel</a:t>
            </a:r>
            <a:r>
              <a:rPr lang="en-US" dirty="0" smtClean="0"/>
              <a:t> </a:t>
            </a:r>
            <a:r>
              <a:rPr lang="en-US" dirty="0" err="1" smtClean="0"/>
              <a:t>számoljuk</a:t>
            </a:r>
            <a:r>
              <a:rPr lang="en-US" dirty="0" smtClean="0"/>
              <a:t> a </a:t>
            </a:r>
            <a:r>
              <a:rPr lang="en-US" dirty="0" err="1" smtClean="0"/>
              <a:t>csúcspontokat</a:t>
            </a:r>
            <a:r>
              <a:rPr lang="en-US" dirty="0" smtClean="0"/>
              <a:t> (</a:t>
            </a:r>
            <a:r>
              <a:rPr lang="en-US" dirty="0" err="1" smtClean="0"/>
              <a:t>Világ</a:t>
            </a:r>
            <a:r>
              <a:rPr lang="en-US" dirty="0" smtClean="0"/>
              <a:t> </a:t>
            </a:r>
            <a:r>
              <a:rPr lang="en-US" dirty="0" err="1" smtClean="0"/>
              <a:t>koordináta</a:t>
            </a:r>
            <a:r>
              <a:rPr lang="en-US" dirty="0" smtClean="0"/>
              <a:t> </a:t>
            </a:r>
            <a:r>
              <a:rPr lang="en-US" dirty="0" err="1" smtClean="0"/>
              <a:t>rendszerben</a:t>
            </a:r>
            <a:r>
              <a:rPr lang="en-US" dirty="0" smtClean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14752"/>
            <a:ext cx="3400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4314"/>
            <a:ext cx="9144000" cy="63579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VS(float4 position : POSITION,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TEXCOORD0)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output;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float4x4 MV_I = transpose(UNITY_MATRIX_IT_MV);</a:t>
            </a:r>
            <a:br>
              <a:rPr lang="en-US" dirty="0" smtClean="0"/>
            </a:br>
            <a:r>
              <a:rPr lang="en-US" dirty="0" smtClean="0"/>
              <a:t>    float4x4 VI= </a:t>
            </a:r>
            <a:r>
              <a:rPr lang="en-US" dirty="0" err="1" smtClean="0"/>
              <a:t>mul</a:t>
            </a:r>
            <a:r>
              <a:rPr lang="en-US" dirty="0" smtClean="0"/>
              <a:t>(_Object2World, MV_I);</a:t>
            </a:r>
            <a:br>
              <a:rPr lang="en-US" dirty="0" smtClean="0"/>
            </a:br>
            <a:r>
              <a:rPr lang="en-US" dirty="0" smtClean="0"/>
              <a:t>    float3 </a:t>
            </a:r>
            <a:r>
              <a:rPr lang="en-US" dirty="0" err="1" smtClean="0"/>
              <a:t>camRight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(VI, float4(1,0,0,0)).xyz;</a:t>
            </a:r>
            <a:br>
              <a:rPr lang="en-US" dirty="0" smtClean="0"/>
            </a:br>
            <a:r>
              <a:rPr lang="en-US" dirty="0" smtClean="0"/>
              <a:t>    float3 </a:t>
            </a:r>
            <a:r>
              <a:rPr lang="en-US" dirty="0" err="1" smtClean="0"/>
              <a:t>bbUp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(VI, float4(0,1,0,0)).xyz; //</a:t>
            </a:r>
            <a:r>
              <a:rPr lang="en-US" dirty="0" err="1" smtClean="0"/>
              <a:t>szabadon</a:t>
            </a:r>
            <a:r>
              <a:rPr lang="en-US" dirty="0" smtClean="0"/>
              <a:t> </a:t>
            </a:r>
            <a:r>
              <a:rPr lang="en-US" dirty="0" err="1" smtClean="0"/>
              <a:t>forgó</a:t>
            </a:r>
            <a:r>
              <a:rPr lang="en-US" dirty="0" smtClean="0"/>
              <a:t> </a:t>
            </a:r>
            <a:r>
              <a:rPr lang="en-US" dirty="0" err="1" smtClean="0"/>
              <a:t>plakát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  //float3 </a:t>
            </a:r>
            <a:r>
              <a:rPr lang="en-US" dirty="0" err="1" smtClean="0"/>
              <a:t>bbUp</a:t>
            </a:r>
            <a:r>
              <a:rPr lang="en-US" dirty="0" smtClean="0"/>
              <a:t> = float3(0,1,0); //</a:t>
            </a:r>
            <a:r>
              <a:rPr lang="en-US" dirty="0" err="1" smtClean="0"/>
              <a:t>rögzített</a:t>
            </a:r>
            <a:r>
              <a:rPr lang="en-US" dirty="0" smtClean="0"/>
              <a:t>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float2 scale = float2(1,1);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scale.x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length(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(_Object2World, float4(1,0,0,0)));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scale.y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length(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(_Object2World, float4(0,1,0,0)));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float2 _Pivot = float2(_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PivotX,_PivotY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float2 offset = 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tex.xy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- float2(0.5,0.5) - _Pivot) * scale;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CenterWPos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(_Object2World, float4(_Pivot, 0.0, 1.0));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WPos</a:t>
            </a:r>
            <a:r>
              <a:rPr lang="en-US" dirty="0" smtClean="0"/>
              <a:t>=</a:t>
            </a:r>
            <a:r>
              <a:rPr lang="en-US" dirty="0" err="1" smtClean="0"/>
              <a:t>CenterWPos+offset.x</a:t>
            </a:r>
            <a:r>
              <a:rPr lang="en-US" dirty="0" smtClean="0"/>
              <a:t>*float4(camRight,0)+</a:t>
            </a:r>
            <a:r>
              <a:rPr lang="en-US" dirty="0" err="1" smtClean="0"/>
              <a:t>offset.y</a:t>
            </a:r>
            <a:r>
              <a:rPr lang="en-US" dirty="0" smtClean="0"/>
              <a:t>*float4(bbUp,0);</a:t>
            </a:r>
            <a:br>
              <a:rPr lang="en-US" dirty="0" smtClean="0"/>
            </a:br>
            <a:r>
              <a:rPr lang="en-US" dirty="0" smtClean="0"/>
              <a:t>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(UNITY_MATRIX_VP, </a:t>
            </a:r>
            <a:r>
              <a:rPr lang="en-US" dirty="0" err="1" smtClean="0"/>
              <a:t>WPos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output.hPos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output.pos;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output.tex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return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81068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Kerek</a:t>
            </a:r>
            <a:r>
              <a:rPr lang="en-US" dirty="0" smtClean="0"/>
              <a:t> </a:t>
            </a:r>
            <a:r>
              <a:rPr lang="en-US" dirty="0" err="1" smtClean="0"/>
              <a:t>erdő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fa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14590"/>
            <a:ext cx="7818200" cy="42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Static </a:t>
            </a:r>
            <a:r>
              <a:rPr lang="en-US" dirty="0" err="1" smtClean="0"/>
              <a:t>kapcsoló</a:t>
            </a:r>
            <a:r>
              <a:rPr lang="en-US" dirty="0" smtClean="0"/>
              <a:t> </a:t>
            </a:r>
            <a:r>
              <a:rPr lang="en-US" dirty="0" err="1" smtClean="0"/>
              <a:t>bekapcsolása</a:t>
            </a:r>
            <a:r>
              <a:rPr lang="en-US" dirty="0" smtClean="0"/>
              <a:t> a </a:t>
            </a:r>
            <a:r>
              <a:rPr lang="en-US" dirty="0" err="1" smtClean="0"/>
              <a:t>prefabra</a:t>
            </a:r>
            <a:endParaRPr lang="en-US" dirty="0" smtClean="0"/>
          </a:p>
          <a:p>
            <a:r>
              <a:rPr lang="en-US" dirty="0" err="1" smtClean="0"/>
              <a:t>Összevonja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azonos</a:t>
            </a:r>
            <a:r>
              <a:rPr lang="en-US" dirty="0" smtClean="0"/>
              <a:t> material-al </a:t>
            </a:r>
            <a:r>
              <a:rPr lang="en-US" dirty="0" err="1" smtClean="0"/>
              <a:t>rendelkező</a:t>
            </a:r>
            <a:r>
              <a:rPr lang="en-US" dirty="0" smtClean="0"/>
              <a:t> </a:t>
            </a:r>
            <a:r>
              <a:rPr lang="en-US" dirty="0" err="1" smtClean="0"/>
              <a:t>onjektumokat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vertexbuffer</a:t>
            </a:r>
            <a:r>
              <a:rPr lang="en-US" dirty="0" smtClean="0"/>
              <a:t>, </a:t>
            </a:r>
            <a:r>
              <a:rPr lang="en-US" dirty="0" err="1" smtClean="0"/>
              <a:t>egy</a:t>
            </a:r>
            <a:r>
              <a:rPr lang="en-US" dirty="0" smtClean="0"/>
              <a:t> render call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futtatása</a:t>
            </a:r>
            <a:r>
              <a:rPr lang="en-US" dirty="0" smtClean="0"/>
              <a:t> </a:t>
            </a:r>
            <a:r>
              <a:rPr lang="en-US" dirty="0" err="1" smtClean="0"/>
              <a:t>előtt</a:t>
            </a:r>
            <a:r>
              <a:rPr lang="en-US" dirty="0" smtClean="0"/>
              <a:t> </a:t>
            </a:r>
            <a:r>
              <a:rPr lang="en-US" dirty="0" err="1" smtClean="0"/>
              <a:t>létrehozott</a:t>
            </a:r>
            <a:r>
              <a:rPr lang="en-US" dirty="0" smtClean="0"/>
              <a:t> </a:t>
            </a:r>
            <a:r>
              <a:rPr lang="en-US" dirty="0" err="1" smtClean="0"/>
              <a:t>objektumokra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Elromlik</a:t>
            </a:r>
            <a:r>
              <a:rPr lang="en-US" dirty="0" smtClean="0"/>
              <a:t> a </a:t>
            </a:r>
            <a:r>
              <a:rPr lang="en-US" dirty="0" err="1" smtClean="0"/>
              <a:t>shaderünk</a:t>
            </a:r>
            <a:r>
              <a:rPr lang="en-US" dirty="0" smtClean="0"/>
              <a:t>: </a:t>
            </a:r>
            <a:r>
              <a:rPr lang="en-US" dirty="0" err="1" smtClean="0"/>
              <a:t>eltűnik</a:t>
            </a:r>
            <a:r>
              <a:rPr lang="en-US" dirty="0" smtClean="0"/>
              <a:t> a </a:t>
            </a:r>
            <a:r>
              <a:rPr lang="en-US" dirty="0" err="1" smtClean="0"/>
              <a:t>transzformáció</a:t>
            </a:r>
            <a:r>
              <a:rPr lang="en-US" dirty="0" smtClean="0"/>
              <a:t> (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),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tudjuk</a:t>
            </a:r>
            <a:r>
              <a:rPr lang="en-US" dirty="0" smtClean="0"/>
              <a:t> </a:t>
            </a:r>
            <a:r>
              <a:rPr lang="en-US" dirty="0" err="1" smtClean="0"/>
              <a:t>kideríteni</a:t>
            </a:r>
            <a:r>
              <a:rPr lang="en-US" dirty="0" smtClean="0"/>
              <a:t> a billboard </a:t>
            </a:r>
            <a:r>
              <a:rPr lang="en-US" dirty="0" err="1" smtClean="0"/>
              <a:t>középpontját</a:t>
            </a:r>
            <a:r>
              <a:rPr lang="en-US" dirty="0" smtClean="0"/>
              <a:t>, </a:t>
            </a:r>
            <a:r>
              <a:rPr lang="en-US" dirty="0" err="1" smtClean="0"/>
              <a:t>méretét</a:t>
            </a:r>
            <a:endParaRPr lang="en-US" dirty="0" smtClean="0"/>
          </a:p>
          <a:p>
            <a:r>
              <a:rPr lang="en-US" dirty="0" smtClean="0"/>
              <a:t>Geometry </a:t>
            </a:r>
            <a:r>
              <a:rPr lang="en-US" dirty="0" err="1" smtClean="0"/>
              <a:t>shaderrel</a:t>
            </a:r>
            <a:r>
              <a:rPr lang="en-US" dirty="0" smtClean="0"/>
              <a:t> </a:t>
            </a:r>
            <a:r>
              <a:rPr lang="en-US" dirty="0" err="1" smtClean="0"/>
              <a:t>megoldható</a:t>
            </a:r>
            <a:r>
              <a:rPr lang="en-US" dirty="0" smtClean="0"/>
              <a:t> (</a:t>
            </a:r>
            <a:r>
              <a:rPr lang="en-US" dirty="0" err="1" smtClean="0"/>
              <a:t>ezt</a:t>
            </a:r>
            <a:r>
              <a:rPr lang="en-US" dirty="0" smtClean="0"/>
              <a:t> most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nézzük</a:t>
            </a:r>
            <a:r>
              <a:rPr lang="en-US" dirty="0" smtClean="0"/>
              <a:t> meg)</a:t>
            </a:r>
          </a:p>
          <a:p>
            <a:r>
              <a:rPr lang="en-US" dirty="0" err="1" smtClean="0"/>
              <a:t>SubShader</a:t>
            </a:r>
            <a:r>
              <a:rPr lang="en-US" dirty="0" smtClean="0"/>
              <a:t> tags:</a:t>
            </a:r>
          </a:p>
          <a:p>
            <a:pPr lvl="1">
              <a:buNone/>
            </a:pPr>
            <a:r>
              <a:rPr lang="en-US" dirty="0" smtClean="0"/>
              <a:t>Tags{"Queue"="</a:t>
            </a:r>
            <a:r>
              <a:rPr lang="en-US" dirty="0" err="1" smtClean="0"/>
              <a:t>AlphaTest</a:t>
            </a:r>
            <a:r>
              <a:rPr lang="en-US" dirty="0" smtClean="0"/>
              <a:t>" "</a:t>
            </a:r>
            <a:r>
              <a:rPr lang="en-US" dirty="0" err="1" smtClean="0"/>
              <a:t>DisableBatching</a:t>
            </a:r>
            <a:r>
              <a:rPr lang="en-US" dirty="0" smtClean="0"/>
              <a:t>"="True" </a:t>
            </a:r>
          </a:p>
          <a:p>
            <a:pPr lvl="1">
              <a:buNone/>
            </a:pPr>
            <a:r>
              <a:rPr lang="en-US" dirty="0" smtClean="0"/>
              <a:t>"</a:t>
            </a:r>
            <a:r>
              <a:rPr lang="en-US" dirty="0" err="1" smtClean="0"/>
              <a:t>IgnoreProjector</a:t>
            </a:r>
            <a:r>
              <a:rPr lang="en-US" dirty="0" smtClean="0"/>
              <a:t>"="True"} 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 Clouds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285860"/>
            <a:ext cx="4000528" cy="30074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285860"/>
            <a:ext cx="4017167" cy="3000396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 clouds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286544" cy="499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86066"/>
            <a:ext cx="8229600" cy="1143000"/>
          </a:xfrm>
        </p:spPr>
        <p:txBody>
          <a:bodyPr/>
          <a:lstStyle/>
          <a:p>
            <a:r>
              <a:rPr lang="en-US" dirty="0" err="1" smtClean="0"/>
              <a:t>Részecskerendszerek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r>
              <a:rPr lang="en-US" dirty="0" smtClean="0"/>
              <a:t>Particle System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részecskerendszert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171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7715272" cy="375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357298"/>
            <a:ext cx="7901014" cy="685792"/>
          </a:xfrm>
        </p:spPr>
        <p:txBody>
          <a:bodyPr/>
          <a:lstStyle/>
          <a:p>
            <a:r>
              <a:rPr lang="en-US" dirty="0" err="1" smtClean="0"/>
              <a:t>Próbálgassuk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179" y="2098961"/>
            <a:ext cx="6521531" cy="44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en-US" dirty="0" smtClean="0"/>
              <a:t>Material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4525963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material : Particle</a:t>
            </a:r>
          </a:p>
          <a:p>
            <a:r>
              <a:rPr lang="en-US" dirty="0" err="1" smtClean="0"/>
              <a:t>Shader</a:t>
            </a:r>
            <a:r>
              <a:rPr lang="en-US" dirty="0" smtClean="0"/>
              <a:t>: Particles/</a:t>
            </a:r>
            <a:r>
              <a:rPr lang="en-US" dirty="0" err="1" smtClean="0"/>
              <a:t>AlphaBlended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42"/>
            <a:ext cx="4689596" cy="59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flipV="1">
            <a:off x="4643438" y="1928802"/>
            <a:ext cx="4071966" cy="3857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kipróbálni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/>
          </a:bodyPr>
          <a:lstStyle/>
          <a:p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emitterek</a:t>
            </a:r>
            <a:endParaRPr lang="en-US" dirty="0" smtClean="0"/>
          </a:p>
          <a:p>
            <a:r>
              <a:rPr lang="en-US" dirty="0" err="1" smtClean="0"/>
              <a:t>Szín</a:t>
            </a:r>
            <a:r>
              <a:rPr lang="en-US" dirty="0" smtClean="0"/>
              <a:t>, </a:t>
            </a:r>
            <a:r>
              <a:rPr lang="en-US" dirty="0" err="1" smtClean="0"/>
              <a:t>opacitás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méret</a:t>
            </a:r>
            <a:r>
              <a:rPr lang="en-US" dirty="0" smtClean="0"/>
              <a:t> </a:t>
            </a:r>
            <a:r>
              <a:rPr lang="en-US" dirty="0" err="1" smtClean="0"/>
              <a:t>változása</a:t>
            </a:r>
            <a:r>
              <a:rPr lang="en-US" dirty="0" smtClean="0"/>
              <a:t> </a:t>
            </a:r>
            <a:r>
              <a:rPr lang="en-US" dirty="0" err="1" smtClean="0"/>
              <a:t>idővel</a:t>
            </a:r>
            <a:endParaRPr lang="en-US" dirty="0" smtClean="0"/>
          </a:p>
          <a:p>
            <a:r>
              <a:rPr lang="en-US" dirty="0" err="1" smtClean="0"/>
              <a:t>Forgatás</a:t>
            </a:r>
            <a:r>
              <a:rPr lang="en-US" dirty="0" smtClean="0"/>
              <a:t>,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változása</a:t>
            </a:r>
            <a:endParaRPr lang="en-US" dirty="0" smtClean="0"/>
          </a:p>
          <a:p>
            <a:r>
              <a:rPr lang="en-US" dirty="0" smtClean="0"/>
              <a:t>Burst </a:t>
            </a:r>
            <a:r>
              <a:rPr lang="en-US" dirty="0" err="1" smtClean="0"/>
              <a:t>emittálás</a:t>
            </a:r>
            <a:endParaRPr lang="en-US" dirty="0" smtClean="0"/>
          </a:p>
          <a:p>
            <a:r>
              <a:rPr lang="en-US" dirty="0" err="1" smtClean="0"/>
              <a:t>Rendezés</a:t>
            </a:r>
            <a:r>
              <a:rPr lang="en-US" dirty="0" smtClean="0"/>
              <a:t> </a:t>
            </a:r>
            <a:r>
              <a:rPr lang="en-US" dirty="0" err="1" smtClean="0"/>
              <a:t>rendereléskor</a:t>
            </a:r>
            <a:endParaRPr lang="en-US" dirty="0" smtClean="0"/>
          </a:p>
          <a:p>
            <a:r>
              <a:rPr lang="en-US" dirty="0" smtClean="0"/>
              <a:t>Wind force</a:t>
            </a:r>
          </a:p>
          <a:p>
            <a:endParaRPr lang="en-US" dirty="0" smtClean="0"/>
          </a:p>
          <a:p>
            <a:r>
              <a:rPr lang="en-US" dirty="0" smtClean="0"/>
              <a:t>Pl. </a:t>
            </a:r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füstöt</a:t>
            </a:r>
            <a:r>
              <a:rPr lang="en-US" dirty="0" smtClean="0"/>
              <a:t> (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55588"/>
            <a:ext cx="87439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</a:t>
            </a:r>
            <a:r>
              <a:rPr lang="hu-HU" dirty="0" err="1" smtClean="0"/>
              <a:t>Quad</a:t>
            </a:r>
            <a:endParaRPr lang="hu-HU" dirty="0" smtClean="0"/>
          </a:p>
          <a:p>
            <a:r>
              <a:rPr lang="hu-HU" dirty="0" smtClean="0"/>
              <a:t>Új </a:t>
            </a:r>
            <a:r>
              <a:rPr lang="hu-HU" dirty="0" err="1" smtClean="0"/>
              <a:t>material</a:t>
            </a:r>
            <a:r>
              <a:rPr lang="hu-HU" dirty="0" smtClean="0"/>
              <a:t>: </a:t>
            </a:r>
            <a:r>
              <a:rPr lang="hu-HU" dirty="0" err="1" smtClean="0"/>
              <a:t>BillboardTree</a:t>
            </a:r>
            <a:endParaRPr lang="hu-HU" dirty="0" smtClean="0"/>
          </a:p>
          <a:p>
            <a:r>
              <a:rPr lang="hu-HU" dirty="0" smtClean="0"/>
              <a:t>Legyen diffúz</a:t>
            </a:r>
          </a:p>
          <a:p>
            <a:r>
              <a:rPr lang="hu-HU" dirty="0" smtClean="0"/>
              <a:t>Színe legyen: </a:t>
            </a:r>
            <a:r>
              <a:rPr lang="hu-HU" dirty="0" err="1" smtClean="0"/>
              <a:t>tree.png</a:t>
            </a:r>
            <a:endParaRPr lang="hu-HU" dirty="0" smtClean="0"/>
          </a:p>
          <a:p>
            <a:r>
              <a:rPr lang="en-US" dirty="0" err="1" smtClean="0"/>
              <a:t>Mérete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: 4.7x6.6x1</a:t>
            </a:r>
          </a:p>
          <a:p>
            <a:r>
              <a:rPr lang="en-US" dirty="0" err="1" smtClean="0"/>
              <a:t>Pozíciója</a:t>
            </a:r>
            <a:r>
              <a:rPr lang="en-US" dirty="0" smtClean="0"/>
              <a:t> legyen:0, 3.3, 0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Robbanás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71549"/>
            <a:ext cx="72199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dolgok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 Emitter</a:t>
            </a:r>
          </a:p>
          <a:p>
            <a:r>
              <a:rPr lang="en-US" dirty="0" smtClean="0"/>
              <a:t>Collision</a:t>
            </a:r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részecskerendszert</a:t>
            </a:r>
            <a:r>
              <a:rPr lang="en-US" dirty="0" smtClean="0"/>
              <a:t> </a:t>
            </a:r>
            <a:r>
              <a:rPr lang="en-US" dirty="0" err="1" smtClean="0"/>
              <a:t>csináljunk</a:t>
            </a:r>
            <a:endParaRPr lang="en-US" dirty="0" smtClean="0"/>
          </a:p>
          <a:p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</a:t>
            </a:r>
            <a:r>
              <a:rPr lang="en-US" dirty="0" err="1" smtClean="0"/>
              <a:t>rendezni</a:t>
            </a:r>
            <a:endParaRPr lang="hu-HU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4857760"/>
            <a:ext cx="51911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Particle system 1.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80558"/>
            <a:ext cx="3500462" cy="611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3" y="702274"/>
            <a:ext cx="3512966" cy="60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4214810" y="2000240"/>
            <a:ext cx="40005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Particle system 2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14422"/>
            <a:ext cx="31022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305577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3662" y="1213245"/>
            <a:ext cx="2857488" cy="512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>
            <a:off x="5786446" y="2714620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786578" y="21429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Itt tudunk új ütköző síkot létrehozni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>
            <a:stCxn id="8" idx="7"/>
            <a:endCxn id="9" idx="1"/>
          </p:cNvCxnSpPr>
          <p:nvPr/>
        </p:nvCxnSpPr>
        <p:spPr>
          <a:xfrm rot="5400000" flipH="1" flipV="1">
            <a:off x="5393465" y="1373817"/>
            <a:ext cx="2090974" cy="695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Ütköző</a:t>
            </a:r>
            <a:r>
              <a:rPr lang="en-US" dirty="0" smtClean="0"/>
              <a:t> </a:t>
            </a:r>
            <a:r>
              <a:rPr lang="en-US" dirty="0" err="1" smtClean="0"/>
              <a:t>sík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sík</a:t>
            </a:r>
            <a:r>
              <a:rPr lang="en-US" dirty="0" smtClean="0"/>
              <a:t> 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talajnak</a:t>
            </a:r>
            <a:r>
              <a:rPr lang="en-US" dirty="0" smtClean="0"/>
              <a:t> </a:t>
            </a:r>
            <a:r>
              <a:rPr lang="en-US" dirty="0" err="1" smtClean="0"/>
              <a:t>feleljen</a:t>
            </a:r>
            <a:r>
              <a:rPr lang="en-US" dirty="0" smtClean="0"/>
              <a:t> meg</a:t>
            </a:r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63912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1000100" y="4857760"/>
            <a:ext cx="178595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Particle system 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429024" cy="55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78703"/>
            <a:ext cx="3643338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52213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textúra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7"/>
            <a:ext cx="7358114" cy="532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429124" y="5429264"/>
            <a:ext cx="3929090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86066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357298"/>
            <a:ext cx="848116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Cutout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en-US" dirty="0" smtClean="0"/>
              <a:t>A material render </a:t>
            </a:r>
            <a:r>
              <a:rPr lang="en-US" dirty="0" err="1" smtClean="0"/>
              <a:t>módját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cutout-</a:t>
            </a:r>
            <a:r>
              <a:rPr lang="en-US" dirty="0" err="1" smtClean="0"/>
              <a:t>ra</a:t>
            </a:r>
            <a:r>
              <a:rPr lang="en-US" dirty="0" smtClean="0"/>
              <a:t>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212"/>
          <a:stretch>
            <a:fillRect/>
          </a:stretch>
        </p:blipFill>
        <p:spPr bwMode="auto">
          <a:xfrm>
            <a:off x="1428728" y="2285992"/>
            <a:ext cx="6357982" cy="43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Billboard (</a:t>
            </a:r>
            <a:r>
              <a:rPr lang="en-US" dirty="0" err="1" smtClean="0"/>
              <a:t>plakát</a:t>
            </a:r>
            <a:r>
              <a:rPr lang="en-US" dirty="0" smtClean="0"/>
              <a:t>):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irányába</a:t>
            </a:r>
            <a:r>
              <a:rPr lang="en-US" dirty="0" smtClean="0"/>
              <a:t> </a:t>
            </a:r>
            <a:r>
              <a:rPr lang="en-US" dirty="0" err="1" smtClean="0"/>
              <a:t>forduló</a:t>
            </a:r>
            <a:r>
              <a:rPr lang="en-US" dirty="0" smtClean="0"/>
              <a:t> </a:t>
            </a:r>
            <a:r>
              <a:rPr lang="en-US" dirty="0" err="1" smtClean="0"/>
              <a:t>síklap</a:t>
            </a:r>
            <a:endParaRPr lang="en-US" dirty="0" smtClean="0"/>
          </a:p>
          <a:p>
            <a:r>
              <a:rPr lang="en-US" dirty="0" err="1" smtClean="0"/>
              <a:t>Megoldások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Minden billboard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, </a:t>
            </a:r>
            <a:r>
              <a:rPr lang="en-US" dirty="0" err="1" smtClean="0"/>
              <a:t>kikompenzáljuk</a:t>
            </a:r>
            <a:r>
              <a:rPr lang="en-US" dirty="0" smtClean="0"/>
              <a:t> a </a:t>
            </a:r>
            <a:r>
              <a:rPr lang="en-US" dirty="0" err="1" smtClean="0"/>
              <a:t>transzformációból</a:t>
            </a:r>
            <a:r>
              <a:rPr lang="en-US" dirty="0" smtClean="0"/>
              <a:t> a </a:t>
            </a:r>
            <a:r>
              <a:rPr lang="en-US" dirty="0" err="1" smtClean="0"/>
              <a:t>forgatást</a:t>
            </a:r>
            <a:endParaRPr lang="en-US" dirty="0" smtClean="0"/>
          </a:p>
          <a:p>
            <a:pPr lvl="2"/>
            <a:r>
              <a:rPr lang="en-US" dirty="0" err="1" smtClean="0"/>
              <a:t>Hátrány</a:t>
            </a:r>
            <a:r>
              <a:rPr lang="en-US" dirty="0" smtClean="0"/>
              <a:t>: </a:t>
            </a:r>
            <a:r>
              <a:rPr lang="en-US" dirty="0" err="1" smtClean="0"/>
              <a:t>sok</a:t>
            </a:r>
            <a:r>
              <a:rPr lang="en-US" dirty="0" smtClean="0"/>
              <a:t> render call.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írnunk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r>
              <a:rPr lang="en-US" dirty="0" smtClean="0"/>
              <a:t> billboard-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rárakni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billboard-</a:t>
            </a:r>
            <a:r>
              <a:rPr lang="en-US" dirty="0" err="1" smtClean="0"/>
              <a:t>okat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objektumba</a:t>
            </a:r>
            <a:r>
              <a:rPr lang="en-US" dirty="0" smtClean="0"/>
              <a:t> </a:t>
            </a:r>
            <a:r>
              <a:rPr lang="en-US" dirty="0" err="1" smtClean="0"/>
              <a:t>fűzzük</a:t>
            </a:r>
            <a:r>
              <a:rPr lang="en-US" dirty="0" smtClean="0"/>
              <a:t>, a CPU </a:t>
            </a:r>
            <a:r>
              <a:rPr lang="en-US" dirty="0" err="1" smtClean="0"/>
              <a:t>számítja</a:t>
            </a:r>
            <a:r>
              <a:rPr lang="en-US" dirty="0" smtClean="0"/>
              <a:t> a </a:t>
            </a:r>
            <a:r>
              <a:rPr lang="en-US" dirty="0" err="1" smtClean="0"/>
              <a:t>csúcspontokat</a:t>
            </a:r>
            <a:endParaRPr lang="en-US" dirty="0" smtClean="0"/>
          </a:p>
          <a:p>
            <a:pPr lvl="2"/>
            <a:r>
              <a:rPr lang="en-US" dirty="0" err="1" smtClean="0"/>
              <a:t>Hátrány</a:t>
            </a:r>
            <a:r>
              <a:rPr lang="en-US" dirty="0" smtClean="0"/>
              <a:t>: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képkockában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tölteni</a:t>
            </a:r>
            <a:r>
              <a:rPr lang="en-US" dirty="0" smtClean="0"/>
              <a:t> a </a:t>
            </a:r>
            <a:r>
              <a:rPr lang="en-US" dirty="0" err="1" smtClean="0"/>
              <a:t>csúcspont</a:t>
            </a:r>
            <a:r>
              <a:rPr lang="en-US" dirty="0" smtClean="0"/>
              <a:t> </a:t>
            </a:r>
            <a:r>
              <a:rPr lang="en-US" dirty="0" err="1" smtClean="0"/>
              <a:t>adatokat</a:t>
            </a:r>
            <a:r>
              <a:rPr lang="en-US" dirty="0" smtClean="0"/>
              <a:t>. A Unity </a:t>
            </a:r>
            <a:r>
              <a:rPr lang="en-US" dirty="0" err="1" smtClean="0"/>
              <a:t>nem</a:t>
            </a:r>
            <a:r>
              <a:rPr lang="en-US" dirty="0" smtClean="0"/>
              <a:t> ad </a:t>
            </a:r>
            <a:r>
              <a:rPr lang="en-US" dirty="0" err="1" smtClean="0"/>
              <a:t>erre</a:t>
            </a:r>
            <a:r>
              <a:rPr lang="en-US" dirty="0" smtClean="0"/>
              <a:t> </a:t>
            </a:r>
            <a:r>
              <a:rPr lang="en-US" dirty="0" err="1" smtClean="0"/>
              <a:t>kész</a:t>
            </a:r>
            <a:r>
              <a:rPr lang="en-US" dirty="0" smtClean="0"/>
              <a:t> </a:t>
            </a:r>
            <a:r>
              <a:rPr lang="en-US" dirty="0" err="1" smtClean="0"/>
              <a:t>megoldást</a:t>
            </a:r>
            <a:r>
              <a:rPr lang="en-US" dirty="0" smtClean="0"/>
              <a:t> (Ogre: </a:t>
            </a:r>
            <a:r>
              <a:rPr lang="en-US" dirty="0" err="1" smtClean="0"/>
              <a:t>BillboardSet</a:t>
            </a:r>
            <a:r>
              <a:rPr lang="en-US" dirty="0" smtClean="0"/>
              <a:t>), le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implementálni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GPU-r</a:t>
            </a:r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bízzuk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feladatot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Ezt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fogjuk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választani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r>
              <a:rPr lang="en-US" dirty="0" smtClean="0"/>
              <a:t>Billboard </a:t>
            </a:r>
            <a:r>
              <a:rPr lang="en-US" dirty="0" err="1" smtClean="0"/>
              <a:t>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: </a:t>
            </a:r>
            <a:r>
              <a:rPr lang="en-US" dirty="0" err="1" smtClean="0"/>
              <a:t>BillboardShader</a:t>
            </a:r>
            <a:endParaRPr lang="en-US" dirty="0" smtClean="0"/>
          </a:p>
          <a:p>
            <a:pPr lvl="1"/>
            <a:r>
              <a:rPr lang="en-US" dirty="0" err="1" smtClean="0"/>
              <a:t>Kód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r>
              <a:rPr lang="en-US" dirty="0" smtClean="0"/>
              <a:t> is (</a:t>
            </a:r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textúrát</a:t>
            </a:r>
            <a:r>
              <a:rPr lang="en-US" dirty="0" smtClean="0"/>
              <a:t>), </a:t>
            </a:r>
            <a:r>
              <a:rPr lang="en-US" dirty="0" err="1" smtClean="0"/>
              <a:t>rendeljük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quad-</a:t>
            </a:r>
            <a:r>
              <a:rPr lang="en-US" dirty="0" err="1" smtClean="0"/>
              <a:t>hoz</a:t>
            </a:r>
            <a:endParaRPr lang="en-US" dirty="0" smtClean="0"/>
          </a:p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Objektumtérbeli</a:t>
            </a:r>
            <a:r>
              <a:rPr lang="en-US" dirty="0" smtClean="0"/>
              <a:t> </a:t>
            </a:r>
            <a:r>
              <a:rPr lang="en-US" dirty="0" err="1" smtClean="0"/>
              <a:t>pozíciók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</a:t>
            </a:r>
            <a:r>
              <a:rPr lang="en-US" dirty="0" err="1" smtClean="0"/>
              <a:t>koordinátákban</a:t>
            </a:r>
            <a:r>
              <a:rPr lang="en-US" dirty="0" smtClean="0"/>
              <a:t> </a:t>
            </a:r>
            <a:r>
              <a:rPr lang="en-US" dirty="0" err="1" smtClean="0"/>
              <a:t>térnek</a:t>
            </a:r>
            <a:r>
              <a:rPr lang="en-US" dirty="0" smtClean="0"/>
              <a:t> el</a:t>
            </a:r>
          </a:p>
          <a:p>
            <a:pPr lvl="1"/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 </a:t>
            </a:r>
            <a:r>
              <a:rPr lang="en-US" dirty="0" err="1" smtClean="0"/>
              <a:t>fordulás</a:t>
            </a:r>
            <a:r>
              <a:rPr lang="en-US" dirty="0" smtClean="0"/>
              <a:t> </a:t>
            </a:r>
            <a:r>
              <a:rPr lang="en-US" dirty="0" err="1" smtClean="0"/>
              <a:t>azt</a:t>
            </a:r>
            <a:r>
              <a:rPr lang="en-US" dirty="0" smtClean="0"/>
              <a:t> </a:t>
            </a:r>
            <a:r>
              <a:rPr lang="en-US" dirty="0" err="1" smtClean="0"/>
              <a:t>jelenti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térben</a:t>
            </a:r>
            <a:r>
              <a:rPr lang="en-US" dirty="0" smtClean="0"/>
              <a:t> </a:t>
            </a:r>
            <a:r>
              <a:rPr lang="en-US" dirty="0" err="1" smtClean="0"/>
              <a:t>mozdulunk</a:t>
            </a:r>
            <a:r>
              <a:rPr lang="en-US" dirty="0" smtClean="0"/>
              <a:t> x </a:t>
            </a:r>
            <a:r>
              <a:rPr lang="en-US" dirty="0" err="1" smtClean="0"/>
              <a:t>és</a:t>
            </a:r>
            <a:r>
              <a:rPr lang="en-US" dirty="0" smtClean="0"/>
              <a:t> y </a:t>
            </a:r>
            <a:r>
              <a:rPr lang="en-US" dirty="0" err="1" smtClean="0"/>
              <a:t>szerint</a:t>
            </a:r>
            <a:endParaRPr lang="en-US" dirty="0" smtClean="0"/>
          </a:p>
          <a:p>
            <a:pPr lvl="1"/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középpontot</a:t>
            </a:r>
            <a:r>
              <a:rPr lang="en-US" dirty="0" smtClean="0"/>
              <a:t> </a:t>
            </a:r>
            <a:r>
              <a:rPr lang="en-US" dirty="0" err="1" smtClean="0"/>
              <a:t>transzformáljuk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térbe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ebben</a:t>
            </a:r>
            <a:r>
              <a:rPr lang="en-US" dirty="0" smtClean="0"/>
              <a:t> a </a:t>
            </a:r>
            <a:r>
              <a:rPr lang="en-US" dirty="0" err="1" smtClean="0"/>
              <a:t>koordinátarendszerben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téglalap</a:t>
            </a:r>
            <a:r>
              <a:rPr lang="en-US" dirty="0" smtClean="0"/>
              <a:t> </a:t>
            </a:r>
            <a:r>
              <a:rPr lang="en-US" dirty="0" err="1" smtClean="0"/>
              <a:t>sarkait</a:t>
            </a:r>
            <a:r>
              <a:rPr lang="en-US" dirty="0" smtClean="0"/>
              <a:t> (</a:t>
            </a:r>
            <a:r>
              <a:rPr lang="en-US" dirty="0" err="1" smtClean="0"/>
              <a:t>hozzáadjuk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objektumtérbeli</a:t>
            </a:r>
            <a:r>
              <a:rPr lang="en-US" dirty="0" smtClean="0"/>
              <a:t> </a:t>
            </a:r>
            <a:r>
              <a:rPr lang="en-US" dirty="0" err="1" smtClean="0"/>
              <a:t>pozíciókat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4314"/>
            <a:ext cx="9144000" cy="65722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 "Custom/</a:t>
            </a:r>
            <a:r>
              <a:rPr lang="en-US" dirty="0" err="1" smtClean="0"/>
              <a:t>BillboardShader</a:t>
            </a:r>
            <a:r>
              <a:rPr lang="en-US" dirty="0" smtClean="0"/>
              <a:t>" {</a:t>
            </a:r>
            <a:br>
              <a:rPr lang="en-US" dirty="0" smtClean="0"/>
            </a:br>
            <a:r>
              <a:rPr lang="en-US" dirty="0" smtClean="0"/>
              <a:t>    Properties {</a:t>
            </a:r>
            <a:br>
              <a:rPr lang="en-US" dirty="0" smtClean="0"/>
            </a:br>
            <a:r>
              <a:rPr lang="en-US" dirty="0" smtClean="0"/>
              <a:t>        _Color ("Color", Color) = (1,1,1,1)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MainTex</a:t>
            </a:r>
            <a:r>
              <a:rPr lang="en-US" dirty="0" smtClean="0"/>
              <a:t> ("Texture", 2D) = "white" {}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SubShader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Pass {   </a:t>
            </a:r>
            <a:br>
              <a:rPr lang="en-US" dirty="0" smtClean="0"/>
            </a:br>
            <a:r>
              <a:rPr lang="en-US" dirty="0" smtClean="0"/>
              <a:t>         CGPROGRAM</a:t>
            </a:r>
            <a:br>
              <a:rPr lang="en-US" dirty="0" smtClean="0"/>
            </a:br>
            <a:r>
              <a:rPr lang="en-US" dirty="0" smtClean="0"/>
              <a:t>         #</a:t>
            </a:r>
            <a:r>
              <a:rPr lang="en-US" dirty="0" err="1" smtClean="0"/>
              <a:t>pragma</a:t>
            </a:r>
            <a:r>
              <a:rPr lang="en-US" dirty="0" smtClean="0"/>
              <a:t> vertex VS</a:t>
            </a:r>
            <a:br>
              <a:rPr lang="en-US" dirty="0" smtClean="0"/>
            </a:br>
            <a:r>
              <a:rPr lang="en-US" dirty="0" smtClean="0"/>
              <a:t>         #</a:t>
            </a:r>
            <a:r>
              <a:rPr lang="en-US" dirty="0" err="1" smtClean="0"/>
              <a:t>pragma</a:t>
            </a:r>
            <a:r>
              <a:rPr lang="en-US" dirty="0" smtClean="0"/>
              <a:t> fragment PS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uniform sampler2D _</a:t>
            </a:r>
            <a:r>
              <a:rPr lang="en-US" dirty="0" err="1" smtClean="0"/>
              <a:t>MainTex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         float4 _Color;        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        </a:t>
            </a:r>
            <a:r>
              <a:rPr lang="en-US" dirty="0" err="1" smtClean="0"/>
              <a:t>struct</a:t>
            </a:r>
            <a:r>
              <a:rPr lang="en-US" dirty="0" smtClean="0"/>
              <a:t> </a:t>
            </a:r>
            <a:r>
              <a:rPr lang="en-US" dirty="0" err="1" smtClean="0"/>
              <a:t>vertexOut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    float4 pos : SV_POSITION;</a:t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tex</a:t>
            </a:r>
            <a:r>
              <a:rPr lang="en-US" dirty="0" smtClean="0"/>
              <a:t> : TEXCOORD0;</a:t>
            </a:r>
            <a:br>
              <a:rPr lang="en-US" dirty="0" smtClean="0"/>
            </a:br>
            <a:r>
              <a:rPr lang="en-US" dirty="0" smtClean="0"/>
              <a:t>         };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        </a:t>
            </a:r>
            <a:r>
              <a:rPr lang="en-US" dirty="0" err="1" smtClean="0"/>
              <a:t>vertexOut</a:t>
            </a:r>
            <a:r>
              <a:rPr lang="en-US" dirty="0" smtClean="0"/>
              <a:t> VS(float4 position : POSITION, float4 </a:t>
            </a:r>
            <a:r>
              <a:rPr lang="en-US" dirty="0" err="1" smtClean="0"/>
              <a:t>tex</a:t>
            </a:r>
            <a:r>
              <a:rPr lang="en-US" dirty="0" smtClean="0"/>
              <a:t> : TEXCOORD0) </a:t>
            </a:r>
            <a:br>
              <a:rPr lang="en-US" dirty="0" smtClean="0"/>
            </a:br>
            <a:r>
              <a:rPr lang="en-US" dirty="0" smtClean="0"/>
              <a:t>         {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vertexOut</a:t>
            </a:r>
            <a:r>
              <a:rPr lang="en-US" dirty="0" smtClean="0"/>
              <a:t> output;</a:t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(UNITY_MATRIX_MV, float4(0.0, 0.0, 0.0, 1.0));</a:t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float4(</a:t>
            </a:r>
            <a:r>
              <a:rPr lang="en-US" dirty="0" err="1" smtClean="0"/>
              <a:t>position.x</a:t>
            </a:r>
            <a:r>
              <a:rPr lang="en-US" dirty="0" smtClean="0"/>
              <a:t>, </a:t>
            </a:r>
            <a:r>
              <a:rPr lang="en-US" dirty="0" err="1" smtClean="0"/>
              <a:t>position.y</a:t>
            </a:r>
            <a:r>
              <a:rPr lang="en-US" dirty="0" smtClean="0"/>
              <a:t>, 0.0, 0.0);</a:t>
            </a:r>
            <a:br>
              <a:rPr lang="en-US" dirty="0" smtClean="0"/>
            </a:br>
            <a:r>
              <a:rPr lang="en-US" dirty="0" smtClean="0"/>
              <a:t>        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  </a:t>
            </a:r>
            <a:br>
              <a:rPr lang="en-US" dirty="0" smtClean="0"/>
            </a:br>
            <a:r>
              <a:rPr lang="en-US" dirty="0" smtClean="0"/>
              <a:t>            output.tex=</a:t>
            </a:r>
            <a:r>
              <a:rPr lang="en-US" dirty="0" err="1" smtClean="0"/>
              <a:t>tex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   	            return output;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        float4 PS(</a:t>
            </a:r>
            <a:r>
              <a:rPr lang="en-US" dirty="0" err="1" smtClean="0"/>
              <a:t>vertexOut</a:t>
            </a:r>
            <a:r>
              <a:rPr lang="en-US" dirty="0" smtClean="0"/>
              <a:t> input) : COLOR</a:t>
            </a:r>
            <a:br>
              <a:rPr lang="en-US" dirty="0" smtClean="0"/>
            </a:br>
            <a:r>
              <a:rPr lang="en-US" dirty="0" smtClean="0"/>
              <a:t>         {</a:t>
            </a:r>
            <a:br>
              <a:rPr lang="en-US" dirty="0" smtClean="0"/>
            </a:br>
            <a:r>
              <a:rPr lang="en-US" dirty="0" smtClean="0"/>
              <a:t>            float4 color = tex2D(_</a:t>
            </a:r>
            <a:r>
              <a:rPr lang="en-US" dirty="0" err="1" smtClean="0"/>
              <a:t>MainTex</a:t>
            </a:r>
            <a:r>
              <a:rPr lang="en-US" dirty="0" smtClean="0"/>
              <a:t>, float2(</a:t>
            </a:r>
            <a:r>
              <a:rPr lang="en-US" dirty="0" err="1" smtClean="0"/>
              <a:t>input.tex.xy</a:t>
            </a:r>
            <a:r>
              <a:rPr lang="en-US" dirty="0" smtClean="0"/>
              <a:t>)) * _Color; </a:t>
            </a:r>
            <a:br>
              <a:rPr lang="en-US" dirty="0" smtClean="0"/>
            </a:br>
            <a:r>
              <a:rPr lang="en-US" dirty="0" smtClean="0"/>
              <a:t>            return color;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     ENDCG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FallBack</a:t>
            </a:r>
            <a:r>
              <a:rPr lang="en-US" dirty="0" smtClean="0"/>
              <a:t> "Diffuse"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16420"/>
          <a:stretch>
            <a:fillRect/>
          </a:stretch>
        </p:blipFill>
        <p:spPr bwMode="auto">
          <a:xfrm>
            <a:off x="5286380" y="714356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631</Words>
  <Application>Microsoft Office PowerPoint</Application>
  <PresentationFormat>Diavetítés a képernyőre (4:3 oldalarány)</PresentationFormat>
  <Paragraphs>138</Paragraphs>
  <Slides>48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Office-téma</vt:lpstr>
      <vt:lpstr>Plakátok, részecskerendszerek</vt:lpstr>
      <vt:lpstr>PowerPoint-bemutató</vt:lpstr>
      <vt:lpstr>Futtat</vt:lpstr>
      <vt:lpstr>PowerPoint-bemutató</vt:lpstr>
      <vt:lpstr>Futtat</vt:lpstr>
      <vt:lpstr>Cutout</vt:lpstr>
      <vt:lpstr>Billboard</vt:lpstr>
      <vt:lpstr>Billboard Shader</vt:lpstr>
      <vt:lpstr>PowerPoint-bemutató</vt:lpstr>
      <vt:lpstr>Futtatás</vt:lpstr>
      <vt:lpstr>PowerPoint-bemutató</vt:lpstr>
      <vt:lpstr>Méret</vt:lpstr>
      <vt:lpstr>Méret</vt:lpstr>
      <vt:lpstr>Átlátszóság</vt:lpstr>
      <vt:lpstr>Lehetséges material módosítások</vt:lpstr>
      <vt:lpstr>Sok fa</vt:lpstr>
      <vt:lpstr>PowerPoint-bemutató</vt:lpstr>
      <vt:lpstr>PowerPoint-bemutató</vt:lpstr>
      <vt:lpstr>Próba</vt:lpstr>
      <vt:lpstr>PowerPoint-bemutató</vt:lpstr>
      <vt:lpstr>Próba</vt:lpstr>
      <vt:lpstr>Árnyék</vt:lpstr>
      <vt:lpstr>Billboard.cginc</vt:lpstr>
      <vt:lpstr>Custom/BillboardShader</vt:lpstr>
      <vt:lpstr>Próba</vt:lpstr>
      <vt:lpstr>PowerPoint-bemutató</vt:lpstr>
      <vt:lpstr>Próba</vt:lpstr>
      <vt:lpstr>PowerPoint-bemutató</vt:lpstr>
      <vt:lpstr>PowerPoint-bemutató</vt:lpstr>
      <vt:lpstr>Kerek erdő</vt:lpstr>
      <vt:lpstr>Batching</vt:lpstr>
      <vt:lpstr>Billboard Clouds</vt:lpstr>
      <vt:lpstr>Billboard clouds</vt:lpstr>
      <vt:lpstr>Részecskerendszerek</vt:lpstr>
      <vt:lpstr>Particle System</vt:lpstr>
      <vt:lpstr>Paraméterek</vt:lpstr>
      <vt:lpstr>Material</vt:lpstr>
      <vt:lpstr>Mit érdemes kipróbálni</vt:lpstr>
      <vt:lpstr>PowerPoint-bemutató</vt:lpstr>
      <vt:lpstr>Robbanás</vt:lpstr>
      <vt:lpstr>Advanced dolgok</vt:lpstr>
      <vt:lpstr>Particle system 1.</vt:lpstr>
      <vt:lpstr>Particle system 2</vt:lpstr>
      <vt:lpstr>Ütköző sík</vt:lpstr>
      <vt:lpstr>Particle system 3</vt:lpstr>
      <vt:lpstr>Próba</vt:lpstr>
      <vt:lpstr>Animált textúra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Plakátok, részecskerendszerek</dc:title>
  <cp:lastModifiedBy>M</cp:lastModifiedBy>
  <cp:revision>122</cp:revision>
  <dcterms:modified xsi:type="dcterms:W3CDTF">2019-10-27T20:56:09Z</dcterms:modified>
</cp:coreProperties>
</file>