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72" r:id="rId12"/>
    <p:sldId id="282" r:id="rId13"/>
    <p:sldId id="274" r:id="rId14"/>
    <p:sldId id="275" r:id="rId15"/>
    <p:sldId id="276" r:id="rId16"/>
    <p:sldId id="281" r:id="rId17"/>
    <p:sldId id="279" r:id="rId18"/>
    <p:sldId id="261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7" r:id="rId30"/>
    <p:sldId id="308" r:id="rId31"/>
    <p:sldId id="309" r:id="rId32"/>
    <p:sldId id="31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9BDB9-D0AD-44A6-9520-A3A89F0D7FF5}" type="datetimeFigureOut">
              <a:rPr lang="en-US" smtClean="0"/>
              <a:pPr/>
              <a:t>2020-11-27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116C6-BC30-406B-B1E2-21367C52E4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EF26-45B5-49D5-8454-A46BFB801D8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1988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1001713" y="304800"/>
            <a:ext cx="7962900" cy="14319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08063" y="1916113"/>
            <a:ext cx="3919537" cy="2336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5080000" y="1916113"/>
            <a:ext cx="3921125" cy="2336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1008063" y="4405313"/>
            <a:ext cx="3919537" cy="2336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080000" y="4405313"/>
            <a:ext cx="3921125" cy="2336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53C617-D6A7-4F59-8810-AF51F7263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959F-CED1-4E08-A124-507E8112A79F}" type="datetimeFigureOut">
              <a:rPr lang="en-US" smtClean="0"/>
              <a:pPr/>
              <a:t>2020-11-27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A099-8A93-4E04-A8D8-A10C91A1D5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-viz.tamu.edu/students/bmoyer/617/ambocc/diagram_4.jpg" TargetMode="External"/><Relationship Id="rId3" Type="http://schemas.openxmlformats.org/officeDocument/2006/relationships/hyperlink" Target="http://www-viz.tamu.edu/students/bmoyer/617/ambocc/diagram_2.jpg" TargetMode="Externa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-viz.tamu.edu/students/bmoyer/617/ambocc/diagram_3.jpg" TargetMode="External"/><Relationship Id="rId11" Type="http://schemas.openxmlformats.org/officeDocument/2006/relationships/image" Target="../media/image17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en.wikipedia.org/wiki/Image:Aocclude_insectdiffu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Aocclude_insectambient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en.wikipedia.org/wiki/Image:Aocclude_insectcombined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it.bme.hu/~szirmay/egdis_link.htm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Mappings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Bump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, </a:t>
            </a:r>
            <a:r>
              <a:rPr lang="hu-HU" dirty="0" err="1" smtClean="0"/>
              <a:t>displacement</a:t>
            </a:r>
            <a:r>
              <a:rPr lang="hu-HU" dirty="0" smtClean="0"/>
              <a:t> </a:t>
            </a:r>
            <a:r>
              <a:rPr lang="hu-HU" dirty="0" err="1" smtClean="0"/>
              <a:t>mapping</a:t>
            </a:r>
            <a:r>
              <a:rPr lang="hu-HU" dirty="0" smtClean="0"/>
              <a:t>, </a:t>
            </a:r>
            <a:r>
              <a:rPr lang="hu-HU" dirty="0" err="1" smtClean="0"/>
              <a:t>ambient</a:t>
            </a:r>
            <a:r>
              <a:rPr lang="hu-HU" dirty="0" smtClean="0"/>
              <a:t> </a:t>
            </a:r>
            <a:r>
              <a:rPr lang="hu-HU" dirty="0" err="1" smtClean="0"/>
              <a:t>occlusion</a:t>
            </a:r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55575"/>
            <a:ext cx="70294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hu-HU" altLang="en-US"/>
              <a:t>Motiváció</a:t>
            </a:r>
          </a:p>
        </p:txBody>
      </p:sp>
      <p:pic>
        <p:nvPicPr>
          <p:cNvPr id="484367" name="Picture 15" descr="kato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8" t="9178" r="-903" b="1852"/>
          <a:stretch>
            <a:fillRect/>
          </a:stretch>
        </p:blipFill>
        <p:spPr bwMode="auto">
          <a:xfrm>
            <a:off x="1042988" y="2697163"/>
            <a:ext cx="3887787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4372" name="Picture 20" descr="katon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2708275"/>
            <a:ext cx="3708400" cy="345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4373" name="Text Box 21"/>
          <p:cNvSpPr txBox="1">
            <a:spLocks noChangeArrowheads="1"/>
          </p:cNvSpPr>
          <p:nvPr/>
        </p:nvSpPr>
        <p:spPr bwMode="auto">
          <a:xfrm>
            <a:off x="1871663" y="21336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Direkt megvilágítás</a:t>
            </a:r>
          </a:p>
        </p:txBody>
      </p:sp>
      <p:sp>
        <p:nvSpPr>
          <p:cNvPr id="484374" name="Text Box 22"/>
          <p:cNvSpPr txBox="1">
            <a:spLocks noChangeArrowheads="1"/>
          </p:cNvSpPr>
          <p:nvPr/>
        </p:nvSpPr>
        <p:spPr bwMode="auto">
          <a:xfrm>
            <a:off x="6408738" y="2133600"/>
            <a:ext cx="1201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Szórt fény</a:t>
            </a:r>
          </a:p>
        </p:txBody>
      </p:sp>
    </p:spTree>
    <p:extLst>
      <p:ext uri="{BB962C8B-B14F-4D97-AF65-F5344CB8AC3E}">
        <p14:creationId xmlns:p14="http://schemas.microsoft.com/office/powerpoint/2010/main" val="36943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 altLang="en-US">
                <a:solidFill>
                  <a:schemeClr val="tx1"/>
                </a:solidFill>
              </a:rPr>
              <a:t>Ambient occlusion</a:t>
            </a:r>
          </a:p>
        </p:txBody>
      </p:sp>
      <p:pic>
        <p:nvPicPr>
          <p:cNvPr id="102403" name="Picture 3" descr="diagram_2thm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500438"/>
            <a:ext cx="2868612" cy="21510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4" name="Picture 4" descr="Aocclude_hemisphe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125538"/>
            <a:ext cx="344011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05" name="Picture 5" descr="diagram_3thm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6" name="Picture 6" descr="diagram_4th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500438"/>
            <a:ext cx="2881312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bent normal 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5148263" y="1700213"/>
            <a:ext cx="1079500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09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47988" y="5894388"/>
          <a:ext cx="3216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gyenlet" r:id="rId10" imgW="2006600" imgH="431800" progId="Equation.3">
                  <p:embed/>
                </p:oleObj>
              </mc:Choice>
              <mc:Fallback>
                <p:oleObj name="Egyenlet" r:id="rId10" imgW="20066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5894388"/>
                        <a:ext cx="321627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1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3" name="Arc 9"/>
          <p:cNvSpPr>
            <a:spLocks/>
          </p:cNvSpPr>
          <p:nvPr/>
        </p:nvSpPr>
        <p:spPr bwMode="auto">
          <a:xfrm flipH="1">
            <a:off x="790575" y="2279650"/>
            <a:ext cx="7381875" cy="358298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7 w 43200"/>
              <a:gd name="T1" fmla="*/ 22151 h 22151"/>
              <a:gd name="T2" fmla="*/ 43198 w 43200"/>
              <a:gd name="T3" fmla="*/ 21866 h 22151"/>
              <a:gd name="T4" fmla="*/ 21600 w 43200"/>
              <a:gd name="T5" fmla="*/ 21600 h 2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151" fill="none" extrusionOk="0">
                <a:moveTo>
                  <a:pt x="7" y="22150"/>
                </a:moveTo>
                <a:cubicBezTo>
                  <a:pt x="2" y="21967"/>
                  <a:pt x="0" y="217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688"/>
                  <a:pt x="43199" y="21777"/>
                  <a:pt x="43198" y="21866"/>
                </a:cubicBezTo>
              </a:path>
              <a:path w="43200" h="22151" stroke="0" extrusionOk="0">
                <a:moveTo>
                  <a:pt x="7" y="22150"/>
                </a:moveTo>
                <a:cubicBezTo>
                  <a:pt x="2" y="21967"/>
                  <a:pt x="0" y="217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1688"/>
                  <a:pt x="43199" y="21777"/>
                  <a:pt x="43198" y="21866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840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Obscurances / Ambient Occlusion</a:t>
            </a:r>
          </a:p>
        </p:txBody>
      </p:sp>
      <p:sp>
        <p:nvSpPr>
          <p:cNvPr id="528388" name="Arc 4"/>
          <p:cNvSpPr>
            <a:spLocks/>
          </p:cNvSpPr>
          <p:nvPr/>
        </p:nvSpPr>
        <p:spPr bwMode="auto">
          <a:xfrm flipH="1">
            <a:off x="3600450" y="4711700"/>
            <a:ext cx="1908175" cy="9350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51 w 43200"/>
              <a:gd name="T1" fmla="*/ 23088 h 23123"/>
              <a:gd name="T2" fmla="*/ 43146 w 43200"/>
              <a:gd name="T3" fmla="*/ 23123 h 23123"/>
              <a:gd name="T4" fmla="*/ 21600 w 43200"/>
              <a:gd name="T5" fmla="*/ 21600 h 23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3123" fill="none" extrusionOk="0">
                <a:moveTo>
                  <a:pt x="51" y="23087"/>
                </a:moveTo>
                <a:cubicBezTo>
                  <a:pt x="17" y="22592"/>
                  <a:pt x="0" y="220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08"/>
                  <a:pt x="43182" y="22616"/>
                  <a:pt x="43146" y="23123"/>
                </a:cubicBezTo>
              </a:path>
              <a:path w="43200" h="23123" stroke="0" extrusionOk="0">
                <a:moveTo>
                  <a:pt x="51" y="23087"/>
                </a:moveTo>
                <a:cubicBezTo>
                  <a:pt x="17" y="22592"/>
                  <a:pt x="0" y="2209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199" y="22108"/>
                  <a:pt x="43182" y="22616"/>
                  <a:pt x="43146" y="23123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en-US">
              <a:solidFill>
                <a:schemeClr val="bg2"/>
              </a:solidFill>
            </a:endParaRPr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2484438" y="5683250"/>
            <a:ext cx="4284662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 rot="2485420">
            <a:off x="5148263" y="3235325"/>
            <a:ext cx="23050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 rot="8863063">
            <a:off x="395288" y="1916113"/>
            <a:ext cx="230505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394" name="Text Box 10"/>
          <p:cNvSpPr txBox="1">
            <a:spLocks noChangeArrowheads="1"/>
          </p:cNvSpPr>
          <p:nvPr/>
        </p:nvSpPr>
        <p:spPr bwMode="auto">
          <a:xfrm>
            <a:off x="7704138" y="5251450"/>
            <a:ext cx="485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en-US" b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528395" name="Text Box 11"/>
          <p:cNvSpPr txBox="1">
            <a:spLocks noChangeArrowheads="1"/>
          </p:cNvSpPr>
          <p:nvPr/>
        </p:nvSpPr>
        <p:spPr bwMode="auto">
          <a:xfrm>
            <a:off x="4067175" y="53228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28396" name="Text Box 12"/>
          <p:cNvSpPr txBox="1">
            <a:spLocks noChangeArrowheads="1"/>
          </p:cNvSpPr>
          <p:nvPr/>
        </p:nvSpPr>
        <p:spPr bwMode="auto">
          <a:xfrm>
            <a:off x="5929313" y="320858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28397" name="Text Box 13"/>
          <p:cNvSpPr txBox="1">
            <a:spLocks noChangeArrowheads="1"/>
          </p:cNvSpPr>
          <p:nvPr/>
        </p:nvSpPr>
        <p:spPr bwMode="auto">
          <a:xfrm>
            <a:off x="5219700" y="1665288"/>
            <a:ext cx="48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sz="2000" b="1">
                <a:latin typeface="Times New Roman" panose="02020603050405020304" pitchFamily="18" charset="0"/>
              </a:rPr>
              <a:t>La</a:t>
            </a:r>
          </a:p>
        </p:txBody>
      </p:sp>
      <p:sp>
        <p:nvSpPr>
          <p:cNvPr id="528398" name="Line 14"/>
          <p:cNvSpPr>
            <a:spLocks noChangeShapeType="1"/>
          </p:cNvSpPr>
          <p:nvPr/>
        </p:nvSpPr>
        <p:spPr bwMode="auto">
          <a:xfrm flipV="1">
            <a:off x="4572000" y="3451225"/>
            <a:ext cx="1655763" cy="2101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399" name="Line 15"/>
          <p:cNvSpPr>
            <a:spLocks noChangeShapeType="1"/>
          </p:cNvSpPr>
          <p:nvPr/>
        </p:nvSpPr>
        <p:spPr bwMode="auto">
          <a:xfrm flipH="1" flipV="1">
            <a:off x="4211638" y="1304925"/>
            <a:ext cx="288925" cy="4248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00" name="Line 16"/>
          <p:cNvSpPr>
            <a:spLocks noChangeShapeType="1"/>
          </p:cNvSpPr>
          <p:nvPr/>
        </p:nvSpPr>
        <p:spPr bwMode="auto">
          <a:xfrm flipH="1" flipV="1">
            <a:off x="1619250" y="2241550"/>
            <a:ext cx="2808288" cy="3311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28402" name="Object 18"/>
          <p:cNvGraphicFramePr>
            <a:graphicFrameLocks noGrp="1" noChangeAspect="1"/>
          </p:cNvGraphicFramePr>
          <p:nvPr>
            <p:ph idx="1"/>
          </p:nvPr>
        </p:nvGraphicFramePr>
        <p:xfrm>
          <a:off x="5256213" y="3451225"/>
          <a:ext cx="6842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gyenlet" r:id="rId3" imgW="381000" imgH="228600" progId="Equation.3">
                  <p:embed/>
                </p:oleObj>
              </mc:Choice>
              <mc:Fallback>
                <p:oleObj name="Egyenlet" r:id="rId3" imgW="3810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213" y="3451225"/>
                        <a:ext cx="6842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4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07078"/>
              </p:ext>
            </p:extLst>
          </p:nvPr>
        </p:nvGraphicFramePr>
        <p:xfrm>
          <a:off x="6192838" y="1700213"/>
          <a:ext cx="28400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gyenlet" r:id="rId5" imgW="1689100" imgH="508000" progId="Equation.3">
                  <p:embed/>
                </p:oleObj>
              </mc:Choice>
              <mc:Fallback>
                <p:oleObj name="Egyenlet" r:id="rId5" imgW="1689100" imgH="5080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1700213"/>
                        <a:ext cx="2840037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8407" name="AutoShape 23"/>
          <p:cNvSpPr>
            <a:spLocks/>
          </p:cNvSpPr>
          <p:nvPr/>
        </p:nvSpPr>
        <p:spPr bwMode="auto">
          <a:xfrm rot="2325324" flipH="1">
            <a:off x="5375275" y="3328988"/>
            <a:ext cx="252413" cy="2673350"/>
          </a:xfrm>
          <a:prstGeom prst="leftBrace">
            <a:avLst>
              <a:gd name="adj1" fmla="val 88260"/>
              <a:gd name="adj2" fmla="val 500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408" name="Text Box 24"/>
          <p:cNvSpPr txBox="1">
            <a:spLocks noChangeArrowheads="1"/>
          </p:cNvSpPr>
          <p:nvPr/>
        </p:nvSpPr>
        <p:spPr bwMode="auto">
          <a:xfrm>
            <a:off x="5580063" y="46037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28409" name="Oval 25"/>
          <p:cNvSpPr>
            <a:spLocks noChangeArrowheads="1"/>
          </p:cNvSpPr>
          <p:nvPr/>
        </p:nvSpPr>
        <p:spPr bwMode="auto">
          <a:xfrm>
            <a:off x="4427538" y="5575300"/>
            <a:ext cx="179387" cy="1793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8410" name="Object 26"/>
          <p:cNvGraphicFramePr>
            <a:graphicFrameLocks noChangeAspect="1"/>
          </p:cNvGraphicFramePr>
          <p:nvPr/>
        </p:nvGraphicFramePr>
        <p:xfrm>
          <a:off x="5557838" y="5235575"/>
          <a:ext cx="2968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gyenlet" r:id="rId7" imgW="164885" imgH="164885" progId="Equation.3">
                  <p:embed/>
                </p:oleObj>
              </mc:Choice>
              <mc:Fallback>
                <p:oleObj name="Egyenlet" r:id="rId7" imgW="164885" imgH="164885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5235575"/>
                        <a:ext cx="2968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86068"/>
              </p:ext>
            </p:extLst>
          </p:nvPr>
        </p:nvGraphicFramePr>
        <p:xfrm>
          <a:off x="4187825" y="5899150"/>
          <a:ext cx="661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gyenlet" r:id="rId9" imgW="368300" imgH="228600" progId="Equation.3">
                  <p:embed/>
                </p:oleObj>
              </mc:Choice>
              <mc:Fallback>
                <p:oleObj name="Egyenlet" r:id="rId9" imgW="36830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5899150"/>
                        <a:ext cx="661988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41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272490"/>
              </p:ext>
            </p:extLst>
          </p:nvPr>
        </p:nvGraphicFramePr>
        <p:xfrm>
          <a:off x="719138" y="6057900"/>
          <a:ext cx="26193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gyenlet" r:id="rId11" imgW="1765300" imgH="431800" progId="Equation.3">
                  <p:embed/>
                </p:oleObj>
              </mc:Choice>
              <mc:Fallback>
                <p:oleObj name="Egyenlet" r:id="rId11" imgW="1765300" imgH="431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6057900"/>
                        <a:ext cx="2619375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9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Ambient Occlusion</a:t>
            </a:r>
          </a:p>
        </p:txBody>
      </p:sp>
      <p:pic>
        <p:nvPicPr>
          <p:cNvPr id="493572" name="Picture 4" descr="diffuse only">
            <a:hlinkClick r:id="rId2" tooltip="diffuse onl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990725"/>
            <a:ext cx="28575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73" name="Picture 5" descr="combined ambient and diffuse">
            <a:hlinkClick r:id="rId4" tooltip="combined ambient and diffus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989138"/>
            <a:ext cx="2855912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74" name="Picture 6" descr="ambient occlusion">
            <a:hlinkClick r:id="rId6" tooltip="ambient occlus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89138"/>
            <a:ext cx="2857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75" name="Text Box 7"/>
          <p:cNvSpPr txBox="1">
            <a:spLocks noChangeArrowheads="1"/>
          </p:cNvSpPr>
          <p:nvPr/>
        </p:nvSpPr>
        <p:spPr bwMode="auto">
          <a:xfrm>
            <a:off x="519113" y="568166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en-US" dirty="0" err="1">
                <a:latin typeface="Arial" panose="020B0604020202020204" pitchFamily="34" charset="0"/>
              </a:rPr>
              <a:t>Ambient</a:t>
            </a:r>
            <a:r>
              <a:rPr lang="hu-HU" altLang="en-US" dirty="0">
                <a:latin typeface="Arial" panose="020B0604020202020204" pitchFamily="34" charset="0"/>
              </a:rPr>
              <a:t> </a:t>
            </a:r>
            <a:r>
              <a:rPr lang="hu-HU" altLang="en-US" dirty="0" err="1">
                <a:latin typeface="Arial" panose="020B0604020202020204" pitchFamily="34" charset="0"/>
              </a:rPr>
              <a:t>occlusion</a:t>
            </a:r>
            <a:endParaRPr lang="hu-HU" altLang="en-US" dirty="0">
              <a:latin typeface="Arial" panose="020B0604020202020204" pitchFamily="34" charset="0"/>
            </a:endParaRP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3471863" y="5681663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hu-HU" altLang="en-US" dirty="0">
                <a:latin typeface="Arial" panose="020B0604020202020204" pitchFamily="34" charset="0"/>
              </a:rPr>
              <a:t>Direkt megvilágítás</a:t>
            </a:r>
          </a:p>
        </p:txBody>
      </p:sp>
      <p:sp>
        <p:nvSpPr>
          <p:cNvPr id="493577" name="Text Box 9"/>
          <p:cNvSpPr txBox="1">
            <a:spLocks noChangeArrowheads="1"/>
          </p:cNvSpPr>
          <p:nvPr/>
        </p:nvSpPr>
        <p:spPr bwMode="auto">
          <a:xfrm>
            <a:off x="6570663" y="5537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>
                <a:latin typeface="Arial" panose="020B0604020202020204" pitchFamily="34" charset="0"/>
              </a:rPr>
              <a:t>Ambient occlusion</a:t>
            </a:r>
          </a:p>
          <a:p>
            <a:r>
              <a:rPr lang="hu-HU" altLang="en-US">
                <a:latin typeface="Arial" panose="020B0604020202020204" pitchFamily="34" charset="0"/>
              </a:rPr>
              <a:t>+ direkt megvilágítás</a:t>
            </a:r>
          </a:p>
        </p:txBody>
      </p:sp>
    </p:spTree>
    <p:extLst>
      <p:ext uri="{BB962C8B-B14F-4D97-AF65-F5344CB8AC3E}">
        <p14:creationId xmlns:p14="http://schemas.microsoft.com/office/powerpoint/2010/main" val="1072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/>
              <a:t>Alkalmazás</a:t>
            </a:r>
          </a:p>
        </p:txBody>
      </p:sp>
      <p:pic>
        <p:nvPicPr>
          <p:cNvPr id="4986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60463"/>
            <a:ext cx="4352925" cy="3263900"/>
          </a:xfrm>
          <a:noFill/>
          <a:ln/>
        </p:spPr>
      </p:pic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1717675" y="2528888"/>
            <a:ext cx="18970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1717675" y="2528888"/>
            <a:ext cx="1906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1717675" y="2528888"/>
            <a:ext cx="1906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8699" name="Picture 11" descr="TricycleD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160463"/>
            <a:ext cx="322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8725" name="Picture 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545013"/>
            <a:ext cx="7667625" cy="2024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71438"/>
            <a:ext cx="4105275" cy="3079750"/>
          </a:xfrm>
          <a:noFill/>
          <a:ln/>
        </p:spPr>
      </p:pic>
      <p:pic>
        <p:nvPicPr>
          <p:cNvPr id="11878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455988"/>
            <a:ext cx="4105275" cy="3079750"/>
          </a:xfrm>
          <a:noFill/>
          <a:ln/>
        </p:spPr>
      </p:pic>
      <p:pic>
        <p:nvPicPr>
          <p:cNvPr id="11878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71438"/>
            <a:ext cx="4105275" cy="3079750"/>
          </a:xfrm>
          <a:noFill/>
          <a:ln/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55988"/>
            <a:ext cx="4105275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1384300" y="30972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Direct lighting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003800" y="3097213"/>
            <a:ext cx="3568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Direct lighting + constant ambient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84213" y="6518275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Obscurance texture only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5219700" y="64912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/>
              <a:t>Direct lighting + obscurances</a:t>
            </a:r>
          </a:p>
        </p:txBody>
      </p:sp>
    </p:spTree>
    <p:extLst>
      <p:ext uri="{BB962C8B-B14F-4D97-AF65-F5344CB8AC3E}">
        <p14:creationId xmlns:p14="http://schemas.microsoft.com/office/powerpoint/2010/main" val="2019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609600" y="304800"/>
            <a:ext cx="8091487" cy="6361113"/>
            <a:chOff x="900113" y="1195388"/>
            <a:chExt cx="7367587" cy="5546725"/>
          </a:xfrm>
        </p:grpSpPr>
        <p:pic>
          <p:nvPicPr>
            <p:cNvPr id="557060" name="Picture 4" descr="WithAO_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941888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1" name="Picture 5" descr="NoAO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195388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2" name="Picture 6" descr="NoAO_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3068638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3" name="Picture 7" descr="NoAO_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940300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4" name="Picture 8" descr="OnlyAO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1196975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5" name="Picture 9" descr="OnlyAO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3068638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6" name="Picture 10" descr="OnlyAO_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550" y="4940300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7" name="Picture 11" descr="WithAO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196975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7068" name="Picture 12" descr="WithAO_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068638"/>
              <a:ext cx="2400300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46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Árnyékok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Shadow</a:t>
            </a:r>
          </a:p>
          <a:p>
            <a:pPr lvl="1"/>
            <a:r>
              <a:rPr lang="en-US" dirty="0" smtClean="0"/>
              <a:t>Soft/hard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Cascade shadow maps</a:t>
            </a:r>
          </a:p>
          <a:p>
            <a:pPr lvl="2"/>
            <a:r>
              <a:rPr lang="en-US" dirty="0" smtClean="0"/>
              <a:t>Cascade ranges</a:t>
            </a:r>
          </a:p>
          <a:p>
            <a:pPr lvl="1"/>
            <a:r>
              <a:rPr lang="en-US" dirty="0" smtClean="0"/>
              <a:t>Cookie</a:t>
            </a:r>
          </a:p>
          <a:p>
            <a:pPr lvl="2"/>
            <a:r>
              <a:rPr lang="en-US" dirty="0" smtClean="0"/>
              <a:t>Spot</a:t>
            </a:r>
          </a:p>
          <a:p>
            <a:pPr lvl="2"/>
            <a:r>
              <a:rPr lang="en-US" dirty="0" smtClean="0"/>
              <a:t>Directional</a:t>
            </a:r>
          </a:p>
          <a:p>
            <a:pPr lvl="2"/>
            <a:r>
              <a:rPr lang="en-US" dirty="0" smtClean="0"/>
              <a:t>Cookie size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A shadow map eljárás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Az eljárás alapja:</a:t>
            </a:r>
            <a:br>
              <a:rPr lang="hu-HU" altLang="en-US" smtClean="0"/>
            </a:br>
            <a:r>
              <a:rPr lang="hu-HU" altLang="en-US" smtClean="0"/>
              <a:t>A fényforrástól vett távolságok alapján meghatározható, hogy egy</a:t>
            </a:r>
            <a:br>
              <a:rPr lang="hu-HU" altLang="en-US" smtClean="0"/>
            </a:br>
            <a:r>
              <a:rPr lang="hu-HU" altLang="en-US" smtClean="0"/>
              <a:t>pont árnyékban van-e</a:t>
            </a:r>
          </a:p>
          <a:p>
            <a:r>
              <a:rPr lang="hu-HU" altLang="en-US" smtClean="0"/>
              <a:t>A fényforrásból</a:t>
            </a:r>
            <a:br>
              <a:rPr lang="hu-HU" altLang="en-US" smtClean="0"/>
            </a:br>
            <a:r>
              <a:rPr lang="hu-HU" altLang="en-US" smtClean="0"/>
              <a:t>rendereljük a színteret</a:t>
            </a:r>
          </a:p>
          <a:p>
            <a:r>
              <a:rPr lang="hu-HU" altLang="en-US" smtClean="0"/>
              <a:t>Egyszerű, gyors</a:t>
            </a:r>
          </a:p>
          <a:p>
            <a:endParaRPr lang="hu-HU" altLang="en-US" smtClean="0"/>
          </a:p>
        </p:txBody>
      </p:sp>
      <p:grpSp>
        <p:nvGrpSpPr>
          <p:cNvPr id="5124" name="Csoportba foglalás 3"/>
          <p:cNvGrpSpPr>
            <a:grpSpLocks/>
          </p:cNvGrpSpPr>
          <p:nvPr/>
        </p:nvGrpSpPr>
        <p:grpSpPr bwMode="auto">
          <a:xfrm>
            <a:off x="5072063" y="3571875"/>
            <a:ext cx="3681412" cy="2786063"/>
            <a:chOff x="1928794" y="1428736"/>
            <a:chExt cx="3824199" cy="2951488"/>
          </a:xfrm>
        </p:grpSpPr>
        <p:sp>
          <p:nvSpPr>
            <p:cNvPr id="5" name="Nap 4"/>
            <p:cNvSpPr/>
            <p:nvPr/>
          </p:nvSpPr>
          <p:spPr>
            <a:xfrm>
              <a:off x="1928794" y="1428736"/>
              <a:ext cx="428759" cy="428849"/>
            </a:xfrm>
            <a:prstGeom prst="sun">
              <a:avLst/>
            </a:prstGeom>
            <a:solidFill>
              <a:srgbClr val="FFFF00"/>
            </a:solidFill>
            <a:ln w="3175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6" name="Ellipszis 5"/>
            <p:cNvSpPr/>
            <p:nvPr/>
          </p:nvSpPr>
          <p:spPr>
            <a:xfrm>
              <a:off x="3142511" y="2000534"/>
              <a:ext cx="930077" cy="12142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sp>
          <p:nvSpPr>
            <p:cNvPr id="7" name="Szabadkézi sokszög 6"/>
            <p:cNvSpPr/>
            <p:nvPr/>
          </p:nvSpPr>
          <p:spPr>
            <a:xfrm>
              <a:off x="4357878" y="2572332"/>
              <a:ext cx="1395115" cy="1807892"/>
            </a:xfrm>
            <a:custGeom>
              <a:avLst/>
              <a:gdLst>
                <a:gd name="connsiteX0" fmla="*/ 3387 w 1395307"/>
                <a:gd name="connsiteY0" fmla="*/ 1808480 h 1808480"/>
                <a:gd name="connsiteX1" fmla="*/ 74507 w 1395307"/>
                <a:gd name="connsiteY1" fmla="*/ 1371600 h 1808480"/>
                <a:gd name="connsiteX2" fmla="*/ 450427 w 1395307"/>
                <a:gd name="connsiteY2" fmla="*/ 1117600 h 1808480"/>
                <a:gd name="connsiteX3" fmla="*/ 734907 w 1395307"/>
                <a:gd name="connsiteY3" fmla="*/ 751840 h 1808480"/>
                <a:gd name="connsiteX4" fmla="*/ 846667 w 1395307"/>
                <a:gd name="connsiteY4" fmla="*/ 294640 h 1808480"/>
                <a:gd name="connsiteX5" fmla="*/ 1395307 w 1395307"/>
                <a:gd name="connsiteY5" fmla="*/ 0 h 180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5307" h="1808480">
                  <a:moveTo>
                    <a:pt x="3387" y="1808480"/>
                  </a:moveTo>
                  <a:cubicBezTo>
                    <a:pt x="1693" y="1647613"/>
                    <a:pt x="0" y="1486747"/>
                    <a:pt x="74507" y="1371600"/>
                  </a:cubicBezTo>
                  <a:cubicBezTo>
                    <a:pt x="149014" y="1256453"/>
                    <a:pt x="340360" y="1220893"/>
                    <a:pt x="450427" y="1117600"/>
                  </a:cubicBezTo>
                  <a:cubicBezTo>
                    <a:pt x="560494" y="1014307"/>
                    <a:pt x="668867" y="889000"/>
                    <a:pt x="734907" y="751840"/>
                  </a:cubicBezTo>
                  <a:cubicBezTo>
                    <a:pt x="800947" y="614680"/>
                    <a:pt x="736600" y="419947"/>
                    <a:pt x="846667" y="294640"/>
                  </a:cubicBezTo>
                  <a:cubicBezTo>
                    <a:pt x="956734" y="169333"/>
                    <a:pt x="1292014" y="33867"/>
                    <a:pt x="1395307" y="0"/>
                  </a:cubicBezTo>
                </a:path>
              </a:pathLst>
            </a:custGeom>
            <a:ln w="79375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  <p:cxnSp>
          <p:nvCxnSpPr>
            <p:cNvPr id="8" name="Egyenes összekötő 7"/>
            <p:cNvCxnSpPr/>
            <p:nvPr/>
          </p:nvCxnSpPr>
          <p:spPr>
            <a:xfrm>
              <a:off x="2214083" y="1714635"/>
              <a:ext cx="2287264" cy="2142561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2194294" y="1748270"/>
              <a:ext cx="903692" cy="852652"/>
            </a:xfrm>
            <a:prstGeom prst="line">
              <a:avLst/>
            </a:prstGeom>
            <a:ln w="317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0" name="Szövegdoboz 9"/>
            <p:cNvSpPr txBox="1">
              <a:spLocks noChangeArrowheads="1"/>
            </p:cNvSpPr>
            <p:nvPr/>
          </p:nvSpPr>
          <p:spPr bwMode="auto">
            <a:xfrm>
              <a:off x="2071670" y="2285992"/>
              <a:ext cx="764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hu-HU" altLang="en-US">
                  <a:solidFill>
                    <a:srgbClr val="00B050"/>
                  </a:solidFill>
                </a:rPr>
                <a:t>d</a:t>
              </a:r>
              <a:r>
                <a:rPr lang="hu-HU" altLang="en-US" baseline="-25000">
                  <a:solidFill>
                    <a:srgbClr val="00B050"/>
                  </a:solidFill>
                </a:rPr>
                <a:t>2</a:t>
              </a:r>
              <a:r>
                <a:rPr lang="hu-HU" altLang="en-US"/>
                <a:t> &lt; </a:t>
              </a:r>
              <a:r>
                <a:rPr lang="hu-HU" altLang="en-US">
                  <a:solidFill>
                    <a:srgbClr val="FF0000"/>
                  </a:solidFill>
                </a:rPr>
                <a:t>r</a:t>
              </a:r>
              <a:r>
                <a:rPr lang="hu-HU" altLang="en-US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1" name="Egyenes összekötő 10"/>
            <p:cNvCxnSpPr/>
            <p:nvPr/>
          </p:nvCxnSpPr>
          <p:spPr>
            <a:xfrm>
              <a:off x="2255310" y="1696136"/>
              <a:ext cx="1066949" cy="417076"/>
            </a:xfrm>
            <a:prstGeom prst="line">
              <a:avLst/>
            </a:prstGeom>
            <a:ln w="317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2" name="Szövegdoboz 11"/>
            <p:cNvSpPr txBox="1">
              <a:spLocks noChangeArrowheads="1"/>
            </p:cNvSpPr>
            <p:nvPr/>
          </p:nvSpPr>
          <p:spPr bwMode="auto">
            <a:xfrm>
              <a:off x="2786050" y="1500174"/>
              <a:ext cx="764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hu-HU" altLang="en-US"/>
                <a:t>d</a:t>
              </a:r>
              <a:r>
                <a:rPr lang="hu-HU" altLang="en-US" baseline="-25000"/>
                <a:t>1</a:t>
              </a:r>
              <a:r>
                <a:rPr lang="hu-HU" altLang="en-US"/>
                <a:t> = r</a:t>
              </a:r>
              <a:r>
                <a:rPr lang="hu-HU" altLang="en-US" baseline="-2500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9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endParaRPr lang="en-US" dirty="0" smtClean="0"/>
          </a:p>
          <a:p>
            <a:r>
              <a:rPr lang="en-US" dirty="0" smtClean="0"/>
              <a:t>3D</a:t>
            </a:r>
          </a:p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letöltése</a:t>
            </a:r>
            <a:r>
              <a:rPr lang="en-US" dirty="0" smtClean="0"/>
              <a:t>, </a:t>
            </a:r>
            <a:r>
              <a:rPr lang="en-US" dirty="0" err="1" smtClean="0"/>
              <a:t>importálása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A shadow map problémái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Az eljárás legnagyobb hibája: </a:t>
            </a:r>
            <a:br>
              <a:rPr lang="hu-HU" altLang="en-US" smtClean="0"/>
            </a:br>
            <a:r>
              <a:rPr lang="hu-HU" altLang="en-US" sz="4000" b="1" smtClean="0"/>
              <a:t>aliasing</a:t>
            </a:r>
          </a:p>
          <a:p>
            <a:r>
              <a:rPr lang="hu-HU" altLang="en-US" smtClean="0"/>
              <a:t>Típusai:</a:t>
            </a:r>
          </a:p>
          <a:p>
            <a:pPr lvl="1"/>
            <a:r>
              <a:rPr lang="hu-HU" altLang="en-US" smtClean="0"/>
              <a:t>perspektív</a:t>
            </a:r>
          </a:p>
          <a:p>
            <a:pPr lvl="1"/>
            <a:r>
              <a:rPr lang="hu-HU" altLang="en-US" smtClean="0"/>
              <a:t>projektív</a:t>
            </a:r>
          </a:p>
          <a:p>
            <a:r>
              <a:rPr lang="hu-HU" altLang="en-US" smtClean="0"/>
              <a:t>Cél: a texelek</a:t>
            </a:r>
            <a:br>
              <a:rPr lang="hu-HU" altLang="en-US" smtClean="0"/>
            </a:br>
            <a:r>
              <a:rPr lang="hu-HU" altLang="en-US" smtClean="0"/>
              <a:t>méretének</a:t>
            </a:r>
            <a:br>
              <a:rPr lang="hu-HU" altLang="en-US" smtClean="0"/>
            </a:br>
            <a:r>
              <a:rPr lang="hu-HU" altLang="en-US" smtClean="0"/>
              <a:t>csökkentése, az élek elmosása</a:t>
            </a:r>
          </a:p>
        </p:txBody>
      </p:sp>
      <p:grpSp>
        <p:nvGrpSpPr>
          <p:cNvPr id="6148" name="Csoportba foglalás 10"/>
          <p:cNvGrpSpPr>
            <a:grpSpLocks/>
          </p:cNvGrpSpPr>
          <p:nvPr/>
        </p:nvGrpSpPr>
        <p:grpSpPr bwMode="auto">
          <a:xfrm>
            <a:off x="6143625" y="4429125"/>
            <a:ext cx="2857500" cy="2228850"/>
            <a:chOff x="214282" y="4357694"/>
            <a:chExt cx="2857520" cy="2228577"/>
          </a:xfrm>
        </p:grpSpPr>
        <p:pic>
          <p:nvPicPr>
            <p:cNvPr id="615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2" t="4526" r="18527"/>
            <a:stretch>
              <a:fillRect/>
            </a:stretch>
          </p:blipFill>
          <p:spPr bwMode="auto">
            <a:xfrm>
              <a:off x="214282" y="4357694"/>
              <a:ext cx="2857520" cy="222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églalap 9"/>
            <p:cNvSpPr/>
            <p:nvPr/>
          </p:nvSpPr>
          <p:spPr>
            <a:xfrm>
              <a:off x="714349" y="5429126"/>
              <a:ext cx="857256" cy="642858"/>
            </a:xfrm>
            <a:prstGeom prst="rect">
              <a:avLst/>
            </a:prstGeom>
            <a:noFill/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/>
            </a:p>
          </p:txBody>
        </p:sp>
      </p:grp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54303" r="60001" b="18546"/>
          <a:stretch>
            <a:fillRect/>
          </a:stretch>
        </p:blipFill>
        <p:spPr bwMode="auto">
          <a:xfrm>
            <a:off x="4071938" y="2235200"/>
            <a:ext cx="3500437" cy="3000375"/>
          </a:xfrm>
          <a:prstGeom prst="rect">
            <a:avLst/>
          </a:prstGeom>
          <a:noFill/>
          <a:ln w="127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2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Percentage Closer Filtering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 shadow map szűrése problémás</a:t>
            </a:r>
          </a:p>
          <a:p>
            <a:r>
              <a:rPr lang="hu-HU" altLang="en-US" smtClean="0"/>
              <a:t>Vizsgáljuk inkább, hogy a környező pontok árnyékban vannak-e és ezt átlagoljuk</a:t>
            </a:r>
          </a:p>
        </p:txBody>
      </p:sp>
      <p:pic>
        <p:nvPicPr>
          <p:cNvPr id="7172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4494" r="8926"/>
          <a:stretch>
            <a:fillRect/>
          </a:stretch>
        </p:blipFill>
        <p:spPr bwMode="auto">
          <a:xfrm>
            <a:off x="857250" y="3357563"/>
            <a:ext cx="3438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Kép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5057" r="8926"/>
          <a:stretch>
            <a:fillRect/>
          </a:stretch>
        </p:blipFill>
        <p:spPr bwMode="auto">
          <a:xfrm>
            <a:off x="4429125" y="3357563"/>
            <a:ext cx="34385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297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Variance Shadow Map</a:t>
            </a:r>
          </a:p>
        </p:txBody>
      </p:sp>
      <p:sp>
        <p:nvSpPr>
          <p:cNvPr id="102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 shadow map textúrák szűrése lehetséges!</a:t>
            </a:r>
          </a:p>
          <a:p>
            <a:r>
              <a:rPr lang="hu-HU" altLang="en-US" smtClean="0"/>
              <a:t>A textúrában tároljuk a távolságot és annak a négyzetét</a:t>
            </a:r>
          </a:p>
          <a:p>
            <a:r>
              <a:rPr lang="hu-HU" altLang="en-US" smtClean="0"/>
              <a:t>A szűrés után ezekből számoljunk szórásnégyzetet</a:t>
            </a:r>
          </a:p>
          <a:p>
            <a:r>
              <a:rPr lang="hu-HU" altLang="en-US" smtClean="0"/>
              <a:t>Csebisev egyenlőtlenség:</a:t>
            </a:r>
            <a:br>
              <a:rPr lang="hu-HU" altLang="en-US" smtClean="0"/>
            </a:br>
            <a:r>
              <a:rPr lang="hu-HU" altLang="en-US" smtClean="0"/>
              <a:t>egyszerű esetben</a:t>
            </a:r>
          </a:p>
          <a:p>
            <a:r>
              <a:rPr lang="hu-HU" altLang="en-US" smtClean="0"/>
              <a:t>Innen p az adott képpont fényessége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286250"/>
            <a:ext cx="3532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9063"/>
            <a:ext cx="22431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857625" y="4929188"/>
          <a:ext cx="20478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091726" imgH="228501" progId="Equation.3">
                  <p:embed/>
                </p:oleObj>
              </mc:Choice>
              <mc:Fallback>
                <p:oleObj name="Equation" r:id="rId5" imgW="1091726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4929188"/>
                        <a:ext cx="20478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174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Variance Shadow Map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Az eredmény: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8198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9" t="4494" r="9091"/>
          <a:stretch>
            <a:fillRect/>
          </a:stretch>
        </p:blipFill>
        <p:spPr bwMode="auto">
          <a:xfrm>
            <a:off x="642938" y="2286000"/>
            <a:ext cx="44291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Kép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9" t="51346" r="16789" b="25227"/>
          <a:stretch>
            <a:fillRect/>
          </a:stretch>
        </p:blipFill>
        <p:spPr bwMode="auto">
          <a:xfrm>
            <a:off x="5429250" y="2286000"/>
            <a:ext cx="2714625" cy="21431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3429000" y="4214813"/>
            <a:ext cx="1000125" cy="857250"/>
          </a:xfrm>
          <a:prstGeom prst="rect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8201" name="Kép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50842" r="15289" b="28088"/>
          <a:stretch>
            <a:fillRect/>
          </a:stretch>
        </p:blipFill>
        <p:spPr bwMode="auto">
          <a:xfrm>
            <a:off x="5429250" y="4500563"/>
            <a:ext cx="2714625" cy="15716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9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Variance Shadow Map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Probléma: light bleeding</a:t>
            </a:r>
          </a:p>
          <a:p>
            <a:r>
              <a:rPr lang="hu-HU" altLang="en-US" smtClean="0"/>
              <a:t>komplex színtereknél</a:t>
            </a:r>
          </a:p>
          <a:p>
            <a:r>
              <a:rPr lang="hu-HU" altLang="en-US" smtClean="0"/>
              <a:t>A probléma offset bevezetésével megoldható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9222" name="Csoportba foglalás 13"/>
          <p:cNvGrpSpPr>
            <a:grpSpLocks/>
          </p:cNvGrpSpPr>
          <p:nvPr/>
        </p:nvGrpSpPr>
        <p:grpSpPr bwMode="auto">
          <a:xfrm>
            <a:off x="1143000" y="3571875"/>
            <a:ext cx="6643688" cy="2928938"/>
            <a:chOff x="642910" y="2285992"/>
            <a:chExt cx="5791228" cy="2276475"/>
          </a:xfrm>
        </p:grpSpPr>
        <p:pic>
          <p:nvPicPr>
            <p:cNvPr id="9223" name="Kép 10"/>
            <p:cNvPicPr>
              <a:picLocks noChangeAspect="1" noChangeArrowheads="1"/>
            </p:cNvPicPr>
            <p:nvPr/>
          </p:nvPicPr>
          <p:blipFill>
            <a:blip r:embed="rId2">
              <a:lum bright="40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31" t="8778" r="20450"/>
            <a:stretch>
              <a:fillRect/>
            </a:stretch>
          </p:blipFill>
          <p:spPr bwMode="auto">
            <a:xfrm>
              <a:off x="642910" y="2285992"/>
              <a:ext cx="184785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Kép 11"/>
            <p:cNvPicPr>
              <a:picLocks noChangeAspect="1" noChangeArrowheads="1"/>
            </p:cNvPicPr>
            <p:nvPr/>
          </p:nvPicPr>
          <p:blipFill>
            <a:blip r:embed="rId3">
              <a:lum bright="40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3" t="6976" r="37570" b="14951"/>
            <a:stretch>
              <a:fillRect/>
            </a:stretch>
          </p:blipFill>
          <p:spPr bwMode="auto">
            <a:xfrm>
              <a:off x="2571736" y="2285992"/>
              <a:ext cx="200977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Kép 12"/>
            <p:cNvPicPr>
              <a:picLocks noChangeAspect="1" noChangeArrowheads="1"/>
            </p:cNvPicPr>
            <p:nvPr/>
          </p:nvPicPr>
          <p:blipFill>
            <a:blip r:embed="rId4">
              <a:lum bright="40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5" t="3169" r="32916" b="8803"/>
            <a:stretch>
              <a:fillRect/>
            </a:stretch>
          </p:blipFill>
          <p:spPr bwMode="auto">
            <a:xfrm>
              <a:off x="4643438" y="2285992"/>
              <a:ext cx="179070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29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Perspective Shadow Map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313" y="1785938"/>
            <a:ext cx="8572500" cy="4714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Probléma: a kamerához közeli objektumokra kevesebb terület jut a </a:t>
            </a:r>
            <a:r>
              <a:rPr lang="hu-HU" dirty="0" err="1" smtClean="0"/>
              <a:t>shadow</a:t>
            </a:r>
            <a:r>
              <a:rPr lang="hu-HU" dirty="0" smtClean="0"/>
              <a:t> mapben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i="1" dirty="0" smtClean="0"/>
              <a:t>A </a:t>
            </a:r>
            <a:r>
              <a:rPr lang="hu-HU" i="1" dirty="0" err="1" smtClean="0"/>
              <a:t>shadow</a:t>
            </a:r>
            <a:r>
              <a:rPr lang="hu-HU" i="1" dirty="0" smtClean="0"/>
              <a:t> map generálását végezzük</a:t>
            </a:r>
            <a:br>
              <a:rPr lang="hu-HU" i="1" dirty="0" smtClean="0"/>
            </a:br>
            <a:r>
              <a:rPr lang="hu-HU" i="1" dirty="0" smtClean="0"/>
              <a:t>a </a:t>
            </a:r>
            <a:r>
              <a:rPr lang="hu-HU" i="1" dirty="0" err="1" smtClean="0"/>
              <a:t>perspektív</a:t>
            </a:r>
            <a:r>
              <a:rPr lang="hu-HU" i="1" dirty="0" smtClean="0"/>
              <a:t> transzformáció után!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Perspective</a:t>
            </a:r>
            <a:r>
              <a:rPr lang="hu-HU" dirty="0" smtClean="0"/>
              <a:t> </a:t>
            </a:r>
            <a:r>
              <a:rPr lang="hu-HU" dirty="0" err="1" smtClean="0"/>
              <a:t>aliasing</a:t>
            </a:r>
            <a:r>
              <a:rPr lang="hu-HU" dirty="0" smtClean="0"/>
              <a:t> csökkentése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módszer problémája a fényforrás transzformálása, ez nem triviális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kamerából nem látható, de</a:t>
            </a:r>
            <a:br>
              <a:rPr lang="hu-HU" dirty="0" smtClean="0"/>
            </a:br>
            <a:r>
              <a:rPr lang="hu-HU" dirty="0" smtClean="0"/>
              <a:t>árnyékot vető objektumok</a:t>
            </a:r>
            <a:endParaRPr lang="hu-HU" dirty="0"/>
          </a:p>
        </p:txBody>
      </p:sp>
      <p:grpSp>
        <p:nvGrpSpPr>
          <p:cNvPr id="10244" name="Csoportba foglalás 5"/>
          <p:cNvGrpSpPr>
            <a:grpSpLocks/>
          </p:cNvGrpSpPr>
          <p:nvPr/>
        </p:nvGrpSpPr>
        <p:grpSpPr bwMode="auto">
          <a:xfrm>
            <a:off x="7000875" y="2857500"/>
            <a:ext cx="1970088" cy="3863975"/>
            <a:chOff x="6643702" y="1915622"/>
            <a:chExt cx="2328033" cy="4734698"/>
          </a:xfrm>
        </p:grpSpPr>
        <p:pic>
          <p:nvPicPr>
            <p:cNvPr id="10245" name="Kép 3" descr="pp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20"/>
            <a:stretch>
              <a:fillRect/>
            </a:stretch>
          </p:blipFill>
          <p:spPr bwMode="auto">
            <a:xfrm>
              <a:off x="6643702" y="4286256"/>
              <a:ext cx="2328033" cy="236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Kép 4" descr="pp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6"/>
            <a:stretch>
              <a:fillRect/>
            </a:stretch>
          </p:blipFill>
          <p:spPr bwMode="auto">
            <a:xfrm>
              <a:off x="6643702" y="1915622"/>
              <a:ext cx="2319254" cy="2364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825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pace</a:t>
            </a:r>
            <a:r>
              <a:rPr lang="hu-HU" dirty="0" smtClean="0"/>
              <a:t> </a:t>
            </a:r>
            <a:r>
              <a:rPr lang="hu-HU" dirty="0" err="1" smtClean="0"/>
              <a:t>Perspective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Map</a:t>
            </a:r>
            <a:endParaRPr lang="hu-HU" dirty="0"/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Nem a nézeti transzformációt használja</a:t>
            </a:r>
          </a:p>
          <a:p>
            <a:r>
              <a:rPr lang="hu-HU" altLang="en-US" smtClean="0"/>
              <a:t>A fényforrás tér irányaiból indul ki</a:t>
            </a:r>
          </a:p>
          <a:p>
            <a:r>
              <a:rPr lang="hu-HU" altLang="en-US" smtClean="0"/>
              <a:t>A transzformációt úgy konstruáljuk meg, hogy az összes lényeges objektumot magába foglalja</a:t>
            </a:r>
          </a:p>
        </p:txBody>
      </p:sp>
      <p:pic>
        <p:nvPicPr>
          <p:cNvPr id="11268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 r="4425" b="9763"/>
          <a:stretch>
            <a:fillRect/>
          </a:stretch>
        </p:blipFill>
        <p:spPr bwMode="auto">
          <a:xfrm>
            <a:off x="3714750" y="3857625"/>
            <a:ext cx="4714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845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1" r="4425" b="9763"/>
          <a:stretch>
            <a:fillRect/>
          </a:stretch>
        </p:blipFill>
        <p:spPr bwMode="auto">
          <a:xfrm>
            <a:off x="3714750" y="3857625"/>
            <a:ext cx="47148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pace</a:t>
            </a:r>
            <a:r>
              <a:rPr lang="hu-HU" dirty="0" smtClean="0"/>
              <a:t> </a:t>
            </a:r>
            <a:r>
              <a:rPr lang="hu-HU" dirty="0" err="1" smtClean="0"/>
              <a:t>Perspective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Map</a:t>
            </a:r>
            <a:endParaRPr lang="hu-HU" dirty="0"/>
          </a:p>
        </p:txBody>
      </p:sp>
      <p:sp>
        <p:nvSpPr>
          <p:cNvPr id="1229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Előnyök</a:t>
            </a:r>
          </a:p>
          <a:p>
            <a:pPr lvl="1"/>
            <a:r>
              <a:rPr lang="hu-HU" altLang="en-US" smtClean="0"/>
              <a:t>Irányfényforrás irányát nem változtatja meg</a:t>
            </a:r>
          </a:p>
          <a:p>
            <a:pPr lvl="1"/>
            <a:r>
              <a:rPr lang="hu-HU" altLang="en-US" smtClean="0"/>
              <a:t>Az lényeges objektumok a szempozíció előtt van</a:t>
            </a:r>
          </a:p>
          <a:p>
            <a:pPr lvl="1"/>
            <a:r>
              <a:rPr lang="hu-HU" altLang="en-US" smtClean="0"/>
              <a:t>A szempozíciót változtatva a torzítás mértéke hangolható</a:t>
            </a:r>
          </a:p>
          <a:p>
            <a:pPr>
              <a:buFont typeface="Arial" panose="020B0604020202020204" pitchFamily="34" charset="0"/>
              <a:buNone/>
            </a:pPr>
            <a:endParaRPr lang="hu-HU" altLang="en-US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2"/>
          <a:stretch>
            <a:fillRect/>
          </a:stretch>
        </p:blipFill>
        <p:spPr bwMode="auto">
          <a:xfrm>
            <a:off x="0" y="4429125"/>
            <a:ext cx="38719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76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Light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pace</a:t>
            </a:r>
            <a:r>
              <a:rPr lang="hu-HU" dirty="0" smtClean="0"/>
              <a:t> </a:t>
            </a:r>
            <a:r>
              <a:rPr lang="hu-HU" dirty="0" err="1" smtClean="0"/>
              <a:t>Perspective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Map</a:t>
            </a:r>
            <a:endParaRPr lang="hu-HU" dirty="0"/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smtClean="0"/>
              <a:t>A texelek mérete egyenletesen oszlik el a teljes távolságon</a:t>
            </a:r>
          </a:p>
        </p:txBody>
      </p:sp>
      <p:pic>
        <p:nvPicPr>
          <p:cNvPr id="13316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30704" r="8760"/>
          <a:stretch>
            <a:fillRect/>
          </a:stretch>
        </p:blipFill>
        <p:spPr bwMode="auto">
          <a:xfrm>
            <a:off x="500063" y="2643188"/>
            <a:ext cx="55006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Kép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4494" r="8926"/>
          <a:stretch>
            <a:fillRect/>
          </a:stretch>
        </p:blipFill>
        <p:spPr bwMode="auto">
          <a:xfrm>
            <a:off x="6072188" y="3830638"/>
            <a:ext cx="27955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zövegdoboz 6"/>
          <p:cNvSpPr txBox="1">
            <a:spLocks noChangeArrowheads="1"/>
          </p:cNvSpPr>
          <p:nvPr/>
        </p:nvSpPr>
        <p:spPr bwMode="auto">
          <a:xfrm>
            <a:off x="6072188" y="2643188"/>
            <a:ext cx="278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i="1"/>
              <a:t>Az hagyományos (alul) </a:t>
            </a:r>
            <a:br>
              <a:rPr lang="hu-HU" altLang="en-US" i="1"/>
            </a:br>
            <a:r>
              <a:rPr lang="hu-HU" altLang="en-US" i="1"/>
              <a:t>és az LiSPSM árnyék</a:t>
            </a:r>
            <a:br>
              <a:rPr lang="hu-HU" altLang="en-US" i="1"/>
            </a:br>
            <a:r>
              <a:rPr lang="hu-HU" altLang="en-US" i="1"/>
              <a:t>(bal oldalt)</a:t>
            </a:r>
          </a:p>
        </p:txBody>
      </p:sp>
    </p:spTree>
    <p:extLst>
      <p:ext uri="{BB962C8B-B14F-4D97-AF65-F5344CB8AC3E}">
        <p14:creationId xmlns:p14="http://schemas.microsoft.com/office/powerpoint/2010/main" val="1242110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A technikák összehasonlítása</a:t>
            </a:r>
          </a:p>
        </p:txBody>
      </p:sp>
      <p:pic>
        <p:nvPicPr>
          <p:cNvPr id="15363" name="Kép 3" descr="techn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71437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églalap 4"/>
          <p:cNvSpPr>
            <a:spLocks noChangeArrowheads="1"/>
          </p:cNvSpPr>
          <p:nvPr/>
        </p:nvSpPr>
        <p:spPr bwMode="auto">
          <a:xfrm>
            <a:off x="857250" y="5500688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i="1"/>
              <a:t> uniform                        VSM                          LiSPSM                    LiSPVSM</a:t>
            </a:r>
          </a:p>
        </p:txBody>
      </p:sp>
      <p:sp>
        <p:nvSpPr>
          <p:cNvPr id="15365" name="Téglalap 5"/>
          <p:cNvSpPr>
            <a:spLocks noChangeArrowheads="1"/>
          </p:cNvSpPr>
          <p:nvPr/>
        </p:nvSpPr>
        <p:spPr bwMode="auto">
          <a:xfrm>
            <a:off x="857250" y="5786438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i="1"/>
              <a:t>               uniform+PCF                VSM+PCF                LiSPSM+PCF      LiSPVSM+PCF</a:t>
            </a:r>
          </a:p>
        </p:txBody>
      </p:sp>
    </p:spTree>
    <p:extLst>
      <p:ext uri="{BB962C8B-B14F-4D97-AF65-F5344CB8AC3E}">
        <p14:creationId xmlns:p14="http://schemas.microsoft.com/office/powerpoint/2010/main" val="20853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shader</a:t>
            </a:r>
            <a:r>
              <a:rPr lang="en-US" dirty="0" smtClean="0"/>
              <a:t> Map-</a:t>
            </a:r>
            <a:r>
              <a:rPr lang="en-US" dirty="0" err="1" smtClean="0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 a </a:t>
            </a:r>
            <a:r>
              <a:rPr lang="en-US" dirty="0" err="1" smtClean="0"/>
              <a:t>jelenetbe</a:t>
            </a:r>
            <a:endParaRPr lang="en-US" dirty="0" smtClean="0"/>
          </a:p>
          <a:p>
            <a:r>
              <a:rPr lang="en-US" dirty="0" err="1" smtClean="0"/>
              <a:t>Albedo</a:t>
            </a:r>
            <a:r>
              <a:rPr lang="en-US" dirty="0" smtClean="0"/>
              <a:t> map</a:t>
            </a:r>
          </a:p>
          <a:p>
            <a:r>
              <a:rPr lang="en-US" dirty="0" smtClean="0"/>
              <a:t>Normal map</a:t>
            </a:r>
          </a:p>
          <a:p>
            <a:r>
              <a:rPr lang="en-US" dirty="0" smtClean="0"/>
              <a:t>Displacement map</a:t>
            </a:r>
          </a:p>
          <a:p>
            <a:r>
              <a:rPr lang="en-US" dirty="0" smtClean="0"/>
              <a:t>Occlusion Map</a:t>
            </a:r>
          </a:p>
          <a:p>
            <a:r>
              <a:rPr lang="en-US" dirty="0" smtClean="0"/>
              <a:t>Metallic/Smoothness </a:t>
            </a:r>
            <a:r>
              <a:rPr lang="en-US" dirty="0" smtClean="0"/>
              <a:t>map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mtClean="0"/>
              <a:t>LiSPVSM</a:t>
            </a:r>
          </a:p>
        </p:txBody>
      </p:sp>
      <p:sp>
        <p:nvSpPr>
          <p:cNvPr id="16387" name="Téglalap 4"/>
          <p:cNvSpPr>
            <a:spLocks noChangeArrowheads="1"/>
          </p:cNvSpPr>
          <p:nvPr/>
        </p:nvSpPr>
        <p:spPr bwMode="auto">
          <a:xfrm>
            <a:off x="857250" y="5500688"/>
            <a:ext cx="742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en-US" i="1"/>
              <a:t> Kép a tesztprogramból: 1680×1050-es felbontás, 512×512-es shadow map </a:t>
            </a:r>
          </a:p>
        </p:txBody>
      </p:sp>
      <p:pic>
        <p:nvPicPr>
          <p:cNvPr id="16388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5057" r="8595"/>
          <a:stretch>
            <a:fillRect/>
          </a:stretch>
        </p:blipFill>
        <p:spPr bwMode="auto">
          <a:xfrm>
            <a:off x="785813" y="1214438"/>
            <a:ext cx="7500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79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Cascaded</a:t>
            </a:r>
            <a:r>
              <a:rPr lang="hu-HU" dirty="0" smtClean="0"/>
              <a:t> </a:t>
            </a:r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Osszuk fel a kamera </a:t>
            </a:r>
            <a:r>
              <a:rPr lang="hu-HU" sz="2800" dirty="0" err="1" smtClean="0"/>
              <a:t>frustumot</a:t>
            </a:r>
            <a:r>
              <a:rPr lang="hu-HU" sz="2800" dirty="0" smtClean="0"/>
              <a:t> több részre, a kamerához közeli részhez használjunk nagyobb felbontású </a:t>
            </a:r>
            <a:r>
              <a:rPr lang="hu-HU" sz="2800" dirty="0" err="1" smtClean="0"/>
              <a:t>shadow</a:t>
            </a:r>
            <a:r>
              <a:rPr lang="hu-HU" sz="2800" dirty="0" smtClean="0"/>
              <a:t> mapet</a:t>
            </a:r>
          </a:p>
        </p:txBody>
      </p:sp>
      <p:pic>
        <p:nvPicPr>
          <p:cNvPr id="4098" name="Picture 2" descr="http://ogldev.atspace.co.uk/www/tutorial49/img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53381"/>
            <a:ext cx="346262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sm shadow qu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6997" y="3939184"/>
            <a:ext cx="281900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90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Cascaded</a:t>
            </a:r>
            <a:r>
              <a:rPr lang="hu-HU" dirty="0"/>
              <a:t> </a:t>
            </a:r>
            <a:r>
              <a:rPr lang="hu-HU" dirty="0" err="1"/>
              <a:t>Shadow</a:t>
            </a:r>
            <a:r>
              <a:rPr lang="hu-HU" dirty="0"/>
              <a:t> </a:t>
            </a:r>
            <a:r>
              <a:rPr lang="hu-HU" dirty="0" err="1"/>
              <a:t>Maps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Állítsunk a kamerának alacsony far </a:t>
            </a:r>
            <a:r>
              <a:rPr lang="hu-HU" sz="2400" dirty="0" err="1" smtClean="0"/>
              <a:t>plane</a:t>
            </a:r>
            <a:r>
              <a:rPr lang="hu-HU" sz="2400" dirty="0" smtClean="0"/>
              <a:t>-t (pl. 50)</a:t>
            </a:r>
          </a:p>
          <a:p>
            <a:r>
              <a:rPr lang="hu-HU" sz="2400" dirty="0"/>
              <a:t>Project </a:t>
            </a:r>
            <a:r>
              <a:rPr lang="hu-HU" sz="2400" dirty="0" err="1" smtClean="0"/>
              <a:t>settings</a:t>
            </a:r>
            <a:r>
              <a:rPr lang="hu-HU" sz="2400" dirty="0" smtClean="0"/>
              <a:t> / </a:t>
            </a:r>
            <a:r>
              <a:rPr lang="hu-HU" sz="2400" dirty="0" err="1" smtClean="0"/>
              <a:t>Quality</a:t>
            </a:r>
            <a:r>
              <a:rPr lang="hu-HU" sz="2400" dirty="0" smtClean="0"/>
              <a:t> / </a:t>
            </a:r>
            <a:r>
              <a:rPr lang="hu-HU" sz="2400" dirty="0" err="1" smtClean="0"/>
              <a:t>Shadows</a:t>
            </a:r>
            <a:endParaRPr lang="hu-HU" sz="2400" dirty="0" smtClean="0"/>
          </a:p>
          <a:p>
            <a:r>
              <a:rPr lang="hu-HU" sz="2400" dirty="0" smtClean="0"/>
              <a:t>Próbálgassuk a </a:t>
            </a:r>
            <a:r>
              <a:rPr lang="hu-HU" sz="2400" dirty="0" err="1" smtClean="0"/>
              <a:t>cascade</a:t>
            </a:r>
            <a:r>
              <a:rPr lang="hu-HU" sz="2400" dirty="0" smtClean="0"/>
              <a:t> limiteket</a:t>
            </a:r>
            <a:endParaRPr lang="en-US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3159499"/>
            <a:ext cx="3018227" cy="22648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" y="5549065"/>
            <a:ext cx="3052683" cy="1955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215" y="5545622"/>
            <a:ext cx="3049370" cy="39797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516" y="3155535"/>
            <a:ext cx="3036118" cy="22648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467" y="3155535"/>
            <a:ext cx="3048000" cy="22688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8012" y="5545622"/>
            <a:ext cx="3000203" cy="38165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276600" y="4679535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1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457200"/>
            <a:ext cx="53911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425" y="3048000"/>
            <a:ext cx="4524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575" y="3810000"/>
            <a:ext cx="4314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876800"/>
            <a:ext cx="1314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églalap 7"/>
          <p:cNvSpPr/>
          <p:nvPr/>
        </p:nvSpPr>
        <p:spPr>
          <a:xfrm>
            <a:off x="2209800" y="64124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http</a:t>
            </a:r>
            <a:r>
              <a:rPr lang="hu-HU" dirty="0" smtClean="0"/>
              <a:t>://cg.iit.bme.hu</a:t>
            </a:r>
            <a:r>
              <a:rPr lang="hu-HU" dirty="0" smtClean="0"/>
              <a:t>/~szirmay/egdisfinal3.pdf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Bump Mapping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04800" y="56388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László</a:t>
            </a:r>
            <a:r>
              <a:rPr lang="en-US" dirty="0"/>
              <a:t> </a:t>
            </a:r>
            <a:r>
              <a:rPr lang="en-US" dirty="0" err="1"/>
              <a:t>Szirmay-Kalos</a:t>
            </a:r>
            <a:r>
              <a:rPr lang="en-US" dirty="0"/>
              <a:t>, </a:t>
            </a:r>
            <a:r>
              <a:rPr lang="en-US" dirty="0" err="1"/>
              <a:t>Tamás</a:t>
            </a:r>
            <a:r>
              <a:rPr lang="en-US" dirty="0"/>
              <a:t> </a:t>
            </a:r>
            <a:r>
              <a:rPr lang="en-US" dirty="0" err="1"/>
              <a:t>Umenhoffer</a:t>
            </a:r>
            <a:r>
              <a:rPr lang="en-US" dirty="0"/>
              <a:t>:</a:t>
            </a:r>
            <a:r>
              <a:rPr lang="en-US" dirty="0">
                <a:hlinkClick r:id="rId6"/>
              </a:rPr>
              <a:t> Displacement Mapping on the GPU - State of the </a:t>
            </a:r>
            <a:r>
              <a:rPr lang="en-US" dirty="0" smtClean="0">
                <a:hlinkClick r:id="rId6"/>
              </a:rPr>
              <a:t>Art</a:t>
            </a:r>
            <a:r>
              <a:rPr lang="en-US" dirty="0" smtClean="0"/>
              <a:t> Computer </a:t>
            </a:r>
            <a:r>
              <a:rPr lang="en-US" dirty="0"/>
              <a:t>Graphics Forum, Volume 27, Number 6, pp. 1567-1592. 2008.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vertex / per pixel displacement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4229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71875"/>
            <a:ext cx="4762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5" y="1181100"/>
            <a:ext cx="40862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74806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Mapping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383" y="1981200"/>
            <a:ext cx="69490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Parallax slope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6782284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Relief mapping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957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143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t="2817"/>
          <a:stretch>
            <a:fillRect/>
          </a:stretch>
        </p:blipFill>
        <p:spPr bwMode="auto">
          <a:xfrm>
            <a:off x="1828800" y="3733800"/>
            <a:ext cx="5562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491</Words>
  <Application>Microsoft Office PowerPoint</Application>
  <PresentationFormat>Diavetítés a képernyőre (4:3 oldalarány)</PresentationFormat>
  <Paragraphs>110</Paragraphs>
  <Slides>32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Office-téma</vt:lpstr>
      <vt:lpstr>Egyenlet</vt:lpstr>
      <vt:lpstr>Equation</vt:lpstr>
      <vt:lpstr>Mappings</vt:lpstr>
      <vt:lpstr>Standard shader</vt:lpstr>
      <vt:lpstr>Standard shader Map-ek</vt:lpstr>
      <vt:lpstr>Bump Mapping</vt:lpstr>
      <vt:lpstr>Per vertex / per pixel displacement</vt:lpstr>
      <vt:lpstr>Bump Mapping</vt:lpstr>
      <vt:lpstr>Parallax Mapping</vt:lpstr>
      <vt:lpstr>Parallax slope</vt:lpstr>
      <vt:lpstr>Relief mapping</vt:lpstr>
      <vt:lpstr>PowerPoint-bemutató</vt:lpstr>
      <vt:lpstr>Motiváció</vt:lpstr>
      <vt:lpstr>Ambient occlusion</vt:lpstr>
      <vt:lpstr>Obscurances / Ambient Occlusion</vt:lpstr>
      <vt:lpstr>Ambient Occlusion</vt:lpstr>
      <vt:lpstr>Alkalmazás</vt:lpstr>
      <vt:lpstr>PowerPoint-bemutató</vt:lpstr>
      <vt:lpstr>PowerPoint-bemutató</vt:lpstr>
      <vt:lpstr>Árnyékok</vt:lpstr>
      <vt:lpstr>A shadow map eljárás</vt:lpstr>
      <vt:lpstr>A shadow map problémái</vt:lpstr>
      <vt:lpstr>Percentage Closer Filtering</vt:lpstr>
      <vt:lpstr>Variance Shadow Map</vt:lpstr>
      <vt:lpstr>Variance Shadow Map</vt:lpstr>
      <vt:lpstr>Variance Shadow Map</vt:lpstr>
      <vt:lpstr>Perspective Shadow Map</vt:lpstr>
      <vt:lpstr>Light Space Perspective Shadow Map</vt:lpstr>
      <vt:lpstr>Light Space Perspective Shadow Map</vt:lpstr>
      <vt:lpstr>Light Space Perspective Shadow Map</vt:lpstr>
      <vt:lpstr>A technikák összehasonlítása</vt:lpstr>
      <vt:lpstr>LiSPVSM</vt:lpstr>
      <vt:lpstr>Cascaded Shadow Maps</vt:lpstr>
      <vt:lpstr>Cascaded Shadow Maps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III</dc:title>
  <dc:creator>umitomi</dc:creator>
  <cp:lastModifiedBy>M</cp:lastModifiedBy>
  <cp:revision>30</cp:revision>
  <dcterms:created xsi:type="dcterms:W3CDTF">2016-02-14T21:24:47Z</dcterms:created>
  <dcterms:modified xsi:type="dcterms:W3CDTF">2020-11-27T11:19:14Z</dcterms:modified>
</cp:coreProperties>
</file>