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305" r:id="rId3"/>
    <p:sldId id="306" r:id="rId4"/>
    <p:sldId id="307" r:id="rId5"/>
    <p:sldId id="314" r:id="rId6"/>
    <p:sldId id="315" r:id="rId7"/>
    <p:sldId id="308" r:id="rId8"/>
    <p:sldId id="309" r:id="rId9"/>
    <p:sldId id="310" r:id="rId10"/>
    <p:sldId id="311" r:id="rId11"/>
    <p:sldId id="312" r:id="rId12"/>
    <p:sldId id="313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4" r:id="rId37"/>
    <p:sldId id="346" r:id="rId38"/>
    <p:sldId id="345" r:id="rId39"/>
    <p:sldId id="343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69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7" r:id="rId61"/>
    <p:sldId id="368" r:id="rId62"/>
    <p:sldId id="370" r:id="rId63"/>
    <p:sldId id="371" r:id="rId64"/>
    <p:sldId id="373" r:id="rId65"/>
    <p:sldId id="374" r:id="rId66"/>
    <p:sldId id="375" r:id="rId67"/>
    <p:sldId id="377" r:id="rId68"/>
    <p:sldId id="378" r:id="rId69"/>
    <p:sldId id="379" r:id="rId70"/>
    <p:sldId id="380" r:id="rId71"/>
    <p:sldId id="381" r:id="rId72"/>
    <p:sldId id="382" r:id="rId73"/>
    <p:sldId id="384" r:id="rId74"/>
    <p:sldId id="385" r:id="rId75"/>
    <p:sldId id="386" r:id="rId76"/>
    <p:sldId id="387" r:id="rId77"/>
    <p:sldId id="388" r:id="rId78"/>
    <p:sldId id="389" r:id="rId79"/>
    <p:sldId id="390" r:id="rId80"/>
    <p:sldId id="400" r:id="rId81"/>
    <p:sldId id="392" r:id="rId82"/>
    <p:sldId id="396" r:id="rId83"/>
    <p:sldId id="397" r:id="rId84"/>
    <p:sldId id="401" r:id="rId85"/>
    <p:sldId id="399" r:id="rId86"/>
    <p:sldId id="402" r:id="rId87"/>
    <p:sldId id="403" r:id="rId88"/>
    <p:sldId id="404" r:id="rId89"/>
    <p:sldId id="405" r:id="rId90"/>
    <p:sldId id="410" r:id="rId91"/>
    <p:sldId id="406" r:id="rId92"/>
    <p:sldId id="407" r:id="rId93"/>
    <p:sldId id="408" r:id="rId94"/>
    <p:sldId id="409" r:id="rId95"/>
    <p:sldId id="300" r:id="rId9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DEA66-CC84-410A-9BD7-5D25D918EA8F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2EC28-AA92-4F1B-B121-4D2E84D4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 http://www.cambridgeincolour.com/tutorials/depth-of-field.htm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BAB09-85F5-403E-B22A-714599C5CB8C}" type="slidenum">
              <a:rPr lang="hu-HU" smtClean="0"/>
              <a:t>92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514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2020. 11. 23.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tore.unity.com/packages/essentials/asset-packs/standard-assets-32351" TargetMode="External"/><Relationship Id="rId2" Type="http://schemas.openxmlformats.org/officeDocument/2006/relationships/hyperlink" Target="https://github.com/Unity-Technologies/PostProcessing/tree/v2/PostProcess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6.wmf"/><Relationship Id="rId9" Type="http://schemas.openxmlformats.org/officeDocument/2006/relationships/image" Target="../media/image88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Effektek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/>
              <a:t>2D </a:t>
            </a:r>
            <a:r>
              <a:rPr lang="hu-HU" sz="1800" dirty="0" err="1"/>
              <a:t>pipeline</a:t>
            </a:r>
            <a:r>
              <a:rPr lang="hu-HU" sz="1800" dirty="0"/>
              <a:t> </a:t>
            </a:r>
            <a:r>
              <a:rPr lang="hu-HU" sz="1800" dirty="0" smtClean="0"/>
              <a:t>a </a:t>
            </a:r>
            <a:r>
              <a:rPr lang="hu-HU" sz="1800" dirty="0"/>
              <a:t>3D </a:t>
            </a:r>
            <a:r>
              <a:rPr lang="hu-HU" sz="1800" dirty="0" err="1" smtClean="0"/>
              <a:t>pipeline-ban</a:t>
            </a:r>
            <a:r>
              <a:rPr lang="hu-HU" sz="1800" dirty="0" smtClean="0"/>
              <a:t> implementálva</a:t>
            </a:r>
            <a:endParaRPr lang="hu-HU" sz="1800" dirty="0"/>
          </a:p>
          <a:p>
            <a:r>
              <a:rPr lang="hu-HU" sz="1800" dirty="0" smtClean="0"/>
              <a:t>Bemenet</a:t>
            </a:r>
            <a:r>
              <a:rPr lang="hu-HU" sz="1800" dirty="0"/>
              <a:t>: teljes képernyőt lefedő négyszög, triviális (</a:t>
            </a:r>
            <a:r>
              <a:rPr lang="hu-HU" sz="1800" dirty="0" err="1"/>
              <a:t>pass-through</a:t>
            </a:r>
            <a:r>
              <a:rPr lang="hu-HU" sz="1800" dirty="0"/>
              <a:t>, identitás) </a:t>
            </a:r>
            <a:r>
              <a:rPr lang="hu-HU" sz="1800" dirty="0" err="1"/>
              <a:t>vertex</a:t>
            </a:r>
            <a:r>
              <a:rPr lang="hu-HU" sz="1800" dirty="0"/>
              <a:t> </a:t>
            </a:r>
            <a:r>
              <a:rPr lang="hu-HU" sz="1800" dirty="0" err="1" smtClean="0"/>
              <a:t>shader</a:t>
            </a:r>
            <a:endParaRPr lang="en-US" sz="1800" dirty="0"/>
          </a:p>
          <a:p>
            <a:r>
              <a:rPr lang="hu-HU" sz="1800" dirty="0"/>
              <a:t>Képfeldolgozás a </a:t>
            </a:r>
            <a:r>
              <a:rPr lang="hu-HU" sz="1800" dirty="0" err="1"/>
              <a:t>fragmens</a:t>
            </a:r>
            <a:r>
              <a:rPr lang="hu-HU" sz="1800" dirty="0"/>
              <a:t> </a:t>
            </a:r>
            <a:r>
              <a:rPr lang="hu-HU" sz="1800" dirty="0" err="1"/>
              <a:t>shaderben</a:t>
            </a:r>
            <a:endParaRPr lang="hu-HU" sz="1800" dirty="0"/>
          </a:p>
          <a:p>
            <a:endParaRPr lang="en-US" sz="18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20" y="3153145"/>
            <a:ext cx="4505582" cy="242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/>
          <p:cNvSpPr/>
          <p:nvPr/>
        </p:nvSpPr>
        <p:spPr>
          <a:xfrm>
            <a:off x="4481003" y="3436613"/>
            <a:ext cx="1371600" cy="84321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Ellipszis 6"/>
          <p:cNvSpPr/>
          <p:nvPr/>
        </p:nvSpPr>
        <p:spPr>
          <a:xfrm>
            <a:off x="3886200" y="5068365"/>
            <a:ext cx="1480931" cy="6491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385192" y="274638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Képfeldolgozás a grafikus csővezetékben</a:t>
            </a:r>
            <a:endParaRPr lang="en-US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736863" y="3570633"/>
            <a:ext cx="1221030" cy="670931"/>
            <a:chOff x="2109802" y="3583612"/>
            <a:chExt cx="1843197" cy="1008318"/>
          </a:xfrm>
        </p:grpSpPr>
        <p:sp>
          <p:nvSpPr>
            <p:cNvPr id="11" name="Téglalap 10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" name="Egyenes összekötő 11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7" name="Szövegdoboz 16"/>
          <p:cNvSpPr txBox="1"/>
          <p:nvPr/>
        </p:nvSpPr>
        <p:spPr>
          <a:xfrm>
            <a:off x="63262" y="4021286"/>
            <a:ext cx="2027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 err="1"/>
              <a:t>Full-screen</a:t>
            </a:r>
            <a:r>
              <a:rPr lang="hu-HU" sz="1350" b="1" dirty="0"/>
              <a:t> </a:t>
            </a:r>
            <a:r>
              <a:rPr lang="hu-HU" sz="1350" b="1" dirty="0" err="1"/>
              <a:t>quad</a:t>
            </a:r>
            <a:r>
              <a:rPr lang="hu-HU" sz="1350" b="1" dirty="0"/>
              <a:t> </a:t>
            </a:r>
            <a:r>
              <a:rPr lang="hu-HU" sz="1350" b="1" dirty="0" smtClean="0"/>
              <a:t>(háromszög/négyszög ami lefedi a teljes képernyőt)</a:t>
            </a:r>
            <a:endParaRPr lang="en-US" sz="1350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868354" y="5041844"/>
            <a:ext cx="14052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 err="1"/>
              <a:t>Pass-through</a:t>
            </a:r>
            <a:endParaRPr lang="en-US" sz="1350" b="1" dirty="0"/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3004861" y="3612576"/>
            <a:ext cx="841582" cy="588019"/>
            <a:chOff x="2109802" y="3583612"/>
            <a:chExt cx="1843197" cy="1008318"/>
          </a:xfrm>
        </p:grpSpPr>
        <p:sp>
          <p:nvSpPr>
            <p:cNvPr id="20" name="Téglalap 19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1" name="Egyenes összekötő 20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6" name="Ellipszis 25"/>
          <p:cNvSpPr/>
          <p:nvPr/>
        </p:nvSpPr>
        <p:spPr>
          <a:xfrm>
            <a:off x="2272092" y="4561183"/>
            <a:ext cx="1114046" cy="53824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580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251520" y="4738859"/>
            <a:ext cx="174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Vertex</a:t>
            </a:r>
            <a:r>
              <a:rPr lang="hu-HU" dirty="0"/>
              <a:t> = (-1,-1)</a:t>
            </a:r>
          </a:p>
          <a:p>
            <a:r>
              <a:rPr lang="hu-HU" dirty="0" err="1"/>
              <a:t>uv</a:t>
            </a:r>
            <a:r>
              <a:rPr lang="hu-HU" dirty="0"/>
              <a:t> = </a:t>
            </a:r>
            <a:r>
              <a:rPr lang="hu-HU" dirty="0">
                <a:solidFill>
                  <a:srgbClr val="FF0000"/>
                </a:solidFill>
              </a:rPr>
              <a:t>(0,0)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Fullscreen-quad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 smtClean="0"/>
              <a:t>Két háromszög, normalizált eszközkoordinátarendszerben megadva (NDC)</a:t>
            </a:r>
          </a:p>
          <a:p>
            <a:pPr lvl="1"/>
            <a:r>
              <a:rPr lang="hu-HU" sz="1600" dirty="0" smtClean="0"/>
              <a:t>NDC: X és Y, azaz a vízszintes és függőleges képernyő irányok [-1,1] között</a:t>
            </a:r>
          </a:p>
          <a:p>
            <a:r>
              <a:rPr lang="hu-HU" sz="1800" dirty="0" err="1" smtClean="0"/>
              <a:t>Vertex</a:t>
            </a:r>
            <a:r>
              <a:rPr lang="hu-HU" sz="1800" dirty="0" smtClean="0"/>
              <a:t> </a:t>
            </a:r>
            <a:r>
              <a:rPr lang="hu-HU" sz="1800" dirty="0" err="1" smtClean="0"/>
              <a:t>shader</a:t>
            </a:r>
            <a:r>
              <a:rPr lang="hu-HU" sz="1800" dirty="0" smtClean="0"/>
              <a:t> továbbadja a </a:t>
            </a:r>
            <a:r>
              <a:rPr lang="hu-HU" sz="1800" dirty="0" err="1" smtClean="0"/>
              <a:t>vertex</a:t>
            </a:r>
            <a:r>
              <a:rPr lang="hu-HU" sz="1800" dirty="0" smtClean="0"/>
              <a:t> koordinátákat, nincs szükség transzformációra</a:t>
            </a:r>
          </a:p>
          <a:p>
            <a:r>
              <a:rPr lang="hu-HU" sz="1800" dirty="0" smtClean="0"/>
              <a:t>Textúrakoordináták lefedik a [0,1] tartományt</a:t>
            </a:r>
            <a:endParaRPr lang="en-US" sz="1800" dirty="0"/>
          </a:p>
        </p:txBody>
      </p:sp>
      <p:sp>
        <p:nvSpPr>
          <p:cNvPr id="5" name="Téglalap 4"/>
          <p:cNvSpPr/>
          <p:nvPr/>
        </p:nvSpPr>
        <p:spPr>
          <a:xfrm>
            <a:off x="6163155" y="3676020"/>
            <a:ext cx="246490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v)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v2f o;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o.vertex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v.vertex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o.uv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v.uv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o;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1719936" y="3676020"/>
            <a:ext cx="2342096" cy="1677228"/>
            <a:chOff x="2109802" y="3583612"/>
            <a:chExt cx="1843197" cy="1008318"/>
          </a:xfrm>
        </p:grpSpPr>
        <p:sp>
          <p:nvSpPr>
            <p:cNvPr id="7" name="Téglalap 6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" name="Egyenes összekötő 7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3" name="Szövegdoboz 12"/>
          <p:cNvSpPr txBox="1"/>
          <p:nvPr/>
        </p:nvSpPr>
        <p:spPr>
          <a:xfrm>
            <a:off x="1835696" y="3933056"/>
            <a:ext cx="144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Háromszög </a:t>
            </a:r>
            <a:r>
              <a:rPr lang="hu-HU" dirty="0"/>
              <a:t>1</a:t>
            </a:r>
            <a:endParaRPr lang="en-US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555776" y="4797152"/>
            <a:ext cx="145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Háromszög </a:t>
            </a:r>
            <a:r>
              <a:rPr lang="hu-HU" dirty="0"/>
              <a:t>2</a:t>
            </a:r>
            <a:endParaRPr lang="en-US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67261" y="3504082"/>
            <a:ext cx="174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Vertex</a:t>
            </a:r>
            <a:r>
              <a:rPr lang="hu-HU" dirty="0"/>
              <a:t> = (-1,1)</a:t>
            </a:r>
          </a:p>
          <a:p>
            <a:r>
              <a:rPr lang="hu-HU" dirty="0" err="1"/>
              <a:t>uv</a:t>
            </a:r>
            <a:r>
              <a:rPr lang="hu-HU" dirty="0"/>
              <a:t> = (0,1)</a:t>
            </a:r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166250" y="4746313"/>
            <a:ext cx="174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Vertex</a:t>
            </a:r>
            <a:r>
              <a:rPr lang="hu-HU" dirty="0"/>
              <a:t> = (1,-1)</a:t>
            </a:r>
          </a:p>
          <a:p>
            <a:r>
              <a:rPr lang="hu-HU" dirty="0" err="1"/>
              <a:t>uv</a:t>
            </a:r>
            <a:r>
              <a:rPr lang="hu-HU" dirty="0"/>
              <a:t> = (1,0)</a:t>
            </a:r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4188612" y="3575836"/>
            <a:ext cx="174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Vertex</a:t>
            </a:r>
            <a:r>
              <a:rPr lang="hu-HU" dirty="0"/>
              <a:t> = (1,1)</a:t>
            </a:r>
          </a:p>
          <a:p>
            <a:r>
              <a:rPr lang="hu-HU" dirty="0" err="1"/>
              <a:t>uv</a:t>
            </a:r>
            <a:r>
              <a:rPr lang="hu-HU" dirty="0"/>
              <a:t> = (1,1)</a:t>
            </a:r>
            <a:endParaRPr 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486140" y="5363924"/>
            <a:ext cx="174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Képernyő origó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/>
              <a:t>2D </a:t>
            </a:r>
            <a:r>
              <a:rPr lang="hu-HU" sz="1800" dirty="0" err="1"/>
              <a:t>pipeline</a:t>
            </a:r>
            <a:r>
              <a:rPr lang="hu-HU" sz="1800" dirty="0"/>
              <a:t> a 3D </a:t>
            </a:r>
            <a:r>
              <a:rPr lang="hu-HU" sz="1800" dirty="0" err="1"/>
              <a:t>pipeline-ban</a:t>
            </a:r>
            <a:r>
              <a:rPr lang="hu-HU" sz="1800" dirty="0"/>
              <a:t> implementálva</a:t>
            </a:r>
          </a:p>
          <a:p>
            <a:r>
              <a:rPr lang="hu-HU" sz="1800" dirty="0"/>
              <a:t>Bemenet: teljes képernyőt lefedő négyszög, triviális (</a:t>
            </a:r>
            <a:r>
              <a:rPr lang="hu-HU" sz="1800" dirty="0" err="1"/>
              <a:t>pass-through</a:t>
            </a:r>
            <a:r>
              <a:rPr lang="hu-HU" sz="1800" dirty="0"/>
              <a:t>, identitás) </a:t>
            </a:r>
            <a:r>
              <a:rPr lang="hu-HU" sz="1800" dirty="0" err="1"/>
              <a:t>vertex</a:t>
            </a:r>
            <a:r>
              <a:rPr lang="hu-HU" sz="1800" dirty="0"/>
              <a:t> </a:t>
            </a:r>
            <a:r>
              <a:rPr lang="hu-HU" sz="1800" dirty="0" err="1"/>
              <a:t>shader</a:t>
            </a:r>
            <a:endParaRPr lang="en-US" sz="1800" dirty="0"/>
          </a:p>
          <a:p>
            <a:r>
              <a:rPr lang="hu-HU" sz="1800" dirty="0"/>
              <a:t>Képfeldolgozás a </a:t>
            </a:r>
            <a:r>
              <a:rPr lang="hu-HU" sz="1800" dirty="0" err="1"/>
              <a:t>fragmens</a:t>
            </a:r>
            <a:r>
              <a:rPr lang="hu-HU" sz="1800" dirty="0"/>
              <a:t> </a:t>
            </a:r>
            <a:r>
              <a:rPr lang="hu-HU" sz="1800" dirty="0" err="1"/>
              <a:t>shaderben</a:t>
            </a:r>
            <a:endParaRPr lang="hu-HU" sz="18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20" y="3153145"/>
            <a:ext cx="4505582" cy="242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1736863" y="3570633"/>
            <a:ext cx="1221030" cy="670931"/>
            <a:chOff x="2109802" y="3583612"/>
            <a:chExt cx="1843197" cy="1008318"/>
          </a:xfrm>
        </p:grpSpPr>
        <p:sp>
          <p:nvSpPr>
            <p:cNvPr id="8" name="Téglalap 7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" name="Egyenes összekötő 8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3004861" y="3612576"/>
            <a:ext cx="841582" cy="588019"/>
            <a:chOff x="2109802" y="3583612"/>
            <a:chExt cx="1843197" cy="1008318"/>
          </a:xfrm>
        </p:grpSpPr>
        <p:sp>
          <p:nvSpPr>
            <p:cNvPr id="22" name="Téglalap 21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3" name="Egyenes összekötő 22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3893551" y="3471307"/>
            <a:ext cx="803099" cy="742317"/>
            <a:chOff x="9051499" y="3295886"/>
            <a:chExt cx="777243" cy="718418"/>
          </a:xfrm>
        </p:grpSpPr>
        <p:sp>
          <p:nvSpPr>
            <p:cNvPr id="29" name="Téglalap 28"/>
            <p:cNvSpPr/>
            <p:nvPr/>
          </p:nvSpPr>
          <p:spPr>
            <a:xfrm>
              <a:off x="9051500" y="3295886"/>
              <a:ext cx="774861" cy="71841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7" name="Egyenes összekötő 6"/>
            <p:cNvCxnSpPr>
              <a:stCxn id="29" idx="1"/>
              <a:endCxn id="29" idx="3"/>
            </p:cNvCxnSpPr>
            <p:nvPr/>
          </p:nvCxnSpPr>
          <p:spPr>
            <a:xfrm>
              <a:off x="9051500" y="365509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9051499" y="348364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>
              <a:off x="9051499" y="3840832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/>
            <p:cNvCxnSpPr/>
            <p:nvPr/>
          </p:nvCxnSpPr>
          <p:spPr>
            <a:xfrm>
              <a:off x="9053881" y="375034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/>
            <p:cNvCxnSpPr/>
            <p:nvPr/>
          </p:nvCxnSpPr>
          <p:spPr>
            <a:xfrm>
              <a:off x="9051500" y="3926558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/>
            <p:cNvCxnSpPr/>
            <p:nvPr/>
          </p:nvCxnSpPr>
          <p:spPr>
            <a:xfrm>
              <a:off x="9053881" y="3571751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/>
            <p:cNvCxnSpPr/>
            <p:nvPr/>
          </p:nvCxnSpPr>
          <p:spPr>
            <a:xfrm>
              <a:off x="9053881" y="3390776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/>
            <p:cNvCxnSpPr>
              <a:endCxn id="29" idx="2"/>
            </p:cNvCxnSpPr>
            <p:nvPr/>
          </p:nvCxnSpPr>
          <p:spPr>
            <a:xfrm>
              <a:off x="9436916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/>
            <p:nvPr/>
          </p:nvCxnSpPr>
          <p:spPr>
            <a:xfrm>
              <a:off x="9243201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42"/>
            <p:cNvCxnSpPr/>
            <p:nvPr/>
          </p:nvCxnSpPr>
          <p:spPr>
            <a:xfrm>
              <a:off x="9629623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43"/>
            <p:cNvCxnSpPr/>
            <p:nvPr/>
          </p:nvCxnSpPr>
          <p:spPr>
            <a:xfrm>
              <a:off x="9533269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/>
            <p:nvPr/>
          </p:nvCxnSpPr>
          <p:spPr>
            <a:xfrm>
              <a:off x="9725977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45"/>
            <p:cNvCxnSpPr/>
            <p:nvPr/>
          </p:nvCxnSpPr>
          <p:spPr>
            <a:xfrm>
              <a:off x="9336532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/>
            <p:cNvCxnSpPr/>
            <p:nvPr/>
          </p:nvCxnSpPr>
          <p:spPr>
            <a:xfrm>
              <a:off x="9151885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Ellipszis 47"/>
          <p:cNvSpPr/>
          <p:nvPr/>
        </p:nvSpPr>
        <p:spPr>
          <a:xfrm>
            <a:off x="3088527" y="4608691"/>
            <a:ext cx="1114046" cy="53824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Cím 1"/>
          <p:cNvSpPr txBox="1">
            <a:spLocks/>
          </p:cNvSpPr>
          <p:nvPr/>
        </p:nvSpPr>
        <p:spPr>
          <a:xfrm>
            <a:off x="385192" y="274638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Képfeldolgozás a grafikus csővezetékben</a:t>
            </a:r>
            <a:endParaRPr lang="en-US" dirty="0"/>
          </a:p>
        </p:txBody>
      </p:sp>
      <p:pic>
        <p:nvPicPr>
          <p:cNvPr id="52" name="Kép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16" y="5160273"/>
            <a:ext cx="797949" cy="739814"/>
          </a:xfrm>
          <a:prstGeom prst="rect">
            <a:avLst/>
          </a:prstGeom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300" y="3465158"/>
            <a:ext cx="775437" cy="745733"/>
          </a:xfrm>
          <a:prstGeom prst="rect">
            <a:avLst/>
          </a:prstGeom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099" y="3541188"/>
            <a:ext cx="581827" cy="559539"/>
          </a:xfrm>
          <a:prstGeom prst="rect">
            <a:avLst/>
          </a:prstGeom>
        </p:spPr>
      </p:pic>
      <p:sp>
        <p:nvSpPr>
          <p:cNvPr id="50" name="Szövegdoboz 49"/>
          <p:cNvSpPr txBox="1"/>
          <p:nvPr/>
        </p:nvSpPr>
        <p:spPr>
          <a:xfrm>
            <a:off x="1115616" y="5190259"/>
            <a:ext cx="1993106" cy="715581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 smtClean="0"/>
              <a:t>A </a:t>
            </a:r>
            <a:r>
              <a:rPr lang="hu-HU" sz="1350" b="1" dirty="0" err="1" smtClean="0"/>
              <a:t>raszterizálás</a:t>
            </a:r>
            <a:r>
              <a:rPr lang="hu-HU" sz="1350" b="1" dirty="0" smtClean="0"/>
              <a:t> pontosan egy </a:t>
            </a:r>
            <a:r>
              <a:rPr lang="hu-HU" sz="1350" b="1" dirty="0" err="1" smtClean="0"/>
              <a:t>fragmenst</a:t>
            </a:r>
            <a:r>
              <a:rPr lang="hu-HU" sz="1350" b="1" dirty="0" smtClean="0"/>
              <a:t> generál minden képernyő pixelre</a:t>
            </a:r>
            <a:endParaRPr lang="en-US" sz="1350" b="1" dirty="0"/>
          </a:p>
        </p:txBody>
      </p:sp>
      <p:sp>
        <p:nvSpPr>
          <p:cNvPr id="49" name="Ellipszis 48"/>
          <p:cNvSpPr/>
          <p:nvPr/>
        </p:nvSpPr>
        <p:spPr>
          <a:xfrm>
            <a:off x="3734766" y="3018252"/>
            <a:ext cx="1114046" cy="149848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Szövegdoboz 54"/>
          <p:cNvSpPr txBox="1"/>
          <p:nvPr/>
        </p:nvSpPr>
        <p:spPr>
          <a:xfrm>
            <a:off x="6016640" y="4627693"/>
            <a:ext cx="176124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 smtClean="0"/>
              <a:t>A </a:t>
            </a:r>
            <a:r>
              <a:rPr lang="hu-HU" sz="1350" b="1" dirty="0" err="1" smtClean="0"/>
              <a:t>Fragment</a:t>
            </a:r>
            <a:r>
              <a:rPr lang="hu-HU" sz="1350" b="1" dirty="0" smtClean="0"/>
              <a:t> </a:t>
            </a:r>
            <a:r>
              <a:rPr lang="hu-HU" sz="1350" b="1" dirty="0" err="1"/>
              <a:t>shader</a:t>
            </a:r>
            <a:r>
              <a:rPr lang="hu-HU" sz="1350" b="1" dirty="0"/>
              <a:t> </a:t>
            </a:r>
            <a:r>
              <a:rPr lang="hu-HU" sz="1350" b="1" dirty="0" smtClean="0"/>
              <a:t>pixelenként pontosan egyszer </a:t>
            </a:r>
            <a:r>
              <a:rPr lang="hu-HU" sz="1350" b="1" dirty="0" err="1" smtClean="0"/>
              <a:t>hívódik</a:t>
            </a:r>
            <a:endParaRPr lang="en-US" sz="1350" b="1" dirty="0"/>
          </a:p>
        </p:txBody>
      </p:sp>
      <p:sp>
        <p:nvSpPr>
          <p:cNvPr id="56" name="Ellipszis 55"/>
          <p:cNvSpPr/>
          <p:nvPr/>
        </p:nvSpPr>
        <p:spPr>
          <a:xfrm>
            <a:off x="3997277" y="4407629"/>
            <a:ext cx="1991234" cy="144773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593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Unityben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Az esetek nagy részében csak a </a:t>
            </a:r>
            <a:r>
              <a:rPr lang="hu-HU" dirty="0" err="1" smtClean="0"/>
              <a:t>fragmens</a:t>
            </a:r>
            <a:r>
              <a:rPr lang="hu-HU" dirty="0" smtClean="0"/>
              <a:t> </a:t>
            </a:r>
            <a:r>
              <a:rPr lang="hu-HU" dirty="0" err="1" smtClean="0"/>
              <a:t>shadert</a:t>
            </a:r>
            <a:r>
              <a:rPr lang="hu-HU" dirty="0" smtClean="0"/>
              <a:t> szeretnénk megváltoztatni</a:t>
            </a:r>
          </a:p>
          <a:p>
            <a:pPr lvl="1"/>
            <a:r>
              <a:rPr lang="hu-HU" dirty="0" smtClean="0"/>
              <a:t>Az input geometria </a:t>
            </a:r>
            <a:r>
              <a:rPr lang="hu-HU" dirty="0" err="1" smtClean="0"/>
              <a:t>fullscreen</a:t>
            </a:r>
            <a:r>
              <a:rPr lang="hu-HU" dirty="0" err="1"/>
              <a:t>-</a:t>
            </a:r>
            <a:r>
              <a:rPr lang="hu-HU" dirty="0" err="1" smtClean="0"/>
              <a:t>quad</a:t>
            </a:r>
            <a:endParaRPr lang="hu-HU" dirty="0" smtClean="0"/>
          </a:p>
          <a:p>
            <a:pPr lvl="1"/>
            <a:r>
              <a:rPr lang="hu-HU" dirty="0" smtClean="0"/>
              <a:t>A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pass-through</a:t>
            </a:r>
            <a:endParaRPr lang="hu-HU" dirty="0" smtClean="0"/>
          </a:p>
          <a:p>
            <a:r>
              <a:rPr lang="hu-HU" dirty="0" err="1" smtClean="0"/>
              <a:t>Unityben</a:t>
            </a:r>
            <a:r>
              <a:rPr lang="hu-HU" dirty="0" smtClean="0"/>
              <a:t> a </a:t>
            </a:r>
            <a:r>
              <a:rPr lang="hu-HU" dirty="0" err="1" smtClean="0"/>
              <a:t>shadert</a:t>
            </a:r>
            <a:r>
              <a:rPr lang="hu-HU" dirty="0" smtClean="0"/>
              <a:t> magában nem használhatjuk, létre kell hozni egy </a:t>
            </a:r>
            <a:r>
              <a:rPr lang="hu-HU" dirty="0" err="1" smtClean="0"/>
              <a:t>Material</a:t>
            </a:r>
            <a:r>
              <a:rPr lang="hu-HU" dirty="0" smtClean="0"/>
              <a:t> objektumot</a:t>
            </a:r>
          </a:p>
          <a:p>
            <a:pPr lvl="1"/>
            <a:r>
              <a:rPr lang="hu-HU" dirty="0" smtClean="0"/>
              <a:t>A </a:t>
            </a:r>
            <a:r>
              <a:rPr lang="hu-HU" dirty="0" err="1" smtClean="0"/>
              <a:t>material</a:t>
            </a:r>
            <a:r>
              <a:rPr lang="hu-HU" dirty="0" smtClean="0"/>
              <a:t> egyetlen célja, hogy meghívjuk a </a:t>
            </a:r>
            <a:r>
              <a:rPr lang="hu-HU" dirty="0" err="1" smtClean="0"/>
              <a:t>shadert</a:t>
            </a:r>
            <a:r>
              <a:rPr lang="hu-HU" dirty="0" smtClean="0"/>
              <a:t> és átadjuk a paramétereket</a:t>
            </a:r>
          </a:p>
          <a:p>
            <a:pPr lvl="1"/>
            <a:r>
              <a:rPr lang="hu-HU" dirty="0" smtClean="0"/>
              <a:t>A materialt scriptből fogjuk létrehozni</a:t>
            </a:r>
          </a:p>
        </p:txBody>
      </p:sp>
    </p:spTree>
    <p:extLst>
      <p:ext uri="{BB962C8B-B14F-4D97-AF65-F5344CB8AC3E}">
        <p14:creationId xmlns:p14="http://schemas.microsoft.com/office/powerpoint/2010/main" val="34266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Ősosztály utófeldolgozási effektekhez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772816"/>
            <a:ext cx="7886700" cy="3671705"/>
          </a:xfrm>
        </p:spPr>
        <p:txBody>
          <a:bodyPr>
            <a:normAutofit/>
          </a:bodyPr>
          <a:lstStyle/>
          <a:p>
            <a:r>
              <a:rPr lang="hu-HU" sz="2000" dirty="0" smtClean="0"/>
              <a:t>Új C# script, </a:t>
            </a:r>
            <a:r>
              <a:rPr lang="hu-HU" sz="2000" dirty="0" err="1" smtClean="0"/>
              <a:t>PostEffectsBase</a:t>
            </a:r>
            <a:endParaRPr lang="hu-HU" sz="2000" dirty="0" smtClean="0"/>
          </a:p>
          <a:p>
            <a:r>
              <a:rPr lang="hu-HU" sz="1800" dirty="0" smtClean="0">
                <a:sym typeface="Symbol" panose="05050102010706020507" pitchFamily="18" charset="2"/>
              </a:rPr>
              <a:t>Cél: </a:t>
            </a:r>
            <a:r>
              <a:rPr lang="hu-HU" sz="1800" dirty="0" err="1" smtClean="0">
                <a:sym typeface="Symbol" panose="05050102010706020507" pitchFamily="18" charset="2"/>
              </a:rPr>
              <a:t>Unity</a:t>
            </a:r>
            <a:r>
              <a:rPr lang="hu-HU" sz="1800" dirty="0" smtClean="0">
                <a:sym typeface="Symbol" panose="05050102010706020507" pitchFamily="18" charset="2"/>
              </a:rPr>
              <a:t> </a:t>
            </a:r>
            <a:r>
              <a:rPr lang="hu-HU" sz="1800" dirty="0" err="1" smtClean="0">
                <a:sym typeface="Symbol" panose="05050102010706020507" pitchFamily="18" charset="2"/>
              </a:rPr>
              <a:t>shader</a:t>
            </a:r>
            <a:r>
              <a:rPr lang="hu-HU" sz="1800" dirty="0" smtClean="0">
                <a:sym typeface="Symbol" panose="05050102010706020507" pitchFamily="18" charset="2"/>
              </a:rPr>
              <a:t> betöltése, eltárolása és </a:t>
            </a:r>
            <a:r>
              <a:rPr lang="hu-HU" sz="1800" dirty="0" err="1" smtClean="0">
                <a:sym typeface="Symbol" panose="05050102010706020507" pitchFamily="18" charset="2"/>
              </a:rPr>
              <a:t>material</a:t>
            </a:r>
            <a:r>
              <a:rPr lang="hu-HU" sz="1800" dirty="0" smtClean="0">
                <a:sym typeface="Symbol" panose="05050102010706020507" pitchFamily="18" charset="2"/>
              </a:rPr>
              <a:t> létrehozás a </a:t>
            </a:r>
            <a:r>
              <a:rPr lang="hu-HU" sz="1800" dirty="0" err="1" smtClean="0">
                <a:sym typeface="Symbol" panose="05050102010706020507" pitchFamily="18" charset="2"/>
              </a:rPr>
              <a:t>shaderből</a:t>
            </a:r>
            <a:endParaRPr lang="hu-HU" sz="1800" dirty="0" smtClean="0">
              <a:sym typeface="Symbol" panose="05050102010706020507" pitchFamily="18" charset="2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26831" y="3356992"/>
            <a:ext cx="7690339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abstract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CreateMaterial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következő fólia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216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Ősosztály utófeldolgozási effektekhez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485800" y="1628800"/>
            <a:ext cx="76145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.supportsImageEffects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"Image Effects are not supported on the current platform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"No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is set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shader.isSupported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"Unsupported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Ősosztály utófeldolgozási effektekhez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417638"/>
            <a:ext cx="8627464" cy="5323730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Hasonló (de sokkal komplexebb) ősosztály: </a:t>
            </a:r>
            <a:r>
              <a:rPr lang="hu-HU" dirty="0" err="1" smtClean="0"/>
              <a:t>Unity</a:t>
            </a:r>
            <a:r>
              <a:rPr lang="hu-HU" dirty="0" smtClean="0"/>
              <a:t> Post </a:t>
            </a:r>
            <a:r>
              <a:rPr lang="hu-HU" dirty="0" err="1" smtClean="0"/>
              <a:t>Pocessing</a:t>
            </a:r>
            <a:r>
              <a:rPr lang="hu-HU" dirty="0" smtClean="0"/>
              <a:t> </a:t>
            </a:r>
            <a:r>
              <a:rPr lang="hu-HU" dirty="0" err="1" smtClean="0"/>
              <a:t>Stack</a:t>
            </a:r>
            <a:endParaRPr lang="hu-HU" dirty="0" smtClean="0"/>
          </a:p>
          <a:p>
            <a:pPr lvl="1"/>
            <a:r>
              <a:rPr lang="en-US" sz="1500" dirty="0">
                <a:hlinkClick r:id="rId2"/>
              </a:rPr>
              <a:t>https://github.com/Unity-Technologies/PostProcessing/tree/v2/PostProcessing</a:t>
            </a:r>
            <a:endParaRPr lang="hu-HU" sz="1500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Hasonló (de elavult, nem karbantartott) ősosztály: </a:t>
            </a:r>
            <a:r>
              <a:rPr lang="hu-HU" dirty="0" err="1" smtClean="0"/>
              <a:t>Unity</a:t>
            </a:r>
            <a:r>
              <a:rPr lang="hu-HU" dirty="0" smtClean="0"/>
              <a:t> Standard </a:t>
            </a:r>
            <a:r>
              <a:rPr lang="hu-HU" dirty="0" err="1" smtClean="0"/>
              <a:t>Assets</a:t>
            </a:r>
            <a:r>
              <a:rPr lang="hu-HU" dirty="0" smtClean="0"/>
              <a:t>, </a:t>
            </a:r>
            <a:r>
              <a:rPr lang="hu-HU" dirty="0" err="1" smtClean="0"/>
              <a:t>Effects</a:t>
            </a:r>
            <a:r>
              <a:rPr lang="hu-HU" dirty="0" smtClean="0"/>
              <a:t>/Image </a:t>
            </a:r>
            <a:r>
              <a:rPr lang="hu-HU" dirty="0" err="1" smtClean="0"/>
              <a:t>Effects</a:t>
            </a:r>
            <a:endParaRPr lang="hu-HU" dirty="0" smtClean="0"/>
          </a:p>
          <a:p>
            <a:pPr lvl="1"/>
            <a:r>
              <a:rPr lang="en-US" sz="1500" dirty="0">
                <a:hlinkClick r:id="rId3"/>
              </a:rPr>
              <a:t>https://assetstore.unity.com/packages/essentials/asset-packs/standard-assets-32351</a:t>
            </a:r>
            <a:endParaRPr lang="hu-HU" sz="1500" dirty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Inkább a sajátunkat használjuk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797152"/>
            <a:ext cx="6150083" cy="1573917"/>
          </a:xfrm>
          <a:prstGeom prst="rect">
            <a:avLst/>
          </a:prstGeom>
        </p:spPr>
      </p:pic>
      <p:pic>
        <p:nvPicPr>
          <p:cNvPr id="5" name="Picture 2" descr="https://github.com/Unity-Technologies/PostProcessing/wiki/images/quickstart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2736304" cy="201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8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effekt: </a:t>
            </a:r>
            <a:r>
              <a:rPr lang="hu-HU" dirty="0" err="1" smtClean="0"/>
              <a:t>luminancia</a:t>
            </a:r>
            <a:r>
              <a:rPr lang="hu-HU" dirty="0" smtClean="0"/>
              <a:t> kvantálás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Új </a:t>
            </a:r>
            <a:r>
              <a:rPr lang="hu-HU" sz="2800" dirty="0" err="1" smtClean="0"/>
              <a:t>shader</a:t>
            </a:r>
            <a:r>
              <a:rPr lang="hu-HU" sz="2800" dirty="0" smtClean="0"/>
              <a:t>: </a:t>
            </a:r>
            <a:r>
              <a:rPr lang="hu-HU" sz="2800" dirty="0" err="1"/>
              <a:t>LuminanceQuantization</a:t>
            </a:r>
            <a:endParaRPr lang="hu-HU" sz="2800" dirty="0" smtClean="0"/>
          </a:p>
          <a:p>
            <a:pPr lvl="1"/>
            <a:r>
              <a:rPr lang="hu-HU" sz="2400" dirty="0" err="1"/>
              <a:t>Assets</a:t>
            </a:r>
            <a:r>
              <a:rPr lang="hu-HU" sz="2400" dirty="0"/>
              <a:t> </a:t>
            </a:r>
            <a:r>
              <a:rPr lang="hu-HU" sz="2400" dirty="0" err="1"/>
              <a:t>menu</a:t>
            </a:r>
            <a:r>
              <a:rPr lang="hu-HU" sz="2400" dirty="0"/>
              <a:t> </a:t>
            </a:r>
            <a:r>
              <a:rPr lang="en-GB" sz="2400" dirty="0"/>
              <a:t>→ Create → </a:t>
            </a:r>
            <a:r>
              <a:rPr lang="en-GB" sz="2400" dirty="0" err="1"/>
              <a:t>Shader</a:t>
            </a:r>
            <a:r>
              <a:rPr lang="en-GB" sz="2400" dirty="0"/>
              <a:t> → </a:t>
            </a:r>
            <a:r>
              <a:rPr lang="hu-HU" sz="2400" dirty="0"/>
              <a:t>Image </a:t>
            </a:r>
            <a:r>
              <a:rPr lang="hu-HU" sz="2400" dirty="0" err="1"/>
              <a:t>Effect</a:t>
            </a:r>
            <a:r>
              <a:rPr lang="hu-HU" sz="2400" dirty="0"/>
              <a:t> </a:t>
            </a:r>
            <a:r>
              <a:rPr lang="hu-HU" sz="2400" dirty="0" err="1" smtClean="0"/>
              <a:t>Shader</a:t>
            </a:r>
            <a:endParaRPr lang="hu-HU" sz="2400" dirty="0" smtClean="0"/>
          </a:p>
          <a:p>
            <a:r>
              <a:rPr lang="hu-HU" sz="2800" dirty="0" smtClean="0"/>
              <a:t>Új C# script: </a:t>
            </a:r>
            <a:r>
              <a:rPr lang="hu-HU" sz="2800" dirty="0" err="1" smtClean="0"/>
              <a:t>LumQuantEffect</a:t>
            </a:r>
            <a:endParaRPr lang="hu-HU" sz="2800" dirty="0"/>
          </a:p>
          <a:p>
            <a:pPr lvl="1"/>
            <a:endParaRPr lang="en-US" sz="2400" dirty="0"/>
          </a:p>
        </p:txBody>
      </p:sp>
      <p:sp>
        <p:nvSpPr>
          <p:cNvPr id="4" name="Téglalap 3"/>
          <p:cNvSpPr/>
          <p:nvPr/>
        </p:nvSpPr>
        <p:spPr>
          <a:xfrm>
            <a:off x="1084312" y="3253040"/>
            <a:ext cx="6584032" cy="34163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  <a:endParaRPr lang="hu-HU" sz="1200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LumQuantEffect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2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hu-HU" sz="12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LuminanceQuantization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1126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Shaderek</a:t>
            </a:r>
            <a:r>
              <a:rPr lang="hu-HU" dirty="0" smtClean="0"/>
              <a:t> importálása </a:t>
            </a:r>
            <a:r>
              <a:rPr lang="hu-HU" dirty="0" err="1" smtClean="0"/>
              <a:t>buildelésnél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628800"/>
            <a:ext cx="6487258" cy="3263504"/>
          </a:xfrm>
        </p:spPr>
        <p:txBody>
          <a:bodyPr>
            <a:normAutofit/>
          </a:bodyPr>
          <a:lstStyle/>
          <a:p>
            <a:r>
              <a:rPr lang="hu-HU" dirty="0" smtClean="0"/>
              <a:t>Edit </a:t>
            </a:r>
            <a:r>
              <a:rPr lang="en-GB" dirty="0"/>
              <a:t>→ </a:t>
            </a:r>
            <a:r>
              <a:rPr lang="hu-HU" dirty="0" smtClean="0"/>
              <a:t>Project </a:t>
            </a:r>
            <a:r>
              <a:rPr lang="hu-HU" dirty="0" err="1" smtClean="0"/>
              <a:t>settings</a:t>
            </a:r>
            <a:r>
              <a:rPr lang="hu-HU" dirty="0" smtClean="0"/>
              <a:t> </a:t>
            </a:r>
            <a:r>
              <a:rPr lang="en-GB" dirty="0" smtClean="0"/>
              <a:t>→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endParaRPr lang="hu-HU" dirty="0" smtClean="0"/>
          </a:p>
          <a:p>
            <a:r>
              <a:rPr lang="hu-HU" dirty="0" smtClean="0"/>
              <a:t>Ha egy </a:t>
            </a:r>
            <a:r>
              <a:rPr lang="hu-HU" dirty="0" err="1" smtClean="0"/>
              <a:t>shadert</a:t>
            </a:r>
            <a:r>
              <a:rPr lang="hu-HU" dirty="0" smtClean="0"/>
              <a:t> nem rendeltünk manuálisan egyetlen </a:t>
            </a:r>
            <a:r>
              <a:rPr lang="hu-HU" dirty="0" err="1" smtClean="0"/>
              <a:t>materialhoz</a:t>
            </a:r>
            <a:r>
              <a:rPr lang="hu-HU" dirty="0" smtClean="0"/>
              <a:t> sem, nem kerül be a </a:t>
            </a:r>
            <a:r>
              <a:rPr lang="hu-HU" dirty="0" err="1" smtClean="0"/>
              <a:t>buildbe</a:t>
            </a:r>
            <a:endParaRPr lang="hu-HU" dirty="0" smtClean="0"/>
          </a:p>
          <a:p>
            <a:pPr lvl="1"/>
            <a:r>
              <a:rPr lang="hu-HU" dirty="0" smtClean="0"/>
              <a:t>Most scriptből töltjük be, tehát automatikusan nem kerül a </a:t>
            </a:r>
            <a:r>
              <a:rPr lang="hu-HU" dirty="0" err="1" smtClean="0"/>
              <a:t>buildbe</a:t>
            </a:r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1" y="4984030"/>
            <a:ext cx="3450431" cy="12287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304591"/>
            <a:ext cx="1550468" cy="2484449"/>
          </a:xfrm>
          <a:prstGeom prst="rect">
            <a:avLst/>
          </a:prstGeom>
        </p:spPr>
      </p:pic>
      <p:sp>
        <p:nvSpPr>
          <p:cNvPr id="7" name="Jobbra nyíl 6"/>
          <p:cNvSpPr/>
          <p:nvPr/>
        </p:nvSpPr>
        <p:spPr>
          <a:xfrm>
            <a:off x="4198090" y="5218422"/>
            <a:ext cx="895865" cy="759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304" y="4941168"/>
            <a:ext cx="3436144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8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Próba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7984" y="1484784"/>
            <a:ext cx="7454416" cy="3263504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Adjuk hozzá a </a:t>
            </a:r>
            <a:r>
              <a:rPr lang="hu-HU" sz="2400" dirty="0" err="1" smtClean="0"/>
              <a:t>szkriptet</a:t>
            </a:r>
            <a:r>
              <a:rPr lang="hu-HU" sz="2400" dirty="0" smtClean="0"/>
              <a:t> a fő kamerához</a:t>
            </a:r>
            <a:endParaRPr lang="hu-HU" sz="2400" dirty="0"/>
          </a:p>
          <a:p>
            <a:r>
              <a:rPr lang="hu-HU" sz="2400" dirty="0" smtClean="0"/>
              <a:t>A színek </a:t>
            </a:r>
            <a:r>
              <a:rPr lang="hu-HU" sz="2400" dirty="0" err="1" smtClean="0"/>
              <a:t>invertálva</a:t>
            </a:r>
            <a:r>
              <a:rPr lang="hu-HU" sz="2400" dirty="0" smtClean="0"/>
              <a:t> lettek!</a:t>
            </a:r>
            <a:endParaRPr lang="hu-HU" sz="2400" dirty="0"/>
          </a:p>
          <a:p>
            <a:pPr lvl="1"/>
            <a:r>
              <a:rPr lang="hu-HU" sz="1800" dirty="0" smtClean="0"/>
              <a:t>A </a:t>
            </a:r>
            <a:r>
              <a:rPr lang="hu-HU" sz="1800" dirty="0" err="1" smtClean="0"/>
              <a:t>Unity</a:t>
            </a:r>
            <a:r>
              <a:rPr lang="hu-HU" sz="1800" dirty="0" smtClean="0"/>
              <a:t> Image </a:t>
            </a:r>
            <a:r>
              <a:rPr lang="hu-HU" sz="1800" dirty="0" err="1" smtClean="0"/>
              <a:t>Effect</a:t>
            </a:r>
            <a:r>
              <a:rPr lang="hu-HU" sz="1800" dirty="0" smtClean="0"/>
              <a:t> </a:t>
            </a:r>
            <a:r>
              <a:rPr lang="hu-HU" sz="1800" dirty="0" err="1" smtClean="0"/>
              <a:t>shader</a:t>
            </a:r>
            <a:r>
              <a:rPr lang="hu-HU" sz="1800" dirty="0" smtClean="0"/>
              <a:t> sablonban ez van</a:t>
            </a:r>
            <a:endParaRPr lang="en-US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924944"/>
            <a:ext cx="5764166" cy="36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05" y="3156037"/>
            <a:ext cx="663015" cy="60536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15" y="4329114"/>
            <a:ext cx="668212" cy="6244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14894" y="2922783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Rendering pipeline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8775" y="3961522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Vertex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5" name="Rectangle 4"/>
          <p:cNvSpPr/>
          <p:nvPr/>
        </p:nvSpPr>
        <p:spPr>
          <a:xfrm>
            <a:off x="1280628" y="3961522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Geometry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6" name="Rectangle 5"/>
          <p:cNvSpPr/>
          <p:nvPr/>
        </p:nvSpPr>
        <p:spPr>
          <a:xfrm>
            <a:off x="2352481" y="3961522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Rasterization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3366" y="3961522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Fragment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8" name="Rectangle 7"/>
          <p:cNvSpPr/>
          <p:nvPr/>
        </p:nvSpPr>
        <p:spPr>
          <a:xfrm>
            <a:off x="4494251" y="3961522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Compositing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2371" y="3964668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00389" y="2781218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Depth buffer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2371" y="5040640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Normal buffer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024959" y="406039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ight Arrow 14"/>
          <p:cNvSpPr/>
          <p:nvPr/>
        </p:nvSpPr>
        <p:spPr>
          <a:xfrm>
            <a:off x="2103661" y="406039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ight Arrow 15"/>
          <p:cNvSpPr/>
          <p:nvPr/>
        </p:nvSpPr>
        <p:spPr>
          <a:xfrm>
            <a:off x="3178366" y="405593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ight Arrow 16"/>
          <p:cNvSpPr/>
          <p:nvPr/>
        </p:nvSpPr>
        <p:spPr>
          <a:xfrm>
            <a:off x="4244121" y="405593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ight Arrow 17"/>
          <p:cNvSpPr/>
          <p:nvPr/>
        </p:nvSpPr>
        <p:spPr>
          <a:xfrm>
            <a:off x="5345426" y="405593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ight Arrow 18"/>
          <p:cNvSpPr/>
          <p:nvPr/>
        </p:nvSpPr>
        <p:spPr>
          <a:xfrm>
            <a:off x="5343699" y="288740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ight Arrow 19"/>
          <p:cNvSpPr/>
          <p:nvPr/>
        </p:nvSpPr>
        <p:spPr>
          <a:xfrm>
            <a:off x="5343800" y="5151322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Rectangle 21"/>
          <p:cNvSpPr/>
          <p:nvPr/>
        </p:nvSpPr>
        <p:spPr>
          <a:xfrm>
            <a:off x="5284168" y="2942639"/>
            <a:ext cx="50600" cy="233032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ight Arrow 22"/>
          <p:cNvSpPr/>
          <p:nvPr/>
        </p:nvSpPr>
        <p:spPr>
          <a:xfrm>
            <a:off x="6409552" y="4055934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Rectangle 25"/>
          <p:cNvSpPr/>
          <p:nvPr/>
        </p:nvSpPr>
        <p:spPr>
          <a:xfrm>
            <a:off x="6414894" y="5179446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677" y="3202907"/>
            <a:ext cx="881226" cy="6761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363" y="3189664"/>
            <a:ext cx="831367" cy="690396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251926" y="3398258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Oval 44"/>
          <p:cNvSpPr/>
          <p:nvPr/>
        </p:nvSpPr>
        <p:spPr>
          <a:xfrm>
            <a:off x="338234" y="3624528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Oval 45"/>
          <p:cNvSpPr/>
          <p:nvPr/>
        </p:nvSpPr>
        <p:spPr>
          <a:xfrm>
            <a:off x="807098" y="3358603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474180" y="3393592"/>
            <a:ext cx="538842" cy="3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460184" y="3439978"/>
            <a:ext cx="69980" cy="212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558080" y="3393592"/>
            <a:ext cx="454942" cy="265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39189" y="3405740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Oval 54"/>
          <p:cNvSpPr/>
          <p:nvPr/>
        </p:nvSpPr>
        <p:spPr>
          <a:xfrm>
            <a:off x="1525497" y="3632009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Oval 55"/>
          <p:cNvSpPr/>
          <p:nvPr/>
        </p:nvSpPr>
        <p:spPr>
          <a:xfrm>
            <a:off x="1994361" y="3366084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ounded Rectangle 2"/>
          <p:cNvSpPr/>
          <p:nvPr/>
        </p:nvSpPr>
        <p:spPr>
          <a:xfrm>
            <a:off x="104970" y="2466776"/>
            <a:ext cx="6459116" cy="3432378"/>
          </a:xfrm>
          <a:prstGeom prst="roundRect">
            <a:avLst/>
          </a:prstGeom>
          <a:noFill/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8" name="TextBox 47"/>
          <p:cNvSpPr txBox="1"/>
          <p:nvPr/>
        </p:nvSpPr>
        <p:spPr>
          <a:xfrm>
            <a:off x="2591992" y="2522329"/>
            <a:ext cx="123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3D pipeline</a:t>
            </a:r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6782674" y="2466776"/>
            <a:ext cx="2280540" cy="3432378"/>
            <a:chOff x="9043565" y="2146035"/>
            <a:chExt cx="3040720" cy="4576504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9148" y="4634763"/>
              <a:ext cx="959839" cy="89736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154440" y="4139029"/>
              <a:ext cx="1088244" cy="4875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Image processing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52386" y="4139029"/>
              <a:ext cx="1088244" cy="4875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err="1"/>
                <a:t>Color</a:t>
              </a:r>
              <a:r>
                <a:rPr lang="en-GB" sz="900" dirty="0"/>
                <a:t> buffer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 rot="5400000">
              <a:off x="8669399" y="3328625"/>
              <a:ext cx="1384988" cy="23582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Right Arrow 26"/>
            <p:cNvSpPr/>
            <p:nvPr/>
          </p:nvSpPr>
          <p:spPr>
            <a:xfrm rot="16200000">
              <a:off x="8744799" y="5152607"/>
              <a:ext cx="1234187" cy="23582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" name="Right Arrow 27"/>
            <p:cNvSpPr/>
            <p:nvPr/>
          </p:nvSpPr>
          <p:spPr>
            <a:xfrm rot="5400000">
              <a:off x="9742255" y="3744606"/>
              <a:ext cx="545560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955969" y="3472823"/>
              <a:ext cx="1549986" cy="13493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11098819" y="3742984"/>
              <a:ext cx="680498" cy="13377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10249531" y="4264912"/>
              <a:ext cx="608370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9043565" y="2146035"/>
              <a:ext cx="3040720" cy="4576504"/>
            </a:xfrm>
            <a:prstGeom prst="roundRect">
              <a:avLst/>
            </a:prstGeom>
            <a:noFill/>
            <a:ln w="476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517153" y="2220106"/>
              <a:ext cx="2176935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Post processing pipeline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3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</a:t>
            </a:r>
            <a:r>
              <a:rPr lang="hu-HU" dirty="0" smtClean="0"/>
              <a:t> sablon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Nézzünk bele a generált </a:t>
            </a:r>
            <a:r>
              <a:rPr lang="hu-HU" sz="2400" dirty="0" err="1" smtClean="0"/>
              <a:t>shaderbe</a:t>
            </a:r>
            <a:endParaRPr lang="hu-HU" sz="2400" dirty="0" smtClean="0"/>
          </a:p>
          <a:p>
            <a:r>
              <a:rPr lang="hu-HU" sz="2400" dirty="0" err="1" smtClean="0"/>
              <a:t>Pass-through</a:t>
            </a:r>
            <a:r>
              <a:rPr lang="hu-HU" sz="2400" dirty="0" smtClean="0"/>
              <a:t> </a:t>
            </a:r>
            <a:r>
              <a:rPr lang="hu-HU" sz="2400" dirty="0" err="1" smtClean="0"/>
              <a:t>vertex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endParaRPr lang="hu-HU" sz="2400" dirty="0"/>
          </a:p>
          <a:p>
            <a:r>
              <a:rPr lang="hu-HU" sz="2400" dirty="0" smtClean="0"/>
              <a:t>Textúra olvasás és szín </a:t>
            </a:r>
            <a:r>
              <a:rPr lang="hu-HU" sz="2400" dirty="0" err="1" smtClean="0"/>
              <a:t>invertálás</a:t>
            </a:r>
            <a:r>
              <a:rPr lang="hu-HU" sz="2400" dirty="0" smtClean="0"/>
              <a:t> a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shaderben</a:t>
            </a:r>
            <a:endParaRPr lang="en-US" sz="2400" dirty="0"/>
          </a:p>
        </p:txBody>
      </p:sp>
      <p:sp>
        <p:nvSpPr>
          <p:cNvPr id="4" name="Téglalap 3"/>
          <p:cNvSpPr/>
          <p:nvPr/>
        </p:nvSpPr>
        <p:spPr>
          <a:xfrm>
            <a:off x="1043608" y="3394154"/>
            <a:ext cx="7272808" cy="23391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v)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o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lehetne </a:t>
            </a:r>
            <a:r>
              <a:rPr lang="hu-HU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o.vertex</a:t>
            </a:r>
            <a:r>
              <a:rPr lang="hu-HU" sz="1600" dirty="0">
                <a:solidFill>
                  <a:srgbClr val="008000"/>
                </a:solidFill>
                <a:latin typeface="Consolas" panose="020B0609020204030204" pitchFamily="49" charset="0"/>
              </a:rPr>
              <a:t> =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v.vertex</a:t>
            </a:r>
            <a:endParaRPr lang="hu-HU" sz="16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// (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Graphics.Blit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minden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matrixot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identitasra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allit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o.vertex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UnityObjectToClipPos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v.vertex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o.uv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v.uv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o;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</a:t>
            </a:r>
            <a:r>
              <a:rPr lang="hu-HU" dirty="0" smtClean="0"/>
              <a:t> sablon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Nézzünk bele a generált </a:t>
            </a:r>
            <a:r>
              <a:rPr lang="hu-HU" sz="2400" dirty="0" err="1" smtClean="0"/>
              <a:t>shaderbe</a:t>
            </a:r>
            <a:endParaRPr lang="hu-HU" sz="2400" dirty="0" smtClean="0"/>
          </a:p>
          <a:p>
            <a:r>
              <a:rPr lang="hu-HU" sz="2400" dirty="0" err="1" smtClean="0"/>
              <a:t>Pass-through</a:t>
            </a:r>
            <a:r>
              <a:rPr lang="hu-HU" sz="2400" dirty="0" smtClean="0"/>
              <a:t> </a:t>
            </a:r>
            <a:r>
              <a:rPr lang="hu-HU" sz="2400" dirty="0" err="1" smtClean="0"/>
              <a:t>vertex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endParaRPr lang="hu-HU" sz="2400" dirty="0"/>
          </a:p>
          <a:p>
            <a:r>
              <a:rPr lang="hu-HU" sz="2400" dirty="0" smtClean="0"/>
              <a:t>Textúra olvasás és szín </a:t>
            </a:r>
            <a:r>
              <a:rPr lang="hu-HU" sz="2400" dirty="0" err="1" smtClean="0"/>
              <a:t>invertálás</a:t>
            </a:r>
            <a:r>
              <a:rPr lang="hu-HU" sz="2400" dirty="0" smtClean="0"/>
              <a:t> a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shaderben</a:t>
            </a:r>
            <a:endParaRPr lang="en-US" sz="2400" dirty="0"/>
          </a:p>
        </p:txBody>
      </p:sp>
      <p:sp>
        <p:nvSpPr>
          <p:cNvPr id="5" name="Téglalap 4"/>
          <p:cNvSpPr/>
          <p:nvPr/>
        </p:nvSpPr>
        <p:spPr>
          <a:xfrm>
            <a:off x="1068288" y="3429000"/>
            <a:ext cx="6600056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Graphics.Blit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elso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parametere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19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Milyen gyors a grafikus kártya?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749672"/>
            <a:ext cx="8198827" cy="3263504"/>
          </a:xfrm>
        </p:spPr>
        <p:txBody>
          <a:bodyPr>
            <a:normAutofit/>
          </a:bodyPr>
          <a:lstStyle/>
          <a:p>
            <a:r>
              <a:rPr lang="hu-HU" sz="2800" dirty="0" smtClean="0"/>
              <a:t>Play </a:t>
            </a:r>
            <a:r>
              <a:rPr lang="hu-HU" sz="2800" dirty="0" err="1" smtClean="0"/>
              <a:t>mode</a:t>
            </a:r>
            <a:r>
              <a:rPr lang="hu-HU" sz="2800" dirty="0" smtClean="0"/>
              <a:t>, </a:t>
            </a:r>
            <a:r>
              <a:rPr lang="hu-HU" sz="2800" dirty="0" err="1" smtClean="0"/>
              <a:t>Stats</a:t>
            </a:r>
            <a:r>
              <a:rPr lang="hu-HU" sz="2800" dirty="0" smtClean="0"/>
              <a:t> panel, FPS </a:t>
            </a:r>
            <a:r>
              <a:rPr lang="hu-HU" sz="2800" dirty="0"/>
              <a:t>(</a:t>
            </a:r>
            <a:r>
              <a:rPr lang="hu-HU" sz="2800" dirty="0" err="1"/>
              <a:t>frames</a:t>
            </a:r>
            <a:r>
              <a:rPr lang="hu-HU" sz="2800" dirty="0"/>
              <a:t> per </a:t>
            </a:r>
            <a:r>
              <a:rPr lang="hu-HU" sz="2800" dirty="0" err="1"/>
              <a:t>seconds</a:t>
            </a:r>
            <a:r>
              <a:rPr lang="hu-HU" sz="2800" dirty="0"/>
              <a:t>)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416" y="2738803"/>
            <a:ext cx="4713973" cy="2979059"/>
          </a:xfrm>
          <a:prstGeom prst="rect">
            <a:avLst/>
          </a:prstGeom>
        </p:spPr>
      </p:pic>
      <p:sp>
        <p:nvSpPr>
          <p:cNvPr id="5" name="Rectangle 6"/>
          <p:cNvSpPr/>
          <p:nvPr/>
        </p:nvSpPr>
        <p:spPr>
          <a:xfrm>
            <a:off x="6161942" y="3321754"/>
            <a:ext cx="668307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6"/>
          <p:cNvSpPr/>
          <p:nvPr/>
        </p:nvSpPr>
        <p:spPr>
          <a:xfrm>
            <a:off x="4630614" y="2690354"/>
            <a:ext cx="515816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7694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Milyen gyors a grafikus kártya?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Próba: tegyük a képfeldolgozást ciklusba</a:t>
            </a:r>
          </a:p>
        </p:txBody>
      </p:sp>
      <p:sp>
        <p:nvSpPr>
          <p:cNvPr id="4" name="Téglalap 3"/>
          <p:cNvSpPr/>
          <p:nvPr/>
        </p:nvSpPr>
        <p:spPr>
          <a:xfrm>
            <a:off x="500062" y="2635602"/>
            <a:ext cx="7558088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100;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csak a mostani teszthez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csak a mostani teszthez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}</a:t>
            </a:r>
            <a:endParaRPr lang="en-US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966" y="4181659"/>
            <a:ext cx="3450431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Luminancia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323528" y="1628800"/>
            <a:ext cx="5019675" cy="184665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frag 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  <p:sp>
        <p:nvSpPr>
          <p:cNvPr id="5" name="Téglalap 4"/>
          <p:cNvSpPr/>
          <p:nvPr/>
        </p:nvSpPr>
        <p:spPr>
          <a:xfrm>
            <a:off x="2987825" y="4221088"/>
            <a:ext cx="6048672" cy="23391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i.uv).rgb;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rgb2lum =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(0.2126, 0.7152,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0.0722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0.2126*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col.r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+ 0.7152*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col.g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+ 0.0722*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col.b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luminance = dot(col, rgb2lum);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luminance;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implicit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konverzio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float3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-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ra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  <p:sp>
        <p:nvSpPr>
          <p:cNvPr id="6" name="Kanyar jobbra 5"/>
          <p:cNvSpPr/>
          <p:nvPr/>
        </p:nvSpPr>
        <p:spPr>
          <a:xfrm rot="10800000" flipH="1">
            <a:off x="611560" y="3861048"/>
            <a:ext cx="1885951" cy="1485900"/>
          </a:xfrm>
          <a:prstGeom prst="bentArrow">
            <a:avLst>
              <a:gd name="adj1" fmla="val 25000"/>
              <a:gd name="adj2" fmla="val 26299"/>
              <a:gd name="adj3" fmla="val 25000"/>
              <a:gd name="adj4" fmla="val 43750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9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Luminancia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69" y="2226469"/>
            <a:ext cx="6057900" cy="34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Luminancia</a:t>
            </a:r>
            <a:r>
              <a:rPr lang="hu-HU" dirty="0" smtClean="0"/>
              <a:t> kvantálás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525963"/>
          </a:xfrm>
        </p:spPr>
        <p:txBody>
          <a:bodyPr>
            <a:normAutofit/>
          </a:bodyPr>
          <a:lstStyle/>
          <a:p>
            <a:r>
              <a:rPr lang="hu-HU" sz="2800" dirty="0" smtClean="0"/>
              <a:t>Motiváció: csökkentsük a színek számát</a:t>
            </a:r>
          </a:p>
          <a:p>
            <a:r>
              <a:rPr lang="hu-HU" sz="2800" dirty="0" err="1" smtClean="0"/>
              <a:t>Kvantáljuk</a:t>
            </a:r>
            <a:r>
              <a:rPr lang="hu-HU" sz="2800" dirty="0" smtClean="0"/>
              <a:t> a </a:t>
            </a:r>
            <a:r>
              <a:rPr lang="hu-HU" sz="2800" dirty="0" err="1" smtClean="0"/>
              <a:t>luminanciát</a:t>
            </a:r>
            <a:endParaRPr lang="en-US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099" y="1253729"/>
            <a:ext cx="1414133" cy="132257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00430" y="3108648"/>
            <a:ext cx="724343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luminance(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0.2126*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rgb.r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+ 0.7152*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rgb.g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+ 0.0722*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rgb.b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hu-HU" sz="1350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endParaRPr lang="hu-HU" sz="1350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sz="13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col = tex2D(_MainTex, i.uv).rgb;</a:t>
            </a:r>
          </a:p>
          <a:p>
            <a:r>
              <a:rPr lang="hu-HU" sz="135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luminance(col);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levels = 8</a:t>
            </a:r>
            <a:r>
              <a:rPr lang="en-US" sz="13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floor(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 levels) / levels;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210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Luminancia</a:t>
            </a:r>
            <a:r>
              <a:rPr lang="hu-HU" dirty="0"/>
              <a:t> kvantálás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76" y="2125266"/>
            <a:ext cx="6448049" cy="36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Paraméterátadás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err="1" smtClean="0"/>
              <a:t>Material</a:t>
            </a:r>
            <a:r>
              <a:rPr lang="hu-HU" sz="2800" dirty="0" smtClean="0"/>
              <a:t> </a:t>
            </a:r>
            <a:r>
              <a:rPr lang="hu-HU" sz="2800" dirty="0" err="1" smtClean="0"/>
              <a:t>propertyre</a:t>
            </a:r>
            <a:r>
              <a:rPr lang="hu-HU" sz="2800" dirty="0" smtClean="0"/>
              <a:t> nincs szükség, a materialt úgyis a </a:t>
            </a:r>
            <a:r>
              <a:rPr lang="hu-HU" sz="2800" dirty="0" err="1" smtClean="0"/>
              <a:t>szkript</a:t>
            </a:r>
            <a:r>
              <a:rPr lang="hu-HU" sz="2800" dirty="0" smtClean="0"/>
              <a:t> generálja</a:t>
            </a:r>
            <a:endParaRPr lang="en-US" sz="2800" dirty="0"/>
          </a:p>
        </p:txBody>
      </p:sp>
      <p:sp>
        <p:nvSpPr>
          <p:cNvPr id="4" name="Téglalap 3"/>
          <p:cNvSpPr/>
          <p:nvPr/>
        </p:nvSpPr>
        <p:spPr>
          <a:xfrm>
            <a:off x="864724" y="3673004"/>
            <a:ext cx="7243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replace the old "frag" with this one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 = tex2D(_MainTex, i.uv).rgb;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luminance(col);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int</a:t>
            </a:r>
            <a:r>
              <a:rPr lang="en-US" sz="135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 levels = 8;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floor(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 levels) / levels;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6" name="Téglalap 5"/>
          <p:cNvSpPr/>
          <p:nvPr/>
        </p:nvSpPr>
        <p:spPr>
          <a:xfrm>
            <a:off x="864723" y="2824845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levels;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626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Paraméterátadás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Általános alak:</a:t>
            </a:r>
          </a:p>
          <a:p>
            <a:pPr lvl="1"/>
            <a:r>
              <a:rPr lang="hu-HU" dirty="0" err="1" smtClean="0"/>
              <a:t>material.set</a:t>
            </a:r>
            <a:r>
              <a:rPr lang="hu-HU" dirty="0" smtClean="0"/>
              <a:t>[</a:t>
            </a:r>
            <a:r>
              <a:rPr lang="hu-HU" dirty="0" err="1" smtClean="0"/>
              <a:t>VariableType</a:t>
            </a:r>
            <a:r>
              <a:rPr lang="hu-HU" dirty="0" smtClean="0"/>
              <a:t>](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"</a:t>
            </a:r>
            <a:r>
              <a:rPr lang="hu-HU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nameInTheShader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",</a:t>
            </a:r>
            <a:r>
              <a:rPr lang="hu-HU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scriptVariable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797169" y="3295313"/>
            <a:ext cx="565638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public class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LumQuantEffect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(1,50)]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allowed range in the inspector view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levels = 8;</a:t>
            </a:r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endParaRPr lang="en-US" sz="1350" dirty="0"/>
          </a:p>
        </p:txBody>
      </p:sp>
      <p:sp>
        <p:nvSpPr>
          <p:cNvPr id="7" name="Téglalap 6"/>
          <p:cNvSpPr/>
          <p:nvPr/>
        </p:nvSpPr>
        <p:spPr>
          <a:xfrm>
            <a:off x="1084385" y="4682460"/>
            <a:ext cx="697523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())</a:t>
            </a:r>
            <a:r>
              <a:rPr lang="hu-HU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"levels"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levels);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}</a:t>
            </a:r>
            <a:endParaRPr lang="hu-HU" sz="13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endParaRPr lang="en-US" sz="135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765" y="3828188"/>
            <a:ext cx="3457575" cy="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Objektumtér </a:t>
            </a:r>
            <a:r>
              <a:rPr lang="hu-HU" dirty="0" err="1" smtClean="0"/>
              <a:t>vs</a:t>
            </a:r>
            <a:r>
              <a:rPr lang="hu-HU" dirty="0" smtClean="0"/>
              <a:t> Képtér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Objektumtér:</a:t>
            </a:r>
          </a:p>
          <a:p>
            <a:pPr lvl="1"/>
            <a:r>
              <a:rPr lang="hu-HU" dirty="0" smtClean="0"/>
              <a:t>Az objektumok anyagtulajdonságait adjuk meg</a:t>
            </a:r>
          </a:p>
          <a:p>
            <a:pPr lvl="2"/>
            <a:r>
              <a:rPr lang="hu-HU" dirty="0" smtClean="0"/>
              <a:t>Fény-felület kölcsönhatás, stilizált megvilágítás (</a:t>
            </a:r>
            <a:r>
              <a:rPr lang="hu-HU" dirty="0" err="1" smtClean="0"/>
              <a:t>toon-shading</a:t>
            </a:r>
            <a:r>
              <a:rPr lang="hu-HU" dirty="0" smtClean="0"/>
              <a:t>) stb.</a:t>
            </a:r>
          </a:p>
          <a:p>
            <a:pPr lvl="1"/>
            <a:r>
              <a:rPr lang="hu-HU" dirty="0" smtClean="0"/>
              <a:t>A teljes színtér adat rendelkezésre áll (geometria, </a:t>
            </a:r>
            <a:r>
              <a:rPr lang="hu-HU" dirty="0" err="1" smtClean="0"/>
              <a:t>materialok</a:t>
            </a:r>
            <a:r>
              <a:rPr lang="hu-HU" dirty="0" smtClean="0"/>
              <a:t> stb.)</a:t>
            </a:r>
          </a:p>
          <a:p>
            <a:pPr lvl="1"/>
            <a:r>
              <a:rPr lang="hu-HU" dirty="0" smtClean="0"/>
              <a:t>Az egyes objektumok stílusa eltérhet</a:t>
            </a:r>
          </a:p>
          <a:p>
            <a:pPr lvl="2"/>
            <a:r>
              <a:rPr lang="hu-HU" dirty="0" err="1" smtClean="0"/>
              <a:t>Unity</a:t>
            </a:r>
            <a:r>
              <a:rPr lang="hu-HU" dirty="0" smtClean="0"/>
              <a:t>: különböző </a:t>
            </a:r>
            <a:r>
              <a:rPr lang="hu-HU" dirty="0" err="1" smtClean="0"/>
              <a:t>materialok</a:t>
            </a:r>
            <a:r>
              <a:rPr lang="hu-HU" dirty="0" smtClean="0"/>
              <a:t> hozzárendelése az egyes objektumokhoz</a:t>
            </a:r>
          </a:p>
          <a:p>
            <a:pPr lvl="1"/>
            <a:r>
              <a:rPr lang="hu-HU" dirty="0" smtClean="0"/>
              <a:t>A teljes színtér stílusának megváltoztatása elég időigényes is lehet</a:t>
            </a:r>
          </a:p>
        </p:txBody>
      </p:sp>
    </p:spTree>
    <p:extLst>
      <p:ext uri="{BB962C8B-B14F-4D97-AF65-F5344CB8AC3E}">
        <p14:creationId xmlns:p14="http://schemas.microsoft.com/office/powerpoint/2010/main" val="36198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Luminancia</a:t>
            </a:r>
            <a:r>
              <a:rPr lang="hu-HU" dirty="0" smtClean="0"/>
              <a:t> szintek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18" y="3919205"/>
            <a:ext cx="3077851" cy="17298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17" y="2132856"/>
            <a:ext cx="3077849" cy="17298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42" y="2132856"/>
            <a:ext cx="3077849" cy="172988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25" y="3919983"/>
            <a:ext cx="3076466" cy="172910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24750" y="2755898"/>
            <a:ext cx="967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Levels</a:t>
            </a:r>
            <a:r>
              <a:rPr lang="hu-HU" sz="1350" dirty="0"/>
              <a:t> = 2</a:t>
            </a:r>
            <a:endParaRPr lang="en-US" sz="135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24750" y="4578750"/>
            <a:ext cx="967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Levels</a:t>
            </a:r>
            <a:r>
              <a:rPr lang="hu-HU" sz="1350" dirty="0"/>
              <a:t> = 8</a:t>
            </a:r>
            <a:endParaRPr lang="en-US" sz="135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602511" y="2859299"/>
            <a:ext cx="967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Levels</a:t>
            </a:r>
            <a:r>
              <a:rPr lang="hu-HU" sz="1350" dirty="0"/>
              <a:t> = 4</a:t>
            </a:r>
            <a:endParaRPr lang="en-US" sz="135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598660" y="4578750"/>
            <a:ext cx="967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Levels</a:t>
            </a:r>
            <a:r>
              <a:rPr lang="hu-HU" sz="1350" dirty="0"/>
              <a:t> = 30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841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Színkorrekció</a:t>
            </a:r>
            <a:r>
              <a:rPr lang="en-GB" dirty="0" smtClean="0"/>
              <a:t> HSV</a:t>
            </a:r>
            <a:r>
              <a:rPr lang="hu-HU" dirty="0" smtClean="0"/>
              <a:t>-</a:t>
            </a:r>
            <a:r>
              <a:rPr lang="hu-HU" dirty="0" err="1" smtClean="0"/>
              <a:t>ben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Új C# </a:t>
            </a:r>
            <a:r>
              <a:rPr lang="hu-HU" dirty="0" err="1" smtClean="0"/>
              <a:t>szkript</a:t>
            </a:r>
            <a:r>
              <a:rPr lang="hu-HU" dirty="0" smtClean="0"/>
              <a:t> és 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en-GB" dirty="0" err="1" smtClean="0"/>
              <a:t>ColorCorrectionEffect</a:t>
            </a:r>
            <a:r>
              <a:rPr lang="en-GB" dirty="0" smtClean="0"/>
              <a:t> </a:t>
            </a:r>
            <a:r>
              <a:rPr lang="hu-HU" dirty="0" smtClean="0"/>
              <a:t>és</a:t>
            </a:r>
            <a:r>
              <a:rPr lang="en-GB" dirty="0" smtClean="0"/>
              <a:t> </a:t>
            </a:r>
            <a:r>
              <a:rPr lang="en-GB" dirty="0" err="1" smtClean="0"/>
              <a:t>ColorCorrectionShader</a:t>
            </a:r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r>
              <a:rPr lang="hu-HU" dirty="0" smtClean="0"/>
              <a:t>Név beállítása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24" y="2845494"/>
            <a:ext cx="1664494" cy="8715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2413" y="4921420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GB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GB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b="1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GB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GB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ColorCorrectionShader</a:t>
            </a:r>
            <a:r>
              <a:rPr lang="en-GB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GB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GB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GB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Properties</a:t>
            </a:r>
            <a:endParaRPr lang="en-GB" sz="13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6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 smtClean="0"/>
              <a:t>-</a:t>
            </a:r>
            <a:r>
              <a:rPr lang="hu-HU" dirty="0" err="1" smtClean="0"/>
              <a:t>ben</a:t>
            </a:r>
            <a:r>
              <a:rPr lang="hu-HU" dirty="0" smtClean="0"/>
              <a:t>: C# </a:t>
            </a:r>
            <a:r>
              <a:rPr lang="hu-HU" dirty="0" err="1" smtClean="0"/>
              <a:t>szkript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Paraméterek a Színezet/</a:t>
            </a:r>
            <a:r>
              <a:rPr lang="hu-HU" sz="2800" dirty="0" err="1" smtClean="0"/>
              <a:t>Szaturáció</a:t>
            </a:r>
            <a:r>
              <a:rPr lang="hu-HU" sz="2800" dirty="0" smtClean="0"/>
              <a:t>/Világosság állítgatására</a:t>
            </a:r>
            <a:endParaRPr lang="en-US" sz="2800" dirty="0"/>
          </a:p>
        </p:txBody>
      </p:sp>
      <p:sp>
        <p:nvSpPr>
          <p:cNvPr id="4" name="Téglalap 3"/>
          <p:cNvSpPr/>
          <p:nvPr/>
        </p:nvSpPr>
        <p:spPr>
          <a:xfrm>
            <a:off x="779585" y="2722982"/>
            <a:ext cx="689316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ColorCorrectionEffect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(0.0f, 1.0f)]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0.0f;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(0.0f, 3.0f)]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1.0f;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(0.0f, 3.0f)]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1.0f;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3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US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ColorCorrectionShader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  <a:endParaRPr lang="en-US" sz="135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177" y="3077801"/>
            <a:ext cx="2516354" cy="1560840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6324600" y="4313565"/>
            <a:ext cx="2564515" cy="32507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/>
          <p:cNvSpPr/>
          <p:nvPr/>
        </p:nvSpPr>
        <p:spPr>
          <a:xfrm>
            <a:off x="1181099" y="3349341"/>
            <a:ext cx="3877409" cy="135307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9194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C# </a:t>
            </a:r>
            <a:r>
              <a:rPr lang="hu-HU" dirty="0" err="1"/>
              <a:t>szkript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Paraméterek átadása</a:t>
            </a:r>
            <a:endParaRPr lang="en-US" dirty="0"/>
          </a:p>
        </p:txBody>
      </p:sp>
      <p:sp>
        <p:nvSpPr>
          <p:cNvPr id="8" name="Téglalap 7"/>
          <p:cNvSpPr/>
          <p:nvPr/>
        </p:nvSpPr>
        <p:spPr>
          <a:xfrm>
            <a:off x="819929" y="2722982"/>
            <a:ext cx="7039708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3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3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9" name="Rectangle 6"/>
          <p:cNvSpPr/>
          <p:nvPr/>
        </p:nvSpPr>
        <p:spPr>
          <a:xfrm>
            <a:off x="1521069" y="3349341"/>
            <a:ext cx="5512778" cy="66141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558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err="1" smtClean="0"/>
              <a:t>Assetek</a:t>
            </a:r>
            <a:r>
              <a:rPr lang="hu-HU" sz="2800" dirty="0" smtClean="0"/>
              <a:t>: </a:t>
            </a:r>
            <a:r>
              <a:rPr lang="hu-HU" sz="2800" dirty="0" err="1" smtClean="0"/>
              <a:t>colorspaces.cginc</a:t>
            </a:r>
            <a:endParaRPr lang="hu-HU" sz="2800" dirty="0" smtClean="0"/>
          </a:p>
          <a:p>
            <a:r>
              <a:rPr lang="hu-HU" sz="2800" dirty="0" smtClean="0"/>
              <a:t>RGB-</a:t>
            </a:r>
            <a:r>
              <a:rPr lang="hu-HU" sz="2800" dirty="0" err="1" smtClean="0"/>
              <a:t>ből</a:t>
            </a:r>
            <a:r>
              <a:rPr lang="hu-HU" sz="2800" dirty="0" smtClean="0"/>
              <a:t> HSV-</a:t>
            </a:r>
            <a:r>
              <a:rPr lang="hu-HU" sz="2800" dirty="0" err="1" smtClean="0"/>
              <a:t>ből</a:t>
            </a:r>
            <a:r>
              <a:rPr lang="hu-HU" sz="2800" dirty="0" smtClean="0"/>
              <a:t> (és vissza) konvertáló függvény</a:t>
            </a:r>
            <a:endParaRPr lang="hu-HU" sz="2800" dirty="0"/>
          </a:p>
        </p:txBody>
      </p:sp>
      <p:sp>
        <p:nvSpPr>
          <p:cNvPr id="4" name="Téglalap 3"/>
          <p:cNvSpPr/>
          <p:nvPr/>
        </p:nvSpPr>
        <p:spPr>
          <a:xfrm>
            <a:off x="756139" y="3211387"/>
            <a:ext cx="299524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#pragma vertex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vert</a:t>
            </a:r>
            <a:endParaRPr lang="en-US" sz="135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#pragma fragment frag</a:t>
            </a:r>
          </a:p>
          <a:p>
            <a:endParaRPr lang="en-US" sz="1350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#include "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UnityCG.cginc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sz="1350" dirty="0">
                <a:solidFill>
                  <a:srgbClr val="808080"/>
                </a:solidFill>
                <a:latin typeface="Consolas" panose="020B0609020204030204" pitchFamily="49" charset="0"/>
              </a:rPr>
              <a:t>#include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dirty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endParaRPr lang="en-US" sz="1350" dirty="0"/>
          </a:p>
        </p:txBody>
      </p:sp>
      <p:sp>
        <p:nvSpPr>
          <p:cNvPr id="6" name="Téglalap 5"/>
          <p:cNvSpPr/>
          <p:nvPr/>
        </p:nvSpPr>
        <p:spPr>
          <a:xfrm>
            <a:off x="756138" y="4521894"/>
            <a:ext cx="2749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362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Konvertálás HSV-be, színkorrekció, visszakonvertálás RGB-be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3275399"/>
            <a:ext cx="800173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 = tex2D(_MainTex, i.uv);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rgb_to_hsv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rgb_to_hsv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en-US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hsv_to_rgb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hsv_to_rgb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9843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Konvertálás HSV-be, színkorrekció, visszakonvertálás RGB-be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3275399"/>
            <a:ext cx="800173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 = tex2D(_MainTex, i.uv);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rgb_to_hsv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rgb_to_hsv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en-US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hsv_to_rgb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hsv_to_rgb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pic>
        <p:nvPicPr>
          <p:cNvPr id="6" name="Picture 2" descr="File:HSV color solid cylinder saturation gr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57468"/>
            <a:ext cx="3375696" cy="25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95736" y="3933056"/>
            <a:ext cx="1031631" cy="21602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6"/>
          <p:cNvSpPr/>
          <p:nvPr/>
        </p:nvSpPr>
        <p:spPr>
          <a:xfrm>
            <a:off x="914618" y="4149080"/>
            <a:ext cx="3113576" cy="22648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9" name="Straight Arrow Connector 13"/>
          <p:cNvCxnSpPr/>
          <p:nvPr/>
        </p:nvCxnSpPr>
        <p:spPr>
          <a:xfrm flipV="1">
            <a:off x="6474587" y="3505217"/>
            <a:ext cx="1106369" cy="2423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3"/>
          <p:cNvCxnSpPr/>
          <p:nvPr/>
        </p:nvCxnSpPr>
        <p:spPr>
          <a:xfrm flipV="1">
            <a:off x="6474587" y="3248666"/>
            <a:ext cx="373022" cy="49892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/>
          <p:cNvSpPr txBox="1"/>
          <p:nvPr/>
        </p:nvSpPr>
        <p:spPr>
          <a:xfrm>
            <a:off x="5980249" y="3028843"/>
            <a:ext cx="130312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Módosított szín</a:t>
            </a:r>
            <a:endParaRPr lang="hu-HU" sz="1350" dirty="0"/>
          </a:p>
        </p:txBody>
      </p:sp>
      <p:sp>
        <p:nvSpPr>
          <p:cNvPr id="12" name="TextBox 8"/>
          <p:cNvSpPr txBox="1"/>
          <p:nvPr/>
        </p:nvSpPr>
        <p:spPr>
          <a:xfrm>
            <a:off x="7506172" y="3210906"/>
            <a:ext cx="1167389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Eredeti szín</a:t>
            </a:r>
            <a:endParaRPr lang="hu-HU" sz="1350" dirty="0"/>
          </a:p>
        </p:txBody>
      </p:sp>
      <p:sp>
        <p:nvSpPr>
          <p:cNvPr id="13" name="TextBox 8"/>
          <p:cNvSpPr txBox="1"/>
          <p:nvPr/>
        </p:nvSpPr>
        <p:spPr>
          <a:xfrm>
            <a:off x="5780598" y="3470592"/>
            <a:ext cx="865812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hueShift</a:t>
            </a:r>
            <a:endParaRPr lang="hu-HU" sz="135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53196" y="3626405"/>
            <a:ext cx="207901" cy="0"/>
          </a:xfrm>
          <a:prstGeom prst="straightConnector1">
            <a:avLst/>
          </a:prstGeom>
          <a:ln w="28575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0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Konvertálás HSV-be, színkorrekció, visszakonvertálás RGB-be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3275399"/>
            <a:ext cx="800173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 = tex2D(_MainTex, i.uv);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rgb_to_hsv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rgb_to_hsv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en-US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hsv_to_rgb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hsv_to_rgb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6" name="Rectangle 6"/>
          <p:cNvSpPr/>
          <p:nvPr/>
        </p:nvSpPr>
        <p:spPr>
          <a:xfrm>
            <a:off x="914401" y="4354641"/>
            <a:ext cx="2600325" cy="22648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2" descr="File:HSV color solid cylinder saturation gr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72" y="3059403"/>
            <a:ext cx="3375696" cy="25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13"/>
          <p:cNvCxnSpPr/>
          <p:nvPr/>
        </p:nvCxnSpPr>
        <p:spPr>
          <a:xfrm flipV="1">
            <a:off x="6485020" y="3707607"/>
            <a:ext cx="580149" cy="1122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14472" y="3743326"/>
            <a:ext cx="134190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Módosított szín</a:t>
            </a:r>
            <a:endParaRPr lang="hu-HU" sz="1350" dirty="0"/>
          </a:p>
        </p:txBody>
      </p:sp>
      <p:sp>
        <p:nvSpPr>
          <p:cNvPr id="10" name="TextBox 8"/>
          <p:cNvSpPr txBox="1"/>
          <p:nvPr/>
        </p:nvSpPr>
        <p:spPr>
          <a:xfrm>
            <a:off x="6106800" y="3035135"/>
            <a:ext cx="1527917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saturationScaler</a:t>
            </a:r>
            <a:endParaRPr lang="hu-HU" sz="1350" dirty="0"/>
          </a:p>
        </p:txBody>
      </p:sp>
      <p:cxnSp>
        <p:nvCxnSpPr>
          <p:cNvPr id="11" name="Straight Arrow Connector 13"/>
          <p:cNvCxnSpPr/>
          <p:nvPr/>
        </p:nvCxnSpPr>
        <p:spPr>
          <a:xfrm flipV="1">
            <a:off x="6477835" y="3507152"/>
            <a:ext cx="1106369" cy="2423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al oldali kapcsos zárójel 11"/>
          <p:cNvSpPr/>
          <p:nvPr/>
        </p:nvSpPr>
        <p:spPr>
          <a:xfrm rot="4625393">
            <a:off x="7173216" y="3159952"/>
            <a:ext cx="164993" cy="563414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8"/>
          <p:cNvSpPr txBox="1"/>
          <p:nvPr/>
        </p:nvSpPr>
        <p:spPr>
          <a:xfrm>
            <a:off x="7509420" y="3212841"/>
            <a:ext cx="1167389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Eredeti szín</a:t>
            </a:r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337782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Konvertálás HSV-be, színkorrekció, visszakonvertálás RGB-be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3275399"/>
            <a:ext cx="800173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 = tex2D(_MainTex, i.uv);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rgb_to_hsv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rgb_to_hsv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en-US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*=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hsv_to_rgb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hsv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hsv_to_rgb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</a:t>
            </a:r>
            <a:r>
              <a:rPr lang="en-US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colorspaces.cginc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6" name="Rectangle 6"/>
          <p:cNvSpPr/>
          <p:nvPr/>
        </p:nvSpPr>
        <p:spPr>
          <a:xfrm>
            <a:off x="914401" y="4786689"/>
            <a:ext cx="2600325" cy="22648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2" descr="File:HSV color solid cylinder saturation gr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72" y="3059403"/>
            <a:ext cx="3375696" cy="25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13"/>
          <p:cNvCxnSpPr/>
          <p:nvPr/>
        </p:nvCxnSpPr>
        <p:spPr>
          <a:xfrm flipV="1">
            <a:off x="6485020" y="4254617"/>
            <a:ext cx="1149697" cy="22248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14472" y="3743326"/>
            <a:ext cx="1305012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Módosított szín</a:t>
            </a:r>
            <a:endParaRPr lang="hu-HU" sz="1350" dirty="0"/>
          </a:p>
        </p:txBody>
      </p:sp>
      <p:sp>
        <p:nvSpPr>
          <p:cNvPr id="10" name="TextBox 8"/>
          <p:cNvSpPr txBox="1"/>
          <p:nvPr/>
        </p:nvSpPr>
        <p:spPr>
          <a:xfrm>
            <a:off x="4942948" y="3926377"/>
            <a:ext cx="1527917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brightnessScaler</a:t>
            </a:r>
            <a:endParaRPr lang="hu-HU" sz="1350" dirty="0"/>
          </a:p>
        </p:txBody>
      </p:sp>
      <p:cxnSp>
        <p:nvCxnSpPr>
          <p:cNvPr id="11" name="Straight Arrow Connector 13"/>
          <p:cNvCxnSpPr/>
          <p:nvPr/>
        </p:nvCxnSpPr>
        <p:spPr>
          <a:xfrm flipV="1">
            <a:off x="6477835" y="3507152"/>
            <a:ext cx="1106369" cy="2423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al oldali kapcsos zárójel 11"/>
          <p:cNvSpPr/>
          <p:nvPr/>
        </p:nvSpPr>
        <p:spPr>
          <a:xfrm>
            <a:off x="6239891" y="3772495"/>
            <a:ext cx="245087" cy="671879"/>
          </a:xfrm>
          <a:prstGeom prst="leftBrace">
            <a:avLst>
              <a:gd name="adj1" fmla="val 8333"/>
              <a:gd name="adj2" fmla="val 52536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8"/>
          <p:cNvSpPr txBox="1"/>
          <p:nvPr/>
        </p:nvSpPr>
        <p:spPr>
          <a:xfrm>
            <a:off x="7509420" y="3212841"/>
            <a:ext cx="1167389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Eredeti szín</a:t>
            </a:r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28424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Színkorrekció</a:t>
            </a:r>
            <a:r>
              <a:rPr lang="en-GB" dirty="0"/>
              <a:t> HSV</a:t>
            </a:r>
            <a:r>
              <a:rPr lang="hu-HU" dirty="0"/>
              <a:t>-</a:t>
            </a:r>
            <a:r>
              <a:rPr lang="hu-HU" dirty="0" err="1"/>
              <a:t>ben</a:t>
            </a:r>
            <a:r>
              <a:rPr lang="hu-HU" dirty="0" smtClean="0"/>
              <a:t>: Próba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19" y="2092355"/>
            <a:ext cx="3271295" cy="1840103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6193631" y="2093244"/>
            <a:ext cx="159121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>
                <a:solidFill>
                  <a:srgbClr val="002060"/>
                </a:solidFill>
              </a:rPr>
              <a:t>hueShift</a:t>
            </a:r>
            <a:r>
              <a:rPr lang="hu-HU" sz="1200" dirty="0">
                <a:solidFill>
                  <a:srgbClr val="002060"/>
                </a:solidFill>
              </a:rPr>
              <a:t> = 0.5</a:t>
            </a:r>
          </a:p>
          <a:p>
            <a:pPr algn="ctr"/>
            <a:r>
              <a:rPr lang="hu-HU" sz="1200" b="1" dirty="0" smtClean="0">
                <a:solidFill>
                  <a:srgbClr val="002060"/>
                </a:solidFill>
              </a:rPr>
              <a:t>Komplementer szín</a:t>
            </a:r>
            <a:endParaRPr lang="hu-HU" sz="1200" b="1" dirty="0">
              <a:solidFill>
                <a:srgbClr val="00206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68" y="3974104"/>
            <a:ext cx="3271664" cy="184010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767" y="5491773"/>
            <a:ext cx="2503885" cy="27933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982" y="3592112"/>
            <a:ext cx="2566985" cy="28754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50" y="3973667"/>
            <a:ext cx="3271664" cy="184010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37" y="2096014"/>
            <a:ext cx="3271295" cy="183954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689" y="5460086"/>
            <a:ext cx="2543572" cy="290694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1115057" y="2092355"/>
            <a:ext cx="956631" cy="27699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solidFill>
                  <a:srgbClr val="002060"/>
                </a:solidFill>
              </a:rPr>
              <a:t>Eredeti</a:t>
            </a:r>
            <a:endParaRPr lang="hu-HU" sz="1200" b="1" dirty="0">
              <a:solidFill>
                <a:srgbClr val="002060"/>
              </a:solidFill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125571" y="3973667"/>
            <a:ext cx="118900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solidFill>
                  <a:srgbClr val="002060"/>
                </a:solidFill>
              </a:rPr>
              <a:t>"Élénkebb" színek</a:t>
            </a:r>
            <a:endParaRPr lang="hu-HU" sz="1200" b="1" dirty="0">
              <a:solidFill>
                <a:srgbClr val="002060"/>
              </a:solidFill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6193631" y="3973667"/>
            <a:ext cx="1589283" cy="27699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solidFill>
                  <a:srgbClr val="002060"/>
                </a:solidFill>
              </a:rPr>
              <a:t>Sötétítés</a:t>
            </a:r>
            <a:endParaRPr lang="hu-H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Objektumtér </a:t>
            </a:r>
            <a:r>
              <a:rPr lang="hu-HU" dirty="0" err="1"/>
              <a:t>vs</a:t>
            </a:r>
            <a:r>
              <a:rPr lang="hu-HU" dirty="0"/>
              <a:t> K</a:t>
            </a:r>
            <a:r>
              <a:rPr lang="hu-HU" dirty="0" smtClean="0"/>
              <a:t>éptér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620303"/>
            <a:ext cx="5112568" cy="3536889"/>
          </a:xfrm>
        </p:spPr>
        <p:txBody>
          <a:bodyPr>
            <a:noAutofit/>
          </a:bodyPr>
          <a:lstStyle/>
          <a:p>
            <a:r>
              <a:rPr lang="hu-HU" sz="2400" dirty="0" smtClean="0"/>
              <a:t>Képtér</a:t>
            </a:r>
          </a:p>
          <a:p>
            <a:pPr lvl="1"/>
            <a:r>
              <a:rPr lang="hu-HU" sz="2000" dirty="0" smtClean="0"/>
              <a:t>A kamera </a:t>
            </a:r>
            <a:r>
              <a:rPr lang="hu-HU" sz="2000" dirty="0" err="1" smtClean="0"/>
              <a:t>renderelése</a:t>
            </a:r>
            <a:r>
              <a:rPr lang="hu-HU" sz="2000" dirty="0" smtClean="0"/>
              <a:t> stilizált</a:t>
            </a:r>
          </a:p>
          <a:p>
            <a:pPr lvl="2"/>
            <a:r>
              <a:rPr lang="hu-HU" sz="1600" dirty="0" smtClean="0"/>
              <a:t>Úgy is felfoghatjuk, mintha egy stilizált kamerán/lencsén keresztül néznénk a jelenetet</a:t>
            </a:r>
            <a:endParaRPr lang="hu-HU" sz="1600" dirty="0"/>
          </a:p>
          <a:p>
            <a:pPr lvl="1"/>
            <a:r>
              <a:rPr lang="hu-HU" sz="2000" dirty="0" smtClean="0"/>
              <a:t>Az objektumok stílusa koherens</a:t>
            </a:r>
          </a:p>
          <a:p>
            <a:pPr lvl="2"/>
            <a:r>
              <a:rPr lang="hu-HU" sz="1600" dirty="0" smtClean="0"/>
              <a:t>Objektumonként eltérhet, de a megvalósítás bonyolultabb mint objektumtérben</a:t>
            </a:r>
          </a:p>
          <a:p>
            <a:pPr lvl="1"/>
            <a:r>
              <a:rPr lang="hu-HU" sz="2000" dirty="0" smtClean="0"/>
              <a:t>Nagyon egyszerű lecserélni a jelenet stílusát</a:t>
            </a:r>
          </a:p>
          <a:p>
            <a:pPr lvl="2"/>
            <a:r>
              <a:rPr lang="hu-HU" sz="1600" dirty="0" err="1" smtClean="0"/>
              <a:t>Unity</a:t>
            </a:r>
            <a:r>
              <a:rPr lang="hu-HU" sz="1600" dirty="0" smtClean="0"/>
              <a:t>: cseréljük le a fő kamera post </a:t>
            </a:r>
            <a:r>
              <a:rPr lang="hu-HU" sz="1600" dirty="0" err="1" smtClean="0"/>
              <a:t>processing</a:t>
            </a:r>
            <a:r>
              <a:rPr lang="hu-HU" sz="1600" dirty="0" smtClean="0"/>
              <a:t> effektjét (néhány másodperc)</a:t>
            </a:r>
          </a:p>
          <a:p>
            <a:pPr lvl="1"/>
            <a:r>
              <a:rPr lang="hu-HU" sz="2000" dirty="0" smtClean="0"/>
              <a:t>Limitált információ a jelenet geometriájáról és anyagtulajdonságokról</a:t>
            </a:r>
          </a:p>
          <a:p>
            <a:pPr lvl="1"/>
            <a:endParaRPr lang="en-US" sz="2000" dirty="0"/>
          </a:p>
        </p:txBody>
      </p:sp>
      <p:pic>
        <p:nvPicPr>
          <p:cNvPr id="4098" name="Picture 2" descr="KÃ©ptalÃ¡lat a kÃ¶vetkezÅre: âcolorful glasses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77" y="2226469"/>
            <a:ext cx="3109790" cy="233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512778" y="4558812"/>
            <a:ext cx="33586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https://medium.com/@keshadeveloper/looking-at-the-world-through-colorful-</a:t>
            </a:r>
            <a:endParaRPr lang="hu-HU" sz="750" dirty="0"/>
          </a:p>
          <a:p>
            <a:r>
              <a:rPr lang="en-US" sz="750" dirty="0"/>
              <a:t>glasses-115784f8e9b0</a:t>
            </a:r>
          </a:p>
        </p:txBody>
      </p:sp>
    </p:spTree>
    <p:extLst>
      <p:ext uri="{BB962C8B-B14F-4D97-AF65-F5344CB8AC3E}">
        <p14:creationId xmlns:p14="http://schemas.microsoft.com/office/powerpoint/2010/main" val="7729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Textúra koordináta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col = </a:t>
            </a:r>
            <a:r>
              <a:rPr lang="hu-HU" dirty="0" smtClean="0"/>
              <a:t>float4(</a:t>
            </a:r>
            <a:r>
              <a:rPr lang="hu-HU" dirty="0" err="1" smtClean="0"/>
              <a:t>i.uv</a:t>
            </a:r>
            <a:r>
              <a:rPr lang="hu-HU" dirty="0"/>
              <a:t>, 0, 1</a:t>
            </a:r>
            <a:r>
              <a:rPr lang="hu-HU" dirty="0" smtClean="0"/>
              <a:t>);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83" y="2800064"/>
            <a:ext cx="5245052" cy="327347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22322" y="5820123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uv</a:t>
            </a:r>
            <a:r>
              <a:rPr lang="hu-HU" dirty="0"/>
              <a:t>=</a:t>
            </a:r>
            <a:r>
              <a:rPr lang="hu-HU" dirty="0" smtClean="0"/>
              <a:t>(0,</a:t>
            </a:r>
            <a:r>
              <a:rPr lang="hu-HU" dirty="0" err="1" smtClean="0"/>
              <a:t>0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627901" y="2430732"/>
            <a:ext cx="119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uv</a:t>
            </a:r>
            <a:r>
              <a:rPr lang="hu-HU" dirty="0" smtClean="0"/>
              <a:t>=(1,</a:t>
            </a:r>
            <a:r>
              <a:rPr lang="hu-HU" dirty="0" err="1" smtClean="0"/>
              <a:t>1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884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Textúra koordináta torzítás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 történik ha kicsit módosított textúra koordináták szerint olvasunk?</a:t>
            </a:r>
          </a:p>
          <a:p>
            <a:r>
              <a:rPr lang="hu-HU" dirty="0" smtClean="0"/>
              <a:t>Torzul a kép!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1800" dirty="0" smtClean="0"/>
              <a:t>float2 </a:t>
            </a:r>
            <a:r>
              <a:rPr lang="hu-HU" sz="1800" dirty="0" err="1"/>
              <a:t>texCoord</a:t>
            </a:r>
            <a:r>
              <a:rPr lang="hu-HU" sz="1800" dirty="0"/>
              <a:t> = </a:t>
            </a:r>
            <a:r>
              <a:rPr lang="hu-HU" sz="1800" dirty="0" err="1"/>
              <a:t>i.uv</a:t>
            </a:r>
            <a:r>
              <a:rPr lang="hu-HU" sz="1800" dirty="0"/>
              <a:t>;			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 err="1" smtClean="0"/>
              <a:t>texCoord</a:t>
            </a:r>
            <a:r>
              <a:rPr lang="hu-HU" sz="1800" dirty="0" smtClean="0"/>
              <a:t> </a:t>
            </a:r>
            <a:r>
              <a:rPr lang="hu-HU" sz="1800" dirty="0"/>
              <a:t>= </a:t>
            </a:r>
            <a:r>
              <a:rPr lang="hu-HU" sz="1800" dirty="0" err="1"/>
              <a:t>i.uv</a:t>
            </a:r>
            <a:r>
              <a:rPr lang="hu-HU" sz="1800" dirty="0"/>
              <a:t> + </a:t>
            </a:r>
            <a:r>
              <a:rPr lang="hu-HU" sz="1800" dirty="0" smtClean="0"/>
              <a:t>0.15*float2(sin(2*</a:t>
            </a:r>
            <a:r>
              <a:rPr lang="hu-HU" sz="1800" dirty="0" err="1" smtClean="0"/>
              <a:t>i.uv.x</a:t>
            </a:r>
            <a:r>
              <a:rPr lang="hu-HU" sz="1800" dirty="0"/>
              <a:t>+_</a:t>
            </a:r>
            <a:r>
              <a:rPr lang="hu-HU" sz="1800" dirty="0" err="1"/>
              <a:t>Time.y</a:t>
            </a:r>
            <a:r>
              <a:rPr lang="hu-HU" sz="1800" dirty="0"/>
              <a:t>),cos(3*</a:t>
            </a:r>
            <a:r>
              <a:rPr lang="hu-HU" sz="1800" dirty="0" err="1"/>
              <a:t>i.uv.y</a:t>
            </a:r>
            <a:r>
              <a:rPr lang="hu-HU" sz="1800" dirty="0"/>
              <a:t>+_</a:t>
            </a:r>
            <a:r>
              <a:rPr lang="hu-HU" sz="1800" dirty="0" err="1"/>
              <a:t>Time.z</a:t>
            </a:r>
            <a:r>
              <a:rPr lang="hu-HU" sz="1800" dirty="0" smtClean="0"/>
              <a:t>));</a:t>
            </a:r>
          </a:p>
          <a:p>
            <a:pPr marL="0" indent="0">
              <a:buNone/>
            </a:pPr>
            <a:r>
              <a:rPr lang="hu-HU" sz="1800" dirty="0" smtClean="0"/>
              <a:t>fixed4 </a:t>
            </a:r>
            <a:r>
              <a:rPr lang="hu-HU" sz="1800" dirty="0"/>
              <a:t>col = tex2D(_</a:t>
            </a:r>
            <a:r>
              <a:rPr lang="hu-HU" sz="1800" dirty="0" err="1"/>
              <a:t>MainTex</a:t>
            </a:r>
            <a:r>
              <a:rPr lang="hu-HU" sz="1800" dirty="0"/>
              <a:t>, </a:t>
            </a:r>
            <a:r>
              <a:rPr lang="hu-HU" sz="1800" dirty="0" err="1"/>
              <a:t>texCoord</a:t>
            </a:r>
            <a:r>
              <a:rPr lang="hu-HU" sz="1800" dirty="0" smtClean="0"/>
              <a:t>);</a:t>
            </a:r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r>
              <a:rPr lang="hu-HU" sz="1800" dirty="0" smtClean="0"/>
              <a:t>// csak a képernyő egy részére:</a:t>
            </a:r>
            <a:endParaRPr lang="hu-HU" sz="1800" dirty="0"/>
          </a:p>
          <a:p>
            <a:pPr marL="0" indent="0">
              <a:buNone/>
            </a:pPr>
            <a:r>
              <a:rPr lang="hu-HU" sz="1800" dirty="0" err="1"/>
              <a:t>if</a:t>
            </a:r>
            <a:r>
              <a:rPr lang="hu-HU" sz="1800" dirty="0"/>
              <a:t> (</a:t>
            </a:r>
            <a:r>
              <a:rPr lang="hu-HU" sz="1800" dirty="0" err="1"/>
              <a:t>i.uv.x</a:t>
            </a:r>
            <a:r>
              <a:rPr lang="hu-HU" sz="1800" dirty="0"/>
              <a:t> &gt; 0.2 &amp;&amp; </a:t>
            </a:r>
            <a:r>
              <a:rPr lang="hu-HU" sz="1800" dirty="0" err="1"/>
              <a:t>i.uv.x</a:t>
            </a:r>
            <a:r>
              <a:rPr lang="hu-HU" sz="1800" dirty="0"/>
              <a:t> &lt; 0.7 </a:t>
            </a:r>
            <a:r>
              <a:rPr lang="hu-HU" sz="1800" dirty="0" smtClean="0"/>
              <a:t>&amp;&amp; </a:t>
            </a:r>
            <a:r>
              <a:rPr lang="hu-HU" sz="1800" dirty="0" err="1" smtClean="0"/>
              <a:t>i.uv.y</a:t>
            </a:r>
            <a:r>
              <a:rPr lang="hu-HU" sz="1800" dirty="0" smtClean="0"/>
              <a:t> </a:t>
            </a:r>
            <a:r>
              <a:rPr lang="hu-HU" sz="1800" dirty="0"/>
              <a:t>&gt; 0.3 &amp;&amp; </a:t>
            </a:r>
            <a:r>
              <a:rPr lang="hu-HU" sz="1800" dirty="0" err="1"/>
              <a:t>i.uv.y</a:t>
            </a:r>
            <a:r>
              <a:rPr lang="hu-HU" sz="1800" dirty="0"/>
              <a:t> &lt; 0.6)</a:t>
            </a:r>
          </a:p>
        </p:txBody>
      </p:sp>
    </p:spTree>
    <p:extLst>
      <p:ext uri="{BB962C8B-B14F-4D97-AF65-F5344CB8AC3E}">
        <p14:creationId xmlns:p14="http://schemas.microsoft.com/office/powerpoint/2010/main" val="8827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Úszó textúra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f</a:t>
            </a:r>
            <a:r>
              <a:rPr lang="hu-HU" sz="1800" dirty="0" err="1" smtClean="0"/>
              <a:t>loat</a:t>
            </a:r>
            <a:r>
              <a:rPr lang="en-US" sz="1800" dirty="0" smtClean="0"/>
              <a:t>4 </a:t>
            </a:r>
            <a:r>
              <a:rPr lang="en-US" sz="1800" dirty="0" err="1"/>
              <a:t>frag_floating</a:t>
            </a:r>
            <a:r>
              <a:rPr lang="en-US" sz="1800" dirty="0"/>
              <a:t>(v2f </a:t>
            </a:r>
            <a:r>
              <a:rPr lang="en-US" sz="1800" dirty="0" err="1"/>
              <a:t>i</a:t>
            </a:r>
            <a:r>
              <a:rPr lang="en-US" sz="1800" dirty="0"/>
              <a:t>) : </a:t>
            </a:r>
            <a:r>
              <a:rPr lang="en-US" sz="1800" dirty="0" err="1" smtClean="0"/>
              <a:t>SV_Target</a:t>
            </a:r>
            <a:r>
              <a:rPr lang="hu-HU" sz="1800" dirty="0" smtClean="0"/>
              <a:t> </a:t>
            </a:r>
            <a:r>
              <a:rPr lang="en-US" sz="1800" dirty="0" smtClean="0"/>
              <a:t>{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 smtClean="0">
                <a:solidFill>
                  <a:srgbClr val="FF0000"/>
                </a:solidFill>
              </a:rPr>
              <a:t>   float2 </a:t>
            </a:r>
            <a:r>
              <a:rPr lang="en-US" sz="1800" dirty="0" err="1" smtClean="0">
                <a:solidFill>
                  <a:srgbClr val="FF0000"/>
                </a:solidFill>
              </a:rPr>
              <a:t>texCoord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= </a:t>
            </a:r>
            <a:r>
              <a:rPr lang="en-US" sz="1800" dirty="0" smtClean="0">
                <a:solidFill>
                  <a:srgbClr val="FF0000"/>
                </a:solidFill>
              </a:rPr>
              <a:t>i.uv</a:t>
            </a:r>
            <a:r>
              <a:rPr lang="en-US" sz="1800" dirty="0">
                <a:solidFill>
                  <a:srgbClr val="FF0000"/>
                </a:solidFill>
              </a:rPr>
              <a:t>+0.15*float2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endParaRPr lang="hu-H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800" dirty="0" smtClean="0">
                <a:solidFill>
                  <a:srgbClr val="FF0000"/>
                </a:solidFill>
              </a:rPr>
              <a:t>       </a:t>
            </a:r>
            <a:r>
              <a:rPr lang="en-US" sz="1800" dirty="0" smtClean="0">
                <a:solidFill>
                  <a:srgbClr val="FF0000"/>
                </a:solidFill>
              </a:rPr>
              <a:t>sin(2*i.uv.x</a:t>
            </a:r>
            <a:r>
              <a:rPr lang="en-US" sz="1800" dirty="0">
                <a:solidFill>
                  <a:srgbClr val="FF0000"/>
                </a:solidFill>
              </a:rPr>
              <a:t>+_</a:t>
            </a:r>
            <a:r>
              <a:rPr lang="en-US" sz="1800" dirty="0" err="1">
                <a:solidFill>
                  <a:srgbClr val="FF0000"/>
                </a:solidFill>
              </a:rPr>
              <a:t>Time.y</a:t>
            </a:r>
            <a:r>
              <a:rPr lang="en-US" sz="1800" dirty="0" smtClean="0">
                <a:solidFill>
                  <a:srgbClr val="FF0000"/>
                </a:solidFill>
              </a:rPr>
              <a:t>),</a:t>
            </a:r>
            <a:endParaRPr lang="hu-H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800" dirty="0">
                <a:solidFill>
                  <a:srgbClr val="FF0000"/>
                </a:solidFill>
              </a:rPr>
              <a:t> </a:t>
            </a:r>
            <a:r>
              <a:rPr lang="hu-HU" sz="1800" dirty="0" smtClean="0">
                <a:solidFill>
                  <a:srgbClr val="FF0000"/>
                </a:solidFill>
              </a:rPr>
              <a:t>      </a:t>
            </a:r>
            <a:r>
              <a:rPr lang="en-US" sz="1800" dirty="0" smtClean="0">
                <a:solidFill>
                  <a:srgbClr val="FF0000"/>
                </a:solidFill>
              </a:rPr>
              <a:t>cos(3*i.uv.y</a:t>
            </a:r>
            <a:r>
              <a:rPr lang="en-US" sz="1800" dirty="0">
                <a:solidFill>
                  <a:srgbClr val="FF0000"/>
                </a:solidFill>
              </a:rPr>
              <a:t>+_</a:t>
            </a:r>
            <a:r>
              <a:rPr lang="en-US" sz="1800" dirty="0" err="1">
                <a:solidFill>
                  <a:srgbClr val="FF0000"/>
                </a:solidFill>
              </a:rPr>
              <a:t>Time.z</a:t>
            </a:r>
            <a:r>
              <a:rPr lang="en-US" sz="1800" dirty="0" smtClean="0">
                <a:solidFill>
                  <a:srgbClr val="FF0000"/>
                </a:solidFill>
              </a:rPr>
              <a:t>));</a:t>
            </a:r>
            <a:endParaRPr lang="hu-H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800" dirty="0"/>
              <a:t> </a:t>
            </a:r>
            <a:r>
              <a:rPr lang="hu-HU" sz="1800" dirty="0" smtClean="0"/>
              <a:t>  </a:t>
            </a:r>
            <a:r>
              <a:rPr lang="en-US" sz="1800" dirty="0" smtClean="0"/>
              <a:t>f</a:t>
            </a:r>
            <a:r>
              <a:rPr lang="hu-HU" sz="1800" dirty="0" err="1" smtClean="0"/>
              <a:t>loat</a:t>
            </a:r>
            <a:r>
              <a:rPr lang="en-US" sz="1800" dirty="0" smtClean="0"/>
              <a:t>4 </a:t>
            </a:r>
            <a:r>
              <a:rPr lang="en-US" sz="1800" dirty="0"/>
              <a:t>col </a:t>
            </a:r>
            <a:r>
              <a:rPr lang="en-US" sz="1800" dirty="0" smtClean="0"/>
              <a:t>= tex2D</a:t>
            </a:r>
            <a:r>
              <a:rPr lang="en-US" sz="1800" dirty="0"/>
              <a:t>(_</a:t>
            </a:r>
            <a:r>
              <a:rPr lang="en-US" sz="1800" dirty="0" err="1"/>
              <a:t>MainTex</a:t>
            </a:r>
            <a:r>
              <a:rPr lang="en-US" sz="1800" dirty="0"/>
              <a:t>, </a:t>
            </a:r>
            <a:r>
              <a:rPr lang="en-US" sz="1800" dirty="0" err="1"/>
              <a:t>texCoord</a:t>
            </a:r>
            <a:r>
              <a:rPr lang="en-US" sz="1800" dirty="0" smtClean="0"/>
              <a:t>);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/>
              <a:t> </a:t>
            </a:r>
            <a:r>
              <a:rPr lang="hu-HU" sz="1800" dirty="0" smtClean="0"/>
              <a:t>  re</a:t>
            </a:r>
            <a:r>
              <a:rPr lang="en-US" sz="1800" dirty="0" smtClean="0"/>
              <a:t>turn </a:t>
            </a:r>
            <a:r>
              <a:rPr lang="en-US" sz="1800" dirty="0"/>
              <a:t>col</a:t>
            </a:r>
            <a:r>
              <a:rPr lang="en-US" sz="1800" dirty="0" smtClean="0"/>
              <a:t>;</a:t>
            </a:r>
            <a:endParaRPr lang="hu-HU" sz="1800" dirty="0" smtClean="0"/>
          </a:p>
          <a:p>
            <a:pPr marL="0" indent="0">
              <a:buNone/>
            </a:pPr>
            <a:r>
              <a:rPr lang="en-US" sz="1800" dirty="0" smtClean="0"/>
              <a:t>}</a:t>
            </a:r>
            <a:endParaRPr lang="en-US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727" y="2259105"/>
            <a:ext cx="3294697" cy="322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Hasonló standard 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Fisheye</a:t>
            </a:r>
            <a:r>
              <a:rPr lang="hu-HU" dirty="0" smtClean="0"/>
              <a:t>, </a:t>
            </a:r>
            <a:r>
              <a:rPr lang="hu-HU" dirty="0" err="1" smtClean="0"/>
              <a:t>Twirl</a:t>
            </a:r>
            <a:r>
              <a:rPr lang="hu-HU" dirty="0" smtClean="0"/>
              <a:t>, </a:t>
            </a:r>
            <a:r>
              <a:rPr lang="hu-HU" dirty="0" err="1" smtClean="0"/>
              <a:t>Vortex</a:t>
            </a:r>
            <a:r>
              <a:rPr lang="hu-HU" dirty="0" smtClean="0"/>
              <a:t>…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74" y="2470222"/>
            <a:ext cx="3674944" cy="36118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07" y="2476065"/>
            <a:ext cx="3674050" cy="36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Radiális irányú csillapítás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hu-HU" dirty="0"/>
              <a:t>Csökkentsük a </a:t>
            </a:r>
            <a:r>
              <a:rPr lang="hu-HU" dirty="0" smtClean="0"/>
              <a:t>szín egy paraméterét (pl. világosság) </a:t>
            </a:r>
            <a:r>
              <a:rPr lang="hu-HU" dirty="0"/>
              <a:t>egy „középpont” pixeltől (pl. játékos) való távolság alapján</a:t>
            </a: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1980556" y="3078956"/>
            <a:ext cx="5182889" cy="2715698"/>
            <a:chOff x="1481007" y="1515220"/>
            <a:chExt cx="8978610" cy="5048936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007" y="1515220"/>
              <a:ext cx="8978610" cy="5048936"/>
            </a:xfrm>
            <a:prstGeom prst="rect">
              <a:avLst/>
            </a:prstGeom>
          </p:spPr>
        </p:pic>
        <p:sp>
          <p:nvSpPr>
            <p:cNvPr id="5" name="Ellipszis 4"/>
            <p:cNvSpPr/>
            <p:nvPr/>
          </p:nvSpPr>
          <p:spPr>
            <a:xfrm>
              <a:off x="5881670" y="4795934"/>
              <a:ext cx="177282" cy="1772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 flipV="1">
              <a:off x="4435262" y="3757739"/>
              <a:ext cx="1340221" cy="1038193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V="1">
              <a:off x="6165137" y="4887371"/>
              <a:ext cx="1710133" cy="1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5589269" y="5052886"/>
              <a:ext cx="315259" cy="1222184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051936" y="2717733"/>
              <a:ext cx="3795955" cy="1201637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hu-HU" sz="1200" dirty="0" smtClean="0">
                  <a:solidFill>
                    <a:srgbClr val="FFC000"/>
                  </a:solidFill>
                </a:rPr>
                <a:t>Csökkentsük a világosságot egy „középpont” pixeltől (pl. játékos) való távolság alapján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  <p:grpSp>
          <p:nvGrpSpPr>
            <p:cNvPr id="10" name="Csoportba foglalás 9"/>
            <p:cNvGrpSpPr/>
            <p:nvPr/>
          </p:nvGrpSpPr>
          <p:grpSpPr>
            <a:xfrm>
              <a:off x="6165137" y="3516232"/>
              <a:ext cx="3242231" cy="1355195"/>
              <a:chOff x="7106334" y="106300"/>
              <a:chExt cx="3242231" cy="1355195"/>
            </a:xfrm>
          </p:grpSpPr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flipV="1">
                <a:off x="7106335" y="1386000"/>
                <a:ext cx="1969085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 flipV="1">
                <a:off x="7106334" y="224806"/>
                <a:ext cx="1" cy="113071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3" name="Szövegdoboz 12"/>
              <p:cNvSpPr txBox="1"/>
              <p:nvPr/>
            </p:nvSpPr>
            <p:spPr>
              <a:xfrm>
                <a:off x="7176591" y="106300"/>
                <a:ext cx="1639876" cy="514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200" dirty="0" err="1">
                    <a:solidFill>
                      <a:srgbClr val="FF0000"/>
                    </a:solidFill>
                  </a:rPr>
                  <a:t>brightness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Szövegdoboz 13"/>
              <p:cNvSpPr txBox="1"/>
              <p:nvPr/>
            </p:nvSpPr>
            <p:spPr>
              <a:xfrm>
                <a:off x="8708689" y="946508"/>
                <a:ext cx="1639876" cy="514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FF0000"/>
                    </a:solidFill>
                  </a:rPr>
                  <a:t>távolság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Szabadkézi sokszög 14"/>
              <p:cNvSpPr/>
              <p:nvPr/>
            </p:nvSpPr>
            <p:spPr>
              <a:xfrm>
                <a:off x="7132320" y="552019"/>
                <a:ext cx="1200150" cy="751001"/>
              </a:xfrm>
              <a:custGeom>
                <a:avLst/>
                <a:gdLst>
                  <a:gd name="connsiteX0" fmla="*/ 0 w 1200150"/>
                  <a:gd name="connsiteY0" fmla="*/ 8051 h 751001"/>
                  <a:gd name="connsiteX1" fmla="*/ 205740 w 1200150"/>
                  <a:gd name="connsiteY1" fmla="*/ 88061 h 751001"/>
                  <a:gd name="connsiteX2" fmla="*/ 662940 w 1200150"/>
                  <a:gd name="connsiteY2" fmla="*/ 636701 h 751001"/>
                  <a:gd name="connsiteX3" fmla="*/ 1200150 w 1200150"/>
                  <a:gd name="connsiteY3" fmla="*/ 751001 h 75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51001">
                    <a:moveTo>
                      <a:pt x="0" y="8051"/>
                    </a:moveTo>
                    <a:cubicBezTo>
                      <a:pt x="47625" y="-4332"/>
                      <a:pt x="95250" y="-16714"/>
                      <a:pt x="205740" y="88061"/>
                    </a:cubicBezTo>
                    <a:cubicBezTo>
                      <a:pt x="316230" y="192836"/>
                      <a:pt x="497205" y="526211"/>
                      <a:pt x="662940" y="636701"/>
                    </a:cubicBezTo>
                    <a:cubicBezTo>
                      <a:pt x="828675" y="747191"/>
                      <a:pt x="1014412" y="749096"/>
                      <a:pt x="1200150" y="751001"/>
                    </a:cubicBezTo>
                  </a:path>
                </a:pathLst>
              </a:custGeom>
              <a:noFill/>
              <a:ln w="317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37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Csillapítás: C# </a:t>
            </a:r>
            <a:r>
              <a:rPr lang="hu-HU" dirty="0" err="1" smtClean="0"/>
              <a:t>szkript</a:t>
            </a:r>
            <a:r>
              <a:rPr lang="hu-HU" dirty="0" smtClean="0"/>
              <a:t> módosítások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Új paraméterek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628651" y="2607782"/>
            <a:ext cx="6307931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public class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ColorCorrectionEffect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[Range(0.0f, 1.0f)]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public 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0.0f;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[Range(0.0f, 3.0f)]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public 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1.0f;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[Range(0.0f, 3.0f)]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public 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1.0f;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attenuateSaturation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attenuateBrightness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Vector2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Vector2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(0.5f, 0.5f);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(0.0f, 1.0f)]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0.3f;</a:t>
            </a:r>
            <a:endParaRPr lang="en-US" sz="135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681" y="3078956"/>
            <a:ext cx="3557588" cy="1343025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5389959" y="3858221"/>
            <a:ext cx="3654028" cy="56376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8106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Csillapítás: C# </a:t>
            </a:r>
            <a:r>
              <a:rPr lang="hu-HU" dirty="0" err="1"/>
              <a:t>szkript</a:t>
            </a:r>
            <a:r>
              <a:rPr lang="hu-HU" dirty="0"/>
              <a:t> módosítások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Paraméterátadás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121444" y="2728958"/>
            <a:ext cx="865822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 </a:t>
            </a:r>
            <a:r>
              <a:rPr lang="fr-FR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())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{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material.SetVector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attenuateSaturation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material.EnableKeyword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"ATTENUATE_SATURATION"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material.DisableKeyword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"ATTENUATE_SATURATION"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attenuateBrightness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material.EnableKeyword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"ATTENUATE_BRIGHTNESS"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material.DisableKeyword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"ATTENUATE_BRIGHTNESS"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}</a:t>
            </a:r>
            <a:endParaRPr lang="en-US" sz="13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Preprocesszor</a:t>
            </a:r>
            <a:r>
              <a:rPr lang="hu-HU" sz="2800" dirty="0" smtClean="0"/>
              <a:t> makrókkal több variánst is fordíthatunk a </a:t>
            </a:r>
            <a:r>
              <a:rPr lang="hu-HU" sz="2800" dirty="0" err="1" smtClean="0"/>
              <a:t>shaderünkből</a:t>
            </a:r>
            <a:endParaRPr lang="hu-HU" sz="2800" dirty="0" smtClean="0"/>
          </a:p>
          <a:p>
            <a:r>
              <a:rPr lang="hu-HU" sz="2800" dirty="0" smtClean="0"/>
              <a:t>Hatékonyabb, mintha sima </a:t>
            </a:r>
            <a:r>
              <a:rPr lang="hu-HU" sz="2800" dirty="0" err="1" smtClean="0"/>
              <a:t>if-eket</a:t>
            </a:r>
            <a:r>
              <a:rPr lang="hu-HU" sz="2800" dirty="0" smtClean="0"/>
              <a:t> használnánk a </a:t>
            </a:r>
            <a:r>
              <a:rPr lang="hu-HU" sz="2800" dirty="0" err="1" smtClean="0"/>
              <a:t>shaderben</a:t>
            </a:r>
            <a:endParaRPr lang="hu-HU" sz="2800" dirty="0" smtClean="0"/>
          </a:p>
          <a:p>
            <a:r>
              <a:rPr lang="hu-HU" sz="2800" dirty="0" smtClean="0"/>
              <a:t>Mindegyik változat </a:t>
            </a:r>
            <a:r>
              <a:rPr lang="hu-HU" sz="2800" dirty="0" err="1" smtClean="0"/>
              <a:t>legenerálódik</a:t>
            </a:r>
            <a:r>
              <a:rPr lang="hu-HU" sz="2800" dirty="0" smtClean="0"/>
              <a:t> (több paraméter: direkt szorzat!)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Shader</a:t>
            </a:r>
            <a:r>
              <a:rPr lang="en-GB" dirty="0" smtClean="0"/>
              <a:t> </a:t>
            </a:r>
            <a:r>
              <a:rPr lang="hu-HU" dirty="0" smtClean="0"/>
              <a:t>variáns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95536" y="4922261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hu-HU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myBooleanParameter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GB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material.EnableKeyword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GB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EFFECT</a:t>
            </a:r>
            <a:r>
              <a:rPr lang="en-GB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GB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</a:t>
            </a:r>
            <a:r>
              <a:rPr lang="en-GB" sz="12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lse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material.DisableKeyword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GB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EFFECT</a:t>
            </a:r>
            <a:r>
              <a:rPr lang="en-GB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GB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GB" sz="12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039" y="4474711"/>
            <a:ext cx="2792990" cy="15465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00FF"/>
                </a:solidFill>
                <a:latin typeface="Consolas" panose="020B0609020204030204" pitchFamily="49" charset="0"/>
              </a:rPr>
              <a:t>   float4</a:t>
            </a:r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GB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GB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GB" sz="1050" dirty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endParaRPr lang="en-GB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808080"/>
                </a:solidFill>
                <a:latin typeface="Consolas" panose="020B0609020204030204" pitchFamily="49" charset="0"/>
              </a:rPr>
              <a:t>#if</a:t>
            </a:r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EFFECT</a:t>
            </a:r>
            <a:endParaRPr lang="en-GB" sz="10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ez fut erre:</a:t>
            </a:r>
            <a:endParaRPr lang="en-GB" sz="10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      // </a:t>
            </a:r>
            <a:r>
              <a:rPr lang="en-GB" sz="1050" dirty="0" err="1">
                <a:solidFill>
                  <a:srgbClr val="008000"/>
                </a:solidFill>
                <a:latin typeface="Consolas" panose="020B0609020204030204" pitchFamily="49" charset="0"/>
              </a:rPr>
              <a:t>EnableKeyword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("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EFFECT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")</a:t>
            </a:r>
            <a:endParaRPr lang="en-GB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808080"/>
                </a:solidFill>
                <a:latin typeface="Consolas" panose="020B0609020204030204" pitchFamily="49" charset="0"/>
              </a:rPr>
              <a:t>#else</a:t>
            </a:r>
            <a:endParaRPr lang="en-GB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ez fut erre:</a:t>
            </a:r>
            <a:endParaRPr lang="en-GB" sz="10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008000"/>
                </a:solidFill>
                <a:latin typeface="Consolas" panose="020B0609020204030204" pitchFamily="49" charset="0"/>
              </a:rPr>
              <a:t>      // </a:t>
            </a:r>
            <a:r>
              <a:rPr lang="en-GB" sz="1050" dirty="0" err="1">
                <a:solidFill>
                  <a:srgbClr val="008000"/>
                </a:solidFill>
                <a:latin typeface="Consolas" panose="020B0609020204030204" pitchFamily="49" charset="0"/>
              </a:rPr>
              <a:t>DisableKeyword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("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EFFECT</a:t>
            </a:r>
            <a:r>
              <a:rPr lang="en-GB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")</a:t>
            </a:r>
            <a:endParaRPr lang="en-GB" sz="10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en-GB" sz="1050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GB" sz="1050" dirty="0" err="1">
                <a:solidFill>
                  <a:srgbClr val="808080"/>
                </a:solidFill>
                <a:latin typeface="Consolas" panose="020B0609020204030204" pitchFamily="49" charset="0"/>
              </a:rPr>
              <a:t>endif</a:t>
            </a:r>
            <a:endParaRPr lang="en-GB" sz="105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352418" y="4935546"/>
            <a:ext cx="600621" cy="14604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85678" y="5291533"/>
            <a:ext cx="1267361" cy="708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2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</a:t>
            </a:r>
            <a:r>
              <a:rPr lang="hu-HU" dirty="0" smtClean="0"/>
              <a:t> változtatások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Vegyük fel az új uniform paramétereket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757237" y="3068960"/>
            <a:ext cx="3471863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754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nyíllal 11"/>
          <p:cNvCxnSpPr/>
          <p:nvPr/>
        </p:nvCxnSpPr>
        <p:spPr>
          <a:xfrm flipV="1">
            <a:off x="7060188" y="4379119"/>
            <a:ext cx="1698050" cy="8823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Csillapítás, 1. verzió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Cél: olyan függvény, ami a középpontban 1-et vesz fel és 0-ra csökken </a:t>
            </a:r>
            <a:r>
              <a:rPr lang="hu-HU" i="1" dirty="0" err="1" smtClean="0"/>
              <a:t>attenuationRadius</a:t>
            </a:r>
            <a:r>
              <a:rPr lang="hu-HU" dirty="0"/>
              <a:t> </a:t>
            </a:r>
            <a:r>
              <a:rPr lang="hu-HU" dirty="0" smtClean="0"/>
              <a:t>távolságban</a:t>
            </a:r>
            <a:endParaRPr lang="hu-HU" i="1" dirty="0" smtClean="0"/>
          </a:p>
          <a:p>
            <a:endParaRPr lang="hu-HU" i="1" dirty="0"/>
          </a:p>
          <a:p>
            <a:endParaRPr lang="hu-HU" i="1" dirty="0" smtClean="0"/>
          </a:p>
          <a:p>
            <a:endParaRPr lang="hu-HU" i="1" dirty="0"/>
          </a:p>
          <a:p>
            <a:endParaRPr lang="hu-HU" i="1" dirty="0" smtClean="0"/>
          </a:p>
          <a:p>
            <a:endParaRPr lang="hu-HU" i="1" dirty="0" smtClean="0"/>
          </a:p>
          <a:p>
            <a:endParaRPr lang="hu-HU" i="1" dirty="0"/>
          </a:p>
          <a:p>
            <a:r>
              <a:rPr lang="hu-HU" i="1" dirty="0" err="1" smtClean="0"/>
              <a:t>uv</a:t>
            </a:r>
            <a:r>
              <a:rPr lang="hu-HU" i="1" dirty="0" smtClean="0"/>
              <a:t> </a:t>
            </a:r>
            <a:r>
              <a:rPr lang="hu-HU" dirty="0" smtClean="0"/>
              <a:t>[0,1]-</a:t>
            </a:r>
            <a:r>
              <a:rPr lang="hu-HU" dirty="0" err="1" smtClean="0"/>
              <a:t>ben</a:t>
            </a:r>
            <a:r>
              <a:rPr lang="hu-HU" dirty="0" smtClean="0"/>
              <a:t> van, (0.5, 0.5) a képernyő közepe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71525" y="3238188"/>
            <a:ext cx="581501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attenuation(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length((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clamp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(1.0 -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, 0, 1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5" name="Szabadkézi sokszög 4"/>
          <p:cNvSpPr/>
          <p:nvPr/>
        </p:nvSpPr>
        <p:spPr>
          <a:xfrm flipH="1">
            <a:off x="6586538" y="3238187"/>
            <a:ext cx="1852396" cy="1148564"/>
          </a:xfrm>
          <a:custGeom>
            <a:avLst/>
            <a:gdLst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83920 w 1656080"/>
              <a:gd name="connsiteY2" fmla="*/ 10160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76108 w 1656080"/>
              <a:gd name="connsiteY2" fmla="*/ 17078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72202 w 1656080"/>
              <a:gd name="connsiteY2" fmla="*/ 6702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872202 w 1656080"/>
              <a:gd name="connsiteY2" fmla="*/ 6702 h 650240"/>
              <a:gd name="connsiteX3" fmla="*/ 1656080 w 1656080"/>
              <a:gd name="connsiteY3" fmla="*/ 0 h 650240"/>
              <a:gd name="connsiteX0" fmla="*/ 0 w 1656080"/>
              <a:gd name="connsiteY0" fmla="*/ 653914 h 653914"/>
              <a:gd name="connsiteX1" fmla="*/ 878061 w 1656080"/>
              <a:gd name="connsiteY1" fmla="*/ 648942 h 653914"/>
              <a:gd name="connsiteX2" fmla="*/ 1450268 w 1656080"/>
              <a:gd name="connsiteY2" fmla="*/ 0 h 653914"/>
              <a:gd name="connsiteX3" fmla="*/ 1656080 w 1656080"/>
              <a:gd name="connsiteY3" fmla="*/ 3674 h 653914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1448803 w 1656080"/>
              <a:gd name="connsiteY2" fmla="*/ 217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1274505 w 1656080"/>
              <a:gd name="connsiteY2" fmla="*/ 217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569011 w 1656080"/>
              <a:gd name="connsiteY1" fmla="*/ 646565 h 650240"/>
              <a:gd name="connsiteX2" fmla="*/ 1274505 w 1656080"/>
              <a:gd name="connsiteY2" fmla="*/ 217 h 650240"/>
              <a:gd name="connsiteX3" fmla="*/ 1656080 w 1656080"/>
              <a:gd name="connsiteY3" fmla="*/ 0 h 650240"/>
              <a:gd name="connsiteX0" fmla="*/ 0 w 1702950"/>
              <a:gd name="connsiteY0" fmla="*/ 650240 h 650240"/>
              <a:gd name="connsiteX1" fmla="*/ 569011 w 1702950"/>
              <a:gd name="connsiteY1" fmla="*/ 646565 h 650240"/>
              <a:gd name="connsiteX2" fmla="*/ 1274505 w 1702950"/>
              <a:gd name="connsiteY2" fmla="*/ 217 h 650240"/>
              <a:gd name="connsiteX3" fmla="*/ 1702950 w 1702950"/>
              <a:gd name="connsiteY3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2950" h="650240">
                <a:moveTo>
                  <a:pt x="0" y="650240"/>
                </a:moveTo>
                <a:lnTo>
                  <a:pt x="569011" y="646565"/>
                </a:lnTo>
                <a:lnTo>
                  <a:pt x="1274505" y="217"/>
                </a:lnTo>
                <a:lnTo>
                  <a:pt x="170295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8"/>
          <p:cNvSpPr txBox="1"/>
          <p:nvPr/>
        </p:nvSpPr>
        <p:spPr>
          <a:xfrm>
            <a:off x="6455459" y="4368187"/>
            <a:ext cx="127158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</a:t>
            </a:r>
          </a:p>
          <a:p>
            <a:pPr algn="ctr"/>
            <a:r>
              <a:rPr lang="hu-HU" sz="1350" dirty="0" err="1"/>
              <a:t>dist</a:t>
            </a:r>
            <a:r>
              <a:rPr lang="hu-HU" sz="1350" dirty="0"/>
              <a:t> = 0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7654689" y="4380798"/>
            <a:ext cx="1443960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dist</a:t>
            </a:r>
            <a:r>
              <a:rPr lang="hu-HU" sz="1350" dirty="0"/>
              <a:t> = </a:t>
            </a:r>
          </a:p>
          <a:p>
            <a:pPr algn="just"/>
            <a:r>
              <a:rPr lang="hu-HU" sz="1350" dirty="0" err="1"/>
              <a:t>attenuationRadius</a:t>
            </a:r>
            <a:endParaRPr lang="hu-HU" sz="1350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 flipV="1">
            <a:off x="7038757" y="2837748"/>
            <a:ext cx="4981" cy="154851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/>
          <p:cNvSpPr txBox="1"/>
          <p:nvPr/>
        </p:nvSpPr>
        <p:spPr>
          <a:xfrm>
            <a:off x="5819665" y="2961188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1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7750644" y="4052602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0</a:t>
            </a:r>
          </a:p>
        </p:txBody>
      </p:sp>
    </p:spTree>
    <p:extLst>
      <p:ext uri="{BB962C8B-B14F-4D97-AF65-F5344CB8AC3E}">
        <p14:creationId xmlns:p14="http://schemas.microsoft.com/office/powerpoint/2010/main" val="39325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ketch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églalap 3"/>
          <p:cNvSpPr>
            <a:spLocks noChangeArrowheads="1"/>
          </p:cNvSpPr>
          <p:nvPr/>
        </p:nvSpPr>
        <p:spPr bwMode="auto">
          <a:xfrm>
            <a:off x="0" y="0"/>
            <a:ext cx="5511800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en-US"/>
              <a:t>http://research.cs.wisc.edu/graphics/Gallery/NPRQuake/</a:t>
            </a:r>
          </a:p>
        </p:txBody>
      </p:sp>
    </p:spTree>
    <p:extLst>
      <p:ext uri="{BB962C8B-B14F-4D97-AF65-F5344CB8AC3E}">
        <p14:creationId xmlns:p14="http://schemas.microsoft.com/office/powerpoint/2010/main" val="15120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Próba: adjuk vissza a csillapítást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00100" y="3614090"/>
            <a:ext cx="432911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frag_show_atten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 = tex2D(_MainTex, i.uv);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col.xyz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attenuation(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5" name="Téglalap 4"/>
          <p:cNvSpPr/>
          <p:nvPr/>
        </p:nvSpPr>
        <p:spPr>
          <a:xfrm>
            <a:off x="835819" y="2734680"/>
            <a:ext cx="552926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#pragma vertex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</a:t>
            </a:r>
            <a:endParaRPr lang="en-US" sz="13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//#pragma fragment frag //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tegyük vissza a teszt után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808080"/>
                </a:solidFill>
                <a:latin typeface="Consolas" panose="020B0609020204030204" pitchFamily="49" charset="0"/>
              </a:rPr>
              <a:t>#pragma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fragment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frag_show_atten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124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Ellipszis, nem kör</a:t>
            </a:r>
          </a:p>
          <a:p>
            <a:r>
              <a:rPr lang="hu-HU" dirty="0" smtClean="0"/>
              <a:t>Normalizált koordinátákban (</a:t>
            </a:r>
            <a:r>
              <a:rPr lang="hu-HU" dirty="0" err="1" smtClean="0"/>
              <a:t>uv</a:t>
            </a:r>
            <a:r>
              <a:rPr lang="hu-HU" dirty="0" smtClean="0"/>
              <a:t>) a pixelek nem négyzet alakúak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86" y="3861048"/>
            <a:ext cx="4339828" cy="2440878"/>
          </a:xfrm>
          <a:prstGeom prst="rect">
            <a:avLst/>
          </a:prstGeom>
        </p:spPr>
      </p:pic>
      <p:cxnSp>
        <p:nvCxnSpPr>
          <p:cNvPr id="7" name="Straight Arrow Connector 13"/>
          <p:cNvCxnSpPr/>
          <p:nvPr/>
        </p:nvCxnSpPr>
        <p:spPr>
          <a:xfrm flipV="1">
            <a:off x="2278856" y="3861050"/>
            <a:ext cx="0" cy="2440877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3"/>
          <p:cNvCxnSpPr/>
          <p:nvPr/>
        </p:nvCxnSpPr>
        <p:spPr>
          <a:xfrm flipV="1">
            <a:off x="2378869" y="6394796"/>
            <a:ext cx="4363045" cy="21431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8"/>
          <p:cNvSpPr txBox="1"/>
          <p:nvPr/>
        </p:nvSpPr>
        <p:spPr>
          <a:xfrm>
            <a:off x="945654" y="4908363"/>
            <a:ext cx="12715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uv.y</a:t>
            </a:r>
            <a:r>
              <a:rPr lang="hu-HU" dirty="0"/>
              <a:t> </a:t>
            </a:r>
            <a:r>
              <a:rPr lang="hu-HU" dirty="0">
                <a:sym typeface="Symbol" panose="05050102010706020507" pitchFamily="18" charset="2"/>
              </a:rPr>
              <a:t> [0,1]</a:t>
            </a:r>
            <a:endParaRPr lang="hu-HU" dirty="0"/>
          </a:p>
        </p:txBody>
      </p:sp>
      <p:sp>
        <p:nvSpPr>
          <p:cNvPr id="15" name="TextBox 8"/>
          <p:cNvSpPr txBox="1"/>
          <p:nvPr/>
        </p:nvSpPr>
        <p:spPr>
          <a:xfrm>
            <a:off x="3924597" y="6370015"/>
            <a:ext cx="12715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uv.x</a:t>
            </a:r>
            <a:r>
              <a:rPr lang="hu-HU" dirty="0"/>
              <a:t> </a:t>
            </a:r>
            <a:r>
              <a:rPr lang="hu-HU" dirty="0">
                <a:sym typeface="Symbol" panose="05050102010706020507" pitchFamily="18" charset="2"/>
              </a:rPr>
              <a:t> [0,1]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3635896" y="311340"/>
            <a:ext cx="525065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attenuation(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length((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clamp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(1.0 -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, 0, 1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474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Csillapítás, </a:t>
            </a:r>
            <a:r>
              <a:rPr lang="hu-HU" dirty="0" smtClean="0"/>
              <a:t>2. </a:t>
            </a:r>
            <a:r>
              <a:rPr lang="hu-HU" dirty="0"/>
              <a:t>verzió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Vegyük figyelembe a képarányt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Így már jó!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550069" y="2714573"/>
            <a:ext cx="830818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attenuation(float2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aspectCorrection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(1.0, 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length((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)*</a:t>
            </a:r>
            <a:r>
              <a:rPr lang="en-US" sz="1350" dirty="0" err="1">
                <a:solidFill>
                  <a:srgbClr val="FF0000"/>
                </a:solidFill>
                <a:latin typeface="Consolas" panose="020B0609020204030204" pitchFamily="49" charset="0"/>
              </a:rPr>
              <a:t>aspectCorrection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return clamp(1.0 -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0, 1);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Bal oldali kapcsos zárójel 4"/>
          <p:cNvSpPr/>
          <p:nvPr/>
        </p:nvSpPr>
        <p:spPr>
          <a:xfrm rot="5400000">
            <a:off x="6415088" y="941189"/>
            <a:ext cx="257175" cy="3986214"/>
          </a:xfrm>
          <a:prstGeom prst="leftBrace">
            <a:avLst>
              <a:gd name="adj1" fmla="val 8333"/>
              <a:gd name="adj2" fmla="val 501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8"/>
          <p:cNvSpPr txBox="1"/>
          <p:nvPr/>
        </p:nvSpPr>
        <p:spPr>
          <a:xfrm>
            <a:off x="5404248" y="2459460"/>
            <a:ext cx="22788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aspect</a:t>
            </a:r>
            <a:r>
              <a:rPr lang="hu-HU" dirty="0"/>
              <a:t> ratio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53" y="4546262"/>
            <a:ext cx="3107532" cy="17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Egyenes összekötő nyíllal 19"/>
          <p:cNvCxnSpPr/>
          <p:nvPr/>
        </p:nvCxnSpPr>
        <p:spPr>
          <a:xfrm flipV="1">
            <a:off x="1772151" y="5272691"/>
            <a:ext cx="1698050" cy="8823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V="1">
            <a:off x="6138649" y="5263060"/>
            <a:ext cx="2176684" cy="1131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Csillapítás, </a:t>
            </a:r>
            <a:r>
              <a:rPr lang="hu-HU" dirty="0" smtClean="0"/>
              <a:t>3. </a:t>
            </a:r>
            <a:r>
              <a:rPr lang="hu-HU" dirty="0"/>
              <a:t>verzió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2215" y="1633770"/>
            <a:ext cx="7979569" cy="3263504"/>
          </a:xfrm>
        </p:spPr>
        <p:txBody>
          <a:bodyPr/>
          <a:lstStyle/>
          <a:p>
            <a:r>
              <a:rPr lang="hu-HU" dirty="0" smtClean="0"/>
              <a:t>A csillapító függvény deriváltjai nem folytonosak 0-ban és 1-ben</a:t>
            </a:r>
          </a:p>
          <a:p>
            <a:r>
              <a:rPr lang="hu-HU" dirty="0" smtClean="0"/>
              <a:t>Használjunk másik függvényt</a:t>
            </a:r>
            <a:endParaRPr lang="en-US" dirty="0"/>
          </a:p>
        </p:txBody>
      </p:sp>
      <p:sp>
        <p:nvSpPr>
          <p:cNvPr id="8" name="Szabadkézi sokszög 7"/>
          <p:cNvSpPr/>
          <p:nvPr/>
        </p:nvSpPr>
        <p:spPr>
          <a:xfrm flipH="1">
            <a:off x="1278732" y="4132950"/>
            <a:ext cx="1852396" cy="1148564"/>
          </a:xfrm>
          <a:custGeom>
            <a:avLst/>
            <a:gdLst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83920 w 1656080"/>
              <a:gd name="connsiteY2" fmla="*/ 10160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76108 w 1656080"/>
              <a:gd name="connsiteY2" fmla="*/ 17078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83920 w 1656080"/>
              <a:gd name="connsiteY1" fmla="*/ 640080 h 650240"/>
              <a:gd name="connsiteX2" fmla="*/ 872202 w 1656080"/>
              <a:gd name="connsiteY2" fmla="*/ 6702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872202 w 1656080"/>
              <a:gd name="connsiteY2" fmla="*/ 6702 h 650240"/>
              <a:gd name="connsiteX3" fmla="*/ 1656080 w 1656080"/>
              <a:gd name="connsiteY3" fmla="*/ 0 h 650240"/>
              <a:gd name="connsiteX0" fmla="*/ 0 w 1656080"/>
              <a:gd name="connsiteY0" fmla="*/ 653914 h 653914"/>
              <a:gd name="connsiteX1" fmla="*/ 878061 w 1656080"/>
              <a:gd name="connsiteY1" fmla="*/ 648942 h 653914"/>
              <a:gd name="connsiteX2" fmla="*/ 1450268 w 1656080"/>
              <a:gd name="connsiteY2" fmla="*/ 0 h 653914"/>
              <a:gd name="connsiteX3" fmla="*/ 1656080 w 1656080"/>
              <a:gd name="connsiteY3" fmla="*/ 3674 h 653914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1448803 w 1656080"/>
              <a:gd name="connsiteY2" fmla="*/ 217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878061 w 1656080"/>
              <a:gd name="connsiteY1" fmla="*/ 645268 h 650240"/>
              <a:gd name="connsiteX2" fmla="*/ 1274505 w 1656080"/>
              <a:gd name="connsiteY2" fmla="*/ 217 h 650240"/>
              <a:gd name="connsiteX3" fmla="*/ 1656080 w 1656080"/>
              <a:gd name="connsiteY3" fmla="*/ 0 h 650240"/>
              <a:gd name="connsiteX0" fmla="*/ 0 w 1656080"/>
              <a:gd name="connsiteY0" fmla="*/ 650240 h 650240"/>
              <a:gd name="connsiteX1" fmla="*/ 569011 w 1656080"/>
              <a:gd name="connsiteY1" fmla="*/ 646565 h 650240"/>
              <a:gd name="connsiteX2" fmla="*/ 1274505 w 1656080"/>
              <a:gd name="connsiteY2" fmla="*/ 217 h 650240"/>
              <a:gd name="connsiteX3" fmla="*/ 1656080 w 1656080"/>
              <a:gd name="connsiteY3" fmla="*/ 0 h 650240"/>
              <a:gd name="connsiteX0" fmla="*/ 0 w 1702950"/>
              <a:gd name="connsiteY0" fmla="*/ 650240 h 650240"/>
              <a:gd name="connsiteX1" fmla="*/ 569011 w 1702950"/>
              <a:gd name="connsiteY1" fmla="*/ 646565 h 650240"/>
              <a:gd name="connsiteX2" fmla="*/ 1274505 w 1702950"/>
              <a:gd name="connsiteY2" fmla="*/ 217 h 650240"/>
              <a:gd name="connsiteX3" fmla="*/ 1702950 w 1702950"/>
              <a:gd name="connsiteY3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2950" h="650240">
                <a:moveTo>
                  <a:pt x="0" y="650240"/>
                </a:moveTo>
                <a:lnTo>
                  <a:pt x="569011" y="646565"/>
                </a:lnTo>
                <a:lnTo>
                  <a:pt x="1274505" y="217"/>
                </a:lnTo>
                <a:lnTo>
                  <a:pt x="170295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140509" y="5277237"/>
            <a:ext cx="127158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</a:t>
            </a:r>
          </a:p>
          <a:p>
            <a:pPr algn="ctr"/>
            <a:r>
              <a:rPr lang="hu-HU" sz="1350" dirty="0" err="1"/>
              <a:t>dist</a:t>
            </a:r>
            <a:r>
              <a:rPr lang="hu-HU" sz="1350" dirty="0"/>
              <a:t> = 0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2346882" y="5275561"/>
            <a:ext cx="1505037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dist</a:t>
            </a:r>
            <a:r>
              <a:rPr lang="hu-HU" sz="1350" dirty="0"/>
              <a:t> = </a:t>
            </a:r>
          </a:p>
          <a:p>
            <a:pPr algn="just"/>
            <a:r>
              <a:rPr lang="hu-HU" sz="1350" dirty="0" err="1"/>
              <a:t>attenuationRadius</a:t>
            </a:r>
            <a:endParaRPr lang="hu-HU" sz="1350" dirty="0"/>
          </a:p>
        </p:txBody>
      </p:sp>
      <p:sp>
        <p:nvSpPr>
          <p:cNvPr id="12" name="TextBox 8"/>
          <p:cNvSpPr txBox="1"/>
          <p:nvPr/>
        </p:nvSpPr>
        <p:spPr>
          <a:xfrm>
            <a:off x="511858" y="3855951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1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442838" y="4947364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0</a:t>
            </a:r>
          </a:p>
        </p:txBody>
      </p:sp>
      <p:sp>
        <p:nvSpPr>
          <p:cNvPr id="14" name="Szabadkézi sokszög 13"/>
          <p:cNvSpPr/>
          <p:nvPr/>
        </p:nvSpPr>
        <p:spPr>
          <a:xfrm flipH="1">
            <a:off x="5959816" y="4132950"/>
            <a:ext cx="1791386" cy="1134695"/>
          </a:xfrm>
          <a:custGeom>
            <a:avLst/>
            <a:gdLst>
              <a:gd name="connsiteX0" fmla="*/ 0 w 2424023"/>
              <a:gd name="connsiteY0" fmla="*/ 1233578 h 1339038"/>
              <a:gd name="connsiteX1" fmla="*/ 681487 w 2424023"/>
              <a:gd name="connsiteY1" fmla="*/ 1242204 h 1339038"/>
              <a:gd name="connsiteX2" fmla="*/ 1388853 w 2424023"/>
              <a:gd name="connsiteY2" fmla="*/ 207034 h 1339038"/>
              <a:gd name="connsiteX3" fmla="*/ 2424023 w 2424023"/>
              <a:gd name="connsiteY3" fmla="*/ 0 h 1339038"/>
              <a:gd name="connsiteX0" fmla="*/ 0 w 2562046"/>
              <a:gd name="connsiteY0" fmla="*/ 1276710 h 1360138"/>
              <a:gd name="connsiteX1" fmla="*/ 819510 w 2562046"/>
              <a:gd name="connsiteY1" fmla="*/ 1242204 h 1360138"/>
              <a:gd name="connsiteX2" fmla="*/ 1526876 w 2562046"/>
              <a:gd name="connsiteY2" fmla="*/ 207034 h 1360138"/>
              <a:gd name="connsiteX3" fmla="*/ 2562046 w 2562046"/>
              <a:gd name="connsiteY3" fmla="*/ 0 h 1360138"/>
              <a:gd name="connsiteX0" fmla="*/ 0 w 2484408"/>
              <a:gd name="connsiteY0" fmla="*/ 1259458 h 1351201"/>
              <a:gd name="connsiteX1" fmla="*/ 741872 w 2484408"/>
              <a:gd name="connsiteY1" fmla="*/ 1242204 h 1351201"/>
              <a:gd name="connsiteX2" fmla="*/ 1449238 w 2484408"/>
              <a:gd name="connsiteY2" fmla="*/ 207034 h 1351201"/>
              <a:gd name="connsiteX3" fmla="*/ 2484408 w 2484408"/>
              <a:gd name="connsiteY3" fmla="*/ 0 h 1351201"/>
              <a:gd name="connsiteX0" fmla="*/ 0 w 2484408"/>
              <a:gd name="connsiteY0" fmla="*/ 1259458 h 1342780"/>
              <a:gd name="connsiteX1" fmla="*/ 741872 w 2484408"/>
              <a:gd name="connsiteY1" fmla="*/ 1242204 h 1342780"/>
              <a:gd name="connsiteX2" fmla="*/ 1449238 w 2484408"/>
              <a:gd name="connsiteY2" fmla="*/ 207034 h 1342780"/>
              <a:gd name="connsiteX3" fmla="*/ 2484408 w 2484408"/>
              <a:gd name="connsiteY3" fmla="*/ 0 h 1342780"/>
              <a:gd name="connsiteX0" fmla="*/ 0 w 2510287"/>
              <a:gd name="connsiteY0" fmla="*/ 1319843 h 1375003"/>
              <a:gd name="connsiteX1" fmla="*/ 767751 w 2510287"/>
              <a:gd name="connsiteY1" fmla="*/ 1242204 h 1375003"/>
              <a:gd name="connsiteX2" fmla="*/ 1475117 w 2510287"/>
              <a:gd name="connsiteY2" fmla="*/ 207034 h 1375003"/>
              <a:gd name="connsiteX3" fmla="*/ 2510287 w 2510287"/>
              <a:gd name="connsiteY3" fmla="*/ 0 h 1375003"/>
              <a:gd name="connsiteX0" fmla="*/ 0 w 2510287"/>
              <a:gd name="connsiteY0" fmla="*/ 1319843 h 1355305"/>
              <a:gd name="connsiteX1" fmla="*/ 767751 w 2510287"/>
              <a:gd name="connsiteY1" fmla="*/ 1242204 h 1355305"/>
              <a:gd name="connsiteX2" fmla="*/ 1475117 w 2510287"/>
              <a:gd name="connsiteY2" fmla="*/ 207034 h 1355305"/>
              <a:gd name="connsiteX3" fmla="*/ 2510287 w 2510287"/>
              <a:gd name="connsiteY3" fmla="*/ 0 h 1355305"/>
              <a:gd name="connsiteX0" fmla="*/ 0 w 2518913"/>
              <a:gd name="connsiteY0" fmla="*/ 1362975 h 1381277"/>
              <a:gd name="connsiteX1" fmla="*/ 776377 w 2518913"/>
              <a:gd name="connsiteY1" fmla="*/ 1242204 h 1381277"/>
              <a:gd name="connsiteX2" fmla="*/ 1483743 w 2518913"/>
              <a:gd name="connsiteY2" fmla="*/ 207034 h 1381277"/>
              <a:gd name="connsiteX3" fmla="*/ 2518913 w 2518913"/>
              <a:gd name="connsiteY3" fmla="*/ 0 h 1381277"/>
              <a:gd name="connsiteX0" fmla="*/ 0 w 2518913"/>
              <a:gd name="connsiteY0" fmla="*/ 1362975 h 1370417"/>
              <a:gd name="connsiteX1" fmla="*/ 776377 w 2518913"/>
              <a:gd name="connsiteY1" fmla="*/ 1242204 h 1370417"/>
              <a:gd name="connsiteX2" fmla="*/ 1483743 w 2518913"/>
              <a:gd name="connsiteY2" fmla="*/ 207034 h 1370417"/>
              <a:gd name="connsiteX3" fmla="*/ 2518913 w 2518913"/>
              <a:gd name="connsiteY3" fmla="*/ 0 h 1370417"/>
              <a:gd name="connsiteX0" fmla="*/ 0 w 2277373"/>
              <a:gd name="connsiteY0" fmla="*/ 1354380 h 1361822"/>
              <a:gd name="connsiteX1" fmla="*/ 776377 w 2277373"/>
              <a:gd name="connsiteY1" fmla="*/ 1233609 h 1361822"/>
              <a:gd name="connsiteX2" fmla="*/ 1483743 w 2277373"/>
              <a:gd name="connsiteY2" fmla="*/ 198439 h 1361822"/>
              <a:gd name="connsiteX3" fmla="*/ 2277373 w 2277373"/>
              <a:gd name="connsiteY3" fmla="*/ 31 h 1361822"/>
              <a:gd name="connsiteX0" fmla="*/ 0 w 2277373"/>
              <a:gd name="connsiteY0" fmla="*/ 1362990 h 1367481"/>
              <a:gd name="connsiteX1" fmla="*/ 776377 w 2277373"/>
              <a:gd name="connsiteY1" fmla="*/ 1233609 h 1367481"/>
              <a:gd name="connsiteX2" fmla="*/ 1483743 w 2277373"/>
              <a:gd name="connsiteY2" fmla="*/ 198439 h 1367481"/>
              <a:gd name="connsiteX3" fmla="*/ 2277373 w 2277373"/>
              <a:gd name="connsiteY3" fmla="*/ 31 h 136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373" h="1367481">
                <a:moveTo>
                  <a:pt x="0" y="1362990"/>
                </a:moveTo>
                <a:cubicBezTo>
                  <a:pt x="276765" y="1349330"/>
                  <a:pt x="529087" y="1427701"/>
                  <a:pt x="776377" y="1233609"/>
                </a:cubicBezTo>
                <a:cubicBezTo>
                  <a:pt x="1023667" y="1039517"/>
                  <a:pt x="1233577" y="404035"/>
                  <a:pt x="1483743" y="198439"/>
                </a:cubicBezTo>
                <a:cubicBezTo>
                  <a:pt x="1733909" y="-7157"/>
                  <a:pt x="1904999" y="31"/>
                  <a:pt x="2277373" y="3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8"/>
          <p:cNvSpPr txBox="1"/>
          <p:nvPr/>
        </p:nvSpPr>
        <p:spPr>
          <a:xfrm>
            <a:off x="5519632" y="5242226"/>
            <a:ext cx="127158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</a:t>
            </a:r>
          </a:p>
          <a:p>
            <a:pPr algn="ctr"/>
            <a:r>
              <a:rPr lang="hu-HU" sz="1350" dirty="0" err="1"/>
              <a:t>dist</a:t>
            </a:r>
            <a:r>
              <a:rPr lang="hu-HU" sz="1350" dirty="0"/>
              <a:t> = 0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6754581" y="5233406"/>
            <a:ext cx="157720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err="1"/>
              <a:t>dist</a:t>
            </a:r>
            <a:r>
              <a:rPr lang="hu-HU" sz="1350" dirty="0"/>
              <a:t> = </a:t>
            </a:r>
          </a:p>
          <a:p>
            <a:pPr algn="just"/>
            <a:r>
              <a:rPr lang="hu-HU" sz="1350" dirty="0" err="1"/>
              <a:t>attenuationRadius</a:t>
            </a:r>
            <a:endParaRPr lang="hu-HU" sz="1350" dirty="0"/>
          </a:p>
        </p:txBody>
      </p:sp>
      <p:sp>
        <p:nvSpPr>
          <p:cNvPr id="18" name="TextBox 8"/>
          <p:cNvSpPr txBox="1"/>
          <p:nvPr/>
        </p:nvSpPr>
        <p:spPr>
          <a:xfrm>
            <a:off x="4919557" y="3813796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1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7346454" y="4905805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attenuation</a:t>
            </a:r>
            <a:r>
              <a:rPr lang="hu-HU" sz="1350" dirty="0"/>
              <a:t> = 0</a:t>
            </a:r>
          </a:p>
        </p:txBody>
      </p:sp>
      <p:cxnSp>
        <p:nvCxnSpPr>
          <p:cNvPr id="21" name="Egyenes összekötő nyíllal 20"/>
          <p:cNvCxnSpPr/>
          <p:nvPr/>
        </p:nvCxnSpPr>
        <p:spPr>
          <a:xfrm flipH="1" flipV="1">
            <a:off x="1750720" y="3731320"/>
            <a:ext cx="4981" cy="154851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 flipV="1">
            <a:off x="6117218" y="3717032"/>
            <a:ext cx="4981" cy="1548515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Jobbra nyíl 23"/>
          <p:cNvSpPr/>
          <p:nvPr/>
        </p:nvSpPr>
        <p:spPr>
          <a:xfrm>
            <a:off x="3968088" y="4187424"/>
            <a:ext cx="895865" cy="759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698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Csillapítás, 3. verzió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488" y="1352339"/>
            <a:ext cx="7979569" cy="3263504"/>
          </a:xfrm>
        </p:spPr>
        <p:txBody>
          <a:bodyPr/>
          <a:lstStyle/>
          <a:p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smoothstep</a:t>
            </a:r>
            <a:r>
              <a:rPr lang="hu-HU" dirty="0" smtClean="0"/>
              <a:t> </a:t>
            </a:r>
            <a:r>
              <a:rPr lang="hu-HU" dirty="0" err="1" smtClean="0"/>
              <a:t>built</a:t>
            </a:r>
            <a:r>
              <a:rPr lang="hu-HU" dirty="0" smtClean="0"/>
              <a:t>-in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function</a:t>
            </a:r>
            <a:r>
              <a:rPr lang="hu-HU" dirty="0" smtClean="0"/>
              <a:t>!</a:t>
            </a:r>
          </a:p>
          <a:p>
            <a:pPr lvl="1"/>
            <a:r>
              <a:rPr lang="hu-HU" dirty="0"/>
              <a:t>http://developer.download.nvidia.com/cg/smoothstep.html</a:t>
            </a:r>
            <a:endParaRPr lang="hu-HU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2" y="4098105"/>
            <a:ext cx="3313726" cy="1863761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611560" y="3130682"/>
            <a:ext cx="694372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length((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uv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-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)*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aspectCorrection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return clamp(1.0 - </a:t>
            </a:r>
            <a:r>
              <a:rPr lang="en-US" sz="135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dist</a:t>
            </a:r>
            <a:r>
              <a:rPr lang="en-US" sz="135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 / </a:t>
            </a:r>
            <a:r>
              <a:rPr lang="en-US" sz="135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, 0, 1);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smoothstep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(0, 1, 1.0 -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dist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350" dirty="0"/>
          </a:p>
        </p:txBody>
      </p:sp>
      <p:sp>
        <p:nvSpPr>
          <p:cNvPr id="17" name="Téglalap 16"/>
          <p:cNvSpPr/>
          <p:nvPr/>
        </p:nvSpPr>
        <p:spPr>
          <a:xfrm>
            <a:off x="6948264" y="2564904"/>
            <a:ext cx="2143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900" dirty="0"/>
              <a:t>// </a:t>
            </a:r>
            <a:r>
              <a:rPr lang="hu-HU" sz="900" dirty="0" smtClean="0"/>
              <a:t>a CG nyelvben beépített függvény</a:t>
            </a:r>
            <a:endParaRPr lang="hu-HU" sz="900" dirty="0"/>
          </a:p>
          <a:p>
            <a:r>
              <a:rPr lang="en-US" sz="900" dirty="0"/>
              <a:t>float </a:t>
            </a:r>
            <a:r>
              <a:rPr lang="en-US" sz="900" dirty="0" err="1"/>
              <a:t>smoothstep</a:t>
            </a:r>
            <a:r>
              <a:rPr lang="en-US" sz="900" dirty="0"/>
              <a:t>(float a, float b, float x)</a:t>
            </a:r>
          </a:p>
          <a:p>
            <a:r>
              <a:rPr lang="en-US" sz="900" dirty="0"/>
              <a:t>{</a:t>
            </a:r>
          </a:p>
          <a:p>
            <a:r>
              <a:rPr lang="en-US" sz="900" dirty="0"/>
              <a:t>    float t = saturate((x - a)/(b - a));</a:t>
            </a:r>
          </a:p>
          <a:p>
            <a:r>
              <a:rPr lang="en-US" sz="900" dirty="0"/>
              <a:t>    return t*t*(3.0 - (2.0*t));</a:t>
            </a:r>
          </a:p>
          <a:p>
            <a:r>
              <a:rPr lang="en-US" sz="900" dirty="0"/>
              <a:t>}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56" y="4098105"/>
            <a:ext cx="3314701" cy="1863761"/>
          </a:xfrm>
          <a:prstGeom prst="rect">
            <a:avLst/>
          </a:prstGeom>
        </p:spPr>
      </p:pic>
      <p:sp>
        <p:nvSpPr>
          <p:cNvPr id="19" name="Jobbra nyíl 18"/>
          <p:cNvSpPr/>
          <p:nvPr/>
        </p:nvSpPr>
        <p:spPr>
          <a:xfrm>
            <a:off x="4143376" y="4650015"/>
            <a:ext cx="895865" cy="759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8"/>
          <p:cNvSpPr txBox="1"/>
          <p:nvPr/>
        </p:nvSpPr>
        <p:spPr>
          <a:xfrm>
            <a:off x="6212575" y="5952649"/>
            <a:ext cx="127158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smoothstep</a:t>
            </a:r>
            <a:endParaRPr lang="hu-HU" sz="1350" dirty="0"/>
          </a:p>
        </p:txBody>
      </p:sp>
      <p:sp>
        <p:nvSpPr>
          <p:cNvPr id="21" name="TextBox 8"/>
          <p:cNvSpPr txBox="1"/>
          <p:nvPr/>
        </p:nvSpPr>
        <p:spPr>
          <a:xfrm>
            <a:off x="1619144" y="5945505"/>
            <a:ext cx="127158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 err="1"/>
              <a:t>linear</a:t>
            </a:r>
            <a:r>
              <a:rPr lang="hu-HU" sz="1350" dirty="0"/>
              <a:t> </a:t>
            </a:r>
            <a:r>
              <a:rPr lang="hu-HU" sz="1350" dirty="0" err="1"/>
              <a:t>transition</a:t>
            </a:r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24586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Csillapítás 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Nézzük meg hogyan változik a paraméterek hatására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" y="3225611"/>
            <a:ext cx="2864645" cy="16107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9" y="3225612"/>
            <a:ext cx="2864645" cy="161070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7" y="3225612"/>
            <a:ext cx="2864645" cy="1610707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16713" y="4836318"/>
            <a:ext cx="165983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 = (0.2, 0.5)</a:t>
            </a:r>
          </a:p>
          <a:p>
            <a:pPr algn="ctr"/>
            <a:r>
              <a:rPr lang="hu-HU" sz="1350" dirty="0" err="1"/>
              <a:t>Radius</a:t>
            </a:r>
            <a:r>
              <a:rPr lang="hu-HU" sz="1350" dirty="0"/>
              <a:t> = 0.3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28879" y="4836318"/>
            <a:ext cx="165983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 = (0.5, 0.2)</a:t>
            </a:r>
          </a:p>
          <a:p>
            <a:pPr algn="ctr"/>
            <a:r>
              <a:rPr lang="hu-HU" sz="1350" dirty="0" err="1"/>
              <a:t>Radius</a:t>
            </a:r>
            <a:r>
              <a:rPr lang="hu-HU" sz="1350" dirty="0"/>
              <a:t> = 0.3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591" y="4836318"/>
            <a:ext cx="165983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350" dirty="0"/>
              <a:t>Center = (0.5, 0.5)</a:t>
            </a:r>
          </a:p>
          <a:p>
            <a:pPr algn="ctr"/>
            <a:r>
              <a:rPr lang="hu-HU" sz="1350" dirty="0" err="1"/>
              <a:t>Radius</a:t>
            </a:r>
            <a:r>
              <a:rPr lang="hu-HU" sz="1350" dirty="0"/>
              <a:t> = 0.1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628" y="2619419"/>
            <a:ext cx="3493294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1420" y="476672"/>
            <a:ext cx="8181242" cy="994172"/>
          </a:xfrm>
        </p:spPr>
        <p:txBody>
          <a:bodyPr>
            <a:normAutofit/>
          </a:bodyPr>
          <a:lstStyle/>
          <a:p>
            <a:r>
              <a:rPr lang="hu-HU" dirty="0" smtClean="0"/>
              <a:t>Színkorrekció radiális csillapítással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628650" y="2018332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#pragma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multi_compile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__ ATTENUATE_SATURATION</a:t>
            </a: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#pragma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multi_compile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__ ATTENUATE_BRIGHTNESS</a:t>
            </a:r>
          </a:p>
          <a:p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#pragma vertex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</a:t>
            </a:r>
            <a:endParaRPr lang="en-US" sz="1125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#pragma fragment </a:t>
            </a:r>
            <a:r>
              <a:rPr lang="en-US" sz="1125" dirty="0">
                <a:solidFill>
                  <a:srgbClr val="FF0000"/>
                </a:solidFill>
                <a:latin typeface="Consolas" panose="020B0609020204030204" pitchFamily="49" charset="0"/>
              </a:rPr>
              <a:t>frag</a:t>
            </a:r>
            <a:endParaRPr lang="en-US" sz="1125" dirty="0">
              <a:solidFill>
                <a:srgbClr val="FF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03622" y="2989949"/>
            <a:ext cx="83367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float4 frag(v2f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i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 :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SV_Target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 //</a:t>
            </a:r>
            <a:r>
              <a:rPr lang="hu-HU" sz="1125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folytassuk a régi színkorrekciós </a:t>
            </a:r>
            <a:r>
              <a:rPr lang="hu-HU" sz="1125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shadert</a:t>
            </a:r>
            <a:endParaRPr lang="en-US" sz="1125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fr-FR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float4 col = tex2D(_MainTex, i.uv);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float3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rgb_to_hsv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col.xyz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hsv.x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frac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hsv.x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+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hueShift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hsv.y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*=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saturationScaler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hsv.z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*=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brightnessScaler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125" dirty="0" err="1">
                <a:solidFill>
                  <a:srgbClr val="808080"/>
                </a:solidFill>
                <a:latin typeface="Consolas" panose="020B0609020204030204" pitchFamily="49" charset="0"/>
              </a:rPr>
              <a:t>ifdef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ATTENUATE_SATURATION</a:t>
            </a:r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C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# </a:t>
            </a:r>
            <a:r>
              <a:rPr lang="en-US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</a:t>
            </a:r>
            <a:r>
              <a:rPr lang="hu-HU" sz="1125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zk</a:t>
            </a:r>
            <a:r>
              <a:rPr lang="en-US" sz="1125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ript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,</a:t>
            </a:r>
            <a:r>
              <a:rPr lang="en-US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material.EnableKeyword</a:t>
            </a:r>
            <a:r>
              <a:rPr lang="hu-HU" sz="1125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és </a:t>
            </a:r>
            <a:r>
              <a:rPr lang="hu-HU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DisableKeyword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hsv.y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*= attenuation(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125" dirty="0" err="1">
                <a:solidFill>
                  <a:srgbClr val="808080"/>
                </a:solidFill>
                <a:latin typeface="Consolas" panose="020B0609020204030204" pitchFamily="49" charset="0"/>
              </a:rPr>
              <a:t>endif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125" dirty="0" err="1">
                <a:solidFill>
                  <a:srgbClr val="808080"/>
                </a:solidFill>
                <a:latin typeface="Consolas" panose="020B0609020204030204" pitchFamily="49" charset="0"/>
              </a:rPr>
              <a:t>ifdef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ATTENUATE_BRIGHTNESS</a:t>
            </a:r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// C# s</a:t>
            </a:r>
            <a:r>
              <a:rPr lang="hu-HU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zk</a:t>
            </a:r>
            <a:r>
              <a:rPr lang="en-US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ript</a:t>
            </a:r>
            <a:r>
              <a:rPr lang="hu-HU" sz="1125" dirty="0">
                <a:solidFill>
                  <a:srgbClr val="008000"/>
                </a:solidFill>
                <a:latin typeface="Consolas" panose="020B0609020204030204" pitchFamily="49" charset="0"/>
              </a:rPr>
              <a:t>,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material.EnableKeyword</a:t>
            </a:r>
            <a:r>
              <a:rPr lang="hu-HU" sz="1125" dirty="0">
                <a:solidFill>
                  <a:srgbClr val="008000"/>
                </a:solidFill>
                <a:latin typeface="Consolas" panose="020B0609020204030204" pitchFamily="49" charset="0"/>
              </a:rPr>
              <a:t> és </a:t>
            </a:r>
            <a:r>
              <a:rPr lang="hu-HU" sz="1125" dirty="0" err="1">
                <a:solidFill>
                  <a:srgbClr val="008000"/>
                </a:solidFill>
                <a:latin typeface="Consolas" panose="020B0609020204030204" pitchFamily="49" charset="0"/>
              </a:rPr>
              <a:t>DisableKeyword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hsv.z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*= attenuation(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125" dirty="0" smtClean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125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endif</a:t>
            </a:r>
            <a:endParaRPr lang="en-US" sz="1125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col.xyz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hsv_to_rgb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hsv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return col;</a:t>
            </a:r>
          </a:p>
          <a:p>
            <a:r>
              <a:rPr lang="hu-HU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125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Teszt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37" y="3882625"/>
            <a:ext cx="2909513" cy="10585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3" y="3893833"/>
            <a:ext cx="2896258" cy="10473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646" y="3893984"/>
            <a:ext cx="2939308" cy="104469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" y="2222971"/>
            <a:ext cx="2897810" cy="16293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2222971"/>
            <a:ext cx="2904283" cy="163299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47" y="2222971"/>
            <a:ext cx="2897810" cy="1629355"/>
          </a:xfrm>
          <a:prstGeom prst="rect">
            <a:avLst/>
          </a:prstGeom>
        </p:spPr>
      </p:pic>
      <p:sp>
        <p:nvSpPr>
          <p:cNvPr id="10" name="Rectangle 6"/>
          <p:cNvSpPr/>
          <p:nvPr/>
        </p:nvSpPr>
        <p:spPr>
          <a:xfrm>
            <a:off x="160122" y="4517603"/>
            <a:ext cx="1332922" cy="2098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6"/>
          <p:cNvSpPr/>
          <p:nvPr/>
        </p:nvSpPr>
        <p:spPr>
          <a:xfrm>
            <a:off x="3149160" y="4517813"/>
            <a:ext cx="1332922" cy="2098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6"/>
          <p:cNvSpPr/>
          <p:nvPr/>
        </p:nvSpPr>
        <p:spPr>
          <a:xfrm>
            <a:off x="6155646" y="4517603"/>
            <a:ext cx="1332922" cy="2098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6"/>
          <p:cNvSpPr/>
          <p:nvPr/>
        </p:nvSpPr>
        <p:spPr>
          <a:xfrm>
            <a:off x="6171167" y="4319727"/>
            <a:ext cx="2882289" cy="820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2490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Objektumkövetés csillapítással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csillapítás kövessen egy objektumot</a:t>
            </a:r>
          </a:p>
          <a:p>
            <a:pPr lvl="1"/>
            <a:r>
              <a:rPr lang="hu-HU" dirty="0" smtClean="0"/>
              <a:t>Pl. a játékost</a:t>
            </a:r>
          </a:p>
          <a:p>
            <a:r>
              <a:rPr lang="hu-HU" dirty="0" smtClean="0"/>
              <a:t>Implementáció: állítsuk az </a:t>
            </a:r>
            <a:r>
              <a:rPr lang="hu-HU" i="1" dirty="0" err="1" smtClean="0"/>
              <a:t>attenuationCenter</a:t>
            </a:r>
            <a:r>
              <a:rPr lang="hu-HU" dirty="0" smtClean="0"/>
              <a:t> paramétert a követett objektum </a:t>
            </a:r>
            <a:r>
              <a:rPr lang="hu-HU" b="1" dirty="0" err="1" smtClean="0"/>
              <a:t>normalized</a:t>
            </a:r>
            <a:r>
              <a:rPr lang="hu-HU" b="1" dirty="0" smtClean="0"/>
              <a:t> képernyő pozíciójára</a:t>
            </a:r>
            <a:endParaRPr lang="hu-HU" dirty="0" smtClean="0"/>
          </a:p>
          <a:p>
            <a:pPr lvl="1"/>
            <a:r>
              <a:rPr lang="hu-HU" dirty="0" smtClean="0"/>
              <a:t>Csak a C# </a:t>
            </a:r>
            <a:r>
              <a:rPr lang="hu-HU" dirty="0" err="1" smtClean="0"/>
              <a:t>szkripthez</a:t>
            </a:r>
            <a:r>
              <a:rPr lang="hu-HU" dirty="0" smtClean="0"/>
              <a:t> kell hozzányúlni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Objektumkövetés csillapítással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28650" y="2317789"/>
            <a:ext cx="6443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public Vector2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new Vector2(0.5f, 0.5f);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[Range(0.0f, 1.0f)]</a:t>
            </a:r>
          </a:p>
          <a:p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public float </a:t>
            </a:r>
            <a:r>
              <a:rPr lang="en-US" sz="13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attenuationRadius</a:t>
            </a:r>
            <a:r>
              <a:rPr lang="en-US" sz="13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= 0.3f;</a:t>
            </a:r>
          </a:p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Transform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follow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Object;</a:t>
            </a:r>
            <a:endParaRPr lang="en-US" sz="1350" dirty="0"/>
          </a:p>
        </p:txBody>
      </p:sp>
      <p:sp>
        <p:nvSpPr>
          <p:cNvPr id="6" name="Téglalap 5"/>
          <p:cNvSpPr/>
          <p:nvPr/>
        </p:nvSpPr>
        <p:spPr>
          <a:xfrm>
            <a:off x="628651" y="3584355"/>
            <a:ext cx="830818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Update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followObject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Vector3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screenPoint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GetComponent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&gt;().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WorldToScreenPoint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hu-H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follow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Object.position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attenuationCenter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Vector2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screenPoint.x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Screen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.width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screenPoint.y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Screen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.height</a:t>
            </a:r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190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research.cs.wisc.edu/graphics/Gallery/NPRQuake/brush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églalap 5"/>
          <p:cNvSpPr>
            <a:spLocks noChangeArrowheads="1"/>
          </p:cNvSpPr>
          <p:nvPr/>
        </p:nvSpPr>
        <p:spPr bwMode="auto">
          <a:xfrm>
            <a:off x="0" y="0"/>
            <a:ext cx="5511800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en-US"/>
              <a:t>http://research.cs.wisc.edu/graphics/Gallery/NPRQuake/</a:t>
            </a:r>
          </a:p>
        </p:txBody>
      </p:sp>
    </p:spTree>
    <p:extLst>
      <p:ext uri="{BB962C8B-B14F-4D97-AF65-F5344CB8AC3E}">
        <p14:creationId xmlns:p14="http://schemas.microsoft.com/office/powerpoint/2010/main" val="8052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13" y="2732447"/>
            <a:ext cx="8436529" cy="26477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Kössük be a robotot!</a:t>
            </a:r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6657975" y="4688803"/>
            <a:ext cx="2143868" cy="183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6"/>
          <p:cNvSpPr/>
          <p:nvPr/>
        </p:nvSpPr>
        <p:spPr>
          <a:xfrm>
            <a:off x="342158" y="3288628"/>
            <a:ext cx="1386630" cy="183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Jobbra nyíl 6"/>
          <p:cNvSpPr/>
          <p:nvPr/>
        </p:nvSpPr>
        <p:spPr>
          <a:xfrm rot="948889">
            <a:off x="1780312" y="3983030"/>
            <a:ext cx="4854052" cy="1836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966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Teszt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57" y="3802533"/>
            <a:ext cx="4074125" cy="229076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57" y="1371592"/>
            <a:ext cx="4074125" cy="229076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2" y="2216621"/>
            <a:ext cx="4074125" cy="22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Konvolúció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Új C# </a:t>
            </a:r>
            <a:r>
              <a:rPr lang="hu-HU" dirty="0" err="1" smtClean="0"/>
              <a:t>szkript</a:t>
            </a:r>
            <a:r>
              <a:rPr lang="hu-HU" dirty="0" smtClean="0"/>
              <a:t> és 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hu-HU" dirty="0" err="1" smtClean="0"/>
              <a:t>ConvolutionEffect</a:t>
            </a:r>
            <a:r>
              <a:rPr lang="hu-HU" dirty="0" smtClean="0"/>
              <a:t> és </a:t>
            </a:r>
            <a:r>
              <a:rPr lang="hu-HU" dirty="0" err="1" smtClean="0"/>
              <a:t>Convolution</a:t>
            </a:r>
            <a:endParaRPr lang="hu-HU" dirty="0" smtClean="0"/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endParaRPr lang="hu-HU" dirty="0"/>
          </a:p>
          <a:p>
            <a:r>
              <a:rPr lang="hu-HU" dirty="0"/>
              <a:t>(Írjuk át a nevet)</a:t>
            </a:r>
            <a:endParaRPr lang="en-US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80928"/>
            <a:ext cx="1721644" cy="121443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27584" y="4967295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/Convolution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Properties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"Texture"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2D) = 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"white"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</p:txBody>
      </p:sp>
      <p:sp>
        <p:nvSpPr>
          <p:cNvPr id="6" name="Rectangle 6"/>
          <p:cNvSpPr/>
          <p:nvPr/>
        </p:nvSpPr>
        <p:spPr>
          <a:xfrm>
            <a:off x="852137" y="4967295"/>
            <a:ext cx="2592288" cy="30178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439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Konvolúció</a:t>
            </a:r>
            <a:r>
              <a:rPr lang="hu-HU" dirty="0" smtClean="0"/>
              <a:t>: C# </a:t>
            </a:r>
            <a:r>
              <a:rPr lang="hu-HU" dirty="0" err="1" smtClean="0"/>
              <a:t>szkript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Hasonló az eddigiekhez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62000" y="2762089"/>
            <a:ext cx="750863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5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ConvolutionEffect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05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0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0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/Convolution</a:t>
            </a:r>
            <a:r>
              <a:rPr lang="en-US" sz="10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0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05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0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0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05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/>
          </a:p>
        </p:txBody>
      </p:sp>
      <p:sp>
        <p:nvSpPr>
          <p:cNvPr id="5" name="Rectangle 6"/>
          <p:cNvSpPr/>
          <p:nvPr/>
        </p:nvSpPr>
        <p:spPr>
          <a:xfrm>
            <a:off x="1304377" y="3568488"/>
            <a:ext cx="3209008" cy="26056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7398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Konvolúció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Végig kell látogatnunk a szomszéd </a:t>
            </a:r>
            <a:r>
              <a:rPr lang="hu-HU" dirty="0" err="1" smtClean="0"/>
              <a:t>texeleket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</p:txBody>
      </p:sp>
      <p:pic>
        <p:nvPicPr>
          <p:cNvPr id="6" name="Picture 4" descr="http://www.coe.neu.edu/Research/rcl/projects/adaptableCUDA/SlidingWin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9" y="2548148"/>
            <a:ext cx="4517492" cy="13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828531" y="4513619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fixed4 col = tex2D(_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350" dirty="0"/>
          </a:p>
        </p:txBody>
      </p:sp>
      <p:sp>
        <p:nvSpPr>
          <p:cNvPr id="10" name="Rectangle 6"/>
          <p:cNvSpPr/>
          <p:nvPr/>
        </p:nvSpPr>
        <p:spPr>
          <a:xfrm>
            <a:off x="3764572" y="4910194"/>
            <a:ext cx="766397" cy="30178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734" y="3164303"/>
            <a:ext cx="3195099" cy="4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Konvolúció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Automatikusan kitöltött paraméter: </a:t>
            </a:r>
            <a:r>
              <a:rPr lang="hu-HU" dirty="0" err="1" smtClean="0"/>
              <a:t>texel</a:t>
            </a:r>
            <a:r>
              <a:rPr lang="hu-HU" dirty="0" smtClean="0"/>
              <a:t> méret</a:t>
            </a:r>
          </a:p>
          <a:p>
            <a:pPr lvl="1"/>
            <a:r>
              <a:rPr lang="hu-HU" dirty="0" smtClean="0"/>
              <a:t>A felbontás </a:t>
            </a:r>
            <a:r>
              <a:rPr lang="hu-HU" dirty="0" err="1" smtClean="0"/>
              <a:t>reciproka</a:t>
            </a:r>
            <a:endParaRPr lang="hu-HU" dirty="0" smtClean="0"/>
          </a:p>
          <a:p>
            <a:pPr lvl="1"/>
            <a:r>
              <a:rPr lang="hu-HU" dirty="0" smtClean="0"/>
              <a:t>Textúra neve + </a:t>
            </a:r>
            <a:r>
              <a:rPr lang="hu-HU" b="1" dirty="0" smtClean="0"/>
              <a:t>”_</a:t>
            </a:r>
            <a:r>
              <a:rPr lang="hu-HU" b="1" dirty="0" err="1" smtClean="0"/>
              <a:t>TexelSize</a:t>
            </a:r>
            <a:r>
              <a:rPr lang="hu-HU" b="1" dirty="0" smtClean="0"/>
              <a:t>”</a:t>
            </a:r>
            <a:r>
              <a:rPr lang="hu-HU" dirty="0" smtClean="0"/>
              <a:t> posztfix</a:t>
            </a:r>
          </a:p>
          <a:p>
            <a:r>
              <a:rPr lang="hu-HU" dirty="0" smtClean="0"/>
              <a:t>Deklarálni kell a </a:t>
            </a:r>
            <a:r>
              <a:rPr lang="hu-HU" dirty="0" err="1" smtClean="0"/>
              <a:t>shaderben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26477" y="4686235"/>
            <a:ext cx="4609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sampler2D _</a:t>
            </a:r>
            <a:r>
              <a:rPr lang="hu-HU" sz="2400" dirty="0" err="1">
                <a:solidFill>
                  <a:schemeClr val="bg1">
                    <a:lumMod val="65000"/>
                  </a:schemeClr>
                </a:solidFill>
              </a:rPr>
              <a:t>MainTex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r>
              <a:rPr lang="hu-HU" sz="2400" dirty="0"/>
              <a:t>float4 _</a:t>
            </a:r>
            <a:r>
              <a:rPr lang="hu-HU" sz="2400" dirty="0" err="1"/>
              <a:t>MainTex</a:t>
            </a:r>
            <a:r>
              <a:rPr lang="hu-HU" sz="2400" dirty="0" err="1">
                <a:solidFill>
                  <a:srgbClr val="FF0000"/>
                </a:solidFill>
              </a:rPr>
              <a:t>_TexelSize</a:t>
            </a:r>
            <a:r>
              <a:rPr lang="hu-HU" sz="2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0074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Konvolúció</a:t>
            </a:r>
            <a:r>
              <a:rPr lang="hu-HU" dirty="0"/>
              <a:t>: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460131" y="2125266"/>
            <a:ext cx="842303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col =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(0,0,0,0);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3;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ablak szélessége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weights[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{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súlymátrix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0, 0, 0,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0, 1, 0,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mátrix középpontja: feldolgozott pixel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0, 0, 0 };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0, weight = 0;</a:t>
            </a:r>
          </a:p>
          <a:p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u = -kernelWidth / 2; u &lt;= kernelWidth / 2; ++u) {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szomszédok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(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vízszintes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pl-PL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v = -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/ 2; v &lt;=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/ 2; ++v) {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szomszédok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(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függoleges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weight = weights[(u +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/ 2) *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 (v +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/ 2)];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+= weight *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tex2D(_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endParaRPr lang="hu-HU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     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(u*_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+= weight;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súlyösszeg,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normalizációhoz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/=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+ 0.001;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normalizáció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384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Konvolúció</a:t>
            </a:r>
            <a:r>
              <a:rPr lang="hu-HU" dirty="0" smtClean="0"/>
              <a:t>: élesítés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460131" y="2125266"/>
            <a:ext cx="842303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col =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(0,0,0,0);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3;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width of the filter window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weights[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{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filter weight matrix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FF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0,-1, 0,</a:t>
            </a:r>
          </a:p>
          <a:p>
            <a:r>
              <a:rPr lang="hu-HU" sz="1200" dirty="0">
                <a:solidFill>
                  <a:srgbClr val="FF0000"/>
                </a:solidFill>
                <a:latin typeface="Consolas" panose="020B0609020204030204" pitchFamily="49" charset="0"/>
              </a:rPr>
              <a:t>    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-1, 5,-1,</a:t>
            </a:r>
          </a:p>
          <a:p>
            <a:r>
              <a:rPr lang="hu-HU" sz="1200" dirty="0">
                <a:solidFill>
                  <a:srgbClr val="FF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0,-1, 0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};</a:t>
            </a: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0, weight = 0;</a:t>
            </a:r>
          </a:p>
          <a:p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u = -kernelWidth / 2; u &lt;= kernelWidth / 2; ++u) {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visit </a:t>
            </a:r>
            <a:r>
              <a:rPr lang="en-US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 (horizontal)</a:t>
            </a:r>
            <a:endParaRPr lang="pl-PL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v = -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/ 2; v &lt;=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/ 2; ++v) {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visit </a:t>
            </a:r>
            <a:r>
              <a:rPr lang="en-US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 (</a:t>
            </a:r>
            <a:r>
              <a:rPr lang="hu-HU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vertical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weight = weights[(u +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/ 2) *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 (v +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/ 2)];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+= weight *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tex2D(_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endParaRPr lang="hu-HU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     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(u*_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+= weight;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sum up weights for normalization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/=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+ 0.001;</a:t>
            </a:r>
            <a:r>
              <a:rPr lang="hu-HU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normalization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33" y="2414587"/>
            <a:ext cx="5706929" cy="32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Élesítés (</a:t>
            </a:r>
            <a:r>
              <a:rPr lang="hu-HU" dirty="0" err="1" smtClean="0"/>
              <a:t>Unsharp</a:t>
            </a:r>
            <a:r>
              <a:rPr lang="hu-HU" dirty="0" smtClean="0"/>
              <a:t> </a:t>
            </a:r>
            <a:r>
              <a:rPr lang="hu-HU" dirty="0" err="1" smtClean="0"/>
              <a:t>masking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Alapötlet: adjuk hozzá az éleket a képhez</a:t>
            </a:r>
            <a:endParaRPr lang="en-US" dirty="0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1100138" y="2852937"/>
            <a:ext cx="1521619" cy="1521619"/>
            <a:chOff x="1466850" y="2857500"/>
            <a:chExt cx="2028825" cy="2028825"/>
          </a:xfrm>
        </p:grpSpPr>
        <p:sp>
          <p:nvSpPr>
            <p:cNvPr id="4" name="Téglalap 3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" name="Téglalap 4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" name="Téglalap 5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" name="Téglalap 6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5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3657600" y="2852937"/>
            <a:ext cx="1521619" cy="1521619"/>
            <a:chOff x="1466850" y="2857500"/>
            <a:chExt cx="2028825" cy="2028825"/>
          </a:xfrm>
        </p:grpSpPr>
        <p:sp>
          <p:nvSpPr>
            <p:cNvPr id="15" name="Téglalap 1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6" name="Téglalap 1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2" name="Téglalap 2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3" name="Téglalap 2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6086475" y="2852936"/>
            <a:ext cx="1521619" cy="1521619"/>
            <a:chOff x="1466850" y="2857500"/>
            <a:chExt cx="2028825" cy="2028825"/>
          </a:xfrm>
        </p:grpSpPr>
        <p:sp>
          <p:nvSpPr>
            <p:cNvPr id="25" name="Téglalap 2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6" name="Téglalap 2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7" name="Téglalap 2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8" name="Téglalap 2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9" name="Téglalap 2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4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30" name="Téglalap 2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31" name="Téglalap 3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32" name="Téglalap 3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33" name="Téglalap 3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34" name="Szövegdoboz 33"/>
          <p:cNvSpPr txBox="1"/>
          <p:nvPr/>
        </p:nvSpPr>
        <p:spPr>
          <a:xfrm>
            <a:off x="2928938" y="3267497"/>
            <a:ext cx="5214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50" dirty="0"/>
              <a:t>=</a:t>
            </a:r>
            <a:endParaRPr lang="en-US" sz="4050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5425678" y="3267497"/>
            <a:ext cx="5214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50" dirty="0"/>
              <a:t>+</a:t>
            </a:r>
            <a:endParaRPr lang="en-US" sz="4050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3804047" y="4482627"/>
            <a:ext cx="12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Eredeti kép</a:t>
            </a:r>
            <a:endParaRPr lang="en-US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6232922" y="4482627"/>
            <a:ext cx="12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Laplace </a:t>
            </a:r>
            <a:r>
              <a:rPr lang="hu-HU" dirty="0" smtClean="0"/>
              <a:t>operátor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Laplace operátor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második deriváltat közelíti</a:t>
            </a:r>
          </a:p>
          <a:p>
            <a:pPr lvl="1"/>
            <a:r>
              <a:rPr lang="hu-HU" dirty="0" smtClean="0"/>
              <a:t>A súlyösszeg nulla</a:t>
            </a:r>
          </a:p>
          <a:p>
            <a:pPr marL="342900" lvl="1" indent="0">
              <a:buNone/>
            </a:pPr>
            <a:r>
              <a:rPr lang="hu-HU" dirty="0">
                <a:sym typeface="Symbol" panose="05050102010706020507" pitchFamily="18" charset="2"/>
              </a:rPr>
              <a:t> </a:t>
            </a:r>
            <a:r>
              <a:rPr lang="hu-HU" dirty="0" smtClean="0">
                <a:sym typeface="Symbol" panose="05050102010706020507" pitchFamily="18" charset="2"/>
              </a:rPr>
              <a:t>    </a:t>
            </a:r>
            <a:r>
              <a:rPr lang="hu-HU" b="1" dirty="0" smtClean="0">
                <a:sym typeface="Symbol" panose="05050102010706020507" pitchFamily="18" charset="2"/>
              </a:rPr>
              <a:t>NE</a:t>
            </a:r>
            <a:r>
              <a:rPr lang="hu-HU" dirty="0" smtClean="0">
                <a:sym typeface="Symbol" panose="05050102010706020507" pitchFamily="18" charset="2"/>
              </a:rPr>
              <a:t> normalizáljunk</a:t>
            </a:r>
            <a:endParaRPr lang="hu-HU" dirty="0" smtClean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1750219" y="3858221"/>
            <a:ext cx="1521619" cy="1521619"/>
            <a:chOff x="1466850" y="2857500"/>
            <a:chExt cx="2028825" cy="2028825"/>
          </a:xfrm>
        </p:grpSpPr>
        <p:sp>
          <p:nvSpPr>
            <p:cNvPr id="15" name="Téglalap 1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6" name="Téglalap 1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4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2" name="Téglalap 2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-1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3" name="Téglalap 2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700" dirty="0">
                  <a:solidFill>
                    <a:schemeClr val="tx1"/>
                  </a:solidFill>
                </a:rPr>
                <a:t>0</a:t>
              </a:r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Kép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43" y="3296710"/>
            <a:ext cx="4321969" cy="242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99" y="876604"/>
            <a:ext cx="7886700" cy="994172"/>
          </a:xfrm>
        </p:spPr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játékmotorokban</a:t>
            </a:r>
            <a:endParaRPr lang="en-GB" dirty="0"/>
          </a:p>
        </p:txBody>
      </p:sp>
      <p:sp>
        <p:nvSpPr>
          <p:cNvPr id="61" name="Tartalom helye 2"/>
          <p:cNvSpPr>
            <a:spLocks noGrp="1"/>
          </p:cNvSpPr>
          <p:nvPr>
            <p:ph idx="1"/>
          </p:nvPr>
        </p:nvSpPr>
        <p:spPr>
          <a:xfrm>
            <a:off x="207431" y="1880021"/>
            <a:ext cx="7886700" cy="3263504"/>
          </a:xfrm>
        </p:spPr>
        <p:txBody>
          <a:bodyPr>
            <a:normAutofit/>
          </a:bodyPr>
          <a:lstStyle/>
          <a:p>
            <a:r>
              <a:rPr lang="hu-HU" sz="1500" dirty="0" smtClean="0"/>
              <a:t>Első lépés: </a:t>
            </a:r>
            <a:r>
              <a:rPr lang="hu-HU" sz="1500" dirty="0" err="1" smtClean="0"/>
              <a:t>rendereljük</a:t>
            </a:r>
            <a:r>
              <a:rPr lang="hu-HU" sz="1500" dirty="0" smtClean="0"/>
              <a:t> ki a jelenetet a hagyományos módon</a:t>
            </a:r>
          </a:p>
          <a:p>
            <a:r>
              <a:rPr lang="hu-HU" sz="1500" dirty="0" err="1" smtClean="0"/>
              <a:t>Renderelés</a:t>
            </a:r>
            <a:r>
              <a:rPr lang="hu-HU" sz="1500" dirty="0" smtClean="0"/>
              <a:t> textúrába </a:t>
            </a:r>
            <a:r>
              <a:rPr lang="hu-HU" sz="1500" dirty="0">
                <a:sym typeface="Symbol" panose="05050102010706020507" pitchFamily="18" charset="2"/>
              </a:rPr>
              <a:t> </a:t>
            </a:r>
            <a:r>
              <a:rPr lang="hu-HU" sz="1500" dirty="0" smtClean="0">
                <a:sym typeface="Symbol" panose="05050102010706020507" pitchFamily="18" charset="2"/>
              </a:rPr>
              <a:t>alkalmazhatunk rá képfeldolgozási algoritmusokat</a:t>
            </a:r>
            <a:endParaRPr lang="en-US" sz="1500" dirty="0"/>
          </a:p>
        </p:txBody>
      </p:sp>
      <p:pic>
        <p:nvPicPr>
          <p:cNvPr id="63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05" y="3230580"/>
            <a:ext cx="663015" cy="605362"/>
          </a:xfrm>
          <a:prstGeom prst="rect">
            <a:avLst/>
          </a:prstGeom>
        </p:spPr>
      </p:pic>
      <p:pic>
        <p:nvPicPr>
          <p:cNvPr id="64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15" y="4403656"/>
            <a:ext cx="668212" cy="624460"/>
          </a:xfrm>
          <a:prstGeom prst="rect">
            <a:avLst/>
          </a:prstGeom>
        </p:spPr>
      </p:pic>
      <p:pic>
        <p:nvPicPr>
          <p:cNvPr id="65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362" y="4407865"/>
            <a:ext cx="719879" cy="673023"/>
          </a:xfrm>
          <a:prstGeom prst="rect">
            <a:avLst/>
          </a:prstGeom>
        </p:spPr>
      </p:pic>
      <p:sp>
        <p:nvSpPr>
          <p:cNvPr id="66" name="Rectangle 24"/>
          <p:cNvSpPr/>
          <p:nvPr/>
        </p:nvSpPr>
        <p:spPr>
          <a:xfrm>
            <a:off x="6414894" y="2997325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7" name="Rectangle 3"/>
          <p:cNvSpPr/>
          <p:nvPr/>
        </p:nvSpPr>
        <p:spPr>
          <a:xfrm>
            <a:off x="208775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Vertex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68" name="Rectangle 4"/>
          <p:cNvSpPr/>
          <p:nvPr/>
        </p:nvSpPr>
        <p:spPr>
          <a:xfrm>
            <a:off x="1280628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Geometry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69" name="Rectangle 5"/>
          <p:cNvSpPr/>
          <p:nvPr/>
        </p:nvSpPr>
        <p:spPr>
          <a:xfrm>
            <a:off x="2352481" y="4036064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Rasterization</a:t>
            </a:r>
          </a:p>
        </p:txBody>
      </p:sp>
      <p:sp>
        <p:nvSpPr>
          <p:cNvPr id="70" name="Rectangle 6"/>
          <p:cNvSpPr/>
          <p:nvPr/>
        </p:nvSpPr>
        <p:spPr>
          <a:xfrm>
            <a:off x="3423366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Fragment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71" name="Rectangle 7"/>
          <p:cNvSpPr/>
          <p:nvPr/>
        </p:nvSpPr>
        <p:spPr>
          <a:xfrm>
            <a:off x="4494251" y="4036064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Compositing</a:t>
            </a:r>
          </a:p>
        </p:txBody>
      </p:sp>
      <p:sp>
        <p:nvSpPr>
          <p:cNvPr id="72" name="Rectangle 8"/>
          <p:cNvSpPr/>
          <p:nvPr/>
        </p:nvSpPr>
        <p:spPr>
          <a:xfrm>
            <a:off x="5592371" y="4039210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</a:p>
        </p:txBody>
      </p:sp>
      <p:sp>
        <p:nvSpPr>
          <p:cNvPr id="73" name="Rectangle 9"/>
          <p:cNvSpPr/>
          <p:nvPr/>
        </p:nvSpPr>
        <p:spPr>
          <a:xfrm>
            <a:off x="5600389" y="2855761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Depth buffer</a:t>
            </a:r>
          </a:p>
        </p:txBody>
      </p:sp>
      <p:sp>
        <p:nvSpPr>
          <p:cNvPr id="74" name="Rectangle 10"/>
          <p:cNvSpPr/>
          <p:nvPr/>
        </p:nvSpPr>
        <p:spPr>
          <a:xfrm>
            <a:off x="5592371" y="5115183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Normal buffer</a:t>
            </a:r>
          </a:p>
        </p:txBody>
      </p:sp>
      <p:sp>
        <p:nvSpPr>
          <p:cNvPr id="75" name="Rectangle 11"/>
          <p:cNvSpPr/>
          <p:nvPr/>
        </p:nvSpPr>
        <p:spPr>
          <a:xfrm>
            <a:off x="6865830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Image processing</a:t>
            </a:r>
          </a:p>
        </p:txBody>
      </p:sp>
      <p:sp>
        <p:nvSpPr>
          <p:cNvPr id="76" name="Rectangle 12"/>
          <p:cNvSpPr/>
          <p:nvPr/>
        </p:nvSpPr>
        <p:spPr>
          <a:xfrm>
            <a:off x="8139290" y="4036064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</a:p>
        </p:txBody>
      </p:sp>
      <p:sp>
        <p:nvSpPr>
          <p:cNvPr id="77" name="Right Arrow 13"/>
          <p:cNvSpPr/>
          <p:nvPr/>
        </p:nvSpPr>
        <p:spPr>
          <a:xfrm>
            <a:off x="1024959" y="413493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8" name="Right Arrow 14"/>
          <p:cNvSpPr/>
          <p:nvPr/>
        </p:nvSpPr>
        <p:spPr>
          <a:xfrm>
            <a:off x="2103661" y="413493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9" name="Right Arrow 15"/>
          <p:cNvSpPr/>
          <p:nvPr/>
        </p:nvSpPr>
        <p:spPr>
          <a:xfrm>
            <a:off x="3178366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0" name="Right Arrow 16"/>
          <p:cNvSpPr/>
          <p:nvPr/>
        </p:nvSpPr>
        <p:spPr>
          <a:xfrm>
            <a:off x="4244121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1" name="Right Arrow 17"/>
          <p:cNvSpPr/>
          <p:nvPr/>
        </p:nvSpPr>
        <p:spPr>
          <a:xfrm>
            <a:off x="5345426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2" name="Right Arrow 18"/>
          <p:cNvSpPr/>
          <p:nvPr/>
        </p:nvSpPr>
        <p:spPr>
          <a:xfrm>
            <a:off x="5343699" y="2961949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3" name="Right Arrow 19"/>
          <p:cNvSpPr/>
          <p:nvPr/>
        </p:nvSpPr>
        <p:spPr>
          <a:xfrm>
            <a:off x="5343800" y="522586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4" name="Rectangle 21"/>
          <p:cNvSpPr/>
          <p:nvPr/>
        </p:nvSpPr>
        <p:spPr>
          <a:xfrm>
            <a:off x="5284168" y="3017182"/>
            <a:ext cx="50600" cy="233032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5" name="Right Arrow 22"/>
          <p:cNvSpPr/>
          <p:nvPr/>
        </p:nvSpPr>
        <p:spPr>
          <a:xfrm>
            <a:off x="6409552" y="4130477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6" name="Right Arrow 23"/>
          <p:cNvSpPr/>
          <p:nvPr/>
        </p:nvSpPr>
        <p:spPr>
          <a:xfrm rot="5400000">
            <a:off x="6502049" y="3428261"/>
            <a:ext cx="1038741" cy="17686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7" name="Rectangle 25"/>
          <p:cNvSpPr/>
          <p:nvPr/>
        </p:nvSpPr>
        <p:spPr>
          <a:xfrm>
            <a:off x="6414894" y="5253989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8" name="Right Arrow 26"/>
          <p:cNvSpPr/>
          <p:nvPr/>
        </p:nvSpPr>
        <p:spPr>
          <a:xfrm rot="16200000">
            <a:off x="6558600" y="4796248"/>
            <a:ext cx="925640" cy="17686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9" name="Right Arrow 27"/>
          <p:cNvSpPr/>
          <p:nvPr/>
        </p:nvSpPr>
        <p:spPr>
          <a:xfrm rot="5400000">
            <a:off x="7306691" y="3740247"/>
            <a:ext cx="4091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0" name="Rectangle 28"/>
          <p:cNvSpPr/>
          <p:nvPr/>
        </p:nvSpPr>
        <p:spPr>
          <a:xfrm>
            <a:off x="7466977" y="3536410"/>
            <a:ext cx="1162490" cy="1012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1" name="Rectangle 29"/>
          <p:cNvSpPr/>
          <p:nvPr/>
        </p:nvSpPr>
        <p:spPr>
          <a:xfrm rot="5400000">
            <a:off x="8324114" y="3739031"/>
            <a:ext cx="510374" cy="1003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2" name="Right Arrow 30"/>
          <p:cNvSpPr/>
          <p:nvPr/>
        </p:nvSpPr>
        <p:spPr>
          <a:xfrm>
            <a:off x="7687148" y="4130477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77" y="3277450"/>
            <a:ext cx="881226" cy="676113"/>
          </a:xfrm>
          <a:prstGeom prst="rect">
            <a:avLst/>
          </a:prstGeom>
        </p:spPr>
      </p:pic>
      <p:pic>
        <p:nvPicPr>
          <p:cNvPr id="9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363" y="3264206"/>
            <a:ext cx="831367" cy="690396"/>
          </a:xfrm>
          <a:prstGeom prst="rect">
            <a:avLst/>
          </a:prstGeom>
        </p:spPr>
      </p:pic>
      <p:sp>
        <p:nvSpPr>
          <p:cNvPr id="95" name="Oval 43"/>
          <p:cNvSpPr/>
          <p:nvPr/>
        </p:nvSpPr>
        <p:spPr>
          <a:xfrm>
            <a:off x="251926" y="3472801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Oval 44"/>
          <p:cNvSpPr/>
          <p:nvPr/>
        </p:nvSpPr>
        <p:spPr>
          <a:xfrm>
            <a:off x="338234" y="3699071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7" name="Oval 45"/>
          <p:cNvSpPr/>
          <p:nvPr/>
        </p:nvSpPr>
        <p:spPr>
          <a:xfrm>
            <a:off x="807098" y="3433145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98" name="Straight Connector 50"/>
          <p:cNvCxnSpPr/>
          <p:nvPr/>
        </p:nvCxnSpPr>
        <p:spPr>
          <a:xfrm flipV="1">
            <a:off x="1474180" y="3468135"/>
            <a:ext cx="538842" cy="3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51"/>
          <p:cNvCxnSpPr/>
          <p:nvPr/>
        </p:nvCxnSpPr>
        <p:spPr>
          <a:xfrm>
            <a:off x="1460184" y="3514520"/>
            <a:ext cx="69980" cy="212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52"/>
          <p:cNvCxnSpPr/>
          <p:nvPr/>
        </p:nvCxnSpPr>
        <p:spPr>
          <a:xfrm flipV="1">
            <a:off x="1558080" y="3468134"/>
            <a:ext cx="454942" cy="265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53"/>
          <p:cNvSpPr/>
          <p:nvPr/>
        </p:nvSpPr>
        <p:spPr>
          <a:xfrm>
            <a:off x="1439189" y="3480282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2" name="Oval 54"/>
          <p:cNvSpPr/>
          <p:nvPr/>
        </p:nvSpPr>
        <p:spPr>
          <a:xfrm>
            <a:off x="1525497" y="3706552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3" name="Oval 55"/>
          <p:cNvSpPr/>
          <p:nvPr/>
        </p:nvSpPr>
        <p:spPr>
          <a:xfrm>
            <a:off x="1994361" y="3440627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4" name="Rounded Rectangle 2"/>
          <p:cNvSpPr/>
          <p:nvPr/>
        </p:nvSpPr>
        <p:spPr>
          <a:xfrm>
            <a:off x="104970" y="2541319"/>
            <a:ext cx="6459116" cy="3191074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5" name="Rounded Rectangle 46"/>
          <p:cNvSpPr/>
          <p:nvPr/>
        </p:nvSpPr>
        <p:spPr>
          <a:xfrm>
            <a:off x="6782674" y="2541319"/>
            <a:ext cx="2280540" cy="3191074"/>
          </a:xfrm>
          <a:prstGeom prst="roundRect">
            <a:avLst/>
          </a:prstGeom>
          <a:noFill/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6" name="TextBox 20"/>
          <p:cNvSpPr txBox="1"/>
          <p:nvPr/>
        </p:nvSpPr>
        <p:spPr>
          <a:xfrm>
            <a:off x="7137865" y="2596872"/>
            <a:ext cx="1632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Post processing pipeline</a:t>
            </a:r>
          </a:p>
        </p:txBody>
      </p:sp>
      <p:sp>
        <p:nvSpPr>
          <p:cNvPr id="107" name="TextBox 47"/>
          <p:cNvSpPr txBox="1"/>
          <p:nvPr/>
        </p:nvSpPr>
        <p:spPr>
          <a:xfrm>
            <a:off x="2591992" y="2596871"/>
            <a:ext cx="123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3D pipeline</a:t>
            </a:r>
          </a:p>
        </p:txBody>
      </p:sp>
      <p:sp>
        <p:nvSpPr>
          <p:cNvPr id="108" name="Téglalap 107"/>
          <p:cNvSpPr/>
          <p:nvPr/>
        </p:nvSpPr>
        <p:spPr>
          <a:xfrm>
            <a:off x="5176087" y="2808883"/>
            <a:ext cx="1305737" cy="2310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357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Példa: </a:t>
            </a:r>
            <a:r>
              <a:rPr lang="hu-HU" dirty="0" err="1" smtClean="0"/>
              <a:t>Witcher</a:t>
            </a:r>
            <a:r>
              <a:rPr lang="hu-HU" dirty="0" smtClean="0"/>
              <a:t> 3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31" y="2125267"/>
            <a:ext cx="5937739" cy="3711086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2309447" y="3676650"/>
            <a:ext cx="685800" cy="18757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768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13" y="2125266"/>
            <a:ext cx="5934956" cy="370934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Példa : </a:t>
            </a:r>
            <a:r>
              <a:rPr lang="hu-HU" dirty="0" err="1" smtClean="0"/>
              <a:t>Witcher</a:t>
            </a:r>
            <a:r>
              <a:rPr lang="hu-HU" dirty="0" smtClean="0"/>
              <a:t> 3, </a:t>
            </a:r>
            <a:r>
              <a:rPr lang="hu-HU" dirty="0" err="1" smtClean="0"/>
              <a:t>sharpen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3" y="3352868"/>
            <a:ext cx="1333097" cy="1245063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 flipH="1" flipV="1">
            <a:off x="1447801" y="3352868"/>
            <a:ext cx="1512276" cy="240438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>
            <a:off x="1447800" y="3957638"/>
            <a:ext cx="1512277" cy="640293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3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14" y="2125266"/>
            <a:ext cx="5934956" cy="370934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Példa : </a:t>
            </a:r>
            <a:r>
              <a:rPr lang="hu-HU" dirty="0" err="1"/>
              <a:t>Witcher</a:t>
            </a:r>
            <a:r>
              <a:rPr lang="hu-HU" dirty="0"/>
              <a:t> 3, </a:t>
            </a:r>
            <a:r>
              <a:rPr lang="hu-HU" dirty="0" err="1"/>
              <a:t>sharpen</a:t>
            </a:r>
            <a:r>
              <a:rPr lang="hu-HU" dirty="0"/>
              <a:t> </a:t>
            </a:r>
            <a:r>
              <a:rPr lang="hu-HU" dirty="0" err="1" smtClean="0"/>
              <a:t>off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3" y="3352868"/>
            <a:ext cx="1409296" cy="1254144"/>
          </a:xfrm>
          <a:prstGeom prst="rect">
            <a:avLst/>
          </a:prstGeom>
        </p:spPr>
      </p:pic>
      <p:cxnSp>
        <p:nvCxnSpPr>
          <p:cNvPr id="7" name="Egyenes összekötő 6"/>
          <p:cNvCxnSpPr/>
          <p:nvPr/>
        </p:nvCxnSpPr>
        <p:spPr>
          <a:xfrm flipH="1" flipV="1">
            <a:off x="1504951" y="3352869"/>
            <a:ext cx="1512276" cy="247582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504951" y="3979069"/>
            <a:ext cx="1512276" cy="618862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Teszt: dobozszűrő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Környezet átlaga</a:t>
            </a:r>
          </a:p>
          <a:p>
            <a:pPr lvl="1"/>
            <a:r>
              <a:rPr lang="hu-HU" dirty="0" err="1" smtClean="0"/>
              <a:t>Elmos</a:t>
            </a:r>
            <a:endParaRPr lang="hu-HU" dirty="0" smtClean="0"/>
          </a:p>
          <a:p>
            <a:pPr lvl="1"/>
            <a:r>
              <a:rPr lang="hu-HU" dirty="0" smtClean="0"/>
              <a:t>A súlyok megegyeznek, nem kell eltárolnunk</a:t>
            </a:r>
            <a:endParaRPr lang="hu-HU" dirty="0"/>
          </a:p>
          <a:p>
            <a:r>
              <a:rPr lang="hu-HU" dirty="0" smtClean="0"/>
              <a:t>Önmagában nem túl hasznos</a:t>
            </a:r>
          </a:p>
          <a:p>
            <a:pPr lvl="1"/>
            <a:r>
              <a:rPr lang="hu-HU" dirty="0" smtClean="0"/>
              <a:t>Összetett effektekben szerepelhet lépésként</a:t>
            </a:r>
          </a:p>
          <a:p>
            <a:pPr lvl="1"/>
            <a:r>
              <a:rPr lang="hu-HU" dirty="0" smtClean="0"/>
              <a:t>Most csak sebességmérésre használjuk</a:t>
            </a:r>
          </a:p>
        </p:txBody>
      </p:sp>
    </p:spTree>
    <p:extLst>
      <p:ext uri="{BB962C8B-B14F-4D97-AF65-F5344CB8AC3E}">
        <p14:creationId xmlns:p14="http://schemas.microsoft.com/office/powerpoint/2010/main" val="16507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Teszt: dobozszűrő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Új </a:t>
            </a:r>
            <a:r>
              <a:rPr lang="hu-HU" dirty="0" err="1" smtClean="0"/>
              <a:t>fragmens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r>
              <a:rPr lang="hu-HU" dirty="0" smtClean="0"/>
              <a:t>Uniform paraméter: kernel méret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504090" y="3006414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#pragma fragment frag</a:t>
            </a:r>
          </a:p>
          <a:p>
            <a:r>
              <a:rPr lang="en-US" sz="1125" dirty="0">
                <a:solidFill>
                  <a:srgbClr val="808080"/>
                </a:solidFill>
                <a:latin typeface="Consolas" panose="020B0609020204030204" pitchFamily="49" charset="0"/>
              </a:rPr>
              <a:t>#pragma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fragment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frag_box</a:t>
            </a:r>
            <a:endParaRPr lang="en-US" sz="1125" dirty="0"/>
          </a:p>
        </p:txBody>
      </p:sp>
      <p:sp>
        <p:nvSpPr>
          <p:cNvPr id="5" name="Téglalap 4"/>
          <p:cNvSpPr/>
          <p:nvPr/>
        </p:nvSpPr>
        <p:spPr>
          <a:xfrm>
            <a:off x="504091" y="4197712"/>
            <a:ext cx="836441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frag_box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col =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(0,0,0,0);</a:t>
            </a: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weight = 1.0 / (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konstans súly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1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u = -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/ 2; u &lt;= 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/ 2; ++u) 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1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v = -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/ 2; v &lt;= 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/ 2; ++v) 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col += weight *</a:t>
            </a:r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tex2D(_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(u*_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hu-HU" sz="1125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1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125" dirty="0"/>
          </a:p>
        </p:txBody>
      </p:sp>
      <p:sp>
        <p:nvSpPr>
          <p:cNvPr id="6" name="Téglalap 5"/>
          <p:cNvSpPr/>
          <p:nvPr/>
        </p:nvSpPr>
        <p:spPr>
          <a:xfrm>
            <a:off x="504090" y="3505752"/>
            <a:ext cx="6846279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float4 _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  <a:endParaRPr lang="hu-HU" sz="1125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1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125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ablakméret, </a:t>
            </a:r>
            <a:r>
              <a:rPr lang="hu-HU" sz="1125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szkriptbol</a:t>
            </a:r>
            <a:r>
              <a:rPr lang="hu-HU" sz="1125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állítjuk</a:t>
            </a:r>
            <a:endParaRPr lang="en-US" sz="1125" dirty="0"/>
          </a:p>
        </p:txBody>
      </p:sp>
    </p:spTree>
    <p:extLst>
      <p:ext uri="{BB962C8B-B14F-4D97-AF65-F5344CB8AC3E}">
        <p14:creationId xmlns:p14="http://schemas.microsoft.com/office/powerpoint/2010/main" val="18857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Kernel méret, C#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578826" y="2216670"/>
            <a:ext cx="7877909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public class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ConvolutionEffect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: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PostEffectsBase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sz="1350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(3, 301)]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3;</a:t>
            </a: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35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207" y="2795130"/>
            <a:ext cx="3436144" cy="5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Milyen gyors a grafikus kártya?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749672"/>
            <a:ext cx="8058150" cy="3263504"/>
          </a:xfrm>
        </p:spPr>
        <p:txBody>
          <a:bodyPr>
            <a:normAutofit/>
          </a:bodyPr>
          <a:lstStyle/>
          <a:p>
            <a:r>
              <a:rPr lang="hu-HU" sz="1800" dirty="0" smtClean="0"/>
              <a:t>Állítgassuk a kernel méretet!</a:t>
            </a:r>
            <a:endParaRPr lang="hu-HU" sz="1800" dirty="0"/>
          </a:p>
          <a:p>
            <a:pPr lvl="1"/>
            <a:r>
              <a:rPr lang="hu-HU" sz="1600" dirty="0" err="1" smtClean="0"/>
              <a:t>Komplextiás</a:t>
            </a:r>
            <a:r>
              <a:rPr lang="hu-HU" sz="1600" dirty="0" smtClean="0"/>
              <a:t>: </a:t>
            </a:r>
            <a:r>
              <a:rPr lang="hu-HU" sz="1600" i="1" dirty="0"/>
              <a:t>O(kernelWidth</a:t>
            </a:r>
            <a:r>
              <a:rPr lang="hu-HU" sz="1600" i="1" baseline="30000" dirty="0"/>
              <a:t>2</a:t>
            </a:r>
            <a:r>
              <a:rPr lang="hu-HU" sz="1600" i="1" dirty="0"/>
              <a:t>)</a:t>
            </a:r>
          </a:p>
          <a:p>
            <a:r>
              <a:rPr lang="hu-HU" sz="1800" dirty="0" smtClean="0"/>
              <a:t>Méretezzük át a game ablakot!</a:t>
            </a:r>
          </a:p>
          <a:p>
            <a:pPr lvl="1"/>
            <a:r>
              <a:rPr lang="hu-HU" sz="1600" dirty="0" smtClean="0"/>
              <a:t>A feldolgozási idő lineáris a pixelek számában</a:t>
            </a:r>
          </a:p>
          <a:p>
            <a:r>
              <a:rPr lang="hu-HU" sz="1800" dirty="0" smtClean="0"/>
              <a:t>(Legyünk óvatosak, az operációs rendszer lelőheti a GPU drivert, ha a </a:t>
            </a:r>
            <a:r>
              <a:rPr lang="hu-HU" sz="1800" dirty="0" err="1" smtClean="0"/>
              <a:t>shader</a:t>
            </a:r>
            <a:r>
              <a:rPr lang="hu-HU" sz="1800" dirty="0" smtClean="0"/>
              <a:t> néhány másodpercnél tovább fut)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3" y="5479646"/>
            <a:ext cx="3286125" cy="5357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3" y="3948808"/>
            <a:ext cx="2190750" cy="148023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967" y="3950289"/>
            <a:ext cx="2150269" cy="146446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967" y="5465358"/>
            <a:ext cx="3443288" cy="550069"/>
          </a:xfrm>
          <a:prstGeom prst="rect">
            <a:avLst/>
          </a:prstGeom>
        </p:spPr>
      </p:pic>
      <p:sp>
        <p:nvSpPr>
          <p:cNvPr id="10" name="Rectangle 6"/>
          <p:cNvSpPr/>
          <p:nvPr/>
        </p:nvSpPr>
        <p:spPr>
          <a:xfrm>
            <a:off x="1619250" y="4467664"/>
            <a:ext cx="1000858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6"/>
          <p:cNvSpPr/>
          <p:nvPr/>
        </p:nvSpPr>
        <p:spPr>
          <a:xfrm>
            <a:off x="5586408" y="4444582"/>
            <a:ext cx="1000858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6"/>
          <p:cNvSpPr/>
          <p:nvPr/>
        </p:nvSpPr>
        <p:spPr>
          <a:xfrm>
            <a:off x="439616" y="5836375"/>
            <a:ext cx="3352067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6"/>
          <p:cNvSpPr/>
          <p:nvPr/>
        </p:nvSpPr>
        <p:spPr>
          <a:xfrm>
            <a:off x="4452661" y="5830514"/>
            <a:ext cx="3501812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886" y="3943144"/>
            <a:ext cx="2143125" cy="1471613"/>
          </a:xfrm>
          <a:prstGeom prst="rect">
            <a:avLst/>
          </a:prstGeom>
        </p:spPr>
      </p:pic>
      <p:sp>
        <p:nvSpPr>
          <p:cNvPr id="16" name="Rectangle 6"/>
          <p:cNvSpPr/>
          <p:nvPr/>
        </p:nvSpPr>
        <p:spPr>
          <a:xfrm>
            <a:off x="4567966" y="4875406"/>
            <a:ext cx="830510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 6"/>
          <p:cNvSpPr/>
          <p:nvPr/>
        </p:nvSpPr>
        <p:spPr>
          <a:xfrm>
            <a:off x="6673818" y="4875406"/>
            <a:ext cx="1000858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 6"/>
          <p:cNvSpPr/>
          <p:nvPr/>
        </p:nvSpPr>
        <p:spPr>
          <a:xfrm>
            <a:off x="7754448" y="4459516"/>
            <a:ext cx="1000858" cy="1849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5010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Sok effektet nem tudunk egy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hívásban implementálni</a:t>
            </a:r>
          </a:p>
          <a:p>
            <a:pPr lvl="1"/>
            <a:r>
              <a:rPr lang="hu-HU" dirty="0" smtClean="0"/>
              <a:t>Példa: </a:t>
            </a:r>
            <a:r>
              <a:rPr lang="hu-HU" dirty="0" err="1" smtClean="0"/>
              <a:t>szeparábilis</a:t>
            </a:r>
            <a:r>
              <a:rPr lang="hu-HU" dirty="0" smtClean="0"/>
              <a:t> szűrők</a:t>
            </a:r>
          </a:p>
          <a:p>
            <a:pPr lvl="1"/>
            <a:endParaRPr lang="hu-HU" dirty="0"/>
          </a:p>
          <a:p>
            <a:r>
              <a:rPr lang="hu-HU" dirty="0" smtClean="0"/>
              <a:t>Megoldások:</a:t>
            </a:r>
          </a:p>
          <a:p>
            <a:pPr lvl="1"/>
            <a:r>
              <a:rPr lang="hu-HU" dirty="0" smtClean="0"/>
              <a:t>Egy C# script, 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2"/>
            <a:r>
              <a:rPr lang="hu-HU" dirty="0" smtClean="0"/>
              <a:t>Hívjuk meg a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passokat</a:t>
            </a:r>
            <a:r>
              <a:rPr lang="hu-HU" dirty="0" smtClean="0"/>
              <a:t> manuálisan</a:t>
            </a:r>
          </a:p>
          <a:p>
            <a:pPr lvl="2"/>
            <a:r>
              <a:rPr lang="hu-HU" dirty="0" smtClean="0"/>
              <a:t>Temporális </a:t>
            </a:r>
            <a:r>
              <a:rPr lang="hu-HU" dirty="0" err="1" smtClean="0"/>
              <a:t>rendertexture</a:t>
            </a:r>
            <a:r>
              <a:rPr lang="hu-HU" dirty="0" smtClean="0"/>
              <a:t>-re van szükség</a:t>
            </a:r>
          </a:p>
          <a:p>
            <a:pPr lvl="2"/>
            <a:r>
              <a:rPr lang="hu-HU" dirty="0" err="1" smtClean="0"/>
              <a:t>GrabPass</a:t>
            </a:r>
            <a:r>
              <a:rPr lang="hu-HU" dirty="0" smtClean="0"/>
              <a:t> a </a:t>
            </a:r>
            <a:r>
              <a:rPr lang="hu-HU" dirty="0" err="1" smtClean="0"/>
              <a:t>shader-ben</a:t>
            </a:r>
            <a:endParaRPr lang="hu-HU" dirty="0" smtClean="0"/>
          </a:p>
          <a:p>
            <a:pPr lvl="1"/>
            <a:r>
              <a:rPr lang="hu-HU" dirty="0" smtClean="0"/>
              <a:t>Több C</a:t>
            </a:r>
            <a:r>
              <a:rPr lang="hu-HU" dirty="0"/>
              <a:t># </a:t>
            </a:r>
            <a:r>
              <a:rPr lang="hu-HU" dirty="0" err="1"/>
              <a:t>scripts</a:t>
            </a:r>
            <a:r>
              <a:rPr lang="hu-HU" dirty="0"/>
              <a:t>, </a:t>
            </a:r>
            <a:r>
              <a:rPr lang="hu-HU" dirty="0" smtClean="0"/>
              <a:t>mindegyik egy </a:t>
            </a:r>
            <a:r>
              <a:rPr lang="hu-HU" dirty="0" err="1" smtClean="0"/>
              <a:t>egy</a:t>
            </a:r>
            <a:r>
              <a:rPr lang="hu-HU" dirty="0" smtClean="0"/>
              <a:t>- vagy többmenetes </a:t>
            </a:r>
            <a:r>
              <a:rPr lang="hu-HU" dirty="0" err="1" smtClean="0"/>
              <a:t>shadert</a:t>
            </a:r>
            <a:r>
              <a:rPr lang="hu-HU" dirty="0" smtClean="0"/>
              <a:t> hív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0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600200"/>
            <a:ext cx="8579296" cy="4525963"/>
          </a:xfrm>
        </p:spPr>
        <p:txBody>
          <a:bodyPr/>
          <a:lstStyle/>
          <a:p>
            <a:r>
              <a:rPr lang="hu-HU" dirty="0" smtClean="0"/>
              <a:t>Új 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, </a:t>
            </a:r>
            <a:r>
              <a:rPr lang="hu-HU" dirty="0" err="1" smtClean="0"/>
              <a:t>ConvolutionMultipass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Név a </a:t>
            </a:r>
            <a:r>
              <a:rPr lang="hu-HU" dirty="0" err="1" smtClean="0"/>
              <a:t>shaderben</a:t>
            </a:r>
            <a:r>
              <a:rPr lang="hu-HU" dirty="0" smtClean="0"/>
              <a:t>: </a:t>
            </a:r>
            <a:r>
              <a:rPr lang="hu-HU" dirty="0" err="1" smtClean="0"/>
              <a:t>Custom</a:t>
            </a:r>
            <a:r>
              <a:rPr lang="hu-HU" dirty="0" smtClean="0"/>
              <a:t>/</a:t>
            </a:r>
            <a:r>
              <a:rPr lang="hu-HU" dirty="0" err="1" smtClean="0"/>
              <a:t>ConvolutionMultipass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09" y="2636044"/>
            <a:ext cx="892969" cy="92868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71525" y="4610452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35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US" sz="135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ConvolutionMultipass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Properties</a:t>
            </a:r>
          </a:p>
          <a:p>
            <a:r>
              <a:rPr lang="hu-HU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_</a:t>
            </a:r>
            <a:r>
              <a:rPr lang="en-US" sz="13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("Texture", 2D) = "white" {}</a:t>
            </a:r>
          </a:p>
          <a:p>
            <a:r>
              <a:rPr lang="hu-HU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35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Két </a:t>
            </a:r>
            <a:r>
              <a:rPr lang="hu-HU" sz="2400" dirty="0" err="1" smtClean="0"/>
              <a:t>pass</a:t>
            </a:r>
            <a:r>
              <a:rPr lang="hu-HU" sz="2400" dirty="0" smtClean="0"/>
              <a:t>, az egyik </a:t>
            </a:r>
            <a:r>
              <a:rPr lang="hu-HU" sz="2400" dirty="0" err="1" smtClean="0"/>
              <a:t>vízszinetes</a:t>
            </a:r>
            <a:r>
              <a:rPr lang="hu-HU" sz="2400" dirty="0" smtClean="0"/>
              <a:t>, a másik függőleges irányban mos el</a:t>
            </a:r>
            <a:endParaRPr 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585787" y="2726637"/>
            <a:ext cx="597931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elso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menet: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vizszintes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iranyu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szures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</a:p>
          <a:p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mint eddig,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masodik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menet: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vizszintes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iranyu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szures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</a:p>
          <a:p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mint eddig,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114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05" y="3230580"/>
            <a:ext cx="663015" cy="60536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15" y="4403656"/>
            <a:ext cx="668212" cy="6244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362" y="4407865"/>
            <a:ext cx="719879" cy="67302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14894" y="2997325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99" y="876604"/>
            <a:ext cx="7886700" cy="994172"/>
          </a:xfrm>
        </p:spPr>
        <p:txBody>
          <a:bodyPr/>
          <a:lstStyle/>
          <a:p>
            <a:r>
              <a:rPr lang="hu-HU" dirty="0"/>
              <a:t>Post </a:t>
            </a:r>
            <a:r>
              <a:rPr lang="hu-HU" dirty="0" err="1"/>
              <a:t>processing</a:t>
            </a:r>
            <a:r>
              <a:rPr lang="hu-HU" dirty="0"/>
              <a:t> játékmotorokban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8775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Vertex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5" name="Rectangle 4"/>
          <p:cNvSpPr/>
          <p:nvPr/>
        </p:nvSpPr>
        <p:spPr>
          <a:xfrm>
            <a:off x="1280628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Geometry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6" name="Rectangle 5"/>
          <p:cNvSpPr/>
          <p:nvPr/>
        </p:nvSpPr>
        <p:spPr>
          <a:xfrm>
            <a:off x="2352481" y="4036064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Rasterization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3366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Fragment </a:t>
            </a:r>
            <a:r>
              <a:rPr lang="en-GB" sz="900" dirty="0" err="1"/>
              <a:t>shader</a:t>
            </a:r>
            <a:endParaRPr lang="en-GB" sz="900" dirty="0"/>
          </a:p>
        </p:txBody>
      </p:sp>
      <p:sp>
        <p:nvSpPr>
          <p:cNvPr id="8" name="Rectangle 7"/>
          <p:cNvSpPr/>
          <p:nvPr/>
        </p:nvSpPr>
        <p:spPr>
          <a:xfrm>
            <a:off x="4494251" y="4036064"/>
            <a:ext cx="816183" cy="36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Compositing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2371" y="4039210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00389" y="2855761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Depth buffer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2371" y="5115183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Normal buffer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65830" y="4036064"/>
            <a:ext cx="816183" cy="365693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Image processing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39290" y="4036064"/>
            <a:ext cx="816183" cy="3656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Color</a:t>
            </a:r>
            <a:r>
              <a:rPr lang="en-GB" sz="900" dirty="0"/>
              <a:t> buffer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024959" y="413493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ight Arrow 14"/>
          <p:cNvSpPr/>
          <p:nvPr/>
        </p:nvSpPr>
        <p:spPr>
          <a:xfrm>
            <a:off x="2103661" y="4134936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ight Arrow 15"/>
          <p:cNvSpPr/>
          <p:nvPr/>
        </p:nvSpPr>
        <p:spPr>
          <a:xfrm>
            <a:off x="3178366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ight Arrow 16"/>
          <p:cNvSpPr/>
          <p:nvPr/>
        </p:nvSpPr>
        <p:spPr>
          <a:xfrm>
            <a:off x="4244121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ight Arrow 17"/>
          <p:cNvSpPr/>
          <p:nvPr/>
        </p:nvSpPr>
        <p:spPr>
          <a:xfrm>
            <a:off x="5345426" y="4130477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ight Arrow 18"/>
          <p:cNvSpPr/>
          <p:nvPr/>
        </p:nvSpPr>
        <p:spPr>
          <a:xfrm>
            <a:off x="5343699" y="2961949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ight Arrow 19"/>
          <p:cNvSpPr/>
          <p:nvPr/>
        </p:nvSpPr>
        <p:spPr>
          <a:xfrm>
            <a:off x="5343800" y="5225864"/>
            <a:ext cx="2556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Rectangle 21"/>
          <p:cNvSpPr/>
          <p:nvPr/>
        </p:nvSpPr>
        <p:spPr>
          <a:xfrm>
            <a:off x="5284168" y="3017182"/>
            <a:ext cx="50600" cy="233032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ight Arrow 22"/>
          <p:cNvSpPr/>
          <p:nvPr/>
        </p:nvSpPr>
        <p:spPr>
          <a:xfrm>
            <a:off x="6409552" y="4130477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Right Arrow 23"/>
          <p:cNvSpPr/>
          <p:nvPr/>
        </p:nvSpPr>
        <p:spPr>
          <a:xfrm rot="5400000">
            <a:off x="6502049" y="3428261"/>
            <a:ext cx="1038741" cy="17686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Rectangle 25"/>
          <p:cNvSpPr/>
          <p:nvPr/>
        </p:nvSpPr>
        <p:spPr>
          <a:xfrm>
            <a:off x="6414894" y="5253989"/>
            <a:ext cx="653047" cy="968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Right Arrow 26"/>
          <p:cNvSpPr/>
          <p:nvPr/>
        </p:nvSpPr>
        <p:spPr>
          <a:xfrm rot="16200000">
            <a:off x="6558600" y="4796248"/>
            <a:ext cx="925640" cy="17686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Right Arrow 27"/>
          <p:cNvSpPr/>
          <p:nvPr/>
        </p:nvSpPr>
        <p:spPr>
          <a:xfrm rot="5400000">
            <a:off x="7306691" y="3740247"/>
            <a:ext cx="409170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/>
          <p:cNvSpPr/>
          <p:nvPr/>
        </p:nvSpPr>
        <p:spPr>
          <a:xfrm>
            <a:off x="7466977" y="3536410"/>
            <a:ext cx="1162490" cy="1012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Rectangle 29"/>
          <p:cNvSpPr/>
          <p:nvPr/>
        </p:nvSpPr>
        <p:spPr>
          <a:xfrm rot="5400000">
            <a:off x="8324114" y="3739031"/>
            <a:ext cx="510374" cy="1003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Right Arrow 30"/>
          <p:cNvSpPr/>
          <p:nvPr/>
        </p:nvSpPr>
        <p:spPr>
          <a:xfrm>
            <a:off x="7687148" y="4130477"/>
            <a:ext cx="456278" cy="17686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77" y="3277450"/>
            <a:ext cx="881226" cy="6761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363" y="3264206"/>
            <a:ext cx="831367" cy="690396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251926" y="3472801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Oval 44"/>
          <p:cNvSpPr/>
          <p:nvPr/>
        </p:nvSpPr>
        <p:spPr>
          <a:xfrm>
            <a:off x="338234" y="3699071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Oval 45"/>
          <p:cNvSpPr/>
          <p:nvPr/>
        </p:nvSpPr>
        <p:spPr>
          <a:xfrm>
            <a:off x="807098" y="3433145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474180" y="3468135"/>
            <a:ext cx="538842" cy="3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460184" y="3514520"/>
            <a:ext cx="69980" cy="212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558080" y="3468134"/>
            <a:ext cx="454942" cy="265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39189" y="3480282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Oval 54"/>
          <p:cNvSpPr/>
          <p:nvPr/>
        </p:nvSpPr>
        <p:spPr>
          <a:xfrm>
            <a:off x="1525497" y="3706552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Oval 55"/>
          <p:cNvSpPr/>
          <p:nvPr/>
        </p:nvSpPr>
        <p:spPr>
          <a:xfrm>
            <a:off x="1994361" y="3440627"/>
            <a:ext cx="62982" cy="629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ounded Rectangle 2"/>
          <p:cNvSpPr/>
          <p:nvPr/>
        </p:nvSpPr>
        <p:spPr>
          <a:xfrm>
            <a:off x="104970" y="2541319"/>
            <a:ext cx="6459116" cy="3191074"/>
          </a:xfrm>
          <a:prstGeom prst="roundRect">
            <a:avLst/>
          </a:prstGeom>
          <a:noFill/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7" name="Rounded Rectangle 46"/>
          <p:cNvSpPr/>
          <p:nvPr/>
        </p:nvSpPr>
        <p:spPr>
          <a:xfrm>
            <a:off x="6782674" y="2541319"/>
            <a:ext cx="2280540" cy="3191074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TextBox 20"/>
          <p:cNvSpPr txBox="1"/>
          <p:nvPr/>
        </p:nvSpPr>
        <p:spPr>
          <a:xfrm>
            <a:off x="7137865" y="2596872"/>
            <a:ext cx="1632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Post processing pipeline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91992" y="2596871"/>
            <a:ext cx="123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3D pipeline</a:t>
            </a:r>
          </a:p>
        </p:txBody>
      </p:sp>
      <p:sp>
        <p:nvSpPr>
          <p:cNvPr id="61" name="Tartalom helye 2"/>
          <p:cNvSpPr>
            <a:spLocks noGrp="1"/>
          </p:cNvSpPr>
          <p:nvPr>
            <p:ph idx="1"/>
          </p:nvPr>
        </p:nvSpPr>
        <p:spPr>
          <a:xfrm>
            <a:off x="207431" y="1880021"/>
            <a:ext cx="7886700" cy="3263504"/>
          </a:xfrm>
        </p:spPr>
        <p:txBody>
          <a:bodyPr>
            <a:normAutofit/>
          </a:bodyPr>
          <a:lstStyle/>
          <a:p>
            <a:r>
              <a:rPr lang="hu-HU" sz="1500" dirty="0" smtClean="0"/>
              <a:t>Második lépés: a 3D </a:t>
            </a:r>
            <a:r>
              <a:rPr lang="hu-HU" sz="1500" dirty="0" err="1" smtClean="0"/>
              <a:t>pipeline</a:t>
            </a:r>
            <a:r>
              <a:rPr lang="hu-HU" sz="1500" dirty="0" smtClean="0"/>
              <a:t> konfigurációja úgy, hogy az első lépés eredményén képfeldolgozást hajtson végre</a:t>
            </a:r>
            <a:endParaRPr lang="hu-HU" sz="1500" dirty="0"/>
          </a:p>
        </p:txBody>
      </p:sp>
      <p:sp>
        <p:nvSpPr>
          <p:cNvPr id="63" name="Téglalap 62"/>
          <p:cNvSpPr/>
          <p:nvPr/>
        </p:nvSpPr>
        <p:spPr>
          <a:xfrm>
            <a:off x="5176087" y="2808883"/>
            <a:ext cx="1305737" cy="2310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226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Két </a:t>
            </a:r>
            <a:r>
              <a:rPr lang="hu-HU" sz="2400" dirty="0" err="1" smtClean="0"/>
              <a:t>pass</a:t>
            </a:r>
            <a:r>
              <a:rPr lang="hu-HU" sz="2400" dirty="0" smtClean="0"/>
              <a:t>, az egyik </a:t>
            </a:r>
            <a:r>
              <a:rPr lang="hu-HU" sz="2400" dirty="0" err="1" smtClean="0"/>
              <a:t>vízszinetes</a:t>
            </a:r>
            <a:r>
              <a:rPr lang="hu-HU" sz="2400" dirty="0" smtClean="0"/>
              <a:t>, a másik függőleges irányban mos el</a:t>
            </a:r>
            <a:endParaRPr lang="hu-HU" sz="24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585787" y="2726637"/>
            <a:ext cx="597931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elso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menet: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vizszintes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iranyu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szures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</a:p>
          <a:p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mint eddig,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masodik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menet: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vizszintes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iranyu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szures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</a:p>
          <a:p>
            <a:endParaRPr lang="hu-HU" sz="135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mint eddig, </a:t>
            </a:r>
            <a:r>
              <a:rPr lang="hu-HU" sz="1350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sz="1350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350" dirty="0"/>
          </a:p>
          <a:p>
            <a:endParaRPr lang="en-US" sz="1350" dirty="0"/>
          </a:p>
        </p:txBody>
      </p:sp>
      <p:sp>
        <p:nvSpPr>
          <p:cNvPr id="5" name="Téglalap 4"/>
          <p:cNvSpPr/>
          <p:nvPr/>
        </p:nvSpPr>
        <p:spPr>
          <a:xfrm>
            <a:off x="2964656" y="3896955"/>
            <a:ext cx="5993607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0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col =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(0,0,0,0);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weight = 1.0 / (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v = -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v &lt;=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++v) {</a:t>
            </a: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 += weight *tex2D(_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(0, v*_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/>
          </a:p>
        </p:txBody>
      </p:sp>
      <p:sp>
        <p:nvSpPr>
          <p:cNvPr id="7" name="Téglalap 6"/>
          <p:cNvSpPr/>
          <p:nvPr/>
        </p:nvSpPr>
        <p:spPr>
          <a:xfrm>
            <a:off x="2964656" y="1588028"/>
            <a:ext cx="5993607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05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hu-HU" sz="1050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col = fixed4(0,0,0,0);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weight = 1.0 / (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u = -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u &lt;=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++u) {</a:t>
            </a: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 += weight *tex2D(_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(u*_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, 0));</a:t>
            </a: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/>
          </a:p>
        </p:txBody>
      </p:sp>
      <p:cxnSp>
        <p:nvCxnSpPr>
          <p:cNvPr id="8" name="Straight Arrow Connector 4"/>
          <p:cNvCxnSpPr/>
          <p:nvPr/>
        </p:nvCxnSpPr>
        <p:spPr>
          <a:xfrm flipV="1">
            <a:off x="1457325" y="3064669"/>
            <a:ext cx="1435894" cy="59199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4"/>
          <p:cNvCxnSpPr/>
          <p:nvPr/>
        </p:nvCxnSpPr>
        <p:spPr>
          <a:xfrm>
            <a:off x="1387019" y="5236777"/>
            <a:ext cx="1506200" cy="30320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/>
          <p:nvPr/>
        </p:nvSpPr>
        <p:spPr>
          <a:xfrm>
            <a:off x="5679281" y="2879756"/>
            <a:ext cx="3221831" cy="24206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6"/>
          <p:cNvSpPr/>
          <p:nvPr/>
        </p:nvSpPr>
        <p:spPr>
          <a:xfrm>
            <a:off x="5635685" y="5189177"/>
            <a:ext cx="3265427" cy="23292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868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, C# script, v. 1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285750" y="2132856"/>
            <a:ext cx="877252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Start() {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125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shader</a:t>
            </a:r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 = </a:t>
            </a:r>
            <a:r>
              <a:rPr lang="en-US" sz="1125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Shader.Find</a:t>
            </a:r>
            <a:r>
              <a:rPr lang="en-US" sz="1125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("</a:t>
            </a:r>
            <a:r>
              <a:rPr lang="hu-HU" sz="1125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Custom</a:t>
            </a:r>
            <a:r>
              <a:rPr lang="en-US" sz="1125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/Convolution</a:t>
            </a:r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");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125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hu-HU" sz="1125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Custom</a:t>
            </a:r>
            <a:r>
              <a:rPr lang="en-US" sz="1125" dirty="0" smtClean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US" sz="1125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ConvolutionMultipass</a:t>
            </a:r>
            <a:r>
              <a:rPr lang="en-US" sz="1125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()) {</a:t>
            </a:r>
            <a:endParaRPr lang="hu-HU" sz="1125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material.SetInt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boxKernelWidth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hu-HU" sz="11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.GetTemporary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source.width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source.height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0,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RenderTextureFormat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.DefaultHDR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Graphics.Blit</a:t>
            </a:r>
            <a:r>
              <a:rPr lang="en-US" sz="1125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(source,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material, 0);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, destination, material, 1);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rgbClr val="000000"/>
                </a:solidFill>
                <a:latin typeface="Consolas" panose="020B0609020204030204" pitchFamily="49" charset="0"/>
              </a:rPr>
              <a:t>tmp.Release</a:t>
            </a:r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125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125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125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  <a:endParaRPr lang="en-US" sz="1125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5097158" y="2276872"/>
            <a:ext cx="268238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A Start nem </a:t>
            </a:r>
            <a:r>
              <a:rPr lang="hu-HU" sz="1350" dirty="0" err="1" smtClean="0"/>
              <a:t>hívódik</a:t>
            </a:r>
            <a:r>
              <a:rPr lang="hu-HU" sz="1350" dirty="0" smtClean="0"/>
              <a:t> újra az editorban, állítsuk be manuálisan is</a:t>
            </a:r>
            <a:endParaRPr lang="hu-HU" sz="135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4221088"/>
            <a:ext cx="3636169" cy="182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, C# script, v. </a:t>
            </a:r>
            <a:r>
              <a:rPr lang="hu-HU" dirty="0" smtClean="0"/>
              <a:t>2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err="1" smtClean="0"/>
              <a:t>GrabPass</a:t>
            </a:r>
            <a:r>
              <a:rPr lang="hu-HU" sz="2800" dirty="0" smtClean="0"/>
              <a:t> a </a:t>
            </a:r>
            <a:r>
              <a:rPr lang="hu-HU" sz="2800" dirty="0" err="1" smtClean="0"/>
              <a:t>shaderben</a:t>
            </a:r>
            <a:r>
              <a:rPr lang="hu-HU" sz="2800" dirty="0" smtClean="0"/>
              <a:t>, nem kell </a:t>
            </a:r>
            <a:r>
              <a:rPr lang="hu-HU" sz="2800" dirty="0" err="1" smtClean="0"/>
              <a:t>rendertexture</a:t>
            </a:r>
            <a:endParaRPr lang="hu-HU" sz="2800" dirty="0" smtClean="0"/>
          </a:p>
          <a:p>
            <a:r>
              <a:rPr lang="hu-HU" sz="2800" dirty="0" smtClean="0"/>
              <a:t>A </a:t>
            </a:r>
            <a:r>
              <a:rPr lang="hu-HU" sz="2800" dirty="0" err="1" smtClean="0"/>
              <a:t>Graphics.Blit</a:t>
            </a:r>
            <a:r>
              <a:rPr lang="hu-HU" sz="2800" dirty="0" smtClean="0"/>
              <a:t> végig tudja hívni az összes </a:t>
            </a:r>
            <a:r>
              <a:rPr lang="hu-HU" sz="2800" dirty="0" err="1" smtClean="0"/>
              <a:t>passt</a:t>
            </a:r>
            <a:endParaRPr lang="en-US" sz="2800" dirty="0"/>
          </a:p>
        </p:txBody>
      </p:sp>
      <p:sp>
        <p:nvSpPr>
          <p:cNvPr id="4" name="Téglalap 3"/>
          <p:cNvSpPr/>
          <p:nvPr/>
        </p:nvSpPr>
        <p:spPr>
          <a:xfrm>
            <a:off x="539552" y="3221816"/>
            <a:ext cx="8031087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35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3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35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35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material.SetInt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 err="1">
                <a:solidFill>
                  <a:srgbClr val="A31515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35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 </a:t>
            </a:r>
            <a:r>
              <a:rPr lang="en-US" sz="13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minden </a:t>
            </a:r>
            <a:r>
              <a:rPr lang="hu-HU" sz="13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passt</a:t>
            </a:r>
            <a:r>
              <a:rPr lang="hu-HU" sz="13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meghív</a:t>
            </a:r>
            <a:endParaRPr lang="en-US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35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020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GrabPass</a:t>
            </a:r>
            <a:r>
              <a:rPr lang="hu-HU" sz="2800" dirty="0" smtClean="0"/>
              <a:t> a </a:t>
            </a:r>
            <a:r>
              <a:rPr lang="hu-HU" sz="2800" dirty="0" err="1" smtClean="0"/>
              <a:t>shaderben</a:t>
            </a:r>
            <a:r>
              <a:rPr lang="hu-HU" sz="2800" dirty="0" smtClean="0"/>
              <a:t>, nem kell </a:t>
            </a:r>
            <a:r>
              <a:rPr lang="hu-HU" sz="2800" dirty="0" err="1" smtClean="0"/>
              <a:t>rendertexture</a:t>
            </a:r>
            <a:endParaRPr lang="hu-HU" sz="2800" dirty="0" smtClean="0"/>
          </a:p>
          <a:p>
            <a:r>
              <a:rPr lang="hu-HU" sz="2800" dirty="0" smtClean="0"/>
              <a:t>A </a:t>
            </a:r>
            <a:r>
              <a:rPr lang="hu-HU" sz="2800" dirty="0" err="1" smtClean="0"/>
              <a:t>Graphics.Blit</a:t>
            </a:r>
            <a:r>
              <a:rPr lang="hu-HU" sz="2800" dirty="0" smtClean="0"/>
              <a:t> végig tudja hívni az összes </a:t>
            </a:r>
            <a:r>
              <a:rPr lang="hu-HU" sz="2800" dirty="0" err="1" smtClean="0"/>
              <a:t>passt</a:t>
            </a:r>
            <a:endParaRPr lang="en-US" sz="28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, C# script, v. 2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821531" y="3326065"/>
            <a:ext cx="814387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first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horizontal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filtering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</a:p>
          <a:p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...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Az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elozo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eredmenye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kovetkezo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passban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</a:t>
            </a:r>
            <a:r>
              <a:rPr lang="en-US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050" b="1" dirty="0">
                <a:solidFill>
                  <a:srgbClr val="008000"/>
                </a:solidFill>
                <a:latin typeface="Consolas" panose="020B0609020204030204" pitchFamily="49" charset="0"/>
              </a:rPr>
              <a:t>_</a:t>
            </a:r>
            <a:r>
              <a:rPr lang="hu-HU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Grab</a:t>
            </a:r>
            <a:r>
              <a:rPr lang="en-US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Tex</a:t>
            </a:r>
            <a:r>
              <a:rPr lang="hu-HU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ture</a:t>
            </a:r>
            <a:r>
              <a:rPr lang="en-US" sz="1050" b="1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neven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lesz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elerheto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GrabPass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{}</a:t>
            </a:r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second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vertical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filtering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</a:p>
          <a:p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...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05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050" dirty="0"/>
          </a:p>
        </p:txBody>
      </p:sp>
      <p:cxnSp>
        <p:nvCxnSpPr>
          <p:cNvPr id="6" name="Straight Arrow Connector 4"/>
          <p:cNvCxnSpPr/>
          <p:nvPr/>
        </p:nvCxnSpPr>
        <p:spPr>
          <a:xfrm flipV="1">
            <a:off x="203597" y="4727932"/>
            <a:ext cx="521494" cy="62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2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GrabPass</a:t>
            </a:r>
            <a:r>
              <a:rPr lang="hu-HU" sz="2800" dirty="0" smtClean="0"/>
              <a:t> a </a:t>
            </a:r>
            <a:r>
              <a:rPr lang="hu-HU" sz="2800" dirty="0" err="1" smtClean="0"/>
              <a:t>shaderben</a:t>
            </a:r>
            <a:r>
              <a:rPr lang="hu-HU" sz="2800" dirty="0" smtClean="0"/>
              <a:t>, nem kell </a:t>
            </a:r>
            <a:r>
              <a:rPr lang="hu-HU" sz="2800" dirty="0" err="1" smtClean="0"/>
              <a:t>rendertexture</a:t>
            </a:r>
            <a:endParaRPr lang="hu-HU" sz="2800" dirty="0" smtClean="0"/>
          </a:p>
          <a:p>
            <a:r>
              <a:rPr lang="hu-HU" sz="2800" dirty="0" smtClean="0"/>
              <a:t>A </a:t>
            </a:r>
            <a:r>
              <a:rPr lang="hu-HU" sz="2800" dirty="0" err="1" smtClean="0"/>
              <a:t>Graphics.Blit</a:t>
            </a:r>
            <a:r>
              <a:rPr lang="hu-HU" sz="2800" dirty="0" smtClean="0"/>
              <a:t> végig tudja hívni az összes </a:t>
            </a:r>
            <a:r>
              <a:rPr lang="hu-HU" sz="2800" dirty="0" err="1" smtClean="0"/>
              <a:t>passt</a:t>
            </a:r>
            <a:endParaRPr lang="en-US" sz="28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, C# script, v. 2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821531" y="3326065"/>
            <a:ext cx="814387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first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horizontal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filtering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</a:p>
          <a:p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...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Az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elozo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eredmenye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kovetkezo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passban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</a:t>
            </a:r>
            <a:r>
              <a:rPr lang="en-US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050" b="1" dirty="0">
                <a:solidFill>
                  <a:srgbClr val="008000"/>
                </a:solidFill>
                <a:latin typeface="Consolas" panose="020B0609020204030204" pitchFamily="49" charset="0"/>
              </a:rPr>
              <a:t>_</a:t>
            </a:r>
            <a:r>
              <a:rPr lang="hu-HU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Grab</a:t>
            </a:r>
            <a:r>
              <a:rPr lang="en-US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Tex</a:t>
            </a:r>
            <a:r>
              <a:rPr lang="hu-HU" sz="1050" b="1" dirty="0" err="1">
                <a:solidFill>
                  <a:srgbClr val="008000"/>
                </a:solidFill>
                <a:latin typeface="Consolas" panose="020B0609020204030204" pitchFamily="49" charset="0"/>
              </a:rPr>
              <a:t>ture</a:t>
            </a:r>
            <a:r>
              <a:rPr lang="en-US" sz="1050" b="1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neven</a:t>
            </a:r>
            <a:r>
              <a:rPr lang="hu-HU" sz="105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lesz </a:t>
            </a:r>
            <a:r>
              <a:rPr lang="hu-HU" sz="105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elerheto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GrabPass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{}</a:t>
            </a:r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second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vertical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filtering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</a:p>
          <a:p>
            <a:endParaRPr lang="hu-HU" sz="105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...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05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05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05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050" dirty="0"/>
          </a:p>
        </p:txBody>
      </p:sp>
      <p:cxnSp>
        <p:nvCxnSpPr>
          <p:cNvPr id="6" name="Straight Arrow Connector 4"/>
          <p:cNvCxnSpPr/>
          <p:nvPr/>
        </p:nvCxnSpPr>
        <p:spPr>
          <a:xfrm flipV="1">
            <a:off x="203597" y="4727932"/>
            <a:ext cx="521494" cy="62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>
            <a:off x="5290039" y="5106427"/>
            <a:ext cx="3675368" cy="7155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1350" dirty="0" smtClean="0"/>
              <a:t>Cseréljük le a </a:t>
            </a:r>
            <a:r>
              <a:rPr lang="hu-HU" sz="1350" b="1" dirty="0"/>
              <a:t>_</a:t>
            </a:r>
            <a:r>
              <a:rPr lang="hu-HU" sz="1350" b="1" dirty="0" err="1" smtClean="0"/>
              <a:t>MainTex</a:t>
            </a:r>
            <a:r>
              <a:rPr lang="hu-HU" sz="1350" dirty="0" smtClean="0"/>
              <a:t> -et </a:t>
            </a:r>
            <a:r>
              <a:rPr lang="hu-HU" sz="1350" b="1" dirty="0"/>
              <a:t>_</a:t>
            </a:r>
            <a:r>
              <a:rPr lang="hu-HU" sz="1350" b="1" dirty="0" err="1"/>
              <a:t>GrabTexture</a:t>
            </a:r>
            <a:r>
              <a:rPr lang="hu-HU" sz="1350" dirty="0"/>
              <a:t> </a:t>
            </a:r>
            <a:r>
              <a:rPr lang="hu-HU" sz="1350" dirty="0" smtClean="0"/>
              <a:t>re és a </a:t>
            </a:r>
            <a:r>
              <a:rPr lang="hu-HU" sz="1350" b="1" dirty="0" smtClean="0"/>
              <a:t>_</a:t>
            </a:r>
            <a:r>
              <a:rPr lang="hu-HU" sz="1350" b="1" dirty="0" err="1" smtClean="0"/>
              <a:t>MainTex_TexelSize</a:t>
            </a:r>
            <a:r>
              <a:rPr lang="hu-HU" sz="1350" dirty="0" smtClean="0"/>
              <a:t> -t </a:t>
            </a:r>
            <a:r>
              <a:rPr lang="en-US" sz="1350" b="1" dirty="0"/>
              <a:t>_</a:t>
            </a:r>
            <a:r>
              <a:rPr lang="en-US" sz="1350" b="1" dirty="0" err="1"/>
              <a:t>GrabTexture_TexelSize</a:t>
            </a:r>
            <a:r>
              <a:rPr lang="hu-HU" sz="1350" dirty="0"/>
              <a:t> </a:t>
            </a:r>
            <a:r>
              <a:rPr lang="hu-HU" sz="1350" dirty="0" smtClean="0"/>
              <a:t>–</a:t>
            </a:r>
            <a:r>
              <a:rPr lang="hu-HU" sz="1350" dirty="0" err="1" smtClean="0"/>
              <a:t>ra</a:t>
            </a:r>
            <a:r>
              <a:rPr lang="hu-HU" sz="1350" dirty="0" smtClean="0"/>
              <a:t> a </a:t>
            </a:r>
            <a:r>
              <a:rPr lang="hu-HU" sz="1350" dirty="0" err="1" smtClean="0"/>
              <a:t>GrabPass</a:t>
            </a:r>
            <a:r>
              <a:rPr lang="hu-HU" sz="1350" dirty="0" smtClean="0"/>
              <a:t> utáni </a:t>
            </a:r>
            <a:r>
              <a:rPr lang="hu-HU" sz="1350" dirty="0" err="1" smtClean="0"/>
              <a:t>pass-ban</a:t>
            </a:r>
            <a:endParaRPr lang="hu-HU" sz="1350" b="1" dirty="0"/>
          </a:p>
        </p:txBody>
      </p:sp>
      <p:sp>
        <p:nvSpPr>
          <p:cNvPr id="9" name="Téglalap 8"/>
          <p:cNvSpPr/>
          <p:nvPr/>
        </p:nvSpPr>
        <p:spPr>
          <a:xfrm>
            <a:off x="3775471" y="2786316"/>
            <a:ext cx="5257800" cy="2192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0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0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GrabTexture_TexelSize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col =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(0,0,0,0);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weight = 1.0 / (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5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5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v = -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v &lt;=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/ 2; ++v) {</a:t>
            </a:r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col += weight *tex2D(</a:t>
            </a:r>
            <a:r>
              <a:rPr lang="en-US" sz="105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0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endParaRPr lang="hu-HU" sz="10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(0, v*</a:t>
            </a:r>
            <a:r>
              <a:rPr lang="en-US" sz="105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0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GrabTexture_TexelSize</a:t>
            </a:r>
            <a:r>
              <a:rPr lang="en-US" sz="1050" dirty="0" err="1">
                <a:solidFill>
                  <a:srgbClr val="000000"/>
                </a:solidFill>
                <a:latin typeface="Consolas" panose="020B0609020204030204" pitchFamily="49" charset="0"/>
              </a:rPr>
              <a:t>.y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05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hu-HU" sz="10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0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 col;</a:t>
            </a:r>
          </a:p>
          <a:p>
            <a:r>
              <a:rPr lang="en-US" sz="10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5694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Függőleges tükrözés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GrabPass</a:t>
            </a:r>
            <a:r>
              <a:rPr lang="hu-HU" dirty="0" smtClean="0"/>
              <a:t> néha tükrözi a képet</a:t>
            </a:r>
          </a:p>
          <a:p>
            <a:pPr lvl="1"/>
            <a:r>
              <a:rPr lang="hu-HU" dirty="0" smtClean="0"/>
              <a:t>Az egyes platformokon más a kép origója (pl. </a:t>
            </a:r>
            <a:r>
              <a:rPr lang="hu-HU" dirty="0" err="1" smtClean="0"/>
              <a:t>OpenGL</a:t>
            </a:r>
            <a:r>
              <a:rPr lang="hu-HU" dirty="0" smtClean="0"/>
              <a:t> </a:t>
            </a:r>
            <a:r>
              <a:rPr lang="hu-HU" dirty="0" err="1" smtClean="0"/>
              <a:t>default</a:t>
            </a:r>
            <a:r>
              <a:rPr lang="hu-HU" dirty="0" smtClean="0"/>
              <a:t>: bal alsó, </a:t>
            </a:r>
            <a:r>
              <a:rPr lang="hu-HU" dirty="0" err="1" smtClean="0"/>
              <a:t>DirectX</a:t>
            </a:r>
            <a:r>
              <a:rPr lang="hu-HU" dirty="0" smtClean="0"/>
              <a:t>: bal felső)</a:t>
            </a:r>
          </a:p>
          <a:p>
            <a:r>
              <a:rPr lang="hu-HU" dirty="0" smtClean="0"/>
              <a:t>Ha ez történik, tükrözzük manuálisan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71525" y="3900421"/>
            <a:ext cx="38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808080"/>
                </a:solidFill>
                <a:latin typeface="Consolas" panose="020B0609020204030204" pitchFamily="49" charset="0"/>
              </a:rPr>
              <a:t>#if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UNITY_UV_STARTS_AT_TOP</a:t>
            </a:r>
          </a:p>
          <a:p>
            <a:r>
              <a:rPr lang="hu-HU" sz="1350" dirty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(_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GrabTexture_TexelSize.y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&lt; 0)</a:t>
            </a:r>
          </a:p>
          <a:p>
            <a:r>
              <a:rPr lang="hu-H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 = 1 - </a:t>
            </a:r>
            <a:r>
              <a:rPr lang="en-US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i.uv.y</a:t>
            </a:r>
            <a:r>
              <a:rPr lang="en-US" sz="135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350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sz="1350" dirty="0" err="1">
                <a:solidFill>
                  <a:srgbClr val="808080"/>
                </a:solidFill>
                <a:latin typeface="Consolas" panose="020B0609020204030204" pitchFamily="49" charset="0"/>
              </a:rPr>
              <a:t>endif</a:t>
            </a:r>
            <a:endParaRPr lang="en-US" sz="135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809" y="4149080"/>
            <a:ext cx="3725541" cy="22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Feladat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07293"/>
            <a:ext cx="8363272" cy="4525963"/>
          </a:xfrm>
        </p:spPr>
        <p:txBody>
          <a:bodyPr/>
          <a:lstStyle/>
          <a:p>
            <a:r>
              <a:rPr lang="hu-HU" dirty="0" smtClean="0"/>
              <a:t>Bloom (ragyogás) effekt</a:t>
            </a:r>
          </a:p>
          <a:p>
            <a:r>
              <a:rPr lang="hu-HU" dirty="0" smtClean="0"/>
              <a:t>Többmenetes </a:t>
            </a:r>
            <a:r>
              <a:rPr lang="hu-HU" dirty="0" err="1" smtClean="0"/>
              <a:t>renderelés</a:t>
            </a:r>
            <a:endParaRPr lang="hu-HU" dirty="0" smtClean="0"/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Válogassuk ki a fényes pixeleket (</a:t>
            </a:r>
            <a:r>
              <a:rPr lang="hu-HU" dirty="0" err="1" smtClean="0"/>
              <a:t>luminancia</a:t>
            </a:r>
            <a:r>
              <a:rPr lang="hu-HU" dirty="0" smtClean="0"/>
              <a:t> nagy)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Mossuk el az előző képet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Adjuk hozzá az elmosott fényes pixeleket az eredeti képhez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91" y="4365579"/>
            <a:ext cx="2365785" cy="23117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47" y="4365104"/>
            <a:ext cx="2397087" cy="23424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05" y="4365104"/>
            <a:ext cx="2390119" cy="23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Mélységalapú 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6856" y="1310034"/>
            <a:ext cx="8229600" cy="4525963"/>
          </a:xfrm>
        </p:spPr>
        <p:txBody>
          <a:bodyPr>
            <a:normAutofit/>
          </a:bodyPr>
          <a:lstStyle/>
          <a:p>
            <a:r>
              <a:rPr lang="hu-HU" sz="2000" dirty="0" smtClean="0"/>
              <a:t>Új C# </a:t>
            </a:r>
            <a:r>
              <a:rPr lang="hu-HU" sz="2000" dirty="0" err="1" smtClean="0"/>
              <a:t>szkript</a:t>
            </a:r>
            <a:r>
              <a:rPr lang="hu-HU" sz="2000" dirty="0" smtClean="0"/>
              <a:t> és Image </a:t>
            </a:r>
            <a:r>
              <a:rPr lang="hu-HU" sz="2000" dirty="0" err="1" smtClean="0"/>
              <a:t>Effect</a:t>
            </a:r>
            <a:r>
              <a:rPr lang="hu-HU" sz="2000" dirty="0" smtClean="0"/>
              <a:t> </a:t>
            </a:r>
            <a:r>
              <a:rPr lang="hu-HU" sz="2000" dirty="0" err="1" smtClean="0"/>
              <a:t>Shader</a:t>
            </a:r>
            <a:endParaRPr lang="hu-HU" sz="2000" dirty="0" smtClean="0"/>
          </a:p>
          <a:p>
            <a:pPr lvl="1"/>
            <a:r>
              <a:rPr lang="hu-HU" sz="1800" dirty="0" err="1" smtClean="0"/>
              <a:t>DepthEffect</a:t>
            </a:r>
            <a:r>
              <a:rPr lang="hu-HU" sz="1800" dirty="0" smtClean="0"/>
              <a:t>, </a:t>
            </a:r>
            <a:r>
              <a:rPr lang="hu-HU" sz="1800" dirty="0" err="1" smtClean="0"/>
              <a:t>DepthEffectShader</a:t>
            </a:r>
            <a:endParaRPr lang="hu-HU" sz="1800" dirty="0" smtClean="0"/>
          </a:p>
          <a:p>
            <a:pPr lvl="1"/>
            <a:endParaRPr lang="hu-HU" sz="1800" dirty="0"/>
          </a:p>
          <a:p>
            <a:r>
              <a:rPr lang="hu-HU" sz="2000" dirty="0" smtClean="0"/>
              <a:t>C# </a:t>
            </a:r>
            <a:r>
              <a:rPr lang="hu-HU" sz="2000" dirty="0" err="1" smtClean="0"/>
              <a:t>szkript</a:t>
            </a:r>
            <a:r>
              <a:rPr lang="hu-HU" sz="2000" dirty="0" smtClean="0"/>
              <a:t> váza a korábbiakkal megegyezik</a:t>
            </a:r>
          </a:p>
          <a:p>
            <a:r>
              <a:rPr lang="hu-HU" sz="2000" dirty="0" smtClean="0"/>
              <a:t>Start-</a:t>
            </a:r>
            <a:r>
              <a:rPr lang="hu-HU" sz="2000" dirty="0" err="1" smtClean="0"/>
              <a:t>ban</a:t>
            </a:r>
            <a:r>
              <a:rPr lang="hu-HU" sz="2000" dirty="0" smtClean="0"/>
              <a:t> leellenőrizzük, hogy támogatott-e a mélység textúrába </a:t>
            </a:r>
            <a:r>
              <a:rPr lang="hu-HU" sz="2000" dirty="0" err="1" smtClean="0"/>
              <a:t>renderelése</a:t>
            </a:r>
            <a:r>
              <a:rPr lang="hu-HU" sz="2000" dirty="0" smtClean="0"/>
              <a:t> és beállítjuk, hogy a kamera </a:t>
            </a:r>
            <a:r>
              <a:rPr lang="hu-HU" sz="2000" dirty="0" err="1" smtClean="0"/>
              <a:t>rendereljen</a:t>
            </a:r>
            <a:r>
              <a:rPr lang="hu-HU" sz="2000" dirty="0" smtClean="0"/>
              <a:t> mélységképet</a:t>
            </a:r>
            <a:endParaRPr lang="en-US" sz="2000" dirty="0"/>
          </a:p>
        </p:txBody>
      </p:sp>
      <p:sp>
        <p:nvSpPr>
          <p:cNvPr id="4" name="Téglalap 3"/>
          <p:cNvSpPr/>
          <p:nvPr/>
        </p:nvSpPr>
        <p:spPr>
          <a:xfrm>
            <a:off x="251520" y="3652569"/>
            <a:ext cx="8629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void Start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()</a:t>
            </a:r>
            <a:r>
              <a:rPr lang="hu-HU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shader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Shader.Find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("Custom/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DepthEffectsShader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");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endParaRPr lang="hu-HU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!</a:t>
            </a:r>
            <a:r>
              <a:rPr lang="en-US" sz="16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.SupportsRenderTextureFormat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RenderTextureFormat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.Depth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hu-HU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2B91AF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"Depth rendering is not supported"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enabled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GetComponent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1600" dirty="0" smtClean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&gt;().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depthTextureMode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|= </a:t>
            </a:r>
            <a:r>
              <a:rPr lang="en-US" sz="1600" dirty="0" err="1">
                <a:solidFill>
                  <a:srgbClr val="2B91AF"/>
                </a:solidFill>
                <a:latin typeface="Consolas" panose="020B0609020204030204" pitchFamily="49" charset="0"/>
              </a:rPr>
              <a:t>DepthTextureMode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.Depth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Mélységkirajzoló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55576" y="17008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600" dirty="0"/>
          </a:p>
        </p:txBody>
      </p:sp>
      <p:sp>
        <p:nvSpPr>
          <p:cNvPr id="5" name="Téglalap 4"/>
          <p:cNvSpPr/>
          <p:nvPr/>
        </p:nvSpPr>
        <p:spPr>
          <a:xfrm>
            <a:off x="765598" y="2541091"/>
            <a:ext cx="819065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frag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_</a:t>
            </a:r>
            <a:r>
              <a:rPr lang="hu-HU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showdepth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d = Linear01Depth(tex2D(_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).x);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d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*= 10;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hogy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lássunk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valamit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, ha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kirajzoljuk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mélységképet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d;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col.a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1;</a:t>
            </a:r>
          </a:p>
          <a:p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4077072"/>
            <a:ext cx="3427685" cy="25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Mélységalapú éldetektálás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50635"/>
            <a:ext cx="8229600" cy="452596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Él: nagy változás a mélységben</a:t>
            </a:r>
          </a:p>
          <a:p>
            <a:r>
              <a:rPr lang="hu-HU" sz="2400" dirty="0" smtClean="0"/>
              <a:t>Leegyszerűsített változat:</a:t>
            </a:r>
          </a:p>
          <a:p>
            <a:pPr marL="0" indent="0">
              <a:spcBef>
                <a:spcPts val="0"/>
              </a:spcBef>
              <a:buNone/>
            </a:pPr>
            <a:endParaRPr lang="hu-HU" sz="2400" dirty="0" smtClean="0"/>
          </a:p>
        </p:txBody>
      </p:sp>
      <p:sp>
        <p:nvSpPr>
          <p:cNvPr id="6" name="Téglalap 5"/>
          <p:cNvSpPr/>
          <p:nvPr/>
        </p:nvSpPr>
        <p:spPr>
          <a:xfrm>
            <a:off x="457200" y="2416974"/>
            <a:ext cx="8262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frag_depth_edge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d = Linear01Depth(tex2D(_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).x);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edge =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d;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radius = 3;</a:t>
            </a:r>
          </a:p>
          <a:p>
            <a:r>
              <a:rPr lang="pl-PL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sz="12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sz="1200" dirty="0">
                <a:solidFill>
                  <a:srgbClr val="000000"/>
                </a:solidFill>
                <a:latin typeface="Consolas" panose="020B0609020204030204" pitchFamily="49" charset="0"/>
              </a:rPr>
              <a:t> u = -radius / 2; u &lt;= radius / 2; ++u) {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v = -radius / 2; v &lt;= radius / 2; ++v) {</a:t>
            </a: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tex2D(_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endParaRPr lang="hu-HU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(u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MainTex_TexelSize.x,v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)).x;</a:t>
            </a: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Linear01Depth(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(abs(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d_other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- d) &gt; 0.01) edge =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(edge)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0;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1;</a:t>
            </a:r>
          </a:p>
          <a:p>
            <a:r>
              <a:rPr lang="hu-HU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219" y="4509120"/>
            <a:ext cx="3014581" cy="221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519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Képfeldolgozás a grafikus csővezetékben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 smtClean="0"/>
              <a:t>3D </a:t>
            </a:r>
            <a:r>
              <a:rPr lang="hu-HU" sz="1800" dirty="0" err="1" smtClean="0"/>
              <a:t>pipeline</a:t>
            </a:r>
            <a:r>
              <a:rPr lang="hu-HU" sz="1800" dirty="0" smtClean="0"/>
              <a:t> bemenet: </a:t>
            </a:r>
            <a:r>
              <a:rPr lang="hu-HU" sz="1800" dirty="0" err="1" smtClean="0"/>
              <a:t>meshek</a:t>
            </a:r>
            <a:r>
              <a:rPr lang="hu-HU" sz="1800" dirty="0" smtClean="0"/>
              <a:t> és a materiálok</a:t>
            </a:r>
            <a:endParaRPr lang="hu-HU" sz="1800" dirty="0"/>
          </a:p>
          <a:p>
            <a:r>
              <a:rPr lang="hu-HU" sz="1800" dirty="0" smtClean="0"/>
              <a:t>A </a:t>
            </a:r>
            <a:r>
              <a:rPr lang="hu-HU" sz="1800" dirty="0" err="1" smtClean="0"/>
              <a:t>vertex</a:t>
            </a:r>
            <a:r>
              <a:rPr lang="hu-HU" sz="1800" dirty="0" smtClean="0"/>
              <a:t> </a:t>
            </a:r>
            <a:r>
              <a:rPr lang="hu-HU" sz="1800" dirty="0" err="1" smtClean="0"/>
              <a:t>shader</a:t>
            </a:r>
            <a:r>
              <a:rPr lang="hu-HU" sz="1800" dirty="0" smtClean="0"/>
              <a:t> transzformálja a geometriát, a </a:t>
            </a:r>
            <a:r>
              <a:rPr lang="hu-HU" sz="1800" dirty="0" err="1" smtClean="0"/>
              <a:t>fragment</a:t>
            </a:r>
            <a:r>
              <a:rPr lang="hu-HU" sz="1800" dirty="0" smtClean="0"/>
              <a:t> </a:t>
            </a:r>
            <a:r>
              <a:rPr lang="hu-HU" sz="1800" dirty="0" err="1"/>
              <a:t>shader</a:t>
            </a:r>
            <a:r>
              <a:rPr lang="hu-HU" sz="1800" dirty="0"/>
              <a:t> </a:t>
            </a:r>
            <a:r>
              <a:rPr lang="hu-HU" sz="1800" dirty="0" smtClean="0"/>
              <a:t>számolja az árnyalást</a:t>
            </a:r>
            <a:endParaRPr lang="en-US" sz="18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20" y="3153145"/>
            <a:ext cx="4505582" cy="242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9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Kitekintés</a:t>
            </a:r>
            <a:r>
              <a:rPr lang="en-GB" dirty="0" smtClean="0"/>
              <a:t>: s</a:t>
            </a:r>
            <a:r>
              <a:rPr lang="hu-HU" dirty="0" smtClean="0"/>
              <a:t>zóródás </a:t>
            </a:r>
            <a:r>
              <a:rPr lang="hu-HU" dirty="0" smtClean="0"/>
              <a:t>szimuláció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67544"/>
            <a:ext cx="9067800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Radiative </a:t>
            </a:r>
            <a:r>
              <a:rPr lang="en-US" sz="2800" dirty="0" err="1" smtClean="0"/>
              <a:t>transzport</a:t>
            </a:r>
            <a:r>
              <a:rPr lang="en-US" sz="2800" dirty="0" smtClean="0"/>
              <a:t> </a:t>
            </a:r>
            <a:r>
              <a:rPr lang="en-US" sz="2800" dirty="0" err="1" smtClean="0"/>
              <a:t>egyenlet</a:t>
            </a:r>
            <a:endParaRPr lang="en-US" sz="2800" dirty="0" smtClean="0"/>
          </a:p>
          <a:p>
            <a:r>
              <a:rPr lang="en-US" sz="2800" b="1" dirty="0" err="1" smtClean="0"/>
              <a:t>Köd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közelítés</a:t>
            </a:r>
            <a:r>
              <a:rPr lang="en-US" sz="2800" dirty="0" smtClean="0"/>
              <a:t>:      </a:t>
            </a:r>
            <a:r>
              <a:rPr lang="en-US" sz="2800" dirty="0" err="1" smtClean="0"/>
              <a:t>konstans</a:t>
            </a:r>
            <a:r>
              <a:rPr lang="en-US" sz="2800" dirty="0" smtClean="0"/>
              <a:t>, </a:t>
            </a:r>
            <a:r>
              <a:rPr lang="en-US" sz="2800" dirty="0" err="1" smtClean="0"/>
              <a:t>beszóródás</a:t>
            </a:r>
            <a:r>
              <a:rPr lang="en-US" sz="2800" dirty="0" smtClean="0"/>
              <a:t> a “</a:t>
            </a:r>
            <a:r>
              <a:rPr lang="en-US" sz="2800" dirty="0" err="1" smtClean="0"/>
              <a:t>köd</a:t>
            </a:r>
            <a:r>
              <a:rPr lang="en-US" sz="2800" dirty="0" smtClean="0"/>
              <a:t> </a:t>
            </a:r>
            <a:r>
              <a:rPr lang="en-US" sz="2800" dirty="0" err="1" smtClean="0"/>
              <a:t>színe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823219"/>
              </p:ext>
            </p:extLst>
          </p:nvPr>
        </p:nvGraphicFramePr>
        <p:xfrm>
          <a:off x="685800" y="2492896"/>
          <a:ext cx="3200401" cy="829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3" imgW="1714320" imgH="444240" progId="Equation.3">
                  <p:embed/>
                </p:oleObj>
              </mc:Choice>
              <mc:Fallback>
                <p:oleObj name="Equation" r:id="rId3" imgW="1714320" imgH="4442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492896"/>
                        <a:ext cx="3200401" cy="8297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050397"/>
              </p:ext>
            </p:extLst>
          </p:nvPr>
        </p:nvGraphicFramePr>
        <p:xfrm>
          <a:off x="4038600" y="2645296"/>
          <a:ext cx="4724401" cy="6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5" imgW="2679480" imgH="368280" progId="Equation.3">
                  <p:embed/>
                </p:oleObj>
              </mc:Choice>
              <mc:Fallback>
                <p:oleObj name="Equation" r:id="rId5" imgW="2679480" imgH="3682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645296"/>
                        <a:ext cx="4724401" cy="6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07987" y="3352800"/>
            <a:ext cx="8507413" cy="3352800"/>
            <a:chOff x="407987" y="3119438"/>
            <a:chExt cx="8567738" cy="3738562"/>
          </a:xfrm>
        </p:grpSpPr>
        <p:pic>
          <p:nvPicPr>
            <p:cNvPr id="6" name="Picture 43" descr="camera copy"/>
            <p:cNvPicPr>
              <a:picLocks noChangeAspect="1" noChangeArrowheads="1"/>
            </p:cNvPicPr>
            <p:nvPr/>
          </p:nvPicPr>
          <p:blipFill>
            <a:blip r:embed="rId7" cstate="print">
              <a:lum bright="-69000" contrast="64000"/>
            </a:blip>
            <a:srcRect/>
            <a:stretch>
              <a:fillRect/>
            </a:stretch>
          </p:blipFill>
          <p:spPr bwMode="auto">
            <a:xfrm>
              <a:off x="739666" y="4062412"/>
              <a:ext cx="1119296" cy="1181207"/>
            </a:xfrm>
            <a:prstGeom prst="rect">
              <a:avLst/>
            </a:prstGeom>
            <a:noFill/>
          </p:spPr>
        </p:pic>
        <p:sp>
          <p:nvSpPr>
            <p:cNvPr id="7" name="Line 44"/>
            <p:cNvSpPr>
              <a:spLocks noChangeShapeType="1"/>
            </p:cNvSpPr>
            <p:nvPr/>
          </p:nvSpPr>
          <p:spPr bwMode="auto">
            <a:xfrm>
              <a:off x="2784475" y="3486150"/>
              <a:ext cx="0" cy="23034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45"/>
            <p:cNvSpPr>
              <a:spLocks noChangeArrowheads="1"/>
            </p:cNvSpPr>
            <p:nvPr/>
          </p:nvSpPr>
          <p:spPr bwMode="auto">
            <a:xfrm>
              <a:off x="3505200" y="3989388"/>
              <a:ext cx="3311525" cy="1584325"/>
            </a:xfrm>
            <a:prstGeom prst="cloudCallout">
              <a:avLst>
                <a:gd name="adj1" fmla="val -23296"/>
                <a:gd name="adj2" fmla="val 44389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>
                <a:latin typeface="Arial" charset="0"/>
              </a:endParaRPr>
            </a:p>
          </p:txBody>
        </p:sp>
        <p:sp>
          <p:nvSpPr>
            <p:cNvPr id="9" name="Line 46"/>
            <p:cNvSpPr>
              <a:spLocks noChangeShapeType="1"/>
            </p:cNvSpPr>
            <p:nvPr/>
          </p:nvSpPr>
          <p:spPr bwMode="auto">
            <a:xfrm flipH="1" flipV="1">
              <a:off x="1847850" y="4781550"/>
              <a:ext cx="6408737" cy="71438"/>
            </a:xfrm>
            <a:prstGeom prst="line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  <a:prstDash val="sysDot"/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47"/>
            <p:cNvSpPr>
              <a:spLocks noChangeShapeType="1"/>
            </p:cNvSpPr>
            <p:nvPr/>
          </p:nvSpPr>
          <p:spPr bwMode="auto">
            <a:xfrm>
              <a:off x="4008437" y="3557588"/>
              <a:ext cx="0" cy="2305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8"/>
            <p:cNvSpPr>
              <a:spLocks noChangeShapeType="1"/>
            </p:cNvSpPr>
            <p:nvPr/>
          </p:nvSpPr>
          <p:spPr bwMode="auto">
            <a:xfrm>
              <a:off x="6240462" y="3557588"/>
              <a:ext cx="0" cy="2305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49"/>
            <p:cNvSpPr>
              <a:spLocks/>
            </p:cNvSpPr>
            <p:nvPr/>
          </p:nvSpPr>
          <p:spPr bwMode="auto">
            <a:xfrm rot="5400000">
              <a:off x="4979987" y="5105400"/>
              <a:ext cx="288925" cy="2232025"/>
            </a:xfrm>
            <a:prstGeom prst="rightBrace">
              <a:avLst>
                <a:gd name="adj1" fmla="val 0"/>
                <a:gd name="adj2" fmla="val 4914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50"/>
            <p:cNvSpPr>
              <a:spLocks noChangeShapeType="1"/>
            </p:cNvSpPr>
            <p:nvPr/>
          </p:nvSpPr>
          <p:spPr bwMode="auto">
            <a:xfrm flipH="1">
              <a:off x="6745287" y="4205288"/>
              <a:ext cx="115093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1"/>
            <p:cNvSpPr>
              <a:spLocks noChangeShapeType="1"/>
            </p:cNvSpPr>
            <p:nvPr/>
          </p:nvSpPr>
          <p:spPr bwMode="auto">
            <a:xfrm flipH="1">
              <a:off x="6745287" y="4421188"/>
              <a:ext cx="115093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2"/>
            <p:cNvSpPr>
              <a:spLocks noChangeShapeType="1"/>
            </p:cNvSpPr>
            <p:nvPr/>
          </p:nvSpPr>
          <p:spPr bwMode="auto">
            <a:xfrm flipH="1">
              <a:off x="6745287" y="4637088"/>
              <a:ext cx="115093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3"/>
            <p:cNvSpPr>
              <a:spLocks noChangeShapeType="1"/>
            </p:cNvSpPr>
            <p:nvPr/>
          </p:nvSpPr>
          <p:spPr bwMode="auto">
            <a:xfrm flipH="1">
              <a:off x="4729162" y="4637088"/>
              <a:ext cx="574675" cy="720725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4"/>
            <p:cNvSpPr>
              <a:spLocks noChangeShapeType="1"/>
            </p:cNvSpPr>
            <p:nvPr/>
          </p:nvSpPr>
          <p:spPr bwMode="auto">
            <a:xfrm flipH="1">
              <a:off x="3721100" y="4710113"/>
              <a:ext cx="1150937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5"/>
            <p:cNvSpPr>
              <a:spLocks noChangeShapeType="1"/>
            </p:cNvSpPr>
            <p:nvPr/>
          </p:nvSpPr>
          <p:spPr bwMode="auto">
            <a:xfrm flipH="1">
              <a:off x="5664200" y="3125788"/>
              <a:ext cx="792162" cy="792162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56"/>
            <p:cNvSpPr txBox="1">
              <a:spLocks noChangeArrowheads="1"/>
            </p:cNvSpPr>
            <p:nvPr/>
          </p:nvSpPr>
          <p:spPr bwMode="auto">
            <a:xfrm>
              <a:off x="4079875" y="6359525"/>
              <a:ext cx="22320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i="1">
                  <a:latin typeface="Comic Sans MS" pitchFamily="66" charset="0"/>
                </a:rPr>
                <a:t>path: ds</a:t>
              </a:r>
            </a:p>
          </p:txBody>
        </p:sp>
        <p:sp>
          <p:nvSpPr>
            <p:cNvPr id="20" name="Text Box 57"/>
            <p:cNvSpPr txBox="1">
              <a:spLocks noChangeArrowheads="1"/>
            </p:cNvSpPr>
            <p:nvPr/>
          </p:nvSpPr>
          <p:spPr bwMode="auto">
            <a:xfrm>
              <a:off x="6600825" y="6078538"/>
              <a:ext cx="2374900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hu-HU" i="1">
                  <a:latin typeface="Comic Sans MS" pitchFamily="66" charset="0"/>
                </a:rPr>
                <a:t>Incident radiancia:</a:t>
              </a:r>
            </a:p>
            <a:p>
              <a:pPr>
                <a:spcBef>
                  <a:spcPct val="50000"/>
                </a:spcBef>
              </a:pPr>
              <a:r>
                <a:rPr lang="hu-HU" i="1">
                  <a:latin typeface="Comic Sans MS" pitchFamily="66" charset="0"/>
                </a:rPr>
                <a:t>L(s)</a:t>
              </a:r>
            </a:p>
          </p:txBody>
        </p:sp>
        <p:sp>
          <p:nvSpPr>
            <p:cNvPr id="21" name="Text Box 58"/>
            <p:cNvSpPr txBox="1">
              <a:spLocks noChangeArrowheads="1"/>
            </p:cNvSpPr>
            <p:nvPr/>
          </p:nvSpPr>
          <p:spPr bwMode="auto">
            <a:xfrm>
              <a:off x="1055687" y="6078538"/>
              <a:ext cx="2378075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hu-HU" i="1">
                  <a:latin typeface="Comic Sans MS" pitchFamily="66" charset="0"/>
                </a:rPr>
                <a:t>Outgoing radiancia:</a:t>
              </a:r>
            </a:p>
            <a:p>
              <a:pPr>
                <a:spcBef>
                  <a:spcPct val="50000"/>
                </a:spcBef>
              </a:pPr>
              <a:r>
                <a:rPr lang="hu-HU" i="1">
                  <a:latin typeface="Comic Sans MS" pitchFamily="66" charset="0"/>
                </a:rPr>
                <a:t>L(s+ds)</a:t>
              </a:r>
            </a:p>
          </p:txBody>
        </p:sp>
        <p:sp>
          <p:nvSpPr>
            <p:cNvPr id="22" name="Line 59"/>
            <p:cNvSpPr>
              <a:spLocks noChangeShapeType="1"/>
            </p:cNvSpPr>
            <p:nvPr/>
          </p:nvSpPr>
          <p:spPr bwMode="auto">
            <a:xfrm flipH="1">
              <a:off x="3287712" y="5070475"/>
              <a:ext cx="115093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60"/>
            <p:cNvSpPr txBox="1">
              <a:spLocks noChangeArrowheads="1"/>
            </p:cNvSpPr>
            <p:nvPr/>
          </p:nvSpPr>
          <p:spPr bwMode="auto">
            <a:xfrm>
              <a:off x="407987" y="3773488"/>
              <a:ext cx="10080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hu-HU" i="1">
                  <a:latin typeface="Comic Sans MS" pitchFamily="66" charset="0"/>
                </a:rPr>
                <a:t>Camera</a:t>
              </a:r>
            </a:p>
          </p:txBody>
        </p:sp>
        <p:sp>
          <p:nvSpPr>
            <p:cNvPr id="24" name="Text Box 61"/>
            <p:cNvSpPr txBox="1">
              <a:spLocks noChangeArrowheads="1"/>
            </p:cNvSpPr>
            <p:nvPr/>
          </p:nvSpPr>
          <p:spPr bwMode="auto">
            <a:xfrm>
              <a:off x="2136775" y="3119438"/>
              <a:ext cx="12239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hu-HU" i="1">
                  <a:latin typeface="Comic Sans MS" pitchFamily="66" charset="0"/>
                </a:rPr>
                <a:t>screen</a:t>
              </a:r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204491"/>
              </p:ext>
            </p:extLst>
          </p:nvPr>
        </p:nvGraphicFramePr>
        <p:xfrm>
          <a:off x="2571246" y="1788172"/>
          <a:ext cx="436106" cy="560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8" imgW="177480" imgH="228600" progId="Equation.3">
                  <p:embed/>
                </p:oleObj>
              </mc:Choice>
              <mc:Fallback>
                <p:oleObj name="Equation" r:id="rId8" imgW="1774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1246" y="1788172"/>
                        <a:ext cx="436106" cy="560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4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3601" y="1419032"/>
            <a:ext cx="7426779" cy="4351338"/>
          </a:xfrm>
        </p:spPr>
        <p:txBody>
          <a:bodyPr>
            <a:noAutofit/>
          </a:bodyPr>
          <a:lstStyle/>
          <a:p>
            <a:r>
              <a:rPr lang="hu-HU" sz="2400" dirty="0" smtClean="0"/>
              <a:t>A mélység alapján összekeverjük a kirajzolt színt a köd színével</a:t>
            </a:r>
          </a:p>
          <a:p>
            <a:r>
              <a:rPr lang="hu-HU" sz="2400" dirty="0" smtClean="0"/>
              <a:t>Tipp: vegyük kisebbre a kamera távoli vágósíkját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4509120"/>
            <a:ext cx="2955550" cy="214496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95536" y="3284984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frag_depth_fog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d = Linear01Depth(tex2D(_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).x);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lerp(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(fogColor,1),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col,exp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(-d));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381598" y="2826802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fogColor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6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Mélységélesség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Ha a kamerában van lencse is, csak egy adott mélységben lévő dolgokat látunk élesen, ettől távolodva egyre elhomályosodik minden</a:t>
            </a:r>
          </a:p>
          <a:p>
            <a:r>
              <a:rPr lang="hu-HU" dirty="0" smtClean="0"/>
              <a:t>Egyszerű implementáció: mossuk el a képet, a mélység alapján interpoláljunk az eredeti és az elmosott kép között</a:t>
            </a:r>
            <a:endParaRPr lang="hu-HU" dirty="0"/>
          </a:p>
        </p:txBody>
      </p:sp>
      <p:pic>
        <p:nvPicPr>
          <p:cNvPr id="1026" name="Picture 2" descr="Circle of Confusion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66" y="4808562"/>
            <a:ext cx="4524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Mélységélesség </a:t>
            </a:r>
            <a:r>
              <a:rPr lang="hu-HU" dirty="0" err="1" smtClean="0"/>
              <a:t>shader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23528" y="1316954"/>
            <a:ext cx="2717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focalDistance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gamma;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355576" y="1940054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frag_dof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blurredCol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(0, 0, 0, 0);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radius = 7;</a:t>
            </a:r>
          </a:p>
          <a:p>
            <a:r>
              <a:rPr lang="pl-PL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dirty="0">
                <a:solidFill>
                  <a:srgbClr val="000000"/>
                </a:solidFill>
                <a:latin typeface="Consolas" panose="020B0609020204030204" pitchFamily="49" charset="0"/>
              </a:rPr>
              <a:t> u = -radius / 2; u &lt;= radius / 2; ++u) 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v = -radius / 2; v &lt;= radius / 2; ++v) 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blurredCol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+=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(u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blurredCol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/= 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)radius*radius;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d = Linear01Depth(tex2D(_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CameraDepthTexture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).x);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f_dist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abs(d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focalDistance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lerp(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col,blurredCol,min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f_dist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gamma * 10,1));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Mélységélesség teszt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Camera.</a:t>
            </a:r>
            <a:r>
              <a:rPr lang="en-US" sz="2800" dirty="0" err="1" smtClean="0"/>
              <a:t>farClipPlane</a:t>
            </a:r>
            <a:r>
              <a:rPr lang="hu-HU" sz="2800" dirty="0" smtClean="0"/>
              <a:t> = 500, gamma = 0.5</a:t>
            </a:r>
            <a:endParaRPr lang="en-US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784901"/>
            <a:ext cx="3912763" cy="28763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12" y="2784901"/>
            <a:ext cx="3921937" cy="287634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415813" y="575683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focalDistance</a:t>
            </a:r>
            <a:r>
              <a:rPr lang="hu-HU" dirty="0" smtClean="0"/>
              <a:t> = 0.1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5635368" y="572522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focalDistance</a:t>
            </a:r>
            <a:r>
              <a:rPr lang="hu-HU" dirty="0" smtClean="0"/>
              <a:t> = 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86066"/>
            <a:ext cx="8229600" cy="1143000"/>
          </a:xfrm>
        </p:spPr>
        <p:txBody>
          <a:bodyPr/>
          <a:lstStyle/>
          <a:p>
            <a:r>
              <a:rPr lang="en-US" dirty="0" err="1" smtClean="0"/>
              <a:t>Vége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3136</TotalTime>
  <Words>5616</Words>
  <Application>Microsoft Office PowerPoint</Application>
  <PresentationFormat>On-screen Show (4:3)</PresentationFormat>
  <Paragraphs>1097</Paragraphs>
  <Slides>95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Arial</vt:lpstr>
      <vt:lpstr>Calibri</vt:lpstr>
      <vt:lpstr>Comic Sans MS</vt:lpstr>
      <vt:lpstr>Consolas</vt:lpstr>
      <vt:lpstr>Symbol</vt:lpstr>
      <vt:lpstr>Office-téma</vt:lpstr>
      <vt:lpstr>Equation</vt:lpstr>
      <vt:lpstr>Microsoft Equation 3.0</vt:lpstr>
      <vt:lpstr>Post Processing Effektek</vt:lpstr>
      <vt:lpstr>Rendering pipeline</vt:lpstr>
      <vt:lpstr>Objektumtér vs Képtér</vt:lpstr>
      <vt:lpstr>Objektumtér vs Képtér</vt:lpstr>
      <vt:lpstr>PowerPoint Presentation</vt:lpstr>
      <vt:lpstr>PowerPoint Presentation</vt:lpstr>
      <vt:lpstr>Post processing játékmotorokban</vt:lpstr>
      <vt:lpstr>Post processing játékmotorokban</vt:lpstr>
      <vt:lpstr>Képfeldolgozás a grafikus csővezetékben</vt:lpstr>
      <vt:lpstr>PowerPoint Presentation</vt:lpstr>
      <vt:lpstr>Fullscreen-quad</vt:lpstr>
      <vt:lpstr>PowerPoint Presentation</vt:lpstr>
      <vt:lpstr>Post processing Unityben</vt:lpstr>
      <vt:lpstr>Ősosztály utófeldolgozási effektekhez</vt:lpstr>
      <vt:lpstr>Ősosztály utófeldolgozási effektekhez</vt:lpstr>
      <vt:lpstr>Ősosztály utófeldolgozási effektekhez</vt:lpstr>
      <vt:lpstr>Példa effekt: luminancia kvantálás</vt:lpstr>
      <vt:lpstr>Shaderek importálása buildelésnél</vt:lpstr>
      <vt:lpstr>Próba</vt:lpstr>
      <vt:lpstr>Shader sablon</vt:lpstr>
      <vt:lpstr>Shader sablon</vt:lpstr>
      <vt:lpstr>Milyen gyors a grafikus kártya?</vt:lpstr>
      <vt:lpstr>Milyen gyors a grafikus kártya?</vt:lpstr>
      <vt:lpstr>Luminancia</vt:lpstr>
      <vt:lpstr>Luminancia</vt:lpstr>
      <vt:lpstr>Luminancia kvantálás</vt:lpstr>
      <vt:lpstr>Luminancia kvantálás</vt:lpstr>
      <vt:lpstr>Paraméterátadás</vt:lpstr>
      <vt:lpstr>Paraméterátadás</vt:lpstr>
      <vt:lpstr>Luminancia szintek</vt:lpstr>
      <vt:lpstr>Színkorrekció HSV-ben</vt:lpstr>
      <vt:lpstr>Színkorrekció HSV-ben: C# szkript</vt:lpstr>
      <vt:lpstr>Színkorrekció HSV-ben: C# szkript</vt:lpstr>
      <vt:lpstr>Színkorrekció HSV-ben: Shader</vt:lpstr>
      <vt:lpstr>Színkorrekció HSV-ben: Shader</vt:lpstr>
      <vt:lpstr>Színkorrekció HSV-ben: Shader</vt:lpstr>
      <vt:lpstr>Színkorrekció HSV-ben: Shader</vt:lpstr>
      <vt:lpstr>Színkorrekció HSV-ben: Shader</vt:lpstr>
      <vt:lpstr>Színkorrekció HSV-ben: Próba</vt:lpstr>
      <vt:lpstr>Textúra koordináta</vt:lpstr>
      <vt:lpstr>Textúra koordináta torzítás</vt:lpstr>
      <vt:lpstr>Úszó textúra</vt:lpstr>
      <vt:lpstr>Hasonló standard effektek</vt:lpstr>
      <vt:lpstr>Radiális irányú csillapítás</vt:lpstr>
      <vt:lpstr>Csillapítás: C# szkript módosítások</vt:lpstr>
      <vt:lpstr>Csillapítás: C# szkript módosítások</vt:lpstr>
      <vt:lpstr>Shader variáns</vt:lpstr>
      <vt:lpstr>Shader változtatások</vt:lpstr>
      <vt:lpstr>Csillapítás, 1. verzió</vt:lpstr>
      <vt:lpstr>Teszt</vt:lpstr>
      <vt:lpstr>Teszt</vt:lpstr>
      <vt:lpstr>Csillapítás, 2. verzió</vt:lpstr>
      <vt:lpstr>Csillapítás, 3. verzió</vt:lpstr>
      <vt:lpstr>Csillapítás, 3. verzió</vt:lpstr>
      <vt:lpstr>Csillapítás teszt</vt:lpstr>
      <vt:lpstr>Színkorrekció radiális csillapítással</vt:lpstr>
      <vt:lpstr>Teszt</vt:lpstr>
      <vt:lpstr>Objektumkövetés csillapítással</vt:lpstr>
      <vt:lpstr>Objektumkövetés csillapítással</vt:lpstr>
      <vt:lpstr>Teszt</vt:lpstr>
      <vt:lpstr>Teszt</vt:lpstr>
      <vt:lpstr>Konvolúció</vt:lpstr>
      <vt:lpstr>Konvolúció: C# szkript</vt:lpstr>
      <vt:lpstr>Konvolúció: shader</vt:lpstr>
      <vt:lpstr>Konvolúció: shader</vt:lpstr>
      <vt:lpstr>Konvolúció: shader</vt:lpstr>
      <vt:lpstr>Konvolúció: élesítés</vt:lpstr>
      <vt:lpstr>Élesítés (Unsharp masking)</vt:lpstr>
      <vt:lpstr>Laplace operátor</vt:lpstr>
      <vt:lpstr>Példa: Witcher 3</vt:lpstr>
      <vt:lpstr>Példa : Witcher 3, sharpen on</vt:lpstr>
      <vt:lpstr>Példa : Witcher 3, sharpen off</vt:lpstr>
      <vt:lpstr>Teszt: dobozszűrő</vt:lpstr>
      <vt:lpstr>Teszt: dobozszűrő</vt:lpstr>
      <vt:lpstr>Kernel méret, C#</vt:lpstr>
      <vt:lpstr>Milyen gyors a grafikus kártya?</vt:lpstr>
      <vt:lpstr>Multi-pass effektek</vt:lpstr>
      <vt:lpstr>Multi-pass shader</vt:lpstr>
      <vt:lpstr>Multi-pass shader</vt:lpstr>
      <vt:lpstr>Multi-pass shader</vt:lpstr>
      <vt:lpstr>Multi-pass effect, C# script, v. 1</vt:lpstr>
      <vt:lpstr>Multi-pass effect, C# script, v. 2</vt:lpstr>
      <vt:lpstr>Multi-pass effect, C# script, v. 2</vt:lpstr>
      <vt:lpstr>Multi-pass effect, C# script, v. 2</vt:lpstr>
      <vt:lpstr>Függőleges tükrözés</vt:lpstr>
      <vt:lpstr>Feladat</vt:lpstr>
      <vt:lpstr>Mélységalapú effektek</vt:lpstr>
      <vt:lpstr>Mélységkirajzoló shader</vt:lpstr>
      <vt:lpstr>Mélységalapú éldetektálás</vt:lpstr>
      <vt:lpstr>Kitekintés: szóródás szimuláció</vt:lpstr>
      <vt:lpstr>Köd</vt:lpstr>
      <vt:lpstr>Mélységélesség</vt:lpstr>
      <vt:lpstr>Mélységélesség shader</vt:lpstr>
      <vt:lpstr>Mélységélesség teszt</vt:lpstr>
      <vt:lpstr>Vége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Plakátok, részecskerendszerek</dc:title>
  <dc:creator>Gumi</dc:creator>
  <cp:lastModifiedBy>Windows User</cp:lastModifiedBy>
  <cp:revision>176</cp:revision>
  <dcterms:modified xsi:type="dcterms:W3CDTF">2020-11-23T10:42:17Z</dcterms:modified>
</cp:coreProperties>
</file>