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81" r:id="rId4"/>
    <p:sldId id="282" r:id="rId5"/>
    <p:sldId id="283" r:id="rId6"/>
    <p:sldId id="284" r:id="rId7"/>
    <p:sldId id="285" r:id="rId8"/>
    <p:sldId id="257" r:id="rId9"/>
    <p:sldId id="258" r:id="rId10"/>
    <p:sldId id="290" r:id="rId11"/>
    <p:sldId id="259" r:id="rId12"/>
    <p:sldId id="260" r:id="rId13"/>
    <p:sldId id="262" r:id="rId14"/>
    <p:sldId id="261" r:id="rId15"/>
    <p:sldId id="266" r:id="rId16"/>
    <p:sldId id="265" r:id="rId17"/>
    <p:sldId id="267" r:id="rId18"/>
    <p:sldId id="274" r:id="rId19"/>
    <p:sldId id="268" r:id="rId20"/>
    <p:sldId id="269" r:id="rId21"/>
    <p:sldId id="271" r:id="rId22"/>
    <p:sldId id="272" r:id="rId23"/>
    <p:sldId id="273" r:id="rId24"/>
    <p:sldId id="275" r:id="rId25"/>
    <p:sldId id="278" r:id="rId26"/>
    <p:sldId id="279" r:id="rId27"/>
    <p:sldId id="280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05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52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9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70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0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3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7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3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49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5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2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B2200-B08B-47BF-B091-1525EAA41FC9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26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Kiterjesztett</a:t>
            </a:r>
            <a:r>
              <a:rPr lang="en-GB" dirty="0" smtClean="0"/>
              <a:t> </a:t>
            </a:r>
            <a:r>
              <a:rPr lang="en-GB" dirty="0" err="1" smtClean="0"/>
              <a:t>valóság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gépi</a:t>
            </a:r>
            <a:r>
              <a:rPr lang="en-GB" dirty="0" smtClean="0"/>
              <a:t> </a:t>
            </a:r>
            <a:r>
              <a:rPr lang="en-GB" dirty="0" err="1" smtClean="0"/>
              <a:t>látás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mobil</a:t>
            </a:r>
            <a:r>
              <a:rPr lang="en-GB" dirty="0" smtClean="0"/>
              <a:t> </a:t>
            </a:r>
            <a:r>
              <a:rPr lang="en-GB" dirty="0" err="1" smtClean="0"/>
              <a:t>eszközökön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1. </a:t>
            </a:r>
            <a:r>
              <a:rPr lang="en-GB" dirty="0" err="1" smtClean="0"/>
              <a:t>labor</a:t>
            </a:r>
            <a:r>
              <a:rPr lang="en-GB" dirty="0" smtClean="0"/>
              <a:t>: </a:t>
            </a:r>
            <a:r>
              <a:rPr lang="en-GB" dirty="0" err="1" smtClean="0"/>
              <a:t>OpenCV</a:t>
            </a:r>
            <a:r>
              <a:rPr lang="en-GB" dirty="0" smtClean="0"/>
              <a:t> </a:t>
            </a:r>
            <a:r>
              <a:rPr lang="en-GB" dirty="0" err="1" smtClean="0"/>
              <a:t>alapok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3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Kép</a:t>
            </a:r>
            <a:r>
              <a:rPr lang="en-GB" dirty="0" smtClean="0"/>
              <a:t> </a:t>
            </a:r>
            <a:r>
              <a:rPr lang="en-GB" dirty="0" err="1" smtClean="0"/>
              <a:t>konténer</a:t>
            </a:r>
            <a:r>
              <a:rPr lang="en-GB" dirty="0" smtClean="0"/>
              <a:t> (Mat </a:t>
            </a:r>
            <a:r>
              <a:rPr lang="en-GB" dirty="0" err="1" smtClean="0"/>
              <a:t>osztály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Tartalom helye 1"/>
          <p:cNvSpPr>
            <a:spLocks noGrp="1"/>
          </p:cNvSpPr>
          <p:nvPr>
            <p:ph idx="1"/>
          </p:nvPr>
        </p:nvSpPr>
        <p:spPr>
          <a:xfrm>
            <a:off x="457200" y="1557112"/>
            <a:ext cx="6478859" cy="5076444"/>
          </a:xfrm>
        </p:spPr>
        <p:txBody>
          <a:bodyPr>
            <a:normAutofit/>
          </a:bodyPr>
          <a:lstStyle/>
          <a:p>
            <a:r>
              <a:rPr lang="hu-HU" sz="2400" dirty="0" smtClean="0"/>
              <a:t>N-dimenziós tömb</a:t>
            </a:r>
          </a:p>
          <a:p>
            <a:r>
              <a:rPr lang="hu-HU" sz="2400" dirty="0" smtClean="0"/>
              <a:t>1-4 csatornás, </a:t>
            </a:r>
            <a:r>
              <a:rPr lang="hu-HU" sz="2400" dirty="0" err="1" smtClean="0"/>
              <a:t>char</a:t>
            </a:r>
            <a:r>
              <a:rPr lang="hu-HU" sz="2400" dirty="0" smtClean="0"/>
              <a:t>, </a:t>
            </a:r>
            <a:r>
              <a:rPr lang="hu-HU" sz="2400" dirty="0" err="1" smtClean="0"/>
              <a:t>short</a:t>
            </a:r>
            <a:r>
              <a:rPr lang="hu-HU" sz="2400" dirty="0" smtClean="0"/>
              <a:t>, int, </a:t>
            </a:r>
            <a:r>
              <a:rPr lang="hu-HU" sz="2400" dirty="0" err="1" smtClean="0"/>
              <a:t>float</a:t>
            </a:r>
            <a:r>
              <a:rPr lang="hu-HU" sz="2400" dirty="0" smtClean="0"/>
              <a:t> stb.</a:t>
            </a:r>
          </a:p>
          <a:p>
            <a:r>
              <a:rPr lang="hu-HU" sz="2400" dirty="0" smtClean="0"/>
              <a:t>Referenciaszámlálás, </a:t>
            </a:r>
            <a:r>
              <a:rPr lang="hu-HU" sz="2400" dirty="0" err="1" smtClean="0"/>
              <a:t>header</a:t>
            </a:r>
            <a:r>
              <a:rPr lang="hu-HU" sz="2400" dirty="0" smtClean="0"/>
              <a:t> és adat különválasztása</a:t>
            </a:r>
          </a:p>
          <a:p>
            <a:endParaRPr lang="hu-HU" sz="2400" dirty="0"/>
          </a:p>
          <a:p>
            <a:endParaRPr lang="en-US" sz="2400" dirty="0"/>
          </a:p>
        </p:txBody>
      </p:sp>
      <p:pic>
        <p:nvPicPr>
          <p:cNvPr id="5" name="Picture 2" descr="A matrix of the mirror of a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87" y="1487585"/>
            <a:ext cx="3271646" cy="21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3"/>
          <p:cNvSpPr txBox="1"/>
          <p:nvPr/>
        </p:nvSpPr>
        <p:spPr>
          <a:xfrm>
            <a:off x="332840" y="3771639"/>
            <a:ext cx="8558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cv::</a:t>
            </a:r>
            <a:r>
              <a:rPr lang="en-US" sz="1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 = </a:t>
            </a:r>
            <a:r>
              <a:rPr lang="en-US" sz="14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CV_8UC1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cv::</a:t>
            </a:r>
            <a:r>
              <a:rPr lang="en-US" sz="14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Scalar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::all(0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hu-HU" sz="14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header</a:t>
            </a:r>
            <a:r>
              <a:rPr lang="hu-HU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+ memória allokálás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cv::</a:t>
            </a:r>
            <a:r>
              <a:rPr lang="en-US" sz="1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 = 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        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hu-HU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új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header,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nincs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adatmásolás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cv::</a:t>
            </a:r>
            <a:r>
              <a:rPr lang="en-US" sz="1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A(cv::</a:t>
            </a:r>
            <a:r>
              <a:rPr lang="en-US" sz="14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(1,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0, 8, height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hu-HU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meglévő régióra mutató </a:t>
            </a:r>
            <a:r>
              <a:rPr lang="hu-HU" sz="14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header</a:t>
            </a:r>
            <a:endParaRPr lang="hu-HU" sz="1400" dirty="0" smtClean="0"/>
          </a:p>
        </p:txBody>
      </p:sp>
      <p:pic>
        <p:nvPicPr>
          <p:cNvPr id="7" name="Picture 4" descr="\newcommand{\tabIt}[1] { \textcolor{yellow}{#1} \cellcolor{blue} &amp;  \textcolor{black}{#1} \cellcolor{green} &amp; \textcolor{black}{#1} \cellcolor{red}}&#10;\begin{tabular} {ccccccccccccc}&#10;~ &amp; \multicolumn{3}{c}{Column 0} &amp;   \multicolumn{3}{c}{Column 1} &amp;   \multicolumn{3}{c}{Column ...} &amp; \multicolumn{3}{c}{Column m}\\&#10;Row 0 &amp; \tabIt{0,0} &amp; \tabIt{0,1} &amp; \tabIt{...}  &amp; \tabIt{0, m} \\&#10;Row 1 &amp; \tabIt{1,0} &amp; \tabIt{1,1} &amp; \tabIt{...}  &amp; \tabIt{1, m} \\&#10;Row ... &amp; \tabIt{...,0} &amp; \tabIt{...,1} &amp; \tabIt{...} &amp; \tabIt{..., m} \\&#10;Row n &amp; \tabIt{n,0} &amp; \tabIt{n,1} &amp; \tabIt{n,...} &amp; \tabIt{n, m} \\&#10;\end{tabular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02" y="5314198"/>
            <a:ext cx="71056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4"/>
          <p:cNvSpPr/>
          <p:nvPr/>
        </p:nvSpPr>
        <p:spPr>
          <a:xfrm>
            <a:off x="362576" y="5310129"/>
            <a:ext cx="691286" cy="32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</a:t>
            </a:r>
            <a:endParaRPr lang="en-US" dirty="0"/>
          </a:p>
        </p:txBody>
      </p:sp>
      <p:sp>
        <p:nvSpPr>
          <p:cNvPr id="9" name="Téglalap 7"/>
          <p:cNvSpPr/>
          <p:nvPr/>
        </p:nvSpPr>
        <p:spPr>
          <a:xfrm>
            <a:off x="362576" y="6213123"/>
            <a:ext cx="691286" cy="32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</a:t>
            </a:r>
            <a:endParaRPr lang="en-US" dirty="0"/>
          </a:p>
        </p:txBody>
      </p:sp>
      <p:sp>
        <p:nvSpPr>
          <p:cNvPr id="10" name="Téglalap 8"/>
          <p:cNvSpPr/>
          <p:nvPr/>
        </p:nvSpPr>
        <p:spPr>
          <a:xfrm>
            <a:off x="1190786" y="4684469"/>
            <a:ext cx="691286" cy="32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C</a:t>
            </a:r>
            <a:endParaRPr lang="en-US" dirty="0"/>
          </a:p>
        </p:txBody>
      </p:sp>
      <p:cxnSp>
        <p:nvCxnSpPr>
          <p:cNvPr id="11" name="Egyenes összekötő nyíllal 6"/>
          <p:cNvCxnSpPr>
            <a:stCxn id="10" idx="3"/>
          </p:cNvCxnSpPr>
          <p:nvPr/>
        </p:nvCxnSpPr>
        <p:spPr>
          <a:xfrm>
            <a:off x="1882072" y="4846041"/>
            <a:ext cx="1912688" cy="60129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3"/>
          <p:cNvCxnSpPr>
            <a:stCxn id="8" idx="3"/>
          </p:cNvCxnSpPr>
          <p:nvPr/>
        </p:nvCxnSpPr>
        <p:spPr>
          <a:xfrm>
            <a:off x="1053862" y="5471701"/>
            <a:ext cx="1206302" cy="3252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6"/>
          <p:cNvCxnSpPr>
            <a:stCxn id="9" idx="3"/>
          </p:cNvCxnSpPr>
          <p:nvPr/>
        </p:nvCxnSpPr>
        <p:spPr>
          <a:xfrm flipV="1">
            <a:off x="1053862" y="5544016"/>
            <a:ext cx="1206302" cy="83067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7"/>
          <p:cNvSpPr/>
          <p:nvPr/>
        </p:nvSpPr>
        <p:spPr>
          <a:xfrm>
            <a:off x="3794760" y="5479136"/>
            <a:ext cx="3141299" cy="933290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cv::Mat </a:t>
            </a:r>
            <a:r>
              <a:rPr lang="en-GB" dirty="0" err="1" smtClean="0"/>
              <a:t>átadás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Milyen</a:t>
            </a:r>
            <a:r>
              <a:rPr lang="en-GB" dirty="0" smtClean="0"/>
              <a:t> </a:t>
            </a:r>
            <a:r>
              <a:rPr lang="en-GB" dirty="0" err="1" smtClean="0"/>
              <a:t>színű</a:t>
            </a:r>
            <a:r>
              <a:rPr lang="en-GB" dirty="0" smtClean="0"/>
              <a:t> </a:t>
            </a:r>
            <a:r>
              <a:rPr lang="en-GB" dirty="0" err="1" smtClean="0"/>
              <a:t>lesz</a:t>
            </a:r>
            <a:r>
              <a:rPr lang="en-GB" dirty="0" smtClean="0"/>
              <a:t> </a:t>
            </a:r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eredmény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Változik</a:t>
            </a:r>
            <a:r>
              <a:rPr lang="en-GB" dirty="0" smtClean="0"/>
              <a:t>-e </a:t>
            </a:r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eredeti</a:t>
            </a:r>
            <a:r>
              <a:rPr lang="en-GB" dirty="0" smtClean="0"/>
              <a:t> </a:t>
            </a:r>
            <a:r>
              <a:rPr lang="en-GB" dirty="0" err="1" smtClean="0"/>
              <a:t>kép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Próbáljuk</a:t>
            </a:r>
            <a:r>
              <a:rPr lang="en-GB" dirty="0" smtClean="0"/>
              <a:t> </a:t>
            </a:r>
            <a:r>
              <a:rPr lang="en-GB" dirty="0" err="1" smtClean="0"/>
              <a:t>ki</a:t>
            </a:r>
            <a:r>
              <a:rPr lang="en-GB" dirty="0" smtClean="0"/>
              <a:t>: cv::Scalar(255.0), cv::Scalar::all(255.0)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void </a:t>
            </a:r>
            <a:r>
              <a:rPr lang="en-GB" dirty="0" err="1"/>
              <a:t>test_passByValue</a:t>
            </a:r>
            <a:r>
              <a:rPr lang="en-GB" dirty="0"/>
              <a:t>(cv::Mat m)</a:t>
            </a:r>
          </a:p>
          <a:p>
            <a:pPr marL="0" indent="0">
              <a:buNone/>
            </a:pPr>
            <a:r>
              <a:rPr lang="en-GB" dirty="0"/>
              <a:t>{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m.setTo</a:t>
            </a:r>
            <a:r>
              <a:rPr lang="en-GB" dirty="0"/>
              <a:t>(cv::Scalar(255.0, 0.0, 0.0</a:t>
            </a:r>
            <a:r>
              <a:rPr lang="en-GB" dirty="0" smtClean="0"/>
              <a:t>));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cv::</a:t>
            </a:r>
            <a:r>
              <a:rPr lang="en-GB" dirty="0" err="1"/>
              <a:t>imshow</a:t>
            </a:r>
            <a:r>
              <a:rPr lang="en-GB" dirty="0"/>
              <a:t>("Processed", m);</a:t>
            </a:r>
          </a:p>
          <a:p>
            <a:pPr marL="0" indent="0">
              <a:buNone/>
            </a:pPr>
            <a:r>
              <a:rPr lang="en-GB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978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cv::Mat </a:t>
            </a:r>
            <a:r>
              <a:rPr lang="en-GB" dirty="0" err="1" smtClean="0"/>
              <a:t>értékadás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300" dirty="0" err="1" smtClean="0"/>
              <a:t>Mi</a:t>
            </a:r>
            <a:r>
              <a:rPr lang="en-GB" sz="3300" dirty="0" smtClean="0"/>
              <a:t> </a:t>
            </a:r>
            <a:r>
              <a:rPr lang="en-GB" sz="3300" dirty="0" err="1" smtClean="0"/>
              <a:t>történik</a:t>
            </a:r>
            <a:r>
              <a:rPr lang="en-GB" sz="3300" dirty="0" smtClean="0"/>
              <a:t> </a:t>
            </a:r>
            <a:r>
              <a:rPr lang="en-GB" sz="3300" dirty="0" err="1" smtClean="0"/>
              <a:t>az</a:t>
            </a:r>
            <a:r>
              <a:rPr lang="en-GB" sz="3300" dirty="0" smtClean="0"/>
              <a:t> </a:t>
            </a:r>
            <a:r>
              <a:rPr lang="en-GB" sz="3300" dirty="0" err="1" smtClean="0"/>
              <a:t>eredeti</a:t>
            </a:r>
            <a:r>
              <a:rPr lang="en-GB" sz="3300" dirty="0" smtClean="0"/>
              <a:t> </a:t>
            </a:r>
            <a:r>
              <a:rPr lang="en-GB" sz="3300" dirty="0" err="1" smtClean="0"/>
              <a:t>képpel</a:t>
            </a:r>
            <a:r>
              <a:rPr lang="en-GB" sz="3300" dirty="0" smtClean="0"/>
              <a:t>?</a:t>
            </a:r>
          </a:p>
          <a:p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void </a:t>
            </a:r>
            <a:r>
              <a:rPr lang="en-GB" dirty="0" err="1"/>
              <a:t>test_copy</a:t>
            </a:r>
            <a:r>
              <a:rPr lang="en-GB" dirty="0"/>
              <a:t>(</a:t>
            </a:r>
            <a:r>
              <a:rPr lang="en-GB" dirty="0" err="1"/>
              <a:t>const</a:t>
            </a:r>
            <a:r>
              <a:rPr lang="en-GB" dirty="0"/>
              <a:t> cv::Mat&amp; m</a:t>
            </a:r>
            <a:r>
              <a:rPr lang="en-GB" dirty="0" smtClean="0"/>
              <a:t>) {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cv::Mat </a:t>
            </a:r>
            <a:r>
              <a:rPr lang="en-GB" dirty="0" err="1"/>
              <a:t>m_cpy</a:t>
            </a:r>
            <a:r>
              <a:rPr lang="en-GB" dirty="0"/>
              <a:t> = m;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// invert </a:t>
            </a:r>
            <a:r>
              <a:rPr lang="en-GB" dirty="0" err="1"/>
              <a:t>colors</a:t>
            </a:r>
            <a:r>
              <a:rPr lang="en-GB" dirty="0"/>
              <a:t>, v1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cv::Mat white(</a:t>
            </a:r>
            <a:r>
              <a:rPr lang="en-GB" dirty="0" err="1"/>
              <a:t>m.size</a:t>
            </a:r>
            <a:r>
              <a:rPr lang="en-GB" dirty="0"/>
              <a:t>(), </a:t>
            </a:r>
            <a:r>
              <a:rPr lang="en-GB" dirty="0" err="1"/>
              <a:t>m.type</a:t>
            </a:r>
            <a:r>
              <a:rPr lang="en-GB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white = cv::Scalar::all(255.0);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err="1"/>
              <a:t>m_cpy</a:t>
            </a:r>
            <a:r>
              <a:rPr lang="en-GB" dirty="0"/>
              <a:t> = white - </a:t>
            </a:r>
            <a:r>
              <a:rPr lang="en-GB" dirty="0" err="1"/>
              <a:t>m_cpy</a:t>
            </a:r>
            <a:r>
              <a:rPr lang="en-GB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// invert </a:t>
            </a:r>
            <a:r>
              <a:rPr lang="en-GB" dirty="0" err="1"/>
              <a:t>colors</a:t>
            </a:r>
            <a:r>
              <a:rPr lang="en-GB" dirty="0"/>
              <a:t>, v2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//</a:t>
            </a:r>
            <a:r>
              <a:rPr lang="en-GB" dirty="0" err="1" smtClean="0"/>
              <a:t>m_cpy</a:t>
            </a:r>
            <a:r>
              <a:rPr lang="en-GB" dirty="0" smtClean="0"/>
              <a:t> </a:t>
            </a:r>
            <a:r>
              <a:rPr lang="en-GB" dirty="0"/>
              <a:t>= cv::Scalar::all(255.0) - </a:t>
            </a:r>
            <a:r>
              <a:rPr lang="en-GB" dirty="0" err="1" smtClean="0"/>
              <a:t>m_cpy</a:t>
            </a:r>
            <a:r>
              <a:rPr lang="en-GB" dirty="0" smtClean="0"/>
              <a:t>;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cv::</a:t>
            </a:r>
            <a:r>
              <a:rPr lang="en-GB" dirty="0" err="1"/>
              <a:t>imshow</a:t>
            </a:r>
            <a:r>
              <a:rPr lang="en-GB" dirty="0"/>
              <a:t>("Processed", </a:t>
            </a:r>
            <a:r>
              <a:rPr lang="en-GB" dirty="0" err="1"/>
              <a:t>m_cpy</a:t>
            </a:r>
            <a:r>
              <a:rPr lang="en-GB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97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cv::Mat </a:t>
            </a:r>
            <a:r>
              <a:rPr lang="en-GB" dirty="0" err="1" smtClean="0"/>
              <a:t>értékadás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2480378"/>
            <a:ext cx="8898990" cy="27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cv::Mat </a:t>
            </a:r>
            <a:r>
              <a:rPr lang="en-GB" dirty="0" err="1" smtClean="0"/>
              <a:t>másolás</a:t>
            </a:r>
            <a:r>
              <a:rPr lang="en-GB" dirty="0" smtClean="0"/>
              <a:t> (</a:t>
            </a:r>
            <a:r>
              <a:rPr lang="en-GB" dirty="0" err="1" smtClean="0"/>
              <a:t>klónozás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void </a:t>
            </a:r>
            <a:r>
              <a:rPr lang="en-GB" sz="2000" dirty="0" err="1"/>
              <a:t>test_clone</a:t>
            </a:r>
            <a:r>
              <a:rPr lang="en-GB" sz="2000" dirty="0"/>
              <a:t>(</a:t>
            </a:r>
            <a:r>
              <a:rPr lang="en-GB" sz="2000" dirty="0" err="1"/>
              <a:t>const</a:t>
            </a:r>
            <a:r>
              <a:rPr lang="en-GB" sz="2000" dirty="0"/>
              <a:t> cv::Mat&amp; m)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cv::Mat </a:t>
            </a:r>
            <a:r>
              <a:rPr lang="en-GB" sz="2000" dirty="0" err="1"/>
              <a:t>m_clone</a:t>
            </a:r>
            <a:r>
              <a:rPr lang="en-GB" sz="2000" dirty="0"/>
              <a:t> = </a:t>
            </a:r>
            <a:r>
              <a:rPr lang="en-GB" sz="2000" dirty="0" err="1"/>
              <a:t>m.clone</a:t>
            </a:r>
            <a:r>
              <a:rPr lang="en-GB" sz="20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// invert </a:t>
            </a:r>
            <a:r>
              <a:rPr lang="en-GB" sz="2000" dirty="0" err="1"/>
              <a:t>colors</a:t>
            </a:r>
            <a:r>
              <a:rPr lang="en-GB" sz="2000" dirty="0"/>
              <a:t>, v3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</a:t>
            </a:r>
            <a:r>
              <a:rPr lang="en-GB" sz="2000" dirty="0" err="1"/>
              <a:t>m_clone</a:t>
            </a:r>
            <a:r>
              <a:rPr lang="en-GB" sz="2000" dirty="0"/>
              <a:t> = ~</a:t>
            </a:r>
            <a:r>
              <a:rPr lang="en-GB" sz="2000" dirty="0" err="1"/>
              <a:t>m_clone</a:t>
            </a:r>
            <a:r>
              <a:rPr lang="en-GB" sz="2000" dirty="0" smtClean="0"/>
              <a:t>;</a:t>
            </a: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cv::</a:t>
            </a:r>
            <a:r>
              <a:rPr lang="en-GB" sz="2000" dirty="0" err="1"/>
              <a:t>imshow</a:t>
            </a:r>
            <a:r>
              <a:rPr lang="en-GB" sz="2000" dirty="0"/>
              <a:t>("Processed", </a:t>
            </a:r>
            <a:r>
              <a:rPr lang="en-GB" sz="2000" dirty="0" err="1"/>
              <a:t>m_clone</a:t>
            </a:r>
            <a:r>
              <a:rPr lang="en-GB" sz="20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871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Feladat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33056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Kombináljuk</a:t>
            </a:r>
            <a:r>
              <a:rPr lang="en-GB" dirty="0" smtClean="0"/>
              <a:t> </a:t>
            </a:r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eredeti</a:t>
            </a:r>
            <a:r>
              <a:rPr lang="en-GB" dirty="0" smtClean="0"/>
              <a:t> </a:t>
            </a:r>
            <a:r>
              <a:rPr lang="en-GB" dirty="0" err="1" smtClean="0"/>
              <a:t>képet</a:t>
            </a:r>
            <a:r>
              <a:rPr lang="en-GB" dirty="0" smtClean="0"/>
              <a:t> </a:t>
            </a:r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inverzével</a:t>
            </a:r>
            <a:endParaRPr lang="en-GB" dirty="0" smtClean="0"/>
          </a:p>
          <a:p>
            <a:pPr lvl="1"/>
            <a:r>
              <a:rPr lang="en-GB" dirty="0" err="1" smtClean="0"/>
              <a:t>Középen</a:t>
            </a:r>
            <a:r>
              <a:rPr lang="en-GB" dirty="0" smtClean="0"/>
              <a:t> </a:t>
            </a:r>
            <a:r>
              <a:rPr lang="en-GB" dirty="0" err="1" smtClean="0"/>
              <a:t>egy</a:t>
            </a:r>
            <a:r>
              <a:rPr lang="en-GB" dirty="0" smtClean="0"/>
              <a:t> </a:t>
            </a:r>
            <a:r>
              <a:rPr lang="en-GB" dirty="0" err="1" smtClean="0"/>
              <a:t>körben</a:t>
            </a:r>
            <a:r>
              <a:rPr lang="en-GB" dirty="0" smtClean="0"/>
              <a:t> </a:t>
            </a:r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inverz</a:t>
            </a:r>
            <a:r>
              <a:rPr lang="en-GB" dirty="0" smtClean="0"/>
              <a:t> </a:t>
            </a:r>
            <a:r>
              <a:rPr lang="en-GB" dirty="0" err="1" smtClean="0"/>
              <a:t>látszódjon</a:t>
            </a:r>
            <a:endParaRPr lang="en-GB" dirty="0" smtClean="0"/>
          </a:p>
          <a:p>
            <a:r>
              <a:rPr lang="en-GB" dirty="0" err="1" smtClean="0"/>
              <a:t>Segítség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cv::circle(</a:t>
            </a:r>
            <a:r>
              <a:rPr lang="en-GB" dirty="0" err="1" smtClean="0"/>
              <a:t>targetMat</a:t>
            </a:r>
            <a:r>
              <a:rPr lang="en-GB" dirty="0" smtClean="0"/>
              <a:t>, cv::Point(</a:t>
            </a:r>
            <a:r>
              <a:rPr lang="en-GB" dirty="0" err="1" smtClean="0"/>
              <a:t>center.x</a:t>
            </a:r>
            <a:r>
              <a:rPr lang="en-GB" dirty="0" smtClean="0"/>
              <a:t>, </a:t>
            </a:r>
            <a:r>
              <a:rPr lang="en-GB" dirty="0" err="1" smtClean="0"/>
              <a:t>center.y</a:t>
            </a:r>
            <a:r>
              <a:rPr lang="en-GB" dirty="0" smtClean="0"/>
              <a:t>, radius, cv::Scalar(…), -1)</a:t>
            </a:r>
          </a:p>
          <a:p>
            <a:pPr lvl="1"/>
            <a:r>
              <a:rPr lang="en-GB" dirty="0" err="1" smtClean="0"/>
              <a:t>Aritmetikai</a:t>
            </a:r>
            <a:r>
              <a:rPr lang="en-GB" dirty="0" smtClean="0"/>
              <a:t>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n-GB" dirty="0" err="1" smtClean="0"/>
              <a:t>logikai</a:t>
            </a:r>
            <a:r>
              <a:rPr lang="en-GB" dirty="0" smtClean="0"/>
              <a:t> </a:t>
            </a:r>
            <a:r>
              <a:rPr lang="en-GB" dirty="0" err="1" smtClean="0"/>
              <a:t>műveletek</a:t>
            </a:r>
            <a:r>
              <a:rPr lang="en-GB" dirty="0" smtClean="0"/>
              <a:t> </a:t>
            </a:r>
            <a:r>
              <a:rPr lang="en-GB" dirty="0" err="1" smtClean="0"/>
              <a:t>működnek</a:t>
            </a:r>
            <a:r>
              <a:rPr lang="en-GB" dirty="0" smtClean="0"/>
              <a:t>!</a:t>
            </a:r>
          </a:p>
          <a:p>
            <a:pPr lvl="2"/>
            <a:r>
              <a:rPr lang="en-GB" dirty="0" smtClean="0"/>
              <a:t>M4 = ~M1 + (M2 &amp; M3) - cv::Scalar::all(128);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" y="3858681"/>
            <a:ext cx="8808721" cy="26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Részmátrix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() operator: </a:t>
            </a:r>
            <a:r>
              <a:rPr lang="en-GB" dirty="0" err="1" smtClean="0"/>
              <a:t>részmátrix</a:t>
            </a:r>
            <a:r>
              <a:rPr lang="en-GB" dirty="0" smtClean="0"/>
              <a:t> </a:t>
            </a:r>
            <a:r>
              <a:rPr lang="en-GB" dirty="0" err="1" smtClean="0"/>
              <a:t>kijelölhető</a:t>
            </a:r>
            <a:endParaRPr lang="en-GB" dirty="0" smtClean="0"/>
          </a:p>
          <a:p>
            <a:r>
              <a:rPr lang="en-GB" dirty="0" err="1" smtClean="0"/>
              <a:t>Mi</a:t>
            </a:r>
            <a:r>
              <a:rPr lang="en-GB" dirty="0" smtClean="0"/>
              <a:t> </a:t>
            </a:r>
            <a:r>
              <a:rPr lang="en-GB" dirty="0" err="1" smtClean="0"/>
              <a:t>történik</a:t>
            </a:r>
            <a:r>
              <a:rPr lang="en-GB" dirty="0" smtClean="0"/>
              <a:t>, ha </a:t>
            </a:r>
            <a:r>
              <a:rPr lang="en-GB" dirty="0" err="1" smtClean="0"/>
              <a:t>nem</a:t>
            </a:r>
            <a:r>
              <a:rPr lang="en-GB" dirty="0" smtClean="0"/>
              <a:t> </a:t>
            </a:r>
            <a:r>
              <a:rPr lang="en-GB" dirty="0" err="1" smtClean="0"/>
              <a:t>klónozzuk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 smtClean="0"/>
              <a:t>void </a:t>
            </a:r>
            <a:r>
              <a:rPr lang="en-GB" sz="2000" dirty="0" err="1"/>
              <a:t>test_subMat</a:t>
            </a:r>
            <a:r>
              <a:rPr lang="en-GB" sz="2000" dirty="0"/>
              <a:t>(</a:t>
            </a:r>
            <a:r>
              <a:rPr lang="en-GB" sz="2000" dirty="0" err="1"/>
              <a:t>const</a:t>
            </a:r>
            <a:r>
              <a:rPr lang="en-GB" sz="2000" dirty="0"/>
              <a:t> cv::Mat&amp; m</a:t>
            </a:r>
            <a:r>
              <a:rPr lang="en-GB" sz="2000" dirty="0" smtClean="0"/>
              <a:t>) {</a:t>
            </a: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cv::</a:t>
            </a:r>
            <a:r>
              <a:rPr lang="en-GB" sz="2000" dirty="0" err="1"/>
              <a:t>Rect</a:t>
            </a:r>
            <a:r>
              <a:rPr lang="en-GB" sz="2000" dirty="0"/>
              <a:t> </a:t>
            </a:r>
            <a:r>
              <a:rPr lang="en-GB" sz="2000" dirty="0" err="1"/>
              <a:t>zoomArea</a:t>
            </a:r>
            <a:r>
              <a:rPr lang="en-GB" sz="2000" dirty="0"/>
              <a:t>(</a:t>
            </a:r>
            <a:r>
              <a:rPr lang="en-GB" sz="2000" dirty="0" err="1"/>
              <a:t>m.cols</a:t>
            </a:r>
            <a:r>
              <a:rPr lang="en-GB" sz="2000" dirty="0"/>
              <a:t> / 2 - 200, </a:t>
            </a:r>
            <a:r>
              <a:rPr lang="en-GB" sz="2000" dirty="0" err="1"/>
              <a:t>m.rows</a:t>
            </a:r>
            <a:r>
              <a:rPr lang="en-GB" sz="2000" dirty="0"/>
              <a:t> / 2 - 100, 400, 200);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cv::Mat </a:t>
            </a:r>
            <a:r>
              <a:rPr lang="en-GB" sz="2000" dirty="0" err="1"/>
              <a:t>subMat</a:t>
            </a:r>
            <a:r>
              <a:rPr lang="en-GB" sz="2000" dirty="0"/>
              <a:t> = m(</a:t>
            </a:r>
            <a:r>
              <a:rPr lang="en-GB" sz="2000" dirty="0" err="1"/>
              <a:t>zoomArea</a:t>
            </a:r>
            <a:r>
              <a:rPr lang="en-GB" sz="20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//cv::Mat </a:t>
            </a:r>
            <a:r>
              <a:rPr lang="en-GB" sz="2000" dirty="0" err="1"/>
              <a:t>subMat</a:t>
            </a:r>
            <a:r>
              <a:rPr lang="en-GB" sz="2000" dirty="0"/>
              <a:t> = m(</a:t>
            </a:r>
            <a:r>
              <a:rPr lang="en-GB" sz="2000" dirty="0" err="1"/>
              <a:t>zoomArea</a:t>
            </a:r>
            <a:r>
              <a:rPr lang="en-GB" sz="2000" dirty="0"/>
              <a:t>).clone();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cv::blur(</a:t>
            </a:r>
            <a:r>
              <a:rPr lang="en-GB" sz="2000" dirty="0" err="1"/>
              <a:t>subMat</a:t>
            </a:r>
            <a:r>
              <a:rPr lang="en-GB" sz="2000" dirty="0"/>
              <a:t>, </a:t>
            </a:r>
            <a:r>
              <a:rPr lang="en-GB" sz="2000" dirty="0" err="1"/>
              <a:t>subMat</a:t>
            </a:r>
            <a:r>
              <a:rPr lang="en-GB" sz="2000" dirty="0"/>
              <a:t>, cv::Size(20,20));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cv::</a:t>
            </a:r>
            <a:r>
              <a:rPr lang="en-GB" sz="2000" dirty="0" err="1"/>
              <a:t>imshow</a:t>
            </a:r>
            <a:r>
              <a:rPr lang="en-GB" sz="2000" dirty="0"/>
              <a:t>("Processed", </a:t>
            </a:r>
            <a:r>
              <a:rPr lang="en-GB" sz="2000" dirty="0" err="1"/>
              <a:t>subMat</a:t>
            </a:r>
            <a:r>
              <a:rPr lang="en-GB" sz="20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576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Részmátrix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19" y="2602979"/>
            <a:ext cx="8480257" cy="31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Feladat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Csináljunk</a:t>
            </a:r>
            <a:r>
              <a:rPr lang="en-GB" sz="2400" dirty="0" smtClean="0"/>
              <a:t> </a:t>
            </a:r>
            <a:r>
              <a:rPr lang="en-GB" sz="2400" dirty="0" err="1" smtClean="0"/>
              <a:t>zoomolást</a:t>
            </a:r>
            <a:r>
              <a:rPr lang="en-GB" sz="2400" dirty="0" smtClean="0"/>
              <a:t>!</a:t>
            </a:r>
          </a:p>
          <a:p>
            <a:r>
              <a:rPr lang="en-GB" sz="2400" dirty="0" err="1" smtClean="0"/>
              <a:t>Egy</a:t>
            </a:r>
            <a:r>
              <a:rPr lang="en-GB" sz="2400" dirty="0" smtClean="0"/>
              <a:t> </a:t>
            </a:r>
            <a:r>
              <a:rPr lang="en-GB" sz="2400" dirty="0" err="1" smtClean="0"/>
              <a:t>kijelölt</a:t>
            </a:r>
            <a:r>
              <a:rPr lang="en-GB" sz="2400" dirty="0" smtClean="0"/>
              <a:t> </a:t>
            </a:r>
            <a:r>
              <a:rPr lang="en-GB" sz="2400" dirty="0" err="1" smtClean="0"/>
              <a:t>részt</a:t>
            </a:r>
            <a:r>
              <a:rPr lang="en-GB" sz="2400" dirty="0" smtClean="0"/>
              <a:t> </a:t>
            </a:r>
            <a:r>
              <a:rPr lang="en-GB" sz="2400" dirty="0" err="1" smtClean="0"/>
              <a:t>felnagyítunk</a:t>
            </a:r>
            <a:r>
              <a:rPr lang="en-GB" sz="2400" dirty="0"/>
              <a:t> </a:t>
            </a:r>
            <a:r>
              <a:rPr lang="en-GB" sz="2400" dirty="0" err="1" smtClean="0"/>
              <a:t>és</a:t>
            </a:r>
            <a:r>
              <a:rPr lang="en-GB" sz="2400" dirty="0" smtClean="0"/>
              <a:t> a </a:t>
            </a:r>
            <a:r>
              <a:rPr lang="en-GB" sz="2400" dirty="0" err="1" smtClean="0"/>
              <a:t>kép</a:t>
            </a:r>
            <a:r>
              <a:rPr lang="en-GB" sz="2400" dirty="0" smtClean="0"/>
              <a:t> </a:t>
            </a:r>
            <a:r>
              <a:rPr lang="en-GB" sz="2400" dirty="0" err="1" smtClean="0"/>
              <a:t>egyik</a:t>
            </a:r>
            <a:r>
              <a:rPr lang="en-GB" sz="2400" dirty="0" smtClean="0"/>
              <a:t> </a:t>
            </a:r>
            <a:r>
              <a:rPr lang="en-GB" sz="2400" dirty="0" err="1" smtClean="0"/>
              <a:t>sarkába</a:t>
            </a:r>
            <a:r>
              <a:rPr lang="en-GB" sz="2400" dirty="0" smtClean="0"/>
              <a:t> </a:t>
            </a:r>
            <a:r>
              <a:rPr lang="en-GB" sz="2400" dirty="0" err="1" smtClean="0"/>
              <a:t>másoljuk</a:t>
            </a:r>
            <a:endParaRPr lang="en-GB" sz="2400" dirty="0" smtClean="0"/>
          </a:p>
          <a:p>
            <a:r>
              <a:rPr lang="en-GB" sz="2400" dirty="0" smtClean="0"/>
              <a:t>cv::resize(</a:t>
            </a:r>
            <a:r>
              <a:rPr lang="en-GB" sz="2400" dirty="0" err="1" smtClean="0"/>
              <a:t>inputMat</a:t>
            </a:r>
            <a:r>
              <a:rPr lang="en-GB" sz="2400" dirty="0" smtClean="0"/>
              <a:t>, </a:t>
            </a:r>
            <a:r>
              <a:rPr lang="en-GB" sz="2400" dirty="0" err="1" smtClean="0"/>
              <a:t>outputMat</a:t>
            </a:r>
            <a:r>
              <a:rPr lang="en-GB" sz="2400" dirty="0" smtClean="0"/>
              <a:t>, size, …)</a:t>
            </a:r>
          </a:p>
          <a:p>
            <a:r>
              <a:rPr lang="en-GB" sz="2400" dirty="0" smtClean="0"/>
              <a:t>m1.copyTo(m2)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44" y="4030980"/>
            <a:ext cx="6261411" cy="27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Elemenkénti</a:t>
            </a:r>
            <a:r>
              <a:rPr lang="en-GB" dirty="0"/>
              <a:t> </a:t>
            </a:r>
            <a:r>
              <a:rPr lang="en-GB" dirty="0" err="1"/>
              <a:t>feldolgozás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88464"/>
            <a:ext cx="8305800" cy="4643755"/>
          </a:xfrm>
        </p:spPr>
        <p:txBody>
          <a:bodyPr>
            <a:noAutofit/>
          </a:bodyPr>
          <a:lstStyle/>
          <a:p>
            <a:r>
              <a:rPr lang="en-GB" sz="2000" dirty="0" err="1" smtClean="0"/>
              <a:t>Többféle</a:t>
            </a:r>
            <a:r>
              <a:rPr lang="en-GB" sz="2000" dirty="0" smtClean="0"/>
              <a:t> </a:t>
            </a:r>
            <a:r>
              <a:rPr lang="en-GB" sz="2000" dirty="0" err="1" smtClean="0"/>
              <a:t>megoldás</a:t>
            </a:r>
            <a:r>
              <a:rPr lang="en-GB" sz="2000" dirty="0" smtClean="0"/>
              <a:t>: </a:t>
            </a:r>
            <a:r>
              <a:rPr lang="en-GB" sz="2000" dirty="0" err="1" smtClean="0"/>
              <a:t>iterátor</a:t>
            </a:r>
            <a:r>
              <a:rPr lang="en-GB" sz="2000" dirty="0" smtClean="0"/>
              <a:t>, pointer a </a:t>
            </a:r>
            <a:r>
              <a:rPr lang="en-GB" sz="2000" dirty="0" err="1" smtClean="0"/>
              <a:t>nyers</a:t>
            </a:r>
            <a:r>
              <a:rPr lang="en-GB" sz="2000" dirty="0" smtClean="0"/>
              <a:t> </a:t>
            </a:r>
            <a:r>
              <a:rPr lang="en-GB" sz="2000" dirty="0" err="1" smtClean="0"/>
              <a:t>adatra</a:t>
            </a:r>
            <a:r>
              <a:rPr lang="en-GB" sz="2000" dirty="0" smtClean="0"/>
              <a:t>, </a:t>
            </a:r>
            <a:r>
              <a:rPr lang="en-GB" sz="2000" dirty="0" err="1" smtClean="0"/>
              <a:t>foreach</a:t>
            </a:r>
            <a:endParaRPr lang="en-GB" sz="2000" dirty="0" smtClean="0"/>
          </a:p>
          <a:p>
            <a:r>
              <a:rPr lang="en-GB" sz="2000" dirty="0" smtClean="0"/>
              <a:t>A </a:t>
            </a:r>
            <a:r>
              <a:rPr lang="en-GB" sz="2000" dirty="0" err="1" smtClean="0"/>
              <a:t>legtöbb</a:t>
            </a:r>
            <a:r>
              <a:rPr lang="en-GB" sz="2000" dirty="0" smtClean="0"/>
              <a:t> </a:t>
            </a:r>
            <a:r>
              <a:rPr lang="en-GB" sz="2000" dirty="0" err="1" smtClean="0"/>
              <a:t>műveletet</a:t>
            </a:r>
            <a:r>
              <a:rPr lang="en-GB" sz="2000" dirty="0" smtClean="0"/>
              <a:t> </a:t>
            </a:r>
            <a:r>
              <a:rPr lang="en-GB" sz="2000" dirty="0" err="1" smtClean="0"/>
              <a:t>OpenCV</a:t>
            </a:r>
            <a:r>
              <a:rPr lang="en-GB" sz="2000" dirty="0" smtClean="0"/>
              <a:t> </a:t>
            </a:r>
            <a:r>
              <a:rPr lang="en-GB" sz="2000" dirty="0" err="1" smtClean="0"/>
              <a:t>képfeldolgozó</a:t>
            </a:r>
            <a:r>
              <a:rPr lang="en-GB" sz="2000" dirty="0" smtClean="0"/>
              <a:t> </a:t>
            </a:r>
            <a:r>
              <a:rPr lang="en-GB" sz="2000" dirty="0" err="1" smtClean="0"/>
              <a:t>függvényekkel</a:t>
            </a:r>
            <a:r>
              <a:rPr lang="en-GB" sz="2000" dirty="0" smtClean="0"/>
              <a:t> </a:t>
            </a:r>
            <a:r>
              <a:rPr lang="en-GB" sz="2000" dirty="0" err="1" smtClean="0"/>
              <a:t>helyettesíthetjük</a:t>
            </a:r>
            <a:endParaRPr lang="en-GB" sz="2000" dirty="0" smtClean="0"/>
          </a:p>
          <a:p>
            <a:pPr lvl="1"/>
            <a:r>
              <a:rPr lang="en-GB" sz="1800" dirty="0" err="1" smtClean="0"/>
              <a:t>Szinte</a:t>
            </a:r>
            <a:r>
              <a:rPr lang="en-GB" sz="1800" dirty="0" smtClean="0"/>
              <a:t> </a:t>
            </a:r>
            <a:r>
              <a:rPr lang="en-GB" sz="1800" dirty="0" err="1" smtClean="0"/>
              <a:t>mindig</a:t>
            </a:r>
            <a:r>
              <a:rPr lang="en-GB" sz="1800" dirty="0" smtClean="0"/>
              <a:t> </a:t>
            </a:r>
            <a:r>
              <a:rPr lang="en-GB" sz="1800" dirty="0" err="1" smtClean="0"/>
              <a:t>gyorsabb</a:t>
            </a:r>
            <a:r>
              <a:rPr lang="en-GB" sz="1800" dirty="0" smtClean="0"/>
              <a:t> </a:t>
            </a:r>
            <a:r>
              <a:rPr lang="en-GB" sz="1800" dirty="0" err="1" smtClean="0"/>
              <a:t>lesz</a:t>
            </a:r>
            <a:endParaRPr lang="en-GB" sz="1800" dirty="0" smtClean="0"/>
          </a:p>
          <a:p>
            <a:endParaRPr lang="en-GB" sz="2000" dirty="0"/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Feladat</a:t>
            </a:r>
            <a:r>
              <a:rPr lang="en-GB" sz="2000" dirty="0" smtClean="0"/>
              <a:t>: </a:t>
            </a:r>
            <a:r>
              <a:rPr lang="en-GB" sz="2000" dirty="0" err="1" smtClean="0"/>
              <a:t>hasonlítsuk</a:t>
            </a:r>
            <a:r>
              <a:rPr lang="en-GB" sz="2000" dirty="0" smtClean="0"/>
              <a:t> </a:t>
            </a:r>
            <a:r>
              <a:rPr lang="en-GB" sz="2000" dirty="0" err="1" smtClean="0"/>
              <a:t>össze</a:t>
            </a:r>
            <a:r>
              <a:rPr lang="en-GB" sz="2000" dirty="0" smtClean="0"/>
              <a:t> </a:t>
            </a:r>
            <a:r>
              <a:rPr lang="en-GB" sz="2000" dirty="0" err="1" smtClean="0"/>
              <a:t>az</a:t>
            </a:r>
            <a:r>
              <a:rPr lang="en-GB" sz="2000" dirty="0" smtClean="0"/>
              <a:t> </a:t>
            </a:r>
            <a:r>
              <a:rPr lang="en-GB" sz="2000" dirty="0" err="1" smtClean="0"/>
              <a:t>egyes</a:t>
            </a:r>
            <a:r>
              <a:rPr lang="en-GB" sz="2000" dirty="0" smtClean="0"/>
              <a:t> </a:t>
            </a:r>
            <a:r>
              <a:rPr lang="en-GB" sz="2000" dirty="0" err="1" smtClean="0"/>
              <a:t>változatok</a:t>
            </a:r>
            <a:r>
              <a:rPr lang="en-GB" sz="2000" dirty="0" smtClean="0"/>
              <a:t> </a:t>
            </a:r>
            <a:r>
              <a:rPr lang="en-GB" sz="2000" dirty="0" err="1" smtClean="0"/>
              <a:t>futási</a:t>
            </a:r>
            <a:r>
              <a:rPr lang="en-GB" sz="2000" dirty="0" smtClean="0"/>
              <a:t> </a:t>
            </a:r>
            <a:r>
              <a:rPr lang="en-GB" sz="2000" dirty="0" err="1" smtClean="0"/>
              <a:t>idejét</a:t>
            </a:r>
            <a:r>
              <a:rPr lang="en-GB" sz="2000" dirty="0" smtClean="0"/>
              <a:t> (</a:t>
            </a:r>
            <a:r>
              <a:rPr lang="en-GB" sz="2000" b="1" dirty="0" smtClean="0"/>
              <a:t>release-ben</a:t>
            </a:r>
            <a:r>
              <a:rPr lang="en-GB" sz="2000" dirty="0" smtClean="0"/>
              <a:t>) pl. </a:t>
            </a:r>
            <a:r>
              <a:rPr lang="en-GB" sz="2000" dirty="0" err="1" smtClean="0"/>
              <a:t>csatornánkénti</a:t>
            </a:r>
            <a:r>
              <a:rPr lang="en-GB" sz="2000" dirty="0" smtClean="0"/>
              <a:t> </a:t>
            </a:r>
            <a:r>
              <a:rPr lang="en-GB" sz="2000" dirty="0" err="1" smtClean="0"/>
              <a:t>küszöbözésre</a:t>
            </a:r>
            <a:r>
              <a:rPr lang="en-GB" sz="2000" dirty="0" smtClean="0"/>
              <a:t> (threshold)!</a:t>
            </a:r>
          </a:p>
          <a:p>
            <a:r>
              <a:rPr lang="en-GB" sz="2000" dirty="0" smtClean="0"/>
              <a:t>Tipp </a:t>
            </a:r>
            <a:r>
              <a:rPr lang="en-GB" sz="2000" dirty="0" err="1" smtClean="0"/>
              <a:t>időméréshez</a:t>
            </a:r>
            <a:r>
              <a:rPr lang="en-GB" sz="2000" dirty="0" smtClean="0"/>
              <a:t>: </a:t>
            </a:r>
            <a:r>
              <a:rPr lang="en-GB" sz="2000" dirty="0" err="1" smtClean="0"/>
              <a:t>std</a:t>
            </a:r>
            <a:r>
              <a:rPr lang="en-GB" sz="2000" dirty="0" smtClean="0"/>
              <a:t>::</a:t>
            </a:r>
            <a:r>
              <a:rPr lang="en-GB" sz="2000" dirty="0" err="1" smtClean="0"/>
              <a:t>chrono</a:t>
            </a:r>
            <a:endParaRPr lang="en-GB" sz="2000" dirty="0"/>
          </a:p>
          <a:p>
            <a:pPr marL="0" indent="0">
              <a:buNone/>
            </a:pPr>
            <a:endParaRPr lang="en-GB" sz="17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700" dirty="0" smtClean="0"/>
              <a:t>auto </a:t>
            </a:r>
            <a:r>
              <a:rPr lang="en-GB" sz="1700" dirty="0" err="1"/>
              <a:t>t_start</a:t>
            </a:r>
            <a:r>
              <a:rPr lang="en-GB" sz="1700" dirty="0"/>
              <a:t> = </a:t>
            </a:r>
            <a:r>
              <a:rPr lang="en-GB" sz="1700" dirty="0" err="1"/>
              <a:t>std</a:t>
            </a:r>
            <a:r>
              <a:rPr lang="en-GB" sz="1700" dirty="0"/>
              <a:t>::</a:t>
            </a:r>
            <a:r>
              <a:rPr lang="en-GB" sz="1700" dirty="0" err="1"/>
              <a:t>chrono</a:t>
            </a:r>
            <a:r>
              <a:rPr lang="en-GB" sz="1700" dirty="0"/>
              <a:t>::</a:t>
            </a:r>
            <a:r>
              <a:rPr lang="en-GB" sz="1700" dirty="0" err="1"/>
              <a:t>high_resolution_clock</a:t>
            </a:r>
            <a:r>
              <a:rPr lang="en-GB" sz="1700" dirty="0"/>
              <a:t>::now</a:t>
            </a:r>
            <a:r>
              <a:rPr lang="en-GB" sz="17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endParaRPr lang="en-GB" sz="17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700" dirty="0" smtClean="0"/>
              <a:t>// </a:t>
            </a:r>
            <a:r>
              <a:rPr lang="en-GB" sz="1700" dirty="0" err="1" smtClean="0"/>
              <a:t>számolás</a:t>
            </a:r>
            <a:r>
              <a:rPr lang="en-GB" sz="1700" dirty="0" smtClean="0"/>
              <a:t>…</a:t>
            </a:r>
          </a:p>
          <a:p>
            <a:pPr marL="0" indent="0">
              <a:spcBef>
                <a:spcPts val="0"/>
              </a:spcBef>
              <a:buNone/>
            </a:pPr>
            <a:endParaRPr lang="en-GB" sz="17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700" dirty="0" smtClean="0"/>
              <a:t>auto </a:t>
            </a:r>
            <a:r>
              <a:rPr lang="en-GB" sz="1700" dirty="0" err="1"/>
              <a:t>t_end</a:t>
            </a:r>
            <a:r>
              <a:rPr lang="en-GB" sz="1700" dirty="0"/>
              <a:t> = </a:t>
            </a:r>
            <a:r>
              <a:rPr lang="en-GB" sz="1700" dirty="0" err="1"/>
              <a:t>std</a:t>
            </a:r>
            <a:r>
              <a:rPr lang="en-GB" sz="1700" dirty="0"/>
              <a:t>::</a:t>
            </a:r>
            <a:r>
              <a:rPr lang="en-GB" sz="1700" dirty="0" err="1"/>
              <a:t>chrono</a:t>
            </a:r>
            <a:r>
              <a:rPr lang="en-GB" sz="1700" dirty="0"/>
              <a:t>::</a:t>
            </a:r>
            <a:r>
              <a:rPr lang="en-GB" sz="1700" dirty="0" err="1"/>
              <a:t>high_resolution_clock</a:t>
            </a:r>
            <a:r>
              <a:rPr lang="en-GB" sz="1700" dirty="0"/>
              <a:t>::now</a:t>
            </a:r>
            <a:r>
              <a:rPr lang="en-GB" sz="17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700" dirty="0" err="1" smtClean="0"/>
              <a:t>std</a:t>
            </a:r>
            <a:r>
              <a:rPr lang="en-GB" sz="1700" dirty="0"/>
              <a:t>::</a:t>
            </a:r>
            <a:r>
              <a:rPr lang="en-GB" sz="1700" dirty="0" err="1"/>
              <a:t>cout</a:t>
            </a:r>
            <a:r>
              <a:rPr lang="en-GB" sz="1700" dirty="0"/>
              <a:t> &lt;&lt; </a:t>
            </a:r>
            <a:r>
              <a:rPr lang="en-GB" sz="1700" dirty="0" err="1"/>
              <a:t>std</a:t>
            </a:r>
            <a:r>
              <a:rPr lang="en-GB" sz="1700" dirty="0"/>
              <a:t>::</a:t>
            </a:r>
            <a:r>
              <a:rPr lang="en-GB" sz="1700" dirty="0" err="1"/>
              <a:t>chrono</a:t>
            </a:r>
            <a:r>
              <a:rPr lang="en-GB" sz="1700" dirty="0"/>
              <a:t>::</a:t>
            </a:r>
            <a:r>
              <a:rPr lang="en-GB" sz="1700" dirty="0" err="1"/>
              <a:t>duration_cast</a:t>
            </a:r>
            <a:r>
              <a:rPr lang="en-GB" sz="1700" dirty="0"/>
              <a:t>&lt;</a:t>
            </a:r>
            <a:r>
              <a:rPr lang="en-GB" sz="1700" dirty="0" err="1"/>
              <a:t>std</a:t>
            </a:r>
            <a:r>
              <a:rPr lang="en-GB" sz="1700" dirty="0"/>
              <a:t>::</a:t>
            </a:r>
            <a:r>
              <a:rPr lang="en-GB" sz="1700" dirty="0" err="1"/>
              <a:t>chrono</a:t>
            </a:r>
            <a:r>
              <a:rPr lang="en-GB" sz="1700" dirty="0"/>
              <a:t>::microseconds&gt;(</a:t>
            </a:r>
            <a:r>
              <a:rPr lang="en-GB" sz="1700" dirty="0" err="1"/>
              <a:t>t_end</a:t>
            </a:r>
            <a:r>
              <a:rPr lang="en-GB" sz="1700" dirty="0"/>
              <a:t> - </a:t>
            </a:r>
            <a:r>
              <a:rPr lang="en-GB" sz="1700" dirty="0" err="1" smtClean="0"/>
              <a:t>t_start</a:t>
            </a:r>
            <a:r>
              <a:rPr lang="en-GB" sz="1700" dirty="0"/>
              <a:t>).count</a:t>
            </a:r>
            <a:r>
              <a:rPr lang="en-GB" sz="1700" dirty="0" smtClean="0"/>
              <a:t>()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700" dirty="0"/>
              <a:t> </a:t>
            </a:r>
            <a:r>
              <a:rPr lang="en-GB" sz="1700" dirty="0" smtClean="0"/>
              <a:t>   &lt;&lt; </a:t>
            </a:r>
            <a:r>
              <a:rPr lang="en-GB" sz="1700" dirty="0"/>
              <a:t>" </a:t>
            </a:r>
            <a:r>
              <a:rPr lang="en-GB" sz="1700" dirty="0" err="1"/>
              <a:t>usec</a:t>
            </a:r>
            <a:r>
              <a:rPr lang="en-GB" sz="1700" dirty="0"/>
              <a:t>, </a:t>
            </a:r>
            <a:r>
              <a:rPr lang="en-GB" sz="1700" dirty="0" smtClean="0"/>
              <a:t>“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700" dirty="0"/>
              <a:t> </a:t>
            </a:r>
            <a:r>
              <a:rPr lang="en-GB" sz="1700" dirty="0" smtClean="0"/>
              <a:t>   &lt;&lt; </a:t>
            </a:r>
            <a:r>
              <a:rPr lang="en-GB" sz="1700" dirty="0" err="1"/>
              <a:t>std</a:t>
            </a:r>
            <a:r>
              <a:rPr lang="en-GB" sz="1700" dirty="0"/>
              <a:t>::</a:t>
            </a:r>
            <a:r>
              <a:rPr lang="en-GB" sz="1700" dirty="0" err="1"/>
              <a:t>chrono</a:t>
            </a:r>
            <a:r>
              <a:rPr lang="en-GB" sz="1700" dirty="0"/>
              <a:t>::</a:t>
            </a:r>
            <a:r>
              <a:rPr lang="en-GB" sz="1700" dirty="0" err="1"/>
              <a:t>duration_cast</a:t>
            </a:r>
            <a:r>
              <a:rPr lang="en-GB" sz="1700" dirty="0"/>
              <a:t>&lt;</a:t>
            </a:r>
            <a:r>
              <a:rPr lang="en-GB" sz="1700" dirty="0" err="1"/>
              <a:t>std</a:t>
            </a:r>
            <a:r>
              <a:rPr lang="en-GB" sz="1700" dirty="0"/>
              <a:t>::</a:t>
            </a:r>
            <a:r>
              <a:rPr lang="en-GB" sz="1700" dirty="0" err="1"/>
              <a:t>chrono</a:t>
            </a:r>
            <a:r>
              <a:rPr lang="en-GB" sz="1700" dirty="0"/>
              <a:t>::milliseconds&gt;(</a:t>
            </a:r>
            <a:r>
              <a:rPr lang="en-GB" sz="1700" dirty="0" err="1"/>
              <a:t>t_end</a:t>
            </a:r>
            <a:r>
              <a:rPr lang="en-GB" sz="1700" dirty="0"/>
              <a:t> - </a:t>
            </a:r>
            <a:r>
              <a:rPr lang="en-GB" sz="1700" dirty="0" err="1"/>
              <a:t>t_start</a:t>
            </a:r>
            <a:r>
              <a:rPr lang="en-GB" sz="1700" dirty="0"/>
              <a:t>).count() </a:t>
            </a:r>
            <a:endParaRPr lang="en-GB" sz="170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en-GB" sz="1700" dirty="0"/>
              <a:t> </a:t>
            </a:r>
            <a:r>
              <a:rPr lang="en-GB" sz="1700" dirty="0" smtClean="0"/>
              <a:t>   &lt;&lt; </a:t>
            </a:r>
            <a:r>
              <a:rPr lang="en-GB" sz="1700" dirty="0"/>
              <a:t>" </a:t>
            </a:r>
            <a:r>
              <a:rPr lang="en-GB" sz="1700" dirty="0" err="1" smtClean="0"/>
              <a:t>msec</a:t>
            </a:r>
            <a:r>
              <a:rPr lang="en-GB" sz="1700" dirty="0" smtClean="0"/>
              <a:t>" &lt;&lt; </a:t>
            </a:r>
            <a:r>
              <a:rPr lang="en-GB" sz="1700" dirty="0" err="1"/>
              <a:t>std</a:t>
            </a:r>
            <a:r>
              <a:rPr lang="en-GB" sz="1700" dirty="0"/>
              <a:t>::</a:t>
            </a:r>
            <a:r>
              <a:rPr lang="en-GB" sz="1700" dirty="0" err="1"/>
              <a:t>endl</a:t>
            </a:r>
            <a:r>
              <a:rPr lang="en-GB" sz="17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9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</a:t>
            </a:r>
            <a:r>
              <a:rPr lang="en-GB" dirty="0" err="1" smtClean="0"/>
              <a:t>OpenCV</a:t>
            </a:r>
            <a:endParaRPr lang="en-GB" dirty="0"/>
          </a:p>
        </p:txBody>
      </p:sp>
      <p:sp>
        <p:nvSpPr>
          <p:cNvPr id="4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Open </a:t>
            </a:r>
            <a:r>
              <a:rPr lang="en-US" dirty="0"/>
              <a:t>Source Computer Vision </a:t>
            </a:r>
            <a:r>
              <a:rPr lang="en-US" dirty="0" smtClean="0"/>
              <a:t>Library</a:t>
            </a:r>
            <a:endParaRPr lang="hu-HU" dirty="0" smtClean="0"/>
          </a:p>
          <a:p>
            <a:r>
              <a:rPr lang="hu-HU" dirty="0" smtClean="0"/>
              <a:t>Nyílt forráskódú képfeldolgozó könyvtár, sok platformra</a:t>
            </a:r>
          </a:p>
          <a:p>
            <a:r>
              <a:rPr lang="hu-HU" dirty="0" smtClean="0"/>
              <a:t>Több, mint 2500 algoritmus implementációja</a:t>
            </a:r>
          </a:p>
          <a:p>
            <a:endParaRPr lang="hu-HU" dirty="0" smtClean="0"/>
          </a:p>
          <a:p>
            <a:r>
              <a:rPr lang="en-US" dirty="0" smtClean="0"/>
              <a:t>Android</a:t>
            </a:r>
            <a:r>
              <a:rPr lang="en-US" dirty="0"/>
              <a:t>, iOS, Windows, Linux</a:t>
            </a:r>
            <a:r>
              <a:rPr lang="hu-HU" dirty="0"/>
              <a:t>, </a:t>
            </a:r>
            <a:r>
              <a:rPr lang="en-US" dirty="0" err="1"/>
              <a:t>MacOS</a:t>
            </a:r>
            <a:r>
              <a:rPr lang="hu-HU" dirty="0"/>
              <a:t> </a:t>
            </a:r>
            <a:r>
              <a:rPr lang="hu-HU" dirty="0" smtClean="0"/>
              <a:t>…</a:t>
            </a:r>
          </a:p>
          <a:p>
            <a:r>
              <a:rPr lang="en-US" dirty="0" smtClean="0"/>
              <a:t>C</a:t>
            </a:r>
            <a:r>
              <a:rPr lang="en-US" dirty="0"/>
              <a:t>++, Python, </a:t>
            </a:r>
            <a:r>
              <a:rPr lang="en-US" dirty="0" err="1"/>
              <a:t>Cuda</a:t>
            </a:r>
            <a:r>
              <a:rPr lang="en-US" dirty="0" smtClean="0"/>
              <a:t>,</a:t>
            </a:r>
            <a:r>
              <a:rPr lang="hu-HU" dirty="0" smtClean="0"/>
              <a:t> JAVA,</a:t>
            </a:r>
            <a:r>
              <a:rPr lang="en-US" dirty="0" smtClean="0"/>
              <a:t> OpenCL</a:t>
            </a:r>
            <a:r>
              <a:rPr lang="hu-HU" dirty="0"/>
              <a:t> </a:t>
            </a:r>
            <a:r>
              <a:rPr lang="hu-HU" dirty="0" smtClean="0"/>
              <a:t>és </a:t>
            </a:r>
            <a:r>
              <a:rPr lang="en-US" dirty="0" err="1" smtClean="0"/>
              <a:t>Matlab</a:t>
            </a:r>
            <a:r>
              <a:rPr lang="hu-HU" dirty="0" err="1" smtClean="0"/>
              <a:t>ban</a:t>
            </a:r>
            <a:r>
              <a:rPr lang="hu-HU" dirty="0" smtClean="0"/>
              <a:t> elérhető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Az újabb verziók objektum-orientáltak</a:t>
            </a:r>
          </a:p>
          <a:p>
            <a:r>
              <a:rPr lang="hu-HU" dirty="0" smtClean="0"/>
              <a:t>Többszálú!</a:t>
            </a:r>
          </a:p>
          <a:p>
            <a:r>
              <a:rPr lang="hu-HU" dirty="0" smtClean="0"/>
              <a:t>Alapvetően CPU alapú, de GPU kiterjesztés is van</a:t>
            </a:r>
            <a:endParaRPr lang="en-US" dirty="0"/>
          </a:p>
        </p:txBody>
      </p:sp>
      <p:pic>
        <p:nvPicPr>
          <p:cNvPr id="5" name="Picture 2" descr="http://opencv.org/wp-content/themes/opencv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6" y="521006"/>
            <a:ext cx="839714" cy="10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19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Elemenkénti</a:t>
            </a:r>
            <a:r>
              <a:rPr lang="en-GB" dirty="0" smtClean="0"/>
              <a:t> </a:t>
            </a:r>
            <a:r>
              <a:rPr lang="en-GB" dirty="0" err="1" smtClean="0"/>
              <a:t>feldolgozás</a:t>
            </a:r>
            <a:r>
              <a:rPr lang="en-GB" dirty="0" smtClean="0"/>
              <a:t>: v1, v2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/>
              <a:t>CV_Assert</a:t>
            </a:r>
            <a:r>
              <a:rPr lang="en-GB" sz="1400" dirty="0"/>
              <a:t>(</a:t>
            </a:r>
            <a:r>
              <a:rPr lang="en-GB" sz="1400" dirty="0" err="1"/>
              <a:t>m.type</a:t>
            </a:r>
            <a:r>
              <a:rPr lang="en-GB" sz="1400" dirty="0"/>
              <a:t>() == CV_8UC3</a:t>
            </a:r>
            <a:r>
              <a:rPr lang="en-GB" sz="1400" dirty="0" smtClean="0"/>
              <a:t>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unsigned char threshold = 128;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// v1: iterator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for </a:t>
            </a:r>
            <a:r>
              <a:rPr lang="en-GB" sz="1400" dirty="0"/>
              <a:t>(cv::</a:t>
            </a:r>
            <a:r>
              <a:rPr lang="en-GB" sz="1400" dirty="0" err="1"/>
              <a:t>MatIterator</a:t>
            </a:r>
            <a:r>
              <a:rPr lang="en-GB" sz="1400" dirty="0"/>
              <a:t>_&lt;cv::Vec3b&gt; it = </a:t>
            </a:r>
            <a:r>
              <a:rPr lang="en-GB" sz="1400" dirty="0" err="1"/>
              <a:t>m_clone.begin</a:t>
            </a:r>
            <a:r>
              <a:rPr lang="en-GB" sz="1400" dirty="0"/>
              <a:t>&lt;cv::Vec3b&gt;(), end = </a:t>
            </a:r>
            <a:r>
              <a:rPr lang="en-GB" sz="1400" dirty="0" err="1"/>
              <a:t>m_clone.end</a:t>
            </a:r>
            <a:r>
              <a:rPr lang="en-GB" sz="1400" dirty="0"/>
              <a:t>&lt;cv::Vec3b&gt;(); </a:t>
            </a: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it </a:t>
            </a:r>
            <a:r>
              <a:rPr lang="en-GB" sz="1400" dirty="0"/>
              <a:t>!= end; ++it)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(*</a:t>
            </a:r>
            <a:r>
              <a:rPr lang="en-GB" sz="1400" dirty="0"/>
              <a:t>it)[0] = (*it)[0]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(*</a:t>
            </a:r>
            <a:r>
              <a:rPr lang="en-GB" sz="1400" dirty="0"/>
              <a:t>it)[1] = (*it)[1]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(*</a:t>
            </a:r>
            <a:r>
              <a:rPr lang="en-GB" sz="1400" dirty="0"/>
              <a:t>it)[2] = (*it)[2]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// v2: pointer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for (</a:t>
            </a:r>
            <a:r>
              <a:rPr lang="en-GB" sz="1400" dirty="0" err="1"/>
              <a:t>int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= 0; </a:t>
            </a:r>
            <a:r>
              <a:rPr lang="en-GB" sz="1400" dirty="0" err="1"/>
              <a:t>i</a:t>
            </a:r>
            <a:r>
              <a:rPr lang="en-GB" sz="1400" dirty="0"/>
              <a:t> &lt; </a:t>
            </a:r>
            <a:r>
              <a:rPr lang="en-GB" sz="1400" dirty="0" err="1"/>
              <a:t>m_clone.rows</a:t>
            </a:r>
            <a:r>
              <a:rPr lang="en-GB" sz="1400" dirty="0"/>
              <a:t>; ++</a:t>
            </a:r>
            <a:r>
              <a:rPr lang="en-GB" sz="1400" dirty="0" err="1"/>
              <a:t>i</a:t>
            </a:r>
            <a:r>
              <a:rPr lang="en-GB" sz="1400" dirty="0"/>
              <a:t>)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for (</a:t>
            </a:r>
            <a:r>
              <a:rPr lang="en-GB" sz="1400" dirty="0" err="1"/>
              <a:t>int</a:t>
            </a:r>
            <a:r>
              <a:rPr lang="en-GB" sz="1400" dirty="0"/>
              <a:t> j = 0; j &lt; </a:t>
            </a:r>
            <a:r>
              <a:rPr lang="en-GB" sz="1400" dirty="0" err="1"/>
              <a:t>m_clone.cols</a:t>
            </a:r>
            <a:r>
              <a:rPr lang="en-GB" sz="1400" dirty="0"/>
              <a:t>; ++j)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{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cv::Vec3b pixel = m_clone.at&lt;cv::Vec3b&gt;(</a:t>
            </a:r>
            <a:r>
              <a:rPr lang="en-GB" sz="1400" dirty="0" err="1"/>
              <a:t>i</a:t>
            </a:r>
            <a:r>
              <a:rPr lang="en-GB" sz="1400" dirty="0"/>
              <a:t>, j);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pixel[0] = pixel[0]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pixel[1] = pixel[1]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pixel[2] = pixel[2]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}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707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Elemenkénti</a:t>
            </a:r>
            <a:r>
              <a:rPr lang="en-GB" dirty="0" smtClean="0"/>
              <a:t> </a:t>
            </a:r>
            <a:r>
              <a:rPr lang="en-GB" dirty="0" err="1" smtClean="0"/>
              <a:t>feldolgozás</a:t>
            </a:r>
            <a:r>
              <a:rPr lang="en-GB" dirty="0" smtClean="0"/>
              <a:t>: v3(.1, .2)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/>
              <a:t>int</a:t>
            </a:r>
            <a:r>
              <a:rPr lang="en-GB" sz="1400" dirty="0"/>
              <a:t> </a:t>
            </a:r>
            <a:r>
              <a:rPr lang="en-GB" sz="1400" dirty="0" err="1"/>
              <a:t>nChannels</a:t>
            </a:r>
            <a:r>
              <a:rPr lang="en-GB" sz="1400" dirty="0"/>
              <a:t> = </a:t>
            </a:r>
            <a:r>
              <a:rPr lang="en-GB" sz="1400" dirty="0" err="1"/>
              <a:t>m.channels</a:t>
            </a:r>
            <a:r>
              <a:rPr lang="en-GB" sz="1400" dirty="0"/>
              <a:t>();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 smtClean="0"/>
              <a:t>int</a:t>
            </a:r>
            <a:r>
              <a:rPr lang="en-GB" sz="1400" dirty="0" smtClean="0"/>
              <a:t> </a:t>
            </a:r>
            <a:r>
              <a:rPr lang="en-GB" sz="1400" dirty="0" err="1"/>
              <a:t>nRows</a:t>
            </a:r>
            <a:r>
              <a:rPr lang="en-GB" sz="1400" dirty="0"/>
              <a:t> = </a:t>
            </a:r>
            <a:r>
              <a:rPr lang="en-GB" sz="1400" dirty="0" err="1"/>
              <a:t>m_clone.rows</a:t>
            </a:r>
            <a:r>
              <a:rPr lang="en-GB" sz="1400" dirty="0"/>
              <a:t>, </a:t>
            </a:r>
            <a:r>
              <a:rPr lang="en-GB" sz="1400" dirty="0" err="1"/>
              <a:t>nCols</a:t>
            </a:r>
            <a:r>
              <a:rPr lang="en-GB" sz="1400" dirty="0"/>
              <a:t> = </a:t>
            </a:r>
            <a:r>
              <a:rPr lang="en-GB" sz="1400" dirty="0" err="1"/>
              <a:t>m_clone.cols</a:t>
            </a:r>
            <a:r>
              <a:rPr lang="en-GB" sz="1400" dirty="0"/>
              <a:t> * </a:t>
            </a:r>
            <a:r>
              <a:rPr lang="en-GB" sz="1400" dirty="0" err="1"/>
              <a:t>nChannels</a:t>
            </a:r>
            <a:r>
              <a:rPr lang="en-GB" sz="1400" dirty="0" smtClean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// v3.1: pointer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if (</a:t>
            </a:r>
            <a:r>
              <a:rPr lang="en-GB" sz="1400" dirty="0" err="1"/>
              <a:t>m_clone.isContinuous</a:t>
            </a:r>
            <a:r>
              <a:rPr lang="en-GB" sz="1400" dirty="0" smtClean="0"/>
              <a:t>())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err="1"/>
              <a:t>nCols</a:t>
            </a:r>
            <a:r>
              <a:rPr lang="en-GB" sz="1400" dirty="0"/>
              <a:t> *= </a:t>
            </a:r>
            <a:r>
              <a:rPr lang="en-GB" sz="1400" dirty="0" err="1"/>
              <a:t>nRows</a:t>
            </a:r>
            <a:r>
              <a:rPr lang="en-GB" sz="1400" dirty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nRows</a:t>
            </a:r>
            <a:r>
              <a:rPr lang="en-GB" sz="1400" dirty="0" smtClean="0"/>
              <a:t> </a:t>
            </a:r>
            <a:r>
              <a:rPr lang="en-GB" sz="1400" dirty="0"/>
              <a:t>= 1;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for </a:t>
            </a:r>
            <a:r>
              <a:rPr lang="en-GB" sz="1400" dirty="0"/>
              <a:t>(</a:t>
            </a:r>
            <a:r>
              <a:rPr lang="en-GB" sz="1400" dirty="0" err="1"/>
              <a:t>int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= 0; </a:t>
            </a:r>
            <a:r>
              <a:rPr lang="en-GB" sz="1400" dirty="0" err="1"/>
              <a:t>i</a:t>
            </a:r>
            <a:r>
              <a:rPr lang="en-GB" sz="1400" dirty="0"/>
              <a:t> &lt; </a:t>
            </a:r>
            <a:r>
              <a:rPr lang="en-GB" sz="1400" dirty="0" err="1"/>
              <a:t>nRows</a:t>
            </a:r>
            <a:r>
              <a:rPr lang="en-GB" sz="1400" dirty="0"/>
              <a:t>; ++</a:t>
            </a:r>
            <a:r>
              <a:rPr lang="en-GB" sz="1400" dirty="0" err="1"/>
              <a:t>i</a:t>
            </a:r>
            <a:r>
              <a:rPr lang="en-GB" sz="1400" dirty="0" smtClean="0"/>
              <a:t>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uchar</a:t>
            </a:r>
            <a:r>
              <a:rPr lang="en-GB" sz="1400" dirty="0"/>
              <a:t>* p = </a:t>
            </a:r>
            <a:r>
              <a:rPr lang="en-GB" sz="1400" dirty="0" err="1"/>
              <a:t>m_clone.ptr</a:t>
            </a:r>
            <a:r>
              <a:rPr lang="en-GB" sz="1400" dirty="0"/>
              <a:t>&lt;</a:t>
            </a:r>
            <a:r>
              <a:rPr lang="en-GB" sz="1400" dirty="0" err="1"/>
              <a:t>uchar</a:t>
            </a:r>
            <a:r>
              <a:rPr lang="en-GB" sz="1400" dirty="0"/>
              <a:t>&gt;(</a:t>
            </a:r>
            <a:r>
              <a:rPr lang="en-GB" sz="1400" dirty="0" err="1"/>
              <a:t>i</a:t>
            </a:r>
            <a:r>
              <a:rPr lang="en-GB" sz="1400" dirty="0"/>
              <a:t>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for </a:t>
            </a:r>
            <a:r>
              <a:rPr lang="en-GB" sz="1400" dirty="0"/>
              <a:t>(</a:t>
            </a:r>
            <a:r>
              <a:rPr lang="en-GB" sz="1400" dirty="0" err="1"/>
              <a:t>int</a:t>
            </a:r>
            <a:r>
              <a:rPr lang="en-GB" sz="1400" dirty="0"/>
              <a:t> j = 0; j &lt; </a:t>
            </a:r>
            <a:r>
              <a:rPr lang="en-GB" sz="1400" dirty="0" err="1"/>
              <a:t>nCols</a:t>
            </a:r>
            <a:r>
              <a:rPr lang="en-GB" sz="1400" dirty="0"/>
              <a:t>; ++j</a:t>
            </a:r>
            <a:r>
              <a:rPr lang="en-GB" sz="1400" dirty="0" smtClean="0"/>
              <a:t>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</a:t>
            </a:r>
            <a:r>
              <a:rPr lang="en-GB" sz="1400" dirty="0"/>
              <a:t>	p[j] = p[j]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}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// v3.2: continuous pointer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/>
              <a:t>CV_Assert</a:t>
            </a:r>
            <a:r>
              <a:rPr lang="en-GB" sz="1400" dirty="0"/>
              <a:t>(</a:t>
            </a:r>
            <a:r>
              <a:rPr lang="en-GB" sz="1400" dirty="0" err="1"/>
              <a:t>m_clone.isContinuous</a:t>
            </a:r>
            <a:r>
              <a:rPr lang="en-GB" sz="1400" dirty="0"/>
              <a:t>());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 smtClean="0"/>
              <a:t>uchar</a:t>
            </a:r>
            <a:r>
              <a:rPr lang="en-GB" sz="1400" dirty="0"/>
              <a:t>* p = </a:t>
            </a:r>
            <a:r>
              <a:rPr lang="en-GB" sz="1400" dirty="0" err="1"/>
              <a:t>m_clone.data</a:t>
            </a:r>
            <a:r>
              <a:rPr lang="en-GB" sz="1400" dirty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for </a:t>
            </a:r>
            <a:r>
              <a:rPr lang="en-GB" sz="1400" dirty="0"/>
              <a:t>(</a:t>
            </a:r>
            <a:r>
              <a:rPr lang="en-GB" sz="1400" dirty="0" err="1"/>
              <a:t>int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= 0; </a:t>
            </a:r>
            <a:r>
              <a:rPr lang="en-GB" sz="1400" dirty="0" err="1"/>
              <a:t>i</a:t>
            </a:r>
            <a:r>
              <a:rPr lang="en-GB" sz="1400" dirty="0"/>
              <a:t> &lt; </a:t>
            </a:r>
            <a:r>
              <a:rPr lang="en-GB" sz="1400" dirty="0" err="1"/>
              <a:t>nCols</a:t>
            </a:r>
            <a:r>
              <a:rPr lang="en-GB" sz="1400" dirty="0"/>
              <a:t>*</a:t>
            </a:r>
            <a:r>
              <a:rPr lang="en-GB" sz="1400" dirty="0" err="1"/>
              <a:t>nRows</a:t>
            </a:r>
            <a:r>
              <a:rPr lang="en-GB" sz="1400" dirty="0"/>
              <a:t>; ++</a:t>
            </a:r>
            <a:r>
              <a:rPr lang="en-GB" sz="1400" dirty="0" err="1"/>
              <a:t>i</a:t>
            </a:r>
            <a:r>
              <a:rPr lang="en-GB" sz="1400" dirty="0" smtClean="0"/>
              <a:t>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*p++ = *p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822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Elemenkénti</a:t>
            </a:r>
            <a:r>
              <a:rPr lang="en-GB" dirty="0" smtClean="0"/>
              <a:t> </a:t>
            </a:r>
            <a:r>
              <a:rPr lang="en-GB" dirty="0" err="1" smtClean="0"/>
              <a:t>feldolgozás</a:t>
            </a:r>
            <a:r>
              <a:rPr lang="en-GB" dirty="0" smtClean="0"/>
              <a:t>: v4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/>
              <a:t>m_clone.forEach</a:t>
            </a:r>
            <a:r>
              <a:rPr lang="en-GB" sz="1400" dirty="0"/>
              <a:t>&lt;cv::Vec3b&gt;([&amp;threshold](cv::Vec3b&amp; p, </a:t>
            </a:r>
            <a:r>
              <a:rPr lang="en-GB" sz="1400" dirty="0" err="1"/>
              <a:t>const</a:t>
            </a:r>
            <a:r>
              <a:rPr lang="en-GB" sz="1400" dirty="0"/>
              <a:t> </a:t>
            </a:r>
            <a:r>
              <a:rPr lang="en-GB" sz="1400" dirty="0" err="1"/>
              <a:t>int</a:t>
            </a:r>
            <a:r>
              <a:rPr lang="en-GB" sz="1400" dirty="0"/>
              <a:t> * position) -&gt; void {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p[0] = p[0]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p[1] = p[1]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p[2] = p[2]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});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232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OpenCV</a:t>
            </a:r>
            <a:r>
              <a:rPr lang="en-GB" dirty="0" smtClean="0"/>
              <a:t> </a:t>
            </a:r>
            <a:r>
              <a:rPr lang="en-GB" dirty="0" err="1" smtClean="0"/>
              <a:t>megoldás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cv::threshold(</a:t>
            </a:r>
            <a:r>
              <a:rPr lang="en-GB" sz="2000" dirty="0" err="1"/>
              <a:t>m_clone</a:t>
            </a:r>
            <a:r>
              <a:rPr lang="en-GB" sz="2000" dirty="0"/>
              <a:t>, </a:t>
            </a:r>
            <a:r>
              <a:rPr lang="en-GB" sz="2000" dirty="0" err="1"/>
              <a:t>m_clone</a:t>
            </a:r>
            <a:r>
              <a:rPr lang="en-GB" sz="2000" dirty="0"/>
              <a:t>, threshold, 255.0, cv::THRESH_BINARY);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" y="2933700"/>
            <a:ext cx="8808554" cy="26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Színtérkonverzió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1325"/>
            <a:ext cx="7886700" cy="435133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cv::</a:t>
            </a:r>
            <a:r>
              <a:rPr lang="en-GB" sz="2000" dirty="0" err="1" smtClean="0"/>
              <a:t>cvtColor</a:t>
            </a:r>
            <a:r>
              <a:rPr lang="en-GB" sz="2000" dirty="0" smtClean="0"/>
              <a:t>(</a:t>
            </a:r>
            <a:r>
              <a:rPr lang="en-GB" sz="2000" dirty="0" err="1" smtClean="0"/>
              <a:t>inputMat</a:t>
            </a:r>
            <a:r>
              <a:rPr lang="en-GB" sz="2000" dirty="0" smtClean="0"/>
              <a:t>, </a:t>
            </a:r>
            <a:r>
              <a:rPr lang="en-GB" sz="2000" dirty="0" err="1" smtClean="0"/>
              <a:t>outputMat</a:t>
            </a:r>
            <a:r>
              <a:rPr lang="en-GB" sz="2000" dirty="0" smtClean="0"/>
              <a:t>, mode, </a:t>
            </a:r>
            <a:r>
              <a:rPr lang="en-GB" sz="2000" dirty="0" err="1" smtClean="0"/>
              <a:t>dstCn</a:t>
            </a:r>
            <a:r>
              <a:rPr lang="en-GB" sz="2000" dirty="0" smtClean="0"/>
              <a:t>=0)</a:t>
            </a:r>
          </a:p>
          <a:p>
            <a:pPr lvl="1"/>
            <a:r>
              <a:rPr lang="en-GB" sz="1800" dirty="0" smtClean="0"/>
              <a:t>Minden </a:t>
            </a:r>
            <a:r>
              <a:rPr lang="en-GB" sz="1800" dirty="0" err="1" smtClean="0"/>
              <a:t>lényeges</a:t>
            </a:r>
            <a:r>
              <a:rPr lang="en-GB" sz="1800" dirty="0" smtClean="0"/>
              <a:t> </a:t>
            </a:r>
            <a:r>
              <a:rPr lang="en-GB" sz="1800" dirty="0" err="1" smtClean="0"/>
              <a:t>színteret</a:t>
            </a:r>
            <a:r>
              <a:rPr lang="en-GB" sz="1800" dirty="0" smtClean="0"/>
              <a:t> (is) </a:t>
            </a:r>
            <a:r>
              <a:rPr lang="en-GB" sz="1800" dirty="0" err="1" smtClean="0"/>
              <a:t>támogat</a:t>
            </a:r>
            <a:endParaRPr lang="en-GB" sz="1800" dirty="0" smtClean="0"/>
          </a:p>
          <a:p>
            <a:r>
              <a:rPr lang="en-GB" sz="2000" dirty="0" err="1" smtClean="0"/>
              <a:t>Gépi</a:t>
            </a:r>
            <a:r>
              <a:rPr lang="en-GB" sz="2000" dirty="0" smtClean="0"/>
              <a:t> </a:t>
            </a:r>
            <a:r>
              <a:rPr lang="en-GB" sz="2000" dirty="0" err="1" smtClean="0"/>
              <a:t>látásban</a:t>
            </a:r>
            <a:r>
              <a:rPr lang="en-GB" sz="2000" dirty="0" smtClean="0"/>
              <a:t> </a:t>
            </a:r>
            <a:r>
              <a:rPr lang="en-GB" sz="2000" dirty="0" err="1" smtClean="0"/>
              <a:t>az</a:t>
            </a:r>
            <a:r>
              <a:rPr lang="en-GB" sz="2000" dirty="0" smtClean="0"/>
              <a:t> </a:t>
            </a:r>
            <a:r>
              <a:rPr lang="en-GB" sz="2000" dirty="0" err="1" smtClean="0"/>
              <a:t>egyik</a:t>
            </a:r>
            <a:r>
              <a:rPr lang="en-GB" sz="2000" dirty="0" smtClean="0"/>
              <a:t> </a:t>
            </a:r>
            <a:r>
              <a:rPr lang="en-GB" sz="2000" dirty="0" err="1" smtClean="0"/>
              <a:t>leggyakrabban</a:t>
            </a:r>
            <a:r>
              <a:rPr lang="en-GB" sz="2000" dirty="0" smtClean="0"/>
              <a:t> </a:t>
            </a:r>
            <a:r>
              <a:rPr lang="en-GB" sz="2000" dirty="0" err="1" smtClean="0"/>
              <a:t>használt</a:t>
            </a:r>
            <a:r>
              <a:rPr lang="en-GB" sz="2000" dirty="0"/>
              <a:t> </a:t>
            </a:r>
            <a:r>
              <a:rPr lang="en-GB" sz="2000" dirty="0" err="1" smtClean="0"/>
              <a:t>mód</a:t>
            </a:r>
            <a:r>
              <a:rPr lang="en-GB" sz="2000" dirty="0" smtClean="0"/>
              <a:t> a </a:t>
            </a:r>
            <a:r>
              <a:rPr lang="en-GB" sz="2000" dirty="0" err="1" smtClean="0"/>
              <a:t>luminancia</a:t>
            </a:r>
            <a:r>
              <a:rPr lang="en-GB" sz="2000" dirty="0" smtClean="0"/>
              <a:t> (grayscale) </a:t>
            </a:r>
            <a:r>
              <a:rPr lang="en-GB" sz="2000" dirty="0" err="1" smtClean="0"/>
              <a:t>konverzió</a:t>
            </a:r>
            <a:r>
              <a:rPr lang="en-GB" sz="2000" dirty="0"/>
              <a:t> - </a:t>
            </a:r>
            <a:r>
              <a:rPr lang="en-GB" sz="2000" dirty="0" smtClean="0"/>
              <a:t>CV_BGR2GRAY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72" y="4987116"/>
            <a:ext cx="3039828" cy="1857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473" y="3091082"/>
            <a:ext cx="3039827" cy="1857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257" y="4988328"/>
            <a:ext cx="2991490" cy="1828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606" y="467448"/>
            <a:ext cx="2716530" cy="1660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5257" y="3091083"/>
            <a:ext cx="2991490" cy="18283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8977" y="3820612"/>
            <a:ext cx="71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RGB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157210" y="2127784"/>
            <a:ext cx="71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BGR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907332" y="3820612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Grayscale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953052" y="5700224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XYZ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38977" y="5693331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HSV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2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Feladat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9144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Állítsuk</a:t>
            </a:r>
            <a:r>
              <a:rPr lang="en-GB" dirty="0" smtClean="0"/>
              <a:t> a </a:t>
            </a:r>
            <a:r>
              <a:rPr lang="en-GB" dirty="0" err="1" smtClean="0"/>
              <a:t>kép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Szaturációját</a:t>
            </a:r>
            <a:r>
              <a:rPr lang="en-GB" dirty="0" smtClean="0"/>
              <a:t> (saturation)</a:t>
            </a:r>
          </a:p>
          <a:p>
            <a:pPr lvl="1"/>
            <a:r>
              <a:rPr lang="en-GB" dirty="0" err="1" smtClean="0"/>
              <a:t>Világosságát</a:t>
            </a:r>
            <a:r>
              <a:rPr lang="en-GB" dirty="0" smtClean="0"/>
              <a:t> (brightness / value)</a:t>
            </a:r>
          </a:p>
          <a:p>
            <a:pPr lvl="1"/>
            <a:r>
              <a:rPr lang="en-GB" dirty="0" err="1" smtClean="0"/>
              <a:t>Színezetét</a:t>
            </a:r>
            <a:r>
              <a:rPr lang="en-GB" dirty="0" smtClean="0"/>
              <a:t> (hue)</a:t>
            </a:r>
          </a:p>
          <a:p>
            <a:r>
              <a:rPr lang="en-GB" dirty="0" err="1" smtClean="0"/>
              <a:t>Szűrjük</a:t>
            </a:r>
            <a:r>
              <a:rPr lang="en-GB" dirty="0" smtClean="0"/>
              <a:t> </a:t>
            </a:r>
            <a:r>
              <a:rPr lang="en-GB" dirty="0" err="1" smtClean="0"/>
              <a:t>ki</a:t>
            </a:r>
            <a:r>
              <a:rPr lang="en-GB" dirty="0" smtClean="0"/>
              <a:t> a </a:t>
            </a:r>
            <a:r>
              <a:rPr lang="en-GB" dirty="0" err="1" smtClean="0"/>
              <a:t>világos</a:t>
            </a:r>
            <a:r>
              <a:rPr lang="en-GB" dirty="0" smtClean="0"/>
              <a:t> </a:t>
            </a:r>
            <a:r>
              <a:rPr lang="en-GB" dirty="0" err="1" smtClean="0"/>
              <a:t>pixeleket</a:t>
            </a:r>
            <a:r>
              <a:rPr lang="en-GB" dirty="0" smtClean="0"/>
              <a:t> (</a:t>
            </a:r>
            <a:r>
              <a:rPr lang="en-GB" dirty="0" err="1" smtClean="0"/>
              <a:t>luminancia</a:t>
            </a:r>
            <a:r>
              <a:rPr lang="en-GB" dirty="0" smtClean="0"/>
              <a:t> </a:t>
            </a:r>
            <a:r>
              <a:rPr lang="en-GB" dirty="0" err="1" smtClean="0"/>
              <a:t>szerint</a:t>
            </a:r>
            <a:r>
              <a:rPr lang="en-GB" dirty="0" smtClean="0"/>
              <a:t>, </a:t>
            </a:r>
            <a:r>
              <a:rPr lang="en-GB" dirty="0" err="1" smtClean="0"/>
              <a:t>nem</a:t>
            </a:r>
            <a:r>
              <a:rPr lang="en-GB" dirty="0" smtClean="0"/>
              <a:t> </a:t>
            </a:r>
            <a:r>
              <a:rPr lang="en-GB" dirty="0" err="1" smtClean="0"/>
              <a:t>csatornánként</a:t>
            </a:r>
            <a:r>
              <a:rPr lang="en-GB" dirty="0" smtClean="0"/>
              <a:t>)</a:t>
            </a:r>
          </a:p>
          <a:p>
            <a:r>
              <a:rPr lang="en-GB" dirty="0" smtClean="0"/>
              <a:t>m2 = m1.mul(cv::Scalar(…))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https://www.thepoke.co.uk/wp-content/uploads/2012/11/tumblr_mcmct7Ziqj1qb5gkjo1_2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55" y="247492"/>
            <a:ext cx="18097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741" y="4834920"/>
            <a:ext cx="2719388" cy="1662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333" y="4836667"/>
            <a:ext cx="2719388" cy="1662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31" y="4836667"/>
            <a:ext cx="2716530" cy="1660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3152" y="4517065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Input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798212" y="4503688"/>
            <a:ext cx="193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saturation *= 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01420" y="4503688"/>
            <a:ext cx="193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saturation *= 0.2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3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Éldetektálás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Alap</a:t>
            </a:r>
            <a:r>
              <a:rPr lang="en-GB" sz="2400" dirty="0" smtClean="0"/>
              <a:t> </a:t>
            </a:r>
            <a:r>
              <a:rPr lang="en-GB" sz="2400" dirty="0" err="1" smtClean="0"/>
              <a:t>operátorok</a:t>
            </a:r>
            <a:r>
              <a:rPr lang="en-GB" sz="2400" dirty="0" smtClean="0"/>
              <a:t> (Sobel, Laplace) </a:t>
            </a:r>
            <a:r>
              <a:rPr lang="en-GB" sz="2400" dirty="0" err="1" smtClean="0"/>
              <a:t>és</a:t>
            </a:r>
            <a:r>
              <a:rPr lang="en-GB" sz="2400" dirty="0" smtClean="0"/>
              <a:t> </a:t>
            </a:r>
            <a:r>
              <a:rPr lang="en-GB" sz="2400" dirty="0" err="1" smtClean="0"/>
              <a:t>bonyolultabb</a:t>
            </a:r>
            <a:r>
              <a:rPr lang="en-GB" sz="2400" dirty="0" smtClean="0"/>
              <a:t> </a:t>
            </a:r>
            <a:r>
              <a:rPr lang="en-GB" sz="2400" dirty="0" err="1" smtClean="0"/>
              <a:t>algoritmusok</a:t>
            </a:r>
            <a:r>
              <a:rPr lang="en-GB" sz="2400" dirty="0" smtClean="0"/>
              <a:t> (Canny) is </a:t>
            </a:r>
            <a:r>
              <a:rPr lang="en-GB" sz="2400" dirty="0" err="1" smtClean="0"/>
              <a:t>implementálva</a:t>
            </a:r>
            <a:r>
              <a:rPr lang="en-GB" sz="2400" dirty="0" smtClean="0"/>
              <a:t> </a:t>
            </a:r>
            <a:r>
              <a:rPr lang="en-GB" sz="2400" dirty="0" err="1" smtClean="0"/>
              <a:t>vannak</a:t>
            </a:r>
            <a:endParaRPr lang="en-GB" sz="2400" dirty="0" smtClean="0"/>
          </a:p>
          <a:p>
            <a:pPr lvl="1"/>
            <a:r>
              <a:rPr lang="en-GB" sz="2000" dirty="0" err="1" smtClean="0"/>
              <a:t>Általában</a:t>
            </a:r>
            <a:r>
              <a:rPr lang="en-GB" sz="2000" dirty="0" smtClean="0"/>
              <a:t> grayscale </a:t>
            </a:r>
            <a:r>
              <a:rPr lang="en-GB" sz="2000" dirty="0" err="1" smtClean="0"/>
              <a:t>képeken</a:t>
            </a:r>
            <a:r>
              <a:rPr lang="en-GB" sz="2000" dirty="0" smtClean="0"/>
              <a:t> </a:t>
            </a:r>
            <a:r>
              <a:rPr lang="en-GB" sz="2000" dirty="0" err="1" smtClean="0"/>
              <a:t>működnek</a:t>
            </a:r>
            <a:endParaRPr lang="en-GB" sz="2000" dirty="0" smtClean="0"/>
          </a:p>
          <a:p>
            <a:r>
              <a:rPr lang="en-GB" sz="2400" dirty="0" smtClean="0"/>
              <a:t>cv::Sobel(</a:t>
            </a:r>
            <a:r>
              <a:rPr lang="en-GB" sz="2400" dirty="0" err="1" smtClean="0"/>
              <a:t>inputMat</a:t>
            </a:r>
            <a:r>
              <a:rPr lang="en-GB" sz="2400" dirty="0" smtClean="0"/>
              <a:t>, </a:t>
            </a:r>
            <a:r>
              <a:rPr lang="en-GB" sz="2400" dirty="0" err="1" smtClean="0"/>
              <a:t>outputMat</a:t>
            </a:r>
            <a:r>
              <a:rPr lang="en-GB" sz="2400" dirty="0" smtClean="0"/>
              <a:t>, </a:t>
            </a:r>
            <a:r>
              <a:rPr lang="en-GB" sz="2400" dirty="0" err="1" smtClean="0"/>
              <a:t>bitDepth</a:t>
            </a:r>
            <a:r>
              <a:rPr lang="en-GB" sz="2400" dirty="0" smtClean="0"/>
              <a:t>, dx, </a:t>
            </a:r>
            <a:r>
              <a:rPr lang="en-GB" sz="2400" dirty="0" err="1" smtClean="0"/>
              <a:t>dy</a:t>
            </a:r>
            <a:r>
              <a:rPr lang="en-GB" sz="2400" dirty="0" smtClean="0"/>
              <a:t>, </a:t>
            </a:r>
            <a:r>
              <a:rPr lang="en-GB" sz="2400" dirty="0" err="1" smtClean="0"/>
              <a:t>kernelSize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A </a:t>
            </a:r>
            <a:r>
              <a:rPr lang="en-GB" sz="2400" dirty="0" err="1" smtClean="0"/>
              <a:t>deriváló</a:t>
            </a:r>
            <a:r>
              <a:rPr lang="en-GB" sz="2400" dirty="0" smtClean="0"/>
              <a:t> </a:t>
            </a:r>
            <a:r>
              <a:rPr lang="en-GB" sz="2400" dirty="0" err="1" smtClean="0"/>
              <a:t>operátorok</a:t>
            </a:r>
            <a:r>
              <a:rPr lang="en-GB" sz="2400" dirty="0" smtClean="0"/>
              <a:t> </a:t>
            </a:r>
            <a:r>
              <a:rPr lang="en-GB" sz="2400" dirty="0" err="1" smtClean="0"/>
              <a:t>negatív</a:t>
            </a:r>
            <a:r>
              <a:rPr lang="en-GB" sz="2400" dirty="0" smtClean="0"/>
              <a:t> </a:t>
            </a:r>
            <a:r>
              <a:rPr lang="en-GB" sz="2400" dirty="0" err="1" smtClean="0"/>
              <a:t>értéket</a:t>
            </a:r>
            <a:r>
              <a:rPr lang="en-GB" sz="2400" dirty="0" smtClean="0"/>
              <a:t> is </a:t>
            </a:r>
            <a:r>
              <a:rPr lang="en-GB" sz="2400" dirty="0" err="1" smtClean="0"/>
              <a:t>adhatnak</a:t>
            </a:r>
            <a:endParaRPr lang="en-GB" sz="2400" dirty="0" smtClean="0"/>
          </a:p>
          <a:p>
            <a:pPr lvl="1"/>
            <a:r>
              <a:rPr lang="en-GB" sz="2000" dirty="0" smtClean="0"/>
              <a:t>Ha meg </a:t>
            </a:r>
            <a:r>
              <a:rPr lang="en-GB" sz="2000" dirty="0" err="1" smtClean="0"/>
              <a:t>szeretnénk</a:t>
            </a:r>
            <a:r>
              <a:rPr lang="en-GB" sz="2000" dirty="0" smtClean="0"/>
              <a:t> </a:t>
            </a:r>
            <a:r>
              <a:rPr lang="en-GB" sz="2000" dirty="0" err="1" smtClean="0"/>
              <a:t>jeleníteni</a:t>
            </a:r>
            <a:r>
              <a:rPr lang="en-GB" sz="2000" dirty="0" smtClean="0"/>
              <a:t>: cv::</a:t>
            </a:r>
            <a:r>
              <a:rPr lang="en-GB" sz="2000" dirty="0" err="1" smtClean="0"/>
              <a:t>convertScaleAbs</a:t>
            </a:r>
            <a:r>
              <a:rPr lang="en-GB" sz="2000" dirty="0" smtClean="0"/>
              <a:t>(in, out)</a:t>
            </a:r>
          </a:p>
          <a:p>
            <a:endParaRPr lang="en-GB" sz="2400" dirty="0" smtClean="0"/>
          </a:p>
          <a:p>
            <a:r>
              <a:rPr lang="en-GB" sz="2400" dirty="0" smtClean="0"/>
              <a:t>A </a:t>
            </a:r>
            <a:r>
              <a:rPr lang="en-GB" sz="2400" dirty="0" err="1" smtClean="0"/>
              <a:t>deriválás</a:t>
            </a:r>
            <a:r>
              <a:rPr lang="en-GB" sz="2400" dirty="0" smtClean="0"/>
              <a:t> (</a:t>
            </a:r>
            <a:r>
              <a:rPr lang="en-GB" sz="2400" dirty="0" err="1" smtClean="0"/>
              <a:t>élkeresés</a:t>
            </a:r>
            <a:r>
              <a:rPr lang="en-GB" sz="2400" dirty="0" smtClean="0"/>
              <a:t>) </a:t>
            </a:r>
            <a:r>
              <a:rPr lang="en-GB" sz="2400" dirty="0" err="1" smtClean="0"/>
              <a:t>felerősíti</a:t>
            </a:r>
            <a:r>
              <a:rPr lang="en-GB" sz="2400" dirty="0" smtClean="0"/>
              <a:t> a </a:t>
            </a:r>
            <a:r>
              <a:rPr lang="en-GB" sz="2400" dirty="0" err="1" smtClean="0"/>
              <a:t>zajt</a:t>
            </a:r>
            <a:endParaRPr lang="en-GB" sz="2400" dirty="0" smtClean="0"/>
          </a:p>
          <a:p>
            <a:pPr lvl="1"/>
            <a:r>
              <a:rPr lang="en-GB" sz="2000" dirty="0" err="1" smtClean="0"/>
              <a:t>Általában</a:t>
            </a:r>
            <a:r>
              <a:rPr lang="en-GB" sz="2000" dirty="0" smtClean="0"/>
              <a:t> </a:t>
            </a:r>
            <a:r>
              <a:rPr lang="en-GB" sz="2000" dirty="0" err="1" smtClean="0"/>
              <a:t>célszerű</a:t>
            </a:r>
            <a:r>
              <a:rPr lang="en-GB" sz="2000" dirty="0" smtClean="0"/>
              <a:t> </a:t>
            </a:r>
            <a:r>
              <a:rPr lang="en-GB" sz="2000" dirty="0" err="1" smtClean="0"/>
              <a:t>előszűrni</a:t>
            </a:r>
            <a:r>
              <a:rPr lang="en-GB" sz="2000" dirty="0" smtClean="0"/>
              <a:t> a </a:t>
            </a:r>
            <a:r>
              <a:rPr lang="en-GB" sz="2000" dirty="0" err="1" smtClean="0"/>
              <a:t>képet</a:t>
            </a:r>
            <a:r>
              <a:rPr lang="en-GB" sz="2000" dirty="0" smtClean="0"/>
              <a:t>: cv::</a:t>
            </a:r>
            <a:r>
              <a:rPr lang="en-GB" sz="2000" dirty="0" err="1" smtClean="0"/>
              <a:t>GaussianBlur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3436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Sobel </a:t>
            </a:r>
            <a:r>
              <a:rPr lang="en-GB" dirty="0" err="1" smtClean="0"/>
              <a:t>operátor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3" y="1891004"/>
            <a:ext cx="3359468" cy="2053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492" y="1891004"/>
            <a:ext cx="3367087" cy="2057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932" y="2732987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dx, 3x3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122919" y="2732987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dy</a:t>
            </a:r>
            <a:r>
              <a:rPr lang="en-GB" dirty="0" smtClean="0"/>
              <a:t>, 3x3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813" y="4099691"/>
            <a:ext cx="3359468" cy="2053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037" y="4609239"/>
            <a:ext cx="1161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dx, 3x3</a:t>
            </a:r>
          </a:p>
          <a:p>
            <a:pPr algn="ctr"/>
            <a:r>
              <a:rPr lang="en-GB" dirty="0" smtClean="0"/>
              <a:t>+</a:t>
            </a:r>
          </a:p>
          <a:p>
            <a:pPr algn="ctr"/>
            <a:r>
              <a:rPr lang="en-GB" dirty="0" smtClean="0"/>
              <a:t>7x7 Gauss </a:t>
            </a:r>
            <a:r>
              <a:rPr lang="en-GB" dirty="0" err="1" smtClean="0"/>
              <a:t>előszűrés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492" y="4099691"/>
            <a:ext cx="3367087" cy="2057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88618" y="4542071"/>
            <a:ext cx="1161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dx+dy</a:t>
            </a:r>
            <a:endParaRPr lang="en-GB" dirty="0" smtClean="0"/>
          </a:p>
          <a:p>
            <a:pPr algn="ctr"/>
            <a:r>
              <a:rPr lang="en-GB" dirty="0" smtClean="0"/>
              <a:t>+</a:t>
            </a:r>
          </a:p>
          <a:p>
            <a:pPr algn="ctr"/>
            <a:r>
              <a:rPr lang="en-GB" dirty="0" smtClean="0"/>
              <a:t>7x7 Gauss </a:t>
            </a:r>
            <a:r>
              <a:rPr lang="en-GB" dirty="0" err="1" smtClean="0"/>
              <a:t>előszűrés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1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Feladat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Rajzoljuk</a:t>
            </a:r>
            <a:r>
              <a:rPr lang="en-GB" dirty="0" smtClean="0"/>
              <a:t> </a:t>
            </a:r>
            <a:r>
              <a:rPr lang="en-GB" dirty="0" err="1"/>
              <a:t>rá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eredeti</a:t>
            </a:r>
            <a:r>
              <a:rPr lang="en-GB" dirty="0"/>
              <a:t> </a:t>
            </a:r>
            <a:r>
              <a:rPr lang="en-GB" dirty="0" err="1"/>
              <a:t>képre</a:t>
            </a:r>
            <a:r>
              <a:rPr lang="en-GB" dirty="0"/>
              <a:t> a </a:t>
            </a:r>
            <a:r>
              <a:rPr lang="en-GB" dirty="0" err="1"/>
              <a:t>detektált</a:t>
            </a:r>
            <a:r>
              <a:rPr lang="en-GB" dirty="0"/>
              <a:t> </a:t>
            </a:r>
            <a:r>
              <a:rPr lang="en-GB" dirty="0" err="1" smtClean="0"/>
              <a:t>éleket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41" y="88607"/>
            <a:ext cx="2520575" cy="1540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8" y="3132495"/>
            <a:ext cx="4268997" cy="260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126" y="3132495"/>
            <a:ext cx="4268998" cy="260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0784" y="2763163"/>
            <a:ext cx="143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Canny </a:t>
            </a:r>
            <a:r>
              <a:rPr lang="en-GB" dirty="0" err="1" smtClean="0"/>
              <a:t>élek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21197" y="2701650"/>
            <a:ext cx="143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Sobel </a:t>
            </a:r>
            <a:r>
              <a:rPr lang="en-GB" dirty="0" err="1" smtClean="0"/>
              <a:t>élek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454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Affin</a:t>
            </a:r>
            <a:r>
              <a:rPr lang="en-GB" dirty="0" smtClean="0"/>
              <a:t> </a:t>
            </a:r>
            <a:r>
              <a:rPr lang="en-GB" dirty="0" err="1" smtClean="0"/>
              <a:t>transzformációk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4557"/>
            <a:ext cx="7886700" cy="435133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cv::</a:t>
            </a:r>
            <a:r>
              <a:rPr lang="en-GB" sz="2000" dirty="0" err="1" smtClean="0"/>
              <a:t>warpAffine</a:t>
            </a:r>
            <a:r>
              <a:rPr lang="en-GB" sz="2000" dirty="0" smtClean="0"/>
              <a:t>(</a:t>
            </a:r>
            <a:r>
              <a:rPr lang="en-GB" sz="2000" dirty="0" err="1" smtClean="0"/>
              <a:t>inputMat</a:t>
            </a:r>
            <a:r>
              <a:rPr lang="en-GB" sz="2000" dirty="0" smtClean="0"/>
              <a:t>, </a:t>
            </a:r>
            <a:r>
              <a:rPr lang="en-GB" sz="2000" dirty="0" err="1" smtClean="0"/>
              <a:t>outputMat</a:t>
            </a:r>
            <a:r>
              <a:rPr lang="en-GB" sz="2000" dirty="0" smtClean="0"/>
              <a:t>, </a:t>
            </a:r>
            <a:r>
              <a:rPr lang="en-GB" sz="2000" dirty="0" err="1" smtClean="0"/>
              <a:t>transformationMat</a:t>
            </a:r>
            <a:r>
              <a:rPr lang="en-GB" sz="2000" dirty="0" smtClean="0"/>
              <a:t>, </a:t>
            </a:r>
            <a:r>
              <a:rPr lang="en-GB" sz="2000" dirty="0" err="1" smtClean="0"/>
              <a:t>outputSize</a:t>
            </a:r>
            <a:r>
              <a:rPr lang="en-GB" sz="2000" dirty="0" smtClean="0"/>
              <a:t>)</a:t>
            </a:r>
          </a:p>
          <a:p>
            <a:r>
              <a:rPr lang="en-GB" sz="2000" dirty="0" err="1" smtClean="0"/>
              <a:t>Transzformációs</a:t>
            </a:r>
            <a:r>
              <a:rPr lang="en-GB" sz="2000" dirty="0" smtClean="0"/>
              <a:t> </a:t>
            </a:r>
            <a:r>
              <a:rPr lang="en-GB" sz="2000" dirty="0" err="1" smtClean="0"/>
              <a:t>mátrix</a:t>
            </a:r>
            <a:r>
              <a:rPr lang="en-GB" sz="2000" dirty="0" smtClean="0"/>
              <a:t>: 2x3</a:t>
            </a:r>
          </a:p>
          <a:p>
            <a:pPr lvl="1"/>
            <a:r>
              <a:rPr lang="en-GB" sz="1600" dirty="0" err="1" smtClean="0"/>
              <a:t>Eltolás</a:t>
            </a:r>
            <a:r>
              <a:rPr lang="en-GB" sz="1600" dirty="0" smtClean="0"/>
              <a:t>, </a:t>
            </a:r>
            <a:r>
              <a:rPr lang="en-GB" sz="1600" dirty="0" err="1" smtClean="0"/>
              <a:t>skálázás</a:t>
            </a:r>
            <a:r>
              <a:rPr lang="en-GB" sz="1600" dirty="0" smtClean="0"/>
              <a:t>, </a:t>
            </a:r>
            <a:r>
              <a:rPr lang="en-GB" sz="1600" dirty="0" err="1" smtClean="0"/>
              <a:t>elforgatás</a:t>
            </a:r>
            <a:endParaRPr lang="en-GB" sz="1600" dirty="0" smtClean="0"/>
          </a:p>
          <a:p>
            <a:pPr lvl="1"/>
            <a:r>
              <a:rPr lang="en-GB" sz="1600" dirty="0" smtClean="0"/>
              <a:t>cv::Mat_&lt;float&gt;(2,3) &lt;&lt; 1,0,0, 0,1,0</a:t>
            </a:r>
          </a:p>
          <a:p>
            <a:pPr lvl="1"/>
            <a:r>
              <a:rPr lang="en-GB" sz="1600" dirty="0" smtClean="0"/>
              <a:t>cv::getRotationMatrix2D(</a:t>
            </a:r>
            <a:r>
              <a:rPr lang="en-GB" sz="1600" dirty="0" err="1" smtClean="0"/>
              <a:t>center</a:t>
            </a:r>
            <a:r>
              <a:rPr lang="en-GB" sz="1600" dirty="0" smtClean="0"/>
              <a:t>, </a:t>
            </a:r>
            <a:r>
              <a:rPr lang="en-GB" sz="1600" dirty="0" err="1" smtClean="0"/>
              <a:t>angleInDegrees</a:t>
            </a:r>
            <a:r>
              <a:rPr lang="en-GB" sz="1600" dirty="0" smtClean="0"/>
              <a:t>, scale)</a:t>
            </a: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Feladat</a:t>
            </a:r>
            <a:r>
              <a:rPr lang="en-GB" sz="2000" dirty="0" smtClean="0"/>
              <a:t>: </a:t>
            </a:r>
            <a:r>
              <a:rPr lang="en-GB" sz="2000" dirty="0" err="1" smtClean="0"/>
              <a:t>folyamatosan</a:t>
            </a:r>
            <a:r>
              <a:rPr lang="en-GB" sz="2000" dirty="0" smtClean="0"/>
              <a:t> </a:t>
            </a:r>
            <a:r>
              <a:rPr lang="en-GB" sz="2000" dirty="0" err="1" smtClean="0"/>
              <a:t>forgassuk</a:t>
            </a:r>
            <a:r>
              <a:rPr lang="en-GB" sz="2000" dirty="0" smtClean="0"/>
              <a:t> a </a:t>
            </a:r>
            <a:r>
              <a:rPr lang="en-GB" sz="2000" dirty="0" err="1" smtClean="0"/>
              <a:t>képet</a:t>
            </a:r>
            <a:r>
              <a:rPr lang="en-GB" sz="2000" dirty="0" smtClean="0"/>
              <a:t> </a:t>
            </a:r>
            <a:r>
              <a:rPr lang="en-GB" sz="2000" dirty="0" err="1" smtClean="0"/>
              <a:t>az</a:t>
            </a:r>
            <a:r>
              <a:rPr lang="en-GB" sz="2000" dirty="0" smtClean="0"/>
              <a:t> </a:t>
            </a:r>
            <a:r>
              <a:rPr lang="en-GB" sz="2000" dirty="0" err="1" smtClean="0"/>
              <a:t>idő</a:t>
            </a:r>
            <a:r>
              <a:rPr lang="en-GB" sz="2000" dirty="0" smtClean="0"/>
              <a:t> </a:t>
            </a:r>
            <a:r>
              <a:rPr lang="en-GB" sz="2000" dirty="0" err="1" smtClean="0"/>
              <a:t>előrehaladtával</a:t>
            </a:r>
            <a:endParaRPr lang="en-GB" sz="2000" dirty="0" smtClean="0"/>
          </a:p>
          <a:p>
            <a:pPr lvl="1"/>
            <a:r>
              <a:rPr lang="en-GB" sz="1600" dirty="0" err="1" smtClean="0"/>
              <a:t>Az</a:t>
            </a:r>
            <a:r>
              <a:rPr lang="en-GB" sz="1600" dirty="0" smtClean="0"/>
              <a:t> </a:t>
            </a:r>
            <a:r>
              <a:rPr lang="en-GB" sz="1600" dirty="0" err="1" smtClean="0"/>
              <a:t>eredmény</a:t>
            </a:r>
            <a:r>
              <a:rPr lang="en-GB" sz="1600" dirty="0" smtClean="0"/>
              <a:t> </a:t>
            </a:r>
            <a:r>
              <a:rPr lang="en-GB" sz="1600" dirty="0" err="1" smtClean="0"/>
              <a:t>mérete</a:t>
            </a:r>
            <a:r>
              <a:rPr lang="en-GB" sz="1600" dirty="0" smtClean="0"/>
              <a:t> </a:t>
            </a:r>
            <a:r>
              <a:rPr lang="en-GB" sz="1600" dirty="0" err="1" smtClean="0"/>
              <a:t>legyen</a:t>
            </a:r>
            <a:r>
              <a:rPr lang="en-GB" sz="1600" dirty="0" smtClean="0"/>
              <a:t> </a:t>
            </a:r>
            <a:r>
              <a:rPr lang="en-GB" sz="1600" dirty="0" err="1" smtClean="0"/>
              <a:t>az</a:t>
            </a:r>
            <a:r>
              <a:rPr lang="en-GB" sz="1600" dirty="0" smtClean="0"/>
              <a:t> </a:t>
            </a:r>
            <a:r>
              <a:rPr lang="en-GB" sz="1600" dirty="0" err="1" smtClean="0"/>
              <a:t>eredeti</a:t>
            </a:r>
            <a:r>
              <a:rPr lang="en-GB" sz="1600" dirty="0" smtClean="0"/>
              <a:t> </a:t>
            </a:r>
            <a:r>
              <a:rPr lang="en-GB" sz="1600" dirty="0" err="1" smtClean="0"/>
              <a:t>képé</a:t>
            </a:r>
            <a:r>
              <a:rPr lang="en-GB" sz="1600" dirty="0" smtClean="0"/>
              <a:t>, </a:t>
            </a:r>
            <a:r>
              <a:rPr lang="en-GB" sz="1600" dirty="0" err="1" smtClean="0"/>
              <a:t>soha</a:t>
            </a:r>
            <a:r>
              <a:rPr lang="en-GB" sz="1600" dirty="0" smtClean="0"/>
              <a:t> ne </a:t>
            </a:r>
            <a:r>
              <a:rPr lang="en-GB" sz="1600" dirty="0" err="1" smtClean="0"/>
              <a:t>lógjon</a:t>
            </a:r>
            <a:r>
              <a:rPr lang="en-GB" sz="1600" dirty="0" smtClean="0"/>
              <a:t> </a:t>
            </a:r>
            <a:r>
              <a:rPr lang="en-GB" sz="1600" dirty="0" err="1" smtClean="0"/>
              <a:t>ki</a:t>
            </a:r>
            <a:r>
              <a:rPr lang="en-GB" sz="1600" dirty="0" smtClean="0"/>
              <a:t> </a:t>
            </a:r>
            <a:r>
              <a:rPr lang="en-GB" sz="1600" dirty="0" err="1" smtClean="0"/>
              <a:t>belőle</a:t>
            </a:r>
            <a:r>
              <a:rPr lang="en-GB" sz="1600" dirty="0" smtClean="0"/>
              <a:t>!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104" y="4305454"/>
            <a:ext cx="3926812" cy="2400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82" y="4305455"/>
            <a:ext cx="3926812" cy="2400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9344" y="3868655"/>
            <a:ext cx="143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+45° </a:t>
            </a:r>
            <a:r>
              <a:rPr lang="en-GB" dirty="0" err="1" smtClean="0"/>
              <a:t>forgatás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26562" y="3879840"/>
            <a:ext cx="268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eltolás</a:t>
            </a:r>
            <a:r>
              <a:rPr lang="en-GB" dirty="0" smtClean="0"/>
              <a:t> +  x-</a:t>
            </a:r>
            <a:r>
              <a:rPr lang="en-GB" dirty="0" err="1" smtClean="0"/>
              <a:t>menti</a:t>
            </a:r>
            <a:r>
              <a:rPr lang="en-GB" dirty="0" smtClean="0"/>
              <a:t> </a:t>
            </a:r>
            <a:r>
              <a:rPr lang="en-GB" dirty="0" err="1" smtClean="0"/>
              <a:t>skálázás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14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Első</a:t>
            </a:r>
            <a:r>
              <a:rPr lang="en-GB" dirty="0" smtClean="0"/>
              <a:t> C++ </a:t>
            </a:r>
            <a:r>
              <a:rPr lang="en-GB" dirty="0" err="1" smtClean="0"/>
              <a:t>OpenCV</a:t>
            </a:r>
            <a:r>
              <a:rPr lang="en-GB" dirty="0" smtClean="0"/>
              <a:t> </a:t>
            </a:r>
            <a:r>
              <a:rPr lang="en-GB" dirty="0" err="1" smtClean="0"/>
              <a:t>projekt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0" y="2406900"/>
            <a:ext cx="5822632" cy="4040572"/>
          </a:xfrm>
          <a:prstGeom prst="rect">
            <a:avLst/>
          </a:prstGeo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144496" y="1825625"/>
            <a:ext cx="31820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Visual studio 2015</a:t>
            </a:r>
          </a:p>
          <a:p>
            <a:r>
              <a:rPr lang="en-US" dirty="0" err="1" smtClean="0"/>
              <a:t>Új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W32 console</a:t>
            </a:r>
          </a:p>
          <a:p>
            <a:r>
              <a:rPr lang="en-US" dirty="0" smtClean="0"/>
              <a:t>Project name: Lab</a:t>
            </a:r>
            <a:r>
              <a:rPr lang="hu-HU" dirty="0" smtClean="0"/>
              <a:t>0</a:t>
            </a:r>
            <a:r>
              <a:rPr lang="en-GB" dirty="0" smtClean="0"/>
              <a:t>1</a:t>
            </a:r>
            <a:endParaRPr lang="en-US" dirty="0" smtClean="0"/>
          </a:p>
          <a:p>
            <a:r>
              <a:rPr lang="en-US" dirty="0" smtClean="0"/>
              <a:t>Solution name: </a:t>
            </a:r>
            <a:r>
              <a:rPr lang="hu-HU" dirty="0" smtClean="0"/>
              <a:t>OpenCV</a:t>
            </a:r>
            <a:r>
              <a:rPr lang="en-GB" dirty="0" smtClean="0"/>
              <a:t>_</a:t>
            </a:r>
            <a:r>
              <a:rPr lang="hu-HU" dirty="0" smtClean="0"/>
              <a:t>Basics</a:t>
            </a:r>
            <a:endParaRPr lang="en-US" dirty="0" smtClean="0"/>
          </a:p>
          <a:p>
            <a:r>
              <a:rPr lang="en-US" dirty="0" smtClean="0"/>
              <a:t>Empty project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80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Perspektív</a:t>
            </a:r>
            <a:r>
              <a:rPr lang="en-GB" dirty="0" smtClean="0"/>
              <a:t> </a:t>
            </a:r>
            <a:r>
              <a:rPr lang="en-GB" dirty="0" err="1" smtClean="0"/>
              <a:t>transzformáció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6364"/>
            <a:ext cx="7886700" cy="5085321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Eml</a:t>
            </a:r>
            <a:r>
              <a:rPr lang="en-GB" sz="3200" dirty="0" smtClean="0"/>
              <a:t>.: </a:t>
            </a:r>
            <a:r>
              <a:rPr lang="en-GB" sz="3200" dirty="0" err="1" smtClean="0"/>
              <a:t>nem</a:t>
            </a:r>
            <a:r>
              <a:rPr lang="en-GB" sz="3200" dirty="0" smtClean="0"/>
              <a:t> </a:t>
            </a:r>
            <a:r>
              <a:rPr lang="en-GB" sz="3200" dirty="0" err="1" smtClean="0"/>
              <a:t>párhuzamostartó</a:t>
            </a:r>
            <a:endParaRPr lang="en-GB" sz="3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err="1" smtClean="0"/>
              <a:t>std</a:t>
            </a:r>
            <a:r>
              <a:rPr lang="en-GB" sz="1600" dirty="0"/>
              <a:t>::vector&lt;cv::Point2f&gt; </a:t>
            </a:r>
            <a:r>
              <a:rPr lang="en-GB" sz="1600" dirty="0" err="1"/>
              <a:t>inputPoints</a:t>
            </a:r>
            <a:r>
              <a:rPr lang="en-GB" sz="1600" dirty="0"/>
              <a:t> =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cv::Point2f(0, 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cv::Point2f(m.cols-1, 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cv::Point2f(m.cols-1, m.rows-1),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cv::Point2f(0, m.rows-1),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};</a:t>
            </a:r>
            <a:endParaRPr lang="en-GB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err="1" smtClean="0"/>
              <a:t>std</a:t>
            </a:r>
            <a:r>
              <a:rPr lang="en-GB" sz="1600" dirty="0"/>
              <a:t>::vector&lt;cv::Point2f&gt; </a:t>
            </a:r>
            <a:r>
              <a:rPr lang="en-GB" sz="1600" dirty="0" err="1"/>
              <a:t>outputPoints</a:t>
            </a:r>
            <a:r>
              <a:rPr lang="en-GB" sz="1600" dirty="0"/>
              <a:t> =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cv::Point2f(100, 50),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</a:t>
            </a:r>
            <a:r>
              <a:rPr lang="en-GB" sz="1600" dirty="0" err="1"/>
              <a:t>m.cols</a:t>
            </a:r>
            <a:r>
              <a:rPr lang="en-GB" sz="1600" dirty="0"/>
              <a:t> - 100, 40),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</a:t>
            </a:r>
            <a:r>
              <a:rPr lang="en-GB" sz="1600" dirty="0" err="1"/>
              <a:t>m.cols</a:t>
            </a:r>
            <a:r>
              <a:rPr lang="en-GB" sz="1600" dirty="0"/>
              <a:t> - 30, </a:t>
            </a:r>
            <a:r>
              <a:rPr lang="en-GB" sz="1600" dirty="0" err="1"/>
              <a:t>m.rows</a:t>
            </a:r>
            <a:r>
              <a:rPr lang="en-GB" sz="1600" dirty="0"/>
              <a:t> - 10),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cv::Point2f(20, </a:t>
            </a:r>
            <a:r>
              <a:rPr lang="en-GB" sz="1600" dirty="0" err="1"/>
              <a:t>m.rows</a:t>
            </a:r>
            <a:r>
              <a:rPr lang="en-GB" sz="1600" dirty="0"/>
              <a:t> - 1),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};</a:t>
            </a:r>
            <a:endParaRPr lang="en-GB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cv</a:t>
            </a:r>
            <a:r>
              <a:rPr lang="en-GB" sz="1600" dirty="0"/>
              <a:t>::Mat </a:t>
            </a:r>
            <a:r>
              <a:rPr lang="en-GB" sz="1600" dirty="0" err="1"/>
              <a:t>transformMat</a:t>
            </a:r>
            <a:r>
              <a:rPr lang="en-GB" sz="1600" dirty="0"/>
              <a:t> = cv::</a:t>
            </a:r>
            <a:r>
              <a:rPr lang="en-GB" sz="1600" dirty="0" err="1"/>
              <a:t>getPerspectiveTransform</a:t>
            </a:r>
            <a:r>
              <a:rPr lang="en-GB" sz="1600" dirty="0"/>
              <a:t>(</a:t>
            </a:r>
            <a:r>
              <a:rPr lang="en-GB" sz="1600" dirty="0" err="1"/>
              <a:t>inputPoints</a:t>
            </a:r>
            <a:r>
              <a:rPr lang="en-GB" sz="1600" dirty="0"/>
              <a:t>, </a:t>
            </a:r>
            <a:r>
              <a:rPr lang="en-GB" sz="1600" dirty="0" err="1"/>
              <a:t>outputPoints</a:t>
            </a:r>
            <a:r>
              <a:rPr lang="en-GB" sz="16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cv</a:t>
            </a:r>
            <a:r>
              <a:rPr lang="en-GB" sz="1600" dirty="0"/>
              <a:t>::</a:t>
            </a:r>
            <a:r>
              <a:rPr lang="en-GB" sz="1600" dirty="0" err="1"/>
              <a:t>warpPerspective</a:t>
            </a:r>
            <a:r>
              <a:rPr lang="en-GB" sz="1600" dirty="0"/>
              <a:t>(m, transformed, </a:t>
            </a:r>
            <a:r>
              <a:rPr lang="en-GB" sz="1600" dirty="0" err="1"/>
              <a:t>transformMat</a:t>
            </a:r>
            <a:r>
              <a:rPr lang="en-GB" sz="1600" dirty="0"/>
              <a:t>, </a:t>
            </a:r>
            <a:r>
              <a:rPr lang="en-GB" sz="1600" dirty="0" err="1"/>
              <a:t>m.size</a:t>
            </a:r>
            <a:r>
              <a:rPr lang="en-GB" sz="1600" dirty="0" smtClean="0"/>
              <a:t>());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2000" dirty="0" err="1" smtClean="0"/>
              <a:t>Szorgalmi</a:t>
            </a:r>
            <a:r>
              <a:rPr lang="en-GB" sz="2000" dirty="0" smtClean="0"/>
              <a:t> </a:t>
            </a:r>
            <a:r>
              <a:rPr lang="en-GB" sz="2000" dirty="0" err="1" smtClean="0"/>
              <a:t>feladat</a:t>
            </a:r>
            <a:r>
              <a:rPr lang="en-GB" sz="2000" dirty="0" smtClean="0"/>
              <a:t>: 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</a:t>
            </a:r>
            <a:r>
              <a:rPr lang="en-GB" sz="2000" dirty="0" err="1" smtClean="0"/>
              <a:t>forgó</a:t>
            </a:r>
            <a:r>
              <a:rPr lang="en-GB" sz="2000" dirty="0" smtClean="0"/>
              <a:t> </a:t>
            </a:r>
            <a:r>
              <a:rPr lang="en-GB" sz="2000" dirty="0" err="1" smtClean="0"/>
              <a:t>videolejátszó</a:t>
            </a:r>
            <a:r>
              <a:rPr lang="en-GB" sz="2000" dirty="0" smtClean="0"/>
              <a:t> </a:t>
            </a:r>
            <a:r>
              <a:rPr lang="en-GB" sz="2000" dirty="0" err="1" smtClean="0"/>
              <a:t>kocka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382" y="2078183"/>
            <a:ext cx="3814728" cy="2331552"/>
          </a:xfrm>
          <a:prstGeom prst="rect">
            <a:avLst/>
          </a:prstGeom>
        </p:spPr>
      </p:pic>
      <p:pic>
        <p:nvPicPr>
          <p:cNvPr id="1028" name="Picture 4" descr="KÃ©ptalÃ¡lat a kÃ¶vetkezÅre: âvideo cube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82" y="5323928"/>
            <a:ext cx="2590973" cy="14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2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1825625"/>
            <a:ext cx="4423969" cy="3151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Include </a:t>
            </a:r>
            <a:r>
              <a:rPr lang="en-GB" dirty="0" err="1"/>
              <a:t>és</a:t>
            </a:r>
            <a:r>
              <a:rPr lang="en-GB" dirty="0"/>
              <a:t> library </a:t>
            </a:r>
            <a:r>
              <a:rPr lang="en-GB" dirty="0" err="1"/>
              <a:t>könyvtárak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4600" y="2194560"/>
            <a:ext cx="1714500" cy="2057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5" y="1828737"/>
            <a:ext cx="4419601" cy="31485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87540" y="3002280"/>
            <a:ext cx="1859280" cy="2057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144497" y="5112243"/>
            <a:ext cx="8309548" cy="106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Include: c:\AR\opencv\opencv-3.3\build\include</a:t>
            </a:r>
          </a:p>
          <a:p>
            <a:r>
              <a:rPr lang="en-GB" sz="2000" dirty="0" smtClean="0"/>
              <a:t>Lib: c:\AR\opencv\opencv-3.3\opencv\build\x64\vc14\lib</a:t>
            </a:r>
            <a:endParaRPr lang="en-US" sz="2000" dirty="0" smtClean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655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Library </a:t>
            </a:r>
            <a:r>
              <a:rPr lang="en-GB" dirty="0" err="1"/>
              <a:t>fájl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Release: opencv_world330.lib</a:t>
            </a:r>
          </a:p>
          <a:p>
            <a:r>
              <a:rPr lang="en-GB" sz="2400" dirty="0" smtClean="0"/>
              <a:t>Debug:   opencv_world330d.lib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2804160"/>
            <a:ext cx="5413553" cy="3856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780" y="3284220"/>
            <a:ext cx="937260" cy="1752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92680" y="3032760"/>
            <a:ext cx="449580" cy="2514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66" y="1538546"/>
            <a:ext cx="6183023" cy="4404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50971" y="2485506"/>
            <a:ext cx="1905000" cy="5181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493" y="142774"/>
            <a:ext cx="1743075" cy="1352550"/>
          </a:xfrm>
          <a:prstGeom prst="rect">
            <a:avLst/>
          </a:prstGeom>
        </p:spPr>
      </p:pic>
      <p:sp>
        <p:nvSpPr>
          <p:cNvPr id="8" name="Tartalom helye 2"/>
          <p:cNvSpPr txBox="1">
            <a:spLocks/>
          </p:cNvSpPr>
          <p:nvPr/>
        </p:nvSpPr>
        <p:spPr>
          <a:xfrm>
            <a:off x="144497" y="5976850"/>
            <a:ext cx="8309548" cy="80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Command: $(</a:t>
            </a:r>
            <a:r>
              <a:rPr lang="en-GB" sz="2000" dirty="0" err="1" smtClean="0"/>
              <a:t>SolutionDir</a:t>
            </a:r>
            <a:r>
              <a:rPr lang="en-GB" sz="2000" dirty="0" smtClean="0"/>
              <a:t>)bin/$(TargetName).exe</a:t>
            </a:r>
          </a:p>
          <a:p>
            <a:r>
              <a:rPr lang="en-GB" sz="2000" dirty="0" smtClean="0"/>
              <a:t>Working directory: $(</a:t>
            </a:r>
            <a:r>
              <a:rPr lang="en-GB" sz="2000" dirty="0" err="1" smtClean="0"/>
              <a:t>SolutionDir</a:t>
            </a:r>
            <a:r>
              <a:rPr lang="en-GB" sz="2000" dirty="0" smtClean="0"/>
              <a:t>)bin</a:t>
            </a:r>
            <a:endParaRPr lang="en-US" sz="2000" dirty="0" smtClean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013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 </a:t>
            </a:r>
            <a:r>
              <a:rPr lang="en-GB" dirty="0" err="1" smtClean="0"/>
              <a:t>automatikus</a:t>
            </a:r>
            <a:r>
              <a:rPr lang="en-GB" dirty="0" smtClean="0"/>
              <a:t> </a:t>
            </a:r>
            <a:r>
              <a:rPr lang="en-GB" dirty="0" err="1" smtClean="0"/>
              <a:t>másolása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24" y="1822643"/>
            <a:ext cx="5586162" cy="39796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5622" y="2295699"/>
            <a:ext cx="1935480" cy="2057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443754" y="5902036"/>
            <a:ext cx="8309548" cy="80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(Ha </a:t>
            </a:r>
            <a:r>
              <a:rPr lang="en-GB" sz="2000" dirty="0" err="1" smtClean="0"/>
              <a:t>esetleg</a:t>
            </a:r>
            <a:r>
              <a:rPr lang="en-GB" sz="2000" dirty="0" smtClean="0"/>
              <a:t> </a:t>
            </a:r>
            <a:r>
              <a:rPr lang="en-GB" sz="2000" dirty="0" err="1" smtClean="0"/>
              <a:t>nem</a:t>
            </a:r>
            <a:r>
              <a:rPr lang="en-GB" sz="2000" dirty="0" smtClean="0"/>
              <a:t> </a:t>
            </a:r>
            <a:r>
              <a:rPr lang="en-GB" sz="2000" dirty="0" err="1" smtClean="0"/>
              <a:t>studiobol</a:t>
            </a:r>
            <a:r>
              <a:rPr lang="en-GB" sz="2000" dirty="0" smtClean="0"/>
              <a:t> </a:t>
            </a:r>
            <a:r>
              <a:rPr lang="en-GB" sz="2000" dirty="0" err="1" smtClean="0"/>
              <a:t>szeretnénk</a:t>
            </a:r>
            <a:r>
              <a:rPr lang="en-GB" sz="2000" dirty="0" smtClean="0"/>
              <a:t> </a:t>
            </a:r>
            <a:r>
              <a:rPr lang="en-GB" sz="2000" dirty="0" err="1" smtClean="0"/>
              <a:t>futtatni</a:t>
            </a:r>
            <a:r>
              <a:rPr lang="en-GB" sz="2000" dirty="0" smtClean="0"/>
              <a:t> a </a:t>
            </a:r>
            <a:r>
              <a:rPr lang="en-GB" sz="2000" dirty="0" err="1" smtClean="0"/>
              <a:t>programot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Command Line: </a:t>
            </a:r>
            <a:r>
              <a:rPr lang="en-GB" sz="2000" dirty="0"/>
              <a:t>copy </a:t>
            </a:r>
            <a:r>
              <a:rPr lang="en-GB" sz="2000" dirty="0" smtClean="0"/>
              <a:t>"$(</a:t>
            </a:r>
            <a:r>
              <a:rPr lang="en-GB" sz="2000" dirty="0" err="1" smtClean="0"/>
              <a:t>TargetPath</a:t>
            </a:r>
            <a:r>
              <a:rPr lang="en-GB" sz="2000" dirty="0"/>
              <a:t>)" </a:t>
            </a:r>
            <a:r>
              <a:rPr lang="en-GB" sz="2000" dirty="0" smtClean="0"/>
              <a:t>"$(</a:t>
            </a:r>
            <a:r>
              <a:rPr lang="en-GB" sz="2000" dirty="0" err="1" smtClean="0"/>
              <a:t>SolutionDir</a:t>
            </a:r>
            <a:r>
              <a:rPr lang="en-GB" sz="2000" dirty="0" smtClean="0"/>
              <a:t>)bin"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9575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Keretprogram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985"/>
            <a:ext cx="7886700" cy="4733117"/>
          </a:xfrm>
        </p:spPr>
        <p:txBody>
          <a:bodyPr>
            <a:noAutofit/>
          </a:bodyPr>
          <a:lstStyle/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</a:t>
            </a:r>
            <a:r>
              <a:rPr lang="en-GB" sz="1400" dirty="0" err="1"/>
              <a:t>iostream</a:t>
            </a:r>
            <a:r>
              <a:rPr lang="en-GB" sz="1400" dirty="0"/>
              <a:t>&gt;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</a:t>
            </a:r>
            <a:r>
              <a:rPr lang="en-GB" sz="1400" dirty="0" err="1"/>
              <a:t>chrono</a:t>
            </a:r>
            <a:r>
              <a:rPr lang="en-GB" sz="1400" dirty="0"/>
              <a:t>&gt;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&lt;opencv2/core.hpp&gt;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&lt;opencv2/videoio.hpp&gt;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&lt;opencv2/highgui.hpp&gt;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&lt;opencv2/imgproc.hpp</a:t>
            </a:r>
            <a:r>
              <a:rPr lang="en-GB" sz="1400" dirty="0" smtClean="0"/>
              <a:t>&gt;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/>
              <a:t>int</a:t>
            </a:r>
            <a:r>
              <a:rPr lang="en-GB" sz="1400" dirty="0"/>
              <a:t> main(</a:t>
            </a:r>
            <a:r>
              <a:rPr lang="en-GB" sz="1400" dirty="0" err="1"/>
              <a:t>int</a:t>
            </a:r>
            <a:r>
              <a:rPr lang="en-GB" sz="1400" dirty="0"/>
              <a:t> </a:t>
            </a:r>
            <a:r>
              <a:rPr lang="en-GB" sz="1400" dirty="0" err="1"/>
              <a:t>argc</a:t>
            </a:r>
            <a:r>
              <a:rPr lang="en-GB" sz="1400" dirty="0"/>
              <a:t>, char* </a:t>
            </a:r>
            <a:r>
              <a:rPr lang="en-GB" sz="1400" dirty="0" err="1"/>
              <a:t>argv</a:t>
            </a:r>
            <a:r>
              <a:rPr lang="en-GB" sz="1400" dirty="0" smtClean="0"/>
              <a:t>[])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cv::</a:t>
            </a:r>
            <a:r>
              <a:rPr lang="en-GB" sz="1400" dirty="0" err="1"/>
              <a:t>VideoCapture</a:t>
            </a:r>
            <a:r>
              <a:rPr lang="en-GB" sz="1400" dirty="0"/>
              <a:t> capture;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bool success = true;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if (</a:t>
            </a:r>
            <a:r>
              <a:rPr lang="en-GB" sz="1400" dirty="0" err="1"/>
              <a:t>argc</a:t>
            </a:r>
            <a:r>
              <a:rPr lang="en-GB" sz="1400" dirty="0"/>
              <a:t> &lt; 2</a:t>
            </a:r>
            <a:r>
              <a:rPr lang="en-GB" sz="1400" dirty="0" smtClean="0"/>
              <a:t>) </a:t>
            </a:r>
            <a:r>
              <a:rPr lang="en-GB" sz="1400" dirty="0" smtClean="0"/>
              <a:t>{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                    // webcam with index 0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success = </a:t>
            </a:r>
            <a:r>
              <a:rPr lang="en-GB" sz="1400" dirty="0" err="1"/>
              <a:t>capture.open</a:t>
            </a:r>
            <a:r>
              <a:rPr lang="en-GB" sz="1400" dirty="0"/>
              <a:t>(0);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}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else </a:t>
            </a:r>
            <a:r>
              <a:rPr lang="en-GB" sz="1400" dirty="0" smtClean="0"/>
              <a:t>{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                    // video file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success = </a:t>
            </a:r>
            <a:r>
              <a:rPr lang="en-GB" sz="1400" dirty="0" err="1"/>
              <a:t>capture.open</a:t>
            </a:r>
            <a:r>
              <a:rPr lang="en-GB" sz="1400" dirty="0"/>
              <a:t>(</a:t>
            </a:r>
            <a:r>
              <a:rPr lang="en-GB" sz="1400" dirty="0" err="1"/>
              <a:t>argv</a:t>
            </a:r>
            <a:r>
              <a:rPr lang="en-GB" sz="1400" dirty="0"/>
              <a:t>[1]);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}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if (!success</a:t>
            </a:r>
            <a:r>
              <a:rPr lang="en-GB" sz="1400" dirty="0" smtClean="0"/>
              <a:t>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</a:t>
            </a:r>
            <a:r>
              <a:rPr lang="en-GB" sz="1400" dirty="0" err="1"/>
              <a:t>std</a:t>
            </a:r>
            <a:r>
              <a:rPr lang="en-GB" sz="1400" dirty="0"/>
              <a:t>::</a:t>
            </a:r>
            <a:r>
              <a:rPr lang="en-GB" sz="1400" dirty="0" err="1"/>
              <a:t>cerr</a:t>
            </a:r>
            <a:r>
              <a:rPr lang="en-GB" sz="1400" dirty="0"/>
              <a:t> &lt;&lt; "Unable to open video capture" &lt;&lt; </a:t>
            </a:r>
            <a:r>
              <a:rPr lang="en-GB" sz="1400" dirty="0" err="1"/>
              <a:t>std</a:t>
            </a:r>
            <a:r>
              <a:rPr lang="en-GB" sz="1400" dirty="0"/>
              <a:t>::</a:t>
            </a:r>
            <a:r>
              <a:rPr lang="en-GB" sz="1400" dirty="0" err="1"/>
              <a:t>endl</a:t>
            </a:r>
            <a:r>
              <a:rPr lang="en-GB" sz="1400" dirty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return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}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// </a:t>
            </a:r>
            <a:r>
              <a:rPr lang="en-GB" sz="1400" dirty="0" err="1" smtClean="0"/>
              <a:t>folyt</a:t>
            </a:r>
            <a:r>
              <a:rPr lang="en-GB" sz="1400" dirty="0" smtClean="0"/>
              <a:t> </a:t>
            </a:r>
            <a:r>
              <a:rPr lang="en-GB" sz="1400" dirty="0" err="1" smtClean="0"/>
              <a:t>kov</a:t>
            </a:r>
            <a:r>
              <a:rPr lang="en-GB" sz="1400" dirty="0" smtClean="0"/>
              <a:t>.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676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Keretprogram</a:t>
            </a:r>
            <a:r>
              <a:rPr lang="en-GB" dirty="0" smtClean="0"/>
              <a:t> (cont’d)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1182"/>
            <a:ext cx="7886700" cy="4351338"/>
          </a:xfrm>
        </p:spPr>
        <p:txBody>
          <a:bodyPr>
            <a:noAutofit/>
          </a:bodyPr>
          <a:lstStyle/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cv</a:t>
            </a:r>
            <a:r>
              <a:rPr lang="en-GB" sz="1400" dirty="0"/>
              <a:t>::</a:t>
            </a:r>
            <a:r>
              <a:rPr lang="en-GB" sz="1400" dirty="0" err="1"/>
              <a:t>namedWindow</a:t>
            </a:r>
            <a:r>
              <a:rPr lang="en-GB" sz="1400" dirty="0"/>
              <a:t>("Input");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cv::</a:t>
            </a:r>
            <a:r>
              <a:rPr lang="en-GB" sz="1400" dirty="0" err="1"/>
              <a:t>namedWindow</a:t>
            </a:r>
            <a:r>
              <a:rPr lang="en-GB" sz="1400" dirty="0"/>
              <a:t>("Processed");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cv::Mat frame;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while (</a:t>
            </a:r>
            <a:r>
              <a:rPr lang="en-GB" sz="1400" dirty="0" err="1"/>
              <a:t>capture.read</a:t>
            </a:r>
            <a:r>
              <a:rPr lang="en-GB" sz="1400" dirty="0"/>
              <a:t>(frame))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{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	//</a:t>
            </a:r>
            <a:r>
              <a:rPr lang="en-GB" sz="1400" dirty="0" err="1" smtClean="0"/>
              <a:t>test_xxx</a:t>
            </a:r>
            <a:r>
              <a:rPr lang="en-GB" sz="1400" dirty="0" smtClean="0"/>
              <a:t>(frame); // </a:t>
            </a:r>
            <a:r>
              <a:rPr lang="en-GB" sz="1400" dirty="0" err="1" smtClean="0"/>
              <a:t>itt</a:t>
            </a:r>
            <a:r>
              <a:rPr lang="en-GB" sz="1400" dirty="0" smtClean="0"/>
              <a:t> </a:t>
            </a:r>
            <a:r>
              <a:rPr lang="en-GB" sz="1400" dirty="0" err="1" smtClean="0"/>
              <a:t>hívjuk</a:t>
            </a:r>
            <a:r>
              <a:rPr lang="en-GB" sz="1400" dirty="0" smtClean="0"/>
              <a:t> a </a:t>
            </a:r>
            <a:r>
              <a:rPr lang="en-GB" sz="1400" dirty="0" err="1" smtClean="0"/>
              <a:t>képfeldolgozó</a:t>
            </a:r>
            <a:r>
              <a:rPr lang="en-GB" sz="1400" dirty="0" smtClean="0"/>
              <a:t> </a:t>
            </a:r>
            <a:r>
              <a:rPr lang="en-GB" sz="1400" dirty="0" err="1" smtClean="0"/>
              <a:t>függvényeket</a:t>
            </a: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cv::</a:t>
            </a:r>
            <a:r>
              <a:rPr lang="en-GB" sz="1400" dirty="0" err="1"/>
              <a:t>imshow</a:t>
            </a:r>
            <a:r>
              <a:rPr lang="en-GB" sz="1400" dirty="0"/>
              <a:t>("Input", frame);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char key = </a:t>
            </a:r>
            <a:r>
              <a:rPr lang="en-GB" sz="1400" dirty="0" err="1"/>
              <a:t>static_cast</a:t>
            </a:r>
            <a:r>
              <a:rPr lang="en-GB" sz="1400" dirty="0"/>
              <a:t>&lt;char&gt;(cv::</a:t>
            </a:r>
            <a:r>
              <a:rPr lang="en-GB" sz="1400" dirty="0" err="1"/>
              <a:t>waitKey</a:t>
            </a:r>
            <a:r>
              <a:rPr lang="en-GB" sz="1400" dirty="0"/>
              <a:t>(1));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if (key == 27) { </a:t>
            </a:r>
            <a:r>
              <a:rPr lang="en-GB" sz="1400" dirty="0" err="1"/>
              <a:t>std</a:t>
            </a:r>
            <a:r>
              <a:rPr lang="en-GB" sz="1400" dirty="0"/>
              <a:t>::</a:t>
            </a:r>
            <a:r>
              <a:rPr lang="en-GB" sz="1400" dirty="0" err="1"/>
              <a:t>cout</a:t>
            </a:r>
            <a:r>
              <a:rPr lang="en-GB" sz="1400" dirty="0"/>
              <a:t> &lt;&lt; "Exiting..." &lt;&lt; </a:t>
            </a:r>
            <a:r>
              <a:rPr lang="en-GB" sz="1400" dirty="0" err="1"/>
              <a:t>std</a:t>
            </a:r>
            <a:r>
              <a:rPr lang="en-GB" sz="1400" dirty="0"/>
              <a:t>::</a:t>
            </a:r>
            <a:r>
              <a:rPr lang="en-GB" sz="1400" dirty="0" err="1"/>
              <a:t>endl</a:t>
            </a:r>
            <a:r>
              <a:rPr lang="en-GB" sz="1400" dirty="0"/>
              <a:t>; break; }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}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return 0;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11" y="4650379"/>
            <a:ext cx="6034457" cy="2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977</Words>
  <Application>Microsoft Office PowerPoint</Application>
  <PresentationFormat>On-screen Show (4:3)</PresentationFormat>
  <Paragraphs>291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Consolas</vt:lpstr>
      <vt:lpstr>Office Theme</vt:lpstr>
      <vt:lpstr>Kiterjesztett valóság  és gépi látás mobil eszközökön</vt:lpstr>
      <vt:lpstr>        OpenCV</vt:lpstr>
      <vt:lpstr>Első C++ OpenCV projekt</vt:lpstr>
      <vt:lpstr>Include és library könyvtárak</vt:lpstr>
      <vt:lpstr>Library fájl</vt:lpstr>
      <vt:lpstr>Debugging</vt:lpstr>
      <vt:lpstr>Exe automatikus másolása</vt:lpstr>
      <vt:lpstr>Keretprogram</vt:lpstr>
      <vt:lpstr>Keretprogram (cont’d)</vt:lpstr>
      <vt:lpstr>Kép konténer (Mat osztály)</vt:lpstr>
      <vt:lpstr>cv::Mat átadás</vt:lpstr>
      <vt:lpstr>cv::Mat értékadás</vt:lpstr>
      <vt:lpstr>cv::Mat értékadás</vt:lpstr>
      <vt:lpstr>cv::Mat másolás (klónozás)</vt:lpstr>
      <vt:lpstr>Feladat</vt:lpstr>
      <vt:lpstr>Részmátrix</vt:lpstr>
      <vt:lpstr>Részmátrix</vt:lpstr>
      <vt:lpstr>Feladat</vt:lpstr>
      <vt:lpstr>Elemenkénti feldolgozás</vt:lpstr>
      <vt:lpstr>Elemenkénti feldolgozás: v1, v2</vt:lpstr>
      <vt:lpstr>Elemenkénti feldolgozás: v3(.1, .2)</vt:lpstr>
      <vt:lpstr>Elemenkénti feldolgozás: v4</vt:lpstr>
      <vt:lpstr>OpenCV megoldás</vt:lpstr>
      <vt:lpstr>Színtérkonverzió</vt:lpstr>
      <vt:lpstr>Feladat</vt:lpstr>
      <vt:lpstr>Éldetektálás</vt:lpstr>
      <vt:lpstr>Sobel operátor</vt:lpstr>
      <vt:lpstr>Feladat</vt:lpstr>
      <vt:lpstr>Affin transzformációk</vt:lpstr>
      <vt:lpstr>Perspektív transzformáció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Kiterjesztett valóság  mobil rendszereken</dc:title>
  <dc:creator>Windows User</dc:creator>
  <cp:lastModifiedBy>Windows User</cp:lastModifiedBy>
  <cp:revision>80</cp:revision>
  <dcterms:created xsi:type="dcterms:W3CDTF">2017-09-20T13:47:20Z</dcterms:created>
  <dcterms:modified xsi:type="dcterms:W3CDTF">2018-10-11T12:55:35Z</dcterms:modified>
</cp:coreProperties>
</file>