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85" r:id="rId3"/>
    <p:sldId id="281" r:id="rId4"/>
    <p:sldId id="288" r:id="rId5"/>
    <p:sldId id="283" r:id="rId6"/>
    <p:sldId id="287" r:id="rId7"/>
    <p:sldId id="282" r:id="rId8"/>
    <p:sldId id="286" r:id="rId9"/>
    <p:sldId id="284" r:id="rId10"/>
    <p:sldId id="289" r:id="rId11"/>
    <p:sldId id="290" r:id="rId12"/>
    <p:sldId id="298" r:id="rId13"/>
    <p:sldId id="291" r:id="rId14"/>
    <p:sldId id="292" r:id="rId15"/>
    <p:sldId id="293" r:id="rId16"/>
    <p:sldId id="294" r:id="rId17"/>
    <p:sldId id="300" r:id="rId18"/>
    <p:sldId id="301" r:id="rId19"/>
    <p:sldId id="302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9079-90B6-44BB-A5E6-7801FD4B080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379F-DF7B-48CD-8585-A4965928A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7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3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4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5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79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88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97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53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7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3161-56EC-437C-B656-1B97F3D156A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9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Kiterjesztett</a:t>
            </a:r>
            <a:r>
              <a:rPr lang="en-GB" dirty="0" smtClean="0"/>
              <a:t> </a:t>
            </a:r>
            <a:r>
              <a:rPr lang="en-GB" dirty="0" err="1" smtClean="0"/>
              <a:t>valóság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gépi</a:t>
            </a:r>
            <a:r>
              <a:rPr lang="en-GB" dirty="0" smtClean="0"/>
              <a:t> </a:t>
            </a:r>
            <a:r>
              <a:rPr lang="en-GB" dirty="0" err="1" smtClean="0"/>
              <a:t>látás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mobil</a:t>
            </a:r>
            <a:r>
              <a:rPr lang="en-GB" dirty="0" smtClean="0"/>
              <a:t> </a:t>
            </a:r>
            <a:r>
              <a:rPr lang="en-GB" dirty="0" err="1" smtClean="0"/>
              <a:t>eszközökön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</a:t>
            </a:r>
            <a:r>
              <a:rPr lang="en-GB" dirty="0" smtClean="0"/>
              <a:t>. </a:t>
            </a:r>
            <a:r>
              <a:rPr lang="en-GB" dirty="0" err="1" smtClean="0"/>
              <a:t>labor</a:t>
            </a:r>
            <a:r>
              <a:rPr lang="en-GB" dirty="0" smtClean="0"/>
              <a:t>:</a:t>
            </a:r>
            <a:r>
              <a:rPr lang="hu-HU" dirty="0" smtClean="0"/>
              <a:t> képi </a:t>
            </a:r>
            <a:r>
              <a:rPr lang="hu-HU" dirty="0"/>
              <a:t>jellemzők </a:t>
            </a:r>
            <a:r>
              <a:rPr lang="hu-HU" dirty="0" smtClean="0"/>
              <a:t>detektálása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8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Hough</a:t>
            </a:r>
            <a:r>
              <a:rPr lang="hu-HU" dirty="0" smtClean="0"/>
              <a:t> kördetektálás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4200" dirty="0" err="1" smtClean="0"/>
              <a:t>BlueRedCircles</a:t>
            </a:r>
            <a:r>
              <a:rPr lang="hu-HU" sz="4200" dirty="0" smtClean="0"/>
              <a:t>{1,2}.mp4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detectHoughCircles(const </a:t>
            </a: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&amp;src</a:t>
            </a:r>
            <a:r>
              <a:rPr lang="hu-HU" dirty="0" smtClean="0"/>
              <a:t>) 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result, gray;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en-US" dirty="0" smtClean="0"/>
              <a:t>cv::</a:t>
            </a:r>
            <a:r>
              <a:rPr lang="hu-HU" dirty="0" smtClean="0"/>
              <a:t>cvtColor(src</a:t>
            </a:r>
            <a:r>
              <a:rPr lang="hu-HU" dirty="0"/>
              <a:t>, gray, CV_BGR2GRAY);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// opcionális zajszűrés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smtClean="0"/>
              <a:t>cv::</a:t>
            </a:r>
            <a:r>
              <a:rPr lang="en-US" dirty="0" err="1" smtClean="0"/>
              <a:t>GaussianBlur</a:t>
            </a:r>
            <a:r>
              <a:rPr lang="en-US" dirty="0"/>
              <a:t>( gray, gray, </a:t>
            </a:r>
            <a:r>
              <a:rPr lang="en-US" dirty="0" smtClean="0"/>
              <a:t>cv::Size(</a:t>
            </a:r>
            <a:r>
              <a:rPr lang="hu-HU" dirty="0" smtClean="0"/>
              <a:t>5</a:t>
            </a:r>
            <a:r>
              <a:rPr lang="en-US" dirty="0" smtClean="0"/>
              <a:t>, </a:t>
            </a:r>
            <a:r>
              <a:rPr lang="hu-HU" dirty="0" smtClean="0"/>
              <a:t>5</a:t>
            </a:r>
            <a:r>
              <a:rPr lang="en-US" dirty="0" smtClean="0"/>
              <a:t>), </a:t>
            </a:r>
            <a:r>
              <a:rPr lang="en-US" dirty="0"/>
              <a:t>2, 2 );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/>
              <a:t>std::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Vec3f</a:t>
            </a:r>
            <a:r>
              <a:rPr lang="hu-HU" dirty="0"/>
              <a:t>&gt; circles;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HoughCircles(gray</a:t>
            </a:r>
            <a:r>
              <a:rPr lang="hu-HU" dirty="0"/>
              <a:t>, circles, CV_HOUGH_GRADIENT,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2, </a:t>
            </a:r>
            <a:r>
              <a:rPr lang="en-US" dirty="0" err="1"/>
              <a:t>gray.rows</a:t>
            </a:r>
            <a:r>
              <a:rPr lang="en-US" dirty="0"/>
              <a:t>/8, 100, 20, 0, 50 );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src.copyTo</a:t>
            </a:r>
            <a:r>
              <a:rPr lang="hu-HU" dirty="0" smtClean="0"/>
              <a:t>(</a:t>
            </a:r>
            <a:r>
              <a:rPr lang="hu-HU" dirty="0" err="1" smtClean="0"/>
              <a:t>result</a:t>
            </a:r>
            <a:r>
              <a:rPr lang="hu-HU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err="1"/>
              <a:t>for</a:t>
            </a:r>
            <a:r>
              <a:rPr lang="hu-HU" dirty="0"/>
              <a:t>( </a:t>
            </a:r>
            <a:r>
              <a:rPr lang="hu-HU" dirty="0" err="1"/>
              <a:t>size</a:t>
            </a:r>
            <a:r>
              <a:rPr lang="hu-HU" dirty="0"/>
              <a:t>_t i = 0; i &lt; </a:t>
            </a:r>
            <a:r>
              <a:rPr lang="hu-HU" dirty="0" err="1"/>
              <a:t>circles.size</a:t>
            </a:r>
            <a:r>
              <a:rPr lang="hu-HU" dirty="0"/>
              <a:t>(); </a:t>
            </a:r>
            <a:r>
              <a:rPr lang="hu-HU" dirty="0" err="1"/>
              <a:t>i</a:t>
            </a:r>
            <a:r>
              <a:rPr lang="hu-HU" dirty="0"/>
              <a:t>++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</a:t>
            </a:r>
            <a:r>
              <a:rPr lang="en-US" dirty="0" smtClean="0"/>
              <a:t>cv::Point </a:t>
            </a:r>
            <a:r>
              <a:rPr lang="en-US" dirty="0"/>
              <a:t>center(</a:t>
            </a:r>
            <a:r>
              <a:rPr lang="en-US" dirty="0" err="1"/>
              <a:t>cvRound</a:t>
            </a:r>
            <a:r>
              <a:rPr lang="en-US" dirty="0"/>
              <a:t>(circles[</a:t>
            </a:r>
            <a:r>
              <a:rPr lang="en-US" dirty="0" err="1"/>
              <a:t>i</a:t>
            </a:r>
            <a:r>
              <a:rPr lang="en-US" dirty="0"/>
              <a:t>][0]), </a:t>
            </a:r>
            <a:r>
              <a:rPr lang="en-US" dirty="0" err="1"/>
              <a:t>cvRound</a:t>
            </a:r>
            <a:r>
              <a:rPr lang="en-US" dirty="0"/>
              <a:t>(circles[</a:t>
            </a:r>
            <a:r>
              <a:rPr lang="en-US" dirty="0" err="1"/>
              <a:t>i</a:t>
            </a:r>
            <a:r>
              <a:rPr lang="en-US" dirty="0"/>
              <a:t>][1]));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int </a:t>
            </a:r>
            <a:r>
              <a:rPr lang="hu-HU" dirty="0" err="1"/>
              <a:t>radius</a:t>
            </a:r>
            <a:r>
              <a:rPr lang="hu-HU" dirty="0"/>
              <a:t> = </a:t>
            </a:r>
            <a:r>
              <a:rPr lang="hu-HU" dirty="0" err="1"/>
              <a:t>cvRound</a:t>
            </a:r>
            <a:r>
              <a:rPr lang="hu-HU" dirty="0"/>
              <a:t>(</a:t>
            </a:r>
            <a:r>
              <a:rPr lang="hu-HU" dirty="0" err="1"/>
              <a:t>circles</a:t>
            </a:r>
            <a:r>
              <a:rPr lang="hu-HU" dirty="0"/>
              <a:t>[i][2]);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// </a:t>
            </a:r>
            <a:r>
              <a:rPr lang="hu-HU" dirty="0" smtClean="0"/>
              <a:t>középpont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</a:t>
            </a:r>
            <a:r>
              <a:rPr lang="en-US" dirty="0" smtClean="0"/>
              <a:t>cv::</a:t>
            </a:r>
            <a:r>
              <a:rPr lang="hu-HU" dirty="0" smtClean="0"/>
              <a:t>circle</a:t>
            </a:r>
            <a:r>
              <a:rPr lang="hu-HU" dirty="0"/>
              <a:t>( result, center, 3, </a:t>
            </a:r>
            <a:r>
              <a:rPr lang="en-US" dirty="0" smtClean="0"/>
              <a:t>cv::</a:t>
            </a:r>
            <a:r>
              <a:rPr lang="hu-HU" dirty="0" smtClean="0"/>
              <a:t>Scalar(0,255,0</a:t>
            </a:r>
            <a:r>
              <a:rPr lang="hu-HU" dirty="0"/>
              <a:t>), -1, 8, 0 );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</a:t>
            </a:r>
            <a:r>
              <a:rPr lang="hu-HU" dirty="0" smtClean="0"/>
              <a:t>// körvonal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</a:t>
            </a:r>
            <a:r>
              <a:rPr lang="en-US" dirty="0" smtClean="0"/>
              <a:t>cv::</a:t>
            </a:r>
            <a:r>
              <a:rPr lang="hu-HU" dirty="0" smtClean="0"/>
              <a:t>circle</a:t>
            </a:r>
            <a:r>
              <a:rPr lang="hu-HU" dirty="0"/>
              <a:t>( result, center, radius, </a:t>
            </a:r>
            <a:r>
              <a:rPr lang="en-US" dirty="0" smtClean="0"/>
              <a:t>cv::</a:t>
            </a:r>
            <a:r>
              <a:rPr lang="hu-HU" dirty="0" smtClean="0"/>
              <a:t>Scalar(0,0,255</a:t>
            </a:r>
            <a:r>
              <a:rPr lang="hu-HU" dirty="0"/>
              <a:t>), 3, 8, 0 );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420525" cy="42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Színek megkülönböztetése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Különböztessük meg a markereket szín alapján!</a:t>
            </a:r>
            <a:endParaRPr lang="hu-HU" dirty="0"/>
          </a:p>
        </p:txBody>
      </p:sp>
      <p:pic>
        <p:nvPicPr>
          <p:cNvPr id="4" name="Picture 2" descr="Képtalálat a következőre: „rgb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18" y="2615015"/>
            <a:ext cx="1930990" cy="19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3/36/CIE1931_RGBC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4" y="4597269"/>
            <a:ext cx="2320848" cy="17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0/0d/HSV_color_solid_cylinder_alpha_lowgam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9" y="2615015"/>
            <a:ext cx="2727175" cy="20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upport.robotis.com/en/images/product/darwin-op/image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1" y="4771993"/>
            <a:ext cx="2932682" cy="6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554657" y="6330401"/>
            <a:ext cx="87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RGB</a:t>
            </a:r>
            <a:endParaRPr lang="en-US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80594" y="5617640"/>
            <a:ext cx="427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Piros</a:t>
            </a:r>
          </a:p>
          <a:p>
            <a:pPr algn="ctr"/>
            <a:r>
              <a:rPr lang="hu-HU" dirty="0" smtClean="0"/>
              <a:t>(megvilágítási viszonyokra invariáns!)</a:t>
            </a:r>
            <a:endParaRPr lang="en-US" dirty="0"/>
          </a:p>
        </p:txBody>
      </p:sp>
      <p:sp>
        <p:nvSpPr>
          <p:cNvPr id="10" name="Jobb oldali kapcsos zárójel 9"/>
          <p:cNvSpPr/>
          <p:nvPr/>
        </p:nvSpPr>
        <p:spPr>
          <a:xfrm rot="5400000">
            <a:off x="6421222" y="5276070"/>
            <a:ext cx="224287" cy="2935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7628893" y="6330401"/>
            <a:ext cx="87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HSV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14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Színtérkonverzió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88" y="1543932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cv::</a:t>
            </a:r>
            <a:r>
              <a:rPr lang="en-GB" sz="2000" dirty="0" err="1"/>
              <a:t>cvtColor</a:t>
            </a:r>
            <a:r>
              <a:rPr lang="en-GB" sz="2000" dirty="0"/>
              <a:t>(</a:t>
            </a:r>
            <a:r>
              <a:rPr lang="en-GB" sz="2000" dirty="0" err="1"/>
              <a:t>inputMat</a:t>
            </a:r>
            <a:r>
              <a:rPr lang="en-GB" sz="2000" dirty="0"/>
              <a:t>, </a:t>
            </a:r>
            <a:r>
              <a:rPr lang="en-GB" sz="2000" dirty="0" err="1"/>
              <a:t>outputMat</a:t>
            </a:r>
            <a:r>
              <a:rPr lang="en-GB" sz="2000" dirty="0"/>
              <a:t>, mode, </a:t>
            </a:r>
            <a:r>
              <a:rPr lang="en-GB" sz="2000" dirty="0" err="1"/>
              <a:t>dstCn</a:t>
            </a:r>
            <a:r>
              <a:rPr lang="en-GB" sz="2000" dirty="0"/>
              <a:t>=0)</a:t>
            </a:r>
          </a:p>
          <a:p>
            <a:pPr lvl="1"/>
            <a:r>
              <a:rPr lang="en-GB" sz="1800" dirty="0"/>
              <a:t>Minden </a:t>
            </a:r>
            <a:r>
              <a:rPr lang="en-GB" sz="1800" dirty="0" err="1"/>
              <a:t>lényeges</a:t>
            </a:r>
            <a:r>
              <a:rPr lang="en-GB" sz="1800" dirty="0"/>
              <a:t> </a:t>
            </a:r>
            <a:r>
              <a:rPr lang="en-GB" sz="1800" dirty="0" err="1"/>
              <a:t>színteret</a:t>
            </a:r>
            <a:r>
              <a:rPr lang="en-GB" sz="1800" dirty="0"/>
              <a:t> (is) </a:t>
            </a:r>
            <a:r>
              <a:rPr lang="en-GB" sz="1800" dirty="0" err="1"/>
              <a:t>támogat</a:t>
            </a:r>
            <a:endParaRPr lang="en-GB" sz="1800" dirty="0"/>
          </a:p>
          <a:p>
            <a:r>
              <a:rPr lang="en-GB" sz="2000" dirty="0" err="1"/>
              <a:t>Gépi</a:t>
            </a:r>
            <a:r>
              <a:rPr lang="en-GB" sz="2000" dirty="0"/>
              <a:t> </a:t>
            </a:r>
            <a:r>
              <a:rPr lang="en-GB" sz="2000" dirty="0" err="1"/>
              <a:t>látásban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egyik</a:t>
            </a:r>
            <a:r>
              <a:rPr lang="en-GB" sz="2000" dirty="0"/>
              <a:t> </a:t>
            </a:r>
            <a:r>
              <a:rPr lang="en-GB" sz="2000" dirty="0" err="1"/>
              <a:t>leggyakrabban</a:t>
            </a:r>
            <a:r>
              <a:rPr lang="en-GB" sz="2000" dirty="0"/>
              <a:t> </a:t>
            </a:r>
            <a:r>
              <a:rPr lang="en-GB" sz="2000" dirty="0" err="1"/>
              <a:t>használt</a:t>
            </a:r>
            <a:r>
              <a:rPr lang="en-GB" sz="2000" dirty="0"/>
              <a:t> </a:t>
            </a:r>
            <a:r>
              <a:rPr lang="en-GB" sz="2000" dirty="0" err="1"/>
              <a:t>mód</a:t>
            </a:r>
            <a:r>
              <a:rPr lang="en-GB" sz="2000" dirty="0"/>
              <a:t> a </a:t>
            </a:r>
            <a:r>
              <a:rPr lang="en-GB" sz="2000" dirty="0" err="1"/>
              <a:t>luminancia</a:t>
            </a:r>
            <a:r>
              <a:rPr lang="en-GB" sz="2000" dirty="0"/>
              <a:t> (grayscale) </a:t>
            </a:r>
            <a:r>
              <a:rPr lang="en-GB" sz="2000" dirty="0" err="1"/>
              <a:t>konverzió</a:t>
            </a:r>
            <a:r>
              <a:rPr lang="en-GB" sz="2000" dirty="0"/>
              <a:t> - CV_BGR2GRAY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72" y="4992279"/>
            <a:ext cx="2980237" cy="182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75" y="3091084"/>
            <a:ext cx="2980234" cy="1821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57" y="4988328"/>
            <a:ext cx="2991490" cy="18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606" y="467448"/>
            <a:ext cx="2716530" cy="1660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257" y="3091084"/>
            <a:ext cx="2991490" cy="1828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2977" y="3820612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1210" y="2127784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BGR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1332" y="3820612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Grayscale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7052" y="5700224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XYZ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2977" y="5693331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HSV</a:t>
            </a:r>
          </a:p>
        </p:txBody>
      </p:sp>
    </p:spTree>
    <p:extLst>
      <p:ext uri="{BB962C8B-B14F-4D97-AF65-F5344CB8AC3E}">
        <p14:creationId xmlns:p14="http://schemas.microsoft.com/office/powerpoint/2010/main" val="34829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HSV színleválasztás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HSV tartomány: [0,179];[0,255];[0,255]</a:t>
            </a:r>
          </a:p>
          <a:p>
            <a:r>
              <a:rPr lang="hu-HU" sz="2400" dirty="0" smtClean="0"/>
              <a:t>Segítség: kék: 100-110, piros: 0-10 (kb.)</a:t>
            </a:r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err="1" smtClean="0"/>
              <a:t>Küszöbözés</a:t>
            </a:r>
            <a:r>
              <a:rPr lang="hu-HU" sz="2400" dirty="0" smtClean="0"/>
              <a:t>:</a:t>
            </a:r>
          </a:p>
          <a:p>
            <a:r>
              <a:rPr lang="hu-HU" sz="2400" dirty="0" err="1" smtClean="0"/>
              <a:t>inRange</a:t>
            </a:r>
            <a:r>
              <a:rPr lang="hu-HU" sz="2400" dirty="0" smtClean="0"/>
              <a:t>(input, </a:t>
            </a:r>
            <a:r>
              <a:rPr lang="hu-HU" sz="2400" dirty="0" err="1" smtClean="0"/>
              <a:t>lower_threshold</a:t>
            </a:r>
            <a:r>
              <a:rPr lang="hu-HU" sz="2400" dirty="0" smtClean="0"/>
              <a:t>, </a:t>
            </a:r>
            <a:r>
              <a:rPr lang="hu-HU" sz="2400" dirty="0" err="1" smtClean="0"/>
              <a:t>upper_thresold</a:t>
            </a:r>
            <a:r>
              <a:rPr lang="hu-HU" sz="2400" dirty="0" smtClean="0"/>
              <a:t>, </a:t>
            </a:r>
            <a:r>
              <a:rPr lang="hu-HU" sz="2400" dirty="0" err="1" smtClean="0"/>
              <a:t>output_mask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8" y="298899"/>
            <a:ext cx="4429582" cy="35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Hough</a:t>
            </a:r>
            <a:r>
              <a:rPr lang="hu-HU" dirty="0" smtClean="0"/>
              <a:t> kördetektálás -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lapos szögben nézünk a kör markerekre a perspektíva miatt nem körnek látszanak, hanem ellipszisnek.</a:t>
            </a:r>
          </a:p>
          <a:p>
            <a:r>
              <a:rPr lang="hu-HU" dirty="0" smtClean="0"/>
              <a:t>Lehetséges megoldások: </a:t>
            </a:r>
          </a:p>
          <a:p>
            <a:pPr lvl="1"/>
            <a:r>
              <a:rPr lang="hu-HU" b="1" dirty="0" smtClean="0"/>
              <a:t>Kontúrdetektálás, ellipszis illesztés</a:t>
            </a:r>
          </a:p>
          <a:p>
            <a:pPr lvl="2"/>
            <a:r>
              <a:rPr lang="hu-HU" dirty="0" smtClean="0"/>
              <a:t>Ezt az utat követjük</a:t>
            </a:r>
          </a:p>
          <a:p>
            <a:pPr lvl="1"/>
            <a:r>
              <a:rPr lang="hu-HU" dirty="0" err="1" smtClean="0"/>
              <a:t>Blob</a:t>
            </a:r>
            <a:r>
              <a:rPr lang="hu-HU" dirty="0" smtClean="0"/>
              <a:t> detektálás (megadható, hogy mennyire kör alakú), ellipszis illesztés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1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Kontúr detektálás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hu-HU" sz="3600" dirty="0" smtClean="0"/>
              <a:t>Próbáljuk ki színleválasztás után is!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cv::</a:t>
            </a:r>
            <a:r>
              <a:rPr lang="hu-HU" dirty="0" smtClean="0"/>
              <a:t>RNG </a:t>
            </a:r>
            <a:r>
              <a:rPr lang="hu-HU" dirty="0"/>
              <a:t>rng(12345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std::vector&lt;std::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Point</a:t>
            </a:r>
            <a:r>
              <a:rPr lang="hu-HU" dirty="0"/>
              <a:t>&gt;&gt; </a:t>
            </a:r>
            <a:r>
              <a:rPr lang="hu-HU" dirty="0" smtClean="0"/>
              <a:t>contours;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cv::</a:t>
            </a:r>
            <a:r>
              <a:rPr lang="hu-HU" dirty="0" smtClean="0"/>
              <a:t>Mat detectContours(const </a:t>
            </a:r>
            <a:r>
              <a:rPr lang="en-US" dirty="0" smtClean="0"/>
              <a:t>cv::</a:t>
            </a:r>
            <a:r>
              <a:rPr lang="hu-HU" dirty="0" smtClean="0"/>
              <a:t>Mat</a:t>
            </a:r>
            <a:r>
              <a:rPr lang="hu-HU" dirty="0"/>
              <a:t>&amp; src,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std</a:t>
            </a:r>
            <a:r>
              <a:rPr lang="hu-HU" dirty="0"/>
              <a:t>::vector&lt;std::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Point</a:t>
            </a:r>
            <a:r>
              <a:rPr lang="hu-HU" dirty="0"/>
              <a:t>&gt;&gt; &amp;contours) </a:t>
            </a:r>
            <a:r>
              <a:rPr lang="hu-HU" dirty="0" smtClean="0"/>
              <a:t>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result, canny_output;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int </a:t>
            </a:r>
            <a:r>
              <a:rPr lang="hu-HU" dirty="0" err="1"/>
              <a:t>thresh</a:t>
            </a:r>
            <a:r>
              <a:rPr lang="hu-HU" dirty="0"/>
              <a:t> =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src_gray;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cvtColor(src</a:t>
            </a:r>
            <a:r>
              <a:rPr lang="hu-HU" dirty="0"/>
              <a:t>, src_gray, CV_BGR2GRAY);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smtClean="0"/>
              <a:t>std</a:t>
            </a:r>
            <a:r>
              <a:rPr lang="hu-HU" dirty="0"/>
              <a:t>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Vec4i</a:t>
            </a:r>
            <a:r>
              <a:rPr lang="hu-HU" dirty="0"/>
              <a:t>&gt; hierarchy;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cv::Canny(</a:t>
            </a:r>
            <a:r>
              <a:rPr lang="en-US" dirty="0" err="1" smtClean="0"/>
              <a:t>src_gray</a:t>
            </a:r>
            <a:r>
              <a:rPr lang="en-US" dirty="0"/>
              <a:t>, </a:t>
            </a:r>
            <a:r>
              <a:rPr lang="en-US" dirty="0" err="1"/>
              <a:t>canny_output</a:t>
            </a:r>
            <a:r>
              <a:rPr lang="en-US" dirty="0"/>
              <a:t>, thresh, thresh * 2,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>
                <a:solidFill>
                  <a:srgbClr val="FF0000"/>
                </a:solidFill>
              </a:rPr>
              <a:t>findContours</a:t>
            </a:r>
            <a:r>
              <a:rPr lang="hu-HU" dirty="0" smtClean="0"/>
              <a:t>(canny_output</a:t>
            </a:r>
            <a:r>
              <a:rPr lang="hu-HU" dirty="0"/>
              <a:t>, contours, hierarchy, CV_RETR_TREE, CV_CHAIN_APPROX_SIMPLE, </a:t>
            </a:r>
            <a:r>
              <a:rPr lang="en-US" dirty="0" smtClean="0"/>
              <a:t>cv::</a:t>
            </a:r>
            <a:r>
              <a:rPr lang="hu-HU" dirty="0" smtClean="0"/>
              <a:t>Point(0</a:t>
            </a:r>
            <a:r>
              <a:rPr lang="hu-HU" dirty="0"/>
              <a:t>, 0</a:t>
            </a:r>
            <a:r>
              <a:rPr lang="hu-HU" dirty="0" smtClean="0"/>
              <a:t>));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result </a:t>
            </a:r>
            <a:r>
              <a:rPr lang="hu-HU" dirty="0"/>
              <a:t>= </a:t>
            </a:r>
            <a:r>
              <a:rPr lang="en-US" dirty="0" smtClean="0"/>
              <a:t>cv::</a:t>
            </a:r>
            <a:r>
              <a:rPr lang="hu-HU" dirty="0" smtClean="0"/>
              <a:t>Mat</a:t>
            </a:r>
            <a:r>
              <a:rPr lang="hu-HU" dirty="0"/>
              <a:t>::zeros(canny_output.size(), CV_8UC3);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nn-NO" dirty="0" smtClean="0"/>
              <a:t>for </a:t>
            </a:r>
            <a:r>
              <a:rPr lang="nn-NO" dirty="0"/>
              <a:t>(int i = 0; i&lt; contours.size(); i</a:t>
            </a:r>
            <a:r>
              <a:rPr lang="nn-NO" dirty="0" smtClean="0"/>
              <a:t>++)</a:t>
            </a:r>
            <a:r>
              <a:rPr lang="hu-HU" dirty="0" smtClean="0"/>
              <a:t> 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en-US" dirty="0" smtClean="0"/>
              <a:t>cv::</a:t>
            </a:r>
            <a:r>
              <a:rPr lang="hu-HU" dirty="0" smtClean="0"/>
              <a:t>Scalar </a:t>
            </a:r>
            <a:r>
              <a:rPr lang="hu-HU" dirty="0"/>
              <a:t>color = </a:t>
            </a:r>
            <a:r>
              <a:rPr lang="en-US" dirty="0" smtClean="0"/>
              <a:t>cv::</a:t>
            </a:r>
            <a:r>
              <a:rPr lang="hu-HU" dirty="0" smtClean="0"/>
              <a:t>Scalar(rng.uniform(0</a:t>
            </a:r>
            <a:r>
              <a:rPr lang="hu-HU" dirty="0"/>
              <a:t>, 255), rng.uniform(0, 255), rng.uniform(0, 255));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en-US" dirty="0" smtClean="0"/>
              <a:t>cv::</a:t>
            </a:r>
            <a:r>
              <a:rPr lang="hu-HU" dirty="0" smtClean="0"/>
              <a:t>drawContours(result</a:t>
            </a:r>
            <a:r>
              <a:rPr lang="hu-HU" dirty="0"/>
              <a:t>, contours, i, color, 2, 8, hierarchy, 0, </a:t>
            </a:r>
            <a:r>
              <a:rPr lang="en-US" dirty="0" smtClean="0"/>
              <a:t>cv::</a:t>
            </a:r>
            <a:r>
              <a:rPr lang="hu-HU" dirty="0" smtClean="0"/>
              <a:t>Point</a:t>
            </a:r>
            <a:r>
              <a:rPr lang="hu-HU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}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15" y="365125"/>
            <a:ext cx="4689389" cy="37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Ellipszis illesztés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815" y="1567931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cv::</a:t>
            </a:r>
            <a:r>
              <a:rPr lang="hu-HU" sz="1400" dirty="0" smtClean="0"/>
              <a:t>Mat </a:t>
            </a:r>
            <a:r>
              <a:rPr lang="hu-HU" sz="1400" dirty="0"/>
              <a:t>detectEllipses(const </a:t>
            </a:r>
            <a:r>
              <a:rPr lang="en-US" sz="1400" dirty="0" smtClean="0"/>
              <a:t>cv::</a:t>
            </a:r>
            <a:r>
              <a:rPr lang="hu-HU" sz="1400" dirty="0" smtClean="0"/>
              <a:t>Mat</a:t>
            </a:r>
            <a:r>
              <a:rPr lang="hu-HU" sz="1400" dirty="0"/>
              <a:t>&amp; src, </a:t>
            </a:r>
            <a:endParaRPr lang="hu-H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 </a:t>
            </a:r>
            <a:r>
              <a:rPr lang="hu-HU" sz="1400" dirty="0" smtClean="0"/>
              <a:t>                                  const </a:t>
            </a:r>
            <a:r>
              <a:rPr lang="hu-HU" sz="1400" dirty="0"/>
              <a:t>std::vector&lt;std::</a:t>
            </a:r>
            <a:r>
              <a:rPr lang="hu-HU" sz="1400" dirty="0" smtClean="0"/>
              <a:t>vector&lt;</a:t>
            </a:r>
            <a:r>
              <a:rPr lang="en-US" sz="1400" dirty="0" smtClean="0"/>
              <a:t>cv::</a:t>
            </a:r>
            <a:r>
              <a:rPr lang="hu-HU" sz="1400" dirty="0" smtClean="0"/>
              <a:t>Point</a:t>
            </a:r>
            <a:r>
              <a:rPr lang="hu-HU" sz="1400" dirty="0"/>
              <a:t>&gt;&gt; &amp;</a:t>
            </a:r>
            <a:r>
              <a:rPr lang="hu-HU" sz="1400" dirty="0" smtClean="0"/>
              <a:t>contours,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 </a:t>
            </a:r>
            <a:r>
              <a:rPr lang="hu-HU" sz="1400" dirty="0" smtClean="0"/>
              <a:t>                                  </a:t>
            </a:r>
            <a:r>
              <a:rPr lang="en-US" sz="1400" dirty="0" err="1" smtClean="0"/>
              <a:t>std</a:t>
            </a:r>
            <a:r>
              <a:rPr lang="en-US" sz="1400" dirty="0"/>
              <a:t>::</a:t>
            </a:r>
            <a:r>
              <a:rPr lang="en-US" sz="1400" dirty="0" smtClean="0"/>
              <a:t>vector&lt;cv::</a:t>
            </a:r>
            <a:r>
              <a:rPr lang="en-US" sz="1400" dirty="0" err="1" smtClean="0"/>
              <a:t>RotatedRect</a:t>
            </a:r>
            <a:r>
              <a:rPr lang="en-US" sz="1400" dirty="0"/>
              <a:t>&gt; &amp;</a:t>
            </a:r>
            <a:r>
              <a:rPr lang="en-US" sz="1400" dirty="0" err="1"/>
              <a:t>minRect</a:t>
            </a:r>
            <a:r>
              <a:rPr lang="en-US" sz="1400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smtClean="0"/>
              <a:t>                                   </a:t>
            </a:r>
            <a:r>
              <a:rPr lang="en-US" sz="1400" dirty="0" err="1" smtClean="0"/>
              <a:t>std</a:t>
            </a:r>
            <a:r>
              <a:rPr lang="en-US" sz="1400" dirty="0"/>
              <a:t>::</a:t>
            </a:r>
            <a:r>
              <a:rPr lang="en-US" sz="1400" dirty="0" smtClean="0"/>
              <a:t>vector&lt;cv::</a:t>
            </a:r>
            <a:r>
              <a:rPr lang="en-US" sz="1400" dirty="0" err="1" smtClean="0"/>
              <a:t>RotatedRect</a:t>
            </a:r>
            <a:r>
              <a:rPr lang="en-US" sz="1400" dirty="0"/>
              <a:t>&gt; &amp;</a:t>
            </a:r>
            <a:r>
              <a:rPr lang="en-US" sz="1400" dirty="0" err="1"/>
              <a:t>minEllipse</a:t>
            </a:r>
            <a:r>
              <a:rPr lang="hu-HU" sz="1400" dirty="0" smtClean="0"/>
              <a:t>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en-US" sz="1400" dirty="0" smtClean="0"/>
              <a:t>cv::</a:t>
            </a:r>
            <a:r>
              <a:rPr lang="hu-HU" sz="1400" dirty="0" smtClean="0"/>
              <a:t>Mat </a:t>
            </a:r>
            <a:r>
              <a:rPr lang="hu-HU" sz="1400" dirty="0"/>
              <a:t>result;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minRect.resize(contours.size());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minEllipse.resize(contours.size</a:t>
            </a:r>
            <a:r>
              <a:rPr lang="hu-HU" sz="1400" dirty="0" smtClean="0"/>
              <a:t>());</a:t>
            </a:r>
            <a:endParaRPr lang="en-US" sz="1400" dirty="0" smtClean="0"/>
          </a:p>
          <a:p>
            <a:pPr marL="0" indent="0" defTabSz="36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for</a:t>
            </a:r>
            <a:r>
              <a:rPr lang="hu-HU" sz="1400" dirty="0"/>
              <a:t> (int i = 0; i &lt; </a:t>
            </a:r>
            <a:r>
              <a:rPr lang="hu-HU" sz="1400" dirty="0" err="1"/>
              <a:t>contours.size</a:t>
            </a:r>
            <a:r>
              <a:rPr lang="hu-HU" sz="1400" dirty="0"/>
              <a:t>(); </a:t>
            </a:r>
            <a:r>
              <a:rPr lang="hu-HU" sz="1400" dirty="0" err="1"/>
              <a:t>i</a:t>
            </a:r>
            <a:r>
              <a:rPr lang="hu-HU" sz="1400" dirty="0" smtClean="0"/>
              <a:t>++) {</a:t>
            </a: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minRect[i] = </a:t>
            </a:r>
            <a:r>
              <a:rPr lang="en-US" sz="1400" dirty="0" smtClean="0"/>
              <a:t>cv::</a:t>
            </a:r>
            <a:r>
              <a:rPr lang="hu-HU" sz="1400" dirty="0" smtClean="0"/>
              <a:t>minAreaRect(</a:t>
            </a:r>
            <a:r>
              <a:rPr lang="en-US" sz="1400" dirty="0" smtClean="0"/>
              <a:t>cv::</a:t>
            </a:r>
            <a:r>
              <a:rPr lang="hu-HU" sz="1400" dirty="0" smtClean="0"/>
              <a:t>Mat(contours[i</a:t>
            </a:r>
            <a:r>
              <a:rPr lang="hu-HU" sz="1400" dirty="0"/>
              <a:t>]));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if</a:t>
            </a:r>
            <a:r>
              <a:rPr lang="hu-HU" sz="1400" dirty="0"/>
              <a:t> (</a:t>
            </a:r>
            <a:r>
              <a:rPr lang="hu-HU" sz="1400" dirty="0" err="1"/>
              <a:t>contours</a:t>
            </a:r>
            <a:r>
              <a:rPr lang="hu-HU" sz="1400" dirty="0"/>
              <a:t>[i].</a:t>
            </a:r>
            <a:r>
              <a:rPr lang="hu-HU" sz="1400" dirty="0" err="1"/>
              <a:t>size</a:t>
            </a:r>
            <a:r>
              <a:rPr lang="hu-HU" sz="1400" dirty="0"/>
              <a:t>() &gt; 5</a:t>
            </a:r>
            <a:r>
              <a:rPr lang="hu-HU" sz="1400" dirty="0" smtClean="0"/>
              <a:t>) {</a:t>
            </a: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	minEllipse[i] = </a:t>
            </a:r>
            <a:r>
              <a:rPr lang="en-US" sz="1400" dirty="0" smtClean="0"/>
              <a:t>cv::</a:t>
            </a:r>
            <a:r>
              <a:rPr lang="hu-HU" sz="1400" dirty="0" smtClean="0">
                <a:solidFill>
                  <a:srgbClr val="FF0000"/>
                </a:solidFill>
              </a:rPr>
              <a:t>fitEllipse</a:t>
            </a:r>
            <a:r>
              <a:rPr lang="hu-HU" sz="1400" dirty="0" smtClean="0"/>
              <a:t>(</a:t>
            </a:r>
            <a:r>
              <a:rPr lang="en-US" sz="1400" dirty="0" smtClean="0"/>
              <a:t>cv::</a:t>
            </a:r>
            <a:r>
              <a:rPr lang="hu-HU" sz="1400" dirty="0" smtClean="0"/>
              <a:t>Mat(contours[i</a:t>
            </a:r>
            <a:r>
              <a:rPr lang="hu-HU" sz="1400" dirty="0"/>
              <a:t>]));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}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result</a:t>
            </a:r>
            <a:r>
              <a:rPr lang="hu-HU" sz="1400" dirty="0"/>
              <a:t> = </a:t>
            </a:r>
            <a:r>
              <a:rPr lang="hu-HU" sz="1400" dirty="0" err="1"/>
              <a:t>src.clone</a:t>
            </a:r>
            <a:r>
              <a:rPr lang="hu-HU" sz="1400" dirty="0"/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for</a:t>
            </a:r>
            <a:r>
              <a:rPr lang="hu-HU" sz="1400" dirty="0"/>
              <a:t> (int i = 0; i&lt; </a:t>
            </a:r>
            <a:r>
              <a:rPr lang="hu-HU" sz="1400" dirty="0" err="1"/>
              <a:t>contours.size</a:t>
            </a:r>
            <a:r>
              <a:rPr lang="hu-HU" sz="1400" dirty="0"/>
              <a:t>(); </a:t>
            </a:r>
            <a:r>
              <a:rPr lang="hu-HU" sz="1400" dirty="0" err="1"/>
              <a:t>i</a:t>
            </a:r>
            <a:r>
              <a:rPr lang="hu-HU" sz="1400" dirty="0" smtClean="0"/>
              <a:t>++) {</a:t>
            </a: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en-US" sz="1400" dirty="0" smtClean="0"/>
              <a:t>cv::</a:t>
            </a:r>
            <a:r>
              <a:rPr lang="hu-HU" sz="1400" dirty="0" smtClean="0"/>
              <a:t>Scalar </a:t>
            </a:r>
            <a:r>
              <a:rPr lang="hu-HU" sz="1400" dirty="0"/>
              <a:t>color = </a:t>
            </a:r>
            <a:r>
              <a:rPr lang="en-US" sz="1400" dirty="0" smtClean="0"/>
              <a:t>cv::</a:t>
            </a:r>
            <a:r>
              <a:rPr lang="hu-HU" sz="1400" dirty="0" smtClean="0"/>
              <a:t>Scalar(rng.uniform(0</a:t>
            </a:r>
            <a:r>
              <a:rPr lang="hu-HU" sz="1400" dirty="0"/>
              <a:t>, 255), rng.uniform(0, 255), rng.uniform(0, 255</a:t>
            </a:r>
            <a:r>
              <a:rPr lang="hu-HU" sz="1400" dirty="0" smtClean="0"/>
              <a:t>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 smtClean="0"/>
              <a:t>		</a:t>
            </a:r>
            <a:r>
              <a:rPr lang="en-US" sz="1400" dirty="0" smtClean="0"/>
              <a:t>cv::</a:t>
            </a:r>
            <a:r>
              <a:rPr lang="hu-HU" sz="1400" dirty="0" smtClean="0"/>
              <a:t>drawContours(result, contours, i, color, 1, 8, std::vector&lt;</a:t>
            </a:r>
            <a:r>
              <a:rPr lang="en-US" sz="1400" dirty="0" smtClean="0"/>
              <a:t>cv::</a:t>
            </a:r>
            <a:r>
              <a:rPr lang="hu-HU" sz="1400" dirty="0" smtClean="0"/>
              <a:t>Vec4i&gt;(), 0, </a:t>
            </a:r>
            <a:r>
              <a:rPr lang="en-US" sz="1400" dirty="0" smtClean="0"/>
              <a:t>cv::</a:t>
            </a:r>
            <a:r>
              <a:rPr lang="hu-HU" sz="1400" dirty="0" smtClean="0"/>
              <a:t>Point());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en-US" sz="1400" dirty="0" smtClean="0"/>
              <a:t>cv::</a:t>
            </a:r>
            <a:r>
              <a:rPr lang="hu-HU" sz="1400" dirty="0" smtClean="0"/>
              <a:t>ellipse(result</a:t>
            </a:r>
            <a:r>
              <a:rPr lang="hu-HU" sz="1400" dirty="0"/>
              <a:t>, minEllipse[i], color, 2, 8);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en-US" sz="1400" dirty="0" smtClean="0"/>
              <a:t>cv::</a:t>
            </a:r>
            <a:r>
              <a:rPr lang="hu-HU" sz="1400" dirty="0" smtClean="0"/>
              <a:t>Point2f </a:t>
            </a:r>
            <a:r>
              <a:rPr lang="hu-HU" sz="1400" dirty="0"/>
              <a:t>rect_points[4]; minRect[i].points(rect_points);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for (int j = 0; j &lt; 4; j</a:t>
            </a:r>
            <a:r>
              <a:rPr lang="hu-HU" sz="1400" dirty="0" smtClean="0"/>
              <a:t>++) </a:t>
            </a:r>
            <a:r>
              <a:rPr lang="en-US" sz="1400" dirty="0" smtClean="0"/>
              <a:t>cv::</a:t>
            </a:r>
            <a:r>
              <a:rPr lang="hu-HU" sz="1400" dirty="0" smtClean="0"/>
              <a:t>line(result</a:t>
            </a:r>
            <a:r>
              <a:rPr lang="hu-HU" sz="1400" dirty="0"/>
              <a:t>, rect_points[j], rect_points[(j + 1) % 4], color, 1, 8);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return</a:t>
            </a:r>
            <a:r>
              <a:rPr lang="hu-HU" sz="1400" dirty="0"/>
              <a:t> </a:t>
            </a:r>
            <a:r>
              <a:rPr lang="hu-HU" sz="1400" dirty="0" err="1"/>
              <a:t>result</a:t>
            </a:r>
            <a:r>
              <a:rPr lang="hu-HU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15" y="365125"/>
            <a:ext cx="4689389" cy="371154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001512" y="4118611"/>
            <a:ext cx="37934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main </a:t>
            </a:r>
            <a:r>
              <a:rPr lang="hu-HU" sz="1400" dirty="0" err="1" smtClean="0"/>
              <a:t>fv</a:t>
            </a:r>
            <a:r>
              <a:rPr lang="hu-HU" sz="1400" dirty="0" smtClean="0"/>
              <a:t>: </a:t>
            </a:r>
          </a:p>
          <a:p>
            <a:r>
              <a:rPr lang="en-US" sz="1400" dirty="0" err="1"/>
              <a:t>std</a:t>
            </a:r>
            <a:r>
              <a:rPr lang="en-US" sz="1400" dirty="0"/>
              <a:t>::</a:t>
            </a:r>
            <a:r>
              <a:rPr lang="en-US" sz="1400" dirty="0" smtClean="0"/>
              <a:t>vector&lt;cv::</a:t>
            </a:r>
            <a:r>
              <a:rPr lang="en-US" sz="1400" dirty="0" err="1" smtClean="0"/>
              <a:t>RotatedRect</a:t>
            </a:r>
            <a:r>
              <a:rPr lang="en-US" sz="1400" dirty="0"/>
              <a:t>&gt; </a:t>
            </a:r>
            <a:r>
              <a:rPr lang="en-US" sz="1400" dirty="0" err="1"/>
              <a:t>minRect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std</a:t>
            </a:r>
            <a:r>
              <a:rPr lang="en-US" sz="1400" dirty="0"/>
              <a:t>::</a:t>
            </a:r>
            <a:r>
              <a:rPr lang="en-US" sz="1400" dirty="0" smtClean="0"/>
              <a:t>vector&lt;cv::</a:t>
            </a:r>
            <a:r>
              <a:rPr lang="en-US" sz="1400" dirty="0" err="1" smtClean="0"/>
              <a:t>RotatedRect</a:t>
            </a:r>
            <a:r>
              <a:rPr lang="en-US" sz="1400" dirty="0"/>
              <a:t>&gt; </a:t>
            </a:r>
            <a:r>
              <a:rPr lang="en-US" sz="1400" dirty="0" err="1"/>
              <a:t>minEllipse</a:t>
            </a:r>
            <a:r>
              <a:rPr lang="en-US" sz="1400" dirty="0"/>
              <a:t>;</a:t>
            </a:r>
            <a:endParaRPr lang="hu-HU" sz="1400" dirty="0" smtClean="0"/>
          </a:p>
          <a:p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while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capture.read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)) {</a:t>
            </a:r>
          </a:p>
          <a:p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resize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resized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Size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(640,480));</a:t>
            </a:r>
          </a:p>
          <a:p>
            <a:endParaRPr lang="hu-HU" sz="1400" dirty="0"/>
          </a:p>
          <a:p>
            <a:r>
              <a:rPr lang="hu-HU" sz="1400" dirty="0" smtClean="0"/>
              <a:t>     </a:t>
            </a:r>
            <a:r>
              <a:rPr lang="hu-HU" sz="1400" dirty="0" err="1" smtClean="0"/>
              <a:t>processed</a:t>
            </a:r>
            <a:r>
              <a:rPr lang="hu-HU" sz="1400" dirty="0" smtClean="0"/>
              <a:t> </a:t>
            </a:r>
            <a:r>
              <a:rPr lang="hu-HU" sz="1400" dirty="0"/>
              <a:t>= </a:t>
            </a:r>
            <a:r>
              <a:rPr lang="hu-HU" sz="1400" dirty="0" err="1"/>
              <a:t>detectContours</a:t>
            </a:r>
            <a:r>
              <a:rPr lang="hu-HU" sz="1400" dirty="0"/>
              <a:t>(</a:t>
            </a:r>
            <a:r>
              <a:rPr lang="hu-HU" sz="1400" dirty="0" err="1"/>
              <a:t>resized</a:t>
            </a:r>
            <a:r>
              <a:rPr lang="hu-HU" sz="1400" dirty="0"/>
              <a:t>, </a:t>
            </a:r>
            <a:r>
              <a:rPr lang="hu-HU" sz="1400" dirty="0" err="1"/>
              <a:t>contours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 </a:t>
            </a:r>
            <a:r>
              <a:rPr lang="hu-HU" sz="1400" dirty="0" err="1" smtClean="0"/>
              <a:t>processed</a:t>
            </a:r>
            <a:r>
              <a:rPr lang="hu-HU" sz="1400" dirty="0" smtClean="0"/>
              <a:t> </a:t>
            </a:r>
            <a:r>
              <a:rPr lang="hu-HU" sz="1400" dirty="0"/>
              <a:t>= </a:t>
            </a:r>
            <a:r>
              <a:rPr lang="hu-HU" sz="1400" dirty="0" err="1"/>
              <a:t>detectEllipses</a:t>
            </a:r>
            <a:r>
              <a:rPr lang="hu-HU" sz="1400" dirty="0"/>
              <a:t>(</a:t>
            </a:r>
            <a:r>
              <a:rPr lang="hu-HU" sz="1400" dirty="0" err="1"/>
              <a:t>resized</a:t>
            </a:r>
            <a:r>
              <a:rPr lang="hu-HU" sz="1400" dirty="0"/>
              <a:t>, </a:t>
            </a:r>
            <a:r>
              <a:rPr lang="hu-HU" sz="1400" dirty="0" err="1" smtClean="0"/>
              <a:t>contours</a:t>
            </a:r>
            <a:r>
              <a:rPr lang="hu-HU" sz="1400" dirty="0" smtClean="0"/>
              <a:t>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                  </a:t>
            </a:r>
            <a:r>
              <a:rPr lang="hu-HU" sz="1400" dirty="0" err="1" smtClean="0"/>
              <a:t>minRect</a:t>
            </a:r>
            <a:r>
              <a:rPr lang="hu-HU" sz="1400" dirty="0" smtClean="0"/>
              <a:t>, </a:t>
            </a:r>
            <a:r>
              <a:rPr lang="hu-HU" sz="1400" dirty="0" err="1" smtClean="0"/>
              <a:t>minEllipse</a:t>
            </a:r>
            <a:r>
              <a:rPr lang="hu-HU" sz="1400" dirty="0" smtClean="0"/>
              <a:t>);</a:t>
            </a:r>
            <a:endParaRPr lang="hu-HU" sz="1400" dirty="0"/>
          </a:p>
          <a:p>
            <a:endParaRPr lang="hu-HU" sz="1400" dirty="0"/>
          </a:p>
          <a:p>
            <a:r>
              <a:rPr lang="hu-HU" sz="1400" dirty="0" smtClean="0"/>
              <a:t>     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imshow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("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PreviewWindow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processed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   // …</a:t>
            </a:r>
          </a:p>
        </p:txBody>
      </p:sp>
    </p:spTree>
    <p:extLst>
      <p:ext uri="{BB962C8B-B14F-4D97-AF65-F5344CB8AC3E}">
        <p14:creationId xmlns:p14="http://schemas.microsoft.com/office/powerpoint/2010/main" val="408297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Affin</a:t>
            </a:r>
            <a:r>
              <a:rPr lang="en-GB" dirty="0" smtClean="0"/>
              <a:t> </a:t>
            </a:r>
            <a:r>
              <a:rPr lang="en-GB" dirty="0" err="1" smtClean="0"/>
              <a:t>transzformációk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153"/>
            <a:ext cx="10515600" cy="4333741"/>
          </a:xfrm>
        </p:spPr>
        <p:txBody>
          <a:bodyPr>
            <a:normAutofit/>
          </a:bodyPr>
          <a:lstStyle/>
          <a:p>
            <a:r>
              <a:rPr lang="en-GB" sz="2400" dirty="0"/>
              <a:t>cv::</a:t>
            </a:r>
            <a:r>
              <a:rPr lang="en-GB" sz="2400" dirty="0" err="1"/>
              <a:t>warpAffine</a:t>
            </a:r>
            <a:r>
              <a:rPr lang="en-GB" sz="2400" dirty="0"/>
              <a:t>(</a:t>
            </a:r>
            <a:r>
              <a:rPr lang="en-GB" sz="2400" dirty="0" err="1"/>
              <a:t>inputMat</a:t>
            </a:r>
            <a:r>
              <a:rPr lang="en-GB" sz="2400" dirty="0"/>
              <a:t>, </a:t>
            </a:r>
            <a:r>
              <a:rPr lang="en-GB" sz="2400" dirty="0" err="1"/>
              <a:t>outputMat</a:t>
            </a:r>
            <a:r>
              <a:rPr lang="en-GB" sz="2400" dirty="0"/>
              <a:t>, </a:t>
            </a:r>
            <a:r>
              <a:rPr lang="en-GB" sz="2400" dirty="0" err="1"/>
              <a:t>transformationMat</a:t>
            </a:r>
            <a:r>
              <a:rPr lang="en-GB" sz="2400" dirty="0"/>
              <a:t>, </a:t>
            </a:r>
            <a:r>
              <a:rPr lang="en-GB" sz="2400" dirty="0" err="1"/>
              <a:t>outputSize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Transzformációs</a:t>
            </a:r>
            <a:r>
              <a:rPr lang="en-GB" sz="2400" dirty="0"/>
              <a:t> </a:t>
            </a:r>
            <a:r>
              <a:rPr lang="en-GB" sz="2400" dirty="0" err="1"/>
              <a:t>mátrix</a:t>
            </a:r>
            <a:r>
              <a:rPr lang="en-GB" sz="2400" dirty="0"/>
              <a:t>: 2x3</a:t>
            </a:r>
          </a:p>
          <a:p>
            <a:pPr lvl="1"/>
            <a:r>
              <a:rPr lang="en-GB" sz="1800" dirty="0" err="1"/>
              <a:t>Eltolás</a:t>
            </a:r>
            <a:r>
              <a:rPr lang="en-GB" sz="1800" dirty="0"/>
              <a:t>, </a:t>
            </a:r>
            <a:r>
              <a:rPr lang="en-GB" sz="1800" dirty="0" err="1"/>
              <a:t>skálázás</a:t>
            </a:r>
            <a:r>
              <a:rPr lang="en-GB" sz="1800" dirty="0"/>
              <a:t>, </a:t>
            </a:r>
            <a:r>
              <a:rPr lang="en-GB" sz="1800" dirty="0" err="1"/>
              <a:t>elforgatás</a:t>
            </a:r>
            <a:endParaRPr lang="en-GB" sz="1800" dirty="0"/>
          </a:p>
          <a:p>
            <a:pPr lvl="1"/>
            <a:r>
              <a:rPr lang="en-GB" sz="1800" dirty="0"/>
              <a:t>cv::Mat_&lt;float&gt;(2,3) &lt;&lt; 1,0,0, 0,1,0</a:t>
            </a:r>
          </a:p>
          <a:p>
            <a:pPr lvl="1"/>
            <a:r>
              <a:rPr lang="en-GB" sz="1800" dirty="0"/>
              <a:t>cv::getRotationMatrix2D(</a:t>
            </a:r>
            <a:r>
              <a:rPr lang="en-GB" sz="1800" dirty="0" err="1"/>
              <a:t>center</a:t>
            </a:r>
            <a:r>
              <a:rPr lang="en-GB" sz="1800" dirty="0"/>
              <a:t>, </a:t>
            </a:r>
            <a:r>
              <a:rPr lang="en-GB" sz="1800" dirty="0" err="1"/>
              <a:t>angleInDegrees</a:t>
            </a:r>
            <a:r>
              <a:rPr lang="en-GB" sz="1800" dirty="0"/>
              <a:t>, scale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04" y="4305454"/>
            <a:ext cx="3926812" cy="240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82" y="4305455"/>
            <a:ext cx="3926812" cy="240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3345" y="3868655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+45° </a:t>
            </a:r>
            <a:r>
              <a:rPr lang="en-GB" dirty="0" err="1"/>
              <a:t>forgatás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50562" y="3879840"/>
            <a:ext cx="26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eltolás</a:t>
            </a:r>
            <a:r>
              <a:rPr lang="en-GB" dirty="0"/>
              <a:t> +  x-</a:t>
            </a:r>
            <a:r>
              <a:rPr lang="en-GB" dirty="0" err="1"/>
              <a:t>menti</a:t>
            </a:r>
            <a:r>
              <a:rPr lang="en-GB" dirty="0"/>
              <a:t> </a:t>
            </a:r>
            <a:r>
              <a:rPr lang="en-GB" dirty="0" err="1"/>
              <a:t>skálázás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70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Perspektív</a:t>
            </a:r>
            <a:r>
              <a:rPr lang="en-GB" dirty="0" smtClean="0"/>
              <a:t> </a:t>
            </a:r>
            <a:r>
              <a:rPr lang="en-GB" dirty="0" err="1" smtClean="0"/>
              <a:t>transzformáció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Eml</a:t>
            </a:r>
            <a:r>
              <a:rPr lang="en-GB" sz="3200" dirty="0"/>
              <a:t>.: </a:t>
            </a:r>
            <a:r>
              <a:rPr lang="en-GB" sz="3200" dirty="0" err="1"/>
              <a:t>nem</a:t>
            </a:r>
            <a:r>
              <a:rPr lang="en-GB" sz="3200" dirty="0"/>
              <a:t> </a:t>
            </a:r>
            <a:r>
              <a:rPr lang="en-GB" sz="3200" dirty="0" err="1"/>
              <a:t>párhuzamostartó</a:t>
            </a:r>
            <a:endParaRPr lang="en-GB" sz="3200" dirty="0"/>
          </a:p>
          <a:p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inputPoints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outputPoints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cv::Point2f(100, 50),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- 100, 40),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- 30, </a:t>
            </a:r>
            <a:r>
              <a:rPr lang="en-GB" sz="1600" dirty="0" err="1"/>
              <a:t>m.rows</a:t>
            </a:r>
            <a:r>
              <a:rPr lang="en-GB" sz="1600" dirty="0"/>
              <a:t> - 10),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cv::Point2f(20, </a:t>
            </a:r>
            <a:r>
              <a:rPr lang="en-GB" sz="1600" dirty="0" err="1"/>
              <a:t>m.rows</a:t>
            </a:r>
            <a:r>
              <a:rPr lang="en-GB" sz="1600" dirty="0"/>
              <a:t> - 1),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cv::Mat </a:t>
            </a:r>
            <a:r>
              <a:rPr lang="en-GB" sz="1600" dirty="0" err="1"/>
              <a:t>transformMat</a:t>
            </a:r>
            <a:r>
              <a:rPr lang="en-GB" sz="1600" dirty="0"/>
              <a:t> = cv::</a:t>
            </a:r>
            <a:r>
              <a:rPr lang="en-GB" sz="1600" dirty="0" err="1"/>
              <a:t>getPerspectiveTransform</a:t>
            </a:r>
            <a:r>
              <a:rPr lang="en-GB" sz="1600" dirty="0"/>
              <a:t>(</a:t>
            </a:r>
            <a:r>
              <a:rPr lang="en-GB" sz="1600" dirty="0" err="1"/>
              <a:t>inputPoints</a:t>
            </a:r>
            <a:r>
              <a:rPr lang="en-GB" sz="1600" dirty="0"/>
              <a:t>, </a:t>
            </a:r>
            <a:r>
              <a:rPr lang="en-GB" sz="1600" dirty="0" err="1"/>
              <a:t>outputPoints</a:t>
            </a:r>
            <a:r>
              <a:rPr lang="en-GB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cv::</a:t>
            </a:r>
            <a:r>
              <a:rPr lang="en-GB" sz="1600" dirty="0" err="1"/>
              <a:t>warpPerspective</a:t>
            </a:r>
            <a:r>
              <a:rPr lang="en-GB" sz="1600" dirty="0"/>
              <a:t>(m, transformed, </a:t>
            </a:r>
            <a:r>
              <a:rPr lang="en-GB" sz="1600" dirty="0" err="1"/>
              <a:t>transformMat</a:t>
            </a:r>
            <a:r>
              <a:rPr lang="en-GB" sz="1600" dirty="0"/>
              <a:t>, </a:t>
            </a:r>
            <a:r>
              <a:rPr lang="en-GB" sz="1600" dirty="0" err="1"/>
              <a:t>m.size</a:t>
            </a:r>
            <a:r>
              <a:rPr lang="en-GB" sz="1600" dirty="0"/>
              <a:t>());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73" y="2535382"/>
            <a:ext cx="3814728" cy="23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89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tegyünk képet a detektált markerekre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336323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Új kép pl.:</a:t>
            </a:r>
          </a:p>
          <a:p>
            <a:pPr marL="0" indent="0">
              <a:buNone/>
            </a:pPr>
            <a:r>
              <a:rPr lang="hu-HU" sz="2000" dirty="0" smtClean="0"/>
              <a:t>   </a:t>
            </a:r>
            <a:r>
              <a:rPr lang="hu-HU" sz="2000" dirty="0" err="1" smtClean="0"/>
              <a:t>Mat</a:t>
            </a:r>
            <a:r>
              <a:rPr lang="hu-HU" sz="2000" dirty="0" smtClean="0"/>
              <a:t> </a:t>
            </a:r>
            <a:r>
              <a:rPr lang="hu-HU" sz="2000" dirty="0" err="1"/>
              <a:t>overlay</a:t>
            </a:r>
            <a:r>
              <a:rPr lang="hu-HU" sz="2000" dirty="0"/>
              <a:t> = </a:t>
            </a:r>
            <a:r>
              <a:rPr lang="hu-HU" sz="2000" dirty="0" err="1"/>
              <a:t>imread</a:t>
            </a:r>
            <a:r>
              <a:rPr lang="hu-HU" sz="2000" dirty="0"/>
              <a:t>("bme_cimer.jpg</a:t>
            </a:r>
            <a:r>
              <a:rPr lang="hu-HU" sz="2000" dirty="0" smtClean="0"/>
              <a:t>");</a:t>
            </a:r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Tipp: maszk készítéshez kitöltött poligon rajzolás: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</a:t>
            </a:r>
            <a:r>
              <a:rPr lang="hu-HU" sz="2000" dirty="0" err="1"/>
              <a:t>std</a:t>
            </a:r>
            <a:r>
              <a:rPr lang="hu-HU" sz="2000" dirty="0"/>
              <a:t>::</a:t>
            </a:r>
            <a:r>
              <a:rPr lang="hu-HU" sz="2000" dirty="0" err="1"/>
              <a:t>vector</a:t>
            </a:r>
            <a:r>
              <a:rPr lang="hu-HU" sz="2000" dirty="0"/>
              <a:t>&lt; </a:t>
            </a:r>
            <a:r>
              <a:rPr lang="hu-HU" sz="2000" dirty="0" err="1"/>
              <a:t>std</a:t>
            </a:r>
            <a:r>
              <a:rPr lang="hu-HU" sz="2000" dirty="0"/>
              <a:t>::</a:t>
            </a:r>
            <a:r>
              <a:rPr lang="hu-HU" sz="2000" dirty="0" err="1" smtClean="0"/>
              <a:t>vector</a:t>
            </a:r>
            <a:r>
              <a:rPr lang="hu-HU" sz="2000" dirty="0" smtClean="0"/>
              <a:t>&lt;cv::</a:t>
            </a:r>
            <a:r>
              <a:rPr lang="hu-HU" sz="2000" dirty="0" err="1" smtClean="0"/>
              <a:t>Point</a:t>
            </a:r>
            <a:r>
              <a:rPr lang="hu-HU" sz="2000" dirty="0"/>
              <a:t>&gt; &gt; </a:t>
            </a:r>
            <a:r>
              <a:rPr lang="hu-HU" sz="2000" dirty="0" err="1" smtClean="0"/>
              <a:t>polygons</a:t>
            </a:r>
            <a:r>
              <a:rPr lang="hu-HU" sz="2000" dirty="0" smtClean="0"/>
              <a:t>;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// </a:t>
            </a:r>
            <a:r>
              <a:rPr lang="hu-HU" sz="2000" dirty="0" err="1" smtClean="0"/>
              <a:t>polygons</a:t>
            </a:r>
            <a:r>
              <a:rPr lang="hu-HU" sz="2000" dirty="0" smtClean="0"/>
              <a:t> = …</a:t>
            </a:r>
          </a:p>
          <a:p>
            <a:pPr marL="0" indent="0">
              <a:buNone/>
            </a:pPr>
            <a:r>
              <a:rPr lang="hu-HU" sz="2000" dirty="0" smtClean="0"/>
              <a:t>    cv</a:t>
            </a:r>
            <a:r>
              <a:rPr lang="hu-HU" sz="2000" dirty="0"/>
              <a:t>::</a:t>
            </a:r>
            <a:r>
              <a:rPr lang="hu-HU" sz="2000" dirty="0" err="1"/>
              <a:t>fillPoly</a:t>
            </a:r>
            <a:r>
              <a:rPr lang="hu-HU" sz="2000" dirty="0"/>
              <a:t>(</a:t>
            </a:r>
            <a:r>
              <a:rPr lang="hu-HU" sz="2000" dirty="0" err="1"/>
              <a:t>mask</a:t>
            </a:r>
            <a:r>
              <a:rPr lang="hu-HU" sz="2000" dirty="0"/>
              <a:t>, </a:t>
            </a:r>
            <a:r>
              <a:rPr lang="hu-HU" sz="2000" dirty="0" err="1"/>
              <a:t>polygons</a:t>
            </a:r>
            <a:r>
              <a:rPr lang="hu-HU" sz="2000" dirty="0"/>
              <a:t>, </a:t>
            </a:r>
            <a:r>
              <a:rPr lang="hu-HU" sz="2000" dirty="0" err="1"/>
              <a:t>Scalar</a:t>
            </a:r>
            <a:r>
              <a:rPr lang="hu-HU" sz="2000" dirty="0"/>
              <a:t>(255, 255, 255</a:t>
            </a:r>
            <a:r>
              <a:rPr lang="hu-HU" sz="2000" dirty="0" smtClean="0"/>
              <a:t>))</a:t>
            </a:r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fillPoly</a:t>
            </a:r>
            <a:r>
              <a:rPr lang="hu-HU" sz="2000" dirty="0" smtClean="0"/>
              <a:t> egész típusú vektorokat vár, az ellipszis detektálás </a:t>
            </a:r>
            <a:r>
              <a:rPr lang="hu-HU" sz="2000" dirty="0" err="1" smtClean="0"/>
              <a:t>float</a:t>
            </a:r>
            <a:r>
              <a:rPr lang="hu-HU" sz="2000" dirty="0" smtClean="0"/>
              <a:t> vektorokat ad vissza</a:t>
            </a:r>
          </a:p>
          <a:p>
            <a:r>
              <a:rPr lang="hu-HU" sz="1800" dirty="0" smtClean="0"/>
              <a:t>cv</a:t>
            </a:r>
            <a:r>
              <a:rPr lang="hu-HU" sz="1800" dirty="0"/>
              <a:t>::</a:t>
            </a:r>
            <a:r>
              <a:rPr lang="hu-HU" sz="1800" dirty="0" err="1"/>
              <a:t>Mat</a:t>
            </a:r>
            <a:r>
              <a:rPr lang="hu-HU" sz="1800" dirty="0"/>
              <a:t>(vector1).</a:t>
            </a:r>
            <a:r>
              <a:rPr lang="hu-HU" sz="1800" dirty="0" err="1" smtClean="0"/>
              <a:t>convertTo</a:t>
            </a:r>
            <a:r>
              <a:rPr lang="hu-HU" sz="1800" dirty="0" smtClean="0"/>
              <a:t>(vector2,cv</a:t>
            </a:r>
            <a:r>
              <a:rPr lang="hu-HU" sz="1800" dirty="0"/>
              <a:t>::</a:t>
            </a:r>
            <a:r>
              <a:rPr lang="hu-HU" sz="1800" dirty="0" err="1"/>
              <a:t>Mat</a:t>
            </a:r>
            <a:r>
              <a:rPr lang="hu-HU" sz="1800" dirty="0"/>
              <a:t>(vector2).</a:t>
            </a:r>
            <a:r>
              <a:rPr lang="hu-HU" sz="1800" dirty="0" err="1"/>
              <a:t>type</a:t>
            </a:r>
            <a:r>
              <a:rPr lang="hu-HU" sz="1800" dirty="0"/>
              <a:t>())</a:t>
            </a:r>
            <a:endParaRPr lang="hu-HU" sz="1800" dirty="0" smtClean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/>
          </a:p>
          <a:p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00" y="1690688"/>
            <a:ext cx="4689389" cy="37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Kiterjesztett valóság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>
            <a:noAutofit/>
          </a:bodyPr>
          <a:lstStyle/>
          <a:p>
            <a:r>
              <a:rPr lang="hu-HU" dirty="0"/>
              <a:t>Detektálás</a:t>
            </a:r>
          </a:p>
          <a:p>
            <a:pPr lvl="1"/>
            <a:r>
              <a:rPr lang="hu-HU" dirty="0" smtClean="0"/>
              <a:t>Látunk-e „ismerős” vagy „fontos” dolgokat a képen?</a:t>
            </a:r>
          </a:p>
          <a:p>
            <a:r>
              <a:rPr lang="hu-HU" dirty="0"/>
              <a:t>Felismerés</a:t>
            </a:r>
          </a:p>
          <a:p>
            <a:pPr lvl="1"/>
            <a:r>
              <a:rPr lang="hu-HU" dirty="0" smtClean="0"/>
              <a:t>Mit látunk a képen? </a:t>
            </a:r>
          </a:p>
          <a:p>
            <a:r>
              <a:rPr lang="hu-HU" dirty="0"/>
              <a:t>Lokalizáció</a:t>
            </a:r>
          </a:p>
          <a:p>
            <a:pPr lvl="1"/>
            <a:r>
              <a:rPr lang="hu-HU" dirty="0" smtClean="0"/>
              <a:t>Hol van a képen (képtérben) amit látunk?</a:t>
            </a:r>
          </a:p>
          <a:p>
            <a:pPr lvl="1"/>
            <a:r>
              <a:rPr lang="hu-HU" dirty="0" smtClean="0"/>
              <a:t>Hol van a kamerához képest a 3D térben amit látunk?</a:t>
            </a:r>
          </a:p>
          <a:p>
            <a:r>
              <a:rPr lang="hu-HU" dirty="0"/>
              <a:t>A kép kiegészítése </a:t>
            </a:r>
            <a:r>
              <a:rPr lang="hu-HU" dirty="0" err="1"/>
              <a:t>renderelt</a:t>
            </a:r>
            <a:r>
              <a:rPr lang="hu-HU" dirty="0"/>
              <a:t> tartalommal</a:t>
            </a:r>
          </a:p>
        </p:txBody>
      </p:sp>
    </p:spTree>
    <p:extLst>
      <p:ext uri="{BB962C8B-B14F-4D97-AF65-F5344CB8AC3E}">
        <p14:creationId xmlns:p14="http://schemas.microsoft.com/office/powerpoint/2010/main" val="25825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Gyorsítás: v</a:t>
            </a:r>
            <a:r>
              <a:rPr lang="en-US" dirty="0" err="1" smtClean="0"/>
              <a:t>ideo</a:t>
            </a:r>
            <a:r>
              <a:rPr lang="en-US" dirty="0" smtClean="0"/>
              <a:t> </a:t>
            </a:r>
            <a:r>
              <a:rPr lang="en-US" dirty="0" err="1" smtClean="0"/>
              <a:t>átméretezése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resized</a:t>
            </a:r>
            <a:r>
              <a:rPr lang="hu-HU" dirty="0"/>
              <a:t>;</a:t>
            </a:r>
          </a:p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capture.read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))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/>
              <a:t>resize</a:t>
            </a:r>
            <a:r>
              <a:rPr lang="hu-HU" dirty="0" smtClean="0"/>
              <a:t>(</a:t>
            </a:r>
            <a:r>
              <a:rPr lang="hu-HU" dirty="0" err="1" smtClean="0"/>
              <a:t>frame</a:t>
            </a:r>
            <a:r>
              <a:rPr lang="hu-HU" dirty="0" smtClean="0"/>
              <a:t>, </a:t>
            </a:r>
            <a:r>
              <a:rPr lang="hu-HU" dirty="0" err="1" smtClean="0"/>
              <a:t>resized</a:t>
            </a:r>
            <a:r>
              <a:rPr lang="hu-HU" dirty="0" smtClean="0"/>
              <a:t>, </a:t>
            </a:r>
            <a:r>
              <a:rPr lang="hu-HU" dirty="0" err="1" smtClean="0"/>
              <a:t>Size</a:t>
            </a:r>
            <a:r>
              <a:rPr lang="hu-HU" dirty="0" smtClean="0"/>
              <a:t>(640,480));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képfeldolgozás a „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 objektumon…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Hough</a:t>
            </a:r>
            <a:r>
              <a:rPr lang="hu-HU" dirty="0" smtClean="0"/>
              <a:t> transzformáció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Adott képpontokra illeszkedő parametrikus alakzatok</a:t>
            </a:r>
          </a:p>
          <a:p>
            <a:r>
              <a:rPr lang="hu-HU" dirty="0" smtClean="0"/>
              <a:t>Egyenesek: </a:t>
            </a:r>
            <a:r>
              <a:rPr lang="hu-HU" dirty="0" err="1"/>
              <a:t>polárkoordináták</a:t>
            </a:r>
            <a:endParaRPr lang="en-US" dirty="0"/>
          </a:p>
          <a:p>
            <a:endParaRPr lang="hu-HU" dirty="0"/>
          </a:p>
        </p:txBody>
      </p:sp>
      <p:pic>
        <p:nvPicPr>
          <p:cNvPr id="9" name="Picture 2" descr="Line vari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2" y="3262949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 = x \cos \theta + y \sin \th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38" y="5403024"/>
            <a:ext cx="1992765" cy="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../../../../../_images/hough-exp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16" y="2389886"/>
            <a:ext cx="4532579" cy="22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../../../../../_images/hough-exp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16" y="4492754"/>
            <a:ext cx="4532579" cy="22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Egyenesdetektálás: </a:t>
            </a:r>
            <a:r>
              <a:rPr lang="hu-HU" dirty="0" err="1" smtClean="0"/>
              <a:t>Hough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cv::Mat </a:t>
            </a:r>
            <a:r>
              <a:rPr lang="en-US" dirty="0" err="1"/>
              <a:t>detectHoughLines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smtClean="0"/>
              <a:t>cv::Mat</a:t>
            </a:r>
            <a:r>
              <a:rPr lang="en-US" dirty="0"/>
              <a:t>&amp; </a:t>
            </a:r>
            <a:r>
              <a:rPr lang="en-US" dirty="0" err="1"/>
              <a:t>src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cv::</a:t>
            </a:r>
            <a:r>
              <a:rPr lang="en-US" dirty="0" smtClean="0"/>
              <a:t>Mat </a:t>
            </a:r>
            <a:r>
              <a:rPr lang="en-US" dirty="0" err="1"/>
              <a:t>edgeImage</a:t>
            </a:r>
            <a:r>
              <a:rPr lang="en-US" dirty="0"/>
              <a:t>,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</a:t>
            </a:r>
            <a:r>
              <a:rPr lang="hu-HU" dirty="0"/>
              <a:t>    cv::</a:t>
            </a:r>
            <a:r>
              <a:rPr lang="en-US" dirty="0" smtClean="0"/>
              <a:t>Canny(</a:t>
            </a:r>
            <a:r>
              <a:rPr lang="en-US" dirty="0" err="1" smtClean="0"/>
              <a:t>src</a:t>
            </a:r>
            <a:r>
              <a:rPr lang="en-US" dirty="0"/>
              <a:t>, </a:t>
            </a:r>
            <a:r>
              <a:rPr lang="en-US" dirty="0" err="1"/>
              <a:t>edgeImage</a:t>
            </a:r>
            <a:r>
              <a:rPr lang="en-US" dirty="0"/>
              <a:t>, 50, 200,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GB" dirty="0" smtClean="0"/>
              <a:t>cv::</a:t>
            </a:r>
            <a:r>
              <a:rPr lang="en-US" dirty="0" err="1" smtClean="0"/>
              <a:t>cvtColor</a:t>
            </a:r>
            <a:r>
              <a:rPr lang="en-US" dirty="0" smtClean="0"/>
              <a:t>(</a:t>
            </a:r>
            <a:r>
              <a:rPr lang="en-US" dirty="0" err="1" smtClean="0"/>
              <a:t>edgeImage</a:t>
            </a:r>
            <a:r>
              <a:rPr lang="en-US" dirty="0"/>
              <a:t>, result, CV_GRAY2BGR);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err="1" smtClean="0"/>
              <a:t>std</a:t>
            </a:r>
            <a:r>
              <a:rPr lang="en-US" dirty="0"/>
              <a:t>::vector&lt;cv::Vec2f&gt; lines;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GB" dirty="0" smtClean="0"/>
              <a:t>cv::</a:t>
            </a:r>
            <a:r>
              <a:rPr lang="en-US" dirty="0" err="1" smtClean="0"/>
              <a:t>HoughLines</a:t>
            </a:r>
            <a:r>
              <a:rPr lang="en-US" dirty="0" smtClean="0"/>
              <a:t>(</a:t>
            </a:r>
            <a:r>
              <a:rPr lang="en-US" dirty="0" err="1" smtClean="0"/>
              <a:t>edgeImage</a:t>
            </a:r>
            <a:r>
              <a:rPr lang="en-US" dirty="0"/>
              <a:t>, lines, </a:t>
            </a:r>
            <a:r>
              <a:rPr lang="en-US" dirty="0" smtClean="0"/>
              <a:t>1, </a:t>
            </a:r>
            <a:r>
              <a:rPr lang="en-US" dirty="0"/>
              <a:t>CV_PI / 180, 100, 0, 0);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lines.size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 smtClean="0"/>
              <a:t>++)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</a:t>
            </a:r>
            <a:r>
              <a:rPr lang="en-US" dirty="0" smtClean="0"/>
              <a:t>float </a:t>
            </a:r>
            <a:r>
              <a:rPr lang="en-US" dirty="0"/>
              <a:t>rho = lines[</a:t>
            </a:r>
            <a:r>
              <a:rPr lang="en-US" dirty="0" err="1"/>
              <a:t>i</a:t>
            </a:r>
            <a:r>
              <a:rPr lang="en-US" dirty="0"/>
              <a:t>][0], theta = lines[</a:t>
            </a:r>
            <a:r>
              <a:rPr lang="en-US" dirty="0" err="1"/>
              <a:t>i</a:t>
            </a:r>
            <a:r>
              <a:rPr lang="en-US" dirty="0"/>
              <a:t>][1</a:t>
            </a:r>
            <a:r>
              <a:rPr lang="en-US" dirty="0" smtClean="0"/>
              <a:t>];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 cv::</a:t>
            </a:r>
            <a:r>
              <a:rPr lang="en-US" dirty="0" smtClean="0"/>
              <a:t>Point </a:t>
            </a:r>
            <a:r>
              <a:rPr lang="en-US" dirty="0"/>
              <a:t>pt1, pt2;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</a:t>
            </a:r>
            <a:r>
              <a:rPr lang="en-US" dirty="0" smtClean="0"/>
              <a:t>double </a:t>
            </a:r>
            <a:r>
              <a:rPr lang="en-US" dirty="0"/>
              <a:t>a = cos(theta), b = sin(theta</a:t>
            </a:r>
            <a:r>
              <a:rPr lang="en-US" dirty="0" smtClean="0"/>
              <a:t>);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double </a:t>
            </a:r>
            <a:r>
              <a:rPr lang="en-US" dirty="0"/>
              <a:t>x0 = a*rho, y0 = b*rho;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pt1.x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(x0 + 1000 * (-b));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pt1.y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(y0 + 1000 * (a));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pt2.x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(x0 - 1000 * (-b));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pt2.y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(y0 - 1000 * (a));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line(result</a:t>
            </a:r>
            <a:r>
              <a:rPr lang="en-US" dirty="0"/>
              <a:t>, pt1, pt2, cv</a:t>
            </a:r>
            <a:r>
              <a:rPr lang="en-US" dirty="0" smtClean="0"/>
              <a:t>::Scalar(0</a:t>
            </a:r>
            <a:r>
              <a:rPr lang="en-US" dirty="0"/>
              <a:t>, 0, 255), 2, CV_AA);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return </a:t>
            </a:r>
            <a:r>
              <a:rPr lang="en-US" dirty="0"/>
              <a:t>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2" y="1609972"/>
            <a:ext cx="5110930" cy="40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Egyenesdetektálás: </a:t>
            </a:r>
            <a:r>
              <a:rPr lang="hu-HU" dirty="0" err="1" smtClean="0"/>
              <a:t>Hough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main(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argc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char*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argv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[]){</a:t>
            </a:r>
            <a:endParaRPr lang="hu-HU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cv::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Mat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resized;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cv::Mat </a:t>
            </a:r>
            <a:r>
              <a:rPr lang="en-US" sz="1600" dirty="0"/>
              <a:t>processed;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while(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capture.read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(frame))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		resize(frame, resized, Size(640,480));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	processed = </a:t>
            </a:r>
            <a:r>
              <a:rPr lang="en-US" sz="1600" dirty="0" err="1"/>
              <a:t>detectHoughLines</a:t>
            </a:r>
            <a:r>
              <a:rPr lang="en-US" sz="1600" dirty="0"/>
              <a:t>(resized);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imshow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("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PreviewWindow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en-US" sz="1600" dirty="0"/>
              <a:t>processed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2" y="1609972"/>
            <a:ext cx="5110930" cy="40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2" y="1609971"/>
            <a:ext cx="5110930" cy="40776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Szakaszdetektálás: </a:t>
            </a:r>
            <a:r>
              <a:rPr lang="hu-HU" dirty="0" err="1" smtClean="0"/>
              <a:t>Hough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v::Mat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detectHoughLines</a:t>
            </a:r>
            <a:r>
              <a:rPr lang="hu-HU" dirty="0" smtClean="0"/>
              <a:t>_v2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cv::Mat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&amp;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src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cv::Mat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edgeImage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cv::Canny(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src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edgeImage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50, 200,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cv::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cvtColor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edgeImage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result, CV_GRAY2BGR);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err="1" smtClean="0"/>
              <a:t>std</a:t>
            </a:r>
            <a:r>
              <a:rPr lang="en-US" strike="sngStrike" dirty="0"/>
              <a:t>::</a:t>
            </a:r>
            <a:r>
              <a:rPr lang="en-US" strike="sngStrike" dirty="0" smtClean="0"/>
              <a:t>vector&lt;cv::Vec2f</a:t>
            </a:r>
            <a:r>
              <a:rPr lang="en-US" strike="sngStrike" dirty="0"/>
              <a:t>&gt; lines;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cv::</a:t>
            </a:r>
            <a:r>
              <a:rPr lang="en-US" strike="sngStrike" dirty="0" err="1" smtClean="0"/>
              <a:t>HoughLines</a:t>
            </a:r>
            <a:r>
              <a:rPr lang="en-US" strike="sngStrike" dirty="0" smtClean="0"/>
              <a:t>(</a:t>
            </a:r>
            <a:r>
              <a:rPr lang="en-US" strike="sngStrike" dirty="0" err="1" smtClean="0"/>
              <a:t>edgeImage</a:t>
            </a:r>
            <a:r>
              <a:rPr lang="en-US" strike="sngStrike" dirty="0"/>
              <a:t>, lines, </a:t>
            </a:r>
            <a:r>
              <a:rPr lang="en-US" strike="sngStrike" dirty="0" smtClean="0"/>
              <a:t>1, </a:t>
            </a:r>
            <a:r>
              <a:rPr lang="en-US" strike="sngStrike" dirty="0"/>
              <a:t>CV_PI / 180, 100, 0, 0);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smtClean="0"/>
              <a:t>for </a:t>
            </a:r>
            <a:r>
              <a:rPr lang="en-US" strike="sngStrike" dirty="0"/>
              <a:t>(</a:t>
            </a:r>
            <a:r>
              <a:rPr lang="en-US" strike="sngStrike" dirty="0" err="1"/>
              <a:t>size_t</a:t>
            </a:r>
            <a:r>
              <a:rPr lang="en-US" strike="sngStrike" dirty="0"/>
              <a:t> </a:t>
            </a:r>
            <a:r>
              <a:rPr lang="en-US" strike="sngStrike" dirty="0" err="1"/>
              <a:t>i</a:t>
            </a:r>
            <a:r>
              <a:rPr lang="en-US" strike="sngStrike" dirty="0"/>
              <a:t> = 0; </a:t>
            </a:r>
            <a:r>
              <a:rPr lang="en-US" strike="sngStrike" dirty="0" err="1"/>
              <a:t>i</a:t>
            </a:r>
            <a:r>
              <a:rPr lang="en-US" strike="sngStrike" dirty="0"/>
              <a:t> &lt; </a:t>
            </a:r>
            <a:r>
              <a:rPr lang="en-US" strike="sngStrike" dirty="0" err="1"/>
              <a:t>lines.size</a:t>
            </a:r>
            <a:r>
              <a:rPr lang="en-US" strike="sngStrike" dirty="0"/>
              <a:t>(); </a:t>
            </a:r>
            <a:r>
              <a:rPr lang="en-US" strike="sngStrike" dirty="0" err="1"/>
              <a:t>i</a:t>
            </a:r>
            <a:r>
              <a:rPr lang="en-US" strike="sngStrike" dirty="0" smtClean="0"/>
              <a:t>++)</a:t>
            </a:r>
            <a:r>
              <a:rPr lang="hu-HU" strike="sngStrike" dirty="0" smtClean="0"/>
              <a:t> </a:t>
            </a:r>
            <a:r>
              <a:rPr lang="en-US" strike="sngStrike" dirty="0" smtClean="0"/>
              <a:t>{</a:t>
            </a:r>
            <a:endParaRPr lang="en-US" strike="sngStrike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</a:t>
            </a:r>
            <a:r>
              <a:rPr lang="en-US" strike="sngStrike" dirty="0" smtClean="0"/>
              <a:t>float </a:t>
            </a:r>
            <a:r>
              <a:rPr lang="en-US" strike="sngStrike" dirty="0"/>
              <a:t>rho = lines[</a:t>
            </a:r>
            <a:r>
              <a:rPr lang="en-US" strike="sngStrike" dirty="0" err="1"/>
              <a:t>i</a:t>
            </a:r>
            <a:r>
              <a:rPr lang="en-US" strike="sngStrike" dirty="0"/>
              <a:t>][0], theta = lines[</a:t>
            </a:r>
            <a:r>
              <a:rPr lang="en-US" strike="sngStrike" dirty="0" err="1"/>
              <a:t>i</a:t>
            </a:r>
            <a:r>
              <a:rPr lang="en-US" strike="sngStrike" dirty="0"/>
              <a:t>][1</a:t>
            </a:r>
            <a:r>
              <a:rPr lang="en-US" strike="sngStrike" dirty="0" smtClean="0"/>
              <a:t>];</a:t>
            </a:r>
            <a:endParaRPr lang="hu-HU" strike="sngStrik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</a:t>
            </a:r>
            <a:r>
              <a:rPr lang="en-US" strike="sngStrike" dirty="0" smtClean="0"/>
              <a:t>Point </a:t>
            </a:r>
            <a:r>
              <a:rPr lang="en-US" strike="sngStrike" dirty="0"/>
              <a:t>pt1, pt2</a:t>
            </a:r>
            <a:r>
              <a:rPr lang="en-US" strike="sngStrike" dirty="0" smtClean="0"/>
              <a:t>;</a:t>
            </a:r>
            <a:endParaRPr lang="hu-HU" strike="sngStrik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…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smtClean="0"/>
              <a:t>}</a:t>
            </a:r>
            <a:endParaRPr lang="hu-HU" strike="sngStrike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std</a:t>
            </a:r>
            <a:r>
              <a:rPr lang="hu-HU" dirty="0"/>
              <a:t>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Vec4i</a:t>
            </a:r>
            <a:r>
              <a:rPr lang="hu-HU" dirty="0"/>
              <a:t>&gt; lines;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cv::</a:t>
            </a:r>
            <a:r>
              <a:rPr lang="hu-HU" dirty="0" smtClean="0"/>
              <a:t>HoughLinesP(edgeImage, lines, 1, CV_PI/180</a:t>
            </a:r>
            <a:r>
              <a:rPr lang="hu-HU" dirty="0"/>
              <a:t>, 50, 20,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size_t</a:t>
            </a:r>
            <a:r>
              <a:rPr lang="hu-HU" dirty="0"/>
              <a:t> i = 0; i &lt; </a:t>
            </a:r>
            <a:r>
              <a:rPr lang="hu-HU" dirty="0" err="1"/>
              <a:t>lines.size</a:t>
            </a:r>
            <a:r>
              <a:rPr lang="hu-HU" dirty="0"/>
              <a:t>(); i</a:t>
            </a:r>
            <a:r>
              <a:rPr lang="hu-HU" dirty="0" smtClean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</a:t>
            </a:r>
            <a:r>
              <a:rPr lang="en-US" dirty="0" smtClean="0"/>
              <a:t>cv::</a:t>
            </a:r>
            <a:r>
              <a:rPr lang="hu-HU" dirty="0" smtClean="0"/>
              <a:t>Vec4i </a:t>
            </a:r>
            <a:r>
              <a:rPr lang="hu-HU" dirty="0"/>
              <a:t>l = lines[i];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line(result</a:t>
            </a:r>
            <a:r>
              <a:rPr lang="hu-HU" dirty="0"/>
              <a:t>, </a:t>
            </a:r>
            <a:r>
              <a:rPr lang="en-US" dirty="0" smtClean="0"/>
              <a:t>cv::</a:t>
            </a:r>
            <a:r>
              <a:rPr lang="hu-HU" dirty="0" smtClean="0"/>
              <a:t>Point(l[0</a:t>
            </a:r>
            <a:r>
              <a:rPr lang="hu-HU" dirty="0"/>
              <a:t>], l[1]), </a:t>
            </a:r>
            <a:r>
              <a:rPr lang="en-US" dirty="0" smtClean="0"/>
              <a:t>cv::</a:t>
            </a:r>
            <a:r>
              <a:rPr lang="hu-HU" dirty="0" smtClean="0"/>
              <a:t>Point(l[2</a:t>
            </a:r>
            <a:r>
              <a:rPr lang="hu-HU" dirty="0"/>
              <a:t>], l[3]),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        </a:t>
            </a:r>
            <a:r>
              <a:rPr lang="en-US" dirty="0" smtClean="0"/>
              <a:t>cv::</a:t>
            </a:r>
            <a:r>
              <a:rPr lang="hu-HU" dirty="0" smtClean="0"/>
              <a:t>Scalar(0</a:t>
            </a:r>
            <a:r>
              <a:rPr lang="hu-HU" dirty="0"/>
              <a:t>, 0, 255), 2, CV_AA);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}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return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5200" y="1690688"/>
            <a:ext cx="57150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Fekete-fehér</a:t>
            </a:r>
            <a:r>
              <a:rPr lang="hu-HU" dirty="0" smtClean="0"/>
              <a:t> vagy színes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endParaRPr lang="en-US" dirty="0" smtClean="0"/>
          </a:p>
          <a:p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felismerhető</a:t>
            </a:r>
            <a:endParaRPr lang="en-US" dirty="0" smtClean="0"/>
          </a:p>
          <a:p>
            <a:r>
              <a:rPr lang="en-US" dirty="0" err="1" smtClean="0"/>
              <a:t>Iránya</a:t>
            </a:r>
            <a:r>
              <a:rPr lang="en-US" dirty="0" smtClean="0"/>
              <a:t> is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felismerhető</a:t>
            </a:r>
            <a:endParaRPr lang="en-US" dirty="0" smtClean="0"/>
          </a:p>
          <a:p>
            <a:r>
              <a:rPr lang="en-US" dirty="0" err="1" smtClean="0"/>
              <a:t>Kamerához</a:t>
            </a:r>
            <a:r>
              <a:rPr lang="en-US" dirty="0" smtClean="0"/>
              <a:t> </a:t>
            </a:r>
            <a:r>
              <a:rPr lang="en-US" dirty="0" err="1" smtClean="0"/>
              <a:t>viszonyított</a:t>
            </a:r>
            <a:r>
              <a:rPr lang="en-US" dirty="0" smtClean="0"/>
              <a:t> </a:t>
            </a:r>
            <a:r>
              <a:rPr lang="en-US" dirty="0" err="1" smtClean="0"/>
              <a:t>transzformációja</a:t>
            </a:r>
            <a:r>
              <a:rPr lang="en-US" dirty="0" smtClean="0"/>
              <a:t> </a:t>
            </a:r>
            <a:r>
              <a:rPr lang="en-US" dirty="0" err="1" smtClean="0"/>
              <a:t>meghatározható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torzulásából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belső</a:t>
            </a:r>
            <a:r>
              <a:rPr lang="en-US" dirty="0" smtClean="0"/>
              <a:t> </a:t>
            </a:r>
            <a:r>
              <a:rPr lang="en-US" dirty="0" err="1" smtClean="0"/>
              <a:t>kalibrációjára</a:t>
            </a:r>
            <a:r>
              <a:rPr lang="en-US" dirty="0" smtClean="0"/>
              <a:t> is </a:t>
            </a:r>
            <a:r>
              <a:rPr lang="en-US" dirty="0" err="1" smtClean="0"/>
              <a:t>szükség</a:t>
            </a:r>
            <a:r>
              <a:rPr lang="en-US" dirty="0" smtClean="0"/>
              <a:t> van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4437" y="1510323"/>
            <a:ext cx="2905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62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Aruco</a:t>
            </a:r>
            <a:r>
              <a:rPr lang="hu-HU" dirty="0" smtClean="0"/>
              <a:t> modul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Különálló könyvtár </a:t>
            </a:r>
            <a:r>
              <a:rPr lang="hu-HU" dirty="0" err="1" smtClean="0"/>
              <a:t>OpenCV</a:t>
            </a:r>
            <a:r>
              <a:rPr lang="hu-HU" dirty="0" smtClean="0"/>
              <a:t>-re épülve</a:t>
            </a:r>
          </a:p>
          <a:p>
            <a:r>
              <a:rPr lang="hu-HU" dirty="0" smtClean="0"/>
              <a:t>A legújabb (</a:t>
            </a:r>
            <a:r>
              <a:rPr lang="hu-HU" dirty="0" err="1" smtClean="0"/>
              <a:t>developer</a:t>
            </a:r>
            <a:r>
              <a:rPr lang="hu-HU" dirty="0" smtClean="0"/>
              <a:t> verziójú) </a:t>
            </a:r>
            <a:r>
              <a:rPr lang="hu-HU" dirty="0" err="1" smtClean="0"/>
              <a:t>OpenCV</a:t>
            </a:r>
            <a:r>
              <a:rPr lang="hu-HU" dirty="0" smtClean="0"/>
              <a:t>-be bekerült</a:t>
            </a:r>
          </a:p>
          <a:p>
            <a:r>
              <a:rPr lang="hu-HU" dirty="0" smtClean="0"/>
              <a:t>Helyette </a:t>
            </a:r>
            <a:r>
              <a:rPr lang="hu-HU" dirty="0" err="1" smtClean="0"/>
              <a:t>ARToolkitet</a:t>
            </a:r>
            <a:r>
              <a:rPr lang="hu-HU" dirty="0" smtClean="0"/>
              <a:t> fogunk használni (később)</a:t>
            </a:r>
            <a:endParaRPr lang="en-US" dirty="0"/>
          </a:p>
        </p:txBody>
      </p:sp>
      <p:pic>
        <p:nvPicPr>
          <p:cNvPr id="4" name="Picture 4" descr="singlemarkersax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01" y="3373075"/>
            <a:ext cx="4245716" cy="31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inglemarkers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41" y="3373075"/>
            <a:ext cx="4256736" cy="31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5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1303</Words>
  <Application>Microsoft Office PowerPoint</Application>
  <PresentationFormat>Widescreen</PresentationFormat>
  <Paragraphs>248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Kiterjesztett valóság  és gépi látás mobil eszközökön</vt:lpstr>
      <vt:lpstr>Kiterjesztett valóság (emlékeztető)</vt:lpstr>
      <vt:lpstr>Gyorsítás: video átméretezése</vt:lpstr>
      <vt:lpstr>Hough transzformáció (emlékeztető)</vt:lpstr>
      <vt:lpstr>Egyenesdetektálás: Hough</vt:lpstr>
      <vt:lpstr>Egyenesdetektálás: Hough</vt:lpstr>
      <vt:lpstr>Szakaszdetektálás: Hough</vt:lpstr>
      <vt:lpstr>Marker</vt:lpstr>
      <vt:lpstr>Aruco modul</vt:lpstr>
      <vt:lpstr>Hough kördetektálás</vt:lpstr>
      <vt:lpstr>Színek megkülönböztetése</vt:lpstr>
      <vt:lpstr>Színtérkonverzió</vt:lpstr>
      <vt:lpstr>Feladat: HSV színleválasztás</vt:lpstr>
      <vt:lpstr>Hough kördetektálás - problémák</vt:lpstr>
      <vt:lpstr>Kontúr detektálás</vt:lpstr>
      <vt:lpstr>Ellipszis illesztés</vt:lpstr>
      <vt:lpstr>Affin transzformációk</vt:lpstr>
      <vt:lpstr>Perspektív transzformáció</vt:lpstr>
      <vt:lpstr>Feladat: tegyünk képet a detektált markerekre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Milan</dc:creator>
  <cp:lastModifiedBy>Windows User</cp:lastModifiedBy>
  <cp:revision>118</cp:revision>
  <dcterms:created xsi:type="dcterms:W3CDTF">2016-09-28T12:40:01Z</dcterms:created>
  <dcterms:modified xsi:type="dcterms:W3CDTF">2017-10-12T14:09:18Z</dcterms:modified>
</cp:coreProperties>
</file>