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58" r:id="rId9"/>
    <p:sldId id="259" r:id="rId10"/>
    <p:sldId id="260" r:id="rId11"/>
    <p:sldId id="262" r:id="rId12"/>
    <p:sldId id="261" r:id="rId13"/>
    <p:sldId id="266" r:id="rId14"/>
    <p:sldId id="265" r:id="rId15"/>
    <p:sldId id="267" r:id="rId16"/>
    <p:sldId id="274" r:id="rId17"/>
    <p:sldId id="268" r:id="rId18"/>
    <p:sldId id="269" r:id="rId19"/>
    <p:sldId id="271" r:id="rId20"/>
    <p:sldId id="272" r:id="rId21"/>
    <p:sldId id="273" r:id="rId22"/>
    <p:sldId id="275" r:id="rId23"/>
    <p:sldId id="278" r:id="rId24"/>
    <p:sldId id="279" r:id="rId25"/>
    <p:sldId id="280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9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0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3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2200-B08B-47BF-B091-1525EAA41FC9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Kiterjesztett</a:t>
            </a:r>
            <a:r>
              <a:rPr lang="en-GB" dirty="0" smtClean="0"/>
              <a:t> </a:t>
            </a:r>
            <a:r>
              <a:rPr lang="en-GB" dirty="0" err="1" smtClean="0"/>
              <a:t>valóság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látás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mobil</a:t>
            </a:r>
            <a:r>
              <a:rPr lang="en-GB" dirty="0" smtClean="0"/>
              <a:t> </a:t>
            </a:r>
            <a:r>
              <a:rPr lang="en-GB" dirty="0" err="1" smtClean="0"/>
              <a:t>eszközökön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labor</a:t>
            </a:r>
            <a:r>
              <a:rPr lang="en-GB" dirty="0" smtClean="0"/>
              <a:t>: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alapok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300" dirty="0" err="1" smtClean="0"/>
              <a:t>Mi</a:t>
            </a:r>
            <a:r>
              <a:rPr lang="en-GB" sz="3300" dirty="0" smtClean="0"/>
              <a:t> </a:t>
            </a:r>
            <a:r>
              <a:rPr lang="en-GB" sz="3300" dirty="0" err="1" smtClean="0"/>
              <a:t>történik</a:t>
            </a:r>
            <a:r>
              <a:rPr lang="en-GB" sz="3300" dirty="0" smtClean="0"/>
              <a:t> </a:t>
            </a:r>
            <a:r>
              <a:rPr lang="en-GB" sz="3300" dirty="0" err="1" smtClean="0"/>
              <a:t>az</a:t>
            </a:r>
            <a:r>
              <a:rPr lang="en-GB" sz="3300" dirty="0" smtClean="0"/>
              <a:t> </a:t>
            </a:r>
            <a:r>
              <a:rPr lang="en-GB" sz="3300" dirty="0" err="1" smtClean="0"/>
              <a:t>eredeti</a:t>
            </a:r>
            <a:r>
              <a:rPr lang="en-GB" sz="3300" dirty="0" smtClean="0"/>
              <a:t> </a:t>
            </a:r>
            <a:r>
              <a:rPr lang="en-GB" sz="3300" dirty="0" err="1" smtClean="0"/>
              <a:t>képpel</a:t>
            </a:r>
            <a:r>
              <a:rPr lang="en-GB" sz="3300" dirty="0" smtClean="0"/>
              <a:t>?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void </a:t>
            </a:r>
            <a:r>
              <a:rPr lang="en-GB" dirty="0" err="1"/>
              <a:t>test_copy</a:t>
            </a:r>
            <a:r>
              <a:rPr lang="en-GB" dirty="0"/>
              <a:t>(</a:t>
            </a:r>
            <a:r>
              <a:rPr lang="en-GB" dirty="0" err="1"/>
              <a:t>const</a:t>
            </a:r>
            <a:r>
              <a:rPr lang="en-GB" dirty="0"/>
              <a:t> cv::Mat&amp; m</a:t>
            </a:r>
            <a:r>
              <a:rPr lang="en-GB" dirty="0" smtClean="0"/>
              <a:t>) {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</a:t>
            </a:r>
            <a:r>
              <a:rPr lang="en-GB" dirty="0" err="1"/>
              <a:t>m_cpy</a:t>
            </a:r>
            <a:r>
              <a:rPr lang="en-GB" dirty="0"/>
              <a:t> = m;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white(</a:t>
            </a:r>
            <a:r>
              <a:rPr lang="en-GB" dirty="0" err="1"/>
              <a:t>m.size</a:t>
            </a:r>
            <a:r>
              <a:rPr lang="en-GB" dirty="0"/>
              <a:t>(), </a:t>
            </a:r>
            <a:r>
              <a:rPr lang="en-GB" dirty="0" err="1"/>
              <a:t>m.type</a:t>
            </a:r>
            <a:r>
              <a:rPr lang="en-GB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white = cv::Scalar::all(255.0);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/>
              <a:t>m_cpy</a:t>
            </a:r>
            <a:r>
              <a:rPr lang="en-GB" dirty="0"/>
              <a:t> = white - </a:t>
            </a:r>
            <a:r>
              <a:rPr lang="en-GB" dirty="0" err="1"/>
              <a:t>m_cpy</a:t>
            </a:r>
            <a:r>
              <a:rPr lang="en-GB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</a:t>
            </a:r>
            <a:r>
              <a:rPr lang="en-GB" dirty="0" err="1" smtClean="0"/>
              <a:t>m_cpy</a:t>
            </a:r>
            <a:r>
              <a:rPr lang="en-GB" dirty="0" smtClean="0"/>
              <a:t> </a:t>
            </a:r>
            <a:r>
              <a:rPr lang="en-GB" dirty="0"/>
              <a:t>= cv::Scalar::all(255.0) - </a:t>
            </a:r>
            <a:r>
              <a:rPr lang="en-GB" dirty="0" err="1" smtClean="0"/>
              <a:t>m_cpy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</a:t>
            </a:r>
            <a:r>
              <a:rPr lang="en-GB" dirty="0" err="1"/>
              <a:t>m_cpy</a:t>
            </a:r>
            <a:r>
              <a:rPr lang="en-GB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7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480378"/>
            <a:ext cx="8898990" cy="2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másolás</a:t>
            </a:r>
            <a:r>
              <a:rPr lang="en-GB" dirty="0" smtClean="0"/>
              <a:t> (</a:t>
            </a:r>
            <a:r>
              <a:rPr lang="en-GB" dirty="0" err="1" smtClean="0"/>
              <a:t>klónozás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void </a:t>
            </a:r>
            <a:r>
              <a:rPr lang="en-GB" sz="2000" dirty="0" err="1"/>
              <a:t>test_clone</a:t>
            </a:r>
            <a:r>
              <a:rPr lang="en-GB" sz="2000" dirty="0"/>
              <a:t>(</a:t>
            </a:r>
            <a:r>
              <a:rPr lang="en-GB" sz="2000" dirty="0" err="1"/>
              <a:t>const</a:t>
            </a:r>
            <a:r>
              <a:rPr lang="en-GB" sz="2000" dirty="0"/>
              <a:t> cv::Mat&amp; 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cv::Mat </a:t>
            </a:r>
            <a:r>
              <a:rPr lang="en-GB" sz="2000" dirty="0" err="1"/>
              <a:t>m_clone</a:t>
            </a:r>
            <a:r>
              <a:rPr lang="en-GB" sz="2000" dirty="0"/>
              <a:t> = </a:t>
            </a:r>
            <a:r>
              <a:rPr lang="en-GB" sz="2000" dirty="0" err="1"/>
              <a:t>m.clone</a:t>
            </a:r>
            <a:r>
              <a:rPr lang="en-GB" sz="20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// invert </a:t>
            </a:r>
            <a:r>
              <a:rPr lang="en-GB" sz="2000" dirty="0" err="1"/>
              <a:t>colors</a:t>
            </a:r>
            <a:r>
              <a:rPr lang="en-GB" sz="2000" dirty="0"/>
              <a:t>, v3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 err="1"/>
              <a:t>m_clone</a:t>
            </a:r>
            <a:r>
              <a:rPr lang="en-GB" sz="2000" dirty="0"/>
              <a:t> = ~</a:t>
            </a:r>
            <a:r>
              <a:rPr lang="en-GB" sz="2000" dirty="0" err="1"/>
              <a:t>m_clone</a:t>
            </a:r>
            <a:r>
              <a:rPr lang="en-GB" sz="2000" dirty="0" smtClean="0"/>
              <a:t>;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imshow</a:t>
            </a:r>
            <a:r>
              <a:rPr lang="en-GB" sz="2000" dirty="0"/>
              <a:t>("Processed", </a:t>
            </a:r>
            <a:r>
              <a:rPr lang="en-GB" sz="2000" dirty="0" err="1"/>
              <a:t>m_clone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7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33056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Kombináljuk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eredeti</a:t>
            </a:r>
            <a:r>
              <a:rPr lang="en-GB" dirty="0" smtClean="0"/>
              <a:t> </a:t>
            </a:r>
            <a:r>
              <a:rPr lang="en-GB" dirty="0" err="1" smtClean="0"/>
              <a:t>képet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inverzével</a:t>
            </a:r>
            <a:endParaRPr lang="en-GB" dirty="0" smtClean="0"/>
          </a:p>
          <a:p>
            <a:pPr lvl="1"/>
            <a:r>
              <a:rPr lang="en-GB" dirty="0" err="1" smtClean="0"/>
              <a:t>Középen</a:t>
            </a:r>
            <a:r>
              <a:rPr lang="en-GB" dirty="0" smtClean="0"/>
              <a:t> </a:t>
            </a:r>
            <a:r>
              <a:rPr lang="en-GB" dirty="0" err="1" smtClean="0"/>
              <a:t>egy</a:t>
            </a:r>
            <a:r>
              <a:rPr lang="en-GB" dirty="0" smtClean="0"/>
              <a:t> </a:t>
            </a:r>
            <a:r>
              <a:rPr lang="en-GB" dirty="0" err="1" smtClean="0"/>
              <a:t>körben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inverz</a:t>
            </a:r>
            <a:r>
              <a:rPr lang="en-GB" dirty="0" smtClean="0"/>
              <a:t> </a:t>
            </a:r>
            <a:r>
              <a:rPr lang="en-GB" dirty="0" err="1" smtClean="0"/>
              <a:t>látszódjon</a:t>
            </a:r>
            <a:endParaRPr lang="en-GB" dirty="0" smtClean="0"/>
          </a:p>
          <a:p>
            <a:r>
              <a:rPr lang="en-GB" dirty="0" err="1" smtClean="0"/>
              <a:t>Segítség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cv::circle(</a:t>
            </a:r>
            <a:r>
              <a:rPr lang="en-GB" dirty="0" err="1" smtClean="0"/>
              <a:t>targetMat</a:t>
            </a:r>
            <a:r>
              <a:rPr lang="en-GB" dirty="0" smtClean="0"/>
              <a:t>, cv::Point(</a:t>
            </a:r>
            <a:r>
              <a:rPr lang="en-GB" dirty="0" err="1" smtClean="0"/>
              <a:t>center.x</a:t>
            </a:r>
            <a:r>
              <a:rPr lang="en-GB" dirty="0" smtClean="0"/>
              <a:t>, </a:t>
            </a:r>
            <a:r>
              <a:rPr lang="en-GB" dirty="0" err="1" smtClean="0"/>
              <a:t>center.y</a:t>
            </a:r>
            <a:r>
              <a:rPr lang="en-GB" dirty="0" smtClean="0"/>
              <a:t>, radius, cv::Scalar(…), -1)</a:t>
            </a:r>
          </a:p>
          <a:p>
            <a:pPr lvl="1"/>
            <a:r>
              <a:rPr lang="en-GB" dirty="0" err="1" smtClean="0"/>
              <a:t>Aritmetikai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logikai</a:t>
            </a:r>
            <a:r>
              <a:rPr lang="en-GB" dirty="0" smtClean="0"/>
              <a:t> </a:t>
            </a:r>
            <a:r>
              <a:rPr lang="en-GB" dirty="0" err="1" smtClean="0"/>
              <a:t>műveletek</a:t>
            </a:r>
            <a:r>
              <a:rPr lang="en-GB" dirty="0" smtClean="0"/>
              <a:t> </a:t>
            </a:r>
            <a:r>
              <a:rPr lang="en-GB" dirty="0" err="1" smtClean="0"/>
              <a:t>működnek</a:t>
            </a:r>
            <a:r>
              <a:rPr lang="en-GB" dirty="0" smtClean="0"/>
              <a:t>!</a:t>
            </a:r>
          </a:p>
          <a:p>
            <a:pPr lvl="2"/>
            <a:r>
              <a:rPr lang="en-GB" dirty="0" smtClean="0"/>
              <a:t>M4 = ~M1 + (M2 &amp; M3) - cv::Scalar::all(128);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3858681"/>
            <a:ext cx="8808721" cy="26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Részmátrix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() operator: </a:t>
            </a:r>
            <a:r>
              <a:rPr lang="en-GB" dirty="0" err="1" smtClean="0"/>
              <a:t>részmátrix</a:t>
            </a:r>
            <a:r>
              <a:rPr lang="en-GB" dirty="0" smtClean="0"/>
              <a:t> </a:t>
            </a:r>
            <a:r>
              <a:rPr lang="en-GB" dirty="0" err="1" smtClean="0"/>
              <a:t>kijelölhető</a:t>
            </a:r>
            <a:endParaRPr lang="en-GB" dirty="0" smtClean="0"/>
          </a:p>
          <a:p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történik</a:t>
            </a:r>
            <a:r>
              <a:rPr lang="en-GB" dirty="0" smtClean="0"/>
              <a:t>, ha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klónozzuk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void </a:t>
            </a:r>
            <a:r>
              <a:rPr lang="en-GB" sz="2000" dirty="0" err="1"/>
              <a:t>test_subMat</a:t>
            </a:r>
            <a:r>
              <a:rPr lang="en-GB" sz="2000" dirty="0"/>
              <a:t>(</a:t>
            </a:r>
            <a:r>
              <a:rPr lang="en-GB" sz="2000" dirty="0" err="1"/>
              <a:t>const</a:t>
            </a:r>
            <a:r>
              <a:rPr lang="en-GB" sz="2000" dirty="0"/>
              <a:t> cv::Mat&amp; m</a:t>
            </a:r>
            <a:r>
              <a:rPr lang="en-GB" sz="2000" dirty="0" smtClean="0"/>
              <a:t>) {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Rect</a:t>
            </a:r>
            <a:r>
              <a:rPr lang="en-GB" sz="2000" dirty="0"/>
              <a:t> </a:t>
            </a:r>
            <a:r>
              <a:rPr lang="en-GB" sz="2000" dirty="0" err="1"/>
              <a:t>zoomArea</a:t>
            </a:r>
            <a:r>
              <a:rPr lang="en-GB" sz="2000" dirty="0"/>
              <a:t>(</a:t>
            </a:r>
            <a:r>
              <a:rPr lang="en-GB" sz="2000" dirty="0" err="1"/>
              <a:t>m.cols</a:t>
            </a:r>
            <a:r>
              <a:rPr lang="en-GB" sz="2000" dirty="0"/>
              <a:t> / 2 - 200, </a:t>
            </a:r>
            <a:r>
              <a:rPr lang="en-GB" sz="2000" dirty="0" err="1"/>
              <a:t>m.rows</a:t>
            </a:r>
            <a:r>
              <a:rPr lang="en-GB" sz="2000" dirty="0"/>
              <a:t> / 2 - 100, 400, 200);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cv::Mat </a:t>
            </a:r>
            <a:r>
              <a:rPr lang="en-GB" sz="2000" dirty="0" err="1"/>
              <a:t>subMat</a:t>
            </a:r>
            <a:r>
              <a:rPr lang="en-GB" sz="2000" dirty="0"/>
              <a:t> = m(</a:t>
            </a:r>
            <a:r>
              <a:rPr lang="en-GB" sz="2000" dirty="0" err="1"/>
              <a:t>zoomArea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//cv::Mat </a:t>
            </a:r>
            <a:r>
              <a:rPr lang="en-GB" sz="2000" dirty="0" err="1"/>
              <a:t>subMat</a:t>
            </a:r>
            <a:r>
              <a:rPr lang="en-GB" sz="2000" dirty="0"/>
              <a:t> = m(</a:t>
            </a:r>
            <a:r>
              <a:rPr lang="en-GB" sz="2000" dirty="0" err="1"/>
              <a:t>zoomArea</a:t>
            </a:r>
            <a:r>
              <a:rPr lang="en-GB" sz="2000" dirty="0"/>
              <a:t>).clone();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cv::blur(</a:t>
            </a:r>
            <a:r>
              <a:rPr lang="en-GB" sz="2000" dirty="0" err="1"/>
              <a:t>subMat</a:t>
            </a:r>
            <a:r>
              <a:rPr lang="en-GB" sz="2000" dirty="0"/>
              <a:t>, </a:t>
            </a:r>
            <a:r>
              <a:rPr lang="en-GB" sz="2000" dirty="0" err="1"/>
              <a:t>subMat</a:t>
            </a:r>
            <a:r>
              <a:rPr lang="en-GB" sz="2000" dirty="0"/>
              <a:t>, cv::Size(20,20));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imshow</a:t>
            </a:r>
            <a:r>
              <a:rPr lang="en-GB" sz="2000" dirty="0"/>
              <a:t>("Processed", </a:t>
            </a:r>
            <a:r>
              <a:rPr lang="en-GB" sz="2000" dirty="0" err="1"/>
              <a:t>subMat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76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Részmátrix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" y="2602979"/>
            <a:ext cx="8480257" cy="31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Csináljunk</a:t>
            </a:r>
            <a:r>
              <a:rPr lang="en-GB" sz="2400" dirty="0" smtClean="0"/>
              <a:t> </a:t>
            </a:r>
            <a:r>
              <a:rPr lang="en-GB" sz="2400" dirty="0" err="1" smtClean="0"/>
              <a:t>zoomolást</a:t>
            </a:r>
            <a:r>
              <a:rPr lang="en-GB" sz="2400" dirty="0" smtClean="0"/>
              <a:t>!</a:t>
            </a:r>
          </a:p>
          <a:p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kijelölt</a:t>
            </a:r>
            <a:r>
              <a:rPr lang="en-GB" sz="2400" dirty="0" smtClean="0"/>
              <a:t> </a:t>
            </a:r>
            <a:r>
              <a:rPr lang="en-GB" sz="2400" dirty="0" err="1" smtClean="0"/>
              <a:t>részt</a:t>
            </a:r>
            <a:r>
              <a:rPr lang="en-GB" sz="2400" dirty="0" smtClean="0"/>
              <a:t> </a:t>
            </a:r>
            <a:r>
              <a:rPr lang="en-GB" sz="2400" dirty="0" err="1" smtClean="0"/>
              <a:t>felnagyítunk</a:t>
            </a:r>
            <a:r>
              <a:rPr lang="en-GB" sz="2400" dirty="0"/>
              <a:t> </a:t>
            </a:r>
            <a:r>
              <a:rPr lang="en-GB" sz="2400" dirty="0" err="1" smtClean="0"/>
              <a:t>és</a:t>
            </a:r>
            <a:r>
              <a:rPr lang="en-GB" sz="2400" dirty="0" smtClean="0"/>
              <a:t> a </a:t>
            </a:r>
            <a:r>
              <a:rPr lang="en-GB" sz="2400" dirty="0" err="1" smtClean="0"/>
              <a:t>kép</a:t>
            </a:r>
            <a:r>
              <a:rPr lang="en-GB" sz="2400" dirty="0" smtClean="0"/>
              <a:t> </a:t>
            </a:r>
            <a:r>
              <a:rPr lang="en-GB" sz="2400" dirty="0" err="1" smtClean="0"/>
              <a:t>egyik</a:t>
            </a:r>
            <a:r>
              <a:rPr lang="en-GB" sz="2400" dirty="0" smtClean="0"/>
              <a:t> </a:t>
            </a:r>
            <a:r>
              <a:rPr lang="en-GB" sz="2400" dirty="0" err="1" smtClean="0"/>
              <a:t>sarkába</a:t>
            </a:r>
            <a:r>
              <a:rPr lang="en-GB" sz="2400" dirty="0" smtClean="0"/>
              <a:t> </a:t>
            </a:r>
            <a:r>
              <a:rPr lang="en-GB" sz="2400" dirty="0" err="1" smtClean="0"/>
              <a:t>másoljuk</a:t>
            </a:r>
            <a:endParaRPr lang="en-GB" sz="2400" dirty="0" smtClean="0"/>
          </a:p>
          <a:p>
            <a:r>
              <a:rPr lang="en-GB" sz="2400" dirty="0" smtClean="0"/>
              <a:t>cv::resize(</a:t>
            </a:r>
            <a:r>
              <a:rPr lang="en-GB" sz="2400" dirty="0" err="1" smtClean="0"/>
              <a:t>inputMat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outputMat</a:t>
            </a:r>
            <a:r>
              <a:rPr lang="en-GB" sz="2400" dirty="0" smtClean="0"/>
              <a:t>, size, …)</a:t>
            </a:r>
          </a:p>
          <a:p>
            <a:r>
              <a:rPr lang="en-GB" sz="2400" dirty="0" smtClean="0"/>
              <a:t>m1.copyTo(m2)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44" y="4030980"/>
            <a:ext cx="6261411" cy="27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Elemenkénti</a:t>
            </a:r>
            <a:r>
              <a:rPr lang="en-GB" dirty="0"/>
              <a:t> </a:t>
            </a:r>
            <a:r>
              <a:rPr lang="en-GB" dirty="0" err="1"/>
              <a:t>feldolgozás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88464"/>
            <a:ext cx="8305800" cy="4643755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Többféle</a:t>
            </a:r>
            <a:r>
              <a:rPr lang="en-GB" sz="2000" dirty="0" smtClean="0"/>
              <a:t> </a:t>
            </a:r>
            <a:r>
              <a:rPr lang="en-GB" sz="2000" dirty="0" err="1" smtClean="0"/>
              <a:t>megoldás</a:t>
            </a:r>
            <a:r>
              <a:rPr lang="en-GB" sz="2000" dirty="0" smtClean="0"/>
              <a:t>: </a:t>
            </a:r>
            <a:r>
              <a:rPr lang="en-GB" sz="2000" dirty="0" err="1" smtClean="0"/>
              <a:t>iterátor</a:t>
            </a:r>
            <a:r>
              <a:rPr lang="en-GB" sz="2000" dirty="0" smtClean="0"/>
              <a:t>, pointer a </a:t>
            </a:r>
            <a:r>
              <a:rPr lang="en-GB" sz="2000" dirty="0" err="1" smtClean="0"/>
              <a:t>nyers</a:t>
            </a:r>
            <a:r>
              <a:rPr lang="en-GB" sz="2000" dirty="0" smtClean="0"/>
              <a:t> </a:t>
            </a:r>
            <a:r>
              <a:rPr lang="en-GB" sz="2000" dirty="0" err="1" smtClean="0"/>
              <a:t>adatra</a:t>
            </a:r>
            <a:r>
              <a:rPr lang="en-GB" sz="2000" dirty="0" smtClean="0"/>
              <a:t>, </a:t>
            </a:r>
            <a:r>
              <a:rPr lang="en-GB" sz="2000" dirty="0" err="1" smtClean="0"/>
              <a:t>foreach</a:t>
            </a:r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legtöbb</a:t>
            </a:r>
            <a:r>
              <a:rPr lang="en-GB" sz="2000" dirty="0" smtClean="0"/>
              <a:t> </a:t>
            </a:r>
            <a:r>
              <a:rPr lang="en-GB" sz="2000" dirty="0" err="1" smtClean="0"/>
              <a:t>műveletet</a:t>
            </a:r>
            <a:r>
              <a:rPr lang="en-GB" sz="2000" dirty="0" smtClean="0"/>
              <a:t> </a:t>
            </a:r>
            <a:r>
              <a:rPr lang="en-GB" sz="2000" dirty="0" err="1" smtClean="0"/>
              <a:t>OpenCV</a:t>
            </a:r>
            <a:r>
              <a:rPr lang="en-GB" sz="2000" dirty="0" smtClean="0"/>
              <a:t> </a:t>
            </a:r>
            <a:r>
              <a:rPr lang="en-GB" sz="2000" dirty="0" err="1" smtClean="0"/>
              <a:t>képfeldolgozó</a:t>
            </a:r>
            <a:r>
              <a:rPr lang="en-GB" sz="2000" dirty="0" smtClean="0"/>
              <a:t> </a:t>
            </a:r>
            <a:r>
              <a:rPr lang="en-GB" sz="2000" dirty="0" err="1" smtClean="0"/>
              <a:t>függvényekkel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helyettesíthetjük</a:t>
            </a:r>
            <a:endParaRPr lang="en-GB" sz="2000" dirty="0" smtClean="0"/>
          </a:p>
          <a:p>
            <a:pPr lvl="1"/>
            <a:r>
              <a:rPr lang="en-GB" sz="1800" dirty="0" err="1" smtClean="0"/>
              <a:t>Szinte</a:t>
            </a:r>
            <a:r>
              <a:rPr lang="en-GB" sz="1800" dirty="0" smtClean="0"/>
              <a:t> </a:t>
            </a:r>
            <a:r>
              <a:rPr lang="en-GB" sz="1800" dirty="0" err="1" smtClean="0"/>
              <a:t>mindig</a:t>
            </a:r>
            <a:r>
              <a:rPr lang="en-GB" sz="1800" dirty="0" smtClean="0"/>
              <a:t> </a:t>
            </a:r>
            <a:r>
              <a:rPr lang="en-GB" sz="1800" dirty="0" err="1" smtClean="0"/>
              <a:t>gyorsabb</a:t>
            </a:r>
            <a:r>
              <a:rPr lang="en-GB" sz="1800" dirty="0" smtClean="0"/>
              <a:t> </a:t>
            </a:r>
            <a:r>
              <a:rPr lang="en-GB" sz="1800" dirty="0" err="1" smtClean="0"/>
              <a:t>lesz</a:t>
            </a:r>
            <a:endParaRPr lang="en-GB" sz="1800" dirty="0" smtClean="0"/>
          </a:p>
          <a:p>
            <a:endParaRPr lang="en-GB" sz="2000" dirty="0"/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Feladat</a:t>
            </a:r>
            <a:r>
              <a:rPr lang="en-GB" sz="2000" dirty="0" smtClean="0"/>
              <a:t>: </a:t>
            </a:r>
            <a:r>
              <a:rPr lang="en-GB" sz="2000" dirty="0" err="1" smtClean="0"/>
              <a:t>hasonlítsuk</a:t>
            </a:r>
            <a:r>
              <a:rPr lang="en-GB" sz="2000" dirty="0" smtClean="0"/>
              <a:t> </a:t>
            </a:r>
            <a:r>
              <a:rPr lang="en-GB" sz="2000" dirty="0" err="1" smtClean="0"/>
              <a:t>össze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egyes</a:t>
            </a:r>
            <a:r>
              <a:rPr lang="en-GB" sz="2000" dirty="0" smtClean="0"/>
              <a:t> </a:t>
            </a:r>
            <a:r>
              <a:rPr lang="en-GB" sz="2000" dirty="0" err="1" smtClean="0"/>
              <a:t>változatok</a:t>
            </a:r>
            <a:r>
              <a:rPr lang="en-GB" sz="2000" dirty="0" smtClean="0"/>
              <a:t> </a:t>
            </a:r>
            <a:r>
              <a:rPr lang="en-GB" sz="2000" dirty="0" err="1" smtClean="0"/>
              <a:t>futási</a:t>
            </a:r>
            <a:r>
              <a:rPr lang="en-GB" sz="2000" dirty="0" smtClean="0"/>
              <a:t> </a:t>
            </a:r>
            <a:r>
              <a:rPr lang="en-GB" sz="2000" dirty="0" err="1" smtClean="0"/>
              <a:t>idejét</a:t>
            </a:r>
            <a:r>
              <a:rPr lang="en-GB" sz="2000" dirty="0" smtClean="0"/>
              <a:t> (release-ben) pl. </a:t>
            </a:r>
            <a:r>
              <a:rPr lang="en-GB" sz="2000" dirty="0" err="1" smtClean="0"/>
              <a:t>csatornánkénti</a:t>
            </a:r>
            <a:r>
              <a:rPr lang="en-GB" sz="2000" dirty="0" smtClean="0"/>
              <a:t> </a:t>
            </a:r>
            <a:r>
              <a:rPr lang="en-GB" sz="2000" dirty="0" err="1" smtClean="0"/>
              <a:t>küszöbözésre</a:t>
            </a:r>
            <a:r>
              <a:rPr lang="en-GB" sz="2000" dirty="0" smtClean="0"/>
              <a:t> (threshold)!</a:t>
            </a:r>
          </a:p>
          <a:p>
            <a:r>
              <a:rPr lang="en-GB" sz="2000" dirty="0" smtClean="0"/>
              <a:t>Tipp </a:t>
            </a:r>
            <a:r>
              <a:rPr lang="en-GB" sz="2000" dirty="0" err="1" smtClean="0"/>
              <a:t>időméréshez</a:t>
            </a:r>
            <a:r>
              <a:rPr lang="en-GB" sz="2000" dirty="0" smtClean="0"/>
              <a:t>: </a:t>
            </a:r>
            <a:r>
              <a:rPr lang="en-GB" sz="2000" dirty="0" err="1" smtClean="0"/>
              <a:t>std</a:t>
            </a:r>
            <a:r>
              <a:rPr lang="en-GB" sz="2000" dirty="0" smtClean="0"/>
              <a:t>::</a:t>
            </a:r>
            <a:r>
              <a:rPr lang="en-GB" sz="2000" dirty="0" err="1" smtClean="0"/>
              <a:t>chrono</a:t>
            </a:r>
            <a:endParaRPr lang="en-GB" sz="2000" dirty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auto </a:t>
            </a:r>
            <a:r>
              <a:rPr lang="en-GB" sz="1700" dirty="0" err="1"/>
              <a:t>t_start</a:t>
            </a:r>
            <a:r>
              <a:rPr lang="en-GB" sz="1700" dirty="0"/>
              <a:t> =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high_resolution_clock</a:t>
            </a:r>
            <a:r>
              <a:rPr lang="en-GB" sz="1700" dirty="0"/>
              <a:t>::now</a:t>
            </a:r>
            <a:r>
              <a:rPr lang="en-GB" sz="17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// </a:t>
            </a:r>
            <a:r>
              <a:rPr lang="en-GB" sz="1700" dirty="0" err="1" smtClean="0"/>
              <a:t>számolás</a:t>
            </a:r>
            <a:r>
              <a:rPr lang="en-GB" sz="17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auto </a:t>
            </a:r>
            <a:r>
              <a:rPr lang="en-GB" sz="1700" dirty="0" err="1"/>
              <a:t>t_end</a:t>
            </a:r>
            <a:r>
              <a:rPr lang="en-GB" sz="1700" dirty="0"/>
              <a:t> =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high_resolution_clock</a:t>
            </a:r>
            <a:r>
              <a:rPr lang="en-GB" sz="1700" dirty="0"/>
              <a:t>::now</a:t>
            </a:r>
            <a:r>
              <a:rPr lang="en-GB" sz="17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err="1" smtClean="0"/>
              <a:t>std</a:t>
            </a:r>
            <a:r>
              <a:rPr lang="en-GB" sz="1700" dirty="0"/>
              <a:t>::</a:t>
            </a:r>
            <a:r>
              <a:rPr lang="en-GB" sz="1700" dirty="0" err="1"/>
              <a:t>cout</a:t>
            </a:r>
            <a:r>
              <a:rPr lang="en-GB" sz="1700" dirty="0"/>
              <a:t>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duration_cast</a:t>
            </a:r>
            <a:r>
              <a:rPr lang="en-GB" sz="1700" dirty="0"/>
              <a:t>&lt;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::microseconds&gt;(</a:t>
            </a:r>
            <a:r>
              <a:rPr lang="en-GB" sz="1700" dirty="0" err="1"/>
              <a:t>t_end</a:t>
            </a:r>
            <a:r>
              <a:rPr lang="en-GB" sz="1700" dirty="0"/>
              <a:t> - </a:t>
            </a:r>
            <a:r>
              <a:rPr lang="en-GB" sz="1700" dirty="0" err="1" smtClean="0"/>
              <a:t>t_start</a:t>
            </a:r>
            <a:r>
              <a:rPr lang="en-GB" sz="1700" dirty="0"/>
              <a:t>).count</a:t>
            </a:r>
            <a:r>
              <a:rPr lang="en-GB" sz="1700" dirty="0" smtClean="0"/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/>
              <a:t>" </a:t>
            </a:r>
            <a:r>
              <a:rPr lang="en-GB" sz="1700" dirty="0" err="1"/>
              <a:t>usec</a:t>
            </a:r>
            <a:r>
              <a:rPr lang="en-GB" sz="1700" dirty="0"/>
              <a:t>, </a:t>
            </a:r>
            <a:r>
              <a:rPr lang="en-GB" sz="1700" dirty="0" smtClean="0"/>
              <a:t>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duration_cast</a:t>
            </a:r>
            <a:r>
              <a:rPr lang="en-GB" sz="1700" dirty="0"/>
              <a:t>&lt;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::milliseconds&gt;(</a:t>
            </a:r>
            <a:r>
              <a:rPr lang="en-GB" sz="1700" dirty="0" err="1"/>
              <a:t>t_end</a:t>
            </a:r>
            <a:r>
              <a:rPr lang="en-GB" sz="1700" dirty="0"/>
              <a:t> - </a:t>
            </a:r>
            <a:r>
              <a:rPr lang="en-GB" sz="1700" dirty="0" err="1"/>
              <a:t>t_start</a:t>
            </a:r>
            <a:r>
              <a:rPr lang="en-GB" sz="1700" dirty="0"/>
              <a:t>).count() </a:t>
            </a:r>
            <a:endParaRPr lang="en-GB" sz="17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/>
              <a:t>" </a:t>
            </a:r>
            <a:r>
              <a:rPr lang="en-GB" sz="1700" dirty="0" err="1" smtClean="0"/>
              <a:t>msec</a:t>
            </a:r>
            <a:r>
              <a:rPr lang="en-GB" sz="1700" dirty="0" smtClean="0"/>
              <a:t>"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endl</a:t>
            </a:r>
            <a:r>
              <a:rPr lang="en-GB" sz="17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9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v1, v2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m.type</a:t>
            </a:r>
            <a:r>
              <a:rPr lang="en-GB" sz="1400" dirty="0"/>
              <a:t>() == CV_8UC3</a:t>
            </a:r>
            <a:r>
              <a:rPr lang="en-GB" sz="1400" dirty="0" smtClean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unsigned char threshold = 128;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v1: iterator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(cv::</a:t>
            </a:r>
            <a:r>
              <a:rPr lang="en-GB" sz="1400" dirty="0" err="1"/>
              <a:t>MatIterator</a:t>
            </a:r>
            <a:r>
              <a:rPr lang="en-GB" sz="1400" dirty="0"/>
              <a:t>_&lt;cv::Vec3b&gt; it = </a:t>
            </a:r>
            <a:r>
              <a:rPr lang="en-GB" sz="1400" dirty="0" err="1"/>
              <a:t>m_clone.begin</a:t>
            </a:r>
            <a:r>
              <a:rPr lang="en-GB" sz="1400" dirty="0"/>
              <a:t>&lt;cv::Vec3b&gt;(), end = </a:t>
            </a:r>
            <a:r>
              <a:rPr lang="en-GB" sz="1400" dirty="0" err="1"/>
              <a:t>m_clone.end</a:t>
            </a:r>
            <a:r>
              <a:rPr lang="en-GB" sz="1400" dirty="0"/>
              <a:t>&lt;cv::Vec3b&gt;(); 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it </a:t>
            </a:r>
            <a:r>
              <a:rPr lang="en-GB" sz="1400" dirty="0"/>
              <a:t>!= end; ++it)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(*</a:t>
            </a:r>
            <a:r>
              <a:rPr lang="en-GB" sz="1400" dirty="0"/>
              <a:t>it)[0] = (*it)[0]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it)[1] = (*it)[1]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it)[2] = (*it)[2]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v2: pointer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for 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m_clone.rows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/>
              <a:t>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for 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m_clone.cols</a:t>
            </a:r>
            <a:r>
              <a:rPr lang="en-GB" sz="1400" dirty="0"/>
              <a:t>; ++j)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cv::Vec3b pixel = m_clone.at&lt;cv::Vec3b&gt;(</a:t>
            </a:r>
            <a:r>
              <a:rPr lang="en-GB" sz="1400" dirty="0" err="1"/>
              <a:t>i</a:t>
            </a:r>
            <a:r>
              <a:rPr lang="en-GB" sz="1400" dirty="0"/>
              <a:t>, j);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pixel[0] = pixel[0]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pixel[1] = pixel[1]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pixel[2] = pixel[2]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07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v3(.1, .2)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nChannels</a:t>
            </a:r>
            <a:r>
              <a:rPr lang="en-GB" sz="1400" dirty="0"/>
              <a:t> = </a:t>
            </a:r>
            <a:r>
              <a:rPr lang="en-GB" sz="1400" dirty="0" err="1"/>
              <a:t>m.channels</a:t>
            </a:r>
            <a:r>
              <a:rPr lang="en-GB" sz="1400" dirty="0"/>
              <a:t>();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int</a:t>
            </a:r>
            <a:r>
              <a:rPr lang="en-GB" sz="1400" dirty="0" smtClean="0"/>
              <a:t> </a:t>
            </a:r>
            <a:r>
              <a:rPr lang="en-GB" sz="1400" dirty="0" err="1"/>
              <a:t>nRows</a:t>
            </a:r>
            <a:r>
              <a:rPr lang="en-GB" sz="1400" dirty="0"/>
              <a:t> = </a:t>
            </a:r>
            <a:r>
              <a:rPr lang="en-GB" sz="1400" dirty="0" err="1"/>
              <a:t>m_clone.rows</a:t>
            </a:r>
            <a:r>
              <a:rPr lang="en-GB" sz="1400" dirty="0"/>
              <a:t>, </a:t>
            </a:r>
            <a:r>
              <a:rPr lang="en-GB" sz="1400" dirty="0" err="1"/>
              <a:t>nCols</a:t>
            </a:r>
            <a:r>
              <a:rPr lang="en-GB" sz="1400" dirty="0"/>
              <a:t> = </a:t>
            </a:r>
            <a:r>
              <a:rPr lang="en-GB" sz="1400" dirty="0" err="1"/>
              <a:t>m_clone.cols</a:t>
            </a:r>
            <a:r>
              <a:rPr lang="en-GB" sz="1400" dirty="0"/>
              <a:t> * </a:t>
            </a:r>
            <a:r>
              <a:rPr lang="en-GB" sz="1400" dirty="0" err="1"/>
              <a:t>nChannels</a:t>
            </a:r>
            <a:r>
              <a:rPr lang="en-GB" sz="1400" dirty="0" smtClean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v3.1: pointer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if (</a:t>
            </a:r>
            <a:r>
              <a:rPr lang="en-GB" sz="1400" dirty="0" err="1"/>
              <a:t>m_clone.isContinuous</a:t>
            </a:r>
            <a:r>
              <a:rPr lang="en-GB" sz="1400" dirty="0" smtClean="0"/>
              <a:t>())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err="1"/>
              <a:t>nCols</a:t>
            </a:r>
            <a:r>
              <a:rPr lang="en-GB" sz="1400" dirty="0"/>
              <a:t> *= </a:t>
            </a:r>
            <a:r>
              <a:rPr lang="en-GB" sz="1400" dirty="0" err="1"/>
              <a:t>nRows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nRows</a:t>
            </a:r>
            <a:r>
              <a:rPr lang="en-GB" sz="1400" dirty="0" smtClean="0"/>
              <a:t> </a:t>
            </a:r>
            <a:r>
              <a:rPr lang="en-GB" sz="1400" dirty="0"/>
              <a:t>= 1;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m_clone.ptr</a:t>
            </a:r>
            <a:r>
              <a:rPr lang="en-GB" sz="1400" dirty="0"/>
              <a:t>&lt;</a:t>
            </a:r>
            <a:r>
              <a:rPr lang="en-GB" sz="1400" dirty="0" err="1"/>
              <a:t>uchar</a:t>
            </a:r>
            <a:r>
              <a:rPr lang="en-GB" sz="1400" dirty="0"/>
              <a:t>&gt;(</a:t>
            </a:r>
            <a:r>
              <a:rPr lang="en-GB" sz="1400" dirty="0" err="1"/>
              <a:t>i</a:t>
            </a:r>
            <a:r>
              <a:rPr lang="en-GB" sz="1400" dirty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nCols</a:t>
            </a:r>
            <a:r>
              <a:rPr lang="en-GB" sz="1400" dirty="0"/>
              <a:t>; ++j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/>
              <a:t>	p[j] = p[j]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v3.2: continuous pointer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m_clone.isContinuous</a:t>
            </a:r>
            <a:r>
              <a:rPr lang="en-GB" sz="1400" dirty="0"/>
              <a:t>());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m_clone.data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nCols</a:t>
            </a:r>
            <a:r>
              <a:rPr lang="en-GB" sz="1400" dirty="0"/>
              <a:t>*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*p++ = *p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2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Első</a:t>
            </a:r>
            <a:r>
              <a:rPr lang="en-GB" dirty="0" smtClean="0"/>
              <a:t> C++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projekt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406900"/>
            <a:ext cx="5822632" cy="4040572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44496" y="1825625"/>
            <a:ext cx="3182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Visual studio 2015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W32 console</a:t>
            </a:r>
          </a:p>
          <a:p>
            <a:r>
              <a:rPr lang="en-US" dirty="0" smtClean="0"/>
              <a:t>Project name: Lab</a:t>
            </a:r>
            <a:r>
              <a:rPr lang="hu-HU" dirty="0" smtClean="0"/>
              <a:t>0</a:t>
            </a:r>
            <a:r>
              <a:rPr lang="en-GB" dirty="0" smtClean="0"/>
              <a:t>1</a:t>
            </a:r>
            <a:endParaRPr lang="en-US" dirty="0" smtClean="0"/>
          </a:p>
          <a:p>
            <a:r>
              <a:rPr lang="en-US" dirty="0" smtClean="0"/>
              <a:t>Solution name: </a:t>
            </a:r>
            <a:r>
              <a:rPr lang="hu-HU" dirty="0" smtClean="0"/>
              <a:t>OpenCV</a:t>
            </a:r>
            <a:r>
              <a:rPr lang="en-GB" dirty="0" smtClean="0"/>
              <a:t>_</a:t>
            </a:r>
            <a:r>
              <a:rPr lang="hu-HU" dirty="0" smtClean="0"/>
              <a:t>Basics</a:t>
            </a:r>
            <a:endParaRPr lang="en-US" dirty="0" smtClean="0"/>
          </a:p>
          <a:p>
            <a:r>
              <a:rPr lang="en-US" dirty="0" smtClean="0"/>
              <a:t>Empty project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8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m_clone.forEach</a:t>
            </a:r>
            <a:r>
              <a:rPr lang="en-GB" sz="1400" dirty="0"/>
              <a:t>&lt;cv::Vec3b&gt;([&amp;threshold](cv::Vec3b&amp; p, </a:t>
            </a:r>
            <a:r>
              <a:rPr lang="en-GB" sz="1400" dirty="0" err="1"/>
              <a:t>const</a:t>
            </a:r>
            <a:r>
              <a:rPr lang="en-GB" sz="1400" dirty="0"/>
              <a:t> </a:t>
            </a:r>
            <a:r>
              <a:rPr lang="en-GB" sz="1400" dirty="0" err="1"/>
              <a:t>int</a:t>
            </a:r>
            <a:r>
              <a:rPr lang="en-GB" sz="1400" dirty="0"/>
              <a:t> * position) -&gt; void 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p[0] = p[0]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p[1] = p[1]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p[2] = p[2]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});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3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megoldás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cv::threshold(</a:t>
            </a:r>
            <a:r>
              <a:rPr lang="en-GB" sz="2000" dirty="0" err="1"/>
              <a:t>m_clone</a:t>
            </a:r>
            <a:r>
              <a:rPr lang="en-GB" sz="2000" dirty="0"/>
              <a:t>, </a:t>
            </a:r>
            <a:r>
              <a:rPr lang="en-GB" sz="2000" dirty="0" err="1"/>
              <a:t>m_clone</a:t>
            </a:r>
            <a:r>
              <a:rPr lang="en-GB" sz="2000" dirty="0"/>
              <a:t>, threshold, 255.0, cv::THRESH_BINARY);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2933700"/>
            <a:ext cx="8808554" cy="26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Színtérkonverzió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1325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cvtColor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mode, </a:t>
            </a:r>
            <a:r>
              <a:rPr lang="en-GB" sz="2000" dirty="0" err="1" smtClean="0"/>
              <a:t>dstCn</a:t>
            </a:r>
            <a:r>
              <a:rPr lang="en-GB" sz="2000" dirty="0" smtClean="0"/>
              <a:t>=0)</a:t>
            </a:r>
          </a:p>
          <a:p>
            <a:pPr lvl="1"/>
            <a:r>
              <a:rPr lang="en-GB" sz="1800" dirty="0" smtClean="0"/>
              <a:t>Minden </a:t>
            </a:r>
            <a:r>
              <a:rPr lang="en-GB" sz="1800" dirty="0" err="1" smtClean="0"/>
              <a:t>lényeges</a:t>
            </a:r>
            <a:r>
              <a:rPr lang="en-GB" sz="1800" dirty="0" smtClean="0"/>
              <a:t> </a:t>
            </a:r>
            <a:r>
              <a:rPr lang="en-GB" sz="1800" dirty="0" err="1" smtClean="0"/>
              <a:t>színteret</a:t>
            </a:r>
            <a:r>
              <a:rPr lang="en-GB" sz="1800" dirty="0" smtClean="0"/>
              <a:t> (is) </a:t>
            </a:r>
            <a:r>
              <a:rPr lang="en-GB" sz="1800" dirty="0" err="1" smtClean="0"/>
              <a:t>támogat</a:t>
            </a:r>
            <a:endParaRPr lang="en-GB" sz="1800" dirty="0" smtClean="0"/>
          </a:p>
          <a:p>
            <a:r>
              <a:rPr lang="en-GB" sz="2000" dirty="0" err="1" smtClean="0"/>
              <a:t>Gépi</a:t>
            </a:r>
            <a:r>
              <a:rPr lang="en-GB" sz="2000" dirty="0" smtClean="0"/>
              <a:t> </a:t>
            </a:r>
            <a:r>
              <a:rPr lang="en-GB" sz="2000" dirty="0" err="1" smtClean="0"/>
              <a:t>látásban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egyik</a:t>
            </a:r>
            <a:r>
              <a:rPr lang="en-GB" sz="2000" dirty="0" smtClean="0"/>
              <a:t> </a:t>
            </a:r>
            <a:r>
              <a:rPr lang="en-GB" sz="2000" dirty="0" err="1" smtClean="0"/>
              <a:t>leggyakrabban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használt</a:t>
            </a:r>
            <a:r>
              <a:rPr lang="en-GB" sz="2000" dirty="0"/>
              <a:t> </a:t>
            </a:r>
            <a:r>
              <a:rPr lang="en-GB" sz="2000" dirty="0" err="1" smtClean="0"/>
              <a:t>mód</a:t>
            </a:r>
            <a:r>
              <a:rPr lang="en-GB" sz="2000" dirty="0" smtClean="0"/>
              <a:t> a </a:t>
            </a:r>
            <a:r>
              <a:rPr lang="en-GB" sz="2000" dirty="0" err="1" smtClean="0"/>
              <a:t>luminancia</a:t>
            </a:r>
            <a:r>
              <a:rPr lang="en-GB" sz="2000" dirty="0" smtClean="0"/>
              <a:t> (grayscale) </a:t>
            </a:r>
            <a:r>
              <a:rPr lang="en-GB" sz="2000" dirty="0" err="1" smtClean="0"/>
              <a:t>konverzió</a:t>
            </a:r>
            <a:r>
              <a:rPr lang="en-GB" sz="2000" dirty="0"/>
              <a:t> - </a:t>
            </a:r>
            <a:r>
              <a:rPr lang="en-GB" sz="2000" dirty="0" smtClean="0"/>
              <a:t>CV_BGR2GRAY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72" y="4987116"/>
            <a:ext cx="3039828" cy="185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73" y="3091082"/>
            <a:ext cx="3039827" cy="185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7" y="4988328"/>
            <a:ext cx="2991490" cy="18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06" y="467448"/>
            <a:ext cx="2716530" cy="1660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257" y="3091083"/>
            <a:ext cx="2991490" cy="182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977" y="3820612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RGB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57210" y="212778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BGR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07332" y="3820612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Grayscale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53052" y="5700224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8977" y="5693331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HSV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144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Állítsuk</a:t>
            </a:r>
            <a:r>
              <a:rPr lang="en-GB" dirty="0" smtClean="0"/>
              <a:t> a </a:t>
            </a:r>
            <a:r>
              <a:rPr lang="en-GB" dirty="0" err="1" smtClean="0"/>
              <a:t>kép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Szaturációját</a:t>
            </a:r>
            <a:r>
              <a:rPr lang="en-GB" dirty="0" smtClean="0"/>
              <a:t> (saturation)</a:t>
            </a:r>
          </a:p>
          <a:p>
            <a:pPr lvl="1"/>
            <a:r>
              <a:rPr lang="en-GB" dirty="0" err="1" smtClean="0"/>
              <a:t>Világosságát</a:t>
            </a:r>
            <a:r>
              <a:rPr lang="en-GB" dirty="0" smtClean="0"/>
              <a:t> (brightness / value)</a:t>
            </a:r>
          </a:p>
          <a:p>
            <a:pPr lvl="1"/>
            <a:r>
              <a:rPr lang="en-GB" dirty="0" err="1" smtClean="0"/>
              <a:t>Színezetét</a:t>
            </a:r>
            <a:r>
              <a:rPr lang="en-GB" dirty="0" smtClean="0"/>
              <a:t> (hue)</a:t>
            </a:r>
          </a:p>
          <a:p>
            <a:r>
              <a:rPr lang="en-GB" dirty="0" err="1" smtClean="0"/>
              <a:t>Szűrjük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 a </a:t>
            </a:r>
            <a:r>
              <a:rPr lang="en-GB" dirty="0" err="1" smtClean="0"/>
              <a:t>világos</a:t>
            </a:r>
            <a:r>
              <a:rPr lang="en-GB" dirty="0" smtClean="0"/>
              <a:t> </a:t>
            </a:r>
            <a:r>
              <a:rPr lang="en-GB" dirty="0" err="1" smtClean="0"/>
              <a:t>pixeleket</a:t>
            </a:r>
            <a:r>
              <a:rPr lang="en-GB" dirty="0" smtClean="0"/>
              <a:t> (</a:t>
            </a:r>
            <a:r>
              <a:rPr lang="en-GB" dirty="0" err="1" smtClean="0"/>
              <a:t>luminancia</a:t>
            </a:r>
            <a:r>
              <a:rPr lang="en-GB" dirty="0" smtClean="0"/>
              <a:t> </a:t>
            </a:r>
            <a:r>
              <a:rPr lang="en-GB" dirty="0" err="1" smtClean="0"/>
              <a:t>szerint</a:t>
            </a:r>
            <a:r>
              <a:rPr lang="en-GB" dirty="0" smtClean="0"/>
              <a:t>,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csatornánként</a:t>
            </a:r>
            <a:r>
              <a:rPr lang="en-GB" dirty="0" smtClean="0"/>
              <a:t>)</a:t>
            </a:r>
          </a:p>
          <a:p>
            <a:r>
              <a:rPr lang="en-GB" dirty="0" smtClean="0"/>
              <a:t>m2 = m1.mul(cv::Scalar(…))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www.thepoke.co.uk/wp-content/uploads/2012/11/tumblr_mcmct7Ziqj1qb5gkjo1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55" y="247492"/>
            <a:ext cx="1809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41" y="4834920"/>
            <a:ext cx="2719388" cy="1662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33" y="4836667"/>
            <a:ext cx="2719388" cy="1662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1" y="4836667"/>
            <a:ext cx="2716530" cy="1660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152" y="4517065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Input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98212" y="4503688"/>
            <a:ext cx="193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saturation *= 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01420" y="4503688"/>
            <a:ext cx="193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saturation *= 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Éldetektálás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Alap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(Sobel, Laplace) </a:t>
            </a:r>
            <a:r>
              <a:rPr lang="en-GB" sz="2400" dirty="0" err="1" smtClean="0"/>
              <a:t>és</a:t>
            </a:r>
            <a:r>
              <a:rPr lang="en-GB" sz="2400" dirty="0" smtClean="0"/>
              <a:t> </a:t>
            </a:r>
            <a:r>
              <a:rPr lang="en-GB" sz="2400" dirty="0" err="1" smtClean="0"/>
              <a:t>bonyolultabb</a:t>
            </a:r>
            <a:r>
              <a:rPr lang="en-GB" sz="2400" dirty="0" smtClean="0"/>
              <a:t> </a:t>
            </a:r>
            <a:r>
              <a:rPr lang="en-GB" sz="2400" dirty="0" err="1" smtClean="0"/>
              <a:t>algoritmusok</a:t>
            </a:r>
            <a:r>
              <a:rPr lang="en-GB" sz="2400" dirty="0" smtClean="0"/>
              <a:t> (Canny) is </a:t>
            </a:r>
            <a:r>
              <a:rPr lang="en-GB" sz="2400" dirty="0" err="1" smtClean="0"/>
              <a:t>implementálva</a:t>
            </a:r>
            <a:r>
              <a:rPr lang="en-GB" sz="2400" dirty="0" smtClean="0"/>
              <a:t> </a:t>
            </a:r>
            <a:r>
              <a:rPr lang="en-GB" sz="2400" dirty="0" err="1" smtClean="0"/>
              <a:t>vannak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grayscale </a:t>
            </a:r>
            <a:r>
              <a:rPr lang="en-GB" sz="2000" dirty="0" err="1" smtClean="0"/>
              <a:t>képeken</a:t>
            </a:r>
            <a:r>
              <a:rPr lang="en-GB" sz="2000" dirty="0" smtClean="0"/>
              <a:t> </a:t>
            </a:r>
            <a:r>
              <a:rPr lang="en-GB" sz="2000" dirty="0" err="1" smtClean="0"/>
              <a:t>működnek</a:t>
            </a:r>
            <a:endParaRPr lang="en-GB" sz="2000" dirty="0" smtClean="0"/>
          </a:p>
          <a:p>
            <a:r>
              <a:rPr lang="en-GB" sz="2400" dirty="0" smtClean="0"/>
              <a:t>cv::Sobel(</a:t>
            </a:r>
            <a:r>
              <a:rPr lang="en-GB" sz="2400" dirty="0" err="1" smtClean="0"/>
              <a:t>inputMat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outputMat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bitDepth</a:t>
            </a:r>
            <a:r>
              <a:rPr lang="en-GB" sz="2400" dirty="0" smtClean="0"/>
              <a:t>, dx, </a:t>
            </a:r>
            <a:r>
              <a:rPr lang="en-GB" sz="2400" dirty="0" err="1" smtClean="0"/>
              <a:t>dy</a:t>
            </a:r>
            <a:r>
              <a:rPr lang="en-GB" sz="2400" dirty="0" smtClean="0"/>
              <a:t>, </a:t>
            </a:r>
            <a:r>
              <a:rPr lang="en-GB" sz="2400" dirty="0" err="1" smtClean="0"/>
              <a:t>kernelSize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deriváló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</a:t>
            </a:r>
            <a:r>
              <a:rPr lang="en-GB" sz="2400" dirty="0" err="1" smtClean="0"/>
              <a:t>negatív</a:t>
            </a:r>
            <a:r>
              <a:rPr lang="en-GB" sz="2400" dirty="0" smtClean="0"/>
              <a:t> </a:t>
            </a:r>
            <a:r>
              <a:rPr lang="en-GB" sz="2400" dirty="0" err="1" smtClean="0"/>
              <a:t>értéket</a:t>
            </a:r>
            <a:r>
              <a:rPr lang="en-GB" sz="2400" dirty="0" smtClean="0"/>
              <a:t> is </a:t>
            </a:r>
            <a:r>
              <a:rPr lang="en-GB" sz="2400" dirty="0" err="1" smtClean="0"/>
              <a:t>adhatnak</a:t>
            </a:r>
            <a:endParaRPr lang="en-GB" sz="2400" dirty="0" smtClean="0"/>
          </a:p>
          <a:p>
            <a:pPr lvl="1"/>
            <a:r>
              <a:rPr lang="en-GB" sz="2000" dirty="0" smtClean="0"/>
              <a:t>Ha meg </a:t>
            </a:r>
            <a:r>
              <a:rPr lang="en-GB" sz="2000" dirty="0" err="1" smtClean="0"/>
              <a:t>szeretnénk</a:t>
            </a:r>
            <a:r>
              <a:rPr lang="en-GB" sz="2000" dirty="0" smtClean="0"/>
              <a:t> </a:t>
            </a:r>
            <a:r>
              <a:rPr lang="en-GB" sz="2000" dirty="0" err="1" smtClean="0"/>
              <a:t>jeleníteni</a:t>
            </a:r>
            <a:r>
              <a:rPr lang="en-GB" sz="2000" dirty="0" smtClean="0"/>
              <a:t>: cv::</a:t>
            </a:r>
            <a:r>
              <a:rPr lang="en-GB" sz="2000" dirty="0" err="1" smtClean="0"/>
              <a:t>convertScaleAbs</a:t>
            </a:r>
            <a:r>
              <a:rPr lang="en-GB" sz="2000" dirty="0" smtClean="0"/>
              <a:t>(in, out)</a:t>
            </a:r>
          </a:p>
          <a:p>
            <a:endParaRPr lang="en-GB" sz="2400" dirty="0" smtClean="0"/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deriválás</a:t>
            </a:r>
            <a:r>
              <a:rPr lang="en-GB" sz="2400" dirty="0" smtClean="0"/>
              <a:t> (</a:t>
            </a:r>
            <a:r>
              <a:rPr lang="en-GB" sz="2400" dirty="0" err="1" smtClean="0"/>
              <a:t>élkeresés</a:t>
            </a:r>
            <a:r>
              <a:rPr lang="en-GB" sz="2400" dirty="0" smtClean="0"/>
              <a:t>) </a:t>
            </a:r>
            <a:r>
              <a:rPr lang="en-GB" sz="2400" dirty="0" err="1" smtClean="0"/>
              <a:t>felerősíti</a:t>
            </a:r>
            <a:r>
              <a:rPr lang="en-GB" sz="2400" dirty="0" smtClean="0"/>
              <a:t> a </a:t>
            </a:r>
            <a:r>
              <a:rPr lang="en-GB" sz="2400" dirty="0" err="1" smtClean="0"/>
              <a:t>zajt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</a:t>
            </a:r>
            <a:r>
              <a:rPr lang="en-GB" sz="2000" dirty="0" err="1" smtClean="0"/>
              <a:t>célszerű</a:t>
            </a:r>
            <a:r>
              <a:rPr lang="en-GB" sz="2000" dirty="0" smtClean="0"/>
              <a:t> </a:t>
            </a:r>
            <a:r>
              <a:rPr lang="en-GB" sz="2000" dirty="0" err="1" smtClean="0"/>
              <a:t>előszűrni</a:t>
            </a:r>
            <a:r>
              <a:rPr lang="en-GB" sz="2000" dirty="0" smtClean="0"/>
              <a:t> a </a:t>
            </a:r>
            <a:r>
              <a:rPr lang="en-GB" sz="2000" dirty="0" err="1" smtClean="0"/>
              <a:t>képet</a:t>
            </a:r>
            <a:r>
              <a:rPr lang="en-GB" sz="2000" dirty="0" smtClean="0"/>
              <a:t>: cv::</a:t>
            </a:r>
            <a:r>
              <a:rPr lang="en-GB" sz="2000" dirty="0" err="1" smtClean="0"/>
              <a:t>GaussianBlur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436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Sobel </a:t>
            </a:r>
            <a:r>
              <a:rPr lang="en-GB" dirty="0" err="1" smtClean="0"/>
              <a:t>operátor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1891004"/>
            <a:ext cx="3359468" cy="205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92" y="1891004"/>
            <a:ext cx="3367087" cy="2057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932" y="2732987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dx, 3x3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22919" y="2732987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dy</a:t>
            </a:r>
            <a:r>
              <a:rPr lang="en-GB" dirty="0" smtClean="0"/>
              <a:t>, 3x3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13" y="4099691"/>
            <a:ext cx="3359468" cy="205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37" y="4609239"/>
            <a:ext cx="116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dx, 3x3</a:t>
            </a:r>
          </a:p>
          <a:p>
            <a:pPr algn="ctr"/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7x7 Gauss </a:t>
            </a:r>
            <a:r>
              <a:rPr lang="en-GB" dirty="0" err="1" smtClean="0"/>
              <a:t>előszűrés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492" y="4099691"/>
            <a:ext cx="3367087" cy="2057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8618" y="4542071"/>
            <a:ext cx="116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dx+dy</a:t>
            </a:r>
            <a:endParaRPr lang="en-GB" dirty="0" smtClean="0"/>
          </a:p>
          <a:p>
            <a:pPr algn="ctr"/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7x7 Gauss </a:t>
            </a:r>
            <a:r>
              <a:rPr lang="en-GB" dirty="0" err="1" smtClean="0"/>
              <a:t>előszűrés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Rajzoljuk</a:t>
            </a:r>
            <a:r>
              <a:rPr lang="en-GB" dirty="0" smtClean="0"/>
              <a:t> </a:t>
            </a:r>
            <a:r>
              <a:rPr lang="en-GB" dirty="0" err="1"/>
              <a:t>rá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eredeti</a:t>
            </a:r>
            <a:r>
              <a:rPr lang="en-GB" dirty="0"/>
              <a:t> </a:t>
            </a:r>
            <a:r>
              <a:rPr lang="en-GB" dirty="0" err="1"/>
              <a:t>képre</a:t>
            </a:r>
            <a:r>
              <a:rPr lang="en-GB" dirty="0"/>
              <a:t> a </a:t>
            </a:r>
            <a:r>
              <a:rPr lang="en-GB" dirty="0" err="1"/>
              <a:t>detektált</a:t>
            </a:r>
            <a:r>
              <a:rPr lang="en-GB" dirty="0"/>
              <a:t> </a:t>
            </a:r>
            <a:r>
              <a:rPr lang="en-GB" dirty="0" err="1" smtClean="0"/>
              <a:t>éleket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41" y="88607"/>
            <a:ext cx="2520575" cy="1540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8" y="3132495"/>
            <a:ext cx="4268997" cy="260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26" y="3132495"/>
            <a:ext cx="4268998" cy="260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0784" y="2763163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Canny </a:t>
            </a:r>
            <a:r>
              <a:rPr lang="en-GB" dirty="0" err="1" smtClean="0"/>
              <a:t>élek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1197" y="2701650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Sobel </a:t>
            </a:r>
            <a:r>
              <a:rPr lang="en-GB" dirty="0" err="1" smtClean="0"/>
              <a:t>élek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5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Affin</a:t>
            </a:r>
            <a:r>
              <a:rPr lang="en-GB" dirty="0" smtClean="0"/>
              <a:t> </a:t>
            </a:r>
            <a:r>
              <a:rPr lang="en-GB" dirty="0" err="1" smtClean="0"/>
              <a:t>transzformációk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557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warpAffine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transformationMat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outputSize</a:t>
            </a:r>
            <a:r>
              <a:rPr lang="en-GB" sz="2000" dirty="0" smtClean="0"/>
              <a:t>)</a:t>
            </a:r>
          </a:p>
          <a:p>
            <a:r>
              <a:rPr lang="en-GB" sz="2000" dirty="0" err="1" smtClean="0"/>
              <a:t>Transzformációs</a:t>
            </a:r>
            <a:r>
              <a:rPr lang="en-GB" sz="2000" dirty="0" smtClean="0"/>
              <a:t> </a:t>
            </a:r>
            <a:r>
              <a:rPr lang="en-GB" sz="2000" dirty="0" err="1" smtClean="0"/>
              <a:t>mátrix</a:t>
            </a:r>
            <a:r>
              <a:rPr lang="en-GB" sz="2000" dirty="0" smtClean="0"/>
              <a:t>: </a:t>
            </a:r>
            <a:r>
              <a:rPr lang="en-GB" sz="2000" dirty="0" smtClean="0"/>
              <a:t>2x3</a:t>
            </a:r>
            <a:endParaRPr lang="en-GB" sz="2000" dirty="0" smtClean="0"/>
          </a:p>
          <a:p>
            <a:pPr lvl="1"/>
            <a:r>
              <a:rPr lang="en-GB" sz="1600" dirty="0" err="1" smtClean="0"/>
              <a:t>Eltolás</a:t>
            </a:r>
            <a:r>
              <a:rPr lang="en-GB" sz="1600" dirty="0" smtClean="0"/>
              <a:t>, </a:t>
            </a:r>
            <a:r>
              <a:rPr lang="en-GB" sz="1600" dirty="0" err="1" smtClean="0"/>
              <a:t>skálázás</a:t>
            </a:r>
            <a:r>
              <a:rPr lang="en-GB" sz="1600" dirty="0" smtClean="0"/>
              <a:t>, </a:t>
            </a:r>
            <a:r>
              <a:rPr lang="en-GB" sz="1600" dirty="0" err="1" smtClean="0"/>
              <a:t>elforgatás</a:t>
            </a:r>
            <a:endParaRPr lang="en-GB" sz="1600" dirty="0" smtClean="0"/>
          </a:p>
          <a:p>
            <a:pPr lvl="1"/>
            <a:r>
              <a:rPr lang="en-GB" sz="1600" dirty="0" smtClean="0"/>
              <a:t>cv::Mat_&lt;float&gt;(2,3) &lt;&lt; 1,0,0, 0,1,0</a:t>
            </a:r>
          </a:p>
          <a:p>
            <a:pPr lvl="1"/>
            <a:r>
              <a:rPr lang="en-GB" sz="1600" dirty="0" smtClean="0"/>
              <a:t>cv::getRotationMatrix2D(</a:t>
            </a:r>
            <a:r>
              <a:rPr lang="en-GB" sz="1600" dirty="0" err="1" smtClean="0"/>
              <a:t>center</a:t>
            </a:r>
            <a:r>
              <a:rPr lang="en-GB" sz="1600" dirty="0" smtClean="0"/>
              <a:t>, </a:t>
            </a:r>
            <a:r>
              <a:rPr lang="en-GB" sz="1600" dirty="0" err="1" smtClean="0"/>
              <a:t>angleInDegrees</a:t>
            </a:r>
            <a:r>
              <a:rPr lang="en-GB" sz="1600" dirty="0" smtClean="0"/>
              <a:t>, scale)</a:t>
            </a: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Feladat</a:t>
            </a:r>
            <a:r>
              <a:rPr lang="en-GB" sz="2000" dirty="0" smtClean="0"/>
              <a:t>: </a:t>
            </a:r>
            <a:r>
              <a:rPr lang="en-GB" sz="2000" dirty="0" err="1" smtClean="0"/>
              <a:t>folyamatosan</a:t>
            </a:r>
            <a:r>
              <a:rPr lang="en-GB" sz="2000" dirty="0" smtClean="0"/>
              <a:t> </a:t>
            </a:r>
            <a:r>
              <a:rPr lang="en-GB" sz="2000" dirty="0" err="1" smtClean="0"/>
              <a:t>forgassuk</a:t>
            </a:r>
            <a:r>
              <a:rPr lang="en-GB" sz="2000" dirty="0" smtClean="0"/>
              <a:t> a </a:t>
            </a:r>
            <a:r>
              <a:rPr lang="en-GB" sz="2000" dirty="0" err="1" smtClean="0"/>
              <a:t>képet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idő</a:t>
            </a:r>
            <a:r>
              <a:rPr lang="en-GB" sz="2000" dirty="0" smtClean="0"/>
              <a:t> </a:t>
            </a:r>
            <a:r>
              <a:rPr lang="en-GB" sz="2000" dirty="0" err="1" smtClean="0"/>
              <a:t>előrehaladtával</a:t>
            </a:r>
            <a:endParaRPr lang="en-GB" sz="2000" dirty="0" smtClean="0"/>
          </a:p>
          <a:p>
            <a:pPr lvl="1"/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eredmény</a:t>
            </a:r>
            <a:r>
              <a:rPr lang="en-GB" sz="1600" dirty="0" smtClean="0"/>
              <a:t> </a:t>
            </a:r>
            <a:r>
              <a:rPr lang="en-GB" sz="1600" dirty="0" err="1" smtClean="0"/>
              <a:t>mérete</a:t>
            </a:r>
            <a:r>
              <a:rPr lang="en-GB" sz="1600" dirty="0" smtClean="0"/>
              <a:t> </a:t>
            </a:r>
            <a:r>
              <a:rPr lang="en-GB" sz="1600" dirty="0" err="1" smtClean="0"/>
              <a:t>legyen</a:t>
            </a:r>
            <a:r>
              <a:rPr lang="en-GB" sz="1600" dirty="0" smtClean="0"/>
              <a:t> </a:t>
            </a:r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eredeti</a:t>
            </a:r>
            <a:r>
              <a:rPr lang="en-GB" sz="1600" dirty="0" smtClean="0"/>
              <a:t> </a:t>
            </a:r>
            <a:r>
              <a:rPr lang="en-GB" sz="1600" dirty="0" err="1" smtClean="0"/>
              <a:t>képé</a:t>
            </a:r>
            <a:r>
              <a:rPr lang="en-GB" sz="1600" dirty="0" smtClean="0"/>
              <a:t>, </a:t>
            </a:r>
            <a:r>
              <a:rPr lang="en-GB" sz="1600" dirty="0" err="1" smtClean="0"/>
              <a:t>soha</a:t>
            </a:r>
            <a:r>
              <a:rPr lang="en-GB" sz="1600" dirty="0" smtClean="0"/>
              <a:t> ne </a:t>
            </a:r>
            <a:r>
              <a:rPr lang="en-GB" sz="1600" dirty="0" err="1" smtClean="0"/>
              <a:t>lógjon</a:t>
            </a:r>
            <a:r>
              <a:rPr lang="en-GB" sz="1600" dirty="0" smtClean="0"/>
              <a:t> </a:t>
            </a:r>
            <a:r>
              <a:rPr lang="en-GB" sz="1600" dirty="0" err="1" smtClean="0"/>
              <a:t>ki</a:t>
            </a:r>
            <a:r>
              <a:rPr lang="en-GB" sz="1600" dirty="0" smtClean="0"/>
              <a:t> </a:t>
            </a:r>
            <a:r>
              <a:rPr lang="en-GB" sz="1600" dirty="0" err="1" smtClean="0"/>
              <a:t>belőle</a:t>
            </a:r>
            <a:r>
              <a:rPr lang="en-GB" sz="1600" dirty="0" smtClean="0"/>
              <a:t>!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04" y="4305454"/>
            <a:ext cx="3926812" cy="240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2" y="4305455"/>
            <a:ext cx="3926812" cy="240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9344" y="3868655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+45° </a:t>
            </a:r>
            <a:r>
              <a:rPr lang="en-GB" dirty="0" err="1" smtClean="0"/>
              <a:t>forgatás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26562" y="3879840"/>
            <a:ext cx="26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eltolás</a:t>
            </a:r>
            <a:r>
              <a:rPr lang="en-GB" dirty="0" smtClean="0"/>
              <a:t> +  x-</a:t>
            </a:r>
            <a:r>
              <a:rPr lang="en-GB" dirty="0" err="1" smtClean="0"/>
              <a:t>menti</a:t>
            </a:r>
            <a:r>
              <a:rPr lang="en-GB" dirty="0" smtClean="0"/>
              <a:t> </a:t>
            </a:r>
            <a:r>
              <a:rPr lang="en-GB" dirty="0" err="1" smtClean="0"/>
              <a:t>skálázás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14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Perspektív</a:t>
            </a:r>
            <a:r>
              <a:rPr lang="en-GB" dirty="0" smtClean="0"/>
              <a:t> </a:t>
            </a:r>
            <a:r>
              <a:rPr lang="en-GB" dirty="0" err="1" smtClean="0"/>
              <a:t>transzformáció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err="1" smtClean="0"/>
              <a:t>Eml</a:t>
            </a:r>
            <a:r>
              <a:rPr lang="en-GB" sz="4000" dirty="0" smtClean="0"/>
              <a:t>.: </a:t>
            </a:r>
            <a:r>
              <a:rPr lang="en-GB" sz="4000" dirty="0" err="1" smtClean="0"/>
              <a:t>nem</a:t>
            </a:r>
            <a:r>
              <a:rPr lang="en-GB" sz="4000" dirty="0" smtClean="0"/>
              <a:t> </a:t>
            </a:r>
            <a:r>
              <a:rPr lang="en-GB" sz="4000" dirty="0" err="1" smtClean="0"/>
              <a:t>párhuzamostartó</a:t>
            </a:r>
            <a:endParaRPr lang="en-GB" sz="4000" dirty="0" smtClean="0"/>
          </a:p>
          <a:p>
            <a:endParaRPr lang="en-GB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inputPoints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outputPoints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cv::Point2f(100, 50),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- 100, 40),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- 30, </a:t>
            </a:r>
            <a:r>
              <a:rPr lang="en-GB" sz="1600" dirty="0" err="1"/>
              <a:t>m.rows</a:t>
            </a:r>
            <a:r>
              <a:rPr lang="en-GB" sz="1600" dirty="0"/>
              <a:t> - 10),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cv::Point2f(20, </a:t>
            </a:r>
            <a:r>
              <a:rPr lang="en-GB" sz="1600" dirty="0" err="1"/>
              <a:t>m.rows</a:t>
            </a:r>
            <a:r>
              <a:rPr lang="en-GB" sz="1600" dirty="0"/>
              <a:t> - 1),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::Mat </a:t>
            </a:r>
            <a:r>
              <a:rPr lang="en-GB" sz="1600" dirty="0" err="1"/>
              <a:t>transformMat</a:t>
            </a:r>
            <a:r>
              <a:rPr lang="en-GB" sz="1600" dirty="0"/>
              <a:t> = cv::</a:t>
            </a:r>
            <a:r>
              <a:rPr lang="en-GB" sz="1600" dirty="0" err="1"/>
              <a:t>getPerspectiveTransform</a:t>
            </a:r>
            <a:r>
              <a:rPr lang="en-GB" sz="1600" dirty="0"/>
              <a:t>(</a:t>
            </a:r>
            <a:r>
              <a:rPr lang="en-GB" sz="1600" dirty="0" err="1"/>
              <a:t>inputPoints</a:t>
            </a:r>
            <a:r>
              <a:rPr lang="en-GB" sz="1600" dirty="0"/>
              <a:t>, </a:t>
            </a:r>
            <a:r>
              <a:rPr lang="en-GB" sz="1600" dirty="0" err="1"/>
              <a:t>outputPoints</a:t>
            </a:r>
            <a:r>
              <a:rPr lang="en-GB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</a:t>
            </a:r>
            <a:r>
              <a:rPr lang="en-GB" sz="1600" dirty="0" err="1"/>
              <a:t>warpPerspective</a:t>
            </a:r>
            <a:r>
              <a:rPr lang="en-GB" sz="1600" dirty="0"/>
              <a:t>(m, transformed, </a:t>
            </a:r>
            <a:r>
              <a:rPr lang="en-GB" sz="1600" dirty="0" err="1"/>
              <a:t>transformMat</a:t>
            </a:r>
            <a:r>
              <a:rPr lang="en-GB" sz="1600" dirty="0"/>
              <a:t>, </a:t>
            </a:r>
            <a:r>
              <a:rPr lang="en-GB" sz="1600" dirty="0" err="1"/>
              <a:t>m.size</a:t>
            </a:r>
            <a:r>
              <a:rPr lang="en-GB" sz="1600" dirty="0"/>
              <a:t>());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73" y="2535382"/>
            <a:ext cx="3814728" cy="23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825625"/>
            <a:ext cx="4423969" cy="3151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Include </a:t>
            </a:r>
            <a:r>
              <a:rPr lang="en-GB" dirty="0" err="1"/>
              <a:t>és</a:t>
            </a:r>
            <a:r>
              <a:rPr lang="en-GB" dirty="0"/>
              <a:t> library </a:t>
            </a:r>
            <a:r>
              <a:rPr lang="en-GB" dirty="0" err="1"/>
              <a:t>könyvtárak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4600" y="2194560"/>
            <a:ext cx="171450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828737"/>
            <a:ext cx="4419601" cy="3148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7540" y="3002280"/>
            <a:ext cx="185928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</a:t>
            </a:r>
            <a:r>
              <a:rPr lang="en-GB" dirty="0" err="1"/>
              <a:t>fájl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Release: opencv_world330.lib</a:t>
            </a:r>
          </a:p>
          <a:p>
            <a:r>
              <a:rPr lang="en-GB" sz="2400" dirty="0" smtClean="0"/>
              <a:t>Debug:   opencv_world330d.lib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2804160"/>
            <a:ext cx="5413553" cy="385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780" y="3284220"/>
            <a:ext cx="937260" cy="1752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92680" y="3032760"/>
            <a:ext cx="449580" cy="2514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53" y="1821180"/>
            <a:ext cx="6790228" cy="483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3480" y="2926080"/>
            <a:ext cx="1905000" cy="5181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02" y="317342"/>
            <a:ext cx="17430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 </a:t>
            </a:r>
            <a:r>
              <a:rPr lang="en-GB" dirty="0" err="1" smtClean="0"/>
              <a:t>automatikus</a:t>
            </a:r>
            <a:r>
              <a:rPr lang="en-GB" dirty="0" smtClean="0"/>
              <a:t> </a:t>
            </a:r>
            <a:r>
              <a:rPr lang="en-GB" dirty="0" err="1" smtClean="0"/>
              <a:t>másolása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822643"/>
            <a:ext cx="6784658" cy="4833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3440" y="2453640"/>
            <a:ext cx="193548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7681"/>
            <a:ext cx="7886700" cy="4733117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iostream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chrono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&lt;opencv2/core.hpp&gt;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&lt;opencv2/videoio.hpp&gt;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&lt;opencv2/highgui.hpp&gt;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&lt;opencv2/imgproc.hpp</a:t>
            </a:r>
            <a:r>
              <a:rPr lang="en-GB" sz="1400" dirty="0" smtClean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main(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argc</a:t>
            </a:r>
            <a:r>
              <a:rPr lang="en-GB" sz="1400" dirty="0"/>
              <a:t>, char* </a:t>
            </a:r>
            <a:r>
              <a:rPr lang="en-GB" sz="1400" dirty="0" err="1"/>
              <a:t>argv</a:t>
            </a:r>
            <a:r>
              <a:rPr lang="en-GB" sz="1400" dirty="0" smtClean="0"/>
              <a:t>[])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VideoCapture</a:t>
            </a:r>
            <a:r>
              <a:rPr lang="en-GB" sz="1400" dirty="0"/>
              <a:t> capture;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bool success = true;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</a:t>
            </a:r>
            <a:r>
              <a:rPr lang="en-GB" sz="1400" dirty="0" err="1"/>
              <a:t>argc</a:t>
            </a:r>
            <a:r>
              <a:rPr lang="en-GB" sz="1400" dirty="0"/>
              <a:t> &lt; 2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(0);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else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</a:t>
            </a:r>
            <a:r>
              <a:rPr lang="en-GB" sz="1400" dirty="0" err="1"/>
              <a:t>argv</a:t>
            </a:r>
            <a:r>
              <a:rPr lang="en-GB" sz="1400" dirty="0"/>
              <a:t>[1]);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(!success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cerr</a:t>
            </a:r>
            <a:r>
              <a:rPr lang="en-GB" sz="1400" dirty="0"/>
              <a:t> &lt;&lt; "Unable to open video capture"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return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// </a:t>
            </a:r>
            <a:r>
              <a:rPr lang="en-GB" sz="1400" dirty="0" err="1" smtClean="0"/>
              <a:t>folyt</a:t>
            </a:r>
            <a:r>
              <a:rPr lang="en-GB" sz="1400" dirty="0" smtClean="0"/>
              <a:t> </a:t>
            </a:r>
            <a:r>
              <a:rPr lang="en-GB" sz="1400" dirty="0" err="1" smtClean="0"/>
              <a:t>kov</a:t>
            </a:r>
            <a:r>
              <a:rPr lang="en-GB" sz="1400" dirty="0" smtClean="0"/>
              <a:t>.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67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r>
              <a:rPr lang="en-GB" dirty="0" smtClean="0"/>
              <a:t>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182"/>
            <a:ext cx="7886700" cy="4351338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cv</a:t>
            </a:r>
            <a:r>
              <a:rPr lang="en-GB" sz="1400" dirty="0"/>
              <a:t>::</a:t>
            </a:r>
            <a:r>
              <a:rPr lang="en-GB" sz="1400" dirty="0" err="1"/>
              <a:t>namedWindow</a:t>
            </a:r>
            <a:r>
              <a:rPr lang="en-GB" sz="1400" dirty="0"/>
              <a:t>("Input");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namedWindow</a:t>
            </a:r>
            <a:r>
              <a:rPr lang="en-GB" sz="1400" dirty="0"/>
              <a:t>("Processed");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cv::Mat frame;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while (</a:t>
            </a:r>
            <a:r>
              <a:rPr lang="en-GB" sz="1400" dirty="0" err="1"/>
              <a:t>capture.read</a:t>
            </a:r>
            <a:r>
              <a:rPr lang="en-GB" sz="1400" dirty="0"/>
              <a:t>(frame))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	//</a:t>
            </a:r>
            <a:r>
              <a:rPr lang="en-GB" sz="1400" dirty="0" err="1" smtClean="0"/>
              <a:t>test_xxx</a:t>
            </a:r>
            <a:r>
              <a:rPr lang="en-GB" sz="1400" dirty="0" smtClean="0"/>
              <a:t>(frame); // </a:t>
            </a:r>
            <a:r>
              <a:rPr lang="en-GB" sz="1400" dirty="0" err="1" smtClean="0"/>
              <a:t>itt</a:t>
            </a:r>
            <a:r>
              <a:rPr lang="en-GB" sz="1400" dirty="0" smtClean="0"/>
              <a:t> </a:t>
            </a:r>
            <a:r>
              <a:rPr lang="en-GB" sz="1400" dirty="0" err="1" smtClean="0"/>
              <a:t>hívjuk</a:t>
            </a:r>
            <a:r>
              <a:rPr lang="en-GB" sz="1400" dirty="0" smtClean="0"/>
              <a:t> a </a:t>
            </a:r>
            <a:r>
              <a:rPr lang="en-GB" sz="1400" dirty="0" err="1" smtClean="0"/>
              <a:t>képfeldolgozó</a:t>
            </a:r>
            <a:r>
              <a:rPr lang="en-GB" sz="1400" dirty="0" smtClean="0"/>
              <a:t> </a:t>
            </a:r>
            <a:r>
              <a:rPr lang="en-GB" sz="1400" dirty="0" err="1" smtClean="0"/>
              <a:t>függvényeket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</a:t>
            </a:r>
            <a:r>
              <a:rPr lang="en-GB" sz="1400" dirty="0" err="1"/>
              <a:t>imshow</a:t>
            </a:r>
            <a:r>
              <a:rPr lang="en-GB" sz="1400" dirty="0"/>
              <a:t>("Input", frame);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char key = </a:t>
            </a:r>
            <a:r>
              <a:rPr lang="en-GB" sz="1400" dirty="0" err="1"/>
              <a:t>static_cast</a:t>
            </a:r>
            <a:r>
              <a:rPr lang="en-GB" sz="1400" dirty="0"/>
              <a:t>&lt;char&gt;(cv::</a:t>
            </a:r>
            <a:r>
              <a:rPr lang="en-GB" sz="1400" dirty="0" err="1"/>
              <a:t>waitKey</a:t>
            </a:r>
            <a:r>
              <a:rPr lang="en-GB" sz="1400" dirty="0"/>
              <a:t>(1));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if (key == 27) {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cout</a:t>
            </a:r>
            <a:r>
              <a:rPr lang="en-GB" sz="1400" dirty="0"/>
              <a:t> &lt;&lt; "Exiting..."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 break; 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return 0;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1" y="4650379"/>
            <a:ext cx="6034457" cy="2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átadás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Milyen</a:t>
            </a:r>
            <a:r>
              <a:rPr lang="en-GB" dirty="0" smtClean="0"/>
              <a:t> </a:t>
            </a:r>
            <a:r>
              <a:rPr lang="en-GB" dirty="0" err="1" smtClean="0"/>
              <a:t>színű</a:t>
            </a:r>
            <a:r>
              <a:rPr lang="en-GB" dirty="0" smtClean="0"/>
              <a:t> </a:t>
            </a:r>
            <a:r>
              <a:rPr lang="en-GB" dirty="0" err="1" smtClean="0"/>
              <a:t>lesz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eredmény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Változik</a:t>
            </a:r>
            <a:r>
              <a:rPr lang="en-GB" dirty="0" smtClean="0"/>
              <a:t>-e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eredeti</a:t>
            </a:r>
            <a:r>
              <a:rPr lang="en-GB" dirty="0" smtClean="0"/>
              <a:t> </a:t>
            </a:r>
            <a:r>
              <a:rPr lang="en-GB" dirty="0" err="1" smtClean="0"/>
              <a:t>kép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Próbáljuk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: cv::Scalar(255.0), cv::Scalar::all(255.0)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void </a:t>
            </a:r>
            <a:r>
              <a:rPr lang="en-GB" dirty="0" err="1"/>
              <a:t>test_passByValue</a:t>
            </a:r>
            <a:r>
              <a:rPr lang="en-GB" dirty="0"/>
              <a:t>(cv::Mat m)</a:t>
            </a:r>
          </a:p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m.setTo</a:t>
            </a:r>
            <a:r>
              <a:rPr lang="en-GB" dirty="0"/>
              <a:t>(cv::Scalar(255.0, 0.0, 0.0</a:t>
            </a:r>
            <a:r>
              <a:rPr lang="en-GB" dirty="0" smtClean="0"/>
              <a:t>));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m);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7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791</Words>
  <Application>Microsoft Office PowerPoint</Application>
  <PresentationFormat>On-screen Show (4:3)</PresentationFormat>
  <Paragraphs>260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Kiterjesztett valóság  és gépi látás mobil eszközökön</vt:lpstr>
      <vt:lpstr>Első C++ OpenCV projekt</vt:lpstr>
      <vt:lpstr>Include és library könyvtárak</vt:lpstr>
      <vt:lpstr>Library fájl</vt:lpstr>
      <vt:lpstr>Debugging</vt:lpstr>
      <vt:lpstr>Exe automatikus másolása</vt:lpstr>
      <vt:lpstr>Keretprogram</vt:lpstr>
      <vt:lpstr>Keretprogram (cont’d)</vt:lpstr>
      <vt:lpstr>cv::Mat átadás</vt:lpstr>
      <vt:lpstr>cv::Mat értékadás</vt:lpstr>
      <vt:lpstr>cv::Mat értékadás</vt:lpstr>
      <vt:lpstr>cv::Mat másolás (klónozás)</vt:lpstr>
      <vt:lpstr>Feladat</vt:lpstr>
      <vt:lpstr>Részmátrix</vt:lpstr>
      <vt:lpstr>Részmátrix</vt:lpstr>
      <vt:lpstr>Feladat</vt:lpstr>
      <vt:lpstr>Elemenkénti feldolgozás</vt:lpstr>
      <vt:lpstr>Elemenkénti feldolgozás: v1, v2</vt:lpstr>
      <vt:lpstr>Elemenkénti feldolgozás: v3(.1, .2)</vt:lpstr>
      <vt:lpstr>Elemenkénti feldolgozás: v4</vt:lpstr>
      <vt:lpstr>OpenCV megoldás</vt:lpstr>
      <vt:lpstr>Színtérkonverzió</vt:lpstr>
      <vt:lpstr>Feladat</vt:lpstr>
      <vt:lpstr>Éldetektálás</vt:lpstr>
      <vt:lpstr>Sobel operátor</vt:lpstr>
      <vt:lpstr>Feladat</vt:lpstr>
      <vt:lpstr>Affin transzformációk</vt:lpstr>
      <vt:lpstr>Perspektív transzformáció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Kiterjesztett valóság  mobil rendszereken</dc:title>
  <dc:creator>Windows User</dc:creator>
  <cp:lastModifiedBy>Windows User</cp:lastModifiedBy>
  <cp:revision>76</cp:revision>
  <dcterms:created xsi:type="dcterms:W3CDTF">2017-09-20T13:47:20Z</dcterms:created>
  <dcterms:modified xsi:type="dcterms:W3CDTF">2017-09-21T13:44:20Z</dcterms:modified>
</cp:coreProperties>
</file>