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7" r:id="rId28"/>
    <p:sldId id="285" r:id="rId29"/>
    <p:sldId id="288" r:id="rId30"/>
    <p:sldId id="28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D2DB-5B78-4FA5-8329-76113F59D881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71216-3699-4A3A-9CA2-03FE4E27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8498A2-9993-4719-B092-9ADA85D8F3B0}" type="slidenum">
              <a:rPr kumimoji="1" lang="ko-KR" altLang="en-US">
                <a:latin typeface="Arial" panose="020B0604020202020204" pitchFamily="34" charset="0"/>
                <a:ea typeface="Gulim" panose="020B0600000101010101" pitchFamily="34" charset="-127"/>
              </a:rPr>
              <a:pPr eaLnBrk="1" hangingPunct="1"/>
              <a:t>17</a:t>
            </a:fld>
            <a:endParaRPr kumimoji="1" lang="ko-KR" altLang="en-US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49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a-ES" smtClean="0"/>
              <a:t>Adjunk hozzá egy fizikai kizárót (erről bővebben későbbi gyakorlaton lesz szó)</a:t>
            </a:r>
          </a:p>
          <a:p>
            <a:pPr eaLnBrk="1" hangingPunct="1">
              <a:spcBef>
                <a:spcPct val="0"/>
              </a:spcBef>
            </a:pPr>
            <a:r>
              <a:rPr lang="en-US" altLang="ca-ES" smtClean="0"/>
              <a:t>Adjunk hozzá egy fizikai merevtestet is.</a:t>
            </a:r>
            <a:endParaRPr lang="hu-HU" altLang="ca-ES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A65F56-9078-4D8A-B44D-80212E43EC74}" type="slidenum">
              <a:rPr lang="hu-HU" altLang="ca-ES">
                <a:latin typeface="Calibri" panose="020F0502020204030204" pitchFamily="34" charset="0"/>
              </a:rPr>
              <a:pPr eaLnBrk="1" hangingPunct="1"/>
              <a:t>18</a:t>
            </a:fld>
            <a:endParaRPr lang="hu-HU" altLang="ca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7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3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5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7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8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9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5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7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3161-56EC-437C-B656-1B97F3D156A9}" type="datetimeFigureOut">
              <a:rPr lang="hu-HU" smtClean="0"/>
              <a:t>2016.12.07.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9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Program%20Files\Unity\Editor\Data\Documentation\Documentation\Manual\PositioningGameObjects4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rtoolkit.org/download-artoolkit-s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és </a:t>
            </a:r>
            <a:r>
              <a:rPr lang="hu-HU" dirty="0" err="1" smtClean="0"/>
              <a:t>ARToolkit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r>
              <a:rPr lang="hu-HU" dirty="0" smtClean="0"/>
              <a:t> 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73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jelenet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File =&gt; New </a:t>
            </a:r>
            <a:r>
              <a:rPr lang="hu-HU" dirty="0" err="1" smtClean="0"/>
              <a:t>Scene</a:t>
            </a:r>
            <a:endParaRPr lang="hu-HU" dirty="0" smtClean="0"/>
          </a:p>
          <a:p>
            <a:r>
              <a:rPr lang="hu-HU" dirty="0" smtClean="0"/>
              <a:t>Hívjuk pl. </a:t>
            </a:r>
            <a:r>
              <a:rPr lang="hu-HU" dirty="0" err="1" smtClean="0"/>
              <a:t>Test-nek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832791" y="1013254"/>
            <a:ext cx="7326640" cy="5747126"/>
            <a:chOff x="1873980" y="368944"/>
            <a:chExt cx="7864476" cy="6169013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343" y="857895"/>
              <a:ext cx="6742113" cy="51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491" name="Group 8"/>
            <p:cNvGrpSpPr>
              <a:grpSpLocks/>
            </p:cNvGrpSpPr>
            <p:nvPr/>
          </p:nvGrpSpPr>
          <p:grpSpPr bwMode="auto">
            <a:xfrm>
              <a:off x="1873980" y="445144"/>
              <a:ext cx="1873250" cy="793750"/>
              <a:chOff x="401898" y="1110734"/>
              <a:chExt cx="1873216" cy="794266"/>
            </a:xfrm>
          </p:grpSpPr>
          <p:sp>
            <p:nvSpPr>
              <p:cNvPr id="63512" name="TextBox 3"/>
              <p:cNvSpPr txBox="1">
                <a:spLocks noChangeArrowheads="1"/>
              </p:cNvSpPr>
              <p:nvPr/>
            </p:nvSpPr>
            <p:spPr bwMode="auto">
              <a:xfrm>
                <a:off x="401898" y="1110734"/>
                <a:ext cx="1691945" cy="36364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sz="1600" dirty="0" err="1">
                    <a:solidFill>
                      <a:srgbClr val="FF0000"/>
                    </a:solidFill>
                  </a:rPr>
                  <a:t>TransformTools</a:t>
                </a:r>
                <a:endParaRPr lang="en-US" altLang="ca-E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endCxn id="7" idx="1"/>
              </p:cNvCxnSpPr>
              <p:nvPr/>
            </p:nvCxnSpPr>
            <p:spPr>
              <a:xfrm>
                <a:off x="609856" y="1479273"/>
                <a:ext cx="946133" cy="3494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555989" y="1752501"/>
                <a:ext cx="719125" cy="1524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3492" name="Group 10"/>
            <p:cNvGrpSpPr>
              <a:grpSpLocks/>
            </p:cNvGrpSpPr>
            <p:nvPr/>
          </p:nvGrpSpPr>
          <p:grpSpPr bwMode="auto">
            <a:xfrm>
              <a:off x="5510943" y="418156"/>
              <a:ext cx="1480021" cy="820738"/>
              <a:chOff x="32657" y="1110734"/>
              <a:chExt cx="1479597" cy="822067"/>
            </a:xfrm>
          </p:grpSpPr>
          <p:sp>
            <p:nvSpPr>
              <p:cNvPr id="63509" name="TextBox 11"/>
              <p:cNvSpPr txBox="1">
                <a:spLocks noChangeArrowheads="1"/>
              </p:cNvSpPr>
              <p:nvPr/>
            </p:nvSpPr>
            <p:spPr bwMode="auto">
              <a:xfrm>
                <a:off x="32657" y="1110734"/>
                <a:ext cx="1479597" cy="36993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sz="1600" dirty="0">
                    <a:solidFill>
                      <a:srgbClr val="FF0000"/>
                    </a:solidFill>
                  </a:rPr>
                  <a:t>Preview/Play</a:t>
                </a:r>
                <a:endParaRPr lang="en-US" altLang="ca-E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Connector 12"/>
              <p:cNvCxnSpPr>
                <a:stCxn id="63509" idx="2"/>
              </p:cNvCxnSpPr>
              <p:nvPr/>
            </p:nvCxnSpPr>
            <p:spPr>
              <a:xfrm flipH="1">
                <a:off x="734131" y="1480664"/>
                <a:ext cx="38325" cy="29949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30989" y="1780154"/>
                <a:ext cx="717344" cy="1526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3493" name="Group 16"/>
            <p:cNvGrpSpPr>
              <a:grpSpLocks/>
            </p:cNvGrpSpPr>
            <p:nvPr/>
          </p:nvGrpSpPr>
          <p:grpSpPr bwMode="auto">
            <a:xfrm>
              <a:off x="1973992" y="1445270"/>
              <a:ext cx="5899150" cy="2994025"/>
              <a:chOff x="420161" y="631275"/>
              <a:chExt cx="5898996" cy="2994059"/>
            </a:xfrm>
          </p:grpSpPr>
          <p:sp>
            <p:nvSpPr>
              <p:cNvPr id="63506" name="TextBox 17"/>
              <p:cNvSpPr txBox="1">
                <a:spLocks noChangeArrowheads="1"/>
              </p:cNvSpPr>
              <p:nvPr/>
            </p:nvSpPr>
            <p:spPr bwMode="auto">
              <a:xfrm>
                <a:off x="420161" y="1110734"/>
                <a:ext cx="758842" cy="369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sz="1600" dirty="0">
                    <a:solidFill>
                      <a:srgbClr val="FF0000"/>
                    </a:solidFill>
                  </a:rPr>
                  <a:t>Scene</a:t>
                </a:r>
                <a:endParaRPr lang="en-US" altLang="ca-E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Connector 18"/>
              <p:cNvCxnSpPr>
                <a:endCxn id="20" idx="1"/>
              </p:cNvCxnSpPr>
              <p:nvPr/>
            </p:nvCxnSpPr>
            <p:spPr>
              <a:xfrm>
                <a:off x="774165" y="1480597"/>
                <a:ext cx="700069" cy="6477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474233" y="631275"/>
                <a:ext cx="4844924" cy="29940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3494" name="Group 22"/>
            <p:cNvGrpSpPr>
              <a:grpSpLocks/>
            </p:cNvGrpSpPr>
            <p:nvPr/>
          </p:nvGrpSpPr>
          <p:grpSpPr bwMode="auto">
            <a:xfrm>
              <a:off x="7971567" y="368944"/>
              <a:ext cx="1766888" cy="5518150"/>
              <a:chOff x="-326572" y="1110734"/>
              <a:chExt cx="1767999" cy="5519252"/>
            </a:xfrm>
          </p:grpSpPr>
          <p:sp>
            <p:nvSpPr>
              <p:cNvPr id="63503" name="TextBox 23"/>
              <p:cNvSpPr txBox="1">
                <a:spLocks noChangeArrowheads="1"/>
              </p:cNvSpPr>
              <p:nvPr/>
            </p:nvSpPr>
            <p:spPr bwMode="auto">
              <a:xfrm>
                <a:off x="32657" y="1110734"/>
                <a:ext cx="1129352" cy="36940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sz="1600" dirty="0">
                    <a:solidFill>
                      <a:srgbClr val="FF0000"/>
                    </a:solidFill>
                  </a:rPr>
                  <a:t>Inspector</a:t>
                </a:r>
                <a:endParaRPr lang="en-US" altLang="ca-E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>
                <a:off x="794908" y="1480695"/>
                <a:ext cx="76248" cy="643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-326572" y="2111059"/>
                <a:ext cx="1767999" cy="45189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3495" name="Group 29"/>
            <p:cNvGrpSpPr>
              <a:grpSpLocks/>
            </p:cNvGrpSpPr>
            <p:nvPr/>
          </p:nvGrpSpPr>
          <p:grpSpPr bwMode="auto">
            <a:xfrm>
              <a:off x="1939068" y="4690120"/>
              <a:ext cx="3343275" cy="1847791"/>
              <a:chOff x="498903" y="-367491"/>
              <a:chExt cx="3343754" cy="1847498"/>
            </a:xfrm>
          </p:grpSpPr>
          <p:sp>
            <p:nvSpPr>
              <p:cNvPr id="63500" name="TextBox 30"/>
              <p:cNvSpPr txBox="1">
                <a:spLocks noChangeArrowheads="1"/>
              </p:cNvSpPr>
              <p:nvPr/>
            </p:nvSpPr>
            <p:spPr bwMode="auto">
              <a:xfrm>
                <a:off x="498903" y="1110734"/>
                <a:ext cx="1169527" cy="36927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sz="1600" dirty="0">
                    <a:solidFill>
                      <a:srgbClr val="FF0000"/>
                    </a:solidFill>
                  </a:rPr>
                  <a:t>Hierarchy</a:t>
                </a:r>
                <a:endParaRPr lang="en-US" altLang="ca-E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endCxn id="33" idx="1"/>
              </p:cNvCxnSpPr>
              <p:nvPr/>
            </p:nvCxnSpPr>
            <p:spPr>
              <a:xfrm flipV="1">
                <a:off x="1116529" y="230901"/>
                <a:ext cx="462028" cy="8793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578558" y="-367491"/>
                <a:ext cx="2264099" cy="11983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3496" name="Group 35"/>
            <p:cNvGrpSpPr>
              <a:grpSpLocks/>
            </p:cNvGrpSpPr>
            <p:nvPr/>
          </p:nvGrpSpPr>
          <p:grpSpPr bwMode="auto">
            <a:xfrm>
              <a:off x="4977542" y="4701232"/>
              <a:ext cx="2743200" cy="1836725"/>
              <a:chOff x="32657" y="-356605"/>
              <a:chExt cx="2743200" cy="1836658"/>
            </a:xfrm>
          </p:grpSpPr>
          <p:sp>
            <p:nvSpPr>
              <p:cNvPr id="63497" name="TextBox 36"/>
              <p:cNvSpPr txBox="1">
                <a:spLocks noChangeArrowheads="1"/>
              </p:cNvSpPr>
              <p:nvPr/>
            </p:nvSpPr>
            <p:spPr bwMode="auto">
              <a:xfrm>
                <a:off x="32657" y="1110734"/>
                <a:ext cx="1736950" cy="36931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nstantia" panose="02030602050306030303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a-ES" dirty="0">
                    <a:solidFill>
                      <a:srgbClr val="FF0000"/>
                    </a:solidFill>
                  </a:rPr>
                  <a:t>Project (Assets)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062945" y="830802"/>
                <a:ext cx="360362" cy="27939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477157" y="-356605"/>
                <a:ext cx="2298700" cy="11874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93995" y="704"/>
            <a:ext cx="10515600" cy="1325563"/>
          </a:xfrm>
        </p:spPr>
        <p:txBody>
          <a:bodyPr/>
          <a:lstStyle/>
          <a:p>
            <a:pPr eaLnBrk="1" hangingPunct="1"/>
            <a:r>
              <a:rPr lang="hu-HU" altLang="ca-ES" dirty="0" smtClean="0"/>
              <a:t>Felület</a:t>
            </a:r>
            <a:endParaRPr lang="en-US" altLang="ca-ES" dirty="0" smtClean="0"/>
          </a:p>
        </p:txBody>
      </p:sp>
    </p:spTree>
    <p:extLst>
      <p:ext uri="{BB962C8B-B14F-4D97-AF65-F5344CB8AC3E}">
        <p14:creationId xmlns:p14="http://schemas.microsoft.com/office/powerpoint/2010/main" val="66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4" y="1326267"/>
            <a:ext cx="787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659924" y="1859667"/>
            <a:ext cx="20574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507524" y="4145667"/>
            <a:ext cx="62484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12524" y="1707267"/>
            <a:ext cx="44196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03524" y="1478667"/>
            <a:ext cx="2286000" cy="480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995" y="704"/>
            <a:ext cx="10515600" cy="1325563"/>
          </a:xfrm>
        </p:spPr>
        <p:txBody>
          <a:bodyPr/>
          <a:lstStyle/>
          <a:p>
            <a:pPr eaLnBrk="1" hangingPunct="1"/>
            <a:r>
              <a:rPr lang="hu-HU" altLang="ca-ES" dirty="0" smtClean="0"/>
              <a:t>Felület</a:t>
            </a:r>
            <a:endParaRPr lang="en-US" altLang="ca-ES" dirty="0" smtClean="0"/>
          </a:p>
        </p:txBody>
      </p:sp>
    </p:spTree>
    <p:extLst>
      <p:ext uri="{BB962C8B-B14F-4D97-AF65-F5344CB8AC3E}">
        <p14:creationId xmlns:p14="http://schemas.microsoft.com/office/powerpoint/2010/main" val="25418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dirty="0" smtClean="0">
                <a:cs typeface="HY중고딕"/>
              </a:rPr>
              <a:t>Felület</a:t>
            </a:r>
            <a:endParaRPr lang="ko-KR" altLang="en-US" dirty="0" smtClean="0">
              <a:cs typeface="HY중고딕"/>
            </a:endParaRPr>
          </a:p>
        </p:txBody>
      </p:sp>
      <p:sp>
        <p:nvSpPr>
          <p:cNvPr id="66563" name="내용 개체 틀 2"/>
          <p:cNvSpPr>
            <a:spLocks noGrp="1"/>
          </p:cNvSpPr>
          <p:nvPr>
            <p:ph idx="1"/>
          </p:nvPr>
        </p:nvSpPr>
        <p:spPr>
          <a:xfrm>
            <a:off x="1981200" y="1782764"/>
            <a:ext cx="8229600" cy="4389437"/>
          </a:xfrm>
        </p:spPr>
        <p:txBody>
          <a:bodyPr/>
          <a:lstStyle/>
          <a:p>
            <a:pPr eaLnBrk="1" hangingPunct="1"/>
            <a:r>
              <a:rPr lang="hu-HU" altLang="ko-KR" dirty="0" smtClean="0">
                <a:cs typeface="HY신명조"/>
              </a:rPr>
              <a:t>Hierarchia nézet</a:t>
            </a:r>
            <a:endParaRPr lang="en-US" altLang="ko-KR" dirty="0">
              <a:cs typeface="HY신명조"/>
            </a:endParaRPr>
          </a:p>
          <a:p>
            <a:pPr lvl="1" eaLnBrk="1" hangingPunct="1"/>
            <a:r>
              <a:rPr lang="hu-HU" altLang="ko-KR" dirty="0" smtClean="0">
                <a:cs typeface="HY신명조"/>
              </a:rPr>
              <a:t>A jelenet minden játékobjektumát tartalmazza</a:t>
            </a:r>
          </a:p>
          <a:p>
            <a:pPr lvl="1" eaLnBrk="1" hangingPunct="1"/>
            <a:r>
              <a:rPr lang="hu-HU" altLang="ko-KR" dirty="0" smtClean="0">
                <a:cs typeface="HY신명조"/>
              </a:rPr>
              <a:t>Hierarchia</a:t>
            </a:r>
            <a:endParaRPr lang="en-US" altLang="ko-KR" dirty="0" smtClean="0">
              <a:cs typeface="HY신명조"/>
            </a:endParaRPr>
          </a:p>
          <a:p>
            <a:pPr lvl="2" eaLnBrk="1" hangingPunct="1"/>
            <a:r>
              <a:rPr lang="hu-HU" altLang="ko-KR" dirty="0" smtClean="0">
                <a:cs typeface="HY신명조"/>
              </a:rPr>
              <a:t>A gyerek örökli a szülő transzformációját (arra relatív).</a:t>
            </a:r>
            <a:r>
              <a:rPr lang="en-US" altLang="ko-KR" dirty="0" smtClean="0">
                <a:cs typeface="HY신명조"/>
              </a:rPr>
              <a:t> </a:t>
            </a:r>
            <a:endParaRPr lang="ko-KR" altLang="en-US" dirty="0">
              <a:cs typeface="HY신명조"/>
            </a:endParaRPr>
          </a:p>
        </p:txBody>
      </p:sp>
      <p:pic>
        <p:nvPicPr>
          <p:cNvPr id="66564" name="Picture 2" descr="C:\Program Files\Unity\Editor\Data\Documentation\Documentation\Images\manual\Hierarchy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648591"/>
            <a:ext cx="2114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C:\Program Files\Unity\Editor\Data\Documentation\Documentation\Images\manual\Hierarch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767655"/>
            <a:ext cx="2371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C:\Program Files\Unity\Editor\Data\Documentation\Documentation\Images\manual\Hierarchy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9" y="3767655"/>
            <a:ext cx="2371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직사각형 6"/>
          <p:cNvSpPr>
            <a:spLocks noChangeArrowheads="1"/>
          </p:cNvSpPr>
          <p:nvPr/>
        </p:nvSpPr>
        <p:spPr bwMode="auto">
          <a:xfrm>
            <a:off x="5013326" y="5891730"/>
            <a:ext cx="1944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hu-HU" altLang="ko-KR" sz="1400" dirty="0" smtClean="0">
                <a:latin typeface="Arial" panose="020B0604020202020204" pitchFamily="34" charset="0"/>
                <a:ea typeface="Gulim" panose="020B0600000101010101" pitchFamily="34" charset="-127"/>
              </a:rPr>
              <a:t>Független objektumok</a:t>
            </a:r>
            <a:endParaRPr kumimoji="1" lang="ko-KR" altLang="en-US" sz="14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66568" name="직사각형 7"/>
          <p:cNvSpPr>
            <a:spLocks noChangeArrowheads="1"/>
          </p:cNvSpPr>
          <p:nvPr/>
        </p:nvSpPr>
        <p:spPr bwMode="auto">
          <a:xfrm>
            <a:off x="8069564" y="5901255"/>
            <a:ext cx="2005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hu-HU" altLang="ko-KR" sz="1400" dirty="0" smtClean="0">
                <a:latin typeface="Arial" panose="020B0604020202020204" pitchFamily="34" charset="0"/>
                <a:ea typeface="Gulim" panose="020B0600000101010101" pitchFamily="34" charset="-127"/>
              </a:rPr>
              <a:t>Szülő-gyerek objektum</a:t>
            </a:r>
            <a:endParaRPr kumimoji="1" lang="ko-KR" altLang="en-US" sz="14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dirty="0" smtClean="0">
                <a:cs typeface="HY중고딕"/>
              </a:rPr>
              <a:t>Felület</a:t>
            </a:r>
            <a:endParaRPr lang="ko-KR" altLang="en-US" dirty="0" smtClean="0">
              <a:cs typeface="HY중고딕"/>
            </a:endParaRPr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n-US" altLang="ko-KR" dirty="0" smtClean="0"/>
              <a:t>Scene View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hu-HU" altLang="ko-KR" dirty="0" smtClean="0"/>
              <a:t>A jelenet szerkesztője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hu-HU" altLang="ko-KR" dirty="0" smtClean="0"/>
              <a:t>Kb. úgy működik, mint egy 3D modellező program</a:t>
            </a:r>
            <a:endParaRPr lang="en-US" altLang="ko-KR" dirty="0" smtClean="0"/>
          </a:p>
          <a:p>
            <a:pPr marL="640080" lvl="1" indent="-246888">
              <a:buFont typeface="Wingdings 2"/>
              <a:buChar char=""/>
              <a:defRPr/>
            </a:pPr>
            <a:r>
              <a:rPr lang="hu-HU" altLang="ko-KR" dirty="0" smtClean="0"/>
              <a:t>Navigáció:</a:t>
            </a:r>
            <a:endParaRPr lang="en-US" altLang="ko-KR" dirty="0" smtClean="0"/>
          </a:p>
          <a:p>
            <a:pPr lvl="2" indent="-246888">
              <a:buFont typeface="Wingdings 2"/>
              <a:buChar char=""/>
              <a:defRPr/>
            </a:pPr>
            <a:r>
              <a:rPr lang="hu-HU" altLang="ko-KR" dirty="0" smtClean="0"/>
              <a:t>Mozgás az X/Z síkon:</a:t>
            </a:r>
            <a:r>
              <a:rPr lang="en-US" altLang="ko-KR" dirty="0" smtClean="0"/>
              <a:t> </a:t>
            </a:r>
            <a:r>
              <a:rPr lang="hu-HU" altLang="ko-KR" dirty="0" smtClean="0"/>
              <a:t>Nyilak</a:t>
            </a:r>
            <a:endParaRPr lang="en-US" altLang="ko-KR" dirty="0" smtClean="0"/>
          </a:p>
          <a:p>
            <a:pPr lvl="2" indent="-246888">
              <a:buFont typeface="Wingdings 2"/>
              <a:buChar char=""/>
              <a:defRPr/>
            </a:pPr>
            <a:r>
              <a:rPr lang="hu-HU" altLang="ko-KR" dirty="0" smtClean="0"/>
              <a:t>Szabad nézet</a:t>
            </a:r>
            <a:endParaRPr lang="en-US" altLang="ko-KR" dirty="0" smtClean="0"/>
          </a:p>
          <a:p>
            <a:pPr marL="1188720" lvl="3" indent="-210312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altLang="ko-KR" dirty="0" smtClean="0"/>
              <a:t>Jobb egérgomb + WASD (+Q és E: fel és le)</a:t>
            </a:r>
            <a:endParaRPr lang="en-US" altLang="ko-KR" dirty="0" smtClean="0"/>
          </a:p>
          <a:p>
            <a:pPr lvl="2" indent="-246888">
              <a:buFont typeface="Wingdings 2"/>
              <a:buChar char=""/>
              <a:defRPr/>
            </a:pPr>
            <a:r>
              <a:rPr lang="hu-HU" altLang="ko-KR" dirty="0" smtClean="0"/>
              <a:t>Kamera forgás adott </a:t>
            </a:r>
            <a:r>
              <a:rPr lang="hu-HU" altLang="ko-KR" dirty="0" err="1" smtClean="0"/>
              <a:t>pivot</a:t>
            </a:r>
            <a:r>
              <a:rPr lang="hu-HU" altLang="ko-KR" dirty="0" smtClean="0"/>
              <a:t> pont körül</a:t>
            </a:r>
            <a:endParaRPr lang="en-US" altLang="ko-KR" dirty="0" smtClean="0"/>
          </a:p>
          <a:p>
            <a:pPr marL="1188720" lvl="3" indent="-210312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ko-KR" dirty="0" smtClean="0"/>
              <a:t>Alt </a:t>
            </a:r>
            <a:r>
              <a:rPr lang="hu-HU" altLang="ko-KR" dirty="0" smtClean="0"/>
              <a:t>+ bal egérgomb</a:t>
            </a:r>
            <a:endParaRPr lang="en-US" altLang="ko-KR" dirty="0" smtClean="0"/>
          </a:p>
          <a:p>
            <a:pPr lvl="2" indent="-246888">
              <a:buFont typeface="Wingdings 2"/>
              <a:buChar char=""/>
              <a:defRPr/>
            </a:pPr>
            <a:r>
              <a:rPr lang="hu-HU" altLang="ko-KR" dirty="0" smtClean="0"/>
              <a:t>Jelenet mozgatása</a:t>
            </a:r>
            <a:endParaRPr lang="en-US" altLang="ko-KR" dirty="0" smtClean="0"/>
          </a:p>
          <a:p>
            <a:pPr marL="1188720" lvl="3" indent="-210312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ko-KR" dirty="0" smtClean="0"/>
              <a:t>Alt</a:t>
            </a:r>
            <a:r>
              <a:rPr lang="hu-HU" altLang="ko-KR" dirty="0" smtClean="0"/>
              <a:t>+középső egérgomb</a:t>
            </a:r>
            <a:endParaRPr lang="en-US" altLang="ko-KR" dirty="0" smtClean="0"/>
          </a:p>
          <a:p>
            <a:pPr lvl="2" indent="-246888">
              <a:buFont typeface="Wingdings 2"/>
              <a:buChar char=""/>
              <a:defRPr/>
            </a:pPr>
            <a:r>
              <a:rPr lang="en-US" altLang="ko-KR" dirty="0" smtClean="0"/>
              <a:t>Zoom</a:t>
            </a:r>
            <a:r>
              <a:rPr lang="hu-HU" altLang="ko-KR" dirty="0" smtClean="0"/>
              <a:t>:</a:t>
            </a:r>
            <a:endParaRPr lang="en-US" altLang="ko-KR" dirty="0" smtClean="0"/>
          </a:p>
          <a:p>
            <a:pPr marL="1188720" lvl="3" indent="-210312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altLang="ko-KR" dirty="0" smtClean="0"/>
              <a:t>Egérgörgő, vagy </a:t>
            </a:r>
            <a:r>
              <a:rPr lang="en-US" altLang="ko-KR" dirty="0" smtClean="0"/>
              <a:t>Alt</a:t>
            </a:r>
            <a:r>
              <a:rPr lang="hu-HU" altLang="ko-KR" dirty="0" smtClean="0"/>
              <a:t>+jobb egérgomb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dirty="0" smtClean="0">
                <a:cs typeface="HY중고딕"/>
              </a:rPr>
              <a:t>Felület</a:t>
            </a:r>
            <a:endParaRPr lang="ko-KR" altLang="en-US" dirty="0" smtClean="0">
              <a:cs typeface="HY중고딕"/>
            </a:endParaRPr>
          </a:p>
        </p:txBody>
      </p:sp>
      <p:sp>
        <p:nvSpPr>
          <p:cNvPr id="706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cs typeface="HY신명조"/>
              </a:rPr>
              <a:t>Scene View</a:t>
            </a:r>
          </a:p>
          <a:p>
            <a:pPr lvl="1" eaLnBrk="1" hangingPunct="1"/>
            <a:r>
              <a:rPr lang="hu-HU" altLang="ko-KR" dirty="0" smtClean="0">
                <a:cs typeface="HY신명조"/>
              </a:rPr>
              <a:t>Játékobjektumok mozgatása</a:t>
            </a:r>
            <a:endParaRPr lang="en-US" altLang="ko-KR" dirty="0" smtClean="0">
              <a:cs typeface="HY신명조"/>
              <a:hlinkClick r:id="rId2" action="ppaction://hlinkfile"/>
            </a:endParaRPr>
          </a:p>
          <a:p>
            <a:pPr lvl="2" eaLnBrk="1" hangingPunct="1"/>
            <a:r>
              <a:rPr lang="hu-HU" altLang="ko-KR" dirty="0" smtClean="0">
                <a:cs typeface="HY신명조"/>
              </a:rPr>
              <a:t>Fókusz (kamera a kiválasztott objektumra nézzen): „F” gomb</a:t>
            </a:r>
            <a:endParaRPr lang="en-US" altLang="ko-KR" dirty="0" smtClean="0">
              <a:cs typeface="HY신명조"/>
            </a:endParaRPr>
          </a:p>
          <a:p>
            <a:pPr lvl="2" eaLnBrk="1" hangingPunct="1"/>
            <a:r>
              <a:rPr lang="hu-HU" altLang="ko-KR" dirty="0" smtClean="0">
                <a:cs typeface="HY신명조"/>
              </a:rPr>
              <a:t>Eltolás, forgatás, skálázás:</a:t>
            </a:r>
          </a:p>
        </p:txBody>
      </p:sp>
      <p:pic>
        <p:nvPicPr>
          <p:cNvPr id="70660" name="Picture 2" descr="C:\Program Files\Unity\Editor\Data\Documentation\Documentation\Images\manual\SceneView4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18" y="3675872"/>
            <a:ext cx="4619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dirty="0" smtClean="0">
                <a:cs typeface="HY중고딕"/>
              </a:rPr>
              <a:t>Felület</a:t>
            </a:r>
            <a:endParaRPr lang="ko-KR" altLang="en-US" dirty="0" smtClean="0">
              <a:cs typeface="HY중고딕"/>
            </a:endParaRPr>
          </a:p>
        </p:txBody>
      </p:sp>
      <p:sp>
        <p:nvSpPr>
          <p:cNvPr id="7168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cs typeface="HY신명조"/>
              </a:rPr>
              <a:t>Game View</a:t>
            </a:r>
          </a:p>
          <a:p>
            <a:pPr lvl="1" eaLnBrk="1" hangingPunct="1"/>
            <a:r>
              <a:rPr lang="hu-HU" altLang="ko-KR" dirty="0" smtClean="0">
                <a:cs typeface="HY신명조"/>
              </a:rPr>
              <a:t>Itt tesztelhető a játék („Play </a:t>
            </a:r>
            <a:r>
              <a:rPr lang="hu-HU" altLang="ko-KR" dirty="0" err="1" smtClean="0">
                <a:cs typeface="HY신명조"/>
              </a:rPr>
              <a:t>Mode</a:t>
            </a:r>
            <a:r>
              <a:rPr lang="hu-HU" altLang="ko-KR" dirty="0" smtClean="0">
                <a:cs typeface="HY신명조"/>
              </a:rPr>
              <a:t>”)</a:t>
            </a:r>
            <a:endParaRPr lang="en-US" altLang="ko-KR" dirty="0" smtClean="0">
              <a:cs typeface="HY신명조"/>
            </a:endParaRPr>
          </a:p>
        </p:txBody>
      </p:sp>
      <p:pic>
        <p:nvPicPr>
          <p:cNvPr id="71684" name="Picture 2" descr="C:\Program Files\Unity\Editor\Data\Documentation\Documentation\Images\manual\GameView4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48" y="2358811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C:\Program Files\Unity\Editor\Data\Documentation\Documentation\Images\manual\GameView40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86" y="2802538"/>
            <a:ext cx="5283667" cy="36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dirty="0" smtClean="0">
                <a:cs typeface="HY중고딕"/>
              </a:rPr>
              <a:t>Felület</a:t>
            </a:r>
            <a:endParaRPr lang="ko-KR" altLang="en-US" dirty="0" smtClean="0">
              <a:cs typeface="HY중고딕"/>
            </a:endParaRPr>
          </a:p>
        </p:txBody>
      </p:sp>
      <p:sp>
        <p:nvSpPr>
          <p:cNvPr id="72707" name="내용 개체 틀 2"/>
          <p:cNvSpPr>
            <a:spLocks noGrp="1"/>
          </p:cNvSpPr>
          <p:nvPr>
            <p:ph idx="1"/>
          </p:nvPr>
        </p:nvSpPr>
        <p:spPr>
          <a:xfrm>
            <a:off x="1981200" y="2025650"/>
            <a:ext cx="5943600" cy="4679950"/>
          </a:xfrm>
        </p:spPr>
        <p:txBody>
          <a:bodyPr/>
          <a:lstStyle/>
          <a:p>
            <a:pPr eaLnBrk="1" hangingPunct="1"/>
            <a:r>
              <a:rPr lang="en-US" altLang="ko-KR" dirty="0">
                <a:cs typeface="HY신명조"/>
              </a:rPr>
              <a:t>Inspector</a:t>
            </a:r>
          </a:p>
          <a:p>
            <a:pPr lvl="1" eaLnBrk="1" hangingPunct="1"/>
            <a:r>
              <a:rPr lang="hu-HU" altLang="ko-KR" dirty="0" smtClean="0">
                <a:cs typeface="HY신명조"/>
              </a:rPr>
              <a:t>Minden információ a játékobjektumról és a komponenseiről</a:t>
            </a:r>
          </a:p>
        </p:txBody>
      </p:sp>
      <p:pic>
        <p:nvPicPr>
          <p:cNvPr id="72708" name="Picture 2" descr="C:\Program Files\Unity\Editor\Data\Documentation\Documentation\Images\manual\Inspector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554634"/>
            <a:ext cx="2476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3766752"/>
            <a:ext cx="4848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ca-ES" dirty="0" smtClean="0"/>
              <a:t>Új komponens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2591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1"/>
            <a:ext cx="2266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124200"/>
            <a:ext cx="21907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705732" y="1520825"/>
            <a:ext cx="4895335" cy="4351338"/>
          </a:xfrm>
        </p:spPr>
        <p:txBody>
          <a:bodyPr/>
          <a:lstStyle/>
          <a:p>
            <a:pPr eaLnBrk="1" hangingPunct="1"/>
            <a:r>
              <a:rPr lang="hu-HU" altLang="ko-KR" dirty="0" smtClean="0">
                <a:cs typeface="HY신명조"/>
              </a:rPr>
              <a:t>Alternatíva: </a:t>
            </a:r>
            <a:r>
              <a:rPr lang="hu-HU" altLang="ko-KR" dirty="0" err="1" smtClean="0">
                <a:cs typeface="HY신명조"/>
              </a:rPr>
              <a:t>drag&amp;drop</a:t>
            </a:r>
            <a:r>
              <a:rPr lang="hu-HU" altLang="ko-KR" dirty="0" smtClean="0">
                <a:cs typeface="HY신명조"/>
              </a:rPr>
              <a:t> az </a:t>
            </a:r>
            <a:r>
              <a:rPr lang="hu-HU" altLang="ko-KR" dirty="0" err="1" smtClean="0">
                <a:cs typeface="HY신명조"/>
              </a:rPr>
              <a:t>Asset</a:t>
            </a:r>
            <a:r>
              <a:rPr lang="hu-HU" altLang="ko-KR" dirty="0">
                <a:cs typeface="HY신명조"/>
              </a:rPr>
              <a:t> </a:t>
            </a:r>
            <a:r>
              <a:rPr lang="hu-HU" altLang="ko-KR" dirty="0" smtClean="0">
                <a:cs typeface="HY신명조"/>
              </a:rPr>
              <a:t>nézetből a hierarchia nézetbeli játékobjektumra</a:t>
            </a:r>
          </a:p>
        </p:txBody>
      </p:sp>
    </p:spTree>
    <p:extLst>
      <p:ext uri="{BB962C8B-B14F-4D97-AF65-F5344CB8AC3E}">
        <p14:creationId xmlns:p14="http://schemas.microsoft.com/office/powerpoint/2010/main" val="2740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ca-ES" dirty="0" smtClean="0"/>
              <a:t>Scriptek</a:t>
            </a:r>
            <a:endParaRPr lang="en-US" altLang="ca-E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JavaScript </a:t>
            </a:r>
            <a:r>
              <a:rPr lang="hu-HU" dirty="0" smtClean="0"/>
              <a:t>vagy</a:t>
            </a:r>
            <a:r>
              <a:rPr lang="en-US" dirty="0" smtClean="0"/>
              <a:t> C#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Assets=&gt;Create=&gt;JavaScript/C#</a:t>
            </a:r>
            <a:endParaRPr lang="hu-HU" dirty="0" smtClean="0"/>
          </a:p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Publikus változók látszódnak és változtathatók az </a:t>
            </a:r>
            <a:r>
              <a:rPr lang="hu-HU" dirty="0" err="1" smtClean="0"/>
              <a:t>Inspectorban</a:t>
            </a:r>
            <a:endParaRPr lang="hu-HU" dirty="0" smtClean="0"/>
          </a:p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Play </a:t>
            </a:r>
            <a:r>
              <a:rPr lang="hu-HU" dirty="0" err="1" smtClean="0"/>
              <a:t>mode</a:t>
            </a:r>
            <a:r>
              <a:rPr lang="hu-HU" dirty="0" smtClean="0"/>
              <a:t> alatt is!</a:t>
            </a:r>
            <a:endParaRPr lang="en-US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Editor beállítása (</a:t>
            </a:r>
            <a:r>
              <a:rPr lang="hu-HU" dirty="0" err="1" smtClean="0"/>
              <a:t>Monodevelop</a:t>
            </a:r>
            <a:r>
              <a:rPr lang="hu-HU" dirty="0" smtClean="0"/>
              <a:t>/Visual </a:t>
            </a:r>
            <a:r>
              <a:rPr lang="hu-HU" dirty="0" err="1" smtClean="0"/>
              <a:t>Studio</a:t>
            </a:r>
            <a:r>
              <a:rPr lang="hu-HU" dirty="0" smtClean="0"/>
              <a:t>)</a:t>
            </a:r>
            <a:r>
              <a:rPr lang="en-US" dirty="0" smtClean="0"/>
              <a:t>: Edit/Preferences/External tools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Debug</a:t>
            </a:r>
            <a:r>
              <a:rPr lang="hu-HU" dirty="0" smtClean="0"/>
              <a:t> kimenet</a:t>
            </a:r>
            <a:endParaRPr lang="en-US" dirty="0" smtClean="0"/>
          </a:p>
          <a:p>
            <a:pPr marL="640080" lvl="1" indent="-246888">
              <a:buFont typeface="Wingdings 2"/>
              <a:buChar char=""/>
              <a:defRPr/>
            </a:pPr>
            <a:r>
              <a:rPr lang="en-US" dirty="0" err="1" smtClean="0"/>
              <a:t>Debug.Log</a:t>
            </a:r>
            <a:r>
              <a:rPr lang="en-US" dirty="0" smtClean="0"/>
              <a:t>("Hello world!");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hu-HU" dirty="0" smtClean="0"/>
              <a:t>A </a:t>
            </a:r>
            <a:r>
              <a:rPr lang="hu-HU" dirty="0" err="1" smtClean="0"/>
              <a:t>Console</a:t>
            </a:r>
            <a:r>
              <a:rPr lang="hu-HU" dirty="0" smtClean="0"/>
              <a:t> ablakban jelenik meg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4768807"/>
            <a:ext cx="54197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Hogyan fejlesszünk játékmotort</a:t>
            </a:r>
            <a:r>
              <a:rPr lang="es-ES" dirty="0" smtClean="0"/>
              <a:t>: </a:t>
            </a:r>
            <a:br>
              <a:rPr lang="es-ES" dirty="0" smtClean="0"/>
            </a:br>
            <a:r>
              <a:rPr lang="hu-HU" dirty="0" smtClean="0"/>
              <a:t>Az</a:t>
            </a:r>
            <a:r>
              <a:rPr lang="es-ES" dirty="0" smtClean="0"/>
              <a:t> OOP </a:t>
            </a:r>
            <a:r>
              <a:rPr lang="hu-HU" dirty="0" smtClean="0"/>
              <a:t>módszer</a:t>
            </a:r>
            <a:endParaRPr lang="es-ES" dirty="0"/>
          </a:p>
        </p:txBody>
      </p:sp>
      <p:sp>
        <p:nvSpPr>
          <p:cNvPr id="4" name="Ellipszis 3"/>
          <p:cNvSpPr/>
          <p:nvPr/>
        </p:nvSpPr>
        <p:spPr>
          <a:xfrm>
            <a:off x="5259388" y="1676401"/>
            <a:ext cx="2208212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Game object</a:t>
            </a:r>
            <a:endParaRPr lang="hu-HU" dirty="0"/>
          </a:p>
        </p:txBody>
      </p:sp>
      <p:cxnSp>
        <p:nvCxnSpPr>
          <p:cNvPr id="5" name="Egyenes összekötő nyíllal 4"/>
          <p:cNvCxnSpPr>
            <a:endCxn id="6" idx="0"/>
          </p:cNvCxnSpPr>
          <p:nvPr/>
        </p:nvCxnSpPr>
        <p:spPr>
          <a:xfrm flipH="1">
            <a:off x="5802314" y="2438401"/>
            <a:ext cx="446087" cy="131921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699001" y="3757613"/>
            <a:ext cx="2208213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Moveable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905001" y="3713164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Renderable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5676901" y="563245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AIControlled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6" idx="4"/>
            <a:endCxn id="10" idx="0"/>
          </p:cNvCxnSpPr>
          <p:nvPr/>
        </p:nvCxnSpPr>
        <p:spPr>
          <a:xfrm flipH="1">
            <a:off x="4151313" y="4562476"/>
            <a:ext cx="1651000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819401" y="5632451"/>
            <a:ext cx="26654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PlayerControlled</a:t>
            </a:r>
            <a:endParaRPr lang="hu-HU" dirty="0"/>
          </a:p>
        </p:txBody>
      </p:sp>
      <p:cxnSp>
        <p:nvCxnSpPr>
          <p:cNvPr id="11" name="Egyenes összekötő nyíllal 10"/>
          <p:cNvCxnSpPr>
            <a:stCxn id="4" idx="4"/>
            <a:endCxn id="13" idx="0"/>
          </p:cNvCxnSpPr>
          <p:nvPr/>
        </p:nvCxnSpPr>
        <p:spPr>
          <a:xfrm>
            <a:off x="6364289" y="2479676"/>
            <a:ext cx="2282825" cy="125412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4"/>
            <a:endCxn id="8" idx="0"/>
          </p:cNvCxnSpPr>
          <p:nvPr/>
        </p:nvCxnSpPr>
        <p:spPr>
          <a:xfrm>
            <a:off x="5802314" y="4562476"/>
            <a:ext cx="979487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7543801" y="373380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Collideable</a:t>
            </a:r>
            <a:endParaRPr lang="hu-HU" dirty="0"/>
          </a:p>
        </p:txBody>
      </p:sp>
      <p:cxnSp>
        <p:nvCxnSpPr>
          <p:cNvPr id="14" name="Egyenes összekötő nyíllal 13"/>
          <p:cNvCxnSpPr>
            <a:endCxn id="7" idx="0"/>
          </p:cNvCxnSpPr>
          <p:nvPr/>
        </p:nvCxnSpPr>
        <p:spPr>
          <a:xfrm flipH="1">
            <a:off x="3008314" y="2438401"/>
            <a:ext cx="3240087" cy="127476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ca-ES" smtClean="0"/>
              <a:t>Game loop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4694237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// Initialization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load scene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for each gameobject g in the scene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for each component c in g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     initialize c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ES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while(true)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process user inputs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compute physics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update gameobjects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render scene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 smtClean="0"/>
              <a:t>     ...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4343400" y="3581400"/>
            <a:ext cx="40386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3" name="Szövegdoboz 6"/>
          <p:cNvSpPr txBox="1">
            <a:spLocks noChangeArrowheads="1"/>
          </p:cNvSpPr>
          <p:nvPr/>
        </p:nvSpPr>
        <p:spPr bwMode="auto">
          <a:xfrm>
            <a:off x="8763000" y="3178176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/>
              <a:t>Awake()</a:t>
            </a:r>
          </a:p>
          <a:p>
            <a:pPr algn="ctr" eaLnBrk="1" hangingPunct="1"/>
            <a:r>
              <a:rPr lang="es-ES" altLang="ca-ES" sz="2000" b="1"/>
              <a:t>Start()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5257800" y="5410200"/>
            <a:ext cx="3048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5" name="Szövegdoboz 10"/>
          <p:cNvSpPr txBox="1">
            <a:spLocks noChangeArrowheads="1"/>
          </p:cNvSpPr>
          <p:nvPr/>
        </p:nvSpPr>
        <p:spPr bwMode="auto">
          <a:xfrm>
            <a:off x="8305800" y="5000626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/>
              <a:t>Update()</a:t>
            </a:r>
          </a:p>
          <a:p>
            <a:pPr algn="ctr" eaLnBrk="1" hangingPunct="1"/>
            <a:r>
              <a:rPr lang="es-ES" altLang="ca-ES" sz="2000" b="1"/>
              <a:t>LateUpdate()</a:t>
            </a:r>
          </a:p>
          <a:p>
            <a:pPr algn="ctr" eaLnBrk="1" hangingPunct="1"/>
            <a:r>
              <a:rPr lang="es-ES" altLang="ca-ES" sz="2000" b="1"/>
              <a:t>OnRenderObject()</a:t>
            </a:r>
          </a:p>
          <a:p>
            <a:pPr algn="ctr" eaLnBrk="1" hangingPunct="1"/>
            <a:r>
              <a:rPr lang="es-ES" altLang="ca-ES" sz="2000" b="1"/>
              <a:t>...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4495800" y="5791200"/>
            <a:ext cx="3810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1981200" y="1828800"/>
            <a:ext cx="5105400" cy="472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8858" name="Szövegdoboz 15"/>
          <p:cNvSpPr txBox="1">
            <a:spLocks noChangeArrowheads="1"/>
          </p:cNvSpPr>
          <p:nvPr/>
        </p:nvSpPr>
        <p:spPr bwMode="auto">
          <a:xfrm>
            <a:off x="5395781" y="1143001"/>
            <a:ext cx="1762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ca-ES" sz="2000" b="1" dirty="0" smtClean="0">
                <a:solidFill>
                  <a:srgbClr val="FF0000"/>
                </a:solidFill>
              </a:rPr>
              <a:t>Rejtett a </a:t>
            </a:r>
            <a:r>
              <a:rPr lang="hu-HU" altLang="ca-ES" sz="2000" b="1" dirty="0" err="1" smtClean="0">
                <a:solidFill>
                  <a:srgbClr val="FF0000"/>
                </a:solidFill>
              </a:rPr>
              <a:t>Unityn</a:t>
            </a:r>
            <a:r>
              <a:rPr lang="hu-HU" altLang="ca-ES" sz="2000" b="1" dirty="0" smtClean="0">
                <a:solidFill>
                  <a:srgbClr val="FF0000"/>
                </a:solidFill>
              </a:rPr>
              <a:t> belül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  <p:sp>
        <p:nvSpPr>
          <p:cNvPr id="78859" name="Szövegdoboz 16"/>
          <p:cNvSpPr txBox="1">
            <a:spLocks noChangeArrowheads="1"/>
          </p:cNvSpPr>
          <p:nvPr/>
        </p:nvSpPr>
        <p:spPr bwMode="auto">
          <a:xfrm>
            <a:off x="8200764" y="2032000"/>
            <a:ext cx="26072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ca-ES" sz="2000" b="1" dirty="0" smtClean="0">
                <a:solidFill>
                  <a:srgbClr val="FF0000"/>
                </a:solidFill>
              </a:rPr>
              <a:t>Objektumok eseménykezelői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: </a:t>
            </a:r>
            <a:r>
              <a:rPr lang="hu-HU" altLang="ca-ES" sz="2000" b="1" dirty="0" smtClean="0">
                <a:solidFill>
                  <a:srgbClr val="FF0000"/>
                </a:solidFill>
              </a:rPr>
              <a:t>programozhatók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hu-HU" dirty="0" smtClean="0"/>
              <a:t>Játékobjektumok életciklusa</a:t>
            </a:r>
            <a:endParaRPr lang="en-US" dirty="0"/>
          </a:p>
        </p:txBody>
      </p:sp>
      <p:pic>
        <p:nvPicPr>
          <p:cNvPr id="798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2221" r="13188" b="7460"/>
          <a:stretch>
            <a:fillRect/>
          </a:stretch>
        </p:blipFill>
        <p:spPr bwMode="auto">
          <a:xfrm>
            <a:off x="2971801" y="2060576"/>
            <a:ext cx="609441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00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Teszt: forgó kocka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GameObject</a:t>
            </a:r>
            <a:r>
              <a:rPr lang="hu-HU" dirty="0" smtClean="0"/>
              <a:t>=&gt;3D </a:t>
            </a:r>
            <a:r>
              <a:rPr lang="hu-HU" dirty="0" err="1" smtClean="0"/>
              <a:t>Object</a:t>
            </a:r>
            <a:r>
              <a:rPr lang="hu-HU" dirty="0" smtClean="0"/>
              <a:t>=&gt;</a:t>
            </a:r>
            <a:r>
              <a:rPr lang="hu-HU" dirty="0" err="1" smtClean="0"/>
              <a:t>Cube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Új C# script komponens: </a:t>
            </a:r>
            <a:r>
              <a:rPr lang="hu-HU" dirty="0" err="1" smtClean="0"/>
              <a:t>Rotate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Update () </a:t>
            </a:r>
            <a:r>
              <a:rPr lang="en-US" dirty="0" smtClean="0"/>
              <a:t>{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transform.Rotate</a:t>
            </a:r>
            <a:r>
              <a:rPr lang="hu-HU" dirty="0" smtClean="0"/>
              <a:t>(0,5,0);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1675316"/>
            <a:ext cx="4812957" cy="10030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88" y="3000879"/>
            <a:ext cx="3347219" cy="37043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1" y="3000880"/>
            <a:ext cx="2508985" cy="370436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38850" y="6054456"/>
            <a:ext cx="2508986" cy="4118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05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Teszt: forgási sebesség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 = 5.0f;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void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Update () {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transform.Rotate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(0,</a:t>
            </a:r>
            <a:r>
              <a:rPr lang="hu-HU" dirty="0" err="1" smtClean="0">
                <a:solidFill>
                  <a:srgbClr val="FF0000"/>
                </a:solidFill>
              </a:rPr>
              <a:t>speed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4732"/>
            <a:ext cx="4644797" cy="8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3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ARToolkit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artoolkit.org/download-artoolkit-sdk</a:t>
            </a:r>
            <a:r>
              <a:rPr lang="hu-HU" sz="2400" dirty="0" smtClean="0"/>
              <a:t> =&gt; </a:t>
            </a:r>
          </a:p>
          <a:p>
            <a:r>
              <a:rPr lang="hu-HU" sz="2400" dirty="0" smtClean="0"/>
              <a:t>Előfeltétel: Visual </a:t>
            </a:r>
            <a:r>
              <a:rPr lang="hu-HU" sz="2400" dirty="0" err="1" smtClean="0"/>
              <a:t>Studio</a:t>
            </a:r>
            <a:r>
              <a:rPr lang="hu-HU" sz="2400" dirty="0" smtClean="0"/>
              <a:t> 2013 </a:t>
            </a:r>
            <a:r>
              <a:rPr lang="hu-HU" sz="2400" dirty="0" err="1" smtClean="0"/>
              <a:t>Redistributable</a:t>
            </a:r>
            <a:endParaRPr lang="hu-HU" sz="2400" dirty="0" smtClean="0"/>
          </a:p>
          <a:p>
            <a:pPr lvl="1"/>
            <a:r>
              <a:rPr lang="hu-HU" sz="2000" dirty="0"/>
              <a:t>https://github.com/artoolkit/arunity5/tree/master/redist</a:t>
            </a:r>
          </a:p>
          <a:p>
            <a:r>
              <a:rPr lang="hu-HU" sz="2400" dirty="0" smtClean="0"/>
              <a:t>Importálás (v1): duplaklikk a </a:t>
            </a:r>
            <a:r>
              <a:rPr lang="hu-HU" sz="2400" dirty="0" err="1" smtClean="0"/>
              <a:t>unitypackage</a:t>
            </a:r>
            <a:r>
              <a:rPr lang="hu-HU" sz="2400" dirty="0" smtClean="0"/>
              <a:t> fájlon a file </a:t>
            </a:r>
            <a:r>
              <a:rPr lang="hu-HU" sz="2400" dirty="0" err="1" smtClean="0"/>
              <a:t>explorerben</a:t>
            </a:r>
            <a:endParaRPr lang="hu-HU" sz="2400" dirty="0" smtClean="0"/>
          </a:p>
          <a:p>
            <a:r>
              <a:rPr lang="hu-HU" sz="2400" dirty="0" smtClean="0"/>
              <a:t>Importálás (v2): </a:t>
            </a:r>
            <a:r>
              <a:rPr lang="hu-HU" sz="2400" dirty="0" err="1" smtClean="0"/>
              <a:t>Assets</a:t>
            </a:r>
            <a:r>
              <a:rPr lang="hu-HU" sz="2400" dirty="0" smtClean="0"/>
              <a:t> nézet jobb klikk =&gt; </a:t>
            </a:r>
          </a:p>
          <a:p>
            <a:pPr marL="0" indent="0">
              <a:buNone/>
            </a:pPr>
            <a:r>
              <a:rPr lang="hu-HU" sz="2400" dirty="0" smtClean="0"/>
              <a:t>                                 Import </a:t>
            </a:r>
            <a:r>
              <a:rPr lang="hu-HU" sz="2400" dirty="0" err="1" smtClean="0"/>
              <a:t>Package</a:t>
            </a:r>
            <a:r>
              <a:rPr lang="hu-HU" sz="2400" dirty="0" smtClean="0"/>
              <a:t> =&gt; </a:t>
            </a:r>
            <a:r>
              <a:rPr lang="hu-HU" sz="2400" dirty="0" err="1" smtClean="0"/>
              <a:t>Custom</a:t>
            </a:r>
            <a:r>
              <a:rPr lang="hu-HU" sz="2400" dirty="0" smtClean="0"/>
              <a:t> </a:t>
            </a:r>
            <a:r>
              <a:rPr lang="hu-HU" sz="2400" dirty="0" err="1" smtClean="0"/>
              <a:t>Package</a:t>
            </a:r>
            <a:r>
              <a:rPr lang="hu-HU" sz="2400" dirty="0" smtClean="0"/>
              <a:t>…</a:t>
            </a:r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46" y="447505"/>
            <a:ext cx="3937686" cy="18628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032" y="4401783"/>
            <a:ext cx="3018668" cy="23768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453" y="3495674"/>
            <a:ext cx="2722660" cy="32075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133" y="5626867"/>
            <a:ext cx="21717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üres játékobjektum: </a:t>
            </a:r>
            <a:r>
              <a:rPr lang="hu-HU" dirty="0" err="1" smtClean="0"/>
              <a:t>ARController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GameObject</a:t>
            </a:r>
            <a:r>
              <a:rPr lang="hu-HU" dirty="0" smtClean="0"/>
              <a:t> =&gt;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Empty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Nevezzük át: </a:t>
            </a:r>
            <a:r>
              <a:rPr lang="hu-HU" dirty="0" err="1" smtClean="0"/>
              <a:t>ARController</a:t>
            </a:r>
            <a:endParaRPr lang="hu-HU" dirty="0" smtClean="0"/>
          </a:p>
          <a:p>
            <a:r>
              <a:rPr lang="hu-HU" dirty="0" smtClean="0"/>
              <a:t>Adjuk hozzá az </a:t>
            </a:r>
            <a:r>
              <a:rPr lang="hu-HU" dirty="0" err="1" smtClean="0"/>
              <a:t>ARController.cs</a:t>
            </a:r>
            <a:r>
              <a:rPr lang="hu-HU" dirty="0" smtClean="0"/>
              <a:t> scriptet</a:t>
            </a:r>
          </a:p>
          <a:p>
            <a:pPr lvl="1"/>
            <a:r>
              <a:rPr lang="hu-HU" dirty="0" err="1" smtClean="0"/>
              <a:t>Asset</a:t>
            </a:r>
            <a:r>
              <a:rPr lang="hu-HU" dirty="0" smtClean="0"/>
              <a:t>/ARToolkit5-Unity/</a:t>
            </a:r>
            <a:r>
              <a:rPr lang="hu-HU" dirty="0" err="1" smtClean="0"/>
              <a:t>Scripts</a:t>
            </a:r>
            <a:r>
              <a:rPr lang="hu-HU" dirty="0" smtClean="0"/>
              <a:t>/</a:t>
            </a:r>
            <a:r>
              <a:rPr lang="hu-HU" dirty="0" err="1" smtClean="0"/>
              <a:t>ARController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39" y="2318822"/>
            <a:ext cx="3857625" cy="885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7" y="1573427"/>
            <a:ext cx="3275487" cy="48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3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ARController</a:t>
            </a:r>
            <a:r>
              <a:rPr lang="hu-HU" dirty="0" smtClean="0"/>
              <a:t> scriptben a </a:t>
            </a:r>
            <a:r>
              <a:rPr lang="hu-HU" dirty="0" err="1" smtClean="0"/>
              <a:t>-devNum</a:t>
            </a:r>
            <a:r>
              <a:rPr lang="hu-HU" dirty="0" smtClean="0"/>
              <a:t> kapcsolóval állítható be, hogy </a:t>
            </a:r>
            <a:r>
              <a:rPr lang="hu-HU" dirty="0" err="1" smtClean="0"/>
              <a:t>hanyadik</a:t>
            </a:r>
            <a:r>
              <a:rPr lang="hu-HU" dirty="0" smtClean="0"/>
              <a:t> </a:t>
            </a:r>
            <a:r>
              <a:rPr lang="hu-HU" dirty="0" err="1" smtClean="0"/>
              <a:t>webkamerával</a:t>
            </a:r>
            <a:r>
              <a:rPr lang="hu-HU" dirty="0" smtClean="0"/>
              <a:t> dolgozunk</a:t>
            </a:r>
          </a:p>
          <a:p>
            <a:pPr lvl="1"/>
            <a:r>
              <a:rPr lang="hu-HU" dirty="0" smtClean="0"/>
              <a:t>Laborgépek + </a:t>
            </a:r>
            <a:r>
              <a:rPr lang="hu-HU" dirty="0" err="1" smtClean="0"/>
              <a:t>SplitCam</a:t>
            </a:r>
            <a:r>
              <a:rPr lang="hu-HU" dirty="0" smtClean="0"/>
              <a:t>: </a:t>
            </a:r>
            <a:r>
              <a:rPr lang="hu-HU" dirty="0" err="1" smtClean="0"/>
              <a:t>devNum</a:t>
            </a:r>
            <a:r>
              <a:rPr lang="hu-HU" dirty="0" smtClean="0"/>
              <a:t>=3</a:t>
            </a:r>
            <a:endParaRPr lang="en-US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üres játékobjektum: </a:t>
            </a:r>
            <a:r>
              <a:rPr lang="hu-HU" dirty="0" err="1"/>
              <a:t>ARController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10" y="3524636"/>
            <a:ext cx="4048125" cy="218122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338069" y="4203356"/>
            <a:ext cx="754709" cy="3521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1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(</a:t>
            </a:r>
            <a:r>
              <a:rPr lang="hu-HU" dirty="0" err="1" smtClean="0"/>
              <a:t>layerek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671486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rétegek segítségével csoportosíthatók a színtéren lévő objektumok</a:t>
            </a:r>
          </a:p>
          <a:p>
            <a:pPr lvl="1"/>
            <a:r>
              <a:rPr lang="hu-HU" sz="2000" dirty="0" smtClean="0"/>
              <a:t>Kamera csak adott objektumokat </a:t>
            </a:r>
            <a:r>
              <a:rPr lang="hu-HU" sz="2000" dirty="0" err="1" smtClean="0"/>
              <a:t>rendereljen</a:t>
            </a:r>
            <a:endParaRPr lang="hu-HU" sz="2000" dirty="0" smtClean="0"/>
          </a:p>
          <a:p>
            <a:pPr lvl="1"/>
            <a:r>
              <a:rPr lang="hu-HU" sz="2000" dirty="0" smtClean="0"/>
              <a:t>Fényforrás csak adott objektumokra hasson</a:t>
            </a:r>
          </a:p>
          <a:p>
            <a:pPr lvl="1"/>
            <a:r>
              <a:rPr lang="hu-HU" sz="2000" dirty="0" smtClean="0"/>
              <a:t>Csak bizonyos objektumok ütközzenek egymással</a:t>
            </a:r>
          </a:p>
          <a:p>
            <a:pPr lvl="1"/>
            <a:r>
              <a:rPr lang="hu-HU" sz="2000" dirty="0" smtClean="0"/>
              <a:t>Stb.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ARToolkitnek</a:t>
            </a:r>
            <a:r>
              <a:rPr lang="hu-HU" dirty="0" smtClean="0"/>
              <a:t> meg kell mondani, hogy melyik rétegen látszódjon a kamera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561" y="1924479"/>
            <a:ext cx="2604946" cy="4571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68" y="4467662"/>
            <a:ext cx="2015886" cy="22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57" y="1523397"/>
            <a:ext cx="8695296" cy="51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történt a háttérben?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97127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</a:t>
            </a:r>
            <a:r>
              <a:rPr lang="hu-HU" sz="2400" dirty="0" err="1" smtClean="0"/>
              <a:t>ARController</a:t>
            </a:r>
            <a:r>
              <a:rPr lang="hu-HU" sz="2400" dirty="0" smtClean="0"/>
              <a:t> létrehoz: </a:t>
            </a:r>
          </a:p>
          <a:p>
            <a:pPr lvl="1"/>
            <a:r>
              <a:rPr lang="hu-HU" sz="2000" dirty="0" smtClean="0"/>
              <a:t>egy objektumot az AR </a:t>
            </a:r>
            <a:r>
              <a:rPr lang="hu-HU" sz="2000" dirty="0" err="1" smtClean="0"/>
              <a:t>background</a:t>
            </a:r>
            <a:r>
              <a:rPr lang="hu-HU" sz="2000" dirty="0" smtClean="0"/>
              <a:t> rétegen, aminek a textúrája a </a:t>
            </a:r>
            <a:r>
              <a:rPr lang="hu-HU" sz="2000" dirty="0" err="1" smtClean="0"/>
              <a:t>videókép</a:t>
            </a:r>
            <a:endParaRPr lang="hu-HU" sz="2000" dirty="0" smtClean="0"/>
          </a:p>
          <a:p>
            <a:pPr lvl="1"/>
            <a:r>
              <a:rPr lang="hu-HU" sz="2000" dirty="0"/>
              <a:t>e</a:t>
            </a:r>
            <a:r>
              <a:rPr lang="hu-HU" sz="2000" dirty="0" smtClean="0"/>
              <a:t>gy kamerát, ami csak az AR </a:t>
            </a:r>
            <a:r>
              <a:rPr lang="hu-HU" sz="2000" dirty="0" err="1" smtClean="0"/>
              <a:t>background</a:t>
            </a:r>
            <a:r>
              <a:rPr lang="hu-HU" sz="2000" dirty="0" smtClean="0"/>
              <a:t> réteget rajzolja ki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91" y="3575224"/>
            <a:ext cx="2066925" cy="14954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277" y="3575224"/>
            <a:ext cx="2975454" cy="30318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981" y="746512"/>
            <a:ext cx="2646862" cy="582997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272216" y="5976208"/>
            <a:ext cx="1367481" cy="2172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églalap 7"/>
          <p:cNvSpPr/>
          <p:nvPr/>
        </p:nvSpPr>
        <p:spPr>
          <a:xfrm>
            <a:off x="9674394" y="976956"/>
            <a:ext cx="1438449" cy="2172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Téglalap 8"/>
          <p:cNvSpPr/>
          <p:nvPr/>
        </p:nvSpPr>
        <p:spPr>
          <a:xfrm>
            <a:off x="2099057" y="4695224"/>
            <a:ext cx="1229029" cy="3754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5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Hogyan fejlesszünk játékmotort</a:t>
            </a:r>
            <a:r>
              <a:rPr lang="es-ES" dirty="0"/>
              <a:t>: </a:t>
            </a:r>
            <a:br>
              <a:rPr lang="es-ES" dirty="0"/>
            </a:br>
            <a:r>
              <a:rPr lang="hu-HU" dirty="0"/>
              <a:t>Az</a:t>
            </a:r>
            <a:r>
              <a:rPr lang="es-ES" dirty="0"/>
              <a:t> OOP </a:t>
            </a:r>
            <a:r>
              <a:rPr lang="hu-HU" dirty="0"/>
              <a:t>módszer</a:t>
            </a:r>
            <a:endParaRPr lang="es-ES" dirty="0"/>
          </a:p>
        </p:txBody>
      </p:sp>
      <p:sp>
        <p:nvSpPr>
          <p:cNvPr id="4" name="Ellipszis 3"/>
          <p:cNvSpPr/>
          <p:nvPr/>
        </p:nvSpPr>
        <p:spPr>
          <a:xfrm>
            <a:off x="5259388" y="1676401"/>
            <a:ext cx="2208212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Game object</a:t>
            </a:r>
            <a:endParaRPr lang="hu-HU" dirty="0"/>
          </a:p>
        </p:txBody>
      </p:sp>
      <p:cxnSp>
        <p:nvCxnSpPr>
          <p:cNvPr id="5" name="Egyenes összekötő nyíllal 4"/>
          <p:cNvCxnSpPr>
            <a:endCxn id="6" idx="0"/>
          </p:cNvCxnSpPr>
          <p:nvPr/>
        </p:nvCxnSpPr>
        <p:spPr>
          <a:xfrm flipH="1">
            <a:off x="5802314" y="2438401"/>
            <a:ext cx="446087" cy="131921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699001" y="3757613"/>
            <a:ext cx="2208213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Moveable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905001" y="3713164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Renderable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5676901" y="563245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AIControlled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6" idx="4"/>
            <a:endCxn id="10" idx="0"/>
          </p:cNvCxnSpPr>
          <p:nvPr/>
        </p:nvCxnSpPr>
        <p:spPr>
          <a:xfrm flipH="1">
            <a:off x="4151313" y="4562476"/>
            <a:ext cx="1651000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819401" y="5632451"/>
            <a:ext cx="26654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PlayerControlled</a:t>
            </a:r>
            <a:endParaRPr lang="hu-HU" dirty="0"/>
          </a:p>
        </p:txBody>
      </p:sp>
      <p:cxnSp>
        <p:nvCxnSpPr>
          <p:cNvPr id="11" name="Egyenes összekötő nyíllal 10"/>
          <p:cNvCxnSpPr>
            <a:stCxn id="4" idx="4"/>
            <a:endCxn id="13" idx="0"/>
          </p:cNvCxnSpPr>
          <p:nvPr/>
        </p:nvCxnSpPr>
        <p:spPr>
          <a:xfrm>
            <a:off x="6364289" y="2479676"/>
            <a:ext cx="2282825" cy="125412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4"/>
            <a:endCxn id="8" idx="0"/>
          </p:cNvCxnSpPr>
          <p:nvPr/>
        </p:nvCxnSpPr>
        <p:spPr>
          <a:xfrm>
            <a:off x="5802314" y="4562476"/>
            <a:ext cx="979487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7543801" y="373380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Collideable</a:t>
            </a:r>
            <a:endParaRPr lang="hu-HU" dirty="0"/>
          </a:p>
        </p:txBody>
      </p:sp>
      <p:cxnSp>
        <p:nvCxnSpPr>
          <p:cNvPr id="14" name="Egyenes összekötő nyíllal 13"/>
          <p:cNvCxnSpPr>
            <a:endCxn id="7" idx="0"/>
          </p:cNvCxnSpPr>
          <p:nvPr/>
        </p:nvCxnSpPr>
        <p:spPr>
          <a:xfrm flipH="1">
            <a:off x="3008314" y="2438401"/>
            <a:ext cx="3240087" cy="127476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8229601" y="5410201"/>
            <a:ext cx="2208213" cy="803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Monster</a:t>
            </a:r>
            <a:endParaRPr lang="hu-HU" dirty="0"/>
          </a:p>
        </p:txBody>
      </p:sp>
      <p:cxnSp>
        <p:nvCxnSpPr>
          <p:cNvPr id="16" name="Egyenes összekötő nyíllal 15"/>
          <p:cNvCxnSpPr>
            <a:endCxn id="15" idx="0"/>
          </p:cNvCxnSpPr>
          <p:nvPr/>
        </p:nvCxnSpPr>
        <p:spPr>
          <a:xfrm>
            <a:off x="8686801" y="4495800"/>
            <a:ext cx="646113" cy="9144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7772400" y="5867400"/>
            <a:ext cx="609600" cy="762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895600" y="4495800"/>
            <a:ext cx="5486400" cy="10668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tegyünk a markerekre 3D objektumot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és </a:t>
            </a:r>
            <a:r>
              <a:rPr lang="hu-HU" dirty="0" err="1" smtClean="0"/>
              <a:t>ARToolkit</a:t>
            </a:r>
            <a:r>
              <a:rPr lang="hu-HU" dirty="0" smtClean="0"/>
              <a:t> koordinátarendszer összerendelés: </a:t>
            </a:r>
            <a:r>
              <a:rPr lang="hu-HU" dirty="0" err="1" smtClean="0"/>
              <a:t>AROrigin</a:t>
            </a:r>
            <a:endParaRPr lang="hu-HU" dirty="0" smtClean="0"/>
          </a:p>
          <a:p>
            <a:r>
              <a:rPr lang="hu-HU" dirty="0" smtClean="0"/>
              <a:t>Felismert marker: </a:t>
            </a:r>
            <a:r>
              <a:rPr lang="hu-HU" dirty="0" err="1" smtClean="0"/>
              <a:t>ARMarker</a:t>
            </a:r>
            <a:endParaRPr lang="hu-HU" dirty="0" smtClean="0"/>
          </a:p>
          <a:p>
            <a:r>
              <a:rPr lang="hu-HU" dirty="0" err="1" smtClean="0"/>
              <a:t>Unity</a:t>
            </a:r>
            <a:r>
              <a:rPr lang="hu-HU" dirty="0" smtClean="0"/>
              <a:t> objektum hozzárendelése markerhez: </a:t>
            </a:r>
            <a:r>
              <a:rPr lang="hu-HU" dirty="0" err="1" smtClean="0"/>
              <a:t>ARTracked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endParaRPr lang="hu-HU" dirty="0" smtClean="0"/>
          </a:p>
          <a:p>
            <a:r>
              <a:rPr lang="hu-HU" dirty="0" smtClean="0"/>
              <a:t>AR objektumok megfelelő kirajzolása: </a:t>
            </a:r>
            <a:r>
              <a:rPr lang="hu-HU" dirty="0" err="1" smtClean="0"/>
              <a:t>ARCamera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87" y="3914775"/>
            <a:ext cx="42996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Markerdetektálás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601075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Marker tag alapján fogunk hivatkozni rá a marker-játékobjektum hozzárendelésnél</a:t>
            </a:r>
          </a:p>
          <a:p>
            <a:r>
              <a:rPr lang="hu-HU" sz="2400" dirty="0" smtClean="0"/>
              <a:t>Használjuk a </a:t>
            </a:r>
            <a:r>
              <a:rPr lang="hu-HU" sz="2400" dirty="0" err="1" smtClean="0"/>
              <a:t>hiro</a:t>
            </a:r>
            <a:r>
              <a:rPr lang="hu-HU" sz="2400" dirty="0" smtClean="0"/>
              <a:t> mintát (ez van a példavideón)</a:t>
            </a:r>
          </a:p>
          <a:p>
            <a:r>
              <a:rPr lang="hu-HU" sz="2400" dirty="0" err="1" smtClean="0"/>
              <a:t>Width</a:t>
            </a:r>
            <a:r>
              <a:rPr lang="hu-HU" sz="2400" dirty="0" smtClean="0"/>
              <a:t>: ez a marker fizikai mérete</a:t>
            </a:r>
            <a:endParaRPr lang="hu-HU" sz="2400" dirty="0"/>
          </a:p>
          <a:p>
            <a:pPr lvl="1"/>
            <a:r>
              <a:rPr lang="hu-HU" sz="2000" dirty="0" smtClean="0"/>
              <a:t>Ha azt szeretnénk, hogy a virtuális objektum kb. akkora legyen, mint a marker, ezzel kell konzisztensnek lenni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25" y="2268946"/>
            <a:ext cx="2508443" cy="43267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75" y="4195377"/>
            <a:ext cx="3657600" cy="24003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40625" y="4432215"/>
            <a:ext cx="2421925" cy="17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Téglalap 6"/>
          <p:cNvSpPr/>
          <p:nvPr/>
        </p:nvSpPr>
        <p:spPr>
          <a:xfrm>
            <a:off x="4083651" y="5181129"/>
            <a:ext cx="621700" cy="18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16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 színtér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Töröljük a Main Camera objektumot (lesz másik kameránk)</a:t>
            </a:r>
          </a:p>
          <a:p>
            <a:r>
              <a:rPr lang="hu-HU" dirty="0" smtClean="0"/>
              <a:t>AR </a:t>
            </a:r>
            <a:r>
              <a:rPr lang="hu-HU" dirty="0" err="1" smtClean="0"/>
              <a:t>Scene</a:t>
            </a:r>
            <a:r>
              <a:rPr lang="hu-HU" dirty="0" smtClean="0"/>
              <a:t>: üres játékobjektum + </a:t>
            </a:r>
            <a:r>
              <a:rPr lang="hu-HU" dirty="0" err="1" smtClean="0"/>
              <a:t>AROrigin</a:t>
            </a:r>
            <a:r>
              <a:rPr lang="hu-HU" dirty="0" smtClean="0"/>
              <a:t> script</a:t>
            </a:r>
          </a:p>
          <a:p>
            <a:r>
              <a:rPr lang="hu-HU" dirty="0" smtClean="0"/>
              <a:t>Camera: üres játékobjektum + </a:t>
            </a:r>
            <a:r>
              <a:rPr lang="hu-HU" dirty="0" err="1" smtClean="0"/>
              <a:t>ARCamera</a:t>
            </a:r>
            <a:r>
              <a:rPr lang="hu-HU" dirty="0" smtClean="0"/>
              <a:t> script</a:t>
            </a:r>
          </a:p>
          <a:p>
            <a:r>
              <a:rPr lang="hu-HU" dirty="0" err="1" smtClean="0"/>
              <a:t>Tracked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: üres játékobjektum + </a:t>
            </a:r>
            <a:r>
              <a:rPr lang="hu-HU" dirty="0" err="1" smtClean="0"/>
              <a:t>ARTrackedObject</a:t>
            </a:r>
            <a:r>
              <a:rPr lang="hu-HU" dirty="0" smtClean="0"/>
              <a:t> script</a:t>
            </a:r>
          </a:p>
          <a:p>
            <a:r>
              <a:rPr lang="hu-HU" dirty="0" err="1" smtClean="0"/>
              <a:t>Cube</a:t>
            </a:r>
            <a:r>
              <a:rPr lang="hu-HU" dirty="0" smtClean="0"/>
              <a:t>: az objektum amit a markerre kirajzolunk (pl. a korábbi forgó kocka)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4557713"/>
            <a:ext cx="2492566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6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kamera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culling</a:t>
            </a:r>
            <a:r>
              <a:rPr lang="hu-HU" dirty="0" smtClean="0"/>
              <a:t> </a:t>
            </a:r>
            <a:r>
              <a:rPr lang="hu-HU" dirty="0" err="1" smtClean="0"/>
              <a:t>mask</a:t>
            </a:r>
            <a:r>
              <a:rPr lang="hu-HU" dirty="0" smtClean="0"/>
              <a:t> legyen AR </a:t>
            </a:r>
            <a:r>
              <a:rPr lang="hu-HU" dirty="0" err="1" smtClean="0"/>
              <a:t>foreground</a:t>
            </a:r>
            <a:endParaRPr lang="hu-HU" dirty="0" smtClean="0"/>
          </a:p>
          <a:p>
            <a:r>
              <a:rPr lang="hu-HU" dirty="0" smtClean="0"/>
              <a:t>Az AR </a:t>
            </a:r>
            <a:r>
              <a:rPr lang="hu-HU" dirty="0" err="1" smtClean="0"/>
              <a:t>Scene</a:t>
            </a:r>
            <a:r>
              <a:rPr lang="hu-HU" dirty="0" smtClean="0"/>
              <a:t> minden gyerekének </a:t>
            </a:r>
            <a:r>
              <a:rPr lang="hu-HU" dirty="0" err="1" smtClean="0"/>
              <a:t>layere</a:t>
            </a:r>
            <a:r>
              <a:rPr lang="hu-HU" dirty="0" smtClean="0"/>
              <a:t> legyen ugyanez</a:t>
            </a:r>
            <a:endParaRPr lang="en-US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79" y="2838450"/>
            <a:ext cx="2559333" cy="386238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931501" y="3089190"/>
            <a:ext cx="1358512" cy="158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églalap 7"/>
          <p:cNvSpPr/>
          <p:nvPr/>
        </p:nvSpPr>
        <p:spPr>
          <a:xfrm>
            <a:off x="5645750" y="5527589"/>
            <a:ext cx="1336075" cy="21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887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 objektum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167088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</a:t>
            </a:r>
            <a:r>
              <a:rPr lang="hu-HU" sz="2400" dirty="0" err="1" smtClean="0"/>
              <a:t>ARTrackedObject</a:t>
            </a:r>
            <a:r>
              <a:rPr lang="hu-HU" sz="2400" dirty="0" smtClean="0"/>
              <a:t> script </a:t>
            </a:r>
            <a:r>
              <a:rPr lang="hu-HU" sz="2400" dirty="0" err="1" smtClean="0"/>
              <a:t>tag-je</a:t>
            </a:r>
            <a:r>
              <a:rPr lang="hu-HU" sz="2400" dirty="0" smtClean="0"/>
              <a:t> legyen ugyanaz mint amit a Markernél megadtunk</a:t>
            </a:r>
          </a:p>
          <a:p>
            <a:r>
              <a:rPr lang="hu-HU" sz="2400" dirty="0" smtClean="0"/>
              <a:t>A kocka méreteinél érdemes figyelembe venni a markernél megadott méretet (ld. korábban)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dirty="0" err="1" smtClean="0"/>
              <a:t>scene</a:t>
            </a:r>
            <a:r>
              <a:rPr lang="hu-HU" sz="2000" dirty="0" smtClean="0"/>
              <a:t> nézetben látjuk a marker méretét </a:t>
            </a:r>
            <a:r>
              <a:rPr lang="hu-HU" sz="2000" dirty="0" err="1" smtClean="0"/>
              <a:t>Unity</a:t>
            </a:r>
            <a:r>
              <a:rPr lang="hu-HU" sz="2000" dirty="0" smtClean="0"/>
              <a:t> egységben</a:t>
            </a:r>
            <a:endParaRPr lang="hu-HU" sz="2000" dirty="0" smtClean="0"/>
          </a:p>
          <a:p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715137"/>
            <a:ext cx="3524250" cy="28479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49876" y="5170789"/>
            <a:ext cx="2069500" cy="168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3715137"/>
            <a:ext cx="3667125" cy="173355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476875" y="4789788"/>
            <a:ext cx="2333626" cy="196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288" y="2238375"/>
            <a:ext cx="4053362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551250"/>
            <a:ext cx="9058669" cy="50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7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Modellbetöltés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Importáljuk be </a:t>
            </a:r>
            <a:r>
              <a:rPr lang="hu-HU" sz="2400" dirty="0" err="1" smtClean="0"/>
              <a:t>Unitybe</a:t>
            </a:r>
            <a:r>
              <a:rPr lang="hu-HU" sz="2400" dirty="0" smtClean="0"/>
              <a:t> a </a:t>
            </a:r>
            <a:r>
              <a:rPr lang="hu-HU" sz="2400" dirty="0" err="1" smtClean="0"/>
              <a:t>troll</a:t>
            </a:r>
            <a:r>
              <a:rPr lang="hu-HU" sz="2400" dirty="0" smtClean="0"/>
              <a:t> és lovag (paladin) modelleket</a:t>
            </a:r>
          </a:p>
          <a:p>
            <a:r>
              <a:rPr lang="hu-HU" sz="2400" dirty="0" smtClean="0"/>
              <a:t>Vegyünk fel egy új </a:t>
            </a:r>
            <a:r>
              <a:rPr lang="hu-HU" sz="2400" dirty="0" err="1" smtClean="0"/>
              <a:t>square</a:t>
            </a:r>
            <a:r>
              <a:rPr lang="hu-HU" sz="2400" dirty="0" smtClean="0"/>
              <a:t> markert: </a:t>
            </a:r>
            <a:r>
              <a:rPr lang="hu-HU" sz="2400" dirty="0" err="1" smtClean="0"/>
              <a:t>kanji</a:t>
            </a:r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Az új modelleket rendeljük egy-egy markerhez (</a:t>
            </a:r>
            <a:r>
              <a:rPr lang="hu-HU" sz="2400" dirty="0" err="1" smtClean="0"/>
              <a:t>ARTrackedObject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Az új objektumok is legyenek gyerekei az AR jelenetnek és tegyük őket a megfelelő </a:t>
            </a:r>
            <a:r>
              <a:rPr lang="hu-HU" sz="2400" dirty="0" err="1" smtClean="0"/>
              <a:t>layerre</a:t>
            </a:r>
            <a:endParaRPr lang="hu-HU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68" y="2670115"/>
            <a:ext cx="2507251" cy="27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Átméretezés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betöltött 3D modellek nem feltétlenül lettek számunkra ideális méretben és pozícióban modellezve</a:t>
            </a:r>
          </a:p>
          <a:p>
            <a:r>
              <a:rPr lang="hu-HU" dirty="0" smtClean="0"/>
              <a:t>Állítsuk be a transzformációjukat úgy, hogy a marker tetején álljanak, és kb. a markerrel azonos méretűek legyenek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4" y="3656314"/>
            <a:ext cx="3102610" cy="1866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00" y="3656314"/>
            <a:ext cx="2647950" cy="18669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583" y="3656314"/>
            <a:ext cx="3204519" cy="13289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583" y="5173105"/>
            <a:ext cx="3204519" cy="1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5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35" y="1616547"/>
            <a:ext cx="6409038" cy="48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9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34" y="3523091"/>
            <a:ext cx="2677730" cy="326964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Interakció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lovag „kövesse” a </a:t>
            </a:r>
            <a:r>
              <a:rPr lang="hu-HU" sz="2400" dirty="0" err="1" smtClean="0"/>
              <a:t>trollt</a:t>
            </a:r>
            <a:r>
              <a:rPr lang="hu-HU" sz="2400" dirty="0" smtClean="0"/>
              <a:t> (forogjon felé)</a:t>
            </a:r>
          </a:p>
          <a:p>
            <a:r>
              <a:rPr lang="hu-HU" sz="2400" dirty="0" smtClean="0"/>
              <a:t>Lehetséges megoldás: bízzuk a fizikára</a:t>
            </a:r>
          </a:p>
          <a:p>
            <a:pPr lvl="1"/>
            <a:r>
              <a:rPr lang="hu-HU" sz="2000" dirty="0" smtClean="0"/>
              <a:t>Tegyünk mindkettő köré </a:t>
            </a:r>
            <a:r>
              <a:rPr lang="hu-HU" sz="2000" dirty="0" err="1" smtClean="0"/>
              <a:t>collidert</a:t>
            </a:r>
            <a:endParaRPr lang="hu-HU" sz="2000" dirty="0" smtClean="0"/>
          </a:p>
          <a:p>
            <a:pPr lvl="1"/>
            <a:r>
              <a:rPr lang="hu-HU" sz="2000" dirty="0" smtClean="0"/>
              <a:t>Ha a lovag belép a </a:t>
            </a:r>
            <a:r>
              <a:rPr lang="hu-HU" sz="2000" dirty="0" err="1" smtClean="0"/>
              <a:t>troll</a:t>
            </a:r>
            <a:r>
              <a:rPr lang="hu-HU" sz="2000" dirty="0" smtClean="0"/>
              <a:t> (egy „</a:t>
            </a:r>
            <a:r>
              <a:rPr lang="hu-HU" sz="2000" dirty="0" err="1" smtClean="0"/>
              <a:t>Character</a:t>
            </a:r>
            <a:r>
              <a:rPr lang="hu-HU" sz="2000" dirty="0" smtClean="0"/>
              <a:t>”</a:t>
            </a:r>
            <a:r>
              <a:rPr lang="hu-HU" sz="2000" dirty="0" err="1" smtClean="0"/>
              <a:t>-nek</a:t>
            </a:r>
            <a:r>
              <a:rPr lang="hu-HU" sz="2000" dirty="0" smtClean="0"/>
              <a:t> jelölt objektum) </a:t>
            </a:r>
            <a:r>
              <a:rPr lang="hu-HU" sz="2000" dirty="0" err="1" smtClean="0"/>
              <a:t>colliderébe</a:t>
            </a:r>
            <a:r>
              <a:rPr lang="hu-HU" sz="2000" dirty="0" smtClean="0"/>
              <a:t>, forogjon a </a:t>
            </a:r>
            <a:r>
              <a:rPr lang="hu-HU" sz="2000" dirty="0" err="1" smtClean="0"/>
              <a:t>troll</a:t>
            </a:r>
            <a:r>
              <a:rPr lang="hu-HU" sz="2000" dirty="0" smtClean="0"/>
              <a:t> felé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93" y="3523091"/>
            <a:ext cx="2076259" cy="84283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964334" y="5860707"/>
            <a:ext cx="2752726" cy="919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3" y="4673042"/>
            <a:ext cx="2076259" cy="20306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803" y="3523091"/>
            <a:ext cx="2152650" cy="7810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321" y="3523091"/>
            <a:ext cx="2836561" cy="318739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601073" y="5791455"/>
            <a:ext cx="2934689" cy="979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754" y="4729290"/>
            <a:ext cx="2133237" cy="1974379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083779" y="3731231"/>
            <a:ext cx="1356416" cy="297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Hogyan fejlesszünk játékmotort</a:t>
            </a:r>
            <a:r>
              <a:rPr lang="es-ES" dirty="0"/>
              <a:t>: </a:t>
            </a:r>
            <a:br>
              <a:rPr lang="es-ES" dirty="0"/>
            </a:br>
            <a:r>
              <a:rPr lang="hu-HU" dirty="0"/>
              <a:t>Az</a:t>
            </a:r>
            <a:r>
              <a:rPr lang="es-ES" dirty="0"/>
              <a:t> OOP </a:t>
            </a:r>
            <a:r>
              <a:rPr lang="hu-HU" dirty="0"/>
              <a:t>módszer</a:t>
            </a:r>
            <a:endParaRPr lang="es-ES" dirty="0"/>
          </a:p>
        </p:txBody>
      </p:sp>
      <p:sp>
        <p:nvSpPr>
          <p:cNvPr id="4" name="Ellipszis 3"/>
          <p:cNvSpPr/>
          <p:nvPr/>
        </p:nvSpPr>
        <p:spPr>
          <a:xfrm>
            <a:off x="5259388" y="1676401"/>
            <a:ext cx="2208212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Game object</a:t>
            </a:r>
            <a:endParaRPr lang="hu-HU" dirty="0"/>
          </a:p>
        </p:txBody>
      </p:sp>
      <p:cxnSp>
        <p:nvCxnSpPr>
          <p:cNvPr id="5" name="Egyenes összekötő nyíllal 4"/>
          <p:cNvCxnSpPr>
            <a:endCxn id="6" idx="0"/>
          </p:cNvCxnSpPr>
          <p:nvPr/>
        </p:nvCxnSpPr>
        <p:spPr>
          <a:xfrm flipH="1">
            <a:off x="5802314" y="2438401"/>
            <a:ext cx="446087" cy="131921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699001" y="3757613"/>
            <a:ext cx="2208213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Moveable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1905001" y="3713164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Renderable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5676901" y="563245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AIControlled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6" idx="4"/>
            <a:endCxn id="10" idx="0"/>
          </p:cNvCxnSpPr>
          <p:nvPr/>
        </p:nvCxnSpPr>
        <p:spPr>
          <a:xfrm flipH="1">
            <a:off x="4151313" y="4562476"/>
            <a:ext cx="1651000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819401" y="5632451"/>
            <a:ext cx="26654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PlayerControlled</a:t>
            </a:r>
            <a:endParaRPr lang="hu-HU" dirty="0"/>
          </a:p>
        </p:txBody>
      </p:sp>
      <p:cxnSp>
        <p:nvCxnSpPr>
          <p:cNvPr id="11" name="Egyenes összekötő nyíllal 10"/>
          <p:cNvCxnSpPr>
            <a:stCxn id="4" idx="4"/>
            <a:endCxn id="13" idx="0"/>
          </p:cNvCxnSpPr>
          <p:nvPr/>
        </p:nvCxnSpPr>
        <p:spPr>
          <a:xfrm>
            <a:off x="6364289" y="2479676"/>
            <a:ext cx="2282825" cy="125412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4"/>
            <a:endCxn id="8" idx="0"/>
          </p:cNvCxnSpPr>
          <p:nvPr/>
        </p:nvCxnSpPr>
        <p:spPr>
          <a:xfrm>
            <a:off x="5802314" y="4562476"/>
            <a:ext cx="979487" cy="1069975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7543801" y="3733801"/>
            <a:ext cx="2208213" cy="80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Collideable</a:t>
            </a:r>
            <a:endParaRPr lang="hu-HU" dirty="0"/>
          </a:p>
        </p:txBody>
      </p:sp>
      <p:cxnSp>
        <p:nvCxnSpPr>
          <p:cNvPr id="14" name="Egyenes összekötő nyíllal 13"/>
          <p:cNvCxnSpPr>
            <a:endCxn id="7" idx="0"/>
          </p:cNvCxnSpPr>
          <p:nvPr/>
        </p:nvCxnSpPr>
        <p:spPr>
          <a:xfrm flipH="1">
            <a:off x="3008314" y="2438401"/>
            <a:ext cx="3240087" cy="1274763"/>
          </a:xfrm>
          <a:prstGeom prst="straightConnector1">
            <a:avLst/>
          </a:prstGeom>
          <a:ln w="698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8229601" y="5410201"/>
            <a:ext cx="2208213" cy="803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Monster</a:t>
            </a:r>
            <a:endParaRPr lang="hu-HU" dirty="0"/>
          </a:p>
        </p:txBody>
      </p:sp>
      <p:cxnSp>
        <p:nvCxnSpPr>
          <p:cNvPr id="16" name="Egyenes összekötő nyíllal 15"/>
          <p:cNvCxnSpPr>
            <a:endCxn id="15" idx="0"/>
          </p:cNvCxnSpPr>
          <p:nvPr/>
        </p:nvCxnSpPr>
        <p:spPr>
          <a:xfrm>
            <a:off x="8686801" y="4495800"/>
            <a:ext cx="646113" cy="9144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7772400" y="5867400"/>
            <a:ext cx="609600" cy="762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895600" y="4495800"/>
            <a:ext cx="5486400" cy="106680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2" name="Szövegdoboz 21"/>
          <p:cNvSpPr txBox="1">
            <a:spLocks noChangeArrowheads="1"/>
          </p:cNvSpPr>
          <p:nvPr/>
        </p:nvSpPr>
        <p:spPr bwMode="auto">
          <a:xfrm>
            <a:off x="1600200" y="4648201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ca-ES" sz="2400" b="1" dirty="0" smtClean="0">
                <a:solidFill>
                  <a:srgbClr val="FF0000"/>
                </a:solidFill>
              </a:rPr>
              <a:t>Új típus minden kombinációra</a:t>
            </a:r>
            <a:r>
              <a:rPr lang="es-ES" altLang="ca-ES" sz="2400" b="1" dirty="0" smtClean="0">
                <a:solidFill>
                  <a:srgbClr val="FF0000"/>
                </a:solidFill>
              </a:rPr>
              <a:t>? </a:t>
            </a:r>
            <a:r>
              <a:rPr lang="hu-HU" altLang="ca-ES" sz="2400" b="1" dirty="0" smtClean="0">
                <a:solidFill>
                  <a:srgbClr val="FF0000"/>
                </a:solidFill>
              </a:rPr>
              <a:t>NEM</a:t>
            </a:r>
            <a:r>
              <a:rPr lang="es-ES" altLang="ca-ES" sz="2400" b="1" dirty="0" smtClean="0">
                <a:solidFill>
                  <a:srgbClr val="FF0000"/>
                </a:solidFill>
              </a:rPr>
              <a:t>!</a:t>
            </a:r>
            <a:endParaRPr lang="es-ES" altLang="ca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Trigger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7027647" cy="4781121"/>
          </a:xfrm>
        </p:spPr>
        <p:txBody>
          <a:bodyPr>
            <a:normAutofit fontScale="62500" lnSpcReduction="20000"/>
          </a:bodyPr>
          <a:lstStyle/>
          <a:p>
            <a:r>
              <a:rPr lang="hu-HU" sz="4500" dirty="0" smtClean="0"/>
              <a:t>Állítsuk be a </a:t>
            </a:r>
            <a:r>
              <a:rPr lang="hu-HU" sz="4500" dirty="0" err="1" smtClean="0"/>
              <a:t>collidereket</a:t>
            </a:r>
            <a:r>
              <a:rPr lang="hu-HU" sz="4500" dirty="0" smtClean="0"/>
              <a:t> </a:t>
            </a:r>
            <a:r>
              <a:rPr lang="hu-HU" sz="4500" dirty="0" err="1" smtClean="0"/>
              <a:t>triggernek</a:t>
            </a:r>
            <a:endParaRPr lang="hu-HU" sz="4500" dirty="0" smtClean="0"/>
          </a:p>
          <a:p>
            <a:pPr lvl="1"/>
            <a:r>
              <a:rPr lang="hu-HU" sz="3200" dirty="0" smtClean="0"/>
              <a:t>Így nem lesz fizikai ütközésválasz, viszont ugyanúgy értesítést kapunk ha egymásba lógnak</a:t>
            </a:r>
          </a:p>
          <a:p>
            <a:pPr lvl="1"/>
            <a:r>
              <a:rPr lang="hu-HU" sz="3200" dirty="0" smtClean="0"/>
              <a:t>Az egyik objektumnak rendelkeznie kell </a:t>
            </a:r>
            <a:r>
              <a:rPr lang="hu-HU" sz="3200" dirty="0" err="1" smtClean="0"/>
              <a:t>Rigidbody</a:t>
            </a:r>
            <a:r>
              <a:rPr lang="hu-HU" sz="3200" dirty="0" smtClean="0"/>
              <a:t> komponenssel is (gravitációt kapcsoljuk ki)</a:t>
            </a:r>
          </a:p>
          <a:p>
            <a:r>
              <a:rPr lang="hu-HU" sz="3600" dirty="0" smtClean="0"/>
              <a:t>Követő script: </a:t>
            </a:r>
            <a:r>
              <a:rPr lang="hu-HU" sz="3600" dirty="0" err="1" smtClean="0"/>
              <a:t>TrackTarget.cs</a:t>
            </a:r>
            <a:endParaRPr lang="hu-HU" sz="36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err="1"/>
              <a:t>public</a:t>
            </a:r>
            <a:r>
              <a:rPr lang="hu-HU" sz="2300" dirty="0"/>
              <a:t> </a:t>
            </a:r>
            <a:r>
              <a:rPr lang="hu-HU" sz="2300" dirty="0" err="1"/>
              <a:t>class</a:t>
            </a:r>
            <a:r>
              <a:rPr lang="hu-HU" sz="2300" dirty="0"/>
              <a:t> </a:t>
            </a:r>
            <a:r>
              <a:rPr lang="hu-HU" sz="2300" dirty="0" err="1"/>
              <a:t>TrackTarget</a:t>
            </a:r>
            <a:r>
              <a:rPr lang="hu-HU" sz="2300" dirty="0"/>
              <a:t> : </a:t>
            </a:r>
            <a:r>
              <a:rPr lang="hu-HU" sz="2300" dirty="0" err="1"/>
              <a:t>MonoBehaviour</a:t>
            </a:r>
            <a:r>
              <a:rPr lang="hu-HU" sz="23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</a:t>
            </a:r>
            <a:r>
              <a:rPr lang="hu-HU" sz="2300" dirty="0" err="1"/>
              <a:t>GameObject</a:t>
            </a:r>
            <a:r>
              <a:rPr lang="hu-HU" sz="2300" dirty="0"/>
              <a:t> </a:t>
            </a:r>
            <a:r>
              <a:rPr lang="hu-HU" sz="2300" dirty="0" err="1"/>
              <a:t>trackedObject</a:t>
            </a:r>
            <a:r>
              <a:rPr lang="hu-HU" sz="23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</a:t>
            </a:r>
            <a:endParaRPr lang="hu-HU" sz="23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</a:t>
            </a:r>
            <a:r>
              <a:rPr lang="hu-HU" sz="2300" dirty="0" err="1"/>
              <a:t>void</a:t>
            </a:r>
            <a:r>
              <a:rPr lang="hu-HU" sz="2300" dirty="0"/>
              <a:t> 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    </a:t>
            </a:r>
            <a:r>
              <a:rPr lang="hu-HU" sz="2300" dirty="0" err="1"/>
              <a:t>if</a:t>
            </a:r>
            <a:r>
              <a:rPr lang="hu-HU" sz="2300" dirty="0"/>
              <a:t> (</a:t>
            </a:r>
            <a:r>
              <a:rPr lang="hu-HU" sz="2300" dirty="0" err="1"/>
              <a:t>trackedObject</a:t>
            </a:r>
            <a:r>
              <a:rPr lang="hu-HU" sz="2300" dirty="0"/>
              <a:t> == null) </a:t>
            </a:r>
            <a:r>
              <a:rPr lang="hu-HU" sz="2300" dirty="0" err="1"/>
              <a:t>return</a:t>
            </a:r>
            <a:r>
              <a:rPr lang="hu-HU" sz="23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    </a:t>
            </a:r>
            <a:r>
              <a:rPr lang="hu-HU" sz="2300" dirty="0" err="1"/>
              <a:t>transform.forward</a:t>
            </a:r>
            <a:r>
              <a:rPr lang="hu-HU" sz="2300" dirty="0"/>
              <a:t> = </a:t>
            </a: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Vector3.Normalize</a:t>
            </a:r>
            <a:r>
              <a:rPr lang="hu-HU" sz="2300" dirty="0"/>
              <a:t>( </a:t>
            </a:r>
            <a:r>
              <a:rPr lang="hu-HU" sz="2300" dirty="0" err="1"/>
              <a:t>trackedObject.transform.position</a:t>
            </a:r>
            <a:r>
              <a:rPr lang="hu-HU" sz="2300" dirty="0"/>
              <a:t> </a:t>
            </a:r>
            <a:r>
              <a:rPr lang="hu-HU" sz="2300" dirty="0" smtClean="0"/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	</a:t>
            </a:r>
            <a:r>
              <a:rPr lang="hu-HU" sz="2300" dirty="0" err="1" smtClean="0"/>
              <a:t>transform.position</a:t>
            </a:r>
            <a:r>
              <a:rPr lang="hu-HU" sz="2300" dirty="0" smtClean="0"/>
              <a:t> </a:t>
            </a:r>
            <a:r>
              <a:rPr lang="hu-HU" sz="23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</a:t>
            </a:r>
            <a:r>
              <a:rPr lang="hu-HU" sz="2300" dirty="0" err="1"/>
              <a:t>void</a:t>
            </a:r>
            <a:r>
              <a:rPr lang="hu-HU" sz="2300" dirty="0"/>
              <a:t> </a:t>
            </a:r>
            <a:r>
              <a:rPr lang="hu-HU" sz="2300" dirty="0" err="1"/>
              <a:t>OnTriggerEnter</a:t>
            </a:r>
            <a:r>
              <a:rPr lang="hu-HU" sz="2300" dirty="0"/>
              <a:t>(</a:t>
            </a:r>
            <a:r>
              <a:rPr lang="hu-HU" sz="2300" dirty="0" err="1"/>
              <a:t>Collider</a:t>
            </a:r>
            <a:r>
              <a:rPr lang="hu-HU" sz="2300" dirty="0"/>
              <a:t> </a:t>
            </a:r>
            <a:r>
              <a:rPr lang="hu-HU" sz="2300" dirty="0" err="1"/>
              <a:t>other</a:t>
            </a:r>
            <a:r>
              <a:rPr lang="hu-HU" sz="23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    </a:t>
            </a:r>
            <a:r>
              <a:rPr lang="hu-HU" sz="2300" dirty="0" err="1"/>
              <a:t>if</a:t>
            </a:r>
            <a:r>
              <a:rPr lang="hu-HU" sz="2300" dirty="0"/>
              <a:t> (</a:t>
            </a:r>
            <a:r>
              <a:rPr lang="hu-HU" sz="2300" dirty="0" err="1"/>
              <a:t>other.tag</a:t>
            </a:r>
            <a:r>
              <a:rPr lang="hu-HU" sz="2300" dirty="0"/>
              <a:t> == "</a:t>
            </a:r>
            <a:r>
              <a:rPr lang="hu-HU" sz="2300" dirty="0" err="1"/>
              <a:t>Character</a:t>
            </a:r>
            <a:r>
              <a:rPr lang="hu-HU" sz="2300" dirty="0" smtClean="0"/>
              <a:t>") </a:t>
            </a:r>
            <a:r>
              <a:rPr lang="hu-HU" sz="23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        </a:t>
            </a:r>
            <a:r>
              <a:rPr lang="hu-HU" sz="2300" dirty="0" err="1"/>
              <a:t>trackedObject</a:t>
            </a:r>
            <a:r>
              <a:rPr lang="hu-HU" sz="2300" dirty="0"/>
              <a:t> = </a:t>
            </a:r>
            <a:r>
              <a:rPr lang="hu-HU" sz="2300" dirty="0" err="1"/>
              <a:t>other.gameObject</a:t>
            </a:r>
            <a:r>
              <a:rPr lang="hu-HU" sz="23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}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48" y="1825624"/>
            <a:ext cx="3676650" cy="11715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865849" y="2239259"/>
            <a:ext cx="1698282" cy="265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531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„Pálya”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ARToolkit</a:t>
            </a:r>
            <a:r>
              <a:rPr lang="hu-HU" dirty="0" smtClean="0"/>
              <a:t> koordinátarendszere az első megtalált markerhez képest relatív</a:t>
            </a:r>
          </a:p>
          <a:p>
            <a:r>
              <a:rPr lang="hu-HU" dirty="0" smtClean="0"/>
              <a:t>Kell egy fix marker, ami mindig a jelenetben van</a:t>
            </a:r>
          </a:p>
          <a:p>
            <a:pPr lvl="1"/>
            <a:r>
              <a:rPr lang="hu-HU" dirty="0" smtClean="0"/>
              <a:t>Ez reprezentálja a világot</a:t>
            </a:r>
          </a:p>
          <a:p>
            <a:r>
              <a:rPr lang="hu-HU" dirty="0" smtClean="0"/>
              <a:t>Legyen ez egy </a:t>
            </a:r>
            <a:r>
              <a:rPr lang="hu-HU" dirty="0" err="1" smtClean="0"/>
              <a:t>multimarker</a:t>
            </a:r>
            <a:r>
              <a:rPr lang="hu-HU" dirty="0" smtClean="0"/>
              <a:t>: takarásokra robusztus, az orientáció becslése stabil</a:t>
            </a:r>
          </a:p>
          <a:p>
            <a:r>
              <a:rPr lang="hu-HU" dirty="0" smtClean="0"/>
              <a:t>Induljunk ki az </a:t>
            </a:r>
            <a:r>
              <a:rPr lang="hu-HU" dirty="0" err="1" smtClean="0"/>
              <a:t>ARToolkit</a:t>
            </a:r>
            <a:r>
              <a:rPr lang="hu-HU" dirty="0" smtClean="0"/>
              <a:t> </a:t>
            </a:r>
            <a:r>
              <a:rPr lang="hu-HU" dirty="0" err="1" smtClean="0"/>
              <a:t>Multimarker</a:t>
            </a:r>
            <a:r>
              <a:rPr lang="hu-HU" dirty="0" smtClean="0"/>
              <a:t> jelenetéből</a:t>
            </a:r>
          </a:p>
          <a:p>
            <a:pPr lvl="1"/>
            <a:r>
              <a:rPr lang="hu-HU" dirty="0" err="1" smtClean="0"/>
              <a:t>Assets</a:t>
            </a:r>
            <a:r>
              <a:rPr lang="hu-HU" dirty="0" smtClean="0"/>
              <a:t>/ARToolkit5-Unity/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Scenes</a:t>
            </a:r>
            <a:r>
              <a:rPr lang="hu-HU" dirty="0" smtClean="0"/>
              <a:t>/</a:t>
            </a:r>
            <a:r>
              <a:rPr lang="hu-HU" dirty="0" err="1" smtClean="0"/>
              <a:t>MultimarkerScene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66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Multimarker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6978344" cy="486349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Fő különbségek:</a:t>
            </a:r>
          </a:p>
          <a:p>
            <a:pPr lvl="1"/>
            <a:r>
              <a:rPr lang="hu-HU" sz="2000" dirty="0" smtClean="0"/>
              <a:t>A mintadetektálás „mátrixkódot” használ</a:t>
            </a:r>
          </a:p>
          <a:p>
            <a:pPr lvl="1"/>
            <a:r>
              <a:rPr lang="hu-HU" sz="2000" dirty="0" smtClean="0"/>
              <a:t>A detektált marker típusa </a:t>
            </a:r>
            <a:r>
              <a:rPr lang="hu-HU" sz="2000" dirty="0" err="1" smtClean="0"/>
              <a:t>Multimarker</a:t>
            </a:r>
            <a:endParaRPr lang="hu-HU" sz="2000" dirty="0" smtClean="0"/>
          </a:p>
          <a:p>
            <a:r>
              <a:rPr lang="hu-HU" sz="2400" dirty="0" smtClean="0"/>
              <a:t>Ha szeretnénk a korábbi marker típusokat is használni, állítsuk át a mintadetektálás módját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1800" i="1" dirty="0" smtClean="0"/>
              <a:t>Esetleges </a:t>
            </a:r>
            <a:r>
              <a:rPr lang="hu-HU" sz="1800" i="1" dirty="0" err="1" smtClean="0"/>
              <a:t>bugfix</a:t>
            </a:r>
            <a:r>
              <a:rPr lang="hu-HU" sz="1800" i="1" dirty="0" smtClean="0"/>
              <a:t>, ha nem találja a markert:</a:t>
            </a:r>
          </a:p>
          <a:p>
            <a:pPr lvl="1"/>
            <a:r>
              <a:rPr lang="hu-HU" sz="1600" i="1" dirty="0" smtClean="0"/>
              <a:t>Nyissuk meg a markert leíró fájlt (multi-barcode-4.3.dat) és az indexek mögül töröljük a sorvége jeleket</a:t>
            </a:r>
            <a:endParaRPr lang="en-US" sz="16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48" y="2105819"/>
            <a:ext cx="3248025" cy="37909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816547" y="3244274"/>
            <a:ext cx="3248025" cy="322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églalap 5"/>
          <p:cNvSpPr/>
          <p:nvPr/>
        </p:nvSpPr>
        <p:spPr>
          <a:xfrm>
            <a:off x="7816546" y="4916556"/>
            <a:ext cx="3248025" cy="232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82" y="3690552"/>
            <a:ext cx="2677297" cy="17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8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1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Készítsünk </a:t>
            </a:r>
            <a:r>
              <a:rPr lang="hu-HU" sz="2400" dirty="0" err="1" smtClean="0"/>
              <a:t>Troll</a:t>
            </a:r>
            <a:r>
              <a:rPr lang="hu-HU" sz="2400" dirty="0" smtClean="0"/>
              <a:t> </a:t>
            </a:r>
            <a:r>
              <a:rPr lang="hu-HU" sz="2400" dirty="0" err="1" smtClean="0"/>
              <a:t>vs</a:t>
            </a:r>
            <a:r>
              <a:rPr lang="hu-HU" sz="2400" dirty="0" smtClean="0"/>
              <a:t> Lovag AR játékot</a:t>
            </a:r>
          </a:p>
          <a:p>
            <a:r>
              <a:rPr lang="hu-HU" sz="2400" dirty="0" smtClean="0"/>
              <a:t>A pálya (ring) legyen egy </a:t>
            </a:r>
            <a:r>
              <a:rPr lang="hu-HU" sz="2400" dirty="0" err="1" smtClean="0"/>
              <a:t>multimarker</a:t>
            </a:r>
            <a:endParaRPr lang="hu-HU" sz="2400" dirty="0" smtClean="0"/>
          </a:p>
          <a:p>
            <a:pPr lvl="1"/>
            <a:r>
              <a:rPr lang="hu-HU" sz="2000" dirty="0" smtClean="0"/>
              <a:t>A megfelelő </a:t>
            </a:r>
            <a:r>
              <a:rPr lang="hu-HU" sz="2000" dirty="0" err="1" smtClean="0"/>
              <a:t>ARTrackedObject</a:t>
            </a:r>
            <a:r>
              <a:rPr lang="hu-HU" sz="2000" dirty="0" smtClean="0"/>
              <a:t> alá (gyerek objektumként) építsünk egy egyszerű arénát</a:t>
            </a:r>
          </a:p>
          <a:p>
            <a:pPr lvl="1"/>
            <a:r>
              <a:rPr lang="hu-HU" sz="2000" dirty="0" smtClean="0"/>
              <a:t>Ez a marker mindig látszódjon a kamerán</a:t>
            </a:r>
          </a:p>
          <a:p>
            <a:r>
              <a:rPr lang="hu-HU" sz="2400" dirty="0" smtClean="0"/>
              <a:t>A két karakter legyen egy-egy </a:t>
            </a:r>
            <a:r>
              <a:rPr lang="hu-HU" sz="2400" dirty="0" err="1" smtClean="0"/>
              <a:t>square</a:t>
            </a:r>
            <a:r>
              <a:rPr lang="hu-HU" sz="2400" dirty="0" smtClean="0"/>
              <a:t> marker</a:t>
            </a:r>
          </a:p>
          <a:p>
            <a:pPr lvl="1"/>
            <a:r>
              <a:rPr lang="hu-HU" sz="2000" dirty="0" smtClean="0"/>
              <a:t>Ugyanúgy ahogy korábban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8" y="1825625"/>
            <a:ext cx="4562472" cy="33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Helyette</a:t>
            </a:r>
            <a:r>
              <a:rPr lang="es-ES" dirty="0" smtClean="0"/>
              <a:t>: </a:t>
            </a:r>
            <a:r>
              <a:rPr lang="hu-HU" dirty="0" smtClean="0"/>
              <a:t>Komponens-alapú modell</a:t>
            </a:r>
            <a:endParaRPr lang="es-ES" dirty="0"/>
          </a:p>
        </p:txBody>
      </p:sp>
      <p:pic>
        <p:nvPicPr>
          <p:cNvPr id="58371" name="Picture 3" descr="C:\Users\dagush\Downloads\memoria_PauSolesSo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9576"/>
            <a:ext cx="89154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7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7" t="25238" r="5031" b="12222"/>
          <a:stretch>
            <a:fillRect/>
          </a:stretch>
        </p:blipFill>
        <p:spPr bwMode="auto">
          <a:xfrm>
            <a:off x="6167439" y="1628776"/>
            <a:ext cx="4391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81200" y="1951038"/>
            <a:ext cx="4038600" cy="4525962"/>
          </a:xfrm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játékobjektumok (Game </a:t>
            </a:r>
            <a:r>
              <a:rPr lang="hu-HU" dirty="0" err="1" smtClean="0"/>
              <a:t>Object</a:t>
            </a:r>
            <a:r>
              <a:rPr lang="hu-HU" dirty="0" smtClean="0"/>
              <a:t>) építőkockái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Egy játékobjektumhoz több komponens tartozhat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Példák</a:t>
            </a:r>
            <a:r>
              <a:rPr lang="en-US" dirty="0" smtClean="0"/>
              <a:t>: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dirty="0" smtClean="0"/>
              <a:t>Mesh renderer (</a:t>
            </a:r>
            <a:r>
              <a:rPr lang="hu-HU" dirty="0" smtClean="0"/>
              <a:t>rajzolás</a:t>
            </a:r>
            <a:r>
              <a:rPr lang="en-US" dirty="0" smtClean="0"/>
              <a:t>)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dirty="0" smtClean="0"/>
              <a:t>Collider (</a:t>
            </a:r>
            <a:r>
              <a:rPr lang="hu-HU" dirty="0"/>
              <a:t>f</a:t>
            </a:r>
            <a:r>
              <a:rPr lang="hu-HU" dirty="0" smtClean="0"/>
              <a:t>izika</a:t>
            </a:r>
            <a:r>
              <a:rPr lang="en-US" dirty="0" smtClean="0"/>
              <a:t>)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dirty="0" smtClean="0"/>
              <a:t>Camera (</a:t>
            </a:r>
            <a:r>
              <a:rPr lang="hu-HU" dirty="0" smtClean="0"/>
              <a:t>rajzolás</a:t>
            </a:r>
            <a:r>
              <a:rPr lang="en-US" dirty="0" smtClean="0"/>
              <a:t>)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dirty="0" smtClean="0"/>
              <a:t>Audio Listener (</a:t>
            </a:r>
            <a:r>
              <a:rPr lang="hu-HU" dirty="0" smtClean="0"/>
              <a:t>hangok</a:t>
            </a:r>
            <a:r>
              <a:rPr lang="en-US" dirty="0" smtClean="0"/>
              <a:t>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ca-ES" dirty="0" smtClean="0"/>
              <a:t>Komponensek</a:t>
            </a:r>
            <a:endParaRPr lang="en-US" altLang="ca-ES" dirty="0" smtClean="0"/>
          </a:p>
        </p:txBody>
      </p:sp>
    </p:spTree>
    <p:extLst>
      <p:ext uri="{BB962C8B-B14F-4D97-AF65-F5344CB8AC3E}">
        <p14:creationId xmlns:p14="http://schemas.microsoft.com/office/powerpoint/2010/main" val="1384957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ca-ES" dirty="0" smtClean="0"/>
              <a:t>Játékobjektum</a:t>
            </a:r>
            <a:endParaRPr lang="en-US" altLang="ca-ES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09799" y="2057400"/>
            <a:ext cx="8486775" cy="4648200"/>
          </a:xfrm>
        </p:spPr>
        <p:txBody>
          <a:bodyPr/>
          <a:lstStyle/>
          <a:p>
            <a:pPr eaLnBrk="1" hangingPunct="1"/>
            <a:r>
              <a:rPr lang="hu-HU" altLang="ca-ES" dirty="0" smtClean="0"/>
              <a:t>Komponensekből áll</a:t>
            </a:r>
            <a:endParaRPr lang="en-US" altLang="ca-ES" dirty="0" smtClean="0"/>
          </a:p>
          <a:p>
            <a:pPr eaLnBrk="1" hangingPunct="1"/>
            <a:r>
              <a:rPr lang="hu-HU" altLang="ca-ES" dirty="0" smtClean="0"/>
              <a:t>„Üres” játékobjektum</a:t>
            </a:r>
            <a:endParaRPr lang="en-US" altLang="ca-ES" dirty="0" smtClean="0"/>
          </a:p>
          <a:p>
            <a:pPr lvl="1" eaLnBrk="1" hangingPunct="1"/>
            <a:r>
              <a:rPr lang="hu-HU" altLang="ca-ES" dirty="0" smtClean="0"/>
              <a:t>Csak </a:t>
            </a:r>
            <a:r>
              <a:rPr lang="hu-HU" altLang="ca-ES" dirty="0" err="1" smtClean="0"/>
              <a:t>Transform</a:t>
            </a:r>
            <a:r>
              <a:rPr lang="hu-HU" altLang="ca-ES" dirty="0" smtClean="0"/>
              <a:t> (transzformáció) komponens és </a:t>
            </a:r>
            <a:r>
              <a:rPr lang="hu-HU" altLang="ca-ES" dirty="0" err="1" smtClean="0"/>
              <a:t>label</a:t>
            </a:r>
            <a:r>
              <a:rPr lang="hu-HU" altLang="ca-ES" dirty="0" smtClean="0"/>
              <a:t> (címke)</a:t>
            </a:r>
            <a:endParaRPr lang="en-US" altLang="ca-ES" dirty="0" smtClean="0"/>
          </a:p>
          <a:p>
            <a:pPr lvl="1" eaLnBrk="1" hangingPunct="1"/>
            <a:r>
              <a:rPr lang="en-US" altLang="ca-ES" dirty="0" smtClean="0"/>
              <a:t>Transform: </a:t>
            </a:r>
            <a:r>
              <a:rPr lang="hu-HU" altLang="ca-ES" dirty="0" smtClean="0"/>
              <a:t>skálázás, forgatás, eltolás</a:t>
            </a:r>
            <a:endParaRPr lang="en-US" altLang="ca-ES" dirty="0" smtClean="0"/>
          </a:p>
          <a:p>
            <a:pPr lvl="1" eaLnBrk="1" hangingPunct="1"/>
            <a:r>
              <a:rPr lang="hu-HU" altLang="ca-ES" dirty="0" smtClean="0"/>
              <a:t>A transzformáció hierarchikus</a:t>
            </a:r>
            <a:r>
              <a:rPr lang="en-US" altLang="ca-E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05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ca-ES" dirty="0" smtClean="0"/>
              <a:t>Keretrendszer</a:t>
            </a:r>
            <a:endParaRPr lang="en-US" altLang="ca-ES" dirty="0" smtClean="0"/>
          </a:p>
        </p:txBody>
      </p:sp>
      <p:pic>
        <p:nvPicPr>
          <p:cNvPr id="614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27303" r="11383" b="7935"/>
          <a:stretch>
            <a:fillRect/>
          </a:stretch>
        </p:blipFill>
        <p:spPr bwMode="auto">
          <a:xfrm>
            <a:off x="2743201" y="1958976"/>
            <a:ext cx="69881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02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projekt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42" y="1825625"/>
            <a:ext cx="8077199" cy="46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1125</Words>
  <Application>Microsoft Office PowerPoint</Application>
  <PresentationFormat>Szélesvásznú</PresentationFormat>
  <Paragraphs>255</Paragraphs>
  <Slides>43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3" baseType="lpstr">
      <vt:lpstr>Gulim</vt:lpstr>
      <vt:lpstr>맑은 고딕</vt:lpstr>
      <vt:lpstr>Arial</vt:lpstr>
      <vt:lpstr>Calibri</vt:lpstr>
      <vt:lpstr>Calibri Light</vt:lpstr>
      <vt:lpstr>Constantia</vt:lpstr>
      <vt:lpstr>HY중고딕</vt:lpstr>
      <vt:lpstr>HY신명조</vt:lpstr>
      <vt:lpstr>Wingdings 2</vt:lpstr>
      <vt:lpstr>Office-téma</vt:lpstr>
      <vt:lpstr>Unity és ARToolkit for Unity alapok</vt:lpstr>
      <vt:lpstr>Hogyan fejlesszünk játékmotort:  Az OOP módszer</vt:lpstr>
      <vt:lpstr>Hogyan fejlesszünk játékmotort:  Az OOP módszer</vt:lpstr>
      <vt:lpstr>Hogyan fejlesszünk játékmotort:  Az OOP módszer</vt:lpstr>
      <vt:lpstr>Helyette: Komponens-alapú modell</vt:lpstr>
      <vt:lpstr>PowerPoint bemutató</vt:lpstr>
      <vt:lpstr>Játékobjektum</vt:lpstr>
      <vt:lpstr>Keretrendszer</vt:lpstr>
      <vt:lpstr>Új projekt</vt:lpstr>
      <vt:lpstr>Új jelenet</vt:lpstr>
      <vt:lpstr>Felület</vt:lpstr>
      <vt:lpstr>Felület</vt:lpstr>
      <vt:lpstr>Felület</vt:lpstr>
      <vt:lpstr>Felület</vt:lpstr>
      <vt:lpstr>Felület</vt:lpstr>
      <vt:lpstr>Felület</vt:lpstr>
      <vt:lpstr>Felület</vt:lpstr>
      <vt:lpstr>Új komponens</vt:lpstr>
      <vt:lpstr>Scriptek</vt:lpstr>
      <vt:lpstr>Game loop</vt:lpstr>
      <vt:lpstr>Játékobjektumok életciklusa</vt:lpstr>
      <vt:lpstr>Teszt: forgó kocka</vt:lpstr>
      <vt:lpstr>Teszt: forgási sebesség</vt:lpstr>
      <vt:lpstr>ARToolkit for Unity</vt:lpstr>
      <vt:lpstr>Új üres játékobjektum: ARController</vt:lpstr>
      <vt:lpstr>Új üres játékobjektum: ARController</vt:lpstr>
      <vt:lpstr>Rétegek (layerek)</vt:lpstr>
      <vt:lpstr>Teszt</vt:lpstr>
      <vt:lpstr>Mi történt a háttérben?</vt:lpstr>
      <vt:lpstr>Feladat: tegyünk a markerekre 3D objektumot</vt:lpstr>
      <vt:lpstr>Markerdetektálás</vt:lpstr>
      <vt:lpstr>AR színtér felépítése</vt:lpstr>
      <vt:lpstr>Új kamera</vt:lpstr>
      <vt:lpstr>AR objektum</vt:lpstr>
      <vt:lpstr>Teszt</vt:lpstr>
      <vt:lpstr>Modellbetöltés</vt:lpstr>
      <vt:lpstr>Átméretezés</vt:lpstr>
      <vt:lpstr>Teszt</vt:lpstr>
      <vt:lpstr>Interakció</vt:lpstr>
      <vt:lpstr>Trigger</vt:lpstr>
      <vt:lpstr>„Pálya”</vt:lpstr>
      <vt:lpstr>Multimarker</vt:lpstr>
      <vt:lpstr>Feladat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Milan</dc:creator>
  <cp:lastModifiedBy>Milan</cp:lastModifiedBy>
  <cp:revision>100</cp:revision>
  <dcterms:created xsi:type="dcterms:W3CDTF">2016-09-28T12:40:01Z</dcterms:created>
  <dcterms:modified xsi:type="dcterms:W3CDTF">2016-12-07T14:01:37Z</dcterms:modified>
</cp:coreProperties>
</file>