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847" autoAdjust="0"/>
  </p:normalViewPr>
  <p:slideViewPr>
    <p:cSldViewPr>
      <p:cViewPr varScale="1">
        <p:scale>
          <a:sx n="94" d="100"/>
          <a:sy n="94" d="100"/>
        </p:scale>
        <p:origin x="20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95473-F429-4BA9-A1F3-9F9B397D2F76}" type="datetimeFigureOut">
              <a:rPr lang="en-US" smtClean="0"/>
              <a:t>12/9/2015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001A4-84B5-449E-B36B-2C97737777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859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12/9/2015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12/9/2015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12/9/2015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12/9/2015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12/9/2015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12/9/2015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12/9/2015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12/9/2015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12/9/2015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12/9/2015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12/9/2015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EE60-6E57-4D27-92F1-7A6CE58CDA70}" type="datetimeFigureOut">
              <a:rPr lang="en-US" smtClean="0"/>
              <a:t>12/9/2015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Kiterjesztett </a:t>
            </a:r>
            <a:r>
              <a:rPr lang="en-US" dirty="0" err="1" smtClean="0"/>
              <a:t>valóság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eszközökön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OpenGL</a:t>
            </a:r>
            <a:r>
              <a:rPr lang="hu-HU" dirty="0" smtClean="0"/>
              <a:t> rajzolás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Marker kerülete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 err="1">
                <a:solidFill>
                  <a:schemeClr val="bg1">
                    <a:lumMod val="75000"/>
                  </a:schemeClr>
                </a:solidFill>
              </a:rPr>
              <a:t>for</a:t>
            </a:r>
            <a:r>
              <a:rPr lang="hu-HU" sz="2000" dirty="0">
                <a:solidFill>
                  <a:schemeClr val="bg1">
                    <a:lumMod val="75000"/>
                  </a:schemeClr>
                </a:solidFill>
              </a:rPr>
              <a:t> (int i = 0; i &lt; </a:t>
            </a:r>
            <a:r>
              <a:rPr lang="hu-HU" sz="2000" dirty="0" err="1">
                <a:solidFill>
                  <a:schemeClr val="bg1">
                    <a:lumMod val="75000"/>
                  </a:schemeClr>
                </a:solidFill>
              </a:rPr>
              <a:t>finalMarkers.size</a:t>
            </a:r>
            <a:r>
              <a:rPr lang="hu-HU" sz="2000" dirty="0">
                <a:solidFill>
                  <a:schemeClr val="bg1">
                    <a:lumMod val="75000"/>
                  </a:schemeClr>
                </a:solidFill>
              </a:rPr>
              <a:t>(); ++</a:t>
            </a:r>
            <a:r>
              <a:rPr lang="hu-HU" sz="2000" dirty="0" err="1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hu-HU" sz="2000" dirty="0">
                <a:solidFill>
                  <a:schemeClr val="bg1">
                    <a:lumMod val="75000"/>
                  </a:schemeClr>
                </a:solidFill>
              </a:rPr>
              <a:t>) </a:t>
            </a:r>
            <a:r>
              <a:rPr lang="hu-HU" sz="2000" dirty="0" smtClean="0">
                <a:solidFill>
                  <a:schemeClr val="bg1">
                    <a:lumMod val="75000"/>
                  </a:schemeClr>
                </a:solidFill>
              </a:rPr>
              <a:t>{</a:t>
            </a:r>
          </a:p>
          <a:p>
            <a:pPr marL="0" indent="0">
              <a:buNone/>
            </a:pPr>
            <a:r>
              <a:rPr lang="hu-HU" sz="2000" dirty="0" smtClean="0"/>
              <a:t>   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if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finalMarkers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[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].id == -1)</a:t>
            </a:r>
            <a:r>
              <a:rPr lang="hu-HU" sz="2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continue;</a:t>
            </a:r>
            <a:endParaRPr lang="hu-HU" sz="20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000" dirty="0">
                <a:solidFill>
                  <a:schemeClr val="bg1">
                    <a:lumMod val="75000"/>
                  </a:schemeClr>
                </a:solidFill>
              </a:rPr>
              <a:t>    </a:t>
            </a:r>
            <a:r>
              <a:rPr lang="hu-HU" sz="2000" dirty="0" err="1">
                <a:solidFill>
                  <a:schemeClr val="bg1">
                    <a:lumMod val="75000"/>
                  </a:schemeClr>
                </a:solidFill>
              </a:rPr>
              <a:t>cv</a:t>
            </a:r>
            <a:r>
              <a:rPr lang="hu-HU" sz="2000" dirty="0">
                <a:solidFill>
                  <a:schemeClr val="bg1">
                    <a:lumMod val="75000"/>
                  </a:schemeClr>
                </a:solidFill>
              </a:rPr>
              <a:t>::</a:t>
            </a:r>
            <a:r>
              <a:rPr lang="hu-HU" sz="2000" dirty="0" err="1">
                <a:solidFill>
                  <a:schemeClr val="bg1">
                    <a:lumMod val="75000"/>
                  </a:schemeClr>
                </a:solidFill>
              </a:rPr>
              <a:t>Point</a:t>
            </a:r>
            <a:r>
              <a:rPr lang="hu-HU" sz="2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hu-HU" sz="2000" dirty="0" err="1">
                <a:solidFill>
                  <a:schemeClr val="bg1">
                    <a:lumMod val="75000"/>
                  </a:schemeClr>
                </a:solidFill>
              </a:rPr>
              <a:t>markerCenter</a:t>
            </a:r>
            <a:r>
              <a:rPr lang="hu-HU" sz="2000" dirty="0">
                <a:solidFill>
                  <a:schemeClr val="bg1">
                    <a:lumMod val="75000"/>
                  </a:schemeClr>
                </a:solidFill>
              </a:rPr>
              <a:t> = </a:t>
            </a:r>
            <a:r>
              <a:rPr lang="hu-HU" sz="2000" dirty="0" err="1">
                <a:solidFill>
                  <a:schemeClr val="bg1">
                    <a:lumMod val="75000"/>
                  </a:schemeClr>
                </a:solidFill>
              </a:rPr>
              <a:t>finalMarkers</a:t>
            </a:r>
            <a:r>
              <a:rPr lang="hu-HU" sz="2000" dirty="0">
                <a:solidFill>
                  <a:schemeClr val="bg1">
                    <a:lumMod val="75000"/>
                  </a:schemeClr>
                </a:solidFill>
              </a:rPr>
              <a:t>[i].center;</a:t>
            </a:r>
          </a:p>
          <a:p>
            <a:pPr marL="0" indent="0">
              <a:buNone/>
            </a:pPr>
            <a:r>
              <a:rPr lang="hu-HU" sz="2000" dirty="0">
                <a:solidFill>
                  <a:schemeClr val="bg1">
                    <a:lumMod val="75000"/>
                  </a:schemeClr>
                </a:solidFill>
              </a:rPr>
              <a:t>    </a:t>
            </a:r>
            <a:r>
              <a:rPr lang="hu-HU" sz="2000" dirty="0" err="1">
                <a:solidFill>
                  <a:schemeClr val="bg1">
                    <a:lumMod val="75000"/>
                  </a:schemeClr>
                </a:solidFill>
              </a:rPr>
              <a:t>glPushMatrix</a:t>
            </a:r>
            <a:r>
              <a:rPr lang="hu-HU" sz="2000" dirty="0">
                <a:solidFill>
                  <a:schemeClr val="bg1">
                    <a:lumMod val="75000"/>
                  </a:schemeClr>
                </a:solidFill>
              </a:rPr>
              <a:t>();</a:t>
            </a:r>
          </a:p>
          <a:p>
            <a:pPr marL="0" indent="0">
              <a:buNone/>
            </a:pPr>
            <a:r>
              <a:rPr lang="hu-HU" sz="2000" dirty="0">
                <a:solidFill>
                  <a:schemeClr val="bg1">
                    <a:lumMod val="75000"/>
                  </a:schemeClr>
                </a:solidFill>
              </a:rPr>
              <a:t>    </a:t>
            </a:r>
            <a:r>
              <a:rPr lang="hu-HU" sz="2000" dirty="0" err="1">
                <a:solidFill>
                  <a:schemeClr val="bg1">
                    <a:lumMod val="75000"/>
                  </a:schemeClr>
                </a:solidFill>
              </a:rPr>
              <a:t>glTranslatef</a:t>
            </a:r>
            <a:r>
              <a:rPr lang="hu-HU" sz="2000" dirty="0">
                <a:solidFill>
                  <a:schemeClr val="bg1">
                    <a:lumMod val="75000"/>
                  </a:schemeClr>
                </a:solidFill>
              </a:rPr>
              <a:t>(2*</a:t>
            </a:r>
            <a:r>
              <a:rPr lang="hu-HU" sz="2000" dirty="0" err="1">
                <a:solidFill>
                  <a:schemeClr val="bg1">
                    <a:lumMod val="75000"/>
                  </a:schemeClr>
                </a:solidFill>
              </a:rPr>
              <a:t>markerCenter.x</a:t>
            </a:r>
            <a:r>
              <a:rPr lang="hu-HU" sz="2000" dirty="0">
                <a:solidFill>
                  <a:schemeClr val="bg1">
                    <a:lumMod val="75000"/>
                  </a:schemeClr>
                </a:solidFill>
              </a:rPr>
              <a:t>/(</a:t>
            </a:r>
            <a:r>
              <a:rPr lang="hu-HU" sz="2000" dirty="0" err="1">
                <a:solidFill>
                  <a:schemeClr val="bg1">
                    <a:lumMod val="75000"/>
                  </a:schemeClr>
                </a:solidFill>
              </a:rPr>
              <a:t>float</a:t>
            </a:r>
            <a:r>
              <a:rPr lang="hu-HU" sz="2000" dirty="0">
                <a:solidFill>
                  <a:schemeClr val="bg1">
                    <a:lumMod val="75000"/>
                  </a:schemeClr>
                </a:solidFill>
              </a:rPr>
              <a:t>)</a:t>
            </a:r>
            <a:r>
              <a:rPr lang="hu-HU" sz="2000" dirty="0" err="1">
                <a:solidFill>
                  <a:schemeClr val="bg1">
                    <a:lumMod val="75000"/>
                  </a:schemeClr>
                </a:solidFill>
              </a:rPr>
              <a:t>imageToDraw.cols</a:t>
            </a:r>
            <a:r>
              <a:rPr lang="hu-HU" sz="2000" dirty="0">
                <a:solidFill>
                  <a:schemeClr val="bg1">
                    <a:lumMod val="75000"/>
                  </a:schemeClr>
                </a:solidFill>
              </a:rPr>
              <a:t> - 1.0, </a:t>
            </a:r>
          </a:p>
          <a:p>
            <a:pPr marL="0" indent="0">
              <a:buNone/>
            </a:pPr>
            <a:r>
              <a:rPr lang="hu-HU" sz="2000" dirty="0">
                <a:solidFill>
                  <a:schemeClr val="bg1">
                    <a:lumMod val="75000"/>
                  </a:schemeClr>
                </a:solidFill>
              </a:rPr>
              <a:t>                          (1.0 - 2*</a:t>
            </a:r>
            <a:r>
              <a:rPr lang="hu-HU" sz="2000" dirty="0" err="1">
                <a:solidFill>
                  <a:schemeClr val="bg1">
                    <a:lumMod val="75000"/>
                  </a:schemeClr>
                </a:solidFill>
              </a:rPr>
              <a:t>markerCenter.y</a:t>
            </a:r>
            <a:r>
              <a:rPr lang="hu-HU" sz="2000" dirty="0">
                <a:solidFill>
                  <a:schemeClr val="bg1">
                    <a:lumMod val="75000"/>
                  </a:schemeClr>
                </a:solidFill>
              </a:rPr>
              <a:t>/(</a:t>
            </a:r>
            <a:r>
              <a:rPr lang="hu-HU" sz="2000" dirty="0" err="1">
                <a:solidFill>
                  <a:schemeClr val="bg1">
                    <a:lumMod val="75000"/>
                  </a:schemeClr>
                </a:solidFill>
              </a:rPr>
              <a:t>float</a:t>
            </a:r>
            <a:r>
              <a:rPr lang="hu-HU" sz="2000" dirty="0">
                <a:solidFill>
                  <a:schemeClr val="bg1">
                    <a:lumMod val="75000"/>
                  </a:schemeClr>
                </a:solidFill>
              </a:rPr>
              <a:t>)</a:t>
            </a:r>
            <a:r>
              <a:rPr lang="hu-HU" sz="2000" dirty="0" err="1">
                <a:solidFill>
                  <a:schemeClr val="bg1">
                    <a:lumMod val="75000"/>
                  </a:schemeClr>
                </a:solidFill>
              </a:rPr>
              <a:t>imageToDraw.rows</a:t>
            </a:r>
            <a:r>
              <a:rPr lang="hu-HU" sz="2000" dirty="0">
                <a:solidFill>
                  <a:schemeClr val="bg1">
                    <a:lumMod val="75000"/>
                  </a:schemeClr>
                </a:solidFill>
              </a:rPr>
              <a:t>) / </a:t>
            </a:r>
            <a:r>
              <a:rPr lang="hu-HU" sz="2000" dirty="0" err="1">
                <a:solidFill>
                  <a:schemeClr val="bg1">
                    <a:lumMod val="75000"/>
                  </a:schemeClr>
                </a:solidFill>
              </a:rPr>
              <a:t>aspect</a:t>
            </a:r>
            <a:r>
              <a:rPr lang="hu-HU" sz="20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hu-HU" sz="2000" dirty="0" smtClean="0">
                <a:solidFill>
                  <a:schemeClr val="bg1">
                    <a:lumMod val="75000"/>
                  </a:schemeClr>
                </a:solidFill>
              </a:rPr>
              <a:t>0.5</a:t>
            </a:r>
            <a:r>
              <a:rPr lang="hu-HU" sz="2000" dirty="0">
                <a:solidFill>
                  <a:schemeClr val="bg1">
                    <a:lumMod val="75000"/>
                  </a:schemeClr>
                </a:solidFill>
              </a:rPr>
              <a:t>);</a:t>
            </a:r>
          </a:p>
          <a:p>
            <a:pPr marL="0" indent="0">
              <a:buNone/>
            </a:pPr>
            <a:r>
              <a:rPr lang="hu-HU" sz="2000" dirty="0" smtClean="0">
                <a:solidFill>
                  <a:schemeClr val="bg1">
                    <a:lumMod val="75000"/>
                  </a:schemeClr>
                </a:solidFill>
              </a:rPr>
              <a:t>    </a:t>
            </a:r>
            <a:r>
              <a:rPr lang="hu-HU" sz="2000" dirty="0">
                <a:solidFill>
                  <a:schemeClr val="bg1">
                    <a:lumMod val="75000"/>
                  </a:schemeClr>
                </a:solidFill>
              </a:rPr>
              <a:t>// </a:t>
            </a:r>
            <a:r>
              <a:rPr lang="hu-HU" sz="2000" dirty="0" err="1">
                <a:solidFill>
                  <a:schemeClr val="bg1">
                    <a:lumMod val="75000"/>
                  </a:schemeClr>
                </a:solidFill>
              </a:rPr>
              <a:t>printf</a:t>
            </a:r>
            <a:r>
              <a:rPr lang="hu-HU" sz="2000" dirty="0">
                <a:solidFill>
                  <a:schemeClr val="bg1">
                    <a:lumMod val="75000"/>
                  </a:schemeClr>
                </a:solidFill>
              </a:rPr>
              <a:t>("markercenter: </a:t>
            </a:r>
            <a:r>
              <a:rPr lang="hu-HU" sz="2000" dirty="0" err="1">
                <a:solidFill>
                  <a:schemeClr val="bg1">
                    <a:lumMod val="75000"/>
                  </a:schemeClr>
                </a:solidFill>
              </a:rPr>
              <a:t>%f</a:t>
            </a:r>
            <a:r>
              <a:rPr lang="hu-HU" sz="2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hu-HU" sz="2000" dirty="0" err="1">
                <a:solidFill>
                  <a:schemeClr val="bg1">
                    <a:lumMod val="75000"/>
                  </a:schemeClr>
                </a:solidFill>
              </a:rPr>
              <a:t>%f</a:t>
            </a:r>
            <a:r>
              <a:rPr lang="hu-HU" sz="2000" dirty="0">
                <a:solidFill>
                  <a:schemeClr val="bg1">
                    <a:lumMod val="75000"/>
                  </a:schemeClr>
                </a:solidFill>
              </a:rPr>
              <a:t> \n", </a:t>
            </a:r>
            <a:r>
              <a:rPr lang="hu-HU" sz="2000" dirty="0" err="1">
                <a:solidFill>
                  <a:schemeClr val="bg1">
                    <a:lumMod val="75000"/>
                  </a:schemeClr>
                </a:solidFill>
              </a:rPr>
              <a:t>markerCenter.x</a:t>
            </a:r>
            <a:r>
              <a:rPr lang="hu-HU" sz="20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hu-HU" sz="2000" dirty="0" err="1">
                <a:solidFill>
                  <a:schemeClr val="bg1">
                    <a:lumMod val="75000"/>
                  </a:schemeClr>
                </a:solidFill>
              </a:rPr>
              <a:t>markerCenter.y</a:t>
            </a:r>
            <a:r>
              <a:rPr lang="hu-HU" sz="2000" dirty="0">
                <a:solidFill>
                  <a:schemeClr val="bg1">
                    <a:lumMod val="75000"/>
                  </a:schemeClr>
                </a:solidFill>
              </a:rPr>
              <a:t>);</a:t>
            </a:r>
          </a:p>
          <a:p>
            <a:pPr marL="0" indent="0">
              <a:buNone/>
            </a:pPr>
            <a:r>
              <a:rPr lang="hu-HU" sz="2000" dirty="0"/>
              <a:t>    </a:t>
            </a:r>
            <a:r>
              <a:rPr lang="hu-HU" sz="2000" dirty="0" err="1"/>
              <a:t>glutSolidTeapot</a:t>
            </a:r>
            <a:r>
              <a:rPr lang="hu-HU" sz="2000" dirty="0"/>
              <a:t>(</a:t>
            </a:r>
            <a:r>
              <a:rPr lang="hu-HU" sz="2000" dirty="0" err="1">
                <a:solidFill>
                  <a:srgbClr val="FF0000"/>
                </a:solidFill>
              </a:rPr>
              <a:t>finalMarkers</a:t>
            </a:r>
            <a:r>
              <a:rPr lang="hu-HU" sz="2000" dirty="0">
                <a:solidFill>
                  <a:srgbClr val="FF0000"/>
                </a:solidFill>
              </a:rPr>
              <a:t>[i].</a:t>
            </a:r>
            <a:r>
              <a:rPr lang="hu-HU" sz="2000" dirty="0" err="1">
                <a:solidFill>
                  <a:srgbClr val="FF0000"/>
                </a:solidFill>
              </a:rPr>
              <a:t>perimeter</a:t>
            </a:r>
            <a:r>
              <a:rPr lang="hu-HU" sz="2000" dirty="0">
                <a:solidFill>
                  <a:srgbClr val="FF0000"/>
                </a:solidFill>
              </a:rPr>
              <a:t> *</a:t>
            </a:r>
            <a:r>
              <a:rPr lang="hu-HU" sz="2000" dirty="0"/>
              <a:t> 0.1 / 600.0</a:t>
            </a:r>
            <a:r>
              <a:rPr lang="hu-HU" sz="2000" dirty="0" smtClean="0"/>
              <a:t>);</a:t>
            </a:r>
          </a:p>
          <a:p>
            <a:pPr marL="0" indent="0">
              <a:buNone/>
            </a:pPr>
            <a:r>
              <a:rPr lang="hu-HU" sz="2000" dirty="0" smtClean="0"/>
              <a:t>    </a:t>
            </a:r>
            <a:r>
              <a:rPr lang="hu-HU" sz="2000" dirty="0" err="1">
                <a:solidFill>
                  <a:schemeClr val="bg1">
                    <a:lumMod val="75000"/>
                  </a:schemeClr>
                </a:solidFill>
              </a:rPr>
              <a:t>glPopMatrix</a:t>
            </a:r>
            <a:r>
              <a:rPr lang="hu-HU" sz="2000" dirty="0">
                <a:solidFill>
                  <a:schemeClr val="bg1">
                    <a:lumMod val="75000"/>
                  </a:schemeClr>
                </a:solidFill>
              </a:rPr>
              <a:t>();</a:t>
            </a:r>
          </a:p>
          <a:p>
            <a:pPr marL="0" indent="0">
              <a:buNone/>
            </a:pPr>
            <a:r>
              <a:rPr lang="hu-HU" sz="2000" dirty="0">
                <a:solidFill>
                  <a:schemeClr val="bg1">
                    <a:lumMod val="75000"/>
                  </a:schemeClr>
                </a:solidFill>
              </a:rPr>
              <a:t>}</a:t>
            </a:r>
          </a:p>
          <a:p>
            <a:pPr marL="0" indent="0">
              <a:buNone/>
            </a:pP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948128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Mesh</a:t>
            </a:r>
            <a:r>
              <a:rPr lang="hu-HU" dirty="0" smtClean="0"/>
              <a:t> betöltés, </a:t>
            </a:r>
            <a:r>
              <a:rPr lang="hu-HU" dirty="0" err="1" smtClean="0"/>
              <a:t>shaderek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Töltsük le a második projektet</a:t>
            </a:r>
          </a:p>
          <a:p>
            <a:r>
              <a:rPr lang="hu-HU" dirty="0" err="1" smtClean="0"/>
              <a:t>Material</a:t>
            </a:r>
            <a:r>
              <a:rPr lang="hu-HU" dirty="0" smtClean="0"/>
              <a:t>, </a:t>
            </a:r>
            <a:r>
              <a:rPr lang="hu-HU" dirty="0" err="1" smtClean="0"/>
              <a:t>Mesh</a:t>
            </a:r>
            <a:r>
              <a:rPr lang="hu-HU" dirty="0" smtClean="0"/>
              <a:t>, </a:t>
            </a:r>
            <a:r>
              <a:rPr lang="hu-HU" dirty="0" err="1" smtClean="0"/>
              <a:t>Shader</a:t>
            </a:r>
            <a:r>
              <a:rPr lang="hu-HU" dirty="0" smtClean="0"/>
              <a:t> osztályok</a:t>
            </a:r>
          </a:p>
          <a:p>
            <a:r>
              <a:rPr lang="hu-HU" dirty="0" err="1" smtClean="0"/>
              <a:t>Mesh</a:t>
            </a:r>
            <a:r>
              <a:rPr lang="hu-HU" dirty="0" smtClean="0"/>
              <a:t> betöltés: </a:t>
            </a:r>
            <a:r>
              <a:rPr lang="hu-HU" dirty="0" err="1" smtClean="0"/>
              <a:t>Assimp</a:t>
            </a:r>
            <a:r>
              <a:rPr lang="hu-HU" dirty="0" smtClean="0"/>
              <a:t> könyvtár</a:t>
            </a:r>
          </a:p>
          <a:p>
            <a:r>
              <a:rPr lang="hu-HU" dirty="0" smtClean="0"/>
              <a:t>A teáskanna átalakult </a:t>
            </a:r>
            <a:r>
              <a:rPr lang="hu-HU" dirty="0" err="1" smtClean="0"/>
              <a:t>shaderrel</a:t>
            </a:r>
            <a:r>
              <a:rPr lang="hu-HU" dirty="0" smtClean="0"/>
              <a:t> rajzolt nyuszivá!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48890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Kamera kalibráció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hu-HU" sz="2800" dirty="0" smtClean="0"/>
              <a:t>A marker valós eltolásának és elforgatásának („póz”) meghatározásához kalibrálnunk kell a kamerát</a:t>
            </a:r>
          </a:p>
          <a:p>
            <a:r>
              <a:rPr lang="hu-HU" sz="2800" dirty="0" err="1" smtClean="0"/>
              <a:t>Perspektív</a:t>
            </a:r>
            <a:r>
              <a:rPr lang="hu-HU" sz="2800" dirty="0" smtClean="0"/>
              <a:t> vetítés és térbeli pozíció:</a:t>
            </a:r>
          </a:p>
          <a:p>
            <a:endParaRPr lang="hu-HU" sz="2800" dirty="0"/>
          </a:p>
          <a:p>
            <a:endParaRPr lang="hu-HU" sz="2800" dirty="0" smtClean="0"/>
          </a:p>
          <a:p>
            <a:r>
              <a:rPr lang="hu-HU" sz="2800" dirty="0" smtClean="0"/>
              <a:t>Olyan jobbkezes </a:t>
            </a:r>
            <a:r>
              <a:rPr lang="hu-HU" sz="2800" dirty="0" err="1" smtClean="0"/>
              <a:t>kamerakoordinátarendszert</a:t>
            </a:r>
            <a:r>
              <a:rPr lang="hu-HU" sz="2800" dirty="0" smtClean="0"/>
              <a:t> eredményez, amiben a z van előre, az y le, az x jobbra</a:t>
            </a:r>
          </a:p>
          <a:p>
            <a:r>
              <a:rPr lang="hu-HU" sz="2800" dirty="0" err="1" smtClean="0"/>
              <a:t>f</a:t>
            </a:r>
            <a:r>
              <a:rPr lang="hu-HU" sz="2800" baseline="-25000" dirty="0" err="1" smtClean="0"/>
              <a:t>x</a:t>
            </a:r>
            <a:r>
              <a:rPr lang="hu-HU" sz="2800" dirty="0" smtClean="0"/>
              <a:t>, </a:t>
            </a:r>
            <a:r>
              <a:rPr lang="hu-HU" sz="2800" dirty="0" err="1" smtClean="0"/>
              <a:t>f</a:t>
            </a:r>
            <a:r>
              <a:rPr lang="hu-HU" sz="2800" baseline="-25000" dirty="0" err="1" smtClean="0"/>
              <a:t>y</a:t>
            </a:r>
            <a:r>
              <a:rPr lang="hu-HU" sz="2800" dirty="0" smtClean="0"/>
              <a:t> a fókusztávolság és a pixelméret hányadosa (a fókusztávolság pixelekben)</a:t>
            </a:r>
          </a:p>
          <a:p>
            <a:r>
              <a:rPr lang="hu-HU" sz="2800" dirty="0" err="1" smtClean="0"/>
              <a:t>c</a:t>
            </a:r>
            <a:r>
              <a:rPr lang="hu-HU" sz="2800" baseline="-25000" dirty="0" err="1" smtClean="0"/>
              <a:t>x</a:t>
            </a:r>
            <a:r>
              <a:rPr lang="hu-HU" sz="2800" dirty="0"/>
              <a:t>, </a:t>
            </a:r>
            <a:r>
              <a:rPr lang="hu-HU" sz="2800" dirty="0" err="1" smtClean="0"/>
              <a:t>c</a:t>
            </a:r>
            <a:r>
              <a:rPr lang="hu-HU" sz="2800" baseline="-25000" dirty="0" err="1" smtClean="0"/>
              <a:t>y</a:t>
            </a:r>
            <a:r>
              <a:rPr lang="hu-HU" sz="2800" dirty="0"/>
              <a:t> </a:t>
            </a:r>
            <a:r>
              <a:rPr lang="hu-HU" sz="2800" dirty="0" smtClean="0"/>
              <a:t>a kamerasík középpontjának eltolása, pixelekben (általában a felbontás fele)</a:t>
            </a:r>
            <a:endParaRPr lang="hu-HU" sz="2800" dirty="0"/>
          </a:p>
        </p:txBody>
      </p:sp>
      <p:pic>
        <p:nvPicPr>
          <p:cNvPr id="2050" name="Picture 2" descr="s  \vecthree{u}{v}{1} = \vecthreethree{f_x}{0}{c_x}{0}{f_y}{c_y}{0}{0}{1}&#10;\begin{bmatrix}&#10;r_{11} &amp; r_{12} &amp; r_{13} &amp; t_1  \\&#10;r_{21} &amp; r_{22} &amp; r_{23} &amp; t_2  \\&#10;r_{31} &amp; r_{32} &amp; r_{33} &amp; t_3&#10;\end{bmatrix}&#10;\begin{bmatrix}&#10;X \\&#10;Y \\&#10;Z \\&#10;1&#10;\end{bmatrix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2895600"/>
            <a:ext cx="3962401" cy="98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52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Torzítás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5(-8) együttható, amik a radiális és tangenciális torzítást írják le</a:t>
            </a:r>
          </a:p>
          <a:p>
            <a:r>
              <a:rPr lang="hu-HU" sz="2800" dirty="0" smtClean="0"/>
              <a:t>Ideális eset: mind nulla</a:t>
            </a:r>
            <a:endParaRPr lang="hu-HU" sz="2800" dirty="0"/>
          </a:p>
        </p:txBody>
      </p:sp>
      <p:pic>
        <p:nvPicPr>
          <p:cNvPr id="3074" name="Picture 2" descr="http://docs.opencv.org/2.4/_images/math/331ebcd980b851f25de1979ebb67a2fed1c8477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76600"/>
            <a:ext cx="4371561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751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Kamera mátrix meghatározása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err="1" smtClean="0"/>
              <a:t>solvePnP</a:t>
            </a:r>
            <a:r>
              <a:rPr lang="hu-HU" sz="2800" dirty="0" smtClean="0"/>
              <a:t>(</a:t>
            </a:r>
            <a:r>
              <a:rPr lang="hu-HU" sz="2800" dirty="0" err="1" smtClean="0"/>
              <a:t>objektumPontok</a:t>
            </a:r>
            <a:r>
              <a:rPr lang="hu-HU" sz="2800" dirty="0" smtClean="0"/>
              <a:t>, </a:t>
            </a:r>
            <a:r>
              <a:rPr lang="hu-HU" sz="2800" dirty="0" err="1" smtClean="0"/>
              <a:t>markerPontok</a:t>
            </a:r>
            <a:r>
              <a:rPr lang="hu-HU" sz="2800" dirty="0" smtClean="0"/>
              <a:t>, vetítőmátrix, </a:t>
            </a:r>
            <a:r>
              <a:rPr lang="hu-HU" sz="2800" dirty="0" err="1" smtClean="0"/>
              <a:t>torzításiEgyütthatók</a:t>
            </a:r>
            <a:r>
              <a:rPr lang="hu-HU" sz="2800" dirty="0" smtClean="0"/>
              <a:t>,                             </a:t>
            </a:r>
            <a:r>
              <a:rPr lang="hu-HU" sz="2800" b="1" dirty="0" smtClean="0"/>
              <a:t>out</a:t>
            </a:r>
            <a:r>
              <a:rPr lang="hu-HU" sz="2800" dirty="0" smtClean="0"/>
              <a:t> forgatás, </a:t>
            </a:r>
            <a:r>
              <a:rPr lang="hu-HU" sz="2800" b="1" dirty="0" smtClean="0"/>
              <a:t>out </a:t>
            </a:r>
            <a:r>
              <a:rPr lang="hu-HU" sz="2800" dirty="0" smtClean="0"/>
              <a:t>eltolás, …)</a:t>
            </a:r>
            <a:endParaRPr lang="hu-HU" sz="2800" dirty="0"/>
          </a:p>
          <a:p>
            <a:r>
              <a:rPr lang="hu-HU" sz="2800" dirty="0" err="1" smtClean="0"/>
              <a:t>vetítőmátrx</a:t>
            </a:r>
            <a:r>
              <a:rPr lang="hu-HU" sz="2800" dirty="0" smtClean="0"/>
              <a:t>: </a:t>
            </a:r>
            <a:r>
              <a:rPr lang="hu-HU" sz="2800" dirty="0" err="1"/>
              <a:t>f</a:t>
            </a:r>
            <a:r>
              <a:rPr lang="hu-HU" sz="2800" baseline="-25000" dirty="0" err="1"/>
              <a:t>x</a:t>
            </a:r>
            <a:r>
              <a:rPr lang="hu-HU" sz="2800" dirty="0"/>
              <a:t>, </a:t>
            </a:r>
            <a:r>
              <a:rPr lang="hu-HU" sz="2800" dirty="0" err="1" smtClean="0"/>
              <a:t>f</a:t>
            </a:r>
            <a:r>
              <a:rPr lang="hu-HU" sz="2800" baseline="-25000" dirty="0" err="1" smtClean="0"/>
              <a:t>y</a:t>
            </a:r>
            <a:r>
              <a:rPr lang="hu-HU" sz="2800" dirty="0"/>
              <a:t> </a:t>
            </a:r>
            <a:r>
              <a:rPr lang="hu-HU" sz="2800" dirty="0" smtClean="0"/>
              <a:t>- </a:t>
            </a:r>
            <a:r>
              <a:rPr lang="hu-HU" sz="2800" dirty="0" err="1" smtClean="0"/>
              <a:t>c</a:t>
            </a:r>
            <a:r>
              <a:rPr lang="hu-HU" sz="2800" baseline="-25000" dirty="0" err="1" smtClean="0"/>
              <a:t>x</a:t>
            </a:r>
            <a:r>
              <a:rPr lang="hu-HU" sz="2800" dirty="0"/>
              <a:t>, </a:t>
            </a:r>
            <a:r>
              <a:rPr lang="hu-HU" sz="2800" dirty="0" err="1" smtClean="0"/>
              <a:t>c</a:t>
            </a:r>
            <a:r>
              <a:rPr lang="hu-HU" sz="2800" baseline="-25000" dirty="0" err="1" smtClean="0"/>
              <a:t>y</a:t>
            </a:r>
            <a:r>
              <a:rPr lang="hu-HU" sz="2800" dirty="0" smtClean="0"/>
              <a:t>  (ld. korábban)</a:t>
            </a:r>
          </a:p>
          <a:p>
            <a:r>
              <a:rPr lang="hu-HU" sz="2800" dirty="0" smtClean="0"/>
              <a:t>Forgatás és eltolás a kamera </a:t>
            </a:r>
            <a:r>
              <a:rPr lang="hu-HU" sz="2800" dirty="0" err="1" smtClean="0"/>
              <a:t>tanszformációja</a:t>
            </a:r>
            <a:r>
              <a:rPr lang="hu-HU" sz="2800" dirty="0" smtClean="0"/>
              <a:t> az objektumhoz (pontok által leírt marker) képest</a:t>
            </a:r>
          </a:p>
          <a:p>
            <a:r>
              <a:rPr lang="hu-HU" sz="2800" dirty="0" err="1" smtClean="0"/>
              <a:t>OpenGL-ben</a:t>
            </a:r>
            <a:r>
              <a:rPr lang="hu-HU" sz="2800" dirty="0" smtClean="0"/>
              <a:t> a nézeti trafó kell</a:t>
            </a:r>
          </a:p>
          <a:p>
            <a:r>
              <a:rPr lang="hu-HU" sz="2800" dirty="0" smtClean="0"/>
              <a:t>A kamera a </a:t>
            </a:r>
            <a:r>
              <a:rPr lang="hu-HU" sz="2800" dirty="0" err="1" smtClean="0"/>
              <a:t>-z</a:t>
            </a:r>
            <a:r>
              <a:rPr lang="hu-HU" sz="2800" dirty="0" smtClean="0"/>
              <a:t> </a:t>
            </a:r>
            <a:r>
              <a:rPr lang="hu-HU" sz="2800" dirty="0" err="1" smtClean="0"/>
              <a:t>-be</a:t>
            </a:r>
            <a:r>
              <a:rPr lang="hu-HU" sz="2800" dirty="0" smtClean="0"/>
              <a:t> néz, y felfelé: y-t és z-t </a:t>
            </a:r>
            <a:r>
              <a:rPr lang="hu-HU" sz="2800" dirty="0" err="1" smtClean="0"/>
              <a:t>invertálni</a:t>
            </a:r>
            <a:r>
              <a:rPr lang="hu-HU" sz="2800" smtClean="0"/>
              <a:t> kell</a:t>
            </a:r>
            <a:endParaRPr 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val="3388142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Desktop</a:t>
            </a:r>
            <a:r>
              <a:rPr lang="hu-HU" dirty="0" smtClean="0"/>
              <a:t> kód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029200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GLUT</a:t>
            </a:r>
          </a:p>
          <a:p>
            <a:r>
              <a:rPr lang="hu-HU" dirty="0" smtClean="0"/>
              <a:t>Emlékeztetők:</a:t>
            </a:r>
          </a:p>
          <a:p>
            <a:pPr marL="0" indent="0">
              <a:buNone/>
            </a:pPr>
            <a:r>
              <a:rPr lang="hu-HU" sz="2600" dirty="0" err="1"/>
              <a:t>glutInit</a:t>
            </a:r>
            <a:r>
              <a:rPr lang="hu-HU" sz="2600" dirty="0"/>
              <a:t>(</a:t>
            </a:r>
            <a:r>
              <a:rPr lang="hu-HU" sz="2600" dirty="0" err="1"/>
              <a:t>&amp;argc</a:t>
            </a:r>
            <a:r>
              <a:rPr lang="hu-HU" sz="2600" dirty="0"/>
              <a:t>, </a:t>
            </a:r>
            <a:r>
              <a:rPr lang="hu-HU" sz="2600" dirty="0" err="1"/>
              <a:t>argv</a:t>
            </a:r>
            <a:r>
              <a:rPr lang="hu-HU" sz="2600" dirty="0" smtClean="0"/>
              <a:t>);  // </a:t>
            </a:r>
            <a:r>
              <a:rPr lang="hu-HU" sz="2600" b="1" dirty="0" smtClean="0"/>
              <a:t>inicializálás</a:t>
            </a:r>
            <a:endParaRPr lang="hu-HU" sz="2600" b="1" dirty="0"/>
          </a:p>
          <a:p>
            <a:pPr marL="0" indent="0">
              <a:buNone/>
            </a:pPr>
            <a:r>
              <a:rPr lang="hu-HU" sz="2600" dirty="0" err="1" smtClean="0"/>
              <a:t>glutInitWindowSize</a:t>
            </a:r>
            <a:r>
              <a:rPr lang="hu-HU" sz="2600" dirty="0" smtClean="0"/>
              <a:t>(640</a:t>
            </a:r>
            <a:r>
              <a:rPr lang="hu-HU" sz="2600" dirty="0"/>
              <a:t>, 360</a:t>
            </a:r>
            <a:r>
              <a:rPr lang="hu-HU" sz="2600" dirty="0" smtClean="0"/>
              <a:t>);  // </a:t>
            </a:r>
            <a:r>
              <a:rPr lang="hu-HU" sz="2600" b="1" dirty="0" smtClean="0"/>
              <a:t>ablakméret beállítás</a:t>
            </a:r>
          </a:p>
          <a:p>
            <a:pPr marL="0" indent="0">
              <a:buNone/>
            </a:pPr>
            <a:r>
              <a:rPr lang="hu-HU" sz="2600" dirty="0" smtClean="0"/>
              <a:t>// </a:t>
            </a:r>
            <a:r>
              <a:rPr lang="hu-HU" sz="2600" b="1" dirty="0" smtClean="0"/>
              <a:t>színes+alfa csatorna, kell </a:t>
            </a:r>
            <a:r>
              <a:rPr lang="hu-HU" sz="2600" b="1" dirty="0" err="1" smtClean="0"/>
              <a:t>z-buffer</a:t>
            </a:r>
            <a:r>
              <a:rPr lang="hu-HU" sz="2600" b="1" dirty="0" smtClean="0"/>
              <a:t>, duplapufferelés</a:t>
            </a:r>
            <a:endParaRPr lang="hu-HU" sz="2600" b="1" dirty="0"/>
          </a:p>
          <a:p>
            <a:pPr marL="0" indent="0">
              <a:buNone/>
            </a:pPr>
            <a:r>
              <a:rPr lang="hu-HU" sz="2600" dirty="0" err="1" smtClean="0"/>
              <a:t>glutInitDisplayMode</a:t>
            </a:r>
            <a:r>
              <a:rPr lang="hu-HU" sz="2600" dirty="0" smtClean="0"/>
              <a:t>(GLUT_RGBA|GLUT_DEPTH|GLUT_DOUBLE);</a:t>
            </a:r>
            <a:endParaRPr lang="hu-HU" sz="2600" dirty="0"/>
          </a:p>
          <a:p>
            <a:pPr marL="0" indent="0">
              <a:buNone/>
            </a:pPr>
            <a:r>
              <a:rPr lang="hu-HU" sz="2600" dirty="0" err="1" smtClean="0"/>
              <a:t>glutCreateWindow</a:t>
            </a:r>
            <a:r>
              <a:rPr lang="hu-HU" sz="2600" dirty="0"/>
              <a:t>("</a:t>
            </a:r>
            <a:r>
              <a:rPr lang="hu-HU" sz="2600" dirty="0" err="1"/>
              <a:t>OpenGL</a:t>
            </a:r>
            <a:r>
              <a:rPr lang="hu-HU" sz="2600" dirty="0"/>
              <a:t> </a:t>
            </a:r>
            <a:r>
              <a:rPr lang="hu-HU" sz="2600" dirty="0" err="1"/>
              <a:t>render</a:t>
            </a:r>
            <a:r>
              <a:rPr lang="hu-HU" sz="2600" dirty="0" smtClean="0"/>
              <a:t>"); // </a:t>
            </a:r>
            <a:r>
              <a:rPr lang="hu-HU" sz="2600" b="1" dirty="0" smtClean="0"/>
              <a:t>ablak létrehozás</a:t>
            </a:r>
            <a:endParaRPr lang="hu-HU" sz="2600" b="1" dirty="0"/>
          </a:p>
          <a:p>
            <a:pPr marL="0" indent="0">
              <a:buNone/>
            </a:pPr>
            <a:r>
              <a:rPr lang="hu-HU" sz="2600" dirty="0" err="1" smtClean="0"/>
              <a:t>glutDisplayFunc</a:t>
            </a:r>
            <a:r>
              <a:rPr lang="hu-HU" sz="2600" dirty="0" smtClean="0"/>
              <a:t>(display);  // </a:t>
            </a:r>
            <a:r>
              <a:rPr lang="hu-HU" sz="2600" b="1" dirty="0" err="1" smtClean="0"/>
              <a:t>display</a:t>
            </a:r>
            <a:r>
              <a:rPr lang="hu-HU" sz="2600" b="1" dirty="0" smtClean="0"/>
              <a:t>: saját rajzoló függvény</a:t>
            </a:r>
            <a:endParaRPr lang="hu-HU" sz="2600" b="1" dirty="0"/>
          </a:p>
          <a:p>
            <a:pPr marL="0" indent="0">
              <a:buNone/>
            </a:pPr>
            <a:r>
              <a:rPr lang="hu-HU" sz="2600" dirty="0" err="1" smtClean="0"/>
              <a:t>glutIdleFunc</a:t>
            </a:r>
            <a:r>
              <a:rPr lang="hu-HU" sz="2600" dirty="0" smtClean="0"/>
              <a:t>(</a:t>
            </a:r>
            <a:r>
              <a:rPr lang="hu-HU" sz="2600" dirty="0" err="1" smtClean="0"/>
              <a:t>idle</a:t>
            </a:r>
            <a:r>
              <a:rPr lang="hu-HU" sz="2600" dirty="0" smtClean="0"/>
              <a:t>);     // </a:t>
            </a:r>
            <a:r>
              <a:rPr lang="hu-HU" sz="2600" b="1" dirty="0" err="1" smtClean="0"/>
              <a:t>idle</a:t>
            </a:r>
            <a:r>
              <a:rPr lang="hu-HU" sz="2600" b="1" dirty="0" smtClean="0"/>
              <a:t>: saját függvény ami időnként hívódik</a:t>
            </a:r>
            <a:endParaRPr lang="hu-HU" sz="2600" b="1" dirty="0"/>
          </a:p>
          <a:p>
            <a:pPr marL="0" indent="0">
              <a:buNone/>
            </a:pPr>
            <a:r>
              <a:rPr lang="hu-HU" sz="2600" dirty="0" err="1" smtClean="0"/>
              <a:t>glutKeyboardFunc</a:t>
            </a:r>
            <a:r>
              <a:rPr lang="hu-HU" sz="2600" dirty="0" smtClean="0"/>
              <a:t>(</a:t>
            </a:r>
            <a:r>
              <a:rPr lang="hu-HU" sz="2600" dirty="0" err="1" smtClean="0"/>
              <a:t>keyboardEvt</a:t>
            </a:r>
            <a:r>
              <a:rPr lang="hu-HU" sz="2600" dirty="0" smtClean="0"/>
              <a:t>);  // </a:t>
            </a:r>
            <a:r>
              <a:rPr lang="hu-HU" sz="2600" b="1" dirty="0" smtClean="0"/>
              <a:t>saját billentyűkezelő</a:t>
            </a:r>
          </a:p>
          <a:p>
            <a:pPr marL="0" indent="0">
              <a:buNone/>
            </a:pPr>
            <a:r>
              <a:rPr lang="hu-HU" sz="2600" dirty="0" err="1"/>
              <a:t>glutMainLoop</a:t>
            </a:r>
            <a:r>
              <a:rPr lang="hu-HU" sz="2600" dirty="0" smtClean="0"/>
              <a:t>();        // </a:t>
            </a:r>
            <a:r>
              <a:rPr lang="hu-HU" sz="2600" b="1" dirty="0" err="1" smtClean="0"/>
              <a:t>glut</a:t>
            </a:r>
            <a:r>
              <a:rPr lang="hu-HU" sz="2600" b="1" dirty="0" smtClean="0"/>
              <a:t> eseményhurok elindítása</a:t>
            </a:r>
          </a:p>
          <a:p>
            <a:pPr marL="0" indent="0">
              <a:buNone/>
            </a:pPr>
            <a:r>
              <a:rPr lang="hu-HU" sz="2600" dirty="0" err="1" smtClean="0"/>
              <a:t>glutPostredisplay</a:t>
            </a:r>
            <a:r>
              <a:rPr lang="hu-HU" sz="2600" dirty="0" smtClean="0"/>
              <a:t>();  // </a:t>
            </a:r>
            <a:r>
              <a:rPr lang="hu-HU" sz="2600" b="1" dirty="0" smtClean="0"/>
              <a:t>új rajzolási esemény előidézése</a:t>
            </a:r>
            <a:endParaRPr lang="hu-HU" sz="2600" dirty="0" smtClean="0"/>
          </a:p>
          <a:p>
            <a:pPr marL="0" indent="0">
              <a:buNone/>
            </a:pPr>
            <a:r>
              <a:rPr lang="hu-HU" sz="2600" dirty="0" err="1" smtClean="0"/>
              <a:t>glutSwapBuffers</a:t>
            </a:r>
            <a:r>
              <a:rPr lang="hu-HU" sz="2600" dirty="0" smtClean="0"/>
              <a:t>();    // </a:t>
            </a:r>
            <a:r>
              <a:rPr lang="hu-HU" sz="2600" b="1" dirty="0" smtClean="0"/>
              <a:t>rajzolás + első-hátsó puffer csere</a:t>
            </a:r>
            <a:endParaRPr lang="hu-HU" sz="2600" dirty="0" smtClean="0"/>
          </a:p>
          <a:p>
            <a:pPr marL="0" indent="0">
              <a:buNone/>
            </a:pPr>
            <a:endParaRPr lang="hu-HU" sz="2600" b="1" dirty="0"/>
          </a:p>
        </p:txBody>
      </p:sp>
    </p:spTree>
    <p:extLst>
      <p:ext uri="{BB962C8B-B14F-4D97-AF65-F5344CB8AC3E}">
        <p14:creationId xmlns:p14="http://schemas.microsoft.com/office/powerpoint/2010/main" val="1768848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OpenGL</a:t>
            </a:r>
            <a:r>
              <a:rPr lang="hu-HU" dirty="0" smtClean="0"/>
              <a:t> alapok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2D kép kirajzolása: </a:t>
            </a:r>
            <a:r>
              <a:rPr lang="hu-HU" sz="2000" dirty="0" err="1" smtClean="0"/>
              <a:t>glDrawPixels</a:t>
            </a:r>
            <a:endParaRPr lang="hu-HU" sz="2000" dirty="0" smtClean="0"/>
          </a:p>
          <a:p>
            <a:r>
              <a:rPr lang="hu-HU" sz="2000" dirty="0" smtClean="0"/>
              <a:t>1. verzió: átmásoljuk mi magunk</a:t>
            </a:r>
          </a:p>
          <a:p>
            <a:pPr marL="0" indent="0">
              <a:buNone/>
            </a:pPr>
            <a:r>
              <a:rPr lang="hu-HU" sz="1600" dirty="0" err="1"/>
              <a:t>unsigned</a:t>
            </a:r>
            <a:r>
              <a:rPr lang="hu-HU" sz="1600" dirty="0"/>
              <a:t> </a:t>
            </a:r>
            <a:r>
              <a:rPr lang="hu-HU" sz="1600" dirty="0" err="1"/>
              <a:t>char</a:t>
            </a:r>
            <a:r>
              <a:rPr lang="hu-HU" sz="1600" dirty="0"/>
              <a:t>* </a:t>
            </a:r>
            <a:r>
              <a:rPr lang="hu-HU" sz="1600" dirty="0" err="1"/>
              <a:t>data</a:t>
            </a:r>
            <a:r>
              <a:rPr lang="hu-HU" sz="1600" dirty="0"/>
              <a:t> = </a:t>
            </a:r>
            <a:r>
              <a:rPr lang="hu-HU" sz="1600" dirty="0" err="1"/>
              <a:t>new</a:t>
            </a:r>
            <a:r>
              <a:rPr lang="hu-HU" sz="1600" dirty="0"/>
              <a:t> </a:t>
            </a:r>
            <a:r>
              <a:rPr lang="hu-HU" sz="1600" dirty="0" err="1"/>
              <a:t>unsigned</a:t>
            </a:r>
            <a:r>
              <a:rPr lang="hu-HU" sz="1600" dirty="0"/>
              <a:t> </a:t>
            </a:r>
            <a:r>
              <a:rPr lang="hu-HU" sz="1600" dirty="0" err="1"/>
              <a:t>char</a:t>
            </a:r>
            <a:r>
              <a:rPr lang="hu-HU" sz="1600" dirty="0"/>
              <a:t>[</a:t>
            </a:r>
            <a:r>
              <a:rPr lang="hu-HU" sz="1600" dirty="0" err="1"/>
              <a:t>imageToDraw.cols</a:t>
            </a:r>
            <a:r>
              <a:rPr lang="hu-HU" sz="1600" dirty="0"/>
              <a:t>*</a:t>
            </a:r>
            <a:r>
              <a:rPr lang="hu-HU" sz="1600" dirty="0" err="1"/>
              <a:t>imageToDraw.rows</a:t>
            </a:r>
            <a:r>
              <a:rPr lang="hu-HU" sz="1600" dirty="0"/>
              <a:t>*3];</a:t>
            </a:r>
          </a:p>
          <a:p>
            <a:pPr marL="0" indent="0">
              <a:buNone/>
            </a:pPr>
            <a:r>
              <a:rPr lang="hu-HU" sz="1600" dirty="0" err="1" smtClean="0"/>
              <a:t>for</a:t>
            </a:r>
            <a:r>
              <a:rPr lang="hu-HU" sz="1600" dirty="0" smtClean="0"/>
              <a:t>(int </a:t>
            </a:r>
            <a:r>
              <a:rPr lang="hu-HU" sz="1600" dirty="0"/>
              <a:t>i = 0; i &lt; </a:t>
            </a:r>
            <a:r>
              <a:rPr lang="hu-HU" sz="1600" dirty="0" err="1"/>
              <a:t>imageToDraw.cols</a:t>
            </a:r>
            <a:r>
              <a:rPr lang="hu-HU" sz="1600" dirty="0"/>
              <a:t>; ++</a:t>
            </a:r>
            <a:r>
              <a:rPr lang="hu-HU" sz="1600" dirty="0" err="1"/>
              <a:t>i</a:t>
            </a:r>
            <a:r>
              <a:rPr lang="hu-HU" sz="1600" dirty="0" smtClean="0"/>
              <a:t>) {</a:t>
            </a:r>
            <a:endParaRPr lang="hu-HU" sz="1600" dirty="0"/>
          </a:p>
          <a:p>
            <a:pPr marL="0" indent="0">
              <a:buNone/>
            </a:pPr>
            <a:r>
              <a:rPr lang="hu-HU" sz="1600" dirty="0" smtClean="0"/>
              <a:t>    </a:t>
            </a:r>
            <a:r>
              <a:rPr lang="hu-HU" sz="1600" dirty="0" err="1" smtClean="0"/>
              <a:t>for</a:t>
            </a:r>
            <a:r>
              <a:rPr lang="hu-HU" sz="1600" dirty="0" smtClean="0"/>
              <a:t>(int </a:t>
            </a:r>
            <a:r>
              <a:rPr lang="hu-HU" sz="1600" dirty="0"/>
              <a:t>j = 0; j &lt; </a:t>
            </a:r>
            <a:r>
              <a:rPr lang="hu-HU" sz="1600" dirty="0" err="1"/>
              <a:t>imageToDraw.rows</a:t>
            </a:r>
            <a:r>
              <a:rPr lang="hu-HU" sz="1600" dirty="0"/>
              <a:t>; ++</a:t>
            </a:r>
            <a:r>
              <a:rPr lang="hu-HU" sz="1600" dirty="0" err="1"/>
              <a:t>j</a:t>
            </a:r>
            <a:r>
              <a:rPr lang="hu-HU" sz="1600" dirty="0" smtClean="0"/>
              <a:t>) {</a:t>
            </a:r>
          </a:p>
          <a:p>
            <a:pPr marL="0" indent="0">
              <a:buNone/>
            </a:pPr>
            <a:r>
              <a:rPr lang="hu-HU" sz="1600" dirty="0"/>
              <a:t> </a:t>
            </a:r>
            <a:r>
              <a:rPr lang="hu-HU" sz="1600" dirty="0" smtClean="0"/>
              <a:t>       </a:t>
            </a:r>
            <a:r>
              <a:rPr lang="hu-HU" sz="1600" dirty="0" err="1" smtClean="0"/>
              <a:t>data</a:t>
            </a:r>
            <a:r>
              <a:rPr lang="hu-HU" sz="1600" dirty="0" smtClean="0"/>
              <a:t>[j*</a:t>
            </a:r>
            <a:r>
              <a:rPr lang="hu-HU" sz="1600" dirty="0" err="1" smtClean="0"/>
              <a:t>imageToDraw.cols</a:t>
            </a:r>
            <a:r>
              <a:rPr lang="hu-HU" sz="1600" dirty="0" smtClean="0"/>
              <a:t>*3 </a:t>
            </a:r>
            <a:r>
              <a:rPr lang="hu-HU" sz="1600" dirty="0"/>
              <a:t>+ i*3 + 0] = </a:t>
            </a:r>
            <a:endParaRPr lang="hu-HU" sz="1600" dirty="0" smtClean="0"/>
          </a:p>
          <a:p>
            <a:pPr marL="0" indent="0">
              <a:buNone/>
            </a:pPr>
            <a:r>
              <a:rPr lang="hu-HU" sz="1600" dirty="0"/>
              <a:t> </a:t>
            </a:r>
            <a:r>
              <a:rPr lang="hu-HU" sz="1600" dirty="0" smtClean="0"/>
              <a:t>                             </a:t>
            </a:r>
            <a:r>
              <a:rPr lang="hu-HU" sz="1600" dirty="0" err="1" smtClean="0"/>
              <a:t>imageToDraw.data</a:t>
            </a:r>
            <a:r>
              <a:rPr lang="hu-HU" sz="1600" dirty="0"/>
              <a:t>[(imageToDraw.rows-j-1)*</a:t>
            </a:r>
            <a:r>
              <a:rPr lang="hu-HU" sz="1600" dirty="0" err="1"/>
              <a:t>imageToDraw.cols</a:t>
            </a:r>
            <a:r>
              <a:rPr lang="hu-HU" sz="1600" dirty="0"/>
              <a:t>*3 + i*3 + 2];</a:t>
            </a:r>
          </a:p>
          <a:p>
            <a:pPr marL="0" indent="0">
              <a:buNone/>
            </a:pPr>
            <a:r>
              <a:rPr lang="hu-HU" sz="1600" dirty="0" smtClean="0"/>
              <a:t>        </a:t>
            </a:r>
            <a:r>
              <a:rPr lang="hu-HU" sz="1600" dirty="0" err="1" smtClean="0"/>
              <a:t>data</a:t>
            </a:r>
            <a:r>
              <a:rPr lang="hu-HU" sz="1600" dirty="0" smtClean="0"/>
              <a:t>[j*</a:t>
            </a:r>
            <a:r>
              <a:rPr lang="hu-HU" sz="1600" dirty="0" err="1" smtClean="0"/>
              <a:t>imageToDraw.cols</a:t>
            </a:r>
            <a:r>
              <a:rPr lang="hu-HU" sz="1600" dirty="0" smtClean="0"/>
              <a:t>*3 </a:t>
            </a:r>
            <a:r>
              <a:rPr lang="hu-HU" sz="1600" dirty="0"/>
              <a:t>+ i*3 + 1] = </a:t>
            </a:r>
            <a:endParaRPr lang="hu-HU" sz="1600" dirty="0" smtClean="0"/>
          </a:p>
          <a:p>
            <a:pPr marL="0" indent="0">
              <a:buNone/>
            </a:pPr>
            <a:r>
              <a:rPr lang="hu-HU" sz="1600" dirty="0"/>
              <a:t> </a:t>
            </a:r>
            <a:r>
              <a:rPr lang="hu-HU" sz="1600" dirty="0" smtClean="0"/>
              <a:t>                             </a:t>
            </a:r>
            <a:r>
              <a:rPr lang="hu-HU" sz="1600" dirty="0" err="1" smtClean="0"/>
              <a:t>imageToDraw.data</a:t>
            </a:r>
            <a:r>
              <a:rPr lang="hu-HU" sz="1600" dirty="0"/>
              <a:t>[(imageToDraw.rows-j-1)*</a:t>
            </a:r>
            <a:r>
              <a:rPr lang="hu-HU" sz="1600" dirty="0" err="1"/>
              <a:t>imageToDraw.cols</a:t>
            </a:r>
            <a:r>
              <a:rPr lang="hu-HU" sz="1600" dirty="0"/>
              <a:t>*3 + i*3 + 1];</a:t>
            </a:r>
          </a:p>
          <a:p>
            <a:pPr marL="0" indent="0">
              <a:buNone/>
            </a:pPr>
            <a:r>
              <a:rPr lang="hu-HU" sz="1600" dirty="0" smtClean="0"/>
              <a:t>        </a:t>
            </a:r>
            <a:r>
              <a:rPr lang="hu-HU" sz="1600" dirty="0" err="1" smtClean="0"/>
              <a:t>data</a:t>
            </a:r>
            <a:r>
              <a:rPr lang="hu-HU" sz="1600" dirty="0" smtClean="0"/>
              <a:t>[j*</a:t>
            </a:r>
            <a:r>
              <a:rPr lang="hu-HU" sz="1600" dirty="0" err="1" smtClean="0"/>
              <a:t>imageToDraw.cols</a:t>
            </a:r>
            <a:r>
              <a:rPr lang="hu-HU" sz="1600" dirty="0" smtClean="0"/>
              <a:t>*3 </a:t>
            </a:r>
            <a:r>
              <a:rPr lang="hu-HU" sz="1600" dirty="0"/>
              <a:t>+ i*3 + 2] = </a:t>
            </a:r>
            <a:endParaRPr lang="hu-HU" sz="1600" dirty="0" smtClean="0"/>
          </a:p>
          <a:p>
            <a:pPr marL="0" indent="0">
              <a:buNone/>
            </a:pPr>
            <a:r>
              <a:rPr lang="hu-HU" sz="1600" dirty="0"/>
              <a:t> </a:t>
            </a:r>
            <a:r>
              <a:rPr lang="hu-HU" sz="1600" dirty="0" smtClean="0"/>
              <a:t>                             </a:t>
            </a:r>
            <a:r>
              <a:rPr lang="hu-HU" sz="1600" dirty="0" err="1" smtClean="0"/>
              <a:t>imageToDraw.data</a:t>
            </a:r>
            <a:r>
              <a:rPr lang="hu-HU" sz="1600" dirty="0"/>
              <a:t>[(imageToDraw.rows-j-1)*</a:t>
            </a:r>
            <a:r>
              <a:rPr lang="hu-HU" sz="1600" dirty="0" err="1"/>
              <a:t>imageToDraw.cols</a:t>
            </a:r>
            <a:r>
              <a:rPr lang="hu-HU" sz="1600" dirty="0"/>
              <a:t>*3 + i*3 + 0];</a:t>
            </a:r>
          </a:p>
          <a:p>
            <a:pPr marL="0" indent="0">
              <a:buNone/>
            </a:pPr>
            <a:r>
              <a:rPr lang="hu-HU" sz="1600" dirty="0" smtClean="0"/>
              <a:t>    }</a:t>
            </a:r>
          </a:p>
          <a:p>
            <a:pPr marL="0" indent="0">
              <a:buNone/>
            </a:pPr>
            <a:r>
              <a:rPr lang="hu-HU" sz="1600" dirty="0" smtClean="0"/>
              <a:t>}</a:t>
            </a:r>
            <a:endParaRPr lang="hu-HU" sz="1600" dirty="0"/>
          </a:p>
          <a:p>
            <a:pPr marL="0" indent="0">
              <a:buNone/>
            </a:pPr>
            <a:r>
              <a:rPr lang="hu-HU" sz="1600" dirty="0" err="1" smtClean="0">
                <a:solidFill>
                  <a:srgbClr val="FF0000"/>
                </a:solidFill>
              </a:rPr>
              <a:t>glDrawPixels</a:t>
            </a:r>
            <a:r>
              <a:rPr lang="hu-HU" sz="1600" dirty="0" smtClean="0">
                <a:solidFill>
                  <a:srgbClr val="FF0000"/>
                </a:solidFill>
              </a:rPr>
              <a:t>(</a:t>
            </a:r>
            <a:r>
              <a:rPr lang="hu-HU" sz="1600" dirty="0" err="1" smtClean="0">
                <a:solidFill>
                  <a:srgbClr val="FF0000"/>
                </a:solidFill>
              </a:rPr>
              <a:t>imageToDraw.cols</a:t>
            </a:r>
            <a:r>
              <a:rPr lang="hu-HU" sz="1600" dirty="0">
                <a:solidFill>
                  <a:srgbClr val="FF0000"/>
                </a:solidFill>
              </a:rPr>
              <a:t>, </a:t>
            </a:r>
            <a:r>
              <a:rPr lang="hu-HU" sz="1600" dirty="0" err="1">
                <a:solidFill>
                  <a:srgbClr val="FF0000"/>
                </a:solidFill>
              </a:rPr>
              <a:t>imageToDraw.rows</a:t>
            </a:r>
            <a:r>
              <a:rPr lang="hu-HU" sz="1600" dirty="0">
                <a:solidFill>
                  <a:srgbClr val="FF0000"/>
                </a:solidFill>
              </a:rPr>
              <a:t>, GL_RGB, GL_UNSIGNED_BYTE, </a:t>
            </a:r>
            <a:r>
              <a:rPr lang="hu-HU" sz="1600" dirty="0" err="1" smtClean="0">
                <a:solidFill>
                  <a:srgbClr val="FF0000"/>
                </a:solidFill>
              </a:rPr>
              <a:t>data</a:t>
            </a:r>
            <a:r>
              <a:rPr lang="hu-HU" sz="1600" dirty="0" smtClean="0">
                <a:solidFill>
                  <a:srgbClr val="FF0000"/>
                </a:solidFill>
              </a:rPr>
              <a:t>);</a:t>
            </a:r>
            <a:endParaRPr lang="hu-HU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709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OpenGL</a:t>
            </a:r>
            <a:r>
              <a:rPr lang="hu-HU" dirty="0" smtClean="0"/>
              <a:t> alapok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hu-HU" sz="2000" dirty="0" smtClean="0"/>
              <a:t>2D kép kirajzolása: </a:t>
            </a:r>
            <a:r>
              <a:rPr lang="hu-HU" sz="2000" dirty="0" err="1" smtClean="0"/>
              <a:t>glDrawPixels</a:t>
            </a:r>
            <a:endParaRPr lang="hu-HU" sz="2000" dirty="0" smtClean="0"/>
          </a:p>
          <a:p>
            <a:r>
              <a:rPr lang="hu-HU" sz="2000" dirty="0"/>
              <a:t>2</a:t>
            </a:r>
            <a:r>
              <a:rPr lang="hu-HU" sz="2000" dirty="0" smtClean="0"/>
              <a:t>. (általában hatékonyabb) verzió: az </a:t>
            </a:r>
            <a:r>
              <a:rPr lang="hu-HU" sz="2000" dirty="0" err="1" smtClean="0"/>
              <a:t>OpenCV</a:t>
            </a:r>
            <a:r>
              <a:rPr lang="hu-HU" sz="2000" dirty="0" smtClean="0"/>
              <a:t> adatot adjuk át</a:t>
            </a:r>
          </a:p>
          <a:p>
            <a:r>
              <a:rPr lang="hu-HU" sz="2000" dirty="0" smtClean="0"/>
              <a:t>Mire figyeljünk? </a:t>
            </a:r>
          </a:p>
          <a:p>
            <a:pPr lvl="1"/>
            <a:r>
              <a:rPr lang="hu-HU" sz="1600" dirty="0" err="1" smtClean="0"/>
              <a:t>OpenCV</a:t>
            </a:r>
            <a:r>
              <a:rPr lang="hu-HU" sz="1600" dirty="0" smtClean="0"/>
              <a:t> </a:t>
            </a:r>
            <a:r>
              <a:rPr lang="hu-HU" sz="1600" dirty="0" err="1" smtClean="0"/>
              <a:t>default</a:t>
            </a:r>
            <a:r>
              <a:rPr lang="hu-HU" sz="1600" dirty="0" smtClean="0"/>
              <a:t> formátum: </a:t>
            </a:r>
            <a:r>
              <a:rPr lang="hu-HU" sz="1600" dirty="0" err="1" smtClean="0"/>
              <a:t>unsigned</a:t>
            </a:r>
            <a:r>
              <a:rPr lang="hu-HU" sz="1600" dirty="0" smtClean="0"/>
              <a:t> byte (ez most stimmel)</a:t>
            </a:r>
          </a:p>
          <a:p>
            <a:pPr lvl="1"/>
            <a:r>
              <a:rPr lang="hu-HU" sz="1600" dirty="0" err="1"/>
              <a:t>OpenCV-ben</a:t>
            </a:r>
            <a:r>
              <a:rPr lang="hu-HU" sz="1600" dirty="0"/>
              <a:t> a kép origója a bal felső sarok, </a:t>
            </a:r>
            <a:r>
              <a:rPr lang="hu-HU" sz="1600" dirty="0" err="1"/>
              <a:t>OpenGL-ben</a:t>
            </a:r>
            <a:r>
              <a:rPr lang="hu-HU" sz="1600" dirty="0"/>
              <a:t> a bal alsó (y flip</a:t>
            </a:r>
            <a:r>
              <a:rPr lang="hu-HU" sz="1600" dirty="0" smtClean="0"/>
              <a:t>!)</a:t>
            </a:r>
          </a:p>
          <a:p>
            <a:pPr lvl="1"/>
            <a:r>
              <a:rPr lang="hu-HU" sz="1600" dirty="0" err="1" smtClean="0"/>
              <a:t>OpenCV</a:t>
            </a:r>
            <a:r>
              <a:rPr lang="hu-HU" sz="1600" dirty="0" smtClean="0"/>
              <a:t> színcsatornák sorrendje BGR, az </a:t>
            </a:r>
            <a:r>
              <a:rPr lang="hu-HU" sz="1600" dirty="0" err="1" smtClean="0"/>
              <a:t>OpenGL-é</a:t>
            </a:r>
            <a:r>
              <a:rPr lang="hu-HU" sz="1600" dirty="0" smtClean="0"/>
              <a:t> RGB</a:t>
            </a:r>
          </a:p>
          <a:p>
            <a:pPr marL="0" indent="0">
              <a:buNone/>
            </a:pPr>
            <a:r>
              <a:rPr lang="hu-HU" sz="1600" dirty="0" err="1" smtClean="0">
                <a:solidFill>
                  <a:srgbClr val="FF0000"/>
                </a:solidFill>
              </a:rPr>
              <a:t>Mat</a:t>
            </a:r>
            <a:r>
              <a:rPr lang="hu-HU" sz="1600" dirty="0" smtClean="0">
                <a:solidFill>
                  <a:srgbClr val="FF0000"/>
                </a:solidFill>
              </a:rPr>
              <a:t> </a:t>
            </a:r>
            <a:r>
              <a:rPr lang="hu-HU" sz="1600" dirty="0" err="1" smtClean="0">
                <a:solidFill>
                  <a:srgbClr val="FF0000"/>
                </a:solidFill>
              </a:rPr>
              <a:t>imageToDrawFlipped</a:t>
            </a:r>
            <a:r>
              <a:rPr lang="hu-HU" sz="1600" dirty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hu-HU" sz="1600" dirty="0" smtClean="0">
                <a:solidFill>
                  <a:srgbClr val="FF0000"/>
                </a:solidFill>
              </a:rPr>
              <a:t>flip(</a:t>
            </a:r>
            <a:r>
              <a:rPr lang="hu-HU" sz="1600" dirty="0" err="1" smtClean="0">
                <a:solidFill>
                  <a:srgbClr val="FF0000"/>
                </a:solidFill>
              </a:rPr>
              <a:t>imageToDraw</a:t>
            </a:r>
            <a:r>
              <a:rPr lang="hu-HU" sz="1600" dirty="0" smtClean="0">
                <a:solidFill>
                  <a:srgbClr val="FF0000"/>
                </a:solidFill>
              </a:rPr>
              <a:t>, </a:t>
            </a:r>
            <a:r>
              <a:rPr lang="hu-HU" sz="1600" dirty="0" err="1">
                <a:solidFill>
                  <a:srgbClr val="FF0000"/>
                </a:solidFill>
              </a:rPr>
              <a:t>imageToDrawFlipped</a:t>
            </a:r>
            <a:r>
              <a:rPr lang="hu-HU" sz="1600" dirty="0" smtClean="0">
                <a:solidFill>
                  <a:srgbClr val="FF0000"/>
                </a:solidFill>
              </a:rPr>
              <a:t>, </a:t>
            </a:r>
            <a:r>
              <a:rPr lang="hu-HU" sz="1600" dirty="0">
                <a:solidFill>
                  <a:srgbClr val="FF0000"/>
                </a:solidFill>
              </a:rPr>
              <a:t>0</a:t>
            </a:r>
            <a:r>
              <a:rPr lang="hu-HU" sz="1600" dirty="0" smtClean="0">
                <a:solidFill>
                  <a:srgbClr val="FF0000"/>
                </a:solidFill>
              </a:rPr>
              <a:t>);  // függőleges tükrözés</a:t>
            </a:r>
          </a:p>
          <a:p>
            <a:pPr marL="0" indent="0">
              <a:buNone/>
            </a:pPr>
            <a:r>
              <a:rPr lang="hu-HU" sz="1600" dirty="0" err="1" smtClean="0"/>
              <a:t>glDrawPixels</a:t>
            </a:r>
            <a:r>
              <a:rPr lang="hu-HU" sz="1600" dirty="0" smtClean="0"/>
              <a:t>(</a:t>
            </a:r>
            <a:r>
              <a:rPr lang="hu-HU" sz="1600" dirty="0" err="1" smtClean="0"/>
              <a:t>imageToDraw.cols</a:t>
            </a:r>
            <a:r>
              <a:rPr lang="hu-HU" sz="1600" dirty="0"/>
              <a:t>, </a:t>
            </a:r>
            <a:r>
              <a:rPr lang="hu-HU" sz="1600" dirty="0" err="1"/>
              <a:t>imageToDraw.rows</a:t>
            </a:r>
            <a:r>
              <a:rPr lang="hu-HU" sz="1600" dirty="0"/>
              <a:t>, </a:t>
            </a:r>
            <a:endParaRPr lang="hu-HU" sz="1600" dirty="0" smtClean="0"/>
          </a:p>
          <a:p>
            <a:pPr marL="0" indent="0">
              <a:buNone/>
            </a:pPr>
            <a:r>
              <a:rPr lang="hu-HU" sz="1600" dirty="0"/>
              <a:t> </a:t>
            </a:r>
            <a:r>
              <a:rPr lang="hu-HU" sz="1600" dirty="0" smtClean="0"/>
              <a:t>                       </a:t>
            </a:r>
            <a:r>
              <a:rPr lang="hu-HU" sz="1600" dirty="0" smtClean="0">
                <a:solidFill>
                  <a:srgbClr val="FF0000"/>
                </a:solidFill>
              </a:rPr>
              <a:t>GL_BGR</a:t>
            </a:r>
            <a:r>
              <a:rPr lang="hu-HU" sz="1600" dirty="0" smtClean="0"/>
              <a:t>, </a:t>
            </a:r>
            <a:r>
              <a:rPr lang="hu-HU" sz="1600" dirty="0"/>
              <a:t>GL_UNSIGNED_BYTE, </a:t>
            </a:r>
            <a:r>
              <a:rPr lang="hu-HU" sz="1600" dirty="0" err="1" smtClean="0">
                <a:solidFill>
                  <a:srgbClr val="FF0000"/>
                </a:solidFill>
              </a:rPr>
              <a:t>imageToDrawFlipped.data</a:t>
            </a:r>
            <a:r>
              <a:rPr lang="hu-HU" sz="1600" dirty="0" smtClean="0"/>
              <a:t>);</a:t>
            </a:r>
          </a:p>
          <a:p>
            <a:pPr marL="0" indent="0">
              <a:buNone/>
            </a:pPr>
            <a:endParaRPr lang="hu-HU" sz="1600" dirty="0"/>
          </a:p>
          <a:p>
            <a:r>
              <a:rPr lang="hu-HU" sz="2000" dirty="0" smtClean="0"/>
              <a:t>Megjegyzés: ugyanez a helyzet, mikor </a:t>
            </a:r>
            <a:r>
              <a:rPr lang="hu-HU" sz="2000" dirty="0" err="1" smtClean="0"/>
              <a:t>OpenGL</a:t>
            </a:r>
            <a:r>
              <a:rPr lang="hu-HU" sz="2000" dirty="0" smtClean="0"/>
              <a:t> textúrába töltünk adatot </a:t>
            </a:r>
            <a:r>
              <a:rPr lang="hu-HU" sz="2000" dirty="0" err="1" smtClean="0"/>
              <a:t>OpenCV-ből</a:t>
            </a:r>
            <a:r>
              <a:rPr lang="hu-HU" sz="2000" dirty="0" smtClean="0"/>
              <a:t> (glTexImage2D, glTexSubImage2D…)</a:t>
            </a:r>
          </a:p>
        </p:txBody>
      </p:sp>
    </p:spTree>
    <p:extLst>
      <p:ext uri="{BB962C8B-B14F-4D97-AF65-F5344CB8AC3E}">
        <p14:creationId xmlns:p14="http://schemas.microsoft.com/office/powerpoint/2010/main" val="2690574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Egyszerű rajzolás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Rajzoljunk a markerek fölé valamit!</a:t>
            </a:r>
          </a:p>
          <a:p>
            <a:r>
              <a:rPr lang="hu-HU" dirty="0" smtClean="0"/>
              <a:t>Figyelni kell, hogy a kamerakép elé rajzoljunk</a:t>
            </a:r>
          </a:p>
          <a:p>
            <a:pPr lvl="1"/>
            <a:r>
              <a:rPr lang="hu-HU" dirty="0" smtClean="0"/>
              <a:t>Azaz: a rajzolt geometria </a:t>
            </a:r>
            <a:r>
              <a:rPr lang="hu-HU" b="1" dirty="0" smtClean="0"/>
              <a:t>takarja</a:t>
            </a:r>
            <a:r>
              <a:rPr lang="hu-HU" dirty="0" smtClean="0"/>
              <a:t> az előbb kirajzolt képet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2600" dirty="0" err="1" smtClean="0"/>
              <a:t>initOpenGL</a:t>
            </a:r>
            <a:r>
              <a:rPr lang="hu-HU" sz="2600" dirty="0" smtClean="0"/>
              <a:t> függvény:</a:t>
            </a:r>
          </a:p>
          <a:p>
            <a:pPr marL="0" indent="0">
              <a:buNone/>
            </a:pPr>
            <a:r>
              <a:rPr lang="hu-HU" sz="2600" dirty="0" err="1" smtClean="0"/>
              <a:t>glEnable</a:t>
            </a:r>
            <a:r>
              <a:rPr lang="hu-HU" sz="2600" dirty="0" smtClean="0"/>
              <a:t>(GL_DEPTH_TEST);</a:t>
            </a:r>
          </a:p>
          <a:p>
            <a:pPr marL="0" indent="0">
              <a:buNone/>
            </a:pPr>
            <a:endParaRPr lang="hu-HU" sz="2600" dirty="0" smtClean="0"/>
          </a:p>
          <a:p>
            <a:pPr marL="0" indent="0">
              <a:buNone/>
            </a:pPr>
            <a:r>
              <a:rPr lang="hu-HU" sz="2600" dirty="0" smtClean="0"/>
              <a:t>Az </a:t>
            </a:r>
            <a:r>
              <a:rPr lang="hu-HU" sz="2600" dirty="0" err="1" smtClean="0"/>
              <a:t>renderelés</a:t>
            </a:r>
            <a:r>
              <a:rPr lang="hu-HU" sz="2600" dirty="0" smtClean="0"/>
              <a:t> előtt:</a:t>
            </a:r>
          </a:p>
          <a:p>
            <a:pPr marL="0" indent="0">
              <a:buNone/>
            </a:pPr>
            <a:r>
              <a:rPr lang="hu-HU" sz="2600" dirty="0" err="1" smtClean="0"/>
              <a:t>glClearDepth</a:t>
            </a:r>
            <a:r>
              <a:rPr lang="hu-HU" sz="2600" dirty="0" smtClean="0"/>
              <a:t>(</a:t>
            </a:r>
            <a:r>
              <a:rPr lang="hu-HU" sz="2600" dirty="0" smtClean="0">
                <a:solidFill>
                  <a:srgbClr val="FF0000"/>
                </a:solidFill>
              </a:rPr>
              <a:t>1.0</a:t>
            </a:r>
            <a:r>
              <a:rPr lang="hu-HU" sz="2600" dirty="0" smtClean="0"/>
              <a:t>);</a:t>
            </a:r>
          </a:p>
          <a:p>
            <a:pPr marL="0" indent="0">
              <a:buNone/>
            </a:pPr>
            <a:r>
              <a:rPr lang="hu-HU" sz="2600" dirty="0" err="1" smtClean="0"/>
              <a:t>glClear</a:t>
            </a:r>
            <a:r>
              <a:rPr lang="hu-HU" sz="2600" dirty="0" smtClean="0"/>
              <a:t>(GL_DEPTH_BUFFER_BIT</a:t>
            </a:r>
            <a:r>
              <a:rPr lang="hu-HU" sz="2600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784496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Egyszerű rajzolás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 fontScale="70000" lnSpcReduction="20000"/>
          </a:bodyPr>
          <a:lstStyle/>
          <a:p>
            <a:r>
              <a:rPr lang="hu-HU" sz="3400" dirty="0" smtClean="0"/>
              <a:t>1. verzió: </a:t>
            </a:r>
            <a:r>
              <a:rPr lang="hu-HU" sz="3400" dirty="0" err="1" smtClean="0"/>
              <a:t>ortografikus</a:t>
            </a:r>
            <a:r>
              <a:rPr lang="hu-HU" sz="3400" dirty="0" smtClean="0"/>
              <a:t> vetítés</a:t>
            </a:r>
          </a:p>
          <a:p>
            <a:pPr marL="0" indent="0">
              <a:buNone/>
            </a:pPr>
            <a:r>
              <a:rPr lang="hu-HU" sz="2600" dirty="0" err="1"/>
              <a:t>glMatrixMode</a:t>
            </a:r>
            <a:r>
              <a:rPr lang="hu-HU" sz="2600" dirty="0"/>
              <a:t>(GL_PROJECTION);</a:t>
            </a:r>
          </a:p>
          <a:p>
            <a:pPr marL="0" indent="0">
              <a:buNone/>
            </a:pPr>
            <a:r>
              <a:rPr lang="hu-HU" sz="2600" dirty="0" err="1" smtClean="0"/>
              <a:t>glLoadIdentity</a:t>
            </a:r>
            <a:r>
              <a:rPr lang="hu-HU" sz="2600" dirty="0"/>
              <a:t>();</a:t>
            </a:r>
          </a:p>
          <a:p>
            <a:pPr marL="0" indent="0">
              <a:buNone/>
            </a:pPr>
            <a:r>
              <a:rPr lang="hu-HU" sz="2600" dirty="0" err="1" smtClean="0"/>
              <a:t>float</a:t>
            </a:r>
            <a:r>
              <a:rPr lang="hu-HU" sz="2600" dirty="0" smtClean="0"/>
              <a:t> </a:t>
            </a:r>
            <a:r>
              <a:rPr lang="hu-HU" sz="2600" dirty="0" err="1" smtClean="0"/>
              <a:t>aspect</a:t>
            </a:r>
            <a:r>
              <a:rPr lang="hu-HU" sz="2600" dirty="0" smtClean="0"/>
              <a:t> </a:t>
            </a:r>
            <a:r>
              <a:rPr lang="hu-HU" sz="2600" dirty="0"/>
              <a:t>= (</a:t>
            </a:r>
            <a:r>
              <a:rPr lang="hu-HU" sz="2600" dirty="0" err="1"/>
              <a:t>float</a:t>
            </a:r>
            <a:r>
              <a:rPr lang="hu-HU" sz="2600" dirty="0"/>
              <a:t>) </a:t>
            </a:r>
            <a:r>
              <a:rPr lang="hu-HU" sz="2600" dirty="0" err="1"/>
              <a:t>resized.cols</a:t>
            </a:r>
            <a:r>
              <a:rPr lang="hu-HU" sz="2600" dirty="0"/>
              <a:t> / (</a:t>
            </a:r>
            <a:r>
              <a:rPr lang="hu-HU" sz="2600" dirty="0" err="1"/>
              <a:t>float</a:t>
            </a:r>
            <a:r>
              <a:rPr lang="hu-HU" sz="2600" dirty="0"/>
              <a:t>) </a:t>
            </a:r>
            <a:r>
              <a:rPr lang="hu-HU" sz="2600" dirty="0" err="1"/>
              <a:t>resized.rows</a:t>
            </a:r>
            <a:r>
              <a:rPr lang="hu-HU" sz="2600" dirty="0"/>
              <a:t>;</a:t>
            </a:r>
          </a:p>
          <a:p>
            <a:pPr marL="0" indent="0">
              <a:buNone/>
            </a:pPr>
            <a:r>
              <a:rPr lang="hu-HU" sz="2600" dirty="0" err="1" smtClean="0"/>
              <a:t>glScalef</a:t>
            </a:r>
            <a:r>
              <a:rPr lang="hu-HU" sz="2600" dirty="0" smtClean="0"/>
              <a:t>(1.0</a:t>
            </a:r>
            <a:r>
              <a:rPr lang="hu-HU" sz="2600" dirty="0"/>
              <a:t>, </a:t>
            </a:r>
            <a:r>
              <a:rPr lang="hu-HU" sz="2600" dirty="0" err="1"/>
              <a:t>aspect</a:t>
            </a:r>
            <a:r>
              <a:rPr lang="hu-HU" sz="2600" dirty="0"/>
              <a:t>, </a:t>
            </a:r>
            <a:r>
              <a:rPr lang="hu-HU" sz="2600" dirty="0" err="1"/>
              <a:t>1.0</a:t>
            </a:r>
            <a:r>
              <a:rPr lang="hu-HU" sz="2600" dirty="0"/>
              <a:t>); // </a:t>
            </a:r>
            <a:r>
              <a:rPr lang="hu-HU" sz="2600" dirty="0" err="1"/>
              <a:t>aspect</a:t>
            </a:r>
            <a:r>
              <a:rPr lang="hu-HU" sz="2600" dirty="0"/>
              <a:t> </a:t>
            </a:r>
            <a:r>
              <a:rPr lang="hu-HU" sz="2600" dirty="0" smtClean="0"/>
              <a:t>ratio</a:t>
            </a:r>
          </a:p>
          <a:p>
            <a:pPr marL="0" indent="0">
              <a:buNone/>
            </a:pPr>
            <a:endParaRPr lang="hu-HU" sz="2600" dirty="0"/>
          </a:p>
          <a:p>
            <a:r>
              <a:rPr lang="hu-HU" sz="3400" dirty="0" smtClean="0"/>
              <a:t>Hova tegyük a 3D geometriát? Ahol a marker van!</a:t>
            </a:r>
          </a:p>
          <a:p>
            <a:pPr marL="0" indent="0">
              <a:buNone/>
            </a:pPr>
            <a:r>
              <a:rPr lang="hu-HU" sz="2600" dirty="0" err="1"/>
              <a:t>for</a:t>
            </a:r>
            <a:r>
              <a:rPr lang="hu-HU" sz="2600" dirty="0"/>
              <a:t> (int i = 0; i &lt; </a:t>
            </a:r>
            <a:r>
              <a:rPr lang="hu-HU" sz="2600" dirty="0" err="1"/>
              <a:t>finalMarkers.size</a:t>
            </a:r>
            <a:r>
              <a:rPr lang="hu-HU" sz="2600" dirty="0"/>
              <a:t>(); ++</a:t>
            </a:r>
            <a:r>
              <a:rPr lang="hu-HU" sz="2600" dirty="0" err="1"/>
              <a:t>i</a:t>
            </a:r>
            <a:r>
              <a:rPr lang="hu-HU" sz="2600" dirty="0" smtClean="0"/>
              <a:t>) </a:t>
            </a:r>
            <a:r>
              <a:rPr lang="hu-HU" sz="2600" dirty="0" smtClean="0"/>
              <a:t>{</a:t>
            </a:r>
          </a:p>
          <a:p>
            <a:pPr marL="0" indent="0">
              <a:buNone/>
            </a:pPr>
            <a:r>
              <a:rPr lang="hu-HU" sz="2600" dirty="0" smtClean="0"/>
              <a:t>    </a:t>
            </a:r>
            <a:r>
              <a:rPr lang="en-US" sz="2600" dirty="0" smtClean="0"/>
              <a:t>if </a:t>
            </a:r>
            <a:r>
              <a:rPr lang="en-US" sz="2600" dirty="0"/>
              <a:t>(</a:t>
            </a:r>
            <a:r>
              <a:rPr lang="en-US" sz="2600" dirty="0" err="1"/>
              <a:t>finalMarkers</a:t>
            </a:r>
            <a:r>
              <a:rPr lang="en-US" sz="2600" dirty="0"/>
              <a:t>[</a:t>
            </a:r>
            <a:r>
              <a:rPr lang="en-US" sz="2600" dirty="0" err="1"/>
              <a:t>i</a:t>
            </a:r>
            <a:r>
              <a:rPr lang="en-US" sz="2600" dirty="0"/>
              <a:t>].id == -</a:t>
            </a:r>
            <a:r>
              <a:rPr lang="en-US" sz="2600" dirty="0" smtClean="0"/>
              <a:t>1)</a:t>
            </a:r>
            <a:r>
              <a:rPr lang="hu-HU" sz="2600" dirty="0" smtClean="0"/>
              <a:t> </a:t>
            </a:r>
            <a:r>
              <a:rPr lang="en-US" sz="2600" dirty="0" smtClean="0"/>
              <a:t>continue</a:t>
            </a:r>
            <a:r>
              <a:rPr lang="en-US" sz="2600" dirty="0"/>
              <a:t>;</a:t>
            </a:r>
            <a:endParaRPr lang="hu-HU" sz="2600" dirty="0"/>
          </a:p>
          <a:p>
            <a:pPr marL="0" indent="0">
              <a:buNone/>
            </a:pPr>
            <a:r>
              <a:rPr lang="hu-HU" sz="2600" dirty="0" smtClean="0"/>
              <a:t>    </a:t>
            </a:r>
            <a:r>
              <a:rPr lang="hu-HU" sz="2600" dirty="0" err="1" smtClean="0"/>
              <a:t>cv</a:t>
            </a:r>
            <a:r>
              <a:rPr lang="hu-HU" sz="2600" dirty="0"/>
              <a:t>::</a:t>
            </a:r>
            <a:r>
              <a:rPr lang="hu-HU" sz="2600" dirty="0" err="1"/>
              <a:t>Point</a:t>
            </a:r>
            <a:r>
              <a:rPr lang="hu-HU" sz="2600" dirty="0"/>
              <a:t> </a:t>
            </a:r>
            <a:r>
              <a:rPr lang="hu-HU" sz="2600" dirty="0" err="1"/>
              <a:t>markerCenter</a:t>
            </a:r>
            <a:r>
              <a:rPr lang="hu-HU" sz="2600" dirty="0"/>
              <a:t> = </a:t>
            </a:r>
            <a:r>
              <a:rPr lang="hu-HU" sz="2600" dirty="0" err="1">
                <a:solidFill>
                  <a:srgbClr val="FF0000"/>
                </a:solidFill>
              </a:rPr>
              <a:t>finalMarkers</a:t>
            </a:r>
            <a:r>
              <a:rPr lang="hu-HU" sz="2600" dirty="0">
                <a:solidFill>
                  <a:srgbClr val="FF0000"/>
                </a:solidFill>
              </a:rPr>
              <a:t>[i].center</a:t>
            </a:r>
            <a:r>
              <a:rPr lang="hu-HU" sz="2600" dirty="0"/>
              <a:t>;</a:t>
            </a:r>
          </a:p>
          <a:p>
            <a:pPr marL="0" indent="0">
              <a:buNone/>
            </a:pPr>
            <a:r>
              <a:rPr lang="hu-HU" sz="2600" dirty="0" smtClean="0"/>
              <a:t>    </a:t>
            </a:r>
            <a:r>
              <a:rPr lang="hu-HU" sz="2600" dirty="0" err="1" smtClean="0"/>
              <a:t>glPushMatrix</a:t>
            </a:r>
            <a:r>
              <a:rPr lang="hu-HU" sz="2600" dirty="0"/>
              <a:t>();</a:t>
            </a:r>
          </a:p>
          <a:p>
            <a:pPr marL="0" indent="0">
              <a:buNone/>
            </a:pPr>
            <a:r>
              <a:rPr lang="hu-HU" sz="2600" dirty="0" smtClean="0"/>
              <a:t>    </a:t>
            </a:r>
            <a:r>
              <a:rPr lang="hu-HU" sz="2600" dirty="0" err="1" smtClean="0"/>
              <a:t>glTranslatef</a:t>
            </a:r>
            <a:r>
              <a:rPr lang="hu-HU" sz="2600" dirty="0" smtClean="0"/>
              <a:t>(2*</a:t>
            </a:r>
            <a:r>
              <a:rPr lang="hu-HU" sz="2600" dirty="0" err="1" smtClean="0"/>
              <a:t>markerCenter.x</a:t>
            </a:r>
            <a:r>
              <a:rPr lang="hu-HU" sz="2600" dirty="0"/>
              <a:t>/(</a:t>
            </a:r>
            <a:r>
              <a:rPr lang="hu-HU" sz="2600" dirty="0" err="1"/>
              <a:t>float</a:t>
            </a:r>
            <a:r>
              <a:rPr lang="hu-HU" sz="2600" dirty="0"/>
              <a:t>)</a:t>
            </a:r>
            <a:r>
              <a:rPr lang="hu-HU" sz="2600" dirty="0" err="1"/>
              <a:t>imageToDraw.cols</a:t>
            </a:r>
            <a:r>
              <a:rPr lang="hu-HU" sz="2600" dirty="0"/>
              <a:t> - 1.0, </a:t>
            </a:r>
          </a:p>
          <a:p>
            <a:pPr marL="0" indent="0">
              <a:buNone/>
            </a:pPr>
            <a:r>
              <a:rPr lang="hu-HU" sz="2600" dirty="0" smtClean="0"/>
              <a:t>                          </a:t>
            </a:r>
            <a:r>
              <a:rPr lang="hu-HU" sz="2600" dirty="0" smtClean="0"/>
              <a:t>(1.0 </a:t>
            </a:r>
            <a:r>
              <a:rPr lang="hu-HU" sz="2600" dirty="0"/>
              <a:t>- 2*</a:t>
            </a:r>
            <a:r>
              <a:rPr lang="hu-HU" sz="2600" dirty="0" err="1"/>
              <a:t>markerCenter.y</a:t>
            </a:r>
            <a:r>
              <a:rPr lang="hu-HU" sz="2600" dirty="0"/>
              <a:t>/(</a:t>
            </a:r>
            <a:r>
              <a:rPr lang="hu-HU" sz="2600" dirty="0" err="1" smtClean="0"/>
              <a:t>float</a:t>
            </a:r>
            <a:r>
              <a:rPr lang="hu-HU" sz="2600" dirty="0" smtClean="0"/>
              <a:t>)</a:t>
            </a:r>
            <a:r>
              <a:rPr lang="hu-HU" sz="2600" dirty="0" err="1" smtClean="0"/>
              <a:t>imageToDraw.rows</a:t>
            </a:r>
            <a:r>
              <a:rPr lang="hu-HU" sz="2600" dirty="0" smtClean="0"/>
              <a:t>) </a:t>
            </a:r>
            <a:r>
              <a:rPr lang="hu-HU" sz="2600" dirty="0"/>
              <a:t>/ </a:t>
            </a:r>
            <a:r>
              <a:rPr lang="hu-HU" sz="2600" dirty="0" err="1"/>
              <a:t>aspect</a:t>
            </a:r>
            <a:r>
              <a:rPr lang="hu-HU" sz="2600" dirty="0" smtClean="0"/>
              <a:t>, -</a:t>
            </a:r>
            <a:r>
              <a:rPr lang="hu-HU" sz="2600" dirty="0"/>
              <a:t>0.5</a:t>
            </a:r>
            <a:r>
              <a:rPr lang="hu-HU" sz="2600" dirty="0" smtClean="0"/>
              <a:t>);</a:t>
            </a:r>
          </a:p>
          <a:p>
            <a:pPr marL="0" indent="0">
              <a:buNone/>
            </a:pPr>
            <a:r>
              <a:rPr lang="hu-HU" sz="2600" dirty="0"/>
              <a:t> </a:t>
            </a:r>
            <a:r>
              <a:rPr lang="hu-HU" sz="2600" dirty="0" smtClean="0"/>
              <a:t>   // </a:t>
            </a:r>
            <a:r>
              <a:rPr lang="hu-HU" sz="2600" dirty="0" err="1" smtClean="0"/>
              <a:t>printf</a:t>
            </a:r>
            <a:r>
              <a:rPr lang="hu-HU" sz="2600" dirty="0"/>
              <a:t>("markercenter: </a:t>
            </a:r>
            <a:r>
              <a:rPr lang="hu-HU" sz="2600" dirty="0" err="1"/>
              <a:t>%f</a:t>
            </a:r>
            <a:r>
              <a:rPr lang="hu-HU" sz="2600" dirty="0"/>
              <a:t> </a:t>
            </a:r>
            <a:r>
              <a:rPr lang="hu-HU" sz="2600" dirty="0" err="1"/>
              <a:t>%f</a:t>
            </a:r>
            <a:r>
              <a:rPr lang="hu-HU" sz="2600" dirty="0"/>
              <a:t> \n", </a:t>
            </a:r>
            <a:r>
              <a:rPr lang="hu-HU" sz="2600" dirty="0" err="1"/>
              <a:t>markerCenter.x</a:t>
            </a:r>
            <a:r>
              <a:rPr lang="hu-HU" sz="2600" dirty="0"/>
              <a:t>, </a:t>
            </a:r>
            <a:r>
              <a:rPr lang="hu-HU" sz="2600" dirty="0" err="1"/>
              <a:t>markerCenter.y</a:t>
            </a:r>
            <a:r>
              <a:rPr lang="hu-HU" sz="2600" dirty="0"/>
              <a:t>);</a:t>
            </a:r>
          </a:p>
          <a:p>
            <a:pPr marL="0" indent="0">
              <a:buNone/>
            </a:pPr>
            <a:r>
              <a:rPr lang="hu-HU" sz="2600" dirty="0" smtClean="0"/>
              <a:t>    </a:t>
            </a:r>
            <a:r>
              <a:rPr lang="hu-HU" sz="2600" dirty="0" err="1" smtClean="0"/>
              <a:t>glutSolidTeapot</a:t>
            </a:r>
            <a:r>
              <a:rPr lang="hu-HU" sz="2600" dirty="0" smtClean="0"/>
              <a:t>(0.1</a:t>
            </a:r>
            <a:r>
              <a:rPr lang="hu-HU" sz="2600" dirty="0"/>
              <a:t>);</a:t>
            </a:r>
          </a:p>
          <a:p>
            <a:pPr marL="0" indent="0">
              <a:buNone/>
            </a:pPr>
            <a:r>
              <a:rPr lang="hu-HU" sz="2600" dirty="0" smtClean="0"/>
              <a:t>    </a:t>
            </a:r>
            <a:r>
              <a:rPr lang="hu-HU" sz="2600" dirty="0" err="1" smtClean="0"/>
              <a:t>glPopMatrix</a:t>
            </a:r>
            <a:r>
              <a:rPr lang="hu-HU" sz="2600" dirty="0"/>
              <a:t>();</a:t>
            </a:r>
          </a:p>
          <a:p>
            <a:pPr marL="0" indent="0">
              <a:buNone/>
            </a:pPr>
            <a:r>
              <a:rPr lang="hu-HU" sz="2600" dirty="0" smtClean="0"/>
              <a:t>}</a:t>
            </a:r>
            <a:endParaRPr lang="hu-HU" sz="2600" dirty="0"/>
          </a:p>
          <a:p>
            <a:pPr marL="0" indent="0">
              <a:buNone/>
            </a:pPr>
            <a:endParaRPr lang="hu-HU" sz="2600" dirty="0"/>
          </a:p>
        </p:txBody>
      </p:sp>
    </p:spTree>
    <p:extLst>
      <p:ext uri="{BB962C8B-B14F-4D97-AF65-F5344CB8AC3E}">
        <p14:creationId xmlns:p14="http://schemas.microsoft.com/office/powerpoint/2010/main" val="3734681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Számoljuk ki a detektált marker középpontját!</a:t>
            </a:r>
          </a:p>
          <a:p>
            <a:r>
              <a:rPr lang="hu-HU" dirty="0" smtClean="0"/>
              <a:t>Tipp: súlypont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0238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Marker középpontja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Új adattag a Marker osztályba: </a:t>
            </a:r>
            <a:r>
              <a:rPr lang="hu-HU" sz="2800" dirty="0" err="1" smtClean="0"/>
              <a:t>cv</a:t>
            </a:r>
            <a:r>
              <a:rPr lang="hu-HU" sz="2800" dirty="0" smtClean="0"/>
              <a:t>::</a:t>
            </a:r>
            <a:r>
              <a:rPr lang="hu-HU" sz="2800" dirty="0" err="1" smtClean="0"/>
              <a:t>Point</a:t>
            </a:r>
            <a:r>
              <a:rPr lang="hu-HU" sz="2800" dirty="0" smtClean="0"/>
              <a:t> center</a:t>
            </a:r>
          </a:p>
          <a:p>
            <a:r>
              <a:rPr lang="hu-HU" sz="2800" dirty="0" smtClean="0"/>
              <a:t>Kiszámítás:</a:t>
            </a:r>
          </a:p>
          <a:p>
            <a:pPr marL="0" indent="0">
              <a:buNone/>
            </a:pPr>
            <a:r>
              <a:rPr lang="hu-HU" sz="1800" dirty="0" err="1" smtClean="0"/>
              <a:t>void</a:t>
            </a:r>
            <a:r>
              <a:rPr lang="hu-HU" sz="1800" dirty="0" smtClean="0"/>
              <a:t> </a:t>
            </a:r>
            <a:r>
              <a:rPr lang="hu-HU" sz="1800" dirty="0"/>
              <a:t>center(</a:t>
            </a:r>
            <a:r>
              <a:rPr lang="hu-HU" sz="1800" dirty="0" err="1"/>
              <a:t>Marker&amp;</a:t>
            </a:r>
            <a:r>
              <a:rPr lang="hu-HU" sz="1800" dirty="0"/>
              <a:t> m)</a:t>
            </a:r>
          </a:p>
          <a:p>
            <a:pPr marL="0" indent="0">
              <a:buNone/>
            </a:pPr>
            <a:r>
              <a:rPr lang="hu-HU" sz="1800" dirty="0"/>
              <a:t>{</a:t>
            </a:r>
          </a:p>
          <a:p>
            <a:pPr marL="0" indent="0">
              <a:buNone/>
            </a:pPr>
            <a:r>
              <a:rPr lang="hu-HU" sz="1800" dirty="0" smtClean="0"/>
              <a:t>    </a:t>
            </a:r>
            <a:r>
              <a:rPr lang="hu-HU" sz="1800" dirty="0" err="1" smtClean="0"/>
              <a:t>cv</a:t>
            </a:r>
            <a:r>
              <a:rPr lang="hu-HU" sz="1800" dirty="0"/>
              <a:t>::</a:t>
            </a:r>
            <a:r>
              <a:rPr lang="hu-HU" sz="1800" dirty="0" err="1"/>
              <a:t>Point</a:t>
            </a:r>
            <a:r>
              <a:rPr lang="hu-HU" sz="1800" dirty="0"/>
              <a:t> c(0,</a:t>
            </a:r>
            <a:r>
              <a:rPr lang="hu-HU" sz="1800" dirty="0" err="1"/>
              <a:t>0</a:t>
            </a:r>
            <a:r>
              <a:rPr lang="hu-HU" sz="1800" dirty="0"/>
              <a:t>);</a:t>
            </a:r>
          </a:p>
          <a:p>
            <a:pPr marL="0" indent="0">
              <a:buNone/>
            </a:pPr>
            <a:r>
              <a:rPr lang="hu-HU" sz="1800" dirty="0" smtClean="0"/>
              <a:t>    </a:t>
            </a:r>
            <a:r>
              <a:rPr lang="hu-HU" sz="1800" dirty="0" err="1" smtClean="0"/>
              <a:t>for</a:t>
            </a:r>
            <a:r>
              <a:rPr lang="hu-HU" sz="1800" dirty="0" smtClean="0"/>
              <a:t> </a:t>
            </a:r>
            <a:r>
              <a:rPr lang="hu-HU" sz="1800" dirty="0"/>
              <a:t>(int i = 0; i &lt; </a:t>
            </a:r>
            <a:r>
              <a:rPr lang="hu-HU" sz="1800" dirty="0" err="1"/>
              <a:t>m.points.size</a:t>
            </a:r>
            <a:r>
              <a:rPr lang="hu-HU" sz="1800" dirty="0"/>
              <a:t>(); ++</a:t>
            </a:r>
            <a:r>
              <a:rPr lang="hu-HU" sz="1800" dirty="0" err="1"/>
              <a:t>i</a:t>
            </a:r>
            <a:r>
              <a:rPr lang="hu-HU" sz="1800" dirty="0"/>
              <a:t>)</a:t>
            </a:r>
          </a:p>
          <a:p>
            <a:pPr marL="0" indent="0">
              <a:buNone/>
            </a:pPr>
            <a:r>
              <a:rPr lang="hu-HU" sz="1800" dirty="0" smtClean="0"/>
              <a:t>    {</a:t>
            </a:r>
            <a:endParaRPr lang="hu-HU" sz="1800" dirty="0"/>
          </a:p>
          <a:p>
            <a:pPr marL="0" indent="0">
              <a:buNone/>
            </a:pPr>
            <a:r>
              <a:rPr lang="hu-HU" sz="1800" dirty="0" smtClean="0"/>
              <a:t>        c </a:t>
            </a:r>
            <a:r>
              <a:rPr lang="hu-HU" sz="1800" dirty="0"/>
              <a:t>+= </a:t>
            </a:r>
            <a:r>
              <a:rPr lang="hu-HU" sz="1800" dirty="0" err="1"/>
              <a:t>m.points</a:t>
            </a:r>
            <a:r>
              <a:rPr lang="hu-HU" sz="1800" dirty="0"/>
              <a:t>[i];		</a:t>
            </a:r>
          </a:p>
          <a:p>
            <a:pPr marL="0" indent="0">
              <a:buNone/>
            </a:pPr>
            <a:r>
              <a:rPr lang="hu-HU" sz="1800" dirty="0" smtClean="0"/>
              <a:t>    }</a:t>
            </a:r>
            <a:endParaRPr lang="hu-HU" sz="1800" dirty="0"/>
          </a:p>
          <a:p>
            <a:pPr marL="0" indent="0">
              <a:buNone/>
            </a:pPr>
            <a:r>
              <a:rPr lang="hu-HU" sz="1800" dirty="0" smtClean="0"/>
              <a:t>    </a:t>
            </a:r>
            <a:r>
              <a:rPr lang="hu-HU" sz="1800" dirty="0" err="1" smtClean="0"/>
              <a:t>m.center</a:t>
            </a:r>
            <a:r>
              <a:rPr lang="hu-HU" sz="1800" dirty="0" smtClean="0"/>
              <a:t> </a:t>
            </a:r>
            <a:r>
              <a:rPr lang="hu-HU" sz="1800" dirty="0"/>
              <a:t>= c/(</a:t>
            </a:r>
            <a:r>
              <a:rPr lang="hu-HU" sz="1800" dirty="0" err="1"/>
              <a:t>float</a:t>
            </a:r>
            <a:r>
              <a:rPr lang="hu-HU" sz="1800" dirty="0"/>
              <a:t>) </a:t>
            </a:r>
            <a:r>
              <a:rPr lang="hu-HU" sz="1800" dirty="0" err="1"/>
              <a:t>m.points.size</a:t>
            </a:r>
            <a:r>
              <a:rPr lang="hu-HU" sz="1800" dirty="0"/>
              <a:t>();	</a:t>
            </a:r>
          </a:p>
          <a:p>
            <a:pPr marL="0" indent="0">
              <a:buNone/>
            </a:pPr>
            <a:r>
              <a:rPr lang="hu-HU" sz="1800" dirty="0" smtClean="0"/>
              <a:t>}</a:t>
            </a: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4572000" y="2590800"/>
            <a:ext cx="4267200" cy="32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hu-HU" sz="1800" dirty="0" err="1" smtClean="0">
                <a:solidFill>
                  <a:schemeClr val="bg1">
                    <a:lumMod val="75000"/>
                  </a:schemeClr>
                </a:solidFill>
              </a:rPr>
              <a:t>void</a:t>
            </a:r>
            <a:r>
              <a:rPr lang="hu-HU" sz="18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hu-HU" sz="1800" dirty="0" err="1" smtClean="0">
                <a:solidFill>
                  <a:schemeClr val="bg1">
                    <a:lumMod val="75000"/>
                  </a:schemeClr>
                </a:solidFill>
              </a:rPr>
              <a:t>removeMarkerDuplicates</a:t>
            </a:r>
            <a:r>
              <a:rPr lang="hu-HU" sz="1800" dirty="0" smtClean="0">
                <a:solidFill>
                  <a:schemeClr val="bg1">
                    <a:lumMod val="75000"/>
                  </a:schemeClr>
                </a:solidFill>
              </a:rPr>
              <a:t>(…) {</a:t>
            </a:r>
          </a:p>
          <a:p>
            <a:pPr marL="0" indent="0">
              <a:buFont typeface="Arial" pitchFamily="34" charset="0"/>
              <a:buNone/>
            </a:pPr>
            <a:r>
              <a:rPr lang="hu-HU" sz="1800" dirty="0" smtClean="0">
                <a:solidFill>
                  <a:schemeClr val="bg1">
                    <a:lumMod val="75000"/>
                  </a:schemeClr>
                </a:solidFill>
              </a:rPr>
              <a:t>    // …</a:t>
            </a:r>
            <a:endParaRPr lang="hu-HU" sz="1800" dirty="0" smtClean="0"/>
          </a:p>
          <a:p>
            <a:pPr marL="0" indent="0">
              <a:buFont typeface="Arial" pitchFamily="34" charset="0"/>
              <a:buNone/>
            </a:pPr>
            <a:r>
              <a:rPr lang="hu-HU" sz="1800" dirty="0" smtClean="0"/>
              <a:t>    </a:t>
            </a:r>
            <a:r>
              <a:rPr lang="hu-HU" sz="1800" dirty="0" err="1" smtClean="0">
                <a:solidFill>
                  <a:schemeClr val="bg1">
                    <a:lumMod val="75000"/>
                  </a:schemeClr>
                </a:solidFill>
              </a:rPr>
              <a:t>if</a:t>
            </a:r>
            <a:r>
              <a:rPr lang="hu-HU" sz="1800" dirty="0" smtClean="0">
                <a:solidFill>
                  <a:schemeClr val="bg1">
                    <a:lumMod val="75000"/>
                  </a:schemeClr>
                </a:solidFill>
              </a:rPr>
              <a:t> (!</a:t>
            </a:r>
            <a:r>
              <a:rPr lang="hu-HU" sz="1800" dirty="0" err="1" smtClean="0">
                <a:solidFill>
                  <a:schemeClr val="bg1">
                    <a:lumMod val="75000"/>
                  </a:schemeClr>
                </a:solidFill>
              </a:rPr>
              <a:t>removalMask</a:t>
            </a:r>
            <a:r>
              <a:rPr lang="hu-HU" sz="1800" dirty="0" smtClean="0">
                <a:solidFill>
                  <a:schemeClr val="bg1">
                    <a:lumMod val="75000"/>
                  </a:schemeClr>
                </a:solidFill>
              </a:rPr>
              <a:t>[i])</a:t>
            </a:r>
            <a:r>
              <a:rPr lang="hu-HU" sz="1800" dirty="0" smtClean="0"/>
              <a:t> {</a:t>
            </a:r>
          </a:p>
          <a:p>
            <a:pPr marL="0" indent="0">
              <a:buFont typeface="Arial" pitchFamily="34" charset="0"/>
              <a:buNone/>
            </a:pPr>
            <a:r>
              <a:rPr lang="hu-HU" sz="1800" dirty="0" smtClean="0"/>
              <a:t>        center(</a:t>
            </a:r>
            <a:r>
              <a:rPr lang="hu-HU" sz="1800" dirty="0" err="1" smtClean="0"/>
              <a:t>markersIn</a:t>
            </a:r>
            <a:r>
              <a:rPr lang="hu-HU" sz="1800" dirty="0" smtClean="0"/>
              <a:t>[i]);</a:t>
            </a:r>
          </a:p>
          <a:p>
            <a:pPr marL="0" indent="0">
              <a:buFont typeface="Arial" pitchFamily="34" charset="0"/>
              <a:buNone/>
            </a:pPr>
            <a:r>
              <a:rPr lang="hu-HU" sz="1800" dirty="0" smtClean="0"/>
              <a:t>        </a:t>
            </a:r>
            <a:r>
              <a:rPr lang="hu-HU" sz="1800" dirty="0" err="1" smtClean="0">
                <a:solidFill>
                  <a:schemeClr val="bg1">
                    <a:lumMod val="75000"/>
                  </a:schemeClr>
                </a:solidFill>
              </a:rPr>
              <a:t>markersOut.push</a:t>
            </a:r>
            <a:r>
              <a:rPr lang="hu-HU" sz="1800" dirty="0" smtClean="0">
                <a:solidFill>
                  <a:schemeClr val="bg1">
                    <a:lumMod val="75000"/>
                  </a:schemeClr>
                </a:solidFill>
              </a:rPr>
              <a:t>_back(</a:t>
            </a:r>
            <a:r>
              <a:rPr lang="hu-HU" sz="1800" dirty="0" err="1" smtClean="0">
                <a:solidFill>
                  <a:schemeClr val="bg1">
                    <a:lumMod val="75000"/>
                  </a:schemeClr>
                </a:solidFill>
              </a:rPr>
              <a:t>markersIn</a:t>
            </a:r>
            <a:r>
              <a:rPr lang="hu-HU" sz="1800" dirty="0" smtClean="0">
                <a:solidFill>
                  <a:schemeClr val="bg1">
                    <a:lumMod val="75000"/>
                  </a:schemeClr>
                </a:solidFill>
              </a:rPr>
              <a:t>[i]);</a:t>
            </a:r>
          </a:p>
          <a:p>
            <a:pPr marL="0" indent="0">
              <a:buFont typeface="Arial" pitchFamily="34" charset="0"/>
              <a:buNone/>
            </a:pPr>
            <a:r>
              <a:rPr lang="hu-HU" sz="1800" dirty="0" smtClean="0"/>
              <a:t>    }</a:t>
            </a:r>
          </a:p>
          <a:p>
            <a:pPr marL="0" indent="0">
              <a:buFont typeface="Arial" pitchFamily="34" charset="0"/>
              <a:buNone/>
            </a:pPr>
            <a:r>
              <a:rPr lang="hu-HU" sz="1800" dirty="0" smtClean="0">
                <a:solidFill>
                  <a:schemeClr val="bg1">
                    <a:lumMod val="75000"/>
                  </a:schemeClr>
                </a:solidFill>
              </a:rPr>
              <a:t>}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4199343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Marker kerülete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Skálázzuk a képet a detektált marker kerülete alapján</a:t>
            </a:r>
          </a:p>
          <a:p>
            <a:r>
              <a:rPr lang="hu-HU" dirty="0" err="1" smtClean="0"/>
              <a:t>MarkerBasedAR.h</a:t>
            </a:r>
            <a:endParaRPr lang="hu-HU" dirty="0" smtClean="0"/>
          </a:p>
          <a:p>
            <a:pPr marL="0" indent="0">
              <a:buNone/>
            </a:pPr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class </a:t>
            </a:r>
            <a:r>
              <a:rPr lang="en-US" sz="2600" dirty="0" smtClean="0">
                <a:solidFill>
                  <a:schemeClr val="bg1">
                    <a:lumMod val="75000"/>
                  </a:schemeClr>
                </a:solidFill>
              </a:rPr>
              <a:t>Marker</a:t>
            </a:r>
            <a:r>
              <a:rPr lang="hu-HU" sz="26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600" dirty="0" smtClean="0">
                <a:solidFill>
                  <a:schemeClr val="bg1">
                    <a:lumMod val="75000"/>
                  </a:schemeClr>
                </a:solidFill>
              </a:rPr>
              <a:t>{</a:t>
            </a:r>
            <a:endParaRPr lang="en-US" sz="26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public: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	</a:t>
            </a:r>
            <a:r>
              <a:rPr lang="en-US" sz="2600" dirty="0" err="1">
                <a:solidFill>
                  <a:schemeClr val="bg1">
                    <a:lumMod val="75000"/>
                  </a:schemeClr>
                </a:solidFill>
              </a:rPr>
              <a:t>std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::vector&lt;cv::Point&gt; points;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	cv::Point center;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>
                <a:solidFill>
                  <a:srgbClr val="FF0000"/>
                </a:solidFill>
              </a:rPr>
              <a:t>float perimeter;</a:t>
            </a:r>
            <a:endParaRPr lang="hu-HU" sz="2600" dirty="0" smtClean="0">
              <a:solidFill>
                <a:srgbClr val="FF0000"/>
              </a:solidFill>
            </a:endParaRPr>
          </a:p>
          <a:p>
            <a:r>
              <a:rPr lang="hu-HU" dirty="0" err="1" smtClean="0"/>
              <a:t>MarkerBasedAR.cpp</a:t>
            </a:r>
            <a:endParaRPr lang="hu-HU" dirty="0" smtClean="0"/>
          </a:p>
          <a:p>
            <a:pPr marL="0" indent="0">
              <a:buNone/>
            </a:pPr>
            <a:r>
              <a:rPr lang="hu-HU" sz="2600" dirty="0" err="1">
                <a:solidFill>
                  <a:schemeClr val="bg1">
                    <a:lumMod val="75000"/>
                  </a:schemeClr>
                </a:solidFill>
              </a:rPr>
              <a:t>float</a:t>
            </a:r>
            <a:r>
              <a:rPr lang="hu-HU" sz="2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hu-HU" sz="2600" dirty="0" err="1" smtClean="0">
                <a:solidFill>
                  <a:schemeClr val="bg1">
                    <a:lumMod val="75000"/>
                  </a:schemeClr>
                </a:solidFill>
              </a:rPr>
              <a:t>perimeter</a:t>
            </a:r>
            <a:r>
              <a:rPr lang="hu-HU" sz="2600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hu-HU" sz="2600" strike="sngStrike" dirty="0" err="1" smtClean="0"/>
              <a:t>const</a:t>
            </a:r>
            <a:r>
              <a:rPr lang="hu-HU" sz="2600" strike="sngStrike" dirty="0" smtClean="0"/>
              <a:t> </a:t>
            </a:r>
            <a:r>
              <a:rPr lang="hu-HU" sz="2600" dirty="0" err="1" smtClean="0">
                <a:solidFill>
                  <a:schemeClr val="bg1">
                    <a:lumMod val="75000"/>
                  </a:schemeClr>
                </a:solidFill>
              </a:rPr>
              <a:t>Marker</a:t>
            </a:r>
            <a:r>
              <a:rPr lang="hu-HU" sz="2600" dirty="0" err="1">
                <a:solidFill>
                  <a:schemeClr val="bg1">
                    <a:lumMod val="75000"/>
                  </a:schemeClr>
                </a:solidFill>
              </a:rPr>
              <a:t>&amp;</a:t>
            </a:r>
            <a:r>
              <a:rPr lang="hu-HU" sz="2600" dirty="0">
                <a:solidFill>
                  <a:schemeClr val="bg1">
                    <a:lumMod val="75000"/>
                  </a:schemeClr>
                </a:solidFill>
              </a:rPr>
              <a:t> m)</a:t>
            </a:r>
          </a:p>
          <a:p>
            <a:pPr marL="0" indent="0">
              <a:buNone/>
            </a:pPr>
            <a:r>
              <a:rPr lang="hu-HU" sz="2600" dirty="0">
                <a:solidFill>
                  <a:schemeClr val="bg1">
                    <a:lumMod val="75000"/>
                  </a:schemeClr>
                </a:solidFill>
              </a:rPr>
              <a:t>{</a:t>
            </a:r>
          </a:p>
          <a:p>
            <a:pPr marL="0" indent="0">
              <a:buNone/>
            </a:pPr>
            <a:r>
              <a:rPr lang="hu-HU" sz="2600" dirty="0">
                <a:solidFill>
                  <a:schemeClr val="bg1">
                    <a:lumMod val="75000"/>
                  </a:schemeClr>
                </a:solidFill>
              </a:rPr>
              <a:t>	</a:t>
            </a:r>
            <a:r>
              <a:rPr lang="hu-HU" sz="2600" dirty="0" smtClean="0">
                <a:solidFill>
                  <a:schemeClr val="bg1">
                    <a:lumMod val="75000"/>
                  </a:schemeClr>
                </a:solidFill>
              </a:rPr>
              <a:t>// …</a:t>
            </a:r>
            <a:endParaRPr lang="hu-HU" sz="26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600" dirty="0"/>
              <a:t>	</a:t>
            </a:r>
            <a:r>
              <a:rPr lang="hu-HU" sz="2600" dirty="0" err="1"/>
              <a:t>m.perimeter</a:t>
            </a:r>
            <a:r>
              <a:rPr lang="hu-HU" sz="2600" dirty="0"/>
              <a:t> = perim;</a:t>
            </a:r>
          </a:p>
          <a:p>
            <a:pPr marL="0" indent="0">
              <a:buNone/>
            </a:pPr>
            <a:r>
              <a:rPr lang="hu-HU" sz="2600" dirty="0">
                <a:solidFill>
                  <a:schemeClr val="bg1">
                    <a:lumMod val="75000"/>
                  </a:schemeClr>
                </a:solidFill>
              </a:rPr>
              <a:t>	</a:t>
            </a:r>
            <a:r>
              <a:rPr lang="hu-HU" sz="2600" dirty="0" err="1">
                <a:solidFill>
                  <a:schemeClr val="bg1">
                    <a:lumMod val="75000"/>
                  </a:schemeClr>
                </a:solidFill>
              </a:rPr>
              <a:t>return</a:t>
            </a:r>
            <a:r>
              <a:rPr lang="hu-HU" sz="2600" dirty="0">
                <a:solidFill>
                  <a:schemeClr val="bg1">
                    <a:lumMod val="75000"/>
                  </a:schemeClr>
                </a:solidFill>
              </a:rPr>
              <a:t> perim;</a:t>
            </a:r>
          </a:p>
          <a:p>
            <a:pPr marL="0" indent="0">
              <a:buNone/>
            </a:pPr>
            <a:r>
              <a:rPr lang="hu-HU" sz="2600" dirty="0">
                <a:solidFill>
                  <a:schemeClr val="bg1">
                    <a:lumMod val="75000"/>
                  </a:schemeClr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44891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850</Words>
  <Application>Microsoft Office PowerPoint</Application>
  <PresentationFormat>Diavetítés a képernyőre (4:3 oldalarány)</PresentationFormat>
  <Paragraphs>143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Office-téma</vt:lpstr>
      <vt:lpstr>Kiterjesztett valóság mobil eszközökön</vt:lpstr>
      <vt:lpstr>Desktop kód</vt:lpstr>
      <vt:lpstr>OpenGL alapok</vt:lpstr>
      <vt:lpstr>OpenGL alapok</vt:lpstr>
      <vt:lpstr>Egyszerű rajzolás</vt:lpstr>
      <vt:lpstr>Egyszerű rajzolás</vt:lpstr>
      <vt:lpstr>Feladat</vt:lpstr>
      <vt:lpstr>Marker középpontja</vt:lpstr>
      <vt:lpstr>Marker kerülete</vt:lpstr>
      <vt:lpstr>Marker kerülete</vt:lpstr>
      <vt:lpstr>Mesh betöltés, shaderek</vt:lpstr>
      <vt:lpstr>Kamera kalibráció</vt:lpstr>
      <vt:lpstr>Torzítás</vt:lpstr>
      <vt:lpstr>Kamera mátrix meghatározása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Kiterjesztett valóság mobil eszközökön</dc:title>
  <dc:creator>umitomi</dc:creator>
  <cp:lastModifiedBy>Milan</cp:lastModifiedBy>
  <cp:revision>78</cp:revision>
  <dcterms:created xsi:type="dcterms:W3CDTF">2015-10-26T12:39:07Z</dcterms:created>
  <dcterms:modified xsi:type="dcterms:W3CDTF">2015-12-09T15:13:57Z</dcterms:modified>
</cp:coreProperties>
</file>