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7" r:id="rId1"/>
  </p:sldMasterIdLst>
  <p:notesMasterIdLst>
    <p:notesMasterId r:id="rId26"/>
  </p:notesMasterIdLst>
  <p:handoutMasterIdLst>
    <p:handoutMasterId r:id="rId27"/>
  </p:handoutMasterIdLst>
  <p:sldIdLst>
    <p:sldId id="256" r:id="rId2"/>
    <p:sldId id="327" r:id="rId3"/>
    <p:sldId id="344" r:id="rId4"/>
    <p:sldId id="341" r:id="rId5"/>
    <p:sldId id="340" r:id="rId6"/>
    <p:sldId id="343" r:id="rId7"/>
    <p:sldId id="346" r:id="rId8"/>
    <p:sldId id="345" r:id="rId9"/>
    <p:sldId id="329" r:id="rId10"/>
    <p:sldId id="330" r:id="rId11"/>
    <p:sldId id="331" r:id="rId12"/>
    <p:sldId id="326" r:id="rId13"/>
    <p:sldId id="332" r:id="rId14"/>
    <p:sldId id="347" r:id="rId15"/>
    <p:sldId id="348" r:id="rId16"/>
    <p:sldId id="333" r:id="rId17"/>
    <p:sldId id="335" r:id="rId18"/>
    <p:sldId id="334" r:id="rId19"/>
    <p:sldId id="336" r:id="rId20"/>
    <p:sldId id="337" r:id="rId21"/>
    <p:sldId id="338" r:id="rId22"/>
    <p:sldId id="322" r:id="rId23"/>
    <p:sldId id="324" r:id="rId24"/>
    <p:sldId id="342" r:id="rId25"/>
  </p:sldIdLst>
  <p:sldSz cx="12192000" cy="6858000"/>
  <p:notesSz cx="6761163" cy="9942513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Xolonium" panose="02000503000000000000" charset="0"/>
      <p:regular r:id="rId32"/>
      <p:bold r:id="rId33"/>
    </p:embeddedFont>
    <p:embeddedFont>
      <p:font typeface="Corbel" panose="020B0503020204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11" autoAdjust="0"/>
    <p:restoredTop sz="65889" autoAdjust="0"/>
  </p:normalViewPr>
  <p:slideViewPr>
    <p:cSldViewPr>
      <p:cViewPr varScale="1">
        <p:scale>
          <a:sx n="86" d="100"/>
          <a:sy n="86" d="100"/>
        </p:scale>
        <p:origin x="84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6" d="100"/>
          <a:sy n="96" d="100"/>
        </p:scale>
        <p:origin x="-3672" y="-102"/>
      </p:cViewPr>
      <p:guideLst>
        <p:guide orient="horz" pos="3131"/>
        <p:guide pos="2129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4F71D62-E72E-465B-8A5B-AA068E649D68}" type="datetimeFigureOut">
              <a:rPr lang="hu-HU"/>
              <a:pPr>
                <a:defRPr/>
              </a:pPr>
              <a:t>2016. 06. 02.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450360E-5DE2-4655-853F-B1CFF621C1D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8593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192B9D7-2826-494E-BCB6-C5E1C9476279}" type="datetimeFigureOut">
              <a:rPr lang="hu-HU"/>
              <a:pPr>
                <a:defRPr/>
              </a:pPr>
              <a:t>2016. 06. 02.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503EC27-EB96-43C9-889A-434EE21A8F2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58342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hu-HU" dirty="0" smtClean="0"/>
              <a:t>In this talk we present algorithms for on-line and real-time reconstruction of the 3D geometry based on the images of RGB and depth cameras. </a:t>
            </a:r>
            <a:endParaRPr lang="hu-HU" altLang="hu-HU" dirty="0" smtClean="0"/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B61BF1-F39B-4213-B4B6-A6792C324C6C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14042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1638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AE46E3-6F6D-4E5B-8246-D404DC9DD676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09515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03EC27-EB96-43C9-889A-434EE21A8F2D}" type="slidenum">
              <a:rPr lang="hu-HU" smtClean="0"/>
              <a:pPr>
                <a:defRPr/>
              </a:pPr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2442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2970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4BF36F-BC62-46FB-B37B-3947E5F98967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5915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1276350" y="620713"/>
            <a:ext cx="56626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hu-HU" sz="4400">
                <a:solidFill>
                  <a:srgbClr val="376092"/>
                </a:solidFill>
                <a:latin typeface="Xolonium" charset="0"/>
              </a:rPr>
              <a:t>BME IIT CG</a:t>
            </a:r>
          </a:p>
        </p:txBody>
      </p:sp>
      <p:sp>
        <p:nvSpPr>
          <p:cNvPr id="5" name="Ív 4"/>
          <p:cNvSpPr/>
          <p:nvPr/>
        </p:nvSpPr>
        <p:spPr>
          <a:xfrm rot="10800000">
            <a:off x="911225" y="549275"/>
            <a:ext cx="960438" cy="719138"/>
          </a:xfrm>
          <a:prstGeom prst="arc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333FF"/>
              </a:solidFill>
            </a:endParaRPr>
          </a:p>
        </p:txBody>
      </p:sp>
      <p:cxnSp>
        <p:nvCxnSpPr>
          <p:cNvPr id="6" name="Egyenes összekötő 5"/>
          <p:cNvCxnSpPr>
            <a:stCxn id="36" idx="0"/>
          </p:cNvCxnSpPr>
          <p:nvPr/>
        </p:nvCxnSpPr>
        <p:spPr>
          <a:xfrm>
            <a:off x="1392238" y="1268413"/>
            <a:ext cx="795178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Csoportba foglalás 31"/>
          <p:cNvGrpSpPr/>
          <p:nvPr/>
        </p:nvGrpSpPr>
        <p:grpSpPr>
          <a:xfrm>
            <a:off x="9416716" y="285728"/>
            <a:ext cx="1749258" cy="1673416"/>
            <a:chOff x="6229201" y="459440"/>
            <a:chExt cx="1730778" cy="1673416"/>
          </a:xfrm>
          <a:solidFill>
            <a:schemeClr val="accent1">
              <a:lumMod val="75000"/>
            </a:schemeClr>
          </a:solidFill>
        </p:grpSpPr>
        <p:sp>
          <p:nvSpPr>
            <p:cNvPr id="8" name="Kör 7"/>
            <p:cNvSpPr/>
            <p:nvPr/>
          </p:nvSpPr>
          <p:spPr>
            <a:xfrm>
              <a:off x="6300192" y="764704"/>
              <a:ext cx="1440160" cy="1368152"/>
            </a:xfrm>
            <a:prstGeom prst="pie">
              <a:avLst>
                <a:gd name="adj1" fmla="val 10796073"/>
                <a:gd name="adj2" fmla="val 21598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Ellipszis 8"/>
            <p:cNvSpPr/>
            <p:nvPr/>
          </p:nvSpPr>
          <p:spPr>
            <a:xfrm>
              <a:off x="6516216" y="105273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Ellipszis 9"/>
            <p:cNvSpPr/>
            <p:nvPr/>
          </p:nvSpPr>
          <p:spPr>
            <a:xfrm>
              <a:off x="6229201" y="1304257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Ellipszis 10"/>
            <p:cNvSpPr/>
            <p:nvPr/>
          </p:nvSpPr>
          <p:spPr>
            <a:xfrm>
              <a:off x="7668344" y="1302891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Villám 11"/>
            <p:cNvSpPr/>
            <p:nvPr/>
          </p:nvSpPr>
          <p:spPr>
            <a:xfrm rot="15366093">
              <a:off x="7086446" y="576841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Villám 12"/>
            <p:cNvSpPr/>
            <p:nvPr/>
          </p:nvSpPr>
          <p:spPr>
            <a:xfrm rot="15948394">
              <a:off x="7231703" y="736384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Villám 13"/>
            <p:cNvSpPr/>
            <p:nvPr/>
          </p:nvSpPr>
          <p:spPr>
            <a:xfrm rot="16928035">
              <a:off x="7347911" y="881641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Villám 14"/>
            <p:cNvSpPr/>
            <p:nvPr/>
          </p:nvSpPr>
          <p:spPr>
            <a:xfrm rot="13427125">
              <a:off x="6695044" y="484405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Villám 15"/>
            <p:cNvSpPr/>
            <p:nvPr/>
          </p:nvSpPr>
          <p:spPr>
            <a:xfrm rot="14722392">
              <a:off x="6883654" y="495444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Villám 16"/>
            <p:cNvSpPr/>
            <p:nvPr/>
          </p:nvSpPr>
          <p:spPr>
            <a:xfrm rot="12118189">
              <a:off x="6490894" y="495246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Ív 17"/>
          <p:cNvSpPr/>
          <p:nvPr/>
        </p:nvSpPr>
        <p:spPr>
          <a:xfrm rot="10800000">
            <a:off x="1966913" y="4221163"/>
            <a:ext cx="960437" cy="720725"/>
          </a:xfrm>
          <a:prstGeom prst="arc">
            <a:avLst>
              <a:gd name="adj1" fmla="val 15746804"/>
              <a:gd name="adj2" fmla="val 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333FF"/>
              </a:solidFill>
            </a:endParaRPr>
          </a:p>
        </p:txBody>
      </p:sp>
      <p:cxnSp>
        <p:nvCxnSpPr>
          <p:cNvPr id="19" name="Egyenes összekötő 18"/>
          <p:cNvCxnSpPr/>
          <p:nvPr/>
        </p:nvCxnSpPr>
        <p:spPr>
          <a:xfrm>
            <a:off x="2447925" y="4941888"/>
            <a:ext cx="729615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95467" y="1988840"/>
            <a:ext cx="9697077" cy="2232248"/>
          </a:xfrm>
          <a:noFill/>
          <a:ln>
            <a:noFill/>
          </a:ln>
        </p:spPr>
        <p:txBody>
          <a:bodyPr rtlCol="0" anchor="t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lang="en-US" sz="4000" kern="1200" baseline="0" dirty="0" smtClean="0">
                <a:solidFill>
                  <a:schemeClr val="accent1">
                    <a:lumMod val="75000"/>
                  </a:schemeClr>
                </a:solidFill>
                <a:latin typeface="Xolonium" pitchFamily="50" charset="0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95467" y="3356992"/>
            <a:ext cx="9409045" cy="1572206"/>
          </a:xfrm>
          <a:noFill/>
          <a:ln>
            <a:noFill/>
          </a:ln>
        </p:spPr>
        <p:txBody>
          <a:bodyPr rtlCol="0" anchor="b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en-US" sz="2400" kern="1200" baseline="0" dirty="0" smtClean="0">
                <a:solidFill>
                  <a:schemeClr val="tx1"/>
                </a:solidFill>
                <a:latin typeface="Xolonium" pitchFamily="50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41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soros cím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3"/>
          <p:cNvSpPr txBox="1">
            <a:spLocks noChangeArrowheads="1"/>
          </p:cNvSpPr>
          <p:nvPr/>
        </p:nvSpPr>
        <p:spPr bwMode="auto">
          <a:xfrm>
            <a:off x="0" y="6453188"/>
            <a:ext cx="820896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sz="2400" dirty="0" smtClean="0">
                <a:solidFill>
                  <a:srgbClr val="376092"/>
                </a:solidFill>
                <a:latin typeface="Xolonium" charset="0"/>
              </a:rPr>
              <a:t>GPU Day 2016</a:t>
            </a:r>
            <a:endParaRPr lang="en-US" altLang="hu-HU" sz="2400" dirty="0">
              <a:solidFill>
                <a:srgbClr val="376092"/>
              </a:solidFill>
              <a:latin typeface="Xolonium" charset="0"/>
            </a:endParaRPr>
          </a:p>
        </p:txBody>
      </p:sp>
      <p:grpSp>
        <p:nvGrpSpPr>
          <p:cNvPr id="4" name="Csoportba foglalás 10"/>
          <p:cNvGrpSpPr/>
          <p:nvPr/>
        </p:nvGrpSpPr>
        <p:grpSpPr>
          <a:xfrm>
            <a:off x="11438021" y="6400306"/>
            <a:ext cx="614088" cy="629094"/>
            <a:chOff x="6229201" y="459440"/>
            <a:chExt cx="1730778" cy="1673416"/>
          </a:xfrm>
          <a:solidFill>
            <a:schemeClr val="accent1">
              <a:lumMod val="75000"/>
            </a:schemeClr>
          </a:solidFill>
        </p:grpSpPr>
        <p:sp>
          <p:nvSpPr>
            <p:cNvPr id="5" name="Kör 4"/>
            <p:cNvSpPr/>
            <p:nvPr/>
          </p:nvSpPr>
          <p:spPr>
            <a:xfrm>
              <a:off x="6300192" y="764704"/>
              <a:ext cx="1440160" cy="1368152"/>
            </a:xfrm>
            <a:prstGeom prst="pie">
              <a:avLst>
                <a:gd name="adj1" fmla="val 10796073"/>
                <a:gd name="adj2" fmla="val 2159170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Ellipszis 5"/>
            <p:cNvSpPr/>
            <p:nvPr/>
          </p:nvSpPr>
          <p:spPr>
            <a:xfrm>
              <a:off x="6516216" y="105273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Ellipszis 6"/>
            <p:cNvSpPr/>
            <p:nvPr/>
          </p:nvSpPr>
          <p:spPr>
            <a:xfrm>
              <a:off x="6229201" y="1304257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Ellipszis 7"/>
            <p:cNvSpPr/>
            <p:nvPr/>
          </p:nvSpPr>
          <p:spPr>
            <a:xfrm>
              <a:off x="7668344" y="1302891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Villám 8"/>
            <p:cNvSpPr/>
            <p:nvPr/>
          </p:nvSpPr>
          <p:spPr>
            <a:xfrm rot="15366093">
              <a:off x="7086446" y="576841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Villám 9"/>
            <p:cNvSpPr/>
            <p:nvPr/>
          </p:nvSpPr>
          <p:spPr>
            <a:xfrm rot="15948394">
              <a:off x="7231703" y="736384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Villám 10"/>
            <p:cNvSpPr/>
            <p:nvPr/>
          </p:nvSpPr>
          <p:spPr>
            <a:xfrm rot="16928035">
              <a:off x="7347911" y="881641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Villám 11"/>
            <p:cNvSpPr/>
            <p:nvPr/>
          </p:nvSpPr>
          <p:spPr>
            <a:xfrm rot="13427125">
              <a:off x="6695044" y="484405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Villám 12"/>
            <p:cNvSpPr/>
            <p:nvPr/>
          </p:nvSpPr>
          <p:spPr>
            <a:xfrm rot="14722392">
              <a:off x="6883654" y="495444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Villám 13"/>
            <p:cNvSpPr/>
            <p:nvPr/>
          </p:nvSpPr>
          <p:spPr>
            <a:xfrm rot="12118189">
              <a:off x="6490894" y="495246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Szövegdoboz 15"/>
          <p:cNvSpPr txBox="1">
            <a:spLocks noChangeArrowheads="1"/>
          </p:cNvSpPr>
          <p:nvPr/>
        </p:nvSpPr>
        <p:spPr bwMode="auto">
          <a:xfrm>
            <a:off x="8112125" y="6453188"/>
            <a:ext cx="30718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u-HU" altLang="hu-HU" sz="2400">
                <a:solidFill>
                  <a:srgbClr val="376092"/>
                </a:solidFill>
                <a:latin typeface="Xolonium" charset="0"/>
              </a:rPr>
              <a:t>BME IIT CG </a:t>
            </a:r>
            <a:endParaRPr lang="en-US" altLang="hu-HU" sz="240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16" name="Ív 15"/>
          <p:cNvSpPr/>
          <p:nvPr/>
        </p:nvSpPr>
        <p:spPr>
          <a:xfrm rot="10800000">
            <a:off x="431800" y="-26988"/>
            <a:ext cx="960438" cy="719138"/>
          </a:xfrm>
          <a:prstGeom prst="arc">
            <a:avLst>
              <a:gd name="adj1" fmla="val 15975139"/>
              <a:gd name="adj2" fmla="val 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333FF"/>
              </a:solidFill>
            </a:endParaRPr>
          </a:p>
        </p:txBody>
      </p:sp>
      <p:cxnSp>
        <p:nvCxnSpPr>
          <p:cNvPr id="17" name="Egyenes összekötő 16"/>
          <p:cNvCxnSpPr/>
          <p:nvPr/>
        </p:nvCxnSpPr>
        <p:spPr>
          <a:xfrm>
            <a:off x="911225" y="692150"/>
            <a:ext cx="108489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 userDrawn="1"/>
        </p:nvCxnSpPr>
        <p:spPr>
          <a:xfrm flipV="1">
            <a:off x="1343025" y="1268413"/>
            <a:ext cx="0" cy="24685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 userDrawn="1"/>
        </p:nvCxnSpPr>
        <p:spPr>
          <a:xfrm>
            <a:off x="1127125" y="3500438"/>
            <a:ext cx="37449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zis 19"/>
          <p:cNvSpPr/>
          <p:nvPr userDrawn="1"/>
        </p:nvSpPr>
        <p:spPr>
          <a:xfrm>
            <a:off x="1487488" y="2492375"/>
            <a:ext cx="144462" cy="1444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1" name="Ellipszis 20"/>
          <p:cNvSpPr/>
          <p:nvPr userDrawn="1"/>
        </p:nvSpPr>
        <p:spPr>
          <a:xfrm>
            <a:off x="2640013" y="2781300"/>
            <a:ext cx="142875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2" name="Ellipszis 21"/>
          <p:cNvSpPr/>
          <p:nvPr userDrawn="1"/>
        </p:nvSpPr>
        <p:spPr>
          <a:xfrm>
            <a:off x="2998788" y="1628775"/>
            <a:ext cx="144462" cy="1444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3" name="Ellipszis 22"/>
          <p:cNvSpPr/>
          <p:nvPr userDrawn="1"/>
        </p:nvSpPr>
        <p:spPr>
          <a:xfrm>
            <a:off x="4224338" y="1844675"/>
            <a:ext cx="142875" cy="1444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cxnSp>
        <p:nvCxnSpPr>
          <p:cNvPr id="24" name="Egyenes összekötő 23"/>
          <p:cNvCxnSpPr/>
          <p:nvPr userDrawn="1"/>
        </p:nvCxnSpPr>
        <p:spPr>
          <a:xfrm flipV="1">
            <a:off x="1198563" y="1341438"/>
            <a:ext cx="3313112" cy="19431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 userDrawn="1"/>
        </p:nvCxnSpPr>
        <p:spPr>
          <a:xfrm flipV="1">
            <a:off x="6743700" y="1196975"/>
            <a:ext cx="0" cy="2592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 userDrawn="1"/>
        </p:nvCxnSpPr>
        <p:spPr>
          <a:xfrm>
            <a:off x="6527800" y="3500438"/>
            <a:ext cx="37449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zis 26"/>
          <p:cNvSpPr/>
          <p:nvPr userDrawn="1"/>
        </p:nvSpPr>
        <p:spPr>
          <a:xfrm>
            <a:off x="6959600" y="2852738"/>
            <a:ext cx="144463" cy="1444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8" name="Ellipszis 27"/>
          <p:cNvSpPr/>
          <p:nvPr userDrawn="1"/>
        </p:nvSpPr>
        <p:spPr>
          <a:xfrm>
            <a:off x="8040688" y="2852738"/>
            <a:ext cx="142875" cy="1444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9" name="Ellipszis 28"/>
          <p:cNvSpPr/>
          <p:nvPr userDrawn="1"/>
        </p:nvSpPr>
        <p:spPr>
          <a:xfrm>
            <a:off x="7464425" y="1628775"/>
            <a:ext cx="144463" cy="1444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" name="Ellipszis 29"/>
          <p:cNvSpPr/>
          <p:nvPr userDrawn="1"/>
        </p:nvSpPr>
        <p:spPr>
          <a:xfrm>
            <a:off x="9193213" y="1412875"/>
            <a:ext cx="142875" cy="1444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1" name="Ellipszis 30"/>
          <p:cNvSpPr/>
          <p:nvPr userDrawn="1"/>
        </p:nvSpPr>
        <p:spPr>
          <a:xfrm>
            <a:off x="9912350" y="2781300"/>
            <a:ext cx="144463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2" name="Ellipszis 31"/>
          <p:cNvSpPr/>
          <p:nvPr userDrawn="1"/>
        </p:nvSpPr>
        <p:spPr>
          <a:xfrm rot="20683059">
            <a:off x="7119938" y="1387475"/>
            <a:ext cx="3313112" cy="16573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3" name="Ellipszis 32"/>
          <p:cNvSpPr/>
          <p:nvPr userDrawn="1"/>
        </p:nvSpPr>
        <p:spPr>
          <a:xfrm>
            <a:off x="10560050" y="1700213"/>
            <a:ext cx="144463" cy="1444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cxnSp>
        <p:nvCxnSpPr>
          <p:cNvPr id="34" name="Egyenes összekötő nyíllal 33"/>
          <p:cNvCxnSpPr/>
          <p:nvPr userDrawn="1"/>
        </p:nvCxnSpPr>
        <p:spPr>
          <a:xfrm flipH="1" flipV="1">
            <a:off x="1558925" y="2687638"/>
            <a:ext cx="22225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nyíllal 34"/>
          <p:cNvCxnSpPr/>
          <p:nvPr userDrawn="1"/>
        </p:nvCxnSpPr>
        <p:spPr>
          <a:xfrm>
            <a:off x="2711450" y="2420938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>
            <a:endCxn id="47" idx="4"/>
          </p:cNvCxnSpPr>
          <p:nvPr userDrawn="1"/>
        </p:nvCxnSpPr>
        <p:spPr>
          <a:xfrm flipV="1">
            <a:off x="3071813" y="1773238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 userDrawn="1"/>
        </p:nvCxnSpPr>
        <p:spPr>
          <a:xfrm>
            <a:off x="4275138" y="1484313"/>
            <a:ext cx="20637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ktum 38"/>
          <p:cNvGraphicFramePr>
            <a:graphicFrameLocks noChangeAspect="1"/>
          </p:cNvGraphicFramePr>
          <p:nvPr/>
        </p:nvGraphicFramePr>
        <p:xfrm>
          <a:off x="839788" y="3933825"/>
          <a:ext cx="5102225" cy="238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1" name="Equation" r:id="rId3" imgW="2057400" imgH="965200" progId="Equation.3">
                  <p:embed/>
                </p:oleObj>
              </mc:Choice>
              <mc:Fallback>
                <p:oleObj name="Equation" r:id="rId3" imgW="2057400" imgH="965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788" y="3933825"/>
                        <a:ext cx="5102225" cy="238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Cím 1"/>
          <p:cNvSpPr>
            <a:spLocks noGrp="1"/>
          </p:cNvSpPr>
          <p:nvPr>
            <p:ph type="title"/>
          </p:nvPr>
        </p:nvSpPr>
        <p:spPr>
          <a:xfrm>
            <a:off x="719403" y="-27384"/>
            <a:ext cx="10972800" cy="720080"/>
          </a:xfrm>
        </p:spPr>
        <p:txBody>
          <a:bodyPr>
            <a:normAutofit/>
          </a:bodyPr>
          <a:lstStyle>
            <a:lvl1pPr algn="l">
              <a:defRPr sz="4000" baseline="0">
                <a:solidFill>
                  <a:schemeClr val="accent1">
                    <a:lumMod val="75000"/>
                  </a:schemeClr>
                </a:solidFill>
                <a:latin typeface="Xolonium" pitchFamily="50" charset="0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0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3"/>
          <p:cNvSpPr txBox="1">
            <a:spLocks noChangeArrowheads="1"/>
          </p:cNvSpPr>
          <p:nvPr/>
        </p:nvSpPr>
        <p:spPr bwMode="auto">
          <a:xfrm>
            <a:off x="0" y="6453188"/>
            <a:ext cx="820896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sz="2400" dirty="0" smtClean="0">
                <a:solidFill>
                  <a:srgbClr val="376092"/>
                </a:solidFill>
                <a:latin typeface="Xolonium" charset="0"/>
              </a:rPr>
              <a:t>GPU Day </a:t>
            </a:r>
            <a:r>
              <a:rPr lang="hu-HU" altLang="hu-HU" sz="2400" dirty="0">
                <a:solidFill>
                  <a:srgbClr val="376092"/>
                </a:solidFill>
                <a:latin typeface="Xolonium" charset="0"/>
              </a:rPr>
              <a:t>2016</a:t>
            </a:r>
            <a:endParaRPr lang="en-US" altLang="hu-HU" sz="2400" dirty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8112125" y="6453188"/>
            <a:ext cx="30718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u-HU" altLang="hu-HU" sz="2400">
                <a:solidFill>
                  <a:srgbClr val="376092"/>
                </a:solidFill>
                <a:latin typeface="Xolonium" charset="0"/>
              </a:rPr>
              <a:t>BME IIT CG </a:t>
            </a:r>
            <a:endParaRPr lang="en-US" altLang="hu-HU" sz="240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5" name="Ív 4"/>
          <p:cNvSpPr/>
          <p:nvPr/>
        </p:nvSpPr>
        <p:spPr>
          <a:xfrm rot="10800000">
            <a:off x="431800" y="-26988"/>
            <a:ext cx="960438" cy="719138"/>
          </a:xfrm>
          <a:prstGeom prst="arc">
            <a:avLst>
              <a:gd name="adj1" fmla="val 15812261"/>
              <a:gd name="adj2" fmla="val 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333FF"/>
              </a:solidFill>
            </a:endParaRPr>
          </a:p>
        </p:txBody>
      </p:sp>
      <p:cxnSp>
        <p:nvCxnSpPr>
          <p:cNvPr id="6" name="Egyenes összekötő 5"/>
          <p:cNvCxnSpPr/>
          <p:nvPr/>
        </p:nvCxnSpPr>
        <p:spPr>
          <a:xfrm>
            <a:off x="911225" y="692150"/>
            <a:ext cx="1075372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Csoportba foglalás 10"/>
          <p:cNvGrpSpPr/>
          <p:nvPr userDrawn="1"/>
        </p:nvGrpSpPr>
        <p:grpSpPr>
          <a:xfrm>
            <a:off x="11438021" y="6400306"/>
            <a:ext cx="614088" cy="629094"/>
            <a:chOff x="6229201" y="459440"/>
            <a:chExt cx="1730778" cy="1673416"/>
          </a:xfrm>
          <a:solidFill>
            <a:schemeClr val="accent1">
              <a:lumMod val="75000"/>
            </a:schemeClr>
          </a:solidFill>
        </p:grpSpPr>
        <p:sp>
          <p:nvSpPr>
            <p:cNvPr id="8" name="Kör 27"/>
            <p:cNvSpPr/>
            <p:nvPr/>
          </p:nvSpPr>
          <p:spPr>
            <a:xfrm>
              <a:off x="6300192" y="764704"/>
              <a:ext cx="1440160" cy="1368152"/>
            </a:xfrm>
            <a:prstGeom prst="pie">
              <a:avLst>
                <a:gd name="adj1" fmla="val 10796073"/>
                <a:gd name="adj2" fmla="val 2159170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Ellipszis 28"/>
            <p:cNvSpPr/>
            <p:nvPr/>
          </p:nvSpPr>
          <p:spPr>
            <a:xfrm>
              <a:off x="6516216" y="105273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Ellipszis 29"/>
            <p:cNvSpPr/>
            <p:nvPr/>
          </p:nvSpPr>
          <p:spPr>
            <a:xfrm>
              <a:off x="6229201" y="1304257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Ellipszis 30"/>
            <p:cNvSpPr/>
            <p:nvPr/>
          </p:nvSpPr>
          <p:spPr>
            <a:xfrm>
              <a:off x="7668344" y="1302891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Villám 31"/>
            <p:cNvSpPr/>
            <p:nvPr/>
          </p:nvSpPr>
          <p:spPr>
            <a:xfrm rot="15366093">
              <a:off x="7086446" y="576841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Villám 32"/>
            <p:cNvSpPr/>
            <p:nvPr/>
          </p:nvSpPr>
          <p:spPr>
            <a:xfrm rot="15948394">
              <a:off x="7231703" y="736384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Villám 33"/>
            <p:cNvSpPr/>
            <p:nvPr/>
          </p:nvSpPr>
          <p:spPr>
            <a:xfrm rot="16928035">
              <a:off x="7347911" y="881641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Villám 34"/>
            <p:cNvSpPr/>
            <p:nvPr/>
          </p:nvSpPr>
          <p:spPr>
            <a:xfrm rot="13427125">
              <a:off x="6695044" y="484405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Villám 35"/>
            <p:cNvSpPr/>
            <p:nvPr/>
          </p:nvSpPr>
          <p:spPr>
            <a:xfrm rot="14722392">
              <a:off x="6883654" y="495444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Villám 36"/>
            <p:cNvSpPr/>
            <p:nvPr/>
          </p:nvSpPr>
          <p:spPr>
            <a:xfrm rot="12118189">
              <a:off x="6490894" y="495246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9403" y="-27384"/>
            <a:ext cx="10972800" cy="720080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accent1">
                    <a:lumMod val="75000"/>
                  </a:schemeClr>
                </a:solidFill>
                <a:latin typeface="Xolonium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83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v 3"/>
          <p:cNvSpPr/>
          <p:nvPr/>
        </p:nvSpPr>
        <p:spPr>
          <a:xfrm rot="10800000">
            <a:off x="431800" y="549275"/>
            <a:ext cx="960438" cy="719138"/>
          </a:xfrm>
          <a:prstGeom prst="arc">
            <a:avLst>
              <a:gd name="adj1" fmla="val 15877647"/>
              <a:gd name="adj2" fmla="val 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333FF"/>
              </a:solidFill>
            </a:endParaRPr>
          </a:p>
        </p:txBody>
      </p:sp>
      <p:cxnSp>
        <p:nvCxnSpPr>
          <p:cNvPr id="5" name="Egyenes összekötő 4"/>
          <p:cNvCxnSpPr/>
          <p:nvPr/>
        </p:nvCxnSpPr>
        <p:spPr>
          <a:xfrm flipV="1">
            <a:off x="911225" y="1268413"/>
            <a:ext cx="1075372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0" y="6453188"/>
            <a:ext cx="820896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sz="2400" dirty="0" smtClean="0">
                <a:solidFill>
                  <a:srgbClr val="376092"/>
                </a:solidFill>
                <a:latin typeface="Xolonium" charset="0"/>
              </a:rPr>
              <a:t>GPU Day </a:t>
            </a:r>
            <a:r>
              <a:rPr lang="hu-HU" altLang="hu-HU" sz="2400" dirty="0">
                <a:solidFill>
                  <a:srgbClr val="376092"/>
                </a:solidFill>
                <a:latin typeface="Xolonium" charset="0"/>
              </a:rPr>
              <a:t>2016</a:t>
            </a:r>
            <a:endParaRPr lang="en-US" altLang="hu-HU" sz="2400" dirty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8112125" y="6453188"/>
            <a:ext cx="30718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u-HU" altLang="hu-HU" sz="2400">
                <a:solidFill>
                  <a:srgbClr val="376092"/>
                </a:solidFill>
                <a:latin typeface="Xolonium" charset="0"/>
              </a:rPr>
              <a:t>BME IIT CG </a:t>
            </a:r>
            <a:endParaRPr lang="en-US" altLang="hu-HU" sz="2400">
              <a:solidFill>
                <a:srgbClr val="376092"/>
              </a:solidFill>
              <a:latin typeface="Xolonium" charset="0"/>
            </a:endParaRPr>
          </a:p>
        </p:txBody>
      </p:sp>
      <p:grpSp>
        <p:nvGrpSpPr>
          <p:cNvPr id="8" name="Csoportba foglalás 10"/>
          <p:cNvGrpSpPr/>
          <p:nvPr userDrawn="1"/>
        </p:nvGrpSpPr>
        <p:grpSpPr>
          <a:xfrm>
            <a:off x="11438021" y="6400306"/>
            <a:ext cx="614088" cy="629094"/>
            <a:chOff x="6229201" y="459440"/>
            <a:chExt cx="1730778" cy="1673416"/>
          </a:xfrm>
          <a:solidFill>
            <a:schemeClr val="accent1">
              <a:lumMod val="75000"/>
            </a:schemeClr>
          </a:solidFill>
        </p:grpSpPr>
        <p:sp>
          <p:nvSpPr>
            <p:cNvPr id="9" name="Kör 27"/>
            <p:cNvSpPr/>
            <p:nvPr/>
          </p:nvSpPr>
          <p:spPr>
            <a:xfrm>
              <a:off x="6300192" y="764704"/>
              <a:ext cx="1440160" cy="1368152"/>
            </a:xfrm>
            <a:prstGeom prst="pie">
              <a:avLst>
                <a:gd name="adj1" fmla="val 10796073"/>
                <a:gd name="adj2" fmla="val 2159170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Ellipszis 28"/>
            <p:cNvSpPr/>
            <p:nvPr/>
          </p:nvSpPr>
          <p:spPr>
            <a:xfrm>
              <a:off x="6516216" y="105273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Ellipszis 29"/>
            <p:cNvSpPr/>
            <p:nvPr/>
          </p:nvSpPr>
          <p:spPr>
            <a:xfrm>
              <a:off x="6229201" y="1304257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Ellipszis 30"/>
            <p:cNvSpPr/>
            <p:nvPr/>
          </p:nvSpPr>
          <p:spPr>
            <a:xfrm>
              <a:off x="7668344" y="1302891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Villám 31"/>
            <p:cNvSpPr/>
            <p:nvPr/>
          </p:nvSpPr>
          <p:spPr>
            <a:xfrm rot="15366093">
              <a:off x="7086446" y="576841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Villám 32"/>
            <p:cNvSpPr/>
            <p:nvPr/>
          </p:nvSpPr>
          <p:spPr>
            <a:xfrm rot="15948394">
              <a:off x="7231703" y="736384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Villám 33"/>
            <p:cNvSpPr/>
            <p:nvPr/>
          </p:nvSpPr>
          <p:spPr>
            <a:xfrm rot="16928035">
              <a:off x="7347911" y="881641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Villám 34"/>
            <p:cNvSpPr/>
            <p:nvPr/>
          </p:nvSpPr>
          <p:spPr>
            <a:xfrm rot="13427125">
              <a:off x="6695044" y="484405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Villám 35"/>
            <p:cNvSpPr/>
            <p:nvPr/>
          </p:nvSpPr>
          <p:spPr>
            <a:xfrm rot="14722392">
              <a:off x="6883654" y="495444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Villám 36"/>
            <p:cNvSpPr/>
            <p:nvPr/>
          </p:nvSpPr>
          <p:spPr>
            <a:xfrm rot="12118189">
              <a:off x="6490894" y="495246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9403" y="-27384"/>
            <a:ext cx="10972800" cy="1296144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accent1">
                    <a:lumMod val="75000"/>
                  </a:schemeClr>
                </a:solidFill>
                <a:latin typeface="Xolonium" pitchFamily="50" charset="0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1556792"/>
            <a:ext cx="10972800" cy="4752528"/>
          </a:xfrm>
        </p:spPr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513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szavak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0" y="6453188"/>
            <a:ext cx="820896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sz="2400" dirty="0" smtClean="0">
                <a:solidFill>
                  <a:srgbClr val="376092"/>
                </a:solidFill>
                <a:latin typeface="Xolonium" charset="0"/>
              </a:rPr>
              <a:t>GPU Day </a:t>
            </a:r>
            <a:r>
              <a:rPr lang="hu-HU" altLang="hu-HU" sz="2400" dirty="0">
                <a:solidFill>
                  <a:srgbClr val="376092"/>
                </a:solidFill>
                <a:latin typeface="Xolonium" charset="0"/>
              </a:rPr>
              <a:t>2016</a:t>
            </a:r>
            <a:endParaRPr lang="en-US" altLang="hu-HU" sz="2400" dirty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8112125" y="6453188"/>
            <a:ext cx="30718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u-HU" altLang="hu-HU" sz="2400">
                <a:solidFill>
                  <a:srgbClr val="376092"/>
                </a:solidFill>
                <a:latin typeface="Xolonium" charset="0"/>
              </a:rPr>
              <a:t>BME IIT CG </a:t>
            </a:r>
            <a:endParaRPr lang="en-US" altLang="hu-HU" sz="240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6" name="Ív 5"/>
          <p:cNvSpPr/>
          <p:nvPr/>
        </p:nvSpPr>
        <p:spPr>
          <a:xfrm rot="10800000">
            <a:off x="431800" y="549275"/>
            <a:ext cx="960438" cy="719138"/>
          </a:xfrm>
          <a:prstGeom prst="arc">
            <a:avLst>
              <a:gd name="adj1" fmla="val 15984747"/>
              <a:gd name="adj2" fmla="val 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333FF"/>
              </a:solidFill>
            </a:endParaRPr>
          </a:p>
        </p:txBody>
      </p:sp>
      <p:cxnSp>
        <p:nvCxnSpPr>
          <p:cNvPr id="7" name="Egyenes összekötő 6"/>
          <p:cNvCxnSpPr/>
          <p:nvPr/>
        </p:nvCxnSpPr>
        <p:spPr>
          <a:xfrm>
            <a:off x="911225" y="1268413"/>
            <a:ext cx="1075372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Csoportba foglalás 10"/>
          <p:cNvGrpSpPr/>
          <p:nvPr userDrawn="1"/>
        </p:nvGrpSpPr>
        <p:grpSpPr>
          <a:xfrm>
            <a:off x="11438021" y="6400306"/>
            <a:ext cx="614088" cy="629094"/>
            <a:chOff x="6229201" y="459440"/>
            <a:chExt cx="1730778" cy="1673416"/>
          </a:xfrm>
          <a:solidFill>
            <a:schemeClr val="accent1">
              <a:lumMod val="75000"/>
            </a:schemeClr>
          </a:solidFill>
        </p:grpSpPr>
        <p:sp>
          <p:nvSpPr>
            <p:cNvPr id="9" name="Kör 27"/>
            <p:cNvSpPr/>
            <p:nvPr/>
          </p:nvSpPr>
          <p:spPr>
            <a:xfrm>
              <a:off x="6300192" y="764704"/>
              <a:ext cx="1440160" cy="1368152"/>
            </a:xfrm>
            <a:prstGeom prst="pie">
              <a:avLst>
                <a:gd name="adj1" fmla="val 10796073"/>
                <a:gd name="adj2" fmla="val 2159170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Ellipszis 28"/>
            <p:cNvSpPr/>
            <p:nvPr/>
          </p:nvSpPr>
          <p:spPr>
            <a:xfrm>
              <a:off x="6516216" y="105273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Ellipszis 29"/>
            <p:cNvSpPr/>
            <p:nvPr/>
          </p:nvSpPr>
          <p:spPr>
            <a:xfrm>
              <a:off x="6229201" y="1304257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Ellipszis 30"/>
            <p:cNvSpPr/>
            <p:nvPr/>
          </p:nvSpPr>
          <p:spPr>
            <a:xfrm>
              <a:off x="7668344" y="1302891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Villám 31"/>
            <p:cNvSpPr/>
            <p:nvPr/>
          </p:nvSpPr>
          <p:spPr>
            <a:xfrm rot="15366093">
              <a:off x="7086446" y="576841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Villám 32"/>
            <p:cNvSpPr/>
            <p:nvPr/>
          </p:nvSpPr>
          <p:spPr>
            <a:xfrm rot="15948394">
              <a:off x="7231703" y="736384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Villám 33"/>
            <p:cNvSpPr/>
            <p:nvPr/>
          </p:nvSpPr>
          <p:spPr>
            <a:xfrm rot="16928035">
              <a:off x="7347911" y="881641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Villám 34"/>
            <p:cNvSpPr/>
            <p:nvPr/>
          </p:nvSpPr>
          <p:spPr>
            <a:xfrm rot="13427125">
              <a:off x="6695044" y="484405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Villám 35"/>
            <p:cNvSpPr/>
            <p:nvPr/>
          </p:nvSpPr>
          <p:spPr>
            <a:xfrm rot="14722392">
              <a:off x="6883654" y="495444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Villám 36"/>
            <p:cNvSpPr/>
            <p:nvPr/>
          </p:nvSpPr>
          <p:spPr>
            <a:xfrm rot="12118189">
              <a:off x="6490894" y="495246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1556792"/>
            <a:ext cx="10972800" cy="4752528"/>
          </a:xfrm>
        </p:spPr>
        <p:txBody>
          <a:bodyPr/>
          <a:lstStyle>
            <a:lvl1pPr algn="ctr">
              <a:buNone/>
              <a:defRPr>
                <a:latin typeface="Corbel" pitchFamily="34" charset="0"/>
              </a:defRPr>
            </a:lvl1pPr>
            <a:lvl2pPr algn="ctr">
              <a:buNone/>
              <a:defRPr lang="hu-HU" sz="3200" kern="1200" dirty="0" smtClean="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2pPr>
            <a:lvl3pPr algn="ctr">
              <a:buNone/>
              <a:defRPr lang="hu-HU" sz="3200" kern="1200" dirty="0" smtClean="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3pPr>
            <a:lvl4pPr algn="ctr">
              <a:buNone/>
              <a:defRPr lang="hu-HU" sz="3200" kern="1200" dirty="0" smtClean="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4pPr>
            <a:lvl5pPr algn="ctr">
              <a:buNone/>
              <a:defRPr lang="en-US" sz="3200" kern="1200" dirty="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Cím 1"/>
          <p:cNvSpPr>
            <a:spLocks noGrp="1"/>
          </p:cNvSpPr>
          <p:nvPr>
            <p:ph type="title"/>
          </p:nvPr>
        </p:nvSpPr>
        <p:spPr>
          <a:xfrm>
            <a:off x="719403" y="-27384"/>
            <a:ext cx="10972800" cy="1296144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accent1">
                    <a:lumMod val="75000"/>
                  </a:schemeClr>
                </a:solidFill>
                <a:latin typeface="Xolonium" pitchFamily="50" charset="0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536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ímszavak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3"/>
          <p:cNvSpPr txBox="1">
            <a:spLocks noChangeArrowheads="1"/>
          </p:cNvSpPr>
          <p:nvPr/>
        </p:nvSpPr>
        <p:spPr bwMode="auto">
          <a:xfrm>
            <a:off x="0" y="6453188"/>
            <a:ext cx="820896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sz="2400" dirty="0" smtClean="0">
                <a:solidFill>
                  <a:srgbClr val="376092"/>
                </a:solidFill>
                <a:latin typeface="Xolonium" charset="0"/>
              </a:rPr>
              <a:t>GPU</a:t>
            </a:r>
            <a:r>
              <a:rPr lang="hu-HU" altLang="hu-HU" sz="2400" baseline="0" dirty="0" smtClean="0">
                <a:solidFill>
                  <a:srgbClr val="376092"/>
                </a:solidFill>
                <a:latin typeface="Xolonium" charset="0"/>
              </a:rPr>
              <a:t> Day</a:t>
            </a:r>
            <a:r>
              <a:rPr lang="hu-HU" altLang="hu-HU" sz="2400" dirty="0" smtClean="0">
                <a:solidFill>
                  <a:srgbClr val="376092"/>
                </a:solidFill>
                <a:latin typeface="Xolonium" charset="0"/>
              </a:rPr>
              <a:t> </a:t>
            </a:r>
            <a:r>
              <a:rPr lang="hu-HU" altLang="hu-HU" sz="2400" dirty="0">
                <a:solidFill>
                  <a:srgbClr val="376092"/>
                </a:solidFill>
                <a:latin typeface="Xolonium" charset="0"/>
              </a:rPr>
              <a:t>2016</a:t>
            </a:r>
            <a:endParaRPr lang="en-US" altLang="hu-HU" sz="2400" dirty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8112125" y="6453188"/>
            <a:ext cx="30718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u-HU" altLang="hu-HU" sz="2400">
                <a:solidFill>
                  <a:srgbClr val="376092"/>
                </a:solidFill>
                <a:latin typeface="Xolonium" charset="0"/>
              </a:rPr>
              <a:t>BME IIT CG </a:t>
            </a:r>
            <a:endParaRPr lang="en-US" altLang="hu-HU" sz="240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5" name="Ív 4"/>
          <p:cNvSpPr/>
          <p:nvPr/>
        </p:nvSpPr>
        <p:spPr>
          <a:xfrm rot="10800000">
            <a:off x="431800" y="549275"/>
            <a:ext cx="960438" cy="719138"/>
          </a:xfrm>
          <a:prstGeom prst="arc">
            <a:avLst>
              <a:gd name="adj1" fmla="val 15805939"/>
              <a:gd name="adj2" fmla="val 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333FF"/>
              </a:solidFill>
            </a:endParaRPr>
          </a:p>
        </p:txBody>
      </p:sp>
      <p:cxnSp>
        <p:nvCxnSpPr>
          <p:cNvPr id="6" name="Egyenes összekötő 5"/>
          <p:cNvCxnSpPr/>
          <p:nvPr/>
        </p:nvCxnSpPr>
        <p:spPr>
          <a:xfrm>
            <a:off x="911225" y="1268413"/>
            <a:ext cx="1075372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Csoportba foglalás 10"/>
          <p:cNvGrpSpPr/>
          <p:nvPr userDrawn="1"/>
        </p:nvGrpSpPr>
        <p:grpSpPr>
          <a:xfrm>
            <a:off x="11438021" y="6400306"/>
            <a:ext cx="614088" cy="629094"/>
            <a:chOff x="6229201" y="459440"/>
            <a:chExt cx="1730778" cy="1673416"/>
          </a:xfrm>
          <a:solidFill>
            <a:schemeClr val="accent1">
              <a:lumMod val="75000"/>
            </a:schemeClr>
          </a:solidFill>
        </p:grpSpPr>
        <p:sp>
          <p:nvSpPr>
            <p:cNvPr id="8" name="Kör 27"/>
            <p:cNvSpPr/>
            <p:nvPr/>
          </p:nvSpPr>
          <p:spPr>
            <a:xfrm>
              <a:off x="6300192" y="764704"/>
              <a:ext cx="1440160" cy="1368152"/>
            </a:xfrm>
            <a:prstGeom prst="pie">
              <a:avLst>
                <a:gd name="adj1" fmla="val 10796073"/>
                <a:gd name="adj2" fmla="val 2159170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Ellipszis 28"/>
            <p:cNvSpPr/>
            <p:nvPr/>
          </p:nvSpPr>
          <p:spPr>
            <a:xfrm>
              <a:off x="6516216" y="105273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Ellipszis 29"/>
            <p:cNvSpPr/>
            <p:nvPr/>
          </p:nvSpPr>
          <p:spPr>
            <a:xfrm>
              <a:off x="6229201" y="1304257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Ellipszis 30"/>
            <p:cNvSpPr/>
            <p:nvPr/>
          </p:nvSpPr>
          <p:spPr>
            <a:xfrm>
              <a:off x="7668344" y="1302891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Villám 31"/>
            <p:cNvSpPr/>
            <p:nvPr/>
          </p:nvSpPr>
          <p:spPr>
            <a:xfrm rot="15366093">
              <a:off x="7086446" y="576841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Villám 32"/>
            <p:cNvSpPr/>
            <p:nvPr/>
          </p:nvSpPr>
          <p:spPr>
            <a:xfrm rot="15948394">
              <a:off x="7231703" y="736384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Villám 33"/>
            <p:cNvSpPr/>
            <p:nvPr/>
          </p:nvSpPr>
          <p:spPr>
            <a:xfrm rot="16928035">
              <a:off x="7347911" y="881641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Villám 34"/>
            <p:cNvSpPr/>
            <p:nvPr/>
          </p:nvSpPr>
          <p:spPr>
            <a:xfrm rot="13427125">
              <a:off x="6695044" y="484405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Villám 35"/>
            <p:cNvSpPr/>
            <p:nvPr/>
          </p:nvSpPr>
          <p:spPr>
            <a:xfrm rot="14722392">
              <a:off x="6883654" y="495444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Villám 36"/>
            <p:cNvSpPr/>
            <p:nvPr/>
          </p:nvSpPr>
          <p:spPr>
            <a:xfrm rot="12118189">
              <a:off x="6490894" y="495246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8" name="Cím 1"/>
          <p:cNvSpPr>
            <a:spLocks noGrp="1"/>
          </p:cNvSpPr>
          <p:nvPr>
            <p:ph type="title"/>
          </p:nvPr>
        </p:nvSpPr>
        <p:spPr>
          <a:xfrm>
            <a:off x="719403" y="-27384"/>
            <a:ext cx="10972800" cy="1296144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accent1">
                    <a:lumMod val="75000"/>
                  </a:schemeClr>
                </a:solidFill>
                <a:latin typeface="Xolonium" pitchFamily="50" charset="0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748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ímszavak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3"/>
          <p:cNvSpPr txBox="1">
            <a:spLocks noChangeArrowheads="1"/>
          </p:cNvSpPr>
          <p:nvPr/>
        </p:nvSpPr>
        <p:spPr bwMode="auto">
          <a:xfrm>
            <a:off x="0" y="6453188"/>
            <a:ext cx="820896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sz="2400" dirty="0" smtClean="0">
                <a:solidFill>
                  <a:srgbClr val="376092"/>
                </a:solidFill>
                <a:latin typeface="Xolonium" charset="0"/>
              </a:rPr>
              <a:t>GPU Day 2016</a:t>
            </a:r>
            <a:endParaRPr lang="en-US" altLang="hu-HU" sz="2400" dirty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8112125" y="6453188"/>
            <a:ext cx="30718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u-HU" altLang="hu-HU" sz="2400">
                <a:solidFill>
                  <a:srgbClr val="376092"/>
                </a:solidFill>
                <a:latin typeface="Xolonium" charset="0"/>
              </a:rPr>
              <a:t>BME IIT CG </a:t>
            </a:r>
            <a:endParaRPr lang="en-US" altLang="hu-HU" sz="240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5" name="Ív 4"/>
          <p:cNvSpPr/>
          <p:nvPr/>
        </p:nvSpPr>
        <p:spPr>
          <a:xfrm rot="10800000">
            <a:off x="431800" y="549275"/>
            <a:ext cx="960438" cy="719138"/>
          </a:xfrm>
          <a:prstGeom prst="arc">
            <a:avLst>
              <a:gd name="adj1" fmla="val 16038468"/>
              <a:gd name="adj2" fmla="val 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333FF"/>
              </a:solidFill>
            </a:endParaRPr>
          </a:p>
        </p:txBody>
      </p:sp>
      <p:cxnSp>
        <p:nvCxnSpPr>
          <p:cNvPr id="6" name="Egyenes összekötő 5"/>
          <p:cNvCxnSpPr>
            <a:endCxn id="18" idx="0"/>
          </p:cNvCxnSpPr>
          <p:nvPr/>
        </p:nvCxnSpPr>
        <p:spPr>
          <a:xfrm>
            <a:off x="911225" y="1268413"/>
            <a:ext cx="10517188" cy="158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Ív 6"/>
          <p:cNvSpPr/>
          <p:nvPr/>
        </p:nvSpPr>
        <p:spPr>
          <a:xfrm>
            <a:off x="10991850" y="1268413"/>
            <a:ext cx="960438" cy="720725"/>
          </a:xfrm>
          <a:prstGeom prst="arc">
            <a:avLst>
              <a:gd name="adj1" fmla="val 15882593"/>
              <a:gd name="adj2" fmla="val 53882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333FF"/>
              </a:solidFill>
            </a:endParaRPr>
          </a:p>
        </p:txBody>
      </p:sp>
      <p:cxnSp>
        <p:nvCxnSpPr>
          <p:cNvPr id="8" name="Egyenes összekötő 7"/>
          <p:cNvCxnSpPr/>
          <p:nvPr/>
        </p:nvCxnSpPr>
        <p:spPr>
          <a:xfrm>
            <a:off x="11952288" y="1628775"/>
            <a:ext cx="0" cy="43211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Ív 8"/>
          <p:cNvSpPr/>
          <p:nvPr/>
        </p:nvSpPr>
        <p:spPr>
          <a:xfrm rot="5400000">
            <a:off x="11112500" y="5468938"/>
            <a:ext cx="719137" cy="960438"/>
          </a:xfrm>
          <a:prstGeom prst="arc">
            <a:avLst>
              <a:gd name="adj1" fmla="val 15937688"/>
              <a:gd name="adj2" fmla="val 231258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333FF"/>
              </a:solidFill>
            </a:endParaRPr>
          </a:p>
        </p:txBody>
      </p:sp>
      <p:sp>
        <p:nvSpPr>
          <p:cNvPr id="10" name="Ív 9"/>
          <p:cNvSpPr/>
          <p:nvPr/>
        </p:nvSpPr>
        <p:spPr>
          <a:xfrm rot="16200000">
            <a:off x="7943850" y="6189663"/>
            <a:ext cx="720725" cy="958850"/>
          </a:xfrm>
          <a:prstGeom prst="arc">
            <a:avLst>
              <a:gd name="adj1" fmla="val 16200000"/>
              <a:gd name="adj2" fmla="val 31657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333FF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>
            <a:off x="8304213" y="6308725"/>
            <a:ext cx="316865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Csoportba foglalás 10"/>
          <p:cNvGrpSpPr/>
          <p:nvPr userDrawn="1"/>
        </p:nvGrpSpPr>
        <p:grpSpPr>
          <a:xfrm>
            <a:off x="11438021" y="6400306"/>
            <a:ext cx="614088" cy="629094"/>
            <a:chOff x="6229201" y="459440"/>
            <a:chExt cx="1730778" cy="1673416"/>
          </a:xfrm>
          <a:solidFill>
            <a:schemeClr val="accent1">
              <a:lumMod val="75000"/>
            </a:schemeClr>
          </a:solidFill>
        </p:grpSpPr>
        <p:sp>
          <p:nvSpPr>
            <p:cNvPr id="13" name="Kör 27"/>
            <p:cNvSpPr/>
            <p:nvPr/>
          </p:nvSpPr>
          <p:spPr>
            <a:xfrm>
              <a:off x="6300192" y="764704"/>
              <a:ext cx="1440160" cy="1368152"/>
            </a:xfrm>
            <a:prstGeom prst="pie">
              <a:avLst>
                <a:gd name="adj1" fmla="val 10796073"/>
                <a:gd name="adj2" fmla="val 2159170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Ellipszis 28"/>
            <p:cNvSpPr/>
            <p:nvPr/>
          </p:nvSpPr>
          <p:spPr>
            <a:xfrm>
              <a:off x="6516216" y="105273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Ellipszis 29"/>
            <p:cNvSpPr/>
            <p:nvPr/>
          </p:nvSpPr>
          <p:spPr>
            <a:xfrm>
              <a:off x="6229201" y="1304257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Ellipszis 30"/>
            <p:cNvSpPr/>
            <p:nvPr/>
          </p:nvSpPr>
          <p:spPr>
            <a:xfrm>
              <a:off x="7668344" y="1302891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Villám 31"/>
            <p:cNvSpPr/>
            <p:nvPr/>
          </p:nvSpPr>
          <p:spPr>
            <a:xfrm rot="15366093">
              <a:off x="7086446" y="576841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Villám 32"/>
            <p:cNvSpPr/>
            <p:nvPr/>
          </p:nvSpPr>
          <p:spPr>
            <a:xfrm rot="15948394">
              <a:off x="7231703" y="736384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Villám 33"/>
            <p:cNvSpPr/>
            <p:nvPr/>
          </p:nvSpPr>
          <p:spPr>
            <a:xfrm rot="16928035">
              <a:off x="7347911" y="881641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Villám 34"/>
            <p:cNvSpPr/>
            <p:nvPr/>
          </p:nvSpPr>
          <p:spPr>
            <a:xfrm rot="13427125">
              <a:off x="6695044" y="484405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Villám 35"/>
            <p:cNvSpPr/>
            <p:nvPr/>
          </p:nvSpPr>
          <p:spPr>
            <a:xfrm rot="14722392">
              <a:off x="6883654" y="495444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Villám 36"/>
            <p:cNvSpPr/>
            <p:nvPr/>
          </p:nvSpPr>
          <p:spPr>
            <a:xfrm rot="12118189">
              <a:off x="6490894" y="495246"/>
              <a:ext cx="648072" cy="576064"/>
            </a:xfrm>
            <a:prstGeom prst="lightningBol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8" name="Cím 1"/>
          <p:cNvSpPr>
            <a:spLocks noGrp="1"/>
          </p:cNvSpPr>
          <p:nvPr>
            <p:ph type="title"/>
          </p:nvPr>
        </p:nvSpPr>
        <p:spPr>
          <a:xfrm>
            <a:off x="719403" y="-27384"/>
            <a:ext cx="10972800" cy="1296144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accent1">
                    <a:lumMod val="75000"/>
                  </a:schemeClr>
                </a:solidFill>
                <a:latin typeface="Xolonium" pitchFamily="50" charset="0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83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  <a:endParaRPr lang="en-US" altLang="hu-HU" smtClean="0"/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lang="en-US" sz="4400" kern="1200">
          <a:solidFill>
            <a:srgbClr val="376092"/>
          </a:solidFill>
          <a:latin typeface="Xolonium" pitchFamily="50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Xolonium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Xolonium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Xolonium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Xolonium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Xolonium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Xolonium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Xolonium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Xolonium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hu-HU" sz="3200" kern="1200">
          <a:solidFill>
            <a:schemeClr val="tx1"/>
          </a:solidFill>
          <a:latin typeface="Corbel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hu-HU" sz="3200" kern="1200">
          <a:solidFill>
            <a:schemeClr val="tx1"/>
          </a:solidFill>
          <a:latin typeface="Corbel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hu-HU" sz="3200" kern="1200">
          <a:solidFill>
            <a:schemeClr val="tx1"/>
          </a:solidFill>
          <a:latin typeface="Corbel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hu-HU" sz="3200" kern="1200">
          <a:solidFill>
            <a:schemeClr val="tx1"/>
          </a:solidFill>
          <a:latin typeface="Corbel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en-US" sz="3200" kern="1200">
          <a:solidFill>
            <a:schemeClr val="tx1"/>
          </a:solidFill>
          <a:latin typeface="Corbe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5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ppt\avi\blasko.mpg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2663" y="1557338"/>
            <a:ext cx="10153650" cy="2232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z="4800" dirty="0"/>
              <a:t>Hierarchical </a:t>
            </a:r>
            <a:r>
              <a:rPr lang="hu-HU" sz="4800" dirty="0" smtClean="0"/>
              <a:t/>
            </a:r>
            <a:br>
              <a:rPr lang="hu-HU" sz="4800" dirty="0" smtClean="0"/>
            </a:br>
            <a:r>
              <a:rPr sz="4800" dirty="0" smtClean="0"/>
              <a:t>Volumetric </a:t>
            </a:r>
            <a:r>
              <a:rPr sz="4800" dirty="0"/>
              <a:t>Fusion </a:t>
            </a:r>
            <a:r>
              <a:rPr lang="hu-HU" sz="4800" dirty="0" smtClean="0"/>
              <a:t/>
            </a:r>
            <a:br>
              <a:rPr lang="hu-HU" sz="4800" dirty="0" smtClean="0"/>
            </a:br>
            <a:r>
              <a:rPr sz="4800" dirty="0" smtClean="0"/>
              <a:t>of </a:t>
            </a:r>
            <a:r>
              <a:rPr sz="4800" dirty="0"/>
              <a:t>Depth </a:t>
            </a:r>
            <a:r>
              <a:rPr sz="4800" dirty="0" smtClean="0"/>
              <a:t>Images</a:t>
            </a:r>
            <a:endParaRPr sz="4800" dirty="0"/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1008063" y="3284538"/>
            <a:ext cx="10128250" cy="1573212"/>
          </a:xfrm>
        </p:spPr>
        <p:txBody>
          <a:bodyPr/>
          <a:lstStyle/>
          <a:p>
            <a:r>
              <a:rPr lang="hu-HU" altLang="hu-HU" dirty="0" smtClean="0">
                <a:latin typeface="Xolonium" charset="0"/>
              </a:rPr>
              <a:t>László </a:t>
            </a:r>
            <a:r>
              <a:rPr lang="hu-HU" altLang="hu-HU" dirty="0" err="1" smtClean="0">
                <a:latin typeface="Xolonium" charset="0"/>
              </a:rPr>
              <a:t>Szirmay-Kalos</a:t>
            </a:r>
            <a:r>
              <a:rPr altLang="hu-HU" dirty="0" smtClean="0">
                <a:latin typeface="Xolonium" charset="0"/>
              </a:rPr>
              <a:t>, </a:t>
            </a:r>
            <a:r>
              <a:rPr lang="hu-HU" altLang="hu-HU" u="sng" dirty="0" smtClean="0">
                <a:latin typeface="Xolonium" charset="0"/>
              </a:rPr>
              <a:t>Milán Magdics</a:t>
            </a:r>
            <a:endParaRPr lang="hu-HU" altLang="hu-HU" u="sng" dirty="0">
              <a:latin typeface="Xolonium" charset="0"/>
            </a:endParaRPr>
          </a:p>
          <a:p>
            <a:r>
              <a:rPr lang="hu-HU" altLang="hu-HU" dirty="0" smtClean="0">
                <a:latin typeface="Xolonium" charset="0"/>
              </a:rPr>
              <a:t>Balázs </a:t>
            </a:r>
            <a:r>
              <a:rPr altLang="hu-HU" dirty="0" smtClean="0">
                <a:latin typeface="Xolonium" charset="0"/>
              </a:rPr>
              <a:t>T</a:t>
            </a:r>
            <a:r>
              <a:rPr lang="hu-HU" altLang="hu-HU" dirty="0" err="1" smtClean="0">
                <a:latin typeface="Xolonium" charset="0"/>
              </a:rPr>
              <a:t>óth</a:t>
            </a:r>
            <a:r>
              <a:rPr lang="hu-HU" altLang="hu-HU" dirty="0" smtClean="0">
                <a:latin typeface="Xolonium" charset="0"/>
              </a:rPr>
              <a:t>, Tamás </a:t>
            </a:r>
            <a:r>
              <a:rPr lang="hu-HU" altLang="hu-HU" dirty="0" err="1" smtClean="0">
                <a:latin typeface="Xolonium" charset="0"/>
              </a:rPr>
              <a:t>Umenhoffer</a:t>
            </a:r>
            <a:endParaRPr lang="hu-HU" altLang="hu-HU" dirty="0" smtClean="0">
              <a:latin typeface="Xolonium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1"/>
          <p:cNvSpPr>
            <a:spLocks noGrp="1"/>
          </p:cNvSpPr>
          <p:nvPr>
            <p:ph type="title"/>
          </p:nvPr>
        </p:nvSpPr>
        <p:spPr>
          <a:xfrm>
            <a:off x="719138" y="-26988"/>
            <a:ext cx="10972800" cy="719138"/>
          </a:xfrm>
        </p:spPr>
        <p:txBody>
          <a:bodyPr/>
          <a:lstStyle/>
          <a:p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Surface</a:t>
            </a:r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 </a:t>
            </a:r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reconstruction</a:t>
            </a:r>
            <a:endParaRPr lang="hu-HU" altLang="hu-HU" dirty="0" smtClean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18435" name="Tartalom helye 2"/>
          <p:cNvSpPr>
            <a:spLocks noGrp="1"/>
          </p:cNvSpPr>
          <p:nvPr>
            <p:ph idx="4294967295"/>
          </p:nvPr>
        </p:nvSpPr>
        <p:spPr>
          <a:xfrm>
            <a:off x="695250" y="836613"/>
            <a:ext cx="10972800" cy="4751387"/>
          </a:xfrm>
        </p:spPr>
        <p:txBody>
          <a:bodyPr/>
          <a:lstStyle/>
          <a:p>
            <a:r>
              <a:rPr lang="en-US" altLang="hu-HU" dirty="0" err="1" smtClean="0"/>
              <a:t>Curless-Levoy</a:t>
            </a:r>
            <a:r>
              <a:rPr lang="en-US" altLang="hu-HU" dirty="0" smtClean="0"/>
              <a:t> algorithm</a:t>
            </a:r>
            <a:endParaRPr lang="hu-HU" altLang="hu-HU" dirty="0"/>
          </a:p>
          <a:p>
            <a:r>
              <a:rPr altLang="hu-HU" dirty="0" err="1" smtClean="0"/>
              <a:t>Truncated</a:t>
            </a:r>
            <a:r>
              <a:rPr altLang="hu-HU" dirty="0" smtClean="0"/>
              <a:t> </a:t>
            </a:r>
            <a:r>
              <a:rPr altLang="hu-HU" dirty="0" err="1" smtClean="0"/>
              <a:t>Signed</a:t>
            </a:r>
            <a:r>
              <a:rPr altLang="hu-HU" dirty="0" smtClean="0"/>
              <a:t> </a:t>
            </a:r>
            <a:r>
              <a:rPr altLang="hu-HU" dirty="0" err="1" smtClean="0"/>
              <a:t>Distance</a:t>
            </a:r>
            <a:r>
              <a:rPr altLang="hu-HU" dirty="0" smtClean="0"/>
              <a:t> </a:t>
            </a:r>
            <a:r>
              <a:rPr altLang="hu-HU" dirty="0" err="1" smtClean="0"/>
              <a:t>Field</a:t>
            </a:r>
            <a:r>
              <a:rPr altLang="hu-HU" dirty="0" smtClean="0"/>
              <a:t> (TSDF)</a:t>
            </a:r>
            <a:endParaRPr altLang="hu-HU" dirty="0"/>
          </a:p>
          <a:p>
            <a:pPr lvl="1"/>
            <a:endParaRPr altLang="hu-HU" dirty="0"/>
          </a:p>
        </p:txBody>
      </p:sp>
      <p:pic>
        <p:nvPicPr>
          <p:cNvPr id="18436" name="Kép 3" descr="2ddistancefiel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2882900"/>
            <a:ext cx="339725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75" y="892175"/>
            <a:ext cx="2608263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8" name="Csoportba foglalás 37"/>
          <p:cNvGrpSpPr>
            <a:grpSpLocks/>
          </p:cNvGrpSpPr>
          <p:nvPr/>
        </p:nvGrpSpPr>
        <p:grpSpPr bwMode="auto">
          <a:xfrm>
            <a:off x="965200" y="2900363"/>
            <a:ext cx="3362325" cy="3308350"/>
            <a:chOff x="1211526" y="3321077"/>
            <a:chExt cx="2303462" cy="2266950"/>
          </a:xfrm>
        </p:grpSpPr>
        <p:sp>
          <p:nvSpPr>
            <p:cNvPr id="18439" name="Line 9"/>
            <p:cNvSpPr>
              <a:spLocks noChangeShapeType="1"/>
            </p:cNvSpPr>
            <p:nvPr/>
          </p:nvSpPr>
          <p:spPr bwMode="auto">
            <a:xfrm flipV="1">
              <a:off x="1214701" y="3321077"/>
              <a:ext cx="0" cy="1687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440" name="Line 10"/>
            <p:cNvSpPr>
              <a:spLocks noChangeShapeType="1"/>
            </p:cNvSpPr>
            <p:nvPr/>
          </p:nvSpPr>
          <p:spPr bwMode="auto">
            <a:xfrm>
              <a:off x="1221051" y="5588027"/>
              <a:ext cx="20447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441" name="Rectangle 13"/>
            <p:cNvSpPr>
              <a:spLocks noChangeArrowheads="1"/>
            </p:cNvSpPr>
            <p:nvPr/>
          </p:nvSpPr>
          <p:spPr bwMode="auto">
            <a:xfrm>
              <a:off x="1221051" y="3871939"/>
              <a:ext cx="1503362" cy="170973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8442" name="Freeform 14"/>
            <p:cNvSpPr>
              <a:spLocks/>
            </p:cNvSpPr>
            <p:nvPr/>
          </p:nvSpPr>
          <p:spPr bwMode="auto">
            <a:xfrm>
              <a:off x="1214701" y="3356002"/>
              <a:ext cx="2300287" cy="2232025"/>
            </a:xfrm>
            <a:custGeom>
              <a:avLst/>
              <a:gdLst>
                <a:gd name="T0" fmla="*/ 0 w 10000"/>
                <a:gd name="T1" fmla="*/ 2147483646 h 10000"/>
                <a:gd name="T2" fmla="*/ 2147483646 w 10000"/>
                <a:gd name="T3" fmla="*/ 0 h 10000"/>
                <a:gd name="T4" fmla="*/ 2147483646 w 10000"/>
                <a:gd name="T5" fmla="*/ 0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0 h 1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000"/>
                <a:gd name="T22" fmla="*/ 0 h 10000"/>
                <a:gd name="T23" fmla="*/ 10000 w 10000"/>
                <a:gd name="T24" fmla="*/ 10000 h 1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000" h="10000">
                  <a:moveTo>
                    <a:pt x="0" y="2284"/>
                  </a:moveTo>
                  <a:lnTo>
                    <a:pt x="3823" y="0"/>
                  </a:lnTo>
                  <a:lnTo>
                    <a:pt x="10000" y="0"/>
                  </a:lnTo>
                  <a:lnTo>
                    <a:pt x="6561" y="2258"/>
                  </a:lnTo>
                  <a:lnTo>
                    <a:pt x="6561" y="10000"/>
                  </a:lnTo>
                  <a:lnTo>
                    <a:pt x="10000" y="7424"/>
                  </a:lnTo>
                  <a:lnTo>
                    <a:pt x="10000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443" name="Téglalap 37"/>
            <p:cNvSpPr>
              <a:spLocks noChangeArrowheads="1"/>
            </p:cNvSpPr>
            <p:nvPr/>
          </p:nvSpPr>
          <p:spPr bwMode="auto">
            <a:xfrm>
              <a:off x="1935426" y="3357589"/>
              <a:ext cx="8515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hu-HU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hu-HU" altLang="hu-HU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hu-HU" altLang="hu-HU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x,y,z</a:t>
              </a:r>
              <a:r>
                <a:rPr lang="hu-HU" altLang="hu-HU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grpSp>
          <p:nvGrpSpPr>
            <p:cNvPr id="18444" name="Csoportba foglalás 44"/>
            <p:cNvGrpSpPr>
              <a:grpSpLocks/>
            </p:cNvGrpSpPr>
            <p:nvPr/>
          </p:nvGrpSpPr>
          <p:grpSpPr bwMode="auto">
            <a:xfrm>
              <a:off x="1211526" y="4795864"/>
              <a:ext cx="792162" cy="792163"/>
              <a:chOff x="6732240" y="4077044"/>
              <a:chExt cx="792119" cy="792116"/>
            </a:xfrm>
          </p:grpSpPr>
          <p:sp>
            <p:nvSpPr>
              <p:cNvPr id="18466" name="Rectangle 19"/>
              <p:cNvSpPr>
                <a:spLocks noChangeArrowheads="1"/>
              </p:cNvSpPr>
              <p:nvPr/>
            </p:nvSpPr>
            <p:spPr bwMode="auto">
              <a:xfrm>
                <a:off x="6733058" y="4294485"/>
                <a:ext cx="503238" cy="57467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sp>
            <p:nvSpPr>
              <p:cNvPr id="18467" name="Freeform 20"/>
              <p:cNvSpPr>
                <a:spLocks/>
              </p:cNvSpPr>
              <p:nvPr/>
            </p:nvSpPr>
            <p:spPr bwMode="auto">
              <a:xfrm>
                <a:off x="6732240" y="4077044"/>
                <a:ext cx="792119" cy="792116"/>
              </a:xfrm>
              <a:custGeom>
                <a:avLst/>
                <a:gdLst>
                  <a:gd name="T0" fmla="*/ 0 w 10432"/>
                  <a:gd name="T1" fmla="*/ 2147483646 h 10133"/>
                  <a:gd name="T2" fmla="*/ 2147483646 w 10432"/>
                  <a:gd name="T3" fmla="*/ 0 h 10133"/>
                  <a:gd name="T4" fmla="*/ 2147483646 w 10432"/>
                  <a:gd name="T5" fmla="*/ 0 h 10133"/>
                  <a:gd name="T6" fmla="*/ 2147483646 w 10432"/>
                  <a:gd name="T7" fmla="*/ 2147483646 h 10133"/>
                  <a:gd name="T8" fmla="*/ 2147483646 w 10432"/>
                  <a:gd name="T9" fmla="*/ 2147483646 h 10133"/>
                  <a:gd name="T10" fmla="*/ 2147483646 w 10432"/>
                  <a:gd name="T11" fmla="*/ 2147483646 h 101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2"/>
                  <a:gd name="T19" fmla="*/ 0 h 10133"/>
                  <a:gd name="T20" fmla="*/ 10432 w 10432"/>
                  <a:gd name="T21" fmla="*/ 10133 h 101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2" h="10133">
                    <a:moveTo>
                      <a:pt x="0" y="2620"/>
                    </a:moveTo>
                    <a:lnTo>
                      <a:pt x="3793" y="0"/>
                    </a:lnTo>
                    <a:lnTo>
                      <a:pt x="10432" y="0"/>
                    </a:lnTo>
                    <a:lnTo>
                      <a:pt x="6638" y="2764"/>
                    </a:lnTo>
                    <a:cubicBezTo>
                      <a:pt x="6690" y="5220"/>
                      <a:pt x="6586" y="7677"/>
                      <a:pt x="6638" y="10133"/>
                    </a:cubicBezTo>
                    <a:lnTo>
                      <a:pt x="10432" y="7370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8468" name="Rectangle 19"/>
              <p:cNvSpPr>
                <a:spLocks noChangeArrowheads="1"/>
              </p:cNvSpPr>
              <p:nvPr/>
            </p:nvSpPr>
            <p:spPr bwMode="auto">
              <a:xfrm>
                <a:off x="7021090" y="4077072"/>
                <a:ext cx="503238" cy="57467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cxnSp>
            <p:nvCxnSpPr>
              <p:cNvPr id="18469" name="Egyenes összekötő 40"/>
              <p:cNvCxnSpPr>
                <a:cxnSpLocks noChangeShapeType="1"/>
              </p:cNvCxnSpPr>
              <p:nvPr/>
            </p:nvCxnSpPr>
            <p:spPr bwMode="auto">
              <a:xfrm flipH="1">
                <a:off x="6732240" y="4653136"/>
                <a:ext cx="288032" cy="216024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8445" name="Csoportba foglalás 45"/>
            <p:cNvGrpSpPr>
              <a:grpSpLocks/>
            </p:cNvGrpSpPr>
            <p:nvPr/>
          </p:nvGrpSpPr>
          <p:grpSpPr bwMode="auto">
            <a:xfrm>
              <a:off x="1716351" y="4795864"/>
              <a:ext cx="792162" cy="792163"/>
              <a:chOff x="6732240" y="4077044"/>
              <a:chExt cx="792119" cy="792116"/>
            </a:xfrm>
          </p:grpSpPr>
          <p:sp>
            <p:nvSpPr>
              <p:cNvPr id="18462" name="Rectangle 19"/>
              <p:cNvSpPr>
                <a:spLocks noChangeArrowheads="1"/>
              </p:cNvSpPr>
              <p:nvPr/>
            </p:nvSpPr>
            <p:spPr bwMode="auto">
              <a:xfrm>
                <a:off x="6733058" y="4294485"/>
                <a:ext cx="503238" cy="57467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sp>
            <p:nvSpPr>
              <p:cNvPr id="18463" name="Freeform 20"/>
              <p:cNvSpPr>
                <a:spLocks/>
              </p:cNvSpPr>
              <p:nvPr/>
            </p:nvSpPr>
            <p:spPr bwMode="auto">
              <a:xfrm>
                <a:off x="6732240" y="4077044"/>
                <a:ext cx="792119" cy="792116"/>
              </a:xfrm>
              <a:custGeom>
                <a:avLst/>
                <a:gdLst>
                  <a:gd name="T0" fmla="*/ 0 w 10432"/>
                  <a:gd name="T1" fmla="*/ 2147483646 h 10133"/>
                  <a:gd name="T2" fmla="*/ 2147483646 w 10432"/>
                  <a:gd name="T3" fmla="*/ 0 h 10133"/>
                  <a:gd name="T4" fmla="*/ 2147483646 w 10432"/>
                  <a:gd name="T5" fmla="*/ 0 h 10133"/>
                  <a:gd name="T6" fmla="*/ 2147483646 w 10432"/>
                  <a:gd name="T7" fmla="*/ 2147483646 h 10133"/>
                  <a:gd name="T8" fmla="*/ 2147483646 w 10432"/>
                  <a:gd name="T9" fmla="*/ 2147483646 h 10133"/>
                  <a:gd name="T10" fmla="*/ 2147483646 w 10432"/>
                  <a:gd name="T11" fmla="*/ 2147483646 h 101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2"/>
                  <a:gd name="T19" fmla="*/ 0 h 10133"/>
                  <a:gd name="T20" fmla="*/ 10432 w 10432"/>
                  <a:gd name="T21" fmla="*/ 10133 h 101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2" h="10133">
                    <a:moveTo>
                      <a:pt x="0" y="2620"/>
                    </a:moveTo>
                    <a:lnTo>
                      <a:pt x="3793" y="0"/>
                    </a:lnTo>
                    <a:lnTo>
                      <a:pt x="10432" y="0"/>
                    </a:lnTo>
                    <a:lnTo>
                      <a:pt x="6638" y="2764"/>
                    </a:lnTo>
                    <a:cubicBezTo>
                      <a:pt x="6690" y="5220"/>
                      <a:pt x="6586" y="7677"/>
                      <a:pt x="6638" y="10133"/>
                    </a:cubicBezTo>
                    <a:lnTo>
                      <a:pt x="10432" y="7370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8464" name="Rectangle 19"/>
              <p:cNvSpPr>
                <a:spLocks noChangeArrowheads="1"/>
              </p:cNvSpPr>
              <p:nvPr/>
            </p:nvSpPr>
            <p:spPr bwMode="auto">
              <a:xfrm>
                <a:off x="7021090" y="4077072"/>
                <a:ext cx="503238" cy="57467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cxnSp>
            <p:nvCxnSpPr>
              <p:cNvPr id="18465" name="Egyenes összekötő 49"/>
              <p:cNvCxnSpPr>
                <a:cxnSpLocks noChangeShapeType="1"/>
              </p:cNvCxnSpPr>
              <p:nvPr/>
            </p:nvCxnSpPr>
            <p:spPr bwMode="auto">
              <a:xfrm flipH="1">
                <a:off x="6732240" y="4653136"/>
                <a:ext cx="288032" cy="216024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8446" name="Csoportba foglalás 50"/>
            <p:cNvGrpSpPr>
              <a:grpSpLocks/>
            </p:cNvGrpSpPr>
            <p:nvPr/>
          </p:nvGrpSpPr>
          <p:grpSpPr bwMode="auto">
            <a:xfrm>
              <a:off x="2219588" y="4795864"/>
              <a:ext cx="792163" cy="792163"/>
              <a:chOff x="6732240" y="4077044"/>
              <a:chExt cx="792119" cy="792116"/>
            </a:xfrm>
          </p:grpSpPr>
          <p:sp>
            <p:nvSpPr>
              <p:cNvPr id="18458" name="Rectangle 19"/>
              <p:cNvSpPr>
                <a:spLocks noChangeArrowheads="1"/>
              </p:cNvSpPr>
              <p:nvPr/>
            </p:nvSpPr>
            <p:spPr bwMode="auto">
              <a:xfrm>
                <a:off x="6733058" y="4294485"/>
                <a:ext cx="503238" cy="57467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sp>
            <p:nvSpPr>
              <p:cNvPr id="18459" name="Freeform 20"/>
              <p:cNvSpPr>
                <a:spLocks/>
              </p:cNvSpPr>
              <p:nvPr/>
            </p:nvSpPr>
            <p:spPr bwMode="auto">
              <a:xfrm>
                <a:off x="6732240" y="4077044"/>
                <a:ext cx="792119" cy="792116"/>
              </a:xfrm>
              <a:custGeom>
                <a:avLst/>
                <a:gdLst>
                  <a:gd name="T0" fmla="*/ 0 w 10432"/>
                  <a:gd name="T1" fmla="*/ 2147483646 h 10133"/>
                  <a:gd name="T2" fmla="*/ 2147483646 w 10432"/>
                  <a:gd name="T3" fmla="*/ 0 h 10133"/>
                  <a:gd name="T4" fmla="*/ 2147483646 w 10432"/>
                  <a:gd name="T5" fmla="*/ 0 h 10133"/>
                  <a:gd name="T6" fmla="*/ 2147483646 w 10432"/>
                  <a:gd name="T7" fmla="*/ 2147483646 h 10133"/>
                  <a:gd name="T8" fmla="*/ 2147483646 w 10432"/>
                  <a:gd name="T9" fmla="*/ 2147483646 h 10133"/>
                  <a:gd name="T10" fmla="*/ 2147483646 w 10432"/>
                  <a:gd name="T11" fmla="*/ 2147483646 h 101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2"/>
                  <a:gd name="T19" fmla="*/ 0 h 10133"/>
                  <a:gd name="T20" fmla="*/ 10432 w 10432"/>
                  <a:gd name="T21" fmla="*/ 10133 h 101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2" h="10133">
                    <a:moveTo>
                      <a:pt x="0" y="2620"/>
                    </a:moveTo>
                    <a:lnTo>
                      <a:pt x="3793" y="0"/>
                    </a:lnTo>
                    <a:lnTo>
                      <a:pt x="10432" y="0"/>
                    </a:lnTo>
                    <a:lnTo>
                      <a:pt x="6638" y="2764"/>
                    </a:lnTo>
                    <a:cubicBezTo>
                      <a:pt x="6690" y="5220"/>
                      <a:pt x="6586" y="7677"/>
                      <a:pt x="6638" y="10133"/>
                    </a:cubicBezTo>
                    <a:lnTo>
                      <a:pt x="10432" y="7370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8460" name="Rectangle 19"/>
              <p:cNvSpPr>
                <a:spLocks noChangeArrowheads="1"/>
              </p:cNvSpPr>
              <p:nvPr/>
            </p:nvSpPr>
            <p:spPr bwMode="auto">
              <a:xfrm>
                <a:off x="7021090" y="4077072"/>
                <a:ext cx="503238" cy="57467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cxnSp>
            <p:nvCxnSpPr>
              <p:cNvPr id="18461" name="Egyenes összekötő 54"/>
              <p:cNvCxnSpPr>
                <a:cxnSpLocks noChangeShapeType="1"/>
              </p:cNvCxnSpPr>
              <p:nvPr/>
            </p:nvCxnSpPr>
            <p:spPr bwMode="auto">
              <a:xfrm flipH="1">
                <a:off x="6732240" y="4653136"/>
                <a:ext cx="288032" cy="216024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8447" name="Csoportba foglalás 55"/>
            <p:cNvGrpSpPr>
              <a:grpSpLocks/>
            </p:cNvGrpSpPr>
            <p:nvPr/>
          </p:nvGrpSpPr>
          <p:grpSpPr bwMode="auto">
            <a:xfrm>
              <a:off x="1211526" y="4219602"/>
              <a:ext cx="792162" cy="792162"/>
              <a:chOff x="6732240" y="4077044"/>
              <a:chExt cx="792119" cy="792116"/>
            </a:xfrm>
          </p:grpSpPr>
          <p:sp>
            <p:nvSpPr>
              <p:cNvPr id="18454" name="Rectangle 19"/>
              <p:cNvSpPr>
                <a:spLocks noChangeArrowheads="1"/>
              </p:cNvSpPr>
              <p:nvPr/>
            </p:nvSpPr>
            <p:spPr bwMode="auto">
              <a:xfrm>
                <a:off x="6733058" y="4294485"/>
                <a:ext cx="503238" cy="57467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sp>
            <p:nvSpPr>
              <p:cNvPr id="18455" name="Freeform 20"/>
              <p:cNvSpPr>
                <a:spLocks/>
              </p:cNvSpPr>
              <p:nvPr/>
            </p:nvSpPr>
            <p:spPr bwMode="auto">
              <a:xfrm>
                <a:off x="6732240" y="4077044"/>
                <a:ext cx="792119" cy="792116"/>
              </a:xfrm>
              <a:custGeom>
                <a:avLst/>
                <a:gdLst>
                  <a:gd name="T0" fmla="*/ 0 w 10432"/>
                  <a:gd name="T1" fmla="*/ 2147483646 h 10133"/>
                  <a:gd name="T2" fmla="*/ 2147483646 w 10432"/>
                  <a:gd name="T3" fmla="*/ 0 h 10133"/>
                  <a:gd name="T4" fmla="*/ 2147483646 w 10432"/>
                  <a:gd name="T5" fmla="*/ 0 h 10133"/>
                  <a:gd name="T6" fmla="*/ 2147483646 w 10432"/>
                  <a:gd name="T7" fmla="*/ 2147483646 h 10133"/>
                  <a:gd name="T8" fmla="*/ 2147483646 w 10432"/>
                  <a:gd name="T9" fmla="*/ 2147483646 h 10133"/>
                  <a:gd name="T10" fmla="*/ 2147483646 w 10432"/>
                  <a:gd name="T11" fmla="*/ 2147483646 h 101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32"/>
                  <a:gd name="T19" fmla="*/ 0 h 10133"/>
                  <a:gd name="T20" fmla="*/ 10432 w 10432"/>
                  <a:gd name="T21" fmla="*/ 10133 h 101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32" h="10133">
                    <a:moveTo>
                      <a:pt x="0" y="2620"/>
                    </a:moveTo>
                    <a:lnTo>
                      <a:pt x="3793" y="0"/>
                    </a:lnTo>
                    <a:lnTo>
                      <a:pt x="10432" y="0"/>
                    </a:lnTo>
                    <a:lnTo>
                      <a:pt x="6638" y="2764"/>
                    </a:lnTo>
                    <a:cubicBezTo>
                      <a:pt x="6690" y="5220"/>
                      <a:pt x="6586" y="7677"/>
                      <a:pt x="6638" y="10133"/>
                    </a:cubicBezTo>
                    <a:lnTo>
                      <a:pt x="10432" y="7370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8456" name="Rectangle 19"/>
              <p:cNvSpPr>
                <a:spLocks noChangeArrowheads="1"/>
              </p:cNvSpPr>
              <p:nvPr/>
            </p:nvSpPr>
            <p:spPr bwMode="auto">
              <a:xfrm>
                <a:off x="7021090" y="4077072"/>
                <a:ext cx="503238" cy="57467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cxnSp>
            <p:nvCxnSpPr>
              <p:cNvPr id="18457" name="Egyenes összekötő 59"/>
              <p:cNvCxnSpPr>
                <a:cxnSpLocks noChangeShapeType="1"/>
              </p:cNvCxnSpPr>
              <p:nvPr/>
            </p:nvCxnSpPr>
            <p:spPr bwMode="auto">
              <a:xfrm flipH="1">
                <a:off x="6732240" y="4653136"/>
                <a:ext cx="288032" cy="216024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8448" name="Ellipszis 63"/>
            <p:cNvSpPr>
              <a:spLocks noChangeArrowheads="1"/>
            </p:cNvSpPr>
            <p:nvPr/>
          </p:nvSpPr>
          <p:spPr bwMode="auto">
            <a:xfrm>
              <a:off x="1571888" y="5156227"/>
              <a:ext cx="71438" cy="71437"/>
            </a:xfrm>
            <a:prstGeom prst="ellipse">
              <a:avLst/>
            </a:prstGeom>
            <a:solidFill>
              <a:schemeClr val="accent2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8449" name="Ellipszis 64"/>
            <p:cNvSpPr>
              <a:spLocks noChangeArrowheads="1"/>
            </p:cNvSpPr>
            <p:nvPr/>
          </p:nvSpPr>
          <p:spPr bwMode="auto">
            <a:xfrm>
              <a:off x="2076713" y="5156227"/>
              <a:ext cx="71438" cy="71437"/>
            </a:xfrm>
            <a:prstGeom prst="ellipse">
              <a:avLst/>
            </a:prstGeom>
            <a:solidFill>
              <a:schemeClr val="accent2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8450" name="Ellipszis 65"/>
            <p:cNvSpPr>
              <a:spLocks noChangeArrowheads="1"/>
            </p:cNvSpPr>
            <p:nvPr/>
          </p:nvSpPr>
          <p:spPr bwMode="auto">
            <a:xfrm>
              <a:off x="2579951" y="5156227"/>
              <a:ext cx="71437" cy="71437"/>
            </a:xfrm>
            <a:prstGeom prst="ellipse">
              <a:avLst/>
            </a:prstGeom>
            <a:solidFill>
              <a:schemeClr val="accent2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8451" name="Ellipszis 66"/>
            <p:cNvSpPr>
              <a:spLocks noChangeArrowheads="1"/>
            </p:cNvSpPr>
            <p:nvPr/>
          </p:nvSpPr>
          <p:spPr bwMode="auto">
            <a:xfrm>
              <a:off x="1571888" y="4579964"/>
              <a:ext cx="71438" cy="73025"/>
            </a:xfrm>
            <a:prstGeom prst="ellipse">
              <a:avLst/>
            </a:prstGeom>
            <a:solidFill>
              <a:schemeClr val="accent2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8452" name="Line 10"/>
            <p:cNvSpPr>
              <a:spLocks noChangeShapeType="1"/>
            </p:cNvSpPr>
            <p:nvPr/>
          </p:nvSpPr>
          <p:spPr bwMode="auto">
            <a:xfrm flipV="1">
              <a:off x="1211526" y="4579964"/>
              <a:ext cx="1368425" cy="10080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453" name="Téglalap 47"/>
            <p:cNvSpPr>
              <a:spLocks noChangeArrowheads="1"/>
            </p:cNvSpPr>
            <p:nvPr/>
          </p:nvSpPr>
          <p:spPr bwMode="auto">
            <a:xfrm>
              <a:off x="2762513" y="4400577"/>
              <a:ext cx="7239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hu-HU" altLang="hu-HU"/>
                <a:t>voxel</a:t>
              </a:r>
            </a:p>
          </p:txBody>
        </p:sp>
      </p:grpSp>
      <p:sp>
        <p:nvSpPr>
          <p:cNvPr id="38" name="Ellipszis 37"/>
          <p:cNvSpPr/>
          <p:nvPr/>
        </p:nvSpPr>
        <p:spPr>
          <a:xfrm>
            <a:off x="7966328" y="3056522"/>
            <a:ext cx="216030" cy="21603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9" name="Egyenes összekötő nyíllal 38"/>
          <p:cNvCxnSpPr>
            <a:stCxn id="38" idx="3"/>
          </p:cNvCxnSpPr>
          <p:nvPr/>
        </p:nvCxnSpPr>
        <p:spPr>
          <a:xfrm flipH="1">
            <a:off x="7290050" y="3240915"/>
            <a:ext cx="707915" cy="50199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zövegdoboz 39"/>
          <p:cNvSpPr txBox="1"/>
          <p:nvPr/>
        </p:nvSpPr>
        <p:spPr>
          <a:xfrm>
            <a:off x="7362380" y="292493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hu-HU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/>
          <p:cNvSpPr>
            <a:spLocks noGrp="1"/>
          </p:cNvSpPr>
          <p:nvPr>
            <p:ph type="title"/>
          </p:nvPr>
        </p:nvSpPr>
        <p:spPr>
          <a:xfrm>
            <a:off x="719138" y="-26988"/>
            <a:ext cx="10972800" cy="719138"/>
          </a:xfrm>
        </p:spPr>
        <p:txBody>
          <a:bodyPr/>
          <a:lstStyle/>
          <a:p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Aims</a:t>
            </a:r>
            <a:endParaRPr lang="hu-HU" altLang="hu-HU" dirty="0" smtClean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19459" name="Tartalom helye 2"/>
          <p:cNvSpPr txBox="1">
            <a:spLocks/>
          </p:cNvSpPr>
          <p:nvPr/>
        </p:nvSpPr>
        <p:spPr bwMode="auto">
          <a:xfrm>
            <a:off x="719138" y="836613"/>
            <a:ext cx="10253662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hu-HU" altLang="hu-HU" dirty="0" err="1" smtClean="0"/>
              <a:t>Reconstruct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static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scenes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with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moving</a:t>
            </a:r>
            <a:r>
              <a:rPr lang="hu-HU" altLang="hu-HU" dirty="0" smtClean="0"/>
              <a:t> camera</a:t>
            </a:r>
          </a:p>
          <a:p>
            <a:pPr eaLnBrk="1" hangingPunct="1"/>
            <a:r>
              <a:rPr lang="hu-HU" altLang="hu-HU" b="1" dirty="0" smtClean="0"/>
              <a:t>Real-</a:t>
            </a:r>
            <a:r>
              <a:rPr lang="hu-HU" altLang="hu-HU" b="1" dirty="0" err="1" smtClean="0"/>
              <a:t>time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reconstruction</a:t>
            </a:r>
            <a:endParaRPr lang="hu-HU" altLang="hu-HU" dirty="0"/>
          </a:p>
          <a:p>
            <a:pPr lvl="1" eaLnBrk="1" hangingPunct="1"/>
            <a:r>
              <a:rPr lang="hu-HU" altLang="hu-HU" dirty="0" err="1" smtClean="0"/>
              <a:t>GPU-based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implementation</a:t>
            </a:r>
            <a:endParaRPr lang="hu-HU" altLang="hu-HU" dirty="0"/>
          </a:p>
          <a:p>
            <a:pPr eaLnBrk="1" hangingPunct="1"/>
            <a:r>
              <a:rPr lang="hu-HU" altLang="hu-HU" dirty="0" err="1" smtClean="0"/>
              <a:t>Fast</a:t>
            </a:r>
            <a:r>
              <a:rPr lang="hu-HU" altLang="hu-HU" dirty="0" smtClean="0"/>
              <a:t> camera </a:t>
            </a:r>
            <a:r>
              <a:rPr lang="hu-HU" altLang="hu-HU" dirty="0" err="1" smtClean="0"/>
              <a:t>tracking</a:t>
            </a:r>
            <a:endParaRPr lang="hu-HU" altLang="hu-HU" dirty="0"/>
          </a:p>
          <a:p>
            <a:pPr lvl="1" eaLnBrk="1" hangingPunct="1"/>
            <a:r>
              <a:rPr lang="hu-HU" altLang="hu-HU" dirty="0" err="1" smtClean="0"/>
              <a:t>Common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methods</a:t>
            </a:r>
            <a:r>
              <a:rPr lang="hu-HU" altLang="hu-HU" dirty="0" smtClean="0"/>
              <a:t> (SIFT, SURF etc.) </a:t>
            </a:r>
            <a:r>
              <a:rPr lang="hu-HU" altLang="hu-HU" dirty="0" err="1" smtClean="0"/>
              <a:t>are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slow</a:t>
            </a:r>
            <a:endParaRPr lang="hu-HU" altLang="hu-HU" dirty="0"/>
          </a:p>
          <a:p>
            <a:pPr eaLnBrk="1" hangingPunct="1"/>
            <a:r>
              <a:rPr lang="hu-HU" altLang="hu-HU" dirty="0" err="1" smtClean="0"/>
              <a:t>Efficient</a:t>
            </a:r>
            <a:r>
              <a:rPr lang="hu-HU" altLang="hu-HU" dirty="0" smtClean="0"/>
              <a:t>, </a:t>
            </a:r>
            <a:r>
              <a:rPr lang="hu-HU" altLang="hu-HU" b="1" dirty="0" err="1" smtClean="0"/>
              <a:t>high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resolution</a:t>
            </a:r>
            <a:r>
              <a:rPr lang="hu-HU" altLang="hu-HU" dirty="0" smtClean="0"/>
              <a:t> TSDF </a:t>
            </a:r>
            <a:r>
              <a:rPr lang="hu-HU" altLang="hu-HU" dirty="0" err="1" smtClean="0"/>
              <a:t>storage</a:t>
            </a:r>
            <a:endParaRPr lang="hu-HU" altLang="hu-HU" dirty="0"/>
          </a:p>
          <a:p>
            <a:pPr lvl="1" eaLnBrk="1" hangingPunct="1"/>
            <a:r>
              <a:rPr lang="hu-HU" altLang="hu-HU" dirty="0" err="1" smtClean="0"/>
              <a:t>To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reconstruct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fine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geometric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details</a:t>
            </a:r>
            <a:endParaRPr lang="hu-HU" altLang="hu-HU" dirty="0" smtClean="0"/>
          </a:p>
          <a:p>
            <a:pPr lvl="1" eaLnBrk="1" hangingPunct="1"/>
            <a:r>
              <a:rPr lang="hu-HU" altLang="hu-HU" dirty="0" smtClean="0"/>
              <a:t>GPU </a:t>
            </a:r>
            <a:r>
              <a:rPr lang="hu-HU" altLang="hu-HU" dirty="0" err="1" smtClean="0"/>
              <a:t>memory</a:t>
            </a:r>
            <a:r>
              <a:rPr lang="hu-HU" altLang="hu-HU" dirty="0" smtClean="0"/>
              <a:t> is limited</a:t>
            </a:r>
          </a:p>
          <a:p>
            <a:pPr lvl="1" eaLnBrk="1" hangingPunct="1"/>
            <a:endParaRPr lang="hu-HU" altLang="hu-HU" dirty="0" smtClean="0"/>
          </a:p>
          <a:p>
            <a:pPr eaLnBrk="1" hangingPunct="1"/>
            <a:endParaRPr lang="hu-HU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ím 1"/>
          <p:cNvSpPr>
            <a:spLocks noGrp="1"/>
          </p:cNvSpPr>
          <p:nvPr>
            <p:ph type="title"/>
          </p:nvPr>
        </p:nvSpPr>
        <p:spPr>
          <a:xfrm>
            <a:off x="719138" y="-26988"/>
            <a:ext cx="10972800" cy="719138"/>
          </a:xfrm>
        </p:spPr>
        <p:txBody>
          <a:bodyPr/>
          <a:lstStyle/>
          <a:p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Proposed</a:t>
            </a:r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 </a:t>
            </a:r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method</a:t>
            </a:r>
            <a:endParaRPr lang="hu-HU" altLang="hu-HU" dirty="0" smtClean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20483" name="Tartalom helye 2"/>
          <p:cNvSpPr txBox="1">
            <a:spLocks/>
          </p:cNvSpPr>
          <p:nvPr/>
        </p:nvSpPr>
        <p:spPr bwMode="auto">
          <a:xfrm>
            <a:off x="623240" y="836613"/>
            <a:ext cx="109728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hu-HU" altLang="hu-HU" dirty="0" err="1" smtClean="0"/>
              <a:t>Two-level</a:t>
            </a:r>
            <a:r>
              <a:rPr lang="hu-HU" altLang="hu-HU" dirty="0" smtClean="0"/>
              <a:t>, </a:t>
            </a:r>
            <a:r>
              <a:rPr lang="hu-HU" altLang="hu-HU" b="1" dirty="0" err="1" smtClean="0"/>
              <a:t>hierarchical</a:t>
            </a:r>
            <a:r>
              <a:rPr lang="hu-HU" altLang="hu-HU" dirty="0" smtClean="0"/>
              <a:t> </a:t>
            </a:r>
            <a:r>
              <a:rPr lang="hu-HU" altLang="hu-HU" dirty="0" smtClean="0"/>
              <a:t>TSDF</a:t>
            </a:r>
          </a:p>
          <a:p>
            <a:pPr lvl="1" eaLnBrk="1" hangingPunct="1"/>
            <a:r>
              <a:rPr lang="hu-HU" altLang="hu-HU" dirty="0" err="1" smtClean="0"/>
              <a:t>Observation</a:t>
            </a:r>
            <a:r>
              <a:rPr lang="hu-HU" altLang="hu-HU" dirty="0" smtClean="0"/>
              <a:t>: </a:t>
            </a:r>
            <a:r>
              <a:rPr lang="hu-HU" altLang="hu-HU" dirty="0" err="1" smtClean="0"/>
              <a:t>usually</a:t>
            </a:r>
            <a:r>
              <a:rPr lang="hu-HU" altLang="hu-HU" dirty="0" smtClean="0"/>
              <a:t> most of </a:t>
            </a:r>
            <a:r>
              <a:rPr lang="hu-HU" altLang="hu-HU" dirty="0" err="1" smtClean="0"/>
              <a:t>the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scanned</a:t>
            </a:r>
            <a:r>
              <a:rPr lang="hu-HU" altLang="hu-HU" dirty="0" smtClean="0"/>
              <a:t> 3D </a:t>
            </a:r>
            <a:r>
              <a:rPr lang="hu-HU" altLang="hu-HU" dirty="0" err="1" smtClean="0"/>
              <a:t>space</a:t>
            </a:r>
            <a:r>
              <a:rPr lang="hu-HU" altLang="hu-HU" dirty="0" smtClean="0"/>
              <a:t> is </a:t>
            </a:r>
            <a:r>
              <a:rPr lang="hu-HU" altLang="hu-HU" dirty="0" err="1" smtClean="0"/>
              <a:t>empty</a:t>
            </a:r>
            <a:endParaRPr lang="hu-HU" altLang="hu-HU" dirty="0"/>
          </a:p>
          <a:p>
            <a:pPr eaLnBrk="1" hangingPunct="1"/>
            <a:r>
              <a:rPr lang="hu-HU" altLang="hu-HU" dirty="0" err="1" smtClean="0"/>
              <a:t>Iterative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reconstruction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algorithm</a:t>
            </a:r>
            <a:endParaRPr lang="hu-HU" altLang="hu-HU" dirty="0"/>
          </a:p>
          <a:p>
            <a:pPr lvl="1" eaLnBrk="1" hangingPunct="1"/>
            <a:endParaRPr lang="hu-HU" altLang="hu-HU" dirty="0"/>
          </a:p>
        </p:txBody>
      </p:sp>
      <p:sp>
        <p:nvSpPr>
          <p:cNvPr id="61" name="Szövegdoboz 60"/>
          <p:cNvSpPr txBox="1"/>
          <p:nvPr/>
        </p:nvSpPr>
        <p:spPr>
          <a:xfrm>
            <a:off x="2782888" y="3221140"/>
            <a:ext cx="2268537" cy="461963"/>
          </a:xfrm>
          <a:prstGeom prst="rect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/>
              <a:t>Camera </a:t>
            </a:r>
            <a:r>
              <a:rPr lang="hu-HU" dirty="0" err="1" smtClean="0"/>
              <a:t>tracking</a:t>
            </a:r>
            <a:endParaRPr lang="hu-HU" dirty="0"/>
          </a:p>
        </p:txBody>
      </p:sp>
      <p:sp>
        <p:nvSpPr>
          <p:cNvPr id="62" name="Szövegdoboz 61"/>
          <p:cNvSpPr txBox="1"/>
          <p:nvPr/>
        </p:nvSpPr>
        <p:spPr>
          <a:xfrm>
            <a:off x="6888163" y="3221140"/>
            <a:ext cx="2571750" cy="461963"/>
          </a:xfrm>
          <a:prstGeom prst="rect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err="1" smtClean="0"/>
              <a:t>Macrocell</a:t>
            </a:r>
            <a:r>
              <a:rPr lang="hu-HU" dirty="0" smtClean="0"/>
              <a:t> marking</a:t>
            </a:r>
            <a:endParaRPr lang="hu-HU" dirty="0"/>
          </a:p>
        </p:txBody>
      </p:sp>
      <p:sp>
        <p:nvSpPr>
          <p:cNvPr id="63" name="Szövegdoboz 62"/>
          <p:cNvSpPr txBox="1"/>
          <p:nvPr/>
        </p:nvSpPr>
        <p:spPr>
          <a:xfrm>
            <a:off x="6888163" y="5529365"/>
            <a:ext cx="2571750" cy="461963"/>
          </a:xfrm>
          <a:prstGeom prst="rect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err="1" smtClean="0"/>
              <a:t>Distance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fusion</a:t>
            </a:r>
            <a:endParaRPr lang="hu-HU" sz="2400" b="1" dirty="0"/>
          </a:p>
        </p:txBody>
      </p:sp>
      <p:sp>
        <p:nvSpPr>
          <p:cNvPr id="64" name="Szövegdoboz 63"/>
          <p:cNvSpPr txBox="1"/>
          <p:nvPr/>
        </p:nvSpPr>
        <p:spPr>
          <a:xfrm>
            <a:off x="2782888" y="4327628"/>
            <a:ext cx="3068637" cy="461962"/>
          </a:xfrm>
          <a:prstGeom prst="rect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err="1" smtClean="0"/>
              <a:t>Distance</a:t>
            </a:r>
            <a:r>
              <a:rPr lang="hu-HU" dirty="0" smtClean="0"/>
              <a:t> </a:t>
            </a:r>
            <a:r>
              <a:rPr lang="hu-HU" dirty="0" err="1" smtClean="0"/>
              <a:t>generation</a:t>
            </a:r>
            <a:endParaRPr lang="hu-HU" dirty="0"/>
          </a:p>
        </p:txBody>
      </p:sp>
      <p:sp>
        <p:nvSpPr>
          <p:cNvPr id="65" name="Szövegdoboz 64"/>
          <p:cNvSpPr txBox="1"/>
          <p:nvPr/>
        </p:nvSpPr>
        <p:spPr>
          <a:xfrm>
            <a:off x="8904288" y="4079978"/>
            <a:ext cx="2968625" cy="461962"/>
          </a:xfrm>
          <a:prstGeom prst="rect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err="1" smtClean="0"/>
              <a:t>Macrocell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refinement</a:t>
            </a:r>
            <a:endParaRPr lang="hu-HU" sz="2400" b="1" dirty="0"/>
          </a:p>
        </p:txBody>
      </p:sp>
      <p:sp>
        <p:nvSpPr>
          <p:cNvPr id="66" name="Szövegdoboz 65"/>
          <p:cNvSpPr txBox="1"/>
          <p:nvPr/>
        </p:nvSpPr>
        <p:spPr>
          <a:xfrm>
            <a:off x="2782888" y="5537303"/>
            <a:ext cx="2409825" cy="461962"/>
          </a:xfrm>
          <a:prstGeom prst="rect">
            <a:avLst/>
          </a:prstGeom>
          <a:ln w="50800">
            <a:solidFill>
              <a:schemeClr val="accent1">
                <a:shade val="95000"/>
                <a:satMod val="105000"/>
                <a:alpha val="3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Applications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68" name="Egyenes összekötő nyíllal 67"/>
          <p:cNvCxnSpPr>
            <a:endCxn id="61" idx="1"/>
          </p:cNvCxnSpPr>
          <p:nvPr/>
        </p:nvCxnSpPr>
        <p:spPr>
          <a:xfrm>
            <a:off x="377825" y="3451328"/>
            <a:ext cx="2405063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1" name="Szövegdoboz 70"/>
          <p:cNvSpPr txBox="1">
            <a:spLocks noChangeArrowheads="1"/>
          </p:cNvSpPr>
          <p:nvPr/>
        </p:nvSpPr>
        <p:spPr bwMode="auto">
          <a:xfrm>
            <a:off x="47160" y="2983015"/>
            <a:ext cx="27098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sz="2000" b="1" dirty="0" err="1" smtClean="0"/>
              <a:t>Measured</a:t>
            </a:r>
            <a:r>
              <a:rPr lang="hu-HU" altLang="hu-HU" sz="2000" b="1" dirty="0" smtClean="0"/>
              <a:t> </a:t>
            </a:r>
            <a:r>
              <a:rPr lang="hu-HU" altLang="hu-HU" sz="2000" b="1" dirty="0" err="1" smtClean="0"/>
              <a:t>depth</a:t>
            </a:r>
            <a:r>
              <a:rPr lang="hu-HU" altLang="hu-HU" sz="2000" b="1" dirty="0" smtClean="0"/>
              <a:t> image</a:t>
            </a:r>
            <a:endParaRPr lang="hu-HU" altLang="hu-HU" sz="2000" b="1" dirty="0"/>
          </a:p>
        </p:txBody>
      </p:sp>
      <p:cxnSp>
        <p:nvCxnSpPr>
          <p:cNvPr id="74" name="Egyenes összekötő nyíllal 73"/>
          <p:cNvCxnSpPr>
            <a:stCxn id="61" idx="3"/>
            <a:endCxn id="62" idx="1"/>
          </p:cNvCxnSpPr>
          <p:nvPr/>
        </p:nvCxnSpPr>
        <p:spPr>
          <a:xfrm flipV="1">
            <a:off x="5051425" y="3451328"/>
            <a:ext cx="1836738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3" name="Szövegdoboz 75"/>
          <p:cNvSpPr txBox="1">
            <a:spLocks noChangeArrowheads="1"/>
          </p:cNvSpPr>
          <p:nvPr/>
        </p:nvSpPr>
        <p:spPr bwMode="auto">
          <a:xfrm>
            <a:off x="5302250" y="3021115"/>
            <a:ext cx="2208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sz="2000" b="1" dirty="0" smtClean="0"/>
              <a:t>Camera </a:t>
            </a:r>
            <a:r>
              <a:rPr lang="hu-HU" altLang="hu-HU" sz="2000" b="1" dirty="0" err="1" smtClean="0"/>
              <a:t>pose</a:t>
            </a:r>
            <a:endParaRPr lang="hu-HU" altLang="hu-HU" sz="2000" b="1" dirty="0"/>
          </a:p>
        </p:txBody>
      </p:sp>
      <p:cxnSp>
        <p:nvCxnSpPr>
          <p:cNvPr id="79" name="Szögletes összekötő 78"/>
          <p:cNvCxnSpPr>
            <a:stCxn id="62" idx="3"/>
            <a:endCxn id="65" idx="0"/>
          </p:cNvCxnSpPr>
          <p:nvPr/>
        </p:nvCxnSpPr>
        <p:spPr>
          <a:xfrm>
            <a:off x="9459913" y="3451328"/>
            <a:ext cx="928687" cy="628650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5" name="Szövegdoboz 79"/>
          <p:cNvSpPr txBox="1">
            <a:spLocks noChangeArrowheads="1"/>
          </p:cNvSpPr>
          <p:nvPr/>
        </p:nvSpPr>
        <p:spPr bwMode="auto">
          <a:xfrm>
            <a:off x="8383588" y="5057878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sz="2000" b="1" dirty="0" err="1" smtClean="0"/>
              <a:t>Divided</a:t>
            </a:r>
            <a:r>
              <a:rPr lang="hu-HU" altLang="hu-HU" sz="2000" b="1" dirty="0" smtClean="0"/>
              <a:t> </a:t>
            </a:r>
            <a:r>
              <a:rPr lang="hu-HU" altLang="hu-HU" sz="2000" b="1" dirty="0" err="1" smtClean="0"/>
              <a:t>cells</a:t>
            </a:r>
            <a:endParaRPr lang="hu-HU" altLang="hu-HU" sz="2000" b="1" dirty="0"/>
          </a:p>
        </p:txBody>
      </p:sp>
      <p:cxnSp>
        <p:nvCxnSpPr>
          <p:cNvPr id="82" name="Egyenes összekötő nyíllal 81"/>
          <p:cNvCxnSpPr>
            <a:stCxn id="62" idx="2"/>
            <a:endCxn id="63" idx="0"/>
          </p:cNvCxnSpPr>
          <p:nvPr/>
        </p:nvCxnSpPr>
        <p:spPr>
          <a:xfrm>
            <a:off x="8174038" y="3683103"/>
            <a:ext cx="0" cy="184626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zögletes összekötő 83"/>
          <p:cNvCxnSpPr>
            <a:stCxn id="65" idx="2"/>
          </p:cNvCxnSpPr>
          <p:nvPr/>
        </p:nvCxnSpPr>
        <p:spPr>
          <a:xfrm rot="5400000">
            <a:off x="9124156" y="3591822"/>
            <a:ext cx="314325" cy="2214562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gyenes összekötő nyíllal 85"/>
          <p:cNvCxnSpPr>
            <a:stCxn id="63" idx="1"/>
            <a:endCxn id="66" idx="3"/>
          </p:cNvCxnSpPr>
          <p:nvPr/>
        </p:nvCxnSpPr>
        <p:spPr>
          <a:xfrm flipH="1">
            <a:off x="5192713" y="5761140"/>
            <a:ext cx="1695450" cy="793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gyenes összekötő nyíllal 87"/>
          <p:cNvCxnSpPr>
            <a:stCxn id="66" idx="1"/>
          </p:cNvCxnSpPr>
          <p:nvPr/>
        </p:nvCxnSpPr>
        <p:spPr>
          <a:xfrm flipH="1">
            <a:off x="377825" y="5769078"/>
            <a:ext cx="2405063" cy="23812"/>
          </a:xfrm>
          <a:prstGeom prst="straightConnector1">
            <a:avLst/>
          </a:prstGeom>
          <a:ln w="50800">
            <a:solidFill>
              <a:schemeClr val="accent1">
                <a:shade val="95000"/>
                <a:satMod val="105000"/>
                <a:alpha val="3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zögletes összekötő 90"/>
          <p:cNvCxnSpPr>
            <a:stCxn id="64" idx="3"/>
          </p:cNvCxnSpPr>
          <p:nvPr/>
        </p:nvCxnSpPr>
        <p:spPr>
          <a:xfrm>
            <a:off x="5851525" y="4559403"/>
            <a:ext cx="354013" cy="1169987"/>
          </a:xfrm>
          <a:prstGeom prst="bentConnector2">
            <a:avLst/>
          </a:prstGeom>
          <a:ln w="508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1" name="Szövegdoboz 95"/>
          <p:cNvSpPr txBox="1">
            <a:spLocks noChangeArrowheads="1"/>
          </p:cNvSpPr>
          <p:nvPr/>
        </p:nvSpPr>
        <p:spPr bwMode="auto">
          <a:xfrm>
            <a:off x="5851525" y="583734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sz="2000" b="1"/>
              <a:t>TSDF</a:t>
            </a:r>
          </a:p>
        </p:txBody>
      </p:sp>
      <p:sp>
        <p:nvSpPr>
          <p:cNvPr id="20502" name="Szövegdoboz 96"/>
          <p:cNvSpPr txBox="1">
            <a:spLocks noChangeArrowheads="1"/>
          </p:cNvSpPr>
          <p:nvPr/>
        </p:nvSpPr>
        <p:spPr bwMode="auto">
          <a:xfrm>
            <a:off x="481013" y="532299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sz="2000" b="1" dirty="0" smtClean="0">
                <a:solidFill>
                  <a:schemeClr val="bg1">
                    <a:lumMod val="65000"/>
                  </a:schemeClr>
                </a:solidFill>
              </a:rPr>
              <a:t>3D </a:t>
            </a:r>
            <a:r>
              <a:rPr lang="hu-HU" altLang="hu-HU" sz="2000" b="1" dirty="0" err="1" smtClean="0">
                <a:solidFill>
                  <a:schemeClr val="bg1">
                    <a:lumMod val="65000"/>
                  </a:schemeClr>
                </a:solidFill>
              </a:rPr>
              <a:t>mesh</a:t>
            </a:r>
            <a:r>
              <a:rPr lang="hu-HU" altLang="hu-HU" sz="2000" b="1" dirty="0" smtClean="0">
                <a:solidFill>
                  <a:schemeClr val="bg1">
                    <a:lumMod val="65000"/>
                  </a:schemeClr>
                </a:solidFill>
              </a:rPr>
              <a:t>, etc.</a:t>
            </a:r>
            <a:endParaRPr lang="hu-HU" altLang="hu-HU" sz="2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01" name="Egyenes összekötő nyíllal 100"/>
          <p:cNvCxnSpPr>
            <a:endCxn id="61" idx="2"/>
          </p:cNvCxnSpPr>
          <p:nvPr/>
        </p:nvCxnSpPr>
        <p:spPr>
          <a:xfrm flipV="1">
            <a:off x="3917950" y="3683103"/>
            <a:ext cx="0" cy="64452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4" name="Szövegdoboz 102"/>
          <p:cNvSpPr txBox="1">
            <a:spLocks noChangeArrowheads="1"/>
          </p:cNvSpPr>
          <p:nvPr/>
        </p:nvSpPr>
        <p:spPr bwMode="auto">
          <a:xfrm>
            <a:off x="698500" y="3856140"/>
            <a:ext cx="317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sz="2000" b="1" dirty="0" err="1" smtClean="0"/>
              <a:t>Depths</a:t>
            </a:r>
            <a:r>
              <a:rPr lang="hu-HU" altLang="hu-HU" sz="2000" b="1" dirty="0" smtClean="0"/>
              <a:t> and </a:t>
            </a:r>
            <a:r>
              <a:rPr lang="hu-HU" altLang="hu-HU" sz="2000" b="1" dirty="0" err="1" smtClean="0"/>
              <a:t>normal</a:t>
            </a:r>
            <a:r>
              <a:rPr lang="hu-HU" altLang="hu-HU" sz="2000" b="1" dirty="0" smtClean="0"/>
              <a:t> </a:t>
            </a:r>
            <a:r>
              <a:rPr lang="hu-HU" altLang="hu-HU" sz="2000" b="1" dirty="0" err="1" smtClean="0"/>
              <a:t>vectors</a:t>
            </a:r>
            <a:endParaRPr lang="hu-HU" altLang="hu-HU" sz="2000" b="1" dirty="0"/>
          </a:p>
        </p:txBody>
      </p:sp>
      <p:sp>
        <p:nvSpPr>
          <p:cNvPr id="25" name="Szövegdoboz 79"/>
          <p:cNvSpPr txBox="1">
            <a:spLocks noChangeArrowheads="1"/>
          </p:cNvSpPr>
          <p:nvPr/>
        </p:nvSpPr>
        <p:spPr bwMode="auto">
          <a:xfrm>
            <a:off x="10002730" y="2989366"/>
            <a:ext cx="2209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u-HU" altLang="hu-HU" sz="2000" b="1" dirty="0" err="1" smtClean="0"/>
              <a:t>Intersected</a:t>
            </a:r>
            <a:r>
              <a:rPr lang="hu-HU" altLang="hu-HU" sz="2000" b="1" dirty="0" smtClean="0"/>
              <a:t> </a:t>
            </a:r>
          </a:p>
          <a:p>
            <a:pPr algn="ctr" eaLnBrk="1" hangingPunct="1"/>
            <a:r>
              <a:rPr lang="hu-HU" altLang="hu-HU" sz="2000" b="1" dirty="0" err="1" smtClean="0"/>
              <a:t>macro-cells</a:t>
            </a:r>
            <a:endParaRPr lang="hu-HU" alt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ím 1"/>
          <p:cNvSpPr>
            <a:spLocks noGrp="1"/>
          </p:cNvSpPr>
          <p:nvPr>
            <p:ph type="title"/>
          </p:nvPr>
        </p:nvSpPr>
        <p:spPr>
          <a:xfrm>
            <a:off x="719138" y="-26988"/>
            <a:ext cx="10972800" cy="719138"/>
          </a:xfrm>
        </p:spPr>
        <p:txBody>
          <a:bodyPr/>
          <a:lstStyle/>
          <a:p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Hierarchical</a:t>
            </a:r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 TSDF</a:t>
            </a:r>
          </a:p>
        </p:txBody>
      </p:sp>
      <p:grpSp>
        <p:nvGrpSpPr>
          <p:cNvPr id="21507" name="Csoportba foglalás 80"/>
          <p:cNvGrpSpPr>
            <a:grpSpLocks/>
          </p:cNvGrpSpPr>
          <p:nvPr/>
        </p:nvGrpSpPr>
        <p:grpSpPr bwMode="auto">
          <a:xfrm>
            <a:off x="842953" y="882650"/>
            <a:ext cx="5943615" cy="4665662"/>
            <a:chOff x="2049435" y="435737"/>
            <a:chExt cx="4332504" cy="4263275"/>
          </a:xfrm>
        </p:grpSpPr>
        <p:grpSp>
          <p:nvGrpSpPr>
            <p:cNvPr id="21563" name="Csoportba foglalás 79"/>
            <p:cNvGrpSpPr>
              <a:grpSpLocks/>
            </p:cNvGrpSpPr>
            <p:nvPr/>
          </p:nvGrpSpPr>
          <p:grpSpPr bwMode="auto">
            <a:xfrm>
              <a:off x="2049435" y="1152326"/>
              <a:ext cx="4332504" cy="3546686"/>
              <a:chOff x="1997737" y="1152446"/>
              <a:chExt cx="3236634" cy="2088403"/>
            </a:xfrm>
          </p:grpSpPr>
          <p:sp>
            <p:nvSpPr>
              <p:cNvPr id="3" name="Téglalap 2"/>
              <p:cNvSpPr/>
              <p:nvPr/>
            </p:nvSpPr>
            <p:spPr>
              <a:xfrm>
                <a:off x="3074026" y="1872497"/>
                <a:ext cx="720115" cy="720050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400"/>
              </a:p>
            </p:txBody>
          </p:sp>
          <p:sp>
            <p:nvSpPr>
              <p:cNvPr id="4" name="Téglalap 3"/>
              <p:cNvSpPr/>
              <p:nvPr/>
            </p:nvSpPr>
            <p:spPr>
              <a:xfrm>
                <a:off x="3794141" y="1152446"/>
                <a:ext cx="720115" cy="72005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400"/>
              </a:p>
            </p:txBody>
          </p:sp>
          <p:sp>
            <p:nvSpPr>
              <p:cNvPr id="5" name="Téglalap 4"/>
              <p:cNvSpPr/>
              <p:nvPr/>
            </p:nvSpPr>
            <p:spPr>
              <a:xfrm>
                <a:off x="2353911" y="1152446"/>
                <a:ext cx="2880460" cy="208840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400"/>
              </a:p>
            </p:txBody>
          </p:sp>
          <p:sp>
            <p:nvSpPr>
              <p:cNvPr id="6" name="Téglalap 5"/>
              <p:cNvSpPr/>
              <p:nvPr/>
            </p:nvSpPr>
            <p:spPr>
              <a:xfrm>
                <a:off x="2353911" y="1152446"/>
                <a:ext cx="720115" cy="208840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400"/>
              </a:p>
            </p:txBody>
          </p:sp>
          <p:sp>
            <p:nvSpPr>
              <p:cNvPr id="7" name="Téglalap 6"/>
              <p:cNvSpPr/>
              <p:nvPr/>
            </p:nvSpPr>
            <p:spPr>
              <a:xfrm>
                <a:off x="2353911" y="1872497"/>
                <a:ext cx="2880460" cy="72005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400"/>
              </a:p>
            </p:txBody>
          </p:sp>
          <p:sp>
            <p:nvSpPr>
              <p:cNvPr id="8" name="Téglalap 7"/>
              <p:cNvSpPr/>
              <p:nvPr/>
            </p:nvSpPr>
            <p:spPr>
              <a:xfrm>
                <a:off x="3794141" y="1152446"/>
                <a:ext cx="720115" cy="208840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400"/>
              </a:p>
            </p:txBody>
          </p:sp>
          <p:sp>
            <p:nvSpPr>
              <p:cNvPr id="21571" name="Szövegdoboz 56"/>
              <p:cNvSpPr txBox="1">
                <a:spLocks noChangeArrowheads="1"/>
              </p:cNvSpPr>
              <p:nvPr/>
            </p:nvSpPr>
            <p:spPr bwMode="auto">
              <a:xfrm rot="16200000">
                <a:off x="1591406" y="2102942"/>
                <a:ext cx="1030543" cy="217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2000" b="1" dirty="0" err="1" smtClean="0">
                    <a:latin typeface="Calibri" panose="020F0502020204030204" pitchFamily="34" charset="0"/>
                  </a:rPr>
                  <a:t>Macro-cell</a:t>
                </a:r>
                <a:r>
                  <a:rPr lang="hu-HU" altLang="hu-HU" sz="2000" b="1" dirty="0" smtClean="0">
                    <a:latin typeface="Calibri" panose="020F0502020204030204" pitchFamily="34" charset="0"/>
                  </a:rPr>
                  <a:t> </a:t>
                </a:r>
                <a:r>
                  <a:rPr lang="hu-HU" altLang="hu-HU" sz="2000" b="1" dirty="0" err="1" smtClean="0">
                    <a:latin typeface="Calibri" panose="020F0502020204030204" pitchFamily="34" charset="0"/>
                  </a:rPr>
                  <a:t>array</a:t>
                </a:r>
                <a:endParaRPr lang="hu-HU" altLang="hu-HU" sz="2000" b="1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564" name="Szövegdoboz 65"/>
            <p:cNvSpPr txBox="1">
              <a:spLocks noChangeArrowheads="1"/>
            </p:cNvSpPr>
            <p:nvPr/>
          </p:nvSpPr>
          <p:spPr bwMode="auto">
            <a:xfrm>
              <a:off x="4362142" y="435737"/>
              <a:ext cx="1147919" cy="646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 b="1" dirty="0" err="1" smtClean="0">
                  <a:latin typeface="Calibri" panose="020F0502020204030204" pitchFamily="34" charset="0"/>
                </a:rPr>
                <a:t>Decomposed</a:t>
              </a:r>
              <a:endParaRPr lang="hu-HU" altLang="hu-HU" sz="2000" b="1" dirty="0">
                <a:latin typeface="Calibri" panose="020F050202020403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 b="1" dirty="0" err="1" smtClean="0">
                  <a:latin typeface="Calibri" panose="020F0502020204030204" pitchFamily="34" charset="0"/>
                </a:rPr>
                <a:t>macro-cell</a:t>
              </a:r>
              <a:endParaRPr lang="hu-HU" altLang="hu-HU" sz="20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1508" name="Csoportba foglalás 78"/>
          <p:cNvGrpSpPr>
            <a:grpSpLocks/>
          </p:cNvGrpSpPr>
          <p:nvPr/>
        </p:nvGrpSpPr>
        <p:grpSpPr bwMode="auto">
          <a:xfrm rot="5400000" flipV="1">
            <a:off x="6718937" y="1696388"/>
            <a:ext cx="5600875" cy="3840093"/>
            <a:chOff x="1928116" y="3146711"/>
            <a:chExt cx="5600230" cy="2875490"/>
          </a:xfrm>
        </p:grpSpPr>
        <p:sp>
          <p:nvSpPr>
            <p:cNvPr id="21512" name="Szövegdoboz 57"/>
            <p:cNvSpPr txBox="1">
              <a:spLocks noChangeArrowheads="1"/>
            </p:cNvSpPr>
            <p:nvPr/>
          </p:nvSpPr>
          <p:spPr bwMode="auto">
            <a:xfrm rot="16200000">
              <a:off x="1437304" y="4096336"/>
              <a:ext cx="1381688" cy="400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 b="1" dirty="0" err="1" smtClean="0">
                  <a:latin typeface="Calibri" panose="020F0502020204030204" pitchFamily="34" charset="0"/>
                </a:rPr>
                <a:t>Micro-cell</a:t>
              </a:r>
              <a:r>
                <a:rPr lang="hu-HU" altLang="hu-HU" sz="2000" b="1" dirty="0" smtClean="0">
                  <a:latin typeface="Calibri" panose="020F0502020204030204" pitchFamily="34" charset="0"/>
                </a:rPr>
                <a:t> </a:t>
              </a:r>
              <a:r>
                <a:rPr lang="hu-HU" altLang="hu-HU" sz="2000" b="1" dirty="0" err="1" smtClean="0">
                  <a:latin typeface="Calibri" panose="020F0502020204030204" pitchFamily="34" charset="0"/>
                </a:rPr>
                <a:t>store</a:t>
              </a:r>
              <a:endParaRPr lang="hu-HU" altLang="hu-HU" sz="2000" b="1" dirty="0">
                <a:latin typeface="Calibri" panose="020F0502020204030204" pitchFamily="34" charset="0"/>
              </a:endParaRPr>
            </a:p>
          </p:txBody>
        </p:sp>
        <p:grpSp>
          <p:nvGrpSpPr>
            <p:cNvPr id="21513" name="Csoportba foglalás 77"/>
            <p:cNvGrpSpPr>
              <a:grpSpLocks/>
            </p:cNvGrpSpPr>
            <p:nvPr/>
          </p:nvGrpSpPr>
          <p:grpSpPr bwMode="auto">
            <a:xfrm>
              <a:off x="1947862" y="3146711"/>
              <a:ext cx="5580484" cy="2875490"/>
              <a:chOff x="1947862" y="3146711"/>
              <a:chExt cx="5580484" cy="2875490"/>
            </a:xfrm>
          </p:grpSpPr>
          <p:grpSp>
            <p:nvGrpSpPr>
              <p:cNvPr id="21514" name="Csoportba foglalás 8"/>
              <p:cNvGrpSpPr>
                <a:grpSpLocks/>
              </p:cNvGrpSpPr>
              <p:nvPr/>
            </p:nvGrpSpPr>
            <p:grpSpPr bwMode="auto">
              <a:xfrm>
                <a:off x="2354051" y="3744905"/>
                <a:ext cx="1152128" cy="1152128"/>
                <a:chOff x="4572000" y="3429000"/>
                <a:chExt cx="1152128" cy="1152128"/>
              </a:xfrm>
            </p:grpSpPr>
            <p:sp>
              <p:nvSpPr>
                <p:cNvPr id="68" name="Téglalap 67"/>
                <p:cNvSpPr/>
                <p:nvPr/>
              </p:nvSpPr>
              <p:spPr>
                <a:xfrm>
                  <a:off x="4571447" y="3427576"/>
                  <a:ext cx="1152392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69" name="Téglalap 68"/>
                <p:cNvSpPr/>
                <p:nvPr/>
              </p:nvSpPr>
              <p:spPr>
                <a:xfrm>
                  <a:off x="4571447" y="3427576"/>
                  <a:ext cx="144446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70" name="Téglalap 69"/>
                <p:cNvSpPr/>
                <p:nvPr/>
              </p:nvSpPr>
              <p:spPr>
                <a:xfrm>
                  <a:off x="4860338" y="3427576"/>
                  <a:ext cx="142859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71" name="Téglalap 70"/>
                <p:cNvSpPr/>
                <p:nvPr/>
              </p:nvSpPr>
              <p:spPr>
                <a:xfrm>
                  <a:off x="5147643" y="3427577"/>
                  <a:ext cx="144445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72" name="Téglalap 71"/>
                <p:cNvSpPr/>
                <p:nvPr/>
              </p:nvSpPr>
              <p:spPr>
                <a:xfrm>
                  <a:off x="5436535" y="3427576"/>
                  <a:ext cx="142859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73" name="Téglalap 72"/>
                <p:cNvSpPr/>
                <p:nvPr/>
              </p:nvSpPr>
              <p:spPr>
                <a:xfrm>
                  <a:off x="4571447" y="4291783"/>
                  <a:ext cx="1152392" cy="143837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74" name="Téglalap 73"/>
                <p:cNvSpPr/>
                <p:nvPr/>
              </p:nvSpPr>
              <p:spPr>
                <a:xfrm>
                  <a:off x="4571447" y="4004110"/>
                  <a:ext cx="1152392" cy="14502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75" name="Téglalap 74"/>
                <p:cNvSpPr/>
                <p:nvPr/>
              </p:nvSpPr>
              <p:spPr>
                <a:xfrm>
                  <a:off x="4571447" y="3715249"/>
                  <a:ext cx="1152392" cy="14383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76" name="Téglalap 75"/>
                <p:cNvSpPr/>
                <p:nvPr/>
              </p:nvSpPr>
              <p:spPr>
                <a:xfrm>
                  <a:off x="4571447" y="3427576"/>
                  <a:ext cx="1152392" cy="14383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</p:grpSp>
          <p:grpSp>
            <p:nvGrpSpPr>
              <p:cNvPr id="21515" name="Csoportba foglalás 9"/>
              <p:cNvGrpSpPr>
                <a:grpSpLocks/>
              </p:cNvGrpSpPr>
              <p:nvPr/>
            </p:nvGrpSpPr>
            <p:grpSpPr bwMode="auto">
              <a:xfrm>
                <a:off x="3578187" y="3744905"/>
                <a:ext cx="1152128" cy="1152128"/>
                <a:chOff x="4572000" y="3429000"/>
                <a:chExt cx="1152128" cy="1152128"/>
              </a:xfrm>
            </p:grpSpPr>
            <p:sp>
              <p:nvSpPr>
                <p:cNvPr id="59" name="Téglalap 58"/>
                <p:cNvSpPr/>
                <p:nvPr/>
              </p:nvSpPr>
              <p:spPr>
                <a:xfrm>
                  <a:off x="4571133" y="3427576"/>
                  <a:ext cx="1152392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60" name="Téglalap 59"/>
                <p:cNvSpPr/>
                <p:nvPr/>
              </p:nvSpPr>
              <p:spPr>
                <a:xfrm>
                  <a:off x="4571132" y="3427577"/>
                  <a:ext cx="144445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61" name="Téglalap 60"/>
                <p:cNvSpPr/>
                <p:nvPr/>
              </p:nvSpPr>
              <p:spPr>
                <a:xfrm>
                  <a:off x="4860024" y="3427576"/>
                  <a:ext cx="142859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62" name="Téglalap 61"/>
                <p:cNvSpPr/>
                <p:nvPr/>
              </p:nvSpPr>
              <p:spPr>
                <a:xfrm>
                  <a:off x="5147328" y="3427576"/>
                  <a:ext cx="144446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63" name="Téglalap 62"/>
                <p:cNvSpPr/>
                <p:nvPr/>
              </p:nvSpPr>
              <p:spPr>
                <a:xfrm>
                  <a:off x="5436220" y="3427576"/>
                  <a:ext cx="142859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64" name="Téglalap 63"/>
                <p:cNvSpPr/>
                <p:nvPr/>
              </p:nvSpPr>
              <p:spPr>
                <a:xfrm>
                  <a:off x="4571133" y="4291783"/>
                  <a:ext cx="1152392" cy="143837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65" name="Téglalap 64"/>
                <p:cNvSpPr/>
                <p:nvPr/>
              </p:nvSpPr>
              <p:spPr>
                <a:xfrm>
                  <a:off x="4571133" y="4004110"/>
                  <a:ext cx="1152392" cy="14502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66" name="Téglalap 65"/>
                <p:cNvSpPr/>
                <p:nvPr/>
              </p:nvSpPr>
              <p:spPr>
                <a:xfrm>
                  <a:off x="4571133" y="3715249"/>
                  <a:ext cx="1152392" cy="14383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67" name="Téglalap 66"/>
                <p:cNvSpPr/>
                <p:nvPr/>
              </p:nvSpPr>
              <p:spPr>
                <a:xfrm>
                  <a:off x="4571133" y="3427576"/>
                  <a:ext cx="1152392" cy="14383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</p:grpSp>
          <p:grpSp>
            <p:nvGrpSpPr>
              <p:cNvPr id="21516" name="Csoportba foglalás 10"/>
              <p:cNvGrpSpPr>
                <a:grpSpLocks/>
              </p:cNvGrpSpPr>
              <p:nvPr/>
            </p:nvGrpSpPr>
            <p:grpSpPr bwMode="auto">
              <a:xfrm>
                <a:off x="4802323" y="3744905"/>
                <a:ext cx="1152128" cy="1152128"/>
                <a:chOff x="4572000" y="3429000"/>
                <a:chExt cx="1152128" cy="1152128"/>
              </a:xfrm>
            </p:grpSpPr>
            <p:sp>
              <p:nvSpPr>
                <p:cNvPr id="50" name="Téglalap 49"/>
                <p:cNvSpPr/>
                <p:nvPr/>
              </p:nvSpPr>
              <p:spPr>
                <a:xfrm>
                  <a:off x="4572404" y="3427576"/>
                  <a:ext cx="1150804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51" name="Téglalap 50"/>
                <p:cNvSpPr/>
                <p:nvPr/>
              </p:nvSpPr>
              <p:spPr>
                <a:xfrm>
                  <a:off x="4572404" y="3427577"/>
                  <a:ext cx="144445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52" name="Téglalap 51"/>
                <p:cNvSpPr/>
                <p:nvPr/>
              </p:nvSpPr>
              <p:spPr>
                <a:xfrm>
                  <a:off x="4859708" y="3427576"/>
                  <a:ext cx="144446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53" name="Téglalap 52"/>
                <p:cNvSpPr/>
                <p:nvPr/>
              </p:nvSpPr>
              <p:spPr>
                <a:xfrm>
                  <a:off x="5148600" y="3427576"/>
                  <a:ext cx="142859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54" name="Téglalap 53"/>
                <p:cNvSpPr/>
                <p:nvPr/>
              </p:nvSpPr>
              <p:spPr>
                <a:xfrm>
                  <a:off x="5435905" y="3427576"/>
                  <a:ext cx="142859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55" name="Téglalap 54"/>
                <p:cNvSpPr/>
                <p:nvPr/>
              </p:nvSpPr>
              <p:spPr>
                <a:xfrm>
                  <a:off x="4572405" y="4291783"/>
                  <a:ext cx="1150804" cy="143837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56" name="Téglalap 55"/>
                <p:cNvSpPr/>
                <p:nvPr/>
              </p:nvSpPr>
              <p:spPr>
                <a:xfrm>
                  <a:off x="4572404" y="4004110"/>
                  <a:ext cx="1150804" cy="14502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57" name="Téglalap 56"/>
                <p:cNvSpPr/>
                <p:nvPr/>
              </p:nvSpPr>
              <p:spPr>
                <a:xfrm>
                  <a:off x="4572404" y="3715249"/>
                  <a:ext cx="1150804" cy="14383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  <p:sp>
              <p:nvSpPr>
                <p:cNvPr id="58" name="Téglalap 57"/>
                <p:cNvSpPr/>
                <p:nvPr/>
              </p:nvSpPr>
              <p:spPr>
                <a:xfrm>
                  <a:off x="4572404" y="3427576"/>
                  <a:ext cx="1150804" cy="14383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 sz="1400"/>
                </a:p>
              </p:txBody>
            </p:sp>
          </p:grpSp>
          <p:grpSp>
            <p:nvGrpSpPr>
              <p:cNvPr id="21517" name="Csoportba foglalás 11"/>
              <p:cNvGrpSpPr>
                <a:grpSpLocks/>
              </p:cNvGrpSpPr>
              <p:nvPr/>
            </p:nvGrpSpPr>
            <p:grpSpPr bwMode="auto">
              <a:xfrm>
                <a:off x="6026459" y="3744905"/>
                <a:ext cx="1152128" cy="1152128"/>
                <a:chOff x="4572000" y="3429000"/>
                <a:chExt cx="1152128" cy="1152128"/>
              </a:xfrm>
            </p:grpSpPr>
            <p:sp>
              <p:nvSpPr>
                <p:cNvPr id="41" name="Téglalap 40"/>
                <p:cNvSpPr/>
                <p:nvPr/>
              </p:nvSpPr>
              <p:spPr>
                <a:xfrm>
                  <a:off x="4572089" y="3427576"/>
                  <a:ext cx="1152392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/>
                </a:p>
              </p:txBody>
            </p:sp>
            <p:sp>
              <p:nvSpPr>
                <p:cNvPr id="42" name="Téglalap 41"/>
                <p:cNvSpPr/>
                <p:nvPr/>
              </p:nvSpPr>
              <p:spPr>
                <a:xfrm>
                  <a:off x="4572089" y="3427576"/>
                  <a:ext cx="144446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/>
                </a:p>
              </p:txBody>
            </p:sp>
            <p:sp>
              <p:nvSpPr>
                <p:cNvPr id="43" name="Téglalap 42"/>
                <p:cNvSpPr/>
                <p:nvPr/>
              </p:nvSpPr>
              <p:spPr>
                <a:xfrm>
                  <a:off x="4860981" y="3427576"/>
                  <a:ext cx="142859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/>
                </a:p>
              </p:txBody>
            </p:sp>
            <p:sp>
              <p:nvSpPr>
                <p:cNvPr id="44" name="Téglalap 43"/>
                <p:cNvSpPr/>
                <p:nvPr/>
              </p:nvSpPr>
              <p:spPr>
                <a:xfrm>
                  <a:off x="5148285" y="3427577"/>
                  <a:ext cx="144445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/>
                </a:p>
              </p:txBody>
            </p:sp>
            <p:sp>
              <p:nvSpPr>
                <p:cNvPr id="45" name="Téglalap 44"/>
                <p:cNvSpPr/>
                <p:nvPr/>
              </p:nvSpPr>
              <p:spPr>
                <a:xfrm>
                  <a:off x="5437178" y="3427576"/>
                  <a:ext cx="142859" cy="1151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/>
                </a:p>
              </p:txBody>
            </p:sp>
            <p:sp>
              <p:nvSpPr>
                <p:cNvPr id="46" name="Téglalap 45"/>
                <p:cNvSpPr/>
                <p:nvPr/>
              </p:nvSpPr>
              <p:spPr>
                <a:xfrm>
                  <a:off x="4572090" y="4291783"/>
                  <a:ext cx="1152392" cy="143837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/>
                </a:p>
              </p:txBody>
            </p:sp>
            <p:sp>
              <p:nvSpPr>
                <p:cNvPr id="47" name="Téglalap 46"/>
                <p:cNvSpPr/>
                <p:nvPr/>
              </p:nvSpPr>
              <p:spPr>
                <a:xfrm>
                  <a:off x="4572089" y="4004110"/>
                  <a:ext cx="1152392" cy="14502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/>
                </a:p>
              </p:txBody>
            </p:sp>
            <p:sp>
              <p:nvSpPr>
                <p:cNvPr id="48" name="Téglalap 47"/>
                <p:cNvSpPr/>
                <p:nvPr/>
              </p:nvSpPr>
              <p:spPr>
                <a:xfrm>
                  <a:off x="4572089" y="3715249"/>
                  <a:ext cx="1152392" cy="14383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/>
                </a:p>
              </p:txBody>
            </p:sp>
            <p:sp>
              <p:nvSpPr>
                <p:cNvPr id="49" name="Téglalap 48"/>
                <p:cNvSpPr/>
                <p:nvPr/>
              </p:nvSpPr>
              <p:spPr>
                <a:xfrm>
                  <a:off x="4572089" y="3427576"/>
                  <a:ext cx="1152392" cy="143836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hu-H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/>
                </a:p>
              </p:txBody>
            </p:sp>
          </p:grpSp>
          <p:sp>
            <p:nvSpPr>
              <p:cNvPr id="21518" name="Szövegdoboz 58"/>
              <p:cNvSpPr txBox="1">
                <a:spLocks noChangeArrowheads="1"/>
              </p:cNvSpPr>
              <p:nvPr/>
            </p:nvSpPr>
            <p:spPr bwMode="auto">
              <a:xfrm>
                <a:off x="5676705" y="3146711"/>
                <a:ext cx="1851641" cy="530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2000" b="1" dirty="0" smtClean="0">
                    <a:latin typeface="Calibri" panose="020F0502020204030204" pitchFamily="34" charset="0"/>
                  </a:rPr>
                  <a:t>Micro </a:t>
                </a:r>
                <a:r>
                  <a:rPr lang="hu-HU" altLang="hu-HU" sz="2000" b="1" dirty="0" err="1" smtClean="0">
                    <a:latin typeface="Calibri" panose="020F0502020204030204" pitchFamily="34" charset="0"/>
                  </a:rPr>
                  <a:t>cell</a:t>
                </a:r>
                <a:r>
                  <a:rPr lang="hu-HU" altLang="hu-HU" sz="2000" b="1" dirty="0" smtClean="0">
                    <a:latin typeface="Calibri" panose="020F0502020204030204" pitchFamily="34" charset="0"/>
                  </a:rPr>
                  <a:t> </a:t>
                </a:r>
                <a:r>
                  <a:rPr lang="hu-HU" altLang="hu-HU" sz="2000" b="1" dirty="0" err="1" smtClean="0">
                    <a:latin typeface="Calibri" panose="020F0502020204030204" pitchFamily="34" charset="0"/>
                  </a:rPr>
                  <a:t>block</a:t>
                </a:r>
                <a:endParaRPr lang="hu-HU" altLang="hu-HU" sz="2000" b="1" dirty="0">
                  <a:latin typeface="Calibri" panose="020F0502020204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2000" b="1" dirty="0">
                    <a:latin typeface="Calibri" panose="020F0502020204030204" pitchFamily="34" charset="0"/>
                    <a:sym typeface="Symbol" panose="05050102010706020507" pitchFamily="18" charset="2"/>
                  </a:rPr>
                  <a:t>8</a:t>
                </a:r>
                <a:r>
                  <a:rPr lang="hu-HU" altLang="hu-HU" sz="2000" b="1" dirty="0" err="1">
                    <a:latin typeface="Calibri" panose="020F0502020204030204" pitchFamily="34" charset="0"/>
                    <a:sym typeface="Symbol" panose="05050102010706020507" pitchFamily="18" charset="2"/>
                  </a:rPr>
                  <a:t>8</a:t>
                </a:r>
                <a:r>
                  <a:rPr lang="hu-HU" altLang="hu-HU" sz="2000" b="1" dirty="0">
                    <a:latin typeface="Calibri" panose="020F0502020204030204" pitchFamily="34" charset="0"/>
                    <a:sym typeface="Symbol" panose="05050102010706020507" pitchFamily="18" charset="2"/>
                  </a:rPr>
                  <a:t> </a:t>
                </a:r>
                <a:r>
                  <a:rPr lang="hu-HU" altLang="hu-HU" sz="2000" b="1" dirty="0" err="1">
                    <a:latin typeface="Calibri" panose="020F0502020204030204" pitchFamily="34" charset="0"/>
                    <a:sym typeface="Symbol" panose="05050102010706020507" pitchFamily="18" charset="2"/>
                  </a:rPr>
                  <a:t>8</a:t>
                </a:r>
                <a:endParaRPr lang="hu-HU" altLang="hu-HU" sz="2000" b="1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Téglalap 18"/>
              <p:cNvSpPr/>
              <p:nvPr/>
            </p:nvSpPr>
            <p:spPr>
              <a:xfrm>
                <a:off x="2353497" y="5470708"/>
                <a:ext cx="4825444" cy="21516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400"/>
              </a:p>
            </p:txBody>
          </p:sp>
          <p:sp>
            <p:nvSpPr>
              <p:cNvPr id="20" name="Téglalap 19"/>
              <p:cNvSpPr/>
              <p:nvPr/>
            </p:nvSpPr>
            <p:spPr>
              <a:xfrm>
                <a:off x="3577320" y="5470707"/>
                <a:ext cx="1152392" cy="21516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400"/>
              </a:p>
            </p:txBody>
          </p:sp>
          <p:sp>
            <p:nvSpPr>
              <p:cNvPr id="21" name="Téglalap 20"/>
              <p:cNvSpPr/>
              <p:nvPr/>
            </p:nvSpPr>
            <p:spPr>
              <a:xfrm>
                <a:off x="4802728" y="5470707"/>
                <a:ext cx="1150804" cy="21516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400"/>
              </a:p>
            </p:txBody>
          </p:sp>
          <p:sp>
            <p:nvSpPr>
              <p:cNvPr id="22" name="Téglalap 21"/>
              <p:cNvSpPr/>
              <p:nvPr/>
            </p:nvSpPr>
            <p:spPr>
              <a:xfrm>
                <a:off x="2353498" y="5470707"/>
                <a:ext cx="1152392" cy="21516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400"/>
              </a:p>
            </p:txBody>
          </p:sp>
          <p:sp>
            <p:nvSpPr>
              <p:cNvPr id="23" name="Téglalap 22"/>
              <p:cNvSpPr/>
              <p:nvPr/>
            </p:nvSpPr>
            <p:spPr>
              <a:xfrm>
                <a:off x="6026549" y="5470707"/>
                <a:ext cx="1152392" cy="21516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400"/>
              </a:p>
            </p:txBody>
          </p:sp>
          <p:sp>
            <p:nvSpPr>
              <p:cNvPr id="21524" name="Szövegdoboz 71"/>
              <p:cNvSpPr txBox="1">
                <a:spLocks noChangeArrowheads="1"/>
              </p:cNvSpPr>
              <p:nvPr/>
            </p:nvSpPr>
            <p:spPr bwMode="auto">
              <a:xfrm rot="16200000">
                <a:off x="1685306" y="5359582"/>
                <a:ext cx="925175" cy="400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2000" b="1" dirty="0" err="1" smtClean="0">
                    <a:latin typeface="Calibri" panose="020F0502020204030204" pitchFamily="34" charset="0"/>
                  </a:rPr>
                  <a:t>Empty</a:t>
                </a:r>
                <a:r>
                  <a:rPr lang="hu-HU" altLang="hu-HU" sz="2000" b="1" dirty="0" smtClean="0">
                    <a:latin typeface="Calibri" panose="020F0502020204030204" pitchFamily="34" charset="0"/>
                  </a:rPr>
                  <a:t> </a:t>
                </a:r>
                <a:r>
                  <a:rPr lang="hu-HU" altLang="hu-HU" sz="2000" b="1" dirty="0" err="1" smtClean="0">
                    <a:latin typeface="Calibri" panose="020F0502020204030204" pitchFamily="34" charset="0"/>
                  </a:rPr>
                  <a:t>list</a:t>
                </a:r>
                <a:endParaRPr lang="hu-HU" altLang="hu-HU" sz="2000" b="1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Egyenes összekötő nyíllal 24"/>
              <p:cNvCxnSpPr>
                <a:stCxn id="21" idx="0"/>
              </p:cNvCxnSpPr>
              <p:nvPr/>
            </p:nvCxnSpPr>
            <p:spPr>
              <a:xfrm flipV="1">
                <a:off x="5377337" y="4967875"/>
                <a:ext cx="0" cy="504022"/>
              </a:xfrm>
              <a:prstGeom prst="straightConnector1">
                <a:avLst/>
              </a:prstGeom>
              <a:ln w="38100"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nyíllal 25"/>
              <p:cNvCxnSpPr/>
              <p:nvPr/>
            </p:nvCxnSpPr>
            <p:spPr>
              <a:xfrm flipV="1">
                <a:off x="6602746" y="4967875"/>
                <a:ext cx="0" cy="504022"/>
              </a:xfrm>
              <a:prstGeom prst="straightConnector1">
                <a:avLst/>
              </a:prstGeom>
              <a:ln w="38100"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509" name="Szövegdoboz 65"/>
          <p:cNvSpPr txBox="1">
            <a:spLocks noChangeArrowheads="1"/>
          </p:cNvSpPr>
          <p:nvPr/>
        </p:nvSpPr>
        <p:spPr bwMode="auto">
          <a:xfrm>
            <a:off x="1509615" y="804863"/>
            <a:ext cx="12940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 smtClean="0">
                <a:latin typeface="Calibri" panose="020F0502020204030204" pitchFamily="34" charset="0"/>
              </a:rPr>
              <a:t>Empty</a:t>
            </a:r>
            <a:endParaRPr lang="hu-HU" altLang="hu-HU" sz="2000" b="1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>
                <a:latin typeface="Calibri" panose="020F0502020204030204" pitchFamily="34" charset="0"/>
              </a:rPr>
              <a:t>m</a:t>
            </a:r>
            <a:r>
              <a:rPr lang="hu-HU" altLang="hu-HU" sz="2000" b="1" dirty="0" err="1" smtClean="0">
                <a:latin typeface="Calibri" panose="020F0502020204030204" pitchFamily="34" charset="0"/>
              </a:rPr>
              <a:t>acro-cell</a:t>
            </a:r>
            <a:endParaRPr lang="hu-HU" altLang="hu-HU" sz="2000" b="1" dirty="0">
              <a:latin typeface="Calibri" panose="020F0502020204030204" pitchFamily="34" charset="0"/>
            </a:endParaRPr>
          </a:p>
        </p:txBody>
      </p:sp>
      <p:cxnSp>
        <p:nvCxnSpPr>
          <p:cNvPr id="17" name="Egyenes összekötő nyíllal 16"/>
          <p:cNvCxnSpPr>
            <a:endCxn id="68" idx="0"/>
          </p:cNvCxnSpPr>
          <p:nvPr/>
        </p:nvCxnSpPr>
        <p:spPr>
          <a:xfrm flipV="1">
            <a:off x="4803775" y="1819275"/>
            <a:ext cx="3594100" cy="54133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>
            <a:endCxn id="59" idx="0"/>
          </p:cNvCxnSpPr>
          <p:nvPr/>
        </p:nvCxnSpPr>
        <p:spPr>
          <a:xfrm flipV="1">
            <a:off x="3489325" y="3043238"/>
            <a:ext cx="4908550" cy="592137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Macro-cell</a:t>
            </a:r>
            <a:r>
              <a:rPr lang="hu-HU" dirty="0" smtClean="0"/>
              <a:t> marking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48" y="3510756"/>
            <a:ext cx="2875112" cy="2763359"/>
          </a:xfrm>
          <a:prstGeom prst="rect">
            <a:avLst/>
          </a:prstGeom>
        </p:spPr>
      </p:pic>
      <p:sp>
        <p:nvSpPr>
          <p:cNvPr id="69" name="Szabadkézi sokszög 68"/>
          <p:cNvSpPr/>
          <p:nvPr/>
        </p:nvSpPr>
        <p:spPr>
          <a:xfrm>
            <a:off x="4581525" y="3043238"/>
            <a:ext cx="942975" cy="2819400"/>
          </a:xfrm>
          <a:custGeom>
            <a:avLst/>
            <a:gdLst>
              <a:gd name="connsiteX0" fmla="*/ 0 w 942975"/>
              <a:gd name="connsiteY0" fmla="*/ 0 h 2819400"/>
              <a:gd name="connsiteX1" fmla="*/ 942975 w 942975"/>
              <a:gd name="connsiteY1" fmla="*/ 0 h 2819400"/>
              <a:gd name="connsiteX2" fmla="*/ 942975 w 942975"/>
              <a:gd name="connsiteY2" fmla="*/ 2819400 h 2819400"/>
              <a:gd name="connsiteX3" fmla="*/ 0 w 942975"/>
              <a:gd name="connsiteY3" fmla="*/ 2800350 h 2819400"/>
              <a:gd name="connsiteX4" fmla="*/ 0 w 942975"/>
              <a:gd name="connsiteY4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975" h="2819400">
                <a:moveTo>
                  <a:pt x="0" y="0"/>
                </a:moveTo>
                <a:lnTo>
                  <a:pt x="942975" y="0"/>
                </a:lnTo>
                <a:lnTo>
                  <a:pt x="942975" y="2819400"/>
                </a:lnTo>
                <a:lnTo>
                  <a:pt x="0" y="2800350"/>
                </a:lnTo>
                <a:lnTo>
                  <a:pt x="0" y="0"/>
                </a:lnTo>
                <a:close/>
              </a:path>
            </a:pathLst>
          </a:custGeom>
          <a:solidFill>
            <a:srgbClr val="93E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0" name="Szabadkézi sokszög 69"/>
          <p:cNvSpPr/>
          <p:nvPr/>
        </p:nvSpPr>
        <p:spPr>
          <a:xfrm>
            <a:off x="4581525" y="2100263"/>
            <a:ext cx="3762375" cy="3762375"/>
          </a:xfrm>
          <a:custGeom>
            <a:avLst/>
            <a:gdLst>
              <a:gd name="connsiteX0" fmla="*/ 0 w 3771900"/>
              <a:gd name="connsiteY0" fmla="*/ 0 h 3762375"/>
              <a:gd name="connsiteX1" fmla="*/ 2819400 w 3771900"/>
              <a:gd name="connsiteY1" fmla="*/ 0 h 3762375"/>
              <a:gd name="connsiteX2" fmla="*/ 2809875 w 3771900"/>
              <a:gd name="connsiteY2" fmla="*/ 1885950 h 3762375"/>
              <a:gd name="connsiteX3" fmla="*/ 3771900 w 3771900"/>
              <a:gd name="connsiteY3" fmla="*/ 1876425 h 3762375"/>
              <a:gd name="connsiteX4" fmla="*/ 3752850 w 3771900"/>
              <a:gd name="connsiteY4" fmla="*/ 3762375 h 3762375"/>
              <a:gd name="connsiteX5" fmla="*/ 952500 w 3771900"/>
              <a:gd name="connsiteY5" fmla="*/ 3762375 h 3762375"/>
              <a:gd name="connsiteX6" fmla="*/ 933450 w 3771900"/>
              <a:gd name="connsiteY6" fmla="*/ 952500 h 3762375"/>
              <a:gd name="connsiteX7" fmla="*/ 0 w 3771900"/>
              <a:gd name="connsiteY7" fmla="*/ 933450 h 3762375"/>
              <a:gd name="connsiteX8" fmla="*/ 0 w 3771900"/>
              <a:gd name="connsiteY8" fmla="*/ 0 h 3762375"/>
              <a:gd name="connsiteX0" fmla="*/ 0 w 3762375"/>
              <a:gd name="connsiteY0" fmla="*/ 0 h 3762375"/>
              <a:gd name="connsiteX1" fmla="*/ 2819400 w 3762375"/>
              <a:gd name="connsiteY1" fmla="*/ 0 h 3762375"/>
              <a:gd name="connsiteX2" fmla="*/ 2809875 w 3762375"/>
              <a:gd name="connsiteY2" fmla="*/ 1885950 h 3762375"/>
              <a:gd name="connsiteX3" fmla="*/ 3762375 w 3762375"/>
              <a:gd name="connsiteY3" fmla="*/ 1885950 h 3762375"/>
              <a:gd name="connsiteX4" fmla="*/ 3752850 w 3762375"/>
              <a:gd name="connsiteY4" fmla="*/ 3762375 h 3762375"/>
              <a:gd name="connsiteX5" fmla="*/ 952500 w 3762375"/>
              <a:gd name="connsiteY5" fmla="*/ 3762375 h 3762375"/>
              <a:gd name="connsiteX6" fmla="*/ 933450 w 3762375"/>
              <a:gd name="connsiteY6" fmla="*/ 952500 h 3762375"/>
              <a:gd name="connsiteX7" fmla="*/ 0 w 3762375"/>
              <a:gd name="connsiteY7" fmla="*/ 933450 h 3762375"/>
              <a:gd name="connsiteX8" fmla="*/ 0 w 3762375"/>
              <a:gd name="connsiteY8" fmla="*/ 0 h 37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2375" h="3762375">
                <a:moveTo>
                  <a:pt x="0" y="0"/>
                </a:moveTo>
                <a:lnTo>
                  <a:pt x="2819400" y="0"/>
                </a:lnTo>
                <a:lnTo>
                  <a:pt x="2809875" y="1885950"/>
                </a:lnTo>
                <a:lnTo>
                  <a:pt x="3762375" y="1885950"/>
                </a:lnTo>
                <a:lnTo>
                  <a:pt x="3752850" y="3762375"/>
                </a:lnTo>
                <a:lnTo>
                  <a:pt x="952500" y="3762375"/>
                </a:lnTo>
                <a:lnTo>
                  <a:pt x="933450" y="95250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1" name="Téglalap 70"/>
          <p:cNvSpPr/>
          <p:nvPr/>
        </p:nvSpPr>
        <p:spPr>
          <a:xfrm>
            <a:off x="4579938" y="1169988"/>
            <a:ext cx="4681537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2" name="Téglalap 71"/>
          <p:cNvSpPr/>
          <p:nvPr/>
        </p:nvSpPr>
        <p:spPr>
          <a:xfrm>
            <a:off x="4579938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3" name="Téglalap 72"/>
          <p:cNvSpPr/>
          <p:nvPr/>
        </p:nvSpPr>
        <p:spPr>
          <a:xfrm>
            <a:off x="4579938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4" name="Téglalap 73"/>
          <p:cNvSpPr/>
          <p:nvPr/>
        </p:nvSpPr>
        <p:spPr>
          <a:xfrm>
            <a:off x="4579938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5" name="Téglalap 74"/>
          <p:cNvSpPr/>
          <p:nvPr/>
        </p:nvSpPr>
        <p:spPr>
          <a:xfrm>
            <a:off x="5516563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6" name="Téglalap 75"/>
          <p:cNvSpPr/>
          <p:nvPr/>
        </p:nvSpPr>
        <p:spPr>
          <a:xfrm>
            <a:off x="6453188" y="1169988"/>
            <a:ext cx="935037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7" name="Téglalap 76"/>
          <p:cNvSpPr/>
          <p:nvPr/>
        </p:nvSpPr>
        <p:spPr>
          <a:xfrm>
            <a:off x="7388225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8" name="Téglalap 77"/>
          <p:cNvSpPr/>
          <p:nvPr/>
        </p:nvSpPr>
        <p:spPr>
          <a:xfrm>
            <a:off x="8324850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9" name="Téglalap 78"/>
          <p:cNvSpPr/>
          <p:nvPr/>
        </p:nvSpPr>
        <p:spPr>
          <a:xfrm>
            <a:off x="4579938" y="1169988"/>
            <a:ext cx="4681537" cy="936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80" name="Téglalap 79"/>
          <p:cNvSpPr/>
          <p:nvPr/>
        </p:nvSpPr>
        <p:spPr>
          <a:xfrm>
            <a:off x="4579938" y="2106613"/>
            <a:ext cx="4681537" cy="936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81" name="Téglalap 80"/>
          <p:cNvSpPr/>
          <p:nvPr/>
        </p:nvSpPr>
        <p:spPr>
          <a:xfrm>
            <a:off x="4579938" y="3043238"/>
            <a:ext cx="4681537" cy="935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82" name="Téglalap 81"/>
          <p:cNvSpPr/>
          <p:nvPr/>
        </p:nvSpPr>
        <p:spPr>
          <a:xfrm>
            <a:off x="4579938" y="3978275"/>
            <a:ext cx="4681537" cy="936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83" name="Téglalap 82"/>
          <p:cNvSpPr/>
          <p:nvPr/>
        </p:nvSpPr>
        <p:spPr>
          <a:xfrm>
            <a:off x="4579938" y="4914900"/>
            <a:ext cx="4681537" cy="936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grpSp>
        <p:nvGrpSpPr>
          <p:cNvPr id="84" name="Csoportba foglalás 18"/>
          <p:cNvGrpSpPr>
            <a:grpSpLocks/>
          </p:cNvGrpSpPr>
          <p:nvPr/>
        </p:nvGrpSpPr>
        <p:grpSpPr bwMode="auto">
          <a:xfrm rot="1108201">
            <a:off x="1106488" y="1577975"/>
            <a:ext cx="833437" cy="820738"/>
            <a:chOff x="4933950" y="1860550"/>
            <a:chExt cx="833438" cy="820738"/>
          </a:xfrm>
        </p:grpSpPr>
        <p:sp>
          <p:nvSpPr>
            <p:cNvPr id="85" name="Line 60"/>
            <p:cNvSpPr>
              <a:spLocks noChangeShapeType="1"/>
            </p:cNvSpPr>
            <p:nvPr/>
          </p:nvSpPr>
          <p:spPr bwMode="auto">
            <a:xfrm flipV="1">
              <a:off x="4933950" y="2041525"/>
              <a:ext cx="628650" cy="2397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6" name="Line 61"/>
            <p:cNvSpPr>
              <a:spLocks noChangeShapeType="1"/>
            </p:cNvSpPr>
            <p:nvPr/>
          </p:nvSpPr>
          <p:spPr bwMode="auto">
            <a:xfrm>
              <a:off x="4933950" y="2281238"/>
              <a:ext cx="628650" cy="2397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7" name="Oval 62"/>
            <p:cNvSpPr>
              <a:spLocks noChangeArrowheads="1"/>
            </p:cNvSpPr>
            <p:nvPr/>
          </p:nvSpPr>
          <p:spPr bwMode="auto">
            <a:xfrm>
              <a:off x="5416550" y="2081213"/>
              <a:ext cx="193675" cy="400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453072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2265363" indent="-1808163" defTabSz="4530725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4530725" indent="-3616325" defTabSz="453072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6796088" indent="-5424488" defTabSz="4530725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9061450" indent="-7232650" defTabSz="4530725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95186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99758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104330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108902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hu-HU" altLang="hu-HU" sz="800">
                <a:latin typeface="Arial" panose="020B0604020202020204" pitchFamily="34" charset="0"/>
              </a:endParaRPr>
            </a:p>
          </p:txBody>
        </p:sp>
        <p:sp>
          <p:nvSpPr>
            <p:cNvPr id="88" name="Oval 63"/>
            <p:cNvSpPr>
              <a:spLocks noChangeArrowheads="1"/>
            </p:cNvSpPr>
            <p:nvPr/>
          </p:nvSpPr>
          <p:spPr bwMode="auto">
            <a:xfrm>
              <a:off x="5513388" y="2160588"/>
              <a:ext cx="96837" cy="23971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453072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2265363" indent="-1808163" defTabSz="4530725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4530725" indent="-3616325" defTabSz="453072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6796088" indent="-5424488" defTabSz="4530725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9061450" indent="-7232650" defTabSz="4530725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95186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99758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104330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108902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hu-HU" altLang="hu-HU" sz="800">
                <a:latin typeface="Arial" panose="020B0604020202020204" pitchFamily="34" charset="0"/>
              </a:endParaRPr>
            </a:p>
          </p:txBody>
        </p:sp>
        <p:sp>
          <p:nvSpPr>
            <p:cNvPr id="89" name="Freeform 64"/>
            <p:cNvSpPr>
              <a:spLocks/>
            </p:cNvSpPr>
            <p:nvPr/>
          </p:nvSpPr>
          <p:spPr bwMode="auto">
            <a:xfrm>
              <a:off x="5513388" y="1881188"/>
              <a:ext cx="146050" cy="160337"/>
            </a:xfrm>
            <a:custGeom>
              <a:avLst/>
              <a:gdLst>
                <a:gd name="T0" fmla="*/ 0 w 144"/>
                <a:gd name="T1" fmla="*/ 2147483646 h 192"/>
                <a:gd name="T2" fmla="*/ 2147483646 w 144"/>
                <a:gd name="T3" fmla="*/ 2147483646 h 192"/>
                <a:gd name="T4" fmla="*/ 2147483646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0" name="Freeform 65"/>
            <p:cNvSpPr>
              <a:spLocks/>
            </p:cNvSpPr>
            <p:nvPr/>
          </p:nvSpPr>
          <p:spPr bwMode="auto">
            <a:xfrm>
              <a:off x="5562600" y="1911350"/>
              <a:ext cx="193675" cy="130175"/>
            </a:xfrm>
            <a:custGeom>
              <a:avLst/>
              <a:gdLst>
                <a:gd name="T0" fmla="*/ 0 w 192"/>
                <a:gd name="T1" fmla="*/ 2147483646 h 156"/>
                <a:gd name="T2" fmla="*/ 2147483646 w 192"/>
                <a:gd name="T3" fmla="*/ 2147483646 h 156"/>
                <a:gd name="T4" fmla="*/ 2147483646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1" name="Freeform 66"/>
            <p:cNvSpPr>
              <a:spLocks/>
            </p:cNvSpPr>
            <p:nvPr/>
          </p:nvSpPr>
          <p:spPr bwMode="auto">
            <a:xfrm>
              <a:off x="5513388" y="2481263"/>
              <a:ext cx="254000" cy="119062"/>
            </a:xfrm>
            <a:custGeom>
              <a:avLst/>
              <a:gdLst>
                <a:gd name="T0" fmla="*/ 0 w 252"/>
                <a:gd name="T1" fmla="*/ 0 h 144"/>
                <a:gd name="T2" fmla="*/ 2147483646 w 252"/>
                <a:gd name="T3" fmla="*/ 2147483646 h 144"/>
                <a:gd name="T4" fmla="*/ 2147483646 w 252"/>
                <a:gd name="T5" fmla="*/ 2147483646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" name="Freeform 67"/>
            <p:cNvSpPr>
              <a:spLocks/>
            </p:cNvSpPr>
            <p:nvPr/>
          </p:nvSpPr>
          <p:spPr bwMode="auto">
            <a:xfrm>
              <a:off x="5513388" y="2481263"/>
              <a:ext cx="146050" cy="200025"/>
            </a:xfrm>
            <a:custGeom>
              <a:avLst/>
              <a:gdLst>
                <a:gd name="T0" fmla="*/ 0 w 144"/>
                <a:gd name="T1" fmla="*/ 0 h 240"/>
                <a:gd name="T2" fmla="*/ 2147483646 w 144"/>
                <a:gd name="T3" fmla="*/ 2147483646 h 240"/>
                <a:gd name="T4" fmla="*/ 2147483646 w 144"/>
                <a:gd name="T5" fmla="*/ 2147483646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3" name="Freeform 68"/>
            <p:cNvSpPr>
              <a:spLocks/>
            </p:cNvSpPr>
            <p:nvPr/>
          </p:nvSpPr>
          <p:spPr bwMode="auto">
            <a:xfrm>
              <a:off x="5513388" y="2481263"/>
              <a:ext cx="49212" cy="200025"/>
            </a:xfrm>
            <a:custGeom>
              <a:avLst/>
              <a:gdLst>
                <a:gd name="T0" fmla="*/ 0 w 48"/>
                <a:gd name="T1" fmla="*/ 0 h 240"/>
                <a:gd name="T2" fmla="*/ 2147483646 w 48"/>
                <a:gd name="T3" fmla="*/ 2147483646 h 240"/>
                <a:gd name="T4" fmla="*/ 0 w 48"/>
                <a:gd name="T5" fmla="*/ 2147483646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4" name="Freeform 69"/>
            <p:cNvSpPr>
              <a:spLocks/>
            </p:cNvSpPr>
            <p:nvPr/>
          </p:nvSpPr>
          <p:spPr bwMode="auto">
            <a:xfrm>
              <a:off x="5538788" y="1860550"/>
              <a:ext cx="52387" cy="180975"/>
            </a:xfrm>
            <a:custGeom>
              <a:avLst/>
              <a:gdLst>
                <a:gd name="T0" fmla="*/ 0 w 52"/>
                <a:gd name="T1" fmla="*/ 2147483646 h 216"/>
                <a:gd name="T2" fmla="*/ 2147483646 w 52"/>
                <a:gd name="T3" fmla="*/ 2147483646 h 216"/>
                <a:gd name="T4" fmla="*/ 2147483646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cxnSp>
        <p:nvCxnSpPr>
          <p:cNvPr id="95" name="Egyenes összekötő 94"/>
          <p:cNvCxnSpPr/>
          <p:nvPr/>
        </p:nvCxnSpPr>
        <p:spPr>
          <a:xfrm flipH="1">
            <a:off x="3571875" y="2266950"/>
            <a:ext cx="576263" cy="1568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Egyenes összekötő 95"/>
          <p:cNvCxnSpPr/>
          <p:nvPr/>
        </p:nvCxnSpPr>
        <p:spPr>
          <a:xfrm>
            <a:off x="4003675" y="2320925"/>
            <a:ext cx="215900" cy="92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gyenes összekötő 96"/>
          <p:cNvCxnSpPr/>
          <p:nvPr/>
        </p:nvCxnSpPr>
        <p:spPr>
          <a:xfrm>
            <a:off x="3860800" y="2662238"/>
            <a:ext cx="215900" cy="92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gyenes összekötő 97"/>
          <p:cNvCxnSpPr/>
          <p:nvPr/>
        </p:nvCxnSpPr>
        <p:spPr>
          <a:xfrm>
            <a:off x="3762375" y="2982913"/>
            <a:ext cx="215900" cy="93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gyenes összekötő 98"/>
          <p:cNvCxnSpPr/>
          <p:nvPr/>
        </p:nvCxnSpPr>
        <p:spPr>
          <a:xfrm>
            <a:off x="3644900" y="3309938"/>
            <a:ext cx="215900" cy="93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Egyenes összekötő 99"/>
          <p:cNvCxnSpPr/>
          <p:nvPr/>
        </p:nvCxnSpPr>
        <p:spPr>
          <a:xfrm>
            <a:off x="3500438" y="3670300"/>
            <a:ext cx="215900" cy="92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Szabadkézi sokszög 104"/>
          <p:cNvSpPr/>
          <p:nvPr/>
        </p:nvSpPr>
        <p:spPr>
          <a:xfrm>
            <a:off x="5676900" y="985838"/>
            <a:ext cx="2200275" cy="5143500"/>
          </a:xfrm>
          <a:custGeom>
            <a:avLst/>
            <a:gdLst>
              <a:gd name="connsiteX0" fmla="*/ 2200275 w 2200275"/>
              <a:gd name="connsiteY0" fmla="*/ 0 h 5143500"/>
              <a:gd name="connsiteX1" fmla="*/ 295275 w 2200275"/>
              <a:gd name="connsiteY1" fmla="*/ 1571625 h 5143500"/>
              <a:gd name="connsiteX2" fmla="*/ 1257300 w 2200275"/>
              <a:gd name="connsiteY2" fmla="*/ 3219450 h 5143500"/>
              <a:gd name="connsiteX3" fmla="*/ 0 w 2200275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5143500">
                <a:moveTo>
                  <a:pt x="2200275" y="0"/>
                </a:moveTo>
                <a:cubicBezTo>
                  <a:pt x="1326356" y="517525"/>
                  <a:pt x="452438" y="1035050"/>
                  <a:pt x="295275" y="1571625"/>
                </a:cubicBezTo>
                <a:cubicBezTo>
                  <a:pt x="138112" y="2108200"/>
                  <a:pt x="1306513" y="2624137"/>
                  <a:pt x="1257300" y="3219450"/>
                </a:cubicBezTo>
                <a:cubicBezTo>
                  <a:pt x="1208087" y="3814763"/>
                  <a:pt x="604043" y="4479131"/>
                  <a:pt x="0" y="51435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cxnSp>
        <p:nvCxnSpPr>
          <p:cNvPr id="106" name="Egyenes összekötő nyíllal 105"/>
          <p:cNvCxnSpPr/>
          <p:nvPr/>
        </p:nvCxnSpPr>
        <p:spPr>
          <a:xfrm>
            <a:off x="5372100" y="2898775"/>
            <a:ext cx="1547813" cy="287338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gyenes összekötő nyíllal 106"/>
          <p:cNvCxnSpPr/>
          <p:nvPr/>
        </p:nvCxnSpPr>
        <p:spPr>
          <a:xfrm>
            <a:off x="6146800" y="3762375"/>
            <a:ext cx="1541463" cy="504825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gyenes összekötő nyíllal 107"/>
          <p:cNvCxnSpPr/>
          <p:nvPr/>
        </p:nvCxnSpPr>
        <p:spPr>
          <a:xfrm>
            <a:off x="6146800" y="4338638"/>
            <a:ext cx="1457325" cy="720725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gyenes összekötő nyíllal 108"/>
          <p:cNvCxnSpPr/>
          <p:nvPr/>
        </p:nvCxnSpPr>
        <p:spPr>
          <a:xfrm>
            <a:off x="5676900" y="5059363"/>
            <a:ext cx="1243013" cy="863600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Szövegdoboz 152"/>
          <p:cNvSpPr txBox="1"/>
          <p:nvPr/>
        </p:nvSpPr>
        <p:spPr>
          <a:xfrm>
            <a:off x="4654550" y="3159125"/>
            <a:ext cx="100739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2400" b="1" dirty="0" err="1" smtClean="0">
                <a:latin typeface="+mn-lt"/>
              </a:rPr>
              <a:t>empty</a:t>
            </a:r>
            <a:endParaRPr lang="hu-HU" sz="2400" b="1" dirty="0">
              <a:latin typeface="+mn-lt"/>
            </a:endParaRPr>
          </a:p>
        </p:txBody>
      </p:sp>
      <p:sp>
        <p:nvSpPr>
          <p:cNvPr id="111" name="Szövegdoboz 153"/>
          <p:cNvSpPr txBox="1"/>
          <p:nvPr/>
        </p:nvSpPr>
        <p:spPr>
          <a:xfrm>
            <a:off x="4611688" y="2152650"/>
            <a:ext cx="16179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2400" b="1" dirty="0" err="1" smtClean="0">
                <a:latin typeface="+mn-lt"/>
              </a:rPr>
              <a:t>intersected</a:t>
            </a:r>
            <a:endParaRPr lang="hu-HU" sz="2400" b="1" dirty="0">
              <a:latin typeface="+mn-lt"/>
            </a:endParaRPr>
          </a:p>
        </p:txBody>
      </p:sp>
      <p:sp>
        <p:nvSpPr>
          <p:cNvPr id="112" name="Szövegdoboz 154"/>
          <p:cNvSpPr txBox="1"/>
          <p:nvPr/>
        </p:nvSpPr>
        <p:spPr>
          <a:xfrm>
            <a:off x="4622800" y="1233488"/>
            <a:ext cx="173996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2400" b="1" dirty="0" err="1" smtClean="0">
                <a:latin typeface="+mn-lt"/>
              </a:rPr>
              <a:t>not</a:t>
            </a:r>
            <a:r>
              <a:rPr lang="hu-HU" sz="2400" b="1" dirty="0" smtClean="0">
                <a:latin typeface="+mn-lt"/>
              </a:rPr>
              <a:t> </a:t>
            </a:r>
            <a:r>
              <a:rPr lang="hu-HU" sz="2400" b="1" dirty="0" err="1" smtClean="0">
                <a:latin typeface="+mn-lt"/>
              </a:rPr>
              <a:t>affected</a:t>
            </a:r>
            <a:endParaRPr lang="hu-HU" sz="2400" b="1" dirty="0">
              <a:latin typeface="+mn-lt"/>
            </a:endParaRPr>
          </a:p>
        </p:txBody>
      </p:sp>
      <p:sp>
        <p:nvSpPr>
          <p:cNvPr id="113" name="Szövegdoboz 155"/>
          <p:cNvSpPr txBox="1"/>
          <p:nvPr/>
        </p:nvSpPr>
        <p:spPr>
          <a:xfrm>
            <a:off x="7165975" y="719138"/>
            <a:ext cx="199593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2400" b="1" dirty="0" err="1" smtClean="0">
                <a:latin typeface="+mn-lt"/>
              </a:rPr>
              <a:t>visible</a:t>
            </a:r>
            <a:r>
              <a:rPr lang="hu-HU" sz="2400" b="1" dirty="0" smtClean="0">
                <a:latin typeface="+mn-lt"/>
              </a:rPr>
              <a:t> </a:t>
            </a:r>
            <a:r>
              <a:rPr lang="hu-HU" sz="2400" b="1" dirty="0" err="1" smtClean="0">
                <a:latin typeface="+mn-lt"/>
              </a:rPr>
              <a:t>surface</a:t>
            </a:r>
            <a:endParaRPr lang="hu-HU" sz="2400" b="1" dirty="0">
              <a:latin typeface="+mn-lt"/>
            </a:endParaRPr>
          </a:p>
        </p:txBody>
      </p:sp>
      <p:sp>
        <p:nvSpPr>
          <p:cNvPr id="117" name="Szövegdoboz 159"/>
          <p:cNvSpPr txBox="1"/>
          <p:nvPr/>
        </p:nvSpPr>
        <p:spPr>
          <a:xfrm rot="1447698">
            <a:off x="5775527" y="4321324"/>
            <a:ext cx="268406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2400" b="1" dirty="0" err="1" smtClean="0">
                <a:latin typeface="+mn-lt"/>
              </a:rPr>
              <a:t>Truncation</a:t>
            </a:r>
            <a:r>
              <a:rPr lang="hu-HU" sz="2400" b="1" dirty="0" smtClean="0">
                <a:latin typeface="+mn-lt"/>
              </a:rPr>
              <a:t> </a:t>
            </a:r>
            <a:r>
              <a:rPr lang="hu-HU" sz="2400" b="1" dirty="0" err="1" smtClean="0">
                <a:latin typeface="+mn-lt"/>
              </a:rPr>
              <a:t>distance</a:t>
            </a:r>
            <a:endParaRPr lang="hu-HU" sz="2400" b="1" dirty="0">
              <a:latin typeface="+mn-lt"/>
            </a:endParaRPr>
          </a:p>
        </p:txBody>
      </p:sp>
      <p:sp>
        <p:nvSpPr>
          <p:cNvPr id="118" name="Téglalap 117"/>
          <p:cNvSpPr/>
          <p:nvPr/>
        </p:nvSpPr>
        <p:spPr>
          <a:xfrm>
            <a:off x="8324850" y="4914900"/>
            <a:ext cx="936625" cy="93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19" name="Téglalap 118"/>
          <p:cNvSpPr/>
          <p:nvPr/>
        </p:nvSpPr>
        <p:spPr>
          <a:xfrm>
            <a:off x="8582025" y="4914900"/>
            <a:ext cx="211138" cy="93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20" name="Téglalap 119"/>
          <p:cNvSpPr/>
          <p:nvPr/>
        </p:nvSpPr>
        <p:spPr>
          <a:xfrm>
            <a:off x="8791575" y="4914900"/>
            <a:ext cx="236538" cy="93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21" name="Téglalap 120"/>
          <p:cNvSpPr/>
          <p:nvPr/>
        </p:nvSpPr>
        <p:spPr>
          <a:xfrm>
            <a:off x="8324850" y="5608638"/>
            <a:ext cx="947738" cy="233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22" name="Téglalap 121"/>
          <p:cNvSpPr/>
          <p:nvPr/>
        </p:nvSpPr>
        <p:spPr>
          <a:xfrm>
            <a:off x="8324850" y="5159375"/>
            <a:ext cx="935038" cy="233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23" name="Szövegdoboz 237"/>
          <p:cNvSpPr txBox="1"/>
          <p:nvPr/>
        </p:nvSpPr>
        <p:spPr>
          <a:xfrm>
            <a:off x="9315450" y="5026025"/>
            <a:ext cx="163801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2400" b="1" dirty="0" err="1" smtClean="0">
                <a:latin typeface="+mn-lt"/>
              </a:rPr>
              <a:t>macro-cells</a:t>
            </a:r>
            <a:endParaRPr lang="hu-HU" sz="2400" b="1" dirty="0">
              <a:latin typeface="+mn-lt"/>
            </a:endParaRPr>
          </a:p>
        </p:txBody>
      </p:sp>
      <p:cxnSp>
        <p:nvCxnSpPr>
          <p:cNvPr id="125" name="Egyenes összekötő nyíllal 124"/>
          <p:cNvCxnSpPr/>
          <p:nvPr/>
        </p:nvCxnSpPr>
        <p:spPr>
          <a:xfrm>
            <a:off x="1766888" y="2081213"/>
            <a:ext cx="7710487" cy="2905125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gyenes összekötő nyíllal 125"/>
          <p:cNvCxnSpPr/>
          <p:nvPr/>
        </p:nvCxnSpPr>
        <p:spPr>
          <a:xfrm>
            <a:off x="1766888" y="2081213"/>
            <a:ext cx="7026275" cy="362585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Egyenes összekötő nyíllal 126"/>
          <p:cNvCxnSpPr/>
          <p:nvPr/>
        </p:nvCxnSpPr>
        <p:spPr>
          <a:xfrm>
            <a:off x="1766888" y="2079625"/>
            <a:ext cx="7710487" cy="168275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Egyenes összekötő nyíllal 127"/>
          <p:cNvCxnSpPr/>
          <p:nvPr/>
        </p:nvCxnSpPr>
        <p:spPr>
          <a:xfrm>
            <a:off x="1771650" y="2106613"/>
            <a:ext cx="5400675" cy="403225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213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Macro-cell</a:t>
            </a:r>
            <a:r>
              <a:rPr lang="hu-HU" dirty="0" smtClean="0"/>
              <a:t> marking: </a:t>
            </a:r>
            <a:r>
              <a:rPr lang="hu-HU" dirty="0" err="1" smtClean="0"/>
              <a:t>gather-style</a:t>
            </a:r>
            <a:endParaRPr lang="en-US" dirty="0"/>
          </a:p>
        </p:txBody>
      </p:sp>
      <p:sp>
        <p:nvSpPr>
          <p:cNvPr id="3" name="Tartalom helye 2"/>
          <p:cNvSpPr txBox="1">
            <a:spLocks/>
          </p:cNvSpPr>
          <p:nvPr/>
        </p:nvSpPr>
        <p:spPr bwMode="auto">
          <a:xfrm>
            <a:off x="119170" y="836613"/>
            <a:ext cx="109728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hu-HU" altLang="hu-HU" dirty="0" err="1" smtClean="0"/>
              <a:t>Wasteful</a:t>
            </a:r>
            <a:r>
              <a:rPr lang="hu-HU" altLang="hu-HU" dirty="0" smtClean="0"/>
              <a:t>!</a:t>
            </a:r>
            <a:endParaRPr lang="hu-HU" altLang="hu-HU" dirty="0"/>
          </a:p>
          <a:p>
            <a:pPr lvl="1" eaLnBrk="1" hangingPunct="1"/>
            <a:endParaRPr lang="hu-HU" alt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48" y="3510756"/>
            <a:ext cx="2875112" cy="2763359"/>
          </a:xfrm>
          <a:prstGeom prst="rect">
            <a:avLst/>
          </a:prstGeom>
        </p:spPr>
      </p:pic>
      <p:sp>
        <p:nvSpPr>
          <p:cNvPr id="71" name="Téglalap 70"/>
          <p:cNvSpPr/>
          <p:nvPr/>
        </p:nvSpPr>
        <p:spPr>
          <a:xfrm>
            <a:off x="4579938" y="1169988"/>
            <a:ext cx="4681537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2" name="Téglalap 71"/>
          <p:cNvSpPr/>
          <p:nvPr/>
        </p:nvSpPr>
        <p:spPr>
          <a:xfrm>
            <a:off x="4579938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3" name="Téglalap 72"/>
          <p:cNvSpPr/>
          <p:nvPr/>
        </p:nvSpPr>
        <p:spPr>
          <a:xfrm>
            <a:off x="4579938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4" name="Téglalap 73"/>
          <p:cNvSpPr/>
          <p:nvPr/>
        </p:nvSpPr>
        <p:spPr>
          <a:xfrm>
            <a:off x="4579938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5" name="Téglalap 74"/>
          <p:cNvSpPr/>
          <p:nvPr/>
        </p:nvSpPr>
        <p:spPr>
          <a:xfrm>
            <a:off x="5516563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6" name="Téglalap 75"/>
          <p:cNvSpPr/>
          <p:nvPr/>
        </p:nvSpPr>
        <p:spPr>
          <a:xfrm>
            <a:off x="6453188" y="1169988"/>
            <a:ext cx="935037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7" name="Téglalap 76"/>
          <p:cNvSpPr/>
          <p:nvPr/>
        </p:nvSpPr>
        <p:spPr>
          <a:xfrm>
            <a:off x="7388225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8" name="Téglalap 77"/>
          <p:cNvSpPr/>
          <p:nvPr/>
        </p:nvSpPr>
        <p:spPr>
          <a:xfrm>
            <a:off x="8324850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9" name="Téglalap 78"/>
          <p:cNvSpPr/>
          <p:nvPr/>
        </p:nvSpPr>
        <p:spPr>
          <a:xfrm>
            <a:off x="4579938" y="1169988"/>
            <a:ext cx="4681537" cy="936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80" name="Téglalap 79"/>
          <p:cNvSpPr/>
          <p:nvPr/>
        </p:nvSpPr>
        <p:spPr>
          <a:xfrm>
            <a:off x="4579938" y="2106613"/>
            <a:ext cx="4681537" cy="936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81" name="Téglalap 80"/>
          <p:cNvSpPr/>
          <p:nvPr/>
        </p:nvSpPr>
        <p:spPr>
          <a:xfrm>
            <a:off x="4579938" y="3043238"/>
            <a:ext cx="4681537" cy="935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82" name="Téglalap 81"/>
          <p:cNvSpPr/>
          <p:nvPr/>
        </p:nvSpPr>
        <p:spPr>
          <a:xfrm>
            <a:off x="4579938" y="3978275"/>
            <a:ext cx="4681537" cy="936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83" name="Téglalap 82"/>
          <p:cNvSpPr/>
          <p:nvPr/>
        </p:nvSpPr>
        <p:spPr>
          <a:xfrm>
            <a:off x="4579938" y="4914900"/>
            <a:ext cx="4681537" cy="936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grpSp>
        <p:nvGrpSpPr>
          <p:cNvPr id="84" name="Csoportba foglalás 18"/>
          <p:cNvGrpSpPr>
            <a:grpSpLocks/>
          </p:cNvGrpSpPr>
          <p:nvPr/>
        </p:nvGrpSpPr>
        <p:grpSpPr bwMode="auto">
          <a:xfrm rot="1108201">
            <a:off x="1106488" y="1577975"/>
            <a:ext cx="833437" cy="820738"/>
            <a:chOff x="4933950" y="1860550"/>
            <a:chExt cx="833438" cy="820738"/>
          </a:xfrm>
        </p:grpSpPr>
        <p:sp>
          <p:nvSpPr>
            <p:cNvPr id="85" name="Line 60"/>
            <p:cNvSpPr>
              <a:spLocks noChangeShapeType="1"/>
            </p:cNvSpPr>
            <p:nvPr/>
          </p:nvSpPr>
          <p:spPr bwMode="auto">
            <a:xfrm flipV="1">
              <a:off x="4933950" y="2041525"/>
              <a:ext cx="628650" cy="2397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6" name="Line 61"/>
            <p:cNvSpPr>
              <a:spLocks noChangeShapeType="1"/>
            </p:cNvSpPr>
            <p:nvPr/>
          </p:nvSpPr>
          <p:spPr bwMode="auto">
            <a:xfrm>
              <a:off x="4933950" y="2281238"/>
              <a:ext cx="628650" cy="2397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7" name="Oval 62"/>
            <p:cNvSpPr>
              <a:spLocks noChangeArrowheads="1"/>
            </p:cNvSpPr>
            <p:nvPr/>
          </p:nvSpPr>
          <p:spPr bwMode="auto">
            <a:xfrm>
              <a:off x="5416550" y="2081213"/>
              <a:ext cx="193675" cy="400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453072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2265363" indent="-1808163" defTabSz="4530725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4530725" indent="-3616325" defTabSz="453072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6796088" indent="-5424488" defTabSz="4530725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9061450" indent="-7232650" defTabSz="4530725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95186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99758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104330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108902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hu-HU" altLang="hu-HU" sz="800">
                <a:latin typeface="Arial" panose="020B0604020202020204" pitchFamily="34" charset="0"/>
              </a:endParaRPr>
            </a:p>
          </p:txBody>
        </p:sp>
        <p:sp>
          <p:nvSpPr>
            <p:cNvPr id="88" name="Oval 63"/>
            <p:cNvSpPr>
              <a:spLocks noChangeArrowheads="1"/>
            </p:cNvSpPr>
            <p:nvPr/>
          </p:nvSpPr>
          <p:spPr bwMode="auto">
            <a:xfrm>
              <a:off x="5513388" y="2160588"/>
              <a:ext cx="96837" cy="23971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453072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2265363" indent="-1808163" defTabSz="4530725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4530725" indent="-3616325" defTabSz="453072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6796088" indent="-5424488" defTabSz="4530725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9061450" indent="-7232650" defTabSz="4530725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95186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99758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104330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108902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hu-HU" altLang="hu-HU" sz="800">
                <a:latin typeface="Arial" panose="020B0604020202020204" pitchFamily="34" charset="0"/>
              </a:endParaRPr>
            </a:p>
          </p:txBody>
        </p:sp>
        <p:sp>
          <p:nvSpPr>
            <p:cNvPr id="89" name="Freeform 64"/>
            <p:cNvSpPr>
              <a:spLocks/>
            </p:cNvSpPr>
            <p:nvPr/>
          </p:nvSpPr>
          <p:spPr bwMode="auto">
            <a:xfrm>
              <a:off x="5513388" y="1881188"/>
              <a:ext cx="146050" cy="160337"/>
            </a:xfrm>
            <a:custGeom>
              <a:avLst/>
              <a:gdLst>
                <a:gd name="T0" fmla="*/ 0 w 144"/>
                <a:gd name="T1" fmla="*/ 2147483646 h 192"/>
                <a:gd name="T2" fmla="*/ 2147483646 w 144"/>
                <a:gd name="T3" fmla="*/ 2147483646 h 192"/>
                <a:gd name="T4" fmla="*/ 2147483646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0" name="Freeform 65"/>
            <p:cNvSpPr>
              <a:spLocks/>
            </p:cNvSpPr>
            <p:nvPr/>
          </p:nvSpPr>
          <p:spPr bwMode="auto">
            <a:xfrm>
              <a:off x="5562600" y="1911350"/>
              <a:ext cx="193675" cy="130175"/>
            </a:xfrm>
            <a:custGeom>
              <a:avLst/>
              <a:gdLst>
                <a:gd name="T0" fmla="*/ 0 w 192"/>
                <a:gd name="T1" fmla="*/ 2147483646 h 156"/>
                <a:gd name="T2" fmla="*/ 2147483646 w 192"/>
                <a:gd name="T3" fmla="*/ 2147483646 h 156"/>
                <a:gd name="T4" fmla="*/ 2147483646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1" name="Freeform 66"/>
            <p:cNvSpPr>
              <a:spLocks/>
            </p:cNvSpPr>
            <p:nvPr/>
          </p:nvSpPr>
          <p:spPr bwMode="auto">
            <a:xfrm>
              <a:off x="5513388" y="2481263"/>
              <a:ext cx="254000" cy="119062"/>
            </a:xfrm>
            <a:custGeom>
              <a:avLst/>
              <a:gdLst>
                <a:gd name="T0" fmla="*/ 0 w 252"/>
                <a:gd name="T1" fmla="*/ 0 h 144"/>
                <a:gd name="T2" fmla="*/ 2147483646 w 252"/>
                <a:gd name="T3" fmla="*/ 2147483646 h 144"/>
                <a:gd name="T4" fmla="*/ 2147483646 w 252"/>
                <a:gd name="T5" fmla="*/ 2147483646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" name="Freeform 67"/>
            <p:cNvSpPr>
              <a:spLocks/>
            </p:cNvSpPr>
            <p:nvPr/>
          </p:nvSpPr>
          <p:spPr bwMode="auto">
            <a:xfrm>
              <a:off x="5513388" y="2481263"/>
              <a:ext cx="146050" cy="200025"/>
            </a:xfrm>
            <a:custGeom>
              <a:avLst/>
              <a:gdLst>
                <a:gd name="T0" fmla="*/ 0 w 144"/>
                <a:gd name="T1" fmla="*/ 0 h 240"/>
                <a:gd name="T2" fmla="*/ 2147483646 w 144"/>
                <a:gd name="T3" fmla="*/ 2147483646 h 240"/>
                <a:gd name="T4" fmla="*/ 2147483646 w 144"/>
                <a:gd name="T5" fmla="*/ 2147483646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3" name="Freeform 68"/>
            <p:cNvSpPr>
              <a:spLocks/>
            </p:cNvSpPr>
            <p:nvPr/>
          </p:nvSpPr>
          <p:spPr bwMode="auto">
            <a:xfrm>
              <a:off x="5513388" y="2481263"/>
              <a:ext cx="49212" cy="200025"/>
            </a:xfrm>
            <a:custGeom>
              <a:avLst/>
              <a:gdLst>
                <a:gd name="T0" fmla="*/ 0 w 48"/>
                <a:gd name="T1" fmla="*/ 0 h 240"/>
                <a:gd name="T2" fmla="*/ 2147483646 w 48"/>
                <a:gd name="T3" fmla="*/ 2147483646 h 240"/>
                <a:gd name="T4" fmla="*/ 0 w 48"/>
                <a:gd name="T5" fmla="*/ 2147483646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4" name="Freeform 69"/>
            <p:cNvSpPr>
              <a:spLocks/>
            </p:cNvSpPr>
            <p:nvPr/>
          </p:nvSpPr>
          <p:spPr bwMode="auto">
            <a:xfrm>
              <a:off x="5538788" y="1860550"/>
              <a:ext cx="52387" cy="180975"/>
            </a:xfrm>
            <a:custGeom>
              <a:avLst/>
              <a:gdLst>
                <a:gd name="T0" fmla="*/ 0 w 52"/>
                <a:gd name="T1" fmla="*/ 2147483646 h 216"/>
                <a:gd name="T2" fmla="*/ 2147483646 w 52"/>
                <a:gd name="T3" fmla="*/ 2147483646 h 216"/>
                <a:gd name="T4" fmla="*/ 2147483646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cxnSp>
        <p:nvCxnSpPr>
          <p:cNvPr id="95" name="Egyenes összekötő 94"/>
          <p:cNvCxnSpPr/>
          <p:nvPr/>
        </p:nvCxnSpPr>
        <p:spPr>
          <a:xfrm flipH="1">
            <a:off x="3571875" y="2266950"/>
            <a:ext cx="576263" cy="1568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Egyenes összekötő 95"/>
          <p:cNvCxnSpPr/>
          <p:nvPr/>
        </p:nvCxnSpPr>
        <p:spPr>
          <a:xfrm>
            <a:off x="4003675" y="2320925"/>
            <a:ext cx="215900" cy="92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gyenes összekötő 96"/>
          <p:cNvCxnSpPr/>
          <p:nvPr/>
        </p:nvCxnSpPr>
        <p:spPr>
          <a:xfrm>
            <a:off x="3860800" y="2662238"/>
            <a:ext cx="215900" cy="92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gyenes összekötő 97"/>
          <p:cNvCxnSpPr/>
          <p:nvPr/>
        </p:nvCxnSpPr>
        <p:spPr>
          <a:xfrm>
            <a:off x="3762375" y="2982913"/>
            <a:ext cx="215900" cy="93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gyenes összekötő 98"/>
          <p:cNvCxnSpPr/>
          <p:nvPr/>
        </p:nvCxnSpPr>
        <p:spPr>
          <a:xfrm>
            <a:off x="3644900" y="3309938"/>
            <a:ext cx="215900" cy="93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Egyenes összekötő 99"/>
          <p:cNvCxnSpPr/>
          <p:nvPr/>
        </p:nvCxnSpPr>
        <p:spPr>
          <a:xfrm>
            <a:off x="3500438" y="3670300"/>
            <a:ext cx="215900" cy="92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églalap 117"/>
          <p:cNvSpPr/>
          <p:nvPr/>
        </p:nvSpPr>
        <p:spPr>
          <a:xfrm>
            <a:off x="8324850" y="4914900"/>
            <a:ext cx="936625" cy="93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19" name="Téglalap 118"/>
          <p:cNvSpPr/>
          <p:nvPr/>
        </p:nvSpPr>
        <p:spPr>
          <a:xfrm>
            <a:off x="8582025" y="4914900"/>
            <a:ext cx="211138" cy="93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20" name="Téglalap 119"/>
          <p:cNvSpPr/>
          <p:nvPr/>
        </p:nvSpPr>
        <p:spPr>
          <a:xfrm>
            <a:off x="8791575" y="4914900"/>
            <a:ext cx="236538" cy="93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21" name="Téglalap 120"/>
          <p:cNvSpPr/>
          <p:nvPr/>
        </p:nvSpPr>
        <p:spPr>
          <a:xfrm>
            <a:off x="8324850" y="5608638"/>
            <a:ext cx="947738" cy="233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22" name="Téglalap 121"/>
          <p:cNvSpPr/>
          <p:nvPr/>
        </p:nvSpPr>
        <p:spPr>
          <a:xfrm>
            <a:off x="8324850" y="5159375"/>
            <a:ext cx="935038" cy="233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23" name="Szövegdoboz 237"/>
          <p:cNvSpPr txBox="1"/>
          <p:nvPr/>
        </p:nvSpPr>
        <p:spPr>
          <a:xfrm>
            <a:off x="9315450" y="5026025"/>
            <a:ext cx="163801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2400" b="1" dirty="0" err="1" smtClean="0">
                <a:latin typeface="+mn-lt"/>
              </a:rPr>
              <a:t>macro-cells</a:t>
            </a:r>
            <a:endParaRPr lang="hu-HU" sz="2400" b="1" dirty="0">
              <a:latin typeface="+mn-lt"/>
            </a:endParaRPr>
          </a:p>
        </p:txBody>
      </p:sp>
      <p:sp>
        <p:nvSpPr>
          <p:cNvPr id="124" name="Téglalap 123"/>
          <p:cNvSpPr/>
          <p:nvPr/>
        </p:nvSpPr>
        <p:spPr>
          <a:xfrm>
            <a:off x="7392180" y="3049588"/>
            <a:ext cx="936625" cy="949325"/>
          </a:xfrm>
          <a:prstGeom prst="rect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cxnSp>
        <p:nvCxnSpPr>
          <p:cNvPr id="54" name="Egyenes összekötő nyíllal 53"/>
          <p:cNvCxnSpPr/>
          <p:nvPr/>
        </p:nvCxnSpPr>
        <p:spPr>
          <a:xfrm>
            <a:off x="1766888" y="2079625"/>
            <a:ext cx="5621337" cy="963613"/>
          </a:xfrm>
          <a:prstGeom prst="straightConnector1">
            <a:avLst/>
          </a:prstGeom>
          <a:ln w="19050">
            <a:solidFill>
              <a:srgbClr val="00B0F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gyenes összekötő nyíllal 55"/>
          <p:cNvCxnSpPr>
            <a:stCxn id="88" idx="6"/>
          </p:cNvCxnSpPr>
          <p:nvPr/>
        </p:nvCxnSpPr>
        <p:spPr>
          <a:xfrm>
            <a:off x="1766375" y="2079607"/>
            <a:ext cx="5621850" cy="1919306"/>
          </a:xfrm>
          <a:prstGeom prst="straightConnector1">
            <a:avLst/>
          </a:prstGeom>
          <a:ln w="19050">
            <a:solidFill>
              <a:srgbClr val="00B0F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nyíllal 58"/>
          <p:cNvCxnSpPr/>
          <p:nvPr/>
        </p:nvCxnSpPr>
        <p:spPr>
          <a:xfrm>
            <a:off x="1774309" y="2106613"/>
            <a:ext cx="6550541" cy="936625"/>
          </a:xfrm>
          <a:prstGeom prst="straightConnector1">
            <a:avLst/>
          </a:prstGeom>
          <a:ln w="19050">
            <a:solidFill>
              <a:srgbClr val="00B0F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gyenes összekötő nyíllal 61"/>
          <p:cNvCxnSpPr/>
          <p:nvPr/>
        </p:nvCxnSpPr>
        <p:spPr>
          <a:xfrm>
            <a:off x="1804347" y="2106613"/>
            <a:ext cx="6520503" cy="1892300"/>
          </a:xfrm>
          <a:prstGeom prst="straightConnector1">
            <a:avLst/>
          </a:prstGeom>
          <a:ln w="19050">
            <a:solidFill>
              <a:srgbClr val="00B0F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Szabadkézi sokszög 64"/>
          <p:cNvSpPr/>
          <p:nvPr/>
        </p:nvSpPr>
        <p:spPr>
          <a:xfrm>
            <a:off x="5676900" y="985838"/>
            <a:ext cx="2200275" cy="5143500"/>
          </a:xfrm>
          <a:custGeom>
            <a:avLst/>
            <a:gdLst>
              <a:gd name="connsiteX0" fmla="*/ 2200275 w 2200275"/>
              <a:gd name="connsiteY0" fmla="*/ 0 h 5143500"/>
              <a:gd name="connsiteX1" fmla="*/ 295275 w 2200275"/>
              <a:gd name="connsiteY1" fmla="*/ 1571625 h 5143500"/>
              <a:gd name="connsiteX2" fmla="*/ 1257300 w 2200275"/>
              <a:gd name="connsiteY2" fmla="*/ 3219450 h 5143500"/>
              <a:gd name="connsiteX3" fmla="*/ 0 w 2200275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5143500">
                <a:moveTo>
                  <a:pt x="2200275" y="0"/>
                </a:moveTo>
                <a:cubicBezTo>
                  <a:pt x="1326356" y="517525"/>
                  <a:pt x="452438" y="1035050"/>
                  <a:pt x="295275" y="1571625"/>
                </a:cubicBezTo>
                <a:cubicBezTo>
                  <a:pt x="138112" y="2108200"/>
                  <a:pt x="1306513" y="2624137"/>
                  <a:pt x="1257300" y="3219450"/>
                </a:cubicBezTo>
                <a:cubicBezTo>
                  <a:pt x="1208087" y="3814763"/>
                  <a:pt x="604043" y="4479131"/>
                  <a:pt x="0" y="51435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cxnSp>
        <p:nvCxnSpPr>
          <p:cNvPr id="66" name="Egyenes összekötő nyíllal 65"/>
          <p:cNvCxnSpPr/>
          <p:nvPr/>
        </p:nvCxnSpPr>
        <p:spPr>
          <a:xfrm>
            <a:off x="5372100" y="2898775"/>
            <a:ext cx="1547813" cy="287338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nyíllal 66"/>
          <p:cNvCxnSpPr/>
          <p:nvPr/>
        </p:nvCxnSpPr>
        <p:spPr>
          <a:xfrm>
            <a:off x="6146800" y="3762375"/>
            <a:ext cx="1541463" cy="504825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gyenes összekötő nyíllal 67"/>
          <p:cNvCxnSpPr/>
          <p:nvPr/>
        </p:nvCxnSpPr>
        <p:spPr>
          <a:xfrm>
            <a:off x="6146800" y="4338638"/>
            <a:ext cx="1457325" cy="720725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Egyenes összekötő nyíllal 100"/>
          <p:cNvCxnSpPr/>
          <p:nvPr/>
        </p:nvCxnSpPr>
        <p:spPr>
          <a:xfrm>
            <a:off x="5676900" y="5059363"/>
            <a:ext cx="1243013" cy="863600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Szövegdoboz 237"/>
          <p:cNvSpPr txBox="1"/>
          <p:nvPr/>
        </p:nvSpPr>
        <p:spPr>
          <a:xfrm>
            <a:off x="1118388" y="2701377"/>
            <a:ext cx="2268185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hu-HU" sz="2000" b="1" dirty="0" smtClean="0">
                <a:latin typeface="+mn-lt"/>
              </a:rPr>
              <a:t>Project </a:t>
            </a:r>
            <a:r>
              <a:rPr lang="hu-HU" sz="2000" b="1" dirty="0" err="1" smtClean="0">
                <a:latin typeface="+mn-lt"/>
              </a:rPr>
              <a:t>each</a:t>
            </a:r>
            <a:r>
              <a:rPr lang="hu-HU" sz="2000" b="1" dirty="0" smtClean="0">
                <a:latin typeface="+mn-lt"/>
              </a:rPr>
              <a:t> </a:t>
            </a:r>
            <a:r>
              <a:rPr lang="hu-HU" sz="2000" b="1" dirty="0" err="1" smtClean="0">
                <a:latin typeface="+mn-lt"/>
              </a:rPr>
              <a:t>voxel</a:t>
            </a:r>
            <a:r>
              <a:rPr lang="hu-HU" sz="2000" b="1" dirty="0" smtClean="0">
                <a:latin typeface="+mn-lt"/>
              </a:rPr>
              <a:t> </a:t>
            </a:r>
          </a:p>
          <a:p>
            <a:pPr algn="ctr">
              <a:defRPr/>
            </a:pPr>
            <a:r>
              <a:rPr lang="hu-HU" sz="2000" b="1" dirty="0" err="1" smtClean="0">
                <a:latin typeface="+mn-lt"/>
              </a:rPr>
              <a:t>to</a:t>
            </a:r>
            <a:r>
              <a:rPr lang="hu-HU" sz="2000" b="1" dirty="0" smtClean="0">
                <a:latin typeface="+mn-lt"/>
              </a:rPr>
              <a:t> </a:t>
            </a:r>
            <a:r>
              <a:rPr lang="hu-HU" sz="2000" b="1" dirty="0" err="1" smtClean="0">
                <a:latin typeface="+mn-lt"/>
              </a:rPr>
              <a:t>the</a:t>
            </a:r>
            <a:r>
              <a:rPr lang="hu-HU" sz="2000" b="1" dirty="0" smtClean="0">
                <a:latin typeface="+mn-lt"/>
              </a:rPr>
              <a:t> </a:t>
            </a:r>
            <a:r>
              <a:rPr lang="hu-HU" sz="2000" b="1" dirty="0" err="1" smtClean="0">
                <a:latin typeface="+mn-lt"/>
              </a:rPr>
              <a:t>depth</a:t>
            </a:r>
            <a:r>
              <a:rPr lang="hu-HU" sz="2000" b="1" dirty="0" smtClean="0">
                <a:latin typeface="+mn-lt"/>
              </a:rPr>
              <a:t> map</a:t>
            </a:r>
          </a:p>
          <a:p>
            <a:pPr algn="ctr">
              <a:defRPr/>
            </a:pPr>
            <a:r>
              <a:rPr lang="hu-HU" sz="2000" b="1" dirty="0" smtClean="0">
                <a:latin typeface="+mn-lt"/>
              </a:rPr>
              <a:t>and </a:t>
            </a:r>
            <a:r>
              <a:rPr lang="hu-HU" sz="2000" b="1" dirty="0" err="1" smtClean="0">
                <a:latin typeface="+mn-lt"/>
              </a:rPr>
              <a:t>compare</a:t>
            </a:r>
            <a:r>
              <a:rPr lang="hu-HU" sz="2000" b="1" dirty="0" smtClean="0">
                <a:latin typeface="+mn-lt"/>
              </a:rPr>
              <a:t> </a:t>
            </a:r>
            <a:r>
              <a:rPr lang="hu-HU" sz="2000" b="1" dirty="0" err="1" smtClean="0">
                <a:latin typeface="+mn-lt"/>
              </a:rPr>
              <a:t>depth</a:t>
            </a:r>
            <a:endParaRPr lang="hu-H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554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ím 1"/>
          <p:cNvSpPr>
            <a:spLocks noGrp="1"/>
          </p:cNvSpPr>
          <p:nvPr>
            <p:ph type="title"/>
          </p:nvPr>
        </p:nvSpPr>
        <p:spPr>
          <a:xfrm>
            <a:off x="719138" y="-26988"/>
            <a:ext cx="10972800" cy="719138"/>
          </a:xfrm>
        </p:spPr>
        <p:txBody>
          <a:bodyPr>
            <a:normAutofit fontScale="90000"/>
          </a:bodyPr>
          <a:lstStyle/>
          <a:p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Scatter-style</a:t>
            </a:r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 marking (</a:t>
            </a:r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but</a:t>
            </a:r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 </a:t>
            </a:r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still</a:t>
            </a:r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 </a:t>
            </a:r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faster</a:t>
            </a:r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)</a:t>
            </a:r>
            <a:endParaRPr lang="hu-HU" altLang="hu-HU" dirty="0" smtClean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4" name="Szabadkézi sokszög 3"/>
          <p:cNvSpPr/>
          <p:nvPr/>
        </p:nvSpPr>
        <p:spPr>
          <a:xfrm>
            <a:off x="4581525" y="3043238"/>
            <a:ext cx="942975" cy="2819400"/>
          </a:xfrm>
          <a:custGeom>
            <a:avLst/>
            <a:gdLst>
              <a:gd name="connsiteX0" fmla="*/ 0 w 942975"/>
              <a:gd name="connsiteY0" fmla="*/ 0 h 2819400"/>
              <a:gd name="connsiteX1" fmla="*/ 942975 w 942975"/>
              <a:gd name="connsiteY1" fmla="*/ 0 h 2819400"/>
              <a:gd name="connsiteX2" fmla="*/ 942975 w 942975"/>
              <a:gd name="connsiteY2" fmla="*/ 2819400 h 2819400"/>
              <a:gd name="connsiteX3" fmla="*/ 0 w 942975"/>
              <a:gd name="connsiteY3" fmla="*/ 2800350 h 2819400"/>
              <a:gd name="connsiteX4" fmla="*/ 0 w 942975"/>
              <a:gd name="connsiteY4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975" h="2819400">
                <a:moveTo>
                  <a:pt x="0" y="0"/>
                </a:moveTo>
                <a:lnTo>
                  <a:pt x="942975" y="0"/>
                </a:lnTo>
                <a:lnTo>
                  <a:pt x="942975" y="2819400"/>
                </a:lnTo>
                <a:lnTo>
                  <a:pt x="0" y="2800350"/>
                </a:lnTo>
                <a:lnTo>
                  <a:pt x="0" y="0"/>
                </a:lnTo>
                <a:close/>
              </a:path>
            </a:pathLst>
          </a:custGeom>
          <a:solidFill>
            <a:srgbClr val="93E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5" name="Szabadkézi sokszög 4"/>
          <p:cNvSpPr/>
          <p:nvPr/>
        </p:nvSpPr>
        <p:spPr>
          <a:xfrm>
            <a:off x="4581525" y="2100263"/>
            <a:ext cx="3762375" cy="3762375"/>
          </a:xfrm>
          <a:custGeom>
            <a:avLst/>
            <a:gdLst>
              <a:gd name="connsiteX0" fmla="*/ 0 w 3771900"/>
              <a:gd name="connsiteY0" fmla="*/ 0 h 3762375"/>
              <a:gd name="connsiteX1" fmla="*/ 2819400 w 3771900"/>
              <a:gd name="connsiteY1" fmla="*/ 0 h 3762375"/>
              <a:gd name="connsiteX2" fmla="*/ 2809875 w 3771900"/>
              <a:gd name="connsiteY2" fmla="*/ 1885950 h 3762375"/>
              <a:gd name="connsiteX3" fmla="*/ 3771900 w 3771900"/>
              <a:gd name="connsiteY3" fmla="*/ 1876425 h 3762375"/>
              <a:gd name="connsiteX4" fmla="*/ 3752850 w 3771900"/>
              <a:gd name="connsiteY4" fmla="*/ 3762375 h 3762375"/>
              <a:gd name="connsiteX5" fmla="*/ 952500 w 3771900"/>
              <a:gd name="connsiteY5" fmla="*/ 3762375 h 3762375"/>
              <a:gd name="connsiteX6" fmla="*/ 933450 w 3771900"/>
              <a:gd name="connsiteY6" fmla="*/ 952500 h 3762375"/>
              <a:gd name="connsiteX7" fmla="*/ 0 w 3771900"/>
              <a:gd name="connsiteY7" fmla="*/ 933450 h 3762375"/>
              <a:gd name="connsiteX8" fmla="*/ 0 w 3771900"/>
              <a:gd name="connsiteY8" fmla="*/ 0 h 3762375"/>
              <a:gd name="connsiteX0" fmla="*/ 0 w 3762375"/>
              <a:gd name="connsiteY0" fmla="*/ 0 h 3762375"/>
              <a:gd name="connsiteX1" fmla="*/ 2819400 w 3762375"/>
              <a:gd name="connsiteY1" fmla="*/ 0 h 3762375"/>
              <a:gd name="connsiteX2" fmla="*/ 2809875 w 3762375"/>
              <a:gd name="connsiteY2" fmla="*/ 1885950 h 3762375"/>
              <a:gd name="connsiteX3" fmla="*/ 3762375 w 3762375"/>
              <a:gd name="connsiteY3" fmla="*/ 1885950 h 3762375"/>
              <a:gd name="connsiteX4" fmla="*/ 3752850 w 3762375"/>
              <a:gd name="connsiteY4" fmla="*/ 3762375 h 3762375"/>
              <a:gd name="connsiteX5" fmla="*/ 952500 w 3762375"/>
              <a:gd name="connsiteY5" fmla="*/ 3762375 h 3762375"/>
              <a:gd name="connsiteX6" fmla="*/ 933450 w 3762375"/>
              <a:gd name="connsiteY6" fmla="*/ 952500 h 3762375"/>
              <a:gd name="connsiteX7" fmla="*/ 0 w 3762375"/>
              <a:gd name="connsiteY7" fmla="*/ 933450 h 3762375"/>
              <a:gd name="connsiteX8" fmla="*/ 0 w 3762375"/>
              <a:gd name="connsiteY8" fmla="*/ 0 h 37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2375" h="3762375">
                <a:moveTo>
                  <a:pt x="0" y="0"/>
                </a:moveTo>
                <a:lnTo>
                  <a:pt x="2819400" y="0"/>
                </a:lnTo>
                <a:lnTo>
                  <a:pt x="2809875" y="1885950"/>
                </a:lnTo>
                <a:lnTo>
                  <a:pt x="3762375" y="1885950"/>
                </a:lnTo>
                <a:lnTo>
                  <a:pt x="3752850" y="3762375"/>
                </a:lnTo>
                <a:lnTo>
                  <a:pt x="952500" y="3762375"/>
                </a:lnTo>
                <a:lnTo>
                  <a:pt x="933450" y="95250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6" name="Téglalap 5"/>
          <p:cNvSpPr/>
          <p:nvPr/>
        </p:nvSpPr>
        <p:spPr>
          <a:xfrm>
            <a:off x="4579938" y="1169988"/>
            <a:ext cx="4681537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7" name="Téglalap 6"/>
          <p:cNvSpPr/>
          <p:nvPr/>
        </p:nvSpPr>
        <p:spPr>
          <a:xfrm>
            <a:off x="4579938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8" name="Téglalap 7"/>
          <p:cNvSpPr/>
          <p:nvPr/>
        </p:nvSpPr>
        <p:spPr>
          <a:xfrm>
            <a:off x="4579938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9" name="Téglalap 8"/>
          <p:cNvSpPr/>
          <p:nvPr/>
        </p:nvSpPr>
        <p:spPr>
          <a:xfrm>
            <a:off x="4579938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10" name="Téglalap 9"/>
          <p:cNvSpPr/>
          <p:nvPr/>
        </p:nvSpPr>
        <p:spPr>
          <a:xfrm>
            <a:off x="5516563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11" name="Téglalap 10"/>
          <p:cNvSpPr/>
          <p:nvPr/>
        </p:nvSpPr>
        <p:spPr>
          <a:xfrm>
            <a:off x="6453188" y="1169988"/>
            <a:ext cx="935037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12" name="Téglalap 11"/>
          <p:cNvSpPr/>
          <p:nvPr/>
        </p:nvSpPr>
        <p:spPr>
          <a:xfrm>
            <a:off x="7388225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13" name="Téglalap 12"/>
          <p:cNvSpPr/>
          <p:nvPr/>
        </p:nvSpPr>
        <p:spPr>
          <a:xfrm>
            <a:off x="8324850" y="1169988"/>
            <a:ext cx="936625" cy="4681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14" name="Téglalap 13"/>
          <p:cNvSpPr/>
          <p:nvPr/>
        </p:nvSpPr>
        <p:spPr>
          <a:xfrm>
            <a:off x="4579938" y="1169988"/>
            <a:ext cx="4681537" cy="936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15" name="Téglalap 14"/>
          <p:cNvSpPr/>
          <p:nvPr/>
        </p:nvSpPr>
        <p:spPr>
          <a:xfrm>
            <a:off x="4579938" y="2106613"/>
            <a:ext cx="4681537" cy="936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16" name="Téglalap 15"/>
          <p:cNvSpPr/>
          <p:nvPr/>
        </p:nvSpPr>
        <p:spPr>
          <a:xfrm>
            <a:off x="4579938" y="3043238"/>
            <a:ext cx="4681537" cy="935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17" name="Téglalap 16"/>
          <p:cNvSpPr/>
          <p:nvPr/>
        </p:nvSpPr>
        <p:spPr>
          <a:xfrm>
            <a:off x="4579938" y="3978275"/>
            <a:ext cx="4681537" cy="936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18" name="Téglalap 17"/>
          <p:cNvSpPr/>
          <p:nvPr/>
        </p:nvSpPr>
        <p:spPr>
          <a:xfrm>
            <a:off x="4579938" y="4914900"/>
            <a:ext cx="4681537" cy="936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grpSp>
        <p:nvGrpSpPr>
          <p:cNvPr id="22547" name="Csoportba foglalás 18"/>
          <p:cNvGrpSpPr>
            <a:grpSpLocks/>
          </p:cNvGrpSpPr>
          <p:nvPr/>
        </p:nvGrpSpPr>
        <p:grpSpPr bwMode="auto">
          <a:xfrm rot="1108201">
            <a:off x="1106488" y="1577975"/>
            <a:ext cx="833437" cy="820738"/>
            <a:chOff x="4933950" y="1860550"/>
            <a:chExt cx="833438" cy="820738"/>
          </a:xfrm>
        </p:grpSpPr>
        <p:sp>
          <p:nvSpPr>
            <p:cNvPr id="22577" name="Line 60"/>
            <p:cNvSpPr>
              <a:spLocks noChangeShapeType="1"/>
            </p:cNvSpPr>
            <p:nvPr/>
          </p:nvSpPr>
          <p:spPr bwMode="auto">
            <a:xfrm flipV="1">
              <a:off x="4933950" y="2041525"/>
              <a:ext cx="628650" cy="2397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2578" name="Line 61"/>
            <p:cNvSpPr>
              <a:spLocks noChangeShapeType="1"/>
            </p:cNvSpPr>
            <p:nvPr/>
          </p:nvSpPr>
          <p:spPr bwMode="auto">
            <a:xfrm>
              <a:off x="4933950" y="2281238"/>
              <a:ext cx="628650" cy="2397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2579" name="Oval 62"/>
            <p:cNvSpPr>
              <a:spLocks noChangeArrowheads="1"/>
            </p:cNvSpPr>
            <p:nvPr/>
          </p:nvSpPr>
          <p:spPr bwMode="auto">
            <a:xfrm>
              <a:off x="5416550" y="2081213"/>
              <a:ext cx="193675" cy="4000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453072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2265363" indent="-1808163" defTabSz="4530725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4530725" indent="-3616325" defTabSz="453072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6796088" indent="-5424488" defTabSz="4530725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9061450" indent="-7232650" defTabSz="4530725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95186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99758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104330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108902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hu-HU" altLang="hu-HU" sz="800">
                <a:latin typeface="Arial" panose="020B0604020202020204" pitchFamily="34" charset="0"/>
              </a:endParaRPr>
            </a:p>
          </p:txBody>
        </p:sp>
        <p:sp>
          <p:nvSpPr>
            <p:cNvPr id="22580" name="Oval 63"/>
            <p:cNvSpPr>
              <a:spLocks noChangeArrowheads="1"/>
            </p:cNvSpPr>
            <p:nvPr/>
          </p:nvSpPr>
          <p:spPr bwMode="auto">
            <a:xfrm>
              <a:off x="5513388" y="2160588"/>
              <a:ext cx="96837" cy="23971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453072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2265363" indent="-1808163" defTabSz="4530725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4530725" indent="-3616325" defTabSz="453072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6796088" indent="-5424488" defTabSz="4530725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9061450" indent="-7232650" defTabSz="4530725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95186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99758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104330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10890250" indent="-7232650" defTabSz="4530725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hu-HU" altLang="hu-HU" sz="800">
                <a:latin typeface="Arial" panose="020B0604020202020204" pitchFamily="34" charset="0"/>
              </a:endParaRPr>
            </a:p>
          </p:txBody>
        </p:sp>
        <p:sp>
          <p:nvSpPr>
            <p:cNvPr id="22581" name="Freeform 64"/>
            <p:cNvSpPr>
              <a:spLocks/>
            </p:cNvSpPr>
            <p:nvPr/>
          </p:nvSpPr>
          <p:spPr bwMode="auto">
            <a:xfrm>
              <a:off x="5513388" y="1881188"/>
              <a:ext cx="146050" cy="160337"/>
            </a:xfrm>
            <a:custGeom>
              <a:avLst/>
              <a:gdLst>
                <a:gd name="T0" fmla="*/ 0 w 144"/>
                <a:gd name="T1" fmla="*/ 2147483646 h 192"/>
                <a:gd name="T2" fmla="*/ 2147483646 w 144"/>
                <a:gd name="T3" fmla="*/ 2147483646 h 192"/>
                <a:gd name="T4" fmla="*/ 2147483646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2582" name="Freeform 65"/>
            <p:cNvSpPr>
              <a:spLocks/>
            </p:cNvSpPr>
            <p:nvPr/>
          </p:nvSpPr>
          <p:spPr bwMode="auto">
            <a:xfrm>
              <a:off x="5562600" y="1911350"/>
              <a:ext cx="193675" cy="130175"/>
            </a:xfrm>
            <a:custGeom>
              <a:avLst/>
              <a:gdLst>
                <a:gd name="T0" fmla="*/ 0 w 192"/>
                <a:gd name="T1" fmla="*/ 2147483646 h 156"/>
                <a:gd name="T2" fmla="*/ 2147483646 w 192"/>
                <a:gd name="T3" fmla="*/ 2147483646 h 156"/>
                <a:gd name="T4" fmla="*/ 2147483646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2583" name="Freeform 66"/>
            <p:cNvSpPr>
              <a:spLocks/>
            </p:cNvSpPr>
            <p:nvPr/>
          </p:nvSpPr>
          <p:spPr bwMode="auto">
            <a:xfrm>
              <a:off x="5513388" y="2481263"/>
              <a:ext cx="254000" cy="119062"/>
            </a:xfrm>
            <a:custGeom>
              <a:avLst/>
              <a:gdLst>
                <a:gd name="T0" fmla="*/ 0 w 252"/>
                <a:gd name="T1" fmla="*/ 0 h 144"/>
                <a:gd name="T2" fmla="*/ 2147483646 w 252"/>
                <a:gd name="T3" fmla="*/ 2147483646 h 144"/>
                <a:gd name="T4" fmla="*/ 2147483646 w 252"/>
                <a:gd name="T5" fmla="*/ 2147483646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2584" name="Freeform 67"/>
            <p:cNvSpPr>
              <a:spLocks/>
            </p:cNvSpPr>
            <p:nvPr/>
          </p:nvSpPr>
          <p:spPr bwMode="auto">
            <a:xfrm>
              <a:off x="5513388" y="2481263"/>
              <a:ext cx="146050" cy="200025"/>
            </a:xfrm>
            <a:custGeom>
              <a:avLst/>
              <a:gdLst>
                <a:gd name="T0" fmla="*/ 0 w 144"/>
                <a:gd name="T1" fmla="*/ 0 h 240"/>
                <a:gd name="T2" fmla="*/ 2147483646 w 144"/>
                <a:gd name="T3" fmla="*/ 2147483646 h 240"/>
                <a:gd name="T4" fmla="*/ 2147483646 w 144"/>
                <a:gd name="T5" fmla="*/ 2147483646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2585" name="Freeform 68"/>
            <p:cNvSpPr>
              <a:spLocks/>
            </p:cNvSpPr>
            <p:nvPr/>
          </p:nvSpPr>
          <p:spPr bwMode="auto">
            <a:xfrm>
              <a:off x="5513388" y="2481263"/>
              <a:ext cx="49212" cy="200025"/>
            </a:xfrm>
            <a:custGeom>
              <a:avLst/>
              <a:gdLst>
                <a:gd name="T0" fmla="*/ 0 w 48"/>
                <a:gd name="T1" fmla="*/ 0 h 240"/>
                <a:gd name="T2" fmla="*/ 2147483646 w 48"/>
                <a:gd name="T3" fmla="*/ 2147483646 h 240"/>
                <a:gd name="T4" fmla="*/ 0 w 48"/>
                <a:gd name="T5" fmla="*/ 2147483646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2586" name="Freeform 69"/>
            <p:cNvSpPr>
              <a:spLocks/>
            </p:cNvSpPr>
            <p:nvPr/>
          </p:nvSpPr>
          <p:spPr bwMode="auto">
            <a:xfrm>
              <a:off x="5538788" y="1860550"/>
              <a:ext cx="52387" cy="180975"/>
            </a:xfrm>
            <a:custGeom>
              <a:avLst/>
              <a:gdLst>
                <a:gd name="T0" fmla="*/ 0 w 52"/>
                <a:gd name="T1" fmla="*/ 2147483646 h 216"/>
                <a:gd name="T2" fmla="*/ 2147483646 w 52"/>
                <a:gd name="T3" fmla="*/ 2147483646 h 216"/>
                <a:gd name="T4" fmla="*/ 2147483646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cxnSp>
        <p:nvCxnSpPr>
          <p:cNvPr id="20" name="Egyenes összekötő 19"/>
          <p:cNvCxnSpPr/>
          <p:nvPr/>
        </p:nvCxnSpPr>
        <p:spPr>
          <a:xfrm flipH="1">
            <a:off x="3571875" y="2266950"/>
            <a:ext cx="576263" cy="1568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>
            <a:off x="4003675" y="2320925"/>
            <a:ext cx="215900" cy="92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>
            <a:off x="3860800" y="2662238"/>
            <a:ext cx="215900" cy="92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>
            <a:off x="3762375" y="2982913"/>
            <a:ext cx="215900" cy="93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>
            <a:off x="3644900" y="3309938"/>
            <a:ext cx="215900" cy="93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>
            <a:off x="3500438" y="3670300"/>
            <a:ext cx="215900" cy="92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>
            <a:stCxn id="22579" idx="6"/>
          </p:cNvCxnSpPr>
          <p:nvPr/>
        </p:nvCxnSpPr>
        <p:spPr>
          <a:xfrm>
            <a:off x="1766888" y="2081213"/>
            <a:ext cx="7710487" cy="2905125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>
            <a:stCxn id="22579" idx="6"/>
          </p:cNvCxnSpPr>
          <p:nvPr/>
        </p:nvCxnSpPr>
        <p:spPr>
          <a:xfrm>
            <a:off x="1766888" y="2081213"/>
            <a:ext cx="7026275" cy="362585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>
            <a:stCxn id="22580" idx="6"/>
          </p:cNvCxnSpPr>
          <p:nvPr/>
        </p:nvCxnSpPr>
        <p:spPr>
          <a:xfrm>
            <a:off x="1766888" y="2079625"/>
            <a:ext cx="7710487" cy="168275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>
            <a:off x="1771650" y="2106613"/>
            <a:ext cx="5400675" cy="403225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zabadkézi sokszög 29"/>
          <p:cNvSpPr/>
          <p:nvPr/>
        </p:nvSpPr>
        <p:spPr>
          <a:xfrm>
            <a:off x="5676900" y="985838"/>
            <a:ext cx="2200275" cy="5143500"/>
          </a:xfrm>
          <a:custGeom>
            <a:avLst/>
            <a:gdLst>
              <a:gd name="connsiteX0" fmla="*/ 2200275 w 2200275"/>
              <a:gd name="connsiteY0" fmla="*/ 0 h 5143500"/>
              <a:gd name="connsiteX1" fmla="*/ 295275 w 2200275"/>
              <a:gd name="connsiteY1" fmla="*/ 1571625 h 5143500"/>
              <a:gd name="connsiteX2" fmla="*/ 1257300 w 2200275"/>
              <a:gd name="connsiteY2" fmla="*/ 3219450 h 5143500"/>
              <a:gd name="connsiteX3" fmla="*/ 0 w 2200275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5143500">
                <a:moveTo>
                  <a:pt x="2200275" y="0"/>
                </a:moveTo>
                <a:cubicBezTo>
                  <a:pt x="1326356" y="517525"/>
                  <a:pt x="452438" y="1035050"/>
                  <a:pt x="295275" y="1571625"/>
                </a:cubicBezTo>
                <a:cubicBezTo>
                  <a:pt x="138112" y="2108200"/>
                  <a:pt x="1306513" y="2624137"/>
                  <a:pt x="1257300" y="3219450"/>
                </a:cubicBezTo>
                <a:cubicBezTo>
                  <a:pt x="1208087" y="3814763"/>
                  <a:pt x="604043" y="4479131"/>
                  <a:pt x="0" y="51435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cxnSp>
        <p:nvCxnSpPr>
          <p:cNvPr id="31" name="Egyenes összekötő nyíllal 30"/>
          <p:cNvCxnSpPr/>
          <p:nvPr/>
        </p:nvCxnSpPr>
        <p:spPr>
          <a:xfrm>
            <a:off x="5372100" y="2898775"/>
            <a:ext cx="1547813" cy="287338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/>
          <p:cNvCxnSpPr/>
          <p:nvPr/>
        </p:nvCxnSpPr>
        <p:spPr>
          <a:xfrm>
            <a:off x="6146800" y="3762375"/>
            <a:ext cx="1541463" cy="504825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/>
          <p:cNvCxnSpPr/>
          <p:nvPr/>
        </p:nvCxnSpPr>
        <p:spPr>
          <a:xfrm>
            <a:off x="6146800" y="4338638"/>
            <a:ext cx="1457325" cy="720725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>
            <a:off x="5676900" y="5059363"/>
            <a:ext cx="1243013" cy="863600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zövegdoboz 152"/>
          <p:cNvSpPr txBox="1"/>
          <p:nvPr/>
        </p:nvSpPr>
        <p:spPr>
          <a:xfrm>
            <a:off x="4654550" y="3159125"/>
            <a:ext cx="100739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2400" b="1" dirty="0" err="1" smtClean="0">
                <a:latin typeface="+mn-lt"/>
              </a:rPr>
              <a:t>empty</a:t>
            </a:r>
            <a:endParaRPr lang="hu-HU" sz="2400" b="1" dirty="0">
              <a:latin typeface="+mn-lt"/>
            </a:endParaRPr>
          </a:p>
        </p:txBody>
      </p:sp>
      <p:sp>
        <p:nvSpPr>
          <p:cNvPr id="36" name="Szövegdoboz 153"/>
          <p:cNvSpPr txBox="1"/>
          <p:nvPr/>
        </p:nvSpPr>
        <p:spPr>
          <a:xfrm>
            <a:off x="4611688" y="2152650"/>
            <a:ext cx="16179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2400" b="1" dirty="0" err="1" smtClean="0">
                <a:latin typeface="+mn-lt"/>
              </a:rPr>
              <a:t>intersected</a:t>
            </a:r>
            <a:endParaRPr lang="hu-HU" sz="2400" b="1" dirty="0">
              <a:latin typeface="+mn-lt"/>
            </a:endParaRPr>
          </a:p>
        </p:txBody>
      </p:sp>
      <p:sp>
        <p:nvSpPr>
          <p:cNvPr id="37" name="Szövegdoboz 154"/>
          <p:cNvSpPr txBox="1"/>
          <p:nvPr/>
        </p:nvSpPr>
        <p:spPr>
          <a:xfrm>
            <a:off x="4622800" y="1233488"/>
            <a:ext cx="173996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2400" b="1" dirty="0" err="1" smtClean="0">
                <a:latin typeface="+mn-lt"/>
              </a:rPr>
              <a:t>not</a:t>
            </a:r>
            <a:r>
              <a:rPr lang="hu-HU" sz="2400" b="1" dirty="0" smtClean="0">
                <a:latin typeface="+mn-lt"/>
              </a:rPr>
              <a:t> </a:t>
            </a:r>
            <a:r>
              <a:rPr lang="hu-HU" sz="2400" b="1" dirty="0" err="1" smtClean="0">
                <a:latin typeface="+mn-lt"/>
              </a:rPr>
              <a:t>affected</a:t>
            </a:r>
            <a:endParaRPr lang="hu-HU" sz="2400" b="1" dirty="0">
              <a:latin typeface="+mn-lt"/>
            </a:endParaRPr>
          </a:p>
        </p:txBody>
      </p:sp>
      <p:sp>
        <p:nvSpPr>
          <p:cNvPr id="38" name="Szövegdoboz 155"/>
          <p:cNvSpPr txBox="1"/>
          <p:nvPr/>
        </p:nvSpPr>
        <p:spPr>
          <a:xfrm>
            <a:off x="7165975" y="719138"/>
            <a:ext cx="199593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2400" b="1" dirty="0" err="1" smtClean="0">
                <a:latin typeface="+mn-lt"/>
              </a:rPr>
              <a:t>visible</a:t>
            </a:r>
            <a:r>
              <a:rPr lang="hu-HU" sz="2400" b="1" dirty="0" smtClean="0">
                <a:latin typeface="+mn-lt"/>
              </a:rPr>
              <a:t> </a:t>
            </a:r>
            <a:r>
              <a:rPr lang="hu-HU" sz="2400" b="1" dirty="0" err="1" smtClean="0">
                <a:latin typeface="+mn-lt"/>
              </a:rPr>
              <a:t>surface</a:t>
            </a:r>
            <a:endParaRPr lang="hu-HU" sz="2400" b="1" dirty="0">
              <a:latin typeface="+mn-lt"/>
            </a:endParaRPr>
          </a:p>
        </p:txBody>
      </p:sp>
      <p:sp>
        <p:nvSpPr>
          <p:cNvPr id="39" name="Bal oldali kapcsos zárójel 38"/>
          <p:cNvSpPr/>
          <p:nvPr/>
        </p:nvSpPr>
        <p:spPr>
          <a:xfrm rot="18385597">
            <a:off x="4680744" y="4188619"/>
            <a:ext cx="468313" cy="1171575"/>
          </a:xfrm>
          <a:prstGeom prst="leftBrace">
            <a:avLst>
              <a:gd name="adj1" fmla="val 8333"/>
              <a:gd name="adj2" fmla="val 4638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40" name="Bal oldali kapcsos zárójel 39"/>
          <p:cNvSpPr/>
          <p:nvPr/>
        </p:nvSpPr>
        <p:spPr>
          <a:xfrm rot="18385597">
            <a:off x="5607844" y="4937919"/>
            <a:ext cx="468313" cy="1171575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 sz="2400"/>
          </a:p>
        </p:txBody>
      </p:sp>
      <p:sp>
        <p:nvSpPr>
          <p:cNvPr id="41" name="Szövegdoboz 158"/>
          <p:cNvSpPr txBox="1"/>
          <p:nvPr/>
        </p:nvSpPr>
        <p:spPr>
          <a:xfrm rot="2343087">
            <a:off x="4378886" y="5264299"/>
            <a:ext cx="148636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latin typeface="+mn-lt"/>
              </a:rPr>
              <a:t>DDA </a:t>
            </a:r>
            <a:r>
              <a:rPr lang="hu-HU" sz="2400" b="1" dirty="0" err="1" smtClean="0">
                <a:latin typeface="+mn-lt"/>
              </a:rPr>
              <a:t>steps</a:t>
            </a:r>
            <a:endParaRPr lang="hu-HU" sz="2400" b="1" dirty="0">
              <a:latin typeface="+mn-lt"/>
            </a:endParaRPr>
          </a:p>
        </p:txBody>
      </p:sp>
      <p:sp>
        <p:nvSpPr>
          <p:cNvPr id="42" name="Szövegdoboz 159"/>
          <p:cNvSpPr txBox="1"/>
          <p:nvPr/>
        </p:nvSpPr>
        <p:spPr>
          <a:xfrm rot="1447698">
            <a:off x="5775527" y="4321324"/>
            <a:ext cx="268406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2400" b="1" dirty="0" err="1" smtClean="0">
                <a:latin typeface="+mn-lt"/>
              </a:rPr>
              <a:t>Truncation</a:t>
            </a:r>
            <a:r>
              <a:rPr lang="hu-HU" sz="2400" b="1" dirty="0" smtClean="0">
                <a:latin typeface="+mn-lt"/>
              </a:rPr>
              <a:t> </a:t>
            </a:r>
            <a:r>
              <a:rPr lang="hu-HU" sz="2400" b="1" dirty="0" err="1" smtClean="0">
                <a:latin typeface="+mn-lt"/>
              </a:rPr>
              <a:t>distance</a:t>
            </a:r>
            <a:endParaRPr lang="hu-HU" sz="2400" b="1" dirty="0">
              <a:latin typeface="+mn-lt"/>
            </a:endParaRPr>
          </a:p>
        </p:txBody>
      </p:sp>
      <p:sp>
        <p:nvSpPr>
          <p:cNvPr id="43" name="Téglalap 42"/>
          <p:cNvSpPr/>
          <p:nvPr/>
        </p:nvSpPr>
        <p:spPr>
          <a:xfrm>
            <a:off x="8324850" y="4914900"/>
            <a:ext cx="936625" cy="93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44" name="Téglalap 43"/>
          <p:cNvSpPr/>
          <p:nvPr/>
        </p:nvSpPr>
        <p:spPr>
          <a:xfrm>
            <a:off x="8582025" y="4914900"/>
            <a:ext cx="211138" cy="93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45" name="Téglalap 44"/>
          <p:cNvSpPr/>
          <p:nvPr/>
        </p:nvSpPr>
        <p:spPr>
          <a:xfrm>
            <a:off x="8791575" y="4914900"/>
            <a:ext cx="236538" cy="93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46" name="Téglalap 45"/>
          <p:cNvSpPr/>
          <p:nvPr/>
        </p:nvSpPr>
        <p:spPr>
          <a:xfrm>
            <a:off x="8324850" y="5608638"/>
            <a:ext cx="947738" cy="233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47" name="Téglalap 46"/>
          <p:cNvSpPr/>
          <p:nvPr/>
        </p:nvSpPr>
        <p:spPr>
          <a:xfrm>
            <a:off x="8324850" y="5159375"/>
            <a:ext cx="935038" cy="233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48" name="Szövegdoboz 237"/>
          <p:cNvSpPr txBox="1"/>
          <p:nvPr/>
        </p:nvSpPr>
        <p:spPr>
          <a:xfrm>
            <a:off x="9315450" y="5026025"/>
            <a:ext cx="163801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2400" b="1" dirty="0" err="1" smtClean="0">
                <a:latin typeface="+mn-lt"/>
              </a:rPr>
              <a:t>macro-cells</a:t>
            </a:r>
            <a:endParaRPr lang="hu-HU" sz="2400" b="1" dirty="0">
              <a:latin typeface="+mn-lt"/>
            </a:endParaRPr>
          </a:p>
        </p:txBody>
      </p:sp>
      <p:sp>
        <p:nvSpPr>
          <p:cNvPr id="59" name="Szövegdoboz 237"/>
          <p:cNvSpPr txBox="1"/>
          <p:nvPr/>
        </p:nvSpPr>
        <p:spPr>
          <a:xfrm>
            <a:off x="966366" y="3277457"/>
            <a:ext cx="230204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hu-HU"/>
            </a:defPPr>
            <a:lvl1pPr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265363" indent="-1808163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530725" indent="-3616325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796088" indent="-5424488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061450" indent="-7232650" algn="l" defTabSz="4530725" rtl="0" eaLnBrk="0" fontAlgn="base" hangingPunct="0">
              <a:spcBef>
                <a:spcPct val="0"/>
              </a:spcBef>
              <a:spcAft>
                <a:spcPct val="0"/>
              </a:spcAft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hu-HU" sz="2000" b="1" dirty="0" smtClean="0">
                <a:latin typeface="+mn-lt"/>
              </a:rPr>
              <a:t>Visit </a:t>
            </a:r>
            <a:r>
              <a:rPr lang="hu-HU" sz="2000" b="1" dirty="0" err="1" smtClean="0">
                <a:latin typeface="+mn-lt"/>
              </a:rPr>
              <a:t>affected</a:t>
            </a:r>
            <a:r>
              <a:rPr lang="hu-HU" sz="2000" b="1" dirty="0" smtClean="0">
                <a:latin typeface="+mn-lt"/>
              </a:rPr>
              <a:t> </a:t>
            </a:r>
            <a:r>
              <a:rPr lang="hu-HU" sz="2000" b="1" dirty="0" err="1" smtClean="0">
                <a:latin typeface="+mn-lt"/>
              </a:rPr>
              <a:t>voxels</a:t>
            </a:r>
            <a:endParaRPr lang="hu-HU" sz="2000" b="1" dirty="0">
              <a:latin typeface="+mn-lt"/>
            </a:endParaRPr>
          </a:p>
          <a:p>
            <a:pPr algn="ctr">
              <a:defRPr/>
            </a:pPr>
            <a:r>
              <a:rPr lang="hu-HU" sz="2000" b="1" dirty="0" err="1" smtClean="0">
                <a:latin typeface="+mn-lt"/>
              </a:rPr>
              <a:t>by</a:t>
            </a:r>
            <a:r>
              <a:rPr lang="hu-HU" sz="2000" b="1" dirty="0" smtClean="0">
                <a:latin typeface="+mn-lt"/>
              </a:rPr>
              <a:t> </a:t>
            </a:r>
            <a:r>
              <a:rPr lang="hu-HU" sz="2000" b="1" dirty="0" err="1" smtClean="0">
                <a:latin typeface="+mn-lt"/>
              </a:rPr>
              <a:t>ray-casting</a:t>
            </a:r>
            <a:endParaRPr lang="hu-HU" sz="2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ím 1"/>
          <p:cNvSpPr>
            <a:spLocks noGrp="1"/>
          </p:cNvSpPr>
          <p:nvPr>
            <p:ph type="title"/>
          </p:nvPr>
        </p:nvSpPr>
        <p:spPr>
          <a:xfrm>
            <a:off x="719138" y="-26988"/>
            <a:ext cx="10972800" cy="719138"/>
          </a:xfrm>
        </p:spPr>
        <p:txBody>
          <a:bodyPr/>
          <a:lstStyle/>
          <a:p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Avoiding</a:t>
            </a:r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 </a:t>
            </a:r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atomic</a:t>
            </a:r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 </a:t>
            </a:r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operations</a:t>
            </a:r>
            <a:endParaRPr lang="hu-HU" altLang="hu-HU" dirty="0" smtClean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23555" name="Tartalom helye 2"/>
          <p:cNvSpPr txBox="1">
            <a:spLocks/>
          </p:cNvSpPr>
          <p:nvPr/>
        </p:nvSpPr>
        <p:spPr bwMode="auto">
          <a:xfrm>
            <a:off x="667970" y="836613"/>
            <a:ext cx="109728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hu-HU" altLang="hu-HU" dirty="0" err="1" smtClean="0"/>
              <a:t>Macro-cell</a:t>
            </a:r>
            <a:r>
              <a:rPr lang="hu-HU" altLang="hu-HU" dirty="0" smtClean="0"/>
              <a:t> marking</a:t>
            </a:r>
            <a:endParaRPr lang="hu-HU" altLang="hu-HU" dirty="0"/>
          </a:p>
          <a:p>
            <a:pPr lvl="1" eaLnBrk="1" hangingPunct="1"/>
            <a:r>
              <a:rPr lang="hu-HU" altLang="hu-HU" dirty="0" err="1" smtClean="0"/>
              <a:t>Determine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empty</a:t>
            </a:r>
            <a:r>
              <a:rPr lang="hu-HU" altLang="hu-HU" dirty="0" smtClean="0"/>
              <a:t> and </a:t>
            </a:r>
            <a:r>
              <a:rPr lang="hu-HU" altLang="hu-HU" dirty="0" err="1" smtClean="0"/>
              <a:t>intersected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cells</a:t>
            </a:r>
            <a:endParaRPr lang="hu-HU" altLang="hu-HU" dirty="0" smtClean="0"/>
          </a:p>
          <a:p>
            <a:pPr lvl="1" eaLnBrk="1" hangingPunct="1"/>
            <a:r>
              <a:rPr lang="hu-HU" altLang="hu-HU" dirty="0" err="1" smtClean="0"/>
              <a:t>Without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synchronization</a:t>
            </a:r>
            <a:r>
              <a:rPr lang="hu-HU" altLang="hu-HU" dirty="0" smtClean="0"/>
              <a:t>!</a:t>
            </a:r>
            <a:endParaRPr lang="hu-HU" altLang="hu-HU" dirty="0"/>
          </a:p>
          <a:p>
            <a:pPr lvl="1" eaLnBrk="1" hangingPunct="1"/>
            <a:endParaRPr lang="hu-HU" altLang="hu-HU" dirty="0"/>
          </a:p>
        </p:txBody>
      </p:sp>
      <p:grpSp>
        <p:nvGrpSpPr>
          <p:cNvPr id="23556" name="Csoportba foglalás 82"/>
          <p:cNvGrpSpPr>
            <a:grpSpLocks/>
          </p:cNvGrpSpPr>
          <p:nvPr/>
        </p:nvGrpSpPr>
        <p:grpSpPr bwMode="auto">
          <a:xfrm>
            <a:off x="1271330" y="3171824"/>
            <a:ext cx="9498270" cy="2592405"/>
            <a:chOff x="1462684" y="2645293"/>
            <a:chExt cx="9497946" cy="2592522"/>
          </a:xfrm>
        </p:grpSpPr>
        <p:sp>
          <p:nvSpPr>
            <p:cNvPr id="59" name="Téglalap 58"/>
            <p:cNvSpPr/>
            <p:nvPr/>
          </p:nvSpPr>
          <p:spPr>
            <a:xfrm>
              <a:off x="2274126" y="3029485"/>
              <a:ext cx="8578558" cy="107161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60" name="Téglalap 59"/>
            <p:cNvSpPr/>
            <p:nvPr/>
          </p:nvSpPr>
          <p:spPr>
            <a:xfrm>
              <a:off x="4418766" y="3029485"/>
              <a:ext cx="2144639" cy="107161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61" name="Téglalap 60"/>
            <p:cNvSpPr/>
            <p:nvPr/>
          </p:nvSpPr>
          <p:spPr>
            <a:xfrm>
              <a:off x="5277574" y="3029485"/>
              <a:ext cx="5575110" cy="10716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b="1" dirty="0" smtClean="0">
                  <a:solidFill>
                    <a:schemeClr val="tx1"/>
                  </a:solidFill>
                </a:rPr>
                <a:t>Index </a:t>
              </a:r>
              <a:r>
                <a:rPr lang="hu-HU" sz="2000" b="1" dirty="0" err="1" smtClean="0">
                  <a:solidFill>
                    <a:schemeClr val="tx1"/>
                  </a:solidFill>
                </a:rPr>
                <a:t>to</a:t>
              </a:r>
              <a:r>
                <a:rPr lang="hu-HU" sz="2000" b="1" dirty="0" smtClean="0">
                  <a:solidFill>
                    <a:schemeClr val="tx1"/>
                  </a:solidFill>
                </a:rPr>
                <a:t> </a:t>
              </a:r>
              <a:r>
                <a:rPr lang="hu-HU" sz="2000" b="1" dirty="0" err="1" smtClean="0">
                  <a:solidFill>
                    <a:schemeClr val="tx1"/>
                  </a:solidFill>
                </a:rPr>
                <a:t>the</a:t>
              </a:r>
              <a:r>
                <a:rPr lang="hu-HU" sz="2000" b="1" dirty="0" smtClean="0">
                  <a:solidFill>
                    <a:schemeClr val="tx1"/>
                  </a:solidFill>
                </a:rPr>
                <a:t> </a:t>
              </a:r>
              <a:r>
                <a:rPr lang="hu-HU" sz="2000" b="1" dirty="0" err="1" smtClean="0">
                  <a:solidFill>
                    <a:schemeClr val="tx1"/>
                  </a:solidFill>
                </a:rPr>
                <a:t>block</a:t>
              </a:r>
              <a:r>
                <a:rPr lang="hu-HU" sz="2000" b="1" dirty="0" smtClean="0">
                  <a:solidFill>
                    <a:schemeClr val="tx1"/>
                  </a:solidFill>
                </a:rPr>
                <a:t> of </a:t>
              </a:r>
              <a:r>
                <a:rPr lang="hu-HU" sz="2000" b="1" dirty="0" err="1" smtClean="0">
                  <a:solidFill>
                    <a:schemeClr val="tx1"/>
                  </a:solidFill>
                </a:rPr>
                <a:t>child</a:t>
              </a:r>
              <a:r>
                <a:rPr lang="hu-HU" sz="2000" b="1" dirty="0" smtClean="0">
                  <a:solidFill>
                    <a:schemeClr val="tx1"/>
                  </a:solidFill>
                </a:rPr>
                <a:t> </a:t>
              </a:r>
              <a:r>
                <a:rPr lang="hu-HU" sz="2000" b="1" dirty="0" err="1" smtClean="0">
                  <a:solidFill>
                    <a:schemeClr val="tx1"/>
                  </a:solidFill>
                </a:rPr>
                <a:t>micro-cells</a:t>
              </a:r>
              <a:endParaRPr lang="hu-HU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3560" name="Szövegdoboz 6"/>
            <p:cNvSpPr txBox="1">
              <a:spLocks noChangeArrowheads="1"/>
            </p:cNvSpPr>
            <p:nvPr/>
          </p:nvSpPr>
          <p:spPr bwMode="auto">
            <a:xfrm>
              <a:off x="10646120" y="2645293"/>
              <a:ext cx="3145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 b="1">
                  <a:latin typeface="Calibri" panose="020F0502020204030204" pitchFamily="34" charset="0"/>
                </a:rPr>
                <a:t>0</a:t>
              </a:r>
            </a:p>
          </p:txBody>
        </p:sp>
        <p:sp>
          <p:nvSpPr>
            <p:cNvPr id="23561" name="Szövegdoboz 7"/>
            <p:cNvSpPr txBox="1">
              <a:spLocks noChangeArrowheads="1"/>
            </p:cNvSpPr>
            <p:nvPr/>
          </p:nvSpPr>
          <p:spPr bwMode="auto">
            <a:xfrm>
              <a:off x="2044890" y="2645293"/>
              <a:ext cx="44435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 b="1">
                  <a:latin typeface="Calibri" panose="020F0502020204030204" pitchFamily="34" charset="0"/>
                </a:rPr>
                <a:t>31</a:t>
              </a:r>
            </a:p>
          </p:txBody>
        </p:sp>
        <p:sp>
          <p:nvSpPr>
            <p:cNvPr id="64" name="Téglalap 63"/>
            <p:cNvSpPr/>
            <p:nvPr/>
          </p:nvSpPr>
          <p:spPr>
            <a:xfrm>
              <a:off x="2490019" y="3029485"/>
              <a:ext cx="1928747" cy="10716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b="1" dirty="0" err="1" smtClean="0">
                  <a:solidFill>
                    <a:schemeClr val="tx1"/>
                  </a:solidFill>
                </a:rPr>
                <a:t>Empty</a:t>
              </a:r>
              <a:r>
                <a:rPr lang="hu-HU" sz="2000" b="1" dirty="0" smtClean="0">
                  <a:solidFill>
                    <a:schemeClr val="tx1"/>
                  </a:solidFill>
                </a:rPr>
                <a:t> </a:t>
              </a:r>
              <a:r>
                <a:rPr lang="hu-HU" sz="2000" b="1" dirty="0" err="1" smtClean="0">
                  <a:solidFill>
                    <a:schemeClr val="tx1"/>
                  </a:solidFill>
                </a:rPr>
                <a:t>counter</a:t>
              </a:r>
              <a:endParaRPr lang="hu-HU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3563" name="Szövegdoboz 9"/>
            <p:cNvSpPr txBox="1">
              <a:spLocks noChangeArrowheads="1"/>
            </p:cNvSpPr>
            <p:nvPr/>
          </p:nvSpPr>
          <p:spPr bwMode="auto">
            <a:xfrm>
              <a:off x="1462684" y="4837687"/>
              <a:ext cx="1800189" cy="40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 b="1" dirty="0" smtClean="0">
                  <a:latin typeface="Calibri" panose="020F0502020204030204" pitchFamily="34" charset="0"/>
                </a:rPr>
                <a:t>is </a:t>
              </a:r>
              <a:r>
                <a:rPr lang="hu-HU" altLang="hu-HU" sz="2000" b="1" dirty="0" err="1" smtClean="0">
                  <a:latin typeface="Calibri" panose="020F0502020204030204" pitchFamily="34" charset="0"/>
                </a:rPr>
                <a:t>intersected</a:t>
              </a:r>
              <a:endParaRPr lang="hu-HU" altLang="hu-HU" sz="2000" b="1" dirty="0">
                <a:latin typeface="Calibri" panose="020F0502020204030204" pitchFamily="34" charset="0"/>
              </a:endParaRPr>
            </a:p>
          </p:txBody>
        </p:sp>
        <p:sp>
          <p:nvSpPr>
            <p:cNvPr id="23564" name="Szövegdoboz 10"/>
            <p:cNvSpPr txBox="1">
              <a:spLocks noChangeArrowheads="1"/>
            </p:cNvSpPr>
            <p:nvPr/>
          </p:nvSpPr>
          <p:spPr bwMode="auto">
            <a:xfrm>
              <a:off x="4188697" y="4819899"/>
              <a:ext cx="1388709" cy="40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 b="1" dirty="0">
                  <a:latin typeface="Calibri" panose="020F0502020204030204" pitchFamily="34" charset="0"/>
                </a:rPr>
                <a:t>i</a:t>
              </a:r>
              <a:r>
                <a:rPr lang="hu-HU" altLang="hu-HU" sz="2000" b="1" dirty="0" smtClean="0">
                  <a:latin typeface="Calibri" panose="020F0502020204030204" pitchFamily="34" charset="0"/>
                </a:rPr>
                <a:t>s </a:t>
              </a:r>
              <a:r>
                <a:rPr lang="hu-HU" altLang="hu-HU" sz="2000" b="1" dirty="0" err="1" smtClean="0">
                  <a:latin typeface="Calibri" panose="020F0502020204030204" pitchFamily="34" charset="0"/>
                </a:rPr>
                <a:t>empty</a:t>
              </a:r>
              <a:endParaRPr lang="hu-HU" altLang="hu-HU" sz="1400" b="1" dirty="0">
                <a:latin typeface="Calibri" panose="020F0502020204030204" pitchFamily="34" charset="0"/>
              </a:endParaRPr>
            </a:p>
          </p:txBody>
        </p:sp>
        <p:cxnSp>
          <p:nvCxnSpPr>
            <p:cNvPr id="68" name="Egyenes összekötő nyíllal 67"/>
            <p:cNvCxnSpPr>
              <a:stCxn id="23563" idx="0"/>
            </p:cNvCxnSpPr>
            <p:nvPr/>
          </p:nvCxnSpPr>
          <p:spPr>
            <a:xfrm flipH="1" flipV="1">
              <a:off x="2361436" y="4115387"/>
              <a:ext cx="1342" cy="722300"/>
            </a:xfrm>
            <a:prstGeom prst="straightConnector1">
              <a:avLst/>
            </a:prstGeom>
            <a:ln w="254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gyenes összekötő nyíllal 69"/>
            <p:cNvCxnSpPr>
              <a:stCxn id="23564" idx="0"/>
            </p:cNvCxnSpPr>
            <p:nvPr/>
          </p:nvCxnSpPr>
          <p:spPr>
            <a:xfrm flipV="1">
              <a:off x="4883051" y="4101097"/>
              <a:ext cx="4013" cy="718802"/>
            </a:xfrm>
            <a:prstGeom prst="straightConnector1">
              <a:avLst/>
            </a:prstGeom>
            <a:ln w="254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67" name="Szövegdoboz 14"/>
            <p:cNvSpPr txBox="1">
              <a:spLocks noChangeArrowheads="1"/>
            </p:cNvSpPr>
            <p:nvPr/>
          </p:nvSpPr>
          <p:spPr bwMode="auto">
            <a:xfrm>
              <a:off x="5098564" y="2645293"/>
              <a:ext cx="44435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 b="1">
                  <a:latin typeface="Calibri" panose="020F0502020204030204" pitchFamily="34" charset="0"/>
                </a:rPr>
                <a:t>20</a:t>
              </a:r>
            </a:p>
          </p:txBody>
        </p:sp>
        <p:sp>
          <p:nvSpPr>
            <p:cNvPr id="23568" name="Szövegdoboz 14"/>
            <p:cNvSpPr txBox="1">
              <a:spLocks noChangeArrowheads="1"/>
            </p:cNvSpPr>
            <p:nvPr/>
          </p:nvSpPr>
          <p:spPr bwMode="auto">
            <a:xfrm>
              <a:off x="4188697" y="2645293"/>
              <a:ext cx="44435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 b="1">
                  <a:latin typeface="Calibri" panose="020F0502020204030204" pitchFamily="34" charset="0"/>
                </a:rPr>
                <a:t>24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ím 1"/>
          <p:cNvSpPr>
            <a:spLocks noGrp="1"/>
          </p:cNvSpPr>
          <p:nvPr>
            <p:ph type="title"/>
          </p:nvPr>
        </p:nvSpPr>
        <p:spPr>
          <a:xfrm>
            <a:off x="719138" y="-26988"/>
            <a:ext cx="10972800" cy="719138"/>
          </a:xfrm>
        </p:spPr>
        <p:txBody>
          <a:bodyPr/>
          <a:lstStyle/>
          <a:p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Fusion</a:t>
            </a:r>
            <a:endParaRPr lang="hu-HU" altLang="hu-HU" dirty="0" smtClean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24579" name="Tartalom helye 2"/>
          <p:cNvSpPr txBox="1">
            <a:spLocks/>
          </p:cNvSpPr>
          <p:nvPr/>
        </p:nvSpPr>
        <p:spPr bwMode="auto">
          <a:xfrm>
            <a:off x="551230" y="836613"/>
            <a:ext cx="109728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hu-HU" altLang="hu-HU" dirty="0" err="1" smtClean="0"/>
              <a:t>Distance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fusion</a:t>
            </a:r>
            <a:endParaRPr lang="hu-HU" altLang="hu-HU" dirty="0"/>
          </a:p>
          <a:p>
            <a:pPr lvl="1" eaLnBrk="1" hangingPunct="1"/>
            <a:r>
              <a:rPr lang="hu-HU" altLang="hu-HU" dirty="0" err="1" smtClean="0"/>
              <a:t>Only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for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the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previously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marked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micro-cells</a:t>
            </a:r>
            <a:endParaRPr lang="hu-HU" altLang="hu-HU" dirty="0"/>
          </a:p>
        </p:txBody>
      </p:sp>
      <p:grpSp>
        <p:nvGrpSpPr>
          <p:cNvPr id="24580" name="Group 19"/>
          <p:cNvGrpSpPr>
            <a:grpSpLocks/>
          </p:cNvGrpSpPr>
          <p:nvPr/>
        </p:nvGrpSpPr>
        <p:grpSpPr bwMode="auto">
          <a:xfrm>
            <a:off x="550863" y="4586288"/>
            <a:ext cx="906462" cy="979487"/>
            <a:chOff x="197" y="1687"/>
            <a:chExt cx="805" cy="868"/>
          </a:xfrm>
        </p:grpSpPr>
        <p:sp>
          <p:nvSpPr>
            <p:cNvPr id="24629" name="Line 20"/>
            <p:cNvSpPr>
              <a:spLocks noChangeShapeType="1"/>
            </p:cNvSpPr>
            <p:nvPr/>
          </p:nvSpPr>
          <p:spPr bwMode="auto">
            <a:xfrm flipV="1">
              <a:off x="197" y="1877"/>
              <a:ext cx="606" cy="2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4630" name="Line 21"/>
            <p:cNvSpPr>
              <a:spLocks noChangeShapeType="1"/>
            </p:cNvSpPr>
            <p:nvPr/>
          </p:nvSpPr>
          <p:spPr bwMode="auto">
            <a:xfrm>
              <a:off x="197" y="2131"/>
              <a:ext cx="606" cy="2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4631" name="Oval 22"/>
            <p:cNvSpPr>
              <a:spLocks noChangeArrowheads="1"/>
            </p:cNvSpPr>
            <p:nvPr/>
          </p:nvSpPr>
          <p:spPr bwMode="auto">
            <a:xfrm>
              <a:off x="663" y="1920"/>
              <a:ext cx="187" cy="4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24632" name="Oval 23"/>
            <p:cNvSpPr>
              <a:spLocks noChangeArrowheads="1"/>
            </p:cNvSpPr>
            <p:nvPr/>
          </p:nvSpPr>
          <p:spPr bwMode="auto">
            <a:xfrm>
              <a:off x="757" y="2005"/>
              <a:ext cx="93" cy="25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24633" name="Freeform 24"/>
            <p:cNvSpPr>
              <a:spLocks/>
            </p:cNvSpPr>
            <p:nvPr/>
          </p:nvSpPr>
          <p:spPr bwMode="auto">
            <a:xfrm>
              <a:off x="757" y="1708"/>
              <a:ext cx="140" cy="169"/>
            </a:xfrm>
            <a:custGeom>
              <a:avLst/>
              <a:gdLst>
                <a:gd name="T0" fmla="*/ 0 w 144"/>
                <a:gd name="T1" fmla="*/ 6 h 192"/>
                <a:gd name="T2" fmla="*/ 45 w 144"/>
                <a:gd name="T3" fmla="*/ 4 h 192"/>
                <a:gd name="T4" fmla="*/ 66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4634" name="Freeform 25"/>
            <p:cNvSpPr>
              <a:spLocks/>
            </p:cNvSpPr>
            <p:nvPr/>
          </p:nvSpPr>
          <p:spPr bwMode="auto">
            <a:xfrm>
              <a:off x="803" y="1740"/>
              <a:ext cx="186" cy="137"/>
            </a:xfrm>
            <a:custGeom>
              <a:avLst/>
              <a:gdLst>
                <a:gd name="T0" fmla="*/ 0 w 192"/>
                <a:gd name="T1" fmla="*/ 4 h 156"/>
                <a:gd name="T2" fmla="*/ 54 w 192"/>
                <a:gd name="T3" fmla="*/ 4 h 156"/>
                <a:gd name="T4" fmla="*/ 78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4635" name="Freeform 26"/>
            <p:cNvSpPr>
              <a:spLocks/>
            </p:cNvSpPr>
            <p:nvPr/>
          </p:nvSpPr>
          <p:spPr bwMode="auto">
            <a:xfrm>
              <a:off x="757" y="2343"/>
              <a:ext cx="245" cy="128"/>
            </a:xfrm>
            <a:custGeom>
              <a:avLst/>
              <a:gdLst>
                <a:gd name="T0" fmla="*/ 0 w 252"/>
                <a:gd name="T1" fmla="*/ 0 h 144"/>
                <a:gd name="T2" fmla="*/ 66 w 252"/>
                <a:gd name="T3" fmla="*/ 4 h 144"/>
                <a:gd name="T4" fmla="*/ 115 w 252"/>
                <a:gd name="T5" fmla="*/ 5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4636" name="Freeform 27"/>
            <p:cNvSpPr>
              <a:spLocks/>
            </p:cNvSpPr>
            <p:nvPr/>
          </p:nvSpPr>
          <p:spPr bwMode="auto">
            <a:xfrm>
              <a:off x="757" y="2343"/>
              <a:ext cx="140" cy="212"/>
            </a:xfrm>
            <a:custGeom>
              <a:avLst/>
              <a:gdLst>
                <a:gd name="T0" fmla="*/ 0 w 144"/>
                <a:gd name="T1" fmla="*/ 0 h 240"/>
                <a:gd name="T2" fmla="*/ 53 w 144"/>
                <a:gd name="T3" fmla="*/ 4 h 240"/>
                <a:gd name="T4" fmla="*/ 66 w 144"/>
                <a:gd name="T5" fmla="*/ 8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4637" name="Freeform 28"/>
            <p:cNvSpPr>
              <a:spLocks/>
            </p:cNvSpPr>
            <p:nvPr/>
          </p:nvSpPr>
          <p:spPr bwMode="auto">
            <a:xfrm>
              <a:off x="757" y="2343"/>
              <a:ext cx="46" cy="212"/>
            </a:xfrm>
            <a:custGeom>
              <a:avLst/>
              <a:gdLst>
                <a:gd name="T0" fmla="*/ 0 w 48"/>
                <a:gd name="T1" fmla="*/ 0 h 240"/>
                <a:gd name="T2" fmla="*/ 14 w 48"/>
                <a:gd name="T3" fmla="*/ 4 h 240"/>
                <a:gd name="T4" fmla="*/ 0 w 48"/>
                <a:gd name="T5" fmla="*/ 8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4638" name="Freeform 29"/>
            <p:cNvSpPr>
              <a:spLocks/>
            </p:cNvSpPr>
            <p:nvPr/>
          </p:nvSpPr>
          <p:spPr bwMode="auto">
            <a:xfrm>
              <a:off x="780" y="1687"/>
              <a:ext cx="51" cy="190"/>
            </a:xfrm>
            <a:custGeom>
              <a:avLst/>
              <a:gdLst>
                <a:gd name="T0" fmla="*/ 0 w 52"/>
                <a:gd name="T1" fmla="*/ 6 h 216"/>
                <a:gd name="T2" fmla="*/ 26 w 52"/>
                <a:gd name="T3" fmla="*/ 4 h 216"/>
                <a:gd name="T4" fmla="*/ 24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cxnSp>
        <p:nvCxnSpPr>
          <p:cNvPr id="15" name="Egyenes összekötő 14"/>
          <p:cNvCxnSpPr/>
          <p:nvPr/>
        </p:nvCxnSpPr>
        <p:spPr>
          <a:xfrm>
            <a:off x="2063750" y="4010025"/>
            <a:ext cx="0" cy="2160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1343025" y="5089525"/>
            <a:ext cx="25209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2063750" y="4873625"/>
            <a:ext cx="0" cy="36036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3648075" y="5089525"/>
            <a:ext cx="172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>
            <a:off x="3143250" y="2133600"/>
            <a:ext cx="1439863" cy="17272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abadkézi sokszög 19"/>
          <p:cNvSpPr/>
          <p:nvPr/>
        </p:nvSpPr>
        <p:spPr>
          <a:xfrm>
            <a:off x="3754438" y="4408488"/>
            <a:ext cx="936625" cy="1828800"/>
          </a:xfrm>
          <a:custGeom>
            <a:avLst/>
            <a:gdLst>
              <a:gd name="connsiteX0" fmla="*/ 935567 w 935567"/>
              <a:gd name="connsiteY0" fmla="*/ 0 h 1828800"/>
              <a:gd name="connsiteX1" fmla="*/ 110067 w 935567"/>
              <a:gd name="connsiteY1" fmla="*/ 698500 h 1828800"/>
              <a:gd name="connsiteX2" fmla="*/ 275167 w 935567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5567" h="1828800">
                <a:moveTo>
                  <a:pt x="935567" y="0"/>
                </a:moveTo>
                <a:cubicBezTo>
                  <a:pt x="577850" y="196850"/>
                  <a:pt x="220134" y="393700"/>
                  <a:pt x="110067" y="698500"/>
                </a:cubicBezTo>
                <a:cubicBezTo>
                  <a:pt x="0" y="1003300"/>
                  <a:pt x="137583" y="1416050"/>
                  <a:pt x="275167" y="182880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cxnSp>
        <p:nvCxnSpPr>
          <p:cNvPr id="21" name="Egyenes összekötő nyíllal 20"/>
          <p:cNvCxnSpPr/>
          <p:nvPr/>
        </p:nvCxnSpPr>
        <p:spPr>
          <a:xfrm>
            <a:off x="1343025" y="2997200"/>
            <a:ext cx="39608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 flipV="1">
            <a:off x="1343025" y="2205038"/>
            <a:ext cx="0" cy="1439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 flipH="1">
            <a:off x="1631950" y="2133600"/>
            <a:ext cx="15113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H="1">
            <a:off x="4583113" y="3860800"/>
            <a:ext cx="79216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>
            <a:off x="3648075" y="2133600"/>
            <a:ext cx="1439863" cy="172720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abadkézi sokszög 25"/>
          <p:cNvSpPr/>
          <p:nvPr/>
        </p:nvSpPr>
        <p:spPr>
          <a:xfrm>
            <a:off x="4259263" y="4408488"/>
            <a:ext cx="935037" cy="1828800"/>
          </a:xfrm>
          <a:custGeom>
            <a:avLst/>
            <a:gdLst>
              <a:gd name="connsiteX0" fmla="*/ 935567 w 935567"/>
              <a:gd name="connsiteY0" fmla="*/ 0 h 1828800"/>
              <a:gd name="connsiteX1" fmla="*/ 110067 w 935567"/>
              <a:gd name="connsiteY1" fmla="*/ 698500 h 1828800"/>
              <a:gd name="connsiteX2" fmla="*/ 275167 w 935567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5567" h="1828800">
                <a:moveTo>
                  <a:pt x="935567" y="0"/>
                </a:moveTo>
                <a:cubicBezTo>
                  <a:pt x="577850" y="196850"/>
                  <a:pt x="220134" y="393700"/>
                  <a:pt x="110067" y="698500"/>
                </a:cubicBezTo>
                <a:cubicBezTo>
                  <a:pt x="0" y="1003300"/>
                  <a:pt x="137583" y="1416050"/>
                  <a:pt x="275167" y="182880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cxnSp>
        <p:nvCxnSpPr>
          <p:cNvPr id="27" name="Egyenes összekötő 26"/>
          <p:cNvCxnSpPr/>
          <p:nvPr/>
        </p:nvCxnSpPr>
        <p:spPr>
          <a:xfrm flipH="1">
            <a:off x="2135188" y="2133600"/>
            <a:ext cx="1512887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/>
          <p:cNvCxnSpPr/>
          <p:nvPr/>
        </p:nvCxnSpPr>
        <p:spPr>
          <a:xfrm flipH="1">
            <a:off x="5087938" y="3860800"/>
            <a:ext cx="792162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/>
          <p:nvPr/>
        </p:nvCxnSpPr>
        <p:spPr>
          <a:xfrm>
            <a:off x="2063750" y="2133600"/>
            <a:ext cx="1439863" cy="17272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zabadkézi sokszög 29"/>
          <p:cNvSpPr/>
          <p:nvPr/>
        </p:nvSpPr>
        <p:spPr>
          <a:xfrm>
            <a:off x="2674938" y="4408488"/>
            <a:ext cx="935037" cy="1828800"/>
          </a:xfrm>
          <a:custGeom>
            <a:avLst/>
            <a:gdLst>
              <a:gd name="connsiteX0" fmla="*/ 935567 w 935567"/>
              <a:gd name="connsiteY0" fmla="*/ 0 h 1828800"/>
              <a:gd name="connsiteX1" fmla="*/ 110067 w 935567"/>
              <a:gd name="connsiteY1" fmla="*/ 698500 h 1828800"/>
              <a:gd name="connsiteX2" fmla="*/ 275167 w 935567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5567" h="1828800">
                <a:moveTo>
                  <a:pt x="935567" y="0"/>
                </a:moveTo>
                <a:cubicBezTo>
                  <a:pt x="577850" y="196850"/>
                  <a:pt x="220134" y="393700"/>
                  <a:pt x="110067" y="698500"/>
                </a:cubicBezTo>
                <a:cubicBezTo>
                  <a:pt x="0" y="1003300"/>
                  <a:pt x="137583" y="1416050"/>
                  <a:pt x="275167" y="182880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cxnSp>
        <p:nvCxnSpPr>
          <p:cNvPr id="31" name="Egyenes összekötő 30"/>
          <p:cNvCxnSpPr/>
          <p:nvPr/>
        </p:nvCxnSpPr>
        <p:spPr>
          <a:xfrm flipH="1">
            <a:off x="550863" y="2133600"/>
            <a:ext cx="15128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 flipH="1">
            <a:off x="3503613" y="3860800"/>
            <a:ext cx="79216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zabadkézi sokszög 32"/>
          <p:cNvSpPr/>
          <p:nvPr/>
        </p:nvSpPr>
        <p:spPr>
          <a:xfrm>
            <a:off x="566738" y="2116138"/>
            <a:ext cx="5295900" cy="1746250"/>
          </a:xfrm>
          <a:custGeom>
            <a:avLst/>
            <a:gdLst>
              <a:gd name="connsiteX0" fmla="*/ 0 w 5295331"/>
              <a:gd name="connsiteY0" fmla="*/ 0 h 1746913"/>
              <a:gd name="connsiteX1" fmla="*/ 1528549 w 5295331"/>
              <a:gd name="connsiteY1" fmla="*/ 13648 h 1746913"/>
              <a:gd name="connsiteX2" fmla="*/ 2906973 w 5295331"/>
              <a:gd name="connsiteY2" fmla="*/ 491319 h 1746913"/>
              <a:gd name="connsiteX3" fmla="*/ 4039737 w 5295331"/>
              <a:gd name="connsiteY3" fmla="*/ 1514901 h 1746913"/>
              <a:gd name="connsiteX4" fmla="*/ 4503761 w 5295331"/>
              <a:gd name="connsiteY4" fmla="*/ 1733266 h 1746913"/>
              <a:gd name="connsiteX5" fmla="*/ 5295331 w 5295331"/>
              <a:gd name="connsiteY5" fmla="*/ 1746913 h 174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95331" h="1746913">
                <a:moveTo>
                  <a:pt x="0" y="0"/>
                </a:moveTo>
                <a:lnTo>
                  <a:pt x="1528549" y="13648"/>
                </a:lnTo>
                <a:lnTo>
                  <a:pt x="2906973" y="491319"/>
                </a:lnTo>
                <a:lnTo>
                  <a:pt x="4039737" y="1514901"/>
                </a:lnTo>
                <a:lnTo>
                  <a:pt x="4503761" y="1733266"/>
                </a:lnTo>
                <a:lnTo>
                  <a:pt x="5295331" y="1746913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4" name="Téglalap 33"/>
          <p:cNvSpPr/>
          <p:nvPr/>
        </p:nvSpPr>
        <p:spPr>
          <a:xfrm>
            <a:off x="1343025" y="2781300"/>
            <a:ext cx="720725" cy="719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Téglalap 34"/>
          <p:cNvSpPr/>
          <p:nvPr/>
        </p:nvSpPr>
        <p:spPr>
          <a:xfrm>
            <a:off x="2063750" y="2781300"/>
            <a:ext cx="719138" cy="719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chemeClr val="tx1"/>
                </a:solidFill>
              </a:rPr>
              <a:t>0.9</a:t>
            </a:r>
          </a:p>
        </p:txBody>
      </p:sp>
      <p:sp>
        <p:nvSpPr>
          <p:cNvPr id="36" name="Téglalap 35"/>
          <p:cNvSpPr/>
          <p:nvPr/>
        </p:nvSpPr>
        <p:spPr>
          <a:xfrm>
            <a:off x="2782888" y="2781300"/>
            <a:ext cx="720725" cy="719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chemeClr val="tx1"/>
                </a:solidFill>
              </a:rPr>
              <a:t>0.5</a:t>
            </a:r>
          </a:p>
        </p:txBody>
      </p:sp>
      <p:sp>
        <p:nvSpPr>
          <p:cNvPr id="37" name="Téglalap 36"/>
          <p:cNvSpPr/>
          <p:nvPr/>
        </p:nvSpPr>
        <p:spPr>
          <a:xfrm>
            <a:off x="3503613" y="2781300"/>
            <a:ext cx="720725" cy="719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chemeClr val="tx1"/>
                </a:solidFill>
              </a:rPr>
              <a:t>-0.1</a:t>
            </a:r>
          </a:p>
        </p:txBody>
      </p:sp>
      <p:sp>
        <p:nvSpPr>
          <p:cNvPr id="38" name="Téglalap 37"/>
          <p:cNvSpPr/>
          <p:nvPr/>
        </p:nvSpPr>
        <p:spPr>
          <a:xfrm>
            <a:off x="4224338" y="2781300"/>
            <a:ext cx="719137" cy="719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chemeClr val="tx1"/>
                </a:solidFill>
              </a:rPr>
              <a:t>-0.8</a:t>
            </a:r>
          </a:p>
        </p:txBody>
      </p:sp>
      <p:sp>
        <p:nvSpPr>
          <p:cNvPr id="39" name="Téglalap 38"/>
          <p:cNvSpPr/>
          <p:nvPr/>
        </p:nvSpPr>
        <p:spPr>
          <a:xfrm>
            <a:off x="4943475" y="2781300"/>
            <a:ext cx="720725" cy="719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chemeClr val="tx1"/>
                </a:solidFill>
              </a:rPr>
              <a:t>-1</a:t>
            </a:r>
          </a:p>
        </p:txBody>
      </p:sp>
      <p:grpSp>
        <p:nvGrpSpPr>
          <p:cNvPr id="40" name="Csoportba foglalás 105"/>
          <p:cNvGrpSpPr>
            <a:grpSpLocks/>
          </p:cNvGrpSpPr>
          <p:nvPr/>
        </p:nvGrpSpPr>
        <p:grpSpPr bwMode="auto">
          <a:xfrm rot="1205061">
            <a:off x="6149975" y="3963453"/>
            <a:ext cx="3313113" cy="2159000"/>
            <a:chOff x="6456050" y="3217680"/>
            <a:chExt cx="3312460" cy="2160300"/>
          </a:xfrm>
        </p:grpSpPr>
        <p:grpSp>
          <p:nvGrpSpPr>
            <p:cNvPr id="24615" name="Group 19"/>
            <p:cNvGrpSpPr>
              <a:grpSpLocks/>
            </p:cNvGrpSpPr>
            <p:nvPr/>
          </p:nvGrpSpPr>
          <p:grpSpPr bwMode="auto">
            <a:xfrm>
              <a:off x="6456050" y="3793760"/>
              <a:ext cx="906462" cy="979488"/>
              <a:chOff x="197" y="1687"/>
              <a:chExt cx="805" cy="868"/>
            </a:xfrm>
          </p:grpSpPr>
          <p:sp>
            <p:nvSpPr>
              <p:cNvPr id="24619" name="Line 20"/>
              <p:cNvSpPr>
                <a:spLocks noChangeShapeType="1"/>
              </p:cNvSpPr>
              <p:nvPr/>
            </p:nvSpPr>
            <p:spPr bwMode="auto">
              <a:xfrm flipV="1">
                <a:off x="197" y="1877"/>
                <a:ext cx="606" cy="2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4620" name="Line 21"/>
              <p:cNvSpPr>
                <a:spLocks noChangeShapeType="1"/>
              </p:cNvSpPr>
              <p:nvPr/>
            </p:nvSpPr>
            <p:spPr bwMode="auto">
              <a:xfrm>
                <a:off x="197" y="2131"/>
                <a:ext cx="606" cy="25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4621" name="Oval 22"/>
              <p:cNvSpPr>
                <a:spLocks noChangeArrowheads="1"/>
              </p:cNvSpPr>
              <p:nvPr/>
            </p:nvSpPr>
            <p:spPr bwMode="auto">
              <a:xfrm>
                <a:off x="663" y="1920"/>
                <a:ext cx="187" cy="42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sp>
            <p:nvSpPr>
              <p:cNvPr id="24622" name="Oval 23"/>
              <p:cNvSpPr>
                <a:spLocks noChangeArrowheads="1"/>
              </p:cNvSpPr>
              <p:nvPr/>
            </p:nvSpPr>
            <p:spPr bwMode="auto">
              <a:xfrm>
                <a:off x="757" y="2005"/>
                <a:ext cx="93" cy="25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sp>
            <p:nvSpPr>
              <p:cNvPr id="24623" name="Freeform 24"/>
              <p:cNvSpPr>
                <a:spLocks/>
              </p:cNvSpPr>
              <p:nvPr/>
            </p:nvSpPr>
            <p:spPr bwMode="auto">
              <a:xfrm>
                <a:off x="757" y="1708"/>
                <a:ext cx="140" cy="169"/>
              </a:xfrm>
              <a:custGeom>
                <a:avLst/>
                <a:gdLst>
                  <a:gd name="T0" fmla="*/ 0 w 144"/>
                  <a:gd name="T1" fmla="*/ 6 h 192"/>
                  <a:gd name="T2" fmla="*/ 45 w 144"/>
                  <a:gd name="T3" fmla="*/ 4 h 192"/>
                  <a:gd name="T4" fmla="*/ 66 w 144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92"/>
                  <a:gd name="T11" fmla="*/ 144 w 144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92">
                    <a:moveTo>
                      <a:pt x="0" y="192"/>
                    </a:moveTo>
                    <a:cubicBezTo>
                      <a:pt x="36" y="184"/>
                      <a:pt x="72" y="176"/>
                      <a:pt x="96" y="144"/>
                    </a:cubicBezTo>
                    <a:cubicBezTo>
                      <a:pt x="120" y="112"/>
                      <a:pt x="136" y="32"/>
                      <a:pt x="14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4624" name="Freeform 25"/>
              <p:cNvSpPr>
                <a:spLocks/>
              </p:cNvSpPr>
              <p:nvPr/>
            </p:nvSpPr>
            <p:spPr bwMode="auto">
              <a:xfrm>
                <a:off x="803" y="1740"/>
                <a:ext cx="186" cy="137"/>
              </a:xfrm>
              <a:custGeom>
                <a:avLst/>
                <a:gdLst>
                  <a:gd name="T0" fmla="*/ 0 w 192"/>
                  <a:gd name="T1" fmla="*/ 4 h 156"/>
                  <a:gd name="T2" fmla="*/ 54 w 192"/>
                  <a:gd name="T3" fmla="*/ 4 h 156"/>
                  <a:gd name="T4" fmla="*/ 78 w 192"/>
                  <a:gd name="T5" fmla="*/ 0 h 156"/>
                  <a:gd name="T6" fmla="*/ 0 60000 65536"/>
                  <a:gd name="T7" fmla="*/ 0 60000 65536"/>
                  <a:gd name="T8" fmla="*/ 0 60000 65536"/>
                  <a:gd name="T9" fmla="*/ 0 w 192"/>
                  <a:gd name="T10" fmla="*/ 0 h 156"/>
                  <a:gd name="T11" fmla="*/ 192 w 192"/>
                  <a:gd name="T12" fmla="*/ 156 h 1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" h="156">
                    <a:moveTo>
                      <a:pt x="0" y="156"/>
                    </a:moveTo>
                    <a:cubicBezTo>
                      <a:pt x="22" y="150"/>
                      <a:pt x="100" y="146"/>
                      <a:pt x="132" y="120"/>
                    </a:cubicBezTo>
                    <a:cubicBezTo>
                      <a:pt x="164" y="94"/>
                      <a:pt x="180" y="25"/>
                      <a:pt x="192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4625" name="Freeform 26"/>
              <p:cNvSpPr>
                <a:spLocks/>
              </p:cNvSpPr>
              <p:nvPr/>
            </p:nvSpPr>
            <p:spPr bwMode="auto">
              <a:xfrm>
                <a:off x="757" y="2343"/>
                <a:ext cx="245" cy="128"/>
              </a:xfrm>
              <a:custGeom>
                <a:avLst/>
                <a:gdLst>
                  <a:gd name="T0" fmla="*/ 0 w 252"/>
                  <a:gd name="T1" fmla="*/ 0 h 144"/>
                  <a:gd name="T2" fmla="*/ 66 w 252"/>
                  <a:gd name="T3" fmla="*/ 4 h 144"/>
                  <a:gd name="T4" fmla="*/ 115 w 252"/>
                  <a:gd name="T5" fmla="*/ 5 h 144"/>
                  <a:gd name="T6" fmla="*/ 0 60000 65536"/>
                  <a:gd name="T7" fmla="*/ 0 60000 65536"/>
                  <a:gd name="T8" fmla="*/ 0 60000 65536"/>
                  <a:gd name="T9" fmla="*/ 0 w 252"/>
                  <a:gd name="T10" fmla="*/ 0 h 144"/>
                  <a:gd name="T11" fmla="*/ 252 w 252"/>
                  <a:gd name="T12" fmla="*/ 144 h 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2" h="144">
                    <a:moveTo>
                      <a:pt x="0" y="0"/>
                    </a:moveTo>
                    <a:cubicBezTo>
                      <a:pt x="56" y="8"/>
                      <a:pt x="102" y="24"/>
                      <a:pt x="144" y="48"/>
                    </a:cubicBezTo>
                    <a:cubicBezTo>
                      <a:pt x="186" y="72"/>
                      <a:pt x="230" y="124"/>
                      <a:pt x="252" y="14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4626" name="Freeform 27"/>
              <p:cNvSpPr>
                <a:spLocks/>
              </p:cNvSpPr>
              <p:nvPr/>
            </p:nvSpPr>
            <p:spPr bwMode="auto">
              <a:xfrm>
                <a:off x="757" y="2343"/>
                <a:ext cx="140" cy="212"/>
              </a:xfrm>
              <a:custGeom>
                <a:avLst/>
                <a:gdLst>
                  <a:gd name="T0" fmla="*/ 0 w 144"/>
                  <a:gd name="T1" fmla="*/ 0 h 240"/>
                  <a:gd name="T2" fmla="*/ 53 w 144"/>
                  <a:gd name="T3" fmla="*/ 4 h 240"/>
                  <a:gd name="T4" fmla="*/ 66 w 144"/>
                  <a:gd name="T5" fmla="*/ 8 h 240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240"/>
                  <a:gd name="T11" fmla="*/ 144 w 144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240">
                    <a:moveTo>
                      <a:pt x="0" y="0"/>
                    </a:moveTo>
                    <a:cubicBezTo>
                      <a:pt x="20" y="24"/>
                      <a:pt x="96" y="104"/>
                      <a:pt x="120" y="144"/>
                    </a:cubicBezTo>
                    <a:cubicBezTo>
                      <a:pt x="144" y="184"/>
                      <a:pt x="139" y="220"/>
                      <a:pt x="144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4627" name="Freeform 28"/>
              <p:cNvSpPr>
                <a:spLocks/>
              </p:cNvSpPr>
              <p:nvPr/>
            </p:nvSpPr>
            <p:spPr bwMode="auto">
              <a:xfrm>
                <a:off x="757" y="2343"/>
                <a:ext cx="46" cy="212"/>
              </a:xfrm>
              <a:custGeom>
                <a:avLst/>
                <a:gdLst>
                  <a:gd name="T0" fmla="*/ 0 w 48"/>
                  <a:gd name="T1" fmla="*/ 0 h 240"/>
                  <a:gd name="T2" fmla="*/ 14 w 48"/>
                  <a:gd name="T3" fmla="*/ 4 h 240"/>
                  <a:gd name="T4" fmla="*/ 0 w 48"/>
                  <a:gd name="T5" fmla="*/ 8 h 240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240"/>
                  <a:gd name="T11" fmla="*/ 48 w 48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240">
                    <a:moveTo>
                      <a:pt x="0" y="0"/>
                    </a:moveTo>
                    <a:cubicBezTo>
                      <a:pt x="24" y="52"/>
                      <a:pt x="48" y="104"/>
                      <a:pt x="48" y="144"/>
                    </a:cubicBezTo>
                    <a:cubicBezTo>
                      <a:pt x="48" y="184"/>
                      <a:pt x="24" y="212"/>
                      <a:pt x="0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4628" name="Freeform 29"/>
              <p:cNvSpPr>
                <a:spLocks/>
              </p:cNvSpPr>
              <p:nvPr/>
            </p:nvSpPr>
            <p:spPr bwMode="auto">
              <a:xfrm>
                <a:off x="780" y="1687"/>
                <a:ext cx="51" cy="190"/>
              </a:xfrm>
              <a:custGeom>
                <a:avLst/>
                <a:gdLst>
                  <a:gd name="T0" fmla="*/ 0 w 52"/>
                  <a:gd name="T1" fmla="*/ 6 h 216"/>
                  <a:gd name="T2" fmla="*/ 26 w 52"/>
                  <a:gd name="T3" fmla="*/ 4 h 216"/>
                  <a:gd name="T4" fmla="*/ 24 w 52"/>
                  <a:gd name="T5" fmla="*/ 0 h 216"/>
                  <a:gd name="T6" fmla="*/ 0 60000 65536"/>
                  <a:gd name="T7" fmla="*/ 0 60000 65536"/>
                  <a:gd name="T8" fmla="*/ 0 60000 65536"/>
                  <a:gd name="T9" fmla="*/ 0 w 52"/>
                  <a:gd name="T10" fmla="*/ 0 h 216"/>
                  <a:gd name="T11" fmla="*/ 52 w 52"/>
                  <a:gd name="T12" fmla="*/ 216 h 2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2" h="216">
                    <a:moveTo>
                      <a:pt x="0" y="216"/>
                    </a:moveTo>
                    <a:cubicBezTo>
                      <a:pt x="8" y="196"/>
                      <a:pt x="44" y="132"/>
                      <a:pt x="48" y="96"/>
                    </a:cubicBezTo>
                    <a:cubicBezTo>
                      <a:pt x="52" y="60"/>
                      <a:pt x="29" y="20"/>
                      <a:pt x="2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cxnSp>
          <p:nvCxnSpPr>
            <p:cNvPr id="42" name="Egyenes összekötő 41"/>
            <p:cNvCxnSpPr/>
            <p:nvPr/>
          </p:nvCxnSpPr>
          <p:spPr>
            <a:xfrm>
              <a:off x="7967386" y="3216579"/>
              <a:ext cx="0" cy="2160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nyíllal 42"/>
            <p:cNvCxnSpPr/>
            <p:nvPr/>
          </p:nvCxnSpPr>
          <p:spPr>
            <a:xfrm>
              <a:off x="7246453" y="4297269"/>
              <a:ext cx="252045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43"/>
            <p:cNvCxnSpPr/>
            <p:nvPr/>
          </p:nvCxnSpPr>
          <p:spPr>
            <a:xfrm>
              <a:off x="7968138" y="4081493"/>
              <a:ext cx="0" cy="36058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Egyenes összekötő nyíllal 54"/>
          <p:cNvCxnSpPr/>
          <p:nvPr/>
        </p:nvCxnSpPr>
        <p:spPr>
          <a:xfrm>
            <a:off x="9409113" y="5619216"/>
            <a:ext cx="1655762" cy="576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zabadkézi sokszög 55"/>
          <p:cNvSpPr/>
          <p:nvPr/>
        </p:nvSpPr>
        <p:spPr>
          <a:xfrm>
            <a:off x="9299575" y="4511141"/>
            <a:ext cx="935038" cy="1828800"/>
          </a:xfrm>
          <a:custGeom>
            <a:avLst/>
            <a:gdLst>
              <a:gd name="connsiteX0" fmla="*/ 935567 w 935567"/>
              <a:gd name="connsiteY0" fmla="*/ 0 h 1828800"/>
              <a:gd name="connsiteX1" fmla="*/ 110067 w 935567"/>
              <a:gd name="connsiteY1" fmla="*/ 698500 h 1828800"/>
              <a:gd name="connsiteX2" fmla="*/ 275167 w 935567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5567" h="1828800">
                <a:moveTo>
                  <a:pt x="935567" y="0"/>
                </a:moveTo>
                <a:cubicBezTo>
                  <a:pt x="577850" y="196850"/>
                  <a:pt x="220134" y="393700"/>
                  <a:pt x="110067" y="698500"/>
                </a:cubicBezTo>
                <a:cubicBezTo>
                  <a:pt x="0" y="1003300"/>
                  <a:pt x="137583" y="1416050"/>
                  <a:pt x="275167" y="182880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cxnSp>
        <p:nvCxnSpPr>
          <p:cNvPr id="57" name="Egyenes összekötő 56"/>
          <p:cNvCxnSpPr/>
          <p:nvPr/>
        </p:nvCxnSpPr>
        <p:spPr>
          <a:xfrm rot="1149671">
            <a:off x="9437688" y="2699803"/>
            <a:ext cx="1439862" cy="17287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gyenes összekötő nyíllal 57"/>
          <p:cNvCxnSpPr/>
          <p:nvPr/>
        </p:nvCxnSpPr>
        <p:spPr>
          <a:xfrm rot="1149671">
            <a:off x="7666038" y="3387191"/>
            <a:ext cx="39608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nyíllal 58"/>
          <p:cNvCxnSpPr/>
          <p:nvPr/>
        </p:nvCxnSpPr>
        <p:spPr>
          <a:xfrm rot="1149671" flipV="1">
            <a:off x="7799388" y="1948916"/>
            <a:ext cx="0" cy="1439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gyenes összekötő 59"/>
          <p:cNvCxnSpPr/>
          <p:nvPr/>
        </p:nvCxnSpPr>
        <p:spPr>
          <a:xfrm rot="1149671" flipH="1">
            <a:off x="8289925" y="2263241"/>
            <a:ext cx="151288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/>
          <p:cNvCxnSpPr/>
          <p:nvPr/>
        </p:nvCxnSpPr>
        <p:spPr>
          <a:xfrm rot="1149671" flipH="1">
            <a:off x="10531475" y="4746091"/>
            <a:ext cx="79216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églalap 61"/>
          <p:cNvSpPr/>
          <p:nvPr/>
        </p:nvSpPr>
        <p:spPr>
          <a:xfrm>
            <a:off x="8328025" y="4971516"/>
            <a:ext cx="720725" cy="7207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chemeClr val="tx1"/>
                </a:solidFill>
              </a:rPr>
              <a:t>0.5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ím 1"/>
          <p:cNvSpPr>
            <a:spLocks noGrp="1"/>
          </p:cNvSpPr>
          <p:nvPr>
            <p:ph type="title"/>
          </p:nvPr>
        </p:nvSpPr>
        <p:spPr>
          <a:xfrm>
            <a:off x="719138" y="-26988"/>
            <a:ext cx="10972800" cy="719138"/>
          </a:xfrm>
        </p:spPr>
        <p:txBody>
          <a:bodyPr/>
          <a:lstStyle/>
          <a:p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Rendering</a:t>
            </a:r>
            <a:endParaRPr lang="hu-HU" altLang="hu-HU" dirty="0" smtClean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25603" name="Tartalom helye 2"/>
          <p:cNvSpPr txBox="1">
            <a:spLocks/>
          </p:cNvSpPr>
          <p:nvPr/>
        </p:nvSpPr>
        <p:spPr bwMode="auto">
          <a:xfrm>
            <a:off x="595960" y="836613"/>
            <a:ext cx="109728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hu-HU" altLang="hu-HU" dirty="0" err="1" smtClean="0"/>
              <a:t>Distance</a:t>
            </a:r>
            <a:r>
              <a:rPr lang="hu-HU" altLang="hu-HU" dirty="0" smtClean="0"/>
              <a:t> map </a:t>
            </a:r>
            <a:r>
              <a:rPr lang="hu-HU" altLang="hu-HU" dirty="0" err="1" smtClean="0"/>
              <a:t>generation</a:t>
            </a:r>
            <a:endParaRPr lang="hu-HU" altLang="hu-HU" dirty="0" smtClean="0"/>
          </a:p>
          <a:p>
            <a:pPr lvl="1" eaLnBrk="1" hangingPunct="1"/>
            <a:r>
              <a:rPr lang="hu-HU" altLang="hu-HU" dirty="0" err="1" smtClean="0"/>
              <a:t>Hierarchical</a:t>
            </a:r>
            <a:r>
              <a:rPr lang="hu-HU" altLang="hu-HU" dirty="0" smtClean="0"/>
              <a:t> DDA</a:t>
            </a:r>
          </a:p>
          <a:p>
            <a:pPr lvl="2" eaLnBrk="1" hangingPunct="1"/>
            <a:r>
              <a:rPr lang="hu-HU" altLang="hu-HU" dirty="0" err="1" smtClean="0"/>
              <a:t>Different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step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size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in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the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macro</a:t>
            </a:r>
            <a:r>
              <a:rPr lang="hu-HU" altLang="hu-HU" dirty="0" smtClean="0"/>
              <a:t> and </a:t>
            </a:r>
            <a:r>
              <a:rPr lang="hu-HU" altLang="hu-HU" dirty="0" err="1" smtClean="0"/>
              <a:t>micro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cells</a:t>
            </a:r>
            <a:endParaRPr lang="hu-HU" altLang="hu-HU" dirty="0"/>
          </a:p>
          <a:p>
            <a:pPr lvl="1" eaLnBrk="1" hangingPunct="1"/>
            <a:endParaRPr lang="hu-HU" altLang="hu-HU" dirty="0"/>
          </a:p>
        </p:txBody>
      </p:sp>
      <p:sp>
        <p:nvSpPr>
          <p:cNvPr id="35" name="Téglalap 34"/>
          <p:cNvSpPr/>
          <p:nvPr/>
        </p:nvSpPr>
        <p:spPr>
          <a:xfrm>
            <a:off x="2092325" y="3090522"/>
            <a:ext cx="4102100" cy="2974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/>
          </a:p>
        </p:txBody>
      </p:sp>
      <p:sp>
        <p:nvSpPr>
          <p:cNvPr id="36" name="Téglalap 35"/>
          <p:cNvSpPr/>
          <p:nvPr/>
        </p:nvSpPr>
        <p:spPr>
          <a:xfrm>
            <a:off x="2092325" y="3090522"/>
            <a:ext cx="1025525" cy="2974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/>
          </a:p>
        </p:txBody>
      </p:sp>
      <p:sp>
        <p:nvSpPr>
          <p:cNvPr id="37" name="Téglalap 36"/>
          <p:cNvSpPr/>
          <p:nvPr/>
        </p:nvSpPr>
        <p:spPr>
          <a:xfrm>
            <a:off x="2092325" y="4116047"/>
            <a:ext cx="4102100" cy="10255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/>
          </a:p>
        </p:txBody>
      </p:sp>
      <p:sp>
        <p:nvSpPr>
          <p:cNvPr id="38" name="Téglalap 37"/>
          <p:cNvSpPr/>
          <p:nvPr/>
        </p:nvSpPr>
        <p:spPr>
          <a:xfrm>
            <a:off x="4143375" y="3090522"/>
            <a:ext cx="1025525" cy="2974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/>
          </a:p>
        </p:txBody>
      </p:sp>
      <p:sp>
        <p:nvSpPr>
          <p:cNvPr id="39" name="Téglalap 38"/>
          <p:cNvSpPr/>
          <p:nvPr/>
        </p:nvSpPr>
        <p:spPr>
          <a:xfrm>
            <a:off x="6194425" y="3087347"/>
            <a:ext cx="4102100" cy="2974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/>
          </a:p>
        </p:txBody>
      </p:sp>
      <p:sp>
        <p:nvSpPr>
          <p:cNvPr id="40" name="Téglalap 39"/>
          <p:cNvSpPr/>
          <p:nvPr/>
        </p:nvSpPr>
        <p:spPr>
          <a:xfrm>
            <a:off x="6194425" y="3087347"/>
            <a:ext cx="1025525" cy="2974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/>
          </a:p>
        </p:txBody>
      </p:sp>
      <p:sp>
        <p:nvSpPr>
          <p:cNvPr id="41" name="Téglalap 40"/>
          <p:cNvSpPr/>
          <p:nvPr/>
        </p:nvSpPr>
        <p:spPr>
          <a:xfrm>
            <a:off x="6194425" y="4112872"/>
            <a:ext cx="4102100" cy="10271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/>
          </a:p>
        </p:txBody>
      </p:sp>
      <p:sp>
        <p:nvSpPr>
          <p:cNvPr id="42" name="Téglalap 41"/>
          <p:cNvSpPr/>
          <p:nvPr/>
        </p:nvSpPr>
        <p:spPr>
          <a:xfrm>
            <a:off x="8245475" y="3087347"/>
            <a:ext cx="1025525" cy="2974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400"/>
          </a:p>
        </p:txBody>
      </p:sp>
      <p:cxnSp>
        <p:nvCxnSpPr>
          <p:cNvPr id="43" name="Egyenes összekötő nyíllal 42"/>
          <p:cNvCxnSpPr/>
          <p:nvPr/>
        </p:nvCxnSpPr>
        <p:spPr>
          <a:xfrm flipV="1">
            <a:off x="1271588" y="2677772"/>
            <a:ext cx="8615362" cy="3487738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zis 43"/>
          <p:cNvSpPr/>
          <p:nvPr/>
        </p:nvSpPr>
        <p:spPr>
          <a:xfrm>
            <a:off x="3014663" y="5344772"/>
            <a:ext cx="204787" cy="2047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5" name="Ellipszis 44"/>
          <p:cNvSpPr/>
          <p:nvPr/>
        </p:nvSpPr>
        <p:spPr>
          <a:xfrm>
            <a:off x="4040188" y="4933610"/>
            <a:ext cx="204787" cy="2063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6" name="Ellipszis 45"/>
          <p:cNvSpPr/>
          <p:nvPr/>
        </p:nvSpPr>
        <p:spPr>
          <a:xfrm>
            <a:off x="5065713" y="4524035"/>
            <a:ext cx="206375" cy="2047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7" name="Ellipszis 46"/>
          <p:cNvSpPr/>
          <p:nvPr/>
        </p:nvSpPr>
        <p:spPr>
          <a:xfrm>
            <a:off x="6091238" y="4112872"/>
            <a:ext cx="206375" cy="2063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8" name="Ellipszis 47"/>
          <p:cNvSpPr/>
          <p:nvPr/>
        </p:nvSpPr>
        <p:spPr>
          <a:xfrm>
            <a:off x="7118350" y="3703297"/>
            <a:ext cx="204788" cy="2047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9" name="Ellipszis 48"/>
          <p:cNvSpPr/>
          <p:nvPr/>
        </p:nvSpPr>
        <p:spPr>
          <a:xfrm>
            <a:off x="8143875" y="3293722"/>
            <a:ext cx="204788" cy="2047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5619" name="Szövegdoboz 27"/>
          <p:cNvSpPr txBox="1">
            <a:spLocks noChangeArrowheads="1"/>
          </p:cNvSpPr>
          <p:nvPr/>
        </p:nvSpPr>
        <p:spPr bwMode="auto">
          <a:xfrm>
            <a:off x="9912530" y="2463265"/>
            <a:ext cx="5670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 smtClean="0">
                <a:latin typeface="Calibri" panose="020F0502020204030204" pitchFamily="34" charset="0"/>
              </a:rPr>
              <a:t>ray</a:t>
            </a:r>
            <a:endParaRPr lang="hu-HU" altLang="hu-HU" sz="2400" dirty="0">
              <a:latin typeface="Calibri" panose="020F0502020204030204" pitchFamily="34" charset="0"/>
            </a:endParaRPr>
          </a:p>
        </p:txBody>
      </p:sp>
      <p:sp>
        <p:nvSpPr>
          <p:cNvPr id="51" name="Ellipszis 50"/>
          <p:cNvSpPr/>
          <p:nvPr/>
        </p:nvSpPr>
        <p:spPr>
          <a:xfrm>
            <a:off x="3732213" y="5036797"/>
            <a:ext cx="206375" cy="20478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52" name="Ellipszis 51"/>
          <p:cNvSpPr/>
          <p:nvPr/>
        </p:nvSpPr>
        <p:spPr>
          <a:xfrm>
            <a:off x="6297613" y="4011272"/>
            <a:ext cx="204787" cy="20478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53" name="Ellipszis 52"/>
          <p:cNvSpPr/>
          <p:nvPr/>
        </p:nvSpPr>
        <p:spPr>
          <a:xfrm>
            <a:off x="8861425" y="2985747"/>
            <a:ext cx="204788" cy="20478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cxnSp>
        <p:nvCxnSpPr>
          <p:cNvPr id="58" name="Egyenes összekötő nyíllal 57"/>
          <p:cNvCxnSpPr/>
          <p:nvPr/>
        </p:nvCxnSpPr>
        <p:spPr>
          <a:xfrm flipV="1">
            <a:off x="4244975" y="4832010"/>
            <a:ext cx="1027113" cy="409575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nyíllal 58"/>
          <p:cNvCxnSpPr/>
          <p:nvPr/>
        </p:nvCxnSpPr>
        <p:spPr>
          <a:xfrm flipV="1">
            <a:off x="3881438" y="3892210"/>
            <a:ext cx="2255837" cy="935037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zis 60"/>
          <p:cNvSpPr/>
          <p:nvPr/>
        </p:nvSpPr>
        <p:spPr>
          <a:xfrm>
            <a:off x="1989138" y="5754347"/>
            <a:ext cx="204787" cy="2047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62" name="Ellipszis 61"/>
          <p:cNvSpPr/>
          <p:nvPr/>
        </p:nvSpPr>
        <p:spPr>
          <a:xfrm>
            <a:off x="1373188" y="5959135"/>
            <a:ext cx="206375" cy="2063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cxnSp>
        <p:nvCxnSpPr>
          <p:cNvPr id="63" name="Egyenes összekötő nyíllal 62"/>
          <p:cNvCxnSpPr/>
          <p:nvPr/>
        </p:nvCxnSpPr>
        <p:spPr>
          <a:xfrm flipV="1">
            <a:off x="1681163" y="5446372"/>
            <a:ext cx="2257425" cy="93503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gyenes összekötő nyíllal 63"/>
          <p:cNvCxnSpPr/>
          <p:nvPr/>
        </p:nvCxnSpPr>
        <p:spPr>
          <a:xfrm flipV="1">
            <a:off x="2046288" y="5168560"/>
            <a:ext cx="1025525" cy="409575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in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219200"/>
            <a:ext cx="60960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ím 2"/>
          <p:cNvSpPr>
            <a:spLocks noGrp="1"/>
          </p:cNvSpPr>
          <p:nvPr>
            <p:ph type="title"/>
          </p:nvPr>
        </p:nvSpPr>
        <p:spPr>
          <a:xfrm>
            <a:off x="719138" y="-26988"/>
            <a:ext cx="10972800" cy="719138"/>
          </a:xfrm>
        </p:spPr>
        <p:txBody>
          <a:bodyPr/>
          <a:lstStyle/>
          <a:p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Real-</a:t>
            </a:r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time</a:t>
            </a:r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 </a:t>
            </a:r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color</a:t>
            </a:r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 &amp; 3D </a:t>
            </a:r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information</a:t>
            </a:r>
            <a:endParaRPr lang="hu-HU" altLang="hu-HU" dirty="0" smtClean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13316" name="Tartalom helye 3"/>
          <p:cNvSpPr>
            <a:spLocks noGrp="1"/>
          </p:cNvSpPr>
          <p:nvPr>
            <p:ph idx="4294967295"/>
          </p:nvPr>
        </p:nvSpPr>
        <p:spPr>
          <a:xfrm>
            <a:off x="623240" y="825500"/>
            <a:ext cx="10972800" cy="4751388"/>
          </a:xfrm>
        </p:spPr>
        <p:txBody>
          <a:bodyPr/>
          <a:lstStyle/>
          <a:p>
            <a:r>
              <a:rPr altLang="hu-HU" dirty="0" err="1" smtClean="0"/>
              <a:t>Affordable</a:t>
            </a:r>
            <a:r>
              <a:rPr altLang="hu-HU" dirty="0" smtClean="0"/>
              <a:t> </a:t>
            </a:r>
            <a:r>
              <a:rPr altLang="hu-HU" dirty="0" err="1" smtClean="0"/>
              <a:t>integrated</a:t>
            </a:r>
            <a:r>
              <a:rPr altLang="hu-HU" dirty="0" smtClean="0"/>
              <a:t> </a:t>
            </a:r>
            <a:r>
              <a:rPr altLang="hu-HU" dirty="0" err="1" smtClean="0"/>
              <a:t>depth</a:t>
            </a:r>
            <a:r>
              <a:rPr altLang="hu-HU" dirty="0" smtClean="0"/>
              <a:t> and </a:t>
            </a:r>
            <a:r>
              <a:rPr altLang="hu-HU" dirty="0" err="1" smtClean="0"/>
              <a:t>color</a:t>
            </a:r>
            <a:r>
              <a:rPr altLang="hu-HU" dirty="0" smtClean="0"/>
              <a:t> </a:t>
            </a:r>
            <a:r>
              <a:rPr altLang="hu-HU" dirty="0" err="1" smtClean="0"/>
              <a:t>cameras</a:t>
            </a:r>
            <a:endParaRPr altLang="hu-HU" dirty="0"/>
          </a:p>
          <a:p>
            <a:endParaRPr altLang="hu-HU" dirty="0"/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1687513"/>
            <a:ext cx="29527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3854450"/>
            <a:ext cx="50403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ím 1"/>
          <p:cNvSpPr>
            <a:spLocks noGrp="1"/>
          </p:cNvSpPr>
          <p:nvPr>
            <p:ph type="title"/>
          </p:nvPr>
        </p:nvSpPr>
        <p:spPr>
          <a:xfrm>
            <a:off x="719138" y="-26988"/>
            <a:ext cx="10972800" cy="719138"/>
          </a:xfrm>
        </p:spPr>
        <p:txBody>
          <a:bodyPr/>
          <a:lstStyle/>
          <a:p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Camera </a:t>
            </a:r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tracking</a:t>
            </a:r>
            <a:endParaRPr lang="hu-HU" altLang="hu-HU" dirty="0" smtClean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26627" name="Tartalom helye 2"/>
          <p:cNvSpPr txBox="1">
            <a:spLocks/>
          </p:cNvSpPr>
          <p:nvPr/>
        </p:nvSpPr>
        <p:spPr bwMode="auto">
          <a:xfrm>
            <a:off x="667970" y="836613"/>
            <a:ext cx="109728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hu-HU" altLang="hu-HU" dirty="0" err="1" smtClean="0"/>
              <a:t>Iterative</a:t>
            </a:r>
            <a:r>
              <a:rPr lang="hu-HU" altLang="hu-HU" dirty="0" smtClean="0"/>
              <a:t> </a:t>
            </a:r>
            <a:r>
              <a:rPr lang="hu-HU" altLang="hu-HU" dirty="0" err="1"/>
              <a:t>Closest</a:t>
            </a:r>
            <a:r>
              <a:rPr lang="hu-HU" altLang="hu-HU" dirty="0"/>
              <a:t> </a:t>
            </a:r>
            <a:r>
              <a:rPr lang="hu-HU" altLang="hu-HU" dirty="0" err="1"/>
              <a:t>Point</a:t>
            </a:r>
            <a:r>
              <a:rPr lang="hu-HU" altLang="hu-HU" dirty="0"/>
              <a:t> (ICP)</a:t>
            </a:r>
          </a:p>
        </p:txBody>
      </p:sp>
      <p:grpSp>
        <p:nvGrpSpPr>
          <p:cNvPr id="26628" name="Csoportba foglalás 97"/>
          <p:cNvGrpSpPr>
            <a:grpSpLocks/>
          </p:cNvGrpSpPr>
          <p:nvPr/>
        </p:nvGrpSpPr>
        <p:grpSpPr bwMode="auto">
          <a:xfrm>
            <a:off x="1165225" y="1433513"/>
            <a:ext cx="10080625" cy="4800672"/>
            <a:chOff x="407210" y="705037"/>
            <a:chExt cx="11665620" cy="5555674"/>
          </a:xfrm>
        </p:grpSpPr>
        <p:grpSp>
          <p:nvGrpSpPr>
            <p:cNvPr id="26629" name="Group 19"/>
            <p:cNvGrpSpPr>
              <a:grpSpLocks/>
            </p:cNvGrpSpPr>
            <p:nvPr/>
          </p:nvGrpSpPr>
          <p:grpSpPr bwMode="auto">
            <a:xfrm>
              <a:off x="6223534" y="3734550"/>
              <a:ext cx="906462" cy="979488"/>
              <a:chOff x="197" y="1687"/>
              <a:chExt cx="805" cy="868"/>
            </a:xfrm>
          </p:grpSpPr>
          <p:sp>
            <p:nvSpPr>
              <p:cNvPr id="26713" name="Line 20"/>
              <p:cNvSpPr>
                <a:spLocks noChangeShapeType="1"/>
              </p:cNvSpPr>
              <p:nvPr/>
            </p:nvSpPr>
            <p:spPr bwMode="auto">
              <a:xfrm flipV="1">
                <a:off x="197" y="1877"/>
                <a:ext cx="606" cy="2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14" name="Line 21"/>
              <p:cNvSpPr>
                <a:spLocks noChangeShapeType="1"/>
              </p:cNvSpPr>
              <p:nvPr/>
            </p:nvSpPr>
            <p:spPr bwMode="auto">
              <a:xfrm>
                <a:off x="197" y="2131"/>
                <a:ext cx="606" cy="25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15" name="Oval 22"/>
              <p:cNvSpPr>
                <a:spLocks noChangeArrowheads="1"/>
              </p:cNvSpPr>
              <p:nvPr/>
            </p:nvSpPr>
            <p:spPr bwMode="auto">
              <a:xfrm>
                <a:off x="663" y="1920"/>
                <a:ext cx="187" cy="42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sp>
            <p:nvSpPr>
              <p:cNvPr id="26716" name="Oval 23"/>
              <p:cNvSpPr>
                <a:spLocks noChangeArrowheads="1"/>
              </p:cNvSpPr>
              <p:nvPr/>
            </p:nvSpPr>
            <p:spPr bwMode="auto">
              <a:xfrm>
                <a:off x="757" y="2005"/>
                <a:ext cx="93" cy="25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sp>
            <p:nvSpPr>
              <p:cNvPr id="26717" name="Freeform 24"/>
              <p:cNvSpPr>
                <a:spLocks/>
              </p:cNvSpPr>
              <p:nvPr/>
            </p:nvSpPr>
            <p:spPr bwMode="auto">
              <a:xfrm>
                <a:off x="757" y="1708"/>
                <a:ext cx="140" cy="169"/>
              </a:xfrm>
              <a:custGeom>
                <a:avLst/>
                <a:gdLst>
                  <a:gd name="T0" fmla="*/ 0 w 144"/>
                  <a:gd name="T1" fmla="*/ 6 h 192"/>
                  <a:gd name="T2" fmla="*/ 45 w 144"/>
                  <a:gd name="T3" fmla="*/ 4 h 192"/>
                  <a:gd name="T4" fmla="*/ 66 w 144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92"/>
                  <a:gd name="T11" fmla="*/ 144 w 144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92">
                    <a:moveTo>
                      <a:pt x="0" y="192"/>
                    </a:moveTo>
                    <a:cubicBezTo>
                      <a:pt x="36" y="184"/>
                      <a:pt x="72" y="176"/>
                      <a:pt x="96" y="144"/>
                    </a:cubicBezTo>
                    <a:cubicBezTo>
                      <a:pt x="120" y="112"/>
                      <a:pt x="136" y="32"/>
                      <a:pt x="14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18" name="Freeform 25"/>
              <p:cNvSpPr>
                <a:spLocks/>
              </p:cNvSpPr>
              <p:nvPr/>
            </p:nvSpPr>
            <p:spPr bwMode="auto">
              <a:xfrm>
                <a:off x="803" y="1740"/>
                <a:ext cx="186" cy="137"/>
              </a:xfrm>
              <a:custGeom>
                <a:avLst/>
                <a:gdLst>
                  <a:gd name="T0" fmla="*/ 0 w 192"/>
                  <a:gd name="T1" fmla="*/ 4 h 156"/>
                  <a:gd name="T2" fmla="*/ 54 w 192"/>
                  <a:gd name="T3" fmla="*/ 4 h 156"/>
                  <a:gd name="T4" fmla="*/ 78 w 192"/>
                  <a:gd name="T5" fmla="*/ 0 h 156"/>
                  <a:gd name="T6" fmla="*/ 0 60000 65536"/>
                  <a:gd name="T7" fmla="*/ 0 60000 65536"/>
                  <a:gd name="T8" fmla="*/ 0 60000 65536"/>
                  <a:gd name="T9" fmla="*/ 0 w 192"/>
                  <a:gd name="T10" fmla="*/ 0 h 156"/>
                  <a:gd name="T11" fmla="*/ 192 w 192"/>
                  <a:gd name="T12" fmla="*/ 156 h 1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" h="156">
                    <a:moveTo>
                      <a:pt x="0" y="156"/>
                    </a:moveTo>
                    <a:cubicBezTo>
                      <a:pt x="22" y="150"/>
                      <a:pt x="100" y="146"/>
                      <a:pt x="132" y="120"/>
                    </a:cubicBezTo>
                    <a:cubicBezTo>
                      <a:pt x="164" y="94"/>
                      <a:pt x="180" y="25"/>
                      <a:pt x="192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19" name="Freeform 26"/>
              <p:cNvSpPr>
                <a:spLocks/>
              </p:cNvSpPr>
              <p:nvPr/>
            </p:nvSpPr>
            <p:spPr bwMode="auto">
              <a:xfrm>
                <a:off x="757" y="2343"/>
                <a:ext cx="245" cy="128"/>
              </a:xfrm>
              <a:custGeom>
                <a:avLst/>
                <a:gdLst>
                  <a:gd name="T0" fmla="*/ 0 w 252"/>
                  <a:gd name="T1" fmla="*/ 0 h 144"/>
                  <a:gd name="T2" fmla="*/ 66 w 252"/>
                  <a:gd name="T3" fmla="*/ 4 h 144"/>
                  <a:gd name="T4" fmla="*/ 115 w 252"/>
                  <a:gd name="T5" fmla="*/ 5 h 144"/>
                  <a:gd name="T6" fmla="*/ 0 60000 65536"/>
                  <a:gd name="T7" fmla="*/ 0 60000 65536"/>
                  <a:gd name="T8" fmla="*/ 0 60000 65536"/>
                  <a:gd name="T9" fmla="*/ 0 w 252"/>
                  <a:gd name="T10" fmla="*/ 0 h 144"/>
                  <a:gd name="T11" fmla="*/ 252 w 252"/>
                  <a:gd name="T12" fmla="*/ 144 h 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2" h="144">
                    <a:moveTo>
                      <a:pt x="0" y="0"/>
                    </a:moveTo>
                    <a:cubicBezTo>
                      <a:pt x="56" y="8"/>
                      <a:pt x="102" y="24"/>
                      <a:pt x="144" y="48"/>
                    </a:cubicBezTo>
                    <a:cubicBezTo>
                      <a:pt x="186" y="72"/>
                      <a:pt x="230" y="124"/>
                      <a:pt x="252" y="14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20" name="Freeform 27"/>
              <p:cNvSpPr>
                <a:spLocks/>
              </p:cNvSpPr>
              <p:nvPr/>
            </p:nvSpPr>
            <p:spPr bwMode="auto">
              <a:xfrm>
                <a:off x="757" y="2343"/>
                <a:ext cx="140" cy="212"/>
              </a:xfrm>
              <a:custGeom>
                <a:avLst/>
                <a:gdLst>
                  <a:gd name="T0" fmla="*/ 0 w 144"/>
                  <a:gd name="T1" fmla="*/ 0 h 240"/>
                  <a:gd name="T2" fmla="*/ 53 w 144"/>
                  <a:gd name="T3" fmla="*/ 4 h 240"/>
                  <a:gd name="T4" fmla="*/ 66 w 144"/>
                  <a:gd name="T5" fmla="*/ 8 h 240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240"/>
                  <a:gd name="T11" fmla="*/ 144 w 144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240">
                    <a:moveTo>
                      <a:pt x="0" y="0"/>
                    </a:moveTo>
                    <a:cubicBezTo>
                      <a:pt x="20" y="24"/>
                      <a:pt x="96" y="104"/>
                      <a:pt x="120" y="144"/>
                    </a:cubicBezTo>
                    <a:cubicBezTo>
                      <a:pt x="144" y="184"/>
                      <a:pt x="139" y="220"/>
                      <a:pt x="144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21" name="Freeform 28"/>
              <p:cNvSpPr>
                <a:spLocks/>
              </p:cNvSpPr>
              <p:nvPr/>
            </p:nvSpPr>
            <p:spPr bwMode="auto">
              <a:xfrm>
                <a:off x="757" y="2343"/>
                <a:ext cx="46" cy="212"/>
              </a:xfrm>
              <a:custGeom>
                <a:avLst/>
                <a:gdLst>
                  <a:gd name="T0" fmla="*/ 0 w 48"/>
                  <a:gd name="T1" fmla="*/ 0 h 240"/>
                  <a:gd name="T2" fmla="*/ 14 w 48"/>
                  <a:gd name="T3" fmla="*/ 4 h 240"/>
                  <a:gd name="T4" fmla="*/ 0 w 48"/>
                  <a:gd name="T5" fmla="*/ 8 h 240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240"/>
                  <a:gd name="T11" fmla="*/ 48 w 48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240">
                    <a:moveTo>
                      <a:pt x="0" y="0"/>
                    </a:moveTo>
                    <a:cubicBezTo>
                      <a:pt x="24" y="52"/>
                      <a:pt x="48" y="104"/>
                      <a:pt x="48" y="144"/>
                    </a:cubicBezTo>
                    <a:cubicBezTo>
                      <a:pt x="48" y="184"/>
                      <a:pt x="24" y="212"/>
                      <a:pt x="0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22" name="Freeform 29"/>
              <p:cNvSpPr>
                <a:spLocks/>
              </p:cNvSpPr>
              <p:nvPr/>
            </p:nvSpPr>
            <p:spPr bwMode="auto">
              <a:xfrm>
                <a:off x="780" y="1687"/>
                <a:ext cx="51" cy="190"/>
              </a:xfrm>
              <a:custGeom>
                <a:avLst/>
                <a:gdLst>
                  <a:gd name="T0" fmla="*/ 0 w 52"/>
                  <a:gd name="T1" fmla="*/ 6 h 216"/>
                  <a:gd name="T2" fmla="*/ 26 w 52"/>
                  <a:gd name="T3" fmla="*/ 4 h 216"/>
                  <a:gd name="T4" fmla="*/ 24 w 52"/>
                  <a:gd name="T5" fmla="*/ 0 h 216"/>
                  <a:gd name="T6" fmla="*/ 0 60000 65536"/>
                  <a:gd name="T7" fmla="*/ 0 60000 65536"/>
                  <a:gd name="T8" fmla="*/ 0 60000 65536"/>
                  <a:gd name="T9" fmla="*/ 0 w 52"/>
                  <a:gd name="T10" fmla="*/ 0 h 216"/>
                  <a:gd name="T11" fmla="*/ 52 w 52"/>
                  <a:gd name="T12" fmla="*/ 216 h 2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2" h="216">
                    <a:moveTo>
                      <a:pt x="0" y="216"/>
                    </a:moveTo>
                    <a:cubicBezTo>
                      <a:pt x="8" y="196"/>
                      <a:pt x="44" y="132"/>
                      <a:pt x="48" y="96"/>
                    </a:cubicBezTo>
                    <a:cubicBezTo>
                      <a:pt x="52" y="60"/>
                      <a:pt x="29" y="20"/>
                      <a:pt x="2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cxnSp>
          <p:nvCxnSpPr>
            <p:cNvPr id="15" name="Egyenes összekötő nyíllal 14"/>
            <p:cNvCxnSpPr>
              <a:endCxn id="95" idx="3"/>
            </p:cNvCxnSpPr>
            <p:nvPr/>
          </p:nvCxnSpPr>
          <p:spPr>
            <a:xfrm>
              <a:off x="7015279" y="4237907"/>
              <a:ext cx="2902627" cy="47950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631" name="Group 19"/>
            <p:cNvGrpSpPr>
              <a:grpSpLocks/>
            </p:cNvGrpSpPr>
            <p:nvPr/>
          </p:nvGrpSpPr>
          <p:grpSpPr bwMode="auto">
            <a:xfrm rot="1205061">
              <a:off x="6164608" y="1372327"/>
              <a:ext cx="906462" cy="979488"/>
              <a:chOff x="197" y="1687"/>
              <a:chExt cx="805" cy="868"/>
            </a:xfrm>
          </p:grpSpPr>
          <p:sp>
            <p:nvSpPr>
              <p:cNvPr id="26703" name="Line 20"/>
              <p:cNvSpPr>
                <a:spLocks noChangeShapeType="1"/>
              </p:cNvSpPr>
              <p:nvPr/>
            </p:nvSpPr>
            <p:spPr bwMode="auto">
              <a:xfrm flipV="1">
                <a:off x="197" y="1877"/>
                <a:ext cx="606" cy="2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04" name="Line 21"/>
              <p:cNvSpPr>
                <a:spLocks noChangeShapeType="1"/>
              </p:cNvSpPr>
              <p:nvPr/>
            </p:nvSpPr>
            <p:spPr bwMode="auto">
              <a:xfrm>
                <a:off x="197" y="2131"/>
                <a:ext cx="606" cy="25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05" name="Oval 22"/>
              <p:cNvSpPr>
                <a:spLocks noChangeArrowheads="1"/>
              </p:cNvSpPr>
              <p:nvPr/>
            </p:nvSpPr>
            <p:spPr bwMode="auto">
              <a:xfrm>
                <a:off x="663" y="1920"/>
                <a:ext cx="187" cy="42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sp>
            <p:nvSpPr>
              <p:cNvPr id="26706" name="Oval 23"/>
              <p:cNvSpPr>
                <a:spLocks noChangeArrowheads="1"/>
              </p:cNvSpPr>
              <p:nvPr/>
            </p:nvSpPr>
            <p:spPr bwMode="auto">
              <a:xfrm>
                <a:off x="757" y="2005"/>
                <a:ext cx="93" cy="25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sp>
            <p:nvSpPr>
              <p:cNvPr id="26707" name="Freeform 24"/>
              <p:cNvSpPr>
                <a:spLocks/>
              </p:cNvSpPr>
              <p:nvPr/>
            </p:nvSpPr>
            <p:spPr bwMode="auto">
              <a:xfrm>
                <a:off x="757" y="1708"/>
                <a:ext cx="140" cy="169"/>
              </a:xfrm>
              <a:custGeom>
                <a:avLst/>
                <a:gdLst>
                  <a:gd name="T0" fmla="*/ 0 w 144"/>
                  <a:gd name="T1" fmla="*/ 6 h 192"/>
                  <a:gd name="T2" fmla="*/ 45 w 144"/>
                  <a:gd name="T3" fmla="*/ 4 h 192"/>
                  <a:gd name="T4" fmla="*/ 66 w 144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92"/>
                  <a:gd name="T11" fmla="*/ 144 w 144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92">
                    <a:moveTo>
                      <a:pt x="0" y="192"/>
                    </a:moveTo>
                    <a:cubicBezTo>
                      <a:pt x="36" y="184"/>
                      <a:pt x="72" y="176"/>
                      <a:pt x="96" y="144"/>
                    </a:cubicBezTo>
                    <a:cubicBezTo>
                      <a:pt x="120" y="112"/>
                      <a:pt x="136" y="32"/>
                      <a:pt x="14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08" name="Freeform 25"/>
              <p:cNvSpPr>
                <a:spLocks/>
              </p:cNvSpPr>
              <p:nvPr/>
            </p:nvSpPr>
            <p:spPr bwMode="auto">
              <a:xfrm>
                <a:off x="803" y="1740"/>
                <a:ext cx="186" cy="137"/>
              </a:xfrm>
              <a:custGeom>
                <a:avLst/>
                <a:gdLst>
                  <a:gd name="T0" fmla="*/ 0 w 192"/>
                  <a:gd name="T1" fmla="*/ 4 h 156"/>
                  <a:gd name="T2" fmla="*/ 54 w 192"/>
                  <a:gd name="T3" fmla="*/ 4 h 156"/>
                  <a:gd name="T4" fmla="*/ 78 w 192"/>
                  <a:gd name="T5" fmla="*/ 0 h 156"/>
                  <a:gd name="T6" fmla="*/ 0 60000 65536"/>
                  <a:gd name="T7" fmla="*/ 0 60000 65536"/>
                  <a:gd name="T8" fmla="*/ 0 60000 65536"/>
                  <a:gd name="T9" fmla="*/ 0 w 192"/>
                  <a:gd name="T10" fmla="*/ 0 h 156"/>
                  <a:gd name="T11" fmla="*/ 192 w 192"/>
                  <a:gd name="T12" fmla="*/ 156 h 1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" h="156">
                    <a:moveTo>
                      <a:pt x="0" y="156"/>
                    </a:moveTo>
                    <a:cubicBezTo>
                      <a:pt x="22" y="150"/>
                      <a:pt x="100" y="146"/>
                      <a:pt x="132" y="120"/>
                    </a:cubicBezTo>
                    <a:cubicBezTo>
                      <a:pt x="164" y="94"/>
                      <a:pt x="180" y="25"/>
                      <a:pt x="192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09" name="Freeform 26"/>
              <p:cNvSpPr>
                <a:spLocks/>
              </p:cNvSpPr>
              <p:nvPr/>
            </p:nvSpPr>
            <p:spPr bwMode="auto">
              <a:xfrm>
                <a:off x="757" y="2343"/>
                <a:ext cx="245" cy="128"/>
              </a:xfrm>
              <a:custGeom>
                <a:avLst/>
                <a:gdLst>
                  <a:gd name="T0" fmla="*/ 0 w 252"/>
                  <a:gd name="T1" fmla="*/ 0 h 144"/>
                  <a:gd name="T2" fmla="*/ 66 w 252"/>
                  <a:gd name="T3" fmla="*/ 4 h 144"/>
                  <a:gd name="T4" fmla="*/ 115 w 252"/>
                  <a:gd name="T5" fmla="*/ 5 h 144"/>
                  <a:gd name="T6" fmla="*/ 0 60000 65536"/>
                  <a:gd name="T7" fmla="*/ 0 60000 65536"/>
                  <a:gd name="T8" fmla="*/ 0 60000 65536"/>
                  <a:gd name="T9" fmla="*/ 0 w 252"/>
                  <a:gd name="T10" fmla="*/ 0 h 144"/>
                  <a:gd name="T11" fmla="*/ 252 w 252"/>
                  <a:gd name="T12" fmla="*/ 144 h 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2" h="144">
                    <a:moveTo>
                      <a:pt x="0" y="0"/>
                    </a:moveTo>
                    <a:cubicBezTo>
                      <a:pt x="56" y="8"/>
                      <a:pt x="102" y="24"/>
                      <a:pt x="144" y="48"/>
                    </a:cubicBezTo>
                    <a:cubicBezTo>
                      <a:pt x="186" y="72"/>
                      <a:pt x="230" y="124"/>
                      <a:pt x="252" y="14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10" name="Freeform 27"/>
              <p:cNvSpPr>
                <a:spLocks/>
              </p:cNvSpPr>
              <p:nvPr/>
            </p:nvSpPr>
            <p:spPr bwMode="auto">
              <a:xfrm>
                <a:off x="757" y="2343"/>
                <a:ext cx="140" cy="212"/>
              </a:xfrm>
              <a:custGeom>
                <a:avLst/>
                <a:gdLst>
                  <a:gd name="T0" fmla="*/ 0 w 144"/>
                  <a:gd name="T1" fmla="*/ 0 h 240"/>
                  <a:gd name="T2" fmla="*/ 53 w 144"/>
                  <a:gd name="T3" fmla="*/ 4 h 240"/>
                  <a:gd name="T4" fmla="*/ 66 w 144"/>
                  <a:gd name="T5" fmla="*/ 8 h 240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240"/>
                  <a:gd name="T11" fmla="*/ 144 w 144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240">
                    <a:moveTo>
                      <a:pt x="0" y="0"/>
                    </a:moveTo>
                    <a:cubicBezTo>
                      <a:pt x="20" y="24"/>
                      <a:pt x="96" y="104"/>
                      <a:pt x="120" y="144"/>
                    </a:cubicBezTo>
                    <a:cubicBezTo>
                      <a:pt x="144" y="184"/>
                      <a:pt x="139" y="220"/>
                      <a:pt x="144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11" name="Freeform 28"/>
              <p:cNvSpPr>
                <a:spLocks/>
              </p:cNvSpPr>
              <p:nvPr/>
            </p:nvSpPr>
            <p:spPr bwMode="auto">
              <a:xfrm>
                <a:off x="757" y="2343"/>
                <a:ext cx="46" cy="212"/>
              </a:xfrm>
              <a:custGeom>
                <a:avLst/>
                <a:gdLst>
                  <a:gd name="T0" fmla="*/ 0 w 48"/>
                  <a:gd name="T1" fmla="*/ 0 h 240"/>
                  <a:gd name="T2" fmla="*/ 14 w 48"/>
                  <a:gd name="T3" fmla="*/ 4 h 240"/>
                  <a:gd name="T4" fmla="*/ 0 w 48"/>
                  <a:gd name="T5" fmla="*/ 8 h 240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240"/>
                  <a:gd name="T11" fmla="*/ 48 w 48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240">
                    <a:moveTo>
                      <a:pt x="0" y="0"/>
                    </a:moveTo>
                    <a:cubicBezTo>
                      <a:pt x="24" y="52"/>
                      <a:pt x="48" y="104"/>
                      <a:pt x="48" y="144"/>
                    </a:cubicBezTo>
                    <a:cubicBezTo>
                      <a:pt x="48" y="184"/>
                      <a:pt x="24" y="212"/>
                      <a:pt x="0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12" name="Freeform 29"/>
              <p:cNvSpPr>
                <a:spLocks/>
              </p:cNvSpPr>
              <p:nvPr/>
            </p:nvSpPr>
            <p:spPr bwMode="auto">
              <a:xfrm>
                <a:off x="780" y="1687"/>
                <a:ext cx="51" cy="190"/>
              </a:xfrm>
              <a:custGeom>
                <a:avLst/>
                <a:gdLst>
                  <a:gd name="T0" fmla="*/ 0 w 52"/>
                  <a:gd name="T1" fmla="*/ 6 h 216"/>
                  <a:gd name="T2" fmla="*/ 26 w 52"/>
                  <a:gd name="T3" fmla="*/ 4 h 216"/>
                  <a:gd name="T4" fmla="*/ 24 w 52"/>
                  <a:gd name="T5" fmla="*/ 0 h 216"/>
                  <a:gd name="T6" fmla="*/ 0 60000 65536"/>
                  <a:gd name="T7" fmla="*/ 0 60000 65536"/>
                  <a:gd name="T8" fmla="*/ 0 60000 65536"/>
                  <a:gd name="T9" fmla="*/ 0 w 52"/>
                  <a:gd name="T10" fmla="*/ 0 h 216"/>
                  <a:gd name="T11" fmla="*/ 52 w 52"/>
                  <a:gd name="T12" fmla="*/ 216 h 2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2" h="216">
                    <a:moveTo>
                      <a:pt x="0" y="216"/>
                    </a:moveTo>
                    <a:cubicBezTo>
                      <a:pt x="8" y="196"/>
                      <a:pt x="44" y="132"/>
                      <a:pt x="48" y="96"/>
                    </a:cubicBezTo>
                    <a:cubicBezTo>
                      <a:pt x="52" y="60"/>
                      <a:pt x="29" y="20"/>
                      <a:pt x="2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cxnSp>
          <p:nvCxnSpPr>
            <p:cNvPr id="27" name="Egyenes összekötő nyíllal 26"/>
            <p:cNvCxnSpPr/>
            <p:nvPr/>
          </p:nvCxnSpPr>
          <p:spPr>
            <a:xfrm>
              <a:off x="6930772" y="1991053"/>
              <a:ext cx="2821794" cy="10177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Szabadkézi sokszög 27"/>
            <p:cNvSpPr/>
            <p:nvPr/>
          </p:nvSpPr>
          <p:spPr>
            <a:xfrm>
              <a:off x="9919742" y="1930426"/>
              <a:ext cx="1127983" cy="3455710"/>
            </a:xfrm>
            <a:custGeom>
              <a:avLst/>
              <a:gdLst>
                <a:gd name="connsiteX0" fmla="*/ 1128214 w 1128214"/>
                <a:gd name="connsiteY0" fmla="*/ 0 h 2756848"/>
                <a:gd name="connsiteX1" fmla="*/ 336644 w 1128214"/>
                <a:gd name="connsiteY1" fmla="*/ 668740 h 2756848"/>
                <a:gd name="connsiteX2" fmla="*/ 636895 w 1128214"/>
                <a:gd name="connsiteY2" fmla="*/ 1433015 h 2756848"/>
                <a:gd name="connsiteX3" fmla="*/ 36394 w 1128214"/>
                <a:gd name="connsiteY3" fmla="*/ 1992573 h 2756848"/>
                <a:gd name="connsiteX4" fmla="*/ 418531 w 1128214"/>
                <a:gd name="connsiteY4" fmla="*/ 2756848 h 275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214" h="2756848">
                  <a:moveTo>
                    <a:pt x="1128214" y="0"/>
                  </a:moveTo>
                  <a:cubicBezTo>
                    <a:pt x="773372" y="214952"/>
                    <a:pt x="418530" y="429904"/>
                    <a:pt x="336644" y="668740"/>
                  </a:cubicBezTo>
                  <a:cubicBezTo>
                    <a:pt x="254758" y="907576"/>
                    <a:pt x="686937" y="1212376"/>
                    <a:pt x="636895" y="1433015"/>
                  </a:cubicBezTo>
                  <a:cubicBezTo>
                    <a:pt x="586853" y="1653654"/>
                    <a:pt x="72788" y="1771934"/>
                    <a:pt x="36394" y="1992573"/>
                  </a:cubicBezTo>
                  <a:cubicBezTo>
                    <a:pt x="0" y="2213212"/>
                    <a:pt x="209265" y="2485030"/>
                    <a:pt x="418531" y="2756848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9" name="Szabadkézi sokszög 28"/>
            <p:cNvSpPr/>
            <p:nvPr/>
          </p:nvSpPr>
          <p:spPr>
            <a:xfrm rot="449260">
              <a:off x="9302475" y="1856940"/>
              <a:ext cx="1146354" cy="3455710"/>
            </a:xfrm>
            <a:custGeom>
              <a:avLst/>
              <a:gdLst>
                <a:gd name="connsiteX0" fmla="*/ 1128214 w 1128214"/>
                <a:gd name="connsiteY0" fmla="*/ 0 h 2756848"/>
                <a:gd name="connsiteX1" fmla="*/ 336644 w 1128214"/>
                <a:gd name="connsiteY1" fmla="*/ 668740 h 2756848"/>
                <a:gd name="connsiteX2" fmla="*/ 636895 w 1128214"/>
                <a:gd name="connsiteY2" fmla="*/ 1433015 h 2756848"/>
                <a:gd name="connsiteX3" fmla="*/ 36394 w 1128214"/>
                <a:gd name="connsiteY3" fmla="*/ 1992573 h 2756848"/>
                <a:gd name="connsiteX4" fmla="*/ 418531 w 1128214"/>
                <a:gd name="connsiteY4" fmla="*/ 2756848 h 2756848"/>
                <a:gd name="connsiteX0" fmla="*/ 1128214 w 1128214"/>
                <a:gd name="connsiteY0" fmla="*/ 0 h 2756848"/>
                <a:gd name="connsiteX1" fmla="*/ 230405 w 1128214"/>
                <a:gd name="connsiteY1" fmla="*/ 602378 h 2756848"/>
                <a:gd name="connsiteX2" fmla="*/ 636895 w 1128214"/>
                <a:gd name="connsiteY2" fmla="*/ 1433015 h 2756848"/>
                <a:gd name="connsiteX3" fmla="*/ 36394 w 1128214"/>
                <a:gd name="connsiteY3" fmla="*/ 1992573 h 2756848"/>
                <a:gd name="connsiteX4" fmla="*/ 418531 w 1128214"/>
                <a:gd name="connsiteY4" fmla="*/ 2756848 h 2756848"/>
                <a:gd name="connsiteX0" fmla="*/ 1144986 w 1144986"/>
                <a:gd name="connsiteY0" fmla="*/ 0 h 2756848"/>
                <a:gd name="connsiteX1" fmla="*/ 247177 w 1144986"/>
                <a:gd name="connsiteY1" fmla="*/ 602378 h 2756848"/>
                <a:gd name="connsiteX2" fmla="*/ 754298 w 1144986"/>
                <a:gd name="connsiteY2" fmla="*/ 1476025 h 2756848"/>
                <a:gd name="connsiteX3" fmla="*/ 53166 w 1144986"/>
                <a:gd name="connsiteY3" fmla="*/ 1992573 h 2756848"/>
                <a:gd name="connsiteX4" fmla="*/ 435303 w 1144986"/>
                <a:gd name="connsiteY4" fmla="*/ 2756848 h 275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4986" h="2756848">
                  <a:moveTo>
                    <a:pt x="1144986" y="0"/>
                  </a:moveTo>
                  <a:cubicBezTo>
                    <a:pt x="790144" y="214952"/>
                    <a:pt x="312292" y="356374"/>
                    <a:pt x="247177" y="602378"/>
                  </a:cubicBezTo>
                  <a:cubicBezTo>
                    <a:pt x="182062" y="848382"/>
                    <a:pt x="786633" y="1244326"/>
                    <a:pt x="754298" y="1476025"/>
                  </a:cubicBezTo>
                  <a:cubicBezTo>
                    <a:pt x="721963" y="1707724"/>
                    <a:pt x="106332" y="1779103"/>
                    <a:pt x="53166" y="1992573"/>
                  </a:cubicBezTo>
                  <a:cubicBezTo>
                    <a:pt x="0" y="2206043"/>
                    <a:pt x="226037" y="2485030"/>
                    <a:pt x="435303" y="2756848"/>
                  </a:cubicBezTo>
                </a:path>
              </a:pathLst>
            </a:cu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6635" name="Szövegdoboz 29"/>
            <p:cNvSpPr txBox="1">
              <a:spLocks noChangeArrowheads="1"/>
            </p:cNvSpPr>
            <p:nvPr/>
          </p:nvSpPr>
          <p:spPr bwMode="auto">
            <a:xfrm>
              <a:off x="7141054" y="5512731"/>
              <a:ext cx="2025192" cy="747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hu-HU" altLang="hu-HU" b="1" dirty="0" smtClean="0">
                  <a:solidFill>
                    <a:srgbClr val="00B050"/>
                  </a:solidFill>
                </a:rPr>
                <a:t>Back projection</a:t>
              </a:r>
            </a:p>
            <a:p>
              <a:pPr eaLnBrk="1" hangingPunct="1"/>
              <a:r>
                <a:rPr lang="hu-HU" altLang="hu-HU" b="1" dirty="0" smtClean="0">
                  <a:solidFill>
                    <a:srgbClr val="00B050"/>
                  </a:solidFill>
                </a:rPr>
                <a:t>of </a:t>
              </a:r>
              <a:r>
                <a:rPr lang="hu-HU" altLang="hu-HU" b="1" dirty="0" err="1" smtClean="0">
                  <a:solidFill>
                    <a:srgbClr val="00B050"/>
                  </a:solidFill>
                </a:rPr>
                <a:t>current</a:t>
              </a:r>
              <a:r>
                <a:rPr lang="hu-HU" altLang="hu-HU" b="1" dirty="0" smtClean="0">
                  <a:solidFill>
                    <a:srgbClr val="00B050"/>
                  </a:solidFill>
                </a:rPr>
                <a:t> </a:t>
              </a:r>
              <a:r>
                <a:rPr lang="hu-HU" altLang="hu-HU" b="1" dirty="0" err="1" smtClean="0">
                  <a:solidFill>
                    <a:srgbClr val="00B050"/>
                  </a:solidFill>
                </a:rPr>
                <a:t>depth</a:t>
              </a:r>
              <a:endParaRPr lang="hu-HU" altLang="hu-HU" b="1" dirty="0">
                <a:solidFill>
                  <a:srgbClr val="00B050"/>
                </a:solidFill>
              </a:endParaRPr>
            </a:p>
          </p:txBody>
        </p:sp>
        <p:sp>
          <p:nvSpPr>
            <p:cNvPr id="26636" name="Szövegdoboz 30"/>
            <p:cNvSpPr txBox="1">
              <a:spLocks noChangeArrowheads="1"/>
            </p:cNvSpPr>
            <p:nvPr/>
          </p:nvSpPr>
          <p:spPr bwMode="auto">
            <a:xfrm>
              <a:off x="10009390" y="5458081"/>
              <a:ext cx="2063440" cy="747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hu-HU" altLang="hu-HU" b="1" dirty="0" err="1" smtClean="0">
                  <a:solidFill>
                    <a:srgbClr val="FF0000"/>
                  </a:solidFill>
                </a:rPr>
                <a:t>Zero-crossings</a:t>
              </a:r>
              <a:endParaRPr lang="hu-HU" altLang="hu-HU" b="1" dirty="0" smtClean="0">
                <a:solidFill>
                  <a:srgbClr val="FF0000"/>
                </a:solidFill>
              </a:endParaRPr>
            </a:p>
            <a:p>
              <a:pPr eaLnBrk="1" hangingPunct="1"/>
              <a:r>
                <a:rPr lang="hu-HU" altLang="hu-HU" b="1" dirty="0" smtClean="0">
                  <a:solidFill>
                    <a:srgbClr val="FF0000"/>
                  </a:solidFill>
                </a:rPr>
                <a:t>of </a:t>
              </a:r>
              <a:r>
                <a:rPr lang="hu-HU" altLang="hu-HU" b="1" dirty="0" err="1" smtClean="0">
                  <a:solidFill>
                    <a:srgbClr val="FF0000"/>
                  </a:solidFill>
                </a:rPr>
                <a:t>the</a:t>
              </a:r>
              <a:r>
                <a:rPr lang="hu-HU" altLang="hu-HU" b="1" dirty="0" smtClean="0">
                  <a:solidFill>
                    <a:srgbClr val="FF0000"/>
                  </a:solidFill>
                </a:rPr>
                <a:t> TSDF</a:t>
              </a:r>
              <a:endParaRPr lang="hu-HU" altLang="hu-HU" b="1" dirty="0">
                <a:solidFill>
                  <a:srgbClr val="FF0000"/>
                </a:solidFill>
              </a:endParaRPr>
            </a:p>
          </p:txBody>
        </p:sp>
        <p:cxnSp>
          <p:nvCxnSpPr>
            <p:cNvPr id="32" name="Egyenes összekötő nyíllal 31"/>
            <p:cNvCxnSpPr/>
            <p:nvPr/>
          </p:nvCxnSpPr>
          <p:spPr>
            <a:xfrm>
              <a:off x="9752566" y="3008844"/>
              <a:ext cx="575013" cy="2167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nyíllal 32"/>
            <p:cNvCxnSpPr/>
            <p:nvPr/>
          </p:nvCxnSpPr>
          <p:spPr>
            <a:xfrm>
              <a:off x="6943631" y="2002076"/>
              <a:ext cx="396079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nyíllal 33"/>
            <p:cNvCxnSpPr/>
            <p:nvPr/>
          </p:nvCxnSpPr>
          <p:spPr>
            <a:xfrm>
              <a:off x="6956492" y="2011262"/>
              <a:ext cx="2939369" cy="25830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nyíllal 34"/>
            <p:cNvCxnSpPr>
              <a:endCxn id="96" idx="3"/>
            </p:cNvCxnSpPr>
            <p:nvPr/>
          </p:nvCxnSpPr>
          <p:spPr>
            <a:xfrm flipV="1">
              <a:off x="7015279" y="3277070"/>
              <a:ext cx="3334346" cy="9571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nyíllal 35"/>
            <p:cNvCxnSpPr/>
            <p:nvPr/>
          </p:nvCxnSpPr>
          <p:spPr>
            <a:xfrm flipV="1">
              <a:off x="7015279" y="2073725"/>
              <a:ext cx="3889152" cy="21605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642" name="Group 19"/>
            <p:cNvGrpSpPr>
              <a:grpSpLocks/>
            </p:cNvGrpSpPr>
            <p:nvPr/>
          </p:nvGrpSpPr>
          <p:grpSpPr bwMode="auto">
            <a:xfrm>
              <a:off x="884627" y="3444260"/>
              <a:ext cx="906462" cy="979488"/>
              <a:chOff x="197" y="1687"/>
              <a:chExt cx="805" cy="868"/>
            </a:xfrm>
          </p:grpSpPr>
          <p:sp>
            <p:nvSpPr>
              <p:cNvPr id="26693" name="Line 20"/>
              <p:cNvSpPr>
                <a:spLocks noChangeShapeType="1"/>
              </p:cNvSpPr>
              <p:nvPr/>
            </p:nvSpPr>
            <p:spPr bwMode="auto">
              <a:xfrm flipV="1">
                <a:off x="197" y="1877"/>
                <a:ext cx="606" cy="2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694" name="Line 21"/>
              <p:cNvSpPr>
                <a:spLocks noChangeShapeType="1"/>
              </p:cNvSpPr>
              <p:nvPr/>
            </p:nvSpPr>
            <p:spPr bwMode="auto">
              <a:xfrm>
                <a:off x="197" y="2131"/>
                <a:ext cx="606" cy="25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695" name="Oval 22"/>
              <p:cNvSpPr>
                <a:spLocks noChangeArrowheads="1"/>
              </p:cNvSpPr>
              <p:nvPr/>
            </p:nvSpPr>
            <p:spPr bwMode="auto">
              <a:xfrm>
                <a:off x="663" y="1920"/>
                <a:ext cx="187" cy="42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sp>
            <p:nvSpPr>
              <p:cNvPr id="26696" name="Oval 23"/>
              <p:cNvSpPr>
                <a:spLocks noChangeArrowheads="1"/>
              </p:cNvSpPr>
              <p:nvPr/>
            </p:nvSpPr>
            <p:spPr bwMode="auto">
              <a:xfrm>
                <a:off x="757" y="2005"/>
                <a:ext cx="93" cy="25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sp>
            <p:nvSpPr>
              <p:cNvPr id="26697" name="Freeform 24"/>
              <p:cNvSpPr>
                <a:spLocks/>
              </p:cNvSpPr>
              <p:nvPr/>
            </p:nvSpPr>
            <p:spPr bwMode="auto">
              <a:xfrm>
                <a:off x="757" y="1708"/>
                <a:ext cx="140" cy="169"/>
              </a:xfrm>
              <a:custGeom>
                <a:avLst/>
                <a:gdLst>
                  <a:gd name="T0" fmla="*/ 0 w 144"/>
                  <a:gd name="T1" fmla="*/ 6 h 192"/>
                  <a:gd name="T2" fmla="*/ 45 w 144"/>
                  <a:gd name="T3" fmla="*/ 4 h 192"/>
                  <a:gd name="T4" fmla="*/ 66 w 144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92"/>
                  <a:gd name="T11" fmla="*/ 144 w 144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92">
                    <a:moveTo>
                      <a:pt x="0" y="192"/>
                    </a:moveTo>
                    <a:cubicBezTo>
                      <a:pt x="36" y="184"/>
                      <a:pt x="72" y="176"/>
                      <a:pt x="96" y="144"/>
                    </a:cubicBezTo>
                    <a:cubicBezTo>
                      <a:pt x="120" y="112"/>
                      <a:pt x="136" y="32"/>
                      <a:pt x="14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698" name="Freeform 25"/>
              <p:cNvSpPr>
                <a:spLocks/>
              </p:cNvSpPr>
              <p:nvPr/>
            </p:nvSpPr>
            <p:spPr bwMode="auto">
              <a:xfrm>
                <a:off x="803" y="1740"/>
                <a:ext cx="186" cy="137"/>
              </a:xfrm>
              <a:custGeom>
                <a:avLst/>
                <a:gdLst>
                  <a:gd name="T0" fmla="*/ 0 w 192"/>
                  <a:gd name="T1" fmla="*/ 4 h 156"/>
                  <a:gd name="T2" fmla="*/ 54 w 192"/>
                  <a:gd name="T3" fmla="*/ 4 h 156"/>
                  <a:gd name="T4" fmla="*/ 78 w 192"/>
                  <a:gd name="T5" fmla="*/ 0 h 156"/>
                  <a:gd name="T6" fmla="*/ 0 60000 65536"/>
                  <a:gd name="T7" fmla="*/ 0 60000 65536"/>
                  <a:gd name="T8" fmla="*/ 0 60000 65536"/>
                  <a:gd name="T9" fmla="*/ 0 w 192"/>
                  <a:gd name="T10" fmla="*/ 0 h 156"/>
                  <a:gd name="T11" fmla="*/ 192 w 192"/>
                  <a:gd name="T12" fmla="*/ 156 h 1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" h="156">
                    <a:moveTo>
                      <a:pt x="0" y="156"/>
                    </a:moveTo>
                    <a:cubicBezTo>
                      <a:pt x="22" y="150"/>
                      <a:pt x="100" y="146"/>
                      <a:pt x="132" y="120"/>
                    </a:cubicBezTo>
                    <a:cubicBezTo>
                      <a:pt x="164" y="94"/>
                      <a:pt x="180" y="25"/>
                      <a:pt x="192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699" name="Freeform 26"/>
              <p:cNvSpPr>
                <a:spLocks/>
              </p:cNvSpPr>
              <p:nvPr/>
            </p:nvSpPr>
            <p:spPr bwMode="auto">
              <a:xfrm>
                <a:off x="757" y="2343"/>
                <a:ext cx="245" cy="128"/>
              </a:xfrm>
              <a:custGeom>
                <a:avLst/>
                <a:gdLst>
                  <a:gd name="T0" fmla="*/ 0 w 252"/>
                  <a:gd name="T1" fmla="*/ 0 h 144"/>
                  <a:gd name="T2" fmla="*/ 66 w 252"/>
                  <a:gd name="T3" fmla="*/ 4 h 144"/>
                  <a:gd name="T4" fmla="*/ 115 w 252"/>
                  <a:gd name="T5" fmla="*/ 5 h 144"/>
                  <a:gd name="T6" fmla="*/ 0 60000 65536"/>
                  <a:gd name="T7" fmla="*/ 0 60000 65536"/>
                  <a:gd name="T8" fmla="*/ 0 60000 65536"/>
                  <a:gd name="T9" fmla="*/ 0 w 252"/>
                  <a:gd name="T10" fmla="*/ 0 h 144"/>
                  <a:gd name="T11" fmla="*/ 252 w 252"/>
                  <a:gd name="T12" fmla="*/ 144 h 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2" h="144">
                    <a:moveTo>
                      <a:pt x="0" y="0"/>
                    </a:moveTo>
                    <a:cubicBezTo>
                      <a:pt x="56" y="8"/>
                      <a:pt x="102" y="24"/>
                      <a:pt x="144" y="48"/>
                    </a:cubicBezTo>
                    <a:cubicBezTo>
                      <a:pt x="186" y="72"/>
                      <a:pt x="230" y="124"/>
                      <a:pt x="252" y="14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00" name="Freeform 27"/>
              <p:cNvSpPr>
                <a:spLocks/>
              </p:cNvSpPr>
              <p:nvPr/>
            </p:nvSpPr>
            <p:spPr bwMode="auto">
              <a:xfrm>
                <a:off x="757" y="2343"/>
                <a:ext cx="140" cy="212"/>
              </a:xfrm>
              <a:custGeom>
                <a:avLst/>
                <a:gdLst>
                  <a:gd name="T0" fmla="*/ 0 w 144"/>
                  <a:gd name="T1" fmla="*/ 0 h 240"/>
                  <a:gd name="T2" fmla="*/ 53 w 144"/>
                  <a:gd name="T3" fmla="*/ 4 h 240"/>
                  <a:gd name="T4" fmla="*/ 66 w 144"/>
                  <a:gd name="T5" fmla="*/ 8 h 240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240"/>
                  <a:gd name="T11" fmla="*/ 144 w 144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240">
                    <a:moveTo>
                      <a:pt x="0" y="0"/>
                    </a:moveTo>
                    <a:cubicBezTo>
                      <a:pt x="20" y="24"/>
                      <a:pt x="96" y="104"/>
                      <a:pt x="120" y="144"/>
                    </a:cubicBezTo>
                    <a:cubicBezTo>
                      <a:pt x="144" y="184"/>
                      <a:pt x="139" y="220"/>
                      <a:pt x="144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01" name="Freeform 28"/>
              <p:cNvSpPr>
                <a:spLocks/>
              </p:cNvSpPr>
              <p:nvPr/>
            </p:nvSpPr>
            <p:spPr bwMode="auto">
              <a:xfrm>
                <a:off x="757" y="2343"/>
                <a:ext cx="46" cy="212"/>
              </a:xfrm>
              <a:custGeom>
                <a:avLst/>
                <a:gdLst>
                  <a:gd name="T0" fmla="*/ 0 w 48"/>
                  <a:gd name="T1" fmla="*/ 0 h 240"/>
                  <a:gd name="T2" fmla="*/ 14 w 48"/>
                  <a:gd name="T3" fmla="*/ 4 h 240"/>
                  <a:gd name="T4" fmla="*/ 0 w 48"/>
                  <a:gd name="T5" fmla="*/ 8 h 240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240"/>
                  <a:gd name="T11" fmla="*/ 48 w 48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240">
                    <a:moveTo>
                      <a:pt x="0" y="0"/>
                    </a:moveTo>
                    <a:cubicBezTo>
                      <a:pt x="24" y="52"/>
                      <a:pt x="48" y="104"/>
                      <a:pt x="48" y="144"/>
                    </a:cubicBezTo>
                    <a:cubicBezTo>
                      <a:pt x="48" y="184"/>
                      <a:pt x="24" y="212"/>
                      <a:pt x="0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702" name="Freeform 29"/>
              <p:cNvSpPr>
                <a:spLocks/>
              </p:cNvSpPr>
              <p:nvPr/>
            </p:nvSpPr>
            <p:spPr bwMode="auto">
              <a:xfrm>
                <a:off x="780" y="1687"/>
                <a:ext cx="51" cy="190"/>
              </a:xfrm>
              <a:custGeom>
                <a:avLst/>
                <a:gdLst>
                  <a:gd name="T0" fmla="*/ 0 w 52"/>
                  <a:gd name="T1" fmla="*/ 6 h 216"/>
                  <a:gd name="T2" fmla="*/ 26 w 52"/>
                  <a:gd name="T3" fmla="*/ 4 h 216"/>
                  <a:gd name="T4" fmla="*/ 24 w 52"/>
                  <a:gd name="T5" fmla="*/ 0 h 216"/>
                  <a:gd name="T6" fmla="*/ 0 60000 65536"/>
                  <a:gd name="T7" fmla="*/ 0 60000 65536"/>
                  <a:gd name="T8" fmla="*/ 0 60000 65536"/>
                  <a:gd name="T9" fmla="*/ 0 w 52"/>
                  <a:gd name="T10" fmla="*/ 0 h 216"/>
                  <a:gd name="T11" fmla="*/ 52 w 52"/>
                  <a:gd name="T12" fmla="*/ 216 h 2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2" h="216">
                    <a:moveTo>
                      <a:pt x="0" y="216"/>
                    </a:moveTo>
                    <a:cubicBezTo>
                      <a:pt x="8" y="196"/>
                      <a:pt x="44" y="132"/>
                      <a:pt x="48" y="96"/>
                    </a:cubicBezTo>
                    <a:cubicBezTo>
                      <a:pt x="52" y="60"/>
                      <a:pt x="29" y="20"/>
                      <a:pt x="2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cxnSp>
          <p:nvCxnSpPr>
            <p:cNvPr id="48" name="Egyenes összekötő 47"/>
            <p:cNvCxnSpPr/>
            <p:nvPr/>
          </p:nvCxnSpPr>
          <p:spPr>
            <a:xfrm>
              <a:off x="2180017" y="3275232"/>
              <a:ext cx="27556" cy="13062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644" name="Group 19"/>
            <p:cNvGrpSpPr>
              <a:grpSpLocks/>
            </p:cNvGrpSpPr>
            <p:nvPr/>
          </p:nvGrpSpPr>
          <p:grpSpPr bwMode="auto">
            <a:xfrm rot="1205061">
              <a:off x="825701" y="1082037"/>
              <a:ext cx="906462" cy="979488"/>
              <a:chOff x="197" y="1687"/>
              <a:chExt cx="805" cy="868"/>
            </a:xfrm>
          </p:grpSpPr>
          <p:sp>
            <p:nvSpPr>
              <p:cNvPr id="26683" name="Line 20"/>
              <p:cNvSpPr>
                <a:spLocks noChangeShapeType="1"/>
              </p:cNvSpPr>
              <p:nvPr/>
            </p:nvSpPr>
            <p:spPr bwMode="auto">
              <a:xfrm flipV="1">
                <a:off x="197" y="1877"/>
                <a:ext cx="606" cy="2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684" name="Line 21"/>
              <p:cNvSpPr>
                <a:spLocks noChangeShapeType="1"/>
              </p:cNvSpPr>
              <p:nvPr/>
            </p:nvSpPr>
            <p:spPr bwMode="auto">
              <a:xfrm>
                <a:off x="197" y="2131"/>
                <a:ext cx="606" cy="25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685" name="Oval 22"/>
              <p:cNvSpPr>
                <a:spLocks noChangeArrowheads="1"/>
              </p:cNvSpPr>
              <p:nvPr/>
            </p:nvSpPr>
            <p:spPr bwMode="auto">
              <a:xfrm>
                <a:off x="663" y="1920"/>
                <a:ext cx="187" cy="42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sp>
            <p:nvSpPr>
              <p:cNvPr id="26686" name="Oval 23"/>
              <p:cNvSpPr>
                <a:spLocks noChangeArrowheads="1"/>
              </p:cNvSpPr>
              <p:nvPr/>
            </p:nvSpPr>
            <p:spPr bwMode="auto">
              <a:xfrm>
                <a:off x="757" y="2005"/>
                <a:ext cx="93" cy="254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sp>
            <p:nvSpPr>
              <p:cNvPr id="26687" name="Freeform 24"/>
              <p:cNvSpPr>
                <a:spLocks/>
              </p:cNvSpPr>
              <p:nvPr/>
            </p:nvSpPr>
            <p:spPr bwMode="auto">
              <a:xfrm>
                <a:off x="757" y="1708"/>
                <a:ext cx="140" cy="169"/>
              </a:xfrm>
              <a:custGeom>
                <a:avLst/>
                <a:gdLst>
                  <a:gd name="T0" fmla="*/ 0 w 144"/>
                  <a:gd name="T1" fmla="*/ 6 h 192"/>
                  <a:gd name="T2" fmla="*/ 45 w 144"/>
                  <a:gd name="T3" fmla="*/ 4 h 192"/>
                  <a:gd name="T4" fmla="*/ 66 w 144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92"/>
                  <a:gd name="T11" fmla="*/ 144 w 144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92">
                    <a:moveTo>
                      <a:pt x="0" y="192"/>
                    </a:moveTo>
                    <a:cubicBezTo>
                      <a:pt x="36" y="184"/>
                      <a:pt x="72" y="176"/>
                      <a:pt x="96" y="144"/>
                    </a:cubicBezTo>
                    <a:cubicBezTo>
                      <a:pt x="120" y="112"/>
                      <a:pt x="136" y="32"/>
                      <a:pt x="14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688" name="Freeform 25"/>
              <p:cNvSpPr>
                <a:spLocks/>
              </p:cNvSpPr>
              <p:nvPr/>
            </p:nvSpPr>
            <p:spPr bwMode="auto">
              <a:xfrm>
                <a:off x="803" y="1740"/>
                <a:ext cx="186" cy="137"/>
              </a:xfrm>
              <a:custGeom>
                <a:avLst/>
                <a:gdLst>
                  <a:gd name="T0" fmla="*/ 0 w 192"/>
                  <a:gd name="T1" fmla="*/ 4 h 156"/>
                  <a:gd name="T2" fmla="*/ 54 w 192"/>
                  <a:gd name="T3" fmla="*/ 4 h 156"/>
                  <a:gd name="T4" fmla="*/ 78 w 192"/>
                  <a:gd name="T5" fmla="*/ 0 h 156"/>
                  <a:gd name="T6" fmla="*/ 0 60000 65536"/>
                  <a:gd name="T7" fmla="*/ 0 60000 65536"/>
                  <a:gd name="T8" fmla="*/ 0 60000 65536"/>
                  <a:gd name="T9" fmla="*/ 0 w 192"/>
                  <a:gd name="T10" fmla="*/ 0 h 156"/>
                  <a:gd name="T11" fmla="*/ 192 w 192"/>
                  <a:gd name="T12" fmla="*/ 156 h 1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" h="156">
                    <a:moveTo>
                      <a:pt x="0" y="156"/>
                    </a:moveTo>
                    <a:cubicBezTo>
                      <a:pt x="22" y="150"/>
                      <a:pt x="100" y="146"/>
                      <a:pt x="132" y="120"/>
                    </a:cubicBezTo>
                    <a:cubicBezTo>
                      <a:pt x="164" y="94"/>
                      <a:pt x="180" y="25"/>
                      <a:pt x="192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689" name="Freeform 26"/>
              <p:cNvSpPr>
                <a:spLocks/>
              </p:cNvSpPr>
              <p:nvPr/>
            </p:nvSpPr>
            <p:spPr bwMode="auto">
              <a:xfrm>
                <a:off x="757" y="2343"/>
                <a:ext cx="245" cy="128"/>
              </a:xfrm>
              <a:custGeom>
                <a:avLst/>
                <a:gdLst>
                  <a:gd name="T0" fmla="*/ 0 w 252"/>
                  <a:gd name="T1" fmla="*/ 0 h 144"/>
                  <a:gd name="T2" fmla="*/ 66 w 252"/>
                  <a:gd name="T3" fmla="*/ 4 h 144"/>
                  <a:gd name="T4" fmla="*/ 115 w 252"/>
                  <a:gd name="T5" fmla="*/ 5 h 144"/>
                  <a:gd name="T6" fmla="*/ 0 60000 65536"/>
                  <a:gd name="T7" fmla="*/ 0 60000 65536"/>
                  <a:gd name="T8" fmla="*/ 0 60000 65536"/>
                  <a:gd name="T9" fmla="*/ 0 w 252"/>
                  <a:gd name="T10" fmla="*/ 0 h 144"/>
                  <a:gd name="T11" fmla="*/ 252 w 252"/>
                  <a:gd name="T12" fmla="*/ 144 h 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2" h="144">
                    <a:moveTo>
                      <a:pt x="0" y="0"/>
                    </a:moveTo>
                    <a:cubicBezTo>
                      <a:pt x="56" y="8"/>
                      <a:pt x="102" y="24"/>
                      <a:pt x="144" y="48"/>
                    </a:cubicBezTo>
                    <a:cubicBezTo>
                      <a:pt x="186" y="72"/>
                      <a:pt x="230" y="124"/>
                      <a:pt x="252" y="14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690" name="Freeform 27"/>
              <p:cNvSpPr>
                <a:spLocks/>
              </p:cNvSpPr>
              <p:nvPr/>
            </p:nvSpPr>
            <p:spPr bwMode="auto">
              <a:xfrm>
                <a:off x="757" y="2343"/>
                <a:ext cx="140" cy="212"/>
              </a:xfrm>
              <a:custGeom>
                <a:avLst/>
                <a:gdLst>
                  <a:gd name="T0" fmla="*/ 0 w 144"/>
                  <a:gd name="T1" fmla="*/ 0 h 240"/>
                  <a:gd name="T2" fmla="*/ 53 w 144"/>
                  <a:gd name="T3" fmla="*/ 4 h 240"/>
                  <a:gd name="T4" fmla="*/ 66 w 144"/>
                  <a:gd name="T5" fmla="*/ 8 h 240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240"/>
                  <a:gd name="T11" fmla="*/ 144 w 144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240">
                    <a:moveTo>
                      <a:pt x="0" y="0"/>
                    </a:moveTo>
                    <a:cubicBezTo>
                      <a:pt x="20" y="24"/>
                      <a:pt x="96" y="104"/>
                      <a:pt x="120" y="144"/>
                    </a:cubicBezTo>
                    <a:cubicBezTo>
                      <a:pt x="144" y="184"/>
                      <a:pt x="139" y="220"/>
                      <a:pt x="144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691" name="Freeform 28"/>
              <p:cNvSpPr>
                <a:spLocks/>
              </p:cNvSpPr>
              <p:nvPr/>
            </p:nvSpPr>
            <p:spPr bwMode="auto">
              <a:xfrm>
                <a:off x="757" y="2343"/>
                <a:ext cx="46" cy="212"/>
              </a:xfrm>
              <a:custGeom>
                <a:avLst/>
                <a:gdLst>
                  <a:gd name="T0" fmla="*/ 0 w 48"/>
                  <a:gd name="T1" fmla="*/ 0 h 240"/>
                  <a:gd name="T2" fmla="*/ 14 w 48"/>
                  <a:gd name="T3" fmla="*/ 4 h 240"/>
                  <a:gd name="T4" fmla="*/ 0 w 48"/>
                  <a:gd name="T5" fmla="*/ 8 h 240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240"/>
                  <a:gd name="T11" fmla="*/ 48 w 48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240">
                    <a:moveTo>
                      <a:pt x="0" y="0"/>
                    </a:moveTo>
                    <a:cubicBezTo>
                      <a:pt x="24" y="52"/>
                      <a:pt x="48" y="104"/>
                      <a:pt x="48" y="144"/>
                    </a:cubicBezTo>
                    <a:cubicBezTo>
                      <a:pt x="48" y="184"/>
                      <a:pt x="24" y="212"/>
                      <a:pt x="0" y="24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6692" name="Freeform 29"/>
              <p:cNvSpPr>
                <a:spLocks/>
              </p:cNvSpPr>
              <p:nvPr/>
            </p:nvSpPr>
            <p:spPr bwMode="auto">
              <a:xfrm>
                <a:off x="780" y="1687"/>
                <a:ext cx="51" cy="190"/>
              </a:xfrm>
              <a:custGeom>
                <a:avLst/>
                <a:gdLst>
                  <a:gd name="T0" fmla="*/ 0 w 52"/>
                  <a:gd name="T1" fmla="*/ 6 h 216"/>
                  <a:gd name="T2" fmla="*/ 26 w 52"/>
                  <a:gd name="T3" fmla="*/ 4 h 216"/>
                  <a:gd name="T4" fmla="*/ 24 w 52"/>
                  <a:gd name="T5" fmla="*/ 0 h 216"/>
                  <a:gd name="T6" fmla="*/ 0 60000 65536"/>
                  <a:gd name="T7" fmla="*/ 0 60000 65536"/>
                  <a:gd name="T8" fmla="*/ 0 60000 65536"/>
                  <a:gd name="T9" fmla="*/ 0 w 52"/>
                  <a:gd name="T10" fmla="*/ 0 h 216"/>
                  <a:gd name="T11" fmla="*/ 52 w 52"/>
                  <a:gd name="T12" fmla="*/ 216 h 2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2" h="216">
                    <a:moveTo>
                      <a:pt x="0" y="216"/>
                    </a:moveTo>
                    <a:cubicBezTo>
                      <a:pt x="8" y="196"/>
                      <a:pt x="44" y="132"/>
                      <a:pt x="48" y="96"/>
                    </a:cubicBezTo>
                    <a:cubicBezTo>
                      <a:pt x="52" y="60"/>
                      <a:pt x="29" y="20"/>
                      <a:pt x="24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cxnSp>
          <p:nvCxnSpPr>
            <p:cNvPr id="60" name="Egyenes összekötő 59"/>
            <p:cNvCxnSpPr/>
            <p:nvPr/>
          </p:nvCxnSpPr>
          <p:spPr>
            <a:xfrm flipH="1">
              <a:off x="2064279" y="1340697"/>
              <a:ext cx="431720" cy="10802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gyenes összekötő nyíllal 60"/>
            <p:cNvCxnSpPr>
              <a:endCxn id="66" idx="1"/>
            </p:cNvCxnSpPr>
            <p:nvPr/>
          </p:nvCxnSpPr>
          <p:spPr>
            <a:xfrm>
              <a:off x="1559076" y="1717315"/>
              <a:ext cx="3405994" cy="11831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nyíllal 61"/>
            <p:cNvCxnSpPr/>
            <p:nvPr/>
          </p:nvCxnSpPr>
          <p:spPr>
            <a:xfrm>
              <a:off x="1571935" y="1726501"/>
              <a:ext cx="396079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nyíllal 62"/>
            <p:cNvCxnSpPr/>
            <p:nvPr/>
          </p:nvCxnSpPr>
          <p:spPr>
            <a:xfrm>
              <a:off x="1584795" y="1735687"/>
              <a:ext cx="2939369" cy="25830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Ellipszis 63"/>
            <p:cNvSpPr/>
            <p:nvPr/>
          </p:nvSpPr>
          <p:spPr>
            <a:xfrm>
              <a:off x="5519875" y="1654851"/>
              <a:ext cx="143294" cy="14329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65" name="Ellipszis 64"/>
            <p:cNvSpPr/>
            <p:nvPr/>
          </p:nvSpPr>
          <p:spPr>
            <a:xfrm>
              <a:off x="4511304" y="4318743"/>
              <a:ext cx="145132" cy="14329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66" name="Ellipszis 65"/>
            <p:cNvSpPr/>
            <p:nvPr/>
          </p:nvSpPr>
          <p:spPr>
            <a:xfrm>
              <a:off x="4943024" y="2878404"/>
              <a:ext cx="145131" cy="1451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cxnSp>
          <p:nvCxnSpPr>
            <p:cNvPr id="67" name="Egyenes összekötő nyíllal 66"/>
            <p:cNvCxnSpPr/>
            <p:nvPr/>
          </p:nvCxnSpPr>
          <p:spPr>
            <a:xfrm>
              <a:off x="1630722" y="3964170"/>
              <a:ext cx="2902627" cy="4776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Egyenes összekötő nyíllal 67"/>
            <p:cNvCxnSpPr/>
            <p:nvPr/>
          </p:nvCxnSpPr>
          <p:spPr>
            <a:xfrm flipV="1">
              <a:off x="1630722" y="3001495"/>
              <a:ext cx="3334347" cy="9571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Egyenes összekötő nyíllal 68"/>
            <p:cNvCxnSpPr/>
            <p:nvPr/>
          </p:nvCxnSpPr>
          <p:spPr>
            <a:xfrm flipV="1">
              <a:off x="1630722" y="1798150"/>
              <a:ext cx="3889153" cy="21605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55" name="Szövegdoboz 69"/>
            <p:cNvSpPr txBox="1">
              <a:spLocks noChangeArrowheads="1"/>
            </p:cNvSpPr>
            <p:nvPr/>
          </p:nvSpPr>
          <p:spPr bwMode="auto">
            <a:xfrm>
              <a:off x="3791680" y="1078447"/>
              <a:ext cx="5485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hu-HU" altLang="hu-HU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hu-HU" altLang="hu-HU" sz="32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hu-HU" altLang="hu-HU" sz="3200" baseline="-25000"/>
            </a:p>
          </p:txBody>
        </p:sp>
        <p:sp>
          <p:nvSpPr>
            <p:cNvPr id="26656" name="Szövegdoboz 70"/>
            <p:cNvSpPr txBox="1">
              <a:spLocks noChangeArrowheads="1"/>
            </p:cNvSpPr>
            <p:nvPr/>
          </p:nvSpPr>
          <p:spPr bwMode="auto">
            <a:xfrm>
              <a:off x="3359620" y="1870557"/>
              <a:ext cx="5485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hu-HU" altLang="hu-HU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hu-HU" altLang="hu-HU" sz="32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hu-HU" altLang="hu-HU" sz="3200" baseline="-25000"/>
            </a:p>
          </p:txBody>
        </p:sp>
        <p:sp>
          <p:nvSpPr>
            <p:cNvPr id="26657" name="Szövegdoboz 71"/>
            <p:cNvSpPr txBox="1">
              <a:spLocks noChangeArrowheads="1"/>
            </p:cNvSpPr>
            <p:nvPr/>
          </p:nvSpPr>
          <p:spPr bwMode="auto">
            <a:xfrm>
              <a:off x="2783540" y="2374627"/>
              <a:ext cx="5485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hu-HU" altLang="hu-HU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hu-HU" altLang="hu-HU" sz="3200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hu-HU" altLang="hu-HU" sz="3200" i="1" baseline="-25000"/>
            </a:p>
          </p:txBody>
        </p:sp>
        <p:cxnSp>
          <p:nvCxnSpPr>
            <p:cNvPr id="73" name="Egyenes összekötő nyíllal 72"/>
            <p:cNvCxnSpPr/>
            <p:nvPr/>
          </p:nvCxnSpPr>
          <p:spPr>
            <a:xfrm flipV="1">
              <a:off x="1612351" y="763826"/>
              <a:ext cx="378444" cy="962675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gyenes összekötő nyíllal 73"/>
            <p:cNvCxnSpPr/>
            <p:nvPr/>
          </p:nvCxnSpPr>
          <p:spPr>
            <a:xfrm>
              <a:off x="1630722" y="1726501"/>
              <a:ext cx="1080218" cy="43173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gyenes összekötő nyíllal 74"/>
            <p:cNvCxnSpPr/>
            <p:nvPr/>
          </p:nvCxnSpPr>
          <p:spPr>
            <a:xfrm flipV="1">
              <a:off x="1683999" y="2878404"/>
              <a:ext cx="20208" cy="108025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gyenes összekötő nyíllal 75"/>
            <p:cNvCxnSpPr/>
            <p:nvPr/>
          </p:nvCxnSpPr>
          <p:spPr>
            <a:xfrm>
              <a:off x="1704206" y="3958658"/>
              <a:ext cx="1223512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Szalagnyíl balra 76"/>
            <p:cNvSpPr/>
            <p:nvPr/>
          </p:nvSpPr>
          <p:spPr>
            <a:xfrm flipH="1">
              <a:off x="407210" y="2277651"/>
              <a:ext cx="622779" cy="1249273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6663" name="Szövegdoboz 77"/>
            <p:cNvSpPr txBox="1">
              <a:spLocks noChangeArrowheads="1"/>
            </p:cNvSpPr>
            <p:nvPr/>
          </p:nvSpPr>
          <p:spPr bwMode="auto">
            <a:xfrm>
              <a:off x="695250" y="2518647"/>
              <a:ext cx="82266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hu-HU" altLang="hu-HU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hu-HU" altLang="hu-HU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hu-HU" altLang="hu-HU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hu-HU" altLang="hu-HU" sz="3200" b="1" baseline="-25000"/>
            </a:p>
          </p:txBody>
        </p:sp>
        <p:sp>
          <p:nvSpPr>
            <p:cNvPr id="26664" name="Szövegdoboz 78"/>
            <p:cNvSpPr txBox="1">
              <a:spLocks noChangeArrowheads="1"/>
            </p:cNvSpPr>
            <p:nvPr/>
          </p:nvSpPr>
          <p:spPr bwMode="auto">
            <a:xfrm>
              <a:off x="2567510" y="3022717"/>
              <a:ext cx="5485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hu-HU" altLang="hu-HU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hu-HU" altLang="hu-HU" sz="32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hu-HU" altLang="hu-HU" sz="3200" baseline="-25000"/>
            </a:p>
          </p:txBody>
        </p:sp>
        <p:sp>
          <p:nvSpPr>
            <p:cNvPr id="26665" name="Szövegdoboz 79"/>
            <p:cNvSpPr txBox="1">
              <a:spLocks noChangeArrowheads="1"/>
            </p:cNvSpPr>
            <p:nvPr/>
          </p:nvSpPr>
          <p:spPr bwMode="auto">
            <a:xfrm>
              <a:off x="2999570" y="3382767"/>
              <a:ext cx="5485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hu-HU" altLang="hu-HU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hu-HU" altLang="hu-HU" sz="32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hu-HU" altLang="hu-HU" sz="3200" baseline="-25000"/>
            </a:p>
          </p:txBody>
        </p:sp>
        <p:sp>
          <p:nvSpPr>
            <p:cNvPr id="26666" name="Szövegdoboz 80"/>
            <p:cNvSpPr txBox="1">
              <a:spLocks noChangeArrowheads="1"/>
            </p:cNvSpPr>
            <p:nvPr/>
          </p:nvSpPr>
          <p:spPr bwMode="auto">
            <a:xfrm>
              <a:off x="2567510" y="4030857"/>
              <a:ext cx="5485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hu-HU" altLang="hu-HU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hu-HU" altLang="hu-HU" sz="3200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hu-HU" altLang="hu-HU" sz="3200" i="1" baseline="-25000"/>
            </a:p>
          </p:txBody>
        </p:sp>
        <p:graphicFrame>
          <p:nvGraphicFramePr>
            <p:cNvPr id="26667" name="Object 2"/>
            <p:cNvGraphicFramePr>
              <a:graphicFrameLocks noChangeAspect="1"/>
            </p:cNvGraphicFramePr>
            <p:nvPr/>
          </p:nvGraphicFramePr>
          <p:xfrm>
            <a:off x="728975" y="4935329"/>
            <a:ext cx="4718935" cy="8796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56" name="Equation" r:id="rId3" imgW="2247900" imgH="419100" progId="Equation.3">
                    <p:embed/>
                  </p:oleObj>
                </mc:Choice>
                <mc:Fallback>
                  <p:oleObj name="Equation" r:id="rId3" imgW="2247900" imgH="4191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8975" y="4935329"/>
                          <a:ext cx="4718935" cy="8796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3" name="Egyenes összekötő 82"/>
            <p:cNvCxnSpPr/>
            <p:nvPr/>
          </p:nvCxnSpPr>
          <p:spPr>
            <a:xfrm>
              <a:off x="7516808" y="3574691"/>
              <a:ext cx="27557" cy="13080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gyenes összekötő 83"/>
            <p:cNvCxnSpPr/>
            <p:nvPr/>
          </p:nvCxnSpPr>
          <p:spPr>
            <a:xfrm flipH="1">
              <a:off x="7399234" y="1641992"/>
              <a:ext cx="431720" cy="10802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gyenes összekötő nyíllal 84"/>
            <p:cNvCxnSpPr/>
            <p:nvPr/>
          </p:nvCxnSpPr>
          <p:spPr>
            <a:xfrm flipH="1" flipV="1">
              <a:off x="10200820" y="1210257"/>
              <a:ext cx="360073" cy="81754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gyenes összekötő nyíllal 85"/>
            <p:cNvCxnSpPr/>
            <p:nvPr/>
          </p:nvCxnSpPr>
          <p:spPr>
            <a:xfrm flipH="1" flipV="1">
              <a:off x="10632539" y="1281907"/>
              <a:ext cx="360073" cy="67423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gyenes összekötő nyíllal 86"/>
            <p:cNvCxnSpPr/>
            <p:nvPr/>
          </p:nvCxnSpPr>
          <p:spPr>
            <a:xfrm flipH="1">
              <a:off x="8977308" y="3036401"/>
              <a:ext cx="791792" cy="260878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Egyenes összekötő nyíllal 87"/>
            <p:cNvCxnSpPr/>
            <p:nvPr/>
          </p:nvCxnSpPr>
          <p:spPr>
            <a:xfrm flipH="1">
              <a:off x="9623969" y="3225629"/>
              <a:ext cx="865276" cy="36008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Egyenes összekötő nyíllal 88"/>
            <p:cNvCxnSpPr/>
            <p:nvPr/>
          </p:nvCxnSpPr>
          <p:spPr>
            <a:xfrm flipH="1" flipV="1">
              <a:off x="9048954" y="3442415"/>
              <a:ext cx="360073" cy="720169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Egyenes összekötő nyíllal 89"/>
            <p:cNvCxnSpPr/>
            <p:nvPr/>
          </p:nvCxnSpPr>
          <p:spPr>
            <a:xfrm flipH="1">
              <a:off x="9120602" y="4665968"/>
              <a:ext cx="863440" cy="36008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Ellipszis 90"/>
            <p:cNvSpPr/>
            <p:nvPr/>
          </p:nvSpPr>
          <p:spPr>
            <a:xfrm>
              <a:off x="10472712" y="1930426"/>
              <a:ext cx="143294" cy="14329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92" name="Ellipszis 91"/>
            <p:cNvSpPr/>
            <p:nvPr/>
          </p:nvSpPr>
          <p:spPr>
            <a:xfrm>
              <a:off x="10904431" y="1930426"/>
              <a:ext cx="143294" cy="14329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93" name="Ellipszis 92"/>
            <p:cNvSpPr/>
            <p:nvPr/>
          </p:nvSpPr>
          <p:spPr>
            <a:xfrm>
              <a:off x="9752566" y="2937194"/>
              <a:ext cx="143294" cy="1451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94" name="Ellipszis 93"/>
            <p:cNvSpPr/>
            <p:nvPr/>
          </p:nvSpPr>
          <p:spPr>
            <a:xfrm>
              <a:off x="9320846" y="4089097"/>
              <a:ext cx="143294" cy="14513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95" name="Ellipszis 94"/>
            <p:cNvSpPr/>
            <p:nvPr/>
          </p:nvSpPr>
          <p:spPr>
            <a:xfrm>
              <a:off x="9895861" y="4594318"/>
              <a:ext cx="143294" cy="14329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96" name="Ellipszis 95"/>
            <p:cNvSpPr/>
            <p:nvPr/>
          </p:nvSpPr>
          <p:spPr>
            <a:xfrm>
              <a:off x="10327580" y="3153979"/>
              <a:ext cx="145132" cy="14329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26682" name="Szövegdoboz 96"/>
            <p:cNvSpPr txBox="1">
              <a:spLocks noChangeArrowheads="1"/>
            </p:cNvSpPr>
            <p:nvPr/>
          </p:nvSpPr>
          <p:spPr bwMode="auto">
            <a:xfrm>
              <a:off x="7287672" y="705037"/>
              <a:ext cx="3072104" cy="534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hu-HU" altLang="hu-HU" sz="2400" dirty="0" err="1" smtClean="0"/>
                <a:t>Projective</a:t>
              </a:r>
              <a:r>
                <a:rPr lang="hu-HU" altLang="hu-HU" sz="2400" dirty="0" smtClean="0"/>
                <a:t> </a:t>
              </a:r>
              <a:r>
                <a:rPr lang="hu-HU" altLang="hu-HU" sz="2400" dirty="0" err="1" smtClean="0"/>
                <a:t>matching</a:t>
              </a:r>
              <a:endParaRPr lang="hu-HU" altLang="hu-HU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ím 1"/>
          <p:cNvSpPr>
            <a:spLocks noGrp="1"/>
          </p:cNvSpPr>
          <p:nvPr>
            <p:ph type="title"/>
          </p:nvPr>
        </p:nvSpPr>
        <p:spPr>
          <a:xfrm>
            <a:off x="719138" y="-26988"/>
            <a:ext cx="10972800" cy="719138"/>
          </a:xfrm>
        </p:spPr>
        <p:txBody>
          <a:bodyPr/>
          <a:lstStyle/>
          <a:p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Results</a:t>
            </a:r>
            <a:endParaRPr lang="hu-HU" altLang="hu-HU" dirty="0" smtClean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27651" name="Tartalom helye 2"/>
          <p:cNvSpPr txBox="1">
            <a:spLocks/>
          </p:cNvSpPr>
          <p:nvPr/>
        </p:nvSpPr>
        <p:spPr bwMode="auto">
          <a:xfrm>
            <a:off x="667970" y="836613"/>
            <a:ext cx="109728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hu-HU" altLang="hu-HU" dirty="0"/>
              <a:t>Kinect2 </a:t>
            </a:r>
            <a:r>
              <a:rPr lang="hu-HU" altLang="hu-HU" dirty="0" err="1" smtClean="0"/>
              <a:t>depth</a:t>
            </a:r>
            <a:r>
              <a:rPr lang="hu-HU" altLang="hu-HU" dirty="0" smtClean="0"/>
              <a:t> camera</a:t>
            </a:r>
            <a:endParaRPr lang="hu-HU" altLang="hu-HU" dirty="0"/>
          </a:p>
          <a:p>
            <a:pPr eaLnBrk="1" hangingPunct="1"/>
            <a:r>
              <a:rPr lang="hu-HU" altLang="hu-HU" dirty="0"/>
              <a:t>NVIDIA 690GTX GPU</a:t>
            </a:r>
          </a:p>
          <a:p>
            <a:pPr eaLnBrk="1" hangingPunct="1"/>
            <a:r>
              <a:rPr lang="hu-HU" altLang="hu-HU" dirty="0" err="1" smtClean="0"/>
              <a:t>Real-time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reconstruction</a:t>
            </a:r>
            <a:endParaRPr lang="hu-HU" altLang="hu-HU" dirty="0"/>
          </a:p>
          <a:p>
            <a:pPr eaLnBrk="1" hangingPunct="1"/>
            <a:r>
              <a:rPr lang="hu-HU" altLang="hu-HU" dirty="0"/>
              <a:t>1mm </a:t>
            </a:r>
            <a:r>
              <a:rPr lang="hu-HU" altLang="hu-HU" dirty="0" err="1" smtClean="0"/>
              <a:t>cell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resolution</a:t>
            </a:r>
            <a:endParaRPr lang="hu-HU" altLang="hu-HU" dirty="0"/>
          </a:p>
        </p:txBody>
      </p:sp>
      <p:pic>
        <p:nvPicPr>
          <p:cNvPr id="27652" name="Picture 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1412875"/>
            <a:ext cx="5975350" cy="47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ím 2"/>
          <p:cNvSpPr>
            <a:spLocks noGrp="1"/>
          </p:cNvSpPr>
          <p:nvPr>
            <p:ph type="title"/>
          </p:nvPr>
        </p:nvSpPr>
        <p:spPr>
          <a:xfrm>
            <a:off x="719138" y="-26988"/>
            <a:ext cx="10972800" cy="719138"/>
          </a:xfrm>
        </p:spPr>
        <p:txBody>
          <a:bodyPr/>
          <a:lstStyle/>
          <a:p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Results</a:t>
            </a:r>
            <a:endParaRPr lang="hu-HU" altLang="hu-HU" dirty="0" smtClean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28675" name="Tartalom helye 5"/>
          <p:cNvSpPr>
            <a:spLocks noGrp="1"/>
          </p:cNvSpPr>
          <p:nvPr>
            <p:ph idx="4294967295"/>
          </p:nvPr>
        </p:nvSpPr>
        <p:spPr>
          <a:xfrm>
            <a:off x="451940" y="842963"/>
            <a:ext cx="10972800" cy="4751387"/>
          </a:xfrm>
        </p:spPr>
        <p:txBody>
          <a:bodyPr/>
          <a:lstStyle/>
          <a:p>
            <a:r>
              <a:rPr altLang="hu-HU" dirty="0" err="1" smtClean="0"/>
              <a:t>With</a:t>
            </a:r>
            <a:r>
              <a:rPr altLang="hu-HU" dirty="0" smtClean="0"/>
              <a:t> </a:t>
            </a:r>
            <a:r>
              <a:rPr altLang="hu-HU" dirty="0" err="1" smtClean="0"/>
              <a:t>the</a:t>
            </a:r>
            <a:r>
              <a:rPr altLang="hu-HU" dirty="0" smtClean="0"/>
              <a:t> </a:t>
            </a:r>
            <a:r>
              <a:rPr altLang="hu-HU" dirty="0" err="1" smtClean="0"/>
              <a:t>same</a:t>
            </a:r>
            <a:r>
              <a:rPr altLang="hu-HU" dirty="0" smtClean="0"/>
              <a:t> </a:t>
            </a:r>
            <a:r>
              <a:rPr altLang="hu-HU" dirty="0" err="1" smtClean="0"/>
              <a:t>memory</a:t>
            </a:r>
            <a:r>
              <a:rPr altLang="hu-HU" dirty="0" smtClean="0"/>
              <a:t> </a:t>
            </a:r>
            <a:r>
              <a:rPr altLang="hu-HU" dirty="0" err="1" smtClean="0"/>
              <a:t>usage</a:t>
            </a:r>
            <a:r>
              <a:rPr altLang="hu-HU" dirty="0" smtClean="0"/>
              <a:t>: 8mm </a:t>
            </a:r>
            <a:r>
              <a:rPr altLang="hu-HU" dirty="0" err="1" smtClean="0"/>
              <a:t>vs</a:t>
            </a:r>
            <a:r>
              <a:rPr altLang="hu-HU" dirty="0" smtClean="0"/>
              <a:t> 1mm </a:t>
            </a:r>
            <a:r>
              <a:rPr altLang="hu-HU" dirty="0" err="1" smtClean="0"/>
              <a:t>cell</a:t>
            </a:r>
            <a:r>
              <a:rPr altLang="hu-HU" dirty="0" smtClean="0"/>
              <a:t> </a:t>
            </a:r>
            <a:r>
              <a:rPr altLang="hu-HU" dirty="0" err="1" smtClean="0"/>
              <a:t>size</a:t>
            </a:r>
            <a:endParaRPr altLang="hu-HU" dirty="0"/>
          </a:p>
        </p:txBody>
      </p:sp>
      <p:pic>
        <p:nvPicPr>
          <p:cNvPr id="28676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12184063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Szövegdoboz 6"/>
          <p:cNvSpPr txBox="1">
            <a:spLocks noChangeArrowheads="1"/>
          </p:cNvSpPr>
          <p:nvPr/>
        </p:nvSpPr>
        <p:spPr bwMode="auto">
          <a:xfrm>
            <a:off x="2011363" y="5445125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sz="2000" b="1"/>
              <a:t>Kinect Fusion</a:t>
            </a:r>
          </a:p>
        </p:txBody>
      </p:sp>
      <p:sp>
        <p:nvSpPr>
          <p:cNvPr id="28678" name="Szövegdoboz 7"/>
          <p:cNvSpPr txBox="1">
            <a:spLocks noChangeArrowheads="1"/>
          </p:cNvSpPr>
          <p:nvPr/>
        </p:nvSpPr>
        <p:spPr bwMode="auto">
          <a:xfrm>
            <a:off x="7896225" y="5394325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sz="2000" b="1" dirty="0" err="1" smtClean="0"/>
              <a:t>Proposed</a:t>
            </a:r>
            <a:r>
              <a:rPr lang="hu-HU" altLang="hu-HU" sz="2000" b="1" dirty="0" smtClean="0"/>
              <a:t> </a:t>
            </a:r>
            <a:r>
              <a:rPr lang="hu-HU" altLang="hu-HU" sz="2000" b="1" dirty="0" err="1" smtClean="0"/>
              <a:t>method</a:t>
            </a:r>
            <a:endParaRPr lang="hu-HU" alt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ím 1"/>
          <p:cNvSpPr>
            <a:spLocks noGrp="1"/>
          </p:cNvSpPr>
          <p:nvPr>
            <p:ph type="title"/>
          </p:nvPr>
        </p:nvSpPr>
        <p:spPr>
          <a:xfrm>
            <a:off x="719138" y="-26988"/>
            <a:ext cx="10972800" cy="719138"/>
          </a:xfrm>
        </p:spPr>
        <p:txBody>
          <a:bodyPr/>
          <a:lstStyle/>
          <a:p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Thank</a:t>
            </a:r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 </a:t>
            </a:r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you</a:t>
            </a:r>
            <a:r>
              <a:rPr lang="hu-HU" altLang="hu-HU" dirty="0">
                <a:solidFill>
                  <a:srgbClr val="376092"/>
                </a:solidFill>
                <a:latin typeface="Xolonium" charset="0"/>
              </a:rPr>
              <a:t>!</a:t>
            </a:r>
            <a:endParaRPr lang="hu-HU" altLang="hu-HU" dirty="0" smtClean="0">
              <a:solidFill>
                <a:srgbClr val="376092"/>
              </a:solidFill>
              <a:latin typeface="Xolonium" charset="0"/>
            </a:endParaRPr>
          </a:p>
        </p:txBody>
      </p:sp>
      <p:pic>
        <p:nvPicPr>
          <p:cNvPr id="30723" name="Picture 7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3" y="836613"/>
            <a:ext cx="6875462" cy="5500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Time of </a:t>
            </a:r>
            <a:r>
              <a:rPr lang="hu-HU" dirty="0" err="1" smtClean="0"/>
              <a:t>flight</a:t>
            </a:r>
            <a:r>
              <a:rPr lang="hu-HU" dirty="0" smtClean="0"/>
              <a:t> </a:t>
            </a:r>
            <a:r>
              <a:rPr lang="hu-HU" dirty="0" err="1" smtClean="0"/>
              <a:t>depth</a:t>
            </a:r>
            <a:r>
              <a:rPr lang="hu-HU" dirty="0" smtClean="0"/>
              <a:t> </a:t>
            </a:r>
            <a:r>
              <a:rPr lang="hu-HU" dirty="0" err="1" smtClean="0"/>
              <a:t>sensors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358" y="1196690"/>
            <a:ext cx="6801719" cy="216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368" y="3717040"/>
            <a:ext cx="8379594" cy="208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8166438" y="1124680"/>
            <a:ext cx="2855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Pulsed</a:t>
            </a:r>
            <a:r>
              <a:rPr lang="hu-HU" dirty="0" smtClean="0"/>
              <a:t> </a:t>
            </a:r>
            <a:r>
              <a:rPr lang="hu-HU" dirty="0" err="1" smtClean="0"/>
              <a:t>modulation</a:t>
            </a:r>
            <a:r>
              <a:rPr lang="hu-HU" dirty="0" smtClean="0"/>
              <a:t>:</a:t>
            </a:r>
          </a:p>
          <a:p>
            <a:r>
              <a:rPr lang="hu-HU" dirty="0" err="1" smtClean="0"/>
              <a:t>Accurate</a:t>
            </a:r>
            <a:r>
              <a:rPr lang="hu-HU" dirty="0" smtClean="0"/>
              <a:t> </a:t>
            </a:r>
            <a:r>
              <a:rPr lang="hu-HU" dirty="0" err="1" smtClean="0"/>
              <a:t>time</a:t>
            </a:r>
            <a:r>
              <a:rPr lang="hu-HU" dirty="0" smtClean="0"/>
              <a:t> </a:t>
            </a:r>
            <a:r>
              <a:rPr lang="hu-HU" dirty="0" err="1" smtClean="0"/>
              <a:t>measurement</a:t>
            </a:r>
            <a:endParaRPr lang="hu-HU" dirty="0" smtClean="0"/>
          </a:p>
          <a:p>
            <a:r>
              <a:rPr lang="hu-HU" dirty="0" err="1" smtClean="0"/>
              <a:t>expensive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9102568" y="3861060"/>
            <a:ext cx="2394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Continuous</a:t>
            </a:r>
            <a:r>
              <a:rPr lang="hu-HU" dirty="0" smtClean="0"/>
              <a:t> </a:t>
            </a:r>
            <a:r>
              <a:rPr lang="hu-HU" dirty="0" err="1" smtClean="0"/>
              <a:t>modulation</a:t>
            </a:r>
            <a:endParaRPr lang="hu-HU" dirty="0" smtClean="0"/>
          </a:p>
          <a:p>
            <a:r>
              <a:rPr lang="hu-HU" dirty="0" err="1" smtClean="0"/>
              <a:t>Periodic</a:t>
            </a:r>
            <a:r>
              <a:rPr lang="hu-HU" dirty="0" smtClean="0"/>
              <a:t> </a:t>
            </a:r>
            <a:r>
              <a:rPr lang="hu-HU" dirty="0" err="1" smtClean="0"/>
              <a:t>distance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7677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Application</a:t>
            </a:r>
            <a:r>
              <a:rPr lang="hu-HU" dirty="0" smtClean="0"/>
              <a:t>: 3D </a:t>
            </a:r>
            <a:r>
              <a:rPr lang="hu-HU" dirty="0" err="1" smtClean="0"/>
              <a:t>scanning</a:t>
            </a:r>
            <a:endParaRPr lang="en-US" dirty="0"/>
          </a:p>
        </p:txBody>
      </p:sp>
      <p:pic>
        <p:nvPicPr>
          <p:cNvPr id="34818" name="Picture 2" descr="http://djy4v7w60ym8o.cloudfront.net/wp-content/uploads/2013/11/Big-Bang-Theory-Kinect-3D-Sc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40" y="1412720"/>
            <a:ext cx="4592557" cy="31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00" y="836640"/>
            <a:ext cx="1883479" cy="568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2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Application: limitations of compositing</a:t>
            </a:r>
          </a:p>
        </p:txBody>
      </p:sp>
      <p:pic>
        <p:nvPicPr>
          <p:cNvPr id="3" name="Picture 3" descr="me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4980"/>
            <a:ext cx="3575650" cy="237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mem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7660" y="3284980"/>
            <a:ext cx="3744520" cy="237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119170" y="764630"/>
            <a:ext cx="1574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Chroma</a:t>
            </a:r>
            <a:r>
              <a:rPr lang="en-US" dirty="0" smtClean="0"/>
              <a:t> keying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19170" y="2924930"/>
            <a:ext cx="192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Augmented reality</a:t>
            </a:r>
            <a:endParaRPr lang="hu-HU" dirty="0"/>
          </a:p>
        </p:txBody>
      </p:sp>
      <p:pic>
        <p:nvPicPr>
          <p:cNvPr id="7" name="blasko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4340" y="908650"/>
            <a:ext cx="2822792" cy="201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rhke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680"/>
            <a:ext cx="739218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7536200" y="3429000"/>
            <a:ext cx="4511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Compositing can be based on color: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Fixed order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No shadows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No reflections, refractions, cross illumination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9596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/>
          <p:cNvSpPr>
            <a:spLocks noGrp="1"/>
          </p:cNvSpPr>
          <p:nvPr>
            <p:ph type="title"/>
          </p:nvPr>
        </p:nvSpPr>
        <p:spPr>
          <a:xfrm>
            <a:off x="719138" y="-26988"/>
            <a:ext cx="10972800" cy="719138"/>
          </a:xfrm>
        </p:spPr>
        <p:txBody>
          <a:bodyPr/>
          <a:lstStyle/>
          <a:p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Deph</a:t>
            </a:r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 </a:t>
            </a:r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compositing</a:t>
            </a:r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 (</a:t>
            </a:r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Zinemath</a:t>
            </a:r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)</a:t>
            </a:r>
            <a:endParaRPr lang="hu-HU" altLang="hu-HU" dirty="0" smtClean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15363" name="Tartalom helye 3"/>
          <p:cNvSpPr txBox="1">
            <a:spLocks/>
          </p:cNvSpPr>
          <p:nvPr/>
        </p:nvSpPr>
        <p:spPr bwMode="auto">
          <a:xfrm>
            <a:off x="667970" y="825500"/>
            <a:ext cx="109728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hu-HU" altLang="hu-HU" dirty="0" err="1"/>
              <a:t>Zinemath</a:t>
            </a:r>
            <a:r>
              <a:rPr lang="hu-HU" altLang="hu-HU" dirty="0"/>
              <a:t> - </a:t>
            </a:r>
            <a:r>
              <a:rPr lang="hu-HU" altLang="hu-HU" dirty="0" err="1"/>
              <a:t>ZLense</a:t>
            </a:r>
            <a:endParaRPr lang="hu-HU" altLang="hu-HU" dirty="0"/>
          </a:p>
          <a:p>
            <a:pPr eaLnBrk="1" hangingPunct="1"/>
            <a:endParaRPr lang="hu-HU" altLang="hu-HU" dirty="0"/>
          </a:p>
          <a:p>
            <a:pPr eaLnBrk="1" hangingPunct="1"/>
            <a:endParaRPr lang="hu-HU" altLang="hu-HU" dirty="0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4127500"/>
            <a:ext cx="472440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3633788"/>
            <a:ext cx="52228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6" name="Csoportba foglalás 16"/>
          <p:cNvGrpSpPr>
            <a:grpSpLocks/>
          </p:cNvGrpSpPr>
          <p:nvPr/>
        </p:nvGrpSpPr>
        <p:grpSpPr bwMode="auto">
          <a:xfrm>
            <a:off x="1079500" y="1412875"/>
            <a:ext cx="4706938" cy="2641600"/>
            <a:chOff x="1343340" y="1412720"/>
            <a:chExt cx="4442414" cy="2600437"/>
          </a:xfrm>
        </p:grpSpPr>
        <p:pic>
          <p:nvPicPr>
            <p:cNvPr id="1536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340" y="1412720"/>
              <a:ext cx="4442414" cy="2600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340" y="1412720"/>
              <a:ext cx="2159507" cy="259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1395413"/>
            <a:ext cx="522287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3D </a:t>
            </a:r>
            <a:r>
              <a:rPr lang="hu-HU" dirty="0" err="1" smtClean="0"/>
              <a:t>reconstruction</a:t>
            </a:r>
            <a:r>
              <a:rPr lang="hu-HU" dirty="0" smtClean="0"/>
              <a:t> of a </a:t>
            </a:r>
            <a:r>
              <a:rPr lang="hu-HU" dirty="0" err="1" smtClean="0"/>
              <a:t>point</a:t>
            </a:r>
            <a:endParaRPr lang="en-US" dirty="0"/>
          </a:p>
        </p:txBody>
      </p:sp>
      <p:sp>
        <p:nvSpPr>
          <p:cNvPr id="3" name="Line 16"/>
          <p:cNvSpPr>
            <a:spLocks noChangeShapeType="1"/>
          </p:cNvSpPr>
          <p:nvPr/>
        </p:nvSpPr>
        <p:spPr bwMode="auto">
          <a:xfrm>
            <a:off x="2088580" y="3547880"/>
            <a:ext cx="1703100" cy="110529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Line 31"/>
          <p:cNvSpPr>
            <a:spLocks noChangeShapeType="1"/>
          </p:cNvSpPr>
          <p:nvPr/>
        </p:nvSpPr>
        <p:spPr bwMode="auto">
          <a:xfrm rot="7351121">
            <a:off x="1711187" y="4376334"/>
            <a:ext cx="1928673" cy="141779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" name="Oval 36"/>
          <p:cNvSpPr>
            <a:spLocks noChangeArrowheads="1"/>
          </p:cNvSpPr>
          <p:nvPr/>
        </p:nvSpPr>
        <p:spPr bwMode="auto">
          <a:xfrm>
            <a:off x="3719670" y="4581160"/>
            <a:ext cx="228600" cy="2286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Line 40"/>
          <p:cNvSpPr>
            <a:spLocks noChangeShapeType="1"/>
          </p:cNvSpPr>
          <p:nvPr/>
        </p:nvSpPr>
        <p:spPr bwMode="auto">
          <a:xfrm flipV="1">
            <a:off x="1584510" y="473015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Line 41"/>
          <p:cNvSpPr>
            <a:spLocks noChangeShapeType="1"/>
          </p:cNvSpPr>
          <p:nvPr/>
        </p:nvSpPr>
        <p:spPr bwMode="auto">
          <a:xfrm flipH="1">
            <a:off x="1127310" y="5492150"/>
            <a:ext cx="457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" name="Line 42"/>
          <p:cNvSpPr>
            <a:spLocks noChangeShapeType="1"/>
          </p:cNvSpPr>
          <p:nvPr/>
        </p:nvSpPr>
        <p:spPr bwMode="auto">
          <a:xfrm>
            <a:off x="1584510" y="549215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" name="Line 52"/>
          <p:cNvSpPr>
            <a:spLocks noChangeShapeType="1"/>
          </p:cNvSpPr>
          <p:nvPr/>
        </p:nvSpPr>
        <p:spPr bwMode="auto">
          <a:xfrm flipV="1">
            <a:off x="1584510" y="3619890"/>
            <a:ext cx="504068" cy="187226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10" name="Group 19"/>
          <p:cNvGrpSpPr>
            <a:grpSpLocks/>
          </p:cNvGrpSpPr>
          <p:nvPr/>
        </p:nvGrpSpPr>
        <p:grpSpPr bwMode="auto">
          <a:xfrm rot="194072">
            <a:off x="1211679" y="3046219"/>
            <a:ext cx="906462" cy="979488"/>
            <a:chOff x="197" y="1687"/>
            <a:chExt cx="805" cy="868"/>
          </a:xfrm>
        </p:grpSpPr>
        <p:sp>
          <p:nvSpPr>
            <p:cNvPr id="11" name="Line 20"/>
            <p:cNvSpPr>
              <a:spLocks noChangeShapeType="1"/>
            </p:cNvSpPr>
            <p:nvPr/>
          </p:nvSpPr>
          <p:spPr bwMode="auto">
            <a:xfrm flipV="1">
              <a:off x="197" y="1877"/>
              <a:ext cx="606" cy="2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" name="Line 21"/>
            <p:cNvSpPr>
              <a:spLocks noChangeShapeType="1"/>
            </p:cNvSpPr>
            <p:nvPr/>
          </p:nvSpPr>
          <p:spPr bwMode="auto">
            <a:xfrm>
              <a:off x="197" y="2131"/>
              <a:ext cx="606" cy="2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" name="Oval 22"/>
            <p:cNvSpPr>
              <a:spLocks noChangeArrowheads="1"/>
            </p:cNvSpPr>
            <p:nvPr/>
          </p:nvSpPr>
          <p:spPr bwMode="auto">
            <a:xfrm>
              <a:off x="663" y="1920"/>
              <a:ext cx="187" cy="4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" name="Oval 23"/>
            <p:cNvSpPr>
              <a:spLocks noChangeArrowheads="1"/>
            </p:cNvSpPr>
            <p:nvPr/>
          </p:nvSpPr>
          <p:spPr bwMode="auto">
            <a:xfrm>
              <a:off x="757" y="2005"/>
              <a:ext cx="93" cy="25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757" y="1708"/>
              <a:ext cx="140" cy="169"/>
            </a:xfrm>
            <a:custGeom>
              <a:avLst/>
              <a:gdLst>
                <a:gd name="T0" fmla="*/ 0 w 144"/>
                <a:gd name="T1" fmla="*/ 7 h 192"/>
                <a:gd name="T2" fmla="*/ 46 w 144"/>
                <a:gd name="T3" fmla="*/ 4 h 192"/>
                <a:gd name="T4" fmla="*/ 68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803" y="1740"/>
              <a:ext cx="186" cy="137"/>
            </a:xfrm>
            <a:custGeom>
              <a:avLst/>
              <a:gdLst>
                <a:gd name="T0" fmla="*/ 0 w 192"/>
                <a:gd name="T1" fmla="*/ 4 h 156"/>
                <a:gd name="T2" fmla="*/ 56 w 192"/>
                <a:gd name="T3" fmla="*/ 4 h 156"/>
                <a:gd name="T4" fmla="*/ 81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757" y="2343"/>
              <a:ext cx="245" cy="128"/>
            </a:xfrm>
            <a:custGeom>
              <a:avLst/>
              <a:gdLst>
                <a:gd name="T0" fmla="*/ 0 w 252"/>
                <a:gd name="T1" fmla="*/ 0 h 144"/>
                <a:gd name="T2" fmla="*/ 68 w 252"/>
                <a:gd name="T3" fmla="*/ 4 h 144"/>
                <a:gd name="T4" fmla="*/ 118 w 252"/>
                <a:gd name="T5" fmla="*/ 6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757" y="2343"/>
              <a:ext cx="140" cy="212"/>
            </a:xfrm>
            <a:custGeom>
              <a:avLst/>
              <a:gdLst>
                <a:gd name="T0" fmla="*/ 0 w 144"/>
                <a:gd name="T1" fmla="*/ 0 h 240"/>
                <a:gd name="T2" fmla="*/ 55 w 144"/>
                <a:gd name="T3" fmla="*/ 5 h 240"/>
                <a:gd name="T4" fmla="*/ 68 w 144"/>
                <a:gd name="T5" fmla="*/ 9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" name="Freeform 28"/>
            <p:cNvSpPr>
              <a:spLocks/>
            </p:cNvSpPr>
            <p:nvPr/>
          </p:nvSpPr>
          <p:spPr bwMode="auto">
            <a:xfrm>
              <a:off x="757" y="2343"/>
              <a:ext cx="46" cy="212"/>
            </a:xfrm>
            <a:custGeom>
              <a:avLst/>
              <a:gdLst>
                <a:gd name="T0" fmla="*/ 0 w 48"/>
                <a:gd name="T1" fmla="*/ 0 h 240"/>
                <a:gd name="T2" fmla="*/ 15 w 48"/>
                <a:gd name="T3" fmla="*/ 5 h 240"/>
                <a:gd name="T4" fmla="*/ 0 w 48"/>
                <a:gd name="T5" fmla="*/ 9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" name="Freeform 29"/>
            <p:cNvSpPr>
              <a:spLocks/>
            </p:cNvSpPr>
            <p:nvPr/>
          </p:nvSpPr>
          <p:spPr bwMode="auto">
            <a:xfrm>
              <a:off x="780" y="1687"/>
              <a:ext cx="51" cy="190"/>
            </a:xfrm>
            <a:custGeom>
              <a:avLst/>
              <a:gdLst>
                <a:gd name="T0" fmla="*/ 0 w 52"/>
                <a:gd name="T1" fmla="*/ 7 h 216"/>
                <a:gd name="T2" fmla="*/ 26 w 52"/>
                <a:gd name="T3" fmla="*/ 4 h 216"/>
                <a:gd name="T4" fmla="*/ 24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1" name="Freeform 17"/>
          <p:cNvSpPr>
            <a:spLocks/>
          </p:cNvSpPr>
          <p:nvPr/>
        </p:nvSpPr>
        <p:spPr bwMode="auto">
          <a:xfrm rot="606262">
            <a:off x="2527818" y="2830536"/>
            <a:ext cx="749300" cy="2076450"/>
          </a:xfrm>
          <a:custGeom>
            <a:avLst/>
            <a:gdLst>
              <a:gd name="T0" fmla="*/ 2147483647 w 533"/>
              <a:gd name="T1" fmla="*/ 2147483647 h 1543"/>
              <a:gd name="T2" fmla="*/ 2147483647 w 533"/>
              <a:gd name="T3" fmla="*/ 2147483647 h 1543"/>
              <a:gd name="T4" fmla="*/ 0 w 533"/>
              <a:gd name="T5" fmla="*/ 2147483647 h 1543"/>
              <a:gd name="T6" fmla="*/ 0 w 533"/>
              <a:gd name="T7" fmla="*/ 0 h 1543"/>
              <a:gd name="T8" fmla="*/ 2147483647 w 533"/>
              <a:gd name="T9" fmla="*/ 2147483647 h 1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3"/>
              <a:gd name="T16" fmla="*/ 0 h 1543"/>
              <a:gd name="T17" fmla="*/ 533 w 533"/>
              <a:gd name="T18" fmla="*/ 1543 h 15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3" h="1543">
                <a:moveTo>
                  <a:pt x="533" y="416"/>
                </a:moveTo>
                <a:lnTo>
                  <a:pt x="533" y="1136"/>
                </a:lnTo>
                <a:lnTo>
                  <a:pt x="0" y="1543"/>
                </a:lnTo>
                <a:lnTo>
                  <a:pt x="0" y="0"/>
                </a:lnTo>
                <a:lnTo>
                  <a:pt x="533" y="416"/>
                </a:lnTo>
                <a:close/>
              </a:path>
            </a:pathLst>
          </a:custGeom>
          <a:solidFill>
            <a:srgbClr val="443F3A">
              <a:alpha val="50195"/>
            </a:srgbClr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2" name="Csoportba foglalás 21"/>
          <p:cNvGrpSpPr/>
          <p:nvPr/>
        </p:nvGrpSpPr>
        <p:grpSpPr>
          <a:xfrm rot="572950">
            <a:off x="1638556" y="2813427"/>
            <a:ext cx="1066800" cy="1219200"/>
            <a:chOff x="742120" y="3243080"/>
            <a:chExt cx="1066800" cy="1219200"/>
          </a:xfrm>
        </p:grpSpPr>
        <p:sp>
          <p:nvSpPr>
            <p:cNvPr id="23" name="Line 40"/>
            <p:cNvSpPr>
              <a:spLocks noChangeShapeType="1"/>
            </p:cNvSpPr>
            <p:nvPr/>
          </p:nvSpPr>
          <p:spPr bwMode="auto">
            <a:xfrm flipV="1">
              <a:off x="1199320" y="3243080"/>
              <a:ext cx="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4" name="Line 41"/>
            <p:cNvSpPr>
              <a:spLocks noChangeShapeType="1"/>
            </p:cNvSpPr>
            <p:nvPr/>
          </p:nvSpPr>
          <p:spPr bwMode="auto">
            <a:xfrm flipH="1">
              <a:off x="742120" y="4005080"/>
              <a:ext cx="4572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5" name="Line 42"/>
            <p:cNvSpPr>
              <a:spLocks noChangeShapeType="1"/>
            </p:cNvSpPr>
            <p:nvPr/>
          </p:nvSpPr>
          <p:spPr bwMode="auto">
            <a:xfrm>
              <a:off x="1199320" y="4005080"/>
              <a:ext cx="609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6" name="Freeform 17"/>
          <p:cNvSpPr>
            <a:spLocks/>
          </p:cNvSpPr>
          <p:nvPr/>
        </p:nvSpPr>
        <p:spPr bwMode="auto">
          <a:xfrm rot="606262">
            <a:off x="2722382" y="3821486"/>
            <a:ext cx="117148" cy="299963"/>
          </a:xfrm>
          <a:custGeom>
            <a:avLst/>
            <a:gdLst>
              <a:gd name="T0" fmla="*/ 2147483647 w 533"/>
              <a:gd name="T1" fmla="*/ 2147483647 h 1543"/>
              <a:gd name="T2" fmla="*/ 2147483647 w 533"/>
              <a:gd name="T3" fmla="*/ 2147483647 h 1543"/>
              <a:gd name="T4" fmla="*/ 0 w 533"/>
              <a:gd name="T5" fmla="*/ 2147483647 h 1543"/>
              <a:gd name="T6" fmla="*/ 0 w 533"/>
              <a:gd name="T7" fmla="*/ 0 h 1543"/>
              <a:gd name="T8" fmla="*/ 2147483647 w 533"/>
              <a:gd name="T9" fmla="*/ 2147483647 h 1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3"/>
              <a:gd name="T16" fmla="*/ 0 h 1543"/>
              <a:gd name="T17" fmla="*/ 533 w 533"/>
              <a:gd name="T18" fmla="*/ 1543 h 15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3" h="1543">
                <a:moveTo>
                  <a:pt x="533" y="416"/>
                </a:moveTo>
                <a:lnTo>
                  <a:pt x="533" y="1136"/>
                </a:lnTo>
                <a:lnTo>
                  <a:pt x="0" y="1543"/>
                </a:lnTo>
                <a:lnTo>
                  <a:pt x="0" y="0"/>
                </a:lnTo>
                <a:lnTo>
                  <a:pt x="533" y="416"/>
                </a:lnTo>
                <a:close/>
              </a:path>
            </a:pathLst>
          </a:custGeom>
          <a:solidFill>
            <a:srgbClr val="443F3A">
              <a:alpha val="50195"/>
            </a:srgbClr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7" name="Szövegdoboz 26"/>
          <p:cNvSpPr txBox="1"/>
          <p:nvPr/>
        </p:nvSpPr>
        <p:spPr>
          <a:xfrm>
            <a:off x="1415350" y="4077090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hu-HU" sz="3200" b="1" baseline="-25000" dirty="0"/>
          </a:p>
        </p:txBody>
      </p:sp>
      <p:graphicFrame>
        <p:nvGraphicFramePr>
          <p:cNvPr id="28" name="Objektum 27"/>
          <p:cNvGraphicFramePr>
            <a:graphicFrameLocks noChangeAspect="1"/>
          </p:cNvGraphicFramePr>
          <p:nvPr/>
        </p:nvGraphicFramePr>
        <p:xfrm>
          <a:off x="839270" y="1124680"/>
          <a:ext cx="2346533" cy="1512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2" name="Equation" r:id="rId3" imgW="1143000" imgH="736560" progId="Equation.3">
                  <p:embed/>
                </p:oleObj>
              </mc:Choice>
              <mc:Fallback>
                <p:oleObj name="Equation" r:id="rId3" imgW="1143000" imgH="736560" progId="Equation.3">
                  <p:embed/>
                  <p:pic>
                    <p:nvPicPr>
                      <p:cNvPr id="66" name="Objektum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270" y="1124680"/>
                        <a:ext cx="2346533" cy="15122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ktum 28"/>
          <p:cNvGraphicFramePr>
            <a:graphicFrameLocks noChangeAspect="1"/>
          </p:cNvGraphicFramePr>
          <p:nvPr/>
        </p:nvGraphicFramePr>
        <p:xfrm>
          <a:off x="3575050" y="3933825"/>
          <a:ext cx="167163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3" name="Equation" r:id="rId5" imgW="812520" imgH="228600" progId="Equation.3">
                  <p:embed/>
                </p:oleObj>
              </mc:Choice>
              <mc:Fallback>
                <p:oleObj name="Equation" r:id="rId5" imgW="812520" imgH="228600" progId="Equation.3">
                  <p:embed/>
                  <p:pic>
                    <p:nvPicPr>
                      <p:cNvPr id="67" name="Objektum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050" y="3933825"/>
                        <a:ext cx="1671638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6888110" y="2060810"/>
            <a:ext cx="2736380" cy="64809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1" name="Freeform 17"/>
          <p:cNvSpPr>
            <a:spLocks/>
          </p:cNvSpPr>
          <p:nvPr/>
        </p:nvSpPr>
        <p:spPr bwMode="auto">
          <a:xfrm>
            <a:off x="7752230" y="980660"/>
            <a:ext cx="936130" cy="2448340"/>
          </a:xfrm>
          <a:custGeom>
            <a:avLst/>
            <a:gdLst>
              <a:gd name="T0" fmla="*/ 2147483647 w 533"/>
              <a:gd name="T1" fmla="*/ 2147483647 h 1543"/>
              <a:gd name="T2" fmla="*/ 2147483647 w 533"/>
              <a:gd name="T3" fmla="*/ 2147483647 h 1543"/>
              <a:gd name="T4" fmla="*/ 0 w 533"/>
              <a:gd name="T5" fmla="*/ 2147483647 h 1543"/>
              <a:gd name="T6" fmla="*/ 0 w 533"/>
              <a:gd name="T7" fmla="*/ 0 h 1543"/>
              <a:gd name="T8" fmla="*/ 2147483647 w 533"/>
              <a:gd name="T9" fmla="*/ 2147483647 h 1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3"/>
              <a:gd name="T16" fmla="*/ 0 h 1543"/>
              <a:gd name="T17" fmla="*/ 533 w 533"/>
              <a:gd name="T18" fmla="*/ 1543 h 15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3" h="1543">
                <a:moveTo>
                  <a:pt x="533" y="416"/>
                </a:moveTo>
                <a:lnTo>
                  <a:pt x="533" y="1136"/>
                </a:lnTo>
                <a:lnTo>
                  <a:pt x="0" y="1543"/>
                </a:lnTo>
                <a:lnTo>
                  <a:pt x="0" y="0"/>
                </a:lnTo>
                <a:lnTo>
                  <a:pt x="533" y="416"/>
                </a:lnTo>
                <a:close/>
              </a:path>
            </a:pathLst>
          </a:custGeom>
          <a:solidFill>
            <a:srgbClr val="443F3A">
              <a:alpha val="50195"/>
            </a:srgbClr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" name="Freeform 18"/>
          <p:cNvSpPr>
            <a:spLocks/>
          </p:cNvSpPr>
          <p:nvPr/>
        </p:nvSpPr>
        <p:spPr bwMode="auto">
          <a:xfrm>
            <a:off x="7914858" y="2126157"/>
            <a:ext cx="125412" cy="366713"/>
          </a:xfrm>
          <a:custGeom>
            <a:avLst/>
            <a:gdLst>
              <a:gd name="T0" fmla="*/ 2147483647 w 533"/>
              <a:gd name="T1" fmla="*/ 2147483647 h 1520"/>
              <a:gd name="T2" fmla="*/ 2147483647 w 533"/>
              <a:gd name="T3" fmla="*/ 2147483647 h 1520"/>
              <a:gd name="T4" fmla="*/ 2147483647 w 533"/>
              <a:gd name="T5" fmla="*/ 2147483647 h 1520"/>
              <a:gd name="T6" fmla="*/ 0 w 533"/>
              <a:gd name="T7" fmla="*/ 0 h 1520"/>
              <a:gd name="T8" fmla="*/ 2147483647 w 533"/>
              <a:gd name="T9" fmla="*/ 2147483647 h 15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3"/>
              <a:gd name="T16" fmla="*/ 0 h 1520"/>
              <a:gd name="T17" fmla="*/ 533 w 533"/>
              <a:gd name="T18" fmla="*/ 1520 h 15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3" h="1520">
                <a:moveTo>
                  <a:pt x="533" y="416"/>
                </a:moveTo>
                <a:lnTo>
                  <a:pt x="533" y="1136"/>
                </a:lnTo>
                <a:lnTo>
                  <a:pt x="5" y="1520"/>
                </a:lnTo>
                <a:lnTo>
                  <a:pt x="0" y="0"/>
                </a:lnTo>
                <a:lnTo>
                  <a:pt x="533" y="416"/>
                </a:lnTo>
                <a:close/>
              </a:path>
            </a:pathLst>
          </a:custGeom>
          <a:solidFill>
            <a:srgbClr val="443F3A">
              <a:alpha val="50195"/>
            </a:srgbClr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3" name="Oval 36"/>
          <p:cNvSpPr>
            <a:spLocks noChangeArrowheads="1"/>
          </p:cNvSpPr>
          <p:nvPr/>
        </p:nvSpPr>
        <p:spPr bwMode="auto">
          <a:xfrm>
            <a:off x="9624490" y="2636890"/>
            <a:ext cx="228600" cy="2286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4" name="Line 40"/>
          <p:cNvSpPr>
            <a:spLocks noChangeShapeType="1"/>
          </p:cNvSpPr>
          <p:nvPr/>
        </p:nvSpPr>
        <p:spPr bwMode="auto">
          <a:xfrm flipV="1">
            <a:off x="6888110" y="129881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" name="Line 41"/>
          <p:cNvSpPr>
            <a:spLocks noChangeShapeType="1"/>
          </p:cNvSpPr>
          <p:nvPr/>
        </p:nvSpPr>
        <p:spPr bwMode="auto">
          <a:xfrm flipH="1">
            <a:off x="6430910" y="2060810"/>
            <a:ext cx="457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6" name="Line 42"/>
          <p:cNvSpPr>
            <a:spLocks noChangeShapeType="1"/>
          </p:cNvSpPr>
          <p:nvPr/>
        </p:nvSpPr>
        <p:spPr bwMode="auto">
          <a:xfrm>
            <a:off x="6888110" y="2060810"/>
            <a:ext cx="115216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37" name="Group 19"/>
          <p:cNvGrpSpPr>
            <a:grpSpLocks/>
          </p:cNvGrpSpPr>
          <p:nvPr/>
        </p:nvGrpSpPr>
        <p:grpSpPr bwMode="auto">
          <a:xfrm>
            <a:off x="6096000" y="1484730"/>
            <a:ext cx="906462" cy="979488"/>
            <a:chOff x="197" y="1687"/>
            <a:chExt cx="805" cy="868"/>
          </a:xfrm>
        </p:grpSpPr>
        <p:sp>
          <p:nvSpPr>
            <p:cNvPr id="38" name="Line 20"/>
            <p:cNvSpPr>
              <a:spLocks noChangeShapeType="1"/>
            </p:cNvSpPr>
            <p:nvPr/>
          </p:nvSpPr>
          <p:spPr bwMode="auto">
            <a:xfrm flipV="1">
              <a:off x="197" y="1877"/>
              <a:ext cx="606" cy="2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9" name="Line 21"/>
            <p:cNvSpPr>
              <a:spLocks noChangeShapeType="1"/>
            </p:cNvSpPr>
            <p:nvPr/>
          </p:nvSpPr>
          <p:spPr bwMode="auto">
            <a:xfrm>
              <a:off x="197" y="2131"/>
              <a:ext cx="606" cy="2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0" name="Oval 22"/>
            <p:cNvSpPr>
              <a:spLocks noChangeArrowheads="1"/>
            </p:cNvSpPr>
            <p:nvPr/>
          </p:nvSpPr>
          <p:spPr bwMode="auto">
            <a:xfrm>
              <a:off x="663" y="1920"/>
              <a:ext cx="187" cy="4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" name="Oval 23"/>
            <p:cNvSpPr>
              <a:spLocks noChangeArrowheads="1"/>
            </p:cNvSpPr>
            <p:nvPr/>
          </p:nvSpPr>
          <p:spPr bwMode="auto">
            <a:xfrm>
              <a:off x="757" y="2005"/>
              <a:ext cx="93" cy="25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2" name="Freeform 24"/>
            <p:cNvSpPr>
              <a:spLocks/>
            </p:cNvSpPr>
            <p:nvPr/>
          </p:nvSpPr>
          <p:spPr bwMode="auto">
            <a:xfrm>
              <a:off x="757" y="1708"/>
              <a:ext cx="140" cy="169"/>
            </a:xfrm>
            <a:custGeom>
              <a:avLst/>
              <a:gdLst>
                <a:gd name="T0" fmla="*/ 0 w 144"/>
                <a:gd name="T1" fmla="*/ 7 h 192"/>
                <a:gd name="T2" fmla="*/ 46 w 144"/>
                <a:gd name="T3" fmla="*/ 4 h 192"/>
                <a:gd name="T4" fmla="*/ 68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3" name="Freeform 25"/>
            <p:cNvSpPr>
              <a:spLocks/>
            </p:cNvSpPr>
            <p:nvPr/>
          </p:nvSpPr>
          <p:spPr bwMode="auto">
            <a:xfrm>
              <a:off x="803" y="1740"/>
              <a:ext cx="186" cy="137"/>
            </a:xfrm>
            <a:custGeom>
              <a:avLst/>
              <a:gdLst>
                <a:gd name="T0" fmla="*/ 0 w 192"/>
                <a:gd name="T1" fmla="*/ 4 h 156"/>
                <a:gd name="T2" fmla="*/ 56 w 192"/>
                <a:gd name="T3" fmla="*/ 4 h 156"/>
                <a:gd name="T4" fmla="*/ 81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4" name="Freeform 26"/>
            <p:cNvSpPr>
              <a:spLocks/>
            </p:cNvSpPr>
            <p:nvPr/>
          </p:nvSpPr>
          <p:spPr bwMode="auto">
            <a:xfrm>
              <a:off x="757" y="2343"/>
              <a:ext cx="245" cy="128"/>
            </a:xfrm>
            <a:custGeom>
              <a:avLst/>
              <a:gdLst>
                <a:gd name="T0" fmla="*/ 0 w 252"/>
                <a:gd name="T1" fmla="*/ 0 h 144"/>
                <a:gd name="T2" fmla="*/ 68 w 252"/>
                <a:gd name="T3" fmla="*/ 4 h 144"/>
                <a:gd name="T4" fmla="*/ 118 w 252"/>
                <a:gd name="T5" fmla="*/ 6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5" name="Freeform 27"/>
            <p:cNvSpPr>
              <a:spLocks/>
            </p:cNvSpPr>
            <p:nvPr/>
          </p:nvSpPr>
          <p:spPr bwMode="auto">
            <a:xfrm>
              <a:off x="757" y="2343"/>
              <a:ext cx="140" cy="212"/>
            </a:xfrm>
            <a:custGeom>
              <a:avLst/>
              <a:gdLst>
                <a:gd name="T0" fmla="*/ 0 w 144"/>
                <a:gd name="T1" fmla="*/ 0 h 240"/>
                <a:gd name="T2" fmla="*/ 55 w 144"/>
                <a:gd name="T3" fmla="*/ 5 h 240"/>
                <a:gd name="T4" fmla="*/ 68 w 144"/>
                <a:gd name="T5" fmla="*/ 9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6" name="Freeform 28"/>
            <p:cNvSpPr>
              <a:spLocks/>
            </p:cNvSpPr>
            <p:nvPr/>
          </p:nvSpPr>
          <p:spPr bwMode="auto">
            <a:xfrm>
              <a:off x="757" y="2343"/>
              <a:ext cx="46" cy="212"/>
            </a:xfrm>
            <a:custGeom>
              <a:avLst/>
              <a:gdLst>
                <a:gd name="T0" fmla="*/ 0 w 48"/>
                <a:gd name="T1" fmla="*/ 0 h 240"/>
                <a:gd name="T2" fmla="*/ 15 w 48"/>
                <a:gd name="T3" fmla="*/ 5 h 240"/>
                <a:gd name="T4" fmla="*/ 0 w 48"/>
                <a:gd name="T5" fmla="*/ 9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7" name="Freeform 29"/>
            <p:cNvSpPr>
              <a:spLocks/>
            </p:cNvSpPr>
            <p:nvPr/>
          </p:nvSpPr>
          <p:spPr bwMode="auto">
            <a:xfrm>
              <a:off x="780" y="1687"/>
              <a:ext cx="51" cy="190"/>
            </a:xfrm>
            <a:custGeom>
              <a:avLst/>
              <a:gdLst>
                <a:gd name="T0" fmla="*/ 0 w 52"/>
                <a:gd name="T1" fmla="*/ 7 h 216"/>
                <a:gd name="T2" fmla="*/ 26 w 52"/>
                <a:gd name="T3" fmla="*/ 4 h 216"/>
                <a:gd name="T4" fmla="*/ 24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48" name="Szövegdoboz 47"/>
          <p:cNvSpPr txBox="1"/>
          <p:nvPr/>
        </p:nvSpPr>
        <p:spPr>
          <a:xfrm>
            <a:off x="7176150" y="1340710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i="1" dirty="0" smtClean="0">
                <a:latin typeface="Times New Roman" pitchFamily="18" charset="0"/>
                <a:cs typeface="Times New Roman" pitchFamily="18" charset="0"/>
              </a:rPr>
              <a:t>f</a:t>
            </a:r>
            <a:endParaRPr lang="hu-HU" sz="3200" i="1" baseline="-25000" dirty="0"/>
          </a:p>
        </p:txBody>
      </p:sp>
      <p:sp>
        <p:nvSpPr>
          <p:cNvPr id="49" name="Szövegdoboz 48"/>
          <p:cNvSpPr txBox="1"/>
          <p:nvPr/>
        </p:nvSpPr>
        <p:spPr>
          <a:xfrm>
            <a:off x="9408460" y="1916790"/>
            <a:ext cx="1553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320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hu-HU" sz="3200" i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hu-HU" sz="32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hu-HU" sz="32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hu-HU" sz="3200" i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hu-HU" sz="32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hu-HU" sz="32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hu-HU" sz="3200" i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hu-HU" sz="3200" baseline="-25000" dirty="0"/>
          </a:p>
        </p:txBody>
      </p:sp>
      <p:sp>
        <p:nvSpPr>
          <p:cNvPr id="50" name="Szövegdoboz 49"/>
          <p:cNvSpPr txBox="1"/>
          <p:nvPr/>
        </p:nvSpPr>
        <p:spPr>
          <a:xfrm>
            <a:off x="8400320" y="2924930"/>
            <a:ext cx="18758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hu-HU" sz="3200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hu-HU" sz="3200" i="1" dirty="0" err="1" smtClean="0">
                <a:latin typeface="Times New Roman" pitchFamily="18" charset="0"/>
                <a:cs typeface="Times New Roman" pitchFamily="18" charset="0"/>
              </a:rPr>
              <a:t>fx</a:t>
            </a:r>
            <a:r>
              <a:rPr lang="hu-HU" sz="3200" i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hu-HU" sz="32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hu-HU" sz="3200" i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hu-H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hu-HU" sz="32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hu-HU" sz="3200" i="1" dirty="0" err="1" smtClean="0">
                <a:latin typeface="Times New Roman" pitchFamily="18" charset="0"/>
                <a:cs typeface="Times New Roman" pitchFamily="18" charset="0"/>
              </a:rPr>
              <a:t>fy</a:t>
            </a:r>
            <a:r>
              <a:rPr lang="hu-HU" sz="3200" i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hu-HU" sz="32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hu-HU" sz="3200" i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hu-HU" sz="3200" baseline="-25000" dirty="0"/>
          </a:p>
        </p:txBody>
      </p:sp>
      <p:sp>
        <p:nvSpPr>
          <p:cNvPr id="51" name="Szövegdoboz 50"/>
          <p:cNvSpPr txBox="1"/>
          <p:nvPr/>
        </p:nvSpPr>
        <p:spPr>
          <a:xfrm>
            <a:off x="8616350" y="4293120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320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hu-HU" sz="3200" i="1" baseline="-25000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hu-HU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320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hu-HU" sz="3200" i="1" baseline="-250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hu-HU" sz="3200" baseline="-25000" dirty="0"/>
          </a:p>
        </p:txBody>
      </p:sp>
      <p:sp>
        <p:nvSpPr>
          <p:cNvPr id="52" name="Téglalap 51"/>
          <p:cNvSpPr/>
          <p:nvPr/>
        </p:nvSpPr>
        <p:spPr>
          <a:xfrm>
            <a:off x="7536200" y="4149100"/>
            <a:ext cx="2736380" cy="1944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3" name="Téglalap 52"/>
          <p:cNvSpPr/>
          <p:nvPr/>
        </p:nvSpPr>
        <p:spPr>
          <a:xfrm>
            <a:off x="7752230" y="5157240"/>
            <a:ext cx="207650" cy="2244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Oval 36"/>
          <p:cNvSpPr>
            <a:spLocks noChangeArrowheads="1"/>
          </p:cNvSpPr>
          <p:nvPr/>
        </p:nvSpPr>
        <p:spPr bwMode="auto">
          <a:xfrm>
            <a:off x="8040270" y="1976230"/>
            <a:ext cx="144020" cy="15659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5" name="Oval 36"/>
          <p:cNvSpPr>
            <a:spLocks noChangeArrowheads="1"/>
          </p:cNvSpPr>
          <p:nvPr/>
        </p:nvSpPr>
        <p:spPr bwMode="auto">
          <a:xfrm>
            <a:off x="8832380" y="5000650"/>
            <a:ext cx="144020" cy="15659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6" name="Szövegdoboz 55"/>
          <p:cNvSpPr txBox="1"/>
          <p:nvPr/>
        </p:nvSpPr>
        <p:spPr>
          <a:xfrm>
            <a:off x="8256300" y="4365130"/>
            <a:ext cx="1168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320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hu-HU" sz="3200" i="1" baseline="-25000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hu-HU" sz="32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hu-HU" sz="320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hu-HU" sz="3200" i="1" baseline="-250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hu-HU" sz="3200" baseline="-25000" dirty="0"/>
          </a:p>
        </p:txBody>
      </p:sp>
      <p:sp>
        <p:nvSpPr>
          <p:cNvPr id="57" name="Szövegdoboz 56"/>
          <p:cNvSpPr txBox="1"/>
          <p:nvPr/>
        </p:nvSpPr>
        <p:spPr>
          <a:xfrm>
            <a:off x="7968260" y="5301260"/>
            <a:ext cx="1037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32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hu-HU" sz="32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hu-HU" sz="3200" baseline="-25000" dirty="0"/>
          </a:p>
        </p:txBody>
      </p:sp>
      <p:sp>
        <p:nvSpPr>
          <p:cNvPr id="58" name="Szövegdoboz 57"/>
          <p:cNvSpPr txBox="1"/>
          <p:nvPr/>
        </p:nvSpPr>
        <p:spPr>
          <a:xfrm>
            <a:off x="5591930" y="3140960"/>
            <a:ext cx="21707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hu-HU" sz="3200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3200" i="1" dirty="0" err="1" smtClean="0">
                <a:latin typeface="Times New Roman" pitchFamily="18" charset="0"/>
                <a:cs typeface="Times New Roman" pitchFamily="18" charset="0"/>
              </a:rPr>
              <a:t>X-c</a:t>
            </a:r>
            <a:r>
              <a:rPr lang="hu-HU" sz="3200" i="1" baseline="-25000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hu-HU" sz="3200" i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u-HU" sz="3200" i="1" baseline="-25000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hu-H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hu-HU" sz="32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hu-HU" sz="3200" i="1" dirty="0" err="1" smtClean="0">
                <a:latin typeface="Times New Roman" pitchFamily="18" charset="0"/>
                <a:cs typeface="Times New Roman" pitchFamily="18" charset="0"/>
              </a:rPr>
              <a:t>-c</a:t>
            </a:r>
            <a:r>
              <a:rPr lang="en-US" sz="3200" i="1" baseline="-25000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hu-HU" sz="32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i="1" baseline="-25000" dirty="0" smtClean="0">
                <a:latin typeface="Times New Roman" pitchFamily="18" charset="0"/>
                <a:cs typeface="Times New Roman" pitchFamily="18" charset="0"/>
              </a:rPr>
              <a:t>y</a:t>
            </a:r>
            <a:endParaRPr lang="hu-HU" sz="3200" baseline="-25000" dirty="0"/>
          </a:p>
        </p:txBody>
      </p:sp>
      <p:sp>
        <p:nvSpPr>
          <p:cNvPr id="59" name="Szövegdoboz 58"/>
          <p:cNvSpPr txBox="1"/>
          <p:nvPr/>
        </p:nvSpPr>
        <p:spPr>
          <a:xfrm>
            <a:off x="7684434" y="2348850"/>
            <a:ext cx="1075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32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hu-HU" sz="3200" i="1" dirty="0" smtClean="0">
                <a:latin typeface="Times New Roman" pitchFamily="18" charset="0"/>
                <a:cs typeface="Times New Roman" pitchFamily="18" charset="0"/>
              </a:rPr>
              <a:t>,y</a:t>
            </a:r>
            <a:r>
              <a:rPr lang="en-US" sz="3200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hu-HU" sz="3200" baseline="-25000" dirty="0"/>
          </a:p>
        </p:txBody>
      </p:sp>
      <p:sp>
        <p:nvSpPr>
          <p:cNvPr id="60" name="Téglalap 59"/>
          <p:cNvSpPr/>
          <p:nvPr/>
        </p:nvSpPr>
        <p:spPr>
          <a:xfrm>
            <a:off x="7680220" y="4581160"/>
            <a:ext cx="500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hu-HU" sz="3600" i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hu-HU" sz="3600" dirty="0"/>
          </a:p>
        </p:txBody>
      </p:sp>
      <p:graphicFrame>
        <p:nvGraphicFramePr>
          <p:cNvPr id="61" name="Objektum 60"/>
          <p:cNvGraphicFramePr>
            <a:graphicFrameLocks noChangeAspect="1"/>
          </p:cNvGraphicFramePr>
          <p:nvPr/>
        </p:nvGraphicFramePr>
        <p:xfrm>
          <a:off x="1816100" y="4941888"/>
          <a:ext cx="5378450" cy="146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4" name="Equation" r:id="rId7" imgW="2616120" imgH="711000" progId="Equation.3">
                  <p:embed/>
                </p:oleObj>
              </mc:Choice>
              <mc:Fallback>
                <p:oleObj name="Equation" r:id="rId7" imgW="2616120" imgH="711000" progId="Equation.3">
                  <p:embed/>
                  <p:pic>
                    <p:nvPicPr>
                      <p:cNvPr id="105" name="Objektum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6100" y="4941888"/>
                        <a:ext cx="5378450" cy="1462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Szövegdoboz 61"/>
          <p:cNvSpPr txBox="1"/>
          <p:nvPr/>
        </p:nvSpPr>
        <p:spPr>
          <a:xfrm>
            <a:off x="5231880" y="5949350"/>
            <a:ext cx="2117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Back projection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10219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3D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cloud</a:t>
            </a:r>
            <a:endParaRPr lang="en-US" dirty="0"/>
          </a:p>
        </p:txBody>
      </p:sp>
      <p:pic>
        <p:nvPicPr>
          <p:cNvPr id="35842" name="Picture 2" descr="http://through-the-interface.typepad.com/.a/6a00d83452464869e2017ee49beff0970d-p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660" y="1556740"/>
            <a:ext cx="44767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3143590" y="5652490"/>
            <a:ext cx="61208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http://through-the-interface.typepad.com/through_the_interface/2012/11/updated-autocad-integration-samples-for-kinect-sdk-v16.html</a:t>
            </a:r>
          </a:p>
        </p:txBody>
      </p:sp>
    </p:spTree>
    <p:extLst>
      <p:ext uri="{BB962C8B-B14F-4D97-AF65-F5344CB8AC3E}">
        <p14:creationId xmlns:p14="http://schemas.microsoft.com/office/powerpoint/2010/main" val="420529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Dynamic</a:t>
            </a:r>
            <a:r>
              <a:rPr lang="hu-HU" dirty="0" smtClean="0"/>
              <a:t> camera, </a:t>
            </a:r>
            <a:r>
              <a:rPr lang="hu-HU" dirty="0" err="1" smtClean="0"/>
              <a:t>static</a:t>
            </a:r>
            <a:r>
              <a:rPr lang="hu-HU" dirty="0" smtClean="0"/>
              <a:t> </a:t>
            </a:r>
            <a:r>
              <a:rPr lang="hu-HU" dirty="0" err="1" smtClean="0"/>
              <a:t>scene</a:t>
            </a:r>
            <a:endParaRPr lang="en-US" dirty="0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 rot="194072">
            <a:off x="938191" y="1703170"/>
            <a:ext cx="906462" cy="979488"/>
            <a:chOff x="197" y="1687"/>
            <a:chExt cx="805" cy="868"/>
          </a:xfrm>
        </p:grpSpPr>
        <p:sp>
          <p:nvSpPr>
            <p:cNvPr id="4" name="Line 20"/>
            <p:cNvSpPr>
              <a:spLocks noChangeShapeType="1"/>
            </p:cNvSpPr>
            <p:nvPr/>
          </p:nvSpPr>
          <p:spPr bwMode="auto">
            <a:xfrm flipV="1">
              <a:off x="197" y="1877"/>
              <a:ext cx="606" cy="2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" name="Line 21"/>
            <p:cNvSpPr>
              <a:spLocks noChangeShapeType="1"/>
            </p:cNvSpPr>
            <p:nvPr/>
          </p:nvSpPr>
          <p:spPr bwMode="auto">
            <a:xfrm>
              <a:off x="197" y="2131"/>
              <a:ext cx="606" cy="2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" name="Oval 22"/>
            <p:cNvSpPr>
              <a:spLocks noChangeArrowheads="1"/>
            </p:cNvSpPr>
            <p:nvPr/>
          </p:nvSpPr>
          <p:spPr bwMode="auto">
            <a:xfrm>
              <a:off x="663" y="1920"/>
              <a:ext cx="187" cy="4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" name="Oval 23"/>
            <p:cNvSpPr>
              <a:spLocks noChangeArrowheads="1"/>
            </p:cNvSpPr>
            <p:nvPr/>
          </p:nvSpPr>
          <p:spPr bwMode="auto">
            <a:xfrm>
              <a:off x="757" y="2005"/>
              <a:ext cx="93" cy="25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" name="Freeform 24"/>
            <p:cNvSpPr>
              <a:spLocks/>
            </p:cNvSpPr>
            <p:nvPr/>
          </p:nvSpPr>
          <p:spPr bwMode="auto">
            <a:xfrm>
              <a:off x="757" y="1708"/>
              <a:ext cx="140" cy="169"/>
            </a:xfrm>
            <a:custGeom>
              <a:avLst/>
              <a:gdLst>
                <a:gd name="T0" fmla="*/ 0 w 144"/>
                <a:gd name="T1" fmla="*/ 7 h 192"/>
                <a:gd name="T2" fmla="*/ 46 w 144"/>
                <a:gd name="T3" fmla="*/ 4 h 192"/>
                <a:gd name="T4" fmla="*/ 68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" name="Freeform 25"/>
            <p:cNvSpPr>
              <a:spLocks/>
            </p:cNvSpPr>
            <p:nvPr/>
          </p:nvSpPr>
          <p:spPr bwMode="auto">
            <a:xfrm>
              <a:off x="803" y="1740"/>
              <a:ext cx="186" cy="137"/>
            </a:xfrm>
            <a:custGeom>
              <a:avLst/>
              <a:gdLst>
                <a:gd name="T0" fmla="*/ 0 w 192"/>
                <a:gd name="T1" fmla="*/ 4 h 156"/>
                <a:gd name="T2" fmla="*/ 56 w 192"/>
                <a:gd name="T3" fmla="*/ 4 h 156"/>
                <a:gd name="T4" fmla="*/ 81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auto">
            <a:xfrm>
              <a:off x="757" y="2343"/>
              <a:ext cx="245" cy="128"/>
            </a:xfrm>
            <a:custGeom>
              <a:avLst/>
              <a:gdLst>
                <a:gd name="T0" fmla="*/ 0 w 252"/>
                <a:gd name="T1" fmla="*/ 0 h 144"/>
                <a:gd name="T2" fmla="*/ 68 w 252"/>
                <a:gd name="T3" fmla="*/ 4 h 144"/>
                <a:gd name="T4" fmla="*/ 118 w 252"/>
                <a:gd name="T5" fmla="*/ 6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" name="Freeform 27"/>
            <p:cNvSpPr>
              <a:spLocks/>
            </p:cNvSpPr>
            <p:nvPr/>
          </p:nvSpPr>
          <p:spPr bwMode="auto">
            <a:xfrm>
              <a:off x="757" y="2343"/>
              <a:ext cx="140" cy="212"/>
            </a:xfrm>
            <a:custGeom>
              <a:avLst/>
              <a:gdLst>
                <a:gd name="T0" fmla="*/ 0 w 144"/>
                <a:gd name="T1" fmla="*/ 0 h 240"/>
                <a:gd name="T2" fmla="*/ 55 w 144"/>
                <a:gd name="T3" fmla="*/ 5 h 240"/>
                <a:gd name="T4" fmla="*/ 68 w 144"/>
                <a:gd name="T5" fmla="*/ 9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757" y="2343"/>
              <a:ext cx="46" cy="212"/>
            </a:xfrm>
            <a:custGeom>
              <a:avLst/>
              <a:gdLst>
                <a:gd name="T0" fmla="*/ 0 w 48"/>
                <a:gd name="T1" fmla="*/ 0 h 240"/>
                <a:gd name="T2" fmla="*/ 15 w 48"/>
                <a:gd name="T3" fmla="*/ 5 h 240"/>
                <a:gd name="T4" fmla="*/ 0 w 48"/>
                <a:gd name="T5" fmla="*/ 9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" name="Freeform 29"/>
            <p:cNvSpPr>
              <a:spLocks/>
            </p:cNvSpPr>
            <p:nvPr/>
          </p:nvSpPr>
          <p:spPr bwMode="auto">
            <a:xfrm>
              <a:off x="780" y="1687"/>
              <a:ext cx="51" cy="190"/>
            </a:xfrm>
            <a:custGeom>
              <a:avLst/>
              <a:gdLst>
                <a:gd name="T0" fmla="*/ 0 w 52"/>
                <a:gd name="T1" fmla="*/ 7 h 216"/>
                <a:gd name="T2" fmla="*/ 26 w 52"/>
                <a:gd name="T3" fmla="*/ 4 h 216"/>
                <a:gd name="T4" fmla="*/ 24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775400" y="2182447"/>
            <a:ext cx="2520350" cy="165623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" name="Freeform 17"/>
          <p:cNvSpPr>
            <a:spLocks/>
          </p:cNvSpPr>
          <p:nvPr/>
        </p:nvSpPr>
        <p:spPr bwMode="auto">
          <a:xfrm rot="606262">
            <a:off x="2423490" y="1318327"/>
            <a:ext cx="749300" cy="2076450"/>
          </a:xfrm>
          <a:custGeom>
            <a:avLst/>
            <a:gdLst>
              <a:gd name="T0" fmla="*/ 2147483647 w 533"/>
              <a:gd name="T1" fmla="*/ 2147483647 h 1543"/>
              <a:gd name="T2" fmla="*/ 2147483647 w 533"/>
              <a:gd name="T3" fmla="*/ 2147483647 h 1543"/>
              <a:gd name="T4" fmla="*/ 0 w 533"/>
              <a:gd name="T5" fmla="*/ 2147483647 h 1543"/>
              <a:gd name="T6" fmla="*/ 0 w 533"/>
              <a:gd name="T7" fmla="*/ 0 h 1543"/>
              <a:gd name="T8" fmla="*/ 2147483647 w 533"/>
              <a:gd name="T9" fmla="*/ 2147483647 h 1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3"/>
              <a:gd name="T16" fmla="*/ 0 h 1543"/>
              <a:gd name="T17" fmla="*/ 533 w 533"/>
              <a:gd name="T18" fmla="*/ 1543 h 15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3" h="1543">
                <a:moveTo>
                  <a:pt x="533" y="416"/>
                </a:moveTo>
                <a:lnTo>
                  <a:pt x="533" y="1136"/>
                </a:lnTo>
                <a:lnTo>
                  <a:pt x="0" y="1543"/>
                </a:lnTo>
                <a:lnTo>
                  <a:pt x="0" y="0"/>
                </a:lnTo>
                <a:lnTo>
                  <a:pt x="533" y="416"/>
                </a:lnTo>
                <a:close/>
              </a:path>
            </a:pathLst>
          </a:custGeom>
          <a:solidFill>
            <a:srgbClr val="443F3A">
              <a:alpha val="50195"/>
            </a:srgbClr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16" name="Csoportba foglalás 49"/>
          <p:cNvGrpSpPr/>
          <p:nvPr/>
        </p:nvGrpSpPr>
        <p:grpSpPr>
          <a:xfrm rot="572950">
            <a:off x="1365068" y="1470378"/>
            <a:ext cx="1066800" cy="1219200"/>
            <a:chOff x="742120" y="3243080"/>
            <a:chExt cx="1066800" cy="1219200"/>
          </a:xfrm>
        </p:grpSpPr>
        <p:sp>
          <p:nvSpPr>
            <p:cNvPr id="17" name="Line 40"/>
            <p:cNvSpPr>
              <a:spLocks noChangeShapeType="1"/>
            </p:cNvSpPr>
            <p:nvPr/>
          </p:nvSpPr>
          <p:spPr bwMode="auto">
            <a:xfrm flipV="1">
              <a:off x="1199320" y="3243080"/>
              <a:ext cx="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" name="Line 41"/>
            <p:cNvSpPr>
              <a:spLocks noChangeShapeType="1"/>
            </p:cNvSpPr>
            <p:nvPr/>
          </p:nvSpPr>
          <p:spPr bwMode="auto">
            <a:xfrm flipH="1">
              <a:off x="742120" y="4005080"/>
              <a:ext cx="4572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" name="Line 42"/>
            <p:cNvSpPr>
              <a:spLocks noChangeShapeType="1"/>
            </p:cNvSpPr>
            <p:nvPr/>
          </p:nvSpPr>
          <p:spPr bwMode="auto">
            <a:xfrm>
              <a:off x="1199320" y="4005080"/>
              <a:ext cx="609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0" name="Oval 36"/>
          <p:cNvSpPr>
            <a:spLocks noChangeArrowheads="1"/>
          </p:cNvSpPr>
          <p:nvPr/>
        </p:nvSpPr>
        <p:spPr bwMode="auto">
          <a:xfrm>
            <a:off x="4583790" y="3262597"/>
            <a:ext cx="228600" cy="2286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1775400" y="2182447"/>
            <a:ext cx="2848083" cy="1174544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>
            <a:off x="1775400" y="2182447"/>
            <a:ext cx="2055973" cy="382434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cxnSp>
        <p:nvCxnSpPr>
          <p:cNvPr id="23" name="Egyenes összekötő 22"/>
          <p:cNvCxnSpPr/>
          <p:nvPr/>
        </p:nvCxnSpPr>
        <p:spPr>
          <a:xfrm flipV="1">
            <a:off x="2319163" y="2708901"/>
            <a:ext cx="792110" cy="144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>
            <a:off x="2391173" y="2492871"/>
            <a:ext cx="7921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>
            <a:off x="2463183" y="2204831"/>
            <a:ext cx="720100" cy="72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 flipV="1">
            <a:off x="2607203" y="1556741"/>
            <a:ext cx="288040" cy="1584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/>
          <p:nvPr/>
        </p:nvCxnSpPr>
        <p:spPr>
          <a:xfrm flipV="1">
            <a:off x="2823233" y="1772771"/>
            <a:ext cx="216030" cy="12961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36"/>
          <p:cNvSpPr>
            <a:spLocks noChangeArrowheads="1"/>
          </p:cNvSpPr>
          <p:nvPr/>
        </p:nvSpPr>
        <p:spPr bwMode="auto">
          <a:xfrm>
            <a:off x="2495500" y="2645586"/>
            <a:ext cx="84580" cy="8458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cxnSp>
        <p:nvCxnSpPr>
          <p:cNvPr id="29" name="Egyenes összekötő 28"/>
          <p:cNvCxnSpPr/>
          <p:nvPr/>
        </p:nvCxnSpPr>
        <p:spPr>
          <a:xfrm>
            <a:off x="2535193" y="1844781"/>
            <a:ext cx="720100" cy="288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36"/>
          <p:cNvSpPr>
            <a:spLocks noChangeArrowheads="1"/>
          </p:cNvSpPr>
          <p:nvPr/>
        </p:nvSpPr>
        <p:spPr bwMode="auto">
          <a:xfrm>
            <a:off x="2770970" y="2573576"/>
            <a:ext cx="84580" cy="8458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1" name="Oval 36"/>
          <p:cNvSpPr>
            <a:spLocks noChangeArrowheads="1"/>
          </p:cNvSpPr>
          <p:nvPr/>
        </p:nvSpPr>
        <p:spPr bwMode="auto">
          <a:xfrm>
            <a:off x="2783540" y="2357546"/>
            <a:ext cx="84580" cy="8458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" name="Oval 36"/>
          <p:cNvSpPr>
            <a:spLocks noChangeArrowheads="1"/>
          </p:cNvSpPr>
          <p:nvPr/>
        </p:nvSpPr>
        <p:spPr bwMode="auto">
          <a:xfrm rot="19895066">
            <a:off x="4192352" y="3735276"/>
            <a:ext cx="228600" cy="2286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3" name="Oval 36"/>
          <p:cNvSpPr>
            <a:spLocks noChangeArrowheads="1"/>
          </p:cNvSpPr>
          <p:nvPr/>
        </p:nvSpPr>
        <p:spPr bwMode="auto">
          <a:xfrm rot="19895066">
            <a:off x="3844048" y="2424300"/>
            <a:ext cx="228600" cy="2286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34" name="Group 19"/>
          <p:cNvGrpSpPr>
            <a:grpSpLocks/>
          </p:cNvGrpSpPr>
          <p:nvPr/>
        </p:nvGrpSpPr>
        <p:grpSpPr bwMode="auto">
          <a:xfrm rot="19573468">
            <a:off x="1264325" y="4512332"/>
            <a:ext cx="906462" cy="979488"/>
            <a:chOff x="197" y="1687"/>
            <a:chExt cx="805" cy="868"/>
          </a:xfrm>
        </p:grpSpPr>
        <p:sp>
          <p:nvSpPr>
            <p:cNvPr id="35" name="Line 20"/>
            <p:cNvSpPr>
              <a:spLocks noChangeShapeType="1"/>
            </p:cNvSpPr>
            <p:nvPr/>
          </p:nvSpPr>
          <p:spPr bwMode="auto">
            <a:xfrm flipV="1">
              <a:off x="197" y="1877"/>
              <a:ext cx="606" cy="2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6" name="Line 21"/>
            <p:cNvSpPr>
              <a:spLocks noChangeShapeType="1"/>
            </p:cNvSpPr>
            <p:nvPr/>
          </p:nvSpPr>
          <p:spPr bwMode="auto">
            <a:xfrm>
              <a:off x="197" y="2131"/>
              <a:ext cx="606" cy="2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7" name="Oval 22"/>
            <p:cNvSpPr>
              <a:spLocks noChangeArrowheads="1"/>
            </p:cNvSpPr>
            <p:nvPr/>
          </p:nvSpPr>
          <p:spPr bwMode="auto">
            <a:xfrm>
              <a:off x="663" y="1920"/>
              <a:ext cx="187" cy="42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8" name="Oval 23"/>
            <p:cNvSpPr>
              <a:spLocks noChangeArrowheads="1"/>
            </p:cNvSpPr>
            <p:nvPr/>
          </p:nvSpPr>
          <p:spPr bwMode="auto">
            <a:xfrm>
              <a:off x="757" y="2005"/>
              <a:ext cx="93" cy="254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9" name="Freeform 24"/>
            <p:cNvSpPr>
              <a:spLocks/>
            </p:cNvSpPr>
            <p:nvPr/>
          </p:nvSpPr>
          <p:spPr bwMode="auto">
            <a:xfrm>
              <a:off x="757" y="1708"/>
              <a:ext cx="140" cy="169"/>
            </a:xfrm>
            <a:custGeom>
              <a:avLst/>
              <a:gdLst>
                <a:gd name="T0" fmla="*/ 0 w 144"/>
                <a:gd name="T1" fmla="*/ 7 h 192"/>
                <a:gd name="T2" fmla="*/ 46 w 144"/>
                <a:gd name="T3" fmla="*/ 4 h 192"/>
                <a:gd name="T4" fmla="*/ 68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0" name="Freeform 25"/>
            <p:cNvSpPr>
              <a:spLocks/>
            </p:cNvSpPr>
            <p:nvPr/>
          </p:nvSpPr>
          <p:spPr bwMode="auto">
            <a:xfrm>
              <a:off x="803" y="1740"/>
              <a:ext cx="186" cy="137"/>
            </a:xfrm>
            <a:custGeom>
              <a:avLst/>
              <a:gdLst>
                <a:gd name="T0" fmla="*/ 0 w 192"/>
                <a:gd name="T1" fmla="*/ 4 h 156"/>
                <a:gd name="T2" fmla="*/ 56 w 192"/>
                <a:gd name="T3" fmla="*/ 4 h 156"/>
                <a:gd name="T4" fmla="*/ 81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" name="Freeform 26"/>
            <p:cNvSpPr>
              <a:spLocks/>
            </p:cNvSpPr>
            <p:nvPr/>
          </p:nvSpPr>
          <p:spPr bwMode="auto">
            <a:xfrm>
              <a:off x="757" y="2343"/>
              <a:ext cx="245" cy="128"/>
            </a:xfrm>
            <a:custGeom>
              <a:avLst/>
              <a:gdLst>
                <a:gd name="T0" fmla="*/ 0 w 252"/>
                <a:gd name="T1" fmla="*/ 0 h 144"/>
                <a:gd name="T2" fmla="*/ 68 w 252"/>
                <a:gd name="T3" fmla="*/ 4 h 144"/>
                <a:gd name="T4" fmla="*/ 118 w 252"/>
                <a:gd name="T5" fmla="*/ 6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2" name="Freeform 27"/>
            <p:cNvSpPr>
              <a:spLocks/>
            </p:cNvSpPr>
            <p:nvPr/>
          </p:nvSpPr>
          <p:spPr bwMode="auto">
            <a:xfrm>
              <a:off x="757" y="2343"/>
              <a:ext cx="140" cy="212"/>
            </a:xfrm>
            <a:custGeom>
              <a:avLst/>
              <a:gdLst>
                <a:gd name="T0" fmla="*/ 0 w 144"/>
                <a:gd name="T1" fmla="*/ 0 h 240"/>
                <a:gd name="T2" fmla="*/ 55 w 144"/>
                <a:gd name="T3" fmla="*/ 5 h 240"/>
                <a:gd name="T4" fmla="*/ 68 w 144"/>
                <a:gd name="T5" fmla="*/ 9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757" y="2343"/>
              <a:ext cx="46" cy="212"/>
            </a:xfrm>
            <a:custGeom>
              <a:avLst/>
              <a:gdLst>
                <a:gd name="T0" fmla="*/ 0 w 48"/>
                <a:gd name="T1" fmla="*/ 0 h 240"/>
                <a:gd name="T2" fmla="*/ 15 w 48"/>
                <a:gd name="T3" fmla="*/ 5 h 240"/>
                <a:gd name="T4" fmla="*/ 0 w 48"/>
                <a:gd name="T5" fmla="*/ 9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780" y="1687"/>
              <a:ext cx="51" cy="190"/>
            </a:xfrm>
            <a:custGeom>
              <a:avLst/>
              <a:gdLst>
                <a:gd name="T0" fmla="*/ 0 w 52"/>
                <a:gd name="T1" fmla="*/ 7 h 216"/>
                <a:gd name="T2" fmla="*/ 26 w 52"/>
                <a:gd name="T3" fmla="*/ 4 h 216"/>
                <a:gd name="T4" fmla="*/ 24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45" name="Line 16"/>
          <p:cNvSpPr>
            <a:spLocks noChangeShapeType="1"/>
          </p:cNvSpPr>
          <p:nvPr/>
        </p:nvSpPr>
        <p:spPr bwMode="auto">
          <a:xfrm rot="19379396">
            <a:off x="2200457" y="4061553"/>
            <a:ext cx="1911953" cy="1246554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6" name="Freeform 17"/>
          <p:cNvSpPr>
            <a:spLocks/>
          </p:cNvSpPr>
          <p:nvPr/>
        </p:nvSpPr>
        <p:spPr bwMode="auto">
          <a:xfrm rot="19985658">
            <a:off x="2564715" y="3247739"/>
            <a:ext cx="749300" cy="2076450"/>
          </a:xfrm>
          <a:custGeom>
            <a:avLst/>
            <a:gdLst>
              <a:gd name="T0" fmla="*/ 2147483647 w 533"/>
              <a:gd name="T1" fmla="*/ 2147483647 h 1543"/>
              <a:gd name="T2" fmla="*/ 2147483647 w 533"/>
              <a:gd name="T3" fmla="*/ 2147483647 h 1543"/>
              <a:gd name="T4" fmla="*/ 0 w 533"/>
              <a:gd name="T5" fmla="*/ 2147483647 h 1543"/>
              <a:gd name="T6" fmla="*/ 0 w 533"/>
              <a:gd name="T7" fmla="*/ 0 h 1543"/>
              <a:gd name="T8" fmla="*/ 2147483647 w 533"/>
              <a:gd name="T9" fmla="*/ 2147483647 h 1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3"/>
              <a:gd name="T16" fmla="*/ 0 h 1543"/>
              <a:gd name="T17" fmla="*/ 533 w 533"/>
              <a:gd name="T18" fmla="*/ 1543 h 15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3" h="1543">
                <a:moveTo>
                  <a:pt x="533" y="416"/>
                </a:moveTo>
                <a:lnTo>
                  <a:pt x="533" y="1136"/>
                </a:lnTo>
                <a:lnTo>
                  <a:pt x="0" y="1543"/>
                </a:lnTo>
                <a:lnTo>
                  <a:pt x="0" y="0"/>
                </a:lnTo>
                <a:lnTo>
                  <a:pt x="533" y="416"/>
                </a:lnTo>
                <a:close/>
              </a:path>
            </a:pathLst>
          </a:custGeom>
          <a:solidFill>
            <a:srgbClr val="443F3A">
              <a:alpha val="50195"/>
            </a:srgbClr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7" name="Oval 36"/>
          <p:cNvSpPr>
            <a:spLocks noChangeArrowheads="1"/>
          </p:cNvSpPr>
          <p:nvPr/>
        </p:nvSpPr>
        <p:spPr bwMode="auto">
          <a:xfrm rot="19379396">
            <a:off x="4239921" y="4501093"/>
            <a:ext cx="228600" cy="2286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48" name="Csoportba foglalás 82"/>
          <p:cNvGrpSpPr/>
          <p:nvPr/>
        </p:nvGrpSpPr>
        <p:grpSpPr>
          <a:xfrm rot="19952346">
            <a:off x="1521065" y="3997074"/>
            <a:ext cx="1066800" cy="1219200"/>
            <a:chOff x="742120" y="3243080"/>
            <a:chExt cx="1066800" cy="1219200"/>
          </a:xfrm>
        </p:grpSpPr>
        <p:sp>
          <p:nvSpPr>
            <p:cNvPr id="49" name="Line 40"/>
            <p:cNvSpPr>
              <a:spLocks noChangeShapeType="1"/>
            </p:cNvSpPr>
            <p:nvPr/>
          </p:nvSpPr>
          <p:spPr bwMode="auto">
            <a:xfrm flipV="1">
              <a:off x="1199320" y="3243080"/>
              <a:ext cx="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0" name="Line 41"/>
            <p:cNvSpPr>
              <a:spLocks noChangeShapeType="1"/>
            </p:cNvSpPr>
            <p:nvPr/>
          </p:nvSpPr>
          <p:spPr bwMode="auto">
            <a:xfrm flipH="1">
              <a:off x="742120" y="4005080"/>
              <a:ext cx="4572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" name="Line 42"/>
            <p:cNvSpPr>
              <a:spLocks noChangeShapeType="1"/>
            </p:cNvSpPr>
            <p:nvPr/>
          </p:nvSpPr>
          <p:spPr bwMode="auto">
            <a:xfrm>
              <a:off x="1199320" y="4005080"/>
              <a:ext cx="609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52" name="Oval 36"/>
          <p:cNvSpPr>
            <a:spLocks noChangeArrowheads="1"/>
          </p:cNvSpPr>
          <p:nvPr/>
        </p:nvSpPr>
        <p:spPr bwMode="auto">
          <a:xfrm rot="19379396">
            <a:off x="5001604" y="3836735"/>
            <a:ext cx="228600" cy="2286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3" name="Oval 36"/>
          <p:cNvSpPr>
            <a:spLocks noChangeArrowheads="1"/>
          </p:cNvSpPr>
          <p:nvPr/>
        </p:nvSpPr>
        <p:spPr bwMode="auto">
          <a:xfrm rot="19379396">
            <a:off x="4197506" y="3452392"/>
            <a:ext cx="228600" cy="2286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 rot="19379396">
            <a:off x="2084482" y="3787053"/>
            <a:ext cx="2848083" cy="1174544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5" name="Line 16"/>
          <p:cNvSpPr>
            <a:spLocks noChangeShapeType="1"/>
          </p:cNvSpPr>
          <p:nvPr/>
        </p:nvSpPr>
        <p:spPr bwMode="auto">
          <a:xfrm rot="19379396">
            <a:off x="1896987" y="3983831"/>
            <a:ext cx="2447639" cy="417564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cxnSp>
        <p:nvCxnSpPr>
          <p:cNvPr id="56" name="Egyenes összekötő 55"/>
          <p:cNvCxnSpPr/>
          <p:nvPr/>
        </p:nvCxnSpPr>
        <p:spPr>
          <a:xfrm rot="19379396" flipV="1">
            <a:off x="2732539" y="4602733"/>
            <a:ext cx="792110" cy="144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56"/>
          <p:cNvCxnSpPr/>
          <p:nvPr/>
        </p:nvCxnSpPr>
        <p:spPr>
          <a:xfrm rot="19379396">
            <a:off x="2616655" y="4401388"/>
            <a:ext cx="7921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gyenes összekötő 57"/>
          <p:cNvCxnSpPr/>
          <p:nvPr/>
        </p:nvCxnSpPr>
        <p:spPr>
          <a:xfrm rot="19379396">
            <a:off x="2529696" y="4142452"/>
            <a:ext cx="720100" cy="72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/>
          <p:cNvCxnSpPr/>
          <p:nvPr/>
        </p:nvCxnSpPr>
        <p:spPr>
          <a:xfrm rot="19379396" flipV="1">
            <a:off x="2753245" y="3515946"/>
            <a:ext cx="288040" cy="1584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gyenes összekötő 59"/>
          <p:cNvCxnSpPr/>
          <p:nvPr/>
        </p:nvCxnSpPr>
        <p:spPr>
          <a:xfrm rot="19379396" flipV="1">
            <a:off x="2976351" y="3609102"/>
            <a:ext cx="216030" cy="12961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36"/>
          <p:cNvSpPr>
            <a:spLocks noChangeArrowheads="1"/>
          </p:cNvSpPr>
          <p:nvPr/>
        </p:nvSpPr>
        <p:spPr bwMode="auto">
          <a:xfrm rot="19379396">
            <a:off x="2888619" y="4664966"/>
            <a:ext cx="84580" cy="8458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cxnSp>
        <p:nvCxnSpPr>
          <p:cNvPr id="62" name="Egyenes összekötő 61"/>
          <p:cNvCxnSpPr/>
          <p:nvPr/>
        </p:nvCxnSpPr>
        <p:spPr>
          <a:xfrm rot="19379396">
            <a:off x="2435484" y="3789833"/>
            <a:ext cx="720100" cy="288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36"/>
          <p:cNvSpPr>
            <a:spLocks noChangeArrowheads="1"/>
          </p:cNvSpPr>
          <p:nvPr/>
        </p:nvSpPr>
        <p:spPr bwMode="auto">
          <a:xfrm rot="19379396">
            <a:off x="3065244" y="4441642"/>
            <a:ext cx="84580" cy="8458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4" name="Oval 36"/>
          <p:cNvSpPr>
            <a:spLocks noChangeArrowheads="1"/>
          </p:cNvSpPr>
          <p:nvPr/>
        </p:nvSpPr>
        <p:spPr bwMode="auto">
          <a:xfrm rot="19379396">
            <a:off x="2945241" y="4261570"/>
            <a:ext cx="84580" cy="8458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5" name="Folyamatábra: Másik feldolgozás 64"/>
          <p:cNvSpPr/>
          <p:nvPr/>
        </p:nvSpPr>
        <p:spPr>
          <a:xfrm>
            <a:off x="7176150" y="1484730"/>
            <a:ext cx="1944270" cy="129618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Fusion</a:t>
            </a:r>
            <a:endParaRPr lang="hu-HU" sz="3200" dirty="0"/>
          </a:p>
        </p:txBody>
      </p:sp>
      <p:sp>
        <p:nvSpPr>
          <p:cNvPr id="66" name="Jobbra nyíl 65"/>
          <p:cNvSpPr/>
          <p:nvPr/>
        </p:nvSpPr>
        <p:spPr>
          <a:xfrm>
            <a:off x="5303890" y="1628750"/>
            <a:ext cx="1872260" cy="1080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Point cloud</a:t>
            </a:r>
            <a:endParaRPr lang="hu-HU" sz="2400" dirty="0"/>
          </a:p>
        </p:txBody>
      </p:sp>
      <p:sp>
        <p:nvSpPr>
          <p:cNvPr id="67" name="Jobbra nyíl 66"/>
          <p:cNvSpPr/>
          <p:nvPr/>
        </p:nvSpPr>
        <p:spPr>
          <a:xfrm>
            <a:off x="9120420" y="1988800"/>
            <a:ext cx="1584220" cy="864120"/>
          </a:xfrm>
          <a:prstGeom prst="rightArrow">
            <a:avLst>
              <a:gd name="adj1" fmla="val 50000"/>
              <a:gd name="adj2" fmla="val 294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/>
          </a:p>
        </p:txBody>
      </p:sp>
      <p:sp>
        <p:nvSpPr>
          <p:cNvPr id="68" name="Folyamatábra: Közvetlen elérésű tárolás 67"/>
          <p:cNvSpPr/>
          <p:nvPr/>
        </p:nvSpPr>
        <p:spPr>
          <a:xfrm rot="16200000">
            <a:off x="9948535" y="1592745"/>
            <a:ext cx="2304320" cy="792110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Object</a:t>
            </a:r>
            <a:endParaRPr lang="hu-HU" sz="2800" dirty="0"/>
          </a:p>
        </p:txBody>
      </p:sp>
      <p:sp>
        <p:nvSpPr>
          <p:cNvPr id="69" name="Balra nyíl 68"/>
          <p:cNvSpPr/>
          <p:nvPr/>
        </p:nvSpPr>
        <p:spPr>
          <a:xfrm>
            <a:off x="9120420" y="1412720"/>
            <a:ext cx="1584220" cy="720100"/>
          </a:xfrm>
          <a:prstGeom prst="leftArrow">
            <a:avLst>
              <a:gd name="adj1" fmla="val 50000"/>
              <a:gd name="adj2" fmla="val 253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Projection</a:t>
            </a:r>
            <a:endParaRPr lang="hu-HU" sz="2400" dirty="0"/>
          </a:p>
        </p:txBody>
      </p:sp>
      <p:sp>
        <p:nvSpPr>
          <p:cNvPr id="70" name="Szövegdoboz 69"/>
          <p:cNvSpPr txBox="1"/>
          <p:nvPr/>
        </p:nvSpPr>
        <p:spPr>
          <a:xfrm>
            <a:off x="5447910" y="2924930"/>
            <a:ext cx="6480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u="sng" dirty="0" err="1" smtClean="0"/>
              <a:t>Problems</a:t>
            </a:r>
            <a:r>
              <a:rPr lang="hu-HU" sz="2400" b="1" u="sng" dirty="0" smtClean="0"/>
              <a:t>: 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   </a:t>
            </a:r>
            <a:r>
              <a:rPr lang="en-US" sz="2400" dirty="0" smtClean="0"/>
              <a:t>in different images the camera changes</a:t>
            </a:r>
          </a:p>
          <a:p>
            <a:r>
              <a:rPr lang="en-US" sz="2400" dirty="0" smtClean="0"/>
              <a:t>	</a:t>
            </a:r>
            <a:r>
              <a:rPr lang="en-US" sz="2400" b="1" u="sng" dirty="0" smtClean="0"/>
              <a:t>camera tracking based on static objects</a:t>
            </a:r>
            <a:endParaRPr lang="hu-HU" sz="2400" b="1" u="sng" dirty="0" smtClean="0"/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   </a:t>
            </a:r>
            <a:r>
              <a:rPr lang="hu-HU" sz="2400" dirty="0" err="1" smtClean="0"/>
              <a:t>in</a:t>
            </a:r>
            <a:r>
              <a:rPr lang="hu-HU" sz="2400" dirty="0" smtClean="0"/>
              <a:t> </a:t>
            </a:r>
            <a:r>
              <a:rPr lang="hu-HU" sz="2400" dirty="0" err="1" smtClean="0"/>
              <a:t>different</a:t>
            </a:r>
            <a:r>
              <a:rPr lang="hu-HU" sz="2400" dirty="0" smtClean="0"/>
              <a:t> </a:t>
            </a:r>
            <a:r>
              <a:rPr lang="hu-HU" sz="2400" dirty="0" err="1" smtClean="0"/>
              <a:t>frames</a:t>
            </a:r>
            <a:r>
              <a:rPr lang="hu-HU" sz="2400" dirty="0" smtClean="0"/>
              <a:t> </a:t>
            </a:r>
            <a:r>
              <a:rPr lang="hu-HU" sz="2400" dirty="0" err="1" smtClean="0"/>
              <a:t>different</a:t>
            </a:r>
            <a:r>
              <a:rPr lang="hu-HU" sz="2400" dirty="0" smtClean="0"/>
              <a:t> </a:t>
            </a:r>
            <a:r>
              <a:rPr lang="hu-HU" sz="2400" dirty="0" err="1" smtClean="0"/>
              <a:t>points</a:t>
            </a:r>
            <a:r>
              <a:rPr lang="hu-HU" sz="2400" dirty="0" smtClean="0"/>
              <a:t> </a:t>
            </a:r>
            <a:r>
              <a:rPr lang="hu-HU" sz="2400" dirty="0" err="1" smtClean="0"/>
              <a:t>are</a:t>
            </a:r>
            <a:r>
              <a:rPr lang="hu-HU" sz="2400" dirty="0" smtClean="0"/>
              <a:t> </a:t>
            </a:r>
            <a:r>
              <a:rPr lang="hu-HU" sz="2400" dirty="0" err="1" smtClean="0"/>
              <a:t>visible</a:t>
            </a:r>
            <a:endParaRPr lang="hu-HU" sz="2400" dirty="0" smtClean="0"/>
          </a:p>
          <a:p>
            <a:r>
              <a:rPr lang="en-US" sz="2400" dirty="0" smtClean="0"/>
              <a:t>	</a:t>
            </a:r>
            <a:r>
              <a:rPr lang="hu-HU" sz="2400" b="1" u="sng" dirty="0" err="1" smtClean="0"/>
              <a:t>We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need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to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maintain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surface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information</a:t>
            </a:r>
            <a:r>
              <a:rPr lang="hu-HU" sz="2400" b="1" u="sng" dirty="0" smtClean="0"/>
              <a:t> </a:t>
            </a:r>
          </a:p>
          <a:p>
            <a:r>
              <a:rPr lang="hu-HU" sz="2400" b="1" dirty="0" smtClean="0"/>
              <a:t>   </a:t>
            </a:r>
            <a:r>
              <a:rPr lang="en-US" sz="2400" b="1" dirty="0" smtClean="0"/>
              <a:t>	</a:t>
            </a:r>
            <a:r>
              <a:rPr lang="hu-HU" sz="2400" b="1" u="sng" dirty="0" err="1" smtClean="0"/>
              <a:t>between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points</a:t>
            </a:r>
            <a:endParaRPr lang="en-US" sz="2400" b="1" u="sng" dirty="0" smtClean="0"/>
          </a:p>
        </p:txBody>
      </p:sp>
      <p:sp>
        <p:nvSpPr>
          <p:cNvPr id="71" name="Téglalap 70"/>
          <p:cNvSpPr/>
          <p:nvPr/>
        </p:nvSpPr>
        <p:spPr>
          <a:xfrm>
            <a:off x="5519920" y="530126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 smtClean="0"/>
              <a:t>Solution (</a:t>
            </a:r>
            <a:r>
              <a:rPr lang="en-US" sz="2400" b="1" u="sng" dirty="0" err="1" smtClean="0"/>
              <a:t>Curless</a:t>
            </a:r>
            <a:r>
              <a:rPr lang="en-US" sz="2400" b="1" u="sng" dirty="0" smtClean="0"/>
              <a:t>/</a:t>
            </a:r>
            <a:r>
              <a:rPr lang="en-US" sz="2400" b="1" u="sng" dirty="0" err="1" smtClean="0"/>
              <a:t>Levoy</a:t>
            </a:r>
            <a:r>
              <a:rPr lang="en-US" sz="2400" b="1" u="sng" dirty="0" smtClean="0"/>
              <a:t>)</a:t>
            </a:r>
            <a:r>
              <a:rPr lang="hu-HU" sz="2400" b="1" u="sng" dirty="0" smtClean="0"/>
              <a:t>: </a:t>
            </a:r>
          </a:p>
          <a:p>
            <a:pPr>
              <a:buFont typeface="Arial" pitchFamily="34" charset="0"/>
              <a:buChar char="•"/>
            </a:pPr>
            <a:r>
              <a:rPr lang="hu-HU" sz="2400" dirty="0" smtClean="0"/>
              <a:t>   </a:t>
            </a:r>
            <a:r>
              <a:rPr lang="en-US" sz="2400" dirty="0" smtClean="0"/>
              <a:t>Scene is represented by an emerging </a:t>
            </a:r>
          </a:p>
          <a:p>
            <a:r>
              <a:rPr lang="en-US" sz="2400" dirty="0" smtClean="0"/>
              <a:t>     distance field</a:t>
            </a:r>
          </a:p>
        </p:txBody>
      </p:sp>
    </p:spTree>
    <p:extLst>
      <p:ext uri="{BB962C8B-B14F-4D97-AF65-F5344CB8AC3E}">
        <p14:creationId xmlns:p14="http://schemas.microsoft.com/office/powerpoint/2010/main" val="176279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ím 1"/>
          <p:cNvSpPr>
            <a:spLocks noGrp="1"/>
          </p:cNvSpPr>
          <p:nvPr>
            <p:ph type="title"/>
          </p:nvPr>
        </p:nvSpPr>
        <p:spPr>
          <a:xfrm>
            <a:off x="719138" y="-26988"/>
            <a:ext cx="10972800" cy="719138"/>
          </a:xfrm>
        </p:spPr>
        <p:txBody>
          <a:bodyPr/>
          <a:lstStyle/>
          <a:p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3D </a:t>
            </a:r>
            <a:r>
              <a:rPr lang="hu-HU" altLang="hu-HU" dirty="0" err="1" smtClean="0">
                <a:solidFill>
                  <a:srgbClr val="376092"/>
                </a:solidFill>
                <a:latin typeface="Xolonium" charset="0"/>
              </a:rPr>
              <a:t>reconstruction</a:t>
            </a:r>
            <a:r>
              <a:rPr lang="hu-HU" altLang="hu-HU" dirty="0" smtClean="0">
                <a:solidFill>
                  <a:srgbClr val="376092"/>
                </a:solidFill>
                <a:latin typeface="Xolonium" charset="0"/>
              </a:rPr>
              <a:t> input</a:t>
            </a:r>
            <a:endParaRPr lang="hu-HU" altLang="hu-HU" dirty="0" smtClean="0">
              <a:solidFill>
                <a:srgbClr val="376092"/>
              </a:solidFill>
              <a:latin typeface="Xolonium" charset="0"/>
            </a:endParaRPr>
          </a:p>
        </p:txBody>
      </p:sp>
      <p:sp>
        <p:nvSpPr>
          <p:cNvPr id="17411" name="Tartalom helye 2"/>
          <p:cNvSpPr>
            <a:spLocks noGrp="1"/>
          </p:cNvSpPr>
          <p:nvPr>
            <p:ph idx="4294967295"/>
          </p:nvPr>
        </p:nvSpPr>
        <p:spPr>
          <a:xfrm>
            <a:off x="623240" y="836613"/>
            <a:ext cx="10972800" cy="4751387"/>
          </a:xfrm>
        </p:spPr>
        <p:txBody>
          <a:bodyPr/>
          <a:lstStyle/>
          <a:p>
            <a:r>
              <a:rPr altLang="hu-HU" dirty="0" err="1" smtClean="0"/>
              <a:t>Depth</a:t>
            </a:r>
            <a:r>
              <a:rPr altLang="hu-HU" dirty="0" smtClean="0"/>
              <a:t> image: </a:t>
            </a:r>
            <a:r>
              <a:rPr altLang="hu-HU" dirty="0" err="1" smtClean="0"/>
              <a:t>distance</a:t>
            </a:r>
            <a:r>
              <a:rPr altLang="hu-HU" dirty="0" smtClean="0"/>
              <a:t> of </a:t>
            </a:r>
            <a:r>
              <a:rPr altLang="hu-HU" dirty="0" err="1" smtClean="0"/>
              <a:t>the</a:t>
            </a:r>
            <a:r>
              <a:rPr altLang="hu-HU" dirty="0" smtClean="0"/>
              <a:t> </a:t>
            </a:r>
            <a:r>
              <a:rPr altLang="hu-HU" dirty="0" err="1" smtClean="0"/>
              <a:t>visible</a:t>
            </a:r>
            <a:r>
              <a:rPr altLang="hu-HU" dirty="0" smtClean="0"/>
              <a:t> </a:t>
            </a:r>
            <a:r>
              <a:rPr altLang="hu-HU" dirty="0" err="1" smtClean="0"/>
              <a:t>surface</a:t>
            </a:r>
            <a:r>
              <a:rPr altLang="hu-HU" dirty="0" smtClean="0"/>
              <a:t> </a:t>
            </a:r>
            <a:r>
              <a:rPr altLang="hu-HU" dirty="0" err="1" smtClean="0"/>
              <a:t>in</a:t>
            </a:r>
            <a:r>
              <a:rPr altLang="hu-HU" dirty="0" smtClean="0"/>
              <a:t> </a:t>
            </a:r>
            <a:r>
              <a:rPr altLang="hu-HU" dirty="0" err="1" smtClean="0"/>
              <a:t>each</a:t>
            </a:r>
            <a:r>
              <a:rPr altLang="hu-HU" dirty="0" smtClean="0"/>
              <a:t> pixel</a:t>
            </a:r>
            <a:endParaRPr altLang="hu-HU" dirty="0"/>
          </a:p>
          <a:p>
            <a:pPr lvl="1"/>
            <a:r>
              <a:rPr altLang="hu-HU" dirty="0" err="1" smtClean="0"/>
              <a:t>Noisy</a:t>
            </a:r>
            <a:r>
              <a:rPr altLang="hu-HU" dirty="0" smtClean="0"/>
              <a:t> and </a:t>
            </a:r>
            <a:r>
              <a:rPr altLang="hu-HU" dirty="0" err="1" smtClean="0"/>
              <a:t>unreliable</a:t>
            </a:r>
            <a:endParaRPr altLang="hu-HU" dirty="0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1"/>
          <a:stretch>
            <a:fillRect/>
          </a:stretch>
        </p:blipFill>
        <p:spPr bwMode="auto">
          <a:xfrm>
            <a:off x="479425" y="2132013"/>
            <a:ext cx="60023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r="12199"/>
          <a:stretch>
            <a:fillRect/>
          </a:stretch>
        </p:blipFill>
        <p:spPr bwMode="auto">
          <a:xfrm>
            <a:off x="6657975" y="2100263"/>
            <a:ext cx="522605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g-pp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g-ppt-template" id="{DB189138-6265-4E8B-AB93-F6450A9CF565}" vid="{E9166CF7-0368-49AF-9721-3E89663BD4E5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cg-ppt-template</Template>
  <TotalTime>17922</TotalTime>
  <Words>517</Words>
  <Application>Microsoft Office PowerPoint</Application>
  <PresentationFormat>Szélesvásznú</PresentationFormat>
  <Paragraphs>176</Paragraphs>
  <Slides>24</Slides>
  <Notes>4</Notes>
  <HiddenSlides>0</HiddenSlides>
  <MMClips>1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2" baseType="lpstr">
      <vt:lpstr>Arial</vt:lpstr>
      <vt:lpstr>Times New Roman</vt:lpstr>
      <vt:lpstr>Symbol</vt:lpstr>
      <vt:lpstr>Calibri</vt:lpstr>
      <vt:lpstr>Xolonium</vt:lpstr>
      <vt:lpstr>Corbel</vt:lpstr>
      <vt:lpstr>cg-ppt-template</vt:lpstr>
      <vt:lpstr>Equation</vt:lpstr>
      <vt:lpstr>Hierarchical  Volumetric Fusion  of Depth Images</vt:lpstr>
      <vt:lpstr>Real-time color &amp; 3D information</vt:lpstr>
      <vt:lpstr>Application: 3D scanning</vt:lpstr>
      <vt:lpstr>Application: limitations of compositing</vt:lpstr>
      <vt:lpstr>Deph compositing (Zinemath)</vt:lpstr>
      <vt:lpstr>3D reconstruction of a point</vt:lpstr>
      <vt:lpstr>3D point cloud</vt:lpstr>
      <vt:lpstr>Dynamic camera, static scene</vt:lpstr>
      <vt:lpstr>3D reconstruction input</vt:lpstr>
      <vt:lpstr>Surface reconstruction</vt:lpstr>
      <vt:lpstr>Aims</vt:lpstr>
      <vt:lpstr>Proposed method</vt:lpstr>
      <vt:lpstr>Hierarchical TSDF</vt:lpstr>
      <vt:lpstr>Macro-cell marking</vt:lpstr>
      <vt:lpstr>Macro-cell marking: gather-style</vt:lpstr>
      <vt:lpstr>Scatter-style marking (but still faster)</vt:lpstr>
      <vt:lpstr>Avoiding atomic operations</vt:lpstr>
      <vt:lpstr>Fusion</vt:lpstr>
      <vt:lpstr>Rendering</vt:lpstr>
      <vt:lpstr>Camera tracking</vt:lpstr>
      <vt:lpstr>Results</vt:lpstr>
      <vt:lpstr>Results</vt:lpstr>
      <vt:lpstr>Thank you!</vt:lpstr>
      <vt:lpstr>Time of flight depth sensors</vt:lpstr>
    </vt:vector>
  </TitlesOfParts>
  <Company>Budapest University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Mintagenerálás GPU-n retinastimulációs kísérletekhez</dc:title>
  <dc:creator>László Szécsi</dc:creator>
  <cp:lastModifiedBy>M</cp:lastModifiedBy>
  <cp:revision>157</cp:revision>
  <dcterms:created xsi:type="dcterms:W3CDTF">2015-01-21T12:46:53Z</dcterms:created>
  <dcterms:modified xsi:type="dcterms:W3CDTF">2016-06-02T22:08:31Z</dcterms:modified>
</cp:coreProperties>
</file>