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08" r:id="rId3"/>
    <p:sldId id="409" r:id="rId4"/>
    <p:sldId id="398" r:id="rId5"/>
    <p:sldId id="397" r:id="rId6"/>
    <p:sldId id="399" r:id="rId7"/>
    <p:sldId id="413" r:id="rId8"/>
    <p:sldId id="400" r:id="rId9"/>
    <p:sldId id="411" r:id="rId10"/>
    <p:sldId id="412" r:id="rId11"/>
    <p:sldId id="401" r:id="rId12"/>
    <p:sldId id="402" r:id="rId13"/>
    <p:sldId id="403" r:id="rId14"/>
    <p:sldId id="404" r:id="rId15"/>
    <p:sldId id="405" r:id="rId16"/>
    <p:sldId id="407" r:id="rId17"/>
    <p:sldId id="406" r:id="rId18"/>
    <p:sldId id="394" r:id="rId19"/>
    <p:sldId id="3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M" lastIdx="1" clrIdx="0">
    <p:extLst>
      <p:ext uri="{19B8F6BF-5375-455C-9EA6-DF929625EA0E}">
        <p15:presenceInfo xmlns:p15="http://schemas.microsoft.com/office/powerpoint/2012/main" userId="M" providerId="None"/>
      </p:ext>
    </p:extLst>
  </p:cmAuthor>
  <p:cmAuthor id="2" name="Windows User" initials="WU" lastIdx="0" clrIdx="1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82881" autoAdjust="0"/>
  </p:normalViewPr>
  <p:slideViewPr>
    <p:cSldViewPr>
      <p:cViewPr varScale="1">
        <p:scale>
          <a:sx n="100" d="100"/>
          <a:sy n="100" d="100"/>
        </p:scale>
        <p:origin x="11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D61A2-55B9-4BA9-9422-33CF64F7C3CE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51B20-AF0E-4A16-B8FB-82AC0EB50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598A-F01A-4483-9B90-3DB7CA2EC77D}" type="datetimeFigureOut">
              <a:rPr lang="en-US" smtClean="0"/>
              <a:pPr/>
              <a:t>3/17/2021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6E128-83FD-43D4-99F5-7571AEF788E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Geometry shader</a:t>
            </a:r>
            <a:r>
              <a:rPr lang="en-GB" dirty="0" smtClean="0"/>
              <a:t>-based effect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Fat </a:t>
            </a:r>
            <a:r>
              <a:rPr lang="en-GB" dirty="0" err="1" smtClean="0"/>
              <a:t>shader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Translate the vertices along the </a:t>
            </a:r>
            <a:r>
              <a:rPr lang="en-GB" dirty="0" err="1" smtClean="0"/>
              <a:t>normals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5800" y="283208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[</a:t>
            </a:r>
            <a:r>
              <a:rPr lang="en-GB" dirty="0" err="1"/>
              <a:t>maxvertexcount</a:t>
            </a:r>
            <a:r>
              <a:rPr lang="en-GB" dirty="0"/>
              <a:t>(3)]</a:t>
            </a:r>
          </a:p>
          <a:p>
            <a:r>
              <a:rPr lang="en-GB" dirty="0" smtClean="0"/>
              <a:t>void </a:t>
            </a:r>
            <a:r>
              <a:rPr lang="en-GB" dirty="0" err="1"/>
              <a:t>mainGS_fat</a:t>
            </a:r>
            <a:r>
              <a:rPr lang="en-GB" dirty="0"/>
              <a:t>(triangle VS_OUT IN[3], </a:t>
            </a:r>
            <a:r>
              <a:rPr lang="en-GB" dirty="0" err="1"/>
              <a:t>inout</a:t>
            </a:r>
            <a:r>
              <a:rPr lang="en-GB" dirty="0"/>
              <a:t> </a:t>
            </a:r>
            <a:r>
              <a:rPr lang="en-GB" dirty="0" err="1"/>
              <a:t>TriangleStream</a:t>
            </a:r>
            <a:r>
              <a:rPr lang="en-GB" dirty="0"/>
              <a:t>&lt;VS_OUT&gt; stream)</a:t>
            </a:r>
          </a:p>
          <a:p>
            <a:r>
              <a:rPr lang="en-GB" dirty="0" smtClean="0"/>
              <a:t>{</a:t>
            </a:r>
            <a:endParaRPr lang="en-GB" dirty="0"/>
          </a:p>
          <a:p>
            <a:r>
              <a:rPr lang="en-GB" dirty="0" smtClean="0"/>
              <a:t>    for </a:t>
            </a:r>
            <a:r>
              <a:rPr lang="en-GB" dirty="0"/>
              <a:t>(</a:t>
            </a: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= 0; </a:t>
            </a:r>
            <a:r>
              <a:rPr lang="en-GB" dirty="0" err="1"/>
              <a:t>i</a:t>
            </a:r>
            <a:r>
              <a:rPr lang="en-GB" dirty="0"/>
              <a:t> &lt; 3; ++</a:t>
            </a:r>
            <a:r>
              <a:rPr lang="en-GB" dirty="0" err="1"/>
              <a:t>i</a:t>
            </a:r>
            <a:r>
              <a:rPr lang="en-GB" dirty="0" smtClean="0"/>
              <a:t>)</a:t>
            </a:r>
          </a:p>
          <a:p>
            <a:r>
              <a:rPr lang="en-GB" dirty="0"/>
              <a:t> </a:t>
            </a:r>
            <a:r>
              <a:rPr lang="en-GB" dirty="0" smtClean="0"/>
              <a:t>   {</a:t>
            </a:r>
            <a:endParaRPr lang="en-GB" dirty="0"/>
          </a:p>
          <a:p>
            <a:r>
              <a:rPr lang="en-GB" dirty="0" smtClean="0"/>
              <a:t>        float4 </a:t>
            </a:r>
            <a:r>
              <a:rPr lang="en-GB" dirty="0" err="1"/>
              <a:t>wp</a:t>
            </a:r>
            <a:r>
              <a:rPr lang="en-GB" dirty="0"/>
              <a:t> = float4(IN[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>
                <a:solidFill>
                  <a:srgbClr val="FF0000"/>
                </a:solidFill>
              </a:rPr>
              <a:t>wPos</a:t>
            </a:r>
            <a:r>
              <a:rPr lang="en-GB" dirty="0"/>
              <a:t>, 1);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</a:t>
            </a:r>
            <a:r>
              <a:rPr lang="en-GB" dirty="0" err="1" smtClean="0">
                <a:solidFill>
                  <a:srgbClr val="FF0000"/>
                </a:solidFill>
              </a:rPr>
              <a:t>wp.xyz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= </a:t>
            </a:r>
            <a:r>
              <a:rPr lang="en-GB" dirty="0" err="1">
                <a:solidFill>
                  <a:srgbClr val="FF0000"/>
                </a:solidFill>
              </a:rPr>
              <a:t>wp.xyz</a:t>
            </a:r>
            <a:r>
              <a:rPr lang="en-GB" dirty="0">
                <a:solidFill>
                  <a:srgbClr val="FF0000"/>
                </a:solidFill>
              </a:rPr>
              <a:t> + IN[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].N*_Scale</a:t>
            </a:r>
            <a:r>
              <a:rPr lang="en-GB" dirty="0" smtClean="0">
                <a:solidFill>
                  <a:srgbClr val="FF0000"/>
                </a:solidFill>
              </a:rPr>
              <a:t>;  // add an offset to the vertex in </a:t>
            </a:r>
            <a:r>
              <a:rPr lang="en-GB" b="1" dirty="0" smtClean="0">
                <a:solidFill>
                  <a:srgbClr val="FF0000"/>
                </a:solidFill>
              </a:rPr>
              <a:t>world-space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        IN[</a:t>
            </a:r>
            <a:r>
              <a:rPr lang="en-GB" dirty="0" err="1" smtClean="0"/>
              <a:t>i</a:t>
            </a:r>
            <a:r>
              <a:rPr lang="en-GB" dirty="0"/>
              <a:t>].</a:t>
            </a:r>
            <a:r>
              <a:rPr lang="en-GB" dirty="0" err="1"/>
              <a:t>hPos</a:t>
            </a:r>
            <a:r>
              <a:rPr lang="en-GB" dirty="0"/>
              <a:t> = </a:t>
            </a:r>
            <a:r>
              <a:rPr lang="en-GB" dirty="0" err="1"/>
              <a:t>mul</a:t>
            </a:r>
            <a:r>
              <a:rPr lang="en-GB" dirty="0"/>
              <a:t>(UNITY_MATRIX_VP, </a:t>
            </a:r>
            <a:r>
              <a:rPr lang="en-GB" dirty="0" err="1"/>
              <a:t>wp</a:t>
            </a:r>
            <a:r>
              <a:rPr lang="en-GB" dirty="0"/>
              <a:t>);</a:t>
            </a:r>
          </a:p>
          <a:p>
            <a:r>
              <a:rPr lang="en-GB" dirty="0" smtClean="0"/>
              <a:t>        </a:t>
            </a:r>
            <a:r>
              <a:rPr lang="en-GB" dirty="0" err="1" smtClean="0"/>
              <a:t>stream.Append</a:t>
            </a:r>
            <a:r>
              <a:rPr lang="en-GB" dirty="0" smtClean="0"/>
              <a:t>(IN[</a:t>
            </a:r>
            <a:r>
              <a:rPr lang="en-GB" dirty="0" err="1" smtClean="0"/>
              <a:t>i</a:t>
            </a:r>
            <a:r>
              <a:rPr lang="en-GB" dirty="0"/>
              <a:t>]);</a:t>
            </a:r>
          </a:p>
          <a:p>
            <a:r>
              <a:rPr lang="en-GB" dirty="0" smtClean="0"/>
              <a:t>    }</a:t>
            </a:r>
            <a:endParaRPr lang="en-GB" dirty="0"/>
          </a:p>
          <a:p>
            <a:r>
              <a:rPr lang="en-GB" dirty="0" smtClean="0"/>
              <a:t>    </a:t>
            </a:r>
            <a:r>
              <a:rPr lang="en-GB" dirty="0" err="1" smtClean="0"/>
              <a:t>stream.RestartStrip</a:t>
            </a:r>
            <a:r>
              <a:rPr lang="en-GB" dirty="0"/>
              <a:t>();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68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Topology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So far we built triangles from triangles</a:t>
            </a:r>
            <a:endParaRPr lang="hu-HU" sz="2800" dirty="0" smtClean="0"/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en-US" sz="2000" dirty="0" smtClean="0"/>
              <a:t>void </a:t>
            </a:r>
            <a:r>
              <a:rPr lang="en-US" sz="2000" dirty="0" err="1" smtClean="0"/>
              <a:t>mainGS</a:t>
            </a:r>
            <a:r>
              <a:rPr lang="en-US" sz="2000" dirty="0" smtClean="0"/>
              <a:t>(triangle </a:t>
            </a:r>
            <a:r>
              <a:rPr lang="en-US" sz="2000" dirty="0"/>
              <a:t>VS_OUT IN[3], </a:t>
            </a:r>
          </a:p>
          <a:p>
            <a:pPr marL="0" indent="0">
              <a:buNone/>
            </a:pPr>
            <a:r>
              <a:rPr lang="en-US" sz="2000" dirty="0"/>
              <a:t>       </a:t>
            </a:r>
            <a:r>
              <a:rPr lang="hu-HU" sz="2000" dirty="0" smtClean="0"/>
              <a:t>		         </a:t>
            </a:r>
            <a:r>
              <a:rPr lang="en-US" sz="2000" dirty="0" smtClean="0"/>
              <a:t> </a:t>
            </a:r>
            <a:r>
              <a:rPr lang="en-US" sz="2000" dirty="0" err="1"/>
              <a:t>inout</a:t>
            </a:r>
            <a:r>
              <a:rPr lang="en-US" sz="2000" dirty="0"/>
              <a:t> </a:t>
            </a:r>
            <a:r>
              <a:rPr lang="en-US" sz="2000" dirty="0" err="1"/>
              <a:t>TriangleStream</a:t>
            </a:r>
            <a:r>
              <a:rPr lang="en-US" sz="2000" dirty="0"/>
              <a:t>&lt;VS_OUT&gt; stream</a:t>
            </a:r>
            <a:r>
              <a:rPr lang="en-US" sz="2000" dirty="0" smtClean="0"/>
              <a:t>)</a:t>
            </a:r>
            <a:endParaRPr lang="hu-HU" sz="2800" dirty="0" smtClean="0"/>
          </a:p>
          <a:p>
            <a:r>
              <a:rPr lang="en-GB" sz="2800" dirty="0" smtClean="0"/>
              <a:t>Both the input and the output can also be lines, the two can be combined freely (lines → triangles or vice versa)</a:t>
            </a:r>
            <a:endParaRPr lang="hu-HU" sz="2800" dirty="0" smtClean="0"/>
          </a:p>
          <a:p>
            <a:pPr lvl="1"/>
            <a:r>
              <a:rPr lang="hu-HU" sz="2400" dirty="0" smtClean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/>
              <a:t> </a:t>
            </a:r>
            <a:r>
              <a:rPr lang="en-US" sz="2400" dirty="0"/>
              <a:t>VS_OUT </a:t>
            </a:r>
            <a:r>
              <a:rPr lang="en-US" sz="2400" dirty="0" smtClean="0"/>
              <a:t>IN[</a:t>
            </a:r>
            <a:r>
              <a:rPr lang="hu-HU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]</a:t>
            </a:r>
            <a:endParaRPr lang="hu-HU" sz="2400" dirty="0" smtClean="0"/>
          </a:p>
          <a:p>
            <a:pPr lvl="1"/>
            <a:r>
              <a:rPr lang="hu-HU" sz="2400" dirty="0" smtClean="0"/>
              <a:t> </a:t>
            </a:r>
            <a:r>
              <a:rPr lang="en-US" sz="2400" dirty="0" err="1"/>
              <a:t>inout</a:t>
            </a:r>
            <a:r>
              <a:rPr lang="en-US" sz="2400" dirty="0"/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>
                <a:solidFill>
                  <a:srgbClr val="FF0000"/>
                </a:solidFill>
              </a:rPr>
              <a:t>Stream</a:t>
            </a:r>
            <a:r>
              <a:rPr lang="en-US" sz="2400" dirty="0" smtClean="0"/>
              <a:t>&lt;VS_OUT</a:t>
            </a:r>
            <a:r>
              <a:rPr lang="en-US" sz="2400" dirty="0"/>
              <a:t>&gt; stream</a:t>
            </a:r>
          </a:p>
        </p:txBody>
      </p:sp>
    </p:spTree>
    <p:extLst>
      <p:ext uri="{BB962C8B-B14F-4D97-AF65-F5344CB8AC3E}">
        <p14:creationId xmlns:p14="http://schemas.microsoft.com/office/powerpoint/2010/main" val="2359549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Normal rendering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/>
              <a:t>The Unity Editor does not draw mesh </a:t>
            </a:r>
            <a:r>
              <a:rPr lang="en-GB" sz="2000" dirty="0" err="1" smtClean="0"/>
              <a:t>normals</a:t>
            </a:r>
            <a:r>
              <a:rPr lang="en-GB" sz="2000" dirty="0" smtClean="0"/>
              <a:t>, let’s write a </a:t>
            </a:r>
            <a:r>
              <a:rPr lang="en-GB" sz="2000" dirty="0" err="1" smtClean="0"/>
              <a:t>shader</a:t>
            </a:r>
            <a:r>
              <a:rPr lang="en-GB" sz="2000" dirty="0" smtClean="0"/>
              <a:t> for it</a:t>
            </a:r>
          </a:p>
          <a:p>
            <a:pPr algn="just"/>
            <a:r>
              <a:rPr lang="en-GB" sz="2000" dirty="0" smtClean="0"/>
              <a:t>Draw a line from the vertex in the </a:t>
            </a:r>
            <a:r>
              <a:rPr lang="en-GB" sz="2000" dirty="0" err="1" smtClean="0"/>
              <a:t>normal’s</a:t>
            </a:r>
            <a:r>
              <a:rPr lang="en-GB" sz="2000" dirty="0"/>
              <a:t> direction in world space</a:t>
            </a:r>
            <a:endParaRPr lang="hu-HU" sz="2000" dirty="0" smtClean="0"/>
          </a:p>
          <a:p>
            <a:pPr algn="just"/>
            <a:r>
              <a:rPr lang="en-GB" sz="2000" dirty="0" smtClean="0"/>
              <a:t>We are going to need the world position of the vertex</a:t>
            </a:r>
          </a:p>
          <a:p>
            <a:pPr lvl="1" algn="just"/>
            <a:r>
              <a:rPr lang="en-GB" sz="1800" dirty="0" smtClean="0"/>
              <a:t>The</a:t>
            </a:r>
            <a:r>
              <a:rPr lang="hu-HU" sz="1800" dirty="0" smtClean="0"/>
              <a:t> vertex shader </a:t>
            </a:r>
            <a:r>
              <a:rPr lang="en-GB" sz="1800" dirty="0" smtClean="0"/>
              <a:t>of the starting project already computes it, let’s pass it</a:t>
            </a:r>
            <a:r>
              <a:rPr lang="hu-HU" sz="1800" dirty="0" smtClean="0"/>
              <a:t>!</a:t>
            </a:r>
          </a:p>
          <a:p>
            <a:pPr algn="just"/>
            <a:r>
              <a:rPr lang="hu-HU" sz="2000" dirty="0" err="1" smtClean="0"/>
              <a:t>Phong.cginc</a:t>
            </a:r>
            <a:r>
              <a:rPr lang="hu-HU" sz="2000" dirty="0" smtClean="0"/>
              <a:t>:</a:t>
            </a:r>
          </a:p>
          <a:p>
            <a:pPr marL="0" indent="0" algn="just">
              <a:buNone/>
            </a:pPr>
            <a:endParaRPr lang="hu-HU" sz="2000" dirty="0" smtClean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962400" y="3124200"/>
            <a:ext cx="4724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/>
              <a:t>VS_OUT </a:t>
            </a:r>
            <a:r>
              <a:rPr lang="en-US" sz="2800" dirty="0" err="1"/>
              <a:t>mainVS</a:t>
            </a:r>
            <a:r>
              <a:rPr lang="en-US" sz="2800" dirty="0"/>
              <a:t>(float4 position : POSITION,</a:t>
            </a:r>
          </a:p>
          <a:p>
            <a:pPr marL="0" indent="0" algn="just">
              <a:buNone/>
            </a:pPr>
            <a:r>
              <a:rPr lang="en-US" sz="2800" dirty="0"/>
              <a:t>            float3 normal : </a:t>
            </a:r>
            <a:r>
              <a:rPr lang="en-US" sz="2800" dirty="0" smtClean="0"/>
              <a:t>NORMAL)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{</a:t>
            </a:r>
          </a:p>
          <a:p>
            <a:pPr marL="0" indent="0" algn="just">
              <a:buNone/>
            </a:pPr>
            <a:r>
              <a:rPr lang="en-US" sz="2800" dirty="0"/>
              <a:t>    VS_OUT OUT = (VS_OUT) 0;</a:t>
            </a:r>
          </a:p>
          <a:p>
            <a:pPr marL="0" indent="0" algn="just">
              <a:buNone/>
            </a:pPr>
            <a:r>
              <a:rPr lang="en-US" sz="2800" dirty="0"/>
              <a:t>    </a:t>
            </a:r>
            <a:r>
              <a:rPr lang="en-US" sz="2800" dirty="0" err="1"/>
              <a:t>OUT.hPos</a:t>
            </a:r>
            <a:r>
              <a:rPr lang="en-US" sz="2800" dirty="0"/>
              <a:t> = </a:t>
            </a:r>
            <a:r>
              <a:rPr lang="en-US" sz="2800" dirty="0" err="1"/>
              <a:t>UnityObjectToClipPos</a:t>
            </a:r>
            <a:r>
              <a:rPr lang="en-US" sz="2800" dirty="0"/>
              <a:t>(position);</a:t>
            </a:r>
          </a:p>
          <a:p>
            <a:pPr marL="0" indent="0" algn="just">
              <a:buNone/>
            </a:pPr>
            <a:r>
              <a:rPr lang="en-US" sz="2800" dirty="0"/>
              <a:t>    float3 </a:t>
            </a:r>
            <a:r>
              <a:rPr lang="en-US" sz="2800" dirty="0" err="1"/>
              <a:t>wPos</a:t>
            </a:r>
            <a:r>
              <a:rPr lang="en-US" sz="2800" dirty="0"/>
              <a:t> = </a:t>
            </a:r>
            <a:r>
              <a:rPr lang="en-US" sz="2800" dirty="0" err="1"/>
              <a:t>mul</a:t>
            </a:r>
            <a:r>
              <a:rPr lang="en-US" sz="2800" dirty="0"/>
              <a:t>(</a:t>
            </a:r>
            <a:r>
              <a:rPr lang="en-US" sz="2800" dirty="0" err="1"/>
              <a:t>unity_ObjectToWorld</a:t>
            </a:r>
            <a:r>
              <a:rPr lang="en-US" sz="2800" dirty="0"/>
              <a:t>, position).xyz;</a:t>
            </a:r>
          </a:p>
          <a:p>
            <a:pPr marL="0" indent="0" algn="just">
              <a:buNone/>
            </a:pPr>
            <a:r>
              <a:rPr lang="en-US" sz="2800" dirty="0"/>
              <a:t>    float3 </a:t>
            </a:r>
            <a:r>
              <a:rPr lang="en-US" sz="2800" dirty="0" err="1"/>
              <a:t>wNormal</a:t>
            </a:r>
            <a:r>
              <a:rPr lang="en-US" sz="2800" dirty="0"/>
              <a:t> = </a:t>
            </a:r>
            <a:r>
              <a:rPr lang="en-US" sz="2800" dirty="0" err="1"/>
              <a:t>mul</a:t>
            </a:r>
            <a:r>
              <a:rPr lang="en-US" sz="2800" dirty="0"/>
              <a:t>(float4(normal, 0), </a:t>
            </a:r>
            <a:endParaRPr lang="hu-HU" sz="2800" dirty="0" smtClean="0"/>
          </a:p>
          <a:p>
            <a:pPr marL="0" indent="0" algn="just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               </a:t>
            </a:r>
            <a:r>
              <a:rPr lang="en-US" sz="2800" dirty="0" err="1" smtClean="0"/>
              <a:t>unity_WorldToObject</a:t>
            </a:r>
            <a:r>
              <a:rPr lang="en-US" sz="2800" dirty="0"/>
              <a:t>).xyz;</a:t>
            </a:r>
          </a:p>
          <a:p>
            <a:pPr marL="0" indent="0" algn="just">
              <a:buNone/>
            </a:pPr>
            <a:r>
              <a:rPr lang="en-US" sz="2800" dirty="0"/>
              <a:t>    OUT.N = normalize(</a:t>
            </a:r>
            <a:r>
              <a:rPr lang="en-US" sz="2800" dirty="0" err="1"/>
              <a:t>wNormal</a:t>
            </a:r>
            <a:r>
              <a:rPr lang="en-US" sz="2800" dirty="0"/>
              <a:t>);</a:t>
            </a:r>
          </a:p>
          <a:p>
            <a:pPr marL="0" indent="0" algn="just">
              <a:buNone/>
            </a:pPr>
            <a:r>
              <a:rPr lang="en-US" sz="2800" dirty="0"/>
              <a:t>    OUT.L = normalize(_WorldSpaceLightPos0.xyz </a:t>
            </a:r>
            <a:endParaRPr lang="hu-HU" sz="2800" dirty="0" smtClean="0"/>
          </a:p>
          <a:p>
            <a:pPr marL="0" indent="0" algn="just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                    </a:t>
            </a:r>
            <a:r>
              <a:rPr lang="en-US" sz="2800" dirty="0" smtClean="0"/>
              <a:t>- </a:t>
            </a:r>
            <a:r>
              <a:rPr lang="en-US" sz="2800" dirty="0" err="1"/>
              <a:t>wPos</a:t>
            </a:r>
            <a:r>
              <a:rPr lang="en-US" sz="2800" dirty="0"/>
              <a:t> * _WorldSpaceLightPos0.w);</a:t>
            </a:r>
          </a:p>
          <a:p>
            <a:pPr marL="0" indent="0" algn="just">
              <a:buNone/>
            </a:pPr>
            <a:r>
              <a:rPr lang="en-US" sz="2800" dirty="0"/>
              <a:t>    OUT.V = normalize(_</a:t>
            </a:r>
            <a:r>
              <a:rPr lang="en-US" sz="2800" dirty="0" err="1"/>
              <a:t>WorldSpaceCameraPos.xyz</a:t>
            </a:r>
            <a:r>
              <a:rPr lang="en-US" sz="2800" dirty="0"/>
              <a:t> - </a:t>
            </a:r>
            <a:r>
              <a:rPr lang="en-US" sz="2800" dirty="0" err="1"/>
              <a:t>wPos</a:t>
            </a:r>
            <a:r>
              <a:rPr lang="en-US" sz="2800" dirty="0"/>
              <a:t>);</a:t>
            </a:r>
          </a:p>
          <a:p>
            <a:pPr marL="0" indent="0" algn="just">
              <a:buNone/>
            </a:pPr>
            <a:r>
              <a:rPr lang="hu-HU" sz="2800" dirty="0" smtClean="0"/>
              <a:t>    </a:t>
            </a:r>
            <a:r>
              <a:rPr lang="en-US" sz="2800" dirty="0" err="1" smtClean="0">
                <a:solidFill>
                  <a:srgbClr val="FF0000"/>
                </a:solidFill>
              </a:rPr>
              <a:t>OUT.wPos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= </a:t>
            </a:r>
            <a:r>
              <a:rPr lang="en-US" sz="2800" dirty="0" err="1">
                <a:solidFill>
                  <a:srgbClr val="FF0000"/>
                </a:solidFill>
              </a:rPr>
              <a:t>wPos</a:t>
            </a:r>
            <a:r>
              <a:rPr lang="en-US" sz="2800" dirty="0" smtClean="0">
                <a:solidFill>
                  <a:srgbClr val="FF0000"/>
                </a:solidFill>
              </a:rPr>
              <a:t>;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800" dirty="0"/>
              <a:t>    return OUT;</a:t>
            </a:r>
          </a:p>
          <a:p>
            <a:pPr marL="0" indent="0" algn="just">
              <a:buNone/>
            </a:pPr>
            <a:r>
              <a:rPr lang="en-US" sz="2800" dirty="0"/>
              <a:t>}</a:t>
            </a:r>
          </a:p>
        </p:txBody>
      </p:sp>
      <p:sp>
        <p:nvSpPr>
          <p:cNvPr id="5" name="Téglalap 4"/>
          <p:cNvSpPr/>
          <p:nvPr/>
        </p:nvSpPr>
        <p:spPr>
          <a:xfrm>
            <a:off x="723900" y="3584894"/>
            <a:ext cx="3048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struct</a:t>
            </a:r>
            <a:r>
              <a:rPr lang="en-US" sz="1600" dirty="0"/>
              <a:t> VS_OUT</a:t>
            </a:r>
          </a:p>
          <a:p>
            <a:pPr algn="just"/>
            <a:r>
              <a:rPr lang="en-US" sz="1600" dirty="0"/>
              <a:t>{</a:t>
            </a:r>
          </a:p>
          <a:p>
            <a:pPr algn="just"/>
            <a:r>
              <a:rPr lang="en-US" sz="1600" dirty="0"/>
              <a:t>    float4 </a:t>
            </a:r>
            <a:r>
              <a:rPr lang="en-US" sz="1600" dirty="0" err="1"/>
              <a:t>hPos</a:t>
            </a:r>
            <a:r>
              <a:rPr lang="en-US" sz="1600" dirty="0"/>
              <a:t> : </a:t>
            </a:r>
            <a:r>
              <a:rPr lang="en-US" sz="1600" dirty="0" err="1"/>
              <a:t>SV_Position</a:t>
            </a:r>
            <a:r>
              <a:rPr lang="en-US" sz="1600" dirty="0"/>
              <a:t>;</a:t>
            </a:r>
          </a:p>
          <a:p>
            <a:pPr algn="just"/>
            <a:r>
              <a:rPr lang="en-US" sz="1600" dirty="0"/>
              <a:t>    float3 N : NORMAL;</a:t>
            </a:r>
          </a:p>
          <a:p>
            <a:pPr algn="just"/>
            <a:r>
              <a:rPr lang="en-US" sz="1600" dirty="0"/>
              <a:t>    float2 </a:t>
            </a:r>
            <a:r>
              <a:rPr lang="en-US" sz="1600" dirty="0" err="1"/>
              <a:t>texCoord</a:t>
            </a:r>
            <a:r>
              <a:rPr lang="en-US" sz="1600" dirty="0"/>
              <a:t> : TEXCOORD0;</a:t>
            </a:r>
          </a:p>
          <a:p>
            <a:pPr algn="just"/>
            <a:r>
              <a:rPr lang="en-US" sz="1600" dirty="0"/>
              <a:t>    float3 L : TEXCOORD1;</a:t>
            </a:r>
          </a:p>
          <a:p>
            <a:pPr algn="just"/>
            <a:r>
              <a:rPr lang="en-US" sz="1600" dirty="0"/>
              <a:t>    float3 V : TEXCOORD2;</a:t>
            </a:r>
          </a:p>
          <a:p>
            <a:pPr algn="just"/>
            <a:r>
              <a:rPr lang="hu-HU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float3 </a:t>
            </a:r>
            <a:r>
              <a:rPr lang="en-US" sz="1600" dirty="0" err="1">
                <a:solidFill>
                  <a:srgbClr val="FF0000"/>
                </a:solidFill>
              </a:rPr>
              <a:t>wPos</a:t>
            </a:r>
            <a:r>
              <a:rPr lang="en-US" sz="1600" dirty="0">
                <a:solidFill>
                  <a:srgbClr val="FF0000"/>
                </a:solidFill>
              </a:rPr>
              <a:t> : TEXCOORD3;</a:t>
            </a:r>
          </a:p>
          <a:p>
            <a:pPr algn="just"/>
            <a:r>
              <a:rPr lang="en-US" sz="16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8900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Normal rendering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maxvertexcount</a:t>
            </a:r>
            <a:r>
              <a:rPr lang="en-US" dirty="0"/>
              <a:t>(6)]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mainGS_normal</a:t>
            </a:r>
            <a:r>
              <a:rPr lang="en-US" dirty="0"/>
              <a:t>(triangle VS_OUT IN[3], </a:t>
            </a:r>
            <a:r>
              <a:rPr lang="en-US" dirty="0" err="1"/>
              <a:t>inout</a:t>
            </a:r>
            <a:r>
              <a:rPr lang="en-US" dirty="0"/>
              <a:t> </a:t>
            </a:r>
            <a:r>
              <a:rPr lang="en-US" dirty="0" err="1"/>
              <a:t>LineStream</a:t>
            </a:r>
            <a:r>
              <a:rPr lang="en-US" dirty="0"/>
              <a:t>&lt;VS_OUT&gt; stream)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smtClean="0"/>
              <a:t>float4 </a:t>
            </a:r>
            <a:r>
              <a:rPr lang="en-US" dirty="0" err="1"/>
              <a:t>wp</a:t>
            </a:r>
            <a:r>
              <a:rPr lang="en-US" dirty="0"/>
              <a:t> = float4(IN[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wPos</a:t>
            </a:r>
            <a:r>
              <a:rPr lang="en-US" dirty="0"/>
              <a:t>, 1);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err="1" smtClean="0"/>
              <a:t>wp.xyz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wp.xyz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smtClean="0"/>
              <a:t>IN[</a:t>
            </a:r>
            <a:r>
              <a:rPr lang="en-US" dirty="0" err="1" smtClean="0"/>
              <a:t>i</a:t>
            </a:r>
            <a:r>
              <a:rPr lang="en-US" dirty="0"/>
              <a:t>].</a:t>
            </a:r>
            <a:r>
              <a:rPr lang="en-US" dirty="0" err="1"/>
              <a:t>hPos</a:t>
            </a:r>
            <a:r>
              <a:rPr lang="en-US" dirty="0"/>
              <a:t> = </a:t>
            </a:r>
            <a:r>
              <a:rPr lang="en-US" dirty="0" err="1"/>
              <a:t>mul</a:t>
            </a:r>
            <a:r>
              <a:rPr lang="en-US" dirty="0"/>
              <a:t>(UNITY_MATRIX_VP, </a:t>
            </a:r>
            <a:r>
              <a:rPr lang="en-US" dirty="0" err="1"/>
              <a:t>wp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hu-HU" dirty="0" smtClean="0"/>
              <a:t>        s</a:t>
            </a:r>
            <a:r>
              <a:rPr lang="en-US" dirty="0" err="1" smtClean="0"/>
              <a:t>tream.Append</a:t>
            </a:r>
            <a:r>
              <a:rPr lang="en-US" dirty="0" smtClean="0"/>
              <a:t>(IN[</a:t>
            </a:r>
            <a:r>
              <a:rPr lang="en-US" dirty="0" err="1" smtClean="0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err="1" smtClean="0"/>
              <a:t>wp.xyz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wp.xyz</a:t>
            </a:r>
            <a:r>
              <a:rPr lang="en-US" dirty="0"/>
              <a:t> + IN[</a:t>
            </a:r>
            <a:r>
              <a:rPr lang="en-US" dirty="0" err="1"/>
              <a:t>i</a:t>
            </a:r>
            <a:r>
              <a:rPr lang="en-US" dirty="0"/>
              <a:t>].N*_Scale;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smtClean="0"/>
              <a:t>IN[</a:t>
            </a:r>
            <a:r>
              <a:rPr lang="en-US" dirty="0" err="1" smtClean="0"/>
              <a:t>i</a:t>
            </a:r>
            <a:r>
              <a:rPr lang="en-US" dirty="0"/>
              <a:t>].</a:t>
            </a:r>
            <a:r>
              <a:rPr lang="en-US" dirty="0" err="1"/>
              <a:t>hPos</a:t>
            </a:r>
            <a:r>
              <a:rPr lang="en-US" dirty="0"/>
              <a:t> = </a:t>
            </a:r>
            <a:r>
              <a:rPr lang="en-US" dirty="0" err="1"/>
              <a:t>mul</a:t>
            </a:r>
            <a:r>
              <a:rPr lang="en-US" dirty="0"/>
              <a:t>(UNITY_MATRIX_VP, </a:t>
            </a:r>
            <a:r>
              <a:rPr lang="en-US" dirty="0" err="1"/>
              <a:t>wp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err="1" smtClean="0"/>
              <a:t>stream.Append</a:t>
            </a:r>
            <a:r>
              <a:rPr lang="en-US" dirty="0" smtClean="0"/>
              <a:t>(IN[</a:t>
            </a:r>
            <a:r>
              <a:rPr lang="en-US" dirty="0" err="1" smtClean="0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en-US" dirty="0" err="1" smtClean="0"/>
              <a:t>stream.RestartStrip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08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Normal rendering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 err="1" smtClean="0"/>
              <a:t>Normals</a:t>
            </a:r>
            <a:r>
              <a:rPr lang="en-GB" sz="2400" dirty="0" smtClean="0"/>
              <a:t> may be rendered with a constant </a:t>
            </a:r>
            <a:r>
              <a:rPr lang="en-GB" sz="2400" dirty="0" err="1" smtClean="0"/>
              <a:t>color</a:t>
            </a:r>
            <a:r>
              <a:rPr lang="hu-HU" sz="2400" dirty="0" smtClean="0"/>
              <a:t>, </a:t>
            </a:r>
            <a:r>
              <a:rPr lang="en-GB" sz="2400" dirty="0" smtClean="0"/>
              <a:t>e.g.</a:t>
            </a:r>
            <a:r>
              <a:rPr lang="hu-HU" sz="2400" dirty="0" smtClean="0"/>
              <a:t>:</a:t>
            </a:r>
          </a:p>
          <a:p>
            <a:pPr marL="0" indent="0">
              <a:buNone/>
            </a:pPr>
            <a:endParaRPr lang="hu-HU" sz="2400" dirty="0" smtClean="0"/>
          </a:p>
          <a:p>
            <a:pPr marL="400050" lvl="1" indent="0">
              <a:buNone/>
            </a:pPr>
            <a:r>
              <a:rPr lang="en-US" sz="2000" dirty="0" smtClean="0"/>
              <a:t>float4 </a:t>
            </a:r>
            <a:r>
              <a:rPr lang="en-US" sz="2000" dirty="0" err="1"/>
              <a:t>mainPS_red</a:t>
            </a:r>
            <a:r>
              <a:rPr lang="en-US" sz="2000" dirty="0"/>
              <a:t>(VS_OUT IN) : </a:t>
            </a:r>
            <a:r>
              <a:rPr lang="en-US" sz="2000" dirty="0" err="1" smtClean="0"/>
              <a:t>SV_Target</a:t>
            </a:r>
            <a:r>
              <a:rPr lang="hu-HU" sz="2000" dirty="0" smtClean="0"/>
              <a:t> </a:t>
            </a:r>
            <a:r>
              <a:rPr lang="en-US" sz="2000" dirty="0" smtClean="0"/>
              <a:t>{</a:t>
            </a:r>
            <a:endParaRPr lang="en-US" sz="2000" dirty="0"/>
          </a:p>
          <a:p>
            <a:pPr marL="400050" lvl="1" indent="0">
              <a:buNone/>
            </a:pPr>
            <a:r>
              <a:rPr lang="hu-HU" sz="2000" dirty="0" smtClean="0"/>
              <a:t>    </a:t>
            </a:r>
            <a:r>
              <a:rPr lang="en-US" sz="2000" dirty="0" smtClean="0"/>
              <a:t>return </a:t>
            </a:r>
            <a:r>
              <a:rPr lang="en-US" sz="2000" dirty="0"/>
              <a:t>float4(1,0,0,1);</a:t>
            </a:r>
          </a:p>
          <a:p>
            <a:pPr marL="400050" lvl="1" indent="0">
              <a:buNone/>
            </a:pPr>
            <a:r>
              <a:rPr lang="en-US" sz="2000" dirty="0" smtClean="0"/>
              <a:t>}</a:t>
            </a:r>
            <a:endParaRPr lang="hu-HU" sz="2000" dirty="0" smtClean="0"/>
          </a:p>
          <a:p>
            <a:endParaRPr lang="hu-HU" sz="2400" dirty="0" smtClean="0"/>
          </a:p>
          <a:p>
            <a:r>
              <a:rPr lang="en-GB" sz="2400" dirty="0" smtClean="0"/>
              <a:t>We can also draw the shaded geometry, we only need to add another pass for this in Unity</a:t>
            </a:r>
            <a:endParaRPr lang="hu-HU" sz="2400" dirty="0" smtClean="0"/>
          </a:p>
          <a:p>
            <a:endParaRPr lang="hu-HU" sz="2400" dirty="0" smtClean="0"/>
          </a:p>
          <a:p>
            <a:pPr marL="400050" lvl="1" indent="0">
              <a:buNone/>
            </a:pPr>
            <a:r>
              <a:rPr lang="hu-HU" sz="2000" dirty="0" err="1" smtClean="0"/>
              <a:t>Pass</a:t>
            </a:r>
            <a:r>
              <a:rPr lang="hu-HU" sz="2000" dirty="0" smtClean="0"/>
              <a:t> {</a:t>
            </a:r>
            <a:endParaRPr lang="hu-HU" sz="2000" dirty="0"/>
          </a:p>
          <a:p>
            <a:pPr marL="400050" lvl="1" indent="0">
              <a:buNone/>
            </a:pPr>
            <a:r>
              <a:rPr lang="hu-HU" sz="2000" dirty="0" smtClean="0"/>
              <a:t>    </a:t>
            </a:r>
            <a:r>
              <a:rPr lang="hu-HU" sz="2000" dirty="0" err="1" smtClean="0"/>
              <a:t>Tags</a:t>
            </a:r>
            <a:r>
              <a:rPr lang="hu-HU" sz="2000" dirty="0"/>
              <a:t>{ "</a:t>
            </a:r>
            <a:r>
              <a:rPr lang="hu-HU" sz="2000" dirty="0" err="1"/>
              <a:t>LightMode</a:t>
            </a:r>
            <a:r>
              <a:rPr lang="hu-HU" sz="2000" dirty="0"/>
              <a:t>" = "</a:t>
            </a:r>
            <a:r>
              <a:rPr lang="hu-HU" sz="2000" dirty="0" err="1"/>
              <a:t>ForwardBase</a:t>
            </a:r>
            <a:r>
              <a:rPr lang="hu-HU" sz="2000" dirty="0"/>
              <a:t>" }</a:t>
            </a:r>
          </a:p>
          <a:p>
            <a:pPr marL="400050" lvl="1" indent="0">
              <a:buNone/>
            </a:pPr>
            <a:r>
              <a:rPr lang="hu-HU" sz="2000" dirty="0"/>
              <a:t>    </a:t>
            </a:r>
            <a:r>
              <a:rPr lang="hu-HU" sz="2000" dirty="0" smtClean="0"/>
              <a:t>CGPROGRAM</a:t>
            </a:r>
            <a:endParaRPr lang="hu-HU" sz="2000" dirty="0"/>
          </a:p>
          <a:p>
            <a:pPr marL="400050" lvl="1" indent="0">
              <a:buNone/>
            </a:pPr>
            <a:endParaRPr lang="hu-HU" sz="2000" dirty="0"/>
          </a:p>
          <a:p>
            <a:pPr marL="400050" lvl="1" indent="0">
              <a:buNone/>
            </a:pPr>
            <a:r>
              <a:rPr lang="hu-HU" sz="2000" dirty="0" smtClean="0"/>
              <a:t>    </a:t>
            </a:r>
            <a:r>
              <a:rPr lang="hu-HU" sz="2000" dirty="0"/>
              <a:t>#</a:t>
            </a:r>
            <a:r>
              <a:rPr lang="hu-HU" sz="2000" dirty="0" err="1"/>
              <a:t>pragma</a:t>
            </a:r>
            <a:r>
              <a:rPr lang="hu-HU" sz="2000" dirty="0"/>
              <a:t> </a:t>
            </a:r>
            <a:r>
              <a:rPr lang="hu-HU" sz="2000" dirty="0" err="1"/>
              <a:t>target</a:t>
            </a:r>
            <a:r>
              <a:rPr lang="hu-HU" sz="2000" dirty="0"/>
              <a:t> </a:t>
            </a:r>
            <a:r>
              <a:rPr lang="hu-HU" sz="2000" dirty="0" smtClean="0"/>
              <a:t>3.0</a:t>
            </a:r>
            <a:endParaRPr lang="hu-HU" sz="2000" dirty="0"/>
          </a:p>
          <a:p>
            <a:pPr marL="400050" lvl="1" indent="0">
              <a:buNone/>
            </a:pPr>
            <a:r>
              <a:rPr lang="hu-HU" sz="2000" dirty="0" smtClean="0"/>
              <a:t>    </a:t>
            </a:r>
            <a:r>
              <a:rPr lang="hu-HU" sz="2000" dirty="0"/>
              <a:t>#</a:t>
            </a:r>
            <a:r>
              <a:rPr lang="hu-HU" sz="2000" dirty="0" err="1"/>
              <a:t>pragma</a:t>
            </a:r>
            <a:r>
              <a:rPr lang="hu-HU" sz="2000" dirty="0"/>
              <a:t> </a:t>
            </a:r>
            <a:r>
              <a:rPr lang="hu-HU" sz="2000" dirty="0" err="1"/>
              <a:t>vertex</a:t>
            </a:r>
            <a:r>
              <a:rPr lang="hu-HU" sz="2000" dirty="0"/>
              <a:t> </a:t>
            </a:r>
            <a:r>
              <a:rPr lang="hu-HU" sz="2000" dirty="0" err="1"/>
              <a:t>mainVS</a:t>
            </a:r>
            <a:endParaRPr lang="hu-HU" sz="2000" dirty="0"/>
          </a:p>
          <a:p>
            <a:pPr marL="400050" lvl="1" indent="0">
              <a:buNone/>
            </a:pPr>
            <a:r>
              <a:rPr lang="hu-HU" sz="2000" dirty="0" smtClean="0"/>
              <a:t>    </a:t>
            </a:r>
            <a:r>
              <a:rPr lang="hu-HU" sz="2000" dirty="0"/>
              <a:t>#</a:t>
            </a:r>
            <a:r>
              <a:rPr lang="hu-HU" sz="2000" dirty="0" err="1"/>
              <a:t>pragma</a:t>
            </a:r>
            <a:r>
              <a:rPr lang="hu-HU" sz="2000" dirty="0"/>
              <a:t> </a:t>
            </a:r>
            <a:r>
              <a:rPr lang="hu-HU" sz="2000" dirty="0" err="1"/>
              <a:t>fragment</a:t>
            </a:r>
            <a:r>
              <a:rPr lang="hu-HU" sz="2000" dirty="0"/>
              <a:t> </a:t>
            </a:r>
            <a:r>
              <a:rPr lang="hu-HU" sz="2000" dirty="0" err="1"/>
              <a:t>mainPS</a:t>
            </a:r>
            <a:endParaRPr lang="hu-HU" sz="2000" dirty="0"/>
          </a:p>
          <a:p>
            <a:pPr marL="400050" lvl="1" indent="0">
              <a:buNone/>
            </a:pPr>
            <a:r>
              <a:rPr lang="hu-HU" sz="2000" dirty="0" smtClean="0"/>
              <a:t>    </a:t>
            </a:r>
            <a:r>
              <a:rPr lang="hu-HU" sz="2000" dirty="0"/>
              <a:t>#</a:t>
            </a:r>
            <a:r>
              <a:rPr lang="hu-HU" sz="2000" dirty="0" err="1"/>
              <a:t>include</a:t>
            </a:r>
            <a:r>
              <a:rPr lang="hu-HU" sz="2000" dirty="0"/>
              <a:t> "</a:t>
            </a:r>
            <a:r>
              <a:rPr lang="hu-HU" sz="2000" dirty="0" err="1"/>
              <a:t>Phong.cginc</a:t>
            </a:r>
            <a:r>
              <a:rPr lang="hu-HU" sz="2000" dirty="0"/>
              <a:t>"</a:t>
            </a:r>
          </a:p>
          <a:p>
            <a:pPr marL="400050" lvl="1" indent="0">
              <a:buNone/>
            </a:pPr>
            <a:r>
              <a:rPr lang="hu-HU" sz="2000" dirty="0" smtClean="0"/>
              <a:t>    ENDCG</a:t>
            </a:r>
            <a:endParaRPr lang="hu-HU" sz="2000" dirty="0"/>
          </a:p>
          <a:p>
            <a:pPr marL="400050" lvl="1" indent="0">
              <a:buNone/>
            </a:pPr>
            <a:r>
              <a:rPr lang="hu-HU" sz="2000" dirty="0" smtClean="0"/>
              <a:t>}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886200"/>
            <a:ext cx="4182598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78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Contour rendering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Recall that contours drawn in the fragment </a:t>
            </a:r>
            <a:r>
              <a:rPr lang="en-GB" sz="2800" dirty="0" err="1" smtClean="0"/>
              <a:t>shader</a:t>
            </a:r>
            <a:r>
              <a:rPr lang="en-GB" sz="2800" dirty="0" smtClean="0"/>
              <a:t> usually do not have uniform width</a:t>
            </a:r>
          </a:p>
          <a:p>
            <a:pPr lvl="1" algn="just"/>
            <a:r>
              <a:rPr lang="en-GB" sz="2400" dirty="0" smtClean="0"/>
              <a:t>See Pr04, Contour rendering: modified toon </a:t>
            </a:r>
            <a:r>
              <a:rPr lang="en-GB" sz="2400" dirty="0" err="1" smtClean="0"/>
              <a:t>shader</a:t>
            </a:r>
            <a:endParaRPr lang="en-GB" sz="2400" dirty="0" smtClean="0"/>
          </a:p>
          <a:p>
            <a:pPr algn="just"/>
            <a:r>
              <a:rPr lang="en-GB" sz="2800" dirty="0" smtClean="0"/>
              <a:t>Idea: draw the contour as geometry!</a:t>
            </a:r>
          </a:p>
          <a:p>
            <a:pPr lvl="1" algn="just"/>
            <a:r>
              <a:rPr lang="en-GB" sz="2400" dirty="0" smtClean="0"/>
              <a:t>Can also be textured (we will not implement this)</a:t>
            </a:r>
            <a:endParaRPr lang="hu-HU" sz="2400" dirty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In the geometry </a:t>
            </a:r>
            <a:r>
              <a:rPr lang="en-GB" sz="2800" dirty="0" err="1" smtClean="0"/>
              <a:t>shader</a:t>
            </a:r>
            <a:r>
              <a:rPr lang="en-GB" sz="2800" dirty="0" smtClean="0"/>
              <a:t>, identify triangles which contain a contour line (which are at the border/silhouette of the object) and extend the contour line to a quad!</a:t>
            </a:r>
          </a:p>
        </p:txBody>
      </p:sp>
    </p:spTree>
    <p:extLst>
      <p:ext uri="{BB962C8B-B14F-4D97-AF65-F5344CB8AC3E}">
        <p14:creationId xmlns:p14="http://schemas.microsoft.com/office/powerpoint/2010/main" val="26232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Locate contours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Contour line is defined by </a:t>
            </a:r>
            <a:r>
              <a:rPr lang="en-GB" sz="2400" dirty="0"/>
              <a:t>dot(</a:t>
            </a:r>
            <a:r>
              <a:rPr lang="en-GB" sz="2400" i="1" dirty="0"/>
              <a:t>N</a:t>
            </a:r>
            <a:r>
              <a:rPr lang="en-GB" sz="2400" dirty="0"/>
              <a:t>,</a:t>
            </a:r>
            <a:r>
              <a:rPr lang="en-GB" sz="2400" i="1" dirty="0"/>
              <a:t>V</a:t>
            </a:r>
            <a:r>
              <a:rPr lang="en-GB" sz="2400" dirty="0" smtClean="0"/>
              <a:t>) = 0, where </a:t>
            </a:r>
            <a:r>
              <a:rPr lang="en-GB" sz="2400" i="1" dirty="0" smtClean="0"/>
              <a:t>N</a:t>
            </a:r>
            <a:r>
              <a:rPr lang="en-GB" sz="2400" dirty="0" smtClean="0"/>
              <a:t> is the normal and </a:t>
            </a:r>
            <a:r>
              <a:rPr lang="en-GB" sz="2400" i="1" dirty="0" smtClean="0"/>
              <a:t>V</a:t>
            </a:r>
            <a:r>
              <a:rPr lang="en-GB" sz="2400" dirty="0" smtClean="0"/>
              <a:t> is the viewing direction, in world-space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Contour </a:t>
            </a:r>
            <a:r>
              <a:rPr lang="en-GB" sz="2400" dirty="0"/>
              <a:t>lines intersect an edge </a:t>
            </a:r>
            <a:r>
              <a:rPr lang="en-GB" sz="2400" dirty="0" err="1"/>
              <a:t>iff</a:t>
            </a:r>
            <a:r>
              <a:rPr lang="en-GB" sz="2400" dirty="0"/>
              <a:t> the </a:t>
            </a:r>
            <a:r>
              <a:rPr lang="en-GB" sz="2400" b="1" dirty="0"/>
              <a:t>sign</a:t>
            </a:r>
            <a:r>
              <a:rPr lang="en-GB" sz="2400" dirty="0"/>
              <a:t> of dot(</a:t>
            </a:r>
            <a:r>
              <a:rPr lang="en-GB" sz="2400" i="1" dirty="0"/>
              <a:t>N</a:t>
            </a:r>
            <a:r>
              <a:rPr lang="en-GB" sz="2400" dirty="0"/>
              <a:t>,</a:t>
            </a:r>
            <a:r>
              <a:rPr lang="en-GB" sz="2400" i="1" dirty="0"/>
              <a:t>V</a:t>
            </a:r>
            <a:r>
              <a:rPr lang="en-GB" sz="2400" dirty="0"/>
              <a:t>) is different for the end vertices of the </a:t>
            </a:r>
            <a:r>
              <a:rPr lang="en-GB" sz="2400" dirty="0" smtClean="0"/>
              <a:t>edge</a:t>
            </a:r>
            <a:endParaRPr lang="en-GB" sz="2400" dirty="0"/>
          </a:p>
          <a:p>
            <a:endParaRPr lang="en-GB" dirty="0"/>
          </a:p>
        </p:txBody>
      </p:sp>
      <p:grpSp>
        <p:nvGrpSpPr>
          <p:cNvPr id="4" name="Csoportba foglalás 60"/>
          <p:cNvGrpSpPr/>
          <p:nvPr/>
        </p:nvGrpSpPr>
        <p:grpSpPr>
          <a:xfrm>
            <a:off x="2743200" y="3604736"/>
            <a:ext cx="2871392" cy="2872264"/>
            <a:chOff x="5292928" y="1276906"/>
            <a:chExt cx="2871392" cy="2872264"/>
          </a:xfrm>
        </p:grpSpPr>
        <p:grpSp>
          <p:nvGrpSpPr>
            <p:cNvPr id="5" name="Csoportba foglalás 49"/>
            <p:cNvGrpSpPr/>
            <p:nvPr/>
          </p:nvGrpSpPr>
          <p:grpSpPr>
            <a:xfrm>
              <a:off x="5292928" y="1276906"/>
              <a:ext cx="2871392" cy="2872264"/>
              <a:chOff x="208064" y="2983468"/>
              <a:chExt cx="2871392" cy="2872264"/>
            </a:xfrm>
          </p:grpSpPr>
          <p:cxnSp>
            <p:nvCxnSpPr>
              <p:cNvPr id="9" name="Egyenes összekötő 6"/>
              <p:cNvCxnSpPr/>
              <p:nvPr/>
            </p:nvCxnSpPr>
            <p:spPr>
              <a:xfrm flipV="1">
                <a:off x="835228" y="3352800"/>
                <a:ext cx="1219200" cy="1295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Egyenes összekötő 7"/>
              <p:cNvCxnSpPr/>
              <p:nvPr/>
            </p:nvCxnSpPr>
            <p:spPr>
              <a:xfrm flipH="1" flipV="1">
                <a:off x="2054428" y="3352800"/>
                <a:ext cx="533400" cy="2133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Egyenes összekötő 10"/>
              <p:cNvCxnSpPr/>
              <p:nvPr/>
            </p:nvCxnSpPr>
            <p:spPr>
              <a:xfrm>
                <a:off x="835228" y="4648200"/>
                <a:ext cx="1752600" cy="838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Egyenes összekötő 14"/>
              <p:cNvCxnSpPr/>
              <p:nvPr/>
            </p:nvCxnSpPr>
            <p:spPr>
              <a:xfrm flipV="1">
                <a:off x="1436439" y="3640822"/>
                <a:ext cx="350416" cy="1310781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Szövegdoboz 25"/>
              <p:cNvSpPr txBox="1"/>
              <p:nvPr/>
            </p:nvSpPr>
            <p:spPr>
              <a:xfrm>
                <a:off x="208064" y="4750427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(N,V)&lt;0</a:t>
                </a:r>
                <a:endParaRPr lang="en-US" dirty="0"/>
              </a:p>
            </p:txBody>
          </p:sp>
          <p:sp>
            <p:nvSpPr>
              <p:cNvPr id="14" name="Szövegdoboz 26"/>
              <p:cNvSpPr txBox="1"/>
              <p:nvPr/>
            </p:nvSpPr>
            <p:spPr>
              <a:xfrm>
                <a:off x="2203156" y="5486400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(N,V)&gt;0</a:t>
                </a:r>
                <a:endParaRPr lang="en-US" dirty="0"/>
              </a:p>
            </p:txBody>
          </p:sp>
          <p:sp>
            <p:nvSpPr>
              <p:cNvPr id="15" name="Szövegdoboz 27"/>
              <p:cNvSpPr txBox="1"/>
              <p:nvPr/>
            </p:nvSpPr>
            <p:spPr>
              <a:xfrm>
                <a:off x="1994306" y="2983468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(N,V)&gt;0</a:t>
                </a:r>
                <a:endParaRPr lang="en-US" dirty="0"/>
              </a:p>
            </p:txBody>
          </p:sp>
          <p:sp>
            <p:nvSpPr>
              <p:cNvPr id="16" name="Szövegdoboz 29"/>
              <p:cNvSpPr txBox="1"/>
              <p:nvPr/>
            </p:nvSpPr>
            <p:spPr>
              <a:xfrm>
                <a:off x="910555" y="3364875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(N,V)=0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Szövegdoboz 30"/>
              <p:cNvSpPr txBox="1"/>
              <p:nvPr/>
            </p:nvSpPr>
            <p:spPr>
              <a:xfrm>
                <a:off x="1458721" y="4704718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(N,V)=0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" name="Ellipszis 53"/>
            <p:cNvSpPr/>
            <p:nvPr/>
          </p:nvSpPr>
          <p:spPr>
            <a:xfrm>
              <a:off x="5861396" y="2870942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lipszis 55"/>
            <p:cNvSpPr/>
            <p:nvPr/>
          </p:nvSpPr>
          <p:spPr>
            <a:xfrm>
              <a:off x="7598559" y="3702269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Ellipszis 56"/>
            <p:cNvSpPr/>
            <p:nvPr/>
          </p:nvSpPr>
          <p:spPr>
            <a:xfrm>
              <a:off x="7057027" y="1584180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020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Contour triangles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[</a:t>
            </a:r>
            <a:r>
              <a:rPr lang="en-US" sz="1200" dirty="0" err="1"/>
              <a:t>maxvertexcount</a:t>
            </a:r>
            <a:r>
              <a:rPr lang="en-US" sz="1200" dirty="0"/>
              <a:t>(3)]</a:t>
            </a:r>
          </a:p>
          <a:p>
            <a:pPr marL="0" indent="0">
              <a:buNone/>
            </a:pPr>
            <a:r>
              <a:rPr lang="en-US" sz="1200" dirty="0"/>
              <a:t>void </a:t>
            </a:r>
            <a:r>
              <a:rPr lang="en-US" sz="1200" dirty="0" err="1"/>
              <a:t>mainGS_bordertriangles</a:t>
            </a:r>
            <a:r>
              <a:rPr lang="en-US" sz="1200" dirty="0"/>
              <a:t>(triangle VS_OUT IN[3], </a:t>
            </a:r>
            <a:r>
              <a:rPr lang="en-US" sz="1200" dirty="0" err="1"/>
              <a:t>inout</a:t>
            </a:r>
            <a:r>
              <a:rPr lang="en-US" sz="1200" dirty="0"/>
              <a:t> </a:t>
            </a:r>
            <a:r>
              <a:rPr lang="en-US" sz="1200" dirty="0" err="1"/>
              <a:t>TriangleStream</a:t>
            </a:r>
            <a:r>
              <a:rPr lang="en-US" sz="1200" dirty="0"/>
              <a:t>&lt;VS_OUT&gt; stream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float dot0 = dot(IN[0].N, IN[0].V);</a:t>
            </a:r>
          </a:p>
          <a:p>
            <a:pPr marL="0" indent="0">
              <a:buNone/>
            </a:pPr>
            <a:r>
              <a:rPr lang="en-US" sz="1200" dirty="0"/>
              <a:t>    float dot1 = dot(IN[1].N, IN[1].V);</a:t>
            </a:r>
          </a:p>
          <a:p>
            <a:pPr marL="0" indent="0">
              <a:buNone/>
            </a:pPr>
            <a:r>
              <a:rPr lang="en-US" sz="1200" dirty="0"/>
              <a:t>    float dot2 = dot(IN[2].N, IN[2].V);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int</a:t>
            </a:r>
            <a:r>
              <a:rPr lang="en-US" sz="1200" dirty="0"/>
              <a:t> found = 0</a:t>
            </a:r>
            <a:r>
              <a:rPr lang="en-US" sz="1200" dirty="0" smtClean="0"/>
              <a:t>;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if (dot0 * dot1 &lt; 0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++found;</a:t>
            </a:r>
          </a:p>
          <a:p>
            <a:pPr marL="0" indent="0">
              <a:buNone/>
            </a:pPr>
            <a:r>
              <a:rPr lang="en-US" sz="1200" dirty="0"/>
              <a:t>    }</a:t>
            </a:r>
          </a:p>
          <a:p>
            <a:pPr marL="0" indent="0">
              <a:buNone/>
            </a:pPr>
            <a:r>
              <a:rPr lang="en-US" sz="1200" dirty="0"/>
              <a:t>    if (dot0 * dot2 &lt; 0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++found;</a:t>
            </a:r>
          </a:p>
          <a:p>
            <a:pPr marL="0" indent="0">
              <a:buNone/>
            </a:pPr>
            <a:r>
              <a:rPr lang="en-US" sz="1200" dirty="0"/>
              <a:t>    }</a:t>
            </a:r>
          </a:p>
          <a:p>
            <a:pPr marL="0" indent="0">
              <a:buNone/>
            </a:pPr>
            <a:r>
              <a:rPr lang="en-US" sz="1200" dirty="0"/>
              <a:t>    if (dot1 * dot2 &lt; 0</a:t>
            </a:r>
            <a:r>
              <a:rPr lang="en-US" sz="1200" dirty="0" smtClean="0"/>
              <a:t>)</a:t>
            </a:r>
            <a:r>
              <a:rPr lang="hu-HU" sz="1200" dirty="0" smtClean="0"/>
              <a:t> </a:t>
            </a:r>
            <a:r>
              <a:rPr lang="en-US" sz="1200" dirty="0" smtClean="0"/>
              <a:t>{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++found;</a:t>
            </a:r>
          </a:p>
          <a:p>
            <a:pPr marL="0" indent="0">
              <a:buNone/>
            </a:pPr>
            <a:r>
              <a:rPr lang="en-US" sz="1200" dirty="0"/>
              <a:t>    }</a:t>
            </a:r>
          </a:p>
          <a:p>
            <a:pPr marL="0" indent="0">
              <a:buNone/>
            </a:pPr>
            <a:r>
              <a:rPr lang="hu-HU" sz="1200" dirty="0" smtClean="0"/>
              <a:t>    </a:t>
            </a:r>
            <a:r>
              <a:rPr lang="en-US" sz="1200" dirty="0" smtClean="0"/>
              <a:t>if </a:t>
            </a:r>
            <a:r>
              <a:rPr lang="en-US" sz="1200" dirty="0"/>
              <a:t>(found == 0) return;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stream.Append</a:t>
            </a:r>
            <a:r>
              <a:rPr lang="en-US" sz="1200" dirty="0"/>
              <a:t>(IN[0]);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stream.Append</a:t>
            </a:r>
            <a:r>
              <a:rPr lang="en-US" sz="1200" dirty="0"/>
              <a:t>(IN[1]);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stream.Append</a:t>
            </a:r>
            <a:r>
              <a:rPr lang="en-US" sz="1200" dirty="0"/>
              <a:t>(IN[2]);</a:t>
            </a:r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stream.RestartStrip</a:t>
            </a:r>
            <a:r>
              <a:rPr lang="en-US" sz="1200" dirty="0"/>
              <a:t>();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971800"/>
            <a:ext cx="4959471" cy="299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49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Task/homework</a:t>
            </a:r>
            <a:r>
              <a:rPr lang="hu-HU" dirty="0" smtClean="0"/>
              <a:t>: </a:t>
            </a:r>
            <a:r>
              <a:rPr lang="en-GB" dirty="0" smtClean="0"/>
              <a:t>contour drawing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741" y="1542811"/>
            <a:ext cx="4706220" cy="51627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400" dirty="0" smtClean="0"/>
              <a:t>Start with the </a:t>
            </a:r>
            <a:r>
              <a:rPr lang="en-GB" sz="2400" dirty="0" err="1" smtClean="0"/>
              <a:t>shader</a:t>
            </a:r>
            <a:r>
              <a:rPr lang="en-GB" sz="2400" dirty="0" smtClean="0"/>
              <a:t> on the previous slide</a:t>
            </a:r>
            <a:endParaRPr lang="hu-HU" sz="2400" dirty="0" smtClean="0"/>
          </a:p>
          <a:p>
            <a:pPr algn="just"/>
            <a:r>
              <a:rPr lang="en-GB" sz="2400" dirty="0" smtClean="0"/>
              <a:t>Determine which two edges intersect the contour</a:t>
            </a:r>
          </a:p>
          <a:p>
            <a:pPr algn="just"/>
            <a:r>
              <a:rPr lang="en-GB" sz="2400" dirty="0" smtClean="0"/>
              <a:t>dot(</a:t>
            </a:r>
            <a:r>
              <a:rPr lang="en-GB" sz="2400" i="1" dirty="0" smtClean="0"/>
              <a:t>N</a:t>
            </a:r>
            <a:r>
              <a:rPr lang="en-GB" sz="2400" dirty="0"/>
              <a:t>, </a:t>
            </a:r>
            <a:r>
              <a:rPr lang="en-GB" sz="2400" i="1" dirty="0"/>
              <a:t>V</a:t>
            </a:r>
            <a:r>
              <a:rPr lang="en-GB" sz="2400" dirty="0" smtClean="0"/>
              <a:t>) is known at the vertices, compute its zero crossing along the edges → </a:t>
            </a:r>
            <a:r>
              <a:rPr lang="en-GB" sz="2400" b="1" dirty="0" smtClean="0"/>
              <a:t>A</a:t>
            </a:r>
            <a:r>
              <a:rPr lang="en-GB" sz="2400" dirty="0" smtClean="0"/>
              <a:t>, </a:t>
            </a:r>
            <a:r>
              <a:rPr lang="en-GB" sz="2400" b="1" dirty="0" smtClean="0"/>
              <a:t>B</a:t>
            </a:r>
            <a:r>
              <a:rPr lang="en-GB" sz="2400" dirty="0" smtClean="0"/>
              <a:t> </a:t>
            </a:r>
            <a:r>
              <a:rPr lang="en-GB" sz="2400" dirty="0"/>
              <a:t>i</a:t>
            </a:r>
            <a:r>
              <a:rPr lang="en-GB" sz="2400" dirty="0" smtClean="0"/>
              <a:t>n the figure</a:t>
            </a:r>
            <a:endParaRPr lang="hu-HU" sz="2400" b="1" dirty="0"/>
          </a:p>
          <a:p>
            <a:pPr algn="just"/>
            <a:endParaRPr lang="hu-HU" sz="2400" dirty="0" smtClean="0"/>
          </a:p>
          <a:p>
            <a:pPr algn="just"/>
            <a:r>
              <a:rPr lang="en-GB" sz="2400" dirty="0" smtClean="0"/>
              <a:t>Stretch the line segment </a:t>
            </a:r>
            <a:r>
              <a:rPr lang="en-GB" sz="2400" b="1" dirty="0" smtClean="0"/>
              <a:t>AB</a:t>
            </a:r>
            <a:r>
              <a:rPr lang="en-GB" sz="2400" dirty="0" smtClean="0"/>
              <a:t> to a quad (two triangles) of fixed width, perpendicular to </a:t>
            </a:r>
            <a:r>
              <a:rPr lang="en-GB" sz="2400" b="1" dirty="0" smtClean="0"/>
              <a:t>AB</a:t>
            </a:r>
            <a:endParaRPr lang="hu-HU" sz="2400" b="1" dirty="0" smtClean="0"/>
          </a:p>
          <a:p>
            <a:pPr lvl="1" algn="just"/>
            <a:r>
              <a:rPr lang="en-GB" sz="2000" dirty="0" smtClean="0"/>
              <a:t>If we compute the vertices of the quad in image space, the contour width can be made constant on the final image</a:t>
            </a:r>
            <a:endParaRPr lang="hu-HU" sz="2000" dirty="0" smtClean="0"/>
          </a:p>
          <a:p>
            <a:pPr lvl="1" algn="just"/>
            <a:r>
              <a:rPr lang="en-GB" sz="2000" dirty="0" smtClean="0"/>
              <a:t>Where do we need to compute the homogeneous division?</a:t>
            </a:r>
          </a:p>
        </p:txBody>
      </p:sp>
      <p:grpSp>
        <p:nvGrpSpPr>
          <p:cNvPr id="51" name="Csoportba foglalás 50"/>
          <p:cNvGrpSpPr/>
          <p:nvPr/>
        </p:nvGrpSpPr>
        <p:grpSpPr>
          <a:xfrm>
            <a:off x="5738942" y="4251397"/>
            <a:ext cx="1752600" cy="2133600"/>
            <a:chOff x="3998836" y="3352800"/>
            <a:chExt cx="1752600" cy="2133600"/>
          </a:xfrm>
        </p:grpSpPr>
        <p:cxnSp>
          <p:nvCxnSpPr>
            <p:cNvPr id="32" name="Egyenes összekötő 31"/>
            <p:cNvCxnSpPr/>
            <p:nvPr/>
          </p:nvCxnSpPr>
          <p:spPr>
            <a:xfrm flipV="1">
              <a:off x="3998836" y="3352800"/>
              <a:ext cx="1219200" cy="1295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32"/>
            <p:cNvCxnSpPr/>
            <p:nvPr/>
          </p:nvCxnSpPr>
          <p:spPr>
            <a:xfrm flipH="1" flipV="1">
              <a:off x="5218036" y="3352800"/>
              <a:ext cx="533400" cy="2133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3998836" y="4648200"/>
              <a:ext cx="1752600" cy="838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églalap 40"/>
            <p:cNvSpPr/>
            <p:nvPr/>
          </p:nvSpPr>
          <p:spPr>
            <a:xfrm rot="897174">
              <a:off x="4289731" y="3664573"/>
              <a:ext cx="1005424" cy="1313508"/>
            </a:xfrm>
            <a:prstGeom prst="rect">
              <a:avLst/>
            </a:prstGeom>
            <a:solidFill>
              <a:srgbClr val="FFC000">
                <a:alpha val="8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Egyenes összekötő 34"/>
            <p:cNvCxnSpPr/>
            <p:nvPr/>
          </p:nvCxnSpPr>
          <p:spPr>
            <a:xfrm flipV="1">
              <a:off x="4600047" y="3640822"/>
              <a:ext cx="350416" cy="1310781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nyíllal 43"/>
            <p:cNvCxnSpPr/>
            <p:nvPr/>
          </p:nvCxnSpPr>
          <p:spPr>
            <a:xfrm>
              <a:off x="4844730" y="4180680"/>
              <a:ext cx="479039" cy="12508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nyíllal 45"/>
            <p:cNvCxnSpPr/>
            <p:nvPr/>
          </p:nvCxnSpPr>
          <p:spPr>
            <a:xfrm flipH="1" flipV="1">
              <a:off x="4337108" y="4043494"/>
              <a:ext cx="448456" cy="11548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Egyenes összekötő 52"/>
          <p:cNvCxnSpPr/>
          <p:nvPr/>
        </p:nvCxnSpPr>
        <p:spPr>
          <a:xfrm>
            <a:off x="6226812" y="4455696"/>
            <a:ext cx="612485" cy="151020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Csoportba foglalás 60"/>
          <p:cNvGrpSpPr/>
          <p:nvPr/>
        </p:nvGrpSpPr>
        <p:grpSpPr>
          <a:xfrm>
            <a:off x="5292928" y="1276906"/>
            <a:ext cx="2871392" cy="2872264"/>
            <a:chOff x="5292928" y="1276906"/>
            <a:chExt cx="2871392" cy="2872264"/>
          </a:xfrm>
        </p:grpSpPr>
        <p:grpSp>
          <p:nvGrpSpPr>
            <p:cNvPr id="50" name="Csoportba foglalás 49"/>
            <p:cNvGrpSpPr/>
            <p:nvPr/>
          </p:nvGrpSpPr>
          <p:grpSpPr>
            <a:xfrm>
              <a:off x="5292928" y="1276906"/>
              <a:ext cx="2871392" cy="2872264"/>
              <a:chOff x="208064" y="2983468"/>
              <a:chExt cx="2871392" cy="2872264"/>
            </a:xfrm>
          </p:grpSpPr>
          <p:cxnSp>
            <p:nvCxnSpPr>
              <p:cNvPr id="7" name="Egyenes összekötő 6"/>
              <p:cNvCxnSpPr/>
              <p:nvPr/>
            </p:nvCxnSpPr>
            <p:spPr>
              <a:xfrm flipV="1">
                <a:off x="835228" y="3352800"/>
                <a:ext cx="1219200" cy="1295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Egyenes összekötő 7"/>
              <p:cNvCxnSpPr/>
              <p:nvPr/>
            </p:nvCxnSpPr>
            <p:spPr>
              <a:xfrm flipH="1" flipV="1">
                <a:off x="2054428" y="3352800"/>
                <a:ext cx="533400" cy="2133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Egyenes összekötő 10"/>
              <p:cNvCxnSpPr/>
              <p:nvPr/>
            </p:nvCxnSpPr>
            <p:spPr>
              <a:xfrm>
                <a:off x="835228" y="4648200"/>
                <a:ext cx="1752600" cy="838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/>
              <p:nvPr/>
            </p:nvCxnSpPr>
            <p:spPr>
              <a:xfrm flipV="1">
                <a:off x="1436439" y="3640822"/>
                <a:ext cx="350416" cy="1310781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Szövegdoboz 25"/>
              <p:cNvSpPr txBox="1"/>
              <p:nvPr/>
            </p:nvSpPr>
            <p:spPr>
              <a:xfrm>
                <a:off x="208064" y="4750427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(N,V)&lt;0</a:t>
                </a:r>
                <a:endParaRPr lang="en-US" dirty="0"/>
              </a:p>
            </p:txBody>
          </p:sp>
          <p:sp>
            <p:nvSpPr>
              <p:cNvPr id="27" name="Szövegdoboz 26"/>
              <p:cNvSpPr txBox="1"/>
              <p:nvPr/>
            </p:nvSpPr>
            <p:spPr>
              <a:xfrm>
                <a:off x="2203156" y="5486400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(N,V)&gt;0</a:t>
                </a:r>
                <a:endParaRPr lang="en-US" dirty="0"/>
              </a:p>
            </p:txBody>
          </p:sp>
          <p:sp>
            <p:nvSpPr>
              <p:cNvPr id="28" name="Szövegdoboz 27"/>
              <p:cNvSpPr txBox="1"/>
              <p:nvPr/>
            </p:nvSpPr>
            <p:spPr>
              <a:xfrm>
                <a:off x="1994306" y="2983468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/>
                  <a:t>(N,V)&gt;0</a:t>
                </a:r>
                <a:endParaRPr lang="en-US" dirty="0"/>
              </a:p>
            </p:txBody>
          </p:sp>
          <p:sp>
            <p:nvSpPr>
              <p:cNvPr id="30" name="Szövegdoboz 29"/>
              <p:cNvSpPr txBox="1"/>
              <p:nvPr/>
            </p:nvSpPr>
            <p:spPr>
              <a:xfrm>
                <a:off x="910555" y="3364875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(N,V)=0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Szövegdoboz 30"/>
              <p:cNvSpPr txBox="1"/>
              <p:nvPr/>
            </p:nvSpPr>
            <p:spPr>
              <a:xfrm>
                <a:off x="1458721" y="4704718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(N,V)=0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Ellipszis 53"/>
            <p:cNvSpPr/>
            <p:nvPr/>
          </p:nvSpPr>
          <p:spPr>
            <a:xfrm>
              <a:off x="5861396" y="2870942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Ellipszis 55"/>
            <p:cNvSpPr/>
            <p:nvPr/>
          </p:nvSpPr>
          <p:spPr>
            <a:xfrm>
              <a:off x="7598559" y="3702269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Ellipszis 56"/>
            <p:cNvSpPr/>
            <p:nvPr/>
          </p:nvSpPr>
          <p:spPr>
            <a:xfrm>
              <a:off x="7057027" y="1584180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Ellipszis 57"/>
          <p:cNvSpPr/>
          <p:nvPr/>
        </p:nvSpPr>
        <p:spPr>
          <a:xfrm>
            <a:off x="6871719" y="4182185"/>
            <a:ext cx="148265" cy="148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llipszis 58"/>
          <p:cNvSpPr/>
          <p:nvPr/>
        </p:nvSpPr>
        <p:spPr>
          <a:xfrm>
            <a:off x="5651517" y="5465785"/>
            <a:ext cx="148265" cy="148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llipszis 59"/>
          <p:cNvSpPr/>
          <p:nvPr/>
        </p:nvSpPr>
        <p:spPr>
          <a:xfrm>
            <a:off x="7405992" y="6305302"/>
            <a:ext cx="148265" cy="148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zövegdoboz 27"/>
          <p:cNvSpPr txBox="1"/>
          <p:nvPr/>
        </p:nvSpPr>
        <p:spPr>
          <a:xfrm>
            <a:off x="6834037" y="1752600"/>
            <a:ext cx="5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5"/>
                </a:solidFill>
              </a:rPr>
              <a:t>A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37" name="Szövegdoboz 27"/>
          <p:cNvSpPr txBox="1"/>
          <p:nvPr/>
        </p:nvSpPr>
        <p:spPr>
          <a:xfrm>
            <a:off x="6409842" y="3193088"/>
            <a:ext cx="52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5"/>
                </a:solidFill>
              </a:rPr>
              <a:t>B</a:t>
            </a:r>
            <a:endParaRPr lang="en-US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91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Task/homework</a:t>
            </a:r>
            <a:r>
              <a:rPr lang="hu-HU" dirty="0"/>
              <a:t>: </a:t>
            </a:r>
            <a:r>
              <a:rPr lang="en-GB" dirty="0"/>
              <a:t>contour drawing</a:t>
            </a:r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05" y="1447800"/>
            <a:ext cx="8225795" cy="501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1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5237"/>
            <a:ext cx="8229600" cy="4525963"/>
          </a:xfrm>
        </p:spPr>
        <p:txBody>
          <a:bodyPr/>
          <a:lstStyle/>
          <a:p>
            <a:r>
              <a:rPr lang="en-GB" dirty="0" smtClean="0"/>
              <a:t>Contains a simple </a:t>
            </a:r>
            <a:r>
              <a:rPr lang="en-GB" dirty="0" err="1" smtClean="0"/>
              <a:t>Phong</a:t>
            </a:r>
            <a:r>
              <a:rPr lang="en-GB" dirty="0"/>
              <a:t>-</a:t>
            </a:r>
            <a:r>
              <a:rPr lang="en-GB" dirty="0" smtClean="0"/>
              <a:t>shading </a:t>
            </a:r>
            <a:r>
              <a:rPr lang="en-GB" dirty="0" err="1" smtClean="0"/>
              <a:t>shader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43935"/>
            <a:ext cx="6411386" cy="48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4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Geometry shader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693" y="2671614"/>
            <a:ext cx="884020" cy="807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106" y="4235716"/>
            <a:ext cx="890949" cy="8326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1653" y="3745594"/>
            <a:ext cx="1088244" cy="487590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Vertex </a:t>
            </a:r>
            <a:r>
              <a:rPr lang="en-GB" sz="1200" dirty="0" err="1" smtClean="0"/>
              <a:t>shader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1870790" y="3745594"/>
            <a:ext cx="1088244" cy="487590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Geometry </a:t>
            </a:r>
            <a:r>
              <a:rPr lang="en-GB" sz="1200" dirty="0" err="1" smtClean="0"/>
              <a:t>shader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3299927" y="3745594"/>
            <a:ext cx="1088244" cy="487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Rasterization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4727774" y="3745594"/>
            <a:ext cx="1088244" cy="487590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Fragment </a:t>
            </a:r>
            <a:r>
              <a:rPr lang="en-GB" sz="1200" dirty="0" err="1" smtClean="0"/>
              <a:t>shader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6155621" y="3745594"/>
            <a:ext cx="1088244" cy="487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Compositing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7619780" y="3749789"/>
            <a:ext cx="1088244" cy="4875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Color</a:t>
            </a:r>
            <a:r>
              <a:rPr lang="en-GB" sz="1200" dirty="0" smtClean="0"/>
              <a:t> buffer</a:t>
            </a:r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7630471" y="2171856"/>
            <a:ext cx="1088244" cy="4875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Depth buffer</a:t>
            </a: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7619780" y="5184419"/>
            <a:ext cx="1088244" cy="4875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Normal buffer</a:t>
            </a:r>
            <a:endParaRPr lang="en-GB" sz="1200" dirty="0"/>
          </a:p>
        </p:txBody>
      </p:sp>
      <p:sp>
        <p:nvSpPr>
          <p:cNvPr id="14" name="Right Arrow 13"/>
          <p:cNvSpPr/>
          <p:nvPr/>
        </p:nvSpPr>
        <p:spPr>
          <a:xfrm>
            <a:off x="1529897" y="3877423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2968167" y="3877423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4401107" y="3871477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5822114" y="3871477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7290520" y="3871477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7288218" y="2313440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7288352" y="5331994"/>
            <a:ext cx="340893" cy="23582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208843" y="2387084"/>
            <a:ext cx="67467" cy="3107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188" y="2734108"/>
            <a:ext cx="1174968" cy="90148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6436" y="2716450"/>
            <a:ext cx="1108489" cy="920528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499187" y="2994576"/>
            <a:ext cx="83976" cy="839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14265" y="3296269"/>
            <a:ext cx="83976" cy="839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239417" y="2941702"/>
            <a:ext cx="83976" cy="839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128859" y="2988354"/>
            <a:ext cx="718456" cy="47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10197" y="3050202"/>
            <a:ext cx="93307" cy="283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40726" y="2988354"/>
            <a:ext cx="606589" cy="354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082204" y="3004551"/>
            <a:ext cx="83976" cy="839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197282" y="3306244"/>
            <a:ext cx="83976" cy="839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822434" y="2951677"/>
            <a:ext cx="83976" cy="8397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303245" y="1752600"/>
            <a:ext cx="8612155" cy="4576504"/>
          </a:xfrm>
          <a:prstGeom prst="roundRect">
            <a:avLst/>
          </a:prstGeom>
          <a:noFill/>
          <a:ln w="476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619275" y="1826670"/>
            <a:ext cx="165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3D pipeline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8834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Geometry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53000" y="1417638"/>
            <a:ext cx="4191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400" dirty="0" err="1"/>
              <a:t>Shader</a:t>
            </a:r>
            <a:r>
              <a:rPr lang="hu-HU" sz="1400" dirty="0"/>
              <a:t> "</a:t>
            </a:r>
            <a:r>
              <a:rPr lang="hu-HU" sz="1400" dirty="0" err="1"/>
              <a:t>Custom</a:t>
            </a:r>
            <a:r>
              <a:rPr lang="hu-HU" sz="1400" dirty="0"/>
              <a:t>/</a:t>
            </a:r>
            <a:r>
              <a:rPr lang="hu-HU" sz="1400" dirty="0" err="1"/>
              <a:t>Geometry</a:t>
            </a:r>
            <a:r>
              <a:rPr lang="hu-HU" sz="1400" dirty="0"/>
              <a:t>"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</a:t>
            </a:r>
            <a:r>
              <a:rPr lang="hu-HU" sz="1400" dirty="0" err="1"/>
              <a:t>Properties</a:t>
            </a:r>
            <a:r>
              <a:rPr lang="hu-HU" sz="14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_</a:t>
            </a:r>
            <a:r>
              <a:rPr lang="hu-HU" sz="1400" dirty="0" err="1"/>
              <a:t>Color</a:t>
            </a:r>
            <a:r>
              <a:rPr lang="hu-HU" sz="1400" dirty="0"/>
              <a:t> ("</a:t>
            </a:r>
            <a:r>
              <a:rPr lang="hu-HU" sz="1400" dirty="0" err="1"/>
              <a:t>Color</a:t>
            </a:r>
            <a:r>
              <a:rPr lang="hu-HU" sz="1400" dirty="0"/>
              <a:t>", </a:t>
            </a:r>
            <a:r>
              <a:rPr lang="hu-HU" sz="1400" dirty="0" err="1"/>
              <a:t>Color</a:t>
            </a:r>
            <a:r>
              <a:rPr lang="hu-HU" sz="1400" dirty="0"/>
              <a:t>) = (1,1,1,1)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_</a:t>
            </a:r>
            <a:r>
              <a:rPr lang="hu-HU" sz="1400" dirty="0" err="1"/>
              <a:t>Emissive</a:t>
            </a:r>
            <a:r>
              <a:rPr lang="hu-HU" sz="1400" dirty="0"/>
              <a:t> ("</a:t>
            </a:r>
            <a:r>
              <a:rPr lang="hu-HU" sz="1400" dirty="0" err="1"/>
              <a:t>Emissive</a:t>
            </a:r>
            <a:r>
              <a:rPr lang="hu-HU" sz="1400" dirty="0"/>
              <a:t>", </a:t>
            </a:r>
            <a:r>
              <a:rPr lang="hu-HU" sz="1400" dirty="0" err="1"/>
              <a:t>Color</a:t>
            </a:r>
            <a:r>
              <a:rPr lang="hu-HU" sz="1400" dirty="0"/>
              <a:t>) = (0,0,0,1)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_</a:t>
            </a:r>
            <a:r>
              <a:rPr lang="hu-HU" sz="1400" dirty="0" err="1"/>
              <a:t>Specular</a:t>
            </a:r>
            <a:r>
              <a:rPr lang="hu-HU" sz="1400" dirty="0"/>
              <a:t> ("</a:t>
            </a:r>
            <a:r>
              <a:rPr lang="hu-HU" sz="1400" dirty="0" err="1"/>
              <a:t>Specular</a:t>
            </a:r>
            <a:r>
              <a:rPr lang="hu-HU" sz="1400" dirty="0"/>
              <a:t>", </a:t>
            </a:r>
            <a:r>
              <a:rPr lang="hu-HU" sz="1400" dirty="0" err="1"/>
              <a:t>Color</a:t>
            </a:r>
            <a:r>
              <a:rPr lang="hu-HU" sz="1400" dirty="0"/>
              <a:t>) = (1,1,1,1)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_</a:t>
            </a:r>
            <a:r>
              <a:rPr lang="hu-HU" sz="1400" dirty="0" err="1"/>
              <a:t>Smoothness</a:t>
            </a:r>
            <a:r>
              <a:rPr lang="hu-HU" sz="1400" dirty="0"/>
              <a:t> ("</a:t>
            </a:r>
            <a:r>
              <a:rPr lang="hu-HU" sz="1400" dirty="0" err="1"/>
              <a:t>Shininess</a:t>
            </a:r>
            <a:r>
              <a:rPr lang="hu-HU" sz="1400" dirty="0"/>
              <a:t>", </a:t>
            </a:r>
            <a:r>
              <a:rPr lang="hu-HU" sz="1400" dirty="0" err="1"/>
              <a:t>Range</a:t>
            </a:r>
            <a:r>
              <a:rPr lang="hu-HU" sz="1400" dirty="0"/>
              <a:t> (0.0, 1.0)) = 0.1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}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</a:t>
            </a:r>
            <a:r>
              <a:rPr lang="hu-HU" sz="1400" dirty="0" err="1"/>
              <a:t>SubShader</a:t>
            </a:r>
            <a:r>
              <a:rPr lang="hu-HU" sz="14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</a:t>
            </a:r>
            <a:r>
              <a:rPr lang="hu-HU" sz="1400" dirty="0" err="1"/>
              <a:t>Tags</a:t>
            </a:r>
            <a:r>
              <a:rPr lang="hu-HU" sz="1400" dirty="0"/>
              <a:t> { "</a:t>
            </a:r>
            <a:r>
              <a:rPr lang="hu-HU" sz="1400" dirty="0" err="1"/>
              <a:t>Queue</a:t>
            </a:r>
            <a:r>
              <a:rPr lang="hu-HU" sz="1400" dirty="0"/>
              <a:t>" = "</a:t>
            </a:r>
            <a:r>
              <a:rPr lang="hu-HU" sz="1400" dirty="0" err="1"/>
              <a:t>Geometry</a:t>
            </a:r>
            <a:r>
              <a:rPr lang="hu-HU" sz="1400" dirty="0"/>
              <a:t>"}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</a:t>
            </a:r>
            <a:r>
              <a:rPr lang="hu-HU" sz="1400" dirty="0" err="1"/>
              <a:t>Pass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CGPROGRAM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#</a:t>
            </a:r>
            <a:r>
              <a:rPr lang="hu-HU" sz="1400" dirty="0" err="1"/>
              <a:t>pragma</a:t>
            </a:r>
            <a:r>
              <a:rPr lang="hu-HU" sz="1400" dirty="0"/>
              <a:t> </a:t>
            </a:r>
            <a:r>
              <a:rPr lang="hu-HU" sz="1400" dirty="0" err="1"/>
              <a:t>target</a:t>
            </a:r>
            <a:r>
              <a:rPr lang="hu-HU" sz="1400" dirty="0"/>
              <a:t> </a:t>
            </a:r>
            <a:r>
              <a:rPr lang="hu-HU" sz="1400" dirty="0">
                <a:solidFill>
                  <a:srgbClr val="FF0000"/>
                </a:solidFill>
              </a:rPr>
              <a:t>4.0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#</a:t>
            </a:r>
            <a:r>
              <a:rPr lang="hu-HU" sz="1400" dirty="0" err="1"/>
              <a:t>pragma</a:t>
            </a:r>
            <a:r>
              <a:rPr lang="hu-HU" sz="1400" dirty="0"/>
              <a:t> </a:t>
            </a:r>
            <a:r>
              <a:rPr lang="hu-HU" sz="1400" dirty="0" err="1"/>
              <a:t>vertex</a:t>
            </a:r>
            <a:r>
              <a:rPr lang="hu-HU" sz="1400" dirty="0"/>
              <a:t> </a:t>
            </a:r>
            <a:r>
              <a:rPr lang="hu-HU" sz="1400" dirty="0" err="1"/>
              <a:t>mainVS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#</a:t>
            </a:r>
            <a:r>
              <a:rPr lang="hu-HU" sz="1400" dirty="0" err="1"/>
              <a:t>pragma</a:t>
            </a:r>
            <a:r>
              <a:rPr lang="hu-HU" sz="1400" dirty="0"/>
              <a:t> </a:t>
            </a:r>
            <a:r>
              <a:rPr lang="hu-HU" sz="1400" dirty="0" err="1"/>
              <a:t>fragment</a:t>
            </a:r>
            <a:r>
              <a:rPr lang="hu-HU" sz="1400" dirty="0"/>
              <a:t> </a:t>
            </a:r>
            <a:r>
              <a:rPr lang="hu-HU" sz="1400" dirty="0" err="1" smtClean="0"/>
              <a:t>mainPS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    </a:t>
            </a:r>
            <a:r>
              <a:rPr lang="hu-HU" sz="1400" dirty="0" smtClean="0">
                <a:solidFill>
                  <a:srgbClr val="FF0000"/>
                </a:solidFill>
              </a:rPr>
              <a:t>#</a:t>
            </a:r>
            <a:r>
              <a:rPr lang="hu-HU" sz="1400" dirty="0" err="1" smtClean="0">
                <a:solidFill>
                  <a:srgbClr val="FF0000"/>
                </a:solidFill>
              </a:rPr>
              <a:t>pragma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hu-HU" sz="1400" dirty="0" err="1" smtClean="0">
                <a:solidFill>
                  <a:srgbClr val="FF0000"/>
                </a:solidFill>
              </a:rPr>
              <a:t>geometry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hu-HU" sz="1400" dirty="0" err="1" smtClean="0">
                <a:solidFill>
                  <a:srgbClr val="FF0000"/>
                </a:solidFill>
              </a:rPr>
              <a:t>mainGS</a:t>
            </a:r>
            <a:endParaRPr lang="hu-HU" sz="14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        #</a:t>
            </a:r>
            <a:r>
              <a:rPr lang="hu-HU" sz="1400" dirty="0" err="1"/>
              <a:t>include</a:t>
            </a:r>
            <a:r>
              <a:rPr lang="hu-HU" sz="1400" dirty="0"/>
              <a:t> "</a:t>
            </a:r>
            <a:r>
              <a:rPr lang="hu-HU" sz="1400" dirty="0" err="1"/>
              <a:t>Phong.cginc</a:t>
            </a:r>
            <a:r>
              <a:rPr lang="hu-HU" sz="1400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    ENDCG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}</a:t>
            </a:r>
            <a:endParaRPr lang="en-US" sz="14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85226" y="1371600"/>
            <a:ext cx="4515374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/>
              <a:t>Requires </a:t>
            </a:r>
            <a:r>
              <a:rPr lang="hu-HU" sz="2400" dirty="0" smtClean="0"/>
              <a:t>shader model</a:t>
            </a:r>
            <a:r>
              <a:rPr lang="en-GB" sz="2400" dirty="0" smtClean="0"/>
              <a:t> 4+</a:t>
            </a:r>
            <a:endParaRPr lang="hu-HU" sz="2400" dirty="0" smtClean="0"/>
          </a:p>
          <a:p>
            <a:pPr lvl="1" algn="just"/>
            <a:r>
              <a:rPr lang="en-GB" sz="2000" dirty="0" smtClean="0"/>
              <a:t>In the </a:t>
            </a:r>
            <a:r>
              <a:rPr lang="en-GB" sz="2000" dirty="0" err="1" smtClean="0"/>
              <a:t>shader</a:t>
            </a:r>
            <a:r>
              <a:rPr lang="hu-HU" sz="2000" dirty="0" smtClean="0"/>
              <a:t>: </a:t>
            </a:r>
            <a:r>
              <a:rPr lang="hu-HU" sz="2000" b="1" dirty="0" smtClean="0"/>
              <a:t>#pragma target 4.0</a:t>
            </a:r>
            <a:endParaRPr lang="hu-HU" sz="2400" b="1" dirty="0" smtClean="0"/>
          </a:p>
          <a:p>
            <a:pPr algn="just"/>
            <a:r>
              <a:rPr lang="en-GB" sz="2400" dirty="0" smtClean="0"/>
              <a:t>Create a new material </a:t>
            </a:r>
            <a:r>
              <a:rPr lang="en-GB" sz="2400" dirty="0" smtClean="0"/>
              <a:t>+ </a:t>
            </a:r>
            <a:r>
              <a:rPr lang="en-GB" sz="2400" dirty="0" err="1" smtClean="0"/>
              <a:t>shader</a:t>
            </a:r>
            <a:r>
              <a:rPr lang="hu-HU" sz="2400" dirty="0" smtClean="0"/>
              <a:t>:</a:t>
            </a:r>
          </a:p>
          <a:p>
            <a:pPr lvl="1" algn="just"/>
            <a:r>
              <a:rPr lang="hu-HU" sz="2000" dirty="0" err="1" smtClean="0"/>
              <a:t>Geometry.shader</a:t>
            </a:r>
            <a:r>
              <a:rPr lang="hu-HU" sz="2000" dirty="0" smtClean="0"/>
              <a:t>, </a:t>
            </a:r>
            <a:r>
              <a:rPr lang="hu-HU" sz="2000" dirty="0" err="1" smtClean="0"/>
              <a:t>Geometry.material</a:t>
            </a:r>
            <a:endParaRPr lang="hu-HU" sz="2000" dirty="0" smtClean="0"/>
          </a:p>
          <a:p>
            <a:pPr lvl="1" algn="just"/>
            <a:endParaRPr lang="hu-HU" sz="2000" dirty="0"/>
          </a:p>
          <a:p>
            <a:pPr algn="just"/>
            <a:r>
              <a:rPr lang="en-GB" sz="2400" dirty="0" smtClean="0"/>
              <a:t>Modern </a:t>
            </a:r>
            <a:r>
              <a:rPr lang="en-GB" sz="2400" dirty="0" smtClean="0"/>
              <a:t>graphics engines can pass </a:t>
            </a:r>
            <a:r>
              <a:rPr lang="en-GB" sz="2400" b="1" dirty="0" smtClean="0"/>
              <a:t>adjacency information</a:t>
            </a:r>
            <a:r>
              <a:rPr lang="en-GB" sz="2400" dirty="0" smtClean="0"/>
              <a:t> to the geometry </a:t>
            </a:r>
            <a:r>
              <a:rPr lang="en-GB" sz="2400" dirty="0" err="1" smtClean="0"/>
              <a:t>shader</a:t>
            </a:r>
            <a:r>
              <a:rPr lang="en-GB" sz="2400" dirty="0" smtClean="0"/>
              <a:t> (adjacent lines or triangles)</a:t>
            </a:r>
          </a:p>
          <a:p>
            <a:pPr algn="just"/>
            <a:r>
              <a:rPr lang="en-GB" sz="2400" dirty="0" smtClean="0"/>
              <a:t>Adjacency is not supported by most game engines (including Unity) </a:t>
            </a:r>
            <a:r>
              <a:rPr lang="en-GB" sz="2400" dirty="0" smtClean="0">
                <a:sym typeface="Wingdings" panose="05000000000000000000" pitchFamily="2" charset="2"/>
              </a:rPr>
              <a:t>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59373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Trivial</a:t>
            </a:r>
            <a:r>
              <a:rPr lang="hu-HU" dirty="0" smtClean="0"/>
              <a:t> geometry shader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 #</a:t>
            </a:r>
            <a:r>
              <a:rPr lang="hu-HU" sz="1800" dirty="0" err="1"/>
              <a:t>pragma</a:t>
            </a:r>
            <a:r>
              <a:rPr lang="hu-HU" sz="1800" dirty="0"/>
              <a:t> </a:t>
            </a:r>
            <a:r>
              <a:rPr lang="hu-HU" sz="1800" dirty="0" err="1"/>
              <a:t>geometry</a:t>
            </a:r>
            <a:r>
              <a:rPr lang="hu-HU" sz="1800" dirty="0"/>
              <a:t> </a:t>
            </a:r>
            <a:r>
              <a:rPr lang="hu-HU" sz="1800" dirty="0" err="1"/>
              <a:t>mainGS_passthrough</a:t>
            </a: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// …</a:t>
            </a: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 err="1"/>
              <a:t>maxvertexcount</a:t>
            </a:r>
            <a:r>
              <a:rPr lang="en-US" sz="1800" dirty="0"/>
              <a:t>(3)]</a:t>
            </a:r>
          </a:p>
          <a:p>
            <a:pPr marL="0" indent="0">
              <a:buNone/>
            </a:pPr>
            <a:r>
              <a:rPr lang="en-US" sz="1800" dirty="0" smtClean="0"/>
              <a:t>void </a:t>
            </a:r>
            <a:r>
              <a:rPr lang="en-US" sz="1800" dirty="0" err="1"/>
              <a:t>mainGS_passthrough</a:t>
            </a:r>
            <a:r>
              <a:rPr lang="en-US" sz="1800" dirty="0" smtClean="0"/>
              <a:t>(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dirty="0"/>
              <a:t> </a:t>
            </a:r>
            <a:r>
              <a:rPr lang="hu-HU" sz="1800" dirty="0" smtClean="0"/>
              <a:t>     </a:t>
            </a:r>
            <a:r>
              <a:rPr lang="en-US" sz="1800" dirty="0" smtClean="0"/>
              <a:t>triangle </a:t>
            </a:r>
            <a:r>
              <a:rPr lang="en-US" sz="1800" dirty="0"/>
              <a:t>VS_OUT IN[3], 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dirty="0"/>
              <a:t> </a:t>
            </a:r>
            <a:r>
              <a:rPr lang="hu-HU" sz="1800" dirty="0" smtClean="0"/>
              <a:t>     </a:t>
            </a:r>
            <a:r>
              <a:rPr lang="en-US" sz="1800" dirty="0" err="1" smtClean="0"/>
              <a:t>inout</a:t>
            </a:r>
            <a:r>
              <a:rPr lang="en-US" sz="1800" dirty="0" smtClean="0"/>
              <a:t> </a:t>
            </a:r>
            <a:r>
              <a:rPr lang="en-US" sz="1800" dirty="0" err="1"/>
              <a:t>TriangleStream</a:t>
            </a:r>
            <a:r>
              <a:rPr lang="en-US" sz="1800" dirty="0"/>
              <a:t>&lt;VS_OUT&gt; stream)</a:t>
            </a:r>
          </a:p>
          <a:p>
            <a:pPr marL="0" indent="0">
              <a:buNone/>
            </a:pPr>
            <a:r>
              <a:rPr lang="en-US" sz="1800" dirty="0" smtClean="0"/>
              <a:t>{</a:t>
            </a:r>
            <a:endParaRPr lang="en-US" sz="1800" dirty="0"/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en-US" sz="1800" dirty="0" err="1" smtClean="0"/>
              <a:t>stream.Append</a:t>
            </a:r>
            <a:r>
              <a:rPr lang="en-US" sz="1800" dirty="0" smtClean="0"/>
              <a:t>(IN[0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en-US" sz="1800" dirty="0" err="1" smtClean="0"/>
              <a:t>stream.Append</a:t>
            </a:r>
            <a:r>
              <a:rPr lang="en-US" sz="1800" dirty="0" smtClean="0"/>
              <a:t>(IN[1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en-US" sz="1800" dirty="0" err="1" smtClean="0"/>
              <a:t>stream.Append</a:t>
            </a:r>
            <a:r>
              <a:rPr lang="en-US" sz="1800" dirty="0" smtClean="0"/>
              <a:t>(IN[2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    </a:t>
            </a:r>
            <a:r>
              <a:rPr lang="en-US" sz="1800" dirty="0" err="1" smtClean="0"/>
              <a:t>stream.RestartStrip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764871"/>
            <a:ext cx="3612031" cy="219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4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triangle shrinking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400" dirty="0" err="1"/>
              <a:t>float</a:t>
            </a:r>
            <a:r>
              <a:rPr lang="hu-HU" sz="1400" dirty="0"/>
              <a:t> _</a:t>
            </a:r>
            <a:r>
              <a:rPr lang="hu-HU" sz="1400" dirty="0" err="1"/>
              <a:t>Scale</a:t>
            </a:r>
            <a:r>
              <a:rPr lang="hu-HU" sz="1400" dirty="0"/>
              <a:t>;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[</a:t>
            </a:r>
            <a:r>
              <a:rPr lang="en-US" sz="1400" dirty="0" err="1"/>
              <a:t>maxvertexcount</a:t>
            </a:r>
            <a:r>
              <a:rPr lang="en-US" sz="1400" dirty="0"/>
              <a:t>(3)]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void </a:t>
            </a:r>
            <a:r>
              <a:rPr lang="en-US" sz="1400" dirty="0" err="1"/>
              <a:t>mainGS_shrink</a:t>
            </a:r>
            <a:r>
              <a:rPr lang="en-US" sz="1400" dirty="0" smtClean="0"/>
              <a:t>(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en-US" sz="1400" dirty="0" smtClean="0"/>
              <a:t>triangle </a:t>
            </a:r>
            <a:r>
              <a:rPr lang="en-US" sz="1400" dirty="0"/>
              <a:t>VS_OUT IN[3], 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en-US" sz="1400" dirty="0" err="1" smtClean="0"/>
              <a:t>inout</a:t>
            </a:r>
            <a:r>
              <a:rPr lang="en-US" sz="1400" dirty="0" smtClean="0"/>
              <a:t> </a:t>
            </a:r>
            <a:r>
              <a:rPr lang="en-US" sz="1400" dirty="0" err="1"/>
              <a:t>TriangleStream</a:t>
            </a:r>
            <a:r>
              <a:rPr lang="en-US" sz="1400" dirty="0"/>
              <a:t>&lt;VS_OUT&gt; stream)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float4 </a:t>
            </a:r>
            <a:r>
              <a:rPr lang="hu-HU" sz="1400" dirty="0" smtClean="0"/>
              <a:t>A</a:t>
            </a:r>
            <a:r>
              <a:rPr lang="en-US" sz="1400" dirty="0" smtClean="0"/>
              <a:t> </a:t>
            </a:r>
            <a:r>
              <a:rPr lang="en-US" sz="1400" dirty="0"/>
              <a:t>= IN[0].</a:t>
            </a:r>
            <a:r>
              <a:rPr lang="en-US" sz="1400" dirty="0" err="1"/>
              <a:t>hPos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float4 </a:t>
            </a:r>
            <a:r>
              <a:rPr lang="hu-HU" sz="1400" dirty="0" smtClean="0"/>
              <a:t>B</a:t>
            </a:r>
            <a:r>
              <a:rPr lang="en-US" sz="1400" dirty="0" smtClean="0"/>
              <a:t> </a:t>
            </a:r>
            <a:r>
              <a:rPr lang="en-US" sz="1400" dirty="0"/>
              <a:t>= IN[1].</a:t>
            </a:r>
            <a:r>
              <a:rPr lang="en-US" sz="1400" dirty="0" err="1"/>
              <a:t>hPos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float4 </a:t>
            </a:r>
            <a:r>
              <a:rPr lang="hu-HU" sz="1400" dirty="0" smtClean="0"/>
              <a:t>C</a:t>
            </a:r>
            <a:r>
              <a:rPr lang="en-US" sz="1400" dirty="0" smtClean="0"/>
              <a:t> </a:t>
            </a:r>
            <a:r>
              <a:rPr lang="en-US" sz="1400" dirty="0"/>
              <a:t>= IN[2].</a:t>
            </a:r>
            <a:r>
              <a:rPr lang="en-US" sz="1400" dirty="0" err="1"/>
              <a:t>hPos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 </a:t>
            </a:r>
            <a:r>
              <a:rPr lang="en-US" sz="1400" dirty="0"/>
              <a:t>T = _Scale</a:t>
            </a:r>
            <a:r>
              <a:rPr lang="en-US" sz="1400" dirty="0" smtClean="0"/>
              <a:t>;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IN[0</a:t>
            </a:r>
            <a:r>
              <a:rPr lang="en-US" sz="1400" dirty="0"/>
              <a:t>].</a:t>
            </a:r>
            <a:r>
              <a:rPr lang="en-US" sz="1400" dirty="0" err="1"/>
              <a:t>hPos</a:t>
            </a:r>
            <a:r>
              <a:rPr lang="en-US" sz="1400" dirty="0"/>
              <a:t> = </a:t>
            </a:r>
            <a:r>
              <a:rPr lang="en-US" sz="1400" dirty="0" smtClean="0"/>
              <a:t>lerp(</a:t>
            </a:r>
            <a:r>
              <a:rPr lang="hu-HU" sz="1400" dirty="0" smtClean="0"/>
              <a:t>A</a:t>
            </a:r>
            <a:r>
              <a:rPr lang="en-US" sz="1400" dirty="0" smtClean="0"/>
              <a:t>, lerp(</a:t>
            </a:r>
            <a:r>
              <a:rPr lang="hu-HU" sz="1400" dirty="0" smtClean="0"/>
              <a:t>B</a:t>
            </a:r>
            <a:r>
              <a:rPr lang="en-US" sz="1400" dirty="0" smtClean="0"/>
              <a:t>, </a:t>
            </a:r>
            <a:r>
              <a:rPr lang="hu-HU" sz="1400" dirty="0" smtClean="0"/>
              <a:t>C</a:t>
            </a:r>
            <a:r>
              <a:rPr lang="en-US" sz="1400" dirty="0" smtClean="0"/>
              <a:t>, </a:t>
            </a:r>
            <a:r>
              <a:rPr lang="en-US" sz="1400" dirty="0"/>
              <a:t>0.5), 1 - 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IN[1</a:t>
            </a:r>
            <a:r>
              <a:rPr lang="en-US" sz="1400" dirty="0"/>
              <a:t>].</a:t>
            </a:r>
            <a:r>
              <a:rPr lang="en-US" sz="1400" dirty="0" err="1"/>
              <a:t>hPos</a:t>
            </a:r>
            <a:r>
              <a:rPr lang="en-US" sz="1400" dirty="0"/>
              <a:t> = </a:t>
            </a:r>
            <a:r>
              <a:rPr lang="en-US" sz="1400" dirty="0" smtClean="0"/>
              <a:t>lerp(</a:t>
            </a:r>
            <a:r>
              <a:rPr lang="hu-HU" sz="1400" dirty="0" smtClean="0"/>
              <a:t>B</a:t>
            </a:r>
            <a:r>
              <a:rPr lang="en-US" sz="1400" dirty="0" smtClean="0"/>
              <a:t>, lerp(</a:t>
            </a:r>
            <a:r>
              <a:rPr lang="hu-HU" sz="1400" dirty="0" smtClean="0"/>
              <a:t>A</a:t>
            </a:r>
            <a:r>
              <a:rPr lang="en-US" sz="1400" dirty="0" smtClean="0"/>
              <a:t>, </a:t>
            </a:r>
            <a:r>
              <a:rPr lang="hu-HU" sz="1400" dirty="0" smtClean="0"/>
              <a:t>C</a:t>
            </a:r>
            <a:r>
              <a:rPr lang="en-US" sz="1400" dirty="0" smtClean="0"/>
              <a:t>, </a:t>
            </a:r>
            <a:r>
              <a:rPr lang="en-US" sz="1400" dirty="0"/>
              <a:t>0.5), 1 - 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IN[2</a:t>
            </a:r>
            <a:r>
              <a:rPr lang="en-US" sz="1400" dirty="0"/>
              <a:t>].</a:t>
            </a:r>
            <a:r>
              <a:rPr lang="en-US" sz="1400" dirty="0" err="1"/>
              <a:t>hPos</a:t>
            </a:r>
            <a:r>
              <a:rPr lang="en-US" sz="1400" dirty="0"/>
              <a:t> = </a:t>
            </a:r>
            <a:r>
              <a:rPr lang="en-US" sz="1400" dirty="0" smtClean="0"/>
              <a:t>lerp(</a:t>
            </a:r>
            <a:r>
              <a:rPr lang="hu-HU" sz="1400" dirty="0" smtClean="0"/>
              <a:t>C</a:t>
            </a:r>
            <a:r>
              <a:rPr lang="en-US" sz="1400" dirty="0" smtClean="0"/>
              <a:t>, lerp(</a:t>
            </a:r>
            <a:r>
              <a:rPr lang="hu-HU" sz="1400" dirty="0" smtClean="0"/>
              <a:t>A</a:t>
            </a:r>
            <a:r>
              <a:rPr lang="en-US" sz="1400" dirty="0" smtClean="0"/>
              <a:t>, </a:t>
            </a:r>
            <a:r>
              <a:rPr lang="hu-HU" sz="1400" dirty="0" smtClean="0"/>
              <a:t>B</a:t>
            </a:r>
            <a:r>
              <a:rPr lang="en-US" sz="1400" dirty="0" smtClean="0"/>
              <a:t>, </a:t>
            </a:r>
            <a:r>
              <a:rPr lang="en-US" sz="1400" dirty="0"/>
              <a:t>0.5), 1 - 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stream.Append</a:t>
            </a:r>
            <a:r>
              <a:rPr lang="en-US" sz="1400" dirty="0" smtClean="0"/>
              <a:t>(IN[0</a:t>
            </a:r>
            <a:r>
              <a:rPr lang="en-US" sz="1400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stream.Append</a:t>
            </a:r>
            <a:r>
              <a:rPr lang="en-US" sz="1400" dirty="0" smtClean="0"/>
              <a:t>(IN[1</a:t>
            </a:r>
            <a:r>
              <a:rPr lang="en-US" sz="1400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stream.Append</a:t>
            </a:r>
            <a:r>
              <a:rPr lang="en-US" sz="1400" dirty="0" smtClean="0"/>
              <a:t>(IN[2</a:t>
            </a:r>
            <a:r>
              <a:rPr lang="en-US" sz="1400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stream.RestartStrip</a:t>
            </a:r>
            <a:r>
              <a:rPr lang="en-US" sz="14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800600" y="1752600"/>
            <a:ext cx="41148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Properties {</a:t>
            </a:r>
          </a:p>
          <a:p>
            <a:pPr marL="0" indent="0"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Color ("Color", Color) = (1,1,1,1)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Emissive ("Emissive", Color) = (0,0,0,1)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Specular ("Specular", Color) = (1,1,1,1)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Smoothness ("Shininess", Range (0.0, 1.0)) = 0.1</a:t>
            </a:r>
          </a:p>
          <a:p>
            <a:pPr marL="0" indent="0">
              <a:buNone/>
            </a:pPr>
            <a:r>
              <a:rPr lang="hu-HU" sz="1400" dirty="0" smtClean="0"/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_</a:t>
            </a:r>
            <a:r>
              <a:rPr lang="en-US" sz="1400" dirty="0">
                <a:solidFill>
                  <a:srgbClr val="FF0000"/>
                </a:solidFill>
              </a:rPr>
              <a:t>Scale("Scale", Range(0.0, 1.0)) = 0.9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52" name="Csoportba foglalás 51"/>
          <p:cNvGrpSpPr/>
          <p:nvPr/>
        </p:nvGrpSpPr>
        <p:grpSpPr>
          <a:xfrm>
            <a:off x="4558717" y="3581400"/>
            <a:ext cx="3944706" cy="2887028"/>
            <a:chOff x="5161129" y="3733800"/>
            <a:chExt cx="3944706" cy="2887028"/>
          </a:xfrm>
        </p:grpSpPr>
        <p:grpSp>
          <p:nvGrpSpPr>
            <p:cNvPr id="16" name="Csoportba foglalás 15"/>
            <p:cNvGrpSpPr/>
            <p:nvPr/>
          </p:nvGrpSpPr>
          <p:grpSpPr>
            <a:xfrm>
              <a:off x="5580164" y="4103132"/>
              <a:ext cx="1752600" cy="2133600"/>
              <a:chOff x="835228" y="3352800"/>
              <a:chExt cx="1752600" cy="2133600"/>
            </a:xfrm>
          </p:grpSpPr>
          <p:cxnSp>
            <p:nvCxnSpPr>
              <p:cNvPr id="20" name="Egyenes összekötő 19"/>
              <p:cNvCxnSpPr/>
              <p:nvPr/>
            </p:nvCxnSpPr>
            <p:spPr>
              <a:xfrm flipV="1">
                <a:off x="835228" y="3352800"/>
                <a:ext cx="1219200" cy="1295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gyenes összekötő 20"/>
              <p:cNvCxnSpPr/>
              <p:nvPr/>
            </p:nvCxnSpPr>
            <p:spPr>
              <a:xfrm flipH="1" flipV="1">
                <a:off x="2054428" y="3352800"/>
                <a:ext cx="533400" cy="2133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gyenes összekötő 21"/>
              <p:cNvCxnSpPr/>
              <p:nvPr/>
            </p:nvCxnSpPr>
            <p:spPr>
              <a:xfrm>
                <a:off x="835228" y="4648200"/>
                <a:ext cx="1752600" cy="838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gyenes összekötő 22"/>
              <p:cNvCxnSpPr>
                <a:stCxn id="17" idx="6"/>
              </p:cNvCxnSpPr>
              <p:nvPr/>
            </p:nvCxnSpPr>
            <p:spPr>
              <a:xfrm flipV="1">
                <a:off x="924797" y="4411910"/>
                <a:ext cx="1396331" cy="239727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Ellipszis 16"/>
            <p:cNvSpPr/>
            <p:nvPr/>
          </p:nvSpPr>
          <p:spPr>
            <a:xfrm>
              <a:off x="5521468" y="5327836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lipszis 17"/>
            <p:cNvSpPr/>
            <p:nvPr/>
          </p:nvSpPr>
          <p:spPr>
            <a:xfrm>
              <a:off x="7258631" y="6159163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lipszis 18"/>
            <p:cNvSpPr/>
            <p:nvPr/>
          </p:nvSpPr>
          <p:spPr>
            <a:xfrm>
              <a:off x="6717099" y="4041074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gyenes összekötő 30"/>
            <p:cNvCxnSpPr>
              <a:stCxn id="18" idx="1"/>
            </p:cNvCxnSpPr>
            <p:nvPr/>
          </p:nvCxnSpPr>
          <p:spPr>
            <a:xfrm flipH="1" flipV="1">
              <a:off x="6189764" y="4750832"/>
              <a:ext cx="1090580" cy="1430044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>
              <a:endCxn id="19" idx="4"/>
            </p:cNvCxnSpPr>
            <p:nvPr/>
          </p:nvCxnSpPr>
          <p:spPr>
            <a:xfrm flipV="1">
              <a:off x="6456464" y="4189339"/>
              <a:ext cx="334768" cy="1628293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zis 36"/>
            <p:cNvSpPr/>
            <p:nvPr/>
          </p:nvSpPr>
          <p:spPr>
            <a:xfrm>
              <a:off x="7024938" y="5081786"/>
              <a:ext cx="148265" cy="1482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llipszis 37"/>
            <p:cNvSpPr/>
            <p:nvPr/>
          </p:nvSpPr>
          <p:spPr>
            <a:xfrm>
              <a:off x="6115631" y="4672446"/>
              <a:ext cx="148265" cy="1482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llipszis 38"/>
            <p:cNvSpPr/>
            <p:nvPr/>
          </p:nvSpPr>
          <p:spPr>
            <a:xfrm>
              <a:off x="6371477" y="5753780"/>
              <a:ext cx="148265" cy="1482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zövegdoboz 39"/>
            <p:cNvSpPr txBox="1"/>
            <p:nvPr/>
          </p:nvSpPr>
          <p:spPr>
            <a:xfrm>
              <a:off x="5161129" y="5308431"/>
              <a:ext cx="44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A</a:t>
              </a:r>
              <a:endParaRPr lang="en-US" sz="2400" dirty="0"/>
            </a:p>
          </p:txBody>
        </p:sp>
        <p:sp>
          <p:nvSpPr>
            <p:cNvPr id="41" name="Szövegdoboz 40"/>
            <p:cNvSpPr txBox="1"/>
            <p:nvPr/>
          </p:nvSpPr>
          <p:spPr>
            <a:xfrm>
              <a:off x="7451076" y="6159163"/>
              <a:ext cx="44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B</a:t>
              </a:r>
              <a:endParaRPr lang="en-US" sz="2400" dirty="0"/>
            </a:p>
          </p:txBody>
        </p:sp>
        <p:sp>
          <p:nvSpPr>
            <p:cNvPr id="42" name="Szövegdoboz 41"/>
            <p:cNvSpPr txBox="1"/>
            <p:nvPr/>
          </p:nvSpPr>
          <p:spPr>
            <a:xfrm>
              <a:off x="6874143" y="3733800"/>
              <a:ext cx="44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/>
                <a:t>C</a:t>
              </a:r>
              <a:endParaRPr lang="en-US" sz="2400" dirty="0"/>
            </a:p>
          </p:txBody>
        </p:sp>
        <p:sp>
          <p:nvSpPr>
            <p:cNvPr id="43" name="Szövegdoboz 42"/>
            <p:cNvSpPr txBox="1"/>
            <p:nvPr/>
          </p:nvSpPr>
          <p:spPr>
            <a:xfrm>
              <a:off x="7247062" y="4900315"/>
              <a:ext cx="185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err="1" smtClean="0"/>
                <a:t>lerp</a:t>
              </a:r>
              <a:r>
                <a:rPr lang="hu-HU" sz="2400" dirty="0" smtClean="0"/>
                <a:t>(B,C,0.5)</a:t>
              </a:r>
              <a:endParaRPr lang="en-US" sz="2400" dirty="0"/>
            </a:p>
          </p:txBody>
        </p:sp>
        <p:grpSp>
          <p:nvGrpSpPr>
            <p:cNvPr id="47" name="Csoportba foglalás 46"/>
            <p:cNvGrpSpPr/>
            <p:nvPr/>
          </p:nvGrpSpPr>
          <p:grpSpPr>
            <a:xfrm>
              <a:off x="6061076" y="4702163"/>
              <a:ext cx="873124" cy="1016269"/>
              <a:chOff x="835228" y="3352800"/>
              <a:chExt cx="1752600" cy="2133600"/>
            </a:xfrm>
          </p:grpSpPr>
          <p:cxnSp>
            <p:nvCxnSpPr>
              <p:cNvPr id="48" name="Egyenes összekötő 47"/>
              <p:cNvCxnSpPr/>
              <p:nvPr/>
            </p:nvCxnSpPr>
            <p:spPr>
              <a:xfrm flipV="1">
                <a:off x="835228" y="3352800"/>
                <a:ext cx="1219200" cy="1295400"/>
              </a:xfrm>
              <a:prstGeom prst="line">
                <a:avLst/>
              </a:prstGeom>
              <a:ln w="666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gyenes összekötő 48"/>
              <p:cNvCxnSpPr/>
              <p:nvPr/>
            </p:nvCxnSpPr>
            <p:spPr>
              <a:xfrm flipH="1" flipV="1">
                <a:off x="2054428" y="3352800"/>
                <a:ext cx="533400" cy="2133600"/>
              </a:xfrm>
              <a:prstGeom prst="line">
                <a:avLst/>
              </a:prstGeom>
              <a:ln w="666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gyenes összekötő 49"/>
              <p:cNvCxnSpPr/>
              <p:nvPr/>
            </p:nvCxnSpPr>
            <p:spPr>
              <a:xfrm>
                <a:off x="835228" y="4648200"/>
                <a:ext cx="1752600" cy="838200"/>
              </a:xfrm>
              <a:prstGeom prst="line">
                <a:avLst/>
              </a:prstGeom>
              <a:ln w="666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Ellipszis 43"/>
            <p:cNvSpPr/>
            <p:nvPr/>
          </p:nvSpPr>
          <p:spPr>
            <a:xfrm>
              <a:off x="6025718" y="5241760"/>
              <a:ext cx="148265" cy="148265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Ellipszis 44"/>
            <p:cNvSpPr/>
            <p:nvPr/>
          </p:nvSpPr>
          <p:spPr>
            <a:xfrm>
              <a:off x="6861116" y="5638259"/>
              <a:ext cx="148265" cy="148265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Ellipszis 45"/>
            <p:cNvSpPr/>
            <p:nvPr/>
          </p:nvSpPr>
          <p:spPr>
            <a:xfrm>
              <a:off x="6595820" y="4650733"/>
              <a:ext cx="148265" cy="148265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829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triangle shrinking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400" dirty="0" err="1"/>
              <a:t>float</a:t>
            </a:r>
            <a:r>
              <a:rPr lang="hu-HU" sz="1400" dirty="0"/>
              <a:t> _</a:t>
            </a:r>
            <a:r>
              <a:rPr lang="hu-HU" sz="1400" dirty="0" err="1"/>
              <a:t>Scale</a:t>
            </a:r>
            <a:r>
              <a:rPr lang="hu-HU" sz="1400" dirty="0"/>
              <a:t>;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[</a:t>
            </a:r>
            <a:r>
              <a:rPr lang="en-US" sz="1400" dirty="0" err="1"/>
              <a:t>maxvertexcount</a:t>
            </a:r>
            <a:r>
              <a:rPr lang="en-US" sz="1400" dirty="0"/>
              <a:t>(3)]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 smtClean="0"/>
              <a:t>void </a:t>
            </a:r>
            <a:r>
              <a:rPr lang="en-US" sz="1400" dirty="0" err="1"/>
              <a:t>mainGS_shrink</a:t>
            </a:r>
            <a:r>
              <a:rPr lang="en-US" sz="1400" dirty="0" smtClean="0"/>
              <a:t>(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en-US" sz="1400" dirty="0" smtClean="0"/>
              <a:t>triangle </a:t>
            </a:r>
            <a:r>
              <a:rPr lang="en-US" sz="1400" dirty="0"/>
              <a:t>VS_OUT IN[3], 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en-US" sz="1400" dirty="0" err="1" smtClean="0"/>
              <a:t>inout</a:t>
            </a:r>
            <a:r>
              <a:rPr lang="en-US" sz="1400" dirty="0" smtClean="0"/>
              <a:t> </a:t>
            </a:r>
            <a:r>
              <a:rPr lang="en-US" sz="1400" dirty="0" err="1"/>
              <a:t>TriangleStream</a:t>
            </a:r>
            <a:r>
              <a:rPr lang="en-US" sz="1400" dirty="0"/>
              <a:t>&lt;VS_OUT&gt; stream)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float4 </a:t>
            </a:r>
            <a:r>
              <a:rPr lang="hu-HU" sz="1400" dirty="0" smtClean="0"/>
              <a:t>A</a:t>
            </a:r>
            <a:r>
              <a:rPr lang="en-US" sz="1400" dirty="0" smtClean="0"/>
              <a:t> </a:t>
            </a:r>
            <a:r>
              <a:rPr lang="en-US" sz="1400" dirty="0"/>
              <a:t>= IN[0].</a:t>
            </a:r>
            <a:r>
              <a:rPr lang="en-US" sz="1400" dirty="0" err="1">
                <a:solidFill>
                  <a:srgbClr val="FF0000"/>
                </a:solidFill>
              </a:rPr>
              <a:t>hPos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float4 </a:t>
            </a:r>
            <a:r>
              <a:rPr lang="hu-HU" sz="1400" dirty="0" smtClean="0"/>
              <a:t>B</a:t>
            </a:r>
            <a:r>
              <a:rPr lang="en-US" sz="1400" dirty="0" smtClean="0"/>
              <a:t> </a:t>
            </a:r>
            <a:r>
              <a:rPr lang="en-US" sz="1400" dirty="0"/>
              <a:t>= IN[1].</a:t>
            </a:r>
            <a:r>
              <a:rPr lang="en-US" sz="1400" dirty="0" err="1">
                <a:solidFill>
                  <a:srgbClr val="FF0000"/>
                </a:solidFill>
              </a:rPr>
              <a:t>hPos</a:t>
            </a:r>
            <a:r>
              <a:rPr lang="en-US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float4 </a:t>
            </a:r>
            <a:r>
              <a:rPr lang="hu-HU" sz="1400" dirty="0" smtClean="0"/>
              <a:t>C</a:t>
            </a:r>
            <a:r>
              <a:rPr lang="en-US" sz="1400" dirty="0" smtClean="0"/>
              <a:t> </a:t>
            </a:r>
            <a:r>
              <a:rPr lang="en-US" sz="1400" dirty="0"/>
              <a:t>= IN[2].</a:t>
            </a:r>
            <a:r>
              <a:rPr lang="en-US" sz="1400" dirty="0" err="1">
                <a:solidFill>
                  <a:srgbClr val="FF0000"/>
                </a:solidFill>
              </a:rPr>
              <a:t>hPos</a:t>
            </a:r>
            <a:r>
              <a:rPr lang="en-US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float </a:t>
            </a:r>
            <a:r>
              <a:rPr lang="en-US" sz="1400" dirty="0"/>
              <a:t>T = _Scale</a:t>
            </a:r>
            <a:r>
              <a:rPr lang="en-US" sz="1400" dirty="0" smtClean="0"/>
              <a:t>;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IN[0</a:t>
            </a:r>
            <a:r>
              <a:rPr lang="en-US" sz="1400" dirty="0"/>
              <a:t>].</a:t>
            </a:r>
            <a:r>
              <a:rPr lang="en-US" sz="1400" dirty="0" err="1"/>
              <a:t>hPos</a:t>
            </a:r>
            <a:r>
              <a:rPr lang="en-US" sz="1400" dirty="0"/>
              <a:t> = </a:t>
            </a:r>
            <a:r>
              <a:rPr lang="en-US" sz="1400" dirty="0" smtClean="0"/>
              <a:t>lerp(</a:t>
            </a:r>
            <a:r>
              <a:rPr lang="hu-HU" sz="1400" dirty="0" smtClean="0"/>
              <a:t>A</a:t>
            </a:r>
            <a:r>
              <a:rPr lang="en-US" sz="1400" dirty="0" smtClean="0"/>
              <a:t>, lerp(</a:t>
            </a:r>
            <a:r>
              <a:rPr lang="hu-HU" sz="1400" dirty="0" smtClean="0"/>
              <a:t>B</a:t>
            </a:r>
            <a:r>
              <a:rPr lang="en-US" sz="1400" dirty="0" smtClean="0"/>
              <a:t>, </a:t>
            </a:r>
            <a:r>
              <a:rPr lang="hu-HU" sz="1400" dirty="0" smtClean="0"/>
              <a:t>C</a:t>
            </a:r>
            <a:r>
              <a:rPr lang="en-US" sz="1400" dirty="0" smtClean="0"/>
              <a:t>, </a:t>
            </a:r>
            <a:r>
              <a:rPr lang="en-US" sz="1400" dirty="0"/>
              <a:t>0.5), 1 - 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IN[1</a:t>
            </a:r>
            <a:r>
              <a:rPr lang="en-US" sz="1400" dirty="0"/>
              <a:t>].</a:t>
            </a:r>
            <a:r>
              <a:rPr lang="en-US" sz="1400" dirty="0" err="1"/>
              <a:t>hPos</a:t>
            </a:r>
            <a:r>
              <a:rPr lang="en-US" sz="1400" dirty="0"/>
              <a:t> = </a:t>
            </a:r>
            <a:r>
              <a:rPr lang="en-US" sz="1400" dirty="0" smtClean="0"/>
              <a:t>lerp(</a:t>
            </a:r>
            <a:r>
              <a:rPr lang="hu-HU" sz="1400" dirty="0" smtClean="0"/>
              <a:t>B</a:t>
            </a:r>
            <a:r>
              <a:rPr lang="en-US" sz="1400" dirty="0" smtClean="0"/>
              <a:t>, lerp(</a:t>
            </a:r>
            <a:r>
              <a:rPr lang="hu-HU" sz="1400" dirty="0" smtClean="0"/>
              <a:t>A</a:t>
            </a:r>
            <a:r>
              <a:rPr lang="en-US" sz="1400" dirty="0" smtClean="0"/>
              <a:t>, </a:t>
            </a:r>
            <a:r>
              <a:rPr lang="hu-HU" sz="1400" dirty="0" smtClean="0"/>
              <a:t>C</a:t>
            </a:r>
            <a:r>
              <a:rPr lang="en-US" sz="1400" dirty="0" smtClean="0"/>
              <a:t>, </a:t>
            </a:r>
            <a:r>
              <a:rPr lang="en-US" sz="1400" dirty="0"/>
              <a:t>0.5), 1 - 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IN[2</a:t>
            </a:r>
            <a:r>
              <a:rPr lang="en-US" sz="1400" dirty="0"/>
              <a:t>].</a:t>
            </a:r>
            <a:r>
              <a:rPr lang="en-US" sz="1400" dirty="0" err="1"/>
              <a:t>hPos</a:t>
            </a:r>
            <a:r>
              <a:rPr lang="en-US" sz="1400" dirty="0"/>
              <a:t> = </a:t>
            </a:r>
            <a:r>
              <a:rPr lang="en-US" sz="1400" dirty="0" smtClean="0"/>
              <a:t>lerp(</a:t>
            </a:r>
            <a:r>
              <a:rPr lang="hu-HU" sz="1400" dirty="0" smtClean="0"/>
              <a:t>C</a:t>
            </a:r>
            <a:r>
              <a:rPr lang="en-US" sz="1400" dirty="0" smtClean="0"/>
              <a:t>, lerp(</a:t>
            </a:r>
            <a:r>
              <a:rPr lang="hu-HU" sz="1400" dirty="0" smtClean="0"/>
              <a:t>A</a:t>
            </a:r>
            <a:r>
              <a:rPr lang="en-US" sz="1400" dirty="0" smtClean="0"/>
              <a:t>, </a:t>
            </a:r>
            <a:r>
              <a:rPr lang="hu-HU" sz="1400" dirty="0" smtClean="0"/>
              <a:t>B</a:t>
            </a:r>
            <a:r>
              <a:rPr lang="en-US" sz="1400" dirty="0" smtClean="0"/>
              <a:t>, </a:t>
            </a:r>
            <a:r>
              <a:rPr lang="en-US" sz="1400" dirty="0"/>
              <a:t>0.5), 1 - T);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stream.Append</a:t>
            </a:r>
            <a:r>
              <a:rPr lang="en-US" sz="1400" dirty="0" smtClean="0"/>
              <a:t>(IN[0</a:t>
            </a:r>
            <a:r>
              <a:rPr lang="en-US" sz="1400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stream.Append</a:t>
            </a:r>
            <a:r>
              <a:rPr lang="en-US" sz="1400" dirty="0" smtClean="0"/>
              <a:t>(IN[1</a:t>
            </a:r>
            <a:r>
              <a:rPr lang="en-US" sz="1400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stream.Append</a:t>
            </a:r>
            <a:r>
              <a:rPr lang="en-US" sz="1400" dirty="0" smtClean="0"/>
              <a:t>(IN[2</a:t>
            </a:r>
            <a:r>
              <a:rPr lang="en-US" sz="1400" dirty="0"/>
              <a:t>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    </a:t>
            </a:r>
            <a:r>
              <a:rPr lang="en-US" sz="1400" dirty="0" err="1" smtClean="0"/>
              <a:t>stream.RestartStrip</a:t>
            </a:r>
            <a:r>
              <a:rPr lang="en-US" sz="14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800600" y="1752600"/>
            <a:ext cx="41148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Properties {</a:t>
            </a:r>
          </a:p>
          <a:p>
            <a:pPr marL="0" indent="0">
              <a:buNone/>
            </a:pPr>
            <a:r>
              <a:rPr lang="hu-HU" sz="1400" dirty="0" smtClean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Color ("Color", Color) = (1,1,1,1)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Emissive ("Emissive", Color) = (0,0,0,1)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Specular ("Specular", Color) = (1,1,1,1)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_</a:t>
            </a:r>
            <a:r>
              <a:rPr lang="en-US" sz="1400" dirty="0"/>
              <a:t>Smoothness ("Shininess", Range (0.0, 1.0)) = 0.1</a:t>
            </a:r>
          </a:p>
          <a:p>
            <a:pPr marL="0" indent="0">
              <a:buNone/>
            </a:pPr>
            <a:r>
              <a:rPr lang="hu-HU" sz="1400" dirty="0" smtClean="0"/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_</a:t>
            </a:r>
            <a:r>
              <a:rPr lang="en-US" sz="1400" dirty="0">
                <a:solidFill>
                  <a:srgbClr val="FF0000"/>
                </a:solidFill>
              </a:rPr>
              <a:t>Scale("Scale", Range(0.0, 1.0)) = 0.9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52" name="Csoportba foglalás 51"/>
          <p:cNvGrpSpPr/>
          <p:nvPr/>
        </p:nvGrpSpPr>
        <p:grpSpPr>
          <a:xfrm>
            <a:off x="4558717" y="3581400"/>
            <a:ext cx="3944706" cy="2887028"/>
            <a:chOff x="5161129" y="3733800"/>
            <a:chExt cx="3944706" cy="2887028"/>
          </a:xfrm>
        </p:grpSpPr>
        <p:grpSp>
          <p:nvGrpSpPr>
            <p:cNvPr id="16" name="Csoportba foglalás 15"/>
            <p:cNvGrpSpPr/>
            <p:nvPr/>
          </p:nvGrpSpPr>
          <p:grpSpPr>
            <a:xfrm>
              <a:off x="5580164" y="4103132"/>
              <a:ext cx="1752600" cy="2133600"/>
              <a:chOff x="835228" y="3352800"/>
              <a:chExt cx="1752600" cy="2133600"/>
            </a:xfrm>
          </p:grpSpPr>
          <p:cxnSp>
            <p:nvCxnSpPr>
              <p:cNvPr id="20" name="Egyenes összekötő 19"/>
              <p:cNvCxnSpPr/>
              <p:nvPr/>
            </p:nvCxnSpPr>
            <p:spPr>
              <a:xfrm flipV="1">
                <a:off x="835228" y="3352800"/>
                <a:ext cx="1219200" cy="1295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gyenes összekötő 20"/>
              <p:cNvCxnSpPr/>
              <p:nvPr/>
            </p:nvCxnSpPr>
            <p:spPr>
              <a:xfrm flipH="1" flipV="1">
                <a:off x="2054428" y="3352800"/>
                <a:ext cx="533400" cy="2133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gyenes összekötő 21"/>
              <p:cNvCxnSpPr/>
              <p:nvPr/>
            </p:nvCxnSpPr>
            <p:spPr>
              <a:xfrm>
                <a:off x="835228" y="4648200"/>
                <a:ext cx="1752600" cy="838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gyenes összekötő 22"/>
              <p:cNvCxnSpPr>
                <a:stCxn id="17" idx="6"/>
              </p:cNvCxnSpPr>
              <p:nvPr/>
            </p:nvCxnSpPr>
            <p:spPr>
              <a:xfrm flipV="1">
                <a:off x="924797" y="4411910"/>
                <a:ext cx="1396331" cy="239727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Ellipszis 16"/>
            <p:cNvSpPr/>
            <p:nvPr/>
          </p:nvSpPr>
          <p:spPr>
            <a:xfrm>
              <a:off x="5521468" y="5327836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lipszis 17"/>
            <p:cNvSpPr/>
            <p:nvPr/>
          </p:nvSpPr>
          <p:spPr>
            <a:xfrm>
              <a:off x="7258631" y="6159163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lipszis 18"/>
            <p:cNvSpPr/>
            <p:nvPr/>
          </p:nvSpPr>
          <p:spPr>
            <a:xfrm>
              <a:off x="6717099" y="4041074"/>
              <a:ext cx="148265" cy="1482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gyenes összekötő 30"/>
            <p:cNvCxnSpPr>
              <a:stCxn id="18" idx="1"/>
            </p:cNvCxnSpPr>
            <p:nvPr/>
          </p:nvCxnSpPr>
          <p:spPr>
            <a:xfrm flipH="1" flipV="1">
              <a:off x="6189764" y="4750832"/>
              <a:ext cx="1090580" cy="1430044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>
              <a:endCxn id="19" idx="4"/>
            </p:cNvCxnSpPr>
            <p:nvPr/>
          </p:nvCxnSpPr>
          <p:spPr>
            <a:xfrm flipV="1">
              <a:off x="6456464" y="4189339"/>
              <a:ext cx="334768" cy="1628293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zis 36"/>
            <p:cNvSpPr/>
            <p:nvPr/>
          </p:nvSpPr>
          <p:spPr>
            <a:xfrm>
              <a:off x="7024938" y="5081786"/>
              <a:ext cx="148265" cy="1482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llipszis 37"/>
            <p:cNvSpPr/>
            <p:nvPr/>
          </p:nvSpPr>
          <p:spPr>
            <a:xfrm>
              <a:off x="6115631" y="4672446"/>
              <a:ext cx="148265" cy="1482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llipszis 38"/>
            <p:cNvSpPr/>
            <p:nvPr/>
          </p:nvSpPr>
          <p:spPr>
            <a:xfrm>
              <a:off x="6371477" y="5753780"/>
              <a:ext cx="148265" cy="14826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zövegdoboz 39"/>
            <p:cNvSpPr txBox="1"/>
            <p:nvPr/>
          </p:nvSpPr>
          <p:spPr>
            <a:xfrm>
              <a:off x="5161129" y="5308431"/>
              <a:ext cx="44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A</a:t>
              </a:r>
              <a:endParaRPr lang="en-US" sz="2400" dirty="0"/>
            </a:p>
          </p:txBody>
        </p:sp>
        <p:sp>
          <p:nvSpPr>
            <p:cNvPr id="41" name="Szövegdoboz 40"/>
            <p:cNvSpPr txBox="1"/>
            <p:nvPr/>
          </p:nvSpPr>
          <p:spPr>
            <a:xfrm>
              <a:off x="7451076" y="6159163"/>
              <a:ext cx="44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B</a:t>
              </a:r>
              <a:endParaRPr lang="en-US" sz="2400" dirty="0"/>
            </a:p>
          </p:txBody>
        </p:sp>
        <p:sp>
          <p:nvSpPr>
            <p:cNvPr id="42" name="Szövegdoboz 41"/>
            <p:cNvSpPr txBox="1"/>
            <p:nvPr/>
          </p:nvSpPr>
          <p:spPr>
            <a:xfrm>
              <a:off x="6874143" y="3733800"/>
              <a:ext cx="441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/>
                <a:t>C</a:t>
              </a:r>
              <a:endParaRPr lang="en-US" sz="2400" dirty="0"/>
            </a:p>
          </p:txBody>
        </p:sp>
        <p:sp>
          <p:nvSpPr>
            <p:cNvPr id="43" name="Szövegdoboz 42"/>
            <p:cNvSpPr txBox="1"/>
            <p:nvPr/>
          </p:nvSpPr>
          <p:spPr>
            <a:xfrm>
              <a:off x="7247062" y="4900315"/>
              <a:ext cx="1858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err="1" smtClean="0"/>
                <a:t>lerp</a:t>
              </a:r>
              <a:r>
                <a:rPr lang="hu-HU" sz="2400" dirty="0" smtClean="0"/>
                <a:t>(B,C,0.5)</a:t>
              </a:r>
              <a:endParaRPr lang="en-US" sz="2400" dirty="0"/>
            </a:p>
          </p:txBody>
        </p:sp>
        <p:grpSp>
          <p:nvGrpSpPr>
            <p:cNvPr id="47" name="Csoportba foglalás 46"/>
            <p:cNvGrpSpPr/>
            <p:nvPr/>
          </p:nvGrpSpPr>
          <p:grpSpPr>
            <a:xfrm>
              <a:off x="6061076" y="4702163"/>
              <a:ext cx="873124" cy="1016269"/>
              <a:chOff x="835228" y="3352800"/>
              <a:chExt cx="1752600" cy="2133600"/>
            </a:xfrm>
          </p:grpSpPr>
          <p:cxnSp>
            <p:nvCxnSpPr>
              <p:cNvPr id="48" name="Egyenes összekötő 47"/>
              <p:cNvCxnSpPr/>
              <p:nvPr/>
            </p:nvCxnSpPr>
            <p:spPr>
              <a:xfrm flipV="1">
                <a:off x="835228" y="3352800"/>
                <a:ext cx="1219200" cy="1295400"/>
              </a:xfrm>
              <a:prstGeom prst="line">
                <a:avLst/>
              </a:prstGeom>
              <a:ln w="666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gyenes összekötő 48"/>
              <p:cNvCxnSpPr/>
              <p:nvPr/>
            </p:nvCxnSpPr>
            <p:spPr>
              <a:xfrm flipH="1" flipV="1">
                <a:off x="2054428" y="3352800"/>
                <a:ext cx="533400" cy="2133600"/>
              </a:xfrm>
              <a:prstGeom prst="line">
                <a:avLst/>
              </a:prstGeom>
              <a:ln w="666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gyenes összekötő 49"/>
              <p:cNvCxnSpPr/>
              <p:nvPr/>
            </p:nvCxnSpPr>
            <p:spPr>
              <a:xfrm>
                <a:off x="835228" y="4648200"/>
                <a:ext cx="1752600" cy="838200"/>
              </a:xfrm>
              <a:prstGeom prst="line">
                <a:avLst/>
              </a:prstGeom>
              <a:ln w="666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Ellipszis 43"/>
            <p:cNvSpPr/>
            <p:nvPr/>
          </p:nvSpPr>
          <p:spPr>
            <a:xfrm>
              <a:off x="6025718" y="5241760"/>
              <a:ext cx="148265" cy="148265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Ellipszis 44"/>
            <p:cNvSpPr/>
            <p:nvPr/>
          </p:nvSpPr>
          <p:spPr>
            <a:xfrm>
              <a:off x="6861116" y="5638259"/>
              <a:ext cx="148265" cy="148265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Ellipszis 45"/>
            <p:cNvSpPr/>
            <p:nvPr/>
          </p:nvSpPr>
          <p:spPr>
            <a:xfrm>
              <a:off x="6595820" y="4650733"/>
              <a:ext cx="148265" cy="148265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53503" y="3072765"/>
            <a:ext cx="48768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Note that we interpolated the clip-space vertices (before homogeneous division, after the perspective transform). In this case it is equivalent to interpolating in world-space and then applying the perspective transform, as the latter is in linear in homogeneous coordinates.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9600" y="3075785"/>
            <a:ext cx="1676400" cy="762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18152" y="4191000"/>
            <a:ext cx="3074399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7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triangle shrinking</a:t>
            </a:r>
            <a:endParaRPr lang="en-US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387146" cy="508696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88" y="5125065"/>
            <a:ext cx="239936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2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Fat </a:t>
            </a:r>
            <a:r>
              <a:rPr lang="en-GB" dirty="0" err="1" smtClean="0"/>
              <a:t>shader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Offset the vertices along the </a:t>
            </a:r>
            <a:r>
              <a:rPr lang="en-GB" dirty="0" err="1" smtClean="0"/>
              <a:t>normals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807" y="2514600"/>
            <a:ext cx="5880386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85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1405</Words>
  <Application>Microsoft Office PowerPoint</Application>
  <PresentationFormat>On-screen Show (4:3)</PresentationFormat>
  <Paragraphs>276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Office-téma</vt:lpstr>
      <vt:lpstr>Geometry shader-based effect</vt:lpstr>
      <vt:lpstr>Starting project</vt:lpstr>
      <vt:lpstr>Geometry shader</vt:lpstr>
      <vt:lpstr>Geometry shader</vt:lpstr>
      <vt:lpstr>Trivial geometry shader</vt:lpstr>
      <vt:lpstr>Example: triangle shrinking</vt:lpstr>
      <vt:lpstr>Example: triangle shrinking</vt:lpstr>
      <vt:lpstr>Example: triangle shrinking</vt:lpstr>
      <vt:lpstr>Example: Fat shader</vt:lpstr>
      <vt:lpstr>Example: Fat shader</vt:lpstr>
      <vt:lpstr>Topology</vt:lpstr>
      <vt:lpstr>Example: Normal rendering</vt:lpstr>
      <vt:lpstr>Example: Normal rendering</vt:lpstr>
      <vt:lpstr>Example: Normal rendering</vt:lpstr>
      <vt:lpstr>Example: Contour rendering</vt:lpstr>
      <vt:lpstr>Locate contours</vt:lpstr>
      <vt:lpstr>Contour triangles</vt:lpstr>
      <vt:lpstr>Task/homework: contour drawing</vt:lpstr>
      <vt:lpstr>Task/homework: contour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Windows User</cp:lastModifiedBy>
  <cp:revision>259</cp:revision>
  <dcterms:created xsi:type="dcterms:W3CDTF">2016-01-30T10:21:13Z</dcterms:created>
  <dcterms:modified xsi:type="dcterms:W3CDTF">2021-03-17T11:59:47Z</dcterms:modified>
</cp:coreProperties>
</file>