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89" r:id="rId3"/>
    <p:sldId id="390" r:id="rId4"/>
    <p:sldId id="368" r:id="rId5"/>
    <p:sldId id="369" r:id="rId6"/>
    <p:sldId id="370" r:id="rId7"/>
    <p:sldId id="371" r:id="rId8"/>
    <p:sldId id="373" r:id="rId9"/>
    <p:sldId id="374" r:id="rId10"/>
    <p:sldId id="375" r:id="rId11"/>
    <p:sldId id="391" r:id="rId12"/>
    <p:sldId id="392" r:id="rId13"/>
    <p:sldId id="396" r:id="rId14"/>
    <p:sldId id="388" r:id="rId15"/>
    <p:sldId id="393" r:id="rId16"/>
    <p:sldId id="372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5" r:id="rId26"/>
    <p:sldId id="394" r:id="rId27"/>
    <p:sldId id="395" r:id="rId28"/>
    <p:sldId id="387" r:id="rId29"/>
    <p:sldId id="3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1" clrIdx="0">
    <p:extLst>
      <p:ext uri="{19B8F6BF-5375-455C-9EA6-DF929625EA0E}">
        <p15:presenceInfo xmlns:p15="http://schemas.microsoft.com/office/powerpoint/2012/main" userId="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2881" autoAdjust="0"/>
  </p:normalViewPr>
  <p:slideViewPr>
    <p:cSldViewPr>
      <p:cViewPr varScale="1">
        <p:scale>
          <a:sx n="105" d="100"/>
          <a:sy n="105" d="100"/>
        </p:scale>
        <p:origin x="9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61A2-55B9-4BA9-9422-33CF64F7C3CE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1B20-AF0E-4A16-B8FB-82AC0EB5015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598A-F01A-4483-9B90-3DB7CA2EC77D}" type="datetimeFigureOut">
              <a:rPr lang="en-US" smtClean="0"/>
              <a:pPr/>
              <a:t>2021-03-07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Built</a:t>
            </a:r>
            <a:r>
              <a:rPr lang="hu-HU" dirty="0" smtClean="0"/>
              <a:t>-in Anti-</a:t>
            </a:r>
            <a:r>
              <a:rPr lang="hu-HU" dirty="0" err="1" smtClean="0"/>
              <a:t>Aliasing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Increase</a:t>
            </a:r>
            <a:r>
              <a:rPr lang="hu-HU" sz="2800" dirty="0" smtClean="0"/>
              <a:t> </a:t>
            </a:r>
            <a:r>
              <a:rPr lang="hu-HU" sz="2800" dirty="0" err="1" smtClean="0"/>
              <a:t>frequency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Checkerboard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100</a:t>
            </a:r>
          </a:p>
          <a:p>
            <a:r>
              <a:rPr lang="hu-HU" sz="2800" dirty="0" err="1" smtClean="0"/>
              <a:t>Notice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anti-aliasing</a:t>
            </a:r>
            <a:r>
              <a:rPr lang="hu-HU" sz="2800" dirty="0" smtClean="0"/>
              <a:t>, </a:t>
            </a:r>
            <a:r>
              <a:rPr lang="hu-HU" sz="2800" dirty="0" err="1" smtClean="0"/>
              <a:t>there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no </a:t>
            </a:r>
            <a:r>
              <a:rPr lang="hu-HU" sz="2800" dirty="0" err="1" smtClean="0"/>
              <a:t>Moiré</a:t>
            </a:r>
            <a:r>
              <a:rPr lang="hu-HU" sz="2800" dirty="0" smtClean="0"/>
              <a:t> </a:t>
            </a:r>
            <a:r>
              <a:rPr lang="hu-HU" sz="2800" dirty="0" err="1" smtClean="0"/>
              <a:t>patterns</a:t>
            </a:r>
            <a:endParaRPr lang="hu-HU" sz="2800" dirty="0" smtClean="0"/>
          </a:p>
          <a:p>
            <a:r>
              <a:rPr lang="hu-HU" sz="2800" dirty="0" smtClean="0"/>
              <a:t>It is </a:t>
            </a:r>
            <a:r>
              <a:rPr lang="hu-HU" sz="2800" dirty="0" err="1" smtClean="0"/>
              <a:t>implemented</a:t>
            </a:r>
            <a:r>
              <a:rPr lang="hu-HU" sz="2800" dirty="0" smtClean="0"/>
              <a:t> in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shader</a:t>
            </a:r>
            <a:r>
              <a:rPr lang="hu-HU" sz="2800" dirty="0" smtClean="0"/>
              <a:t>!</a:t>
            </a:r>
          </a:p>
          <a:p>
            <a:pPr lvl="1"/>
            <a:r>
              <a:rPr lang="hu-HU" sz="2400" dirty="0" smtClean="0"/>
              <a:t>(</a:t>
            </a:r>
            <a:r>
              <a:rPr lang="hu-HU" sz="2400" dirty="0" err="1" smtClean="0"/>
              <a:t>You</a:t>
            </a:r>
            <a:r>
              <a:rPr lang="hu-HU" sz="2400" dirty="0" smtClean="0"/>
              <a:t> </a:t>
            </a:r>
            <a:r>
              <a:rPr lang="hu-HU" sz="2400" dirty="0" err="1" smtClean="0"/>
              <a:t>may</a:t>
            </a:r>
            <a:r>
              <a:rPr lang="hu-HU" sz="2400" dirty="0" smtClean="0"/>
              <a:t> </a:t>
            </a:r>
            <a:r>
              <a:rPr lang="hu-HU" sz="2400" dirty="0" err="1" smtClean="0"/>
              <a:t>check</a:t>
            </a:r>
            <a:r>
              <a:rPr lang="hu-HU" sz="2400" dirty="0" smtClean="0"/>
              <a:t> it: </a:t>
            </a:r>
            <a:r>
              <a:rPr lang="hu-HU" sz="2400" dirty="0" err="1" smtClean="0"/>
              <a:t>right</a:t>
            </a:r>
            <a:r>
              <a:rPr lang="hu-HU" sz="2400" dirty="0" smtClean="0"/>
              <a:t> </a:t>
            </a:r>
            <a:r>
              <a:rPr lang="hu-HU" sz="2400" dirty="0" err="1" smtClean="0"/>
              <a:t>click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node</a:t>
            </a:r>
            <a:r>
              <a:rPr lang="hu-HU" sz="2400" dirty="0" smtClean="0"/>
              <a:t>, Show </a:t>
            </a:r>
            <a:r>
              <a:rPr lang="hu-HU" sz="2400" dirty="0" err="1" smtClean="0"/>
              <a:t>generated</a:t>
            </a:r>
            <a:r>
              <a:rPr lang="hu-HU" sz="2400" dirty="0" smtClean="0"/>
              <a:t> </a:t>
            </a:r>
            <a:r>
              <a:rPr lang="hu-HU" sz="2400" dirty="0" err="1" smtClean="0"/>
              <a:t>code</a:t>
            </a:r>
            <a:r>
              <a:rPr lang="hu-HU" sz="2400" dirty="0" smtClean="0"/>
              <a:t>)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0"/>
            <a:ext cx="8680174" cy="21367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49" y="3547269"/>
            <a:ext cx="3190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Built</a:t>
            </a:r>
            <a:r>
              <a:rPr lang="hu-HU" dirty="0" smtClean="0"/>
              <a:t>-in Anti-</a:t>
            </a:r>
            <a:r>
              <a:rPr lang="hu-HU" dirty="0" err="1" smtClean="0"/>
              <a:t>Aliasing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Have</a:t>
            </a:r>
            <a:r>
              <a:rPr lang="hu-HU" sz="2800" dirty="0" smtClean="0"/>
              <a:t> a </a:t>
            </a:r>
            <a:r>
              <a:rPr lang="hu-HU" sz="2800" dirty="0" err="1" smtClean="0"/>
              <a:t>look</a:t>
            </a:r>
            <a:r>
              <a:rPr lang="hu-HU" sz="2800" dirty="0" smtClean="0"/>
              <a:t> 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how</a:t>
            </a:r>
            <a:r>
              <a:rPr lang="hu-HU" sz="2800" dirty="0" smtClean="0"/>
              <a:t> </a:t>
            </a:r>
            <a:r>
              <a:rPr lang="hu-HU" sz="2800" dirty="0" err="1" smtClean="0"/>
              <a:t>coders</a:t>
            </a:r>
            <a:r>
              <a:rPr lang="hu-HU" sz="2800" dirty="0" smtClean="0"/>
              <a:t> 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Unity</a:t>
            </a:r>
            <a:r>
              <a:rPr lang="hu-HU" sz="2800" dirty="0" smtClean="0"/>
              <a:t> </a:t>
            </a:r>
            <a:r>
              <a:rPr lang="hu-HU" sz="2800" dirty="0" err="1" smtClean="0"/>
              <a:t>implemented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shader</a:t>
            </a:r>
            <a:r>
              <a:rPr lang="hu-HU" sz="2800" dirty="0" smtClean="0"/>
              <a:t>!</a:t>
            </a:r>
          </a:p>
          <a:p>
            <a:r>
              <a:rPr lang="hu-HU" sz="2800" dirty="0" err="1" smtClean="0"/>
              <a:t>Notice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anti-aliasing</a:t>
            </a:r>
            <a:endParaRPr lang="en-US" sz="2800" dirty="0"/>
          </a:p>
        </p:txBody>
      </p:sp>
      <p:sp>
        <p:nvSpPr>
          <p:cNvPr id="5" name="Téglalap 4"/>
          <p:cNvSpPr/>
          <p:nvPr/>
        </p:nvSpPr>
        <p:spPr>
          <a:xfrm>
            <a:off x="152400" y="3048000"/>
            <a:ext cx="87020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Unity_Checkerboard_float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UV,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			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Frequency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out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Out)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UV = 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UV.xy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+ 0.5) * Frequency;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derivatives =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ddx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(UV),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ddy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(UV));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duv_length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sqrt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(dot(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derivatives.xz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derivatives.xz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  <a:endParaRPr lang="hu-HU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hu-HU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 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dot(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derivatives.yw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derivatives.yw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width = 1.0;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distance3 = 4.0 * abs(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frac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(UV + 0.25) - 0.5) - width;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scale = 0.35 /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duv_length.xy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freqLimiter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sqrt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(clamp(1.1f - max(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duv_length.x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duv_length.y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hu-HU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hu-HU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			  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0.0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1.0));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vector_alpha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clamp(distance3 *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scale.xy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-1.0, 1.0);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alpha = saturate(0.5f + 0.5f *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vector_alpha.x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vector_alpha.y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hu-HU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				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freqLimiter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Out = lerp(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alpha.xxx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3190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Implement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, </a:t>
            </a:r>
            <a:r>
              <a:rPr lang="hu-HU" dirty="0" err="1" smtClean="0"/>
              <a:t>without</a:t>
            </a:r>
            <a:r>
              <a:rPr lang="hu-HU" dirty="0" smtClean="0"/>
              <a:t> AA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Create</a:t>
            </a:r>
            <a:r>
              <a:rPr lang="hu-HU" sz="2800" dirty="0" smtClean="0"/>
              <a:t> a </a:t>
            </a:r>
            <a:r>
              <a:rPr lang="hu-HU" sz="2800" dirty="0" err="1" smtClean="0"/>
              <a:t>new</a:t>
            </a:r>
            <a:r>
              <a:rPr lang="hu-HU" sz="2800" dirty="0" smtClean="0"/>
              <a:t> „</a:t>
            </a:r>
            <a:r>
              <a:rPr lang="hu-HU" sz="2800" dirty="0" err="1" smtClean="0"/>
              <a:t>Custom</a:t>
            </a:r>
            <a:r>
              <a:rPr lang="hu-HU" sz="2800" dirty="0" smtClean="0"/>
              <a:t> </a:t>
            </a:r>
            <a:r>
              <a:rPr lang="hu-HU" sz="2800" dirty="0" err="1" smtClean="0"/>
              <a:t>Function</a:t>
            </a:r>
            <a:r>
              <a:rPr lang="hu-HU" sz="2800" dirty="0" smtClean="0"/>
              <a:t>” </a:t>
            </a:r>
            <a:r>
              <a:rPr lang="hu-HU" sz="2800" dirty="0" err="1" smtClean="0"/>
              <a:t>node</a:t>
            </a:r>
            <a:endParaRPr lang="hu-HU" sz="2800" dirty="0" smtClean="0"/>
          </a:p>
          <a:p>
            <a:pPr lvl="1"/>
            <a:r>
              <a:rPr lang="hu-HU" sz="2400" dirty="0" err="1" smtClean="0"/>
              <a:t>You</a:t>
            </a:r>
            <a:r>
              <a:rPr lang="hu-HU" sz="2400" dirty="0" smtClean="0"/>
              <a:t> </a:t>
            </a:r>
            <a:r>
              <a:rPr lang="hu-HU" sz="2400" dirty="0" err="1" smtClean="0"/>
              <a:t>may</a:t>
            </a:r>
            <a:r>
              <a:rPr lang="hu-HU" sz="2400" dirty="0" smtClean="0"/>
              <a:t> </a:t>
            </a:r>
            <a:r>
              <a:rPr lang="hu-HU" sz="2400" dirty="0" err="1" smtClean="0"/>
              <a:t>write</a:t>
            </a:r>
            <a:r>
              <a:rPr lang="hu-HU" sz="2400" dirty="0" smtClean="0"/>
              <a:t> </a:t>
            </a:r>
            <a:r>
              <a:rPr lang="hu-HU" sz="2400" dirty="0" err="1" smtClean="0"/>
              <a:t>arbitrary</a:t>
            </a:r>
            <a:r>
              <a:rPr lang="hu-HU" sz="2400" dirty="0" smtClean="0"/>
              <a:t>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</a:t>
            </a:r>
            <a:r>
              <a:rPr lang="hu-HU" sz="2400" dirty="0" err="1" smtClean="0"/>
              <a:t>code</a:t>
            </a:r>
            <a:r>
              <a:rPr lang="hu-HU" sz="2400" dirty="0" smtClean="0"/>
              <a:t> in it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65544"/>
            <a:ext cx="3531135" cy="2844656"/>
          </a:xfrm>
          <a:prstGeom prst="rect">
            <a:avLst/>
          </a:prstGeom>
        </p:spPr>
      </p:pic>
      <p:sp>
        <p:nvSpPr>
          <p:cNvPr id="10" name="Tartalom helye 3"/>
          <p:cNvSpPr txBox="1">
            <a:spLocks/>
          </p:cNvSpPr>
          <p:nvPr/>
        </p:nvSpPr>
        <p:spPr>
          <a:xfrm>
            <a:off x="457200" y="2860803"/>
            <a:ext cx="4419600" cy="293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err="1" smtClean="0"/>
              <a:t>Define</a:t>
            </a:r>
            <a:r>
              <a:rPr lang="hu-HU" sz="2800" dirty="0" smtClean="0"/>
              <a:t> </a:t>
            </a:r>
            <a:r>
              <a:rPr lang="hu-HU" sz="2800" dirty="0" err="1" smtClean="0"/>
              <a:t>two</a:t>
            </a:r>
            <a:r>
              <a:rPr lang="hu-HU" sz="2800" dirty="0" smtClean="0"/>
              <a:t> </a:t>
            </a:r>
            <a:r>
              <a:rPr lang="hu-HU" sz="2800" dirty="0" err="1" smtClean="0"/>
              <a:t>new</a:t>
            </a:r>
            <a:r>
              <a:rPr lang="hu-HU" sz="2800" dirty="0" smtClean="0"/>
              <a:t> input </a:t>
            </a:r>
            <a:r>
              <a:rPr lang="hu-HU" sz="2800" dirty="0" err="1" smtClean="0"/>
              <a:t>parameters</a:t>
            </a:r>
            <a:r>
              <a:rPr lang="hu-HU" sz="2800" dirty="0" smtClean="0"/>
              <a:t> and an output </a:t>
            </a:r>
            <a:r>
              <a:rPr lang="hu-HU" sz="2800" dirty="0" err="1" smtClean="0"/>
              <a:t>as</a:t>
            </a:r>
            <a:r>
              <a:rPr lang="hu-HU" sz="2800" dirty="0" smtClean="0"/>
              <a:t> in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built</a:t>
            </a:r>
            <a:r>
              <a:rPr lang="hu-HU" sz="2800" dirty="0" smtClean="0"/>
              <a:t>-in </a:t>
            </a:r>
            <a:r>
              <a:rPr lang="hu-HU" sz="2800" dirty="0" err="1" smtClean="0"/>
              <a:t>checkerboard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endParaRPr lang="hu-HU" sz="2800" dirty="0" smtClean="0"/>
          </a:p>
        </p:txBody>
      </p:sp>
      <p:sp>
        <p:nvSpPr>
          <p:cNvPr id="11" name="Tartalom helye 3"/>
          <p:cNvSpPr txBox="1">
            <a:spLocks/>
          </p:cNvSpPr>
          <p:nvPr/>
        </p:nvSpPr>
        <p:spPr>
          <a:xfrm>
            <a:off x="457200" y="5410200"/>
            <a:ext cx="7696200" cy="1284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err="1" smtClean="0"/>
              <a:t>Create</a:t>
            </a:r>
            <a:r>
              <a:rPr lang="hu-HU" sz="2800" dirty="0" smtClean="0"/>
              <a:t>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TilingAndOffset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r>
              <a:rPr lang="hu-HU" sz="2800" dirty="0" smtClean="0"/>
              <a:t> and </a:t>
            </a:r>
            <a:r>
              <a:rPr lang="hu-HU" sz="2800" dirty="0" err="1" smtClean="0"/>
              <a:t>connect</a:t>
            </a:r>
            <a:r>
              <a:rPr lang="hu-HU" sz="2800" dirty="0" smtClean="0"/>
              <a:t> </a:t>
            </a:r>
            <a:r>
              <a:rPr lang="hu-HU" sz="2800" dirty="0" err="1" smtClean="0"/>
              <a:t>its</a:t>
            </a:r>
            <a:r>
              <a:rPr lang="hu-HU" sz="2800" dirty="0" smtClean="0"/>
              <a:t> output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UV input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custom</a:t>
            </a:r>
            <a:r>
              <a:rPr lang="hu-HU" sz="2800" dirty="0" smtClean="0"/>
              <a:t> </a:t>
            </a:r>
            <a:r>
              <a:rPr lang="hu-HU" sz="2800" dirty="0" err="1" smtClean="0"/>
              <a:t>function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1066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Implement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, </a:t>
            </a:r>
            <a:r>
              <a:rPr lang="hu-HU" dirty="0" err="1" smtClean="0"/>
              <a:t>without</a:t>
            </a:r>
            <a:r>
              <a:rPr lang="hu-HU" dirty="0" smtClean="0"/>
              <a:t> AA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776" y="1404552"/>
            <a:ext cx="3468624" cy="4525963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Naive</a:t>
            </a:r>
            <a:r>
              <a:rPr lang="hu-HU" sz="2400" dirty="0" smtClean="0"/>
              <a:t> </a:t>
            </a:r>
            <a:r>
              <a:rPr lang="hu-HU" sz="2400" dirty="0" err="1" smtClean="0"/>
              <a:t>implementation</a:t>
            </a:r>
            <a:r>
              <a:rPr lang="hu-HU" sz="2400" dirty="0" smtClean="0"/>
              <a:t>: </a:t>
            </a:r>
            <a:r>
              <a:rPr lang="hu-HU" sz="2400" dirty="0" err="1" smtClean="0"/>
              <a:t>only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checkerboard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, no AA</a:t>
            </a:r>
            <a:endParaRPr lang="en-US" sz="2400" dirty="0"/>
          </a:p>
        </p:txBody>
      </p:sp>
      <p:sp>
        <p:nvSpPr>
          <p:cNvPr id="7" name="Téglalap 6"/>
          <p:cNvSpPr/>
          <p:nvPr/>
        </p:nvSpPr>
        <p:spPr>
          <a:xfrm>
            <a:off x="280416" y="2673452"/>
            <a:ext cx="29321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float3 A = float3(0,0,0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float3 </a:t>
            </a:r>
            <a:r>
              <a:rPr lang="en-US" sz="1600" dirty="0"/>
              <a:t>B = float3(1,1,1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float2 </a:t>
            </a:r>
            <a:r>
              <a:rPr lang="en-US" sz="1600" dirty="0" err="1"/>
              <a:t>uv</a:t>
            </a:r>
            <a:r>
              <a:rPr lang="en-US" sz="1600" dirty="0"/>
              <a:t> = </a:t>
            </a:r>
            <a:r>
              <a:rPr lang="en-US" sz="1600" dirty="0" err="1"/>
              <a:t>frac</a:t>
            </a:r>
            <a:r>
              <a:rPr lang="en-US" sz="1600" dirty="0"/>
              <a:t>(UV * Frequency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if </a:t>
            </a:r>
            <a:r>
              <a:rPr lang="en-US" sz="1600" dirty="0"/>
              <a:t>((</a:t>
            </a:r>
            <a:r>
              <a:rPr lang="en-US" sz="1600" dirty="0" err="1"/>
              <a:t>uv.x</a:t>
            </a:r>
            <a:r>
              <a:rPr lang="en-US" sz="1600" dirty="0"/>
              <a:t> &lt; 0.5 &amp;&amp; </a:t>
            </a:r>
            <a:r>
              <a:rPr lang="en-US" sz="1600" dirty="0" err="1"/>
              <a:t>uv.y</a:t>
            </a:r>
            <a:r>
              <a:rPr lang="en-US" sz="1600" dirty="0"/>
              <a:t> &gt; 0.5) ||</a:t>
            </a:r>
          </a:p>
          <a:p>
            <a:r>
              <a:rPr lang="hu-HU" sz="1600" dirty="0" smtClean="0"/>
              <a:t>    </a:t>
            </a:r>
            <a:r>
              <a:rPr lang="en-US" sz="1600" dirty="0" smtClean="0"/>
              <a:t>(</a:t>
            </a:r>
            <a:r>
              <a:rPr lang="en-US" sz="1600" dirty="0" err="1"/>
              <a:t>uv.x</a:t>
            </a:r>
            <a:r>
              <a:rPr lang="en-US" sz="1600" dirty="0"/>
              <a:t> &gt; 0.5 &amp;&amp; </a:t>
            </a:r>
            <a:r>
              <a:rPr lang="en-US" sz="1600" dirty="0" err="1"/>
              <a:t>uv.y</a:t>
            </a:r>
            <a:r>
              <a:rPr lang="en-US" sz="1600" dirty="0"/>
              <a:t> &lt; 0.5))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</a:t>
            </a:r>
            <a:r>
              <a:rPr lang="en-US" sz="1600" dirty="0" smtClean="0"/>
              <a:t>Out </a:t>
            </a:r>
            <a:r>
              <a:rPr lang="en-US" sz="1600" dirty="0"/>
              <a:t>= A;</a:t>
            </a:r>
          </a:p>
          <a:p>
            <a:r>
              <a:rPr lang="en-US" sz="1600" dirty="0"/>
              <a:t>else Out = B;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" y="4677538"/>
            <a:ext cx="7786687" cy="21134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75065"/>
            <a:ext cx="5216964" cy="268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Implement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, </a:t>
            </a:r>
            <a:r>
              <a:rPr lang="hu-HU" dirty="0" err="1" smtClean="0"/>
              <a:t>without</a:t>
            </a:r>
            <a:r>
              <a:rPr lang="hu-HU" dirty="0" smtClean="0"/>
              <a:t> AA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776" y="1404552"/>
            <a:ext cx="3468624" cy="4525963"/>
          </a:xfrm>
        </p:spPr>
        <p:txBody>
          <a:bodyPr>
            <a:normAutofit/>
          </a:bodyPr>
          <a:lstStyle/>
          <a:p>
            <a:r>
              <a:rPr lang="hu-HU" sz="2400" dirty="0" err="1" smtClean="0"/>
              <a:t>Naive</a:t>
            </a:r>
            <a:r>
              <a:rPr lang="hu-HU" sz="2400" dirty="0" smtClean="0"/>
              <a:t> </a:t>
            </a:r>
            <a:r>
              <a:rPr lang="hu-HU" sz="2400" dirty="0" err="1" smtClean="0"/>
              <a:t>implementation</a:t>
            </a:r>
            <a:r>
              <a:rPr lang="hu-HU" sz="2400" dirty="0" smtClean="0"/>
              <a:t>: </a:t>
            </a:r>
            <a:r>
              <a:rPr lang="hu-HU" sz="2400" dirty="0" err="1" smtClean="0"/>
              <a:t>only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checkerboard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, no AA</a:t>
            </a:r>
            <a:endParaRPr lang="en-US" sz="2400" dirty="0"/>
          </a:p>
        </p:txBody>
      </p:sp>
      <p:sp>
        <p:nvSpPr>
          <p:cNvPr id="7" name="Téglalap 6"/>
          <p:cNvSpPr/>
          <p:nvPr/>
        </p:nvSpPr>
        <p:spPr>
          <a:xfrm>
            <a:off x="280416" y="2673452"/>
            <a:ext cx="29321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float3 A = float3(0,0,0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float3 </a:t>
            </a:r>
            <a:r>
              <a:rPr lang="en-US" sz="1600" dirty="0"/>
              <a:t>B = float3(1,1,1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float2 </a:t>
            </a:r>
            <a:r>
              <a:rPr lang="en-US" sz="1600" dirty="0" err="1"/>
              <a:t>uv</a:t>
            </a:r>
            <a:r>
              <a:rPr lang="en-US" sz="1600" dirty="0"/>
              <a:t> = </a:t>
            </a:r>
            <a:r>
              <a:rPr lang="en-US" sz="1600" dirty="0" err="1"/>
              <a:t>frac</a:t>
            </a:r>
            <a:r>
              <a:rPr lang="en-US" sz="1600" dirty="0"/>
              <a:t>(UV * Frequency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if </a:t>
            </a:r>
            <a:r>
              <a:rPr lang="en-US" sz="1600" dirty="0"/>
              <a:t>((</a:t>
            </a:r>
            <a:r>
              <a:rPr lang="en-US" sz="1600" dirty="0" err="1"/>
              <a:t>uv.x</a:t>
            </a:r>
            <a:r>
              <a:rPr lang="en-US" sz="1600" dirty="0"/>
              <a:t> &lt; 0.5 &amp;&amp; </a:t>
            </a:r>
            <a:r>
              <a:rPr lang="en-US" sz="1600" dirty="0" err="1"/>
              <a:t>uv.y</a:t>
            </a:r>
            <a:r>
              <a:rPr lang="en-US" sz="1600" dirty="0"/>
              <a:t> &gt; 0.5) ||</a:t>
            </a:r>
          </a:p>
          <a:p>
            <a:r>
              <a:rPr lang="hu-HU" sz="1600" dirty="0" smtClean="0"/>
              <a:t>    </a:t>
            </a:r>
            <a:r>
              <a:rPr lang="en-US" sz="1600" dirty="0" smtClean="0"/>
              <a:t>(</a:t>
            </a:r>
            <a:r>
              <a:rPr lang="en-US" sz="1600" dirty="0" err="1"/>
              <a:t>uv.x</a:t>
            </a:r>
            <a:r>
              <a:rPr lang="en-US" sz="1600" dirty="0"/>
              <a:t> &gt; 0.5 &amp;&amp; </a:t>
            </a:r>
            <a:r>
              <a:rPr lang="en-US" sz="1600" dirty="0" err="1"/>
              <a:t>uv.y</a:t>
            </a:r>
            <a:r>
              <a:rPr lang="en-US" sz="1600" dirty="0"/>
              <a:t> &lt; 0.5))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</a:t>
            </a:r>
            <a:r>
              <a:rPr lang="en-US" sz="1600" dirty="0" smtClean="0"/>
              <a:t>Out </a:t>
            </a:r>
            <a:r>
              <a:rPr lang="en-US" sz="1600" dirty="0"/>
              <a:t>= A;</a:t>
            </a:r>
          </a:p>
          <a:p>
            <a:r>
              <a:rPr lang="en-US" sz="1600" dirty="0"/>
              <a:t>else Out = B;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" y="4677538"/>
            <a:ext cx="7786687" cy="21134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75065"/>
            <a:ext cx="5216964" cy="268141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629400" y="2052373"/>
            <a:ext cx="609600" cy="386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1947672" y="2209800"/>
            <a:ext cx="4681728" cy="10363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10" idx="1"/>
          </p:cNvCxnSpPr>
          <p:nvPr/>
        </p:nvCxnSpPr>
        <p:spPr>
          <a:xfrm flipH="1">
            <a:off x="2971800" y="2245387"/>
            <a:ext cx="3657600" cy="107693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6629400" y="2554657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1066800" y="2686538"/>
            <a:ext cx="5562600" cy="156994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scene</a:t>
            </a:r>
            <a:r>
              <a:rPr lang="hu-HU" dirty="0" smtClean="0"/>
              <a:t> </a:t>
            </a:r>
            <a:r>
              <a:rPr lang="hu-HU" dirty="0" err="1" smtClean="0"/>
              <a:t>view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a </a:t>
            </a:r>
            <a:r>
              <a:rPr lang="hu-HU" dirty="0" err="1" smtClean="0"/>
              <a:t>flat</a:t>
            </a:r>
            <a:r>
              <a:rPr lang="hu-HU" dirty="0" smtClean="0"/>
              <a:t> </a:t>
            </a:r>
            <a:r>
              <a:rPr lang="hu-HU" dirty="0" err="1" smtClean="0"/>
              <a:t>angle</a:t>
            </a:r>
            <a:endParaRPr lang="hu-HU" dirty="0"/>
          </a:p>
          <a:p>
            <a:pPr lvl="1"/>
            <a:r>
              <a:rPr lang="hu-HU" dirty="0" err="1" smtClean="0"/>
              <a:t>Edges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jagged</a:t>
            </a:r>
            <a:endParaRPr lang="hu-HU" dirty="0" smtClean="0"/>
          </a:p>
          <a:p>
            <a:pPr lvl="1"/>
            <a:r>
              <a:rPr lang="hu-HU" dirty="0" err="1" smtClean="0"/>
              <a:t>Observe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Moiré</a:t>
            </a:r>
            <a:r>
              <a:rPr lang="hu-HU" dirty="0"/>
              <a:t> </a:t>
            </a:r>
            <a:r>
              <a:rPr lang="hu-HU" dirty="0" err="1"/>
              <a:t>patterns</a:t>
            </a:r>
            <a:r>
              <a:rPr lang="hu-HU" dirty="0" smtClean="0"/>
              <a:t>!</a:t>
            </a:r>
            <a:endParaRPr lang="hu-HU" dirty="0" smtClean="0"/>
          </a:p>
          <a:p>
            <a:r>
              <a:rPr lang="hu-HU" dirty="0" smtClean="0"/>
              <a:t>Most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anti-aliasing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Implement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, </a:t>
            </a:r>
            <a:r>
              <a:rPr lang="hu-HU" dirty="0" err="1" smtClean="0"/>
              <a:t>without</a:t>
            </a:r>
            <a:r>
              <a:rPr lang="hu-HU" dirty="0" smtClean="0"/>
              <a:t> AA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" y="4677538"/>
            <a:ext cx="7786687" cy="21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hu-HU" dirty="0" smtClean="0"/>
              <a:t>In </a:t>
            </a:r>
            <a:r>
              <a:rPr lang="hu-HU" dirty="0" err="1" smtClean="0"/>
              <a:t>nature</a:t>
            </a:r>
            <a:r>
              <a:rPr lang="hu-HU" dirty="0" smtClean="0"/>
              <a:t>, almost </a:t>
            </a:r>
            <a:r>
              <a:rPr lang="hu-HU" dirty="0" err="1" smtClean="0"/>
              <a:t>nothing</a:t>
            </a:r>
            <a:r>
              <a:rPr lang="hu-HU" dirty="0" smtClean="0"/>
              <a:t> is </a:t>
            </a:r>
            <a:r>
              <a:rPr lang="hu-HU" dirty="0" err="1" smtClean="0"/>
              <a:t>regular</a:t>
            </a:r>
            <a:endParaRPr lang="hu-HU" dirty="0" smtClean="0"/>
          </a:p>
          <a:p>
            <a:r>
              <a:rPr lang="hu-HU" dirty="0" smtClean="0"/>
              <a:t>We </a:t>
            </a:r>
            <a:r>
              <a:rPr lang="hu-HU" dirty="0" err="1" smtClean="0"/>
              <a:t>can</a:t>
            </a:r>
            <a:r>
              <a:rPr lang="hu-HU" dirty="0" smtClean="0"/>
              <a:t> add </a:t>
            </a:r>
            <a:r>
              <a:rPr lang="hu-HU" dirty="0" err="1" smtClean="0"/>
              <a:t>irregularity</a:t>
            </a:r>
            <a:r>
              <a:rPr lang="hu-HU" dirty="0" smtClean="0"/>
              <a:t> </a:t>
            </a:r>
            <a:r>
              <a:rPr lang="hu-HU" dirty="0" smtClean="0"/>
              <a:t>(a more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patterns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Usually</a:t>
            </a:r>
            <a:r>
              <a:rPr lang="hu-HU" dirty="0" smtClean="0"/>
              <a:t> a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UV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[0,1]</a:t>
            </a:r>
          </a:p>
          <a:p>
            <a:endParaRPr lang="hu-HU" dirty="0" smtClean="0"/>
          </a:p>
          <a:p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CheckerBoard</a:t>
            </a:r>
            <a:r>
              <a:rPr lang="hu-HU" dirty="0"/>
              <a:t> </a:t>
            </a:r>
            <a:r>
              <a:rPr lang="hu-HU" dirty="0" err="1"/>
              <a:t>graph</a:t>
            </a:r>
            <a:r>
              <a:rPr lang="hu-HU" dirty="0"/>
              <a:t> and start a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one</a:t>
            </a:r>
            <a:endParaRPr lang="hu-HU" dirty="0" smtClean="0"/>
          </a:p>
          <a:p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/ </a:t>
            </a:r>
            <a:r>
              <a:rPr lang="hu-HU" dirty="0" err="1" smtClean="0"/>
              <a:t>Procedural</a:t>
            </a:r>
            <a:r>
              <a:rPr lang="hu-HU" dirty="0" smtClean="0"/>
              <a:t> / </a:t>
            </a:r>
            <a:r>
              <a:rPr lang="hu-HU" dirty="0" err="1" smtClean="0"/>
              <a:t>Noise</a:t>
            </a:r>
            <a:r>
              <a:rPr lang="hu-HU" dirty="0" smtClean="0"/>
              <a:t> / …</a:t>
            </a:r>
            <a:endParaRPr lang="hu-HU" dirty="0"/>
          </a:p>
          <a:p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Worley</a:t>
            </a:r>
            <a:r>
              <a:rPr lang="hu-HU" dirty="0" smtClean="0"/>
              <a:t>/</a:t>
            </a:r>
            <a:r>
              <a:rPr lang="hu-HU" dirty="0" err="1" smtClean="0"/>
              <a:t>Cellular</a:t>
            </a:r>
            <a:r>
              <a:rPr lang="hu-HU" dirty="0" smtClean="0"/>
              <a:t>/</a:t>
            </a:r>
            <a:r>
              <a:rPr lang="hu-HU" dirty="0" err="1" smtClean="0"/>
              <a:t>Voronoi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combination</a:t>
            </a:r>
            <a:r>
              <a:rPr lang="hu-HU" dirty="0" smtClean="0"/>
              <a:t> of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randomly</a:t>
            </a:r>
            <a:r>
              <a:rPr lang="hu-HU" dirty="0" smtClean="0"/>
              <a:t> </a:t>
            </a:r>
            <a:r>
              <a:rPr lang="hu-HU" dirty="0" err="1" smtClean="0"/>
              <a:t>placed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0"/>
            <a:ext cx="222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usage</a:t>
            </a:r>
            <a:r>
              <a:rPr lang="hu-HU" dirty="0" smtClean="0"/>
              <a:t>: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Ramp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hu-HU" dirty="0" smtClean="0"/>
              <a:t>Map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colors</a:t>
            </a:r>
            <a:endParaRPr lang="hu-HU" dirty="0" smtClean="0"/>
          </a:p>
          <a:p>
            <a:r>
              <a:rPr lang="hu-HU" dirty="0" smtClean="0"/>
              <a:t>New </a:t>
            </a:r>
            <a:r>
              <a:rPr lang="hu-HU" dirty="0" err="1" smtClean="0"/>
              <a:t>nodes</a:t>
            </a:r>
            <a:r>
              <a:rPr lang="hu-HU" dirty="0" smtClean="0"/>
              <a:t>: </a:t>
            </a:r>
            <a:r>
              <a:rPr lang="hu-HU" dirty="0" err="1" smtClean="0"/>
              <a:t>Voronoi</a:t>
            </a:r>
            <a:r>
              <a:rPr lang="hu-HU" dirty="0" smtClean="0"/>
              <a:t>, </a:t>
            </a:r>
            <a:r>
              <a:rPr lang="hu-HU" dirty="0" err="1" smtClean="0"/>
              <a:t>Gradient</a:t>
            </a:r>
            <a:r>
              <a:rPr lang="hu-HU" dirty="0" smtClean="0"/>
              <a:t>,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971800"/>
            <a:ext cx="5762625" cy="36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1819656"/>
            <a:ext cx="2859352" cy="16942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309204"/>
            <a:ext cx="2859352" cy="14981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62" y="306276"/>
            <a:ext cx="2915299" cy="14981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562" y="1819656"/>
            <a:ext cx="2915299" cy="17101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335" y="309204"/>
            <a:ext cx="2877882" cy="14952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336" y="1819656"/>
            <a:ext cx="2877882" cy="169422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335" y="4305947"/>
            <a:ext cx="2877882" cy="174975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305947"/>
            <a:ext cx="4743557" cy="23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Visual </a:t>
            </a:r>
            <a:r>
              <a:rPr lang="hu-HU" sz="2800" dirty="0" err="1" smtClean="0"/>
              <a:t>programming</a:t>
            </a:r>
            <a:r>
              <a:rPr lang="hu-HU" sz="2800" dirty="0" smtClean="0"/>
              <a:t> </a:t>
            </a:r>
            <a:r>
              <a:rPr lang="hu-HU" sz="2800" dirty="0" err="1" smtClean="0"/>
              <a:t>tool</a:t>
            </a:r>
            <a:r>
              <a:rPr lang="hu-HU" sz="2800" dirty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shaders</a:t>
            </a:r>
            <a:endParaRPr lang="hu-HU" sz="2800" dirty="0" smtClean="0"/>
          </a:p>
          <a:p>
            <a:r>
              <a:rPr lang="hu-HU" sz="2800" dirty="0" err="1" smtClean="0"/>
              <a:t>Directed</a:t>
            </a:r>
            <a:r>
              <a:rPr lang="hu-HU" sz="2800" dirty="0" smtClean="0"/>
              <a:t> </a:t>
            </a:r>
            <a:r>
              <a:rPr lang="hu-HU" sz="2800" dirty="0" err="1" smtClean="0"/>
              <a:t>graph</a:t>
            </a:r>
            <a:r>
              <a:rPr lang="hu-HU" sz="2800" dirty="0" smtClean="0"/>
              <a:t>: </a:t>
            </a:r>
            <a:r>
              <a:rPr lang="hu-HU" sz="2800" dirty="0" err="1" smtClean="0"/>
              <a:t>nodes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shader</a:t>
            </a:r>
            <a:r>
              <a:rPr lang="hu-HU" sz="2800" dirty="0" smtClean="0"/>
              <a:t> </a:t>
            </a:r>
            <a:r>
              <a:rPr lang="hu-HU" sz="2800" dirty="0" err="1" smtClean="0"/>
              <a:t>functions</a:t>
            </a:r>
            <a:r>
              <a:rPr lang="hu-HU" sz="2800" dirty="0" smtClean="0"/>
              <a:t> / </a:t>
            </a:r>
            <a:r>
              <a:rPr lang="hu-HU" sz="2800" dirty="0" err="1" smtClean="0"/>
              <a:t>code</a:t>
            </a:r>
            <a:r>
              <a:rPr lang="hu-HU" sz="2800" dirty="0" smtClean="0"/>
              <a:t> </a:t>
            </a:r>
            <a:r>
              <a:rPr lang="hu-HU" sz="2800" dirty="0" err="1" smtClean="0"/>
              <a:t>snippets</a:t>
            </a:r>
            <a:r>
              <a:rPr lang="hu-HU" sz="2800" dirty="0" smtClean="0"/>
              <a:t>, </a:t>
            </a:r>
            <a:r>
              <a:rPr lang="hu-HU" sz="2800" dirty="0" err="1" smtClean="0"/>
              <a:t>edges</a:t>
            </a:r>
            <a:r>
              <a:rPr lang="hu-HU" sz="2800" dirty="0"/>
              <a:t> </a:t>
            </a:r>
            <a:r>
              <a:rPr lang="hu-HU" sz="2800" dirty="0" err="1" smtClean="0"/>
              <a:t>connect</a:t>
            </a:r>
            <a:r>
              <a:rPr lang="hu-HU" sz="2800" dirty="0" smtClean="0"/>
              <a:t> </a:t>
            </a:r>
            <a:r>
              <a:rPr lang="hu-HU" sz="2800" dirty="0" err="1" smtClean="0"/>
              <a:t>their</a:t>
            </a:r>
            <a:r>
              <a:rPr lang="hu-HU" sz="2800" dirty="0" smtClean="0"/>
              <a:t> input/output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3352800"/>
            <a:ext cx="5086350" cy="3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usage</a:t>
            </a:r>
            <a:r>
              <a:rPr lang="hu-HU" dirty="0" smtClean="0"/>
              <a:t>: UV input (</a:t>
            </a:r>
            <a:r>
              <a:rPr lang="hu-HU" dirty="0" err="1"/>
              <a:t>R</a:t>
            </a:r>
            <a:r>
              <a:rPr lang="hu-HU" dirty="0" err="1" smtClean="0"/>
              <a:t>amp</a:t>
            </a:r>
            <a:r>
              <a:rPr lang="hu-HU" dirty="0" smtClean="0"/>
              <a:t> v2)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94618"/>
            <a:ext cx="8229600" cy="4525963"/>
          </a:xfrm>
        </p:spPr>
        <p:txBody>
          <a:bodyPr/>
          <a:lstStyle/>
          <a:p>
            <a:r>
              <a:rPr lang="hu-HU" dirty="0" err="1" smtClean="0"/>
              <a:t>Connect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eg</a:t>
            </a:r>
            <a:r>
              <a:rPr lang="hu-HU" dirty="0" smtClean="0"/>
              <a:t>.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CheckerBoard</a:t>
            </a:r>
            <a:r>
              <a:rPr lang="hu-HU" dirty="0" smtClean="0"/>
              <a:t> UV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898136"/>
            <a:ext cx="3126106" cy="19052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792670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Perlin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Linear</a:t>
            </a:r>
            <a:r>
              <a:rPr lang="hu-HU" sz="2800" dirty="0" smtClean="0"/>
              <a:t> </a:t>
            </a:r>
            <a:r>
              <a:rPr lang="hu-HU" sz="2800" dirty="0" err="1" smtClean="0"/>
              <a:t>interpolation</a:t>
            </a:r>
            <a:r>
              <a:rPr lang="hu-HU" sz="2800" dirty="0" smtClean="0"/>
              <a:t> of </a:t>
            </a:r>
            <a:r>
              <a:rPr lang="hu-HU" sz="2800" dirty="0" err="1" smtClean="0"/>
              <a:t>dot</a:t>
            </a:r>
            <a:r>
              <a:rPr lang="hu-HU" sz="2800" dirty="0" smtClean="0"/>
              <a:t> </a:t>
            </a:r>
            <a:r>
              <a:rPr lang="hu-HU" sz="2800" dirty="0" err="1" smtClean="0"/>
              <a:t>products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random </a:t>
            </a:r>
            <a:r>
              <a:rPr lang="hu-HU" sz="2800" b="1" dirty="0" err="1" smtClean="0"/>
              <a:t>gradient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vectors</a:t>
            </a:r>
            <a:r>
              <a:rPr lang="hu-HU" sz="2800" dirty="0" smtClean="0"/>
              <a:t> </a:t>
            </a:r>
            <a:r>
              <a:rPr lang="hu-HU" sz="2800" dirty="0" err="1" smtClean="0"/>
              <a:t>stored</a:t>
            </a:r>
            <a:r>
              <a:rPr lang="hu-HU" sz="2800" dirty="0" smtClean="0"/>
              <a:t> in a </a:t>
            </a:r>
            <a:r>
              <a:rPr lang="hu-HU" sz="2800" dirty="0" err="1" smtClean="0"/>
              <a:t>regular</a:t>
            </a:r>
            <a:r>
              <a:rPr lang="hu-HU" sz="2800" dirty="0" smtClean="0"/>
              <a:t> </a:t>
            </a:r>
            <a:r>
              <a:rPr lang="hu-HU" sz="2800" dirty="0" err="1" smtClean="0"/>
              <a:t>grid</a:t>
            </a:r>
            <a:endParaRPr lang="hu-HU" sz="2800" dirty="0" smtClean="0"/>
          </a:p>
          <a:p>
            <a:r>
              <a:rPr lang="hu-HU" sz="2800" dirty="0" smtClean="0"/>
              <a:t>Has </a:t>
            </a:r>
            <a:r>
              <a:rPr lang="hu-HU" sz="2800" dirty="0" err="1" smtClean="0"/>
              <a:t>better</a:t>
            </a:r>
            <a:r>
              <a:rPr lang="hu-HU" sz="2800" dirty="0" smtClean="0"/>
              <a:t> </a:t>
            </a:r>
            <a:r>
              <a:rPr lang="hu-HU" sz="2800" dirty="0" err="1" smtClean="0"/>
              <a:t>spectrum</a:t>
            </a:r>
            <a:r>
              <a:rPr lang="hu-HU" sz="2800" dirty="0" smtClean="0"/>
              <a:t> </a:t>
            </a:r>
            <a:r>
              <a:rPr lang="hu-HU" sz="2800" dirty="0" err="1" smtClean="0"/>
              <a:t>then</a:t>
            </a:r>
            <a:r>
              <a:rPr lang="hu-HU" sz="2800" dirty="0" smtClean="0"/>
              <a:t> </a:t>
            </a:r>
            <a:r>
              <a:rPr lang="hu-HU" sz="2800" dirty="0" err="1" smtClean="0"/>
              <a:t>simply</a:t>
            </a:r>
            <a:r>
              <a:rPr lang="hu-HU" sz="2800" dirty="0" smtClean="0"/>
              <a:t> </a:t>
            </a:r>
            <a:r>
              <a:rPr lang="hu-HU" sz="2800" dirty="0" err="1" smtClean="0"/>
              <a:t>interpolating</a:t>
            </a:r>
            <a:r>
              <a:rPr lang="hu-HU" sz="2800" dirty="0" smtClean="0"/>
              <a:t> random </a:t>
            </a:r>
            <a:r>
              <a:rPr lang="hu-HU" sz="2800" dirty="0" err="1" smtClean="0"/>
              <a:t>scalar</a:t>
            </a:r>
            <a:r>
              <a:rPr lang="hu-HU" sz="2800" dirty="0" smtClean="0"/>
              <a:t> </a:t>
            </a:r>
            <a:r>
              <a:rPr lang="hu-HU" sz="2800" dirty="0" err="1" smtClean="0"/>
              <a:t>values</a:t>
            </a:r>
            <a:endParaRPr lang="hu-HU" sz="2800" dirty="0" smtClean="0"/>
          </a:p>
          <a:p>
            <a:pPr lvl="1"/>
            <a:r>
              <a:rPr lang="hu-HU" sz="2400" dirty="0" err="1" smtClean="0"/>
              <a:t>Perlin</a:t>
            </a:r>
            <a:r>
              <a:rPr lang="hu-HU" sz="2400" dirty="0" smtClean="0"/>
              <a:t> </a:t>
            </a:r>
            <a:r>
              <a:rPr lang="hu-HU" sz="2400" dirty="0" err="1" smtClean="0"/>
              <a:t>noise</a:t>
            </a:r>
            <a:r>
              <a:rPr lang="hu-HU" sz="2400" dirty="0" smtClean="0"/>
              <a:t> is </a:t>
            </a:r>
            <a:r>
              <a:rPr lang="hu-HU" sz="2400" dirty="0" err="1" smtClean="0"/>
              <a:t>zero</a:t>
            </a:r>
            <a:r>
              <a:rPr lang="hu-HU" sz="2400" dirty="0" smtClean="0"/>
              <a:t> </a:t>
            </a:r>
            <a:r>
              <a:rPr lang="hu-HU" sz="2400" dirty="0" err="1" smtClean="0"/>
              <a:t>at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grid</a:t>
            </a:r>
            <a:r>
              <a:rPr lang="hu-HU" sz="2400" dirty="0" smtClean="0"/>
              <a:t> </a:t>
            </a:r>
            <a:r>
              <a:rPr lang="hu-HU" sz="2400" dirty="0" err="1" smtClean="0"/>
              <a:t>points</a:t>
            </a:r>
            <a:r>
              <a:rPr lang="hu-HU" sz="2400" dirty="0" smtClean="0"/>
              <a:t>, 1-2 </a:t>
            </a:r>
            <a:r>
              <a:rPr lang="hu-HU" sz="2400" dirty="0" err="1" smtClean="0"/>
              <a:t>bumps</a:t>
            </a:r>
            <a:r>
              <a:rPr lang="hu-HU" sz="2400" dirty="0" smtClean="0"/>
              <a:t> in </a:t>
            </a:r>
            <a:r>
              <a:rPr lang="hu-HU" sz="2400" dirty="0" err="1" smtClean="0"/>
              <a:t>between</a:t>
            </a:r>
            <a:endParaRPr lang="en-US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58430"/>
            <a:ext cx="4398675" cy="24947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84" y="4038600"/>
            <a:ext cx="439371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Perlin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Ramp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82536"/>
            <a:ext cx="3562349" cy="21992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467600" cy="3209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4588097"/>
            <a:ext cx="4222287" cy="21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Fractal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330" y="1608480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Sum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same</a:t>
            </a:r>
            <a:r>
              <a:rPr lang="hu-HU" sz="2400" dirty="0" smtClean="0"/>
              <a:t> (</a:t>
            </a:r>
            <a:r>
              <a:rPr lang="hu-HU" sz="2400" dirty="0" err="1" smtClean="0"/>
              <a:t>noise</a:t>
            </a:r>
            <a:r>
              <a:rPr lang="hu-HU" sz="2400" dirty="0" smtClean="0"/>
              <a:t>)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increasing</a:t>
            </a:r>
            <a:r>
              <a:rPr lang="hu-HU" sz="2400" dirty="0" smtClean="0"/>
              <a:t> </a:t>
            </a:r>
            <a:r>
              <a:rPr lang="hu-HU" sz="2400" dirty="0" err="1" smtClean="0"/>
              <a:t>frequency</a:t>
            </a:r>
            <a:r>
              <a:rPr lang="hu-HU" sz="2400" dirty="0" smtClean="0"/>
              <a:t> and </a:t>
            </a:r>
            <a:r>
              <a:rPr lang="hu-HU" sz="2400" dirty="0" err="1" smtClean="0"/>
              <a:t>decreasing</a:t>
            </a:r>
            <a:r>
              <a:rPr lang="hu-HU" sz="2400" dirty="0" smtClean="0"/>
              <a:t> </a:t>
            </a:r>
            <a:r>
              <a:rPr lang="hu-HU" sz="2400" dirty="0" err="1" smtClean="0"/>
              <a:t>amplitude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44497"/>
            <a:ext cx="1901925" cy="18803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992" y="2444497"/>
            <a:ext cx="1888570" cy="18803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54" y="2438400"/>
            <a:ext cx="1880394" cy="18803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142" y="4843676"/>
            <a:ext cx="1919135" cy="190222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24000" y="435043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F(x)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275720" y="2992791"/>
                <a:ext cx="70389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0" y="2992791"/>
                <a:ext cx="70389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2829922" y="2992791"/>
                <a:ext cx="100118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922" y="2992791"/>
                <a:ext cx="1001185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5751562" y="2986695"/>
                <a:ext cx="100118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62" y="2986695"/>
                <a:ext cx="100118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zövegdoboz 15"/>
          <p:cNvSpPr txBox="1"/>
          <p:nvPr/>
        </p:nvSpPr>
        <p:spPr>
          <a:xfrm>
            <a:off x="4404038" y="431879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F(2x)</a:t>
            </a:r>
            <a:endParaRPr lang="en-US" sz="24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315186" y="43132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F(4x)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/>
              <p:cNvSpPr txBox="1"/>
              <p:nvPr/>
            </p:nvSpPr>
            <p:spPr>
              <a:xfrm>
                <a:off x="3030944" y="5502401"/>
                <a:ext cx="703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944" y="5502401"/>
                <a:ext cx="7038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subgraph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There</a:t>
            </a:r>
            <a:r>
              <a:rPr lang="hu-HU" sz="2800" dirty="0" smtClean="0"/>
              <a:t> is no </a:t>
            </a:r>
            <a:r>
              <a:rPr lang="hu-HU" sz="2800" dirty="0" err="1" smtClean="0"/>
              <a:t>fractal</a:t>
            </a:r>
            <a:r>
              <a:rPr lang="hu-HU" sz="2800" dirty="0" smtClean="0"/>
              <a:t> </a:t>
            </a:r>
            <a:r>
              <a:rPr lang="hu-HU" sz="2800" dirty="0" err="1" smtClean="0"/>
              <a:t>noise</a:t>
            </a:r>
            <a:r>
              <a:rPr lang="hu-HU" sz="2800" dirty="0" smtClean="0"/>
              <a:t> in </a:t>
            </a:r>
            <a:r>
              <a:rPr lang="hu-HU" sz="2800" dirty="0" err="1" smtClean="0"/>
              <a:t>Unity</a:t>
            </a:r>
            <a:r>
              <a:rPr lang="hu-HU" sz="2800" dirty="0" smtClean="0"/>
              <a:t>, we </a:t>
            </a:r>
            <a:r>
              <a:rPr lang="hu-HU" sz="2800" dirty="0" err="1" smtClean="0"/>
              <a:t>implement</a:t>
            </a:r>
            <a:r>
              <a:rPr lang="hu-HU" sz="2800" dirty="0" smtClean="0"/>
              <a:t> it in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custom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endParaRPr lang="hu-HU" sz="2800" dirty="0" smtClean="0"/>
          </a:p>
          <a:p>
            <a:pPr lvl="1"/>
            <a:r>
              <a:rPr lang="hu-HU" sz="2400" dirty="0" smtClean="0"/>
              <a:t>In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current</a:t>
            </a:r>
            <a:r>
              <a:rPr lang="hu-HU" sz="2400" dirty="0" smtClean="0"/>
              <a:t> </a:t>
            </a:r>
            <a:r>
              <a:rPr lang="hu-HU" sz="2400" dirty="0" err="1" smtClean="0"/>
              <a:t>Unity</a:t>
            </a:r>
            <a:r>
              <a:rPr lang="hu-HU" sz="2400" dirty="0" smtClean="0"/>
              <a:t> version it is a bit „</a:t>
            </a:r>
            <a:r>
              <a:rPr lang="hu-HU" sz="2400" dirty="0" err="1" smtClean="0"/>
              <a:t>hacky</a:t>
            </a:r>
            <a:r>
              <a:rPr lang="hu-HU" sz="2400" dirty="0" smtClean="0"/>
              <a:t>”, we </a:t>
            </a:r>
            <a:r>
              <a:rPr lang="hu-HU" sz="2400" dirty="0" err="1" smtClean="0"/>
              <a:t>need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b="1" dirty="0" err="1" smtClean="0"/>
              <a:t>call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defines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frequencies</a:t>
            </a:r>
            <a:r>
              <a:rPr lang="hu-HU" sz="2400" dirty="0" smtClean="0"/>
              <a:t> (</a:t>
            </a:r>
            <a:r>
              <a:rPr lang="hu-HU" sz="2400" b="1" dirty="0" smtClean="0"/>
              <a:t>F</a:t>
            </a:r>
            <a:r>
              <a:rPr lang="hu-HU" sz="2400" dirty="0" smtClean="0"/>
              <a:t> in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previous</a:t>
            </a:r>
            <a:r>
              <a:rPr lang="hu-HU" sz="2400" dirty="0" smtClean="0"/>
              <a:t> </a:t>
            </a:r>
            <a:r>
              <a:rPr lang="hu-HU" sz="2400" dirty="0" err="1" smtClean="0"/>
              <a:t>slide</a:t>
            </a:r>
            <a:r>
              <a:rPr lang="hu-HU" sz="2400" dirty="0" smtClean="0"/>
              <a:t>) in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own</a:t>
            </a:r>
            <a:r>
              <a:rPr lang="hu-HU" sz="2400" dirty="0" smtClean="0"/>
              <a:t> </a:t>
            </a:r>
            <a:r>
              <a:rPr lang="hu-HU" sz="2400" dirty="0" err="1" smtClean="0"/>
              <a:t>custom</a:t>
            </a:r>
            <a:r>
              <a:rPr lang="hu-HU" sz="2400" dirty="0" smtClean="0"/>
              <a:t> </a:t>
            </a:r>
            <a:r>
              <a:rPr lang="hu-HU" sz="2400" dirty="0" err="1" smtClean="0"/>
              <a:t>node</a:t>
            </a:r>
            <a:r>
              <a:rPr lang="hu-HU" sz="2400" dirty="0" smtClean="0"/>
              <a:t> </a:t>
            </a:r>
          </a:p>
          <a:p>
            <a:pPr lvl="1"/>
            <a:r>
              <a:rPr lang="hu-HU" sz="2400" dirty="0" smtClean="0"/>
              <a:t>In </a:t>
            </a:r>
            <a:r>
              <a:rPr lang="hu-HU" sz="2400" dirty="0" err="1" smtClean="0"/>
              <a:t>order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be </a:t>
            </a:r>
            <a:r>
              <a:rPr lang="hu-HU" sz="2400" dirty="0" err="1" smtClean="0"/>
              <a:t>able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call</a:t>
            </a:r>
            <a:r>
              <a:rPr lang="hu-HU" sz="2400" dirty="0" smtClean="0"/>
              <a:t> it (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</a:t>
            </a:r>
            <a:r>
              <a:rPr lang="hu-HU" sz="2400" dirty="0" err="1" smtClean="0"/>
              <a:t>compiler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see</a:t>
            </a:r>
            <a:r>
              <a:rPr lang="hu-HU" sz="2400" dirty="0" smtClean="0"/>
              <a:t> it) we </a:t>
            </a:r>
            <a:r>
              <a:rPr lang="hu-HU" sz="2400" dirty="0" err="1" smtClean="0"/>
              <a:t>need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connect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function</a:t>
            </a:r>
            <a:r>
              <a:rPr lang="hu-HU" sz="2400" dirty="0" smtClean="0"/>
              <a:t> </a:t>
            </a:r>
            <a:r>
              <a:rPr lang="hu-HU" sz="2400" dirty="0" err="1" smtClean="0"/>
              <a:t>as</a:t>
            </a:r>
            <a:r>
              <a:rPr lang="hu-HU" sz="2400" dirty="0" smtClean="0"/>
              <a:t> a </a:t>
            </a:r>
            <a:r>
              <a:rPr lang="hu-HU" sz="2400" dirty="0" err="1" smtClean="0"/>
              <a:t>dummy</a:t>
            </a:r>
            <a:r>
              <a:rPr lang="hu-HU" sz="2400" dirty="0" smtClean="0"/>
              <a:t> input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our</a:t>
            </a:r>
            <a:r>
              <a:rPr lang="hu-HU" sz="2400" dirty="0" smtClean="0"/>
              <a:t> </a:t>
            </a:r>
            <a:r>
              <a:rPr lang="hu-HU" sz="2400" dirty="0" err="1" smtClean="0"/>
              <a:t>custom</a:t>
            </a:r>
            <a:r>
              <a:rPr lang="hu-HU" sz="2400" dirty="0" smtClean="0"/>
              <a:t> </a:t>
            </a:r>
            <a:r>
              <a:rPr lang="hu-HU" sz="2400" dirty="0" err="1" smtClean="0"/>
              <a:t>node</a:t>
            </a:r>
            <a:r>
              <a:rPr lang="hu-HU" sz="2400" dirty="0" smtClean="0"/>
              <a:t> </a:t>
            </a:r>
          </a:p>
          <a:p>
            <a:r>
              <a:rPr lang="hu-HU" sz="2800" dirty="0" err="1" smtClean="0"/>
              <a:t>Asset</a:t>
            </a:r>
            <a:r>
              <a:rPr lang="hu-HU" sz="2800" dirty="0" smtClean="0"/>
              <a:t> / </a:t>
            </a:r>
            <a:r>
              <a:rPr lang="hu-HU" sz="2800" dirty="0" err="1" smtClean="0"/>
              <a:t>Create</a:t>
            </a:r>
            <a:r>
              <a:rPr lang="hu-HU" sz="2800" dirty="0" smtClean="0"/>
              <a:t> / </a:t>
            </a:r>
            <a:r>
              <a:rPr lang="hu-HU" sz="2800" dirty="0" err="1" smtClean="0"/>
              <a:t>Shader</a:t>
            </a:r>
            <a:r>
              <a:rPr lang="hu-HU" sz="2800" dirty="0" smtClean="0"/>
              <a:t> / </a:t>
            </a:r>
            <a:r>
              <a:rPr lang="hu-HU" sz="2800" dirty="0" err="1" smtClean="0"/>
              <a:t>Sub</a:t>
            </a:r>
            <a:r>
              <a:rPr lang="hu-HU" sz="2800" dirty="0" smtClean="0"/>
              <a:t> </a:t>
            </a:r>
            <a:r>
              <a:rPr lang="hu-HU" sz="2800" dirty="0" err="1" smtClean="0"/>
              <a:t>Graph</a:t>
            </a:r>
            <a:endParaRPr lang="hu-HU" sz="2800" dirty="0"/>
          </a:p>
          <a:p>
            <a:pPr lvl="1"/>
            <a:r>
              <a:rPr lang="hu-HU" sz="2400" dirty="0" err="1" smtClean="0"/>
              <a:t>Call</a:t>
            </a:r>
            <a:r>
              <a:rPr lang="hu-HU" sz="2400" dirty="0" smtClean="0"/>
              <a:t> it </a:t>
            </a:r>
            <a:r>
              <a:rPr lang="hu-HU" sz="2400" dirty="0" err="1" smtClean="0"/>
              <a:t>FractalNoise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969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subgraph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54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/>
              <a:t>New </a:t>
            </a:r>
            <a:br>
              <a:rPr lang="hu-HU" dirty="0" smtClean="0"/>
            </a:br>
            <a:r>
              <a:rPr lang="hu-HU" dirty="0" err="1" smtClean="0"/>
              <a:t>subgraph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33400"/>
            <a:ext cx="5893167" cy="36576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04800" y="26670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Function</a:t>
            </a:r>
            <a:r>
              <a:rPr lang="hu-HU" sz="2400" dirty="0" smtClean="0"/>
              <a:t> body:</a:t>
            </a:r>
            <a:endParaRPr lang="hu-HU" dirty="0" smtClean="0"/>
          </a:p>
          <a:p>
            <a:endParaRPr lang="hu-HU" dirty="0"/>
          </a:p>
          <a:p>
            <a:r>
              <a:rPr lang="en-US" dirty="0" smtClean="0"/>
              <a:t>float </a:t>
            </a:r>
            <a:r>
              <a:rPr lang="en-US" dirty="0" err="1"/>
              <a:t>xOut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float scale = 10;</a:t>
            </a:r>
            <a:endParaRPr lang="hu-HU" dirty="0" smtClean="0"/>
          </a:p>
          <a:p>
            <a:r>
              <a:rPr lang="en-US" dirty="0" smtClean="0"/>
              <a:t>float </a:t>
            </a:r>
            <a:r>
              <a:rPr lang="en-US" dirty="0"/>
              <a:t>amplitude = 0.5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float </a:t>
            </a:r>
            <a:r>
              <a:rPr lang="en-US" dirty="0"/>
              <a:t>result = 0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for </a:t>
            </a:r>
            <a:r>
              <a:rPr lang="en-US" dirty="0"/>
              <a:t>(float octave = 0; octave &lt; octaves; ++octave</a:t>
            </a:r>
            <a:r>
              <a:rPr lang="en-US" dirty="0" smtClean="0"/>
              <a:t>){</a:t>
            </a:r>
            <a:endParaRPr lang="hu-HU" dirty="0" smtClean="0"/>
          </a:p>
          <a:p>
            <a:r>
              <a:rPr lang="en-US" dirty="0"/>
              <a:t>	</a:t>
            </a:r>
            <a:r>
              <a:rPr lang="en-US" dirty="0" err="1"/>
              <a:t>Unity_GradientNoise_float</a:t>
            </a:r>
            <a:r>
              <a:rPr lang="en-US" dirty="0"/>
              <a:t>(UV, scale, </a:t>
            </a:r>
            <a:r>
              <a:rPr lang="en-US" dirty="0" err="1"/>
              <a:t>xOut</a:t>
            </a:r>
            <a:r>
              <a:rPr lang="en-US" dirty="0" smtClean="0"/>
              <a:t>);</a:t>
            </a:r>
            <a:r>
              <a:rPr lang="hu-HU" dirty="0" smtClean="0"/>
              <a:t> // </a:t>
            </a:r>
            <a:r>
              <a:rPr lang="hu-HU" dirty="0" err="1" smtClean="0"/>
              <a:t>defined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result </a:t>
            </a:r>
            <a:r>
              <a:rPr lang="en-US" dirty="0"/>
              <a:t>+= amplitude * </a:t>
            </a:r>
            <a:r>
              <a:rPr lang="en-US" dirty="0" err="1" smtClean="0"/>
              <a:t>xOut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scale </a:t>
            </a:r>
            <a:r>
              <a:rPr lang="en-US" dirty="0"/>
              <a:t>*= </a:t>
            </a:r>
            <a:r>
              <a:rPr lang="en-US" dirty="0" err="1" smtClean="0"/>
              <a:t>lacunarity</a:t>
            </a:r>
            <a:r>
              <a:rPr lang="en-US" dirty="0" smtClean="0"/>
              <a:t>;</a:t>
            </a:r>
            <a:r>
              <a:rPr lang="hu-HU" dirty="0" smtClean="0"/>
              <a:t>  // </a:t>
            </a:r>
            <a:r>
              <a:rPr lang="hu-HU" dirty="0" err="1" smtClean="0"/>
              <a:t>lacunarity</a:t>
            </a:r>
            <a:r>
              <a:rPr lang="hu-HU" dirty="0" smtClean="0"/>
              <a:t> input </a:t>
            </a:r>
            <a:r>
              <a:rPr lang="hu-HU" dirty="0" err="1" smtClean="0"/>
              <a:t>parameter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amplitude </a:t>
            </a:r>
            <a:r>
              <a:rPr lang="en-US" dirty="0"/>
              <a:t>*= gain</a:t>
            </a:r>
            <a:r>
              <a:rPr lang="en-US" dirty="0" smtClean="0"/>
              <a:t>;</a:t>
            </a:r>
            <a:r>
              <a:rPr lang="hu-HU" dirty="0" smtClean="0"/>
              <a:t>   // </a:t>
            </a:r>
            <a:r>
              <a:rPr lang="hu-HU" dirty="0" err="1" smtClean="0"/>
              <a:t>gain</a:t>
            </a:r>
            <a:r>
              <a:rPr lang="hu-HU" dirty="0" smtClean="0"/>
              <a:t> input </a:t>
            </a:r>
            <a:r>
              <a:rPr lang="hu-HU" dirty="0" err="1" smtClean="0"/>
              <a:t>parameter</a:t>
            </a:r>
            <a:r>
              <a:rPr lang="hu-HU" dirty="0" smtClean="0"/>
              <a:t>, </a:t>
            </a:r>
            <a:r>
              <a:rPr lang="hu-HU" dirty="0" err="1" smtClean="0"/>
              <a:t>a.k.a</a:t>
            </a:r>
            <a:r>
              <a:rPr lang="hu-HU" dirty="0" smtClean="0"/>
              <a:t>. </a:t>
            </a:r>
            <a:r>
              <a:rPr lang="hu-HU" dirty="0" err="1" smtClean="0"/>
              <a:t>persistence</a:t>
            </a:r>
            <a:endParaRPr lang="hu-HU" dirty="0" smtClean="0"/>
          </a:p>
          <a:p>
            <a:r>
              <a:rPr lang="en-US" dirty="0" smtClean="0"/>
              <a:t>}</a:t>
            </a:r>
            <a:endParaRPr lang="hu-HU" dirty="0" smtClean="0"/>
          </a:p>
          <a:p>
            <a:r>
              <a:rPr lang="en-US" dirty="0" smtClean="0"/>
              <a:t>Out </a:t>
            </a:r>
            <a:r>
              <a:rPr lang="en-US" dirty="0"/>
              <a:t>= result</a:t>
            </a:r>
            <a:r>
              <a:rPr lang="en-US" dirty="0" smtClean="0"/>
              <a:t>;</a:t>
            </a:r>
            <a:r>
              <a:rPr lang="hu-HU" dirty="0" smtClean="0"/>
              <a:t> // </a:t>
            </a:r>
            <a:r>
              <a:rPr lang="hu-HU" dirty="0" smtClean="0"/>
              <a:t>We </a:t>
            </a:r>
            <a:r>
              <a:rPr lang="hu-HU" dirty="0" err="1" smtClean="0"/>
              <a:t>called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parameter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304800" y="26670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/>
              <a:t>Function</a:t>
            </a:r>
            <a:r>
              <a:rPr lang="hu-HU" sz="2400" dirty="0" smtClean="0"/>
              <a:t> body:</a:t>
            </a:r>
            <a:endParaRPr lang="hu-HU" dirty="0" smtClean="0"/>
          </a:p>
          <a:p>
            <a:endParaRPr lang="hu-HU" dirty="0"/>
          </a:p>
          <a:p>
            <a:r>
              <a:rPr lang="en-US" dirty="0" smtClean="0"/>
              <a:t>float </a:t>
            </a:r>
            <a:r>
              <a:rPr lang="en-US" dirty="0" err="1"/>
              <a:t>xOut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float scale = 10;</a:t>
            </a:r>
            <a:endParaRPr lang="hu-HU" dirty="0" smtClean="0"/>
          </a:p>
          <a:p>
            <a:r>
              <a:rPr lang="en-US" dirty="0" smtClean="0"/>
              <a:t>float </a:t>
            </a:r>
            <a:r>
              <a:rPr lang="en-US" dirty="0"/>
              <a:t>amplitude = 0.5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float </a:t>
            </a:r>
            <a:r>
              <a:rPr lang="en-US" dirty="0"/>
              <a:t>result = 0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for </a:t>
            </a:r>
            <a:r>
              <a:rPr lang="en-US" dirty="0"/>
              <a:t>(float octave = 0; octave &lt; octaves; ++octave</a:t>
            </a:r>
            <a:r>
              <a:rPr lang="en-US" dirty="0" smtClean="0"/>
              <a:t>){</a:t>
            </a:r>
            <a:endParaRPr lang="hu-HU" dirty="0" smtClean="0"/>
          </a:p>
          <a:p>
            <a:r>
              <a:rPr lang="en-US" dirty="0"/>
              <a:t>	</a:t>
            </a:r>
            <a:r>
              <a:rPr lang="en-US" dirty="0" err="1"/>
              <a:t>Unity_GradientNoise_float</a:t>
            </a:r>
            <a:r>
              <a:rPr lang="en-US" dirty="0"/>
              <a:t>(UV, scale, </a:t>
            </a:r>
            <a:r>
              <a:rPr lang="en-US" dirty="0" err="1"/>
              <a:t>xOut</a:t>
            </a:r>
            <a:r>
              <a:rPr lang="en-US" dirty="0" smtClean="0"/>
              <a:t>);</a:t>
            </a:r>
            <a:r>
              <a:rPr lang="hu-HU" dirty="0" smtClean="0"/>
              <a:t> // </a:t>
            </a:r>
            <a:r>
              <a:rPr lang="hu-HU" dirty="0" err="1" smtClean="0"/>
              <a:t>defined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result </a:t>
            </a:r>
            <a:r>
              <a:rPr lang="en-US" dirty="0"/>
              <a:t>+= amplitude * </a:t>
            </a:r>
            <a:r>
              <a:rPr lang="en-US" dirty="0" err="1" smtClean="0"/>
              <a:t>xOut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scale </a:t>
            </a:r>
            <a:r>
              <a:rPr lang="en-US" dirty="0"/>
              <a:t>*= </a:t>
            </a:r>
            <a:r>
              <a:rPr lang="en-US" dirty="0" err="1" smtClean="0"/>
              <a:t>lacunarity</a:t>
            </a:r>
            <a:r>
              <a:rPr lang="en-US" dirty="0" smtClean="0"/>
              <a:t>;</a:t>
            </a:r>
            <a:r>
              <a:rPr lang="hu-HU" dirty="0" smtClean="0"/>
              <a:t>  // </a:t>
            </a:r>
            <a:r>
              <a:rPr lang="hu-HU" dirty="0" err="1" smtClean="0"/>
              <a:t>lacunarity</a:t>
            </a:r>
            <a:r>
              <a:rPr lang="hu-HU" dirty="0" smtClean="0"/>
              <a:t> input </a:t>
            </a:r>
            <a:r>
              <a:rPr lang="hu-HU" dirty="0" err="1" smtClean="0"/>
              <a:t>parameter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amplitude </a:t>
            </a:r>
            <a:r>
              <a:rPr lang="en-US" dirty="0"/>
              <a:t>*= gain</a:t>
            </a:r>
            <a:r>
              <a:rPr lang="en-US" dirty="0" smtClean="0"/>
              <a:t>;</a:t>
            </a:r>
            <a:r>
              <a:rPr lang="hu-HU" dirty="0" smtClean="0"/>
              <a:t>   // </a:t>
            </a:r>
            <a:r>
              <a:rPr lang="hu-HU" dirty="0" err="1" smtClean="0"/>
              <a:t>gain</a:t>
            </a:r>
            <a:r>
              <a:rPr lang="hu-HU" dirty="0" smtClean="0"/>
              <a:t> input </a:t>
            </a:r>
            <a:r>
              <a:rPr lang="hu-HU" dirty="0" err="1" smtClean="0"/>
              <a:t>parameter</a:t>
            </a:r>
            <a:r>
              <a:rPr lang="hu-HU" dirty="0" smtClean="0"/>
              <a:t>, </a:t>
            </a:r>
            <a:r>
              <a:rPr lang="hu-HU" dirty="0" err="1" smtClean="0"/>
              <a:t>a.k.a</a:t>
            </a:r>
            <a:r>
              <a:rPr lang="hu-HU" dirty="0" smtClean="0"/>
              <a:t>. </a:t>
            </a:r>
            <a:r>
              <a:rPr lang="hu-HU" dirty="0" err="1" smtClean="0"/>
              <a:t>persistence</a:t>
            </a:r>
            <a:endParaRPr lang="hu-HU" dirty="0" smtClean="0"/>
          </a:p>
          <a:p>
            <a:r>
              <a:rPr lang="en-US" dirty="0" smtClean="0"/>
              <a:t>}</a:t>
            </a:r>
            <a:endParaRPr lang="hu-HU" dirty="0" smtClean="0"/>
          </a:p>
          <a:p>
            <a:r>
              <a:rPr lang="en-US" dirty="0" smtClean="0"/>
              <a:t>Out </a:t>
            </a:r>
            <a:r>
              <a:rPr lang="en-US" dirty="0"/>
              <a:t>= result</a:t>
            </a:r>
            <a:r>
              <a:rPr lang="en-US" dirty="0" smtClean="0"/>
              <a:t>;</a:t>
            </a:r>
            <a:r>
              <a:rPr lang="hu-HU" dirty="0" smtClean="0"/>
              <a:t> // </a:t>
            </a:r>
            <a:r>
              <a:rPr lang="hu-HU" dirty="0" smtClean="0"/>
              <a:t>We </a:t>
            </a:r>
            <a:r>
              <a:rPr lang="hu-HU" dirty="0" err="1" smtClean="0"/>
              <a:t>called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parameter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output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/>
              <a:t>New </a:t>
            </a:r>
            <a:br>
              <a:rPr lang="hu-HU" dirty="0" smtClean="0"/>
            </a:br>
            <a:r>
              <a:rPr lang="hu-HU" dirty="0" err="1" smtClean="0"/>
              <a:t>subgraph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33400"/>
            <a:ext cx="5893167" cy="36576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295400" y="4724400"/>
            <a:ext cx="2514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3886200" y="4743271"/>
            <a:ext cx="5029200" cy="120032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is </a:t>
            </a:r>
            <a:r>
              <a:rPr lang="hu-HU" dirty="0" err="1" smtClean="0"/>
              <a:t>defined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node</a:t>
            </a:r>
            <a:r>
              <a:rPr lang="hu-HU" dirty="0" smtClean="0"/>
              <a:t>, we </a:t>
            </a:r>
            <a:r>
              <a:rPr lang="hu-HU" dirty="0" err="1" smtClean="0"/>
              <a:t>connected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dummy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of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Custom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compiler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 smtClean="0"/>
              <a:t>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usage</a:t>
            </a:r>
            <a:r>
              <a:rPr lang="hu-HU" dirty="0" smtClean="0"/>
              <a:t>: UV </a:t>
            </a:r>
            <a:r>
              <a:rPr lang="hu-HU" dirty="0" err="1" smtClean="0"/>
              <a:t>perturbation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hu-HU" dirty="0" smtClean="0"/>
              <a:t>F(x + c*</a:t>
            </a:r>
            <a:r>
              <a:rPr lang="hu-HU" dirty="0" err="1" smtClean="0"/>
              <a:t>noise</a:t>
            </a:r>
            <a:r>
              <a:rPr lang="hu-HU" dirty="0" smtClean="0"/>
              <a:t>(x))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72151"/>
            <a:ext cx="8305800" cy="496997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9718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002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733800" y="4985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</a:t>
            </a:r>
            <a:r>
              <a:rPr lang="hu-HU" b="1" dirty="0" smtClean="0">
                <a:solidFill>
                  <a:srgbClr val="FF0000"/>
                </a:solidFill>
              </a:rPr>
              <a:t>*</a:t>
            </a:r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886200" y="29601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 + c*</a:t>
            </a:r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72200" y="23939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F(x + c*</a:t>
            </a:r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48200" y="19393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F(x)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Noise</a:t>
            </a:r>
            <a:r>
              <a:rPr lang="hu-HU" dirty="0"/>
              <a:t> </a:t>
            </a:r>
            <a:r>
              <a:rPr lang="hu-HU" dirty="0" err="1"/>
              <a:t>u</a:t>
            </a:r>
            <a:r>
              <a:rPr lang="hu-HU" dirty="0" err="1" smtClean="0"/>
              <a:t>sage</a:t>
            </a:r>
            <a:r>
              <a:rPr lang="hu-HU" dirty="0"/>
              <a:t>: UV </a:t>
            </a:r>
            <a:r>
              <a:rPr lang="hu-HU" dirty="0" err="1"/>
              <a:t>perturbation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u-HU" dirty="0" err="1" smtClean="0"/>
              <a:t>Marble-like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58" y="3023504"/>
            <a:ext cx="4036622" cy="3000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023504"/>
            <a:ext cx="3998691" cy="30003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69280" y="617291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F(x + c*</a:t>
            </a:r>
            <a:r>
              <a:rPr lang="hu-HU" sz="2400" b="1" dirty="0" err="1" smtClean="0">
                <a:solidFill>
                  <a:srgbClr val="FF0000"/>
                </a:solidFill>
              </a:rPr>
              <a:t>noise</a:t>
            </a:r>
            <a:r>
              <a:rPr lang="hu-HU" sz="2400" b="1" dirty="0" smtClean="0">
                <a:solidFill>
                  <a:srgbClr val="FF0000"/>
                </a:solidFill>
              </a:rPr>
              <a:t>(x))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64080" y="61729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F(x)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535200"/>
            <a:ext cx="2895600" cy="14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Shader</a:t>
            </a:r>
            <a:r>
              <a:rPr lang="hu-HU" dirty="0"/>
              <a:t> </a:t>
            </a:r>
            <a:r>
              <a:rPr lang="hu-HU" dirty="0" err="1"/>
              <a:t>graph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nodes</a:t>
            </a:r>
            <a:endParaRPr lang="en-US" dirty="0"/>
          </a:p>
          <a:p>
            <a:pPr lvl="1"/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actual</a:t>
            </a:r>
            <a:r>
              <a:rPr lang="hu-HU" dirty="0" smtClean="0"/>
              <a:t> </a:t>
            </a:r>
            <a:r>
              <a:rPr lang="hu-HU" dirty="0" err="1" smtClean="0"/>
              <a:t>implementation</a:t>
            </a:r>
            <a:r>
              <a:rPr lang="hu-HU" dirty="0" smtClean="0"/>
              <a:t> of </a:t>
            </a:r>
            <a:r>
              <a:rPr lang="hu-HU" dirty="0" err="1" smtClean="0"/>
              <a:t>nodes</a:t>
            </a:r>
            <a:r>
              <a:rPr lang="hu-HU" dirty="0" smtClean="0"/>
              <a:t> in </a:t>
            </a:r>
            <a:r>
              <a:rPr lang="hu-HU" dirty="0"/>
              <a:t>(Windows) </a:t>
            </a:r>
            <a:r>
              <a:rPr lang="hu-HU" dirty="0" smtClean="0"/>
              <a:t>PATH_TO_UNITY/Editor/Data/</a:t>
            </a:r>
            <a:r>
              <a:rPr lang="hu-HU" dirty="0" err="1" smtClean="0"/>
              <a:t>Resources</a:t>
            </a:r>
            <a:r>
              <a:rPr lang="hu-HU" dirty="0" smtClean="0"/>
              <a:t>/</a:t>
            </a:r>
            <a:r>
              <a:rPr lang="hu-HU" dirty="0" err="1" smtClean="0"/>
              <a:t>PackageManager</a:t>
            </a:r>
            <a:r>
              <a:rPr lang="hu-HU" dirty="0" smtClean="0"/>
              <a:t>/Editor/com.unity.shadergraph-*.*.*.tgz</a:t>
            </a:r>
            <a:endParaRPr lang="hu-HU" dirty="0"/>
          </a:p>
          <a:p>
            <a:pPr lvl="1"/>
            <a:r>
              <a:rPr lang="hu-HU" dirty="0" err="1" smtClean="0"/>
              <a:t>Generated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shown</a:t>
            </a:r>
            <a:r>
              <a:rPr lang="hu-HU" dirty="0" smtClean="0"/>
              <a:t> </a:t>
            </a:r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editor (</a:t>
            </a:r>
            <a:r>
              <a:rPr lang="hu-HU" dirty="0" err="1" smtClean="0"/>
              <a:t>see</a:t>
            </a:r>
            <a:r>
              <a:rPr lang="hu-HU" dirty="0" smtClean="0"/>
              <a:t> </a:t>
            </a:r>
            <a:r>
              <a:rPr lang="hu-HU" dirty="0" err="1" smtClean="0"/>
              <a:t>later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implement</a:t>
            </a:r>
            <a:r>
              <a:rPr lang="hu-HU" dirty="0" smtClean="0"/>
              <a:t> almost </a:t>
            </a:r>
            <a:r>
              <a:rPr lang="hu-HU" dirty="0" err="1" smtClean="0"/>
              <a:t>everything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 err="1" smtClean="0"/>
              <a:t>Including</a:t>
            </a:r>
            <a:r>
              <a:rPr lang="hu-HU" dirty="0" smtClean="0"/>
              <a:t> most NPR </a:t>
            </a:r>
            <a:r>
              <a:rPr lang="hu-HU" dirty="0" err="1" smtClean="0"/>
              <a:t>shaders</a:t>
            </a:r>
            <a:r>
              <a:rPr lang="hu-HU" dirty="0" smtClean="0"/>
              <a:t> we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seen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far)</a:t>
            </a:r>
          </a:p>
          <a:p>
            <a:pPr lvl="1"/>
            <a:r>
              <a:rPr lang="hu-HU" dirty="0" smtClean="0"/>
              <a:t>Here we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play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procedural</a:t>
            </a:r>
            <a:r>
              <a:rPr lang="hu-HU" dirty="0" smtClean="0"/>
              <a:t> </a:t>
            </a:r>
            <a:r>
              <a:rPr lang="hu-HU" dirty="0" err="1" smtClean="0"/>
              <a:t>textures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4672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project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hu-HU" dirty="0" smtClean="0"/>
              <a:t>Minimum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hu-HU" dirty="0" smtClean="0"/>
              <a:t>2019 (</a:t>
            </a:r>
            <a:r>
              <a:rPr lang="hu-HU" dirty="0" err="1" smtClean="0"/>
              <a:t>but</a:t>
            </a:r>
            <a:r>
              <a:rPr lang="hu-HU" dirty="0" smtClean="0"/>
              <a:t> 2020 is less </a:t>
            </a:r>
            <a:r>
              <a:rPr lang="hu-HU" dirty="0" err="1" smtClean="0"/>
              <a:t>bugged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efinition</a:t>
            </a:r>
            <a:r>
              <a:rPr lang="hu-HU" dirty="0" smtClean="0"/>
              <a:t> </a:t>
            </a:r>
            <a:r>
              <a:rPr lang="hu-HU" dirty="0" err="1" smtClean="0"/>
              <a:t>Render</a:t>
            </a:r>
            <a:r>
              <a:rPr lang="hu-HU" dirty="0" smtClean="0"/>
              <a:t> </a:t>
            </a:r>
            <a:r>
              <a:rPr lang="hu-HU" dirty="0" err="1" smtClean="0"/>
              <a:t>Pipeline</a:t>
            </a:r>
            <a:r>
              <a:rPr lang="hu-HU" dirty="0" smtClean="0"/>
              <a:t> project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2895600"/>
            <a:ext cx="6751320" cy="36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asset</a:t>
            </a:r>
            <a:r>
              <a:rPr lang="hu-HU" dirty="0" smtClean="0"/>
              <a:t>: </a:t>
            </a:r>
            <a:r>
              <a:rPr lang="hu-HU" dirty="0" err="1" smtClean="0"/>
              <a:t>Shader</a:t>
            </a:r>
            <a:r>
              <a:rPr lang="hu-HU" dirty="0" smtClean="0"/>
              <a:t>/PBR </a:t>
            </a:r>
            <a:r>
              <a:rPr lang="hu-HU" dirty="0" err="1" smtClean="0"/>
              <a:t>Graph</a:t>
            </a:r>
            <a:endParaRPr lang="hu-HU" dirty="0" smtClean="0"/>
          </a:p>
          <a:p>
            <a:r>
              <a:rPr lang="hu-HU" dirty="0" err="1" smtClean="0"/>
              <a:t>Call</a:t>
            </a:r>
            <a:r>
              <a:rPr lang="hu-HU" dirty="0" smtClean="0"/>
              <a:t> it </a:t>
            </a:r>
            <a:r>
              <a:rPr lang="hu-HU" dirty="0" err="1" smtClean="0"/>
              <a:t>TestGraph</a:t>
            </a:r>
            <a:endParaRPr lang="hu-HU" dirty="0" smtClean="0"/>
          </a:p>
          <a:p>
            <a:r>
              <a:rPr lang="hu-HU" dirty="0" smtClean="0"/>
              <a:t>New </a:t>
            </a:r>
            <a:r>
              <a:rPr lang="hu-HU" dirty="0" err="1" smtClean="0"/>
              <a:t>material</a:t>
            </a:r>
            <a:r>
              <a:rPr lang="hu-HU" dirty="0" smtClean="0"/>
              <a:t>: </a:t>
            </a:r>
            <a:r>
              <a:rPr lang="hu-HU" dirty="0" err="1" smtClean="0"/>
              <a:t>GraphTest</a:t>
            </a:r>
            <a:r>
              <a:rPr lang="hu-HU" dirty="0" smtClean="0"/>
              <a:t>,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05200"/>
            <a:ext cx="7067550" cy="3038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48" y="247650"/>
            <a:ext cx="2089452" cy="25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Graph</a:t>
            </a:r>
            <a:r>
              <a:rPr lang="hu-HU" dirty="0" smtClean="0"/>
              <a:t> editor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Double</a:t>
            </a:r>
            <a:r>
              <a:rPr lang="hu-HU" sz="2800" dirty="0" smtClean="0"/>
              <a:t> </a:t>
            </a:r>
            <a:r>
              <a:rPr lang="hu-HU" sz="2800" dirty="0" err="1" smtClean="0"/>
              <a:t>click</a:t>
            </a:r>
            <a:r>
              <a:rPr lang="hu-HU" sz="2800" dirty="0" smtClean="0"/>
              <a:t>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asset</a:t>
            </a:r>
            <a:r>
              <a:rPr lang="hu-HU" sz="2800" dirty="0" smtClean="0"/>
              <a:t>: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graph</a:t>
            </a:r>
            <a:r>
              <a:rPr lang="hu-HU" sz="2800" dirty="0" smtClean="0"/>
              <a:t> editor </a:t>
            </a:r>
            <a:r>
              <a:rPr lang="hu-HU" sz="2800" dirty="0" err="1" smtClean="0"/>
              <a:t>opens</a:t>
            </a:r>
            <a:endParaRPr lang="hu-HU" sz="2800" dirty="0"/>
          </a:p>
          <a:p>
            <a:r>
              <a:rPr lang="hu-HU" sz="2800" dirty="0" err="1" smtClean="0"/>
              <a:t>Nodes</a:t>
            </a:r>
            <a:r>
              <a:rPr lang="hu-HU" sz="2800" dirty="0" smtClean="0"/>
              <a:t> and </a:t>
            </a:r>
            <a:r>
              <a:rPr lang="hu-HU" sz="2800" dirty="0" err="1" smtClean="0"/>
              <a:t>their</a:t>
            </a:r>
            <a:r>
              <a:rPr lang="hu-HU" sz="2800" dirty="0" smtClean="0"/>
              <a:t> </a:t>
            </a:r>
            <a:r>
              <a:rPr lang="hu-HU" sz="2800" dirty="0" err="1" smtClean="0"/>
              <a:t>connections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be </a:t>
            </a:r>
            <a:r>
              <a:rPr lang="hu-HU" sz="2800" dirty="0" err="1" smtClean="0"/>
              <a:t>edited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71" y="2819400"/>
            <a:ext cx="5919458" cy="38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Procedural</a:t>
            </a:r>
            <a:r>
              <a:rPr lang="hu-HU" dirty="0" smtClean="0"/>
              <a:t> </a:t>
            </a:r>
            <a:r>
              <a:rPr lang="hu-HU" dirty="0" err="1" smtClean="0"/>
              <a:t>textures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Autofit/>
          </a:bodyPr>
          <a:lstStyle/>
          <a:p>
            <a:r>
              <a:rPr lang="hu-HU" sz="2000" dirty="0" smtClean="0"/>
              <a:t>We </a:t>
            </a:r>
            <a:r>
              <a:rPr lang="hu-HU" sz="2000" dirty="0" err="1" smtClean="0"/>
              <a:t>define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smtClean="0"/>
              <a:t>image </a:t>
            </a:r>
            <a:r>
              <a:rPr lang="hu-HU" sz="2000" dirty="0" err="1" smtClean="0"/>
              <a:t>as</a:t>
            </a:r>
            <a:r>
              <a:rPr lang="hu-HU" sz="2000" dirty="0" smtClean="0"/>
              <a:t> a (1,2,3,… </a:t>
            </a:r>
            <a:r>
              <a:rPr lang="hu-HU" sz="2000" dirty="0" err="1" smtClean="0"/>
              <a:t>dimensional</a:t>
            </a:r>
            <a:r>
              <a:rPr lang="hu-HU" sz="2000" dirty="0" smtClean="0"/>
              <a:t>) </a:t>
            </a:r>
            <a:r>
              <a:rPr lang="hu-HU" sz="2000" dirty="0" err="1" smtClean="0"/>
              <a:t>function</a:t>
            </a:r>
            <a:endParaRPr lang="hu-HU" sz="2000" dirty="0" smtClean="0"/>
          </a:p>
          <a:p>
            <a:pPr lvl="1"/>
            <a:r>
              <a:rPr lang="hu-HU" sz="1800" dirty="0" smtClean="0"/>
              <a:t>The „image” </a:t>
            </a:r>
            <a:r>
              <a:rPr lang="hu-HU" sz="1800" dirty="0" err="1" smtClean="0"/>
              <a:t>pixels</a:t>
            </a:r>
            <a:r>
              <a:rPr lang="hu-HU" sz="1800" dirty="0" smtClean="0"/>
              <a:t> </a:t>
            </a:r>
            <a:r>
              <a:rPr lang="hu-HU" sz="1800" dirty="0" err="1" smtClean="0"/>
              <a:t>are</a:t>
            </a:r>
            <a:r>
              <a:rPr lang="hu-HU" sz="1800" dirty="0" smtClean="0"/>
              <a:t> </a:t>
            </a:r>
            <a:r>
              <a:rPr lang="hu-HU" sz="1800" dirty="0" err="1" smtClean="0"/>
              <a:t>generated</a:t>
            </a:r>
            <a:r>
              <a:rPr lang="hu-HU" sz="1800" dirty="0" smtClean="0"/>
              <a:t> </a:t>
            </a:r>
            <a:r>
              <a:rPr lang="hu-HU" sz="1800" dirty="0" err="1" smtClean="0"/>
              <a:t>by</a:t>
            </a:r>
            <a:r>
              <a:rPr lang="hu-HU" sz="1800" dirty="0" smtClean="0"/>
              <a:t> a </a:t>
            </a:r>
            <a:r>
              <a:rPr lang="hu-HU" sz="1800" dirty="0" err="1" smtClean="0"/>
              <a:t>procedure</a:t>
            </a:r>
            <a:r>
              <a:rPr lang="hu-HU" sz="1800" dirty="0" smtClean="0"/>
              <a:t>, hence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name</a:t>
            </a:r>
            <a:endParaRPr lang="hu-HU" sz="1800" dirty="0" smtClean="0"/>
          </a:p>
          <a:p>
            <a:r>
              <a:rPr lang="hu-HU" sz="2000" dirty="0" err="1" smtClean="0"/>
              <a:t>If</a:t>
            </a:r>
            <a:r>
              <a:rPr lang="hu-HU" sz="2000" dirty="0" smtClean="0"/>
              <a:t> we </a:t>
            </a:r>
            <a:r>
              <a:rPr lang="hu-HU" sz="2000" dirty="0" err="1" smtClean="0"/>
              <a:t>define</a:t>
            </a:r>
            <a:r>
              <a:rPr lang="hu-HU" sz="2000" dirty="0" smtClean="0"/>
              <a:t> it in </a:t>
            </a:r>
            <a:r>
              <a:rPr lang="hu-HU" sz="2000" dirty="0" err="1" smtClean="0"/>
              <a:t>shader</a:t>
            </a:r>
            <a:r>
              <a:rPr lang="hu-HU" sz="2000" dirty="0" smtClean="0"/>
              <a:t> </a:t>
            </a:r>
            <a:r>
              <a:rPr lang="hu-HU" sz="2000" dirty="0" err="1" smtClean="0"/>
              <a:t>graph</a:t>
            </a:r>
            <a:r>
              <a:rPr lang="hu-HU" sz="2000" dirty="0" smtClean="0"/>
              <a:t>,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shader</a:t>
            </a:r>
            <a:r>
              <a:rPr lang="hu-HU" sz="2000" dirty="0" smtClean="0"/>
              <a:t> </a:t>
            </a:r>
            <a:r>
              <a:rPr lang="hu-HU" sz="2000" dirty="0" err="1" smtClean="0"/>
              <a:t>evaluates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image </a:t>
            </a:r>
            <a:r>
              <a:rPr lang="hu-HU" sz="2000" dirty="0" err="1" smtClean="0"/>
              <a:t>on-the-fly</a:t>
            </a:r>
            <a:r>
              <a:rPr lang="hu-HU" sz="2000" dirty="0" smtClean="0"/>
              <a:t>, </a:t>
            </a:r>
            <a:r>
              <a:rPr lang="hu-HU" sz="2000" dirty="0" err="1" smtClean="0"/>
              <a:t>does</a:t>
            </a:r>
            <a:r>
              <a:rPr lang="hu-HU" sz="2000" dirty="0" smtClean="0"/>
              <a:t> </a:t>
            </a:r>
            <a:r>
              <a:rPr lang="hu-HU" sz="2000" dirty="0" err="1" smtClean="0"/>
              <a:t>not</a:t>
            </a:r>
            <a:r>
              <a:rPr lang="hu-HU" sz="2000" dirty="0" smtClean="0"/>
              <a:t> </a:t>
            </a:r>
            <a:r>
              <a:rPr lang="hu-HU" sz="2000" dirty="0" err="1" smtClean="0"/>
              <a:t>generate</a:t>
            </a:r>
            <a:r>
              <a:rPr lang="hu-HU" sz="2000" dirty="0" smtClean="0"/>
              <a:t> and </a:t>
            </a:r>
            <a:r>
              <a:rPr lang="hu-HU" sz="2000" dirty="0" err="1" smtClean="0"/>
              <a:t>store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actual</a:t>
            </a:r>
            <a:r>
              <a:rPr lang="hu-HU" sz="2000" dirty="0" smtClean="0"/>
              <a:t> </a:t>
            </a:r>
            <a:r>
              <a:rPr lang="hu-HU" sz="2000" dirty="0" err="1" smtClean="0"/>
              <a:t>pixels</a:t>
            </a:r>
            <a:endParaRPr lang="hu-HU" sz="2000" dirty="0" smtClean="0"/>
          </a:p>
          <a:p>
            <a:r>
              <a:rPr lang="hu-HU" sz="2000" dirty="0" err="1" smtClean="0"/>
              <a:t>Benefits</a:t>
            </a:r>
            <a:r>
              <a:rPr lang="hu-HU" sz="2000" dirty="0" smtClean="0"/>
              <a:t>:</a:t>
            </a:r>
          </a:p>
          <a:p>
            <a:pPr lvl="1"/>
            <a:r>
              <a:rPr lang="hu-HU" sz="1800" dirty="0" err="1" smtClean="0"/>
              <a:t>Potentially</a:t>
            </a:r>
            <a:r>
              <a:rPr lang="hu-HU" sz="1800" dirty="0" smtClean="0"/>
              <a:t> </a:t>
            </a:r>
            <a:r>
              <a:rPr lang="hu-HU" sz="1800" dirty="0" err="1" smtClean="0"/>
              <a:t>infinite</a:t>
            </a:r>
            <a:r>
              <a:rPr lang="hu-HU" sz="1800" dirty="0" smtClean="0"/>
              <a:t> </a:t>
            </a:r>
            <a:r>
              <a:rPr lang="hu-HU" sz="1800" dirty="0" err="1" smtClean="0"/>
              <a:t>resolution</a:t>
            </a:r>
            <a:endParaRPr lang="hu-HU" sz="1800" dirty="0" smtClean="0"/>
          </a:p>
          <a:p>
            <a:pPr lvl="1"/>
            <a:r>
              <a:rPr lang="hu-HU" sz="1800" dirty="0" err="1" smtClean="0"/>
              <a:t>Very</a:t>
            </a:r>
            <a:r>
              <a:rPr lang="hu-HU" sz="1800" dirty="0" smtClean="0"/>
              <a:t> </a:t>
            </a:r>
            <a:r>
              <a:rPr lang="hu-HU" sz="1800" dirty="0" err="1" smtClean="0"/>
              <a:t>small</a:t>
            </a:r>
            <a:r>
              <a:rPr lang="hu-HU" sz="1800" dirty="0" smtClean="0"/>
              <a:t> </a:t>
            </a:r>
            <a:r>
              <a:rPr lang="hu-HU" sz="1800" dirty="0" err="1" smtClean="0"/>
              <a:t>memory</a:t>
            </a:r>
            <a:r>
              <a:rPr lang="hu-HU" sz="1800" dirty="0" smtClean="0"/>
              <a:t> </a:t>
            </a:r>
            <a:r>
              <a:rPr lang="hu-HU" sz="1800" dirty="0" err="1" smtClean="0"/>
              <a:t>footprint</a:t>
            </a:r>
            <a:r>
              <a:rPr lang="hu-HU" sz="1800" dirty="0" smtClean="0"/>
              <a:t> (we </a:t>
            </a:r>
            <a:r>
              <a:rPr lang="hu-HU" sz="1800" dirty="0" err="1" smtClean="0"/>
              <a:t>store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code</a:t>
            </a:r>
            <a:r>
              <a:rPr lang="hu-HU" sz="1800" dirty="0" smtClean="0"/>
              <a:t> </a:t>
            </a:r>
            <a:r>
              <a:rPr lang="hu-HU" sz="1800" dirty="0" err="1" smtClean="0"/>
              <a:t>instead</a:t>
            </a:r>
            <a:r>
              <a:rPr lang="hu-HU" sz="1800" dirty="0" smtClean="0"/>
              <a:t> of pixel </a:t>
            </a:r>
            <a:r>
              <a:rPr lang="hu-HU" sz="1800" dirty="0" err="1" smtClean="0"/>
              <a:t>values</a:t>
            </a:r>
            <a:r>
              <a:rPr lang="hu-HU" sz="1800" dirty="0" smtClean="0"/>
              <a:t>)</a:t>
            </a:r>
          </a:p>
          <a:p>
            <a:pPr lvl="1"/>
            <a:r>
              <a:rPr lang="hu-HU" sz="1800" dirty="0" err="1" smtClean="0"/>
              <a:t>Texture</a:t>
            </a:r>
            <a:r>
              <a:rPr lang="hu-HU" sz="1800" dirty="0" smtClean="0"/>
              <a:t> </a:t>
            </a:r>
            <a:r>
              <a:rPr lang="hu-HU" sz="1800" dirty="0" err="1" smtClean="0"/>
              <a:t>can</a:t>
            </a:r>
            <a:r>
              <a:rPr lang="hu-HU" sz="1800" dirty="0" smtClean="0"/>
              <a:t> be </a:t>
            </a:r>
            <a:r>
              <a:rPr lang="hu-HU" sz="1800" dirty="0" err="1" smtClean="0"/>
              <a:t>edited</a:t>
            </a:r>
            <a:r>
              <a:rPr lang="hu-HU" sz="1800" dirty="0" smtClean="0"/>
              <a:t> </a:t>
            </a:r>
            <a:r>
              <a:rPr lang="hu-HU" sz="1800" dirty="0" err="1" smtClean="0"/>
              <a:t>within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Unity</a:t>
            </a:r>
            <a:r>
              <a:rPr lang="hu-HU" sz="1800" dirty="0" smtClean="0"/>
              <a:t> </a:t>
            </a:r>
            <a:r>
              <a:rPr lang="hu-HU" sz="1800" dirty="0" err="1" smtClean="0"/>
              <a:t>engine</a:t>
            </a:r>
            <a:endParaRPr lang="hu-HU" sz="1800" dirty="0" smtClean="0"/>
          </a:p>
          <a:p>
            <a:pPr lvl="1"/>
            <a:r>
              <a:rPr lang="hu-HU" sz="1800" dirty="0" err="1" smtClean="0"/>
              <a:t>Can</a:t>
            </a:r>
            <a:r>
              <a:rPr lang="hu-HU" sz="1800" dirty="0" smtClean="0"/>
              <a:t> be </a:t>
            </a:r>
            <a:r>
              <a:rPr lang="hu-HU" sz="1800" dirty="0" err="1" smtClean="0"/>
              <a:t>faster</a:t>
            </a:r>
            <a:r>
              <a:rPr lang="hu-HU" sz="1800" dirty="0" smtClean="0"/>
              <a:t> (</a:t>
            </a:r>
            <a:r>
              <a:rPr lang="hu-HU" sz="1800" dirty="0" err="1" smtClean="0"/>
              <a:t>memory</a:t>
            </a:r>
            <a:r>
              <a:rPr lang="hu-HU" sz="1800" dirty="0" smtClean="0"/>
              <a:t> </a:t>
            </a:r>
            <a:r>
              <a:rPr lang="hu-HU" sz="1800" dirty="0" err="1" smtClean="0"/>
              <a:t>fetch</a:t>
            </a:r>
            <a:r>
              <a:rPr lang="hu-HU" sz="1800" dirty="0" smtClean="0"/>
              <a:t> 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GPU is </a:t>
            </a:r>
            <a:r>
              <a:rPr lang="hu-HU" sz="1800" dirty="0" err="1" smtClean="0"/>
              <a:t>slow</a:t>
            </a:r>
            <a:r>
              <a:rPr lang="hu-HU" sz="1800" dirty="0" smtClean="0"/>
              <a:t>!)</a:t>
            </a:r>
          </a:p>
          <a:p>
            <a:pPr lvl="1"/>
            <a:r>
              <a:rPr lang="hu-HU" sz="1800" dirty="0" err="1" smtClean="0"/>
              <a:t>Can</a:t>
            </a:r>
            <a:r>
              <a:rPr lang="hu-HU" sz="1800" dirty="0" smtClean="0"/>
              <a:t> be </a:t>
            </a:r>
            <a:r>
              <a:rPr lang="hu-HU" sz="1800" dirty="0" err="1" smtClean="0"/>
              <a:t>time</a:t>
            </a:r>
            <a:r>
              <a:rPr lang="hu-HU" sz="1800" dirty="0" smtClean="0"/>
              <a:t> </a:t>
            </a:r>
            <a:r>
              <a:rPr lang="hu-HU" sz="1800" dirty="0" err="1" smtClean="0"/>
              <a:t>dependent</a:t>
            </a:r>
            <a:r>
              <a:rPr lang="hu-HU" sz="1800" dirty="0" smtClean="0"/>
              <a:t> (</a:t>
            </a:r>
            <a:r>
              <a:rPr lang="hu-HU" sz="1800" dirty="0" err="1" smtClean="0"/>
              <a:t>moving</a:t>
            </a:r>
            <a:r>
              <a:rPr lang="hu-HU" sz="1800" dirty="0" smtClean="0"/>
              <a:t>, </a:t>
            </a:r>
            <a:r>
              <a:rPr lang="hu-HU" sz="1800" dirty="0" err="1" smtClean="0"/>
              <a:t>floating</a:t>
            </a:r>
            <a:r>
              <a:rPr lang="hu-HU" sz="1800" dirty="0" smtClean="0"/>
              <a:t>, </a:t>
            </a:r>
            <a:r>
              <a:rPr lang="hu-HU" sz="1800" dirty="0" err="1" smtClean="0"/>
              <a:t>deforming</a:t>
            </a:r>
            <a:r>
              <a:rPr lang="hu-HU" sz="1800" dirty="0" smtClean="0"/>
              <a:t> etc. </a:t>
            </a:r>
            <a:r>
              <a:rPr lang="hu-HU" sz="1800" dirty="0" err="1" smtClean="0"/>
              <a:t>textures</a:t>
            </a:r>
            <a:r>
              <a:rPr lang="hu-HU" sz="1800" dirty="0" smtClean="0"/>
              <a:t>)</a:t>
            </a:r>
            <a:endParaRPr lang="hu-HU" sz="1800" dirty="0" smtClean="0"/>
          </a:p>
          <a:p>
            <a:r>
              <a:rPr lang="hu-HU" sz="2000" dirty="0" err="1" smtClean="0"/>
              <a:t>Drawbacks</a:t>
            </a:r>
            <a:r>
              <a:rPr lang="hu-HU" sz="2000" dirty="0" smtClean="0"/>
              <a:t>:</a:t>
            </a:r>
          </a:p>
          <a:p>
            <a:pPr lvl="1"/>
            <a:r>
              <a:rPr lang="hu-HU" sz="1800" dirty="0" err="1" smtClean="0"/>
              <a:t>Can</a:t>
            </a:r>
            <a:r>
              <a:rPr lang="hu-HU" sz="1800" dirty="0" smtClean="0"/>
              <a:t> be </a:t>
            </a:r>
            <a:r>
              <a:rPr lang="hu-HU" sz="1800" dirty="0" err="1" smtClean="0"/>
              <a:t>slower</a:t>
            </a:r>
            <a:r>
              <a:rPr lang="hu-HU" sz="1800" dirty="0" smtClean="0"/>
              <a:t> (</a:t>
            </a:r>
            <a:r>
              <a:rPr lang="hu-HU" sz="1800" dirty="0" err="1" smtClean="0"/>
              <a:t>if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function</a:t>
            </a:r>
            <a:r>
              <a:rPr lang="hu-HU" sz="1800" dirty="0" smtClean="0"/>
              <a:t> is </a:t>
            </a:r>
            <a:r>
              <a:rPr lang="hu-HU" sz="1800" dirty="0" err="1" smtClean="0"/>
              <a:t>too</a:t>
            </a:r>
            <a:r>
              <a:rPr lang="hu-HU" sz="1800" dirty="0" smtClean="0"/>
              <a:t> </a:t>
            </a:r>
            <a:r>
              <a:rPr lang="hu-HU" sz="1800" dirty="0" err="1" smtClean="0"/>
              <a:t>complex</a:t>
            </a:r>
            <a:r>
              <a:rPr lang="hu-HU" sz="1800" dirty="0" smtClean="0"/>
              <a:t>)</a:t>
            </a:r>
          </a:p>
          <a:p>
            <a:pPr lvl="1"/>
            <a:r>
              <a:rPr lang="hu-HU" sz="1800" dirty="0" smtClean="0"/>
              <a:t>Filtering, </a:t>
            </a:r>
            <a:r>
              <a:rPr lang="hu-HU" sz="1800" dirty="0" err="1" smtClean="0"/>
              <a:t>anti-aliasing</a:t>
            </a:r>
            <a:r>
              <a:rPr lang="hu-HU" sz="1800" dirty="0" smtClean="0"/>
              <a:t>, </a:t>
            </a:r>
            <a:r>
              <a:rPr lang="hu-HU" sz="1800" dirty="0" err="1" smtClean="0"/>
              <a:t>mip-mapping</a:t>
            </a:r>
            <a:r>
              <a:rPr lang="hu-HU" sz="1800" dirty="0" smtClean="0"/>
              <a:t> is </a:t>
            </a:r>
            <a:r>
              <a:rPr lang="hu-HU" sz="1800" dirty="0" err="1" smtClean="0"/>
              <a:t>not</a:t>
            </a:r>
            <a:r>
              <a:rPr lang="hu-HU" sz="1800" dirty="0" smtClean="0"/>
              <a:t> </a:t>
            </a:r>
            <a:r>
              <a:rPr lang="hu-HU" sz="1800" dirty="0" err="1" smtClean="0"/>
              <a:t>automatic</a:t>
            </a:r>
            <a:endParaRPr lang="hu-HU" sz="1800" dirty="0" smtClean="0"/>
          </a:p>
          <a:p>
            <a:pPr lvl="2"/>
            <a:r>
              <a:rPr lang="hu-HU" sz="1400" dirty="0" err="1" smtClean="0"/>
              <a:t>Need</a:t>
            </a:r>
            <a:r>
              <a:rPr lang="hu-HU" sz="1400" dirty="0" smtClean="0"/>
              <a:t> </a:t>
            </a:r>
            <a:r>
              <a:rPr lang="hu-HU" sz="1400" dirty="0" err="1" smtClean="0"/>
              <a:t>to</a:t>
            </a:r>
            <a:r>
              <a:rPr lang="hu-HU" sz="1400" dirty="0" smtClean="0"/>
              <a:t> </a:t>
            </a:r>
            <a:r>
              <a:rPr lang="hu-HU" sz="1400" dirty="0" err="1" smtClean="0"/>
              <a:t>implement</a:t>
            </a:r>
            <a:r>
              <a:rPr lang="hu-HU" sz="1400" dirty="0" smtClean="0"/>
              <a:t> </a:t>
            </a:r>
            <a:r>
              <a:rPr lang="hu-HU" sz="1400" dirty="0" err="1" smtClean="0"/>
              <a:t>these</a:t>
            </a:r>
            <a:r>
              <a:rPr lang="hu-HU" sz="1400" dirty="0" smtClean="0"/>
              <a:t> in </a:t>
            </a:r>
            <a:r>
              <a:rPr lang="hu-HU" sz="1400" dirty="0" err="1" smtClean="0"/>
              <a:t>the</a:t>
            </a:r>
            <a:r>
              <a:rPr lang="hu-HU" sz="1400" dirty="0" smtClean="0"/>
              <a:t> </a:t>
            </a:r>
            <a:r>
              <a:rPr lang="hu-HU" sz="1400" dirty="0" err="1" smtClean="0"/>
              <a:t>actual</a:t>
            </a:r>
            <a:r>
              <a:rPr lang="hu-HU" sz="1400" dirty="0" smtClean="0"/>
              <a:t> </a:t>
            </a:r>
            <a:r>
              <a:rPr lang="hu-HU" sz="1400" dirty="0" err="1" smtClean="0"/>
              <a:t>function</a:t>
            </a:r>
            <a:r>
              <a:rPr lang="hu-HU" sz="1400" dirty="0" smtClean="0"/>
              <a:t> </a:t>
            </a:r>
            <a:r>
              <a:rPr lang="hu-HU" sz="1400" dirty="0" err="1" smtClean="0"/>
              <a:t>that</a:t>
            </a:r>
            <a:r>
              <a:rPr lang="hu-HU" sz="1400" dirty="0" smtClean="0"/>
              <a:t> </a:t>
            </a:r>
            <a:r>
              <a:rPr lang="hu-HU" sz="1400" dirty="0" err="1" smtClean="0"/>
              <a:t>generates</a:t>
            </a:r>
            <a:r>
              <a:rPr lang="hu-HU" sz="1400" dirty="0" smtClean="0"/>
              <a:t> </a:t>
            </a:r>
            <a:r>
              <a:rPr lang="hu-HU" sz="1400" dirty="0" err="1" smtClean="0"/>
              <a:t>the</a:t>
            </a:r>
            <a:r>
              <a:rPr lang="hu-HU" sz="1400" dirty="0" smtClean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490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Checkerboard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Right </a:t>
            </a:r>
            <a:r>
              <a:rPr lang="hu-HU" sz="2800" dirty="0" err="1" smtClean="0"/>
              <a:t>click</a:t>
            </a:r>
            <a:r>
              <a:rPr lang="hu-HU" sz="2800" dirty="0" smtClean="0"/>
              <a:t>, </a:t>
            </a:r>
            <a:r>
              <a:rPr lang="hu-HU" sz="2800" dirty="0" err="1" smtClean="0"/>
              <a:t>create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r>
              <a:rPr lang="hu-HU" sz="2800" dirty="0" smtClean="0"/>
              <a:t>, </a:t>
            </a:r>
            <a:r>
              <a:rPr lang="hu-HU" sz="2800" dirty="0" err="1" smtClean="0"/>
              <a:t>Procedural</a:t>
            </a:r>
            <a:r>
              <a:rPr lang="hu-HU" sz="2800" dirty="0" smtClean="0"/>
              <a:t>/</a:t>
            </a:r>
            <a:r>
              <a:rPr lang="hu-HU" sz="2800" dirty="0" err="1" smtClean="0"/>
              <a:t>Checkerboard</a:t>
            </a:r>
            <a:endParaRPr lang="hu-HU" sz="2800" dirty="0" smtClean="0"/>
          </a:p>
          <a:p>
            <a:pPr lvl="1"/>
            <a:r>
              <a:rPr lang="hu-HU" sz="2400" dirty="0" err="1" smtClean="0"/>
              <a:t>Connect</a:t>
            </a:r>
            <a:r>
              <a:rPr lang="hu-HU" sz="2400" dirty="0" smtClean="0"/>
              <a:t> </a:t>
            </a:r>
            <a:r>
              <a:rPr lang="hu-HU" sz="2400" dirty="0" err="1" smtClean="0"/>
              <a:t>its</a:t>
            </a:r>
            <a:r>
              <a:rPr lang="hu-HU" sz="2400" dirty="0" smtClean="0"/>
              <a:t> output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albedo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Master </a:t>
            </a:r>
            <a:r>
              <a:rPr lang="hu-HU" sz="2400" dirty="0" err="1" smtClean="0"/>
              <a:t>node</a:t>
            </a:r>
            <a:endParaRPr lang="hu-HU" sz="2400" dirty="0" smtClean="0"/>
          </a:p>
          <a:p>
            <a:r>
              <a:rPr lang="hu-HU" sz="2800" dirty="0" err="1" smtClean="0"/>
              <a:t>Set</a:t>
            </a:r>
            <a:r>
              <a:rPr lang="hu-HU" sz="2800" dirty="0" smtClean="0"/>
              <a:t> </a:t>
            </a:r>
            <a:r>
              <a:rPr lang="hu-HU" sz="2800" dirty="0" err="1" smtClean="0"/>
              <a:t>one</a:t>
            </a:r>
            <a:r>
              <a:rPr lang="hu-HU" sz="2800" dirty="0" smtClean="0"/>
              <a:t> of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colors</a:t>
            </a:r>
            <a:r>
              <a:rPr lang="hu-HU" sz="2800" dirty="0" smtClean="0"/>
              <a:t> </a:t>
            </a:r>
            <a:r>
              <a:rPr lang="hu-HU" sz="2800" dirty="0" err="1" smtClean="0"/>
              <a:t>white</a:t>
            </a:r>
            <a:r>
              <a:rPr lang="hu-HU" sz="2800" dirty="0" smtClean="0"/>
              <a:t>,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other</a:t>
            </a:r>
            <a:r>
              <a:rPr lang="hu-HU" sz="2800" dirty="0" smtClean="0"/>
              <a:t> </a:t>
            </a:r>
            <a:r>
              <a:rPr lang="hu-HU" sz="2800" dirty="0" err="1" smtClean="0"/>
              <a:t>one</a:t>
            </a:r>
            <a:r>
              <a:rPr lang="hu-HU" sz="2800" dirty="0" smtClean="0"/>
              <a:t> </a:t>
            </a:r>
            <a:r>
              <a:rPr lang="hu-HU" sz="2800" dirty="0" err="1" smtClean="0"/>
              <a:t>black</a:t>
            </a:r>
            <a:endParaRPr lang="hu-HU" sz="2800" dirty="0" smtClean="0"/>
          </a:p>
          <a:p>
            <a:r>
              <a:rPr lang="hu-HU" sz="2800" dirty="0" err="1" smtClean="0"/>
              <a:t>Frequency</a:t>
            </a:r>
            <a:r>
              <a:rPr lang="hu-HU" sz="2800" dirty="0" smtClean="0"/>
              <a:t> (</a:t>
            </a:r>
            <a:r>
              <a:rPr lang="hu-HU" sz="2800" dirty="0" err="1" smtClean="0"/>
              <a:t>defines</a:t>
            </a:r>
            <a:r>
              <a:rPr lang="hu-HU" sz="2800" dirty="0" smtClean="0"/>
              <a:t> </a:t>
            </a:r>
            <a:r>
              <a:rPr lang="hu-HU" sz="2800" dirty="0" err="1" smtClean="0"/>
              <a:t>tiling</a:t>
            </a:r>
            <a:r>
              <a:rPr lang="hu-HU" sz="2800" dirty="0" smtClean="0"/>
              <a:t>): 10, 10</a:t>
            </a:r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57600"/>
            <a:ext cx="4881562" cy="29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Checkerboard</a:t>
            </a:r>
            <a:r>
              <a:rPr lang="hu-HU" dirty="0"/>
              <a:t> </a:t>
            </a:r>
            <a:r>
              <a:rPr lang="hu-HU" dirty="0" err="1"/>
              <a:t>texture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Always</a:t>
            </a:r>
            <a:r>
              <a:rPr lang="hu-HU" sz="2800" dirty="0" smtClean="0"/>
              <a:t> </a:t>
            </a:r>
            <a:r>
              <a:rPr lang="hu-HU" sz="2800" dirty="0" err="1" smtClean="0"/>
              <a:t>save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graph</a:t>
            </a:r>
            <a:r>
              <a:rPr lang="hu-HU" sz="2800" dirty="0" smtClean="0"/>
              <a:t> </a:t>
            </a:r>
            <a:r>
              <a:rPr lang="hu-HU" sz="2800" dirty="0" err="1" smtClean="0"/>
              <a:t>after</a:t>
            </a:r>
            <a:r>
              <a:rPr lang="hu-HU" sz="2800" dirty="0" smtClean="0"/>
              <a:t> </a:t>
            </a:r>
            <a:r>
              <a:rPr lang="hu-HU" sz="2800" dirty="0" err="1" smtClean="0"/>
              <a:t>editing</a:t>
            </a:r>
            <a:r>
              <a:rPr lang="hu-HU" sz="2800" dirty="0" smtClean="0"/>
              <a:t>!!!</a:t>
            </a:r>
          </a:p>
          <a:p>
            <a:endParaRPr lang="hu-HU" sz="2800" dirty="0" smtClean="0"/>
          </a:p>
          <a:p>
            <a:r>
              <a:rPr lang="hu-HU" sz="2800" dirty="0" smtClean="0"/>
              <a:t>Add a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plane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scene</a:t>
            </a:r>
            <a:r>
              <a:rPr lang="hu-HU" sz="2800" dirty="0" smtClean="0"/>
              <a:t>, </a:t>
            </a:r>
            <a:r>
              <a:rPr lang="hu-HU" sz="2800" dirty="0" err="1" smtClean="0"/>
              <a:t>assign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GraphTest</a:t>
            </a:r>
            <a:r>
              <a:rPr lang="hu-HU" sz="2800" dirty="0" smtClean="0"/>
              <a:t> </a:t>
            </a:r>
            <a:r>
              <a:rPr lang="hu-HU" sz="2800" dirty="0" err="1" smtClean="0"/>
              <a:t>material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it</a:t>
            </a:r>
          </a:p>
          <a:p>
            <a:r>
              <a:rPr lang="hu-HU" sz="2800" dirty="0" smtClean="0"/>
              <a:t>No </a:t>
            </a:r>
            <a:r>
              <a:rPr lang="hu-HU" sz="2800" dirty="0" err="1" smtClean="0"/>
              <a:t>matter</a:t>
            </a:r>
            <a:r>
              <a:rPr lang="hu-HU" sz="2800" dirty="0" smtClean="0"/>
              <a:t> </a:t>
            </a:r>
            <a:r>
              <a:rPr lang="hu-HU" sz="2800" dirty="0" err="1" smtClean="0"/>
              <a:t>how</a:t>
            </a:r>
            <a:r>
              <a:rPr lang="hu-HU" sz="2800" dirty="0" smtClean="0"/>
              <a:t> </a:t>
            </a:r>
            <a:r>
              <a:rPr lang="hu-HU" sz="2800" dirty="0" err="1" smtClean="0"/>
              <a:t>close</a:t>
            </a:r>
            <a:r>
              <a:rPr lang="hu-HU" sz="2800" dirty="0" smtClean="0"/>
              <a:t> we zoom, </a:t>
            </a:r>
            <a:r>
              <a:rPr lang="hu-HU" sz="2800" dirty="0" err="1"/>
              <a:t>borders</a:t>
            </a:r>
            <a:r>
              <a:rPr lang="hu-HU" sz="2800" dirty="0"/>
              <a:t> </a:t>
            </a:r>
            <a:r>
              <a:rPr lang="hu-HU" sz="2800" dirty="0" err="1"/>
              <a:t>are</a:t>
            </a:r>
            <a:r>
              <a:rPr lang="hu-HU" sz="2800" dirty="0"/>
              <a:t> </a:t>
            </a:r>
            <a:r>
              <a:rPr lang="hu-HU" sz="2800" dirty="0" err="1" smtClean="0"/>
              <a:t>sharp</a:t>
            </a:r>
            <a:r>
              <a:rPr lang="hu-HU" sz="2800" dirty="0" smtClean="0"/>
              <a:t>!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2562225" cy="661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06" y="4088177"/>
            <a:ext cx="4929187" cy="26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1333</Words>
  <Application>Microsoft Office PowerPoint</Application>
  <PresentationFormat>Diavetítés a képernyőre (4:3 oldalarány)</PresentationFormat>
  <Paragraphs>173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Office-téma</vt:lpstr>
      <vt:lpstr>Unity Shader graph</vt:lpstr>
      <vt:lpstr>Shader graph</vt:lpstr>
      <vt:lpstr>Shader graph</vt:lpstr>
      <vt:lpstr>New project</vt:lpstr>
      <vt:lpstr>New shader graph</vt:lpstr>
      <vt:lpstr>Graph editor</vt:lpstr>
      <vt:lpstr>Procedural textures</vt:lpstr>
      <vt:lpstr>Checkerboard texture</vt:lpstr>
      <vt:lpstr>Checkerboard texture</vt:lpstr>
      <vt:lpstr>Built-in Anti-Aliasing</vt:lpstr>
      <vt:lpstr>Built-in Anti-Aliasing</vt:lpstr>
      <vt:lpstr>Implement our own, without AA</vt:lpstr>
      <vt:lpstr>Implement our own, without AA</vt:lpstr>
      <vt:lpstr>Implement our own, without AA</vt:lpstr>
      <vt:lpstr>Implement our own, without AA</vt:lpstr>
      <vt:lpstr>Noise functions</vt:lpstr>
      <vt:lpstr>Worley/Cellular/Voronoi noise</vt:lpstr>
      <vt:lpstr>Noise usage: Color Ramp</vt:lpstr>
      <vt:lpstr>PowerPoint-bemutató</vt:lpstr>
      <vt:lpstr>Noise usage: UV input (Ramp v2)</vt:lpstr>
      <vt:lpstr>Perlin noise</vt:lpstr>
      <vt:lpstr>Perlin noise Color Ramp</vt:lpstr>
      <vt:lpstr>Fractal noise</vt:lpstr>
      <vt:lpstr>New subgraph</vt:lpstr>
      <vt:lpstr>New subgraph</vt:lpstr>
      <vt:lpstr>New  subgraph</vt:lpstr>
      <vt:lpstr>New  subgraph</vt:lpstr>
      <vt:lpstr>Noise usage: UV perturbation</vt:lpstr>
      <vt:lpstr>Noise usage: UV perturbation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M</cp:lastModifiedBy>
  <cp:revision>318</cp:revision>
  <dcterms:created xsi:type="dcterms:W3CDTF">2016-01-30T10:21:13Z</dcterms:created>
  <dcterms:modified xsi:type="dcterms:W3CDTF">2021-03-07T18:44:45Z</dcterms:modified>
</cp:coreProperties>
</file>