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3" r:id="rId3"/>
    <p:sldId id="424" r:id="rId4"/>
    <p:sldId id="425" r:id="rId5"/>
    <p:sldId id="426" r:id="rId6"/>
    <p:sldId id="452" r:id="rId7"/>
    <p:sldId id="432" r:id="rId8"/>
    <p:sldId id="433" r:id="rId9"/>
    <p:sldId id="449" r:id="rId10"/>
    <p:sldId id="450" r:id="rId11"/>
    <p:sldId id="448" r:id="rId12"/>
    <p:sldId id="451" r:id="rId13"/>
    <p:sldId id="438" r:id="rId14"/>
    <p:sldId id="439" r:id="rId15"/>
    <p:sldId id="440" r:id="rId16"/>
    <p:sldId id="442" r:id="rId17"/>
    <p:sldId id="441" r:id="rId18"/>
    <p:sldId id="443" r:id="rId19"/>
    <p:sldId id="445" r:id="rId20"/>
    <p:sldId id="444" r:id="rId21"/>
    <p:sldId id="446" r:id="rId22"/>
    <p:sldId id="447" r:id="rId23"/>
    <p:sldId id="427" r:id="rId24"/>
    <p:sldId id="428" r:id="rId25"/>
    <p:sldId id="437" r:id="rId26"/>
    <p:sldId id="434" r:id="rId27"/>
    <p:sldId id="435" r:id="rId28"/>
    <p:sldId id="436" r:id="rId29"/>
    <p:sldId id="453" r:id="rId30"/>
    <p:sldId id="454" r:id="rId31"/>
    <p:sldId id="455" r:id="rId32"/>
    <p:sldId id="456" r:id="rId33"/>
    <p:sldId id="457" r:id="rId34"/>
    <p:sldId id="458" r:id="rId35"/>
    <p:sldId id="459" r:id="rId36"/>
    <p:sldId id="462" r:id="rId37"/>
    <p:sldId id="463" r:id="rId38"/>
    <p:sldId id="464" r:id="rId39"/>
    <p:sldId id="466" r:id="rId40"/>
    <p:sldId id="475" r:id="rId41"/>
    <p:sldId id="468" r:id="rId42"/>
    <p:sldId id="465" r:id="rId43"/>
    <p:sldId id="469" r:id="rId44"/>
    <p:sldId id="470" r:id="rId45"/>
    <p:sldId id="471" r:id="rId46"/>
    <p:sldId id="472" r:id="rId47"/>
    <p:sldId id="473" r:id="rId48"/>
    <p:sldId id="461" r:id="rId49"/>
    <p:sldId id="460" r:id="rId50"/>
    <p:sldId id="47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3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1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68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0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66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7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0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8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4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2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A7EF-9D9A-4FF6-B26B-7DC70C9422F2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57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Reduction</a:t>
            </a:r>
            <a:r>
              <a:rPr lang="en-US" dirty="0" smtClean="0"/>
              <a:t> Based </a:t>
            </a:r>
            <a:r>
              <a:rPr lang="hu-HU" dirty="0" err="1" smtClean="0"/>
              <a:t>Techniques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Upsampling</a:t>
            </a:r>
            <a:endParaRPr lang="en-US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6820412" y="2222295"/>
            <a:ext cx="4056520" cy="4058137"/>
            <a:chOff x="1133631" y="2104533"/>
            <a:chExt cx="4056520" cy="4058137"/>
          </a:xfrm>
        </p:grpSpPr>
        <p:sp>
          <p:nvSpPr>
            <p:cNvPr id="7" name="Téglalap 6"/>
            <p:cNvSpPr/>
            <p:nvPr/>
          </p:nvSpPr>
          <p:spPr>
            <a:xfrm>
              <a:off x="1133631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1809906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2486181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1133631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1809906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2486181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1133631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1809906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2486181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3161326" y="2104533"/>
              <a:ext cx="676275" cy="674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3837601" y="2104533"/>
              <a:ext cx="676275" cy="674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4513876" y="2105020"/>
              <a:ext cx="676275" cy="6736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161326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3837601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4513876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3161326" y="3454987"/>
              <a:ext cx="676275" cy="684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3837601" y="3454987"/>
              <a:ext cx="676275" cy="684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4513876" y="3454987"/>
              <a:ext cx="676275" cy="6835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>
            <a:xfrm>
              <a:off x="1133631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6" name="Téglalap 25"/>
            <p:cNvSpPr/>
            <p:nvPr/>
          </p:nvSpPr>
          <p:spPr>
            <a:xfrm>
              <a:off x="1809906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7" name="Téglalap 26"/>
            <p:cNvSpPr/>
            <p:nvPr/>
          </p:nvSpPr>
          <p:spPr>
            <a:xfrm>
              <a:off x="2486181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>
              <a:off x="1133631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>
              <a:off x="1809906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0" name="Téglalap 29"/>
            <p:cNvSpPr/>
            <p:nvPr/>
          </p:nvSpPr>
          <p:spPr>
            <a:xfrm>
              <a:off x="2486181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1" name="Téglalap 30"/>
            <p:cNvSpPr/>
            <p:nvPr/>
          </p:nvSpPr>
          <p:spPr>
            <a:xfrm>
              <a:off x="1133631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>
            <a:xfrm>
              <a:off x="1809906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>
            <a:xfrm>
              <a:off x="2486181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>
            <a:xfrm>
              <a:off x="3161326" y="4139009"/>
              <a:ext cx="676275" cy="6659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>
              <a:off x="3837601" y="4133843"/>
              <a:ext cx="676275" cy="678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4513876" y="4133843"/>
              <a:ext cx="676275" cy="678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>
              <a:off x="3161326" y="4812214"/>
              <a:ext cx="676275" cy="6715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>
            <a:xfrm>
              <a:off x="3837601" y="4810118"/>
              <a:ext cx="676275" cy="673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>
            <a:xfrm>
              <a:off x="4513876" y="4810119"/>
              <a:ext cx="676275" cy="673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0" name="Téglalap 39"/>
            <p:cNvSpPr/>
            <p:nvPr/>
          </p:nvSpPr>
          <p:spPr>
            <a:xfrm>
              <a:off x="3161326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>
            <a:xfrm>
              <a:off x="3837601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>
            <a:xfrm>
              <a:off x="4513876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1076312" y="2224071"/>
            <a:ext cx="4054260" cy="4055067"/>
            <a:chOff x="6625197" y="2105020"/>
            <a:chExt cx="4054260" cy="4055067"/>
          </a:xfrm>
        </p:grpSpPr>
        <p:sp>
          <p:nvSpPr>
            <p:cNvPr id="43" name="Téglalap 42"/>
            <p:cNvSpPr/>
            <p:nvPr/>
          </p:nvSpPr>
          <p:spPr>
            <a:xfrm>
              <a:off x="6625197" y="2105020"/>
              <a:ext cx="1351420" cy="13499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5" name="Téglalap 44"/>
            <p:cNvSpPr/>
            <p:nvPr/>
          </p:nvSpPr>
          <p:spPr>
            <a:xfrm>
              <a:off x="7977747" y="2105020"/>
              <a:ext cx="1350290" cy="13494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9" name="Téglalap 48"/>
            <p:cNvSpPr/>
            <p:nvPr/>
          </p:nvSpPr>
          <p:spPr>
            <a:xfrm>
              <a:off x="6625197" y="3457569"/>
              <a:ext cx="1350290" cy="1359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>
            <a:xfrm>
              <a:off x="7977747" y="3454502"/>
              <a:ext cx="1349160" cy="13602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>
            <a:xfrm>
              <a:off x="9329167" y="2107603"/>
              <a:ext cx="1350290" cy="1346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326907" y="3454501"/>
              <a:ext cx="1352550" cy="13602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4" name="Téglalap 63"/>
            <p:cNvSpPr/>
            <p:nvPr/>
          </p:nvSpPr>
          <p:spPr>
            <a:xfrm>
              <a:off x="6625197" y="4817382"/>
              <a:ext cx="1350290" cy="1342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6" name="Téglalap 65"/>
            <p:cNvSpPr/>
            <p:nvPr/>
          </p:nvSpPr>
          <p:spPr>
            <a:xfrm>
              <a:off x="7977747" y="4817382"/>
              <a:ext cx="1349160" cy="1342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74" name="Téglalap 73"/>
            <p:cNvSpPr/>
            <p:nvPr/>
          </p:nvSpPr>
          <p:spPr>
            <a:xfrm>
              <a:off x="9326907" y="4812699"/>
              <a:ext cx="1352550" cy="1347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Téglalap 49"/>
          <p:cNvSpPr/>
          <p:nvPr/>
        </p:nvSpPr>
        <p:spPr>
          <a:xfrm>
            <a:off x="1735646" y="2234489"/>
            <a:ext cx="686246" cy="66198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7504475" y="2255892"/>
            <a:ext cx="667357" cy="66981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4" name="Szalagnyíl lefelé 53"/>
          <p:cNvSpPr/>
          <p:nvPr/>
        </p:nvSpPr>
        <p:spPr>
          <a:xfrm flipV="1">
            <a:off x="2169898" y="2991296"/>
            <a:ext cx="5800882" cy="14110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2750503" y="4589744"/>
            <a:ext cx="356525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Blocks</a:t>
            </a:r>
            <a:r>
              <a:rPr lang="hu-HU" dirty="0" smtClean="0"/>
              <a:t> of </a:t>
            </a:r>
            <a:r>
              <a:rPr lang="hu-HU" dirty="0" err="1" smtClean="0"/>
              <a:t>pixels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output </a:t>
            </a:r>
            <a:r>
              <a:rPr lang="hu-HU" dirty="0" err="1" smtClean="0"/>
              <a:t>read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pixel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input</a:t>
            </a:r>
            <a:endParaRPr lang="en-US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4706266" y="625008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(1,1)</a:t>
            </a:r>
            <a:endParaRPr lang="en-US" dirty="0"/>
          </a:p>
        </p:txBody>
      </p:sp>
      <p:sp>
        <p:nvSpPr>
          <p:cNvPr id="57" name="Szövegdoboz 56"/>
          <p:cNvSpPr txBox="1"/>
          <p:nvPr/>
        </p:nvSpPr>
        <p:spPr>
          <a:xfrm>
            <a:off x="4513876" y="169069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(1,0)</a:t>
            </a:r>
            <a:endParaRPr lang="en-US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322417" y="625008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(0,1)</a:t>
            </a:r>
            <a:endParaRPr lang="en-US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6058937" y="1694559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(0,0)</a:t>
            </a:r>
            <a:endParaRPr lang="en-US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10396839" y="625007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(1,1)</a:t>
            </a:r>
            <a:endParaRPr lang="en-US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10204449" y="169068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(1,0)</a:t>
            </a:r>
            <a:endParaRPr lang="en-US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6012990" y="625007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(0,1)</a:t>
            </a:r>
            <a:endParaRPr lang="en-US" dirty="0"/>
          </a:p>
        </p:txBody>
      </p:sp>
      <p:sp>
        <p:nvSpPr>
          <p:cNvPr id="70" name="Szövegdoboz 69"/>
          <p:cNvSpPr txBox="1"/>
          <p:nvPr/>
        </p:nvSpPr>
        <p:spPr>
          <a:xfrm>
            <a:off x="520764" y="1696132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(0,0)</a:t>
            </a:r>
            <a:endParaRPr lang="en-US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7190367" y="591742"/>
            <a:ext cx="3497203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</a:t>
            </a:r>
            <a:r>
              <a:rPr lang="hu-HU" dirty="0" err="1" smtClean="0"/>
              <a:t>fragment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instance</a:t>
            </a:r>
            <a:r>
              <a:rPr lang="hu-HU" dirty="0" smtClean="0"/>
              <a:t> </a:t>
            </a:r>
            <a:r>
              <a:rPr lang="hu-HU" dirty="0" err="1" smtClean="0"/>
              <a:t>writes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pixel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 output and </a:t>
            </a:r>
            <a:r>
              <a:rPr lang="hu-HU" dirty="0" err="1" smtClean="0"/>
              <a:t>reads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pixel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 input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nearest</a:t>
            </a:r>
            <a:r>
              <a:rPr lang="hu-HU" dirty="0" smtClean="0"/>
              <a:t> </a:t>
            </a:r>
            <a:r>
              <a:rPr lang="hu-HU" dirty="0" err="1" smtClean="0"/>
              <a:t>neighbours</a:t>
            </a:r>
            <a:r>
              <a:rPr lang="hu-HU" dirty="0" smtClean="0"/>
              <a:t> </a:t>
            </a:r>
            <a:r>
              <a:rPr lang="hu-HU" dirty="0" err="1" smtClean="0"/>
              <a:t>sampling</a:t>
            </a:r>
            <a:endParaRPr lang="en-US" dirty="0"/>
          </a:p>
        </p:txBody>
      </p:sp>
      <p:sp>
        <p:nvSpPr>
          <p:cNvPr id="73" name="Ellipszis 72"/>
          <p:cNvSpPr/>
          <p:nvPr/>
        </p:nvSpPr>
        <p:spPr>
          <a:xfrm>
            <a:off x="2014654" y="2516959"/>
            <a:ext cx="113121" cy="1131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Upsampling</a:t>
            </a:r>
            <a:endParaRPr lang="en-US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6820412" y="2222295"/>
            <a:ext cx="4056520" cy="4058137"/>
            <a:chOff x="1133631" y="2104533"/>
            <a:chExt cx="4056520" cy="4058137"/>
          </a:xfrm>
        </p:grpSpPr>
        <p:sp>
          <p:nvSpPr>
            <p:cNvPr id="7" name="Téglalap 6"/>
            <p:cNvSpPr/>
            <p:nvPr/>
          </p:nvSpPr>
          <p:spPr>
            <a:xfrm>
              <a:off x="1133631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1809906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2486181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1133631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1809906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2486181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1133631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1809906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2486181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3161326" y="2104533"/>
              <a:ext cx="676275" cy="674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3837601" y="2104533"/>
              <a:ext cx="676275" cy="674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4513876" y="2105020"/>
              <a:ext cx="676275" cy="6736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161326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3837601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4513876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3161326" y="3454987"/>
              <a:ext cx="676275" cy="684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3837601" y="3454987"/>
              <a:ext cx="676275" cy="684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4513876" y="3454987"/>
              <a:ext cx="676275" cy="6835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>
            <a:xfrm>
              <a:off x="1133631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6" name="Téglalap 25"/>
            <p:cNvSpPr/>
            <p:nvPr/>
          </p:nvSpPr>
          <p:spPr>
            <a:xfrm>
              <a:off x="1809906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7" name="Téglalap 26"/>
            <p:cNvSpPr/>
            <p:nvPr/>
          </p:nvSpPr>
          <p:spPr>
            <a:xfrm>
              <a:off x="2486181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>
              <a:off x="1133631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>
              <a:off x="1809906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0" name="Téglalap 29"/>
            <p:cNvSpPr/>
            <p:nvPr/>
          </p:nvSpPr>
          <p:spPr>
            <a:xfrm>
              <a:off x="2486181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1" name="Téglalap 30"/>
            <p:cNvSpPr/>
            <p:nvPr/>
          </p:nvSpPr>
          <p:spPr>
            <a:xfrm>
              <a:off x="1133631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>
            <a:xfrm>
              <a:off x="1809906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>
            <a:xfrm>
              <a:off x="2486181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>
            <a:xfrm>
              <a:off x="3161326" y="4139009"/>
              <a:ext cx="676275" cy="6659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>
              <a:off x="3837601" y="4133843"/>
              <a:ext cx="676275" cy="678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4513876" y="4133843"/>
              <a:ext cx="676275" cy="678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>
              <a:off x="3161326" y="4812214"/>
              <a:ext cx="676275" cy="6715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>
            <a:xfrm>
              <a:off x="3837601" y="4810118"/>
              <a:ext cx="676275" cy="673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>
            <a:xfrm>
              <a:off x="4513876" y="4810119"/>
              <a:ext cx="676275" cy="673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0" name="Téglalap 39"/>
            <p:cNvSpPr/>
            <p:nvPr/>
          </p:nvSpPr>
          <p:spPr>
            <a:xfrm>
              <a:off x="3161326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>
            <a:xfrm>
              <a:off x="3837601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>
            <a:xfrm>
              <a:off x="4513876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1076312" y="2224071"/>
            <a:ext cx="4054260" cy="4055067"/>
            <a:chOff x="6625197" y="2105020"/>
            <a:chExt cx="4054260" cy="4055067"/>
          </a:xfrm>
        </p:grpSpPr>
        <p:sp>
          <p:nvSpPr>
            <p:cNvPr id="43" name="Téglalap 42"/>
            <p:cNvSpPr/>
            <p:nvPr/>
          </p:nvSpPr>
          <p:spPr>
            <a:xfrm>
              <a:off x="6625197" y="2105020"/>
              <a:ext cx="1351420" cy="13499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5" name="Téglalap 44"/>
            <p:cNvSpPr/>
            <p:nvPr/>
          </p:nvSpPr>
          <p:spPr>
            <a:xfrm>
              <a:off x="7977747" y="2105020"/>
              <a:ext cx="1350290" cy="13494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9" name="Téglalap 48"/>
            <p:cNvSpPr/>
            <p:nvPr/>
          </p:nvSpPr>
          <p:spPr>
            <a:xfrm>
              <a:off x="6625197" y="3457569"/>
              <a:ext cx="1350290" cy="1359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>
            <a:xfrm>
              <a:off x="7977747" y="3454502"/>
              <a:ext cx="1349160" cy="13602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>
            <a:xfrm>
              <a:off x="9329167" y="2107603"/>
              <a:ext cx="1350290" cy="1346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326907" y="3454501"/>
              <a:ext cx="1352550" cy="13602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4" name="Téglalap 63"/>
            <p:cNvSpPr/>
            <p:nvPr/>
          </p:nvSpPr>
          <p:spPr>
            <a:xfrm>
              <a:off x="6625197" y="4817382"/>
              <a:ext cx="1350290" cy="1342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6" name="Téglalap 65"/>
            <p:cNvSpPr/>
            <p:nvPr/>
          </p:nvSpPr>
          <p:spPr>
            <a:xfrm>
              <a:off x="7977747" y="4817382"/>
              <a:ext cx="1349160" cy="1342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74" name="Téglalap 73"/>
            <p:cNvSpPr/>
            <p:nvPr/>
          </p:nvSpPr>
          <p:spPr>
            <a:xfrm>
              <a:off x="9326907" y="4812699"/>
              <a:ext cx="1352550" cy="1347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Téglalap 49"/>
          <p:cNvSpPr/>
          <p:nvPr/>
        </p:nvSpPr>
        <p:spPr>
          <a:xfrm>
            <a:off x="1056916" y="2894367"/>
            <a:ext cx="686246" cy="66198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6825745" y="2915770"/>
            <a:ext cx="667357" cy="66981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4" name="Szalagnyíl lefelé 53"/>
          <p:cNvSpPr/>
          <p:nvPr/>
        </p:nvSpPr>
        <p:spPr>
          <a:xfrm flipV="1">
            <a:off x="1491168" y="3651174"/>
            <a:ext cx="5800882" cy="14110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2071773" y="5249622"/>
            <a:ext cx="356525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Blocks</a:t>
            </a:r>
            <a:r>
              <a:rPr lang="hu-HU" dirty="0" smtClean="0"/>
              <a:t> of </a:t>
            </a:r>
            <a:r>
              <a:rPr lang="hu-HU" dirty="0" err="1" smtClean="0"/>
              <a:t>pixels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output </a:t>
            </a:r>
            <a:r>
              <a:rPr lang="hu-HU" dirty="0" err="1" smtClean="0"/>
              <a:t>read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pixel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input</a:t>
            </a:r>
            <a:endParaRPr lang="en-US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4706266" y="625008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(1,1)</a:t>
            </a:r>
            <a:endParaRPr lang="en-US" dirty="0"/>
          </a:p>
        </p:txBody>
      </p:sp>
      <p:sp>
        <p:nvSpPr>
          <p:cNvPr id="57" name="Szövegdoboz 56"/>
          <p:cNvSpPr txBox="1"/>
          <p:nvPr/>
        </p:nvSpPr>
        <p:spPr>
          <a:xfrm>
            <a:off x="4513876" y="169069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(1,0)</a:t>
            </a:r>
            <a:endParaRPr lang="en-US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322417" y="625008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(0,1)</a:t>
            </a:r>
            <a:endParaRPr lang="en-US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6058937" y="1694559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(0,0)</a:t>
            </a:r>
            <a:endParaRPr lang="en-US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10396839" y="625007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(1,1)</a:t>
            </a:r>
            <a:endParaRPr lang="en-US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10204449" y="169068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(1,0)</a:t>
            </a:r>
            <a:endParaRPr lang="en-US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6012990" y="625007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(0,1)</a:t>
            </a:r>
            <a:endParaRPr lang="en-US" dirty="0"/>
          </a:p>
        </p:txBody>
      </p:sp>
      <p:sp>
        <p:nvSpPr>
          <p:cNvPr id="70" name="Szövegdoboz 69"/>
          <p:cNvSpPr txBox="1"/>
          <p:nvPr/>
        </p:nvSpPr>
        <p:spPr>
          <a:xfrm>
            <a:off x="520764" y="1696132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(0,0)</a:t>
            </a:r>
            <a:endParaRPr lang="en-US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7190367" y="591742"/>
            <a:ext cx="3497203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</a:t>
            </a:r>
            <a:r>
              <a:rPr lang="hu-HU" dirty="0" err="1" smtClean="0"/>
              <a:t>fragment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instance</a:t>
            </a:r>
            <a:r>
              <a:rPr lang="hu-HU" dirty="0" smtClean="0"/>
              <a:t> </a:t>
            </a:r>
            <a:r>
              <a:rPr lang="hu-HU" dirty="0" err="1" smtClean="0"/>
              <a:t>writes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pixel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 output and </a:t>
            </a:r>
            <a:r>
              <a:rPr lang="hu-HU" dirty="0" err="1" smtClean="0"/>
              <a:t>reads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pixel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 input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nearest</a:t>
            </a:r>
            <a:r>
              <a:rPr lang="hu-HU" dirty="0" smtClean="0"/>
              <a:t> </a:t>
            </a:r>
            <a:r>
              <a:rPr lang="hu-HU" dirty="0" err="1" smtClean="0"/>
              <a:t>neighbours</a:t>
            </a:r>
            <a:r>
              <a:rPr lang="hu-HU" dirty="0" smtClean="0"/>
              <a:t> </a:t>
            </a:r>
            <a:r>
              <a:rPr lang="hu-HU" dirty="0" err="1" smtClean="0"/>
              <a:t>sampling</a:t>
            </a:r>
            <a:endParaRPr lang="en-US" dirty="0"/>
          </a:p>
        </p:txBody>
      </p:sp>
      <p:sp>
        <p:nvSpPr>
          <p:cNvPr id="73" name="Ellipszis 72"/>
          <p:cNvSpPr/>
          <p:nvPr/>
        </p:nvSpPr>
        <p:spPr>
          <a:xfrm>
            <a:off x="1335924" y="3176837"/>
            <a:ext cx="113121" cy="1131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Upsampling</a:t>
            </a:r>
            <a:endParaRPr lang="en-US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6820412" y="2222295"/>
            <a:ext cx="4056520" cy="4058137"/>
            <a:chOff x="1133631" y="2104533"/>
            <a:chExt cx="4056520" cy="4058137"/>
          </a:xfrm>
        </p:grpSpPr>
        <p:sp>
          <p:nvSpPr>
            <p:cNvPr id="7" name="Téglalap 6"/>
            <p:cNvSpPr/>
            <p:nvPr/>
          </p:nvSpPr>
          <p:spPr>
            <a:xfrm>
              <a:off x="1133631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1809906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2486181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1133631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1809906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2486181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1133631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1809906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2486181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3161326" y="2104533"/>
              <a:ext cx="676275" cy="674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3837601" y="2104533"/>
              <a:ext cx="676275" cy="674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4513876" y="2105020"/>
              <a:ext cx="676275" cy="6736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161326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3837601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4513876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3161326" y="3454987"/>
              <a:ext cx="676275" cy="684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3837601" y="3454987"/>
              <a:ext cx="676275" cy="684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4513876" y="3454987"/>
              <a:ext cx="676275" cy="6835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>
            <a:xfrm>
              <a:off x="1133631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6" name="Téglalap 25"/>
            <p:cNvSpPr/>
            <p:nvPr/>
          </p:nvSpPr>
          <p:spPr>
            <a:xfrm>
              <a:off x="1809906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7" name="Téglalap 26"/>
            <p:cNvSpPr/>
            <p:nvPr/>
          </p:nvSpPr>
          <p:spPr>
            <a:xfrm>
              <a:off x="2486181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>
              <a:off x="1133631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>
              <a:off x="1809906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0" name="Téglalap 29"/>
            <p:cNvSpPr/>
            <p:nvPr/>
          </p:nvSpPr>
          <p:spPr>
            <a:xfrm>
              <a:off x="2486181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1" name="Téglalap 30"/>
            <p:cNvSpPr/>
            <p:nvPr/>
          </p:nvSpPr>
          <p:spPr>
            <a:xfrm>
              <a:off x="1133631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>
            <a:xfrm>
              <a:off x="1809906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>
            <a:xfrm>
              <a:off x="2486181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>
            <a:xfrm>
              <a:off x="3161326" y="4139009"/>
              <a:ext cx="676275" cy="6659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>
              <a:off x="3837601" y="4133843"/>
              <a:ext cx="676275" cy="678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4513876" y="4133843"/>
              <a:ext cx="676275" cy="678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>
              <a:off x="3161326" y="4812214"/>
              <a:ext cx="676275" cy="6715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>
            <a:xfrm>
              <a:off x="3837601" y="4810118"/>
              <a:ext cx="676275" cy="673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>
            <a:xfrm>
              <a:off x="4513876" y="4810119"/>
              <a:ext cx="676275" cy="673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0" name="Téglalap 39"/>
            <p:cNvSpPr/>
            <p:nvPr/>
          </p:nvSpPr>
          <p:spPr>
            <a:xfrm>
              <a:off x="3161326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>
            <a:xfrm>
              <a:off x="3837601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>
            <a:xfrm>
              <a:off x="4513876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1076312" y="2224071"/>
            <a:ext cx="4054260" cy="4055067"/>
            <a:chOff x="6625197" y="2105020"/>
            <a:chExt cx="4054260" cy="4055067"/>
          </a:xfrm>
        </p:grpSpPr>
        <p:sp>
          <p:nvSpPr>
            <p:cNvPr id="43" name="Téglalap 42"/>
            <p:cNvSpPr/>
            <p:nvPr/>
          </p:nvSpPr>
          <p:spPr>
            <a:xfrm>
              <a:off x="6625197" y="2105020"/>
              <a:ext cx="1351420" cy="13499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5" name="Téglalap 44"/>
            <p:cNvSpPr/>
            <p:nvPr/>
          </p:nvSpPr>
          <p:spPr>
            <a:xfrm>
              <a:off x="7977747" y="2105020"/>
              <a:ext cx="1350290" cy="13494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9" name="Téglalap 48"/>
            <p:cNvSpPr/>
            <p:nvPr/>
          </p:nvSpPr>
          <p:spPr>
            <a:xfrm>
              <a:off x="6625197" y="3457569"/>
              <a:ext cx="1350290" cy="1359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>
            <a:xfrm>
              <a:off x="7977747" y="3454502"/>
              <a:ext cx="1349160" cy="13602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>
            <a:xfrm>
              <a:off x="9329167" y="2107603"/>
              <a:ext cx="1350290" cy="1346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326907" y="3454501"/>
              <a:ext cx="1352550" cy="13602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4" name="Téglalap 63"/>
            <p:cNvSpPr/>
            <p:nvPr/>
          </p:nvSpPr>
          <p:spPr>
            <a:xfrm>
              <a:off x="6625197" y="4817382"/>
              <a:ext cx="1350290" cy="1342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6" name="Téglalap 65"/>
            <p:cNvSpPr/>
            <p:nvPr/>
          </p:nvSpPr>
          <p:spPr>
            <a:xfrm>
              <a:off x="7977747" y="4817382"/>
              <a:ext cx="1349160" cy="1342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74" name="Téglalap 73"/>
            <p:cNvSpPr/>
            <p:nvPr/>
          </p:nvSpPr>
          <p:spPr>
            <a:xfrm>
              <a:off x="9326907" y="4812699"/>
              <a:ext cx="1352550" cy="1347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Téglalap 49"/>
          <p:cNvSpPr/>
          <p:nvPr/>
        </p:nvSpPr>
        <p:spPr>
          <a:xfrm>
            <a:off x="1735646" y="2894367"/>
            <a:ext cx="686246" cy="66198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7504475" y="2915770"/>
            <a:ext cx="667357" cy="66981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4" name="Szalagnyíl lefelé 53"/>
          <p:cNvSpPr/>
          <p:nvPr/>
        </p:nvSpPr>
        <p:spPr>
          <a:xfrm flipV="1">
            <a:off x="2169898" y="3651174"/>
            <a:ext cx="5800882" cy="14110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2750503" y="5249622"/>
            <a:ext cx="356525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Blocks</a:t>
            </a:r>
            <a:r>
              <a:rPr lang="hu-HU" dirty="0" smtClean="0"/>
              <a:t> of </a:t>
            </a:r>
            <a:r>
              <a:rPr lang="hu-HU" dirty="0" err="1" smtClean="0"/>
              <a:t>pixels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output </a:t>
            </a:r>
            <a:r>
              <a:rPr lang="hu-HU" dirty="0" err="1" smtClean="0"/>
              <a:t>read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pixel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input</a:t>
            </a:r>
            <a:endParaRPr lang="en-US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4706266" y="625008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(1,1)</a:t>
            </a:r>
            <a:endParaRPr lang="en-US" dirty="0"/>
          </a:p>
        </p:txBody>
      </p:sp>
      <p:sp>
        <p:nvSpPr>
          <p:cNvPr id="57" name="Szövegdoboz 56"/>
          <p:cNvSpPr txBox="1"/>
          <p:nvPr/>
        </p:nvSpPr>
        <p:spPr>
          <a:xfrm>
            <a:off x="4513876" y="169069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(1,0)</a:t>
            </a:r>
            <a:endParaRPr lang="en-US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322417" y="625008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(0,1)</a:t>
            </a:r>
            <a:endParaRPr lang="en-US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6058937" y="1694559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(0,0)</a:t>
            </a:r>
            <a:endParaRPr lang="en-US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10396839" y="625007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(1,1)</a:t>
            </a:r>
            <a:endParaRPr lang="en-US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10204449" y="169068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(1,0)</a:t>
            </a:r>
            <a:endParaRPr lang="en-US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6012990" y="625007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(0,1)</a:t>
            </a:r>
            <a:endParaRPr lang="en-US" dirty="0"/>
          </a:p>
        </p:txBody>
      </p:sp>
      <p:sp>
        <p:nvSpPr>
          <p:cNvPr id="70" name="Szövegdoboz 69"/>
          <p:cNvSpPr txBox="1"/>
          <p:nvPr/>
        </p:nvSpPr>
        <p:spPr>
          <a:xfrm>
            <a:off x="520764" y="1696132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(0,0)</a:t>
            </a:r>
            <a:endParaRPr lang="en-US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7190367" y="591742"/>
            <a:ext cx="3497203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</a:t>
            </a:r>
            <a:r>
              <a:rPr lang="hu-HU" dirty="0" err="1" smtClean="0"/>
              <a:t>fragment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instance</a:t>
            </a:r>
            <a:r>
              <a:rPr lang="hu-HU" dirty="0" smtClean="0"/>
              <a:t> </a:t>
            </a:r>
            <a:r>
              <a:rPr lang="hu-HU" dirty="0" err="1" smtClean="0"/>
              <a:t>writes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pixel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 output and </a:t>
            </a:r>
            <a:r>
              <a:rPr lang="hu-HU" dirty="0" err="1" smtClean="0"/>
              <a:t>reads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pixel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 input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nearest</a:t>
            </a:r>
            <a:r>
              <a:rPr lang="hu-HU" dirty="0" smtClean="0"/>
              <a:t> </a:t>
            </a:r>
            <a:r>
              <a:rPr lang="hu-HU" dirty="0" err="1" smtClean="0"/>
              <a:t>neighbours</a:t>
            </a:r>
            <a:r>
              <a:rPr lang="hu-HU" dirty="0" smtClean="0"/>
              <a:t> </a:t>
            </a:r>
            <a:r>
              <a:rPr lang="hu-HU" dirty="0" err="1" smtClean="0"/>
              <a:t>sampling</a:t>
            </a:r>
            <a:endParaRPr lang="en-US" dirty="0"/>
          </a:p>
        </p:txBody>
      </p:sp>
      <p:sp>
        <p:nvSpPr>
          <p:cNvPr id="73" name="Ellipszis 72"/>
          <p:cNvSpPr/>
          <p:nvPr/>
        </p:nvSpPr>
        <p:spPr>
          <a:xfrm>
            <a:off x="2014654" y="3176837"/>
            <a:ext cx="113121" cy="1131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Pixelization</a:t>
            </a:r>
            <a:r>
              <a:rPr lang="hu-HU" dirty="0" smtClean="0"/>
              <a:t> C# script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Create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C# script, </a:t>
            </a:r>
            <a:r>
              <a:rPr lang="hu-HU" dirty="0" err="1" smtClean="0"/>
              <a:t>call</a:t>
            </a:r>
            <a:r>
              <a:rPr lang="hu-HU" dirty="0" smtClean="0"/>
              <a:t> it </a:t>
            </a:r>
            <a:r>
              <a:rPr lang="hu-HU" dirty="0" err="1" smtClean="0"/>
              <a:t>PixelizeManualEffect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Attach</a:t>
            </a:r>
            <a:r>
              <a:rPr lang="hu-HU" dirty="0" smtClean="0"/>
              <a:t> it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main camera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90" y="2377224"/>
            <a:ext cx="1066800" cy="10477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90" y="4586288"/>
            <a:ext cx="48672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Pixelization</a:t>
            </a:r>
            <a:r>
              <a:rPr lang="hu-HU" dirty="0" smtClean="0"/>
              <a:t> C# script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Derive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PostEffectsBase</a:t>
            </a:r>
            <a:r>
              <a:rPr lang="hu-HU" dirty="0" smtClean="0"/>
              <a:t> </a:t>
            </a:r>
            <a:r>
              <a:rPr lang="hu-HU" dirty="0" err="1" smtClean="0"/>
              <a:t>base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,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before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077798" y="2637434"/>
            <a:ext cx="86318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ExecuteInEditMode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RequireComponent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))]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PixelizeManualEffect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PostEffectsBase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[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(0, 4)]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level = 1;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.Find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"NPR/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PixelizeManualShader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Pixelization</a:t>
            </a:r>
            <a:r>
              <a:rPr lang="hu-HU" dirty="0" smtClean="0"/>
              <a:t> C# script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Derive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PostEffectsBase</a:t>
            </a:r>
            <a:r>
              <a:rPr lang="hu-HU" dirty="0" smtClean="0"/>
              <a:t> </a:t>
            </a:r>
            <a:r>
              <a:rPr lang="hu-HU" dirty="0" err="1" smtClean="0"/>
              <a:t>base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,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before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077798" y="2637434"/>
            <a:ext cx="86318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ExecuteInEditMode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RequireComponent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))]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PixelizeManualEffect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PostEffectsBase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[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(0, 4)]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level = 1;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.Find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"NPR/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PixelizeManualShader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1564614" y="3719171"/>
            <a:ext cx="3082799" cy="7397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975070" y="3627359"/>
            <a:ext cx="2495873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parameter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tell</a:t>
            </a:r>
            <a:r>
              <a:rPr lang="hu-HU" dirty="0" smtClean="0"/>
              <a:t> </a:t>
            </a:r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times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apply</a:t>
            </a:r>
            <a:r>
              <a:rPr lang="hu-HU" dirty="0" smtClean="0"/>
              <a:t> 2x2 </a:t>
            </a:r>
            <a:r>
              <a:rPr lang="hu-HU" dirty="0" err="1" smtClean="0"/>
              <a:t>downsampling</a:t>
            </a:r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757" y="3770819"/>
            <a:ext cx="4237152" cy="6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Pixelization</a:t>
            </a:r>
            <a:r>
              <a:rPr lang="hu-HU" dirty="0" smtClean="0"/>
              <a:t> C# script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650451" y="1760293"/>
            <a:ext cx="10703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OnRenderImage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source, 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destination</a:t>
            </a:r>
            <a:r>
              <a:rPr lang="fr-F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source;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l = 0; l &lt; level; ++l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.GetTemporary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inTexture.width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/ 2,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inTexture.height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/ 2);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inTexture.filterMode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.Point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material);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inTexture.filterMode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destination);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(source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destination);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83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Pixelization</a:t>
            </a:r>
            <a:r>
              <a:rPr lang="hu-HU" dirty="0" smtClean="0"/>
              <a:t> C# script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650451" y="1760293"/>
            <a:ext cx="10703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OnRenderImage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source, 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destination</a:t>
            </a:r>
            <a:r>
              <a:rPr lang="fr-F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source;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l = 0; l &lt; level; ++l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.GetTemporary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inTexture.width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/ 2,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inTexture.height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/ 2);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inTexture.filterMode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.Point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material);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inTexture.filterMode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destination);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(source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destination);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10" name="Téglalap 9"/>
          <p:cNvSpPr/>
          <p:nvPr/>
        </p:nvSpPr>
        <p:spPr>
          <a:xfrm>
            <a:off x="1564614" y="2271861"/>
            <a:ext cx="9681563" cy="210217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750304" y="3737135"/>
            <a:ext cx="2495873" cy="646331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Gradual</a:t>
            </a:r>
            <a:r>
              <a:rPr lang="hu-HU" dirty="0" smtClean="0"/>
              <a:t> 2x2 </a:t>
            </a:r>
            <a:r>
              <a:rPr lang="hu-HU" dirty="0" err="1" smtClean="0"/>
              <a:t>downsampling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Pixelization</a:t>
            </a:r>
            <a:r>
              <a:rPr lang="hu-HU" dirty="0" smtClean="0"/>
              <a:t> C# script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650451" y="1760293"/>
            <a:ext cx="10703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OnRenderImage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source, 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destination</a:t>
            </a:r>
            <a:r>
              <a:rPr lang="fr-F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source;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l = 0; l &lt; level; ++l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.GetTemporary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inTexture.width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/ 2,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inTexture.height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/ 2);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inTexture.filterMode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.Point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material);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inTexture.filterMode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destination);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(source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destination);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10" name="Téglalap 9"/>
          <p:cNvSpPr/>
          <p:nvPr/>
        </p:nvSpPr>
        <p:spPr>
          <a:xfrm>
            <a:off x="2045617" y="2705492"/>
            <a:ext cx="8578392" cy="66930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128136" y="3425546"/>
            <a:ext cx="2505299" cy="923330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Render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a </a:t>
            </a:r>
            <a:r>
              <a:rPr lang="hu-HU" dirty="0" err="1" smtClean="0"/>
              <a:t>half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 </a:t>
            </a:r>
            <a:r>
              <a:rPr lang="hu-HU" dirty="0" err="1" smtClean="0"/>
              <a:t>texture</a:t>
            </a:r>
            <a:endParaRPr lang="hu-HU" dirty="0" smtClean="0"/>
          </a:p>
          <a:p>
            <a:pPr algn="ctr"/>
            <a:r>
              <a:rPr lang="hu-HU" dirty="0" smtClean="0"/>
              <a:t>(</a:t>
            </a:r>
            <a:r>
              <a:rPr lang="hu-HU" dirty="0" err="1" smtClean="0"/>
              <a:t>with</a:t>
            </a:r>
            <a:r>
              <a:rPr lang="hu-HU" dirty="0" smtClean="0"/>
              <a:t> 4-times less </a:t>
            </a:r>
            <a:r>
              <a:rPr lang="hu-HU" dirty="0" err="1" smtClean="0"/>
              <a:t>pixels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Pixelization</a:t>
            </a:r>
            <a:r>
              <a:rPr lang="hu-HU" dirty="0" smtClean="0"/>
              <a:t> C# script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650451" y="1760293"/>
            <a:ext cx="10703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OnRenderImage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source, 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destination</a:t>
            </a:r>
            <a:r>
              <a:rPr lang="fr-F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source;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l = 0; l &lt; level; ++l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.GetTemporary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inTexture.width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/ 2,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inTexture.height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/ 2);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inTexture.filterMode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.Point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material);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inTexture.filterMode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destination);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(source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destination);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10" name="Téglalap 9"/>
          <p:cNvSpPr/>
          <p:nvPr/>
        </p:nvSpPr>
        <p:spPr>
          <a:xfrm>
            <a:off x="2045617" y="3242823"/>
            <a:ext cx="4590853" cy="3393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854759" y="3412504"/>
            <a:ext cx="2872944" cy="1200329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we </a:t>
            </a:r>
            <a:r>
              <a:rPr lang="hu-HU" dirty="0" err="1" smtClean="0"/>
              <a:t>want</a:t>
            </a:r>
            <a:r>
              <a:rPr lang="hu-HU" dirty="0" smtClean="0"/>
              <a:t> no </a:t>
            </a:r>
            <a:r>
              <a:rPr lang="hu-HU" dirty="0" err="1" smtClean="0"/>
              <a:t>interpolation</a:t>
            </a:r>
            <a:r>
              <a:rPr lang="hu-HU" dirty="0" smtClean="0"/>
              <a:t> </a:t>
            </a:r>
            <a:r>
              <a:rPr lang="hu-HU" dirty="0" err="1" smtClean="0"/>
              <a:t>right</a:t>
            </a:r>
            <a:r>
              <a:rPr lang="hu-HU" dirty="0" smtClean="0"/>
              <a:t> </a:t>
            </a:r>
            <a:r>
              <a:rPr lang="hu-HU" dirty="0" err="1" smtClean="0"/>
              <a:t>now</a:t>
            </a:r>
            <a:r>
              <a:rPr lang="hu-HU" dirty="0" smtClean="0"/>
              <a:t>,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set</a:t>
            </a:r>
            <a:r>
              <a:rPr lang="hu-HU" dirty="0" smtClean="0"/>
              <a:t> filtering </a:t>
            </a:r>
            <a:r>
              <a:rPr lang="hu-HU" dirty="0" err="1" smtClean="0"/>
              <a:t>mode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Point</a:t>
            </a:r>
            <a:r>
              <a:rPr lang="hu-HU" dirty="0" smtClean="0"/>
              <a:t> (</a:t>
            </a:r>
            <a:r>
              <a:rPr lang="hu-HU" dirty="0" err="1" smtClean="0"/>
              <a:t>nearest</a:t>
            </a:r>
            <a:r>
              <a:rPr lang="hu-HU" dirty="0" smtClean="0"/>
              <a:t> </a:t>
            </a:r>
            <a:r>
              <a:rPr lang="hu-HU" dirty="0" err="1" smtClean="0"/>
              <a:t>neighbour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Starting project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2667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err="1" smtClean="0"/>
              <a:t>Use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starting project of </a:t>
            </a:r>
            <a:r>
              <a:rPr lang="hu-HU" sz="2400" dirty="0" err="1" smtClean="0"/>
              <a:t>this</a:t>
            </a:r>
            <a:r>
              <a:rPr lang="hu-HU" sz="2400" dirty="0" smtClean="0"/>
              <a:t> </a:t>
            </a:r>
            <a:r>
              <a:rPr lang="hu-HU" sz="2400" dirty="0" err="1" smtClean="0"/>
              <a:t>practical</a:t>
            </a:r>
            <a:r>
              <a:rPr lang="hu-HU" sz="2400" dirty="0" smtClean="0"/>
              <a:t> – Pr07-ReductionBasedTechniques.zip</a:t>
            </a:r>
          </a:p>
          <a:p>
            <a:r>
              <a:rPr lang="hu-HU" sz="2400" dirty="0" err="1" smtClean="0"/>
              <a:t>Contains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PostEffectsBase</a:t>
            </a:r>
            <a:r>
              <a:rPr lang="hu-HU" sz="2400" dirty="0" smtClean="0"/>
              <a:t> </a:t>
            </a:r>
            <a:r>
              <a:rPr lang="hu-HU" sz="2400" dirty="0" err="1" smtClean="0"/>
              <a:t>base</a:t>
            </a:r>
            <a:r>
              <a:rPr lang="hu-HU" sz="2400" dirty="0" smtClean="0"/>
              <a:t> </a:t>
            </a:r>
            <a:r>
              <a:rPr lang="hu-HU" sz="2400" dirty="0" err="1" smtClean="0"/>
              <a:t>class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image </a:t>
            </a:r>
            <a:r>
              <a:rPr lang="hu-HU" sz="2400" dirty="0" err="1" smtClean="0"/>
              <a:t>effects</a:t>
            </a:r>
            <a:r>
              <a:rPr lang="hu-HU" sz="2400" dirty="0" smtClean="0"/>
              <a:t> </a:t>
            </a:r>
            <a:r>
              <a:rPr lang="hu-HU" sz="2400" dirty="0" err="1" smtClean="0"/>
              <a:t>from</a:t>
            </a:r>
            <a:r>
              <a:rPr lang="hu-HU" sz="2400" dirty="0" smtClean="0"/>
              <a:t> </a:t>
            </a:r>
            <a:r>
              <a:rPr lang="hu-HU" sz="2400" dirty="0" err="1" smtClean="0"/>
              <a:t>earlier</a:t>
            </a:r>
            <a:r>
              <a:rPr lang="hu-HU" sz="2400" dirty="0" smtClean="0"/>
              <a:t> </a:t>
            </a:r>
            <a:r>
              <a:rPr lang="hu-HU" sz="2400" dirty="0" err="1" smtClean="0"/>
              <a:t>week</a:t>
            </a:r>
            <a:r>
              <a:rPr lang="hu-HU" sz="2400" dirty="0" err="1"/>
              <a:t>s</a:t>
            </a:r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/>
          </a:p>
          <a:p>
            <a:r>
              <a:rPr lang="hu-HU" sz="2400" dirty="0" err="1" smtClean="0"/>
              <a:t>Contains</a:t>
            </a:r>
            <a:r>
              <a:rPr lang="hu-HU" sz="2400" dirty="0" smtClean="0"/>
              <a:t> </a:t>
            </a:r>
            <a:r>
              <a:rPr lang="hu-HU" sz="2400" dirty="0" err="1" smtClean="0"/>
              <a:t>some</a:t>
            </a:r>
            <a:r>
              <a:rPr lang="hu-HU" sz="2400" dirty="0" smtClean="0"/>
              <a:t> </a:t>
            </a:r>
            <a:r>
              <a:rPr lang="hu-HU" sz="2400" dirty="0" err="1" smtClean="0"/>
              <a:t>example</a:t>
            </a:r>
            <a:r>
              <a:rPr lang="hu-HU" sz="2400" dirty="0" smtClean="0"/>
              <a:t> </a:t>
            </a:r>
            <a:r>
              <a:rPr lang="hu-HU" sz="2400" dirty="0" err="1" smtClean="0"/>
              <a:t>color</a:t>
            </a:r>
            <a:r>
              <a:rPr lang="hu-HU" sz="2400" dirty="0" smtClean="0"/>
              <a:t> </a:t>
            </a:r>
            <a:r>
              <a:rPr lang="hu-HU" sz="2400" dirty="0" err="1" smtClean="0"/>
              <a:t>style</a:t>
            </a:r>
            <a:r>
              <a:rPr lang="hu-HU" sz="2400" dirty="0" smtClean="0"/>
              <a:t> </a:t>
            </a:r>
            <a:r>
              <a:rPr lang="hu-HU" sz="2400" dirty="0" err="1" smtClean="0"/>
              <a:t>images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color</a:t>
            </a:r>
            <a:r>
              <a:rPr lang="hu-HU" sz="2400" dirty="0" smtClean="0"/>
              <a:t> </a:t>
            </a:r>
            <a:r>
              <a:rPr lang="hu-HU" sz="2400" dirty="0" err="1" smtClean="0"/>
              <a:t>transfer</a:t>
            </a:r>
            <a:r>
              <a:rPr lang="hu-HU" sz="2400" dirty="0" smtClean="0"/>
              <a:t> </a:t>
            </a:r>
            <a:r>
              <a:rPr lang="hu-HU" sz="2400" dirty="0" err="1" smtClean="0"/>
              <a:t>effect</a:t>
            </a:r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r>
              <a:rPr lang="en-US" sz="2400" dirty="0" smtClean="0"/>
              <a:t>Open </a:t>
            </a:r>
            <a:r>
              <a:rPr lang="en-US" sz="2400" dirty="0"/>
              <a:t>the base unity scene: </a:t>
            </a:r>
          </a:p>
          <a:p>
            <a:pPr lvl="1"/>
            <a:r>
              <a:rPr lang="en-US" sz="2000" dirty="0" smtClean="0"/>
              <a:t>Lab0</a:t>
            </a:r>
            <a:r>
              <a:rPr lang="hu-HU" sz="2000" dirty="0" smtClean="0"/>
              <a:t>7</a:t>
            </a:r>
            <a:r>
              <a:rPr lang="en-US" sz="2000" dirty="0" smtClean="0"/>
              <a:t>/Lab0</a:t>
            </a:r>
            <a:r>
              <a:rPr lang="hu-HU" sz="2000" dirty="0" smtClean="0"/>
              <a:t>7</a:t>
            </a:r>
            <a:r>
              <a:rPr lang="en-US" sz="2000" dirty="0" smtClean="0"/>
              <a:t>-</a:t>
            </a:r>
            <a:r>
              <a:rPr lang="en-US" sz="2000" dirty="0" err="1" smtClean="0"/>
              <a:t>Scene.unity</a:t>
            </a:r>
            <a:endParaRPr lang="en-US" sz="2000" dirty="0"/>
          </a:p>
          <a:p>
            <a:endParaRPr lang="hu-HU" sz="24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11" y="2623304"/>
            <a:ext cx="1534693" cy="138300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11" y="4559326"/>
            <a:ext cx="4457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Pixelization</a:t>
            </a:r>
            <a:r>
              <a:rPr lang="hu-HU" dirty="0" smtClean="0"/>
              <a:t> C# script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650451" y="1760293"/>
            <a:ext cx="10703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OnRenderImage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source, 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destination</a:t>
            </a:r>
            <a:r>
              <a:rPr lang="fr-F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source;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l = 0; l &lt; level; ++l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.GetTemporary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inTexture.width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/ 2,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inTexture.height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/ 2);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inTexture.filterMode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.Point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material);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inTexture.filterMode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destination);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(source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destination);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10" name="Téglalap 9"/>
          <p:cNvSpPr/>
          <p:nvPr/>
        </p:nvSpPr>
        <p:spPr>
          <a:xfrm>
            <a:off x="2045617" y="3469064"/>
            <a:ext cx="5344997" cy="3393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128136" y="3859180"/>
            <a:ext cx="2505299" cy="1200329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2x2 </a:t>
            </a:r>
            <a:r>
              <a:rPr lang="hu-HU" dirty="0" err="1" smtClean="0"/>
              <a:t>downsampling</a:t>
            </a:r>
            <a:r>
              <a:rPr lang="hu-HU" dirty="0" smtClean="0"/>
              <a:t> (</a:t>
            </a:r>
            <a:r>
              <a:rPr lang="hu-HU" dirty="0" err="1" smtClean="0"/>
              <a:t>implemented</a:t>
            </a:r>
            <a:r>
              <a:rPr lang="hu-HU" dirty="0" smtClean="0"/>
              <a:t> in </a:t>
            </a:r>
            <a:r>
              <a:rPr lang="hu-HU" dirty="0" err="1" smtClean="0"/>
              <a:t>pass</a:t>
            </a:r>
            <a:r>
              <a:rPr lang="hu-HU" dirty="0" smtClean="0"/>
              <a:t> 0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Pixelization</a:t>
            </a:r>
            <a:r>
              <a:rPr lang="hu-HU" dirty="0" smtClean="0"/>
              <a:t> C# script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650451" y="1760293"/>
            <a:ext cx="10703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OnRenderImage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source, 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destination</a:t>
            </a:r>
            <a:r>
              <a:rPr lang="fr-F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source;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l = 0; l &lt; level; ++l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.GetTemporary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inTexture.width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/ 2,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inTexture.height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/ 2);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inTexture.filterMode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.Point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material);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inTexture.filterMode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destination);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(source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destination);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10" name="Téglalap 9"/>
          <p:cNvSpPr/>
          <p:nvPr/>
        </p:nvSpPr>
        <p:spPr>
          <a:xfrm>
            <a:off x="2045617" y="3751868"/>
            <a:ext cx="2752626" cy="3393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998436" y="3768068"/>
            <a:ext cx="2505299" cy="646331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Continue</a:t>
            </a:r>
            <a:r>
              <a:rPr lang="hu-HU" dirty="0" smtClean="0"/>
              <a:t> </a:t>
            </a:r>
            <a:r>
              <a:rPr lang="hu-HU" dirty="0" err="1" smtClean="0"/>
              <a:t>downsampling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smaller</a:t>
            </a:r>
            <a:r>
              <a:rPr lang="hu-HU" dirty="0" smtClean="0"/>
              <a:t> </a:t>
            </a:r>
            <a:r>
              <a:rPr lang="hu-HU" dirty="0" err="1" smtClean="0"/>
              <a:t>texture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Pixelization</a:t>
            </a:r>
            <a:r>
              <a:rPr lang="hu-HU" dirty="0" smtClean="0"/>
              <a:t> C# script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650451" y="1760293"/>
            <a:ext cx="10703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OnRenderImage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source, 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destination</a:t>
            </a:r>
            <a:r>
              <a:rPr lang="fr-F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source;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l = 0; l &lt; level; ++l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.GetTemporary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inTexture.width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/ 2,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inTexture.height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/ 2);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inTexture.filterMode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.Point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material);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outTexture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inTexture.filterMode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destination);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(source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destination);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10" name="Téglalap 9"/>
          <p:cNvSpPr/>
          <p:nvPr/>
        </p:nvSpPr>
        <p:spPr>
          <a:xfrm>
            <a:off x="1545996" y="4414399"/>
            <a:ext cx="4675696" cy="65722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478445" y="4414399"/>
            <a:ext cx="3697005" cy="2031325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Now</a:t>
            </a:r>
            <a:r>
              <a:rPr lang="hu-HU" dirty="0" smtClean="0"/>
              <a:t> we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image </a:t>
            </a:r>
            <a:r>
              <a:rPr lang="hu-HU" dirty="0" err="1" smtClean="0"/>
              <a:t>rendered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camera </a:t>
            </a:r>
            <a:r>
              <a:rPr lang="hu-HU" dirty="0" err="1" smtClean="0"/>
              <a:t>downsampled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desired</a:t>
            </a:r>
            <a:r>
              <a:rPr lang="hu-HU" dirty="0" smtClean="0"/>
              <a:t>, </a:t>
            </a:r>
            <a:r>
              <a:rPr lang="hu-HU" dirty="0" err="1" smtClean="0"/>
              <a:t>lower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. We </a:t>
            </a:r>
            <a:r>
              <a:rPr lang="hu-HU" dirty="0" err="1" smtClean="0"/>
              <a:t>simply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/>
              <a:t> </a:t>
            </a:r>
            <a:r>
              <a:rPr lang="hu-HU" dirty="0" err="1" smtClean="0"/>
              <a:t>copy</a:t>
            </a:r>
            <a:r>
              <a:rPr lang="hu-HU" dirty="0" smtClean="0"/>
              <a:t> (</a:t>
            </a:r>
            <a:r>
              <a:rPr lang="hu-HU" dirty="0" err="1" smtClean="0"/>
              <a:t>upsample</a:t>
            </a:r>
            <a:r>
              <a:rPr lang="hu-HU" dirty="0" smtClean="0"/>
              <a:t>,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nearest</a:t>
            </a:r>
            <a:r>
              <a:rPr lang="hu-HU" dirty="0" smtClean="0"/>
              <a:t> </a:t>
            </a:r>
            <a:r>
              <a:rPr lang="hu-HU" dirty="0" err="1" smtClean="0"/>
              <a:t>neighbour</a:t>
            </a:r>
            <a:r>
              <a:rPr lang="hu-HU" dirty="0" smtClean="0"/>
              <a:t> </a:t>
            </a:r>
            <a:r>
              <a:rPr lang="hu-HU" dirty="0" err="1" smtClean="0"/>
              <a:t>interpolation</a:t>
            </a:r>
            <a:r>
              <a:rPr lang="hu-HU" dirty="0" smtClean="0"/>
              <a:t>)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texture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, </a:t>
            </a:r>
            <a:r>
              <a:rPr lang="hu-HU" dirty="0" err="1" smtClean="0"/>
              <a:t>which</a:t>
            </a:r>
            <a:r>
              <a:rPr lang="hu-HU" dirty="0" smtClean="0"/>
              <a:t> has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original</a:t>
            </a:r>
            <a:r>
              <a:rPr lang="hu-HU" dirty="0" smtClean="0"/>
              <a:t> </a:t>
            </a:r>
            <a:r>
              <a:rPr lang="hu-HU" dirty="0" err="1" smtClean="0"/>
              <a:t>source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1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Pixelization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Create</a:t>
            </a:r>
            <a:r>
              <a:rPr lang="hu-HU" dirty="0" smtClean="0"/>
              <a:t> a </a:t>
            </a:r>
            <a:r>
              <a:rPr lang="hu-HU" dirty="0" err="1" smtClean="0"/>
              <a:t>new</a:t>
            </a:r>
            <a:r>
              <a:rPr lang="hu-HU" dirty="0" smtClean="0"/>
              <a:t> Image </a:t>
            </a:r>
            <a:r>
              <a:rPr lang="hu-HU" dirty="0" err="1" smtClean="0"/>
              <a:t>Effect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hu-HU" dirty="0" smtClean="0"/>
          </a:p>
          <a:p>
            <a:pPr lvl="1"/>
            <a:r>
              <a:rPr lang="hu-HU" dirty="0" err="1" smtClean="0"/>
              <a:t>Call</a:t>
            </a:r>
            <a:r>
              <a:rPr lang="hu-HU" dirty="0" smtClean="0"/>
              <a:t> it </a:t>
            </a:r>
            <a:r>
              <a:rPr lang="hu-HU" dirty="0" err="1" smtClean="0"/>
              <a:t>PixelizeManualShader.shader</a:t>
            </a:r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 err="1" smtClean="0"/>
              <a:t>Set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r>
              <a:rPr lang="hu-HU" dirty="0" smtClean="0"/>
              <a:t> </a:t>
            </a:r>
            <a:r>
              <a:rPr lang="hu-HU" dirty="0" err="1" smtClean="0"/>
              <a:t>string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NPR/</a:t>
            </a:r>
            <a:r>
              <a:rPr lang="hu-HU" dirty="0" err="1"/>
              <a:t>PixelizeManualShader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241" y="2848769"/>
            <a:ext cx="1095375" cy="115252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242448" y="49695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b="1" dirty="0">
                <a:solidFill>
                  <a:srgbClr val="A31515"/>
                </a:solidFill>
                <a:latin typeface="Consolas" panose="020B0609020204030204" pitchFamily="49" charset="0"/>
              </a:rPr>
              <a:t>NPR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PixelizeManualShader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Properties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Pixelization</a:t>
            </a:r>
            <a:r>
              <a:rPr lang="hu-HU" dirty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: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pass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8237" y="1571101"/>
            <a:ext cx="10515600" cy="4351338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Take</a:t>
            </a:r>
            <a:r>
              <a:rPr lang="hu-HU" sz="2400" dirty="0" smtClean="0"/>
              <a:t> </a:t>
            </a:r>
            <a:r>
              <a:rPr lang="hu-HU" sz="2400" dirty="0" err="1" smtClean="0"/>
              <a:t>four</a:t>
            </a:r>
            <a:r>
              <a:rPr lang="hu-HU" sz="2400" dirty="0" smtClean="0"/>
              <a:t> </a:t>
            </a:r>
            <a:r>
              <a:rPr lang="hu-HU" sz="2400" dirty="0" err="1" smtClean="0"/>
              <a:t>pixels</a:t>
            </a:r>
            <a:r>
              <a:rPr lang="hu-HU" sz="2400" dirty="0" smtClean="0"/>
              <a:t>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input </a:t>
            </a:r>
            <a:r>
              <a:rPr lang="hu-HU" sz="2400" dirty="0" err="1" smtClean="0"/>
              <a:t>return</a:t>
            </a:r>
            <a:r>
              <a:rPr lang="hu-HU" sz="2400" dirty="0" smtClean="0"/>
              <a:t> </a:t>
            </a:r>
            <a:r>
              <a:rPr lang="hu-HU" sz="2400" dirty="0" err="1" smtClean="0"/>
              <a:t>their</a:t>
            </a:r>
            <a:r>
              <a:rPr lang="hu-HU" sz="2400" dirty="0" smtClean="0"/>
              <a:t> </a:t>
            </a:r>
            <a:r>
              <a:rPr lang="hu-HU" sz="2400" dirty="0" err="1" smtClean="0"/>
              <a:t>average</a:t>
            </a:r>
            <a:endParaRPr lang="hu-HU" sz="2400" dirty="0" smtClean="0"/>
          </a:p>
          <a:p>
            <a:r>
              <a:rPr lang="hu-HU" sz="2400" dirty="0" err="1" smtClean="0"/>
              <a:t>Note</a:t>
            </a:r>
            <a:r>
              <a:rPr lang="hu-HU" sz="2400" dirty="0" smtClean="0"/>
              <a:t>: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fragment</a:t>
            </a:r>
            <a:r>
              <a:rPr lang="hu-HU" sz="2400" dirty="0" smtClean="0"/>
              <a:t> </a:t>
            </a:r>
            <a:r>
              <a:rPr lang="hu-HU" sz="2400" dirty="0" err="1" smtClean="0"/>
              <a:t>shader</a:t>
            </a:r>
            <a:r>
              <a:rPr lang="hu-HU" sz="2400" dirty="0" smtClean="0"/>
              <a:t> </a:t>
            </a:r>
            <a:r>
              <a:rPr lang="hu-HU" sz="2400" dirty="0" err="1" smtClean="0"/>
              <a:t>shader</a:t>
            </a:r>
            <a:r>
              <a:rPr lang="hu-HU" sz="2400" dirty="0" smtClean="0"/>
              <a:t> is </a:t>
            </a:r>
            <a:r>
              <a:rPr lang="hu-HU" sz="2400" dirty="0" err="1" smtClean="0"/>
              <a:t>invoked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every</a:t>
            </a:r>
            <a:r>
              <a:rPr lang="hu-HU" sz="2400" dirty="0" smtClean="0"/>
              <a:t> pixel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i="1" dirty="0" smtClean="0"/>
              <a:t>output</a:t>
            </a:r>
            <a:r>
              <a:rPr lang="hu-HU" sz="2400" dirty="0" smtClean="0"/>
              <a:t> </a:t>
            </a:r>
            <a:r>
              <a:rPr lang="hu-HU" sz="2400" dirty="0" err="1" smtClean="0"/>
              <a:t>texture</a:t>
            </a:r>
            <a:r>
              <a:rPr lang="hu-HU" sz="2400" dirty="0" smtClean="0"/>
              <a:t> and </a:t>
            </a:r>
            <a:r>
              <a:rPr lang="hu-HU" sz="2400" dirty="0" err="1" smtClean="0"/>
              <a:t>i.uv</a:t>
            </a:r>
            <a:r>
              <a:rPr lang="hu-HU" sz="2400" dirty="0" smtClean="0"/>
              <a:t> </a:t>
            </a:r>
            <a:r>
              <a:rPr lang="hu-HU" sz="2400" dirty="0" err="1" smtClean="0"/>
              <a:t>points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center of output </a:t>
            </a:r>
            <a:r>
              <a:rPr lang="hu-HU" sz="2400" dirty="0" err="1" smtClean="0"/>
              <a:t>pixels</a:t>
            </a:r>
            <a:endParaRPr lang="hu-HU" sz="2400" dirty="0" smtClean="0"/>
          </a:p>
          <a:p>
            <a:r>
              <a:rPr lang="hu-HU" sz="2400" dirty="0" smtClean="0"/>
              <a:t>_</a:t>
            </a:r>
            <a:r>
              <a:rPr lang="hu-HU" sz="2400" dirty="0" err="1" smtClean="0"/>
              <a:t>MainTex_TexelSize</a:t>
            </a:r>
            <a:r>
              <a:rPr lang="hu-HU" sz="2400" dirty="0" smtClean="0"/>
              <a:t> is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texel</a:t>
            </a:r>
            <a:r>
              <a:rPr lang="hu-HU" sz="2400" dirty="0" smtClean="0"/>
              <a:t> </a:t>
            </a:r>
            <a:r>
              <a:rPr lang="hu-HU" sz="2400" dirty="0" err="1" smtClean="0"/>
              <a:t>size</a:t>
            </a:r>
            <a:r>
              <a:rPr lang="hu-HU" sz="2400" dirty="0" smtClean="0"/>
              <a:t> (i.e. </a:t>
            </a:r>
            <a:r>
              <a:rPr lang="hu-HU" sz="2400" dirty="0" err="1" smtClean="0"/>
              <a:t>inverse</a:t>
            </a:r>
            <a:r>
              <a:rPr lang="hu-HU" sz="2400" dirty="0" smtClean="0"/>
              <a:t>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resolution</a:t>
            </a:r>
            <a:r>
              <a:rPr lang="hu-HU" sz="2400" dirty="0" smtClean="0"/>
              <a:t>)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i="1" dirty="0" smtClean="0"/>
              <a:t>input</a:t>
            </a:r>
            <a:r>
              <a:rPr lang="hu-HU" sz="2400" dirty="0" smtClean="0"/>
              <a:t> </a:t>
            </a:r>
            <a:r>
              <a:rPr lang="hu-HU" sz="2400" dirty="0" err="1" smtClean="0"/>
              <a:t>texture</a:t>
            </a:r>
            <a:r>
              <a:rPr lang="hu-HU" sz="2400" dirty="0" smtClean="0"/>
              <a:t>, </a:t>
            </a:r>
            <a:r>
              <a:rPr lang="hu-HU" sz="2400" dirty="0" err="1" smtClean="0"/>
              <a:t>which</a:t>
            </a:r>
            <a:r>
              <a:rPr lang="hu-HU" sz="2400" dirty="0" smtClean="0"/>
              <a:t> has </a:t>
            </a:r>
            <a:r>
              <a:rPr lang="hu-HU" sz="2400" dirty="0" err="1" smtClean="0"/>
              <a:t>now</a:t>
            </a:r>
            <a:r>
              <a:rPr lang="hu-HU" sz="2400" dirty="0" smtClean="0"/>
              <a:t> </a:t>
            </a:r>
            <a:r>
              <a:rPr lang="hu-HU" sz="2400" dirty="0" err="1" smtClean="0"/>
              <a:t>two</a:t>
            </a:r>
            <a:r>
              <a:rPr lang="hu-HU" sz="2400" dirty="0" smtClean="0"/>
              <a:t> </a:t>
            </a:r>
            <a:r>
              <a:rPr lang="hu-HU" sz="2400" dirty="0" err="1" smtClean="0"/>
              <a:t>times</a:t>
            </a:r>
            <a:r>
              <a:rPr lang="hu-HU" sz="2400" dirty="0" smtClean="0"/>
              <a:t> </a:t>
            </a:r>
            <a:r>
              <a:rPr lang="hu-HU" sz="2400" dirty="0" err="1" smtClean="0"/>
              <a:t>higher</a:t>
            </a:r>
            <a:r>
              <a:rPr lang="hu-HU" sz="2400" dirty="0" smtClean="0"/>
              <a:t> </a:t>
            </a:r>
            <a:r>
              <a:rPr lang="hu-HU" sz="2400" dirty="0" err="1" smtClean="0"/>
              <a:t>linear</a:t>
            </a:r>
            <a:r>
              <a:rPr lang="hu-HU" sz="2400" dirty="0" smtClean="0"/>
              <a:t> </a:t>
            </a:r>
            <a:r>
              <a:rPr lang="hu-HU" sz="2400" dirty="0" err="1" smtClean="0"/>
              <a:t>resolution</a:t>
            </a:r>
            <a:r>
              <a:rPr lang="hu-HU" sz="2400" dirty="0" smtClean="0"/>
              <a:t> (4-times more </a:t>
            </a:r>
            <a:r>
              <a:rPr lang="hu-HU" sz="2400" dirty="0" err="1" smtClean="0"/>
              <a:t>pixels</a:t>
            </a:r>
            <a:r>
              <a:rPr lang="hu-HU" sz="2400" dirty="0" smtClean="0"/>
              <a:t>) </a:t>
            </a:r>
            <a:r>
              <a:rPr lang="hu-HU" sz="2400" dirty="0" err="1" smtClean="0"/>
              <a:t>as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input</a:t>
            </a:r>
            <a:endParaRPr lang="en-US" sz="2400" dirty="0"/>
          </a:p>
        </p:txBody>
      </p:sp>
      <p:sp>
        <p:nvSpPr>
          <p:cNvPr id="5" name="Téglalap 4"/>
          <p:cNvSpPr/>
          <p:nvPr/>
        </p:nvSpPr>
        <p:spPr>
          <a:xfrm>
            <a:off x="972229" y="3927387"/>
            <a:ext cx="10737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hu-HU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frag (v2f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col = tex2D(_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(-1,-1)*_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4);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+= tex2D(_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( 1,-1)*_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4);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+= tex2D(_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(-1, 1)*_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4);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+= tex2D(_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( 1, 1)*_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4);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/= 4;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col;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More </a:t>
            </a:r>
            <a:r>
              <a:rPr lang="hu-HU" dirty="0" err="1" smtClean="0"/>
              <a:t>efficient</a:t>
            </a:r>
            <a:r>
              <a:rPr lang="hu-HU" dirty="0" smtClean="0"/>
              <a:t> </a:t>
            </a:r>
            <a:r>
              <a:rPr lang="hu-HU" dirty="0" err="1" smtClean="0"/>
              <a:t>implementation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023755" cy="4351338"/>
          </a:xfrm>
        </p:spPr>
        <p:txBody>
          <a:bodyPr/>
          <a:lstStyle/>
          <a:p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builtin</a:t>
            </a:r>
            <a:r>
              <a:rPr lang="hu-HU" dirty="0" smtClean="0"/>
              <a:t> hardware </a:t>
            </a:r>
            <a:r>
              <a:rPr lang="hu-HU" dirty="0" err="1" smtClean="0"/>
              <a:t>interpolation</a:t>
            </a:r>
            <a:r>
              <a:rPr lang="hu-HU" dirty="0" smtClean="0"/>
              <a:t> </a:t>
            </a:r>
            <a:r>
              <a:rPr lang="hu-HU" dirty="0" err="1" smtClean="0"/>
              <a:t>support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compute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average</a:t>
            </a:r>
            <a:r>
              <a:rPr lang="hu-HU" dirty="0" smtClean="0"/>
              <a:t> of </a:t>
            </a:r>
            <a:r>
              <a:rPr lang="hu-HU" dirty="0" err="1" smtClean="0"/>
              <a:t>four</a:t>
            </a:r>
            <a:r>
              <a:rPr lang="hu-HU" dirty="0" smtClean="0"/>
              <a:t> </a:t>
            </a:r>
            <a:r>
              <a:rPr lang="hu-HU" dirty="0" err="1" smtClean="0"/>
              <a:t>pixels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Fetch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texture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once</a:t>
            </a:r>
            <a:r>
              <a:rPr lang="hu-HU" dirty="0" smtClean="0"/>
              <a:t> </a:t>
            </a:r>
            <a:r>
              <a:rPr lang="hu-HU" dirty="0" err="1" smtClean="0"/>
              <a:t>instead</a:t>
            </a:r>
            <a:r>
              <a:rPr lang="hu-HU" dirty="0" smtClean="0"/>
              <a:t> of </a:t>
            </a:r>
            <a:r>
              <a:rPr lang="hu-HU" dirty="0" err="1" smtClean="0"/>
              <a:t>four</a:t>
            </a:r>
            <a:r>
              <a:rPr lang="hu-HU" dirty="0" smtClean="0"/>
              <a:t> </a:t>
            </a:r>
            <a:r>
              <a:rPr lang="hu-HU" dirty="0" err="1" smtClean="0"/>
              <a:t>times</a:t>
            </a:r>
            <a:r>
              <a:rPr lang="hu-HU" dirty="0" smtClean="0"/>
              <a:t> </a:t>
            </a:r>
            <a:r>
              <a:rPr lang="hu-HU" dirty="0" smtClean="0">
                <a:sym typeface="Symbol" panose="05050102010706020507" pitchFamily="18" charset="2"/>
              </a:rPr>
              <a:t> </a:t>
            </a:r>
            <a:r>
              <a:rPr lang="hu-HU" dirty="0" err="1" smtClean="0">
                <a:sym typeface="Symbol" panose="05050102010706020507" pitchFamily="18" charset="2"/>
              </a:rPr>
              <a:t>lower</a:t>
            </a:r>
            <a:r>
              <a:rPr lang="hu-HU" dirty="0" smtClean="0">
                <a:sym typeface="Symbol" panose="05050102010706020507" pitchFamily="18" charset="2"/>
              </a:rPr>
              <a:t> </a:t>
            </a:r>
            <a:r>
              <a:rPr lang="hu-HU" dirty="0" err="1" smtClean="0">
                <a:sym typeface="Symbol" panose="05050102010706020507" pitchFamily="18" charset="2"/>
              </a:rPr>
              <a:t>memory</a:t>
            </a:r>
            <a:r>
              <a:rPr lang="hu-HU" dirty="0" smtClean="0">
                <a:sym typeface="Symbol" panose="05050102010706020507" pitchFamily="18" charset="2"/>
              </a:rPr>
              <a:t> </a:t>
            </a:r>
            <a:r>
              <a:rPr lang="hu-HU" dirty="0" err="1" smtClean="0">
                <a:sym typeface="Symbol" panose="05050102010706020507" pitchFamily="18" charset="2"/>
              </a:rPr>
              <a:t>bandwidth</a:t>
            </a:r>
            <a:endParaRPr lang="hu-HU" dirty="0" smtClean="0"/>
          </a:p>
        </p:txBody>
      </p:sp>
      <p:pic>
        <p:nvPicPr>
          <p:cNvPr id="1026" name="Picture 2" descr="https://upload.wikimedia.org/wikipedia/commons/thumb/9/91/Bilinear_interpolation_visualisation.svg/800px-Bilinear_interpolation_visualis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027" y="1596654"/>
            <a:ext cx="3458099" cy="484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0518776" y="6456847"/>
            <a:ext cx="117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err="1" smtClean="0"/>
              <a:t>Source</a:t>
            </a:r>
            <a:r>
              <a:rPr lang="hu-HU" sz="1050" dirty="0" smtClean="0"/>
              <a:t>: </a:t>
            </a:r>
            <a:r>
              <a:rPr lang="hu-HU" sz="1050" dirty="0" err="1"/>
              <a:t>W</a:t>
            </a:r>
            <a:r>
              <a:rPr lang="hu-HU" sz="1050" dirty="0" err="1" smtClean="0"/>
              <a:t>ikipedia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62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2x2 </a:t>
            </a:r>
            <a:r>
              <a:rPr lang="hu-HU" dirty="0" err="1" smtClean="0"/>
              <a:t>downsampling</a:t>
            </a:r>
            <a:r>
              <a:rPr lang="hu-HU" dirty="0" smtClean="0"/>
              <a:t> – </a:t>
            </a:r>
            <a:r>
              <a:rPr lang="hu-HU" dirty="0" err="1" smtClean="0"/>
              <a:t>bilinear</a:t>
            </a:r>
            <a:r>
              <a:rPr lang="hu-HU" dirty="0" smtClean="0"/>
              <a:t> </a:t>
            </a:r>
            <a:r>
              <a:rPr lang="hu-HU" dirty="0" err="1" smtClean="0"/>
              <a:t>interpolation</a:t>
            </a:r>
            <a:endParaRPr lang="en-US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1133631" y="2104533"/>
            <a:ext cx="4056520" cy="4058137"/>
            <a:chOff x="1133631" y="2104533"/>
            <a:chExt cx="4056520" cy="4058137"/>
          </a:xfrm>
        </p:grpSpPr>
        <p:sp>
          <p:nvSpPr>
            <p:cNvPr id="7" name="Téglalap 6"/>
            <p:cNvSpPr/>
            <p:nvPr/>
          </p:nvSpPr>
          <p:spPr>
            <a:xfrm>
              <a:off x="1133631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1809906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2486181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1133631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1809906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2486181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1133631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1809906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2486181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3161326" y="2104533"/>
              <a:ext cx="676275" cy="674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3837601" y="2104533"/>
              <a:ext cx="676275" cy="674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4513876" y="2105020"/>
              <a:ext cx="676275" cy="6736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161326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3837601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4513876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3161326" y="3454987"/>
              <a:ext cx="676275" cy="684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3837601" y="3454987"/>
              <a:ext cx="676275" cy="684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4513876" y="3454987"/>
              <a:ext cx="676275" cy="6835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>
            <a:xfrm>
              <a:off x="1133631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6" name="Téglalap 25"/>
            <p:cNvSpPr/>
            <p:nvPr/>
          </p:nvSpPr>
          <p:spPr>
            <a:xfrm>
              <a:off x="1809906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7" name="Téglalap 26"/>
            <p:cNvSpPr/>
            <p:nvPr/>
          </p:nvSpPr>
          <p:spPr>
            <a:xfrm>
              <a:off x="2486181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>
              <a:off x="1133631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>
              <a:off x="1809906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0" name="Téglalap 29"/>
            <p:cNvSpPr/>
            <p:nvPr/>
          </p:nvSpPr>
          <p:spPr>
            <a:xfrm>
              <a:off x="2486181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1" name="Téglalap 30"/>
            <p:cNvSpPr/>
            <p:nvPr/>
          </p:nvSpPr>
          <p:spPr>
            <a:xfrm>
              <a:off x="1133631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>
            <a:xfrm>
              <a:off x="1809906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>
            <a:xfrm>
              <a:off x="2486181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>
            <a:xfrm>
              <a:off x="3161326" y="4139009"/>
              <a:ext cx="676275" cy="6659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>
              <a:off x="3837601" y="4133843"/>
              <a:ext cx="676275" cy="678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4513876" y="4133843"/>
              <a:ext cx="676275" cy="678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>
              <a:off x="3161326" y="4812214"/>
              <a:ext cx="676275" cy="6715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>
            <a:xfrm>
              <a:off x="3837601" y="4810118"/>
              <a:ext cx="676275" cy="673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>
            <a:xfrm>
              <a:off x="4513876" y="4810119"/>
              <a:ext cx="676275" cy="673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0" name="Téglalap 39"/>
            <p:cNvSpPr/>
            <p:nvPr/>
          </p:nvSpPr>
          <p:spPr>
            <a:xfrm>
              <a:off x="3161326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>
            <a:xfrm>
              <a:off x="3837601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>
            <a:xfrm>
              <a:off x="4513876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6625197" y="2105020"/>
            <a:ext cx="4054260" cy="4055067"/>
            <a:chOff x="6625197" y="2105020"/>
            <a:chExt cx="4054260" cy="4055067"/>
          </a:xfrm>
        </p:grpSpPr>
        <p:sp>
          <p:nvSpPr>
            <p:cNvPr id="43" name="Téglalap 42"/>
            <p:cNvSpPr/>
            <p:nvPr/>
          </p:nvSpPr>
          <p:spPr>
            <a:xfrm>
              <a:off x="6625197" y="2105020"/>
              <a:ext cx="1351420" cy="13499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5" name="Téglalap 44"/>
            <p:cNvSpPr/>
            <p:nvPr/>
          </p:nvSpPr>
          <p:spPr>
            <a:xfrm>
              <a:off x="7977747" y="2105020"/>
              <a:ext cx="1350290" cy="13494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9" name="Téglalap 48"/>
            <p:cNvSpPr/>
            <p:nvPr/>
          </p:nvSpPr>
          <p:spPr>
            <a:xfrm>
              <a:off x="6625197" y="3457569"/>
              <a:ext cx="1350290" cy="1359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>
            <a:xfrm>
              <a:off x="7977747" y="3454502"/>
              <a:ext cx="1349160" cy="13602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>
            <a:xfrm>
              <a:off x="9329167" y="2107603"/>
              <a:ext cx="1350290" cy="1346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326907" y="3454501"/>
              <a:ext cx="1352550" cy="13602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4" name="Téglalap 63"/>
            <p:cNvSpPr/>
            <p:nvPr/>
          </p:nvSpPr>
          <p:spPr>
            <a:xfrm>
              <a:off x="6625197" y="4817382"/>
              <a:ext cx="1350290" cy="1342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6" name="Téglalap 65"/>
            <p:cNvSpPr/>
            <p:nvPr/>
          </p:nvSpPr>
          <p:spPr>
            <a:xfrm>
              <a:off x="7977747" y="4817382"/>
              <a:ext cx="1349160" cy="1342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74" name="Téglalap 73"/>
            <p:cNvSpPr/>
            <p:nvPr/>
          </p:nvSpPr>
          <p:spPr>
            <a:xfrm>
              <a:off x="9326907" y="4812699"/>
              <a:ext cx="1352550" cy="1347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Téglalap 49"/>
          <p:cNvSpPr/>
          <p:nvPr/>
        </p:nvSpPr>
        <p:spPr>
          <a:xfrm>
            <a:off x="1131936" y="2108894"/>
            <a:ext cx="1351420" cy="134996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6636320" y="2114865"/>
            <a:ext cx="1351420" cy="134996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4" name="Szalagnyíl lefelé 53"/>
          <p:cNvSpPr/>
          <p:nvPr/>
        </p:nvSpPr>
        <p:spPr>
          <a:xfrm flipV="1">
            <a:off x="1913642" y="3604040"/>
            <a:ext cx="5387830" cy="14110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1471768" y="5078694"/>
            <a:ext cx="713490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Take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exactly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pixel </a:t>
            </a:r>
            <a:r>
              <a:rPr lang="hu-HU" dirty="0" err="1" smtClean="0"/>
              <a:t>corner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four</a:t>
            </a:r>
            <a:r>
              <a:rPr lang="hu-HU" dirty="0" smtClean="0"/>
              <a:t> </a:t>
            </a:r>
            <a:r>
              <a:rPr lang="hu-HU" dirty="0" err="1" smtClean="0"/>
              <a:t>target</a:t>
            </a:r>
            <a:r>
              <a:rPr lang="hu-HU" dirty="0" smtClean="0"/>
              <a:t> </a:t>
            </a:r>
            <a:r>
              <a:rPr lang="hu-HU" dirty="0" err="1" smtClean="0"/>
              <a:t>pixels</a:t>
            </a:r>
            <a:r>
              <a:rPr lang="hu-HU" dirty="0" smtClean="0"/>
              <a:t>, i.e.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UV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center of </a:t>
            </a:r>
            <a:r>
              <a:rPr lang="hu-HU" dirty="0" err="1" smtClean="0"/>
              <a:t>the</a:t>
            </a:r>
            <a:r>
              <a:rPr lang="hu-HU" dirty="0" smtClean="0"/>
              <a:t> output pixel: </a:t>
            </a:r>
          </a:p>
          <a:p>
            <a:pPr algn="ctr"/>
            <a:r>
              <a:rPr lang="hu-HU" dirty="0" err="1" smtClean="0"/>
              <a:t>bilinear</a:t>
            </a:r>
            <a:r>
              <a:rPr lang="hu-HU" dirty="0" smtClean="0"/>
              <a:t> </a:t>
            </a:r>
            <a:r>
              <a:rPr lang="hu-HU" dirty="0" err="1" smtClean="0"/>
              <a:t>interpolation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fetch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average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four</a:t>
            </a:r>
            <a:r>
              <a:rPr lang="hu-HU" dirty="0" smtClean="0"/>
              <a:t> </a:t>
            </a:r>
            <a:r>
              <a:rPr lang="hu-HU" dirty="0" err="1" smtClean="0"/>
              <a:t>neighbour</a:t>
            </a:r>
            <a:r>
              <a:rPr lang="hu-HU" dirty="0" smtClean="0"/>
              <a:t> </a:t>
            </a:r>
            <a:r>
              <a:rPr lang="hu-HU" dirty="0" err="1" smtClean="0"/>
              <a:t>pixels</a:t>
            </a:r>
            <a:endParaRPr lang="hu-HU" dirty="0" smtClean="0"/>
          </a:p>
          <a:p>
            <a:pPr algn="ctr"/>
            <a:r>
              <a:rPr lang="hu-HU" dirty="0" smtClean="0"/>
              <a:t>(hardware </a:t>
            </a:r>
            <a:r>
              <a:rPr lang="hu-HU" dirty="0" err="1" smtClean="0"/>
              <a:t>accerelated</a:t>
            </a:r>
            <a:r>
              <a:rPr lang="hu-HU" dirty="0" smtClean="0"/>
              <a:t>, has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came</a:t>
            </a:r>
            <a:r>
              <a:rPr lang="hu-HU" dirty="0" smtClean="0"/>
              <a:t> cost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texture</a:t>
            </a:r>
            <a:r>
              <a:rPr lang="hu-HU" dirty="0" smtClean="0"/>
              <a:t> </a:t>
            </a:r>
            <a:r>
              <a:rPr lang="hu-HU" dirty="0" err="1" smtClean="0"/>
              <a:t>fetch</a:t>
            </a:r>
            <a:r>
              <a:rPr lang="hu-HU" dirty="0" smtClean="0"/>
              <a:t>!)</a:t>
            </a:r>
            <a:endParaRPr lang="en-US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4706266" y="625008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(1,1)</a:t>
            </a:r>
            <a:endParaRPr lang="en-US" dirty="0"/>
          </a:p>
        </p:txBody>
      </p:sp>
      <p:sp>
        <p:nvSpPr>
          <p:cNvPr id="57" name="Szövegdoboz 56"/>
          <p:cNvSpPr txBox="1"/>
          <p:nvPr/>
        </p:nvSpPr>
        <p:spPr>
          <a:xfrm>
            <a:off x="4513876" y="169069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(1,0)</a:t>
            </a:r>
            <a:endParaRPr lang="en-US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322417" y="625008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(0,1)</a:t>
            </a:r>
            <a:endParaRPr lang="en-US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6058937" y="1694559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(0,0)</a:t>
            </a:r>
            <a:endParaRPr lang="en-US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10396839" y="625007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(1,1)</a:t>
            </a:r>
            <a:endParaRPr lang="en-US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10204449" y="169068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(1,0)</a:t>
            </a:r>
            <a:endParaRPr lang="en-US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6012990" y="625007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(0,1)</a:t>
            </a:r>
            <a:endParaRPr lang="en-US" dirty="0"/>
          </a:p>
        </p:txBody>
      </p:sp>
      <p:sp>
        <p:nvSpPr>
          <p:cNvPr id="68" name="Ellipszis 67"/>
          <p:cNvSpPr/>
          <p:nvPr/>
        </p:nvSpPr>
        <p:spPr>
          <a:xfrm>
            <a:off x="1728930" y="2693870"/>
            <a:ext cx="165858" cy="1658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zövegdoboz 69"/>
          <p:cNvSpPr txBox="1"/>
          <p:nvPr/>
        </p:nvSpPr>
        <p:spPr>
          <a:xfrm>
            <a:off x="520764" y="1696132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Pixelization</a:t>
            </a:r>
            <a:r>
              <a:rPr lang="hu-HU" dirty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: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pass</a:t>
            </a:r>
            <a:r>
              <a:rPr lang="hu-HU" dirty="0" smtClean="0"/>
              <a:t>, v2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8237" y="1571101"/>
            <a:ext cx="10515600" cy="4839126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err="1" smtClean="0"/>
              <a:t>Take</a:t>
            </a:r>
            <a:r>
              <a:rPr lang="hu-HU" sz="2400" dirty="0" smtClean="0"/>
              <a:t> a </a:t>
            </a:r>
            <a:r>
              <a:rPr lang="hu-HU" sz="2400" dirty="0" err="1" smtClean="0"/>
              <a:t>single</a:t>
            </a:r>
            <a:r>
              <a:rPr lang="hu-HU" sz="2400" dirty="0" smtClean="0"/>
              <a:t> </a:t>
            </a:r>
            <a:r>
              <a:rPr lang="hu-HU" sz="2400" dirty="0" err="1" smtClean="0"/>
              <a:t>fetch</a:t>
            </a:r>
            <a:r>
              <a:rPr lang="hu-HU" sz="2400" dirty="0" smtClean="0"/>
              <a:t> </a:t>
            </a:r>
            <a:r>
              <a:rPr lang="hu-HU" sz="2400" dirty="0" err="1" smtClean="0"/>
              <a:t>exactly</a:t>
            </a:r>
            <a:r>
              <a:rPr lang="hu-HU" sz="2400" dirty="0" smtClean="0"/>
              <a:t> </a:t>
            </a:r>
            <a:r>
              <a:rPr lang="hu-HU" sz="2400" dirty="0" err="1" smtClean="0"/>
              <a:t>at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corner</a:t>
            </a:r>
            <a:r>
              <a:rPr lang="hu-HU" sz="2400" dirty="0" smtClean="0"/>
              <a:t> of 4 </a:t>
            </a:r>
            <a:r>
              <a:rPr lang="hu-HU" sz="2400" dirty="0" err="1" smtClean="0"/>
              <a:t>pixels</a:t>
            </a:r>
            <a:endParaRPr lang="hu-HU" sz="2400" dirty="0" smtClean="0"/>
          </a:p>
          <a:p>
            <a:r>
              <a:rPr lang="hu-HU" sz="2400" dirty="0" err="1" smtClean="0"/>
              <a:t>Bilinear</a:t>
            </a:r>
            <a:r>
              <a:rPr lang="hu-HU" sz="2400" dirty="0" smtClean="0"/>
              <a:t> </a:t>
            </a:r>
            <a:r>
              <a:rPr lang="hu-HU" sz="2400" dirty="0" err="1" smtClean="0"/>
              <a:t>interpolation</a:t>
            </a:r>
            <a:r>
              <a:rPr lang="hu-HU" sz="2400" dirty="0" smtClean="0"/>
              <a:t> </a:t>
            </a:r>
            <a:r>
              <a:rPr lang="hu-HU" sz="2400" dirty="0" err="1" smtClean="0"/>
              <a:t>returns</a:t>
            </a:r>
            <a:r>
              <a:rPr lang="hu-HU" sz="2400" dirty="0" smtClean="0"/>
              <a:t> </a:t>
            </a:r>
            <a:r>
              <a:rPr lang="hu-HU" sz="2400" dirty="0" err="1" smtClean="0"/>
              <a:t>their</a:t>
            </a:r>
            <a:r>
              <a:rPr lang="hu-HU" sz="2400" dirty="0" smtClean="0"/>
              <a:t> </a:t>
            </a:r>
            <a:r>
              <a:rPr lang="hu-HU" sz="2400" dirty="0" err="1" smtClean="0"/>
              <a:t>average</a:t>
            </a:r>
            <a:endParaRPr lang="hu-HU" sz="2400" dirty="0" smtClean="0"/>
          </a:p>
          <a:p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Note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fragment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shader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shader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is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invoked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for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every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pixel of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i="1" dirty="0" smtClean="0">
                <a:solidFill>
                  <a:schemeClr val="bg2">
                    <a:lumMod val="75000"/>
                  </a:schemeClr>
                </a:solidFill>
              </a:rPr>
              <a:t>output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texture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i.uv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points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center of output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pixels</a:t>
            </a:r>
            <a:endParaRPr lang="hu-H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_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MainTex_TexelSize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is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texel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size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(i.e.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inverse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resolution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) of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i="1" dirty="0" smtClean="0">
                <a:solidFill>
                  <a:schemeClr val="bg2">
                    <a:lumMod val="75000"/>
                  </a:schemeClr>
                </a:solidFill>
              </a:rPr>
              <a:t>input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texture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which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has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now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two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times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higher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linear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resolution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(4-times more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pixels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)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as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 input</a:t>
            </a:r>
          </a:p>
          <a:p>
            <a:endParaRPr lang="hu-HU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hu-H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hu-HU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hu-H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hu-HU" sz="2400" dirty="0" smtClean="0"/>
          </a:p>
          <a:p>
            <a:r>
              <a:rPr lang="hu-HU" sz="2400" dirty="0" err="1" smtClean="0"/>
              <a:t>Note</a:t>
            </a:r>
            <a:r>
              <a:rPr lang="hu-HU" sz="2400" dirty="0" smtClean="0"/>
              <a:t> </a:t>
            </a:r>
            <a:r>
              <a:rPr lang="hu-HU" sz="2400" dirty="0" err="1" smtClean="0"/>
              <a:t>that</a:t>
            </a:r>
            <a:r>
              <a:rPr lang="hu-HU" sz="2400" dirty="0" smtClean="0"/>
              <a:t> </a:t>
            </a:r>
            <a:r>
              <a:rPr lang="hu-HU" sz="2400" dirty="0" err="1" smtClean="0"/>
              <a:t>this</a:t>
            </a:r>
            <a:r>
              <a:rPr lang="hu-HU" sz="2400" dirty="0" smtClean="0"/>
              <a:t> is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default</a:t>
            </a:r>
            <a:r>
              <a:rPr lang="hu-HU" sz="2400" dirty="0" smtClean="0"/>
              <a:t> </a:t>
            </a:r>
            <a:r>
              <a:rPr lang="hu-HU" sz="2400" dirty="0" err="1" smtClean="0"/>
              <a:t>behaviour</a:t>
            </a:r>
            <a:r>
              <a:rPr lang="hu-HU" sz="2400" dirty="0" smtClean="0"/>
              <a:t> in </a:t>
            </a:r>
            <a:r>
              <a:rPr lang="hu-HU" sz="2400" dirty="0" err="1" smtClean="0"/>
              <a:t>Graphics.Blit</a:t>
            </a:r>
            <a:r>
              <a:rPr lang="hu-HU" sz="2400" dirty="0" smtClean="0"/>
              <a:t>, </a:t>
            </a:r>
            <a:r>
              <a:rPr lang="hu-HU" sz="2400" dirty="0" err="1" smtClean="0"/>
              <a:t>so</a:t>
            </a:r>
            <a:r>
              <a:rPr lang="hu-HU" sz="2400" dirty="0" smtClean="0"/>
              <a:t> we </a:t>
            </a:r>
            <a:r>
              <a:rPr lang="hu-HU" sz="2400" dirty="0" err="1" smtClean="0"/>
              <a:t>do</a:t>
            </a:r>
            <a:r>
              <a:rPr lang="hu-HU" sz="2400" dirty="0" smtClean="0"/>
              <a:t> </a:t>
            </a:r>
            <a:r>
              <a:rPr lang="hu-HU" sz="2400" dirty="0" err="1" smtClean="0"/>
              <a:t>not</a:t>
            </a:r>
            <a:r>
              <a:rPr lang="hu-HU" sz="2400" dirty="0" smtClean="0"/>
              <a:t> </a:t>
            </a:r>
            <a:r>
              <a:rPr lang="hu-HU" sz="2400" dirty="0" err="1" smtClean="0"/>
              <a:t>even</a:t>
            </a:r>
            <a:r>
              <a:rPr lang="hu-HU" sz="2400" dirty="0" smtClean="0"/>
              <a:t> </a:t>
            </a:r>
            <a:r>
              <a:rPr lang="hu-HU" sz="2400" dirty="0" err="1" smtClean="0"/>
              <a:t>need</a:t>
            </a:r>
            <a:r>
              <a:rPr lang="hu-HU" sz="2400" dirty="0" smtClean="0"/>
              <a:t> a </a:t>
            </a:r>
            <a:r>
              <a:rPr lang="hu-HU" sz="2400" dirty="0" err="1" smtClean="0"/>
              <a:t>material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make</a:t>
            </a:r>
            <a:r>
              <a:rPr lang="hu-HU" sz="2400" dirty="0" smtClean="0"/>
              <a:t> </a:t>
            </a:r>
            <a:r>
              <a:rPr lang="hu-HU" sz="2400" dirty="0" err="1" smtClean="0"/>
              <a:t>this</a:t>
            </a:r>
            <a:r>
              <a:rPr lang="hu-HU" sz="2400" dirty="0" smtClean="0"/>
              <a:t> </a:t>
            </a:r>
            <a:r>
              <a:rPr lang="hu-HU" sz="2400" dirty="0" err="1" smtClean="0"/>
              <a:t>work</a:t>
            </a:r>
            <a:r>
              <a:rPr lang="hu-HU" sz="2400" dirty="0" smtClean="0"/>
              <a:t>, </a:t>
            </a:r>
            <a:r>
              <a:rPr lang="hu-HU" sz="2400" dirty="0" err="1" smtClean="0"/>
              <a:t>simply</a:t>
            </a:r>
            <a:r>
              <a:rPr lang="hu-HU" sz="2400" dirty="0" smtClean="0"/>
              <a:t> </a:t>
            </a:r>
            <a:r>
              <a:rPr lang="hu-HU" sz="2400" dirty="0" err="1" smtClean="0"/>
              <a:t>call</a:t>
            </a:r>
            <a:r>
              <a:rPr lang="hu-HU" sz="2400" dirty="0" smtClean="0"/>
              <a:t> </a:t>
            </a:r>
            <a:r>
              <a:rPr lang="hu-HU" sz="2400" dirty="0" err="1" smtClean="0"/>
              <a:t>Graphics.Blit</a:t>
            </a:r>
            <a:r>
              <a:rPr lang="hu-HU" sz="2400" dirty="0" smtClean="0"/>
              <a:t>(</a:t>
            </a:r>
            <a:r>
              <a:rPr lang="hu-HU" sz="2400" dirty="0" err="1" smtClean="0"/>
              <a:t>inTexture</a:t>
            </a:r>
            <a:r>
              <a:rPr lang="hu-HU" sz="2400" dirty="0" smtClean="0"/>
              <a:t>, </a:t>
            </a:r>
            <a:r>
              <a:rPr lang="hu-HU" sz="2400" dirty="0" err="1" smtClean="0"/>
              <a:t>outTexture</a:t>
            </a:r>
            <a:r>
              <a:rPr lang="hu-HU" sz="2400" dirty="0" smtClean="0"/>
              <a:t>);</a:t>
            </a:r>
            <a:endParaRPr lang="en-US" sz="2400" dirty="0"/>
          </a:p>
        </p:txBody>
      </p:sp>
      <p:sp>
        <p:nvSpPr>
          <p:cNvPr id="5" name="Téglalap 4"/>
          <p:cNvSpPr/>
          <p:nvPr/>
        </p:nvSpPr>
        <p:spPr>
          <a:xfrm>
            <a:off x="972229" y="3917964"/>
            <a:ext cx="10737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float4 frag (v2f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 :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SV_Target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col = tex2D(_MainTex, i.uv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// Don't forget to set bilinear sampling!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return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col;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  <a:endParaRPr lang="hu-HU" dirty="0" smtClean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Bilinear</a:t>
            </a:r>
            <a:r>
              <a:rPr lang="hu-HU" dirty="0" smtClean="0"/>
              <a:t> </a:t>
            </a:r>
            <a:r>
              <a:rPr lang="hu-HU" dirty="0" err="1" smtClean="0"/>
              <a:t>interpolation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Set</a:t>
            </a:r>
            <a:r>
              <a:rPr lang="hu-HU" dirty="0" smtClean="0"/>
              <a:t> filter </a:t>
            </a:r>
            <a:r>
              <a:rPr lang="hu-HU" dirty="0" err="1" smtClean="0"/>
              <a:t>mode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downsampled</a:t>
            </a:r>
            <a:r>
              <a:rPr lang="hu-HU" dirty="0" smtClean="0"/>
              <a:t> </a:t>
            </a:r>
            <a:r>
              <a:rPr lang="hu-HU" dirty="0" err="1" smtClean="0"/>
              <a:t>texture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bilinear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446201" y="2715694"/>
            <a:ext cx="115258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void OnRenderImage(RenderTexture source, RenderTexture destination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</a:t>
            </a:r>
            <a:r>
              <a:rPr lang="hu-HU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if (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CreateMaterial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())</a:t>
            </a:r>
            <a:r>
              <a:rPr lang="hu-HU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RenderTexture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inTexture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source;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for (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l = 0; l &lt; level; ++l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</a:t>
            </a:r>
            <a:r>
              <a:rPr lang="hu-HU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RenderTexture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outTexture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RenderTexture.GetTemporary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endParaRPr lang="hu-HU" dirty="0" smtClean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                                      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inTexture.width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 2,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inTexture.height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/ 2);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US" strike="sngStrike" dirty="0" err="1">
                <a:solidFill>
                  <a:srgbClr val="FF0000"/>
                </a:solidFill>
                <a:latin typeface="Consolas" panose="020B0609020204030204" pitchFamily="49" charset="0"/>
              </a:rPr>
              <a:t>inTexture.filterMode</a:t>
            </a:r>
            <a:r>
              <a:rPr lang="en-US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strike="sngStrike" dirty="0" err="1">
                <a:solidFill>
                  <a:srgbClr val="FF0000"/>
                </a:solidFill>
                <a:latin typeface="Consolas" panose="020B0609020204030204" pitchFamily="49" charset="0"/>
              </a:rPr>
              <a:t>FilterMode.Point</a:t>
            </a:r>
            <a:r>
              <a:rPr lang="en-US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inTexture.filterMode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.Bilinear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 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Graphics.Blit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inTexture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outTexture</a:t>
            </a:r>
            <a:r>
              <a:rPr lang="en-US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US" strike="sngStrik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material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);</a:t>
            </a:r>
            <a:r>
              <a:rPr lang="hu-HU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We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can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omit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material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now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 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inTexture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outTexture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Pixelization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built</a:t>
            </a:r>
            <a:r>
              <a:rPr lang="hu-HU" dirty="0" smtClean="0"/>
              <a:t>-in </a:t>
            </a:r>
            <a:r>
              <a:rPr lang="hu-HU" dirty="0" err="1" smtClean="0"/>
              <a:t>Mip-Maps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9126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We </a:t>
            </a:r>
            <a:r>
              <a:rPr lang="hu-HU" dirty="0" err="1" smtClean="0"/>
              <a:t>did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2x2 </a:t>
            </a:r>
            <a:r>
              <a:rPr lang="hu-HU" dirty="0" err="1" smtClean="0"/>
              <a:t>downsampling</a:t>
            </a:r>
            <a:r>
              <a:rPr lang="hu-HU" dirty="0" smtClean="0"/>
              <a:t> </a:t>
            </a:r>
            <a:r>
              <a:rPr lang="hu-HU" dirty="0" err="1" smtClean="0"/>
              <a:t>manually</a:t>
            </a:r>
            <a:endParaRPr lang="hu-HU" dirty="0" smtClean="0"/>
          </a:p>
          <a:p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graphics</a:t>
            </a:r>
            <a:r>
              <a:rPr lang="hu-HU" dirty="0" smtClean="0"/>
              <a:t> </a:t>
            </a:r>
            <a:r>
              <a:rPr lang="hu-HU" dirty="0" err="1" smtClean="0"/>
              <a:t>APIs</a:t>
            </a:r>
            <a:r>
              <a:rPr lang="hu-HU" dirty="0" smtClean="0"/>
              <a:t> and </a:t>
            </a:r>
            <a:r>
              <a:rPr lang="hu-HU" dirty="0" err="1" smtClean="0"/>
              <a:t>engines</a:t>
            </a:r>
            <a:r>
              <a:rPr lang="hu-HU" dirty="0" smtClean="0"/>
              <a:t> has </a:t>
            </a:r>
            <a:r>
              <a:rPr lang="hu-HU" dirty="0" err="1" smtClean="0"/>
              <a:t>support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automatic</a:t>
            </a:r>
            <a:r>
              <a:rPr lang="hu-HU" dirty="0" smtClean="0"/>
              <a:t> </a:t>
            </a:r>
            <a:r>
              <a:rPr lang="hu-HU" dirty="0" err="1" smtClean="0"/>
              <a:t>Mip</a:t>
            </a:r>
            <a:r>
              <a:rPr lang="hu-HU" dirty="0" smtClean="0"/>
              <a:t>-Map </a:t>
            </a:r>
            <a:r>
              <a:rPr lang="hu-HU" dirty="0" err="1" smtClean="0"/>
              <a:t>generation</a:t>
            </a:r>
            <a:r>
              <a:rPr lang="hu-HU" dirty="0" smtClean="0"/>
              <a:t>,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exactly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downsampling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err="1" smtClean="0"/>
              <a:t>useMipMap</a:t>
            </a:r>
            <a:r>
              <a:rPr lang="hu-HU" dirty="0" smtClean="0"/>
              <a:t> has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set</a:t>
            </a:r>
            <a:r>
              <a:rPr lang="hu-HU" dirty="0" smtClean="0"/>
              <a:t> </a:t>
            </a:r>
            <a:r>
              <a:rPr lang="hu-HU" i="1" dirty="0" err="1" smtClean="0"/>
              <a:t>before</a:t>
            </a:r>
            <a:r>
              <a:rPr lang="hu-HU" dirty="0" smtClean="0"/>
              <a:t> we </a:t>
            </a:r>
            <a:r>
              <a:rPr lang="hu-HU" dirty="0" err="1" smtClean="0"/>
              <a:t>render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RenderTexture</a:t>
            </a:r>
            <a:endParaRPr lang="hu-HU" dirty="0" smtClean="0"/>
          </a:p>
          <a:p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rendering</a:t>
            </a:r>
            <a:r>
              <a:rPr lang="hu-HU" dirty="0" smtClean="0"/>
              <a:t>, </a:t>
            </a:r>
            <a:r>
              <a:rPr lang="hu-HU" dirty="0" err="1" smtClean="0"/>
              <a:t>Unity</a:t>
            </a:r>
            <a:r>
              <a:rPr lang="hu-HU" dirty="0" smtClean="0"/>
              <a:t> </a:t>
            </a:r>
            <a:r>
              <a:rPr lang="hu-HU" dirty="0" err="1" smtClean="0"/>
              <a:t>generates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Mip</a:t>
            </a:r>
            <a:r>
              <a:rPr lang="hu-HU" dirty="0" smtClean="0"/>
              <a:t>-Map </a:t>
            </a:r>
            <a:r>
              <a:rPr lang="hu-HU" dirty="0" err="1" smtClean="0"/>
              <a:t>levels</a:t>
            </a:r>
            <a:r>
              <a:rPr lang="hu-HU" dirty="0" smtClean="0"/>
              <a:t> </a:t>
            </a:r>
            <a:r>
              <a:rPr lang="hu-HU" i="1" dirty="0" err="1" smtClean="0"/>
              <a:t>automatically</a:t>
            </a:r>
            <a:endParaRPr lang="hu-HU" dirty="0" smtClean="0"/>
          </a:p>
          <a:p>
            <a:pPr lvl="1"/>
            <a:r>
              <a:rPr lang="hu-HU" dirty="0" err="1" smtClean="0"/>
              <a:t>Graphics.Blit</a:t>
            </a:r>
            <a:r>
              <a:rPr lang="hu-HU" dirty="0" smtClean="0"/>
              <a:t>(</a:t>
            </a:r>
            <a:r>
              <a:rPr lang="hu-HU" dirty="0" err="1" smtClean="0"/>
              <a:t>source</a:t>
            </a:r>
            <a:r>
              <a:rPr lang="hu-HU" dirty="0" smtClean="0"/>
              <a:t>, </a:t>
            </a:r>
            <a:r>
              <a:rPr lang="hu-HU" dirty="0" err="1" smtClean="0"/>
              <a:t>renderTex</a:t>
            </a:r>
            <a:r>
              <a:rPr lang="hu-HU" dirty="0" smtClean="0"/>
              <a:t>); </a:t>
            </a:r>
          </a:p>
          <a:p>
            <a:pPr lvl="1"/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generates</a:t>
            </a:r>
            <a:r>
              <a:rPr lang="hu-HU" dirty="0" smtClean="0"/>
              <a:t> </a:t>
            </a:r>
            <a:r>
              <a:rPr lang="hu-HU" dirty="0" err="1" smtClean="0"/>
              <a:t>mip-maps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renderTex.useMipMaps</a:t>
            </a:r>
            <a:r>
              <a:rPr lang="hu-HU" dirty="0" smtClean="0"/>
              <a:t> == </a:t>
            </a:r>
            <a:r>
              <a:rPr lang="hu-HU" dirty="0" err="1" smtClean="0"/>
              <a:t>true</a:t>
            </a:r>
            <a:endParaRPr lang="hu-HU" dirty="0" smtClean="0"/>
          </a:p>
          <a:p>
            <a:r>
              <a:rPr lang="hu-HU" dirty="0" err="1" smtClean="0"/>
              <a:t>Note</a:t>
            </a:r>
            <a:r>
              <a:rPr lang="hu-HU" dirty="0" smtClean="0"/>
              <a:t>: </a:t>
            </a:r>
            <a:r>
              <a:rPr lang="hu-HU" dirty="0" err="1" smtClean="0"/>
              <a:t>according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Unity</a:t>
            </a:r>
            <a:r>
              <a:rPr lang="hu-HU" dirty="0" smtClean="0"/>
              <a:t> </a:t>
            </a:r>
            <a:r>
              <a:rPr lang="hu-HU" dirty="0" err="1" smtClean="0"/>
              <a:t>manual</a:t>
            </a:r>
            <a:r>
              <a:rPr lang="hu-HU" dirty="0" smtClean="0"/>
              <a:t> </a:t>
            </a:r>
            <a:r>
              <a:rPr lang="hu-HU" dirty="0" err="1" smtClean="0"/>
              <a:t>Mip-Mapping</a:t>
            </a:r>
            <a:r>
              <a:rPr lang="hu-HU" dirty="0" smtClean="0"/>
              <a:t> </a:t>
            </a:r>
            <a:r>
              <a:rPr lang="hu-HU" dirty="0" err="1" smtClean="0"/>
              <a:t>works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of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texture</a:t>
            </a:r>
            <a:r>
              <a:rPr lang="hu-HU" dirty="0" smtClean="0"/>
              <a:t> </a:t>
            </a:r>
            <a:r>
              <a:rPr lang="hu-HU" dirty="0" err="1" smtClean="0"/>
              <a:t>resolutions</a:t>
            </a:r>
            <a:endParaRPr lang="hu-HU" dirty="0" smtClean="0"/>
          </a:p>
          <a:p>
            <a:pPr lvl="1"/>
            <a:r>
              <a:rPr lang="hu-HU" dirty="0" err="1" smtClean="0"/>
              <a:t>Experience</a:t>
            </a:r>
            <a:r>
              <a:rPr lang="hu-HU" dirty="0" smtClean="0"/>
              <a:t> shows </a:t>
            </a:r>
            <a:r>
              <a:rPr lang="hu-HU" dirty="0" err="1" smtClean="0"/>
              <a:t>that</a:t>
            </a:r>
            <a:r>
              <a:rPr lang="hu-HU" dirty="0" smtClean="0"/>
              <a:t> it </a:t>
            </a:r>
            <a:r>
              <a:rPr lang="hu-HU" dirty="0" err="1" smtClean="0"/>
              <a:t>works</a:t>
            </a:r>
            <a:r>
              <a:rPr lang="hu-HU" dirty="0" smtClean="0"/>
              <a:t> </a:t>
            </a:r>
            <a:r>
              <a:rPr lang="hu-HU" dirty="0" err="1" smtClean="0"/>
              <a:t>even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resolutions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1040090" y="3127749"/>
            <a:ext cx="5737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renderTex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 // </a:t>
            </a: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initialize</a:t>
            </a:r>
            <a:endParaRPr lang="hu-H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renderTex.useMipMap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Pixelization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7522" cy="4351338"/>
          </a:xfrm>
        </p:spPr>
        <p:txBody>
          <a:bodyPr/>
          <a:lstStyle/>
          <a:p>
            <a:r>
              <a:rPr lang="hu-HU" dirty="0" err="1" smtClean="0"/>
              <a:t>Emulate</a:t>
            </a:r>
            <a:r>
              <a:rPr lang="hu-HU" dirty="0" smtClean="0"/>
              <a:t> </a:t>
            </a:r>
            <a:r>
              <a:rPr lang="hu-HU" dirty="0" err="1" smtClean="0"/>
              <a:t>low-resolution</a:t>
            </a:r>
            <a:r>
              <a:rPr lang="hu-HU" dirty="0" smtClean="0"/>
              <a:t> </a:t>
            </a:r>
            <a:r>
              <a:rPr lang="hu-HU" dirty="0" err="1" smtClean="0"/>
              <a:t>screen</a:t>
            </a:r>
            <a:r>
              <a:rPr lang="hu-HU" dirty="0" smtClean="0"/>
              <a:t>, </a:t>
            </a:r>
            <a:r>
              <a:rPr lang="hu-HU" dirty="0" err="1" smtClean="0"/>
              <a:t>pixels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"</a:t>
            </a:r>
            <a:r>
              <a:rPr lang="hu-HU" dirty="0" err="1" smtClean="0"/>
              <a:t>blocky</a:t>
            </a:r>
            <a:r>
              <a:rPr lang="hu-HU" dirty="0" smtClean="0"/>
              <a:t>"</a:t>
            </a:r>
          </a:p>
          <a:p>
            <a:r>
              <a:rPr lang="hu-HU" dirty="0" err="1" smtClean="0"/>
              <a:t>Final</a:t>
            </a:r>
            <a:r>
              <a:rPr lang="hu-HU" dirty="0" smtClean="0"/>
              <a:t> image </a:t>
            </a:r>
            <a:r>
              <a:rPr lang="hu-HU" dirty="0" err="1" smtClean="0"/>
              <a:t>resolution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r>
              <a:rPr lang="hu-HU" dirty="0" smtClean="0"/>
              <a:t> (</a:t>
            </a:r>
            <a:r>
              <a:rPr lang="hu-HU" dirty="0" err="1" smtClean="0"/>
              <a:t>that</a:t>
            </a:r>
            <a:r>
              <a:rPr lang="hu-HU" dirty="0" smtClean="0"/>
              <a:t> is </a:t>
            </a:r>
            <a:r>
              <a:rPr lang="hu-HU" dirty="0" err="1" smtClean="0"/>
              <a:t>determined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Unity</a:t>
            </a:r>
            <a:r>
              <a:rPr lang="hu-HU" dirty="0" smtClean="0"/>
              <a:t> </a:t>
            </a:r>
            <a:r>
              <a:rPr lang="hu-HU" dirty="0" err="1" smtClean="0"/>
              <a:t>Screen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, i.e. monitor/mobile/etc. </a:t>
            </a:r>
            <a:r>
              <a:rPr lang="hu-HU" dirty="0" err="1" smtClean="0"/>
              <a:t>screen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)</a:t>
            </a:r>
          </a:p>
          <a:p>
            <a:r>
              <a:rPr lang="hu-HU" dirty="0" smtClean="0"/>
              <a:t>Basic idea: </a:t>
            </a:r>
            <a:r>
              <a:rPr lang="hu-HU" dirty="0" err="1" smtClean="0"/>
              <a:t>downsample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image and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Point</a:t>
            </a:r>
            <a:r>
              <a:rPr lang="hu-HU" dirty="0" smtClean="0"/>
              <a:t> (</a:t>
            </a:r>
            <a:r>
              <a:rPr lang="hu-HU" dirty="0" err="1"/>
              <a:t>N</a:t>
            </a:r>
            <a:r>
              <a:rPr lang="hu-HU" dirty="0" err="1" smtClean="0"/>
              <a:t>earest</a:t>
            </a:r>
            <a:r>
              <a:rPr lang="hu-HU" dirty="0" smtClean="0"/>
              <a:t>) </a:t>
            </a:r>
            <a:r>
              <a:rPr lang="hu-HU" dirty="0" err="1" smtClean="0"/>
              <a:t>interpolation</a:t>
            </a:r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20" y="3908382"/>
            <a:ext cx="4566510" cy="256708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22" y="3908382"/>
            <a:ext cx="4566510" cy="25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Pixelization</a:t>
            </a:r>
            <a:r>
              <a:rPr lang="hu-HU" dirty="0"/>
              <a:t> C# </a:t>
            </a:r>
            <a:r>
              <a:rPr lang="hu-HU" dirty="0" smtClean="0"/>
              <a:t>script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Mip-Maps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Create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C# script, </a:t>
            </a:r>
            <a:r>
              <a:rPr lang="hu-HU" dirty="0" err="1" smtClean="0"/>
              <a:t>call</a:t>
            </a:r>
            <a:r>
              <a:rPr lang="hu-HU" dirty="0" smtClean="0"/>
              <a:t> it </a:t>
            </a:r>
            <a:r>
              <a:rPr lang="hu-HU" dirty="0" err="1" smtClean="0"/>
              <a:t>PixelizeMipMapEffect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Replace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older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main camera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66" y="2475959"/>
            <a:ext cx="1209675" cy="10953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66" y="4411643"/>
            <a:ext cx="3948210" cy="224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Pixelization</a:t>
            </a:r>
            <a:r>
              <a:rPr lang="hu-HU" dirty="0"/>
              <a:t> C# </a:t>
            </a:r>
            <a:r>
              <a:rPr lang="hu-HU" dirty="0" smtClean="0"/>
              <a:t>script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Mip-Maps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Similarly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former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r>
              <a:rPr lang="hu-HU" dirty="0" smtClean="0"/>
              <a:t>…</a:t>
            </a:r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990600" y="2554761"/>
            <a:ext cx="95312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ExecuteInEditMode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RequireComponent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))]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PixelizeMipmapEffect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PostEffectsBase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[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(0, 4)]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level = 1;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.Find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"NPR/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PixelizeMipmapShader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Pixelization</a:t>
            </a:r>
            <a:r>
              <a:rPr lang="hu-HU" dirty="0"/>
              <a:t> C# </a:t>
            </a:r>
            <a:r>
              <a:rPr lang="hu-HU" dirty="0" smtClean="0"/>
              <a:t>script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Mip-Maps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No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downsampling</a:t>
            </a:r>
            <a:r>
              <a:rPr lang="hu-HU" dirty="0" smtClean="0"/>
              <a:t> </a:t>
            </a:r>
            <a:r>
              <a:rPr lang="hu-HU" dirty="0" err="1" smtClean="0"/>
              <a:t>loop</a:t>
            </a:r>
            <a:r>
              <a:rPr lang="hu-HU" dirty="0" smtClean="0"/>
              <a:t>, a </a:t>
            </a:r>
            <a:r>
              <a:rPr lang="hu-HU" dirty="0" err="1" smtClean="0"/>
              <a:t>simple</a:t>
            </a:r>
            <a:r>
              <a:rPr lang="hu-HU" dirty="0" smtClean="0"/>
              <a:t> </a:t>
            </a:r>
            <a:r>
              <a:rPr lang="hu-HU" dirty="0" err="1" smtClean="0"/>
              <a:t>copy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texture</a:t>
            </a:r>
            <a:r>
              <a:rPr lang="hu-HU" dirty="0" smtClean="0"/>
              <a:t> </a:t>
            </a:r>
            <a:r>
              <a:rPr lang="hu-HU" dirty="0" err="1" smtClean="0"/>
              <a:t>generates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mip</a:t>
            </a:r>
            <a:r>
              <a:rPr lang="hu-HU" dirty="0" smtClean="0"/>
              <a:t> map </a:t>
            </a:r>
            <a:r>
              <a:rPr lang="hu-HU" dirty="0" err="1" smtClean="0"/>
              <a:t>levels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512191" y="2760138"/>
            <a:ext cx="114032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OnRenderImage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source, 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destination)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renderTex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.GetTemporary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source.width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source.height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renderTex.useMipMap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all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renders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to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texture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will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generate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mip-maps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(source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renderTex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this generates all </a:t>
            </a:r>
            <a:r>
              <a:rPr 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mip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-maps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renderTex.filterMode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.Point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use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nearest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neighbour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sampling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as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before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lodLevel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level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level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is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now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used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to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select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appropriate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Mip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level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renderTex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destination, material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shader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read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desired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mip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-map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level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.ReleaseTemporary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renderTex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(source, destination);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23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Pixelization</a:t>
            </a:r>
            <a:r>
              <a:rPr lang="hu-HU" dirty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Mip-Maps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new</a:t>
            </a:r>
            <a:r>
              <a:rPr lang="hu-HU" dirty="0"/>
              <a:t> Image </a:t>
            </a:r>
            <a:r>
              <a:rPr lang="hu-HU" dirty="0" err="1"/>
              <a:t>Effect</a:t>
            </a:r>
            <a:r>
              <a:rPr lang="hu-HU" dirty="0"/>
              <a:t> </a:t>
            </a:r>
            <a:r>
              <a:rPr lang="hu-HU" dirty="0" err="1"/>
              <a:t>Shader</a:t>
            </a:r>
            <a:endParaRPr lang="hu-HU" dirty="0"/>
          </a:p>
          <a:p>
            <a:pPr lvl="1"/>
            <a:r>
              <a:rPr lang="hu-HU" dirty="0" err="1"/>
              <a:t>Call</a:t>
            </a:r>
            <a:r>
              <a:rPr lang="hu-HU" dirty="0"/>
              <a:t> it </a:t>
            </a:r>
            <a:r>
              <a:rPr lang="hu-HU" dirty="0" err="1" smtClean="0"/>
              <a:t>PixelizeMipMapShader.shader</a:t>
            </a:r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 err="1"/>
              <a:t>Set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shader</a:t>
            </a:r>
            <a:r>
              <a:rPr lang="hu-HU" dirty="0"/>
              <a:t> </a:t>
            </a:r>
            <a:r>
              <a:rPr lang="hu-HU" dirty="0" err="1"/>
              <a:t>name</a:t>
            </a:r>
            <a:r>
              <a:rPr lang="hu-HU" dirty="0"/>
              <a:t> </a:t>
            </a:r>
            <a:r>
              <a:rPr lang="hu-HU" dirty="0" err="1"/>
              <a:t>string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smtClean="0"/>
              <a:t>NPR/</a:t>
            </a:r>
            <a:r>
              <a:rPr lang="hu-HU" dirty="0" err="1" smtClean="0"/>
              <a:t>PixelizeMipMapShader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1134359" y="50318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b="1" dirty="0">
                <a:solidFill>
                  <a:srgbClr val="A31515"/>
                </a:solidFill>
                <a:latin typeface="Consolas" panose="020B0609020204030204" pitchFamily="49" charset="0"/>
              </a:rPr>
              <a:t>NPR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PixelizeMipmapShader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 smtClean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Properties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59" y="2890553"/>
            <a:ext cx="12477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Pixelization</a:t>
            </a:r>
            <a:r>
              <a:rPr lang="hu-HU" dirty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Mip-Maps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Instead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i="1" dirty="0" err="1" smtClean="0"/>
              <a:t>texture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we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i="1" dirty="0" smtClean="0"/>
              <a:t>tex2Dlod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_</a:t>
            </a:r>
            <a:r>
              <a:rPr lang="hu-HU" dirty="0" err="1" smtClean="0"/>
              <a:t>MainTex</a:t>
            </a:r>
            <a:endParaRPr lang="hu-HU" dirty="0" smtClean="0"/>
          </a:p>
          <a:p>
            <a:r>
              <a:rPr lang="hu-HU" dirty="0" smtClean="0"/>
              <a:t>tex2Dlod </a:t>
            </a:r>
            <a:r>
              <a:rPr lang="hu-HU" dirty="0" err="1" smtClean="0"/>
              <a:t>samples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desired</a:t>
            </a:r>
            <a:r>
              <a:rPr lang="hu-HU" dirty="0" smtClean="0"/>
              <a:t> </a:t>
            </a:r>
            <a:r>
              <a:rPr lang="hu-HU" i="1" dirty="0" err="1" smtClean="0"/>
              <a:t>Mip</a:t>
            </a:r>
            <a:r>
              <a:rPr lang="hu-HU" i="1" dirty="0" smtClean="0"/>
              <a:t>-Map </a:t>
            </a:r>
            <a:r>
              <a:rPr lang="hu-HU" i="1" dirty="0" err="1" smtClean="0"/>
              <a:t>level</a:t>
            </a:r>
            <a:endParaRPr lang="hu-HU" dirty="0" smtClean="0"/>
          </a:p>
          <a:p>
            <a:r>
              <a:rPr lang="hu-HU" dirty="0" smtClean="0"/>
              <a:t>tex2Dlod( </a:t>
            </a:r>
            <a:r>
              <a:rPr lang="hu-HU" dirty="0" err="1" smtClean="0"/>
              <a:t>textureName</a:t>
            </a:r>
            <a:r>
              <a:rPr lang="hu-HU" dirty="0" smtClean="0"/>
              <a:t>, float4(</a:t>
            </a:r>
            <a:r>
              <a:rPr lang="hu-HU" dirty="0" err="1" smtClean="0"/>
              <a:t>uv.x</a:t>
            </a:r>
            <a:r>
              <a:rPr lang="hu-HU" dirty="0" smtClean="0"/>
              <a:t>, </a:t>
            </a:r>
            <a:r>
              <a:rPr lang="hu-HU" dirty="0" err="1" smtClean="0"/>
              <a:t>uv.y</a:t>
            </a:r>
            <a:r>
              <a:rPr lang="hu-HU" dirty="0" smtClean="0"/>
              <a:t>, </a:t>
            </a:r>
            <a:r>
              <a:rPr lang="hu-HU" dirty="0" err="1" smtClean="0"/>
              <a:t>notUsed</a:t>
            </a:r>
            <a:r>
              <a:rPr lang="hu-HU" dirty="0" smtClean="0"/>
              <a:t>, </a:t>
            </a:r>
            <a:r>
              <a:rPr lang="hu-HU" b="1" dirty="0" err="1" smtClean="0"/>
              <a:t>mipMapLevel</a:t>
            </a:r>
            <a:r>
              <a:rPr lang="hu-HU" dirty="0" smtClean="0"/>
              <a:t>) )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1040091" y="4001294"/>
            <a:ext cx="80379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sampler2D _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lodLevel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hu-HU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endParaRPr lang="hu-HU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frag (v2f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col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tex2Dlod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0,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lodLevel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col;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Next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r>
              <a:rPr lang="hu-HU" dirty="0" smtClean="0"/>
              <a:t>: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Reinhard</a:t>
            </a:r>
            <a:r>
              <a:rPr lang="en-US" dirty="0"/>
              <a:t>, Erik, et al. "Color transfer between images." IEEE Computer graphics and applications 21.5 (2001): 34-41.</a:t>
            </a:r>
          </a:p>
          <a:p>
            <a:endParaRPr lang="en-US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183" y="3554327"/>
            <a:ext cx="2568676" cy="216710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73" y="4677135"/>
            <a:ext cx="2054327" cy="1719263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55" y="2990815"/>
            <a:ext cx="2053545" cy="1342227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93992" y="3431789"/>
            <a:ext cx="120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</a:t>
            </a:r>
            <a:endParaRPr lang="hu-HU" dirty="0" smtClean="0"/>
          </a:p>
          <a:p>
            <a:pPr algn="ctr"/>
            <a:r>
              <a:rPr lang="hu-HU" dirty="0" smtClean="0"/>
              <a:t>(</a:t>
            </a:r>
            <a:r>
              <a:rPr lang="hu-HU" dirty="0" err="1" smtClean="0"/>
              <a:t>Target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23825" y="5352100"/>
            <a:ext cx="144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Source</a:t>
            </a:r>
            <a:r>
              <a:rPr lang="en-US" dirty="0" smtClean="0"/>
              <a:t>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4" name="Jobbra nyíl 23"/>
          <p:cNvSpPr/>
          <p:nvPr/>
        </p:nvSpPr>
        <p:spPr>
          <a:xfrm>
            <a:off x="3739946" y="5020210"/>
            <a:ext cx="2565604" cy="1033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Extract color average </a:t>
            </a:r>
            <a:endParaRPr lang="hu-HU" sz="1600" dirty="0" smtClean="0"/>
          </a:p>
          <a:p>
            <a:pPr algn="ctr"/>
            <a:r>
              <a:rPr lang="en-US" sz="1600" dirty="0" smtClean="0"/>
              <a:t>and variance</a:t>
            </a:r>
            <a:endParaRPr lang="en-US" sz="1600" dirty="0"/>
          </a:p>
        </p:txBody>
      </p:sp>
      <p:sp>
        <p:nvSpPr>
          <p:cNvPr id="25" name="Jobbra nyíl 24"/>
          <p:cNvSpPr/>
          <p:nvPr/>
        </p:nvSpPr>
        <p:spPr>
          <a:xfrm>
            <a:off x="3739946" y="3145372"/>
            <a:ext cx="2565604" cy="1033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Extract color average</a:t>
            </a:r>
            <a:endParaRPr lang="hu-HU" sz="1600" dirty="0" smtClean="0"/>
          </a:p>
          <a:p>
            <a:pPr algn="ctr"/>
            <a:r>
              <a:rPr lang="en-US" sz="1600" dirty="0" smtClean="0"/>
              <a:t>and variance</a:t>
            </a:r>
            <a:endParaRPr lang="en-US" sz="1600" dirty="0"/>
          </a:p>
        </p:txBody>
      </p:sp>
      <p:sp>
        <p:nvSpPr>
          <p:cNvPr id="28" name="Jobbra nyíl 27"/>
          <p:cNvSpPr/>
          <p:nvPr/>
        </p:nvSpPr>
        <p:spPr>
          <a:xfrm>
            <a:off x="6387576" y="4078120"/>
            <a:ext cx="2946604" cy="1033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Set Input average and variance to </a:t>
            </a:r>
            <a:r>
              <a:rPr lang="hu-HU" sz="1600" dirty="0" err="1" smtClean="0"/>
              <a:t>Source</a:t>
            </a:r>
            <a:r>
              <a:rPr lang="en-US" sz="1600" dirty="0" smtClean="0"/>
              <a:t> </a:t>
            </a:r>
            <a:r>
              <a:rPr lang="en-US" sz="1600" dirty="0" smtClean="0"/>
              <a:t>values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22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once</a:t>
            </a:r>
            <a:r>
              <a:rPr lang="hu-HU" dirty="0" smtClean="0"/>
              <a:t>, </a:t>
            </a:r>
            <a:r>
              <a:rPr lang="hu-HU" dirty="0" err="1" smtClean="0"/>
              <a:t>when</a:t>
            </a:r>
            <a:r>
              <a:rPr lang="hu-HU" dirty="0" smtClean="0"/>
              <a:t> a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exemplar</a:t>
            </a:r>
            <a:r>
              <a:rPr lang="hu-HU" dirty="0" smtClean="0"/>
              <a:t> is </a:t>
            </a:r>
            <a:r>
              <a:rPr lang="hu-HU" dirty="0" err="1" smtClean="0"/>
              <a:t>set</a:t>
            </a:r>
            <a:r>
              <a:rPr lang="hu-HU" dirty="0" smtClean="0"/>
              <a:t>: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Compute</a:t>
            </a:r>
            <a:r>
              <a:rPr lang="hu-HU" dirty="0" smtClean="0"/>
              <a:t> </a:t>
            </a:r>
            <a:r>
              <a:rPr lang="hu-HU" dirty="0" err="1" smtClean="0"/>
              <a:t>mean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exemplar</a:t>
            </a:r>
            <a:r>
              <a:rPr lang="hu-HU" dirty="0" smtClean="0"/>
              <a:t> </a:t>
            </a:r>
            <a:r>
              <a:rPr lang="hu-HU" dirty="0" err="1" smtClean="0"/>
              <a:t>image’s</a:t>
            </a:r>
            <a:r>
              <a:rPr lang="hu-HU" dirty="0" smtClean="0"/>
              <a:t> </a:t>
            </a:r>
            <a:r>
              <a:rPr lang="hu-HU" dirty="0" err="1" smtClean="0"/>
              <a:t>pixels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Compute</a:t>
            </a:r>
            <a:r>
              <a:rPr lang="hu-HU" dirty="0" smtClean="0"/>
              <a:t> </a:t>
            </a:r>
            <a:r>
              <a:rPr lang="hu-HU" dirty="0" err="1" smtClean="0"/>
              <a:t>variance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exemplar</a:t>
            </a:r>
            <a:r>
              <a:rPr lang="hu-HU" dirty="0" smtClean="0"/>
              <a:t> </a:t>
            </a:r>
            <a:r>
              <a:rPr lang="hu-HU" dirty="0" err="1" smtClean="0"/>
              <a:t>image’s</a:t>
            </a:r>
            <a:r>
              <a:rPr lang="hu-HU" dirty="0" smtClean="0"/>
              <a:t> </a:t>
            </a:r>
            <a:r>
              <a:rPr lang="hu-HU" dirty="0" err="1" smtClean="0"/>
              <a:t>pixels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In </a:t>
            </a: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frame</a:t>
            </a:r>
            <a:r>
              <a:rPr lang="hu-HU" dirty="0" smtClean="0"/>
              <a:t>: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err="1"/>
              <a:t>Compute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 smtClean="0"/>
              <a:t>current</a:t>
            </a:r>
            <a:r>
              <a:rPr lang="hu-HU" dirty="0" smtClean="0"/>
              <a:t> </a:t>
            </a:r>
            <a:r>
              <a:rPr lang="hu-HU" dirty="0" err="1" smtClean="0"/>
              <a:t>frame’s</a:t>
            </a:r>
            <a:r>
              <a:rPr lang="hu-HU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target’s</a:t>
            </a:r>
            <a:r>
              <a:rPr lang="hu-HU" dirty="0" smtClean="0"/>
              <a:t>) </a:t>
            </a:r>
            <a:r>
              <a:rPr lang="hu-HU" dirty="0" err="1" smtClean="0"/>
              <a:t>pixels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err="1"/>
              <a:t>Compute</a:t>
            </a:r>
            <a:r>
              <a:rPr lang="hu-HU" dirty="0"/>
              <a:t> </a:t>
            </a:r>
            <a:r>
              <a:rPr lang="hu-HU" dirty="0" err="1"/>
              <a:t>variance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 smtClean="0"/>
              <a:t>frame’s</a:t>
            </a:r>
            <a:r>
              <a:rPr lang="hu-HU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target</a:t>
            </a:r>
            <a:r>
              <a:rPr lang="hu-HU" dirty="0" err="1" smtClean="0"/>
              <a:t>’s</a:t>
            </a:r>
            <a:r>
              <a:rPr lang="hu-HU" dirty="0" smtClean="0"/>
              <a:t>) </a:t>
            </a:r>
            <a:r>
              <a:rPr lang="hu-HU" dirty="0" err="1" smtClean="0"/>
              <a:t>pixels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Shift pixel </a:t>
            </a:r>
            <a:r>
              <a:rPr lang="hu-HU" dirty="0" err="1" smtClean="0"/>
              <a:t>values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current</a:t>
            </a:r>
            <a:r>
              <a:rPr lang="hu-HU" dirty="0" smtClean="0"/>
              <a:t> </a:t>
            </a:r>
            <a:r>
              <a:rPr lang="hu-HU" dirty="0" err="1" smtClean="0"/>
              <a:t>frame</a:t>
            </a:r>
            <a:r>
              <a:rPr lang="hu-HU" dirty="0" smtClean="0"/>
              <a:t> </a:t>
            </a:r>
            <a:r>
              <a:rPr lang="hu-HU" dirty="0" err="1" smtClean="0"/>
              <a:t>such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average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match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average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exemplar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Scale</a:t>
            </a:r>
            <a:r>
              <a:rPr lang="hu-HU" dirty="0" smtClean="0"/>
              <a:t> pixel </a:t>
            </a:r>
            <a:r>
              <a:rPr lang="hu-HU" dirty="0" err="1" smtClean="0"/>
              <a:t>values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current</a:t>
            </a:r>
            <a:r>
              <a:rPr lang="hu-HU" dirty="0" smtClean="0"/>
              <a:t> </a:t>
            </a:r>
            <a:r>
              <a:rPr lang="hu-HU" dirty="0" err="1" smtClean="0"/>
              <a:t>frame</a:t>
            </a:r>
            <a:r>
              <a:rPr lang="hu-HU" dirty="0" smtClean="0"/>
              <a:t> </a:t>
            </a:r>
            <a:r>
              <a:rPr lang="hu-HU" dirty="0" err="1" smtClean="0"/>
              <a:t>such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variance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match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variance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exemplar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compute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pixel </a:t>
            </a:r>
            <a:r>
              <a:rPr lang="hu-HU" dirty="0" err="1" smtClean="0"/>
              <a:t>average</a:t>
            </a:r>
            <a:r>
              <a:rPr lang="hu-HU" dirty="0" smtClean="0"/>
              <a:t>?</a:t>
            </a:r>
          </a:p>
          <a:p>
            <a:pPr lvl="1"/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built</a:t>
            </a:r>
            <a:r>
              <a:rPr lang="hu-HU" dirty="0" smtClean="0"/>
              <a:t>-in </a:t>
            </a:r>
            <a:r>
              <a:rPr lang="hu-HU" dirty="0" err="1" smtClean="0"/>
              <a:t>Mip</a:t>
            </a:r>
            <a:r>
              <a:rPr lang="hu-HU" dirty="0" smtClean="0"/>
              <a:t>-Map </a:t>
            </a:r>
            <a:r>
              <a:rPr lang="hu-HU" dirty="0" err="1" smtClean="0"/>
              <a:t>generation</a:t>
            </a:r>
            <a:r>
              <a:rPr lang="hu-HU" dirty="0" smtClean="0"/>
              <a:t>,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lowest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average</a:t>
            </a:r>
            <a:endParaRPr lang="hu-HU" dirty="0" smtClean="0"/>
          </a:p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compute</a:t>
            </a:r>
            <a:r>
              <a:rPr lang="hu-HU" dirty="0" smtClean="0"/>
              <a:t> pixel </a:t>
            </a:r>
            <a:r>
              <a:rPr lang="hu-HU" dirty="0" err="1" smtClean="0"/>
              <a:t>variance</a:t>
            </a:r>
            <a:r>
              <a:rPr lang="hu-HU" dirty="0" smtClean="0"/>
              <a:t>?</a:t>
            </a:r>
          </a:p>
          <a:p>
            <a:pPr lvl="1"/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average</a:t>
            </a:r>
            <a:r>
              <a:rPr lang="hu-HU" dirty="0" smtClean="0"/>
              <a:t>:</a:t>
            </a:r>
          </a:p>
          <a:p>
            <a:pPr lvl="2"/>
            <a:r>
              <a:rPr lang="hu-HU" dirty="0" err="1" smtClean="0"/>
              <a:t>Compute</a:t>
            </a:r>
            <a:r>
              <a:rPr lang="hu-HU" dirty="0" smtClean="0"/>
              <a:t> (</a:t>
            </a:r>
            <a:r>
              <a:rPr lang="hu-HU" i="1" dirty="0" smtClean="0"/>
              <a:t>p</a:t>
            </a:r>
            <a:r>
              <a:rPr lang="hu-HU" dirty="0" smtClean="0"/>
              <a:t> – </a:t>
            </a:r>
            <a:r>
              <a:rPr lang="hu-HU" dirty="0" err="1" smtClean="0"/>
              <a:t>mean</a:t>
            </a:r>
            <a:r>
              <a:rPr lang="hu-HU" dirty="0" smtClean="0"/>
              <a:t>)</a:t>
            </a:r>
            <a:r>
              <a:rPr lang="hu-HU" baseline="30000" dirty="0" smtClean="0"/>
              <a:t>2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every</a:t>
            </a:r>
            <a:r>
              <a:rPr lang="hu-HU" dirty="0" smtClean="0"/>
              <a:t> pixel </a:t>
            </a:r>
            <a:r>
              <a:rPr lang="hu-HU" i="1" dirty="0" smtClean="0"/>
              <a:t>p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image.</a:t>
            </a:r>
          </a:p>
          <a:p>
            <a:pPr lvl="2"/>
            <a:r>
              <a:rPr lang="hu-HU" dirty="0" smtClean="0"/>
              <a:t>The </a:t>
            </a:r>
            <a:r>
              <a:rPr lang="hu-HU" dirty="0" err="1" smtClean="0"/>
              <a:t>variance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average</a:t>
            </a:r>
            <a:r>
              <a:rPr lang="hu-HU" dirty="0" smtClean="0"/>
              <a:t> of </a:t>
            </a:r>
            <a:r>
              <a:rPr lang="hu-HU" dirty="0" err="1" smtClean="0"/>
              <a:t>these</a:t>
            </a:r>
            <a:r>
              <a:rPr lang="hu-HU" dirty="0" smtClean="0"/>
              <a:t> </a:t>
            </a:r>
            <a:r>
              <a:rPr lang="hu-HU" dirty="0" err="1" smtClean="0"/>
              <a:t>values</a:t>
            </a:r>
            <a:r>
              <a:rPr lang="hu-HU" dirty="0" smtClean="0"/>
              <a:t>.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Mip-Mapping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compute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average</a:t>
            </a:r>
            <a:r>
              <a:rPr lang="hu-HU" dirty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2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 – </a:t>
            </a:r>
            <a:r>
              <a:rPr lang="hu-HU" dirty="0" err="1" smtClean="0"/>
              <a:t>new</a:t>
            </a:r>
            <a:r>
              <a:rPr lang="hu-HU" dirty="0" smtClean="0"/>
              <a:t> C# script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838200" y="1825625"/>
            <a:ext cx="89523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ExecuteInEditMode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RequireComponent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))]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ColorTransferEffect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PostEffectsBase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Texture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exemplarTexture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.Find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"NPR/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ColorTransferShader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012" y="4392891"/>
            <a:ext cx="4440696" cy="221598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319755" y="2936274"/>
            <a:ext cx="4138365" cy="3393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 – </a:t>
            </a:r>
            <a:r>
              <a:rPr lang="hu-HU" dirty="0" err="1" smtClean="0"/>
              <a:t>new</a:t>
            </a:r>
            <a:r>
              <a:rPr lang="hu-HU" dirty="0" smtClean="0"/>
              <a:t> C# script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838200" y="2522252"/>
            <a:ext cx="101157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OnRenderImage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input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destination)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&amp;&amp;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exemplarTexture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See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next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two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slides</a:t>
            </a:r>
            <a:endParaRPr lang="hu-HU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input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destination);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First</a:t>
            </a:r>
            <a:r>
              <a:rPr lang="hu-HU" dirty="0" smtClean="0"/>
              <a:t> version: </a:t>
            </a:r>
            <a:r>
              <a:rPr lang="hu-HU" dirty="0" err="1" smtClean="0"/>
              <a:t>manual</a:t>
            </a:r>
            <a:r>
              <a:rPr lang="hu-HU" dirty="0" smtClean="0"/>
              <a:t> </a:t>
            </a:r>
            <a:r>
              <a:rPr lang="hu-HU" dirty="0" err="1" smtClean="0"/>
              <a:t>downsampling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Implement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downsampling</a:t>
            </a:r>
            <a:r>
              <a:rPr lang="hu-HU" dirty="0" smtClean="0"/>
              <a:t> (</a:t>
            </a:r>
            <a:r>
              <a:rPr lang="hu-HU" i="1" dirty="0" err="1" smtClean="0"/>
              <a:t>Reduction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a </a:t>
            </a:r>
            <a:r>
              <a:rPr lang="hu-HU" dirty="0" err="1" smtClean="0"/>
              <a:t>lower</a:t>
            </a:r>
            <a:r>
              <a:rPr lang="hu-HU" dirty="0" smtClean="0"/>
              <a:t> image) in </a:t>
            </a:r>
            <a:r>
              <a:rPr lang="hu-HU" dirty="0" err="1" smtClean="0"/>
              <a:t>shaders</a:t>
            </a:r>
            <a:endParaRPr lang="hu-HU" dirty="0" smtClean="0"/>
          </a:p>
          <a:p>
            <a:r>
              <a:rPr lang="hu-HU" dirty="0" err="1" smtClean="0"/>
              <a:t>Every</a:t>
            </a:r>
            <a:r>
              <a:rPr lang="hu-HU" dirty="0" smtClean="0"/>
              <a:t> pixel of </a:t>
            </a:r>
            <a:r>
              <a:rPr lang="hu-HU" dirty="0" err="1" smtClean="0"/>
              <a:t>the</a:t>
            </a:r>
            <a:r>
              <a:rPr lang="hu-HU" dirty="0" smtClean="0"/>
              <a:t> output image </a:t>
            </a:r>
            <a:r>
              <a:rPr lang="hu-HU" dirty="0" err="1" smtClean="0"/>
              <a:t>should</a:t>
            </a:r>
            <a:r>
              <a:rPr lang="hu-HU" dirty="0" smtClean="0"/>
              <a:t> be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average</a:t>
            </a:r>
            <a:r>
              <a:rPr lang="hu-HU" dirty="0" smtClean="0"/>
              <a:t> of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pixels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 4, 8, 16) of </a:t>
            </a:r>
            <a:r>
              <a:rPr lang="hu-HU" dirty="0" err="1" smtClean="0"/>
              <a:t>the</a:t>
            </a:r>
            <a:r>
              <a:rPr lang="hu-HU" dirty="0" smtClean="0"/>
              <a:t> input image</a:t>
            </a:r>
          </a:p>
          <a:p>
            <a:r>
              <a:rPr lang="hu-HU" dirty="0" err="1" smtClean="0"/>
              <a:t>Instead</a:t>
            </a:r>
            <a:r>
              <a:rPr lang="hu-HU" dirty="0" smtClean="0"/>
              <a:t> of </a:t>
            </a:r>
            <a:r>
              <a:rPr lang="hu-HU" dirty="0" err="1" smtClean="0"/>
              <a:t>doing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averaging</a:t>
            </a:r>
            <a:r>
              <a:rPr lang="hu-HU" dirty="0" smtClean="0"/>
              <a:t> in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pass</a:t>
            </a:r>
            <a:r>
              <a:rPr lang="hu-HU" dirty="0" smtClean="0"/>
              <a:t> (</a:t>
            </a:r>
            <a:r>
              <a:rPr lang="hu-HU" dirty="0" err="1" smtClean="0"/>
              <a:t>slow</a:t>
            </a:r>
            <a:r>
              <a:rPr lang="hu-HU" dirty="0" smtClean="0"/>
              <a:t>!) we </a:t>
            </a:r>
            <a:r>
              <a:rPr lang="hu-HU" dirty="0" err="1" smtClean="0"/>
              <a:t>halve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image </a:t>
            </a:r>
            <a:r>
              <a:rPr lang="hu-HU" dirty="0" err="1" smtClean="0"/>
              <a:t>resolution</a:t>
            </a:r>
            <a:r>
              <a:rPr lang="hu-HU" dirty="0" smtClean="0"/>
              <a:t> (4-times less </a:t>
            </a:r>
            <a:r>
              <a:rPr lang="hu-HU" dirty="0" err="1" smtClean="0"/>
              <a:t>pixels</a:t>
            </a:r>
            <a:r>
              <a:rPr lang="hu-HU" dirty="0" smtClean="0"/>
              <a:t>) </a:t>
            </a:r>
            <a:r>
              <a:rPr lang="hu-HU" dirty="0" err="1" smtClean="0"/>
              <a:t>gradually</a:t>
            </a:r>
            <a:r>
              <a:rPr lang="hu-HU" dirty="0" smtClean="0"/>
              <a:t>, </a:t>
            </a:r>
            <a:r>
              <a:rPr lang="hu-HU" dirty="0" err="1" smtClean="0"/>
              <a:t>several</a:t>
            </a:r>
            <a:r>
              <a:rPr lang="hu-HU" dirty="0" smtClean="0"/>
              <a:t> </a:t>
            </a:r>
            <a:r>
              <a:rPr lang="hu-HU" dirty="0" err="1" smtClean="0"/>
              <a:t>times</a:t>
            </a:r>
            <a:r>
              <a:rPr lang="hu-HU" dirty="0" smtClean="0"/>
              <a:t>, </a:t>
            </a:r>
            <a:r>
              <a:rPr lang="hu-HU" dirty="0" err="1" smtClean="0"/>
              <a:t>like</a:t>
            </a:r>
            <a:r>
              <a:rPr lang="hu-HU" dirty="0" smtClean="0"/>
              <a:t> </a:t>
            </a:r>
            <a:r>
              <a:rPr lang="hu-HU" dirty="0" err="1" smtClean="0"/>
              <a:t>Mip-Maps</a:t>
            </a:r>
            <a:endParaRPr lang="hu-HU" dirty="0" smtClean="0"/>
          </a:p>
          <a:p>
            <a:pPr lvl="1"/>
            <a:r>
              <a:rPr lang="hu-HU" dirty="0" err="1" smtClean="0"/>
              <a:t>E.g</a:t>
            </a:r>
            <a:r>
              <a:rPr lang="hu-HU" dirty="0" smtClean="0"/>
              <a:t>. 2-times </a:t>
            </a:r>
            <a:r>
              <a:rPr lang="hu-HU" dirty="0" err="1" smtClean="0"/>
              <a:t>halving</a:t>
            </a:r>
            <a:r>
              <a:rPr lang="hu-HU" dirty="0" smtClean="0"/>
              <a:t> = 4-times </a:t>
            </a:r>
            <a:r>
              <a:rPr lang="hu-HU" dirty="0" err="1" smtClean="0"/>
              <a:t>downsampling</a:t>
            </a:r>
            <a:r>
              <a:rPr lang="hu-HU" dirty="0" smtClean="0"/>
              <a:t> (1/16 </a:t>
            </a:r>
            <a:r>
              <a:rPr lang="hu-HU" dirty="0" err="1" smtClean="0"/>
              <a:t>pixels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Note</a:t>
            </a:r>
            <a:r>
              <a:rPr lang="hu-HU" dirty="0" smtClean="0"/>
              <a:t>: Log</a:t>
            </a:r>
            <a:r>
              <a:rPr lang="hu-HU" baseline="-25000" dirty="0" smtClean="0"/>
              <a:t>2</a:t>
            </a:r>
            <a:r>
              <a:rPr lang="hu-HU" dirty="0" smtClean="0"/>
              <a:t>(</a:t>
            </a:r>
            <a:r>
              <a:rPr lang="hu-HU" dirty="0" err="1" smtClean="0"/>
              <a:t>resolution</a:t>
            </a:r>
            <a:r>
              <a:rPr lang="hu-HU" dirty="0" smtClean="0"/>
              <a:t>) </a:t>
            </a:r>
            <a:r>
              <a:rPr lang="hu-HU" dirty="0" err="1" smtClean="0"/>
              <a:t>times</a:t>
            </a:r>
            <a:r>
              <a:rPr lang="hu-HU" dirty="0" smtClean="0"/>
              <a:t> </a:t>
            </a:r>
            <a:r>
              <a:rPr lang="hu-HU" dirty="0" err="1" smtClean="0"/>
              <a:t>downsampling</a:t>
            </a:r>
            <a:r>
              <a:rPr lang="hu-HU" dirty="0" smtClean="0"/>
              <a:t> </a:t>
            </a:r>
            <a:r>
              <a:rPr lang="hu-HU" dirty="0" err="1" smtClean="0"/>
              <a:t>gives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pixel </a:t>
            </a:r>
            <a:r>
              <a:rPr lang="hu-HU" dirty="0" err="1" smtClean="0"/>
              <a:t>average</a:t>
            </a:r>
            <a:r>
              <a:rPr lang="hu-HU" dirty="0" smtClean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01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47932" y="1750207"/>
            <a:ext cx="1130155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compute mean for the exemplar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source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texture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meanTexExemplar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.GetTemporary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endParaRPr lang="hu-H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exemplarTexture.width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exemplarTexture.height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meanTexExemplar.useMipMap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next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Blit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automatically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generates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mip-maps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exemplarTexture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meanTexExemplar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hu-HU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compute variance for the exemplar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source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texture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varianceTexExemplar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CreateVarianceTexture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meanTexExemplar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hu-H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hu-HU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endParaRPr lang="hu-HU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compute mean for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target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texture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meanTex</a:t>
            </a: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.GetTemporary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input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.width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input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.height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meanTex</a:t>
            </a: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useMipMap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dirty="0" err="1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8000"/>
                </a:solidFill>
                <a:latin typeface="Consolas" panose="020B0609020204030204" pitchFamily="49" charset="0"/>
              </a:rPr>
              <a:t>next</a:t>
            </a:r>
            <a:r>
              <a:rPr lang="hu-HU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8000"/>
                </a:solidFill>
                <a:latin typeface="Consolas" panose="020B0609020204030204" pitchFamily="49" charset="0"/>
              </a:rPr>
              <a:t>Blit</a:t>
            </a:r>
            <a:r>
              <a:rPr lang="hu-HU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8000"/>
                </a:solidFill>
                <a:latin typeface="Consolas" panose="020B0609020204030204" pitchFamily="49" charset="0"/>
              </a:rPr>
              <a:t>automatically</a:t>
            </a:r>
            <a:r>
              <a:rPr lang="hu-HU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8000"/>
                </a:solidFill>
                <a:latin typeface="Consolas" panose="020B0609020204030204" pitchFamily="49" charset="0"/>
              </a:rPr>
              <a:t>generates</a:t>
            </a:r>
            <a:r>
              <a:rPr lang="hu-HU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mip-maps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input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meanTex</a:t>
            </a: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hu-H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compute variance for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target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texture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varianceTex</a:t>
            </a: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CreateVarianceTexture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meanTex</a:t>
            </a: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hu-H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hu-HU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continued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on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next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slide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2757" cy="1325563"/>
          </a:xfrm>
        </p:spPr>
        <p:txBody>
          <a:bodyPr/>
          <a:lstStyle/>
          <a:p>
            <a:r>
              <a:rPr lang="hu-HU" dirty="0" err="1"/>
              <a:t>Color</a:t>
            </a:r>
            <a:r>
              <a:rPr lang="hu-HU" dirty="0"/>
              <a:t> </a:t>
            </a:r>
            <a:r>
              <a:rPr lang="hu-HU" dirty="0" err="1"/>
              <a:t>transfer</a:t>
            </a:r>
            <a:r>
              <a:rPr lang="hu-HU" dirty="0"/>
              <a:t> – </a:t>
            </a:r>
            <a:r>
              <a:rPr lang="hu-HU" dirty="0" err="1" smtClean="0"/>
              <a:t>computation</a:t>
            </a:r>
            <a:r>
              <a:rPr lang="hu-HU" dirty="0" smtClean="0"/>
              <a:t> of image </a:t>
            </a:r>
            <a:r>
              <a:rPr lang="hu-HU" dirty="0" err="1" smtClean="0"/>
              <a:t>statistics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547933" y="1750207"/>
            <a:ext cx="11113024" cy="218077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872926" y="3763921"/>
            <a:ext cx="4480874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The </a:t>
            </a:r>
            <a:r>
              <a:rPr lang="hu-HU" dirty="0" err="1" smtClean="0"/>
              <a:t>exemplar</a:t>
            </a:r>
            <a:r>
              <a:rPr lang="hu-HU" dirty="0" smtClean="0"/>
              <a:t> </a:t>
            </a:r>
            <a:r>
              <a:rPr lang="hu-HU" dirty="0" err="1" smtClean="0"/>
              <a:t>texture</a:t>
            </a:r>
            <a:r>
              <a:rPr lang="hu-HU" dirty="0" smtClean="0"/>
              <a:t> is </a:t>
            </a:r>
            <a:r>
              <a:rPr lang="hu-HU" dirty="0" err="1" smtClean="0"/>
              <a:t>set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Unity</a:t>
            </a:r>
            <a:r>
              <a:rPr lang="hu-HU" dirty="0" smtClean="0"/>
              <a:t> editor, </a:t>
            </a:r>
            <a:r>
              <a:rPr lang="hu-HU" dirty="0" err="1" smtClean="0"/>
              <a:t>so</a:t>
            </a:r>
            <a:r>
              <a:rPr lang="hu-HU" dirty="0" smtClean="0"/>
              <a:t> it </a:t>
            </a:r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r>
              <a:rPr lang="hu-HU" dirty="0" smtClean="0"/>
              <a:t> </a:t>
            </a: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frame</a:t>
            </a:r>
            <a:r>
              <a:rPr lang="hu-HU" dirty="0" smtClean="0"/>
              <a:t>.</a:t>
            </a:r>
          </a:p>
          <a:p>
            <a:pPr algn="ctr"/>
            <a:endParaRPr lang="hu-HU" dirty="0"/>
          </a:p>
          <a:p>
            <a:pPr algn="ctr"/>
            <a:r>
              <a:rPr lang="hu-HU" dirty="0" err="1" smtClean="0"/>
              <a:t>Homework</a:t>
            </a:r>
            <a:r>
              <a:rPr lang="hu-HU" dirty="0" smtClean="0"/>
              <a:t>: </a:t>
            </a:r>
            <a:r>
              <a:rPr lang="hu-HU" dirty="0" err="1" smtClean="0"/>
              <a:t>compute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part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exemplar</a:t>
            </a:r>
            <a:r>
              <a:rPr lang="hu-HU" dirty="0" smtClean="0"/>
              <a:t> </a:t>
            </a:r>
            <a:r>
              <a:rPr lang="hu-HU" dirty="0" err="1" smtClean="0"/>
              <a:t>texture</a:t>
            </a:r>
            <a:r>
              <a:rPr lang="hu-HU" dirty="0" smtClean="0"/>
              <a:t> </a:t>
            </a:r>
            <a:r>
              <a:rPr lang="hu-HU" dirty="0" err="1" smtClean="0"/>
              <a:t>changes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884" y="4150864"/>
            <a:ext cx="4440696" cy="2215986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398725" y="4625279"/>
            <a:ext cx="4386855" cy="22009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47933" y="4088056"/>
            <a:ext cx="11113024" cy="20016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698529" y="3827698"/>
            <a:ext cx="477389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This</a:t>
            </a:r>
            <a:r>
              <a:rPr lang="hu-HU" dirty="0" smtClean="0"/>
              <a:t> is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current</a:t>
            </a:r>
            <a:r>
              <a:rPr lang="hu-HU" dirty="0" smtClean="0"/>
              <a:t> </a:t>
            </a:r>
            <a:r>
              <a:rPr lang="hu-HU" dirty="0" err="1" smtClean="0"/>
              <a:t>frame</a:t>
            </a:r>
            <a:r>
              <a:rPr lang="hu-HU" dirty="0" smtClean="0"/>
              <a:t>, </a:t>
            </a:r>
            <a:r>
              <a:rPr lang="hu-HU" dirty="0" err="1" smtClean="0"/>
              <a:t>so</a:t>
            </a:r>
            <a:r>
              <a:rPr lang="hu-HU" dirty="0" smtClean="0"/>
              <a:t> it has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recomputed</a:t>
            </a:r>
            <a:r>
              <a:rPr lang="hu-HU" dirty="0" smtClean="0"/>
              <a:t> </a:t>
            </a: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OnRenderImage</a:t>
            </a:r>
            <a:r>
              <a:rPr lang="hu-HU" dirty="0" smtClean="0"/>
              <a:t> is </a:t>
            </a:r>
            <a:r>
              <a:rPr lang="hu-HU" dirty="0" err="1" smtClean="0"/>
              <a:t>called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2757" cy="1325563"/>
          </a:xfrm>
        </p:spPr>
        <p:txBody>
          <a:bodyPr/>
          <a:lstStyle/>
          <a:p>
            <a:r>
              <a:rPr lang="hu-HU" dirty="0" err="1"/>
              <a:t>Color</a:t>
            </a:r>
            <a:r>
              <a:rPr lang="hu-HU" dirty="0"/>
              <a:t> </a:t>
            </a:r>
            <a:r>
              <a:rPr lang="hu-HU" dirty="0" err="1"/>
              <a:t>transfer</a:t>
            </a:r>
            <a:r>
              <a:rPr lang="hu-HU" dirty="0"/>
              <a:t> – </a:t>
            </a:r>
            <a:r>
              <a:rPr lang="hu-HU" dirty="0" err="1" smtClean="0"/>
              <a:t>apply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mean</a:t>
            </a:r>
            <a:r>
              <a:rPr lang="hu-HU" dirty="0" smtClean="0"/>
              <a:t> and </a:t>
            </a:r>
            <a:r>
              <a:rPr lang="hu-HU" dirty="0" err="1" smtClean="0"/>
              <a:t>variance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589005" y="1726747"/>
            <a:ext cx="1127759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maximum </a:t>
            </a:r>
            <a:r>
              <a:rPr 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mip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-map level (1 pixel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that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contains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average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of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corresponding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values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maxLevel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(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Mathf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.Log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Mathf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.Max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meanTex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.width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meanTex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), 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maxLevelExemplar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Mathf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.Log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Mathf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.Max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meanTexExemplar.width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meanTexExemplar.height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), 2);</a:t>
            </a:r>
          </a:p>
          <a:p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pass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parameters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to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shader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material.SetInt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singlePixelLevel</a:t>
            </a:r>
            <a:r>
              <a:rPr lang="hu-HU" sz="16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maxLevel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material.SetInt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singlePixelLevelExemplar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maxLevelExemplar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material.SetTexture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meanTex</a:t>
            </a:r>
            <a:r>
              <a:rPr lang="hu-HU" sz="16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meanTex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material.SetTexture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meanTexExemplar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meanTexExemplar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material.SetTexture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varianceTex</a:t>
            </a:r>
            <a:r>
              <a:rPr lang="hu-HU" sz="16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varianceTex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material.SetTexture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varianceTexExemplar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varianceTexExemplar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call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pass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no. 1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from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shader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input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destination, material, 1);</a:t>
            </a:r>
          </a:p>
          <a:p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cleanup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.ReleaseTemporary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meanTex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.ReleaseTemporary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meanTexExemplar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.ReleaseTemporary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varianceTex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.ReleaseTemporary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varianceTexExemplar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91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 – </a:t>
            </a:r>
            <a:r>
              <a:rPr lang="hu-HU" dirty="0" err="1" smtClean="0"/>
              <a:t>variance</a:t>
            </a:r>
            <a:r>
              <a:rPr lang="hu-HU" dirty="0" smtClean="0"/>
              <a:t> </a:t>
            </a:r>
            <a:r>
              <a:rPr lang="hu-HU" dirty="0" err="1" smtClean="0"/>
              <a:t>computation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493335" y="1643554"/>
            <a:ext cx="11158195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700" dirty="0" err="1">
                <a:solidFill>
                  <a:srgbClr val="008000"/>
                </a:solidFill>
                <a:latin typeface="Consolas" panose="020B0609020204030204" pitchFamily="49" charset="0"/>
              </a:rPr>
              <a:t>meanTex</a:t>
            </a:r>
            <a:r>
              <a:rPr lang="en-US" sz="1700" dirty="0">
                <a:solidFill>
                  <a:srgbClr val="008000"/>
                </a:solidFill>
                <a:latin typeface="Consolas" panose="020B0609020204030204" pitchFamily="49" charset="0"/>
              </a:rPr>
              <a:t> is assumed to have all </a:t>
            </a:r>
            <a:r>
              <a:rPr lang="en-US" sz="1700" dirty="0" err="1">
                <a:solidFill>
                  <a:srgbClr val="008000"/>
                </a:solidFill>
                <a:latin typeface="Consolas" panose="020B0609020204030204" pitchFamily="49" charset="0"/>
              </a:rPr>
              <a:t>mip</a:t>
            </a:r>
            <a:r>
              <a:rPr lang="en-US" sz="1700" dirty="0">
                <a:solidFill>
                  <a:srgbClr val="008000"/>
                </a:solidFill>
                <a:latin typeface="Consolas" panose="020B0609020204030204" pitchFamily="49" charset="0"/>
              </a:rPr>
              <a:t>-map levels generated</a:t>
            </a:r>
            <a:endParaRPr lang="en-US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700" dirty="0">
                <a:solidFill>
                  <a:srgbClr val="008000"/>
                </a:solidFill>
                <a:latin typeface="Consolas" panose="020B0609020204030204" pitchFamily="49" charset="0"/>
              </a:rPr>
              <a:t>The finest level contains the original pixels values, </a:t>
            </a:r>
            <a:endParaRPr lang="hu-HU" sz="17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hu-HU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    </a:t>
            </a:r>
            <a:r>
              <a:rPr lang="en-US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the </a:t>
            </a:r>
            <a:r>
              <a:rPr lang="en-US" sz="1700" dirty="0">
                <a:solidFill>
                  <a:srgbClr val="008000"/>
                </a:solidFill>
                <a:latin typeface="Consolas" panose="020B0609020204030204" pitchFamily="49" charset="0"/>
              </a:rPr>
              <a:t>coarsest level is the mean pixel value.</a:t>
            </a:r>
            <a:endParaRPr lang="en-US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7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CreateVarianceTexture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>
                <a:solidFill>
                  <a:srgbClr val="2B91AF"/>
                </a:solidFill>
                <a:latin typeface="Consolas" panose="020B0609020204030204" pitchFamily="49" charset="0"/>
              </a:rPr>
              <a:t>Texture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meanTex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hu-HU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7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varianceTex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.GetTemporary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endParaRPr lang="hu-HU" sz="17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meanTex.width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meanTex.height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, 0, </a:t>
            </a:r>
            <a:r>
              <a:rPr lang="en-US" sz="17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RenderTextureFormat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.DefaultHDR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hu-HU" sz="17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hu-HU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  <a:r>
              <a:rPr lang="en-US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sz="1700" dirty="0" err="1">
                <a:solidFill>
                  <a:srgbClr val="008000"/>
                </a:solidFill>
                <a:latin typeface="Consolas" panose="020B0609020204030204" pitchFamily="49" charset="0"/>
              </a:rPr>
              <a:t>this</a:t>
            </a:r>
            <a:r>
              <a:rPr lang="hu-HU" sz="17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700" dirty="0" err="1">
                <a:solidFill>
                  <a:srgbClr val="008000"/>
                </a:solidFill>
                <a:latin typeface="Consolas" panose="020B0609020204030204" pitchFamily="49" charset="0"/>
              </a:rPr>
              <a:t>will</a:t>
            </a:r>
            <a:r>
              <a:rPr lang="hu-HU" sz="17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700" dirty="0" err="1">
                <a:solidFill>
                  <a:srgbClr val="008000"/>
                </a:solidFill>
                <a:latin typeface="Consolas" panose="020B0609020204030204" pitchFamily="49" charset="0"/>
              </a:rPr>
              <a:t>generate</a:t>
            </a:r>
            <a:r>
              <a:rPr lang="hu-HU" sz="17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700" dirty="0" err="1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7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700" dirty="0" err="1">
                <a:solidFill>
                  <a:srgbClr val="008000"/>
                </a:solidFill>
                <a:latin typeface="Consolas" panose="020B0609020204030204" pitchFamily="49" charset="0"/>
              </a:rPr>
              <a:t>Mip-Maps</a:t>
            </a:r>
            <a:r>
              <a:rPr lang="hu-HU" sz="1700" dirty="0">
                <a:solidFill>
                  <a:srgbClr val="008000"/>
                </a:solidFill>
                <a:latin typeface="Consolas" panose="020B0609020204030204" pitchFamily="49" charset="0"/>
              </a:rPr>
              <a:t> and </a:t>
            </a:r>
            <a:r>
              <a:rPr lang="hu-HU" sz="1700" dirty="0" err="1">
                <a:solidFill>
                  <a:srgbClr val="008000"/>
                </a:solidFill>
                <a:latin typeface="Consolas" panose="020B0609020204030204" pitchFamily="49" charset="0"/>
              </a:rPr>
              <a:t>thus</a:t>
            </a:r>
            <a:r>
              <a:rPr lang="hu-HU" sz="17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700" dirty="0" err="1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7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7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average</a:t>
            </a:r>
            <a:r>
              <a:rPr lang="hu-HU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of </a:t>
            </a:r>
            <a:r>
              <a:rPr lang="hu-HU" sz="17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distances</a:t>
            </a:r>
            <a:r>
              <a:rPr lang="hu-HU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7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from</a:t>
            </a:r>
            <a:r>
              <a:rPr lang="hu-HU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7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7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mean</a:t>
            </a:r>
            <a:endParaRPr lang="en-US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varianceTex.useMipMap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7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hu-HU" sz="17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hu-HU" sz="17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hu-HU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  <a:r>
              <a:rPr lang="en-US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700" dirty="0">
                <a:solidFill>
                  <a:srgbClr val="008000"/>
                </a:solidFill>
                <a:latin typeface="Consolas" panose="020B0609020204030204" pitchFamily="49" charset="0"/>
              </a:rPr>
              <a:t>maximum </a:t>
            </a:r>
            <a:r>
              <a:rPr lang="en-US" sz="1700" dirty="0" err="1">
                <a:solidFill>
                  <a:srgbClr val="008000"/>
                </a:solidFill>
                <a:latin typeface="Consolas" panose="020B0609020204030204" pitchFamily="49" charset="0"/>
              </a:rPr>
              <a:t>mip</a:t>
            </a:r>
            <a:r>
              <a:rPr lang="en-US" sz="1700" dirty="0">
                <a:solidFill>
                  <a:srgbClr val="008000"/>
                </a:solidFill>
                <a:latin typeface="Consolas" panose="020B0609020204030204" pitchFamily="49" charset="0"/>
              </a:rPr>
              <a:t>-map level (1 pixel)</a:t>
            </a:r>
            <a:endParaRPr lang="en-US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7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maxLevel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17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700" dirty="0" err="1">
                <a:solidFill>
                  <a:srgbClr val="2B91AF"/>
                </a:solidFill>
                <a:latin typeface="Consolas" panose="020B0609020204030204" pitchFamily="49" charset="0"/>
              </a:rPr>
              <a:t>Mathf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.Log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2B91AF"/>
                </a:solidFill>
                <a:latin typeface="Consolas" panose="020B0609020204030204" pitchFamily="49" charset="0"/>
              </a:rPr>
              <a:t>Mathf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.Max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meanTex.width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meanTex.height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), 2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material.SetInt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700" dirty="0" err="1">
                <a:solidFill>
                  <a:srgbClr val="A31515"/>
                </a:solidFill>
                <a:latin typeface="Consolas" panose="020B0609020204030204" pitchFamily="49" charset="0"/>
              </a:rPr>
              <a:t>singlePixelLevel</a:t>
            </a:r>
            <a:r>
              <a:rPr lang="en-US" sz="17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maxLevel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hu-HU" sz="17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hu-HU" sz="17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  <a:r>
              <a:rPr lang="en-US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700" dirty="0">
                <a:solidFill>
                  <a:srgbClr val="008000"/>
                </a:solidFill>
                <a:latin typeface="Consolas" panose="020B0609020204030204" pitchFamily="49" charset="0"/>
              </a:rPr>
              <a:t>pass 0: variance computation </a:t>
            </a:r>
            <a:r>
              <a:rPr lang="en-US" sz="17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shader</a:t>
            </a:r>
            <a:r>
              <a:rPr lang="hu-HU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hu-HU" sz="17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computes</a:t>
            </a:r>
            <a:r>
              <a:rPr lang="hu-HU" sz="17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(pixel-</a:t>
            </a:r>
            <a:r>
              <a:rPr lang="hu-HU" sz="17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mean</a:t>
            </a:r>
            <a:r>
              <a:rPr lang="hu-HU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)^2</a:t>
            </a:r>
          </a:p>
          <a:p>
            <a:r>
              <a:rPr lang="hu-HU" sz="17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</a:t>
            </a:r>
            <a:r>
              <a:rPr lang="hu-HU" sz="1700" dirty="0" err="1">
                <a:solidFill>
                  <a:srgbClr val="008000"/>
                </a:solidFill>
                <a:latin typeface="Consolas" panose="020B0609020204030204" pitchFamily="49" charset="0"/>
              </a:rPr>
              <a:t>mip-mapping</a:t>
            </a:r>
            <a:r>
              <a:rPr lang="hu-HU" sz="17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700" dirty="0" err="1">
                <a:solidFill>
                  <a:srgbClr val="008000"/>
                </a:solidFill>
                <a:latin typeface="Consolas" panose="020B0609020204030204" pitchFamily="49" charset="0"/>
              </a:rPr>
              <a:t>generates</a:t>
            </a:r>
            <a:r>
              <a:rPr lang="hu-HU" sz="17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700" dirty="0" err="1">
                <a:solidFill>
                  <a:srgbClr val="008000"/>
                </a:solidFill>
                <a:latin typeface="Consolas" panose="020B0609020204030204" pitchFamily="49" charset="0"/>
              </a:rPr>
              <a:t>their</a:t>
            </a:r>
            <a:r>
              <a:rPr lang="hu-HU" sz="17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7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average</a:t>
            </a:r>
            <a:endParaRPr lang="hu-HU" sz="17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7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meanTex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varianceTex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, material, 0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7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varianceTex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11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 –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Create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Image </a:t>
            </a:r>
            <a:r>
              <a:rPr lang="hu-HU" dirty="0" err="1" smtClean="0"/>
              <a:t>Effect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: </a:t>
            </a:r>
            <a:r>
              <a:rPr lang="hu-HU" dirty="0" err="1" smtClean="0"/>
              <a:t>ColorTransferShader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The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contain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passes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computes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variance</a:t>
            </a:r>
            <a:endParaRPr lang="hu-HU" dirty="0"/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 smtClean="0"/>
              <a:t>applies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image </a:t>
            </a:r>
            <a:r>
              <a:rPr lang="hu-HU" dirty="0" err="1" smtClean="0"/>
              <a:t>statistics</a:t>
            </a:r>
            <a:r>
              <a:rPr lang="hu-HU" dirty="0" smtClean="0"/>
              <a:t> (</a:t>
            </a:r>
            <a:r>
              <a:rPr lang="hu-HU" dirty="0" err="1" smtClean="0"/>
              <a:t>mean</a:t>
            </a:r>
            <a:r>
              <a:rPr lang="hu-HU" dirty="0" smtClean="0"/>
              <a:t> and </a:t>
            </a:r>
            <a:r>
              <a:rPr lang="hu-HU" dirty="0" err="1" smtClean="0"/>
              <a:t>variance</a:t>
            </a:r>
            <a:r>
              <a:rPr lang="hu-HU" dirty="0" smtClean="0"/>
              <a:t>)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its</a:t>
            </a:r>
            <a:r>
              <a:rPr lang="hu-HU" dirty="0" smtClean="0"/>
              <a:t> input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1099456" y="24418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"NPR/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ColorTransferShader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  <a:endParaRPr lang="hu-HU" dirty="0" smtClean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hu-HU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Properties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 – </a:t>
            </a:r>
            <a:r>
              <a:rPr lang="hu-HU" dirty="0" err="1" smtClean="0"/>
              <a:t>variance</a:t>
            </a:r>
            <a:r>
              <a:rPr lang="hu-HU" dirty="0" smtClean="0"/>
              <a:t> </a:t>
            </a:r>
            <a:r>
              <a:rPr lang="hu-HU" dirty="0" err="1" smtClean="0"/>
              <a:t>fragment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8" y="1422854"/>
            <a:ext cx="10896601" cy="4351338"/>
          </a:xfrm>
        </p:spPr>
        <p:txBody>
          <a:bodyPr/>
          <a:lstStyle/>
          <a:p>
            <a:r>
              <a:rPr lang="hu-HU" dirty="0" smtClean="0"/>
              <a:t>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existing</a:t>
            </a:r>
            <a:r>
              <a:rPr lang="hu-HU" dirty="0" smtClean="0"/>
              <a:t> </a:t>
            </a:r>
            <a:r>
              <a:rPr lang="hu-HU" dirty="0" err="1" smtClean="0"/>
              <a:t>pass</a:t>
            </a:r>
            <a:r>
              <a:rPr lang="hu-HU" dirty="0" smtClean="0"/>
              <a:t>, </a:t>
            </a:r>
            <a:r>
              <a:rPr lang="hu-HU" dirty="0" err="1" smtClean="0"/>
              <a:t>edit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fragment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hu-HU" dirty="0" smtClean="0"/>
          </a:p>
          <a:p>
            <a:r>
              <a:rPr lang="hu-HU" dirty="0" smtClean="0"/>
              <a:t>We </a:t>
            </a:r>
            <a:r>
              <a:rPr lang="hu-HU" dirty="0" err="1" smtClean="0"/>
              <a:t>compute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square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pixel </a:t>
            </a:r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mean</a:t>
            </a:r>
            <a:endParaRPr lang="hu-HU" dirty="0" smtClean="0"/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mean</a:t>
            </a:r>
            <a:r>
              <a:rPr lang="hu-HU" dirty="0" smtClean="0"/>
              <a:t> </a:t>
            </a:r>
            <a:r>
              <a:rPr lang="hu-HU" dirty="0" err="1" smtClean="0"/>
              <a:t>comes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lowest</a:t>
            </a:r>
            <a:r>
              <a:rPr lang="hu-HU" dirty="0" smtClean="0"/>
              <a:t> </a:t>
            </a:r>
            <a:r>
              <a:rPr lang="hu-HU" dirty="0" err="1" smtClean="0"/>
              <a:t>Mip</a:t>
            </a:r>
            <a:r>
              <a:rPr lang="hu-HU" dirty="0" smtClean="0"/>
              <a:t>-Map </a:t>
            </a:r>
            <a:r>
              <a:rPr lang="hu-HU" dirty="0" err="1" smtClean="0"/>
              <a:t>level</a:t>
            </a:r>
            <a:r>
              <a:rPr lang="hu-HU" dirty="0" smtClean="0"/>
              <a:t> of _</a:t>
            </a:r>
            <a:r>
              <a:rPr lang="hu-HU" dirty="0" err="1" smtClean="0"/>
              <a:t>MainTex</a:t>
            </a:r>
            <a:endParaRPr lang="hu-HU" dirty="0" smtClean="0"/>
          </a:p>
          <a:p>
            <a:pPr lvl="1"/>
            <a:r>
              <a:rPr lang="hu-HU" dirty="0" err="1" smtClean="0"/>
              <a:t>As</a:t>
            </a:r>
            <a:r>
              <a:rPr lang="hu-HU" dirty="0" smtClean="0"/>
              <a:t> we </a:t>
            </a:r>
            <a:r>
              <a:rPr lang="hu-HU" dirty="0" err="1" smtClean="0"/>
              <a:t>set</a:t>
            </a:r>
            <a:r>
              <a:rPr lang="hu-HU" dirty="0" smtClean="0"/>
              <a:t> </a:t>
            </a:r>
            <a:r>
              <a:rPr lang="hu-HU" i="1" dirty="0" err="1" smtClean="0"/>
              <a:t>useMipMaps</a:t>
            </a:r>
            <a:r>
              <a:rPr lang="hu-HU" i="1" dirty="0" smtClean="0"/>
              <a:t> = </a:t>
            </a:r>
            <a:r>
              <a:rPr lang="hu-HU" i="1" dirty="0" err="1" smtClean="0"/>
              <a:t>true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C# </a:t>
            </a:r>
            <a:r>
              <a:rPr lang="hu-HU" dirty="0" err="1" smtClean="0"/>
              <a:t>code</a:t>
            </a:r>
            <a:r>
              <a:rPr lang="hu-HU" dirty="0" smtClean="0"/>
              <a:t>,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render</a:t>
            </a:r>
            <a:r>
              <a:rPr lang="hu-HU" dirty="0" smtClean="0"/>
              <a:t> </a:t>
            </a:r>
            <a:r>
              <a:rPr lang="hu-HU" dirty="0" err="1" smtClean="0"/>
              <a:t>call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generate</a:t>
            </a:r>
            <a:r>
              <a:rPr lang="hu-HU" dirty="0" smtClean="0"/>
              <a:t> </a:t>
            </a:r>
            <a:r>
              <a:rPr lang="hu-HU" dirty="0" err="1" smtClean="0"/>
              <a:t>Mip-Maps</a:t>
            </a:r>
            <a:r>
              <a:rPr lang="hu-HU" dirty="0" smtClean="0"/>
              <a:t>,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coarsest</a:t>
            </a:r>
            <a:r>
              <a:rPr lang="hu-HU" dirty="0" smtClean="0"/>
              <a:t> </a:t>
            </a:r>
            <a:r>
              <a:rPr lang="hu-HU" dirty="0" err="1" smtClean="0"/>
              <a:t>Mip</a:t>
            </a:r>
            <a:r>
              <a:rPr lang="hu-HU" dirty="0" smtClean="0"/>
              <a:t>-Map </a:t>
            </a:r>
            <a:r>
              <a:rPr lang="hu-HU" dirty="0" err="1" smtClean="0"/>
              <a:t>level</a:t>
            </a:r>
            <a:r>
              <a:rPr lang="hu-HU" dirty="0" smtClean="0"/>
              <a:t> we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average</a:t>
            </a:r>
            <a:r>
              <a:rPr lang="hu-HU" dirty="0" smtClean="0"/>
              <a:t> of </a:t>
            </a:r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dirty="0" err="1" smtClean="0"/>
              <a:t>squares</a:t>
            </a:r>
            <a:endParaRPr lang="hu-HU" dirty="0" smtClean="0"/>
          </a:p>
        </p:txBody>
      </p:sp>
      <p:sp>
        <p:nvSpPr>
          <p:cNvPr id="5" name="Téglalap 4"/>
          <p:cNvSpPr/>
          <p:nvPr/>
        </p:nvSpPr>
        <p:spPr>
          <a:xfrm>
            <a:off x="489856" y="3565637"/>
            <a:ext cx="110054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sampler2D _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singlePixelLevel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it-IT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coarsest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Mip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-Map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level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, i.e. 1 pixel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frag (v2f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pixel = tex2D(_MainTex, i.uv); </a:t>
            </a:r>
            <a:r>
              <a:rPr lang="fr-FR" dirty="0">
                <a:solidFill>
                  <a:srgbClr val="008000"/>
                </a:solidFill>
                <a:latin typeface="Consolas" panose="020B0609020204030204" pitchFamily="49" charset="0"/>
              </a:rPr>
              <a:t>// x</a:t>
            </a:r>
            <a:endParaRPr lang="fr-FR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mean = tex2Dlod(_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(0.5,0.5 , 0,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singlePixelLevel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E[x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]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diff = pixel - mean;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x - E[x]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it-IT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it-IT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Consolas" panose="020B0609020204030204" pitchFamily="49" charset="0"/>
              </a:rPr>
              <a:t>diff*diff; </a:t>
            </a:r>
            <a:r>
              <a:rPr lang="it-IT" dirty="0">
                <a:solidFill>
                  <a:srgbClr val="008000"/>
                </a:solidFill>
                <a:latin typeface="Consolas" panose="020B0609020204030204" pitchFamily="49" charset="0"/>
              </a:rPr>
              <a:t>// (x - E[x])^2 -&gt; variance = E[(x - E[x])^2]</a:t>
            </a:r>
            <a:endParaRPr lang="it-IT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314" y="38553"/>
            <a:ext cx="11353800" cy="1325563"/>
          </a:xfrm>
        </p:spPr>
        <p:txBody>
          <a:bodyPr/>
          <a:lstStyle/>
          <a:p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 – </a:t>
            </a:r>
            <a:r>
              <a:rPr lang="hu-HU" dirty="0" err="1" smtClean="0"/>
              <a:t>style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fragment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8" y="1422854"/>
            <a:ext cx="10896601" cy="4351338"/>
          </a:xfrm>
        </p:spPr>
        <p:txBody>
          <a:bodyPr/>
          <a:lstStyle/>
          <a:p>
            <a:r>
              <a:rPr lang="hu-HU" dirty="0" err="1" smtClean="0"/>
              <a:t>Create</a:t>
            </a:r>
            <a:r>
              <a:rPr lang="hu-HU" dirty="0" smtClean="0"/>
              <a:t> a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pass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hu-HU" dirty="0" smtClean="0"/>
          </a:p>
          <a:p>
            <a:pPr lvl="1"/>
            <a:r>
              <a:rPr lang="hu-HU" dirty="0" err="1" smtClean="0"/>
              <a:t>Pass</a:t>
            </a:r>
            <a:r>
              <a:rPr lang="hu-HU" dirty="0" smtClean="0"/>
              <a:t> {  } tag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existing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endParaRPr lang="hu-HU" dirty="0" smtClean="0"/>
          </a:p>
          <a:p>
            <a:pPr lvl="1"/>
            <a:r>
              <a:rPr lang="hu-HU" dirty="0" err="1" smtClean="0"/>
              <a:t>Create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uniform </a:t>
            </a:r>
            <a:r>
              <a:rPr lang="hu-HU" dirty="0" err="1" smtClean="0"/>
              <a:t>parameters</a:t>
            </a:r>
            <a:r>
              <a:rPr lang="hu-HU" dirty="0" smtClean="0"/>
              <a:t> in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pass</a:t>
            </a:r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4" name="Téglalap 3"/>
          <p:cNvSpPr/>
          <p:nvPr/>
        </p:nvSpPr>
        <p:spPr>
          <a:xfrm>
            <a:off x="1458686" y="318622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sampler2D _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sampler2D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meanTex</a:t>
            </a: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sampler2D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meanTexExemplar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sampler2D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varianceTex</a:t>
            </a: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sampler2D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varianceTexExemplar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singlePixelLevel</a:t>
            </a: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singlePixelLevelExemplar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314" y="38553"/>
            <a:ext cx="11353800" cy="1325563"/>
          </a:xfrm>
        </p:spPr>
        <p:txBody>
          <a:bodyPr/>
          <a:lstStyle/>
          <a:p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 – </a:t>
            </a:r>
            <a:r>
              <a:rPr lang="hu-HU" dirty="0" err="1" smtClean="0"/>
              <a:t>style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fragment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8" y="1422854"/>
            <a:ext cx="10896601" cy="4351338"/>
          </a:xfrm>
        </p:spPr>
        <p:txBody>
          <a:bodyPr/>
          <a:lstStyle/>
          <a:p>
            <a:r>
              <a:rPr lang="hu-HU" dirty="0" err="1" smtClean="0"/>
              <a:t>Create</a:t>
            </a:r>
            <a:r>
              <a:rPr lang="hu-HU" dirty="0" smtClean="0"/>
              <a:t> a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pass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hu-HU" dirty="0" smtClean="0"/>
          </a:p>
          <a:p>
            <a:pPr lvl="1"/>
            <a:r>
              <a:rPr lang="hu-HU" dirty="0" err="1" smtClean="0"/>
              <a:t>Pass</a:t>
            </a:r>
            <a:r>
              <a:rPr lang="hu-HU" dirty="0" smtClean="0"/>
              <a:t> {  } tag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existing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endParaRPr lang="hu-HU" dirty="0" smtClean="0"/>
          </a:p>
          <a:p>
            <a:pPr lvl="1"/>
            <a:r>
              <a:rPr lang="hu-HU" dirty="0" smtClean="0"/>
              <a:t>Edit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fragment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of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pass</a:t>
            </a:r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5" name="Téglalap 4"/>
          <p:cNvSpPr/>
          <p:nvPr/>
        </p:nvSpPr>
        <p:spPr>
          <a:xfrm>
            <a:off x="185059" y="2766374"/>
            <a:ext cx="119416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frag (v2f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fr-FR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fr-F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pixel = tex2D(_MainTex, i.uv</a:t>
            </a:r>
            <a:r>
              <a:rPr lang="fr-F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</a:t>
            </a:r>
            <a:r>
              <a:rPr lang="it-IT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read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image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statistics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that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had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been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computed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in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previous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passes</a:t>
            </a:r>
            <a:endParaRPr lang="fr-F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Mean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tex2Dlod(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meanTex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(0.5,0.5 , 0,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singlePixelLevel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sourceM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ean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tex2Dlod(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meanTexExemplar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(0.5, 0.5, 0,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singlePixelLevelExemplar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Variance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tex2Dlod(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varianceTex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(0.5, 0.5, 0,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singlePixelLevel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source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Variance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tex2Dlod(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varianceTexExemplar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(0.5, 0.5, 0,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inglePixelLevelExemplar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</a:t>
            </a:r>
            <a:r>
              <a:rPr lang="it-IT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Shift and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scale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pixel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according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to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source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mean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and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variance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pixel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pixel - 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varianceScale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source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Variance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/ 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Variance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pixel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varianceScale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it-IT" sz="16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or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sqrt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varianceScale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)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to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scale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deviation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sometimes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better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pixel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source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pixel;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45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92982"/>
            <a:ext cx="10515600" cy="1325563"/>
          </a:xfrm>
        </p:spPr>
        <p:txBody>
          <a:bodyPr/>
          <a:lstStyle/>
          <a:p>
            <a:r>
              <a:rPr lang="hu-HU" dirty="0" err="1" smtClean="0"/>
              <a:t>Results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58" y="130628"/>
            <a:ext cx="2930362" cy="164731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1" y="4078089"/>
            <a:ext cx="3783243" cy="212676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13" y="4078089"/>
            <a:ext cx="3783243" cy="212676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69" y="4078089"/>
            <a:ext cx="3783243" cy="212676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758142" y="130628"/>
            <a:ext cx="128644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rgbClr val="FF0000"/>
                </a:solidFill>
              </a:rPr>
              <a:t>Original</a:t>
            </a:r>
            <a:r>
              <a:rPr lang="hu-HU" sz="1400" dirty="0" smtClean="0">
                <a:solidFill>
                  <a:srgbClr val="FF0000"/>
                </a:solidFill>
              </a:rPr>
              <a:t> image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1" y="2003672"/>
            <a:ext cx="3086558" cy="205770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12" y="2003977"/>
            <a:ext cx="3053901" cy="20574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69" y="2003977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Homework</a:t>
            </a:r>
            <a:r>
              <a:rPr lang="hu-HU" dirty="0" smtClean="0"/>
              <a:t> #1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exemplar</a:t>
            </a:r>
            <a:r>
              <a:rPr lang="hu-HU" dirty="0" smtClean="0"/>
              <a:t> </a:t>
            </a:r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r>
              <a:rPr lang="hu-HU" dirty="0" smtClean="0"/>
              <a:t> in </a:t>
            </a: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frame</a:t>
            </a:r>
            <a:endParaRPr lang="hu-HU" dirty="0" smtClean="0"/>
          </a:p>
          <a:p>
            <a:r>
              <a:rPr lang="hu-HU" dirty="0" err="1" smtClean="0"/>
              <a:t>Compute</a:t>
            </a:r>
            <a:r>
              <a:rPr lang="hu-HU" dirty="0" smtClean="0"/>
              <a:t> </a:t>
            </a:r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mean</a:t>
            </a:r>
            <a:r>
              <a:rPr lang="hu-HU" dirty="0" smtClean="0"/>
              <a:t> and </a:t>
            </a:r>
            <a:r>
              <a:rPr lang="hu-HU" dirty="0" err="1" smtClean="0"/>
              <a:t>variance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once</a:t>
            </a:r>
            <a:r>
              <a:rPr lang="hu-HU" dirty="0" smtClean="0"/>
              <a:t> and </a:t>
            </a:r>
            <a:r>
              <a:rPr lang="hu-HU" dirty="0" err="1" smtClean="0"/>
              <a:t>save</a:t>
            </a:r>
            <a:r>
              <a:rPr lang="hu-HU" dirty="0" smtClean="0"/>
              <a:t> </a:t>
            </a:r>
            <a:r>
              <a:rPr lang="hu-HU" dirty="0" err="1" smtClean="0"/>
              <a:t>them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textures</a:t>
            </a:r>
            <a:r>
              <a:rPr lang="hu-HU" dirty="0" smtClean="0"/>
              <a:t>,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exemplar</a:t>
            </a:r>
            <a:r>
              <a:rPr lang="hu-HU" dirty="0" smtClean="0"/>
              <a:t> </a:t>
            </a:r>
            <a:r>
              <a:rPr lang="hu-HU" dirty="0" err="1" smtClean="0"/>
              <a:t>texture</a:t>
            </a:r>
            <a:r>
              <a:rPr lang="hu-HU" dirty="0" smtClean="0"/>
              <a:t> has </a:t>
            </a:r>
            <a:r>
              <a:rPr lang="hu-HU" dirty="0" err="1" smtClean="0"/>
              <a:t>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Homework</a:t>
            </a:r>
            <a:r>
              <a:rPr lang="hu-HU" dirty="0" smtClean="0"/>
              <a:t> #2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Try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spaces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Before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mean</a:t>
            </a:r>
            <a:r>
              <a:rPr lang="hu-HU" dirty="0" smtClean="0"/>
              <a:t> and </a:t>
            </a:r>
            <a:r>
              <a:rPr lang="hu-HU" dirty="0" err="1" smtClean="0"/>
              <a:t>variance</a:t>
            </a:r>
            <a:r>
              <a:rPr lang="hu-HU" dirty="0" smtClean="0"/>
              <a:t> Convert </a:t>
            </a:r>
            <a:r>
              <a:rPr lang="hu-HU" dirty="0" err="1" smtClean="0"/>
              <a:t>both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source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exemplar</a:t>
            </a:r>
            <a:r>
              <a:rPr lang="hu-HU" dirty="0" smtClean="0"/>
              <a:t> </a:t>
            </a:r>
            <a:r>
              <a:rPr lang="hu-HU" dirty="0" err="1" smtClean="0"/>
              <a:t>images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another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endParaRPr lang="hu-HU" dirty="0" smtClean="0"/>
          </a:p>
          <a:p>
            <a:pPr lvl="1"/>
            <a:r>
              <a:rPr lang="hu-HU" dirty="0" smtClean="0"/>
              <a:t>HSV, CIE </a:t>
            </a:r>
            <a:r>
              <a:rPr lang="hu-HU" dirty="0" err="1" smtClean="0"/>
              <a:t>Lab</a:t>
            </a:r>
            <a:r>
              <a:rPr lang="hu-HU" dirty="0" smtClean="0"/>
              <a:t>, XYZ etc.</a:t>
            </a:r>
          </a:p>
          <a:p>
            <a:r>
              <a:rPr lang="hu-HU" dirty="0" err="1" smtClean="0"/>
              <a:t>Compute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mean</a:t>
            </a:r>
            <a:r>
              <a:rPr lang="hu-HU" dirty="0" smtClean="0"/>
              <a:t> and </a:t>
            </a:r>
            <a:r>
              <a:rPr lang="hu-HU" dirty="0" err="1" smtClean="0"/>
              <a:t>variance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before</a:t>
            </a:r>
            <a:r>
              <a:rPr lang="hu-HU" dirty="0" smtClean="0"/>
              <a:t> (in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Apply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mean</a:t>
            </a:r>
            <a:r>
              <a:rPr lang="hu-HU" dirty="0" smtClean="0"/>
              <a:t> and </a:t>
            </a:r>
            <a:r>
              <a:rPr lang="hu-HU" dirty="0" err="1" smtClean="0"/>
              <a:t>variance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target</a:t>
            </a:r>
            <a:r>
              <a:rPr lang="hu-HU" dirty="0" smtClean="0"/>
              <a:t> </a:t>
            </a:r>
            <a:r>
              <a:rPr lang="hu-HU" dirty="0" smtClean="0"/>
              <a:t>image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before</a:t>
            </a:r>
            <a:r>
              <a:rPr lang="hu-HU" dirty="0"/>
              <a:t> (in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color</a:t>
            </a:r>
            <a:r>
              <a:rPr lang="hu-HU" dirty="0"/>
              <a:t> </a:t>
            </a:r>
            <a:r>
              <a:rPr lang="hu-HU" dirty="0" err="1"/>
              <a:t>space</a:t>
            </a:r>
            <a:r>
              <a:rPr lang="hu-HU" dirty="0" smtClean="0"/>
              <a:t>)</a:t>
            </a:r>
          </a:p>
          <a:p>
            <a:r>
              <a:rPr lang="hu-HU" dirty="0" smtClean="0"/>
              <a:t>Convert back </a:t>
            </a:r>
            <a:r>
              <a:rPr lang="hu-HU" dirty="0" err="1" smtClean="0"/>
              <a:t>the</a:t>
            </a:r>
            <a:r>
              <a:rPr lang="hu-HU" dirty="0" smtClean="0"/>
              <a:t> image </a:t>
            </a:r>
            <a:r>
              <a:rPr lang="hu-HU" dirty="0" err="1" smtClean="0"/>
              <a:t>to</a:t>
            </a:r>
            <a:r>
              <a:rPr lang="hu-HU" dirty="0" smtClean="0"/>
              <a:t> RGB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15" y="674734"/>
            <a:ext cx="4771603" cy="268237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56" y="3499790"/>
            <a:ext cx="4774545" cy="268403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15" y="3499790"/>
            <a:ext cx="4774544" cy="268403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56" y="700574"/>
            <a:ext cx="4774544" cy="2684033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858915" y="54243"/>
            <a:ext cx="247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 = 1</a:t>
            </a:r>
          </a:p>
          <a:p>
            <a:r>
              <a:rPr lang="hu-HU" dirty="0" err="1" smtClean="0"/>
              <a:t>Downsampling</a:t>
            </a:r>
            <a:r>
              <a:rPr lang="hu-HU" dirty="0" smtClean="0"/>
              <a:t> </a:t>
            </a:r>
            <a:r>
              <a:rPr lang="hu-HU" dirty="0" err="1" smtClean="0"/>
              <a:t>rate</a:t>
            </a:r>
            <a:r>
              <a:rPr lang="hu-HU" dirty="0" smtClean="0"/>
              <a:t> = 2</a:t>
            </a:r>
            <a:endParaRPr lang="en-US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858915" y="6158314"/>
            <a:ext cx="247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 = 2</a:t>
            </a:r>
          </a:p>
          <a:p>
            <a:r>
              <a:rPr lang="hu-HU" dirty="0" err="1" smtClean="0"/>
              <a:t>Downsampling</a:t>
            </a:r>
            <a:r>
              <a:rPr lang="hu-HU" dirty="0" smtClean="0"/>
              <a:t> </a:t>
            </a:r>
            <a:r>
              <a:rPr lang="hu-HU" dirty="0" err="1" smtClean="0"/>
              <a:t>rate</a:t>
            </a:r>
            <a:r>
              <a:rPr lang="hu-HU" dirty="0" smtClean="0"/>
              <a:t> = 4</a:t>
            </a:r>
            <a:endParaRPr lang="en-US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183656" y="54243"/>
            <a:ext cx="247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 = 3</a:t>
            </a:r>
          </a:p>
          <a:p>
            <a:r>
              <a:rPr lang="hu-HU" dirty="0" err="1" smtClean="0"/>
              <a:t>Downsampling</a:t>
            </a:r>
            <a:r>
              <a:rPr lang="hu-HU" dirty="0" smtClean="0"/>
              <a:t> </a:t>
            </a:r>
            <a:r>
              <a:rPr lang="hu-HU" dirty="0" err="1" smtClean="0"/>
              <a:t>rate</a:t>
            </a:r>
            <a:r>
              <a:rPr lang="hu-HU" dirty="0" smtClean="0"/>
              <a:t> = 8</a:t>
            </a:r>
            <a:endParaRPr lang="en-US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183656" y="6158314"/>
            <a:ext cx="543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 = </a:t>
            </a:r>
            <a:r>
              <a:rPr lang="hu-HU" dirty="0"/>
              <a:t>Log</a:t>
            </a:r>
            <a:r>
              <a:rPr lang="hu-HU" baseline="-25000" dirty="0"/>
              <a:t>2</a:t>
            </a:r>
            <a:r>
              <a:rPr lang="hu-HU" dirty="0" smtClean="0"/>
              <a:t>( Max(</a:t>
            </a:r>
            <a:r>
              <a:rPr lang="hu-HU" dirty="0" err="1" smtClean="0"/>
              <a:t>imageWidth</a:t>
            </a:r>
            <a:r>
              <a:rPr lang="hu-HU" dirty="0" smtClean="0"/>
              <a:t>, </a:t>
            </a:r>
            <a:r>
              <a:rPr lang="hu-HU" dirty="0" err="1" smtClean="0"/>
              <a:t>imageHeight</a:t>
            </a:r>
            <a:r>
              <a:rPr lang="hu-HU" dirty="0" smtClean="0"/>
              <a:t>) )</a:t>
            </a:r>
          </a:p>
          <a:p>
            <a:r>
              <a:rPr lang="hu-HU" dirty="0" err="1" smtClean="0"/>
              <a:t>Downsampling</a:t>
            </a:r>
            <a:r>
              <a:rPr lang="hu-HU" dirty="0" smtClean="0"/>
              <a:t> </a:t>
            </a:r>
            <a:r>
              <a:rPr lang="hu-HU" dirty="0" err="1" smtClean="0"/>
              <a:t>rate</a:t>
            </a:r>
            <a:r>
              <a:rPr lang="hu-HU" dirty="0" smtClean="0"/>
              <a:t> = </a:t>
            </a:r>
            <a:r>
              <a:rPr lang="hu-HU" dirty="0"/>
              <a:t>Max(</a:t>
            </a:r>
            <a:r>
              <a:rPr lang="hu-HU" dirty="0" err="1"/>
              <a:t>imageWidth</a:t>
            </a:r>
            <a:r>
              <a:rPr lang="hu-HU" dirty="0"/>
              <a:t>, </a:t>
            </a:r>
            <a:r>
              <a:rPr lang="hu-HU" dirty="0" err="1"/>
              <a:t>imageHeight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7534352" y="4711766"/>
            <a:ext cx="207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Average</a:t>
            </a:r>
            <a:r>
              <a:rPr lang="hu-HU" dirty="0" smtClean="0"/>
              <a:t> of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Homework</a:t>
            </a:r>
            <a:r>
              <a:rPr lang="hu-HU" dirty="0" smtClean="0"/>
              <a:t> #3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method</a:t>
            </a:r>
            <a:r>
              <a:rPr lang="hu-HU" dirty="0" smtClean="0"/>
              <a:t> is </a:t>
            </a:r>
            <a:r>
              <a:rPr lang="hu-HU" dirty="0" err="1" smtClean="0"/>
              <a:t>quite</a:t>
            </a:r>
            <a:r>
              <a:rPr lang="hu-HU" dirty="0" smtClean="0"/>
              <a:t> </a:t>
            </a:r>
            <a:r>
              <a:rPr lang="hu-HU" dirty="0" err="1" smtClean="0"/>
              <a:t>simple</a:t>
            </a:r>
            <a:r>
              <a:rPr lang="hu-HU" dirty="0" smtClean="0"/>
              <a:t>, </a:t>
            </a:r>
            <a:r>
              <a:rPr lang="hu-HU" dirty="0" err="1" smtClean="0"/>
              <a:t>results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sometimes</a:t>
            </a:r>
            <a:r>
              <a:rPr lang="hu-HU" dirty="0" smtClean="0"/>
              <a:t> </a:t>
            </a:r>
            <a:r>
              <a:rPr lang="hu-HU" dirty="0" err="1" smtClean="0"/>
              <a:t>unpleasant</a:t>
            </a:r>
            <a:endParaRPr lang="hu-HU" dirty="0" smtClean="0"/>
          </a:p>
          <a:p>
            <a:r>
              <a:rPr lang="hu-HU" dirty="0" smtClean="0"/>
              <a:t>Limit </a:t>
            </a:r>
            <a:r>
              <a:rPr lang="hu-HU" dirty="0" err="1" smtClean="0"/>
              <a:t>the</a:t>
            </a:r>
            <a:r>
              <a:rPr lang="hu-HU" dirty="0" smtClean="0"/>
              <a:t> shift and </a:t>
            </a:r>
            <a:r>
              <a:rPr lang="hu-HU" dirty="0" err="1" smtClean="0"/>
              <a:t>scale</a:t>
            </a:r>
            <a:r>
              <a:rPr lang="hu-HU" dirty="0" smtClean="0"/>
              <a:t> of </a:t>
            </a:r>
            <a:r>
              <a:rPr lang="hu-HU" dirty="0" err="1" smtClean="0"/>
              <a:t>pixels</a:t>
            </a:r>
            <a:r>
              <a:rPr lang="hu-HU" dirty="0"/>
              <a:t>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output </a:t>
            </a:r>
            <a:r>
              <a:rPr lang="hu-HU" dirty="0" err="1" smtClean="0"/>
              <a:t>will</a:t>
            </a:r>
            <a:r>
              <a:rPr lang="hu-HU" dirty="0" smtClean="0"/>
              <a:t> be </a:t>
            </a:r>
            <a:r>
              <a:rPr lang="hu-HU" dirty="0" err="1" smtClean="0"/>
              <a:t>closer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original</a:t>
            </a:r>
            <a:r>
              <a:rPr lang="hu-HU" smtClean="0"/>
              <a:t> image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530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doboz 14"/>
          <p:cNvSpPr txBox="1"/>
          <p:nvPr/>
        </p:nvSpPr>
        <p:spPr>
          <a:xfrm>
            <a:off x="1347555" y="1355143"/>
            <a:ext cx="247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 = 3</a:t>
            </a:r>
          </a:p>
          <a:p>
            <a:r>
              <a:rPr lang="hu-HU" dirty="0" err="1" smtClean="0"/>
              <a:t>Downsampling</a:t>
            </a:r>
            <a:r>
              <a:rPr lang="hu-HU" dirty="0" smtClean="0"/>
              <a:t> </a:t>
            </a:r>
            <a:r>
              <a:rPr lang="hu-HU" dirty="0" err="1" smtClean="0"/>
              <a:t>rate</a:t>
            </a:r>
            <a:r>
              <a:rPr lang="hu-HU" dirty="0" smtClean="0"/>
              <a:t> = 8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347555" y="4524139"/>
            <a:ext cx="2479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Original</a:t>
            </a:r>
            <a:r>
              <a:rPr lang="hu-HU" dirty="0" smtClean="0"/>
              <a:t> image</a:t>
            </a:r>
          </a:p>
          <a:p>
            <a:r>
              <a:rPr lang="hu-HU" dirty="0" smtClean="0"/>
              <a:t>(N = 0</a:t>
            </a:r>
          </a:p>
          <a:p>
            <a:r>
              <a:rPr lang="hu-HU" dirty="0" err="1" smtClean="0"/>
              <a:t>Downsampling</a:t>
            </a:r>
            <a:r>
              <a:rPr lang="hu-HU" dirty="0" smtClean="0"/>
              <a:t> </a:t>
            </a:r>
            <a:r>
              <a:rPr lang="hu-HU" dirty="0" err="1" smtClean="0"/>
              <a:t>rate</a:t>
            </a:r>
            <a:r>
              <a:rPr lang="hu-HU" dirty="0" smtClean="0"/>
              <a:t> = 1)</a:t>
            </a:r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588" y="3934767"/>
            <a:ext cx="3701433" cy="246762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588" y="878893"/>
            <a:ext cx="3701433" cy="2467622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6165129" y="2347273"/>
            <a:ext cx="179108" cy="179110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Felfelé nyíl 4"/>
          <p:cNvSpPr/>
          <p:nvPr/>
        </p:nvSpPr>
        <p:spPr>
          <a:xfrm>
            <a:off x="6108566" y="2677212"/>
            <a:ext cx="311085" cy="2488677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églalap 21"/>
          <p:cNvSpPr/>
          <p:nvPr/>
        </p:nvSpPr>
        <p:spPr>
          <a:xfrm>
            <a:off x="6165129" y="5333372"/>
            <a:ext cx="179108" cy="179110"/>
          </a:xfrm>
          <a:prstGeom prst="rect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407704" y="3455975"/>
            <a:ext cx="216126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Average</a:t>
            </a:r>
            <a:r>
              <a:rPr lang="hu-HU" dirty="0" smtClean="0"/>
              <a:t> of 8x8 </a:t>
            </a:r>
            <a:r>
              <a:rPr lang="hu-HU" dirty="0" err="1" smtClean="0"/>
              <a:t>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2x2 </a:t>
            </a:r>
            <a:r>
              <a:rPr lang="hu-HU" dirty="0" err="1" smtClean="0"/>
              <a:t>downsampling</a:t>
            </a:r>
            <a:endParaRPr lang="en-US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1133631" y="2104533"/>
            <a:ext cx="4056520" cy="4058137"/>
            <a:chOff x="1133631" y="2104533"/>
            <a:chExt cx="4056520" cy="4058137"/>
          </a:xfrm>
        </p:grpSpPr>
        <p:sp>
          <p:nvSpPr>
            <p:cNvPr id="7" name="Téglalap 6"/>
            <p:cNvSpPr/>
            <p:nvPr/>
          </p:nvSpPr>
          <p:spPr>
            <a:xfrm>
              <a:off x="1133631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1809906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2486181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1133631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1809906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2486181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1133631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1809906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2486181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3161326" y="2104533"/>
              <a:ext cx="676275" cy="674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3837601" y="2104533"/>
              <a:ext cx="676275" cy="674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4513876" y="2105020"/>
              <a:ext cx="676275" cy="6736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161326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3837601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4513876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3161326" y="3454987"/>
              <a:ext cx="676275" cy="684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3837601" y="3454987"/>
              <a:ext cx="676275" cy="684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4513876" y="3454987"/>
              <a:ext cx="676275" cy="6835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>
            <a:xfrm>
              <a:off x="1133631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6" name="Téglalap 25"/>
            <p:cNvSpPr/>
            <p:nvPr/>
          </p:nvSpPr>
          <p:spPr>
            <a:xfrm>
              <a:off x="1809906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7" name="Téglalap 26"/>
            <p:cNvSpPr/>
            <p:nvPr/>
          </p:nvSpPr>
          <p:spPr>
            <a:xfrm>
              <a:off x="2486181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>
              <a:off x="1133631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>
              <a:off x="1809906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0" name="Téglalap 29"/>
            <p:cNvSpPr/>
            <p:nvPr/>
          </p:nvSpPr>
          <p:spPr>
            <a:xfrm>
              <a:off x="2486181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1" name="Téglalap 30"/>
            <p:cNvSpPr/>
            <p:nvPr/>
          </p:nvSpPr>
          <p:spPr>
            <a:xfrm>
              <a:off x="1133631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>
            <a:xfrm>
              <a:off x="1809906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>
            <a:xfrm>
              <a:off x="2486181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>
            <a:xfrm>
              <a:off x="3161326" y="4139009"/>
              <a:ext cx="676275" cy="6659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>
              <a:off x="3837601" y="4133843"/>
              <a:ext cx="676275" cy="678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4513876" y="4133843"/>
              <a:ext cx="676275" cy="678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>
              <a:off x="3161326" y="4812214"/>
              <a:ext cx="676275" cy="6715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>
            <a:xfrm>
              <a:off x="3837601" y="4810118"/>
              <a:ext cx="676275" cy="673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>
            <a:xfrm>
              <a:off x="4513876" y="4810119"/>
              <a:ext cx="676275" cy="673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0" name="Téglalap 39"/>
            <p:cNvSpPr/>
            <p:nvPr/>
          </p:nvSpPr>
          <p:spPr>
            <a:xfrm>
              <a:off x="3161326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>
            <a:xfrm>
              <a:off x="3837601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>
            <a:xfrm>
              <a:off x="4513876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6625197" y="2105020"/>
            <a:ext cx="4054260" cy="4055067"/>
            <a:chOff x="6625197" y="2105020"/>
            <a:chExt cx="4054260" cy="4055067"/>
          </a:xfrm>
        </p:grpSpPr>
        <p:sp>
          <p:nvSpPr>
            <p:cNvPr id="43" name="Téglalap 42"/>
            <p:cNvSpPr/>
            <p:nvPr/>
          </p:nvSpPr>
          <p:spPr>
            <a:xfrm>
              <a:off x="6625197" y="2105020"/>
              <a:ext cx="1351420" cy="13499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5" name="Téglalap 44"/>
            <p:cNvSpPr/>
            <p:nvPr/>
          </p:nvSpPr>
          <p:spPr>
            <a:xfrm>
              <a:off x="7977747" y="2105020"/>
              <a:ext cx="1350290" cy="13494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9" name="Téglalap 48"/>
            <p:cNvSpPr/>
            <p:nvPr/>
          </p:nvSpPr>
          <p:spPr>
            <a:xfrm>
              <a:off x="6625197" y="3457569"/>
              <a:ext cx="1350290" cy="1359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>
            <a:xfrm>
              <a:off x="7977747" y="3454502"/>
              <a:ext cx="1349160" cy="13602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>
            <a:xfrm>
              <a:off x="9329167" y="2107603"/>
              <a:ext cx="1350290" cy="1346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326907" y="3454501"/>
              <a:ext cx="1352550" cy="13602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4" name="Téglalap 63"/>
            <p:cNvSpPr/>
            <p:nvPr/>
          </p:nvSpPr>
          <p:spPr>
            <a:xfrm>
              <a:off x="6625197" y="4817382"/>
              <a:ext cx="1350290" cy="1342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6" name="Téglalap 65"/>
            <p:cNvSpPr/>
            <p:nvPr/>
          </p:nvSpPr>
          <p:spPr>
            <a:xfrm>
              <a:off x="7977747" y="4817382"/>
              <a:ext cx="1349160" cy="1342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74" name="Téglalap 73"/>
            <p:cNvSpPr/>
            <p:nvPr/>
          </p:nvSpPr>
          <p:spPr>
            <a:xfrm>
              <a:off x="9326907" y="4812699"/>
              <a:ext cx="1352550" cy="1347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Téglalap 49"/>
          <p:cNvSpPr/>
          <p:nvPr/>
        </p:nvSpPr>
        <p:spPr>
          <a:xfrm>
            <a:off x="1131936" y="2108894"/>
            <a:ext cx="1351420" cy="134996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6636320" y="2114865"/>
            <a:ext cx="1351420" cy="134996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4" name="Szalagnyíl lefelé 53"/>
          <p:cNvSpPr/>
          <p:nvPr/>
        </p:nvSpPr>
        <p:spPr>
          <a:xfrm flipV="1">
            <a:off x="1913642" y="3604040"/>
            <a:ext cx="5387830" cy="14110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1471768" y="5078694"/>
            <a:ext cx="4401565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Sample</a:t>
            </a:r>
            <a:r>
              <a:rPr lang="hu-HU" dirty="0" smtClean="0"/>
              <a:t> 4 </a:t>
            </a:r>
            <a:r>
              <a:rPr lang="hu-HU" dirty="0" err="1" smtClean="0"/>
              <a:t>pixels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pixel </a:t>
            </a:r>
            <a:r>
              <a:rPr lang="hu-HU" dirty="0" err="1" smtClean="0"/>
              <a:t>centers</a:t>
            </a:r>
            <a:r>
              <a:rPr lang="hu-HU" dirty="0" smtClean="0"/>
              <a:t> </a:t>
            </a:r>
          </a:p>
          <a:p>
            <a:pPr algn="ctr"/>
            <a:r>
              <a:rPr lang="hu-HU" dirty="0" smtClean="0"/>
              <a:t>(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anywhere</a:t>
            </a:r>
            <a:r>
              <a:rPr lang="hu-HU" dirty="0" smtClean="0"/>
              <a:t> </a:t>
            </a:r>
            <a:r>
              <a:rPr lang="hu-HU" dirty="0" err="1" smtClean="0"/>
              <a:t>inside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pixel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nearest</a:t>
            </a:r>
            <a:r>
              <a:rPr lang="hu-HU" dirty="0" smtClean="0"/>
              <a:t> </a:t>
            </a:r>
            <a:r>
              <a:rPr lang="hu-HU" dirty="0" err="1" smtClean="0"/>
              <a:t>neighbour</a:t>
            </a:r>
            <a:r>
              <a:rPr lang="hu-HU" dirty="0" smtClean="0"/>
              <a:t> </a:t>
            </a:r>
            <a:r>
              <a:rPr lang="hu-HU" dirty="0" err="1" smtClean="0"/>
              <a:t>sampling</a:t>
            </a:r>
            <a:r>
              <a:rPr lang="hu-HU" dirty="0" smtClean="0"/>
              <a:t>)</a:t>
            </a:r>
          </a:p>
          <a:p>
            <a:pPr algn="ctr"/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take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average</a:t>
            </a:r>
            <a:endParaRPr lang="en-US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4706266" y="625008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(1,1)</a:t>
            </a:r>
            <a:endParaRPr lang="en-US" dirty="0"/>
          </a:p>
        </p:txBody>
      </p:sp>
      <p:sp>
        <p:nvSpPr>
          <p:cNvPr id="57" name="Szövegdoboz 56"/>
          <p:cNvSpPr txBox="1"/>
          <p:nvPr/>
        </p:nvSpPr>
        <p:spPr>
          <a:xfrm>
            <a:off x="4513876" y="169069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(1,0)</a:t>
            </a:r>
            <a:endParaRPr lang="en-US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322417" y="625008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(0,1)</a:t>
            </a:r>
            <a:endParaRPr lang="en-US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6058937" y="1694559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(0,0)</a:t>
            </a:r>
            <a:endParaRPr lang="en-US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10396839" y="625007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(1,1)</a:t>
            </a:r>
            <a:endParaRPr lang="en-US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10204449" y="169068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(1,0)</a:t>
            </a:r>
            <a:endParaRPr lang="en-US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6012990" y="625007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(0,1)</a:t>
            </a:r>
            <a:endParaRPr lang="en-US" dirty="0"/>
          </a:p>
        </p:txBody>
      </p:sp>
      <p:sp>
        <p:nvSpPr>
          <p:cNvPr id="65" name="Ellipszis 64"/>
          <p:cNvSpPr/>
          <p:nvPr/>
        </p:nvSpPr>
        <p:spPr>
          <a:xfrm>
            <a:off x="1434060" y="2403836"/>
            <a:ext cx="113121" cy="1131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zis 66"/>
          <p:cNvSpPr/>
          <p:nvPr/>
        </p:nvSpPr>
        <p:spPr>
          <a:xfrm>
            <a:off x="2071216" y="2403836"/>
            <a:ext cx="113121" cy="1131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zis 67"/>
          <p:cNvSpPr/>
          <p:nvPr/>
        </p:nvSpPr>
        <p:spPr>
          <a:xfrm>
            <a:off x="1434060" y="3052221"/>
            <a:ext cx="113121" cy="1131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zis 68"/>
          <p:cNvSpPr/>
          <p:nvPr/>
        </p:nvSpPr>
        <p:spPr>
          <a:xfrm>
            <a:off x="2071216" y="3052221"/>
            <a:ext cx="113121" cy="1131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zövegdoboz 69"/>
          <p:cNvSpPr txBox="1"/>
          <p:nvPr/>
        </p:nvSpPr>
        <p:spPr>
          <a:xfrm>
            <a:off x="520764" y="1696132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(0,0)</a:t>
            </a:r>
            <a:endParaRPr lang="en-US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7539161" y="478619"/>
            <a:ext cx="2495873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</a:t>
            </a:r>
            <a:r>
              <a:rPr lang="hu-HU" dirty="0" err="1" smtClean="0"/>
              <a:t>fragment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instance</a:t>
            </a:r>
            <a:r>
              <a:rPr lang="hu-HU" dirty="0" smtClean="0"/>
              <a:t> </a:t>
            </a:r>
            <a:r>
              <a:rPr lang="hu-HU" dirty="0" err="1" smtClean="0"/>
              <a:t>writes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pixel of </a:t>
            </a:r>
            <a:r>
              <a:rPr lang="hu-HU" dirty="0" err="1" smtClean="0"/>
              <a:t>the</a:t>
            </a:r>
            <a:r>
              <a:rPr lang="hu-HU" dirty="0" smtClean="0"/>
              <a:t> output and </a:t>
            </a:r>
            <a:r>
              <a:rPr lang="hu-HU" dirty="0" err="1" smtClean="0"/>
              <a:t>reads</a:t>
            </a:r>
            <a:r>
              <a:rPr lang="hu-HU" dirty="0" smtClean="0"/>
              <a:t> </a:t>
            </a:r>
            <a:r>
              <a:rPr lang="hu-HU" dirty="0" err="1" smtClean="0"/>
              <a:t>four</a:t>
            </a:r>
            <a:r>
              <a:rPr lang="hu-HU" dirty="0" smtClean="0"/>
              <a:t> </a:t>
            </a:r>
            <a:r>
              <a:rPr lang="hu-HU" dirty="0" err="1" smtClean="0"/>
              <a:t>pixels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2x2 </a:t>
            </a:r>
            <a:r>
              <a:rPr lang="hu-HU" dirty="0" err="1" smtClean="0"/>
              <a:t>downsampling</a:t>
            </a:r>
            <a:endParaRPr lang="en-US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1133631" y="2104533"/>
            <a:ext cx="4056520" cy="4058137"/>
            <a:chOff x="1133631" y="2104533"/>
            <a:chExt cx="4056520" cy="4058137"/>
          </a:xfrm>
        </p:grpSpPr>
        <p:sp>
          <p:nvSpPr>
            <p:cNvPr id="7" name="Téglalap 6"/>
            <p:cNvSpPr/>
            <p:nvPr/>
          </p:nvSpPr>
          <p:spPr>
            <a:xfrm>
              <a:off x="1133631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1809906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2486181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1133631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1809906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2486181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1133631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1809906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2486181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3161326" y="2104533"/>
              <a:ext cx="676275" cy="674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3837601" y="2104533"/>
              <a:ext cx="676275" cy="674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4513876" y="2105020"/>
              <a:ext cx="676275" cy="6736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161326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3837601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4513876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3161326" y="3454987"/>
              <a:ext cx="676275" cy="684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3837601" y="3454987"/>
              <a:ext cx="676275" cy="684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4513876" y="3454987"/>
              <a:ext cx="676275" cy="6835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>
            <a:xfrm>
              <a:off x="1133631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6" name="Téglalap 25"/>
            <p:cNvSpPr/>
            <p:nvPr/>
          </p:nvSpPr>
          <p:spPr>
            <a:xfrm>
              <a:off x="1809906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7" name="Téglalap 26"/>
            <p:cNvSpPr/>
            <p:nvPr/>
          </p:nvSpPr>
          <p:spPr>
            <a:xfrm>
              <a:off x="2486181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>
              <a:off x="1133631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>
              <a:off x="1809906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0" name="Téglalap 29"/>
            <p:cNvSpPr/>
            <p:nvPr/>
          </p:nvSpPr>
          <p:spPr>
            <a:xfrm>
              <a:off x="2486181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1" name="Téglalap 30"/>
            <p:cNvSpPr/>
            <p:nvPr/>
          </p:nvSpPr>
          <p:spPr>
            <a:xfrm>
              <a:off x="1133631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>
            <a:xfrm>
              <a:off x="1809906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>
            <a:xfrm>
              <a:off x="2486181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>
            <a:xfrm>
              <a:off x="3161326" y="4139009"/>
              <a:ext cx="676275" cy="6659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>
              <a:off x="3837601" y="4133843"/>
              <a:ext cx="676275" cy="678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4513876" y="4133843"/>
              <a:ext cx="676275" cy="678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>
              <a:off x="3161326" y="4812214"/>
              <a:ext cx="676275" cy="6715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>
            <a:xfrm>
              <a:off x="3837601" y="4810118"/>
              <a:ext cx="676275" cy="673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>
            <a:xfrm>
              <a:off x="4513876" y="4810119"/>
              <a:ext cx="676275" cy="673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0" name="Téglalap 39"/>
            <p:cNvSpPr/>
            <p:nvPr/>
          </p:nvSpPr>
          <p:spPr>
            <a:xfrm>
              <a:off x="3161326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>
            <a:xfrm>
              <a:off x="3837601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>
            <a:xfrm>
              <a:off x="4513876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6625197" y="2105020"/>
            <a:ext cx="4054260" cy="4055067"/>
            <a:chOff x="6625197" y="2105020"/>
            <a:chExt cx="4054260" cy="4055067"/>
          </a:xfrm>
        </p:grpSpPr>
        <p:sp>
          <p:nvSpPr>
            <p:cNvPr id="43" name="Téglalap 42"/>
            <p:cNvSpPr/>
            <p:nvPr/>
          </p:nvSpPr>
          <p:spPr>
            <a:xfrm>
              <a:off x="6625197" y="2105020"/>
              <a:ext cx="1351420" cy="13499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5" name="Téglalap 44"/>
            <p:cNvSpPr/>
            <p:nvPr/>
          </p:nvSpPr>
          <p:spPr>
            <a:xfrm>
              <a:off x="7977747" y="2105020"/>
              <a:ext cx="1350290" cy="13494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9" name="Téglalap 48"/>
            <p:cNvSpPr/>
            <p:nvPr/>
          </p:nvSpPr>
          <p:spPr>
            <a:xfrm>
              <a:off x="6625197" y="3457569"/>
              <a:ext cx="1350290" cy="1359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>
            <a:xfrm>
              <a:off x="7977747" y="3454502"/>
              <a:ext cx="1349160" cy="13602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>
            <a:xfrm>
              <a:off x="9329167" y="2107603"/>
              <a:ext cx="1350290" cy="1346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326907" y="3454501"/>
              <a:ext cx="1352550" cy="13602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4" name="Téglalap 63"/>
            <p:cNvSpPr/>
            <p:nvPr/>
          </p:nvSpPr>
          <p:spPr>
            <a:xfrm>
              <a:off x="6625197" y="4817382"/>
              <a:ext cx="1350290" cy="1342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6" name="Téglalap 65"/>
            <p:cNvSpPr/>
            <p:nvPr/>
          </p:nvSpPr>
          <p:spPr>
            <a:xfrm>
              <a:off x="7977747" y="4817382"/>
              <a:ext cx="1349160" cy="1342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74" name="Téglalap 73"/>
            <p:cNvSpPr/>
            <p:nvPr/>
          </p:nvSpPr>
          <p:spPr>
            <a:xfrm>
              <a:off x="9326907" y="4812699"/>
              <a:ext cx="1352550" cy="1347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Téglalap 49"/>
          <p:cNvSpPr/>
          <p:nvPr/>
        </p:nvSpPr>
        <p:spPr>
          <a:xfrm>
            <a:off x="2497869" y="2097761"/>
            <a:ext cx="1351420" cy="134996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7976617" y="2112933"/>
            <a:ext cx="1351420" cy="134996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4" name="Szalagnyíl lefelé 53"/>
          <p:cNvSpPr/>
          <p:nvPr/>
        </p:nvSpPr>
        <p:spPr>
          <a:xfrm flipV="1">
            <a:off x="3365022" y="3566067"/>
            <a:ext cx="5387830" cy="14110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4432829" y="5077945"/>
            <a:ext cx="4401565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Make</a:t>
            </a:r>
            <a:r>
              <a:rPr lang="hu-HU" dirty="0" smtClean="0"/>
              <a:t> </a:t>
            </a:r>
            <a:r>
              <a:rPr lang="hu-HU" dirty="0" err="1" smtClean="0"/>
              <a:t>sure</a:t>
            </a:r>
            <a:r>
              <a:rPr lang="hu-HU" dirty="0" smtClean="0"/>
              <a:t> </a:t>
            </a:r>
            <a:r>
              <a:rPr lang="hu-HU" dirty="0" err="1" smtClean="0"/>
              <a:t>every</a:t>
            </a:r>
            <a:r>
              <a:rPr lang="hu-HU" dirty="0" smtClean="0"/>
              <a:t> pixel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higher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 input image </a:t>
            </a:r>
            <a:r>
              <a:rPr lang="hu-HU" dirty="0" err="1" smtClean="0"/>
              <a:t>contributes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/>
              <a:t> </a:t>
            </a:r>
            <a:r>
              <a:rPr lang="hu-HU" dirty="0" err="1" smtClean="0"/>
              <a:t>exactly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pixel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lower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 output</a:t>
            </a:r>
            <a:endParaRPr lang="en-US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4706266" y="625008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(1,1)</a:t>
            </a:r>
            <a:endParaRPr lang="en-US" dirty="0"/>
          </a:p>
        </p:txBody>
      </p:sp>
      <p:sp>
        <p:nvSpPr>
          <p:cNvPr id="57" name="Szövegdoboz 56"/>
          <p:cNvSpPr txBox="1"/>
          <p:nvPr/>
        </p:nvSpPr>
        <p:spPr>
          <a:xfrm>
            <a:off x="4513876" y="169069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(1,0)</a:t>
            </a:r>
            <a:endParaRPr lang="en-US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322417" y="625008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(0,1)</a:t>
            </a:r>
            <a:endParaRPr lang="en-US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6058937" y="1694559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(0,0)</a:t>
            </a:r>
            <a:endParaRPr lang="en-US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10396839" y="625007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(1,1)</a:t>
            </a:r>
            <a:endParaRPr lang="en-US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10204449" y="169068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(1,0)</a:t>
            </a:r>
            <a:endParaRPr lang="en-US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6012990" y="625007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(0,1)</a:t>
            </a:r>
            <a:endParaRPr lang="en-US" dirty="0"/>
          </a:p>
        </p:txBody>
      </p:sp>
      <p:sp>
        <p:nvSpPr>
          <p:cNvPr id="65" name="Ellipszis 64"/>
          <p:cNvSpPr/>
          <p:nvPr/>
        </p:nvSpPr>
        <p:spPr>
          <a:xfrm>
            <a:off x="2799993" y="2392703"/>
            <a:ext cx="113121" cy="1131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zis 66"/>
          <p:cNvSpPr/>
          <p:nvPr/>
        </p:nvSpPr>
        <p:spPr>
          <a:xfrm>
            <a:off x="3437149" y="2392703"/>
            <a:ext cx="113121" cy="1131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zis 67"/>
          <p:cNvSpPr/>
          <p:nvPr/>
        </p:nvSpPr>
        <p:spPr>
          <a:xfrm>
            <a:off x="2799993" y="3041088"/>
            <a:ext cx="113121" cy="1131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zis 68"/>
          <p:cNvSpPr/>
          <p:nvPr/>
        </p:nvSpPr>
        <p:spPr>
          <a:xfrm>
            <a:off x="3437149" y="3041088"/>
            <a:ext cx="113121" cy="1131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zövegdoboz 69"/>
          <p:cNvSpPr txBox="1"/>
          <p:nvPr/>
        </p:nvSpPr>
        <p:spPr>
          <a:xfrm>
            <a:off x="520764" y="1696132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(0,0)</a:t>
            </a:r>
            <a:endParaRPr lang="en-US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7539161" y="478619"/>
            <a:ext cx="2495873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</a:t>
            </a:r>
            <a:r>
              <a:rPr lang="hu-HU" dirty="0" err="1" smtClean="0"/>
              <a:t>fragment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instance</a:t>
            </a:r>
            <a:r>
              <a:rPr lang="hu-HU" dirty="0" smtClean="0"/>
              <a:t> </a:t>
            </a:r>
            <a:r>
              <a:rPr lang="hu-HU" dirty="0" err="1" smtClean="0"/>
              <a:t>writes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pixel of </a:t>
            </a:r>
            <a:r>
              <a:rPr lang="hu-HU" dirty="0" err="1" smtClean="0"/>
              <a:t>the</a:t>
            </a:r>
            <a:r>
              <a:rPr lang="hu-HU" dirty="0" smtClean="0"/>
              <a:t> output and </a:t>
            </a:r>
            <a:r>
              <a:rPr lang="hu-HU" dirty="0" err="1" smtClean="0"/>
              <a:t>reads</a:t>
            </a:r>
            <a:r>
              <a:rPr lang="hu-HU" dirty="0" smtClean="0"/>
              <a:t> </a:t>
            </a:r>
            <a:r>
              <a:rPr lang="hu-HU" dirty="0" err="1" smtClean="0"/>
              <a:t>four</a:t>
            </a:r>
            <a:r>
              <a:rPr lang="hu-HU" dirty="0" smtClean="0"/>
              <a:t> </a:t>
            </a:r>
            <a:r>
              <a:rPr lang="hu-HU" dirty="0" err="1" smtClean="0"/>
              <a:t>pixels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Upsampling</a:t>
            </a:r>
            <a:endParaRPr lang="en-US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6820412" y="2222295"/>
            <a:ext cx="4056520" cy="4058137"/>
            <a:chOff x="1133631" y="2104533"/>
            <a:chExt cx="4056520" cy="4058137"/>
          </a:xfrm>
        </p:grpSpPr>
        <p:sp>
          <p:nvSpPr>
            <p:cNvPr id="7" name="Téglalap 6"/>
            <p:cNvSpPr/>
            <p:nvPr/>
          </p:nvSpPr>
          <p:spPr>
            <a:xfrm>
              <a:off x="1133631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1809906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2486181" y="21050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1133631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1809906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2486181" y="27812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1133631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1809906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2486181" y="345757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3161326" y="2104533"/>
              <a:ext cx="676275" cy="674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3837601" y="2104533"/>
              <a:ext cx="676275" cy="674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4513876" y="2105020"/>
              <a:ext cx="676275" cy="6736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161326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3837601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4513876" y="27787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3161326" y="3454987"/>
              <a:ext cx="676275" cy="684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3837601" y="3454987"/>
              <a:ext cx="676275" cy="684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4513876" y="3454987"/>
              <a:ext cx="676275" cy="6835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>
            <a:xfrm>
              <a:off x="1133631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6" name="Téglalap 25"/>
            <p:cNvSpPr/>
            <p:nvPr/>
          </p:nvSpPr>
          <p:spPr>
            <a:xfrm>
              <a:off x="1809906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7" name="Téglalap 26"/>
            <p:cNvSpPr/>
            <p:nvPr/>
          </p:nvSpPr>
          <p:spPr>
            <a:xfrm>
              <a:off x="2486181" y="413384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>
              <a:off x="1133631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>
              <a:off x="1809906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0" name="Téglalap 29"/>
            <p:cNvSpPr/>
            <p:nvPr/>
          </p:nvSpPr>
          <p:spPr>
            <a:xfrm>
              <a:off x="2486181" y="4810120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1" name="Téglalap 30"/>
            <p:cNvSpPr/>
            <p:nvPr/>
          </p:nvSpPr>
          <p:spPr>
            <a:xfrm>
              <a:off x="1133631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>
            <a:xfrm>
              <a:off x="1809906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>
            <a:xfrm>
              <a:off x="2486181" y="5486395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>
            <a:xfrm>
              <a:off x="3161326" y="4139009"/>
              <a:ext cx="676275" cy="6659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>
              <a:off x="3837601" y="4133843"/>
              <a:ext cx="676275" cy="678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4513876" y="4133843"/>
              <a:ext cx="676275" cy="678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>
              <a:off x="3161326" y="4812214"/>
              <a:ext cx="676275" cy="6715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>
            <a:xfrm>
              <a:off x="3837601" y="4810118"/>
              <a:ext cx="676275" cy="673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>
            <a:xfrm>
              <a:off x="4513876" y="4810119"/>
              <a:ext cx="676275" cy="673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0" name="Téglalap 39"/>
            <p:cNvSpPr/>
            <p:nvPr/>
          </p:nvSpPr>
          <p:spPr>
            <a:xfrm>
              <a:off x="3161326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>
            <a:xfrm>
              <a:off x="3837601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>
            <a:xfrm>
              <a:off x="4513876" y="5483812"/>
              <a:ext cx="676275" cy="67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1076312" y="2224071"/>
            <a:ext cx="4054260" cy="4055067"/>
            <a:chOff x="6625197" y="2105020"/>
            <a:chExt cx="4054260" cy="4055067"/>
          </a:xfrm>
        </p:grpSpPr>
        <p:sp>
          <p:nvSpPr>
            <p:cNvPr id="43" name="Téglalap 42"/>
            <p:cNvSpPr/>
            <p:nvPr/>
          </p:nvSpPr>
          <p:spPr>
            <a:xfrm>
              <a:off x="6625197" y="2105020"/>
              <a:ext cx="1351420" cy="13499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5" name="Téglalap 44"/>
            <p:cNvSpPr/>
            <p:nvPr/>
          </p:nvSpPr>
          <p:spPr>
            <a:xfrm>
              <a:off x="7977747" y="2105020"/>
              <a:ext cx="1350290" cy="13494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9" name="Téglalap 48"/>
            <p:cNvSpPr/>
            <p:nvPr/>
          </p:nvSpPr>
          <p:spPr>
            <a:xfrm>
              <a:off x="6625197" y="3457569"/>
              <a:ext cx="1350290" cy="1359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>
            <a:xfrm>
              <a:off x="7977747" y="3454502"/>
              <a:ext cx="1349160" cy="13602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>
            <a:xfrm>
              <a:off x="9329167" y="2107603"/>
              <a:ext cx="1350290" cy="1346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326907" y="3454501"/>
              <a:ext cx="1352550" cy="13602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4" name="Téglalap 63"/>
            <p:cNvSpPr/>
            <p:nvPr/>
          </p:nvSpPr>
          <p:spPr>
            <a:xfrm>
              <a:off x="6625197" y="4817382"/>
              <a:ext cx="1350290" cy="1342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6" name="Téglalap 65"/>
            <p:cNvSpPr/>
            <p:nvPr/>
          </p:nvSpPr>
          <p:spPr>
            <a:xfrm>
              <a:off x="7977747" y="4817382"/>
              <a:ext cx="1349160" cy="1342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74" name="Téglalap 73"/>
            <p:cNvSpPr/>
            <p:nvPr/>
          </p:nvSpPr>
          <p:spPr>
            <a:xfrm>
              <a:off x="9326907" y="4812699"/>
              <a:ext cx="1352550" cy="1347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Téglalap 49"/>
          <p:cNvSpPr/>
          <p:nvPr/>
        </p:nvSpPr>
        <p:spPr>
          <a:xfrm>
            <a:off x="1066341" y="2234489"/>
            <a:ext cx="686246" cy="66198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6820413" y="2255892"/>
            <a:ext cx="666304" cy="66981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4" name="Szalagnyíl lefelé 53"/>
          <p:cNvSpPr/>
          <p:nvPr/>
        </p:nvSpPr>
        <p:spPr>
          <a:xfrm flipV="1">
            <a:off x="1500590" y="2991296"/>
            <a:ext cx="5800882" cy="14110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2592015" y="4566618"/>
            <a:ext cx="326360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Take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input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center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i="1" dirty="0" smtClean="0"/>
              <a:t>output </a:t>
            </a:r>
            <a:r>
              <a:rPr lang="hu-HU" dirty="0" smtClean="0"/>
              <a:t>pixel</a:t>
            </a:r>
            <a:endParaRPr lang="en-US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4706266" y="625008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(1,1)</a:t>
            </a:r>
            <a:endParaRPr lang="en-US" dirty="0"/>
          </a:p>
        </p:txBody>
      </p:sp>
      <p:sp>
        <p:nvSpPr>
          <p:cNvPr id="57" name="Szövegdoboz 56"/>
          <p:cNvSpPr txBox="1"/>
          <p:nvPr/>
        </p:nvSpPr>
        <p:spPr>
          <a:xfrm>
            <a:off x="4513876" y="169069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(1,0)</a:t>
            </a:r>
            <a:endParaRPr lang="en-US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322417" y="6250081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(0,1)</a:t>
            </a:r>
            <a:endParaRPr lang="en-US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6058937" y="1694559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(0,0)</a:t>
            </a:r>
            <a:endParaRPr lang="en-US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10396839" y="625007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(1,1)</a:t>
            </a:r>
            <a:endParaRPr lang="en-US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10204449" y="169068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(1,0)</a:t>
            </a:r>
            <a:endParaRPr lang="en-US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6012990" y="6250078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(0,1)</a:t>
            </a:r>
            <a:endParaRPr lang="en-US" dirty="0"/>
          </a:p>
        </p:txBody>
      </p:sp>
      <p:sp>
        <p:nvSpPr>
          <p:cNvPr id="65" name="Ellipszis 64"/>
          <p:cNvSpPr/>
          <p:nvPr/>
        </p:nvSpPr>
        <p:spPr>
          <a:xfrm>
            <a:off x="1368465" y="2529430"/>
            <a:ext cx="113121" cy="1131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zövegdoboz 69"/>
          <p:cNvSpPr txBox="1"/>
          <p:nvPr/>
        </p:nvSpPr>
        <p:spPr>
          <a:xfrm>
            <a:off x="520764" y="1696132"/>
            <a:ext cx="11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UV = (0,0)</a:t>
            </a:r>
            <a:endParaRPr lang="en-US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7190367" y="591742"/>
            <a:ext cx="3497203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</a:t>
            </a:r>
            <a:r>
              <a:rPr lang="hu-HU" dirty="0" err="1" smtClean="0"/>
              <a:t>fragment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instance</a:t>
            </a:r>
            <a:r>
              <a:rPr lang="hu-HU" dirty="0" smtClean="0"/>
              <a:t> </a:t>
            </a:r>
            <a:r>
              <a:rPr lang="hu-HU" dirty="0" err="1" smtClean="0"/>
              <a:t>writes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pixel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 output and </a:t>
            </a:r>
            <a:r>
              <a:rPr lang="hu-HU" dirty="0" err="1" smtClean="0"/>
              <a:t>reads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pixel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 input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nearest</a:t>
            </a:r>
            <a:r>
              <a:rPr lang="hu-HU" dirty="0" smtClean="0"/>
              <a:t> </a:t>
            </a:r>
            <a:r>
              <a:rPr lang="hu-HU" dirty="0" err="1" smtClean="0"/>
              <a:t>neighbours</a:t>
            </a:r>
            <a:r>
              <a:rPr lang="hu-HU" dirty="0" smtClean="0"/>
              <a:t> </a:t>
            </a:r>
            <a:r>
              <a:rPr lang="hu-HU" dirty="0" err="1" smtClean="0"/>
              <a:t>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12152</TotalTime>
  <Words>3920</Words>
  <Application>Microsoft Office PowerPoint</Application>
  <PresentationFormat>Szélesvásznú</PresentationFormat>
  <Paragraphs>611</Paragraphs>
  <Slides>50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Consolas</vt:lpstr>
      <vt:lpstr>Symbol</vt:lpstr>
      <vt:lpstr>Wingdings</vt:lpstr>
      <vt:lpstr>Office Theme</vt:lpstr>
      <vt:lpstr>Reduction Based Techniques</vt:lpstr>
      <vt:lpstr>Starting project</vt:lpstr>
      <vt:lpstr>Pixelization effect</vt:lpstr>
      <vt:lpstr>First version: manual downsampling</vt:lpstr>
      <vt:lpstr>PowerPoint-bemutató</vt:lpstr>
      <vt:lpstr>PowerPoint-bemutató</vt:lpstr>
      <vt:lpstr>2x2 downsampling</vt:lpstr>
      <vt:lpstr>2x2 downsampling</vt:lpstr>
      <vt:lpstr>Upsampling</vt:lpstr>
      <vt:lpstr>Upsampling</vt:lpstr>
      <vt:lpstr>Upsampling</vt:lpstr>
      <vt:lpstr>Upsampling</vt:lpstr>
      <vt:lpstr>Pixelization C# script</vt:lpstr>
      <vt:lpstr>Pixelization C# script</vt:lpstr>
      <vt:lpstr>Pixelization C# script</vt:lpstr>
      <vt:lpstr>Pixelization C# script</vt:lpstr>
      <vt:lpstr>Pixelization C# script</vt:lpstr>
      <vt:lpstr>Pixelization C# script</vt:lpstr>
      <vt:lpstr>Pixelization C# script</vt:lpstr>
      <vt:lpstr>Pixelization C# script</vt:lpstr>
      <vt:lpstr>Pixelization C# script</vt:lpstr>
      <vt:lpstr>Pixelization C# script</vt:lpstr>
      <vt:lpstr>Pixelization Shader</vt:lpstr>
      <vt:lpstr>Pixelization Shader: first pass</vt:lpstr>
      <vt:lpstr>More efficient implementation</vt:lpstr>
      <vt:lpstr>2x2 downsampling – bilinear interpolation</vt:lpstr>
      <vt:lpstr>Pixelization Shader: first pass, v2</vt:lpstr>
      <vt:lpstr>Bilinear interpolation</vt:lpstr>
      <vt:lpstr>Pixelization with built-in Mip-Maps</vt:lpstr>
      <vt:lpstr>Pixelization C# script with Mip-Maps</vt:lpstr>
      <vt:lpstr>Pixelization C# script with Mip-Maps</vt:lpstr>
      <vt:lpstr>Pixelization C# script with Mip-Maps</vt:lpstr>
      <vt:lpstr>Pixelization shader with Mip-Maps</vt:lpstr>
      <vt:lpstr>Pixelization shader with Mip-Maps</vt:lpstr>
      <vt:lpstr>Next effect: Color transfer</vt:lpstr>
      <vt:lpstr>Color transfer</vt:lpstr>
      <vt:lpstr>Color transfer</vt:lpstr>
      <vt:lpstr>Color transfer – new C# script</vt:lpstr>
      <vt:lpstr>Color transfer – new C# script</vt:lpstr>
      <vt:lpstr>Color transfer – computation of image statistics</vt:lpstr>
      <vt:lpstr>Color transfer – apply the mean and variance</vt:lpstr>
      <vt:lpstr>Color transfer – variance computation</vt:lpstr>
      <vt:lpstr>Color transfer – shader</vt:lpstr>
      <vt:lpstr>Color transfer – variance fragment shader</vt:lpstr>
      <vt:lpstr>Color transfer – style application fragment shader</vt:lpstr>
      <vt:lpstr>Color transfer – style application fragment shader</vt:lpstr>
      <vt:lpstr>Results</vt:lpstr>
      <vt:lpstr>Homework #1</vt:lpstr>
      <vt:lpstr>Homework #2</vt:lpstr>
      <vt:lpstr>Homework #3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</cp:lastModifiedBy>
  <cp:revision>238</cp:revision>
  <dcterms:created xsi:type="dcterms:W3CDTF">2019-03-21T10:23:27Z</dcterms:created>
  <dcterms:modified xsi:type="dcterms:W3CDTF">2019-05-11T20:11:07Z</dcterms:modified>
</cp:coreProperties>
</file>