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370" r:id="rId4"/>
    <p:sldId id="372" r:id="rId5"/>
    <p:sldId id="373" r:id="rId6"/>
    <p:sldId id="375" r:id="rId7"/>
    <p:sldId id="376" r:id="rId8"/>
    <p:sldId id="377" r:id="rId9"/>
    <p:sldId id="374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9" r:id="rId19"/>
    <p:sldId id="390" r:id="rId20"/>
    <p:sldId id="386" r:id="rId21"/>
    <p:sldId id="387" r:id="rId22"/>
    <p:sldId id="388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422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3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1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0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6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8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A7EF-9D9A-4FF6-B26B-7DC70C9422F2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7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Stroke Based Rendering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Tone v2</a:t>
            </a:r>
            <a:endParaRPr lang="en-US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990600" y="1777416"/>
            <a:ext cx="10515600" cy="1654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Change texture based on tone</a:t>
            </a:r>
          </a:p>
          <a:p>
            <a:r>
              <a:rPr lang="en-US" dirty="0" smtClean="0"/>
              <a:t>We can use a 3D texture  to easily address different textures</a:t>
            </a:r>
          </a:p>
          <a:p>
            <a:pPr lvl="1"/>
            <a:r>
              <a:rPr lang="en-US" dirty="0" smtClean="0"/>
              <a:t>Our 5 stroke textures will be uploaded to the layers of t</a:t>
            </a:r>
            <a:r>
              <a:rPr lang="hu-HU" dirty="0" smtClean="0"/>
              <a:t>h</a:t>
            </a:r>
            <a:r>
              <a:rPr lang="en-US" dirty="0" smtClean="0"/>
              <a:t>e 3D texture</a:t>
            </a:r>
          </a:p>
          <a:p>
            <a:pPr lvl="1"/>
            <a:r>
              <a:rPr lang="en-US" dirty="0" smtClean="0"/>
              <a:t>We have to build up the 3D texture manually from the 2D textures</a:t>
            </a:r>
          </a:p>
          <a:p>
            <a:pPr lvl="1"/>
            <a:r>
              <a:rPr lang="en-US" dirty="0" smtClean="0"/>
              <a:t>C# script</a:t>
            </a:r>
          </a:p>
        </p:txBody>
      </p:sp>
      <p:sp>
        <p:nvSpPr>
          <p:cNvPr id="8" name="Téglalap 7"/>
          <p:cNvSpPr/>
          <p:nvPr/>
        </p:nvSpPr>
        <p:spPr>
          <a:xfrm>
            <a:off x="627017" y="3432403"/>
            <a:ext cx="87695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using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System.Collections.Generic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using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UnityEngine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UnityEditor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typeof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(Camera))]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class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TexturedStrokes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: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MonoBehaviour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   </a:t>
            </a:r>
            <a:r>
              <a:rPr lang="en-US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public Texture2D </a:t>
            </a:r>
            <a:r>
              <a:rPr lang="en-US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strokeMap</a:t>
            </a:r>
            <a:r>
              <a:rPr lang="en-US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   Texture3D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Vector2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strokeTiling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new Vector2(1, 1);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5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61257" y="3328399"/>
            <a:ext cx="120439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void Start () {</a:t>
            </a:r>
          </a:p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Camera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camera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GetComponent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&lt;Camera&gt;();</a:t>
            </a:r>
          </a:p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Shader.Find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("NPR/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TexturedStrokes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");</a:t>
            </a:r>
          </a:p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camera.SetReplacementShader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, "");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texture2 = 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AssetDatabase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.LoadAssetAtPath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"Assets/Lab06/ST/4_1.jpg"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        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texture3 = 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AssetDatabase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.LoadAssetAtPath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"Assets/Lab06/ST/3_1.jpg"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texture1 = 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AssetDatabase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.LoadAssetAtPath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"Assets/Lab06/ST/5_1.jpg"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            </a:t>
            </a:r>
          </a:p>
          <a:p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       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texture4 = 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AssetDatabase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.LoadAssetAtPath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"Assets/Lab06/ST/2_1.jpg"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        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texture5 = 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AssetDatabase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.LoadAssetAtPath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"Assets/Lab06/ST/1_1.jpg"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Texture3D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(texture1.width, texture1.height, 5,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TextureFormat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.RGBA32,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texture1.width * texture1.height;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5];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endParaRPr lang="en-US" sz="14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46462" y="1508700"/>
            <a:ext cx="10515600" cy="1654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start() we load the five textures manually</a:t>
            </a:r>
          </a:p>
          <a:p>
            <a:r>
              <a:rPr lang="en-US" dirty="0" smtClean="0"/>
              <a:t>We create a 3D texture manually with the same resolution as the 5 textures</a:t>
            </a:r>
          </a:p>
          <a:p>
            <a:r>
              <a:rPr lang="en-US" dirty="0" smtClean="0"/>
              <a:t>We fill the pixel data of the 3D texture manually (</a:t>
            </a:r>
            <a:r>
              <a:rPr lang="en-US" dirty="0" err="1" smtClean="0"/>
              <a:t>allPixels</a:t>
            </a:r>
            <a:r>
              <a:rPr lang="en-US" dirty="0" smtClean="0"/>
              <a:t>)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46462" y="18425"/>
            <a:ext cx="10515600" cy="1325563"/>
          </a:xfrm>
        </p:spPr>
        <p:txBody>
          <a:bodyPr/>
          <a:lstStyle/>
          <a:p>
            <a:r>
              <a:rPr lang="en-US" dirty="0" smtClean="0"/>
              <a:t>Introducing Tone v2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8961121" y="3328399"/>
            <a:ext cx="283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Load texture assets from script.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>
            <a:endCxn id="7" idx="1"/>
          </p:cNvCxnSpPr>
          <p:nvPr/>
        </p:nvCxnSpPr>
        <p:spPr>
          <a:xfrm flipV="1">
            <a:off x="7813040" y="3651565"/>
            <a:ext cx="1148081" cy="737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664961" y="5836778"/>
            <a:ext cx="513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is the third dimension of the 3D texture: slice/layer count. Pixel data of slices are packed one </a:t>
            </a:r>
            <a:r>
              <a:rPr lang="en-US" dirty="0" err="1" smtClean="0">
                <a:solidFill>
                  <a:srgbClr val="FF0000"/>
                </a:solidFill>
              </a:rPr>
              <a:t>ofter</a:t>
            </a:r>
            <a:r>
              <a:rPr lang="en-US" dirty="0" smtClean="0">
                <a:solidFill>
                  <a:srgbClr val="FF0000"/>
                </a:solidFill>
              </a:rPr>
              <a:t> an other in a single array, and passed to the GPU.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nyíllal 14"/>
          <p:cNvCxnSpPr>
            <a:endCxn id="14" idx="1"/>
          </p:cNvCxnSpPr>
          <p:nvPr/>
        </p:nvCxnSpPr>
        <p:spPr>
          <a:xfrm>
            <a:off x="5872480" y="6035040"/>
            <a:ext cx="792481" cy="2634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6985000" y="5705076"/>
            <a:ext cx="0" cy="131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3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771801"/>
            <a:ext cx="12043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       Color32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texture1.GetPixels32(0);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.Copy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texture2.GetPixels32(0);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.Copy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texture3.GetPixels32(0);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.Copy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2 *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texture4.GetPixels32(0);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.Copy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3 *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texture5.GetPixels32(0);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.Copy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4 *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pixelCount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strokeMap.SetPixels32(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strokeMap.wrapModeU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.Repeat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strokeMap.wrapModeV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.Repeat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.Clamp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strokeMap.Apply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400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//End of Start()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46462" y="18425"/>
            <a:ext cx="10515600" cy="1325563"/>
          </a:xfrm>
        </p:spPr>
        <p:txBody>
          <a:bodyPr/>
          <a:lstStyle/>
          <a:p>
            <a:r>
              <a:rPr lang="en-US" dirty="0" smtClean="0"/>
              <a:t>Introducing Tone v2</a:t>
            </a:r>
            <a:endParaRPr lang="en-US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46462" y="1428206"/>
            <a:ext cx="10515600" cy="1114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copy the five texture data one by one to </a:t>
            </a:r>
            <a:r>
              <a:rPr lang="en-US" dirty="0" err="1" smtClean="0"/>
              <a:t>allPixels</a:t>
            </a:r>
            <a:endParaRPr lang="en-US" dirty="0" smtClean="0"/>
          </a:p>
          <a:p>
            <a:r>
              <a:rPr lang="en-US" dirty="0" smtClean="0"/>
              <a:t>Set 3D texture data</a:t>
            </a:r>
          </a:p>
          <a:p>
            <a:r>
              <a:rPr lang="en-US" dirty="0" smtClean="0"/>
              <a:t>3D texture will be uploaded to the GPU after calling Apply()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219440" y="2771801"/>
            <a:ext cx="39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Copies the content of from a position in an array to a position in an other array.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Arguments: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Source array to copy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Position in source array to copy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Destination array to copy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Position in destination array to copy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Number of elements to copy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>
            <a:endCxn id="6" idx="1"/>
          </p:cNvCxnSpPr>
          <p:nvPr/>
        </p:nvCxnSpPr>
        <p:spPr>
          <a:xfrm>
            <a:off x="2438400" y="3393440"/>
            <a:ext cx="5781040" cy="6710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endCxn id="14" idx="1"/>
          </p:cNvCxnSpPr>
          <p:nvPr/>
        </p:nvCxnSpPr>
        <p:spPr>
          <a:xfrm>
            <a:off x="4561840" y="5492276"/>
            <a:ext cx="2001520" cy="188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563360" y="5357124"/>
            <a:ext cx="39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Sets texture pixel data (only affects CPU memory)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2814320" y="6325396"/>
            <a:ext cx="2915920" cy="309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5857240" y="644981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Upload to the GPU, texture is ready to be used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524897" y="5978763"/>
            <a:ext cx="517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3D texture cannot be tiled in the third dimension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Egyenes összekötő nyíllal 21"/>
          <p:cNvCxnSpPr/>
          <p:nvPr/>
        </p:nvCxnSpPr>
        <p:spPr>
          <a:xfrm flipV="1">
            <a:off x="5246551" y="6163429"/>
            <a:ext cx="1221377" cy="134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6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46462" y="18425"/>
            <a:ext cx="10515600" cy="1325563"/>
          </a:xfrm>
        </p:spPr>
        <p:txBody>
          <a:bodyPr/>
          <a:lstStyle/>
          <a:p>
            <a:r>
              <a:rPr lang="en-US" dirty="0" smtClean="0"/>
              <a:t>Introducing Tone v2</a:t>
            </a:r>
            <a:endParaRPr lang="en-US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46462" y="1428206"/>
            <a:ext cx="10515600" cy="1959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3D textures are addressed with a 3D coordinate, the third coordinate is the layer (addressed with coordinates between 0 and 1 like the UV coordinates)</a:t>
            </a:r>
          </a:p>
          <a:p>
            <a:r>
              <a:rPr lang="en-US" dirty="0" smtClean="0"/>
              <a:t>Layer is defined by tone</a:t>
            </a:r>
          </a:p>
          <a:p>
            <a:r>
              <a:rPr lang="en-US" dirty="0" smtClean="0"/>
              <a:t>The GPU automatically interpolates between layers</a:t>
            </a:r>
          </a:p>
        </p:txBody>
      </p:sp>
      <p:sp>
        <p:nvSpPr>
          <p:cNvPr id="2" name="Téglalap 1"/>
          <p:cNvSpPr/>
          <p:nvPr/>
        </p:nvSpPr>
        <p:spPr>
          <a:xfrm>
            <a:off x="400594" y="3522677"/>
            <a:ext cx="112427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uniform sampler2D _</a:t>
            </a:r>
            <a:r>
              <a:rPr lang="en-US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StrokeMap</a:t>
            </a:r>
            <a:r>
              <a:rPr lang="en-US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uniform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sampler3D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uniform float2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textureScale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float4 frag(v2f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SV_Target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float3 N = normalize(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i.normal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float3 L = normalize(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i.lightDir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tone = max(0,dot(N,L));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stroke = tex3D(_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i.texcoord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textureScale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tone)).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(stroke, 1);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1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46462" y="18425"/>
            <a:ext cx="10515600" cy="1325563"/>
          </a:xfrm>
        </p:spPr>
        <p:txBody>
          <a:bodyPr/>
          <a:lstStyle/>
          <a:p>
            <a:r>
              <a:rPr lang="en-US" dirty="0" smtClean="0"/>
              <a:t>Introducing Tone v2</a:t>
            </a:r>
            <a:endParaRPr lang="en-US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46462" y="1428205"/>
            <a:ext cx="10515600" cy="102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Try it</a:t>
            </a:r>
          </a:p>
          <a:p>
            <a:r>
              <a:rPr lang="en-US" dirty="0" smtClean="0"/>
              <a:t>(We may start the game to load texture resources)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2" y="2676525"/>
            <a:ext cx="7505700" cy="4181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510" y="287337"/>
            <a:ext cx="2926009" cy="3532823"/>
          </a:xfrm>
          <a:prstGeom prst="rect">
            <a:avLst/>
          </a:prstGeom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8981509" y="4253456"/>
            <a:ext cx="2926009" cy="2259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</a:t>
            </a:r>
          </a:p>
          <a:p>
            <a:pPr marL="457200" lvl="1" indent="0">
              <a:buNone/>
            </a:pPr>
            <a:r>
              <a:rPr lang="en-US" dirty="0" smtClean="0"/>
              <a:t>For this script to work, texture should be readable</a:t>
            </a:r>
          </a:p>
          <a:p>
            <a:pPr marL="457200" lvl="1" indent="0">
              <a:buNone/>
            </a:pPr>
            <a:r>
              <a:rPr lang="en-US" dirty="0" smtClean="0"/>
              <a:t>(And generating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maps should be disabled to have a sharp effect on distance surfaces)</a:t>
            </a:r>
          </a:p>
        </p:txBody>
      </p:sp>
      <p:sp>
        <p:nvSpPr>
          <p:cNvPr id="8" name="Téglalap 7"/>
          <p:cNvSpPr/>
          <p:nvPr/>
        </p:nvSpPr>
        <p:spPr>
          <a:xfrm>
            <a:off x="9184640" y="2455816"/>
            <a:ext cx="1473200" cy="693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1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46462" y="18425"/>
            <a:ext cx="10515600" cy="1325563"/>
          </a:xfrm>
        </p:spPr>
        <p:txBody>
          <a:bodyPr/>
          <a:lstStyle/>
          <a:p>
            <a:r>
              <a:rPr lang="en-US" dirty="0" smtClean="0"/>
              <a:t>Introducing Tone v2</a:t>
            </a:r>
            <a:endParaRPr lang="en-US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46462" y="1428205"/>
            <a:ext cx="10515600" cy="102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Try  moving/rotating (even duplicating) the objects or moving the light</a:t>
            </a:r>
            <a:r>
              <a:rPr lang="hu-HU" dirty="0" smtClean="0"/>
              <a:t> </a:t>
            </a:r>
            <a:r>
              <a:rPr lang="en-US" dirty="0" smtClean="0"/>
              <a:t>source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81" y="2373766"/>
            <a:ext cx="75152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91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Lines are getting narrower at distance surfaces</a:t>
            </a:r>
          </a:p>
          <a:p>
            <a:r>
              <a:rPr lang="en-US" dirty="0" smtClean="0"/>
              <a:t>Line density also grows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02" y="2583996"/>
            <a:ext cx="70770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6974" y="1361440"/>
            <a:ext cx="11083834" cy="11364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Tonal Art Maps (TAM)</a:t>
            </a:r>
          </a:p>
          <a:p>
            <a:r>
              <a:rPr lang="en-US" dirty="0" smtClean="0"/>
              <a:t>Define </a:t>
            </a:r>
            <a:r>
              <a:rPr lang="en-US" dirty="0" err="1" smtClean="0"/>
              <a:t>mip</a:t>
            </a:r>
            <a:r>
              <a:rPr lang="en-US" dirty="0" smtClean="0"/>
              <a:t> maps manually and make line width and density consistent</a:t>
            </a:r>
          </a:p>
          <a:p>
            <a:r>
              <a:rPr lang="en-US" dirty="0" smtClean="0"/>
              <a:t>Generating TAM textures is not straightforward. We can refer to: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08" y="3153259"/>
            <a:ext cx="9705766" cy="348702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29327" y="2517805"/>
            <a:ext cx="11259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Emil </a:t>
            </a:r>
            <a:r>
              <a:rPr lang="en-US" sz="1400" dirty="0" err="1"/>
              <a:t>Praun</a:t>
            </a:r>
            <a:r>
              <a:rPr lang="en-US" sz="1400" dirty="0"/>
              <a:t>, </a:t>
            </a:r>
            <a:r>
              <a:rPr lang="en-US" sz="1400" dirty="0" err="1"/>
              <a:t>Hugues</a:t>
            </a:r>
            <a:r>
              <a:rPr lang="en-US" sz="1400" dirty="0"/>
              <a:t> Hoppe, Matthew Webb, Adam Finkelstein, “Real-time Hatching,” Computer Graphics (SIGGRAPH 2001 Proceedings), pages 581-586. </a:t>
            </a:r>
          </a:p>
        </p:txBody>
      </p:sp>
    </p:spTree>
    <p:extLst>
      <p:ext uri="{BB962C8B-B14F-4D97-AF65-F5344CB8AC3E}">
        <p14:creationId xmlns:p14="http://schemas.microsoft.com/office/powerpoint/2010/main" val="44852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3567" y="1"/>
            <a:ext cx="10515600" cy="792480"/>
          </a:xfrm>
        </p:spPr>
        <p:txBody>
          <a:bodyPr/>
          <a:lstStyle/>
          <a:p>
            <a:r>
              <a:rPr lang="en-US" dirty="0" smtClean="0"/>
              <a:t>Tonal Art Maps implementation 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92481"/>
            <a:ext cx="10515600" cy="32880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Looking at the TAM image below, we can see, that this is still a 3D texture but with </a:t>
            </a:r>
            <a:r>
              <a:rPr lang="en-US" dirty="0" err="1" smtClean="0"/>
              <a:t>mip</a:t>
            </a:r>
            <a:r>
              <a:rPr lang="en-US" dirty="0" smtClean="0"/>
              <a:t> mapping.</a:t>
            </a:r>
          </a:p>
          <a:p>
            <a:r>
              <a:rPr lang="en-US" dirty="0" smtClean="0"/>
              <a:t>However for 3D textures going down to a lower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 not only halves the resolution in the x and y direction but also in the z (thus layer count). This is not suitable for TAMs, as the number of slices remain the same.</a:t>
            </a:r>
          </a:p>
          <a:p>
            <a:r>
              <a:rPr lang="en-US" dirty="0" smtClean="0"/>
              <a:t>We could implement this TAM with four 3D textures, bind all four of them to the </a:t>
            </a:r>
            <a:r>
              <a:rPr lang="en-US" dirty="0" err="1" smtClean="0"/>
              <a:t>shader</a:t>
            </a:r>
            <a:r>
              <a:rPr lang="en-US" dirty="0" smtClean="0"/>
              <a:t> and do the interpolation between them manually. (Note: only interpolating between </a:t>
            </a:r>
            <a:r>
              <a:rPr lang="en-US" dirty="0" err="1" smtClean="0"/>
              <a:t>mip</a:t>
            </a:r>
            <a:r>
              <a:rPr lang="en-US" dirty="0" smtClean="0"/>
              <a:t> maps should be done manually within one </a:t>
            </a:r>
            <a:r>
              <a:rPr lang="en-US" dirty="0" err="1" smtClean="0"/>
              <a:t>mip</a:t>
            </a:r>
            <a:r>
              <a:rPr lang="en-US" dirty="0" smtClean="0"/>
              <a:t> map trilinear interpolation can be used just like in our </a:t>
            </a:r>
            <a:r>
              <a:rPr lang="en-US" dirty="0" err="1" smtClean="0"/>
              <a:t>TexturedStrokes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b="9490"/>
          <a:stretch/>
        </p:blipFill>
        <p:spPr>
          <a:xfrm>
            <a:off x="3180080" y="4080563"/>
            <a:ext cx="8322574" cy="270631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376008" y="4080563"/>
            <a:ext cx="9348632" cy="1415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Texture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77542" y="5496560"/>
            <a:ext cx="9348632" cy="707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Texture 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9680" y="63110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Görbe összekötő 7"/>
          <p:cNvCxnSpPr>
            <a:stCxn id="6" idx="1"/>
            <a:endCxn id="5" idx="1"/>
          </p:cNvCxnSpPr>
          <p:nvPr/>
        </p:nvCxnSpPr>
        <p:spPr>
          <a:xfrm rot="10800000">
            <a:off x="2376008" y="4788563"/>
            <a:ext cx="1534" cy="1061997"/>
          </a:xfrm>
          <a:prstGeom prst="curvedConnector3">
            <a:avLst>
              <a:gd name="adj1" fmla="val 1500221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53926" y="5127228"/>
            <a:ext cx="17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interpolation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5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3567" y="1"/>
            <a:ext cx="10515600" cy="792480"/>
          </a:xfrm>
        </p:spPr>
        <p:txBody>
          <a:bodyPr/>
          <a:lstStyle/>
          <a:p>
            <a:r>
              <a:rPr lang="en-US" dirty="0" smtClean="0"/>
              <a:t>Tonal Art Maps implementation II.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92481"/>
            <a:ext cx="10515600" cy="32880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Manually choosing between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maps and interpolating between them would make the </a:t>
            </a:r>
            <a:r>
              <a:rPr lang="en-US" dirty="0" err="1" smtClean="0"/>
              <a:t>shader</a:t>
            </a:r>
            <a:r>
              <a:rPr lang="en-US" dirty="0" smtClean="0"/>
              <a:t> too complex, so we use another solution</a:t>
            </a:r>
          </a:p>
          <a:p>
            <a:r>
              <a:rPr lang="en-US" dirty="0" smtClean="0"/>
              <a:t>We will use a single 3D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mapped texture, but make sure that even halving the number of slices we can still pack all TAM images in the texture</a:t>
            </a:r>
          </a:p>
          <a:p>
            <a:r>
              <a:rPr lang="en-US" dirty="0" smtClean="0"/>
              <a:t>We know, that we have four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maps. We multiply the slice resolution by 8 (2^(4-1) = 8). We duplicate the highest resolution images, and store 8 identical layers next each other.</a:t>
            </a:r>
          </a:p>
          <a:p>
            <a:r>
              <a:rPr lang="en-US" dirty="0" smtClean="0"/>
              <a:t>For the second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 level we duplicate each TAM image 4 times</a:t>
            </a:r>
          </a:p>
          <a:p>
            <a:r>
              <a:rPr lang="en-US" dirty="0" smtClean="0"/>
              <a:t>For the third 2 times</a:t>
            </a:r>
          </a:p>
          <a:p>
            <a:r>
              <a:rPr lang="en-US" dirty="0" smtClean="0"/>
              <a:t>For the fourth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 we store only one instance of each TAM slice</a:t>
            </a:r>
          </a:p>
          <a:p>
            <a:r>
              <a:rPr lang="en-US" dirty="0" smtClean="0"/>
              <a:t>This solution needs more memory, but we can still use our previous </a:t>
            </a:r>
            <a:r>
              <a:rPr lang="en-US" dirty="0" err="1" smtClean="0"/>
              <a:t>TexturedStroke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unchanged.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mapped 3D textures are supported by most hardware.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6874" b="9490"/>
          <a:stretch/>
        </p:blipFill>
        <p:spPr>
          <a:xfrm>
            <a:off x="3094133" y="4011267"/>
            <a:ext cx="6918193" cy="270631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584863" y="4619081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00313" y="464401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271913" y="464401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43513" y="464401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105228" y="464309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584863" y="558871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900313" y="559622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343303" y="559622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699663" y="559622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112173" y="559622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600103" y="615314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941315" y="615314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348837" y="615314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699663" y="615314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9112173" y="616783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957636" y="641937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308778" y="64376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721515" y="644580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8073200" y="643536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9524328" y="641937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45418" y="4036660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map resolution: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88829" y="456066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256 x 256 x 40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56792" y="55552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128 x 128 x 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773811" y="607111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64 x 64 x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773811" y="641357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32 x 32 x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2702560" y="3940147"/>
            <a:ext cx="8087360" cy="2864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mapped 3D Texture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0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project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2909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the starting project of this practical – Pr06-StrokeBasedRenderingProject.zip</a:t>
            </a:r>
          </a:p>
          <a:p>
            <a:r>
              <a:rPr lang="en-US" sz="2400" dirty="0" smtClean="0"/>
              <a:t>Open the test unity scene: </a:t>
            </a:r>
          </a:p>
          <a:p>
            <a:pPr lvl="1"/>
            <a:r>
              <a:rPr lang="en-US" sz="2000" dirty="0" smtClean="0"/>
              <a:t>Lab06/</a:t>
            </a:r>
            <a:r>
              <a:rPr lang="en-US" sz="2000" dirty="0" err="1" smtClean="0"/>
              <a:t>Test</a:t>
            </a:r>
            <a:r>
              <a:rPr lang="en-US" sz="2000" dirty="0" err="1" smtClean="0"/>
              <a:t>Scene.unity</a:t>
            </a:r>
            <a:endParaRPr lang="en-US" sz="2000" dirty="0" smtClean="0"/>
          </a:p>
          <a:p>
            <a:pPr lvl="1"/>
            <a:r>
              <a:rPr lang="en-US" sz="2000" dirty="0" smtClean="0"/>
              <a:t>We will use a test scene with simple geometry, as texture based stroke rendering needs good and even UV mapping, and the </a:t>
            </a:r>
            <a:r>
              <a:rPr lang="en-US" sz="2000" dirty="0" err="1" smtClean="0"/>
              <a:t>Robo</a:t>
            </a:r>
            <a:r>
              <a:rPr lang="en-US" sz="2000" dirty="0" smtClean="0"/>
              <a:t> scene does not satisfy this</a:t>
            </a:r>
            <a:endParaRPr lang="en-US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8" y="3691476"/>
            <a:ext cx="5431291" cy="30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Tonal Art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1655"/>
          </a:xfrm>
        </p:spPr>
        <p:txBody>
          <a:bodyPr/>
          <a:lstStyle/>
          <a:p>
            <a:r>
              <a:rPr lang="en-US" dirty="0" smtClean="0"/>
              <a:t>Create new C# script and name it </a:t>
            </a:r>
            <a:r>
              <a:rPr lang="en-US" dirty="0" err="1" smtClean="0"/>
              <a:t>TonalArtMaps</a:t>
            </a:r>
            <a:r>
              <a:rPr lang="en-US" dirty="0" smtClean="0"/>
              <a:t>. Code: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282" y="365125"/>
            <a:ext cx="1209675" cy="122872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50240" y="2333685"/>
            <a:ext cx="995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System.Collections.Generic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UnityEngine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UnityEditor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TonalArtMaps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MonoBehaviour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Texture3D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strokeTiling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(1, 1);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Start()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5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66560" y="274321"/>
            <a:ext cx="530352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Tonal Art Maps C# code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0" y="30482"/>
            <a:ext cx="112471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Start()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camera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sz="14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TexturedStrokes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camera.SetReplacementShader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Res = 256;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//highest resolution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LayerDuplicates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8;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Texture3D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(Res, Res, 5 *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LayerDuplicates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TextureFormat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.RGBA32,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4;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offset = 0;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[Res * Res * 5 *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LayerDuplicates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layers = 0; layers &lt; 5; layers++)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textureName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"Assets/Lab06/TAM/"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(5 - layers) + 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"_"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+ 1) + 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".jpg"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texture = 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AssetDatabase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.LoadAssetAtPath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textureName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texture.GetPixels32(0);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dup = 0; dup &lt;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LayerDuplicates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++dup)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.Copy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offset, Res * Res);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offset += Res * Res;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strokeMap.SetPixels32(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allPixels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Res /= 2;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LayerDuplicates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/= 2;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235441" y="914401"/>
            <a:ext cx="28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can use our last </a:t>
            </a:r>
            <a:r>
              <a:rPr lang="en-US" dirty="0" err="1" smtClean="0">
                <a:solidFill>
                  <a:srgbClr val="FF0000"/>
                </a:solidFill>
              </a:rPr>
              <a:t>shader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>
            <a:endCxn id="8" idx="1"/>
          </p:cNvCxnSpPr>
          <p:nvPr/>
        </p:nvCxnSpPr>
        <p:spPr>
          <a:xfrm>
            <a:off x="5974081" y="914401"/>
            <a:ext cx="3261360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5100320" y="5610157"/>
            <a:ext cx="3261360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8361680" y="5610157"/>
            <a:ext cx="359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Specify the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map level to upload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8961120" y="1982986"/>
            <a:ext cx="640080" cy="253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9601201" y="1877283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mapping. All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map levels will be generated by Unity, but we should fill them one by one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40" y="1"/>
            <a:ext cx="105156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Tonal Art Maps C# code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72720" y="1442721"/>
            <a:ext cx="8361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…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4;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9;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pixels = strokeMap.GetPixels32(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 = 0; p &lt;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pixels.Length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++p)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pixels[p].r = pixels[p].g = pixels[p].b = pixels[p].a = 255;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strokeMap.SetPixels32(pixels,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strokeMap.wrapModeU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.Repeat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strokeMap.wrapModeV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.Repeat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.Clamp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strokeMap.filterMode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.Trilinear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strokeMap.mipMapBias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-0.5f;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strokeMap.Apply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//end of Start()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void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Update()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.SetGlobalTexture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"_</a:t>
            </a:r>
            <a:r>
              <a:rPr lang="en-US" sz="14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StrokeMap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.SetGlobalVector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textureScale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strokeTiling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072881" y="1706880"/>
            <a:ext cx="261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 remaining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levels to white, as they are far away.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Egyenes összekötő nyíllal 4"/>
          <p:cNvCxnSpPr>
            <a:endCxn id="3" idx="1"/>
          </p:cNvCxnSpPr>
          <p:nvPr/>
        </p:nvCxnSpPr>
        <p:spPr>
          <a:xfrm flipV="1">
            <a:off x="7691120" y="2168545"/>
            <a:ext cx="1381761" cy="198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768737" y="4158674"/>
            <a:ext cx="5179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appropriate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level will be chosen by the GPU. With this bias we can control when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maps should be changed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 a practice we can bind this value to a public variable and examine its effect runtime.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(We have to move this line to update() 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3972560" y="4343340"/>
            <a:ext cx="2739208" cy="55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7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Tonal Art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script to camera</a:t>
            </a:r>
          </a:p>
          <a:p>
            <a:r>
              <a:rPr lang="en-US" dirty="0" smtClean="0"/>
              <a:t>Delete or disable </a:t>
            </a:r>
            <a:r>
              <a:rPr lang="en-US" dirty="0" err="1" smtClean="0"/>
              <a:t>TexturedStrokes</a:t>
            </a:r>
            <a:r>
              <a:rPr lang="en-US" dirty="0" smtClean="0"/>
              <a:t> Script</a:t>
            </a:r>
          </a:p>
          <a:p>
            <a:r>
              <a:rPr lang="en-US" dirty="0" smtClean="0"/>
              <a:t>Run the game to load resources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397250"/>
            <a:ext cx="6182995" cy="34592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165" y="468947"/>
            <a:ext cx="3333750" cy="431482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334125" y="5916657"/>
            <a:ext cx="731520" cy="829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gyenes összekötő nyíllal 6"/>
          <p:cNvCxnSpPr>
            <a:stCxn id="6" idx="3"/>
          </p:cNvCxnSpPr>
          <p:nvPr/>
        </p:nvCxnSpPr>
        <p:spPr>
          <a:xfrm flipV="1">
            <a:off x="7065645" y="6319520"/>
            <a:ext cx="1336040" cy="11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8432165" y="5545911"/>
            <a:ext cx="3406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these artifacts are not caused by the technique itself. Our textures are not clean: not perfectly </a:t>
            </a:r>
            <a:r>
              <a:rPr lang="en-US" dirty="0" err="1" smtClean="0">
                <a:solidFill>
                  <a:srgbClr val="FF0000"/>
                </a:solidFill>
              </a:rPr>
              <a:t>tileable</a:t>
            </a:r>
            <a:r>
              <a:rPr lang="en-US" dirty="0" smtClean="0">
                <a:solidFill>
                  <a:srgbClr val="FF0000"/>
                </a:solidFill>
              </a:rPr>
              <a:t> (not seamless).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5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091" y="45403"/>
            <a:ext cx="10515600" cy="996315"/>
          </a:xfrm>
        </p:spPr>
        <p:txBody>
          <a:bodyPr/>
          <a:lstStyle/>
          <a:p>
            <a:r>
              <a:rPr lang="en-US" dirty="0" smtClean="0"/>
              <a:t>TAM implementation III.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5534" y="822960"/>
            <a:ext cx="11083834" cy="17918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Looking at the TAM images again, we can realize, that they are really much like a texture array.</a:t>
            </a:r>
          </a:p>
          <a:p>
            <a:r>
              <a:rPr lang="en-US" dirty="0" smtClean="0"/>
              <a:t>Texture array is a GPU feature (since DirectX 11 and OpenGL 3.0) to support an array of textures with the same properties: resolution, </a:t>
            </a:r>
            <a:r>
              <a:rPr lang="en-US" dirty="0" err="1" smtClean="0"/>
              <a:t>mip</a:t>
            </a:r>
            <a:r>
              <a:rPr lang="hu-HU" dirty="0" smtClean="0"/>
              <a:t> </a:t>
            </a:r>
            <a:r>
              <a:rPr lang="en-US" dirty="0" smtClean="0"/>
              <a:t>map count, pixel format, filtering mode.</a:t>
            </a:r>
          </a:p>
          <a:p>
            <a:r>
              <a:rPr lang="en-US" dirty="0" smtClean="0"/>
              <a:t>TAM images have these properties.</a:t>
            </a:r>
          </a:p>
          <a:p>
            <a:r>
              <a:rPr lang="en-US" dirty="0" smtClean="0"/>
              <a:t>One limitation in use for TAMs: no interpolation between the textures in the array, we have to do it manually.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08" y="3397100"/>
            <a:ext cx="9705766" cy="348702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106008" y="2997200"/>
            <a:ext cx="1627032" cy="375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Texture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733040" y="2997200"/>
            <a:ext cx="1627032" cy="375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Texture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02480" y="2997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Görbe összekötő 9"/>
          <p:cNvCxnSpPr>
            <a:stCxn id="6" idx="0"/>
            <a:endCxn id="7" idx="0"/>
          </p:cNvCxnSpPr>
          <p:nvPr/>
        </p:nvCxnSpPr>
        <p:spPr>
          <a:xfrm rot="5400000" flipH="1" flipV="1">
            <a:off x="2733040" y="2183684"/>
            <a:ext cx="12700" cy="1627032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925874" y="2412635"/>
            <a:ext cx="17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interpolation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Implementation III.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Unlit </a:t>
            </a:r>
            <a:r>
              <a:rPr lang="en-US" dirty="0" err="1" smtClean="0"/>
              <a:t>Shader</a:t>
            </a:r>
            <a:r>
              <a:rPr lang="en-US" dirty="0" smtClean="0"/>
              <a:t>, name it </a:t>
            </a:r>
            <a:r>
              <a:rPr lang="en-US" dirty="0" err="1" smtClean="0"/>
              <a:t>TAMTextureArrayShader</a:t>
            </a:r>
            <a:endParaRPr lang="en-US" dirty="0" smtClean="0"/>
          </a:p>
          <a:p>
            <a:r>
              <a:rPr lang="en-US" dirty="0" smtClean="0"/>
              <a:t>Copy the content of </a:t>
            </a:r>
            <a:r>
              <a:rPr lang="en-US" dirty="0" err="1" smtClean="0"/>
              <a:t>TexturedStrokesShader</a:t>
            </a:r>
            <a:r>
              <a:rPr lang="en-US" dirty="0" smtClean="0"/>
              <a:t>, as this </a:t>
            </a:r>
            <a:r>
              <a:rPr lang="en-US" dirty="0" err="1" smtClean="0"/>
              <a:t>shader</a:t>
            </a:r>
            <a:r>
              <a:rPr lang="en-US" dirty="0" smtClean="0"/>
              <a:t> will be similar, only pixel </a:t>
            </a:r>
            <a:r>
              <a:rPr lang="en-US" dirty="0" err="1" smtClean="0"/>
              <a:t>shader</a:t>
            </a:r>
            <a:r>
              <a:rPr lang="en-US" dirty="0" smtClean="0"/>
              <a:t> differs</a:t>
            </a:r>
          </a:p>
          <a:p>
            <a:r>
              <a:rPr lang="en-US" dirty="0" smtClean="0"/>
              <a:t>But don’t forget to rename it:</a:t>
            </a:r>
          </a:p>
          <a:p>
            <a:pPr marL="0" indent="0"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"NPR/</a:t>
            </a:r>
            <a:r>
              <a:rPr lang="en-US" dirty="0" err="1" smtClean="0">
                <a:solidFill>
                  <a:srgbClr val="FF0000"/>
                </a:solidFill>
              </a:rPr>
              <a:t>TAMTextureArray</a:t>
            </a:r>
            <a:r>
              <a:rPr lang="en-US" dirty="0" smtClean="0">
                <a:solidFill>
                  <a:srgbClr val="FF0000"/>
                </a:solidFill>
              </a:rPr>
              <a:t>"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94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Implementation III.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0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Pixel </a:t>
            </a:r>
            <a:r>
              <a:rPr lang="en-US" dirty="0" err="1" smtClean="0"/>
              <a:t>shader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89560" y="3117671"/>
            <a:ext cx="117551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UNITY_DECLARE_TEX2DARRAY(_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uniform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textureScale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frag(v2f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N = normalize(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i.normal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 = normalize(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i.lightDir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tone = max(0,dot(N,L));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slice = floor(tone * 4);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stroke1 = UNITY_SAMPLE_TEX2DARRAY(_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i.texcoord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textureScale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slice)).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stroke2 = UNITY_SAMPLE_TEX2DARRAY(_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i.texcoord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textureScale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slice + 1)).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stroke = lerp(stroke1, stroke2,tone * 4 - slice);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(stroke, 1);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97200" y="2092127"/>
            <a:ext cx="261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Definition of texture arrays differs from other texture types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960880" y="2553792"/>
            <a:ext cx="1036320" cy="574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356860" y="3878561"/>
            <a:ext cx="224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Sampling from texture arrays differs from other texture types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>
            <a:endCxn id="10" idx="1"/>
          </p:cNvCxnSpPr>
          <p:nvPr/>
        </p:nvCxnSpPr>
        <p:spPr>
          <a:xfrm flipV="1">
            <a:off x="4277360" y="4478726"/>
            <a:ext cx="1079500" cy="600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846820" y="2379007"/>
            <a:ext cx="2242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third coordinate is an integer fro texture arrays: the index of the texture in the array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9978390" y="3717835"/>
            <a:ext cx="354330" cy="1438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 flipV="1">
            <a:off x="6614159" y="5727798"/>
            <a:ext cx="2006601" cy="223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8629650" y="5828667"/>
            <a:ext cx="3406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sample two adjacent textures and interpolate between them according to tone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582160" y="5598160"/>
            <a:ext cx="1818640" cy="254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Egyenes összekötő nyíllal 22"/>
          <p:cNvCxnSpPr/>
          <p:nvPr/>
        </p:nvCxnSpPr>
        <p:spPr>
          <a:xfrm flipV="1">
            <a:off x="5347970" y="5910958"/>
            <a:ext cx="8891" cy="3261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3644900" y="6212107"/>
            <a:ext cx="340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„fractional part of texture index”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 = number of textures - 1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49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 smtClean="0"/>
              <a:t>TAM Implementation III.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5760" y="1227138"/>
            <a:ext cx="10515600" cy="4705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 new C# script, name it </a:t>
            </a:r>
            <a:r>
              <a:rPr lang="en-US" dirty="0" err="1" smtClean="0"/>
              <a:t>TAMTextureArray</a:t>
            </a:r>
            <a:endParaRPr lang="en-US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097" y="366713"/>
            <a:ext cx="2066925" cy="132397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5760" y="1697673"/>
            <a:ext cx="111556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System.Collections.Generic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UnityEngine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UnityEditor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TAMTextureArray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MonoBehaviour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Texture2DArray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strokeTiling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(1, 1);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Start()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…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void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Update()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.SetGlobalTexture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"_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.SetGlobalVector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textureScale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strokeTiling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 smtClean="0"/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8764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77840" y="0"/>
            <a:ext cx="6614160" cy="1325563"/>
          </a:xfrm>
        </p:spPr>
        <p:txBody>
          <a:bodyPr/>
          <a:lstStyle/>
          <a:p>
            <a:r>
              <a:rPr lang="en-US" dirty="0" smtClean="0"/>
              <a:t>TAM Implementation III.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0" y="1102578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void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Start()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TAMTextureArray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camera.SetReplacementShader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Res = 256;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//highest resolution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Texture2DArray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(Res, Res, 5,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TextureFormat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.RGBA32,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4;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layers = 0; layers &lt; 5; layers++)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textureName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"Assets/Lab06/TAM/"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(5 - layers) +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"_"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+ 1) +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".jpg"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texture = (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AssetDatabase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.LoadAssetAtPath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textureName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texture.GetPixels32(0);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strokeMap.SetPixels32(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texPixels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layers,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Res /= 2;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…</a:t>
            </a:r>
            <a:endParaRPr lang="en-US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347201" y="5709920"/>
            <a:ext cx="261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 one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map of one texture in the array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>
            <a:endCxn id="8" idx="1"/>
          </p:cNvCxnSpPr>
          <p:nvPr/>
        </p:nvCxnSpPr>
        <p:spPr>
          <a:xfrm>
            <a:off x="6939280" y="5588000"/>
            <a:ext cx="2407921" cy="4450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07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040" y="0"/>
            <a:ext cx="11490960" cy="1325563"/>
          </a:xfrm>
        </p:spPr>
        <p:txBody>
          <a:bodyPr/>
          <a:lstStyle/>
          <a:p>
            <a:r>
              <a:rPr lang="en-US" dirty="0" smtClean="0"/>
              <a:t>TAM Implementation III.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203200" y="1250980"/>
            <a:ext cx="105460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        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4;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9;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layers = 0; layers &lt; 5; layers++)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Color32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pixels = strokeMap.GetPixels32(layers,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 = 0; p &lt;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pixels.Length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++p)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pixels[p].r = pixels[p].g = pixels[p].b = pixels[p].a = 255;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strokeMap.SetPixels32(pixels, layers,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mips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strokeMap.wrapModeU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.Repeat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.Repeat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strokeMap.wrapModeW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TextureWrapMode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.Clamp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strokeMap.filterMode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FilterMode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.Trilinear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strokeMap.mipMapBias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-0.5f;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strokeMap.Apply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81441" y="2001520"/>
            <a:ext cx="261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 remaining </a:t>
            </a:r>
            <a:r>
              <a:rPr lang="en-US" dirty="0" err="1" smtClean="0">
                <a:solidFill>
                  <a:srgbClr val="FF0000"/>
                </a:solidFill>
              </a:rPr>
              <a:t>mip</a:t>
            </a:r>
            <a:r>
              <a:rPr lang="en-US" dirty="0" smtClean="0">
                <a:solidFill>
                  <a:srgbClr val="FF0000"/>
                </a:solidFill>
              </a:rPr>
              <a:t> levels to white, as they are far away.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Egyenes összekötő nyíllal 4"/>
          <p:cNvCxnSpPr>
            <a:endCxn id="4" idx="1"/>
          </p:cNvCxnSpPr>
          <p:nvPr/>
        </p:nvCxnSpPr>
        <p:spPr>
          <a:xfrm flipV="1">
            <a:off x="7599680" y="2463185"/>
            <a:ext cx="1381761" cy="198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5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Based Stroke Rendering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777" y="1517726"/>
            <a:ext cx="10515600" cy="894548"/>
          </a:xfrm>
        </p:spPr>
        <p:txBody>
          <a:bodyPr/>
          <a:lstStyle/>
          <a:p>
            <a:r>
              <a:rPr lang="en-US" dirty="0" smtClean="0"/>
              <a:t>Create a new Unlit Surface </a:t>
            </a:r>
            <a:r>
              <a:rPr lang="en-US" dirty="0" err="1" smtClean="0"/>
              <a:t>Shader</a:t>
            </a:r>
            <a:r>
              <a:rPr lang="en-US" dirty="0" smtClean="0"/>
              <a:t> and name it </a:t>
            </a:r>
            <a:r>
              <a:rPr lang="en-US" dirty="0" err="1" smtClean="0"/>
              <a:t>TexturedStrokesShader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8" y="1450931"/>
            <a:ext cx="3854767" cy="139318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52846" y="2412274"/>
            <a:ext cx="87434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TexturedStrokes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Properties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Tags {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LOD 100</a:t>
            </a:r>
          </a:p>
          <a:p>
            <a:pPr lvl="2"/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2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Pass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3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Tags{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LightMode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ForwardAdd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lvl="3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CGPROGRAM</a:t>
            </a:r>
          </a:p>
          <a:p>
            <a:pPr lvl="3"/>
            <a:r>
              <a:rPr lang="en-US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3"/>
            <a:r>
              <a:rPr lang="en-US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fragment frag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859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Tonal Art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614920" cy="1765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Add script to camera</a:t>
            </a:r>
          </a:p>
          <a:p>
            <a:r>
              <a:rPr lang="en-US" dirty="0" smtClean="0"/>
              <a:t>Delete or disable Tonal Art Maps Script</a:t>
            </a:r>
          </a:p>
          <a:p>
            <a:r>
              <a:rPr lang="en-US" dirty="0" smtClean="0"/>
              <a:t>Run the game to load resources</a:t>
            </a:r>
          </a:p>
          <a:p>
            <a:r>
              <a:rPr lang="en-US" dirty="0" smtClean="0"/>
              <a:t>We should get similar results but tones are blended a bit more smoothly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97" y="365125"/>
            <a:ext cx="3286125" cy="45434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" y="3590925"/>
            <a:ext cx="59436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360" y="299656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Screen Space Strokes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31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strokes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954520" cy="4351338"/>
          </a:xfrm>
        </p:spPr>
        <p:txBody>
          <a:bodyPr/>
          <a:lstStyle/>
          <a:p>
            <a:r>
              <a:rPr lang="en-US" dirty="0" smtClean="0"/>
              <a:t>Create new empty </a:t>
            </a:r>
            <a:r>
              <a:rPr lang="en-US" dirty="0" err="1" smtClean="0"/>
              <a:t>gameobject</a:t>
            </a:r>
            <a:endParaRPr lang="en-US" dirty="0" smtClean="0"/>
          </a:p>
          <a:p>
            <a:r>
              <a:rPr lang="en-US" dirty="0" smtClean="0"/>
              <a:t>Name it </a:t>
            </a:r>
            <a:r>
              <a:rPr lang="en-US" dirty="0" err="1" smtClean="0"/>
              <a:t>ScreenSpaceStrokes</a:t>
            </a:r>
            <a:endParaRPr lang="en-US" dirty="0" smtClean="0"/>
          </a:p>
          <a:p>
            <a:r>
              <a:rPr lang="en-US" dirty="0" smtClean="0"/>
              <a:t>Add a </a:t>
            </a:r>
            <a:r>
              <a:rPr lang="en-US" dirty="0" err="1" smtClean="0"/>
              <a:t>MeshFilter</a:t>
            </a:r>
            <a:r>
              <a:rPr lang="en-US" dirty="0" smtClean="0"/>
              <a:t> component to it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MeshRenderer</a:t>
            </a:r>
            <a:r>
              <a:rPr lang="en-US" dirty="0" smtClean="0"/>
              <a:t> component to it</a:t>
            </a:r>
          </a:p>
          <a:p>
            <a:r>
              <a:rPr lang="en-US" dirty="0" smtClean="0"/>
              <a:t>Create a new C# script</a:t>
            </a:r>
          </a:p>
          <a:p>
            <a:r>
              <a:rPr lang="en-US" dirty="0" smtClean="0"/>
              <a:t>Name it </a:t>
            </a:r>
            <a:r>
              <a:rPr lang="en-US" dirty="0" err="1" smtClean="0"/>
              <a:t>ScreenSpaceStrokes</a:t>
            </a:r>
            <a:endParaRPr lang="en-US" dirty="0" smtClean="0"/>
          </a:p>
          <a:p>
            <a:r>
              <a:rPr lang="en-US" dirty="0" smtClean="0"/>
              <a:t>Add this component to the new </a:t>
            </a:r>
            <a:r>
              <a:rPr lang="en-US" dirty="0" err="1" smtClean="0"/>
              <a:t>gameobject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45" y="452438"/>
            <a:ext cx="32575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0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Strokes C# script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13360" y="1929646"/>
            <a:ext cx="11338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System.Collections.Generic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UnityEngine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MeshFilter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ScreenSpaceStrokes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MonoBehaviour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 vertex positions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 vertex texture coordinates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 triangle vertex indices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lastStrokeCount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0;    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(0.01f, 0.005f);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//stroke length and width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lastStrokeSize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(0.01f, 0.005f);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8620760" y="212606"/>
            <a:ext cx="33274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define a mesh in the C# script</a:t>
            </a:r>
          </a:p>
          <a:p>
            <a:r>
              <a:rPr lang="en-US" dirty="0" smtClean="0"/>
              <a:t>This mesh will contain screen space quadrilaterals</a:t>
            </a:r>
          </a:p>
          <a:p>
            <a:r>
              <a:rPr lang="en-US" dirty="0" smtClean="0"/>
              <a:t>For each stroke we render a textured quad</a:t>
            </a:r>
          </a:p>
          <a:p>
            <a:r>
              <a:rPr lang="en-US" dirty="0" smtClean="0"/>
              <a:t>All quads are packed to one 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64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Strokes C# script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609600" y="2654499"/>
            <a:ext cx="1074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Start 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Mesh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Mesh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MeshFilter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&gt;().mesh = mesh;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mesh.indexFormat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UnityEngine.Rendering.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IndexFormat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.UInt32;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mesh.vertices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mesh.triangles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6913880" y="5294610"/>
            <a:ext cx="4439920" cy="632024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an empty 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18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160" y="426085"/>
            <a:ext cx="1167384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Screen Space Strokes C# script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72720" y="2185610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Update ()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lastStrokeCount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||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lastStrokeSize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Mesh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MeshFilter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&gt;().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sharedMesh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mesh.Clear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lastStrokeCount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4];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4];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strokeCount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6];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6532880" y="1592104"/>
            <a:ext cx="5588000" cy="7530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Update mesh data if number of stroke changes or stroke width/length changes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8829041" y="3509367"/>
            <a:ext cx="261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quad has four vertices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>
            <a:endCxn id="6" idx="1"/>
          </p:cNvCxnSpPr>
          <p:nvPr/>
        </p:nvCxnSpPr>
        <p:spPr>
          <a:xfrm flipV="1">
            <a:off x="6766560" y="3694033"/>
            <a:ext cx="2062481" cy="837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451600" y="5149930"/>
            <a:ext cx="2296161" cy="631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8747760" y="5645466"/>
            <a:ext cx="337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quad has 2 triangles = 6 indices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2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4400" y="0"/>
            <a:ext cx="372872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Screen Space Strokes C# script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71120" y="-81915"/>
            <a:ext cx="12192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strokeCount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Random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.Range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(-1.0f, 1.0f);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Random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.Range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(-1.0f, 1.0f);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   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   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(0, 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+ 1]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strokeSize.x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+ 1]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(1, 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+ 2]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strokeSize.x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strokeSize.y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+ 2]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(1, 1);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+ 3]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strokeSize.y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+ 3]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(0, 1);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6    ]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6 + 1]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+ 1;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6 + 2]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6 + 3]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6 + 4]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+ 2;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6 + 5]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4 + 1;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mesh.vertices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mesh.uv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mesh.triangles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meshTriangles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//End of Update()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//End of class definition</a:t>
            </a: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826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001" y="53022"/>
            <a:ext cx="5013960" cy="1325563"/>
          </a:xfrm>
        </p:spPr>
        <p:txBody>
          <a:bodyPr/>
          <a:lstStyle/>
          <a:p>
            <a:r>
              <a:rPr lang="en-US" dirty="0" smtClean="0"/>
              <a:t>Try the mesh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5472" y="1378585"/>
            <a:ext cx="7654608" cy="13950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Change stroke count</a:t>
            </a:r>
          </a:p>
          <a:p>
            <a:r>
              <a:rPr lang="en-US" dirty="0" smtClean="0"/>
              <a:t>Change stroke size</a:t>
            </a:r>
          </a:p>
          <a:p>
            <a:r>
              <a:rPr lang="en-US" dirty="0" smtClean="0"/>
              <a:t>(Strokes are using a default material for missing material definitions, thus strokes are magenta and are in world space)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802" y="183515"/>
            <a:ext cx="3343275" cy="6572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80" y="2880071"/>
            <a:ext cx="5324792" cy="38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9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Strokes Material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6055"/>
          </a:xfrm>
        </p:spPr>
        <p:txBody>
          <a:bodyPr/>
          <a:lstStyle/>
          <a:p>
            <a:r>
              <a:rPr lang="en-US" dirty="0" smtClean="0"/>
              <a:t>Create a new Unlit </a:t>
            </a:r>
            <a:r>
              <a:rPr lang="en-US" dirty="0" err="1" smtClean="0"/>
              <a:t>Shader</a:t>
            </a:r>
            <a:r>
              <a:rPr lang="en-US" dirty="0" smtClean="0"/>
              <a:t>, name it </a:t>
            </a:r>
            <a:r>
              <a:rPr lang="en-US" dirty="0" err="1" smtClean="0"/>
              <a:t>ScreenSpaceStrokesShader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"NPR/</a:t>
            </a:r>
            <a:r>
              <a:rPr lang="en-US" dirty="0" err="1" smtClean="0">
                <a:solidFill>
                  <a:srgbClr val="FF0000"/>
                </a:solidFill>
              </a:rPr>
              <a:t>ScreenSpaceStrokesShader</a:t>
            </a:r>
            <a:r>
              <a:rPr lang="en-US" dirty="0" smtClean="0">
                <a:solidFill>
                  <a:srgbClr val="FF0000"/>
                </a:solidFill>
              </a:rPr>
              <a:t>"</a:t>
            </a:r>
          </a:p>
          <a:p>
            <a:pPr marL="457200" lvl="1" indent="0">
              <a:buNone/>
            </a:pPr>
            <a:r>
              <a:rPr lang="en-US" dirty="0" smtClean="0"/>
              <a:t>{</a:t>
            </a:r>
          </a:p>
          <a:p>
            <a:r>
              <a:rPr lang="en-US" dirty="0" smtClean="0"/>
              <a:t>Create a new Material, name it </a:t>
            </a:r>
            <a:r>
              <a:rPr lang="en-US" dirty="0" err="1" smtClean="0"/>
              <a:t>ScreenSpaceStrokesMaterial</a:t>
            </a:r>
            <a:endParaRPr lang="en-US" dirty="0" smtClean="0"/>
          </a:p>
          <a:p>
            <a:r>
              <a:rPr lang="en-US" dirty="0" smtClean="0"/>
              <a:t>Set NPR/</a:t>
            </a:r>
            <a:r>
              <a:rPr lang="en-US" dirty="0" err="1" smtClean="0"/>
              <a:t>ScreenSpaceStrokesShader</a:t>
            </a:r>
            <a:r>
              <a:rPr lang="en-US" dirty="0" smtClean="0"/>
              <a:t> as the </a:t>
            </a:r>
            <a:r>
              <a:rPr lang="en-US" dirty="0" err="1" smtClean="0"/>
              <a:t>shader</a:t>
            </a:r>
            <a:r>
              <a:rPr lang="en-US" dirty="0" smtClean="0"/>
              <a:t> to the </a:t>
            </a:r>
            <a:r>
              <a:rPr lang="en-US" dirty="0" err="1" smtClean="0"/>
              <a:t>ScreenSpaceStrokesMaterial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65" y="4551680"/>
            <a:ext cx="2693670" cy="19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1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985" y="1"/>
            <a:ext cx="10515600" cy="764540"/>
          </a:xfrm>
        </p:spPr>
        <p:txBody>
          <a:bodyPr/>
          <a:lstStyle/>
          <a:p>
            <a:r>
              <a:rPr lang="en-US" dirty="0" smtClean="0"/>
              <a:t>Screen Space Strokes Material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1145" y="1513840"/>
            <a:ext cx="4912995" cy="2793365"/>
          </a:xfrm>
        </p:spPr>
        <p:txBody>
          <a:bodyPr>
            <a:normAutofit/>
          </a:bodyPr>
          <a:lstStyle/>
          <a:p>
            <a:r>
              <a:rPr lang="en-US" dirty="0" smtClean="0"/>
              <a:t>Bind Assets/Lab06/line.jpg to the texture slot of the material</a:t>
            </a:r>
          </a:p>
          <a:p>
            <a:r>
              <a:rPr lang="en-US" dirty="0" smtClean="0"/>
              <a:t>(make sure that the texture asset does not use </a:t>
            </a:r>
            <a:r>
              <a:rPr lang="en-US" dirty="0" err="1" smtClean="0"/>
              <a:t>mip</a:t>
            </a:r>
            <a:r>
              <a:rPr lang="en-US" dirty="0" smtClean="0"/>
              <a:t> maps)</a:t>
            </a:r>
          </a:p>
          <a:p>
            <a:r>
              <a:rPr lang="en-US" dirty="0" smtClean="0"/>
              <a:t>Bind the material to the mesh renderer</a:t>
            </a:r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30" y="859790"/>
            <a:ext cx="3295650" cy="58293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" y="4307205"/>
            <a:ext cx="3257550" cy="22669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140" y="764540"/>
            <a:ext cx="3267075" cy="592455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184139" y="5056504"/>
            <a:ext cx="3267075" cy="28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8749030" y="3774440"/>
            <a:ext cx="3267075" cy="28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églalap 9"/>
          <p:cNvSpPr/>
          <p:nvPr/>
        </p:nvSpPr>
        <p:spPr>
          <a:xfrm>
            <a:off x="2727642" y="5037772"/>
            <a:ext cx="1288733" cy="926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9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5863" y="243205"/>
            <a:ext cx="4648200" cy="1325563"/>
          </a:xfrm>
        </p:spPr>
        <p:txBody>
          <a:bodyPr/>
          <a:lstStyle/>
          <a:p>
            <a:r>
              <a:rPr lang="en-US" dirty="0" smtClean="0"/>
              <a:t>Texture Based Stroke Rendering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91588" y="0"/>
            <a:ext cx="1081604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UnityCG.cginc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vertex : POSITION;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normal : NORMAL;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texcoord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TEXCOORD;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v2f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normal : NORMAL;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texcoord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lightDir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TEXCOORD1;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vertex : SV_POSITION;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o;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o.texcoord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v.texcoord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o.normal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UnityObjectToWorldNormal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v.normal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worldPos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mul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unity_ObjectToWorld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o.lightDir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normalize(_WorldSpaceLightPos0.xyz -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worldPos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_WorldSpaceLightPos0.w);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6045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040" y="494665"/>
            <a:ext cx="10515600" cy="572135"/>
          </a:xfrm>
        </p:spPr>
        <p:txBody>
          <a:bodyPr/>
          <a:lstStyle/>
          <a:p>
            <a:r>
              <a:rPr lang="en-US" dirty="0" smtClean="0"/>
              <a:t>We should see this: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292" y="1560830"/>
            <a:ext cx="52863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5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Strokes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508000" y="1690688"/>
            <a:ext cx="10647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ScreenSpaceStrokesShader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Properties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NoScaleOffset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_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"black"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Tags {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"Queue"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"Overlay"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Pass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Cull Off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ZWrite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Off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ZTest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Off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Blend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SrcAlpha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OneMinusSrcAlpha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90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Strokes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838200" y="169068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CGPROGRAM</a:t>
            </a: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fragment frag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UnityCG.cginc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vertex : POSITION;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v2f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vertex : SV_POSITION;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63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8680" y="-99874"/>
            <a:ext cx="10515600" cy="1325563"/>
          </a:xfrm>
        </p:spPr>
        <p:txBody>
          <a:bodyPr/>
          <a:lstStyle/>
          <a:p>
            <a:r>
              <a:rPr lang="en-US" dirty="0" smtClean="0"/>
              <a:t>Screen Space Strokes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13360" y="1013460"/>
            <a:ext cx="11054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v2f o;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v.vertex.xy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strokeSize.xy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v.uv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1);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o.uv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v.uv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o;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3"/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strokeAlpha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1.0 - tex2D(_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).r;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strokeColor.rgb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strokeColor.a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strokeAlpha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ENDCG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58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 Strokes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public member variable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60020" y="2234024"/>
            <a:ext cx="774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Vector2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lastStrokeSize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new Vector2(0.01f, 0.005f);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(0,0,0,1);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162560" y="3590608"/>
            <a:ext cx="11866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   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   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4 + 1]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+ 1]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(1, 0);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4 + 2]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+ 2]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(1, 1);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4 + 3]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+ 3]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1);</a:t>
            </a:r>
            <a:endParaRPr lang="en-US" sz="16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38200" y="2985136"/>
            <a:ext cx="10515600" cy="470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Update delete the offsets from the positions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4429760" y="3590608"/>
            <a:ext cx="1625601" cy="1164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797561" y="4937638"/>
            <a:ext cx="10515600" cy="470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Insert to the end of Update:</a:t>
            </a:r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207010" y="5546775"/>
            <a:ext cx="11777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MeshRenderer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&gt;().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sharedMaterial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material.SetVector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strokeSize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strokeSize.x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0.01f,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strokeSize.y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0.01f, 0, 0));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strokeColor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strokeColor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9702800" y="5546775"/>
            <a:ext cx="264160" cy="297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8859521" y="4920956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Higher values will be easier to tune on the GUI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32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3720" y="494665"/>
            <a:ext cx="10515600" cy="805815"/>
          </a:xfrm>
        </p:spPr>
        <p:txBody>
          <a:bodyPr/>
          <a:lstStyle/>
          <a:p>
            <a:r>
              <a:rPr lang="en-US" dirty="0" smtClean="0"/>
              <a:t>Try it!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822" y="1949132"/>
            <a:ext cx="3267075" cy="36099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" y="1496694"/>
            <a:ext cx="7943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2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040" y="314325"/>
            <a:ext cx="11475720" cy="1325563"/>
          </a:xfrm>
        </p:spPr>
        <p:txBody>
          <a:bodyPr/>
          <a:lstStyle/>
          <a:p>
            <a:r>
              <a:rPr lang="en-US" dirty="0" smtClean="0"/>
              <a:t>Screen Space Strokes – Introducing tone,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8215"/>
          </a:xfrm>
        </p:spPr>
        <p:txBody>
          <a:bodyPr/>
          <a:lstStyle/>
          <a:p>
            <a:r>
              <a:rPr lang="en-US" dirty="0" smtClean="0"/>
              <a:t>Assign a random priority to all strokes (store it in the free z position coordinate)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0" y="3114884"/>
            <a:ext cx="1198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Random.Range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(-1.0f, 1.0f);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Random.Range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(-1.0f, 1.0f);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priority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.Range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(0.0f, 1.0f);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4    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priority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   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0);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4 + 1]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priority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+ 1]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(1, 0);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4 + 2]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priority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+ 2]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(1, 1);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meshVertices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4 + 3]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priority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meshUVs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4 + 3]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1);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116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040" y="314325"/>
            <a:ext cx="11252200" cy="1325563"/>
          </a:xfrm>
        </p:spPr>
        <p:txBody>
          <a:bodyPr/>
          <a:lstStyle/>
          <a:p>
            <a:r>
              <a:rPr lang="en-US" dirty="0" smtClean="0"/>
              <a:t>Screen Space Strokes – Introducing tone,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1480" y="2018665"/>
            <a:ext cx="10515600" cy="4298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 a grab pass before our pass (stores framebuffer content to a texture)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1828800" y="294646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SubShader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Tags { "Queue" = "Overlay" }</a:t>
            </a:r>
          </a:p>
          <a:p>
            <a:pPr lvl="1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GrabPass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"_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BackgroundTexture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Pass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52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040" y="314325"/>
            <a:ext cx="11252200" cy="1325563"/>
          </a:xfrm>
        </p:spPr>
        <p:txBody>
          <a:bodyPr/>
          <a:lstStyle/>
          <a:p>
            <a:r>
              <a:rPr lang="en-US" dirty="0" smtClean="0"/>
              <a:t>Screen Space Strokes – Introducing tone,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0040" y="1551305"/>
            <a:ext cx="10515600" cy="4298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Modify vertex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320040" y="2158048"/>
            <a:ext cx="1160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float4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strokeSize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vert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appdata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v2f o;</a:t>
            </a:r>
          </a:p>
          <a:p>
            <a:pPr lvl="1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o.vertex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float4(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v.vertex.xy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strokeSize.xy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v.uv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, 0, 1);</a:t>
            </a:r>
          </a:p>
          <a:p>
            <a:pPr lvl="1"/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o.uv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v.uv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ComputeGrabScreenPos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(float4(v.vertex.xy,0,1)).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xy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screenColor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tex2Dlod(_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(screenPos,0,0));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rgb2lum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(0.2126, 0.7152, 0.0722);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Lum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dot(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screenColor.rgb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rgb2lum);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priority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v.vertex.z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(priority &lt;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Lum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o.vertex.z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-2;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return o;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02640" y="4795520"/>
            <a:ext cx="11054080" cy="1400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Rejection sampling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based on luminance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200400" y="5770880"/>
            <a:ext cx="488696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8194040" y="6195814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Transform vertex out of view (behind camera)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4064000" y="3485774"/>
            <a:ext cx="5069840" cy="1082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9286240" y="2876868"/>
            <a:ext cx="264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 err="1" smtClean="0">
                <a:solidFill>
                  <a:srgbClr val="FF0000"/>
                </a:solidFill>
              </a:rPr>
              <a:t>Lod</a:t>
            </a:r>
            <a:r>
              <a:rPr lang="en-US" dirty="0" smtClean="0">
                <a:solidFill>
                  <a:srgbClr val="FF0000"/>
                </a:solidFill>
              </a:rPr>
              <a:t> sampling is prohibited in vertex </a:t>
            </a:r>
            <a:r>
              <a:rPr lang="en-US" dirty="0" err="1" smtClean="0">
                <a:solidFill>
                  <a:srgbClr val="FF0000"/>
                </a:solidFill>
              </a:rPr>
              <a:t>shaders</a:t>
            </a:r>
            <a:r>
              <a:rPr lang="en-US" dirty="0" smtClean="0">
                <a:solidFill>
                  <a:srgbClr val="FF0000"/>
                </a:solidFill>
              </a:rPr>
              <a:t>. Texture coordinates are float4.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15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0360" y="779145"/>
            <a:ext cx="10515600" cy="826135"/>
          </a:xfrm>
        </p:spPr>
        <p:txBody>
          <a:bodyPr/>
          <a:lstStyle/>
          <a:p>
            <a:r>
              <a:rPr lang="en-US" dirty="0" smtClean="0"/>
              <a:t>Try it! (needs higher particle count)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42" y="1444778"/>
            <a:ext cx="8797618" cy="49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2514" y="0"/>
            <a:ext cx="11301549" cy="1325563"/>
          </a:xfrm>
        </p:spPr>
        <p:txBody>
          <a:bodyPr/>
          <a:lstStyle/>
          <a:p>
            <a:r>
              <a:rPr lang="en-US" dirty="0" smtClean="0"/>
              <a:t>Texture Based Stroke Rendering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22514" y="1568768"/>
            <a:ext cx="113015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uniform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uniform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textureScale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frag(v2f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 = normalize(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i.normal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 = normalize(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i.lightDir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stroke = tex2D(_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i.texcoord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textureScale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(stroke, 1);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2"/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ENDCG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59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luminance gradient as stroke direction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0" y="2456795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o;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rgb2lum =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(0.2126, 0.7152, 0.0722);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ComputeGrabScreenPos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(v.vertex.xy,0,1)).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xy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(2.0 / 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ScreenParams.x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2.0 / 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ScreenParams.y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dLdx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-1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(-1, 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-2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(-1, 0),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-1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(-1,-1),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( 1, 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2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( 1, 0),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( 1,-1),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rgb2lum);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dLdy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-1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(-1, 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-2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( 0, 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-1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( 1, 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(-1,-1),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2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( 0,-1),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 +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1 * dot(tex2Dlod(_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invPixelSize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( 1,-1), 0, 0)).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rgb2lum);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20040" y="1520825"/>
            <a:ext cx="10515600" cy="826135"/>
          </a:xfrm>
        </p:spPr>
        <p:txBody>
          <a:bodyPr/>
          <a:lstStyle/>
          <a:p>
            <a:r>
              <a:rPr lang="en-US" dirty="0" smtClean="0"/>
              <a:t>Luminance gradient is calculated with Sobel in x and y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26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luminance gradient as stroke direction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42240" y="1690688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normalize(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(1, 1));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dirPerp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normalize(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(-1, 1));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dLdx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!= 0 ||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dLdy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!= 0)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2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normalize(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dLdx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dLdy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lvl="2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dirPerp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dir.y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dir.x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v.vertex.xy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strokeSize.x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v.uv.x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dirPerp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strokeSize.y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v.uv.y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1);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o.uv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v.uv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screenColor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tex2Dlod(_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BackgroundTexture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0));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Lum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dot(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screenColor.rgb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rgb2lum);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priority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v.vertex.z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(priority &lt;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Lum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o.vertex.z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-2;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4846320" y="1690688"/>
            <a:ext cx="2316480" cy="419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7264400" y="1506022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Default stroke direction in screen space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374640" y="2295058"/>
            <a:ext cx="2153920" cy="47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528560" y="2134264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Default perpendicular direction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5303520" y="3203367"/>
            <a:ext cx="2153920" cy="47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7457440" y="2877751"/>
            <a:ext cx="408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gradient is not zero, calculate direction from gradient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6908800" y="4059030"/>
            <a:ext cx="1148080" cy="35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244840" y="3875901"/>
            <a:ext cx="368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stroke direction when offsetting vertex position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6451600" y="5234343"/>
            <a:ext cx="1534160" cy="2371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8244840" y="5306774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Rejection sampling is same as before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2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040" y="321945"/>
            <a:ext cx="10515600" cy="14052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Try it!</a:t>
            </a:r>
          </a:p>
          <a:p>
            <a:r>
              <a:rPr lang="en-US" dirty="0" smtClean="0"/>
              <a:t>Note2: object borders have discontinuities, screen space methods should avoid drawing to these areas</a:t>
            </a:r>
          </a:p>
          <a:p>
            <a:r>
              <a:rPr lang="en-US" dirty="0" smtClean="0"/>
              <a:t>Note2: lines are fixed to the screen, which causes a shower door effect. Eliminating this is far beyond the scope of this practice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839240"/>
            <a:ext cx="8927634" cy="48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16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320" y="-250032"/>
            <a:ext cx="10515600" cy="1325563"/>
          </a:xfrm>
        </p:spPr>
        <p:txBody>
          <a:bodyPr/>
          <a:lstStyle/>
          <a:p>
            <a:r>
              <a:rPr lang="en-US" dirty="0" err="1" smtClean="0"/>
              <a:t>Robo</a:t>
            </a:r>
            <a:r>
              <a:rPr lang="en-US" dirty="0" smtClean="0"/>
              <a:t> scene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1320" y="818515"/>
            <a:ext cx="10515600" cy="11817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Screen space strokes can be tried out in the </a:t>
            </a:r>
            <a:r>
              <a:rPr lang="en-US" dirty="0" err="1" smtClean="0"/>
              <a:t>Robo</a:t>
            </a:r>
            <a:r>
              <a:rPr lang="en-US" dirty="0" smtClean="0"/>
              <a:t> scene</a:t>
            </a:r>
          </a:p>
          <a:p>
            <a:r>
              <a:rPr lang="en-US" dirty="0" smtClean="0"/>
              <a:t>We have to set up the same </a:t>
            </a:r>
            <a:r>
              <a:rPr lang="en-US" dirty="0" err="1" smtClean="0"/>
              <a:t>ScreenSpaceStrokes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 to the </a:t>
            </a:r>
            <a:r>
              <a:rPr lang="en-US" dirty="0" err="1" smtClean="0"/>
              <a:t>Robo</a:t>
            </a:r>
            <a:r>
              <a:rPr lang="en-US" dirty="0" smtClean="0"/>
              <a:t> scene, and it should work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45" y="2000250"/>
            <a:ext cx="85915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0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59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the lines use scene color (we can turn off line rejecting in this case, and set up brush-like strokes)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2641600"/>
            <a:ext cx="7406005" cy="40823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923" y="4771350"/>
            <a:ext cx="3305175" cy="19526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923" y="2776537"/>
            <a:ext cx="32575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76" y="2833143"/>
            <a:ext cx="5257800" cy="14573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2514" y="0"/>
            <a:ext cx="11301549" cy="887711"/>
          </a:xfrm>
        </p:spPr>
        <p:txBody>
          <a:bodyPr/>
          <a:lstStyle/>
          <a:p>
            <a:r>
              <a:rPr lang="en-US" dirty="0" smtClean="0"/>
              <a:t>Texture Based Stroke Rendering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5599612" y="940526"/>
            <a:ext cx="6337664" cy="18200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Create a new C# script, name it </a:t>
            </a:r>
            <a:r>
              <a:rPr lang="en-US" dirty="0" err="1" smtClean="0"/>
              <a:t>TexturedStrokes</a:t>
            </a:r>
            <a:endParaRPr lang="en-US" dirty="0" smtClean="0"/>
          </a:p>
          <a:p>
            <a:r>
              <a:rPr lang="en-US" dirty="0" smtClean="0"/>
              <a:t>This script defines a replacement </a:t>
            </a:r>
            <a:r>
              <a:rPr lang="en-US" dirty="0" err="1" smtClean="0"/>
              <a:t>shader</a:t>
            </a:r>
            <a:r>
              <a:rPr lang="en-US" dirty="0" smtClean="0"/>
              <a:t> to overwrite all materials in the scene with our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Add it to the main camera</a:t>
            </a:r>
          </a:p>
          <a:p>
            <a:r>
              <a:rPr lang="en-US" dirty="0" smtClean="0"/>
              <a:t>From the ST (stands for stroke texture) folder drag the darkest texture to the stroke map property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278673" y="1102578"/>
            <a:ext cx="770708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System.Collections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System.Collections.Generic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UnityEngine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TexturedStrokes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MonoBehaviour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Texture2D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strokeTiling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(1, 1);</a:t>
            </a:r>
          </a:p>
          <a:p>
            <a:pPr lvl="1"/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Use this for initialization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Start 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TexturedStrokes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camera.SetReplacementShader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Update is called once per frame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Update 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.SetGlobalTexture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"_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.SetGlobalVector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textureScale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strokeTiling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63" y="4482465"/>
            <a:ext cx="4457700" cy="2038350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H="1">
            <a:off x="10006149" y="3561806"/>
            <a:ext cx="1367245" cy="2569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6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2514" y="0"/>
            <a:ext cx="11301549" cy="1158240"/>
          </a:xfrm>
        </p:spPr>
        <p:txBody>
          <a:bodyPr/>
          <a:lstStyle/>
          <a:p>
            <a:r>
              <a:rPr lang="en-US" dirty="0" smtClean="0"/>
              <a:t>Texture Based Stroke Rendering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522514" y="1297577"/>
            <a:ext cx="11501847" cy="1506584"/>
          </a:xfrm>
        </p:spPr>
        <p:txBody>
          <a:bodyPr>
            <a:normAutofit/>
          </a:bodyPr>
          <a:lstStyle/>
          <a:p>
            <a:r>
              <a:rPr lang="en-US" dirty="0" smtClean="0"/>
              <a:t>Make sure that the camera uses a solid white background</a:t>
            </a:r>
          </a:p>
          <a:p>
            <a:r>
              <a:rPr lang="en-US" dirty="0" smtClean="0"/>
              <a:t>We should see this: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50" y="2398531"/>
            <a:ext cx="7524750" cy="4229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256" y="2050869"/>
            <a:ext cx="44672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9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2514" y="0"/>
            <a:ext cx="11301549" cy="1158240"/>
          </a:xfrm>
        </p:spPr>
        <p:txBody>
          <a:bodyPr/>
          <a:lstStyle/>
          <a:p>
            <a:r>
              <a:rPr lang="en-US" dirty="0" smtClean="0"/>
              <a:t>Texture Based Stroke Rendering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522514" y="1297577"/>
            <a:ext cx="11501847" cy="888274"/>
          </a:xfrm>
        </p:spPr>
        <p:txBody>
          <a:bodyPr>
            <a:normAutofit/>
          </a:bodyPr>
          <a:lstStyle/>
          <a:p>
            <a:r>
              <a:rPr lang="en-US" dirty="0" smtClean="0"/>
              <a:t>Try it with different textures and stroke tiling (we can also scale the quad down to 4 to match texture tiling)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" y="2185851"/>
            <a:ext cx="4238513" cy="21945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4" y="2185851"/>
            <a:ext cx="4241793" cy="23809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224" y="4474669"/>
            <a:ext cx="4241793" cy="238333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70" y="4474669"/>
            <a:ext cx="4237611" cy="238098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670658" y="3217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Tiling: 5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670657" y="561903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Tiling: 2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600454" y="2177110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Texture: 5_1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202338" y="2117983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Texture: 3_1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8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Tone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355" y="3396342"/>
            <a:ext cx="2532017" cy="6612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Shader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383176" y="4057585"/>
            <a:ext cx="99277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 = normalize(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i.normal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 = normalize(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i.lightDir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tone = max(0,dot(N,L));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stroke = tex2D(_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StrokeMap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i.texcoord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textureScale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finalColor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lerp(stroke,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(1,1,1), tone);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finalColor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1);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281" y="2447109"/>
            <a:ext cx="6574164" cy="2742698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990600" y="1777416"/>
            <a:ext cx="10515600" cy="1009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Simple solution: blend white color and stroke texture color based on tone. </a:t>
            </a:r>
          </a:p>
          <a:p>
            <a:r>
              <a:rPr lang="en-US" dirty="0" smtClean="0"/>
              <a:t>(Not a nice solution)</a:t>
            </a:r>
          </a:p>
        </p:txBody>
      </p:sp>
    </p:spTree>
    <p:extLst>
      <p:ext uri="{BB962C8B-B14F-4D97-AF65-F5344CB8AC3E}">
        <p14:creationId xmlns:p14="http://schemas.microsoft.com/office/powerpoint/2010/main" val="245972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11606</TotalTime>
  <Words>4856</Words>
  <Application>Microsoft Office PowerPoint</Application>
  <PresentationFormat>Szélesvásznú</PresentationFormat>
  <Paragraphs>732</Paragraphs>
  <Slides>54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Consolas</vt:lpstr>
      <vt:lpstr>Office Theme</vt:lpstr>
      <vt:lpstr>Stroke Based Rendering</vt:lpstr>
      <vt:lpstr>Starting project</vt:lpstr>
      <vt:lpstr>Texture Based Stroke Rendering</vt:lpstr>
      <vt:lpstr>Texture Based Stroke Rendering</vt:lpstr>
      <vt:lpstr>Texture Based Stroke Rendering</vt:lpstr>
      <vt:lpstr>Texture Based Stroke Rendering</vt:lpstr>
      <vt:lpstr>Texture Based Stroke Rendering</vt:lpstr>
      <vt:lpstr>Texture Based Stroke Rendering</vt:lpstr>
      <vt:lpstr>Introducing Tone</vt:lpstr>
      <vt:lpstr>Introducing Tone v2</vt:lpstr>
      <vt:lpstr>Introducing Tone v2</vt:lpstr>
      <vt:lpstr>Introducing Tone v2</vt:lpstr>
      <vt:lpstr>Introducing Tone v2</vt:lpstr>
      <vt:lpstr>Introducing Tone v2</vt:lpstr>
      <vt:lpstr>Introducing Tone v2</vt:lpstr>
      <vt:lpstr>Problem</vt:lpstr>
      <vt:lpstr>Solution</vt:lpstr>
      <vt:lpstr>Tonal Art Maps implementation I.</vt:lpstr>
      <vt:lpstr>Tonal Art Maps implementation II.</vt:lpstr>
      <vt:lpstr>Tonal Art Maps</vt:lpstr>
      <vt:lpstr>Tonal Art Maps C# code</vt:lpstr>
      <vt:lpstr>Tonal Art Maps C# code</vt:lpstr>
      <vt:lpstr>Tonal Art Maps</vt:lpstr>
      <vt:lpstr>TAM implementation III.</vt:lpstr>
      <vt:lpstr>TAM Implementation III.</vt:lpstr>
      <vt:lpstr>TAM Implementation III.</vt:lpstr>
      <vt:lpstr>TAM Implementation III.</vt:lpstr>
      <vt:lpstr>TAM Implementation III.</vt:lpstr>
      <vt:lpstr>TAM Implementation III.</vt:lpstr>
      <vt:lpstr>Tonal Art Maps</vt:lpstr>
      <vt:lpstr>Screen Space Strokes</vt:lpstr>
      <vt:lpstr>Screen Space strokes</vt:lpstr>
      <vt:lpstr>Screen Space Strokes C# script</vt:lpstr>
      <vt:lpstr>Screen Space Strokes C# script</vt:lpstr>
      <vt:lpstr>Screen Space Strokes C# script</vt:lpstr>
      <vt:lpstr>Screen Space Strokes C# script</vt:lpstr>
      <vt:lpstr>Try the mesh</vt:lpstr>
      <vt:lpstr>Screen Space Strokes Material</vt:lpstr>
      <vt:lpstr>Screen Space Strokes Material</vt:lpstr>
      <vt:lpstr>PowerPoint-bemutató</vt:lpstr>
      <vt:lpstr>Screen Space Strokes shader</vt:lpstr>
      <vt:lpstr>Screen Space Strokes shader</vt:lpstr>
      <vt:lpstr>Screen Space Strokes shader</vt:lpstr>
      <vt:lpstr>Screen Space Strokes C# script</vt:lpstr>
      <vt:lpstr>PowerPoint-bemutató</vt:lpstr>
      <vt:lpstr>Screen Space Strokes – Introducing tone, C# script</vt:lpstr>
      <vt:lpstr>Screen Space Strokes – Introducing tone, Shader</vt:lpstr>
      <vt:lpstr>Screen Space Strokes – Introducing tone, Shader</vt:lpstr>
      <vt:lpstr>PowerPoint-bemutató</vt:lpstr>
      <vt:lpstr>Using luminance gradient as stroke direction</vt:lpstr>
      <vt:lpstr>Using luminance gradient as stroke direction</vt:lpstr>
      <vt:lpstr>PowerPoint-bemutató</vt:lpstr>
      <vt:lpstr>Robo scene</vt:lpstr>
      <vt:lpstr>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UmiTomi</cp:lastModifiedBy>
  <cp:revision>206</cp:revision>
  <dcterms:created xsi:type="dcterms:W3CDTF">2019-03-21T10:23:27Z</dcterms:created>
  <dcterms:modified xsi:type="dcterms:W3CDTF">2019-05-04T00:06:24Z</dcterms:modified>
</cp:coreProperties>
</file>