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3" r:id="rId7"/>
    <p:sldId id="333" r:id="rId8"/>
    <p:sldId id="334" r:id="rId9"/>
    <p:sldId id="261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69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9" r:id="rId34"/>
    <p:sldId id="357" r:id="rId35"/>
    <p:sldId id="362" r:id="rId36"/>
    <p:sldId id="361" r:id="rId37"/>
    <p:sldId id="360" r:id="rId38"/>
    <p:sldId id="363" r:id="rId39"/>
    <p:sldId id="364" r:id="rId40"/>
    <p:sldId id="366" r:id="rId41"/>
    <p:sldId id="367" r:id="rId42"/>
    <p:sldId id="368" r:id="rId43"/>
    <p:sldId id="36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3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8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A7EF-9D9A-4FF6-B26B-7DC70C9422F2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7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Image </a:t>
            </a:r>
            <a:r>
              <a:rPr lang="hu-HU" dirty="0" err="1" smtClean="0"/>
              <a:t>Simplification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Bilateral</a:t>
            </a:r>
            <a:r>
              <a:rPr lang="hu-HU" dirty="0" smtClean="0"/>
              <a:t> filter –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weighting</a:t>
            </a:r>
            <a:r>
              <a:rPr lang="hu-HU" dirty="0" smtClean="0"/>
              <a:t> –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Add </a:t>
            </a:r>
            <a:r>
              <a:rPr lang="hu-HU" dirty="0" err="1" smtClean="0"/>
              <a:t>sigma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difference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Pass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277073" y="25618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2.0f)]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sigmaValue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1.0f;</a:t>
            </a:r>
          </a:p>
        </p:txBody>
      </p:sp>
      <p:sp>
        <p:nvSpPr>
          <p:cNvPr id="5" name="Téglalap 4"/>
          <p:cNvSpPr/>
          <p:nvPr/>
        </p:nvSpPr>
        <p:spPr>
          <a:xfrm>
            <a:off x="999280" y="4003576"/>
            <a:ext cx="96725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OnRenderImage(RenderTexture source, RenderTexture destination)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if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("</a:t>
            </a:r>
            <a:r>
              <a:rPr lang="en-US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sigma", </a:t>
            </a:r>
            <a:r>
              <a:rPr lang="en-US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sigmaDistance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endParaRPr lang="hu-HU" dirty="0" smtClean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sigmaDistance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sigmaValue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sigma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Graphics.Blit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}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8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9322" y="213360"/>
            <a:ext cx="7353782" cy="1325563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Bilateral</a:t>
            </a:r>
            <a:r>
              <a:rPr lang="hu-HU" dirty="0"/>
              <a:t> filter –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weighting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408972" y="103662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float4 _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MainTex_TexelSize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float 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sigma</a:t>
            </a:r>
            <a:r>
              <a:rPr lang="hu-HU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/>
          </a:p>
        </p:txBody>
      </p:sp>
      <p:sp>
        <p:nvSpPr>
          <p:cNvPr id="5" name="Téglalap 4"/>
          <p:cNvSpPr/>
          <p:nvPr/>
        </p:nvSpPr>
        <p:spPr>
          <a:xfrm>
            <a:off x="408972" y="1538923"/>
            <a:ext cx="121109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float4 frag(v2f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SV_Target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float3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SUM = float3(0,0,0);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SUMW = 0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endParaRPr lang="hu-HU" sz="1600" dirty="0" smtClean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if 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(sigma == 0)</a:t>
            </a:r>
          </a:p>
          <a:p>
            <a:r>
              <a:rPr lang="hu-HU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0)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 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= tex2D(_MainTex, i.uv).rgb;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float3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col0 = tex2D(_MainTex, i.uv).rgb;</a:t>
            </a:r>
          </a:p>
          <a:p>
            <a:r>
              <a:rPr lang="hu-HU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-5;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&lt;= 5;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ix = -5; ix &lt;= 5; ix++)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float2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* float2(ix,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float3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col = tex2D(_MainTex, uv).rgb;</a:t>
            </a:r>
          </a:p>
          <a:p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float 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w = Gauss(length((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i.uv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 - 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uv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) / _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), sigma);</a:t>
            </a:r>
            <a:endParaRPr lang="hu-HU" sz="1600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Gauss(length((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/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Gauss(length(col-col0),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SUMW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+= w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endParaRPr lang="hu-HU" sz="1600" dirty="0" smtClean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…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9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hu-HU" dirty="0" err="1" smtClean="0"/>
              <a:t>Try</a:t>
            </a:r>
            <a:r>
              <a:rPr lang="hu-HU" dirty="0" smtClean="0"/>
              <a:t> it!</a:t>
            </a:r>
          </a:p>
          <a:p>
            <a:r>
              <a:rPr lang="hu-HU" dirty="0" err="1" smtClean="0"/>
              <a:t>sigmaValue</a:t>
            </a:r>
            <a:r>
              <a:rPr lang="hu-HU" dirty="0" smtClean="0"/>
              <a:t> </a:t>
            </a:r>
            <a:r>
              <a:rPr lang="hu-HU" dirty="0" err="1" smtClean="0"/>
              <a:t>basically</a:t>
            </a:r>
            <a:r>
              <a:rPr lang="hu-HU" dirty="0" smtClean="0"/>
              <a:t> </a:t>
            </a:r>
            <a:r>
              <a:rPr lang="hu-HU" dirty="0" err="1" smtClean="0"/>
              <a:t>determines</a:t>
            </a:r>
            <a:r>
              <a:rPr lang="hu-HU" dirty="0" smtClean="0"/>
              <a:t>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strong</a:t>
            </a:r>
            <a:r>
              <a:rPr lang="hu-HU" dirty="0" smtClean="0"/>
              <a:t> </a:t>
            </a:r>
            <a:r>
              <a:rPr lang="hu-HU" dirty="0" err="1" smtClean="0"/>
              <a:t>edges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kept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621" y="5822095"/>
            <a:ext cx="289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sigmaDistance</a:t>
            </a:r>
            <a:r>
              <a:rPr lang="en-US" dirty="0" smtClean="0"/>
              <a:t> = </a:t>
            </a:r>
            <a:r>
              <a:rPr lang="hu-HU" dirty="0" smtClean="0"/>
              <a:t>4.33</a:t>
            </a:r>
          </a:p>
          <a:p>
            <a:r>
              <a:rPr lang="hu-HU" dirty="0" err="1" smtClean="0"/>
              <a:t>sigmaValue</a:t>
            </a:r>
            <a:r>
              <a:rPr lang="hu-HU" dirty="0" smtClean="0"/>
              <a:t> = 0.61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965" y="2549444"/>
            <a:ext cx="5758195" cy="323576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348234" y="5798977"/>
            <a:ext cx="289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sigmaDistance</a:t>
            </a:r>
            <a:r>
              <a:rPr lang="en-US" dirty="0" smtClean="0"/>
              <a:t> = </a:t>
            </a:r>
            <a:r>
              <a:rPr lang="hu-HU" dirty="0" smtClean="0"/>
              <a:t>4.33</a:t>
            </a:r>
          </a:p>
          <a:p>
            <a:r>
              <a:rPr lang="hu-HU" dirty="0" err="1" smtClean="0"/>
              <a:t>sigmaValue</a:t>
            </a:r>
            <a:r>
              <a:rPr lang="hu-HU" dirty="0" smtClean="0"/>
              <a:t> = 1.58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68" y="2547647"/>
            <a:ext cx="5719957" cy="32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Separable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Filter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84734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Though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filter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separable</a:t>
            </a:r>
            <a:r>
              <a:rPr lang="hu-HU" dirty="0" smtClean="0"/>
              <a:t>, we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try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it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separable</a:t>
            </a:r>
            <a:r>
              <a:rPr lang="hu-HU" dirty="0" smtClean="0"/>
              <a:t> filter</a:t>
            </a:r>
          </a:p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passes</a:t>
            </a:r>
            <a:r>
              <a:rPr lang="hu-HU" dirty="0" smtClean="0"/>
              <a:t>: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filters</a:t>
            </a:r>
            <a:r>
              <a:rPr lang="hu-HU" dirty="0" smtClean="0"/>
              <a:t> in x </a:t>
            </a:r>
            <a:r>
              <a:rPr lang="hu-HU" dirty="0" err="1" smtClean="0"/>
              <a:t>direction</a:t>
            </a:r>
            <a:r>
              <a:rPr lang="hu-HU" dirty="0" smtClean="0"/>
              <a:t>, </a:t>
            </a:r>
            <a:r>
              <a:rPr lang="hu-HU" dirty="0" err="1" smtClean="0"/>
              <a:t>one</a:t>
            </a:r>
            <a:r>
              <a:rPr lang="hu-HU" dirty="0" smtClean="0"/>
              <a:t> in y </a:t>
            </a:r>
            <a:r>
              <a:rPr lang="hu-HU" dirty="0" err="1" smtClean="0"/>
              <a:t>direction</a:t>
            </a:r>
            <a:endParaRPr lang="hu-HU" dirty="0" smtClean="0"/>
          </a:p>
          <a:p>
            <a:r>
              <a:rPr lang="hu-HU" dirty="0" smtClean="0"/>
              <a:t>C# script: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73306" y="3298172"/>
            <a:ext cx="122691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void OnRenderImage(RenderTexture source, RenderTexture destination)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if 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source.width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RenderTextureFormat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.DefaultHDR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filterDir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material);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filterDir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1);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destination, 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hu-H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tmp.Release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7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Separable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Filter -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219919" y="1355212"/>
            <a:ext cx="119720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filterDir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 Gauss(float d, float sigma)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return 1.0 / (sigma*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(2.0*3.14)) *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exp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((-d*d) / (2.0*sigma*sigma));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float4 frag(v2f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SV_Target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filterDir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 ?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(1,0) 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(0,1);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float3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SUM = float3(0,0,0);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SUMW = 0;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if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== 0)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SUM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= tex2D(_MainTex, i.uv).rgb;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float3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col0 = tex2D(_MainTex, i.uv).rgb;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ix = -5; ix &lt;= 5; ix++)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(ix);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896091" y="5440101"/>
            <a:ext cx="4791919" cy="50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9803757" y="5164159"/>
            <a:ext cx="204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2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Separable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</a:t>
            </a:r>
            <a:r>
              <a:rPr lang="hu-HU" dirty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03" y="1361375"/>
            <a:ext cx="10515600" cy="4351338"/>
          </a:xfrm>
        </p:spPr>
        <p:txBody>
          <a:bodyPr/>
          <a:lstStyle/>
          <a:p>
            <a:r>
              <a:rPr lang="hu-HU" dirty="0" err="1" smtClean="0"/>
              <a:t>Try</a:t>
            </a:r>
            <a:r>
              <a:rPr lang="hu-HU" dirty="0" smtClean="0"/>
              <a:t> it!</a:t>
            </a:r>
          </a:p>
          <a:p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70" y="2510123"/>
            <a:ext cx="7460547" cy="41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Iterative</a:t>
            </a:r>
            <a:r>
              <a:rPr lang="hu-HU" dirty="0" smtClean="0"/>
              <a:t> </a:t>
            </a:r>
            <a:r>
              <a:rPr lang="hu-HU" dirty="0" err="1" smtClean="0"/>
              <a:t>Separabe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filter C#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3484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larger</a:t>
            </a:r>
            <a:r>
              <a:rPr lang="hu-HU" dirty="0" smtClean="0"/>
              <a:t> </a:t>
            </a:r>
            <a:r>
              <a:rPr lang="hu-HU" dirty="0" err="1" smtClean="0"/>
              <a:t>blurs</a:t>
            </a:r>
            <a:r>
              <a:rPr lang="hu-HU" dirty="0" smtClean="0"/>
              <a:t>, it </a:t>
            </a:r>
            <a:r>
              <a:rPr lang="hu-HU" dirty="0" err="1" smtClean="0"/>
              <a:t>can</a:t>
            </a:r>
            <a:r>
              <a:rPr lang="hu-HU" dirty="0" smtClean="0"/>
              <a:t> be more </a:t>
            </a:r>
            <a:r>
              <a:rPr lang="hu-HU" dirty="0" err="1" smtClean="0"/>
              <a:t>efficient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filter </a:t>
            </a:r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 </a:t>
            </a:r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larger</a:t>
            </a:r>
            <a:r>
              <a:rPr lang="hu-HU" dirty="0" smtClean="0"/>
              <a:t> kernel </a:t>
            </a:r>
            <a:r>
              <a:rPr lang="hu-HU" dirty="0" err="1" smtClean="0"/>
              <a:t>sizes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538715" y="32111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[Range(0, 5.0f)]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sigmaDistance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1.0f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endParaRPr lang="hu-HU" dirty="0" smtClean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Range(0, 2.0f)]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sigmaValue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1.0f;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iterations = 1;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1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Iterative</a:t>
            </a:r>
            <a:r>
              <a:rPr lang="hu-HU" dirty="0" smtClean="0"/>
              <a:t> </a:t>
            </a:r>
            <a:r>
              <a:rPr lang="hu-HU" dirty="0" err="1" smtClean="0"/>
              <a:t>Separabe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filter C#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01884" y="1325302"/>
            <a:ext cx="11470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OnRenderImage(RenderTexture source, RenderTexture destination)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if 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RenderTexture.GetTemporary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source.width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source.height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, 0,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RenderTextureFormat.DefaultHDR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rt1 = source;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rt2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iterations; ++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filterDir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(rt1, rt2, material);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filterDir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iterations - 1)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rt1 = destination;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(rt2, rt1, material);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tmp.Release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}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4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Iterative</a:t>
            </a:r>
            <a:r>
              <a:rPr lang="hu-HU" dirty="0"/>
              <a:t> </a:t>
            </a:r>
            <a:r>
              <a:rPr lang="hu-HU" dirty="0" err="1"/>
              <a:t>Separabe</a:t>
            </a:r>
            <a:r>
              <a:rPr lang="hu-HU" dirty="0"/>
              <a:t> </a:t>
            </a:r>
            <a:r>
              <a:rPr lang="hu-HU" dirty="0" err="1"/>
              <a:t>Bilateral</a:t>
            </a:r>
            <a:r>
              <a:rPr lang="hu-HU" dirty="0"/>
              <a:t> filter C#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03" y="1361375"/>
            <a:ext cx="10515600" cy="4351338"/>
          </a:xfrm>
        </p:spPr>
        <p:txBody>
          <a:bodyPr/>
          <a:lstStyle/>
          <a:p>
            <a:r>
              <a:rPr lang="hu-HU" dirty="0" err="1" smtClean="0"/>
              <a:t>Try</a:t>
            </a:r>
            <a:r>
              <a:rPr lang="hu-HU" dirty="0" smtClean="0"/>
              <a:t> it!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18" y="1469924"/>
            <a:ext cx="8629650" cy="4867275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5670169" y="6445748"/>
            <a:ext cx="15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 </a:t>
            </a:r>
            <a:r>
              <a:rPr lang="hu-HU" dirty="0" err="1" smtClean="0"/>
              <a:t>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nearest </a:t>
            </a:r>
            <a:r>
              <a:rPr lang="en-US" dirty="0" smtClean="0"/>
              <a:t>neighbor filter</a:t>
            </a:r>
            <a:r>
              <a:rPr lang="hu-HU" dirty="0" smtClean="0"/>
              <a:t> (SNN)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4594" y="4992515"/>
            <a:ext cx="10268503" cy="13122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Visit pixel pairs on opposite directions</a:t>
            </a:r>
          </a:p>
          <a:p>
            <a:r>
              <a:rPr lang="en-US" dirty="0" smtClean="0"/>
              <a:t>Choose the pixel from the pair, which is closer (in value) to center pixel (P13)</a:t>
            </a:r>
          </a:p>
          <a:p>
            <a:r>
              <a:rPr lang="en-US" dirty="0" smtClean="0"/>
              <a:t>Take the average of closer pixels for all pairs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/>
          </p:nvPr>
        </p:nvGraphicFramePr>
        <p:xfrm>
          <a:off x="904594" y="1800951"/>
          <a:ext cx="3310355" cy="292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71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2949760058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1504783004"/>
                    </a:ext>
                  </a:extLst>
                </a:gridCol>
              </a:tblGrid>
              <a:tr h="619428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6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6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  <a:tr h="55689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80698"/>
                  </a:ext>
                </a:extLst>
              </a:tr>
              <a:tr h="55689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45725"/>
                  </a:ext>
                </a:extLst>
              </a:tr>
            </a:tbl>
          </a:graphicData>
        </a:graphic>
      </p:graphicFrame>
      <p:graphicFrame>
        <p:nvGraphicFramePr>
          <p:cNvPr id="6" name="Tartalom helye 3"/>
          <p:cNvGraphicFramePr>
            <a:graphicFrameLocks/>
          </p:cNvGraphicFramePr>
          <p:nvPr>
            <p:extLst/>
          </p:nvPr>
        </p:nvGraphicFramePr>
        <p:xfrm>
          <a:off x="5241463" y="1800951"/>
          <a:ext cx="3310355" cy="292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71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2949760058"/>
                    </a:ext>
                  </a:extLst>
                </a:gridCol>
                <a:gridCol w="662071">
                  <a:extLst>
                    <a:ext uri="{9D8B030D-6E8A-4147-A177-3AD203B41FA5}">
                      <a16:colId xmlns:a16="http://schemas.microsoft.com/office/drawing/2014/main" val="1504783004"/>
                    </a:ext>
                  </a:extLst>
                </a:gridCol>
              </a:tblGrid>
              <a:tr h="619428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6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6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  <a:tr h="55689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80698"/>
                  </a:ext>
                </a:extLst>
              </a:tr>
              <a:tr h="55689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45725"/>
                  </a:ext>
                </a:extLst>
              </a:tr>
            </a:tbl>
          </a:graphicData>
        </a:graphic>
      </p:graphicFrame>
      <p:sp>
        <p:nvSpPr>
          <p:cNvPr id="7" name="Ellipszis 6"/>
          <p:cNvSpPr/>
          <p:nvPr/>
        </p:nvSpPr>
        <p:spPr>
          <a:xfrm>
            <a:off x="6026331" y="2481943"/>
            <a:ext cx="452846" cy="435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zis 7"/>
          <p:cNvSpPr/>
          <p:nvPr/>
        </p:nvSpPr>
        <p:spPr>
          <a:xfrm>
            <a:off x="7315200" y="3709852"/>
            <a:ext cx="452846" cy="435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Egyenes összekötő 9"/>
          <p:cNvCxnSpPr>
            <a:stCxn id="7" idx="5"/>
            <a:endCxn id="8" idx="1"/>
          </p:cNvCxnSpPr>
          <p:nvPr/>
        </p:nvCxnSpPr>
        <p:spPr>
          <a:xfrm>
            <a:off x="6412859" y="2853604"/>
            <a:ext cx="968659" cy="920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8008758" y="1876934"/>
            <a:ext cx="452846" cy="43542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llipszis 13"/>
          <p:cNvSpPr/>
          <p:nvPr/>
        </p:nvSpPr>
        <p:spPr>
          <a:xfrm>
            <a:off x="5350467" y="4244798"/>
            <a:ext cx="452846" cy="43542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Egyenes összekötő 14"/>
          <p:cNvCxnSpPr>
            <a:stCxn id="13" idx="3"/>
            <a:endCxn id="14" idx="7"/>
          </p:cNvCxnSpPr>
          <p:nvPr/>
        </p:nvCxnSpPr>
        <p:spPr>
          <a:xfrm flipH="1">
            <a:off x="5736995" y="2248595"/>
            <a:ext cx="2338081" cy="205997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/>
          <p:cNvSpPr/>
          <p:nvPr/>
        </p:nvSpPr>
        <p:spPr>
          <a:xfrm>
            <a:off x="400594" y="6484158"/>
            <a:ext cx="11791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D. Harwood, M. </a:t>
            </a:r>
            <a:r>
              <a:rPr lang="en-US" sz="1600" dirty="0" err="1"/>
              <a:t>Subbarao</a:t>
            </a:r>
            <a:r>
              <a:rPr lang="en-US" sz="1600" dirty="0"/>
              <a:t>, H. </a:t>
            </a:r>
            <a:r>
              <a:rPr lang="en-US" sz="1600" dirty="0" err="1"/>
              <a:t>Hakalahti</a:t>
            </a:r>
            <a:r>
              <a:rPr lang="en-US" sz="1600" dirty="0"/>
              <a:t>, and L.S. </a:t>
            </a:r>
            <a:r>
              <a:rPr lang="en-US" sz="1600" dirty="0" smtClean="0"/>
              <a:t>Davis:</a:t>
            </a:r>
            <a:r>
              <a:rPr lang="hu-HU" sz="1600" dirty="0" smtClean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New Class Of Edge-Preserving Smoothing </a:t>
            </a:r>
            <a:r>
              <a:rPr lang="en-US" sz="1600" dirty="0" smtClean="0"/>
              <a:t>Filters</a:t>
            </a:r>
            <a:r>
              <a:rPr lang="hu-HU" sz="1600" dirty="0" smtClean="0"/>
              <a:t> </a:t>
            </a:r>
            <a:r>
              <a:rPr lang="nl-NL" sz="1600" dirty="0" smtClean="0"/>
              <a:t>PRL </a:t>
            </a:r>
            <a:r>
              <a:rPr lang="nl-NL" sz="1600" dirty="0"/>
              <a:t>Vol. 6, pp. 155-162, 1987.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49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project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2909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the starting project of this practical – Pr0</a:t>
            </a:r>
            <a:r>
              <a:rPr lang="hu-HU" sz="2400" dirty="0" smtClean="0"/>
              <a:t>5</a:t>
            </a:r>
            <a:r>
              <a:rPr lang="en-US" sz="2400" dirty="0" smtClean="0"/>
              <a:t>-</a:t>
            </a:r>
            <a:r>
              <a:rPr lang="hu-HU" sz="2400" dirty="0" err="1" smtClean="0"/>
              <a:t>ImageSimplification</a:t>
            </a:r>
            <a:r>
              <a:rPr lang="en-US" sz="2400" dirty="0" smtClean="0"/>
              <a:t>BaseProject.zip</a:t>
            </a:r>
          </a:p>
          <a:p>
            <a:r>
              <a:rPr lang="en-US" sz="2400" dirty="0" smtClean="0"/>
              <a:t>Contains the </a:t>
            </a:r>
            <a:r>
              <a:rPr lang="en-US" sz="2400" dirty="0" err="1" smtClean="0"/>
              <a:t>PostEffectsBase</a:t>
            </a:r>
            <a:r>
              <a:rPr lang="en-US" sz="2400" dirty="0" smtClean="0"/>
              <a:t> base class for image effects from last week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Open the base unity scene: </a:t>
            </a:r>
          </a:p>
          <a:p>
            <a:pPr lvl="1"/>
            <a:r>
              <a:rPr lang="en-US" sz="2000" dirty="0" smtClean="0"/>
              <a:t>Lab0</a:t>
            </a:r>
            <a:r>
              <a:rPr lang="hu-HU" sz="2000" dirty="0" smtClean="0"/>
              <a:t>5</a:t>
            </a:r>
            <a:r>
              <a:rPr lang="en-US" sz="2000" dirty="0" smtClean="0"/>
              <a:t>/Lab0</a:t>
            </a:r>
            <a:r>
              <a:rPr lang="hu-HU" sz="2000" dirty="0" smtClean="0"/>
              <a:t>5</a:t>
            </a:r>
            <a:r>
              <a:rPr lang="en-US" sz="2000" dirty="0" smtClean="0"/>
              <a:t>-</a:t>
            </a:r>
            <a:r>
              <a:rPr lang="en-US" sz="2000" dirty="0" err="1" smtClean="0"/>
              <a:t>Scene.unity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11" y="2747290"/>
            <a:ext cx="16383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nearest neighbor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1" y="2065524"/>
            <a:ext cx="10515600" cy="1356954"/>
          </a:xfrm>
        </p:spPr>
        <p:txBody>
          <a:bodyPr>
            <a:normAutofit/>
          </a:bodyPr>
          <a:lstStyle/>
          <a:p>
            <a:r>
              <a:rPr lang="en-US" dirty="0" smtClean="0"/>
              <a:t>Create a new C# script and Image Effect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Call them </a:t>
            </a:r>
            <a:r>
              <a:rPr lang="hu-HU" dirty="0" err="1" smtClean="0"/>
              <a:t>SNNFilter</a:t>
            </a:r>
            <a:r>
              <a:rPr lang="en-US" dirty="0" smtClean="0"/>
              <a:t> and </a:t>
            </a:r>
            <a:r>
              <a:rPr lang="hu-HU" dirty="0" err="1" smtClean="0"/>
              <a:t>SNNFilter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Change the </a:t>
            </a:r>
            <a:r>
              <a:rPr lang="en-US" dirty="0" err="1" smtClean="0"/>
              <a:t>shader</a:t>
            </a:r>
            <a:r>
              <a:rPr lang="en-US" dirty="0" smtClean="0"/>
              <a:t> name in the </a:t>
            </a:r>
            <a:r>
              <a:rPr lang="en-US" dirty="0" err="1" smtClean="0"/>
              <a:t>shader</a:t>
            </a:r>
            <a:r>
              <a:rPr lang="en-US" dirty="0" smtClean="0"/>
              <a:t> code (first row)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2536" y="4187724"/>
            <a:ext cx="401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1" dirty="0" smtClean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hu-HU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SNNFilter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Properties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// ...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91" y="4187724"/>
            <a:ext cx="2917905" cy="17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5" y="-185748"/>
            <a:ext cx="10515600" cy="1325563"/>
          </a:xfrm>
        </p:spPr>
        <p:txBody>
          <a:bodyPr/>
          <a:lstStyle/>
          <a:p>
            <a:r>
              <a:rPr lang="en-US" dirty="0"/>
              <a:t>Symmetric nearest neighbor </a:t>
            </a:r>
            <a:r>
              <a:rPr lang="en-US" dirty="0" smtClean="0"/>
              <a:t>filter</a:t>
            </a:r>
            <a:r>
              <a:rPr lang="hu-HU" dirty="0" smtClean="0"/>
              <a:t> – C# script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489995" y="856357"/>
            <a:ext cx="112120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SNNFilter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5;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SNNFilter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OnRenderImage(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70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812" y="94446"/>
            <a:ext cx="4561113" cy="956597"/>
          </a:xfrm>
        </p:spPr>
        <p:txBody>
          <a:bodyPr/>
          <a:lstStyle/>
          <a:p>
            <a:r>
              <a:rPr lang="hu-HU" dirty="0" smtClean="0"/>
              <a:t>SNN </a:t>
            </a:r>
            <a:r>
              <a:rPr lang="en-US" dirty="0" smtClean="0"/>
              <a:t>filter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287382" y="441830"/>
            <a:ext cx="110499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hu-H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N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Inverse of the number of pixels pairs we are going to visit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It will be needed for taking the average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pt-BR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pt-B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PcountInv = 1.0 / </a:t>
            </a:r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((2 * N + 1)*N + N);</a:t>
            </a: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Read the center pixel value in the filter window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PCenter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tex2D(_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nn-NO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nn-NO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AVG = </a:t>
            </a:r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SNN filter reads pair of pixels in filter window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The pairs are pixels mirrored to the filter origin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Thus we only have to loop the half of the filter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window</a:t>
            </a:r>
            <a:endParaRPr lang="hu-HU" sz="16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-N;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&lt;= 0;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pt-BR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pt-B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ix = -N; ix &lt;= N; ix</a:t>
            </a:r>
            <a:r>
              <a:rPr lang="pt-B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  <a:endParaRPr lang="hu-H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… </a:t>
            </a:r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next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slide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AVG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//take the average of the more similar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pixel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values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(AVG, 1);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95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812" y="94446"/>
            <a:ext cx="4561113" cy="956597"/>
          </a:xfrm>
        </p:spPr>
        <p:txBody>
          <a:bodyPr/>
          <a:lstStyle/>
          <a:p>
            <a:r>
              <a:rPr lang="hu-HU" dirty="0" smtClean="0"/>
              <a:t>SNN </a:t>
            </a:r>
            <a:r>
              <a:rPr lang="en-US" dirty="0" smtClean="0"/>
              <a:t>filter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296090" y="1286561"/>
            <a:ext cx="110499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= -N;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&lt;= 0;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for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(int ix = -N; ix &lt;= N; ix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  <a:endParaRPr lang="hu-HU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 &amp;&amp; ix == 0)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//if we reached the half of the filter window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ix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N + 1;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//quit the double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loop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hu-HU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sample the pixel and its mirrored pair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P1 = tex2D(_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 ix,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P2 = tex2D(_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(-ix,-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minP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P1;</a:t>
            </a: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Compute pixel value difference from center pixel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D1 = length(P1 -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PCenter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D2 = length(P2 -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PCenter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choose the pixel which is more similar to center pixel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(D2 &lt;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D1)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minP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P2;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AVG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minP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23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SNN </a:t>
            </a:r>
            <a:r>
              <a:rPr lang="hu-HU" dirty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71" y="1354238"/>
            <a:ext cx="7973074" cy="1392554"/>
          </a:xfrm>
        </p:spPr>
        <p:txBody>
          <a:bodyPr/>
          <a:lstStyle/>
          <a:p>
            <a:r>
              <a:rPr lang="en-US" dirty="0" smtClean="0"/>
              <a:t>Attach </a:t>
            </a:r>
            <a:r>
              <a:rPr lang="hu-HU" dirty="0" err="1" smtClean="0"/>
              <a:t>the</a:t>
            </a:r>
            <a:r>
              <a:rPr lang="hu-HU" dirty="0" smtClean="0"/>
              <a:t> script</a:t>
            </a:r>
            <a:r>
              <a:rPr lang="en-US" dirty="0" smtClean="0"/>
              <a:t> to the main camera and try it!</a:t>
            </a:r>
            <a:endParaRPr lang="hu-HU" dirty="0" smtClean="0"/>
          </a:p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disable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remove</a:t>
            </a:r>
            <a:r>
              <a:rPr lang="hu-HU" dirty="0" smtClean="0"/>
              <a:t> </a:t>
            </a:r>
            <a:r>
              <a:rPr lang="hu-HU" dirty="0" err="1" smtClean="0"/>
              <a:t>Bilateral</a:t>
            </a:r>
            <a:r>
              <a:rPr lang="hu-HU" dirty="0" smtClean="0"/>
              <a:t> Filter image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component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558" y="365125"/>
            <a:ext cx="3405971" cy="268319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12" y="2746792"/>
            <a:ext cx="7088549" cy="39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78524" y="-237841"/>
            <a:ext cx="4613476" cy="1325563"/>
          </a:xfrm>
        </p:spPr>
        <p:txBody>
          <a:bodyPr/>
          <a:lstStyle/>
          <a:p>
            <a:r>
              <a:rPr lang="hu-HU" dirty="0" err="1" smtClean="0"/>
              <a:t>Iterative</a:t>
            </a:r>
            <a:r>
              <a:rPr lang="hu-HU" dirty="0" smtClean="0"/>
              <a:t> SNN Filter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0" y="363915"/>
            <a:ext cx="120299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OnRenderImage(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.GetTemporary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source.width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source.height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RenderTextureFormat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.DefaultHDR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rt1 = source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r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eference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source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render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endParaRPr lang="en-US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rt2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reference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destination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render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endParaRPr lang="en-US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iterations; ++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iterations - 1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//in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last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iteration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hu-HU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rt2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destination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destination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texture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should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be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final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destination</a:t>
            </a:r>
            <a:endParaRPr lang="en-US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(rt1, rt2, 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swap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two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render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textures</a:t>
            </a:r>
            <a:endParaRPr lang="en-US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 = rt2;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rt2 = rt1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rt1 = 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tmp.Release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846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Iterative</a:t>
            </a:r>
            <a:r>
              <a:rPr lang="hu-HU" dirty="0" smtClean="0"/>
              <a:t> SNN </a:t>
            </a:r>
            <a:r>
              <a:rPr lang="hu-HU" dirty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71" y="1354238"/>
            <a:ext cx="7973074" cy="1392554"/>
          </a:xfrm>
        </p:spPr>
        <p:txBody>
          <a:bodyPr/>
          <a:lstStyle/>
          <a:p>
            <a:r>
              <a:rPr lang="hu-HU" dirty="0" err="1" smtClean="0"/>
              <a:t>Try</a:t>
            </a:r>
            <a:r>
              <a:rPr lang="hu-HU" dirty="0" smtClean="0"/>
              <a:t> </a:t>
            </a:r>
            <a:r>
              <a:rPr lang="en-US" dirty="0" smtClean="0"/>
              <a:t>it!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52" y="1690688"/>
            <a:ext cx="8648700" cy="4848225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461562" y="3217416"/>
            <a:ext cx="158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Filtersize</a:t>
            </a:r>
            <a:r>
              <a:rPr lang="hu-HU" dirty="0" smtClean="0"/>
              <a:t> 5</a:t>
            </a:r>
          </a:p>
          <a:p>
            <a:r>
              <a:rPr lang="hu-HU" dirty="0" smtClean="0"/>
              <a:t>4 </a:t>
            </a:r>
            <a:r>
              <a:rPr lang="hu-HU" dirty="0" err="1" smtClean="0"/>
              <a:t>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0392591" y="2309221"/>
            <a:ext cx="1513115" cy="1384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églalap 11"/>
          <p:cNvSpPr/>
          <p:nvPr/>
        </p:nvSpPr>
        <p:spPr>
          <a:xfrm>
            <a:off x="7510053" y="2306730"/>
            <a:ext cx="1513115" cy="1384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églalap 10"/>
          <p:cNvSpPr/>
          <p:nvPr/>
        </p:nvSpPr>
        <p:spPr>
          <a:xfrm>
            <a:off x="5866303" y="1673497"/>
            <a:ext cx="1513115" cy="1384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2960357" y="1673496"/>
            <a:ext cx="1513115" cy="1384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Kuwahara</a:t>
            </a:r>
            <a:r>
              <a:rPr lang="en-US" dirty="0" smtClean="0"/>
              <a:t> filter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312411" y="1739991"/>
          <a:ext cx="2070465" cy="18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55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</a:tblGrid>
              <a:tr h="664056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</a:tbl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>
            <p:extLst/>
          </p:nvPr>
        </p:nvGraphicFramePr>
        <p:xfrm>
          <a:off x="3032753" y="1739991"/>
          <a:ext cx="2070465" cy="18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55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</a:tblGrid>
              <a:tr h="664056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</a:tbl>
          </a:graphicData>
        </a:graphic>
      </p:graphicFrame>
      <p:graphicFrame>
        <p:nvGraphicFramePr>
          <p:cNvPr id="6" name="Tartalom helye 3"/>
          <p:cNvGraphicFramePr>
            <a:graphicFrameLocks/>
          </p:cNvGraphicFramePr>
          <p:nvPr>
            <p:extLst/>
          </p:nvPr>
        </p:nvGraphicFramePr>
        <p:xfrm>
          <a:off x="5240375" y="1739991"/>
          <a:ext cx="2070465" cy="18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55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</a:tblGrid>
              <a:tr h="664056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</a:tbl>
          </a:graphicData>
        </a:graphic>
      </p:graphicFrame>
      <p:graphicFrame>
        <p:nvGraphicFramePr>
          <p:cNvPr id="7" name="Tartalom helye 3"/>
          <p:cNvGraphicFramePr>
            <a:graphicFrameLocks/>
          </p:cNvGraphicFramePr>
          <p:nvPr>
            <p:extLst/>
          </p:nvPr>
        </p:nvGraphicFramePr>
        <p:xfrm>
          <a:off x="7578632" y="1739991"/>
          <a:ext cx="2070465" cy="18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55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</a:tblGrid>
              <a:tr h="664056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</a:tbl>
          </a:graphicData>
        </a:graphic>
      </p:graphicFrame>
      <p:graphicFrame>
        <p:nvGraphicFramePr>
          <p:cNvPr id="8" name="Tartalom helye 3"/>
          <p:cNvGraphicFramePr>
            <a:graphicFrameLocks/>
          </p:cNvGraphicFramePr>
          <p:nvPr>
            <p:extLst/>
          </p:nvPr>
        </p:nvGraphicFramePr>
        <p:xfrm>
          <a:off x="9786254" y="1739991"/>
          <a:ext cx="2070465" cy="18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55">
                  <a:extLst>
                    <a:ext uri="{9D8B030D-6E8A-4147-A177-3AD203B41FA5}">
                      <a16:colId xmlns:a16="http://schemas.microsoft.com/office/drawing/2014/main" val="2797781648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3247264444"/>
                    </a:ext>
                  </a:extLst>
                </a:gridCol>
                <a:gridCol w="690155">
                  <a:extLst>
                    <a:ext uri="{9D8B030D-6E8A-4147-A177-3AD203B41FA5}">
                      <a16:colId xmlns:a16="http://schemas.microsoft.com/office/drawing/2014/main" val="2226016316"/>
                    </a:ext>
                  </a:extLst>
                </a:gridCol>
              </a:tblGrid>
              <a:tr h="664056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53669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1505"/>
                  </a:ext>
                </a:extLst>
              </a:tr>
              <a:tr h="59702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53132"/>
                  </a:ext>
                </a:extLst>
              </a:tr>
            </a:tbl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3114037" y="372064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= {P1,P2,P4,P5}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352688" y="372064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= {P2,P3,P5,P6}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659916" y="372064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= {P4,P5,P7,P8}</a:t>
            </a:r>
            <a:endParaRPr lang="en-US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947736" y="370199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 = {P5,P6,P8,P9}</a:t>
            </a:r>
            <a:endParaRPr lang="en-US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838200" y="4362219"/>
            <a:ext cx="10515600" cy="2231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Divide pixel neighborhood to four rectangular sub regions: R1,R2,R3,R4</a:t>
            </a:r>
          </a:p>
          <a:p>
            <a:r>
              <a:rPr lang="en-US" dirty="0" smtClean="0"/>
              <a:t>Compute expected value and variance for all regions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R1</a:t>
            </a:r>
            <a:r>
              <a:rPr lang="en-US" dirty="0" smtClean="0"/>
              <a:t> = ¼ * (P1+P2+P3+P4)</a:t>
            </a:r>
          </a:p>
          <a:p>
            <a:pPr lvl="1"/>
            <a:r>
              <a:rPr lang="en-US" dirty="0" smtClean="0"/>
              <a:t>Var</a:t>
            </a:r>
            <a:r>
              <a:rPr lang="en-US" baseline="-25000" dirty="0" smtClean="0"/>
              <a:t>R1</a:t>
            </a:r>
            <a:r>
              <a:rPr lang="en-US" dirty="0" smtClean="0"/>
              <a:t> = ¼ * (P1</a:t>
            </a:r>
            <a:r>
              <a:rPr lang="en-US" baseline="30000" dirty="0" smtClean="0"/>
              <a:t>2</a:t>
            </a:r>
            <a:r>
              <a:rPr lang="en-US" dirty="0" smtClean="0"/>
              <a:t>+P2</a:t>
            </a:r>
            <a:r>
              <a:rPr lang="en-US" baseline="30000" dirty="0" smtClean="0"/>
              <a:t>2</a:t>
            </a:r>
            <a:r>
              <a:rPr lang="en-US" dirty="0" smtClean="0"/>
              <a:t>+P3</a:t>
            </a:r>
            <a:r>
              <a:rPr lang="en-US" baseline="30000" dirty="0" smtClean="0"/>
              <a:t>2</a:t>
            </a:r>
            <a:r>
              <a:rPr lang="en-US" dirty="0" smtClean="0"/>
              <a:t>+P4</a:t>
            </a:r>
            <a:r>
              <a:rPr lang="en-US" baseline="30000" dirty="0" smtClean="0"/>
              <a:t>2</a:t>
            </a:r>
            <a:r>
              <a:rPr lang="en-US" dirty="0" smtClean="0"/>
              <a:t>) - E</a:t>
            </a:r>
            <a:r>
              <a:rPr lang="en-US" baseline="-25000" dirty="0" smtClean="0"/>
              <a:t>R1</a:t>
            </a:r>
            <a:r>
              <a:rPr lang="en-US" baseline="30000" dirty="0" smtClean="0"/>
              <a:t>2 </a:t>
            </a:r>
          </a:p>
          <a:p>
            <a:r>
              <a:rPr lang="en-US" dirty="0" smtClean="0"/>
              <a:t>Find region with minimum variance and replace P5 with the expected value of this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25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Kuwahara</a:t>
            </a:r>
            <a:r>
              <a:rPr lang="en-US" dirty="0" smtClean="0"/>
              <a:t> </a:t>
            </a:r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1" y="2065524"/>
            <a:ext cx="10515600" cy="1356954"/>
          </a:xfrm>
        </p:spPr>
        <p:txBody>
          <a:bodyPr>
            <a:normAutofit/>
          </a:bodyPr>
          <a:lstStyle/>
          <a:p>
            <a:r>
              <a:rPr lang="en-US" dirty="0" smtClean="0"/>
              <a:t>Create a new C# script and Image Effect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Call them </a:t>
            </a:r>
            <a:r>
              <a:rPr lang="hu-HU" dirty="0" err="1" smtClean="0"/>
              <a:t>KuwaharaFilter</a:t>
            </a:r>
            <a:r>
              <a:rPr lang="en-US" dirty="0" smtClean="0"/>
              <a:t> and </a:t>
            </a:r>
            <a:r>
              <a:rPr lang="hu-HU" dirty="0" err="1" smtClean="0"/>
              <a:t>KuwaharaFilter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Change the </a:t>
            </a:r>
            <a:r>
              <a:rPr lang="en-US" dirty="0" err="1" smtClean="0"/>
              <a:t>shader</a:t>
            </a:r>
            <a:r>
              <a:rPr lang="en-US" dirty="0" smtClean="0"/>
              <a:t> name in the </a:t>
            </a:r>
            <a:r>
              <a:rPr lang="en-US" dirty="0" err="1" smtClean="0"/>
              <a:t>shader</a:t>
            </a:r>
            <a:r>
              <a:rPr lang="en-US" dirty="0" smtClean="0"/>
              <a:t> code (first row)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2536" y="4187724"/>
            <a:ext cx="401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1" dirty="0" smtClean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hu-HU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KuwaharaFilter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Properties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// ...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73" y="3983898"/>
            <a:ext cx="2695303" cy="16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5" y="-185748"/>
            <a:ext cx="10515600" cy="1325563"/>
          </a:xfrm>
        </p:spPr>
        <p:txBody>
          <a:bodyPr/>
          <a:lstStyle/>
          <a:p>
            <a:r>
              <a:rPr lang="hu-HU" dirty="0" err="1" smtClean="0"/>
              <a:t>Kuwahara</a:t>
            </a:r>
            <a:r>
              <a:rPr lang="hu-HU" dirty="0" smtClean="0"/>
              <a:t> </a:t>
            </a:r>
            <a:r>
              <a:rPr lang="en-US" dirty="0" smtClean="0"/>
              <a:t>filter</a:t>
            </a:r>
            <a:r>
              <a:rPr lang="hu-HU" dirty="0" smtClean="0"/>
              <a:t> – C# script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304800" y="768430"/>
            <a:ext cx="115562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KuwaharaFilter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20)]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5;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KuwaharaFilter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OnRenderImage(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60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preserve</a:t>
            </a:r>
            <a:r>
              <a:rPr lang="hu-HU" dirty="0" smtClean="0"/>
              <a:t> </a:t>
            </a:r>
            <a:r>
              <a:rPr lang="hu-HU" dirty="0" err="1" smtClean="0"/>
              <a:t>smoothing</a:t>
            </a:r>
            <a:r>
              <a:rPr lang="hu-HU" dirty="0" smtClean="0"/>
              <a:t> - </a:t>
            </a:r>
            <a:r>
              <a:rPr lang="hu-HU" dirty="0" err="1" smtClean="0"/>
              <a:t>Bilateral</a:t>
            </a:r>
            <a:r>
              <a:rPr lang="hu-HU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Recall</a:t>
            </a:r>
            <a:r>
              <a:rPr lang="hu-HU" dirty="0" smtClean="0"/>
              <a:t>: </a:t>
            </a:r>
            <a:r>
              <a:rPr lang="hu-HU" dirty="0" err="1" smtClean="0"/>
              <a:t>bilateral</a:t>
            </a:r>
            <a:r>
              <a:rPr lang="hu-HU" dirty="0" smtClean="0"/>
              <a:t> filter </a:t>
            </a:r>
            <a:r>
              <a:rPr lang="hu-HU" dirty="0" err="1" smtClean="0"/>
              <a:t>uses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Gaussian </a:t>
            </a:r>
            <a:r>
              <a:rPr lang="hu-HU" dirty="0" err="1" smtClean="0"/>
              <a:t>weights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weight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center pixel</a:t>
            </a:r>
          </a:p>
          <a:p>
            <a:pPr lvl="1"/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weight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difference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multiplied</a:t>
            </a:r>
            <a:endParaRPr lang="en-US" dirty="0" smtClean="0"/>
          </a:p>
          <a:p>
            <a:r>
              <a:rPr lang="hu-HU" dirty="0" err="1" smtClean="0"/>
              <a:t>Lets</a:t>
            </a:r>
            <a:r>
              <a:rPr lang="hu-HU" dirty="0" smtClean="0"/>
              <a:t> start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single</a:t>
            </a:r>
            <a:r>
              <a:rPr lang="hu-HU" dirty="0" smtClean="0"/>
              <a:t> Gaussian filter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a new C# script and Image Effect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Call them </a:t>
            </a:r>
            <a:r>
              <a:rPr lang="hu-HU" dirty="0" err="1" smtClean="0"/>
              <a:t>BilateralFilter</a:t>
            </a:r>
            <a:r>
              <a:rPr lang="en-US" dirty="0" smtClean="0"/>
              <a:t> and </a:t>
            </a:r>
            <a:r>
              <a:rPr lang="hu-HU" dirty="0" err="1" smtClean="0"/>
              <a:t>BilateralFilter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Change the </a:t>
            </a:r>
            <a:r>
              <a:rPr lang="en-US" dirty="0" err="1" smtClean="0"/>
              <a:t>shader</a:t>
            </a:r>
            <a:r>
              <a:rPr lang="en-US" dirty="0" smtClean="0"/>
              <a:t> name in the </a:t>
            </a:r>
            <a:r>
              <a:rPr lang="en-US" dirty="0" err="1" smtClean="0"/>
              <a:t>shader</a:t>
            </a:r>
            <a:r>
              <a:rPr lang="en-US" dirty="0" smtClean="0"/>
              <a:t> code (first row)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7978" y="3008050"/>
            <a:ext cx="401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b="1" dirty="0" smtClean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hu-HU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BilateralFilter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Properties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// ...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4816"/>
          <a:stretch/>
        </p:blipFill>
        <p:spPr>
          <a:xfrm>
            <a:off x="9265920" y="4624639"/>
            <a:ext cx="2464526" cy="18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2703" y="-99874"/>
            <a:ext cx="10515600" cy="1325563"/>
          </a:xfrm>
        </p:spPr>
        <p:txBody>
          <a:bodyPr/>
          <a:lstStyle/>
          <a:p>
            <a:r>
              <a:rPr lang="hu-HU" dirty="0" err="1" smtClean="0"/>
              <a:t>Kuwahara</a:t>
            </a:r>
            <a:r>
              <a:rPr lang="hu-HU" dirty="0" smtClean="0"/>
              <a:t> filter – </a:t>
            </a:r>
            <a:r>
              <a:rPr lang="hu-HU" dirty="0" err="1" smtClean="0"/>
              <a:t>Shader</a:t>
            </a:r>
            <a:r>
              <a:rPr lang="hu-HU" dirty="0" smtClean="0"/>
              <a:t> I.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574766" y="1060227"/>
            <a:ext cx="1161723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frag (v2f I) :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filterSize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Kuwahara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filter divides the filter window to four equal parts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PcountInv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is the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number of pixels in one window part</a:t>
            </a:r>
            <a:endParaRPr lang="en-US" sz="4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1.0 /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((N + 1)*(N + 1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//First window region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E1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//expected value of region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E1_2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//expected squared value of region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-N; i &lt;= 0; i++)</a:t>
            </a:r>
          </a:p>
          <a:p>
            <a:pPr lvl="1"/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j = -N; j &lt;= 0;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 = tex2D(_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j)).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E1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P;</a:t>
            </a:r>
          </a:p>
          <a:p>
            <a:pPr lvl="1"/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E1_2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P*P;</a:t>
            </a:r>
          </a:p>
          <a:p>
            <a:pPr lvl="1"/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E1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V1 = length(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*E1_2 - E1*E1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//variance of region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39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0606" y="178800"/>
            <a:ext cx="6564085" cy="1325563"/>
          </a:xfrm>
        </p:spPr>
        <p:txBody>
          <a:bodyPr/>
          <a:lstStyle/>
          <a:p>
            <a:r>
              <a:rPr lang="hu-HU" dirty="0" err="1" smtClean="0"/>
              <a:t>Kuwahara</a:t>
            </a:r>
            <a:r>
              <a:rPr lang="hu-HU" dirty="0" smtClean="0"/>
              <a:t> filter  </a:t>
            </a:r>
            <a:r>
              <a:rPr lang="hu-HU" dirty="0" err="1" smtClean="0"/>
              <a:t>Shader</a:t>
            </a:r>
            <a:r>
              <a:rPr lang="hu-HU" dirty="0" smtClean="0"/>
              <a:t> II.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426720" y="841581"/>
            <a:ext cx="100724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//Second window region</a:t>
            </a:r>
            <a:endParaRPr lang="hu-HU" sz="16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E2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E2_2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-N; i &lt;= 0; i++)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j = 0; j &lt;= N;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 = tex2D(_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j)).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E2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E2_2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P*P;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E2 *=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V2 = length(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*E2_2 - E2*E2);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//Third window region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E3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E3_2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&lt;= N; i++)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j = 0; j &lt;= N;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P = tex2D(_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j)).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E3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P;</a:t>
            </a:r>
          </a:p>
          <a:p>
            <a:pPr lvl="1"/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E3_2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P*P;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E3 *=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V3 = length(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*E3_2 - E3*E3);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9390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0606" y="178800"/>
            <a:ext cx="6564085" cy="1325563"/>
          </a:xfrm>
        </p:spPr>
        <p:txBody>
          <a:bodyPr/>
          <a:lstStyle/>
          <a:p>
            <a:r>
              <a:rPr lang="hu-HU" dirty="0" err="1" smtClean="0"/>
              <a:t>Kuwahara</a:t>
            </a:r>
            <a:r>
              <a:rPr lang="hu-HU" dirty="0" smtClean="0"/>
              <a:t> filter  </a:t>
            </a:r>
            <a:r>
              <a:rPr lang="hu-HU" dirty="0" err="1" smtClean="0"/>
              <a:t>Shader</a:t>
            </a:r>
            <a:r>
              <a:rPr lang="hu-HU" dirty="0" smtClean="0"/>
              <a:t> III.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278674" y="474345"/>
            <a:ext cx="112688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//Fourth window region</a:t>
            </a:r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E4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E4_2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0, 0);</a:t>
            </a:r>
          </a:p>
          <a:p>
            <a:pPr lvl="1"/>
            <a:r>
              <a:rPr lang="nn-NO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&lt;= N; i++)</a:t>
            </a:r>
          </a:p>
          <a:p>
            <a:pPr lvl="1"/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 = -N; j &lt;= 0;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tex2D(_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j)).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E4 += P;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E4_2 += P*P;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E4 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V4 = length(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PcountInv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*E4_2 - E4*E4);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//Find the region with least variance</a:t>
            </a:r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E1;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V1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it-IT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it-IT" dirty="0">
                <a:solidFill>
                  <a:srgbClr val="000000"/>
                </a:solidFill>
                <a:latin typeface="Consolas" panose="020B0609020204030204" pitchFamily="49" charset="0"/>
              </a:rPr>
              <a:t> (V2 &lt; minV) { minE = E2; minV = V2; }</a:t>
            </a:r>
          </a:p>
          <a:p>
            <a:pPr lvl="1"/>
            <a:r>
              <a:rPr lang="it-IT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it-IT" dirty="0">
                <a:solidFill>
                  <a:srgbClr val="000000"/>
                </a:solidFill>
                <a:latin typeface="Consolas" panose="020B0609020204030204" pitchFamily="49" charset="0"/>
              </a:rPr>
              <a:t> (V3 &lt; minV) { minE = E3; minV = V3; }</a:t>
            </a:r>
          </a:p>
          <a:p>
            <a:pPr lvl="1"/>
            <a:r>
              <a:rPr lang="it-IT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it-IT" dirty="0">
                <a:solidFill>
                  <a:srgbClr val="000000"/>
                </a:solidFill>
                <a:latin typeface="Consolas" panose="020B0609020204030204" pitchFamily="49" charset="0"/>
              </a:rPr>
              <a:t> (V4 &lt; minV) { minE = E4; minV = V4; 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//Use the excepted value of the region with least variance</a:t>
            </a:r>
            <a:endParaRPr lang="it-IT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76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Kuwahara</a:t>
            </a:r>
            <a:r>
              <a:rPr lang="hu-HU" dirty="0" smtClean="0"/>
              <a:t> </a:t>
            </a:r>
            <a:r>
              <a:rPr lang="hu-HU" dirty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71" y="1354238"/>
            <a:ext cx="7973074" cy="1392554"/>
          </a:xfrm>
        </p:spPr>
        <p:txBody>
          <a:bodyPr/>
          <a:lstStyle/>
          <a:p>
            <a:r>
              <a:rPr lang="en-US" dirty="0" smtClean="0"/>
              <a:t>Attach </a:t>
            </a:r>
            <a:r>
              <a:rPr lang="hu-HU" dirty="0" err="1" smtClean="0"/>
              <a:t>the</a:t>
            </a:r>
            <a:r>
              <a:rPr lang="hu-HU" dirty="0" smtClean="0"/>
              <a:t> script</a:t>
            </a:r>
            <a:r>
              <a:rPr lang="en-US" dirty="0" smtClean="0"/>
              <a:t> to the main camera and try it!</a:t>
            </a:r>
            <a:endParaRPr lang="hu-HU" dirty="0" smtClean="0"/>
          </a:p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disable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remove</a:t>
            </a:r>
            <a:r>
              <a:rPr lang="hu-HU" dirty="0" smtClean="0"/>
              <a:t> SNN Filter image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component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26" y="2746792"/>
            <a:ext cx="7172325" cy="4038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32" y="68363"/>
            <a:ext cx="4448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Task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855"/>
          </a:xfrm>
        </p:spPr>
        <p:txBody>
          <a:bodyPr/>
          <a:lstStyle/>
          <a:p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Kuwahara</a:t>
            </a:r>
            <a:r>
              <a:rPr lang="hu-HU" dirty="0" smtClean="0"/>
              <a:t> filter </a:t>
            </a:r>
            <a:r>
              <a:rPr lang="hu-HU" dirty="0" err="1" smtClean="0"/>
              <a:t>iterative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99" y="2521086"/>
            <a:ext cx="7172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7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 quantization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0200" y="1919578"/>
            <a:ext cx="11353800" cy="15779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Define N bins of luminance, and replace pixel luminance value with bin luminance</a:t>
            </a:r>
          </a:p>
          <a:p>
            <a:r>
              <a:rPr lang="en-US" dirty="0" smtClean="0"/>
              <a:t>Need to convert to a color space with luminance channel (e.g. </a:t>
            </a:r>
            <a:r>
              <a:rPr lang="hu-HU" dirty="0" smtClean="0"/>
              <a:t>HSV </a:t>
            </a:r>
            <a:r>
              <a:rPr lang="en-US" dirty="0" smtClean="0"/>
              <a:t>or </a:t>
            </a:r>
            <a:r>
              <a:rPr lang="en-US" dirty="0" err="1" smtClean="0"/>
              <a:t>CIELab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After quantization convert back to RGB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198880" y="3616960"/>
            <a:ext cx="5588000" cy="619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1198880" y="5882640"/>
            <a:ext cx="5588000" cy="619760"/>
          </a:xfrm>
          <a:prstGeom prst="rect">
            <a:avLst/>
          </a:prstGeom>
          <a:gradFill flip="none" rotWithShape="1">
            <a:gsLst>
              <a:gs pos="6400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50000"/>
                  <a:lumOff val="50000"/>
                </a:schemeClr>
              </a:gs>
              <a:gs pos="68000">
                <a:srgbClr val="C8C8C8">
                  <a:lumMod val="0"/>
                  <a:lumOff val="100000"/>
                </a:srgbClr>
              </a:gs>
              <a:gs pos="31000">
                <a:srgbClr val="242424"/>
              </a:gs>
              <a:gs pos="0">
                <a:schemeClr val="accent1">
                  <a:lumMod val="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1198880" y="4729480"/>
          <a:ext cx="5588001" cy="61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7">
                  <a:extLst>
                    <a:ext uri="{9D8B030D-6E8A-4147-A177-3AD203B41FA5}">
                      <a16:colId xmlns:a16="http://schemas.microsoft.com/office/drawing/2014/main" val="4152267186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837543556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1951600706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14696"/>
                  </a:ext>
                </a:extLst>
              </a:tr>
            </a:tbl>
          </a:graphicData>
        </a:graphic>
      </p:graphicFrame>
      <p:sp>
        <p:nvSpPr>
          <p:cNvPr id="7" name="Tartalom helye 2"/>
          <p:cNvSpPr txBox="1">
            <a:spLocks/>
          </p:cNvSpPr>
          <p:nvPr/>
        </p:nvSpPr>
        <p:spPr>
          <a:xfrm>
            <a:off x="7147560" y="3768714"/>
            <a:ext cx="3449873" cy="46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Original luminance values</a:t>
            </a:r>
            <a:endParaRPr lang="en-US" sz="1800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147559" y="4729480"/>
            <a:ext cx="3835401" cy="614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3 luminance bins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can be implemented with floor() or step()</a:t>
            </a:r>
            <a:endParaRPr lang="en-US" sz="1800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147560" y="5882639"/>
            <a:ext cx="3926840" cy="619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3 luminance with smooth transition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can be implemented with </a:t>
            </a:r>
            <a:r>
              <a:rPr lang="en-US" sz="1800" dirty="0" err="1" smtClean="0"/>
              <a:t>smoothstep</a:t>
            </a:r>
            <a:r>
              <a:rPr lang="en-US" sz="1800" dirty="0" smtClean="0"/>
              <a:t>()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839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Luminance</a:t>
            </a:r>
            <a:r>
              <a:rPr lang="hu-HU" dirty="0"/>
              <a:t> </a:t>
            </a:r>
            <a:r>
              <a:rPr lang="hu-HU" dirty="0" err="1"/>
              <a:t>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1" y="2065524"/>
            <a:ext cx="10515600" cy="1356954"/>
          </a:xfrm>
        </p:spPr>
        <p:txBody>
          <a:bodyPr>
            <a:normAutofit/>
          </a:bodyPr>
          <a:lstStyle/>
          <a:p>
            <a:r>
              <a:rPr lang="en-US" dirty="0" smtClean="0"/>
              <a:t>Create a new C# script and Image Effect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Call them </a:t>
            </a:r>
            <a:r>
              <a:rPr lang="en-US" dirty="0"/>
              <a:t>Quantization </a:t>
            </a:r>
            <a:r>
              <a:rPr lang="en-US" dirty="0" smtClean="0"/>
              <a:t>and </a:t>
            </a:r>
            <a:r>
              <a:rPr lang="en-US" dirty="0" err="1"/>
              <a:t>QuantizationShader</a:t>
            </a:r>
            <a:endParaRPr lang="en-US" dirty="0" smtClean="0"/>
          </a:p>
          <a:p>
            <a:pPr lvl="1"/>
            <a:r>
              <a:rPr lang="en-US" dirty="0" smtClean="0"/>
              <a:t>Change the </a:t>
            </a:r>
            <a:r>
              <a:rPr lang="en-US" dirty="0" err="1" smtClean="0"/>
              <a:t>shader</a:t>
            </a:r>
            <a:r>
              <a:rPr lang="en-US" dirty="0" smtClean="0"/>
              <a:t> name in the </a:t>
            </a:r>
            <a:r>
              <a:rPr lang="en-US" dirty="0" err="1" smtClean="0"/>
              <a:t>shader</a:t>
            </a:r>
            <a:r>
              <a:rPr lang="en-US" dirty="0" smtClean="0"/>
              <a:t> code (first row)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2536" y="4187724"/>
            <a:ext cx="401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/>
              <a:t>NPR/Quantization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Properties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// ...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27" y="4099560"/>
            <a:ext cx="2650128" cy="154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7436" y="-270602"/>
            <a:ext cx="10515600" cy="1325563"/>
          </a:xfrm>
        </p:spPr>
        <p:txBody>
          <a:bodyPr/>
          <a:lstStyle/>
          <a:p>
            <a:r>
              <a:rPr lang="hu-HU" dirty="0" err="1" smtClean="0"/>
              <a:t>Luminance</a:t>
            </a:r>
            <a:r>
              <a:rPr lang="hu-HU" dirty="0" smtClean="0"/>
              <a:t> </a:t>
            </a:r>
            <a:r>
              <a:rPr lang="hu-HU" dirty="0" err="1" smtClean="0"/>
              <a:t>quantization</a:t>
            </a:r>
            <a:r>
              <a:rPr lang="hu-HU" dirty="0" smtClean="0"/>
              <a:t> – C# script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17714" y="856357"/>
            <a:ext cx="115388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Quantization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20)]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levels = 5;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Start()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"NPR/Quantization"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OnRenderImage(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sz="1600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destination)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"levels"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levels);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9276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83774" y="856357"/>
            <a:ext cx="98581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CGPROGRAM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#pragma vertex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vert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#pragma fragment frag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#include "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UnityCG.cginc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"../Lab03/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colorspaces.cginc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levels;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fr-FR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col = tex2D(_MainTex, i.uv).rgb;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rgb_to_hsv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(col);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hsv.b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floor(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hsv.b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levels) /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(levels);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col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hsv_to_rgb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(col,1);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ENDCG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787436" y="-270602"/>
            <a:ext cx="10515600" cy="1325563"/>
          </a:xfrm>
        </p:spPr>
        <p:txBody>
          <a:bodyPr/>
          <a:lstStyle/>
          <a:p>
            <a:r>
              <a:rPr lang="hu-HU" dirty="0" err="1" smtClean="0"/>
              <a:t>Luminance</a:t>
            </a:r>
            <a:r>
              <a:rPr lang="hu-HU" dirty="0" smtClean="0"/>
              <a:t> </a:t>
            </a:r>
            <a:r>
              <a:rPr lang="hu-HU" dirty="0" err="1" smtClean="0"/>
              <a:t>quantization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61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71" y="1541416"/>
            <a:ext cx="7973074" cy="1205375"/>
          </a:xfrm>
        </p:spPr>
        <p:txBody>
          <a:bodyPr/>
          <a:lstStyle/>
          <a:p>
            <a:r>
              <a:rPr lang="en-US" dirty="0" smtClean="0"/>
              <a:t>Attach </a:t>
            </a:r>
            <a:r>
              <a:rPr lang="hu-HU" dirty="0" err="1" smtClean="0"/>
              <a:t>the</a:t>
            </a:r>
            <a:r>
              <a:rPr lang="hu-HU" dirty="0" smtClean="0"/>
              <a:t> script</a:t>
            </a:r>
            <a:r>
              <a:rPr lang="en-US" dirty="0" smtClean="0"/>
              <a:t> to the main camera and try it!</a:t>
            </a:r>
            <a:endParaRPr lang="hu-HU" dirty="0" smtClean="0"/>
          </a:p>
          <a:p>
            <a:r>
              <a:rPr lang="hu-HU" dirty="0" smtClean="0"/>
              <a:t>We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disable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r>
              <a:rPr lang="hu-HU" dirty="0" smtClean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9" y="2746791"/>
            <a:ext cx="7162800" cy="4048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608" y="122191"/>
            <a:ext cx="44100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r>
              <a:rPr lang="en-US" dirty="0" smtClean="0"/>
              <a:t> – C#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/>
              <a:t>PostEffectsBase</a:t>
            </a:r>
            <a:r>
              <a:rPr lang="en-US" dirty="0" smtClean="0"/>
              <a:t> base class</a:t>
            </a:r>
          </a:p>
          <a:p>
            <a:r>
              <a:rPr lang="en-US" dirty="0" smtClean="0"/>
              <a:t>Find the </a:t>
            </a:r>
            <a:r>
              <a:rPr lang="en-US" dirty="0" err="1" smtClean="0"/>
              <a:t>shader</a:t>
            </a:r>
            <a:r>
              <a:rPr lang="en-US" dirty="0" smtClean="0"/>
              <a:t> and create the material in the Start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3589" y="3220638"/>
            <a:ext cx="82974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BilateralFilter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5.0f)]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1.0f;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Start 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BilateralFilter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see next slide for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OnRenderImage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16883" y="4374843"/>
            <a:ext cx="132190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7913820" y="4175580"/>
            <a:ext cx="34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User-controlled </a:t>
            </a:r>
            <a:r>
              <a:rPr lang="hu-HU" dirty="0" err="1" smtClean="0"/>
              <a:t>smooth</a:t>
            </a:r>
            <a:r>
              <a:rPr lang="hu-HU" dirty="0" smtClean="0"/>
              <a:t> </a:t>
            </a:r>
            <a:r>
              <a:rPr lang="hu-HU" dirty="0" err="1" smtClean="0"/>
              <a:t>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Quantization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smooth</a:t>
            </a:r>
            <a:r>
              <a:rPr lang="hu-HU" dirty="0" smtClean="0"/>
              <a:t> </a:t>
            </a:r>
            <a:r>
              <a:rPr lang="hu-HU" dirty="0" err="1" smtClean="0"/>
              <a:t>transitions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6981"/>
          </a:xfrm>
        </p:spPr>
        <p:txBody>
          <a:bodyPr/>
          <a:lstStyle/>
          <a:p>
            <a:r>
              <a:rPr lang="hu-HU" dirty="0" smtClean="0"/>
              <a:t>Add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variable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C# script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52548" y="2477543"/>
            <a:ext cx="112688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public class Quantization :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PostEffectsBase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[Range(1, 20)]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public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levels = 5;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1)]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transitionSharpness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0.8f;</a:t>
            </a:r>
          </a:p>
          <a:p>
            <a:endParaRPr lang="hu-HU" dirty="0" smtClean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OnRenderImage(RenderTexture source, RenderTexture destination)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if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material.SetInt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("levels", levels);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transitionSharpness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transitionSharpness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Graphics.Blit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       }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9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Quantization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smooth</a:t>
            </a:r>
            <a:r>
              <a:rPr lang="hu-HU" dirty="0" smtClean="0"/>
              <a:t> </a:t>
            </a:r>
            <a:r>
              <a:rPr lang="hu-HU" dirty="0" err="1" smtClean="0"/>
              <a:t>transitions</a:t>
            </a:r>
            <a:r>
              <a:rPr lang="hu-HU" dirty="0" smtClean="0"/>
              <a:t> -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838199" y="1343527"/>
            <a:ext cx="106919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levels;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transitionSharpness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col = tex2D(_MainTex, i.uv).rgb;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(col);</a:t>
            </a:r>
          </a:p>
          <a:p>
            <a:pPr lvl="1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hsv.b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* levels;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Vfloor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floor(V);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Vfrac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V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Vfloor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hsv.b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Vfloor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smoothstep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Vfloor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transitionSharpness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Vfloor+1, V)) /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(levels);</a:t>
            </a:r>
          </a:p>
          <a:p>
            <a:pPr lvl="1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hsv_to_rgb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(col,1);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3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Quantization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smooth</a:t>
            </a:r>
            <a:r>
              <a:rPr lang="hu-HU" dirty="0" smtClean="0"/>
              <a:t> </a:t>
            </a:r>
            <a:r>
              <a:rPr lang="hu-HU" dirty="0" err="1" smtClean="0"/>
              <a:t>transitions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0471" y="1541416"/>
            <a:ext cx="7973074" cy="478973"/>
          </a:xfrm>
        </p:spPr>
        <p:txBody>
          <a:bodyPr/>
          <a:lstStyle/>
          <a:p>
            <a:r>
              <a:rPr lang="hu-HU" dirty="0" err="1" smtClean="0"/>
              <a:t>Try</a:t>
            </a:r>
            <a:r>
              <a:rPr lang="hu-HU" dirty="0" smtClean="0"/>
              <a:t> it!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74" y="1846489"/>
            <a:ext cx="71723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5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Task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76251"/>
            <a:ext cx="10515600" cy="905691"/>
          </a:xfrm>
        </p:spPr>
        <p:txBody>
          <a:bodyPr>
            <a:normAutofit/>
          </a:bodyPr>
          <a:lstStyle/>
          <a:p>
            <a:r>
              <a:rPr lang="hu-HU" dirty="0" err="1" smtClean="0"/>
              <a:t>Use</a:t>
            </a:r>
            <a:r>
              <a:rPr lang="hu-HU" dirty="0" smtClean="0"/>
              <a:t> an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preserve</a:t>
            </a:r>
            <a:r>
              <a:rPr lang="hu-HU" dirty="0" smtClean="0"/>
              <a:t> </a:t>
            </a:r>
            <a:r>
              <a:rPr lang="hu-HU" dirty="0" err="1" smtClean="0"/>
              <a:t>smooth</a:t>
            </a:r>
            <a:r>
              <a:rPr lang="hu-HU" dirty="0" smtClean="0"/>
              <a:t>, a </a:t>
            </a:r>
            <a:r>
              <a:rPr lang="hu-HU" dirty="0" err="1" smtClean="0"/>
              <a:t>quantization</a:t>
            </a:r>
            <a:r>
              <a:rPr lang="hu-HU" dirty="0" smtClean="0"/>
              <a:t> and an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detect</a:t>
            </a:r>
            <a:r>
              <a:rPr lang="hu-HU" dirty="0" smtClean="0"/>
              <a:t> filter (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 Lab04)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achieve</a:t>
            </a:r>
            <a:r>
              <a:rPr lang="hu-HU" dirty="0" smtClean="0"/>
              <a:t> a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: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81" y="2593250"/>
            <a:ext cx="71913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3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r>
              <a:rPr lang="en-US" dirty="0" smtClean="0"/>
              <a:t> – C#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63200" cy="4351338"/>
          </a:xfrm>
        </p:spPr>
        <p:txBody>
          <a:bodyPr/>
          <a:lstStyle/>
          <a:p>
            <a:r>
              <a:rPr lang="en-US" dirty="0" err="1" smtClean="0"/>
              <a:t>OnRenderImage</a:t>
            </a:r>
            <a:r>
              <a:rPr lang="en-US" dirty="0" smtClean="0"/>
              <a:t> refreshes the material if needed and passes the threshold to the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228" y="3053384"/>
            <a:ext cx="11321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OnRenderImage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destination)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"sigma"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sigmaDistance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4482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r>
              <a:rPr lang="en-US" dirty="0" smtClean="0"/>
              <a:t> –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8491" y="1690688"/>
            <a:ext cx="73383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BilateralFilter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Properties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No culling or depth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Cull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Off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ZWrite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Off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ZTest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Always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Pass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CGPROGRAM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pragma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pragma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fragment frag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569" y="87333"/>
            <a:ext cx="5485435" cy="1325563"/>
          </a:xfrm>
        </p:spPr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r>
              <a:rPr lang="en-US" dirty="0" smtClean="0"/>
              <a:t> –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344" y="0"/>
            <a:ext cx="1016257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vertex : SV_POSITION;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sigma;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Gauss(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sigma)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1.0 / (sigma*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(2.0*3.14))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exp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((-d*d) / (2.0*sigma*sigma));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9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990" y="0"/>
            <a:ext cx="5497010" cy="1325563"/>
          </a:xfrm>
        </p:spPr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r>
              <a:rPr lang="en-US" dirty="0" smtClean="0"/>
              <a:t> –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451412" y="226050"/>
            <a:ext cx="105908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frag(v2f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SUM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(0,0,0);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SUMW = 0;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(sigma == 0)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 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= tex2D(_MainTex, i.uv).rgb;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-5;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5;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ix = -5; ix &lt;= 5; ix++)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(ix,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        </a:t>
            </a:r>
            <a:r>
              <a:rPr lang="fr-FR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fr-F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col = tex2D(_MainTex, uv).rgb;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 = Gauss(length((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/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sigma);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SUMW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w;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+= col*w;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SUM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/= SUMW;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(SUM, 1);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69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Bilateral</a:t>
            </a:r>
            <a:r>
              <a:rPr lang="hu-HU" dirty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dirty="0" smtClean="0"/>
              <a:t>Attach </a:t>
            </a:r>
            <a:r>
              <a:rPr lang="hu-HU" dirty="0" err="1" smtClean="0"/>
              <a:t>the</a:t>
            </a:r>
            <a:r>
              <a:rPr lang="hu-HU" dirty="0" smtClean="0"/>
              <a:t> script</a:t>
            </a:r>
            <a:r>
              <a:rPr lang="en-US" dirty="0" smtClean="0"/>
              <a:t> to the main camera and try it!</a:t>
            </a:r>
            <a:endParaRPr lang="hu-HU" dirty="0" smtClean="0"/>
          </a:p>
          <a:p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just</a:t>
            </a:r>
            <a:r>
              <a:rPr lang="hu-HU" dirty="0" smtClean="0"/>
              <a:t> a </a:t>
            </a:r>
            <a:r>
              <a:rPr lang="hu-HU" dirty="0" err="1" smtClean="0"/>
              <a:t>simple</a:t>
            </a:r>
            <a:r>
              <a:rPr lang="hu-HU" dirty="0" smtClean="0"/>
              <a:t> Gaussian </a:t>
            </a:r>
            <a:r>
              <a:rPr lang="hu-HU" dirty="0" err="1" smtClean="0"/>
              <a:t>blur</a:t>
            </a:r>
            <a:r>
              <a:rPr lang="hu-HU" dirty="0" smtClean="0"/>
              <a:t> </a:t>
            </a:r>
            <a:r>
              <a:rPr lang="hu-HU" dirty="0" err="1" smtClean="0"/>
              <a:t>yet</a:t>
            </a:r>
            <a:r>
              <a:rPr lang="hu-HU" dirty="0" smtClean="0"/>
              <a:t>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8058" y="6287247"/>
            <a:ext cx="302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sigma</a:t>
            </a:r>
            <a:r>
              <a:rPr lang="en-US" dirty="0" smtClean="0"/>
              <a:t> = </a:t>
            </a:r>
            <a:r>
              <a:rPr lang="hu-HU" dirty="0" smtClean="0"/>
              <a:t>1.0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4473" y="6287247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sigma</a:t>
            </a:r>
            <a:r>
              <a:rPr lang="en-US" dirty="0" smtClean="0"/>
              <a:t> = </a:t>
            </a:r>
            <a:r>
              <a:rPr lang="hu-HU" dirty="0" smtClean="0"/>
              <a:t>2.88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545" y="0"/>
            <a:ext cx="3984208" cy="27084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86" y="2836664"/>
            <a:ext cx="5890770" cy="33607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71" y="2836664"/>
            <a:ext cx="5875529" cy="3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6484</TotalTime>
  <Words>3176</Words>
  <Application>Microsoft Office PowerPoint</Application>
  <PresentationFormat>Szélesvásznú</PresentationFormat>
  <Paragraphs>698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Office Theme</vt:lpstr>
      <vt:lpstr>Image Simplification</vt:lpstr>
      <vt:lpstr>Starting project</vt:lpstr>
      <vt:lpstr>Edge preserve smoothing - Bilateral filter</vt:lpstr>
      <vt:lpstr>Bilateral filter – C# script</vt:lpstr>
      <vt:lpstr>Bilateral filter – C# script</vt:lpstr>
      <vt:lpstr>Bilateral filter – Shader</vt:lpstr>
      <vt:lpstr>Bilateral filter – Shader</vt:lpstr>
      <vt:lpstr>Bilateral filter – Shader</vt:lpstr>
      <vt:lpstr>Bilateral filter</vt:lpstr>
      <vt:lpstr>Bilateral filter – value weighting – C# script</vt:lpstr>
      <vt:lpstr>Bilateral filter – value weighting  Shader</vt:lpstr>
      <vt:lpstr>Bilateral filter</vt:lpstr>
      <vt:lpstr>Separable Bilateral Filter</vt:lpstr>
      <vt:lpstr>Separable Bilateral Filter - Shader</vt:lpstr>
      <vt:lpstr>Separable Bilateral filter</vt:lpstr>
      <vt:lpstr>Iterative Separabe Bilateral filter C#</vt:lpstr>
      <vt:lpstr>Iterative Separabe Bilateral filter C#</vt:lpstr>
      <vt:lpstr>Iterative Separabe Bilateral filter C#</vt:lpstr>
      <vt:lpstr>Symmetric nearest neighbor filter (SNN)</vt:lpstr>
      <vt:lpstr>Symmetric nearest neighbor filter</vt:lpstr>
      <vt:lpstr>Symmetric nearest neighbor filter – C# script</vt:lpstr>
      <vt:lpstr>SNN filter – Shader</vt:lpstr>
      <vt:lpstr>SNN filter – Shader</vt:lpstr>
      <vt:lpstr>SNN filter</vt:lpstr>
      <vt:lpstr>Iterative SNN Filter</vt:lpstr>
      <vt:lpstr>Iterative SNN filter</vt:lpstr>
      <vt:lpstr>Kuwahara filter</vt:lpstr>
      <vt:lpstr>Kuwahara filter</vt:lpstr>
      <vt:lpstr>Kuwahara filter – C# script</vt:lpstr>
      <vt:lpstr>Kuwahara filter – Shader I.</vt:lpstr>
      <vt:lpstr>Kuwahara filter  Shader II.</vt:lpstr>
      <vt:lpstr>Kuwahara filter  Shader III.</vt:lpstr>
      <vt:lpstr>Kuwahara filter</vt:lpstr>
      <vt:lpstr>Task</vt:lpstr>
      <vt:lpstr>Luminance quantization</vt:lpstr>
      <vt:lpstr>Luminance quantization</vt:lpstr>
      <vt:lpstr>Luminance quantization – C# script</vt:lpstr>
      <vt:lpstr>Luminance quantization – Shader</vt:lpstr>
      <vt:lpstr>Quantization</vt:lpstr>
      <vt:lpstr>Quantization with smooth transitions</vt:lpstr>
      <vt:lpstr>Quantization with smooth transitions - Shader</vt:lpstr>
      <vt:lpstr>Quantization with smooth transitions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UmiTomi</cp:lastModifiedBy>
  <cp:revision>150</cp:revision>
  <dcterms:created xsi:type="dcterms:W3CDTF">2019-03-21T10:23:27Z</dcterms:created>
  <dcterms:modified xsi:type="dcterms:W3CDTF">2019-04-12T18:15:20Z</dcterms:modified>
</cp:coreProperties>
</file>