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59" r:id="rId5"/>
    <p:sldId id="260" r:id="rId6"/>
    <p:sldId id="263" r:id="rId7"/>
    <p:sldId id="261" r:id="rId8"/>
    <p:sldId id="281" r:id="rId9"/>
    <p:sldId id="274" r:id="rId10"/>
    <p:sldId id="273" r:id="rId11"/>
    <p:sldId id="276" r:id="rId12"/>
    <p:sldId id="275" r:id="rId13"/>
    <p:sldId id="277" r:id="rId14"/>
    <p:sldId id="279" r:id="rId15"/>
    <p:sldId id="278" r:id="rId16"/>
    <p:sldId id="280" r:id="rId17"/>
    <p:sldId id="282" r:id="rId18"/>
    <p:sldId id="283" r:id="rId19"/>
    <p:sldId id="285" r:id="rId20"/>
    <p:sldId id="284" r:id="rId21"/>
    <p:sldId id="286" r:id="rId22"/>
    <p:sldId id="287" r:id="rId23"/>
    <p:sldId id="288" r:id="rId24"/>
    <p:sldId id="289" r:id="rId25"/>
    <p:sldId id="290" r:id="rId26"/>
    <p:sldId id="292" r:id="rId27"/>
    <p:sldId id="293" r:id="rId28"/>
    <p:sldId id="291" r:id="rId29"/>
    <p:sldId id="294" r:id="rId30"/>
    <p:sldId id="295" r:id="rId31"/>
    <p:sldId id="296" r:id="rId32"/>
    <p:sldId id="297" r:id="rId33"/>
    <p:sldId id="298" r:id="rId34"/>
    <p:sldId id="299" r:id="rId35"/>
    <p:sldId id="300" r:id="rId36"/>
    <p:sldId id="301" r:id="rId37"/>
    <p:sldId id="303" r:id="rId38"/>
    <p:sldId id="305" r:id="rId39"/>
    <p:sldId id="306" r:id="rId40"/>
    <p:sldId id="308" r:id="rId41"/>
    <p:sldId id="307" r:id="rId42"/>
    <p:sldId id="309" r:id="rId43"/>
    <p:sldId id="304"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D8AA7EF-9D9A-4FF6-B26B-7DC70C9422F2}"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224739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A7EF-9D9A-4FF6-B26B-7DC70C9422F2}"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2186618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A7EF-9D9A-4FF6-B26B-7DC70C9422F2}"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325968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8AA7EF-9D9A-4FF6-B26B-7DC70C9422F2}"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126903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8AA7EF-9D9A-4FF6-B26B-7DC70C9422F2}"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508665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8AA7EF-9D9A-4FF6-B26B-7DC70C9422F2}"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396967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D8AA7EF-9D9A-4FF6-B26B-7DC70C9422F2}" type="datetimeFigureOut">
              <a:rPr lang="en-GB" smtClean="0"/>
              <a:t>05/04/2019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51680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8AA7EF-9D9A-4FF6-B26B-7DC70C9422F2}" type="datetimeFigureOut">
              <a:rPr lang="en-GB" smtClean="0"/>
              <a:t>05/04/2019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26928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AA7EF-9D9A-4FF6-B26B-7DC70C9422F2}" type="datetimeFigureOut">
              <a:rPr lang="en-GB" smtClean="0"/>
              <a:t>05/04/2019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46548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AA7EF-9D9A-4FF6-B26B-7DC70C9422F2}"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147914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D8AA7EF-9D9A-4FF6-B26B-7DC70C9422F2}"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062498-E2E1-4071-AF7E-E823570E85D7}" type="slidenum">
              <a:rPr lang="en-GB" smtClean="0"/>
              <a:t>‹#›</a:t>
            </a:fld>
            <a:endParaRPr lang="en-GB"/>
          </a:p>
        </p:txBody>
      </p:sp>
    </p:spTree>
    <p:extLst>
      <p:ext uri="{BB962C8B-B14F-4D97-AF65-F5344CB8AC3E}">
        <p14:creationId xmlns:p14="http://schemas.microsoft.com/office/powerpoint/2010/main" val="89192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AA7EF-9D9A-4FF6-B26B-7DC70C9422F2}" type="datetimeFigureOut">
              <a:rPr lang="en-GB" smtClean="0"/>
              <a:t>05/04/2019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62498-E2E1-4071-AF7E-E823570E85D7}" type="slidenum">
              <a:rPr lang="en-GB" smtClean="0"/>
              <a:t>‹#›</a:t>
            </a:fld>
            <a:endParaRPr lang="en-GB"/>
          </a:p>
        </p:txBody>
      </p:sp>
    </p:spTree>
    <p:extLst>
      <p:ext uri="{BB962C8B-B14F-4D97-AF65-F5344CB8AC3E}">
        <p14:creationId xmlns:p14="http://schemas.microsoft.com/office/powerpoint/2010/main" val="332557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512795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Smooth contour edges</a:t>
            </a:r>
            <a:endParaRPr lang="en-US" dirty="0"/>
          </a:p>
        </p:txBody>
      </p:sp>
      <p:sp>
        <p:nvSpPr>
          <p:cNvPr id="3" name="Tartalom helye 2"/>
          <p:cNvSpPr>
            <a:spLocks noGrp="1"/>
          </p:cNvSpPr>
          <p:nvPr>
            <p:ph idx="1"/>
          </p:nvPr>
        </p:nvSpPr>
        <p:spPr>
          <a:xfrm>
            <a:off x="472440" y="1579642"/>
            <a:ext cx="2087880" cy="628015"/>
          </a:xfrm>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146313" y="2360081"/>
            <a:ext cx="5744061" cy="3248239"/>
          </a:xfrm>
          <a:prstGeom prst="rect">
            <a:avLst/>
          </a:prstGeom>
        </p:spPr>
      </p:pic>
      <p:sp>
        <p:nvSpPr>
          <p:cNvPr id="5" name="TextBox 10"/>
          <p:cNvSpPr txBox="1"/>
          <p:nvPr/>
        </p:nvSpPr>
        <p:spPr>
          <a:xfrm>
            <a:off x="432392" y="5954547"/>
            <a:ext cx="5171902" cy="646331"/>
          </a:xfrm>
          <a:prstGeom prst="rect">
            <a:avLst/>
          </a:prstGeom>
          <a:noFill/>
        </p:spPr>
        <p:txBody>
          <a:bodyPr wrap="square" rtlCol="0">
            <a:spAutoFit/>
          </a:bodyPr>
          <a:lstStyle/>
          <a:p>
            <a:pPr algn="ctr"/>
            <a:r>
              <a:rPr lang="en-US" dirty="0" smtClean="0"/>
              <a:t>Threshold = 0.6</a:t>
            </a:r>
          </a:p>
          <a:p>
            <a:pPr algn="ctr"/>
            <a:r>
              <a:rPr lang="en-US" dirty="0" smtClean="0"/>
              <a:t>Edge falloff = 0.72</a:t>
            </a:r>
            <a:endParaRPr lang="en-US" dirty="0"/>
          </a:p>
        </p:txBody>
      </p:sp>
      <p:sp>
        <p:nvSpPr>
          <p:cNvPr id="6" name="TextBox 10"/>
          <p:cNvSpPr txBox="1"/>
          <p:nvPr/>
        </p:nvSpPr>
        <p:spPr>
          <a:xfrm>
            <a:off x="6558872" y="5954547"/>
            <a:ext cx="5171902" cy="646331"/>
          </a:xfrm>
          <a:prstGeom prst="rect">
            <a:avLst/>
          </a:prstGeom>
          <a:noFill/>
        </p:spPr>
        <p:txBody>
          <a:bodyPr wrap="square" rtlCol="0">
            <a:spAutoFit/>
          </a:bodyPr>
          <a:lstStyle/>
          <a:p>
            <a:pPr algn="ctr"/>
            <a:r>
              <a:rPr lang="en-US" dirty="0" smtClean="0"/>
              <a:t>Threshold = 0.6</a:t>
            </a:r>
          </a:p>
          <a:p>
            <a:pPr algn="ctr"/>
            <a:r>
              <a:rPr lang="en-US" dirty="0" smtClean="0"/>
              <a:t>Edge falloff = 0</a:t>
            </a:r>
            <a:endParaRPr lang="en-US" dirty="0"/>
          </a:p>
        </p:txBody>
      </p:sp>
      <p:pic>
        <p:nvPicPr>
          <p:cNvPr id="7" name="Kép 6"/>
          <p:cNvPicPr>
            <a:picLocks noChangeAspect="1"/>
          </p:cNvPicPr>
          <p:nvPr/>
        </p:nvPicPr>
        <p:blipFill>
          <a:blip r:embed="rId3"/>
          <a:stretch>
            <a:fillRect/>
          </a:stretch>
        </p:blipFill>
        <p:spPr>
          <a:xfrm>
            <a:off x="6096000" y="2360081"/>
            <a:ext cx="5781495" cy="3248239"/>
          </a:xfrm>
          <a:prstGeom prst="rect">
            <a:avLst/>
          </a:prstGeom>
        </p:spPr>
      </p:pic>
    </p:spTree>
    <p:extLst>
      <p:ext uri="{BB962C8B-B14F-4D97-AF65-F5344CB8AC3E}">
        <p14:creationId xmlns:p14="http://schemas.microsoft.com/office/powerpoint/2010/main" val="2795162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Combine with image color</a:t>
            </a:r>
            <a:endParaRPr lang="en-US" dirty="0"/>
          </a:p>
        </p:txBody>
      </p:sp>
      <p:sp>
        <p:nvSpPr>
          <p:cNvPr id="3" name="Tartalom helye 2"/>
          <p:cNvSpPr>
            <a:spLocks noGrp="1"/>
          </p:cNvSpPr>
          <p:nvPr>
            <p:ph idx="1"/>
          </p:nvPr>
        </p:nvSpPr>
        <p:spPr>
          <a:xfrm>
            <a:off x="838200" y="1825625"/>
            <a:ext cx="10515600" cy="1535884"/>
          </a:xfrm>
        </p:spPr>
        <p:txBody>
          <a:bodyPr/>
          <a:lstStyle/>
          <a:p>
            <a:r>
              <a:rPr lang="en-US" dirty="0" smtClean="0"/>
              <a:t>Multiply original pixel color with edge value to combine color and contours (in </a:t>
            </a:r>
            <a:r>
              <a:rPr lang="en-US" dirty="0" err="1" smtClean="0"/>
              <a:t>shader</a:t>
            </a:r>
            <a:r>
              <a:rPr lang="en-US" dirty="0" smtClean="0"/>
              <a:t>)</a:t>
            </a:r>
            <a:endParaRPr lang="en-US" dirty="0"/>
          </a:p>
        </p:txBody>
      </p:sp>
      <p:sp>
        <p:nvSpPr>
          <p:cNvPr id="4" name="Téglalap 3"/>
          <p:cNvSpPr/>
          <p:nvPr/>
        </p:nvSpPr>
        <p:spPr>
          <a:xfrm>
            <a:off x="751115" y="3899152"/>
            <a:ext cx="6694714" cy="1477328"/>
          </a:xfrm>
          <a:prstGeom prst="rect">
            <a:avLst/>
          </a:prstGeom>
        </p:spPr>
        <p:txBody>
          <a:bodyPr wrap="square">
            <a:spAutoFit/>
          </a:bodyPr>
          <a:lstStyle/>
          <a:p>
            <a:pPr marL="0" lvl="1"/>
            <a:r>
              <a:rPr lang="en-US" strike="sngStrike" dirty="0" smtClean="0">
                <a:solidFill>
                  <a:srgbClr val="FF0000"/>
                </a:solidFill>
                <a:latin typeface="Consolas" panose="020B0609020204030204" pitchFamily="49" charset="0"/>
              </a:rPr>
              <a:t>return float4(</a:t>
            </a:r>
            <a:r>
              <a:rPr lang="en-US" strike="sngStrike" dirty="0" err="1" smtClean="0">
                <a:solidFill>
                  <a:srgbClr val="FF0000"/>
                </a:solidFill>
                <a:latin typeface="Consolas" panose="020B0609020204030204" pitchFamily="49" charset="0"/>
              </a:rPr>
              <a:t>edgeValue</a:t>
            </a:r>
            <a:r>
              <a:rPr lang="en-US" strike="sngStrike" dirty="0" smtClean="0">
                <a:solidFill>
                  <a:srgbClr val="FF0000"/>
                </a:solidFill>
                <a:latin typeface="Consolas" panose="020B0609020204030204" pitchFamily="49" charset="0"/>
              </a:rPr>
              <a:t>, </a:t>
            </a:r>
            <a:r>
              <a:rPr lang="en-US" strike="sngStrike" dirty="0" err="1" smtClean="0">
                <a:solidFill>
                  <a:srgbClr val="FF0000"/>
                </a:solidFill>
                <a:latin typeface="Consolas" panose="020B0609020204030204" pitchFamily="49" charset="0"/>
              </a:rPr>
              <a:t>edgeValue</a:t>
            </a:r>
            <a:r>
              <a:rPr lang="en-US" strike="sngStrike" dirty="0" smtClean="0">
                <a:solidFill>
                  <a:srgbClr val="FF0000"/>
                </a:solidFill>
                <a:latin typeface="Consolas" panose="020B0609020204030204" pitchFamily="49" charset="0"/>
              </a:rPr>
              <a:t>, edgeValue,1);</a:t>
            </a:r>
          </a:p>
          <a:p>
            <a:endParaRPr lang="en-US" dirty="0" smtClean="0">
              <a:solidFill>
                <a:srgbClr val="0000FF"/>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imageColor</a:t>
            </a:r>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a:t>
            </a:r>
          </a:p>
          <a:p>
            <a:r>
              <a:rPr lang="en-US" dirty="0" err="1" smtClean="0">
                <a:solidFill>
                  <a:srgbClr val="000000"/>
                </a:solidFill>
                <a:latin typeface="Consolas" panose="020B0609020204030204" pitchFamily="49" charset="0"/>
              </a:rPr>
              <a:t>imageColor.rgb</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imageColor</a:t>
            </a:r>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3445950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Combine with image color</a:t>
            </a:r>
            <a:endParaRPr lang="en-US" dirty="0"/>
          </a:p>
        </p:txBody>
      </p:sp>
      <p:sp>
        <p:nvSpPr>
          <p:cNvPr id="3" name="Tartalom helye 2"/>
          <p:cNvSpPr>
            <a:spLocks noGrp="1"/>
          </p:cNvSpPr>
          <p:nvPr>
            <p:ph idx="1"/>
          </p:nvPr>
        </p:nvSpPr>
        <p:spPr>
          <a:xfrm>
            <a:off x="838200" y="1825625"/>
            <a:ext cx="10515600" cy="560524"/>
          </a:xfrm>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2617606" y="1690688"/>
            <a:ext cx="8924925" cy="5010150"/>
          </a:xfrm>
          <a:prstGeom prst="rect">
            <a:avLst/>
          </a:prstGeom>
        </p:spPr>
      </p:pic>
    </p:spTree>
    <p:extLst>
      <p:ext uri="{BB962C8B-B14F-4D97-AF65-F5344CB8AC3E}">
        <p14:creationId xmlns:p14="http://schemas.microsoft.com/office/powerpoint/2010/main" val="3042512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68828" y="27214"/>
            <a:ext cx="7913915" cy="895896"/>
          </a:xfrm>
        </p:spPr>
        <p:txBody>
          <a:bodyPr/>
          <a:lstStyle/>
          <a:p>
            <a:r>
              <a:rPr lang="en-US" dirty="0" smtClean="0"/>
              <a:t>Effect of HDR</a:t>
            </a:r>
            <a:endParaRPr lang="en-US" dirty="0"/>
          </a:p>
        </p:txBody>
      </p:sp>
      <p:sp>
        <p:nvSpPr>
          <p:cNvPr id="3" name="Tartalom helye 2"/>
          <p:cNvSpPr>
            <a:spLocks noGrp="1"/>
          </p:cNvSpPr>
          <p:nvPr>
            <p:ph idx="1"/>
          </p:nvPr>
        </p:nvSpPr>
        <p:spPr>
          <a:xfrm>
            <a:off x="439919" y="830262"/>
            <a:ext cx="8161700" cy="458607"/>
          </a:xfrm>
        </p:spPr>
        <p:txBody>
          <a:bodyPr>
            <a:normAutofit lnSpcReduction="10000"/>
          </a:bodyPr>
          <a:lstStyle/>
          <a:p>
            <a:r>
              <a:rPr lang="en-US" dirty="0" smtClean="0"/>
              <a:t>Try turning on/off HDR on camera</a:t>
            </a:r>
            <a:endParaRPr lang="en-US" dirty="0"/>
          </a:p>
        </p:txBody>
      </p:sp>
      <p:pic>
        <p:nvPicPr>
          <p:cNvPr id="4" name="Kép 3"/>
          <p:cNvPicPr>
            <a:picLocks noChangeAspect="1"/>
          </p:cNvPicPr>
          <p:nvPr/>
        </p:nvPicPr>
        <p:blipFill>
          <a:blip r:embed="rId2"/>
          <a:stretch>
            <a:fillRect/>
          </a:stretch>
        </p:blipFill>
        <p:spPr>
          <a:xfrm>
            <a:off x="8999900" y="92120"/>
            <a:ext cx="3057525" cy="6638925"/>
          </a:xfrm>
          <a:prstGeom prst="rect">
            <a:avLst/>
          </a:prstGeom>
        </p:spPr>
      </p:pic>
      <p:sp>
        <p:nvSpPr>
          <p:cNvPr id="5" name="Téglalap 4"/>
          <p:cNvSpPr/>
          <p:nvPr/>
        </p:nvSpPr>
        <p:spPr>
          <a:xfrm>
            <a:off x="9065623" y="5704114"/>
            <a:ext cx="1741714" cy="2960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Kép 5"/>
          <p:cNvPicPr>
            <a:picLocks noChangeAspect="1"/>
          </p:cNvPicPr>
          <p:nvPr/>
        </p:nvPicPr>
        <p:blipFill>
          <a:blip r:embed="rId3"/>
          <a:stretch>
            <a:fillRect/>
          </a:stretch>
        </p:blipFill>
        <p:spPr>
          <a:xfrm>
            <a:off x="361542" y="1271448"/>
            <a:ext cx="4881018" cy="2729619"/>
          </a:xfrm>
          <a:prstGeom prst="rect">
            <a:avLst/>
          </a:prstGeom>
        </p:spPr>
      </p:pic>
      <p:pic>
        <p:nvPicPr>
          <p:cNvPr id="7" name="Kép 6"/>
          <p:cNvPicPr>
            <a:picLocks noChangeAspect="1"/>
          </p:cNvPicPr>
          <p:nvPr/>
        </p:nvPicPr>
        <p:blipFill>
          <a:blip r:embed="rId4"/>
          <a:stretch>
            <a:fillRect/>
          </a:stretch>
        </p:blipFill>
        <p:spPr>
          <a:xfrm>
            <a:off x="361543" y="4079445"/>
            <a:ext cx="4881018" cy="2724891"/>
          </a:xfrm>
          <a:prstGeom prst="rect">
            <a:avLst/>
          </a:prstGeom>
        </p:spPr>
      </p:pic>
      <p:sp>
        <p:nvSpPr>
          <p:cNvPr id="8" name="TextBox 10"/>
          <p:cNvSpPr txBox="1"/>
          <p:nvPr/>
        </p:nvSpPr>
        <p:spPr>
          <a:xfrm>
            <a:off x="5242560" y="1322729"/>
            <a:ext cx="1323704" cy="369332"/>
          </a:xfrm>
          <a:prstGeom prst="rect">
            <a:avLst/>
          </a:prstGeom>
          <a:noFill/>
        </p:spPr>
        <p:txBody>
          <a:bodyPr wrap="square" rtlCol="0">
            <a:spAutoFit/>
          </a:bodyPr>
          <a:lstStyle/>
          <a:p>
            <a:pPr algn="ctr"/>
            <a:r>
              <a:rPr lang="en-US" dirty="0" smtClean="0"/>
              <a:t>HDR ON</a:t>
            </a:r>
            <a:endParaRPr lang="en-US" dirty="0"/>
          </a:p>
        </p:txBody>
      </p:sp>
      <p:sp>
        <p:nvSpPr>
          <p:cNvPr id="9" name="TextBox 10"/>
          <p:cNvSpPr txBox="1"/>
          <p:nvPr/>
        </p:nvSpPr>
        <p:spPr>
          <a:xfrm>
            <a:off x="5299873" y="6293371"/>
            <a:ext cx="1323704" cy="369332"/>
          </a:xfrm>
          <a:prstGeom prst="rect">
            <a:avLst/>
          </a:prstGeom>
          <a:noFill/>
        </p:spPr>
        <p:txBody>
          <a:bodyPr wrap="square" rtlCol="0">
            <a:spAutoFit/>
          </a:bodyPr>
          <a:lstStyle/>
          <a:p>
            <a:pPr algn="ctr"/>
            <a:r>
              <a:rPr lang="en-US" dirty="0" smtClean="0"/>
              <a:t>HDR OFF</a:t>
            </a:r>
            <a:endParaRPr lang="en-US" dirty="0"/>
          </a:p>
        </p:txBody>
      </p:sp>
      <p:sp>
        <p:nvSpPr>
          <p:cNvPr id="10" name="Ellipszis 9"/>
          <p:cNvSpPr/>
          <p:nvPr/>
        </p:nvSpPr>
        <p:spPr>
          <a:xfrm>
            <a:off x="4520769" y="2636257"/>
            <a:ext cx="852420" cy="77532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Ellipszis 10"/>
          <p:cNvSpPr/>
          <p:nvPr/>
        </p:nvSpPr>
        <p:spPr>
          <a:xfrm>
            <a:off x="2407477" y="5379457"/>
            <a:ext cx="852420" cy="77532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llipszis 11"/>
          <p:cNvSpPr/>
          <p:nvPr/>
        </p:nvSpPr>
        <p:spPr>
          <a:xfrm>
            <a:off x="2420541" y="2588881"/>
            <a:ext cx="852420" cy="775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llipszis 14"/>
          <p:cNvSpPr/>
          <p:nvPr/>
        </p:nvSpPr>
        <p:spPr>
          <a:xfrm>
            <a:off x="4453411" y="5379457"/>
            <a:ext cx="852420" cy="7753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0"/>
          <p:cNvSpPr txBox="1"/>
          <p:nvPr/>
        </p:nvSpPr>
        <p:spPr>
          <a:xfrm>
            <a:off x="6405935" y="3077105"/>
            <a:ext cx="1000295" cy="369332"/>
          </a:xfrm>
          <a:prstGeom prst="rect">
            <a:avLst/>
          </a:prstGeom>
          <a:noFill/>
        </p:spPr>
        <p:txBody>
          <a:bodyPr wrap="square" rtlCol="0">
            <a:spAutoFit/>
          </a:bodyPr>
          <a:lstStyle/>
          <a:p>
            <a:pPr algn="ctr"/>
            <a:r>
              <a:rPr lang="en-US" dirty="0" smtClean="0">
                <a:solidFill>
                  <a:srgbClr val="00B050"/>
                </a:solidFill>
              </a:rPr>
              <a:t>better</a:t>
            </a:r>
            <a:endParaRPr lang="en-US" dirty="0">
              <a:solidFill>
                <a:srgbClr val="00B050"/>
              </a:solidFill>
            </a:endParaRPr>
          </a:p>
        </p:txBody>
      </p:sp>
      <p:sp>
        <p:nvSpPr>
          <p:cNvPr id="17" name="TextBox 10"/>
          <p:cNvSpPr txBox="1"/>
          <p:nvPr/>
        </p:nvSpPr>
        <p:spPr>
          <a:xfrm>
            <a:off x="6537755" y="4431473"/>
            <a:ext cx="868476" cy="369332"/>
          </a:xfrm>
          <a:prstGeom prst="rect">
            <a:avLst/>
          </a:prstGeom>
          <a:noFill/>
        </p:spPr>
        <p:txBody>
          <a:bodyPr wrap="square" rtlCol="0">
            <a:spAutoFit/>
          </a:bodyPr>
          <a:lstStyle/>
          <a:p>
            <a:pPr algn="ctr"/>
            <a:r>
              <a:rPr lang="en-US" dirty="0" smtClean="0">
                <a:solidFill>
                  <a:srgbClr val="FF0000"/>
                </a:solidFill>
              </a:rPr>
              <a:t>worse</a:t>
            </a:r>
            <a:endParaRPr lang="en-US" dirty="0">
              <a:solidFill>
                <a:srgbClr val="FF0000"/>
              </a:solidFill>
            </a:endParaRPr>
          </a:p>
        </p:txBody>
      </p:sp>
      <p:cxnSp>
        <p:nvCxnSpPr>
          <p:cNvPr id="19" name="Egyenes összekötő nyíllal 18"/>
          <p:cNvCxnSpPr>
            <a:stCxn id="10" idx="6"/>
            <a:endCxn id="16" idx="1"/>
          </p:cNvCxnSpPr>
          <p:nvPr/>
        </p:nvCxnSpPr>
        <p:spPr>
          <a:xfrm>
            <a:off x="5373189" y="3023920"/>
            <a:ext cx="1032746" cy="23785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gyenes összekötő nyíllal 19"/>
          <p:cNvCxnSpPr>
            <a:stCxn id="11" idx="6"/>
            <a:endCxn id="16" idx="1"/>
          </p:cNvCxnSpPr>
          <p:nvPr/>
        </p:nvCxnSpPr>
        <p:spPr>
          <a:xfrm flipV="1">
            <a:off x="3259897" y="3261771"/>
            <a:ext cx="3146038" cy="2505349"/>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a:stCxn id="12" idx="6"/>
            <a:endCxn id="17" idx="1"/>
          </p:cNvCxnSpPr>
          <p:nvPr/>
        </p:nvCxnSpPr>
        <p:spPr>
          <a:xfrm>
            <a:off x="3272961" y="2976544"/>
            <a:ext cx="3264794" cy="16395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a:stCxn id="15" idx="7"/>
            <a:endCxn id="17" idx="1"/>
          </p:cNvCxnSpPr>
          <p:nvPr/>
        </p:nvCxnSpPr>
        <p:spPr>
          <a:xfrm flipV="1">
            <a:off x="5180997" y="4616139"/>
            <a:ext cx="1356758" cy="8768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503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Sobel</a:t>
            </a:r>
            <a:endParaRPr lang="en-US" dirty="0"/>
          </a:p>
        </p:txBody>
      </p:sp>
      <p:sp>
        <p:nvSpPr>
          <p:cNvPr id="3" name="Tartalom helye 2"/>
          <p:cNvSpPr>
            <a:spLocks noGrp="1"/>
          </p:cNvSpPr>
          <p:nvPr>
            <p:ph idx="1"/>
          </p:nvPr>
        </p:nvSpPr>
        <p:spPr>
          <a:xfrm>
            <a:off x="439783" y="1390197"/>
            <a:ext cx="7236098" cy="551814"/>
          </a:xfrm>
        </p:spPr>
        <p:txBody>
          <a:bodyPr>
            <a:normAutofit fontScale="92500"/>
          </a:bodyPr>
          <a:lstStyle/>
          <a:p>
            <a:r>
              <a:rPr lang="en-US" dirty="0" smtClean="0"/>
              <a:t>Replace derivative calculation with  Sobel operator</a:t>
            </a:r>
            <a:endParaRPr lang="en-US" dirty="0"/>
          </a:p>
        </p:txBody>
      </p:sp>
      <p:sp>
        <p:nvSpPr>
          <p:cNvPr id="4" name="Téglalap 3"/>
          <p:cNvSpPr/>
          <p:nvPr/>
        </p:nvSpPr>
        <p:spPr>
          <a:xfrm>
            <a:off x="439783" y="2558207"/>
            <a:ext cx="11312434" cy="3416320"/>
          </a:xfrm>
          <a:prstGeom prst="rect">
            <a:avLst/>
          </a:prstGeom>
        </p:spPr>
        <p:txBody>
          <a:bodyPr wrap="square">
            <a:spAutoFit/>
          </a:bodyPr>
          <a:lstStyle/>
          <a:p>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gradX</a:t>
            </a:r>
            <a:r>
              <a:rPr lang="en-US" dirty="0" smtClean="0">
                <a:solidFill>
                  <a:srgbClr val="000000"/>
                </a:solidFill>
                <a:latin typeface="Consolas" panose="020B0609020204030204" pitchFamily="49" charset="0"/>
              </a:rPr>
              <a:t> =  2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( 1, 0)).</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( 1, 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( 1,-1)).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-2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(-1,-1)).</a:t>
            </a:r>
            <a:r>
              <a:rPr lang="en-US" dirty="0" err="1" smtClean="0">
                <a:solidFill>
                  <a:srgbClr val="000000"/>
                </a:solidFill>
                <a:latin typeface="Consolas" panose="020B0609020204030204" pitchFamily="49" charset="0"/>
              </a:rPr>
              <a:t>rgb</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a:t>
            </a:r>
            <a:r>
              <a:rPr lang="en-US" dirty="0" smtClean="0">
                <a:solidFill>
                  <a:srgbClr val="000000"/>
                </a:solidFill>
                <a:latin typeface="Consolas" panose="020B0609020204030204" pitchFamily="49" charset="0"/>
              </a:rPr>
              <a:t> =  2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( 0, 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( 1, 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-2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( 0,-1)).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(-1,-1)).</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( 1,-1)).</a:t>
            </a:r>
            <a:r>
              <a:rPr lang="en-US" dirty="0" err="1" smtClean="0">
                <a:solidFill>
                  <a:srgbClr val="000000"/>
                </a:solidFill>
                <a:latin typeface="Consolas" panose="020B0609020204030204" pitchFamily="49" charset="0"/>
              </a:rPr>
              <a:t>rgb</a:t>
            </a:r>
            <a:r>
              <a:rPr lang="en-US" dirty="0" smtClean="0">
                <a:solidFill>
                  <a:srgbClr val="000000"/>
                </a:solidFill>
                <a:latin typeface="Consolas" panose="020B0609020204030204" pitchFamily="49" charset="0"/>
              </a:rPr>
              <a:t>;</a:t>
            </a:r>
            <a:endParaRPr lang="en-US" dirty="0"/>
          </a:p>
        </p:txBody>
      </p:sp>
      <mc:AlternateContent xmlns:mc="http://schemas.openxmlformats.org/markup-compatibility/2006" xmlns:a14="http://schemas.microsoft.com/office/drawing/2010/main">
        <mc:Choice Requires="a14">
          <p:sp>
            <p:nvSpPr>
              <p:cNvPr id="5" name="Téglalap 4"/>
              <p:cNvSpPr/>
              <p:nvPr/>
            </p:nvSpPr>
            <p:spPr>
              <a:xfrm>
                <a:off x="7553960" y="1278235"/>
                <a:ext cx="4429033" cy="8249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−2</m:t>
                                </m:r>
                              </m:e>
                              <m:e>
                                <m:r>
                                  <a:rPr lang="en-US" i="1">
                                    <a:latin typeface="Cambria Math" panose="02040503050406030204" pitchFamily="18" charset="0"/>
                                  </a:rPr>
                                  <m:t>0</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−2</m:t>
                                </m:r>
                              </m:e>
                              <m:e>
                                <m:r>
                                  <a:rPr lang="en-US" i="1">
                                    <a:latin typeface="Cambria Math" panose="02040503050406030204" pitchFamily="18" charset="0"/>
                                  </a:rPr>
                                  <m:t>−1</m:t>
                                </m:r>
                              </m:e>
                            </m:mr>
                          </m:m>
                        </m:e>
                      </m:d>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7553960" y="1278235"/>
                <a:ext cx="4429033" cy="824906"/>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9453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Sobel</a:t>
            </a:r>
            <a:endParaRPr lang="en-US" dirty="0"/>
          </a:p>
        </p:txBody>
      </p:sp>
      <p:sp>
        <p:nvSpPr>
          <p:cNvPr id="3" name="Tartalom helye 2"/>
          <p:cNvSpPr>
            <a:spLocks noGrp="1"/>
          </p:cNvSpPr>
          <p:nvPr>
            <p:ph idx="1"/>
          </p:nvPr>
        </p:nvSpPr>
        <p:spPr>
          <a:xfrm>
            <a:off x="838200" y="1825626"/>
            <a:ext cx="1861457" cy="386352"/>
          </a:xfrm>
        </p:spPr>
        <p:txBody>
          <a:bodyPr>
            <a:normAutofit fontScale="92500" lnSpcReduction="20000"/>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3007042" y="1690688"/>
            <a:ext cx="8982075" cy="5019675"/>
          </a:xfrm>
          <a:prstGeom prst="rect">
            <a:avLst/>
          </a:prstGeom>
        </p:spPr>
      </p:pic>
    </p:spTree>
    <p:extLst>
      <p:ext uri="{BB962C8B-B14F-4D97-AF65-F5344CB8AC3E}">
        <p14:creationId xmlns:p14="http://schemas.microsoft.com/office/powerpoint/2010/main" val="419092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Task</a:t>
            </a:r>
            <a:endParaRPr lang="en-US" dirty="0"/>
          </a:p>
        </p:txBody>
      </p:sp>
      <p:sp>
        <p:nvSpPr>
          <p:cNvPr id="3" name="Tartalom helye 2"/>
          <p:cNvSpPr>
            <a:spLocks noGrp="1"/>
          </p:cNvSpPr>
          <p:nvPr>
            <p:ph idx="1"/>
          </p:nvPr>
        </p:nvSpPr>
        <p:spPr>
          <a:xfrm>
            <a:off x="422366" y="1690688"/>
            <a:ext cx="7236098" cy="551814"/>
          </a:xfrm>
        </p:spPr>
        <p:txBody>
          <a:bodyPr/>
          <a:lstStyle/>
          <a:p>
            <a:r>
              <a:rPr lang="en-US" dirty="0" smtClean="0"/>
              <a:t>Try the Prewitt operator!</a:t>
            </a:r>
            <a:endParaRPr lang="en-US" dirty="0"/>
          </a:p>
        </p:txBody>
      </p:sp>
      <mc:AlternateContent xmlns:mc="http://schemas.openxmlformats.org/markup-compatibility/2006" xmlns:a14="http://schemas.microsoft.com/office/drawing/2010/main">
        <mc:Choice Requires="a14">
          <p:sp>
            <p:nvSpPr>
              <p:cNvPr id="5" name="Téglalap 4"/>
              <p:cNvSpPr/>
              <p:nvPr/>
            </p:nvSpPr>
            <p:spPr>
              <a:xfrm>
                <a:off x="1971766" y="2375515"/>
                <a:ext cx="4429033" cy="82490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𝑥</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r>
                              <m:e>
                                <m:r>
                                  <a:rPr lang="en-US" i="1">
                                    <a:latin typeface="Cambria Math" panose="02040503050406030204" pitchFamily="18" charset="0"/>
                                  </a:rPr>
                                  <m:t>−</m:t>
                                </m:r>
                                <m:r>
                                  <a:rPr lang="en-US" b="0" i="1" smtClean="0">
                                    <a:latin typeface="Cambria Math" panose="02040503050406030204" pitchFamily="18" charset="0"/>
                                  </a:rPr>
                                  <m:t>1</m:t>
                                </m:r>
                              </m:e>
                              <m:e>
                                <m:r>
                                  <a:rPr lang="en-US" i="1">
                                    <a:latin typeface="Cambria Math" panose="02040503050406030204" pitchFamily="18" charset="0"/>
                                  </a:rPr>
                                  <m:t>0</m:t>
                                </m:r>
                              </m:e>
                              <m:e>
                                <m:r>
                                  <a:rPr lang="en-US" b="0" i="1" smtClean="0">
                                    <a:latin typeface="Cambria Math" panose="02040503050406030204" pitchFamily="18" charset="0"/>
                                  </a:rPr>
                                  <m:t>1</m:t>
                                </m:r>
                              </m:e>
                            </m:mr>
                            <m:mr>
                              <m:e>
                                <m:r>
                                  <a:rPr lang="en-US" i="1">
                                    <a:latin typeface="Cambria Math" panose="02040503050406030204" pitchFamily="18" charset="0"/>
                                  </a:rPr>
                                  <m:t>−1</m:t>
                                </m:r>
                              </m:e>
                              <m:e>
                                <m:r>
                                  <a:rPr lang="en-US" i="1">
                                    <a:latin typeface="Cambria Math" panose="02040503050406030204" pitchFamily="18" charset="0"/>
                                  </a:rPr>
                                  <m:t>0</m:t>
                                </m:r>
                              </m:e>
                              <m:e>
                                <m:r>
                                  <a:rPr lang="en-US" i="1">
                                    <a:latin typeface="Cambria Math" panose="02040503050406030204" pitchFamily="18" charset="0"/>
                                  </a:rPr>
                                  <m:t>1</m:t>
                                </m:r>
                              </m:e>
                            </m:mr>
                          </m:m>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m:t>
                          </m:r>
                        </m:num>
                        <m:den>
                          <m:r>
                            <a:rPr lang="en-US" i="1">
                              <a:latin typeface="Cambria Math" panose="02040503050406030204" pitchFamily="18" charset="0"/>
                            </a:rPr>
                            <m:t>𝜕</m:t>
                          </m:r>
                          <m:r>
                            <a:rPr lang="en-US" i="1">
                              <a:latin typeface="Cambria Math" panose="02040503050406030204" pitchFamily="18" charset="0"/>
                            </a:rPr>
                            <m:t>𝑦</m:t>
                          </m:r>
                        </m:den>
                      </m:f>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a:rPr lang="en-US" i="1">
                                    <a:latin typeface="Cambria Math" panose="02040503050406030204" pitchFamily="18" charset="0"/>
                                  </a:rPr>
                                  <m:t>1</m:t>
                                </m:r>
                              </m:e>
                              <m:e>
                                <m:r>
                                  <a:rPr lang="en-US" b="0" i="1" smtClean="0">
                                    <a:latin typeface="Cambria Math" panose="02040503050406030204" pitchFamily="18" charset="0"/>
                                  </a:rPr>
                                  <m:t>1</m:t>
                                </m:r>
                              </m:e>
                              <m:e>
                                <m:r>
                                  <a:rPr lang="en-US" i="1">
                                    <a:latin typeface="Cambria Math" panose="02040503050406030204" pitchFamily="18" charset="0"/>
                                  </a:rPr>
                                  <m:t>1</m:t>
                                </m:r>
                              </m:e>
                            </m:mr>
                            <m:mr>
                              <m:e>
                                <m:r>
                                  <a:rPr lang="en-US" i="1">
                                    <a:latin typeface="Cambria Math" panose="02040503050406030204" pitchFamily="18" charset="0"/>
                                  </a:rPr>
                                  <m:t>0</m:t>
                                </m:r>
                              </m:e>
                              <m:e>
                                <m:r>
                                  <a:rPr lang="en-US" i="1">
                                    <a:latin typeface="Cambria Math" panose="02040503050406030204" pitchFamily="18" charset="0"/>
                                  </a:rPr>
                                  <m:t>0</m:t>
                                </m:r>
                              </m:e>
                              <m:e>
                                <m:r>
                                  <a:rPr lang="en-US" i="1">
                                    <a:latin typeface="Cambria Math" panose="02040503050406030204" pitchFamily="18" charset="0"/>
                                  </a:rPr>
                                  <m:t>0</m:t>
                                </m:r>
                              </m:e>
                            </m:mr>
                            <m:mr>
                              <m:e>
                                <m:r>
                                  <a:rPr lang="en-US" i="1">
                                    <a:latin typeface="Cambria Math" panose="02040503050406030204" pitchFamily="18" charset="0"/>
                                  </a:rPr>
                                  <m:t>−1</m:t>
                                </m:r>
                              </m:e>
                              <m:e>
                                <m:r>
                                  <a:rPr lang="en-US" i="1">
                                    <a:latin typeface="Cambria Math" panose="02040503050406030204" pitchFamily="18" charset="0"/>
                                  </a:rPr>
                                  <m:t>−</m:t>
                                </m:r>
                                <m:r>
                                  <a:rPr lang="en-US" b="0" i="1" smtClean="0">
                                    <a:latin typeface="Cambria Math" panose="02040503050406030204" pitchFamily="18" charset="0"/>
                                  </a:rPr>
                                  <m:t>1</m:t>
                                </m:r>
                              </m:e>
                              <m:e>
                                <m:r>
                                  <a:rPr lang="en-US" i="1">
                                    <a:latin typeface="Cambria Math" panose="02040503050406030204" pitchFamily="18" charset="0"/>
                                  </a:rPr>
                                  <m:t>−1</m:t>
                                </m:r>
                              </m:e>
                            </m:mr>
                          </m:m>
                        </m:e>
                      </m:d>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1971766" y="2375515"/>
                <a:ext cx="4429033" cy="824906"/>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90658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a:t>
            </a:r>
            <a:endParaRPr lang="en-US" dirty="0"/>
          </a:p>
        </p:txBody>
      </p:sp>
      <p:sp>
        <p:nvSpPr>
          <p:cNvPr id="3" name="Tartalom helye 2"/>
          <p:cNvSpPr>
            <a:spLocks noGrp="1"/>
          </p:cNvSpPr>
          <p:nvPr>
            <p:ph idx="1"/>
          </p:nvPr>
        </p:nvSpPr>
        <p:spPr/>
        <p:txBody>
          <a:bodyPr/>
          <a:lstStyle/>
          <a:p>
            <a:r>
              <a:rPr lang="en-US" dirty="0" smtClean="0"/>
              <a:t>Work on a greyscale image -&gt; calculate pixel luminance</a:t>
            </a:r>
          </a:p>
          <a:p>
            <a:r>
              <a:rPr lang="en-US" dirty="0" smtClean="0"/>
              <a:t>Compute image gradient</a:t>
            </a:r>
          </a:p>
          <a:p>
            <a:r>
              <a:rPr lang="en-US" dirty="0" smtClean="0"/>
              <a:t>Compute image Laplacian</a:t>
            </a:r>
          </a:p>
          <a:p>
            <a:r>
              <a:rPr lang="en-US" dirty="0" smtClean="0"/>
              <a:t>Find  pixels with near zero Laplacian value and high gradient magnitude</a:t>
            </a:r>
          </a:p>
          <a:p>
            <a:r>
              <a:rPr lang="en-US" dirty="0" smtClean="0"/>
              <a:t>Pixels with low gradient value are flat areas. Flat areas Laplacian is also zero, but they are not edges!</a:t>
            </a:r>
            <a:endParaRPr lang="en-US" dirty="0"/>
          </a:p>
        </p:txBody>
      </p:sp>
    </p:spTree>
    <p:extLst>
      <p:ext uri="{BB962C8B-B14F-4D97-AF65-F5344CB8AC3E}">
        <p14:creationId xmlns:p14="http://schemas.microsoft.com/office/powerpoint/2010/main" val="215731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a:t>
            </a:r>
            <a:endParaRPr lang="en-US" dirty="0"/>
          </a:p>
        </p:txBody>
      </p:sp>
      <p:sp>
        <p:nvSpPr>
          <p:cNvPr id="3" name="Tartalom helye 2"/>
          <p:cNvSpPr>
            <a:spLocks noGrp="1"/>
          </p:cNvSpPr>
          <p:nvPr>
            <p:ph idx="1"/>
          </p:nvPr>
        </p:nvSpPr>
        <p:spPr/>
        <p:txBody>
          <a:bodyPr/>
          <a:lstStyle/>
          <a:p>
            <a:r>
              <a:rPr lang="en-US" dirty="0" smtClean="0"/>
              <a:t>Create a new C# script and Image Effect </a:t>
            </a:r>
            <a:r>
              <a:rPr lang="en-US" dirty="0" err="1" smtClean="0"/>
              <a:t>Shader</a:t>
            </a:r>
            <a:endParaRPr lang="en-US" dirty="0" smtClean="0"/>
          </a:p>
          <a:p>
            <a:pPr lvl="1"/>
            <a:r>
              <a:rPr lang="en-US" dirty="0" smtClean="0"/>
              <a:t>Call them </a:t>
            </a:r>
            <a:r>
              <a:rPr lang="en-US" dirty="0" err="1" smtClean="0"/>
              <a:t>ContoursLaplace</a:t>
            </a:r>
            <a:r>
              <a:rPr lang="en-US" dirty="0" smtClean="0"/>
              <a:t> and </a:t>
            </a:r>
            <a:r>
              <a:rPr lang="en-US" dirty="0" err="1" smtClean="0"/>
              <a:t>ContoursLaplaceShader</a:t>
            </a:r>
            <a:endParaRPr lang="en-US" dirty="0" smtClean="0"/>
          </a:p>
          <a:p>
            <a:pPr lvl="1"/>
            <a:r>
              <a:rPr lang="en-US" dirty="0" smtClean="0"/>
              <a:t>Change the </a:t>
            </a:r>
            <a:r>
              <a:rPr lang="en-US" dirty="0" err="1" smtClean="0"/>
              <a:t>shader</a:t>
            </a:r>
            <a:r>
              <a:rPr lang="en-US" dirty="0" smtClean="0"/>
              <a:t> name in the </a:t>
            </a:r>
            <a:r>
              <a:rPr lang="en-US" dirty="0" err="1" smtClean="0"/>
              <a:t>shader</a:t>
            </a:r>
            <a:r>
              <a:rPr lang="en-US" dirty="0" smtClean="0"/>
              <a:t> code</a:t>
            </a:r>
          </a:p>
          <a:p>
            <a:endParaRPr lang="en-US" dirty="0"/>
          </a:p>
        </p:txBody>
      </p:sp>
      <p:pic>
        <p:nvPicPr>
          <p:cNvPr id="4" name="Kép 3"/>
          <p:cNvPicPr>
            <a:picLocks noChangeAspect="1"/>
          </p:cNvPicPr>
          <p:nvPr/>
        </p:nvPicPr>
        <p:blipFill>
          <a:blip r:embed="rId2"/>
          <a:stretch>
            <a:fillRect/>
          </a:stretch>
        </p:blipFill>
        <p:spPr>
          <a:xfrm>
            <a:off x="9403080" y="1825625"/>
            <a:ext cx="1676400" cy="1266825"/>
          </a:xfrm>
          <a:prstGeom prst="rect">
            <a:avLst/>
          </a:prstGeom>
        </p:spPr>
      </p:pic>
      <p:sp>
        <p:nvSpPr>
          <p:cNvPr id="5" name="Rectangle 4"/>
          <p:cNvSpPr/>
          <p:nvPr/>
        </p:nvSpPr>
        <p:spPr>
          <a:xfrm>
            <a:off x="8360229" y="3401129"/>
            <a:ext cx="4082341" cy="1200329"/>
          </a:xfrm>
          <a:prstGeom prst="rect">
            <a:avLst/>
          </a:prstGeom>
        </p:spPr>
        <p:txBody>
          <a:bodyPr wrap="square">
            <a:spAutoFit/>
          </a:bodyPr>
          <a:lstStyle/>
          <a:p>
            <a:r>
              <a:rPr lang="en-US" dirty="0" err="1" smtClean="0">
                <a:solidFill>
                  <a:srgbClr val="000000"/>
                </a:solidFill>
                <a:latin typeface="Consolas" panose="020B0609020204030204" pitchFamily="49" charset="0"/>
              </a:rPr>
              <a:t>Shader</a:t>
            </a:r>
            <a:r>
              <a:rPr lang="en-US" dirty="0" smtClean="0">
                <a:solidFill>
                  <a:srgbClr val="000000"/>
                </a:solidFill>
                <a:latin typeface="Consolas" panose="020B0609020204030204" pitchFamily="49" charset="0"/>
              </a:rPr>
              <a:t> </a:t>
            </a:r>
            <a:r>
              <a:rPr lang="en-US" dirty="0" smtClean="0">
                <a:solidFill>
                  <a:srgbClr val="A31515"/>
                </a:solidFill>
                <a:latin typeface="Consolas" panose="020B0609020204030204" pitchFamily="49" charset="0"/>
              </a:rPr>
              <a:t>"</a:t>
            </a:r>
            <a:r>
              <a:rPr lang="en-US" b="1" dirty="0" smtClean="0">
                <a:solidFill>
                  <a:srgbClr val="A31515"/>
                </a:solidFill>
                <a:latin typeface="Consolas" panose="020B0609020204030204" pitchFamily="49" charset="0"/>
              </a:rPr>
              <a:t>NPR</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ContoursLaplace</a:t>
            </a:r>
            <a:r>
              <a:rPr lang="en-US" dirty="0" smtClean="0">
                <a:solidFill>
                  <a:srgbClr val="A31515"/>
                </a:solidFill>
                <a:latin typeface="Consolas" panose="020B0609020204030204" pitchFamily="49" charset="0"/>
              </a:rPr>
              <a:t>"</a:t>
            </a:r>
            <a:endParaRPr lang="en-US" dirty="0" smtClean="0">
              <a:solidFill>
                <a:srgbClr val="000000"/>
              </a:solidFill>
              <a:latin typeface="Consolas" panose="020B0609020204030204" pitchFamily="49" charset="0"/>
            </a:endParaRPr>
          </a:p>
          <a:p>
            <a:r>
              <a:rPr lang="en-US" dirty="0" smtClean="0">
                <a:solidFill>
                  <a:schemeClr val="bg2">
                    <a:lumMod val="75000"/>
                  </a:schemeClr>
                </a:solidFill>
                <a:latin typeface="Consolas" panose="020B0609020204030204" pitchFamily="49" charset="0"/>
              </a:rPr>
              <a:t>{</a:t>
            </a:r>
          </a:p>
          <a:p>
            <a:r>
              <a:rPr lang="en-US" dirty="0" smtClean="0">
                <a:solidFill>
                  <a:schemeClr val="bg2">
                    <a:lumMod val="75000"/>
                  </a:schemeClr>
                </a:solidFill>
                <a:latin typeface="Consolas" panose="020B0609020204030204" pitchFamily="49" charset="0"/>
              </a:rPr>
              <a:t>   Properties</a:t>
            </a:r>
          </a:p>
          <a:p>
            <a:r>
              <a:rPr lang="en-US" dirty="0" smtClean="0">
                <a:solidFill>
                  <a:schemeClr val="bg2">
                    <a:lumMod val="75000"/>
                  </a:schemeClr>
                </a:solidFill>
                <a:latin typeface="Consolas" panose="020B0609020204030204" pitchFamily="49" charset="0"/>
              </a:rPr>
              <a:t>   // ...</a:t>
            </a:r>
            <a:endParaRPr lang="en-US" dirty="0">
              <a:solidFill>
                <a:schemeClr val="bg2">
                  <a:lumMod val="75000"/>
                </a:schemeClr>
              </a:solidFill>
            </a:endParaRPr>
          </a:p>
        </p:txBody>
      </p:sp>
      <p:sp>
        <p:nvSpPr>
          <p:cNvPr id="6" name="Téglalap 5"/>
          <p:cNvSpPr/>
          <p:nvPr/>
        </p:nvSpPr>
        <p:spPr>
          <a:xfrm>
            <a:off x="0" y="3227387"/>
            <a:ext cx="12009119" cy="3693319"/>
          </a:xfrm>
          <a:prstGeom prst="rect">
            <a:avLst/>
          </a:prstGeom>
        </p:spPr>
        <p:txBody>
          <a:bodyPr wrap="square">
            <a:spAutoFit/>
          </a:bodyPr>
          <a:lstStyle/>
          <a:p>
            <a:r>
              <a:rPr lang="en-US" dirty="0" smtClean="0">
                <a:solidFill>
                  <a:srgbClr val="000000"/>
                </a:solidFill>
                <a:latin typeface="Consolas" panose="020B0609020204030204" pitchFamily="49" charset="0"/>
              </a:rPr>
              <a:t>[</a:t>
            </a:r>
            <a:r>
              <a:rPr lang="en-US" dirty="0" err="1" smtClean="0">
                <a:solidFill>
                  <a:srgbClr val="2B91AF"/>
                </a:solidFill>
                <a:latin typeface="Consolas" panose="020B0609020204030204" pitchFamily="49" charset="0"/>
              </a:rPr>
              <a:t>ExecuteInEditMode</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a:t>
            </a:r>
            <a:r>
              <a:rPr lang="en-US" dirty="0" err="1" smtClean="0">
                <a:solidFill>
                  <a:srgbClr val="2B91AF"/>
                </a:solidFill>
                <a:latin typeface="Consolas" panose="020B0609020204030204" pitchFamily="49" charset="0"/>
              </a:rPr>
              <a:t>RequireComponent</a:t>
            </a:r>
            <a:r>
              <a:rPr lang="en-US" dirty="0" smtClean="0">
                <a:solidFill>
                  <a:srgbClr val="000000"/>
                </a:solidFill>
                <a:latin typeface="Consolas" panose="020B0609020204030204" pitchFamily="49" charset="0"/>
              </a:rPr>
              <a:t>(</a:t>
            </a:r>
            <a:r>
              <a:rPr lang="en-US" dirty="0" err="1" smtClean="0">
                <a:solidFill>
                  <a:srgbClr val="0000FF"/>
                </a:solidFill>
                <a:latin typeface="Consolas" panose="020B0609020204030204" pitchFamily="49" charset="0"/>
              </a:rPr>
              <a:t>typeof</a:t>
            </a:r>
            <a:r>
              <a:rPr lang="en-US" dirty="0" smtClean="0">
                <a:solidFill>
                  <a:srgbClr val="000000"/>
                </a:solidFill>
                <a:latin typeface="Consolas" panose="020B0609020204030204" pitchFamily="49" charset="0"/>
              </a:rPr>
              <a:t>(</a:t>
            </a:r>
            <a:r>
              <a:rPr lang="en-US" dirty="0" smtClean="0">
                <a:solidFill>
                  <a:srgbClr val="2B91AF"/>
                </a:solidFill>
                <a:latin typeface="Consolas" panose="020B0609020204030204" pitchFamily="49" charset="0"/>
              </a:rPr>
              <a:t>Camera</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class</a:t>
            </a:r>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ContoursLaplace</a:t>
            </a:r>
            <a:r>
              <a:rPr lang="en-US" dirty="0" smtClean="0">
                <a:solidFill>
                  <a:srgbClr val="000000"/>
                </a:solidFill>
                <a:latin typeface="Consolas" panose="020B0609020204030204" pitchFamily="49" charset="0"/>
              </a:rPr>
              <a:t> : </a:t>
            </a:r>
            <a:r>
              <a:rPr lang="en-US" dirty="0" err="1" smtClean="0">
                <a:solidFill>
                  <a:srgbClr val="2B91AF"/>
                </a:solidFill>
                <a:latin typeface="Consolas" panose="020B0609020204030204" pitchFamily="49" charset="0"/>
              </a:rPr>
              <a:t>PostEffectsBase</a:t>
            </a:r>
            <a:r>
              <a:rPr lang="en-US" dirty="0" smtClean="0">
                <a:solidFill>
                  <a:srgbClr val="000000"/>
                </a:solidFill>
                <a:latin typeface="Consolas" panose="020B0609020204030204" pitchFamily="49" charset="0"/>
              </a:rPr>
              <a:t> {</a:t>
            </a:r>
          </a:p>
          <a:p>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void</a:t>
            </a:r>
            <a:r>
              <a:rPr lang="en-US" dirty="0" smtClean="0">
                <a:solidFill>
                  <a:srgbClr val="000000"/>
                </a:solidFill>
                <a:latin typeface="Consolas" panose="020B0609020204030204" pitchFamily="49" charset="0"/>
              </a:rPr>
              <a:t> Start() {</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shader</a:t>
            </a:r>
            <a:r>
              <a:rPr lang="en-US" dirty="0" smtClean="0">
                <a:solidFill>
                  <a:srgbClr val="000000"/>
                </a:solidFill>
                <a:latin typeface="Consolas" panose="020B0609020204030204" pitchFamily="49" charset="0"/>
              </a:rPr>
              <a:t> = </a:t>
            </a:r>
            <a:r>
              <a:rPr lang="en-US" dirty="0" err="1" smtClean="0">
                <a:solidFill>
                  <a:srgbClr val="2B91AF"/>
                </a:solidFill>
                <a:latin typeface="Consolas" panose="020B0609020204030204" pitchFamily="49" charset="0"/>
              </a:rPr>
              <a:t>Shader</a:t>
            </a:r>
            <a:r>
              <a:rPr lang="en-US" dirty="0" err="1" smtClean="0">
                <a:solidFill>
                  <a:srgbClr val="000000"/>
                </a:solidFill>
                <a:latin typeface="Consolas" panose="020B0609020204030204" pitchFamily="49" charset="0"/>
              </a:rPr>
              <a:t>.Find</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"NPR/</a:t>
            </a:r>
            <a:r>
              <a:rPr lang="en-US" dirty="0" err="1" smtClean="0">
                <a:solidFill>
                  <a:srgbClr val="A31515"/>
                </a:solidFill>
                <a:latin typeface="Consolas" panose="020B0609020204030204" pitchFamily="49" charset="0"/>
              </a:rPr>
              <a:t>ContoursLaplace</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CreateMaterial</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p>
          <a:p>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r>
              <a:rPr lang="en-US" b="1" dirty="0" smtClean="0">
                <a:solidFill>
                  <a:srgbClr val="0000FF"/>
                </a:solidFill>
                <a:latin typeface="Consolas" panose="020B0609020204030204" pitchFamily="49" charset="0"/>
              </a:rPr>
              <a:t>void</a:t>
            </a:r>
            <a:r>
              <a:rPr lang="en-US" b="1" dirty="0" smtClean="0">
                <a:solidFill>
                  <a:srgbClr val="000000"/>
                </a:solidFill>
                <a:latin typeface="Consolas" panose="020B0609020204030204" pitchFamily="49" charset="0"/>
              </a:rPr>
              <a:t> </a:t>
            </a:r>
            <a:r>
              <a:rPr lang="en-US" b="1" dirty="0" err="1" smtClean="0">
                <a:solidFill>
                  <a:srgbClr val="000000"/>
                </a:solidFill>
                <a:latin typeface="Consolas" panose="020B0609020204030204" pitchFamily="49" charset="0"/>
              </a:rPr>
              <a:t>OnRenderImage</a:t>
            </a:r>
            <a:r>
              <a:rPr lang="en-US" b="1" dirty="0" smtClean="0">
                <a:solidFill>
                  <a:srgbClr val="000000"/>
                </a:solidFill>
                <a:latin typeface="Consolas" panose="020B0609020204030204" pitchFamily="49" charset="0"/>
              </a:rPr>
              <a:t>(</a:t>
            </a:r>
            <a:r>
              <a:rPr lang="en-US" b="1" dirty="0" err="1" smtClean="0">
                <a:solidFill>
                  <a:srgbClr val="2B91AF"/>
                </a:solidFill>
                <a:latin typeface="Consolas" panose="020B0609020204030204" pitchFamily="49" charset="0"/>
              </a:rPr>
              <a:t>RenderTexture</a:t>
            </a:r>
            <a:r>
              <a:rPr lang="en-US" b="1" dirty="0" smtClean="0">
                <a:solidFill>
                  <a:srgbClr val="000000"/>
                </a:solidFill>
                <a:latin typeface="Consolas" panose="020B0609020204030204" pitchFamily="49" charset="0"/>
              </a:rPr>
              <a:t> source, </a:t>
            </a:r>
            <a:r>
              <a:rPr lang="en-US" b="1" dirty="0" err="1" smtClean="0">
                <a:solidFill>
                  <a:srgbClr val="2B91AF"/>
                </a:solidFill>
                <a:latin typeface="Consolas" panose="020B0609020204030204" pitchFamily="49" charset="0"/>
              </a:rPr>
              <a:t>RenderTexture</a:t>
            </a:r>
            <a:r>
              <a:rPr lang="en-US" b="1" dirty="0" smtClean="0">
                <a:solidFill>
                  <a:srgbClr val="000000"/>
                </a:solidFill>
                <a:latin typeface="Consolas" panose="020B0609020204030204" pitchFamily="49" charset="0"/>
              </a:rPr>
              <a:t> destination){</a:t>
            </a:r>
          </a:p>
          <a:p>
            <a:r>
              <a:rPr lang="en-US" b="1" dirty="0" smtClean="0">
                <a:solidFill>
                  <a:srgbClr val="000000"/>
                </a:solidFill>
                <a:latin typeface="Consolas" panose="020B0609020204030204" pitchFamily="49" charset="0"/>
              </a:rPr>
              <a:t>        </a:t>
            </a:r>
            <a:r>
              <a:rPr lang="en-US" b="1" dirty="0" smtClean="0">
                <a:solidFill>
                  <a:srgbClr val="0000FF"/>
                </a:solidFill>
                <a:latin typeface="Consolas" panose="020B0609020204030204" pitchFamily="49" charset="0"/>
              </a:rPr>
              <a:t>//next slide</a:t>
            </a:r>
            <a:endParaRPr lang="en-US" b="1"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425024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 C# script</a:t>
            </a:r>
            <a:endParaRPr lang="en-US" dirty="0"/>
          </a:p>
        </p:txBody>
      </p:sp>
      <p:sp>
        <p:nvSpPr>
          <p:cNvPr id="4" name="Téglalap 3"/>
          <p:cNvSpPr/>
          <p:nvPr/>
        </p:nvSpPr>
        <p:spPr>
          <a:xfrm>
            <a:off x="1091877" y="2855556"/>
            <a:ext cx="8723453" cy="3139321"/>
          </a:xfrm>
          <a:prstGeom prst="rect">
            <a:avLst/>
          </a:prstGeom>
        </p:spPr>
        <p:txBody>
          <a:bodyPr wrap="square">
            <a:spAutoFit/>
          </a:bodyPr>
          <a:lstStyle/>
          <a:p>
            <a:r>
              <a:rPr lang="en-US" dirty="0" smtClean="0">
                <a:solidFill>
                  <a:srgbClr val="0000FF"/>
                </a:solidFill>
                <a:latin typeface="Consolas" panose="020B0609020204030204" pitchFamily="49" charset="0"/>
              </a:rPr>
              <a:t>void</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OnRenderImage</a:t>
            </a:r>
            <a:r>
              <a:rPr lang="en-US" dirty="0" smtClean="0">
                <a:solidFill>
                  <a:srgbClr val="000000"/>
                </a:solidFill>
                <a:latin typeface="Consolas" panose="020B0609020204030204" pitchFamily="49" charset="0"/>
              </a:rPr>
              <a:t>(</a:t>
            </a:r>
            <a:r>
              <a:rPr lang="en-US" dirty="0" err="1" smtClean="0">
                <a:solidFill>
                  <a:srgbClr val="2B91AF"/>
                </a:solidFill>
                <a:latin typeface="Consolas" panose="020B0609020204030204" pitchFamily="49" charset="0"/>
              </a:rPr>
              <a:t>RenderTexture</a:t>
            </a:r>
            <a:r>
              <a:rPr lang="en-US" dirty="0" smtClean="0">
                <a:solidFill>
                  <a:srgbClr val="000000"/>
                </a:solidFill>
                <a:latin typeface="Consolas" panose="020B0609020204030204" pitchFamily="49" charset="0"/>
              </a:rPr>
              <a:t> source, </a:t>
            </a:r>
            <a:r>
              <a:rPr lang="en-US" dirty="0" err="1" smtClean="0">
                <a:solidFill>
                  <a:srgbClr val="2B91AF"/>
                </a:solidFill>
                <a:latin typeface="Consolas" panose="020B0609020204030204" pitchFamily="49" charset="0"/>
              </a:rPr>
              <a:t>RenderTexture</a:t>
            </a:r>
            <a:r>
              <a:rPr lang="en-US" dirty="0" smtClean="0">
                <a:solidFill>
                  <a:srgbClr val="000000"/>
                </a:solidFill>
                <a:latin typeface="Consolas" panose="020B0609020204030204" pitchFamily="49" charset="0"/>
              </a:rPr>
              <a:t> destination)</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if</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CreateMaterial</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(source, destination, material, 0);</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else</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(source, destination);</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endParaRPr lang="en-US" dirty="0"/>
          </a:p>
        </p:txBody>
      </p:sp>
      <p:sp>
        <p:nvSpPr>
          <p:cNvPr id="5" name="Ellipszis 4"/>
          <p:cNvSpPr/>
          <p:nvPr/>
        </p:nvSpPr>
        <p:spPr>
          <a:xfrm>
            <a:off x="8067554" y="3915930"/>
            <a:ext cx="555585" cy="50928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9651345" y="3570408"/>
            <a:ext cx="2166407" cy="1200329"/>
          </a:xfrm>
          <a:prstGeom prst="rect">
            <a:avLst/>
          </a:prstGeom>
          <a:noFill/>
        </p:spPr>
        <p:txBody>
          <a:bodyPr wrap="square" rtlCol="0">
            <a:spAutoFit/>
          </a:bodyPr>
          <a:lstStyle/>
          <a:p>
            <a:pPr algn="ctr"/>
            <a:r>
              <a:rPr lang="en-US" dirty="0" smtClean="0"/>
              <a:t>Render first pass in </a:t>
            </a:r>
            <a:r>
              <a:rPr lang="en-US" dirty="0" err="1" smtClean="0"/>
              <a:t>shader</a:t>
            </a:r>
            <a:endParaRPr lang="en-US" dirty="0" smtClean="0"/>
          </a:p>
          <a:p>
            <a:pPr algn="ctr"/>
            <a:r>
              <a:rPr lang="en-US" dirty="0" smtClean="0"/>
              <a:t>(later we will have multiple passes)</a:t>
            </a:r>
            <a:endParaRPr lang="en-US" dirty="0"/>
          </a:p>
        </p:txBody>
      </p:sp>
      <p:cxnSp>
        <p:nvCxnSpPr>
          <p:cNvPr id="8" name="Egyenes összekötő nyíllal 7"/>
          <p:cNvCxnSpPr>
            <a:stCxn id="5" idx="6"/>
            <a:endCxn id="6" idx="1"/>
          </p:cNvCxnSpPr>
          <p:nvPr/>
        </p:nvCxnSpPr>
        <p:spPr>
          <a:xfrm>
            <a:off x="8623139" y="4170573"/>
            <a:ext cx="102820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680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Starting project</a:t>
            </a:r>
            <a:endParaRPr lang="en-US" dirty="0"/>
          </a:p>
        </p:txBody>
      </p:sp>
      <p:sp>
        <p:nvSpPr>
          <p:cNvPr id="3" name="Tartalom helye 2"/>
          <p:cNvSpPr>
            <a:spLocks noGrp="1"/>
          </p:cNvSpPr>
          <p:nvPr>
            <p:ph idx="1"/>
          </p:nvPr>
        </p:nvSpPr>
        <p:spPr/>
        <p:txBody>
          <a:bodyPr>
            <a:normAutofit/>
          </a:bodyPr>
          <a:lstStyle/>
          <a:p>
            <a:r>
              <a:rPr lang="en-US" sz="2400" dirty="0" smtClean="0"/>
              <a:t>Use the starting project of this practical – Pr04-ContoursBaseProject.zip</a:t>
            </a:r>
          </a:p>
          <a:p>
            <a:r>
              <a:rPr lang="en-US" sz="2400" dirty="0" smtClean="0"/>
              <a:t>Contains the </a:t>
            </a:r>
            <a:r>
              <a:rPr lang="en-US" sz="2400" dirty="0" err="1" smtClean="0"/>
              <a:t>PostEffectsBase</a:t>
            </a:r>
            <a:r>
              <a:rPr lang="en-US" sz="2400" dirty="0" smtClean="0"/>
              <a:t> base class for image effects from </a:t>
            </a:r>
            <a:r>
              <a:rPr lang="en-US" sz="2400" dirty="0" smtClean="0"/>
              <a:t>earlier</a:t>
            </a:r>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Open the base unity scene: </a:t>
            </a:r>
          </a:p>
          <a:p>
            <a:pPr lvl="1"/>
            <a:r>
              <a:rPr lang="en-US" sz="2000" dirty="0" smtClean="0"/>
              <a:t>Lab04/Lab04-Scene.unity</a:t>
            </a:r>
            <a:endParaRPr lang="en-US" sz="2000" dirty="0"/>
          </a:p>
        </p:txBody>
      </p:sp>
      <p:pic>
        <p:nvPicPr>
          <p:cNvPr id="4" name="Kép 3"/>
          <p:cNvPicPr>
            <a:picLocks noChangeAspect="1"/>
          </p:cNvPicPr>
          <p:nvPr/>
        </p:nvPicPr>
        <p:blipFill>
          <a:blip r:embed="rId2"/>
          <a:stretch>
            <a:fillRect/>
          </a:stretch>
        </p:blipFill>
        <p:spPr>
          <a:xfrm>
            <a:off x="1142511" y="2747290"/>
            <a:ext cx="1638300" cy="1476375"/>
          </a:xfrm>
          <a:prstGeom prst="rect">
            <a:avLst/>
          </a:prstGeom>
        </p:spPr>
      </p:pic>
    </p:spTree>
    <p:extLst>
      <p:ext uri="{BB962C8B-B14F-4D97-AF65-F5344CB8AC3E}">
        <p14:creationId xmlns:p14="http://schemas.microsoft.com/office/powerpoint/2010/main" val="2178054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 Luminance </a:t>
            </a:r>
            <a:r>
              <a:rPr lang="en-US" dirty="0" err="1" smtClean="0"/>
              <a:t>Shader</a:t>
            </a:r>
            <a:endParaRPr lang="en-US" dirty="0"/>
          </a:p>
        </p:txBody>
      </p:sp>
      <p:sp>
        <p:nvSpPr>
          <p:cNvPr id="3" name="Tartalom helye 2"/>
          <p:cNvSpPr>
            <a:spLocks noGrp="1"/>
          </p:cNvSpPr>
          <p:nvPr>
            <p:ph idx="1"/>
          </p:nvPr>
        </p:nvSpPr>
        <p:spPr>
          <a:xfrm>
            <a:off x="838200" y="1825625"/>
            <a:ext cx="10515600" cy="524036"/>
          </a:xfrm>
        </p:spPr>
        <p:txBody>
          <a:bodyPr/>
          <a:lstStyle/>
          <a:p>
            <a:r>
              <a:rPr lang="en-US" dirty="0" smtClean="0"/>
              <a:t>Write a simple RGB -&gt; greyscale </a:t>
            </a:r>
            <a:r>
              <a:rPr lang="en-US" dirty="0" err="1" smtClean="0"/>
              <a:t>shader</a:t>
            </a:r>
            <a:endParaRPr lang="en-US" dirty="0"/>
          </a:p>
        </p:txBody>
      </p:sp>
      <p:sp>
        <p:nvSpPr>
          <p:cNvPr id="4" name="Téglalap 3"/>
          <p:cNvSpPr/>
          <p:nvPr/>
        </p:nvSpPr>
        <p:spPr>
          <a:xfrm>
            <a:off x="838200" y="2484598"/>
            <a:ext cx="6096000" cy="2308324"/>
          </a:xfrm>
          <a:prstGeom prst="rect">
            <a:avLst/>
          </a:prstGeom>
        </p:spPr>
        <p:txBody>
          <a:bodyPr>
            <a:spAutoFit/>
          </a:bodyPr>
          <a:lstStyle/>
          <a:p>
            <a:r>
              <a:rPr lang="en-US" dirty="0">
                <a:solidFill>
                  <a:schemeClr val="bg2">
                    <a:lumMod val="50000"/>
                  </a:schemeClr>
                </a:solidFill>
                <a:latin typeface="Consolas" panose="020B0609020204030204" pitchFamily="49" charset="0"/>
              </a:rPr>
              <a:t>sampler2D _</a:t>
            </a:r>
            <a:r>
              <a:rPr lang="en-US" dirty="0" err="1">
                <a:solidFill>
                  <a:schemeClr val="bg2">
                    <a:lumMod val="50000"/>
                  </a:schemeClr>
                </a:solidFill>
                <a:latin typeface="Consolas" panose="020B0609020204030204" pitchFamily="49" charset="0"/>
              </a:rPr>
              <a:t>MainTex</a:t>
            </a:r>
            <a:r>
              <a:rPr lang="en-US" dirty="0">
                <a:solidFill>
                  <a:schemeClr val="bg2">
                    <a:lumMod val="50000"/>
                  </a:schemeClr>
                </a:solidFill>
                <a:latin typeface="Consolas" panose="020B0609020204030204" pitchFamily="49" charset="0"/>
              </a:rPr>
              <a:t>;</a:t>
            </a:r>
          </a:p>
          <a:p>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float4</a:t>
            </a:r>
            <a:r>
              <a:rPr lang="en-US" dirty="0">
                <a:solidFill>
                  <a:srgbClr val="000000"/>
                </a:solidFill>
                <a:latin typeface="Consolas" panose="020B0609020204030204" pitchFamily="49" charset="0"/>
              </a:rPr>
              <a:t> frag (v2f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SV_Target</a:t>
            </a:r>
            <a:endParaRPr lang="en-US"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a:t>
            </a:r>
          </a:p>
          <a:p>
            <a:pPr lvl="1"/>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L = dot(tex2D(_</a:t>
            </a:r>
            <a:r>
              <a:rPr lang="en-US" dirty="0" err="1">
                <a:solidFill>
                  <a:srgbClr val="000000"/>
                </a:solidFill>
                <a:latin typeface="Consolas" panose="020B0609020204030204" pitchFamily="49" charset="0"/>
              </a:rPr>
              <a:t>MainTex</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i.uv</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rgb</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float3</a:t>
            </a:r>
            <a:r>
              <a:rPr lang="en-US" dirty="0">
                <a:solidFill>
                  <a:srgbClr val="000000"/>
                </a:solidFill>
                <a:latin typeface="Consolas" panose="020B0609020204030204" pitchFamily="49" charset="0"/>
              </a:rPr>
              <a:t>(0.2126, 0.7152, 0.0722));</a:t>
            </a:r>
          </a:p>
          <a:p>
            <a:pPr lvl="1"/>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float4</a:t>
            </a:r>
            <a:r>
              <a:rPr lang="en-US" dirty="0">
                <a:solidFill>
                  <a:srgbClr val="000000"/>
                </a:solidFill>
                <a:latin typeface="Consolas" panose="020B0609020204030204" pitchFamily="49" charset="0"/>
              </a:rPr>
              <a:t>(L,L,L,1);</a:t>
            </a:r>
          </a:p>
          <a:p>
            <a:r>
              <a:rPr lang="en-US" dirty="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1794115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Contours with Laplacian – Luminance </a:t>
            </a:r>
            <a:r>
              <a:rPr lang="en-US" dirty="0" err="1"/>
              <a:t>Shader</a:t>
            </a:r>
            <a:endParaRPr lang="en-US" dirty="0"/>
          </a:p>
        </p:txBody>
      </p:sp>
      <p:sp>
        <p:nvSpPr>
          <p:cNvPr id="3" name="Tartalom helye 2"/>
          <p:cNvSpPr>
            <a:spLocks noGrp="1"/>
          </p:cNvSpPr>
          <p:nvPr>
            <p:ph idx="1"/>
          </p:nvPr>
        </p:nvSpPr>
        <p:spPr>
          <a:xfrm>
            <a:off x="838200" y="1690688"/>
            <a:ext cx="10515600" cy="4486275"/>
          </a:xfrm>
        </p:spPr>
        <p:txBody>
          <a:bodyPr/>
          <a:lstStyle/>
          <a:p>
            <a:r>
              <a:rPr lang="en-US" dirty="0" smtClean="0"/>
              <a:t>Attach it to the main camera and try it!</a:t>
            </a:r>
          </a:p>
          <a:p>
            <a:pPr marL="0" indent="0">
              <a:buNone/>
            </a:pPr>
            <a:r>
              <a:rPr lang="en-US" dirty="0" smtClean="0"/>
              <a:t>	(disable or delete </a:t>
            </a:r>
            <a:r>
              <a:rPr lang="en-US" dirty="0" err="1" smtClean="0"/>
              <a:t>ContoursGradient</a:t>
            </a:r>
            <a:r>
              <a:rPr lang="en-US" dirty="0" smtClean="0"/>
              <a:t> script)</a:t>
            </a:r>
            <a:endParaRPr lang="en-US" dirty="0"/>
          </a:p>
        </p:txBody>
      </p:sp>
      <p:pic>
        <p:nvPicPr>
          <p:cNvPr id="4" name="Kép 3"/>
          <p:cNvPicPr>
            <a:picLocks noChangeAspect="1"/>
          </p:cNvPicPr>
          <p:nvPr/>
        </p:nvPicPr>
        <p:blipFill>
          <a:blip r:embed="rId2"/>
          <a:stretch>
            <a:fillRect/>
          </a:stretch>
        </p:blipFill>
        <p:spPr>
          <a:xfrm>
            <a:off x="8615060" y="1690688"/>
            <a:ext cx="3295650" cy="2371725"/>
          </a:xfrm>
          <a:prstGeom prst="rect">
            <a:avLst/>
          </a:prstGeom>
        </p:spPr>
      </p:pic>
      <p:pic>
        <p:nvPicPr>
          <p:cNvPr id="5" name="Kép 4"/>
          <p:cNvPicPr>
            <a:picLocks noChangeAspect="1"/>
          </p:cNvPicPr>
          <p:nvPr/>
        </p:nvPicPr>
        <p:blipFill>
          <a:blip r:embed="rId3"/>
          <a:stretch>
            <a:fillRect/>
          </a:stretch>
        </p:blipFill>
        <p:spPr>
          <a:xfrm>
            <a:off x="1076444" y="2876550"/>
            <a:ext cx="6855227" cy="3813311"/>
          </a:xfrm>
          <a:prstGeom prst="rect">
            <a:avLst/>
          </a:prstGeom>
        </p:spPr>
      </p:pic>
    </p:spTree>
    <p:extLst>
      <p:ext uri="{BB962C8B-B14F-4D97-AF65-F5344CB8AC3E}">
        <p14:creationId xmlns:p14="http://schemas.microsoft.com/office/powerpoint/2010/main" val="1100581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Contours with </a:t>
            </a:r>
            <a:r>
              <a:rPr lang="en-US" dirty="0" smtClean="0"/>
              <a:t>Laplacian – Laplace operator</a:t>
            </a:r>
            <a:endParaRPr lang="en-US" dirty="0"/>
          </a:p>
        </p:txBody>
      </p:sp>
      <p:sp>
        <p:nvSpPr>
          <p:cNvPr id="3" name="Tartalom helye 2"/>
          <p:cNvSpPr>
            <a:spLocks noGrp="1"/>
          </p:cNvSpPr>
          <p:nvPr>
            <p:ph idx="1"/>
          </p:nvPr>
        </p:nvSpPr>
        <p:spPr>
          <a:xfrm>
            <a:off x="243068" y="1898358"/>
            <a:ext cx="4062713" cy="2375985"/>
          </a:xfrm>
        </p:spPr>
        <p:txBody>
          <a:bodyPr/>
          <a:lstStyle/>
          <a:p>
            <a:r>
              <a:rPr lang="en-US" dirty="0" smtClean="0"/>
              <a:t>Add new pass to </a:t>
            </a:r>
            <a:r>
              <a:rPr lang="en-US" dirty="0" err="1" smtClean="0"/>
              <a:t>shader</a:t>
            </a:r>
            <a:r>
              <a:rPr lang="en-US" dirty="0" smtClean="0"/>
              <a:t> (duplicate the first pass)</a:t>
            </a:r>
            <a:endParaRPr lang="en-US" dirty="0"/>
          </a:p>
        </p:txBody>
      </p:sp>
      <p:sp>
        <p:nvSpPr>
          <p:cNvPr id="4" name="Téglalap 3"/>
          <p:cNvSpPr/>
          <p:nvPr/>
        </p:nvSpPr>
        <p:spPr>
          <a:xfrm>
            <a:off x="5257800" y="1318286"/>
            <a:ext cx="6096000" cy="5632311"/>
          </a:xfrm>
          <a:prstGeom prst="rect">
            <a:avLst/>
          </a:prstGeom>
        </p:spPr>
        <p:txBody>
          <a:bodyPr>
            <a:spAutoFit/>
          </a:bodyPr>
          <a:lstStyle/>
          <a:p>
            <a:r>
              <a:rPr lang="en-US" dirty="0" err="1">
                <a:solidFill>
                  <a:schemeClr val="bg2">
                    <a:lumMod val="50000"/>
                  </a:schemeClr>
                </a:solidFill>
                <a:latin typeface="Consolas" panose="020B0609020204030204" pitchFamily="49" charset="0"/>
              </a:rPr>
              <a:t>Shader</a:t>
            </a:r>
            <a:r>
              <a:rPr lang="en-US" dirty="0">
                <a:solidFill>
                  <a:schemeClr val="bg2">
                    <a:lumMod val="50000"/>
                  </a:schemeClr>
                </a:solidFill>
                <a:latin typeface="Consolas" panose="020B0609020204030204" pitchFamily="49" charset="0"/>
              </a:rPr>
              <a:t> "</a:t>
            </a:r>
            <a:r>
              <a:rPr lang="en-US" dirty="0" smtClean="0">
                <a:solidFill>
                  <a:schemeClr val="bg2">
                    <a:lumMod val="50000"/>
                  </a:schemeClr>
                </a:solidFill>
                <a:latin typeface="Consolas" panose="020B0609020204030204" pitchFamily="49" charset="0"/>
              </a:rPr>
              <a:t>NPR/</a:t>
            </a:r>
            <a:r>
              <a:rPr lang="en-US" dirty="0" err="1" smtClean="0">
                <a:solidFill>
                  <a:schemeClr val="bg2">
                    <a:lumMod val="50000"/>
                  </a:schemeClr>
                </a:solidFill>
                <a:latin typeface="Consolas" panose="020B0609020204030204" pitchFamily="49" charset="0"/>
              </a:rPr>
              <a:t>ContoursLaplace</a:t>
            </a:r>
            <a:endParaRPr lang="en-US" dirty="0">
              <a:solidFill>
                <a:schemeClr val="bg2">
                  <a:lumMod val="50000"/>
                </a:schemeClr>
              </a:solidFill>
              <a:latin typeface="Consolas" panose="020B0609020204030204" pitchFamily="49" charset="0"/>
            </a:endParaRPr>
          </a:p>
          <a:p>
            <a:r>
              <a:rPr lang="en-US" dirty="0">
                <a:solidFill>
                  <a:schemeClr val="bg2">
                    <a:lumMod val="50000"/>
                  </a:schemeClr>
                </a:solidFill>
                <a:latin typeface="Consolas" panose="020B0609020204030204" pitchFamily="49" charset="0"/>
              </a:rPr>
              <a:t>{</a:t>
            </a:r>
          </a:p>
          <a:p>
            <a:pPr lvl="1"/>
            <a:r>
              <a:rPr lang="en-US" dirty="0">
                <a:solidFill>
                  <a:schemeClr val="bg2">
                    <a:lumMod val="50000"/>
                  </a:schemeClr>
                </a:solidFill>
                <a:latin typeface="Consolas" panose="020B0609020204030204" pitchFamily="49" charset="0"/>
              </a:rPr>
              <a:t>Properties</a:t>
            </a:r>
          </a:p>
          <a:p>
            <a:pPr lvl="1"/>
            <a:r>
              <a:rPr lang="en-US" dirty="0">
                <a:solidFill>
                  <a:schemeClr val="bg2">
                    <a:lumMod val="50000"/>
                  </a:schemeClr>
                </a:solidFill>
                <a:latin typeface="Consolas" panose="020B0609020204030204" pitchFamily="49" charset="0"/>
              </a:rPr>
              <a:t>{</a:t>
            </a:r>
          </a:p>
          <a:p>
            <a:pPr lvl="1"/>
            <a:r>
              <a:rPr lang="en-US" dirty="0">
                <a:solidFill>
                  <a:schemeClr val="bg2">
                    <a:lumMod val="50000"/>
                  </a:schemeClr>
                </a:solidFill>
                <a:latin typeface="Consolas" panose="020B0609020204030204" pitchFamily="49" charset="0"/>
              </a:rPr>
              <a:t>_</a:t>
            </a:r>
            <a:r>
              <a:rPr lang="en-US" dirty="0" err="1">
                <a:solidFill>
                  <a:schemeClr val="bg2">
                    <a:lumMod val="50000"/>
                  </a:schemeClr>
                </a:solidFill>
                <a:latin typeface="Consolas" panose="020B0609020204030204" pitchFamily="49" charset="0"/>
              </a:rPr>
              <a:t>MainTex</a:t>
            </a:r>
            <a:r>
              <a:rPr lang="en-US" dirty="0">
                <a:solidFill>
                  <a:schemeClr val="bg2">
                    <a:lumMod val="50000"/>
                  </a:schemeClr>
                </a:solidFill>
                <a:latin typeface="Consolas" panose="020B0609020204030204" pitchFamily="49" charset="0"/>
              </a:rPr>
              <a:t> ("Texture", 2D) = "white" {}</a:t>
            </a:r>
          </a:p>
          <a:p>
            <a:pPr lvl="1"/>
            <a:r>
              <a:rPr lang="en-US" dirty="0">
                <a:solidFill>
                  <a:schemeClr val="bg2">
                    <a:lumMod val="50000"/>
                  </a:schemeClr>
                </a:solidFill>
                <a:latin typeface="Consolas" panose="020B0609020204030204" pitchFamily="49" charset="0"/>
              </a:rPr>
              <a:t>}</a:t>
            </a:r>
          </a:p>
          <a:p>
            <a:pPr lvl="1"/>
            <a:r>
              <a:rPr lang="en-US" dirty="0" err="1">
                <a:solidFill>
                  <a:schemeClr val="bg2">
                    <a:lumMod val="50000"/>
                  </a:schemeClr>
                </a:solidFill>
                <a:latin typeface="Consolas" panose="020B0609020204030204" pitchFamily="49" charset="0"/>
              </a:rPr>
              <a:t>SubShader</a:t>
            </a:r>
            <a:endParaRPr lang="en-US" dirty="0">
              <a:solidFill>
                <a:schemeClr val="bg2">
                  <a:lumMod val="50000"/>
                </a:schemeClr>
              </a:solidFill>
              <a:latin typeface="Consolas" panose="020B0609020204030204" pitchFamily="49" charset="0"/>
            </a:endParaRPr>
          </a:p>
          <a:p>
            <a:pPr lvl="1"/>
            <a:r>
              <a:rPr lang="en-US" dirty="0">
                <a:solidFill>
                  <a:schemeClr val="bg2">
                    <a:lumMod val="50000"/>
                  </a:schemeClr>
                </a:solidFill>
                <a:latin typeface="Consolas" panose="020B0609020204030204" pitchFamily="49" charset="0"/>
              </a:rPr>
              <a:t>{</a:t>
            </a:r>
          </a:p>
          <a:p>
            <a:pPr lvl="2"/>
            <a:r>
              <a:rPr lang="en-US" dirty="0">
                <a:solidFill>
                  <a:schemeClr val="bg2">
                    <a:lumMod val="50000"/>
                  </a:schemeClr>
                </a:solidFill>
                <a:latin typeface="Consolas" panose="020B0609020204030204" pitchFamily="49" charset="0"/>
              </a:rPr>
              <a:t>// No culling or depth</a:t>
            </a:r>
          </a:p>
          <a:p>
            <a:pPr lvl="2"/>
            <a:r>
              <a:rPr lang="en-US" dirty="0">
                <a:solidFill>
                  <a:schemeClr val="bg2">
                    <a:lumMod val="50000"/>
                  </a:schemeClr>
                </a:solidFill>
                <a:latin typeface="Consolas" panose="020B0609020204030204" pitchFamily="49" charset="0"/>
              </a:rPr>
              <a:t>Cull Off </a:t>
            </a:r>
            <a:r>
              <a:rPr lang="en-US" dirty="0" err="1">
                <a:solidFill>
                  <a:schemeClr val="bg2">
                    <a:lumMod val="50000"/>
                  </a:schemeClr>
                </a:solidFill>
                <a:latin typeface="Consolas" panose="020B0609020204030204" pitchFamily="49" charset="0"/>
              </a:rPr>
              <a:t>ZWrite</a:t>
            </a:r>
            <a:r>
              <a:rPr lang="en-US" dirty="0">
                <a:solidFill>
                  <a:schemeClr val="bg2">
                    <a:lumMod val="50000"/>
                  </a:schemeClr>
                </a:solidFill>
                <a:latin typeface="Consolas" panose="020B0609020204030204" pitchFamily="49" charset="0"/>
              </a:rPr>
              <a:t> Off </a:t>
            </a:r>
            <a:r>
              <a:rPr lang="en-US" dirty="0" err="1">
                <a:solidFill>
                  <a:schemeClr val="bg2">
                    <a:lumMod val="50000"/>
                  </a:schemeClr>
                </a:solidFill>
                <a:latin typeface="Consolas" panose="020B0609020204030204" pitchFamily="49" charset="0"/>
              </a:rPr>
              <a:t>ZTest</a:t>
            </a:r>
            <a:r>
              <a:rPr lang="en-US" dirty="0">
                <a:solidFill>
                  <a:schemeClr val="bg2">
                    <a:lumMod val="50000"/>
                  </a:schemeClr>
                </a:solidFill>
                <a:latin typeface="Consolas" panose="020B0609020204030204" pitchFamily="49" charset="0"/>
              </a:rPr>
              <a:t> Always</a:t>
            </a:r>
          </a:p>
          <a:p>
            <a:pPr lvl="2"/>
            <a:endParaRPr lang="en-US" dirty="0">
              <a:solidFill>
                <a:schemeClr val="bg2">
                  <a:lumMod val="50000"/>
                </a:schemeClr>
              </a:solidFill>
              <a:latin typeface="Consolas" panose="020B0609020204030204" pitchFamily="49" charset="0"/>
            </a:endParaRPr>
          </a:p>
          <a:p>
            <a:pPr lvl="2"/>
            <a:r>
              <a:rPr lang="en-US" dirty="0">
                <a:solidFill>
                  <a:schemeClr val="bg2">
                    <a:lumMod val="50000"/>
                  </a:schemeClr>
                </a:solidFill>
                <a:latin typeface="Consolas" panose="020B0609020204030204" pitchFamily="49" charset="0"/>
              </a:rPr>
              <a:t>Pass</a:t>
            </a:r>
          </a:p>
          <a:p>
            <a:pPr lvl="2"/>
            <a:r>
              <a:rPr lang="en-US" dirty="0" smtClean="0">
                <a:solidFill>
                  <a:schemeClr val="bg2">
                    <a:lumMod val="50000"/>
                  </a:schemeClr>
                </a:solidFill>
                <a:latin typeface="Consolas" panose="020B0609020204030204" pitchFamily="49" charset="0"/>
              </a:rPr>
              <a:t>{</a:t>
            </a:r>
          </a:p>
          <a:p>
            <a:pPr lvl="2"/>
            <a:r>
              <a:rPr lang="en-US" dirty="0" smtClean="0">
                <a:solidFill>
                  <a:schemeClr val="bg2">
                    <a:lumMod val="50000"/>
                  </a:schemeClr>
                </a:solidFill>
                <a:latin typeface="Consolas" panose="020B0609020204030204" pitchFamily="49" charset="0"/>
              </a:rPr>
              <a:t>…</a:t>
            </a:r>
          </a:p>
          <a:p>
            <a:pPr lvl="2"/>
            <a:r>
              <a:rPr lang="en-US" dirty="0" smtClean="0">
                <a:solidFill>
                  <a:schemeClr val="bg2">
                    <a:lumMod val="50000"/>
                  </a:schemeClr>
                </a:solidFill>
                <a:latin typeface="Consolas" panose="020B0609020204030204" pitchFamily="49" charset="0"/>
              </a:rPr>
              <a:t>}</a:t>
            </a:r>
          </a:p>
          <a:p>
            <a:pPr lvl="2"/>
            <a:r>
              <a:rPr lang="en-US" dirty="0">
                <a:solidFill>
                  <a:srgbClr val="000000"/>
                </a:solidFill>
                <a:latin typeface="Consolas" panose="020B0609020204030204" pitchFamily="49" charset="0"/>
              </a:rPr>
              <a:t>Pass</a:t>
            </a:r>
          </a:p>
          <a:p>
            <a:pPr lvl="2"/>
            <a:r>
              <a:rPr lang="en-US" dirty="0">
                <a:solidFill>
                  <a:srgbClr val="000000"/>
                </a:solidFill>
                <a:latin typeface="Consolas" panose="020B0609020204030204" pitchFamily="49" charset="0"/>
              </a:rPr>
              <a:t>{</a:t>
            </a:r>
          </a:p>
          <a:p>
            <a:pPr lvl="2"/>
            <a:r>
              <a:rPr lang="en-US" dirty="0">
                <a:solidFill>
                  <a:srgbClr val="000000"/>
                </a:solidFill>
                <a:latin typeface="Consolas" panose="020B0609020204030204" pitchFamily="49" charset="0"/>
              </a:rPr>
              <a:t>…</a:t>
            </a:r>
          </a:p>
          <a:p>
            <a:pPr lvl="2"/>
            <a:r>
              <a:rPr lang="en-US" dirty="0">
                <a:solidFill>
                  <a:srgbClr val="000000"/>
                </a:solidFill>
                <a:latin typeface="Consolas" panose="020B0609020204030204" pitchFamily="49" charset="0"/>
              </a:rPr>
              <a:t>}</a:t>
            </a:r>
            <a:endParaRPr lang="en-US" dirty="0"/>
          </a:p>
          <a:p>
            <a:pPr lvl="2"/>
            <a:endParaRPr lang="en-US" dirty="0"/>
          </a:p>
        </p:txBody>
      </p:sp>
      <p:sp>
        <p:nvSpPr>
          <p:cNvPr id="5" name="Bal oldali kapcsos zárójel 4"/>
          <p:cNvSpPr/>
          <p:nvPr/>
        </p:nvSpPr>
        <p:spPr>
          <a:xfrm>
            <a:off x="5567423" y="4409954"/>
            <a:ext cx="528577" cy="107644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Bal oldali kapcsos zárójel 5"/>
          <p:cNvSpPr/>
          <p:nvPr/>
        </p:nvSpPr>
        <p:spPr>
          <a:xfrm>
            <a:off x="5567423" y="5486400"/>
            <a:ext cx="528577" cy="107644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Görbe összekötő 7"/>
          <p:cNvCxnSpPr>
            <a:stCxn id="5" idx="1"/>
          </p:cNvCxnSpPr>
          <p:nvPr/>
        </p:nvCxnSpPr>
        <p:spPr>
          <a:xfrm rot="10800000" flipV="1">
            <a:off x="5567423" y="4948177"/>
            <a:ext cx="12700" cy="1076446"/>
          </a:xfrm>
          <a:prstGeom prst="curvedConnector4">
            <a:avLst>
              <a:gd name="adj1" fmla="val 6129118"/>
              <a:gd name="adj2" fmla="val 10725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0"/>
          <p:cNvSpPr txBox="1"/>
          <p:nvPr/>
        </p:nvSpPr>
        <p:spPr>
          <a:xfrm>
            <a:off x="2936581" y="5301734"/>
            <a:ext cx="2166407" cy="369332"/>
          </a:xfrm>
          <a:prstGeom prst="rect">
            <a:avLst/>
          </a:prstGeom>
          <a:noFill/>
        </p:spPr>
        <p:txBody>
          <a:bodyPr wrap="square" rtlCol="0">
            <a:spAutoFit/>
          </a:bodyPr>
          <a:lstStyle/>
          <a:p>
            <a:pPr algn="ctr"/>
            <a:r>
              <a:rPr lang="en-US" dirty="0" smtClean="0">
                <a:solidFill>
                  <a:srgbClr val="FF0000"/>
                </a:solidFill>
              </a:rPr>
              <a:t>Copy - Paste</a:t>
            </a:r>
            <a:endParaRPr lang="en-US" dirty="0">
              <a:solidFill>
                <a:srgbClr val="FF0000"/>
              </a:solidFill>
            </a:endParaRPr>
          </a:p>
        </p:txBody>
      </p:sp>
    </p:spTree>
    <p:extLst>
      <p:ext uri="{BB962C8B-B14F-4D97-AF65-F5344CB8AC3E}">
        <p14:creationId xmlns:p14="http://schemas.microsoft.com/office/powerpoint/2010/main" val="2982569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Contours with </a:t>
            </a:r>
            <a:r>
              <a:rPr lang="en-US" dirty="0" smtClean="0"/>
              <a:t>Laplacian – Laplace operator</a:t>
            </a:r>
            <a:endParaRPr lang="en-US" dirty="0"/>
          </a:p>
        </p:txBody>
      </p:sp>
      <p:sp>
        <p:nvSpPr>
          <p:cNvPr id="3" name="Tartalom helye 2"/>
          <p:cNvSpPr>
            <a:spLocks noGrp="1"/>
          </p:cNvSpPr>
          <p:nvPr>
            <p:ph idx="1"/>
          </p:nvPr>
        </p:nvSpPr>
        <p:spPr>
          <a:xfrm>
            <a:off x="243068" y="1898359"/>
            <a:ext cx="7986532" cy="543900"/>
          </a:xfrm>
        </p:spPr>
        <p:txBody>
          <a:bodyPr/>
          <a:lstStyle/>
          <a:p>
            <a:r>
              <a:rPr lang="en-US" dirty="0" smtClean="0"/>
              <a:t>In new pass replace the fragment </a:t>
            </a:r>
            <a:r>
              <a:rPr lang="en-US" dirty="0" err="1" smtClean="0"/>
              <a:t>shader</a:t>
            </a:r>
            <a:endParaRPr lang="en-US" dirty="0"/>
          </a:p>
        </p:txBody>
      </p:sp>
      <p:sp>
        <p:nvSpPr>
          <p:cNvPr id="7" name="Téglalap 6"/>
          <p:cNvSpPr/>
          <p:nvPr/>
        </p:nvSpPr>
        <p:spPr>
          <a:xfrm>
            <a:off x="1147823" y="2566183"/>
            <a:ext cx="9896353" cy="3416320"/>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sampler2D _</a:t>
            </a:r>
            <a:r>
              <a:rPr lang="en-US" dirty="0" err="1" smtClean="0">
                <a:solidFill>
                  <a:schemeClr val="bg2">
                    <a:lumMod val="50000"/>
                  </a:schemeClr>
                </a:solidFill>
                <a:latin typeface="Consolas" panose="020B0609020204030204" pitchFamily="49" charset="0"/>
              </a:rPr>
              <a:t>MainTex</a:t>
            </a:r>
            <a:r>
              <a:rPr lang="en-US" dirty="0" smtClean="0">
                <a:solidFill>
                  <a:schemeClr val="bg2">
                    <a:lumMod val="50000"/>
                  </a:schemeClr>
                </a:solidFill>
                <a:latin typeface="Consolas" panose="020B0609020204030204" pitchFamily="49" charset="0"/>
              </a:rPr>
              <a:t>;</a:t>
            </a: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frag(v2f </a:t>
            </a:r>
            <a:r>
              <a:rPr lang="en-US" dirty="0" err="1" smtClean="0">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SV_Target</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 1)).r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(0,-1)).r</a:t>
            </a:r>
          </a:p>
          <a:p>
            <a:r>
              <a:rPr lang="en-US" dirty="0" smtClean="0">
                <a:solidFill>
                  <a:srgbClr val="000000"/>
                </a:solidFill>
                <a:latin typeface="Consolas" panose="020B0609020204030204" pitchFamily="49" charset="0"/>
              </a:rPr>
              <a:t>               - 4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).r;</a:t>
            </a:r>
          </a:p>
          <a:p>
            <a:r>
              <a:rPr lang="en-US" dirty="0" smtClean="0">
                <a:solidFill>
                  <a:srgbClr val="0000FF"/>
                </a:solidFill>
                <a:latin typeface="Consolas" panose="020B0609020204030204" pitchFamily="49" charset="0"/>
              </a:rPr>
              <a:t>    return</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 1);</a:t>
            </a:r>
          </a:p>
          <a:p>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3164829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Contours with </a:t>
            </a:r>
            <a:r>
              <a:rPr lang="en-US" dirty="0" smtClean="0"/>
              <a:t>Laplacian – Laplace operator</a:t>
            </a:r>
            <a:endParaRPr lang="en-US" dirty="0"/>
          </a:p>
        </p:txBody>
      </p:sp>
      <p:sp>
        <p:nvSpPr>
          <p:cNvPr id="3" name="Tartalom helye 2"/>
          <p:cNvSpPr>
            <a:spLocks noGrp="1"/>
          </p:cNvSpPr>
          <p:nvPr>
            <p:ph idx="1"/>
          </p:nvPr>
        </p:nvSpPr>
        <p:spPr>
          <a:xfrm>
            <a:off x="243068" y="1898359"/>
            <a:ext cx="7986532" cy="543900"/>
          </a:xfrm>
        </p:spPr>
        <p:txBody>
          <a:bodyPr/>
          <a:lstStyle/>
          <a:p>
            <a:r>
              <a:rPr lang="en-US" dirty="0" smtClean="0"/>
              <a:t>In C# script</a:t>
            </a:r>
            <a:endParaRPr lang="en-US" dirty="0"/>
          </a:p>
        </p:txBody>
      </p:sp>
      <p:sp>
        <p:nvSpPr>
          <p:cNvPr id="4" name="Téglalap 3"/>
          <p:cNvSpPr/>
          <p:nvPr/>
        </p:nvSpPr>
        <p:spPr>
          <a:xfrm>
            <a:off x="104172" y="2649930"/>
            <a:ext cx="11921924" cy="4247317"/>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void </a:t>
            </a:r>
            <a:r>
              <a:rPr lang="en-US" dirty="0" err="1" smtClean="0">
                <a:solidFill>
                  <a:schemeClr val="bg2">
                    <a:lumMod val="50000"/>
                  </a:schemeClr>
                </a:solidFill>
                <a:latin typeface="Consolas" panose="020B0609020204030204" pitchFamily="49" charset="0"/>
              </a:rPr>
              <a:t>OnRenderImage</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source, </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destination)</a:t>
            </a:r>
          </a:p>
          <a:p>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if (</a:t>
            </a:r>
            <a:r>
              <a:rPr lang="en-US" dirty="0" err="1" smtClean="0">
                <a:solidFill>
                  <a:schemeClr val="bg2">
                    <a:lumMod val="50000"/>
                  </a:schemeClr>
                </a:solidFill>
                <a:latin typeface="Consolas" panose="020B0609020204030204" pitchFamily="49" charset="0"/>
              </a:rPr>
              <a:t>CreateMaterial</a:t>
            </a:r>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RenderTexture</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tmp</a:t>
            </a:r>
            <a:r>
              <a:rPr lang="en-US" dirty="0" smtClean="0">
                <a:solidFill>
                  <a:srgbClr val="000000"/>
                </a:solidFill>
                <a:latin typeface="Consolas" panose="020B0609020204030204" pitchFamily="49" charset="0"/>
              </a:rPr>
              <a:t> = </a:t>
            </a:r>
          </a:p>
          <a:p>
            <a:r>
              <a:rPr lang="en-US" dirty="0" err="1" smtClean="0">
                <a:solidFill>
                  <a:srgbClr val="2B91AF"/>
                </a:solidFill>
                <a:latin typeface="Consolas" panose="020B0609020204030204" pitchFamily="49" charset="0"/>
              </a:rPr>
              <a:t>RenderTexture</a:t>
            </a:r>
            <a:r>
              <a:rPr lang="en-US" dirty="0" err="1" smtClean="0">
                <a:solidFill>
                  <a:srgbClr val="000000"/>
                </a:solidFill>
                <a:latin typeface="Consolas" panose="020B0609020204030204" pitchFamily="49" charset="0"/>
              </a:rPr>
              <a:t>.GetTemporary</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source.width</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source.height</a:t>
            </a:r>
            <a:r>
              <a:rPr lang="en-US" dirty="0" smtClean="0">
                <a:solidFill>
                  <a:srgbClr val="000000"/>
                </a:solidFill>
                <a:latin typeface="Consolas" panose="020B0609020204030204" pitchFamily="49" charset="0"/>
              </a:rPr>
              <a:t>, 0, </a:t>
            </a:r>
            <a:r>
              <a:rPr lang="en-US" dirty="0" err="1" smtClean="0">
                <a:solidFill>
                  <a:srgbClr val="2B91AF"/>
                </a:solidFill>
                <a:latin typeface="Consolas" panose="020B0609020204030204" pitchFamily="49" charset="0"/>
              </a:rPr>
              <a:t>RenderTextureFormat</a:t>
            </a:r>
            <a:r>
              <a:rPr lang="en-US" dirty="0" err="1" smtClean="0">
                <a:solidFill>
                  <a:srgbClr val="000000"/>
                </a:solidFill>
                <a:latin typeface="Consolas" panose="020B0609020204030204" pitchFamily="49" charset="0"/>
              </a:rPr>
              <a:t>.DefaultHDR</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(source, </a:t>
            </a:r>
            <a:r>
              <a:rPr lang="en-US" dirty="0" err="1" smtClean="0">
                <a:solidFill>
                  <a:srgbClr val="000000"/>
                </a:solidFill>
                <a:latin typeface="Consolas" panose="020B0609020204030204" pitchFamily="49" charset="0"/>
              </a:rPr>
              <a:t>tmp</a:t>
            </a:r>
            <a:r>
              <a:rPr lang="en-US" dirty="0" smtClean="0">
                <a:solidFill>
                  <a:srgbClr val="000000"/>
                </a:solidFill>
                <a:latin typeface="Consolas" panose="020B0609020204030204" pitchFamily="49" charset="0"/>
              </a:rPr>
              <a:t>, material, 0);</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tmp</a:t>
            </a:r>
            <a:r>
              <a:rPr lang="en-US" dirty="0" smtClean="0">
                <a:solidFill>
                  <a:srgbClr val="000000"/>
                </a:solidFill>
                <a:latin typeface="Consolas" panose="020B0609020204030204" pitchFamily="49" charset="0"/>
              </a:rPr>
              <a:t>, destination, material, 1);</a:t>
            </a:r>
          </a:p>
          <a:p>
            <a:r>
              <a:rPr lang="en-US" dirty="0" smtClean="0">
                <a:solidFill>
                  <a:srgbClr val="2B91AF"/>
                </a:solidFill>
                <a:latin typeface="Consolas" panose="020B0609020204030204" pitchFamily="49" charset="0"/>
              </a:rPr>
              <a:t>            </a:t>
            </a:r>
            <a:r>
              <a:rPr lang="en-US" dirty="0" err="1" smtClean="0">
                <a:solidFill>
                  <a:srgbClr val="2B91AF"/>
                </a:solidFill>
                <a:latin typeface="Consolas" panose="020B0609020204030204" pitchFamily="49" charset="0"/>
              </a:rPr>
              <a:t>RenderTexture</a:t>
            </a:r>
            <a:r>
              <a:rPr lang="en-US" dirty="0" err="1" smtClean="0">
                <a:solidFill>
                  <a:srgbClr val="000000"/>
                </a:solidFill>
                <a:latin typeface="Consolas" panose="020B0609020204030204" pitchFamily="49" charset="0"/>
              </a:rPr>
              <a:t>.ReleaseTemporary</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tmp</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        else</a:t>
            </a:r>
          </a:p>
          <a:p>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(source, destination);</a:t>
            </a:r>
          </a:p>
          <a:p>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a:t>
            </a:r>
            <a:endParaRPr lang="en-US" dirty="0">
              <a:solidFill>
                <a:schemeClr val="bg2">
                  <a:lumMod val="50000"/>
                </a:schemeClr>
              </a:solidFill>
            </a:endParaRPr>
          </a:p>
        </p:txBody>
      </p:sp>
      <p:sp>
        <p:nvSpPr>
          <p:cNvPr id="8" name="TextBox 10"/>
          <p:cNvSpPr txBox="1"/>
          <p:nvPr/>
        </p:nvSpPr>
        <p:spPr>
          <a:xfrm>
            <a:off x="9732368" y="2343492"/>
            <a:ext cx="2166407" cy="1200329"/>
          </a:xfrm>
          <a:prstGeom prst="rect">
            <a:avLst/>
          </a:prstGeom>
          <a:noFill/>
        </p:spPr>
        <p:txBody>
          <a:bodyPr wrap="square" rtlCol="0">
            <a:spAutoFit/>
          </a:bodyPr>
          <a:lstStyle/>
          <a:p>
            <a:pPr algn="ctr"/>
            <a:r>
              <a:rPr lang="en-US" dirty="0" smtClean="0"/>
              <a:t>Get a temporary texture with the same dimensions as “source”</a:t>
            </a:r>
            <a:endParaRPr lang="en-US" dirty="0"/>
          </a:p>
        </p:txBody>
      </p:sp>
      <p:cxnSp>
        <p:nvCxnSpPr>
          <p:cNvPr id="9" name="Egyenes összekötő nyíllal 8"/>
          <p:cNvCxnSpPr>
            <a:endCxn id="8" idx="1"/>
          </p:cNvCxnSpPr>
          <p:nvPr/>
        </p:nvCxnSpPr>
        <p:spPr>
          <a:xfrm flipV="1">
            <a:off x="4421529" y="2943657"/>
            <a:ext cx="5310839" cy="10496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0"/>
          <p:cNvSpPr txBox="1"/>
          <p:nvPr/>
        </p:nvSpPr>
        <p:spPr>
          <a:xfrm>
            <a:off x="9616621" y="4600556"/>
            <a:ext cx="2166407" cy="923330"/>
          </a:xfrm>
          <a:prstGeom prst="rect">
            <a:avLst/>
          </a:prstGeom>
          <a:noFill/>
        </p:spPr>
        <p:txBody>
          <a:bodyPr wrap="square" rtlCol="0">
            <a:spAutoFit/>
          </a:bodyPr>
          <a:lstStyle/>
          <a:p>
            <a:pPr algn="ctr"/>
            <a:r>
              <a:rPr lang="en-US" dirty="0" smtClean="0"/>
              <a:t>Render luminance to temporary texture (pass 0)</a:t>
            </a:r>
            <a:endParaRPr lang="en-US" dirty="0"/>
          </a:p>
        </p:txBody>
      </p:sp>
      <p:sp>
        <p:nvSpPr>
          <p:cNvPr id="11" name="TextBox 10"/>
          <p:cNvSpPr txBox="1"/>
          <p:nvPr/>
        </p:nvSpPr>
        <p:spPr>
          <a:xfrm>
            <a:off x="9616620" y="5783434"/>
            <a:ext cx="2166407" cy="923330"/>
          </a:xfrm>
          <a:prstGeom prst="rect">
            <a:avLst/>
          </a:prstGeom>
          <a:noFill/>
        </p:spPr>
        <p:txBody>
          <a:bodyPr wrap="square" rtlCol="0">
            <a:spAutoFit/>
          </a:bodyPr>
          <a:lstStyle/>
          <a:p>
            <a:pPr algn="ctr"/>
            <a:r>
              <a:rPr lang="en-US" dirty="0" smtClean="0"/>
              <a:t>Calculate Laplacian on luminance image</a:t>
            </a:r>
          </a:p>
          <a:p>
            <a:pPr algn="ctr"/>
            <a:r>
              <a:rPr lang="en-US" dirty="0" smtClean="0"/>
              <a:t>(pass 1)</a:t>
            </a:r>
            <a:endParaRPr lang="en-US" dirty="0"/>
          </a:p>
        </p:txBody>
      </p:sp>
      <p:cxnSp>
        <p:nvCxnSpPr>
          <p:cNvPr id="12" name="Egyenes összekötő nyíllal 11"/>
          <p:cNvCxnSpPr/>
          <p:nvPr/>
        </p:nvCxnSpPr>
        <p:spPr>
          <a:xfrm>
            <a:off x="6891753" y="4479403"/>
            <a:ext cx="2655420" cy="466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gyenes összekötő nyíllal 13"/>
          <p:cNvCxnSpPr/>
          <p:nvPr/>
        </p:nvCxnSpPr>
        <p:spPr>
          <a:xfrm>
            <a:off x="6961200" y="4965537"/>
            <a:ext cx="2655420" cy="11656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7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a:t>Contours with Laplacian – Laplace operator</a:t>
            </a:r>
          </a:p>
        </p:txBody>
      </p:sp>
      <p:sp>
        <p:nvSpPr>
          <p:cNvPr id="3" name="Tartalom helye 2"/>
          <p:cNvSpPr>
            <a:spLocks noGrp="1"/>
          </p:cNvSpPr>
          <p:nvPr>
            <p:ph idx="1"/>
          </p:nvPr>
        </p:nvSpPr>
        <p:spPr/>
        <p:txBody>
          <a:bodyPr/>
          <a:lstStyle/>
          <a:p>
            <a:r>
              <a:rPr lang="en-US" dirty="0" smtClean="0"/>
              <a:t>Try it!</a:t>
            </a:r>
            <a:endParaRPr lang="en-US" dirty="0"/>
          </a:p>
        </p:txBody>
      </p:sp>
      <p:pic>
        <p:nvPicPr>
          <p:cNvPr id="5" name="Kép 4"/>
          <p:cNvPicPr>
            <a:picLocks noChangeAspect="1"/>
          </p:cNvPicPr>
          <p:nvPr/>
        </p:nvPicPr>
        <p:blipFill>
          <a:blip r:embed="rId2"/>
          <a:stretch>
            <a:fillRect/>
          </a:stretch>
        </p:blipFill>
        <p:spPr>
          <a:xfrm>
            <a:off x="2629172" y="1825625"/>
            <a:ext cx="7943850" cy="4438650"/>
          </a:xfrm>
          <a:prstGeom prst="rect">
            <a:avLst/>
          </a:prstGeom>
        </p:spPr>
      </p:pic>
    </p:spTree>
    <p:extLst>
      <p:ext uri="{BB962C8B-B14F-4D97-AF65-F5344CB8AC3E}">
        <p14:creationId xmlns:p14="http://schemas.microsoft.com/office/powerpoint/2010/main" val="1551074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–Edge </a:t>
            </a:r>
            <a:r>
              <a:rPr lang="en-US" dirty="0" err="1" smtClean="0"/>
              <a:t>detecion</a:t>
            </a:r>
            <a:endParaRPr lang="en-US" dirty="0"/>
          </a:p>
        </p:txBody>
      </p:sp>
      <p:sp>
        <p:nvSpPr>
          <p:cNvPr id="3" name="Tartalom helye 2"/>
          <p:cNvSpPr>
            <a:spLocks noGrp="1"/>
          </p:cNvSpPr>
          <p:nvPr>
            <p:ph idx="1"/>
          </p:nvPr>
        </p:nvSpPr>
        <p:spPr>
          <a:xfrm>
            <a:off x="838200" y="1825625"/>
            <a:ext cx="10515600" cy="508272"/>
          </a:xfrm>
        </p:spPr>
        <p:txBody>
          <a:bodyPr/>
          <a:lstStyle/>
          <a:p>
            <a:r>
              <a:rPr lang="en-US" dirty="0" smtClean="0"/>
              <a:t>New variables in C# script</a:t>
            </a:r>
            <a:endParaRPr lang="en-US" dirty="0"/>
          </a:p>
        </p:txBody>
      </p:sp>
      <p:sp>
        <p:nvSpPr>
          <p:cNvPr id="4" name="Téglalap 3"/>
          <p:cNvSpPr/>
          <p:nvPr/>
        </p:nvSpPr>
        <p:spPr>
          <a:xfrm>
            <a:off x="838199" y="2266967"/>
            <a:ext cx="10735491" cy="4801314"/>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public class </a:t>
            </a:r>
            <a:r>
              <a:rPr lang="en-US" dirty="0" err="1" smtClean="0">
                <a:solidFill>
                  <a:schemeClr val="bg2">
                    <a:lumMod val="50000"/>
                  </a:schemeClr>
                </a:solidFill>
                <a:latin typeface="Consolas" panose="020B0609020204030204" pitchFamily="49" charset="0"/>
              </a:rPr>
              <a:t>ContoursLaplace</a:t>
            </a:r>
            <a:r>
              <a:rPr lang="en-US" dirty="0" smtClean="0">
                <a:solidFill>
                  <a:schemeClr val="bg2">
                    <a:lumMod val="50000"/>
                  </a:schemeClr>
                </a:solidFill>
                <a:latin typeface="Consolas" panose="020B0609020204030204" pitchFamily="49" charset="0"/>
              </a:rPr>
              <a:t> : </a:t>
            </a:r>
            <a:r>
              <a:rPr lang="en-US" dirty="0" err="1" smtClean="0">
                <a:solidFill>
                  <a:schemeClr val="bg2">
                    <a:lumMod val="50000"/>
                  </a:schemeClr>
                </a:solidFill>
                <a:latin typeface="Consolas" panose="020B0609020204030204" pitchFamily="49" charset="0"/>
              </a:rPr>
              <a:t>PostEffectsBase</a:t>
            </a:r>
            <a:r>
              <a:rPr lang="en-US" dirty="0" smtClean="0">
                <a:solidFill>
                  <a:schemeClr val="bg2">
                    <a:lumMod val="50000"/>
                  </a:schemeClr>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0.2f)]</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 0.01f;</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1.0f)]</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 = 0.05f;</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0.5f)]</a:t>
            </a:r>
          </a:p>
          <a:p>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void </a:t>
            </a:r>
            <a:r>
              <a:rPr lang="en-US" dirty="0" err="1" smtClean="0">
                <a:solidFill>
                  <a:schemeClr val="bg2">
                    <a:lumMod val="50000"/>
                  </a:schemeClr>
                </a:solidFill>
                <a:latin typeface="Consolas" panose="020B0609020204030204" pitchFamily="49" charset="0"/>
              </a:rPr>
              <a:t>OnRenderImage</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source, </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destination)</a:t>
            </a:r>
          </a:p>
          <a:p>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(source, </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 material, 0);</a:t>
            </a:r>
          </a:p>
          <a:p>
            <a:r>
              <a:rPr lang="en-US" dirty="0" smtClean="0">
                <a:solidFill>
                  <a:schemeClr val="bg2">
                    <a:lumMod val="50000"/>
                  </a:schemeClr>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LaplaceThreshold</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gradientThreshold</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 destination, material, 1);</a:t>
            </a:r>
          </a:p>
          <a:p>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RenderTexture.ReleaseTemporary</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a:t>
            </a:r>
          </a:p>
          <a:p>
            <a:r>
              <a:rPr lang="en-US" dirty="0" smtClean="0">
                <a:solidFill>
                  <a:srgbClr val="000000"/>
                </a:solidFill>
                <a:latin typeface="Consolas" panose="020B0609020204030204" pitchFamily="49" charset="0"/>
              </a:rPr>
              <a:t>        </a:t>
            </a:r>
            <a:endParaRPr lang="en-US" dirty="0" smtClean="0">
              <a:solidFill>
                <a:schemeClr val="bg2">
                  <a:lumMod val="50000"/>
                </a:schemeClr>
              </a:solidFill>
              <a:latin typeface="Consolas" panose="020B0609020204030204" pitchFamily="49" charset="0"/>
            </a:endParaRPr>
          </a:p>
          <a:p>
            <a:endParaRPr lang="en-US" dirty="0"/>
          </a:p>
        </p:txBody>
      </p:sp>
    </p:spTree>
    <p:extLst>
      <p:ext uri="{BB962C8B-B14F-4D97-AF65-F5344CB8AC3E}">
        <p14:creationId xmlns:p14="http://schemas.microsoft.com/office/powerpoint/2010/main" val="2378991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777240" y="0"/>
            <a:ext cx="10515600" cy="914400"/>
          </a:xfrm>
        </p:spPr>
        <p:txBody>
          <a:bodyPr>
            <a:normAutofit/>
          </a:bodyPr>
          <a:lstStyle/>
          <a:p>
            <a:r>
              <a:rPr lang="en-US" dirty="0" smtClean="0"/>
              <a:t>Contours with Laplacian –Edge </a:t>
            </a:r>
            <a:r>
              <a:rPr lang="en-US" dirty="0" err="1" smtClean="0"/>
              <a:t>detecion</a:t>
            </a:r>
            <a:endParaRPr lang="en-US" dirty="0"/>
          </a:p>
        </p:txBody>
      </p:sp>
      <p:sp>
        <p:nvSpPr>
          <p:cNvPr id="3" name="Tartalom helye 2"/>
          <p:cNvSpPr>
            <a:spLocks noGrp="1"/>
          </p:cNvSpPr>
          <p:nvPr>
            <p:ph idx="1"/>
          </p:nvPr>
        </p:nvSpPr>
        <p:spPr>
          <a:xfrm>
            <a:off x="489858" y="794117"/>
            <a:ext cx="10515600" cy="782133"/>
          </a:xfrm>
        </p:spPr>
        <p:txBody>
          <a:bodyPr>
            <a:normAutofit fontScale="77500" lnSpcReduction="20000"/>
          </a:bodyPr>
          <a:lstStyle/>
          <a:p>
            <a:r>
              <a:rPr lang="en-US" dirty="0" smtClean="0"/>
              <a:t>In </a:t>
            </a:r>
            <a:r>
              <a:rPr lang="en-US" dirty="0" err="1" smtClean="0"/>
              <a:t>shader</a:t>
            </a:r>
            <a:r>
              <a:rPr lang="en-US" dirty="0" smtClean="0"/>
              <a:t> find pixels with near zero Laplacian and high enough gradient magnitude</a:t>
            </a:r>
          </a:p>
          <a:p>
            <a:pPr lvl="1"/>
            <a:r>
              <a:rPr lang="en-US" dirty="0" smtClean="0"/>
              <a:t>Gradient is calculated with central differences</a:t>
            </a:r>
            <a:endParaRPr lang="en-US" dirty="0"/>
          </a:p>
        </p:txBody>
      </p:sp>
      <p:sp>
        <p:nvSpPr>
          <p:cNvPr id="5" name="Téglalap 4"/>
          <p:cNvSpPr/>
          <p:nvPr/>
        </p:nvSpPr>
        <p:spPr>
          <a:xfrm>
            <a:off x="409303" y="1502688"/>
            <a:ext cx="11059886" cy="5355312"/>
          </a:xfrm>
          <a:prstGeom prst="rect">
            <a:avLst/>
          </a:prstGeom>
        </p:spPr>
        <p:txBody>
          <a:bodyPr wrap="square">
            <a:spAutoFit/>
          </a:bodyPr>
          <a:lstStyle/>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frag(v2f </a:t>
            </a:r>
            <a:r>
              <a:rPr lang="en-US" dirty="0" err="1" smtClean="0">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SV_Target</a:t>
            </a:r>
            <a:r>
              <a:rPr lang="en-US" dirty="0" smtClean="0">
                <a:solidFill>
                  <a:srgbClr val="000000"/>
                </a:solidFill>
                <a:latin typeface="Consolas" panose="020B0609020204030204" pitchFamily="49" charset="0"/>
              </a:rPr>
              <a:t> {</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 1)).r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(0,-1)).r</a:t>
            </a:r>
          </a:p>
          <a:p>
            <a:r>
              <a:rPr lang="en-US" dirty="0" smtClean="0">
                <a:solidFill>
                  <a:srgbClr val="000000"/>
                </a:solidFill>
                <a:latin typeface="Consolas" panose="020B0609020204030204" pitchFamily="49" charset="0"/>
              </a:rPr>
              <a:t>        - 4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).r;</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1.0 - step(</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abs(</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a:t>
            </a:r>
            <a:r>
              <a:rPr lang="en-US" dirty="0" smtClean="0">
                <a:solidFill>
                  <a:srgbClr val="008000"/>
                </a:solidFill>
                <a:latin typeface="Consolas" panose="020B0609020204030204" pitchFamily="49" charset="0"/>
              </a:rPr>
              <a:t>//near zero Laplacian</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gradX</a:t>
            </a:r>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(-1, 0)).r;</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a:t>
            </a:r>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 1)).r</a:t>
            </a:r>
          </a:p>
          <a:p>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(0,-1)).r;</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a:t>
            </a:r>
            <a:r>
              <a:rPr lang="en-US" dirty="0" smtClean="0">
                <a:solidFill>
                  <a:srgbClr val="000000"/>
                </a:solidFill>
                <a:latin typeface="Consolas" panose="020B0609020204030204" pitchFamily="49" charset="0"/>
              </a:rPr>
              <a:t> = length(</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gradX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step(</a:t>
            </a:r>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a:t>
            </a:r>
            <a:r>
              <a:rPr lang="en-US" dirty="0" smtClean="0">
                <a:solidFill>
                  <a:srgbClr val="000000"/>
                </a:solidFill>
                <a:latin typeface="Consolas" panose="020B0609020204030204" pitchFamily="49" charset="0"/>
              </a:rPr>
              <a:t>);</a:t>
            </a:r>
            <a:r>
              <a:rPr lang="en-US" dirty="0" smtClean="0">
                <a:solidFill>
                  <a:srgbClr val="008000"/>
                </a:solidFill>
                <a:latin typeface="Consolas" panose="020B0609020204030204" pitchFamily="49" charset="0"/>
              </a:rPr>
              <a:t>//high enough gradient magnitude</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1.0 -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a:t>
            </a:r>
            <a:r>
              <a:rPr lang="en-US" dirty="0" smtClean="0">
                <a:solidFill>
                  <a:srgbClr val="008000"/>
                </a:solidFill>
                <a:latin typeface="Consolas" panose="020B0609020204030204" pitchFamily="49" charset="0"/>
              </a:rPr>
              <a:t>//make black contours on white background</a:t>
            </a:r>
          </a:p>
          <a:p>
            <a:r>
              <a:rPr lang="en-US" dirty="0" smtClean="0">
                <a:solidFill>
                  <a:srgbClr val="0000FF"/>
                </a:solidFill>
                <a:latin typeface="Consolas" panose="020B0609020204030204" pitchFamily="49" charset="0"/>
              </a:rPr>
              <a:t>    return</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1);</a:t>
            </a:r>
          </a:p>
          <a:p>
            <a:r>
              <a:rPr lang="en-US" dirty="0" smtClean="0">
                <a:solidFill>
                  <a:srgbClr val="000000"/>
                </a:solidFill>
                <a:latin typeface="Consolas" panose="020B0609020204030204" pitchFamily="49" charset="0"/>
              </a:rPr>
              <a:t>}</a:t>
            </a:r>
            <a:endParaRPr lang="en-US" dirty="0"/>
          </a:p>
        </p:txBody>
      </p:sp>
      <p:sp>
        <p:nvSpPr>
          <p:cNvPr id="6" name="TextBox 10"/>
          <p:cNvSpPr txBox="1"/>
          <p:nvPr/>
        </p:nvSpPr>
        <p:spPr>
          <a:xfrm>
            <a:off x="7901392" y="1385351"/>
            <a:ext cx="3391448" cy="646331"/>
          </a:xfrm>
          <a:prstGeom prst="rect">
            <a:avLst/>
          </a:prstGeom>
          <a:noFill/>
        </p:spPr>
        <p:txBody>
          <a:bodyPr wrap="square" rtlCol="0">
            <a:spAutoFit/>
          </a:bodyPr>
          <a:lstStyle/>
          <a:p>
            <a:r>
              <a:rPr lang="en-US" dirty="0" err="1" smtClean="0">
                <a:solidFill>
                  <a:srgbClr val="FF0000"/>
                </a:solidFill>
              </a:rPr>
              <a:t>edgeValue</a:t>
            </a:r>
            <a:r>
              <a:rPr lang="en-US" dirty="0" smtClean="0">
                <a:solidFill>
                  <a:srgbClr val="FF0000"/>
                </a:solidFill>
              </a:rPr>
              <a:t> = 0 -&gt; not a contour</a:t>
            </a:r>
          </a:p>
          <a:p>
            <a:r>
              <a:rPr lang="en-US" dirty="0" err="1" smtClean="0">
                <a:solidFill>
                  <a:srgbClr val="FF0000"/>
                </a:solidFill>
              </a:rPr>
              <a:t>edgevalue</a:t>
            </a:r>
            <a:r>
              <a:rPr lang="en-US" dirty="0" smtClean="0">
                <a:solidFill>
                  <a:srgbClr val="FF0000"/>
                </a:solidFill>
              </a:rPr>
              <a:t> = 1 -&gt; contour</a:t>
            </a:r>
            <a:endParaRPr lang="en-US" dirty="0">
              <a:solidFill>
                <a:srgbClr val="FF0000"/>
              </a:solidFill>
            </a:endParaRPr>
          </a:p>
        </p:txBody>
      </p:sp>
    </p:spTree>
    <p:extLst>
      <p:ext uri="{BB962C8B-B14F-4D97-AF65-F5344CB8AC3E}">
        <p14:creationId xmlns:p14="http://schemas.microsoft.com/office/powerpoint/2010/main" val="3179379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–Edge </a:t>
            </a:r>
            <a:r>
              <a:rPr lang="en-US" dirty="0" err="1" smtClean="0"/>
              <a:t>detecion</a:t>
            </a:r>
            <a:endParaRPr lang="en-US" dirty="0"/>
          </a:p>
        </p:txBody>
      </p:sp>
      <p:sp>
        <p:nvSpPr>
          <p:cNvPr id="3" name="Tartalom helye 2"/>
          <p:cNvSpPr>
            <a:spLocks noGrp="1"/>
          </p:cNvSpPr>
          <p:nvPr>
            <p:ph idx="1"/>
          </p:nvPr>
        </p:nvSpPr>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336350" y="2461839"/>
            <a:ext cx="5600792" cy="3145834"/>
          </a:xfrm>
          <a:prstGeom prst="rect">
            <a:avLst/>
          </a:prstGeom>
        </p:spPr>
      </p:pic>
      <p:sp>
        <p:nvSpPr>
          <p:cNvPr id="5" name="TextBox 10"/>
          <p:cNvSpPr txBox="1"/>
          <p:nvPr/>
        </p:nvSpPr>
        <p:spPr>
          <a:xfrm>
            <a:off x="1186543" y="5850235"/>
            <a:ext cx="3550920" cy="923330"/>
          </a:xfrm>
          <a:prstGeom prst="rect">
            <a:avLst/>
          </a:prstGeom>
          <a:noFill/>
        </p:spPr>
        <p:txBody>
          <a:bodyPr wrap="square" rtlCol="0">
            <a:spAutoFit/>
          </a:bodyPr>
          <a:lstStyle/>
          <a:p>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 0.184</a:t>
            </a:r>
          </a:p>
          <a:p>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 = 0.104</a:t>
            </a:r>
          </a:p>
          <a:p>
            <a:endParaRPr lang="en-US" dirty="0"/>
          </a:p>
        </p:txBody>
      </p:sp>
      <p:pic>
        <p:nvPicPr>
          <p:cNvPr id="6" name="Kép 5"/>
          <p:cNvPicPr>
            <a:picLocks noChangeAspect="1"/>
          </p:cNvPicPr>
          <p:nvPr/>
        </p:nvPicPr>
        <p:blipFill>
          <a:blip r:embed="rId3"/>
          <a:stretch>
            <a:fillRect/>
          </a:stretch>
        </p:blipFill>
        <p:spPr>
          <a:xfrm>
            <a:off x="6253388" y="2461839"/>
            <a:ext cx="5602262" cy="3145834"/>
          </a:xfrm>
          <a:prstGeom prst="rect">
            <a:avLst/>
          </a:prstGeom>
        </p:spPr>
      </p:pic>
      <p:sp>
        <p:nvSpPr>
          <p:cNvPr id="7" name="TextBox 10"/>
          <p:cNvSpPr txBox="1"/>
          <p:nvPr/>
        </p:nvSpPr>
        <p:spPr>
          <a:xfrm>
            <a:off x="7178040" y="5782222"/>
            <a:ext cx="3550920" cy="1200329"/>
          </a:xfrm>
          <a:prstGeom prst="rect">
            <a:avLst/>
          </a:prstGeom>
          <a:noFill/>
        </p:spPr>
        <p:txBody>
          <a:bodyPr wrap="square" rtlCol="0">
            <a:spAutoFit/>
          </a:bodyPr>
          <a:lstStyle/>
          <a:p>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 0.184</a:t>
            </a:r>
          </a:p>
          <a:p>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 = 0.016	</a:t>
            </a:r>
          </a:p>
          <a:p>
            <a:endParaRPr lang="en-US" dirty="0"/>
          </a:p>
        </p:txBody>
      </p:sp>
    </p:spTree>
    <p:extLst>
      <p:ext uri="{BB962C8B-B14F-4D97-AF65-F5344CB8AC3E}">
        <p14:creationId xmlns:p14="http://schemas.microsoft.com/office/powerpoint/2010/main" val="13634539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a:t>
            </a:r>
            <a:r>
              <a:rPr lang="en-US" dirty="0" smtClean="0"/>
              <a:t>– Smooth </a:t>
            </a:r>
            <a:r>
              <a:rPr lang="en-US" dirty="0" smtClean="0"/>
              <a:t>Edges</a:t>
            </a:r>
            <a:endParaRPr lang="en-US" dirty="0"/>
          </a:p>
        </p:txBody>
      </p:sp>
      <p:sp>
        <p:nvSpPr>
          <p:cNvPr id="3" name="Tartalom helye 2"/>
          <p:cNvSpPr>
            <a:spLocks noGrp="1"/>
          </p:cNvSpPr>
          <p:nvPr>
            <p:ph idx="1"/>
          </p:nvPr>
        </p:nvSpPr>
        <p:spPr>
          <a:xfrm>
            <a:off x="838200" y="1825625"/>
            <a:ext cx="10515600" cy="508272"/>
          </a:xfrm>
        </p:spPr>
        <p:txBody>
          <a:bodyPr/>
          <a:lstStyle/>
          <a:p>
            <a:r>
              <a:rPr lang="en-US" dirty="0" smtClean="0"/>
              <a:t>New variables in C# script</a:t>
            </a:r>
            <a:endParaRPr lang="en-US" dirty="0"/>
          </a:p>
        </p:txBody>
      </p:sp>
      <p:sp>
        <p:nvSpPr>
          <p:cNvPr id="4" name="Téglalap 3"/>
          <p:cNvSpPr/>
          <p:nvPr/>
        </p:nvSpPr>
        <p:spPr>
          <a:xfrm>
            <a:off x="838199" y="2266967"/>
            <a:ext cx="10735491" cy="4524315"/>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public class </a:t>
            </a:r>
            <a:r>
              <a:rPr lang="en-US" dirty="0" err="1" smtClean="0">
                <a:solidFill>
                  <a:schemeClr val="bg2">
                    <a:lumMod val="50000"/>
                  </a:schemeClr>
                </a:solidFill>
                <a:latin typeface="Consolas" panose="020B0609020204030204" pitchFamily="49" charset="0"/>
              </a:rPr>
              <a:t>ContoursLaplace</a:t>
            </a:r>
            <a:r>
              <a:rPr lang="en-US" dirty="0" smtClean="0">
                <a:solidFill>
                  <a:schemeClr val="bg2">
                    <a:lumMod val="50000"/>
                  </a:schemeClr>
                </a:solidFill>
                <a:latin typeface="Consolas" panose="020B0609020204030204" pitchFamily="49" charset="0"/>
              </a:rPr>
              <a:t> : </a:t>
            </a:r>
            <a:r>
              <a:rPr lang="en-US" dirty="0" err="1" smtClean="0">
                <a:solidFill>
                  <a:schemeClr val="bg2">
                    <a:lumMod val="50000"/>
                  </a:schemeClr>
                </a:solidFill>
                <a:latin typeface="Consolas" panose="020B0609020204030204" pitchFamily="49" charset="0"/>
              </a:rPr>
              <a:t>PostEffectsBase</a:t>
            </a:r>
            <a:r>
              <a:rPr lang="en-US" dirty="0" smtClean="0">
                <a:solidFill>
                  <a:schemeClr val="bg2">
                    <a:lumMod val="50000"/>
                  </a:schemeClr>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0.5f)]</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LaplaceFalloff</a:t>
            </a:r>
            <a:r>
              <a:rPr lang="en-US" dirty="0" smtClean="0">
                <a:solidFill>
                  <a:srgbClr val="000000"/>
                </a:solidFill>
                <a:latin typeface="Consolas" panose="020B0609020204030204" pitchFamily="49" charset="0"/>
              </a:rPr>
              <a:t> = 0.01f;</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0.5f)]</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gradientFalloff</a:t>
            </a:r>
            <a:r>
              <a:rPr lang="en-US" dirty="0" smtClean="0">
                <a:solidFill>
                  <a:srgbClr val="000000"/>
                </a:solidFill>
                <a:latin typeface="Consolas" panose="020B0609020204030204" pitchFamily="49" charset="0"/>
              </a:rPr>
              <a:t>= 0.01f;</a:t>
            </a:r>
          </a:p>
          <a:p>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void </a:t>
            </a:r>
            <a:r>
              <a:rPr lang="en-US" dirty="0" err="1" smtClean="0">
                <a:solidFill>
                  <a:schemeClr val="bg2">
                    <a:lumMod val="50000"/>
                  </a:schemeClr>
                </a:solidFill>
                <a:latin typeface="Consolas" panose="020B0609020204030204" pitchFamily="49" charset="0"/>
              </a:rPr>
              <a:t>OnRenderImage</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source, </a:t>
            </a:r>
            <a:r>
              <a:rPr lang="en-US" dirty="0" err="1" smtClean="0">
                <a:solidFill>
                  <a:schemeClr val="bg2">
                    <a:lumMod val="50000"/>
                  </a:schemeClr>
                </a:solidFill>
                <a:latin typeface="Consolas" panose="020B0609020204030204" pitchFamily="49" charset="0"/>
              </a:rPr>
              <a:t>RenderTexture</a:t>
            </a:r>
            <a:r>
              <a:rPr lang="en-US" dirty="0" smtClean="0">
                <a:solidFill>
                  <a:schemeClr val="bg2">
                    <a:lumMod val="50000"/>
                  </a:schemeClr>
                </a:solidFill>
                <a:latin typeface="Consolas" panose="020B0609020204030204" pitchFamily="49" charset="0"/>
              </a:rPr>
              <a:t> destination)</a:t>
            </a:r>
          </a:p>
          <a:p>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material.SetFloat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gradientThreshold</a:t>
            </a:r>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gradientThreshold</a:t>
            </a:r>
            <a:r>
              <a:rPr lang="en-US" dirty="0" smtClean="0">
                <a:solidFill>
                  <a:schemeClr val="bg2">
                    <a:lumMod val="50000"/>
                  </a:schemeClr>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LaplaceFalloff</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LaplaceFalloff</a:t>
            </a:r>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gradientFalloff</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gradientFalloff</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 destination, material, 1);</a:t>
            </a:r>
          </a:p>
          <a:p>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RenderTexture.ReleaseTemporary</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a:t>
            </a:r>
          </a:p>
          <a:p>
            <a:r>
              <a:rPr lang="en-US" dirty="0" smtClean="0">
                <a:solidFill>
                  <a:srgbClr val="000000"/>
                </a:solidFill>
                <a:latin typeface="Consolas" panose="020B0609020204030204" pitchFamily="49" charset="0"/>
              </a:rPr>
              <a:t>        </a:t>
            </a:r>
            <a:endParaRPr lang="en-US" dirty="0" smtClean="0">
              <a:solidFill>
                <a:schemeClr val="bg2">
                  <a:lumMod val="50000"/>
                </a:schemeClr>
              </a:solidFill>
              <a:latin typeface="Consolas" panose="020B0609020204030204" pitchFamily="49" charset="0"/>
            </a:endParaRPr>
          </a:p>
          <a:p>
            <a:endParaRPr lang="en-US" dirty="0"/>
          </a:p>
        </p:txBody>
      </p:sp>
    </p:spTree>
    <p:extLst>
      <p:ext uri="{BB962C8B-B14F-4D97-AF65-F5344CB8AC3E}">
        <p14:creationId xmlns:p14="http://schemas.microsoft.com/office/powerpoint/2010/main" val="1871896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 using gradients</a:t>
            </a:r>
            <a:endParaRPr lang="en-US" dirty="0"/>
          </a:p>
        </p:txBody>
      </p:sp>
      <p:sp>
        <p:nvSpPr>
          <p:cNvPr id="3" name="Content Placeholder 2"/>
          <p:cNvSpPr>
            <a:spLocks noGrp="1"/>
          </p:cNvSpPr>
          <p:nvPr>
            <p:ph idx="1"/>
          </p:nvPr>
        </p:nvSpPr>
        <p:spPr/>
        <p:txBody>
          <a:bodyPr/>
          <a:lstStyle/>
          <a:p>
            <a:r>
              <a:rPr lang="en-US" dirty="0" smtClean="0"/>
              <a:t>Our first effects will detect edges based on image gradient magnitudes</a:t>
            </a:r>
          </a:p>
          <a:p>
            <a:r>
              <a:rPr lang="en-US" dirty="0" smtClean="0"/>
              <a:t>2 versions of gradient magnitude calculation:</a:t>
            </a:r>
          </a:p>
          <a:p>
            <a:pPr lvl="1"/>
            <a:r>
              <a:rPr lang="en-US" dirty="0" smtClean="0"/>
              <a:t>Central differences</a:t>
            </a:r>
          </a:p>
          <a:p>
            <a:pPr lvl="1"/>
            <a:r>
              <a:rPr lang="en-US" dirty="0" smtClean="0"/>
              <a:t>Sobel Filter</a:t>
            </a:r>
          </a:p>
          <a:p>
            <a:endParaRPr lang="en-US" dirty="0" smtClean="0"/>
          </a:p>
          <a:p>
            <a:r>
              <a:rPr lang="en-US" dirty="0" smtClean="0"/>
              <a:t>Create a new C# script and Image Effect </a:t>
            </a:r>
            <a:r>
              <a:rPr lang="en-US" dirty="0" err="1" smtClean="0"/>
              <a:t>Shader</a:t>
            </a:r>
            <a:endParaRPr lang="en-US" dirty="0" smtClean="0"/>
          </a:p>
          <a:p>
            <a:pPr lvl="1"/>
            <a:r>
              <a:rPr lang="en-US" dirty="0" smtClean="0"/>
              <a:t>Call them </a:t>
            </a:r>
            <a:r>
              <a:rPr lang="en-US" dirty="0" err="1" smtClean="0"/>
              <a:t>ContoursGradient</a:t>
            </a:r>
            <a:r>
              <a:rPr lang="en-US" dirty="0" smtClean="0"/>
              <a:t> and </a:t>
            </a:r>
            <a:r>
              <a:rPr lang="en-US" dirty="0" err="1" smtClean="0"/>
              <a:t>ContoursGradientShader</a:t>
            </a:r>
            <a:endParaRPr lang="en-US" dirty="0" smtClean="0"/>
          </a:p>
          <a:p>
            <a:pPr lvl="1"/>
            <a:r>
              <a:rPr lang="en-US" dirty="0" smtClean="0"/>
              <a:t>Change the </a:t>
            </a:r>
            <a:r>
              <a:rPr lang="en-US" dirty="0" err="1" smtClean="0"/>
              <a:t>shader</a:t>
            </a:r>
            <a:r>
              <a:rPr lang="en-US" dirty="0" smtClean="0"/>
              <a:t> name in the </a:t>
            </a:r>
            <a:r>
              <a:rPr lang="en-US" dirty="0" err="1" smtClean="0"/>
              <a:t>shader</a:t>
            </a:r>
            <a:r>
              <a:rPr lang="en-US" dirty="0" smtClean="0"/>
              <a:t> code (first row)</a:t>
            </a:r>
            <a:endParaRPr lang="en-US" dirty="0"/>
          </a:p>
        </p:txBody>
      </p:sp>
      <p:sp>
        <p:nvSpPr>
          <p:cNvPr id="5" name="Rectangle 4"/>
          <p:cNvSpPr/>
          <p:nvPr/>
        </p:nvSpPr>
        <p:spPr>
          <a:xfrm>
            <a:off x="8307978" y="3008050"/>
            <a:ext cx="4012672" cy="1200329"/>
          </a:xfrm>
          <a:prstGeom prst="rect">
            <a:avLst/>
          </a:prstGeom>
        </p:spPr>
        <p:txBody>
          <a:bodyPr wrap="square">
            <a:spAutoFit/>
          </a:bodyPr>
          <a:lstStyle/>
          <a:p>
            <a:r>
              <a:rPr lang="en-US" dirty="0" err="1" smtClean="0">
                <a:solidFill>
                  <a:srgbClr val="000000"/>
                </a:solidFill>
                <a:latin typeface="Consolas" panose="020B0609020204030204" pitchFamily="49" charset="0"/>
              </a:rPr>
              <a:t>Shader</a:t>
            </a:r>
            <a:r>
              <a:rPr lang="en-US" dirty="0" smtClean="0">
                <a:solidFill>
                  <a:srgbClr val="000000"/>
                </a:solidFill>
                <a:latin typeface="Consolas" panose="020B0609020204030204" pitchFamily="49" charset="0"/>
              </a:rPr>
              <a:t> </a:t>
            </a:r>
            <a:r>
              <a:rPr lang="en-US" dirty="0" smtClean="0">
                <a:solidFill>
                  <a:srgbClr val="A31515"/>
                </a:solidFill>
                <a:latin typeface="Consolas" panose="020B0609020204030204" pitchFamily="49" charset="0"/>
              </a:rPr>
              <a:t>"</a:t>
            </a:r>
            <a:r>
              <a:rPr lang="en-US" b="1" dirty="0" smtClean="0">
                <a:solidFill>
                  <a:srgbClr val="A31515"/>
                </a:solidFill>
                <a:latin typeface="Consolas" panose="020B0609020204030204" pitchFamily="49" charset="0"/>
              </a:rPr>
              <a:t>NPR</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ContoursGradient</a:t>
            </a:r>
            <a:r>
              <a:rPr lang="en-US" dirty="0" smtClean="0">
                <a:solidFill>
                  <a:srgbClr val="A31515"/>
                </a:solidFill>
                <a:latin typeface="Consolas" panose="020B0609020204030204" pitchFamily="49" charset="0"/>
              </a:rPr>
              <a:t>"</a:t>
            </a:r>
            <a:endParaRPr lang="en-US" dirty="0" smtClean="0">
              <a:solidFill>
                <a:srgbClr val="000000"/>
              </a:solidFill>
              <a:latin typeface="Consolas" panose="020B0609020204030204" pitchFamily="49" charset="0"/>
            </a:endParaRPr>
          </a:p>
          <a:p>
            <a:r>
              <a:rPr lang="en-US" dirty="0" smtClean="0">
                <a:solidFill>
                  <a:schemeClr val="bg2">
                    <a:lumMod val="75000"/>
                  </a:schemeClr>
                </a:solidFill>
                <a:latin typeface="Consolas" panose="020B0609020204030204" pitchFamily="49" charset="0"/>
              </a:rPr>
              <a:t>{</a:t>
            </a:r>
          </a:p>
          <a:p>
            <a:r>
              <a:rPr lang="en-US" dirty="0" smtClean="0">
                <a:solidFill>
                  <a:schemeClr val="bg2">
                    <a:lumMod val="75000"/>
                  </a:schemeClr>
                </a:solidFill>
                <a:latin typeface="Consolas" panose="020B0609020204030204" pitchFamily="49" charset="0"/>
              </a:rPr>
              <a:t>   Properties</a:t>
            </a:r>
          </a:p>
          <a:p>
            <a:r>
              <a:rPr lang="en-US" dirty="0" smtClean="0">
                <a:solidFill>
                  <a:schemeClr val="bg2">
                    <a:lumMod val="75000"/>
                  </a:schemeClr>
                </a:solidFill>
                <a:latin typeface="Consolas" panose="020B0609020204030204" pitchFamily="49" charset="0"/>
              </a:rPr>
              <a:t>   // ...</a:t>
            </a:r>
            <a:endParaRPr lang="en-US" dirty="0">
              <a:solidFill>
                <a:schemeClr val="bg2">
                  <a:lumMod val="75000"/>
                </a:schemeClr>
              </a:solidFill>
            </a:endParaRPr>
          </a:p>
        </p:txBody>
      </p:sp>
      <p:pic>
        <p:nvPicPr>
          <p:cNvPr id="6" name="Kép 5"/>
          <p:cNvPicPr>
            <a:picLocks noChangeAspect="1"/>
          </p:cNvPicPr>
          <p:nvPr/>
        </p:nvPicPr>
        <p:blipFill>
          <a:blip r:embed="rId2"/>
          <a:stretch>
            <a:fillRect/>
          </a:stretch>
        </p:blipFill>
        <p:spPr>
          <a:xfrm>
            <a:off x="9346610" y="4620315"/>
            <a:ext cx="1876425" cy="1343025"/>
          </a:xfrm>
          <a:prstGeom prst="rect">
            <a:avLst/>
          </a:prstGeom>
        </p:spPr>
      </p:pic>
    </p:spTree>
    <p:extLst>
      <p:ext uri="{BB962C8B-B14F-4D97-AF65-F5344CB8AC3E}">
        <p14:creationId xmlns:p14="http://schemas.microsoft.com/office/powerpoint/2010/main" val="18692144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 Smooth Edges</a:t>
            </a:r>
            <a:endParaRPr lang="en-US" dirty="0"/>
          </a:p>
        </p:txBody>
      </p:sp>
      <p:sp>
        <p:nvSpPr>
          <p:cNvPr id="3" name="Tartalom helye 2"/>
          <p:cNvSpPr>
            <a:spLocks noGrp="1"/>
          </p:cNvSpPr>
          <p:nvPr>
            <p:ph idx="1"/>
          </p:nvPr>
        </p:nvSpPr>
        <p:spPr>
          <a:xfrm>
            <a:off x="838200" y="1825625"/>
            <a:ext cx="10515600" cy="1141710"/>
          </a:xfrm>
        </p:spPr>
        <p:txBody>
          <a:bodyPr>
            <a:normAutofit fontScale="92500" lnSpcReduction="20000"/>
          </a:bodyPr>
          <a:lstStyle/>
          <a:p>
            <a:r>
              <a:rPr lang="en-US" dirty="0" smtClean="0"/>
              <a:t>In </a:t>
            </a:r>
            <a:r>
              <a:rPr lang="en-US" dirty="0" err="1" smtClean="0"/>
              <a:t>shader</a:t>
            </a:r>
            <a:r>
              <a:rPr lang="en-US" dirty="0" smtClean="0"/>
              <a:t> replace step() with </a:t>
            </a:r>
            <a:r>
              <a:rPr lang="en-US" dirty="0" err="1" smtClean="0"/>
              <a:t>smoothstep</a:t>
            </a:r>
            <a:r>
              <a:rPr lang="en-US" dirty="0" smtClean="0"/>
              <a:t>()</a:t>
            </a:r>
          </a:p>
          <a:p>
            <a:r>
              <a:rPr lang="en-US" dirty="0" smtClean="0"/>
              <a:t>Introduce smooth weighting both in Laplacian and in gradient magnitude </a:t>
            </a:r>
            <a:r>
              <a:rPr lang="en-US" dirty="0" err="1" smtClean="0"/>
              <a:t>thresholding</a:t>
            </a:r>
            <a:endParaRPr lang="en-US" dirty="0"/>
          </a:p>
        </p:txBody>
      </p:sp>
      <p:sp>
        <p:nvSpPr>
          <p:cNvPr id="5" name="Téglalap 4"/>
          <p:cNvSpPr/>
          <p:nvPr/>
        </p:nvSpPr>
        <p:spPr>
          <a:xfrm>
            <a:off x="357051" y="3446307"/>
            <a:ext cx="11834949" cy="1200329"/>
          </a:xfrm>
          <a:prstGeom prst="rect">
            <a:avLst/>
          </a:prstGeom>
        </p:spPr>
        <p:txBody>
          <a:bodyPr wrap="square">
            <a:spAutoFit/>
          </a:bodyPr>
          <a:lstStyle/>
          <a:p>
            <a:r>
              <a:rPr lang="en-US" strike="sngStrike" dirty="0" smtClean="0">
                <a:solidFill>
                  <a:srgbClr val="FF0000"/>
                </a:solidFill>
                <a:latin typeface="Consolas" panose="020B0609020204030204" pitchFamily="49" charset="0"/>
              </a:rPr>
              <a:t>float </a:t>
            </a:r>
            <a:r>
              <a:rPr lang="en-US" strike="sngStrike" dirty="0" err="1" smtClean="0">
                <a:solidFill>
                  <a:srgbClr val="FF0000"/>
                </a:solidFill>
                <a:latin typeface="Consolas" panose="020B0609020204030204" pitchFamily="49" charset="0"/>
              </a:rPr>
              <a:t>edgeValue</a:t>
            </a:r>
            <a:r>
              <a:rPr lang="en-US" strike="sngStrike" dirty="0" smtClean="0">
                <a:solidFill>
                  <a:srgbClr val="FF0000"/>
                </a:solidFill>
                <a:latin typeface="Consolas" panose="020B0609020204030204" pitchFamily="49" charset="0"/>
              </a:rPr>
              <a:t> = 1.0 - step(</a:t>
            </a:r>
            <a:r>
              <a:rPr lang="en-US" strike="sngStrike" dirty="0" err="1" smtClean="0">
                <a:solidFill>
                  <a:srgbClr val="FF0000"/>
                </a:solidFill>
                <a:latin typeface="Consolas" panose="020B0609020204030204" pitchFamily="49" charset="0"/>
              </a:rPr>
              <a:t>LaplaceThreshold</a:t>
            </a:r>
            <a:r>
              <a:rPr lang="en-US" strike="sngStrike" dirty="0" smtClean="0">
                <a:solidFill>
                  <a:srgbClr val="FF0000"/>
                </a:solidFill>
                <a:latin typeface="Consolas" panose="020B0609020204030204" pitchFamily="49" charset="0"/>
              </a:rPr>
              <a:t>, abs(</a:t>
            </a:r>
            <a:r>
              <a:rPr lang="en-US" strike="sngStrike" dirty="0" err="1" smtClean="0">
                <a:solidFill>
                  <a:srgbClr val="FF0000"/>
                </a:solidFill>
                <a:latin typeface="Consolas" panose="020B0609020204030204" pitchFamily="49" charset="0"/>
              </a:rPr>
              <a:t>Lapl</a:t>
            </a:r>
            <a:r>
              <a:rPr lang="en-US" strike="sngStrike" dirty="0" smtClean="0">
                <a:solidFill>
                  <a:srgbClr val="FF0000"/>
                </a:solidFill>
                <a:latin typeface="Consolas" panose="020B0609020204030204" pitchFamily="49" charset="0"/>
              </a:rPr>
              <a:t>));</a:t>
            </a:r>
          </a:p>
          <a:p>
            <a:endParaRPr lang="en-US" dirty="0" smtClean="0">
              <a:solidFill>
                <a:srgbClr val="008000"/>
              </a:solidFill>
              <a:latin typeface="Consolas" panose="020B0609020204030204" pitchFamily="49" charset="0"/>
            </a:endParaRPr>
          </a:p>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1.0 - </a:t>
            </a:r>
            <a:r>
              <a:rPr lang="en-US" dirty="0" err="1" smtClean="0">
                <a:solidFill>
                  <a:srgbClr val="000000"/>
                </a:solidFill>
                <a:latin typeface="Consolas" panose="020B0609020204030204" pitchFamily="49" charset="0"/>
              </a:rPr>
              <a:t>smoothstep</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LaplaceFalloff</a:t>
            </a:r>
            <a:r>
              <a:rPr lang="en-US" dirty="0" smtClean="0">
                <a:solidFill>
                  <a:srgbClr val="000000"/>
                </a:solidFill>
                <a:latin typeface="Consolas" panose="020B0609020204030204" pitchFamily="49" charset="0"/>
              </a:rPr>
              <a:t>, abs(</a:t>
            </a:r>
            <a:r>
              <a:rPr lang="en-US" dirty="0" err="1" smtClean="0">
                <a:solidFill>
                  <a:srgbClr val="000000"/>
                </a:solidFill>
                <a:latin typeface="Consolas" panose="020B0609020204030204" pitchFamily="49" charset="0"/>
              </a:rPr>
              <a:t>Lapl</a:t>
            </a:r>
            <a:r>
              <a:rPr lang="en-US" dirty="0" smtClean="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p:txBody>
      </p:sp>
      <p:sp>
        <p:nvSpPr>
          <p:cNvPr id="11" name="Téglalap 10"/>
          <p:cNvSpPr/>
          <p:nvPr/>
        </p:nvSpPr>
        <p:spPr>
          <a:xfrm>
            <a:off x="357051" y="5249820"/>
            <a:ext cx="10892246" cy="1200329"/>
          </a:xfrm>
          <a:prstGeom prst="rect">
            <a:avLst/>
          </a:prstGeom>
        </p:spPr>
        <p:txBody>
          <a:bodyPr wrap="square">
            <a:spAutoFit/>
          </a:bodyPr>
          <a:lstStyle/>
          <a:p>
            <a:r>
              <a:rPr lang="en-US" strike="sngStrike" dirty="0" err="1" smtClean="0">
                <a:solidFill>
                  <a:srgbClr val="FF0000"/>
                </a:solidFill>
                <a:latin typeface="Consolas" panose="020B0609020204030204" pitchFamily="49" charset="0"/>
              </a:rPr>
              <a:t>edgeValue</a:t>
            </a:r>
            <a:r>
              <a:rPr lang="en-US" strike="sngStrike" dirty="0" smtClean="0">
                <a:solidFill>
                  <a:srgbClr val="FF0000"/>
                </a:solidFill>
                <a:latin typeface="Consolas" panose="020B0609020204030204" pitchFamily="49" charset="0"/>
              </a:rPr>
              <a:t> *= step(</a:t>
            </a:r>
            <a:r>
              <a:rPr lang="en-US" strike="sngStrike" dirty="0" err="1" smtClean="0">
                <a:solidFill>
                  <a:srgbClr val="FF0000"/>
                </a:solidFill>
                <a:latin typeface="Consolas" panose="020B0609020204030204" pitchFamily="49" charset="0"/>
              </a:rPr>
              <a:t>gradientThreshold</a:t>
            </a:r>
            <a:r>
              <a:rPr lang="en-US" strike="sngStrike" dirty="0" smtClean="0">
                <a:solidFill>
                  <a:srgbClr val="FF0000"/>
                </a:solidFill>
                <a:latin typeface="Consolas" panose="020B0609020204030204" pitchFamily="49" charset="0"/>
              </a:rPr>
              <a:t>, </a:t>
            </a:r>
            <a:r>
              <a:rPr lang="en-US" strike="sngStrike" dirty="0" err="1" smtClean="0">
                <a:solidFill>
                  <a:srgbClr val="FF0000"/>
                </a:solidFill>
                <a:latin typeface="Consolas" panose="020B0609020204030204" pitchFamily="49" charset="0"/>
              </a:rPr>
              <a:t>gradMag</a:t>
            </a:r>
            <a:r>
              <a:rPr lang="en-US" strike="sngStrike" dirty="0" smtClean="0">
                <a:solidFill>
                  <a:srgbClr val="FF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smoothstep</a:t>
            </a:r>
            <a:r>
              <a:rPr lang="en-US" dirty="0" smtClean="0">
                <a:solidFill>
                  <a:srgbClr val="000000"/>
                </a:solidFill>
                <a:latin typeface="Consolas" panose="020B0609020204030204" pitchFamily="49" charset="0"/>
              </a:rPr>
              <a:t>(max(0,gradientThreshold-gradientFalloff), </a:t>
            </a:r>
            <a:r>
              <a:rPr lang="en-US" dirty="0" err="1" smtClean="0">
                <a:solidFill>
                  <a:srgbClr val="000000"/>
                </a:solidFill>
                <a:latin typeface="Consolas" panose="020B0609020204030204" pitchFamily="49" charset="0"/>
              </a:rPr>
              <a:t>gradientThreshold</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gradientFalloff</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a:t>
            </a:r>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20395059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Contours with Laplacian – Smooth Edges</a:t>
            </a:r>
            <a:endParaRPr lang="en-US" dirty="0"/>
          </a:p>
        </p:txBody>
      </p:sp>
      <p:sp>
        <p:nvSpPr>
          <p:cNvPr id="3" name="Tartalom helye 2"/>
          <p:cNvSpPr>
            <a:spLocks noGrp="1"/>
          </p:cNvSpPr>
          <p:nvPr>
            <p:ph idx="1"/>
          </p:nvPr>
        </p:nvSpPr>
        <p:spPr>
          <a:xfrm>
            <a:off x="121920" y="1825624"/>
            <a:ext cx="2660060" cy="3739153"/>
          </a:xfrm>
        </p:spPr>
        <p:txBody>
          <a:bodyPr>
            <a:normAutofit fontScale="70000" lnSpcReduction="20000"/>
          </a:bodyPr>
          <a:lstStyle/>
          <a:p>
            <a:r>
              <a:rPr lang="en-US" dirty="0" smtClean="0"/>
              <a:t>Try it!</a:t>
            </a:r>
          </a:p>
          <a:p>
            <a:endParaRPr lang="en-US" dirty="0" smtClean="0"/>
          </a:p>
          <a:p>
            <a:endParaRPr lang="en-US" dirty="0" smtClean="0"/>
          </a:p>
          <a:p>
            <a:pPr marL="0" indent="0">
              <a:buNone/>
            </a:pPr>
            <a:r>
              <a:rPr lang="en-US" dirty="0" err="1" smtClean="0">
                <a:solidFill>
                  <a:srgbClr val="000000"/>
                </a:solidFill>
                <a:latin typeface="Consolas" panose="020B0609020204030204" pitchFamily="49" charset="0"/>
              </a:rPr>
              <a:t>LaplaceThreshold</a:t>
            </a:r>
            <a:r>
              <a:rPr lang="en-US" dirty="0" smtClean="0">
                <a:solidFill>
                  <a:srgbClr val="000000"/>
                </a:solidFill>
                <a:latin typeface="Consolas" panose="020B0609020204030204" pitchFamily="49" charset="0"/>
              </a:rPr>
              <a:t> </a:t>
            </a:r>
          </a:p>
          <a:p>
            <a:pPr marL="0" indent="0">
              <a:buNone/>
            </a:pPr>
            <a:r>
              <a:rPr lang="en-US" dirty="0" smtClean="0">
                <a:solidFill>
                  <a:srgbClr val="000000"/>
                </a:solidFill>
                <a:latin typeface="Consolas" panose="020B0609020204030204" pitchFamily="49" charset="0"/>
              </a:rPr>
              <a:t>  = 0.11</a:t>
            </a:r>
          </a:p>
          <a:p>
            <a:pPr marL="0" indent="0">
              <a:buNone/>
            </a:pPr>
            <a:r>
              <a:rPr lang="en-US" dirty="0" err="1" smtClean="0">
                <a:solidFill>
                  <a:srgbClr val="000000"/>
                </a:solidFill>
                <a:latin typeface="Consolas" panose="020B0609020204030204" pitchFamily="49" charset="0"/>
              </a:rPr>
              <a:t>LaplaceFalloff</a:t>
            </a:r>
            <a:r>
              <a:rPr lang="en-US" dirty="0" smtClean="0">
                <a:solidFill>
                  <a:srgbClr val="000000"/>
                </a:solidFill>
                <a:latin typeface="Consolas" panose="020B0609020204030204" pitchFamily="49" charset="0"/>
              </a:rPr>
              <a:t> </a:t>
            </a:r>
          </a:p>
          <a:p>
            <a:pPr marL="0" indent="0">
              <a:buNone/>
            </a:pPr>
            <a:r>
              <a:rPr lang="en-US" dirty="0" smtClean="0">
                <a:solidFill>
                  <a:srgbClr val="000000"/>
                </a:solidFill>
                <a:latin typeface="Consolas" panose="020B0609020204030204" pitchFamily="49" charset="0"/>
              </a:rPr>
              <a:t>  = 0.288</a:t>
            </a:r>
          </a:p>
          <a:p>
            <a:pPr marL="0" indent="0">
              <a:buNone/>
            </a:pPr>
            <a:r>
              <a:rPr lang="en-US" dirty="0" err="1" smtClean="0">
                <a:solidFill>
                  <a:srgbClr val="000000"/>
                </a:solidFill>
                <a:latin typeface="Consolas" panose="020B0609020204030204" pitchFamily="49" charset="0"/>
              </a:rPr>
              <a:t>gradientThreshold</a:t>
            </a:r>
            <a:endParaRPr lang="en-US" dirty="0" smtClean="0">
              <a:solidFill>
                <a:srgbClr val="000000"/>
              </a:solidFill>
              <a:latin typeface="Consolas" panose="020B0609020204030204" pitchFamily="49" charset="0"/>
            </a:endParaRPr>
          </a:p>
          <a:p>
            <a:pPr marL="0" indent="0">
              <a:buNone/>
            </a:pPr>
            <a:r>
              <a:rPr lang="en-US" dirty="0" smtClean="0">
                <a:solidFill>
                  <a:srgbClr val="000000"/>
                </a:solidFill>
                <a:latin typeface="Consolas" panose="020B0609020204030204" pitchFamily="49" charset="0"/>
              </a:rPr>
              <a:t>  = 0.088</a:t>
            </a:r>
          </a:p>
          <a:p>
            <a:pPr marL="0" indent="0">
              <a:buNone/>
            </a:pPr>
            <a:r>
              <a:rPr lang="en-US" dirty="0" err="1" smtClean="0">
                <a:solidFill>
                  <a:srgbClr val="000000"/>
                </a:solidFill>
                <a:latin typeface="Consolas" panose="020B0609020204030204" pitchFamily="49" charset="0"/>
              </a:rPr>
              <a:t>gradientFalloff</a:t>
            </a:r>
            <a:endParaRPr lang="en-US" dirty="0" smtClean="0">
              <a:solidFill>
                <a:srgbClr val="000000"/>
              </a:solidFill>
              <a:latin typeface="Consolas" panose="020B0609020204030204" pitchFamily="49" charset="0"/>
            </a:endParaRPr>
          </a:p>
          <a:p>
            <a:pPr marL="0" indent="0">
              <a:buNone/>
            </a:pPr>
            <a:r>
              <a:rPr lang="en-US" dirty="0" smtClean="0">
                <a:solidFill>
                  <a:srgbClr val="000000"/>
                </a:solidFill>
                <a:latin typeface="Consolas" panose="020B0609020204030204" pitchFamily="49" charset="0"/>
              </a:rPr>
              <a:t>  = 0.264</a:t>
            </a:r>
          </a:p>
          <a:p>
            <a:endParaRPr lang="en-US" dirty="0"/>
          </a:p>
        </p:txBody>
      </p:sp>
      <p:pic>
        <p:nvPicPr>
          <p:cNvPr id="4" name="Kép 3"/>
          <p:cNvPicPr>
            <a:picLocks noChangeAspect="1"/>
          </p:cNvPicPr>
          <p:nvPr/>
        </p:nvPicPr>
        <p:blipFill>
          <a:blip r:embed="rId2"/>
          <a:stretch>
            <a:fillRect/>
          </a:stretch>
        </p:blipFill>
        <p:spPr>
          <a:xfrm>
            <a:off x="2781980" y="1509711"/>
            <a:ext cx="8983300" cy="5036256"/>
          </a:xfrm>
          <a:prstGeom prst="rect">
            <a:avLst/>
          </a:prstGeom>
        </p:spPr>
      </p:pic>
    </p:spTree>
    <p:extLst>
      <p:ext uri="{BB962C8B-B14F-4D97-AF65-F5344CB8AC3E}">
        <p14:creationId xmlns:p14="http://schemas.microsoft.com/office/powerpoint/2010/main" val="3321737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Laplacian of Gaussian</a:t>
            </a:r>
            <a:endParaRPr lang="en-US" dirty="0"/>
          </a:p>
        </p:txBody>
      </p:sp>
      <p:sp>
        <p:nvSpPr>
          <p:cNvPr id="3" name="Tartalom helye 2"/>
          <p:cNvSpPr>
            <a:spLocks noGrp="1"/>
          </p:cNvSpPr>
          <p:nvPr>
            <p:ph idx="1"/>
          </p:nvPr>
        </p:nvSpPr>
        <p:spPr>
          <a:xfrm>
            <a:off x="838199" y="1825625"/>
            <a:ext cx="10752909" cy="4351338"/>
          </a:xfrm>
        </p:spPr>
        <p:txBody>
          <a:bodyPr/>
          <a:lstStyle/>
          <a:p>
            <a:r>
              <a:rPr lang="en-US" dirty="0" smtClean="0"/>
              <a:t>Smooth the luminance image before Laplacian edge detection with a Gaussian blur</a:t>
            </a:r>
          </a:p>
          <a:p>
            <a:r>
              <a:rPr lang="en-US" dirty="0" smtClean="0"/>
              <a:t>Gaussian and Laplacian can be convolved: Laplacian of Gaussian (</a:t>
            </a:r>
            <a:r>
              <a:rPr lang="en-US" dirty="0" err="1" smtClean="0"/>
              <a:t>LoG</a:t>
            </a:r>
            <a:r>
              <a:rPr lang="en-US" dirty="0" smtClean="0"/>
              <a:t>):</a:t>
            </a:r>
          </a:p>
          <a:p>
            <a:endParaRPr lang="en-US" dirty="0" smtClean="0"/>
          </a:p>
          <a:p>
            <a:endParaRPr lang="en-US" dirty="0" smtClean="0"/>
          </a:p>
          <a:p>
            <a:endParaRPr lang="en-US" dirty="0" smtClean="0"/>
          </a:p>
          <a:p>
            <a:r>
              <a:rPr lang="en-US" dirty="0" err="1" smtClean="0"/>
              <a:t>LoG</a:t>
            </a:r>
            <a:r>
              <a:rPr lang="en-US" dirty="0" smtClean="0"/>
              <a:t> can be calculated with a single convolution</a:t>
            </a:r>
            <a:endParaRPr lang="en-US" dirty="0"/>
          </a:p>
        </p:txBody>
      </p:sp>
      <p:pic>
        <p:nvPicPr>
          <p:cNvPr id="4" name="Kép 3"/>
          <p:cNvPicPr>
            <a:picLocks noChangeAspect="1"/>
          </p:cNvPicPr>
          <p:nvPr/>
        </p:nvPicPr>
        <p:blipFill>
          <a:blip r:embed="rId2"/>
          <a:stretch>
            <a:fillRect/>
          </a:stretch>
        </p:blipFill>
        <p:spPr>
          <a:xfrm>
            <a:off x="3026502" y="3515519"/>
            <a:ext cx="5581650" cy="971550"/>
          </a:xfrm>
          <a:prstGeom prst="rect">
            <a:avLst/>
          </a:prstGeom>
        </p:spPr>
      </p:pic>
    </p:spTree>
    <p:extLst>
      <p:ext uri="{BB962C8B-B14F-4D97-AF65-F5344CB8AC3E}">
        <p14:creationId xmlns:p14="http://schemas.microsoft.com/office/powerpoint/2010/main" val="2135093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Laplacian of Gaussian</a:t>
            </a:r>
            <a:endParaRPr lang="en-US" dirty="0"/>
          </a:p>
        </p:txBody>
      </p:sp>
      <p:sp>
        <p:nvSpPr>
          <p:cNvPr id="3" name="Tartalom helye 2"/>
          <p:cNvSpPr>
            <a:spLocks noGrp="1"/>
          </p:cNvSpPr>
          <p:nvPr>
            <p:ph idx="1"/>
          </p:nvPr>
        </p:nvSpPr>
        <p:spPr>
          <a:xfrm>
            <a:off x="838199" y="1825625"/>
            <a:ext cx="10752909" cy="4351338"/>
          </a:xfrm>
        </p:spPr>
        <p:txBody>
          <a:bodyPr/>
          <a:lstStyle/>
          <a:p>
            <a:r>
              <a:rPr lang="en-US" dirty="0" smtClean="0"/>
              <a:t>Add new variable to C# script</a:t>
            </a:r>
            <a:endParaRPr lang="en-US" dirty="0"/>
          </a:p>
        </p:txBody>
      </p:sp>
      <p:sp>
        <p:nvSpPr>
          <p:cNvPr id="5" name="Téglalap 4"/>
          <p:cNvSpPr/>
          <p:nvPr/>
        </p:nvSpPr>
        <p:spPr>
          <a:xfrm>
            <a:off x="838198" y="2583321"/>
            <a:ext cx="7417527" cy="1754326"/>
          </a:xfrm>
          <a:prstGeom prst="rect">
            <a:avLst/>
          </a:prstGeom>
        </p:spPr>
        <p:txBody>
          <a:bodyPr wrap="square">
            <a:spAutoFit/>
          </a:bodyPr>
          <a:lstStyle/>
          <a:p>
            <a:r>
              <a:rPr lang="en-US" dirty="0" smtClean="0">
                <a:solidFill>
                  <a:srgbClr val="000000"/>
                </a:solidFill>
                <a:latin typeface="Consolas" panose="020B0609020204030204" pitchFamily="49" charset="0"/>
              </a:rPr>
              <a:t>[</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5.0f)]</a:t>
            </a:r>
          </a:p>
          <a:p>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sigma = 1.0f;</a:t>
            </a:r>
          </a:p>
          <a:p>
            <a:r>
              <a:rPr lang="en-US" dirty="0" smtClean="0">
                <a:solidFill>
                  <a:schemeClr val="bg2">
                    <a:lumMod val="50000"/>
                  </a:schemeClr>
                </a:solidFill>
                <a:latin typeface="Consolas" panose="020B0609020204030204" pitchFamily="49" charset="0"/>
              </a:rPr>
              <a:t>…</a:t>
            </a:r>
          </a:p>
          <a:p>
            <a:r>
              <a:rPr lang="en-US" dirty="0" err="1" smtClean="0">
                <a:solidFill>
                  <a:schemeClr val="bg2">
                    <a:lumMod val="50000"/>
                  </a:schemeClr>
                </a:solidFill>
                <a:latin typeface="Consolas" panose="020B0609020204030204" pitchFamily="49" charset="0"/>
              </a:rPr>
              <a:t>material.SetFloat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gradientFalloff</a:t>
            </a:r>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gradientFalloff</a:t>
            </a:r>
            <a:r>
              <a:rPr lang="en-US" dirty="0" smtClean="0">
                <a:solidFill>
                  <a:schemeClr val="bg2">
                    <a:lumMod val="50000"/>
                  </a:schemeClr>
                </a:solidFill>
                <a:latin typeface="Consolas" panose="020B0609020204030204" pitchFamily="49" charset="0"/>
              </a:rPr>
              <a:t>); </a:t>
            </a:r>
          </a:p>
          <a:p>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"sigma"</a:t>
            </a:r>
            <a:r>
              <a:rPr lang="en-US" dirty="0" smtClean="0">
                <a:solidFill>
                  <a:srgbClr val="000000"/>
                </a:solidFill>
                <a:latin typeface="Consolas" panose="020B0609020204030204" pitchFamily="49" charset="0"/>
              </a:rPr>
              <a:t>, sigma);</a:t>
            </a:r>
          </a:p>
          <a:p>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tmp</a:t>
            </a:r>
            <a:r>
              <a:rPr lang="en-US" dirty="0" smtClean="0">
                <a:solidFill>
                  <a:schemeClr val="bg2">
                    <a:lumMod val="50000"/>
                  </a:schemeClr>
                </a:solidFill>
                <a:latin typeface="Consolas" panose="020B0609020204030204" pitchFamily="49" charset="0"/>
              </a:rPr>
              <a:t>, destination, material, 1);</a:t>
            </a:r>
            <a:endParaRPr lang="en-US" dirty="0">
              <a:solidFill>
                <a:schemeClr val="bg2">
                  <a:lumMod val="50000"/>
                </a:schemeClr>
              </a:solidFill>
            </a:endParaRPr>
          </a:p>
        </p:txBody>
      </p:sp>
    </p:spTree>
    <p:extLst>
      <p:ext uri="{BB962C8B-B14F-4D97-AF65-F5344CB8AC3E}">
        <p14:creationId xmlns:p14="http://schemas.microsoft.com/office/powerpoint/2010/main" val="494568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860869" y="99196"/>
            <a:ext cx="5405846" cy="531857"/>
          </a:xfrm>
        </p:spPr>
        <p:txBody>
          <a:bodyPr>
            <a:normAutofit fontScale="90000"/>
          </a:bodyPr>
          <a:lstStyle/>
          <a:p>
            <a:r>
              <a:rPr lang="en-US" dirty="0" smtClean="0"/>
              <a:t>Laplacian of Gaussian</a:t>
            </a:r>
            <a:endParaRPr lang="en-US" dirty="0"/>
          </a:p>
        </p:txBody>
      </p:sp>
      <p:sp>
        <p:nvSpPr>
          <p:cNvPr id="3" name="Tartalom helye 2"/>
          <p:cNvSpPr>
            <a:spLocks noGrp="1"/>
          </p:cNvSpPr>
          <p:nvPr>
            <p:ph idx="1"/>
          </p:nvPr>
        </p:nvSpPr>
        <p:spPr>
          <a:xfrm>
            <a:off x="7759262" y="639127"/>
            <a:ext cx="4362995" cy="1457506"/>
          </a:xfrm>
        </p:spPr>
        <p:txBody>
          <a:bodyPr/>
          <a:lstStyle/>
          <a:p>
            <a:r>
              <a:rPr lang="en-US" dirty="0" smtClean="0"/>
              <a:t>In </a:t>
            </a:r>
            <a:r>
              <a:rPr lang="en-US" dirty="0" err="1" smtClean="0"/>
              <a:t>shader</a:t>
            </a:r>
            <a:r>
              <a:rPr lang="en-US" dirty="0" smtClean="0"/>
              <a:t> modify the calculation of </a:t>
            </a:r>
            <a:r>
              <a:rPr lang="en-US" dirty="0" err="1" smtClean="0"/>
              <a:t>Lapl</a:t>
            </a:r>
            <a:r>
              <a:rPr lang="en-US" dirty="0" smtClean="0"/>
              <a:t> variable</a:t>
            </a:r>
            <a:endParaRPr lang="en-US" dirty="0"/>
          </a:p>
        </p:txBody>
      </p:sp>
      <p:sp>
        <p:nvSpPr>
          <p:cNvPr id="4" name="Téglalap 3"/>
          <p:cNvSpPr/>
          <p:nvPr/>
        </p:nvSpPr>
        <p:spPr>
          <a:xfrm>
            <a:off x="139337" y="117693"/>
            <a:ext cx="7158446" cy="6740307"/>
          </a:xfrm>
          <a:prstGeom prst="rect">
            <a:avLst/>
          </a:prstGeom>
        </p:spPr>
        <p:txBody>
          <a:bodyPr wrap="square">
            <a:spAutoFit/>
          </a:bodyPr>
          <a:lstStyle/>
          <a:p>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sigma;</a:t>
            </a:r>
          </a:p>
          <a:p>
            <a:endParaRPr lang="en-US" sz="1200" dirty="0" smtClean="0">
              <a:solidFill>
                <a:srgbClr val="000000"/>
              </a:solidFill>
              <a:latin typeface="Consolas" panose="020B0609020204030204" pitchFamily="49" charset="0"/>
            </a:endParaRPr>
          </a:p>
          <a:p>
            <a:r>
              <a:rPr lang="en-US" sz="1200" dirty="0" smtClean="0">
                <a:solidFill>
                  <a:srgbClr val="008000"/>
                </a:solidFill>
                <a:latin typeface="Consolas" panose="020B0609020204030204" pitchFamily="49" charset="0"/>
              </a:rPr>
              <a:t>//Laplacian of Gaussian</a:t>
            </a:r>
            <a:endParaRPr lang="en-US" sz="1200" dirty="0" smtClean="0">
              <a:solidFill>
                <a:srgbClr val="000000"/>
              </a:solidFill>
              <a:latin typeface="Consolas" panose="020B0609020204030204" pitchFamily="49" charset="0"/>
            </a:endParaRPr>
          </a:p>
          <a:p>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LoG</a:t>
            </a:r>
            <a:r>
              <a:rPr lang="en-US" sz="1200" dirty="0" smtClean="0">
                <a:solidFill>
                  <a:srgbClr val="000000"/>
                </a:solidFill>
                <a:latin typeface="Consolas" panose="020B0609020204030204" pitchFamily="49" charset="0"/>
              </a:rPr>
              <a:t>(</a:t>
            </a:r>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d, </a:t>
            </a:r>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sigma)</a:t>
            </a:r>
          </a:p>
          <a:p>
            <a:r>
              <a:rPr lang="en-US" sz="1200" dirty="0" smtClean="0">
                <a:solidFill>
                  <a:srgbClr val="000000"/>
                </a:solidFill>
                <a:latin typeface="Consolas" panose="020B0609020204030204" pitchFamily="49" charset="0"/>
              </a:rPr>
              <a:t>{</a:t>
            </a:r>
          </a:p>
          <a:p>
            <a:r>
              <a:rPr lang="en-US" sz="1200" dirty="0" smtClean="0">
                <a:solidFill>
                  <a:srgbClr val="0000FF"/>
                </a:solidFill>
                <a:latin typeface="Consolas" panose="020B0609020204030204" pitchFamily="49" charset="0"/>
              </a:rPr>
              <a:t>    float</a:t>
            </a:r>
            <a:r>
              <a:rPr lang="en-US" sz="1200" dirty="0" smtClean="0">
                <a:solidFill>
                  <a:srgbClr val="000000"/>
                </a:solidFill>
                <a:latin typeface="Consolas" panose="020B0609020204030204" pitchFamily="49" charset="0"/>
              </a:rPr>
              <a:t> t = -(d*d) / (2 * sigma*sigma);</a:t>
            </a:r>
          </a:p>
          <a:p>
            <a:r>
              <a:rPr lang="en-US" sz="1200" dirty="0" smtClean="0">
                <a:solidFill>
                  <a:srgbClr val="0000FF"/>
                </a:solidFill>
                <a:latin typeface="Consolas" panose="020B0609020204030204" pitchFamily="49" charset="0"/>
              </a:rPr>
              <a:t>    return</a:t>
            </a:r>
            <a:r>
              <a:rPr lang="en-US" sz="1200" dirty="0" smtClean="0">
                <a:solidFill>
                  <a:srgbClr val="000000"/>
                </a:solidFill>
                <a:latin typeface="Consolas" panose="020B0609020204030204" pitchFamily="49" charset="0"/>
              </a:rPr>
              <a:t> -1.0 / (sigma*sigma*sigma*sigma*3.14) * (1.0+t) * </a:t>
            </a:r>
            <a:r>
              <a:rPr lang="en-US" sz="1200" dirty="0" err="1" smtClean="0">
                <a:solidFill>
                  <a:srgbClr val="000000"/>
                </a:solidFill>
                <a:latin typeface="Consolas" panose="020B0609020204030204" pitchFamily="49" charset="0"/>
              </a:rPr>
              <a:t>exp</a:t>
            </a:r>
            <a:r>
              <a:rPr lang="en-US" sz="1200" dirty="0" smtClean="0">
                <a:solidFill>
                  <a:srgbClr val="000000"/>
                </a:solidFill>
                <a:latin typeface="Consolas" panose="020B0609020204030204" pitchFamily="49" charset="0"/>
              </a:rPr>
              <a:t>(t);</a:t>
            </a:r>
          </a:p>
          <a:p>
            <a:r>
              <a:rPr lang="en-US" sz="1200" dirty="0" smtClean="0">
                <a:solidFill>
                  <a:srgbClr val="000000"/>
                </a:solidFill>
                <a:latin typeface="Consolas" panose="020B0609020204030204" pitchFamily="49" charset="0"/>
              </a:rPr>
              <a:t>}</a:t>
            </a:r>
          </a:p>
          <a:p>
            <a:endParaRPr lang="en-US" sz="1200" dirty="0" smtClean="0">
              <a:solidFill>
                <a:srgbClr val="000000"/>
              </a:solidFill>
              <a:latin typeface="Consolas" panose="020B0609020204030204" pitchFamily="49" charset="0"/>
            </a:endParaRPr>
          </a:p>
          <a:p>
            <a:r>
              <a:rPr lang="en-US" sz="1200" dirty="0" smtClean="0">
                <a:solidFill>
                  <a:schemeClr val="bg2">
                    <a:lumMod val="50000"/>
                  </a:schemeClr>
                </a:solidFill>
                <a:latin typeface="Consolas" panose="020B0609020204030204" pitchFamily="49" charset="0"/>
              </a:rPr>
              <a:t>float4 frag(v2f </a:t>
            </a:r>
            <a:r>
              <a:rPr lang="en-US" sz="1200" dirty="0" err="1" smtClean="0">
                <a:solidFill>
                  <a:schemeClr val="bg2">
                    <a:lumMod val="50000"/>
                  </a:schemeClr>
                </a:solidFill>
                <a:latin typeface="Consolas" panose="020B0609020204030204" pitchFamily="49" charset="0"/>
              </a:rPr>
              <a:t>i</a:t>
            </a:r>
            <a:r>
              <a:rPr lang="en-US" sz="1200" dirty="0" smtClean="0">
                <a:solidFill>
                  <a:schemeClr val="bg2">
                    <a:lumMod val="50000"/>
                  </a:schemeClr>
                </a:solidFill>
                <a:latin typeface="Consolas" panose="020B0609020204030204" pitchFamily="49" charset="0"/>
              </a:rPr>
              <a:t>) : </a:t>
            </a:r>
            <a:r>
              <a:rPr lang="en-US" sz="1200" dirty="0" err="1" smtClean="0">
                <a:solidFill>
                  <a:schemeClr val="bg2">
                    <a:lumMod val="50000"/>
                  </a:schemeClr>
                </a:solidFill>
                <a:latin typeface="Consolas" panose="020B0609020204030204" pitchFamily="49" charset="0"/>
              </a:rPr>
              <a:t>SV_Target</a:t>
            </a:r>
            <a:r>
              <a:rPr lang="en-US" sz="1200" dirty="0" smtClean="0">
                <a:solidFill>
                  <a:schemeClr val="bg2">
                    <a:lumMod val="50000"/>
                  </a:schemeClr>
                </a:solidFill>
                <a:latin typeface="Consolas" panose="020B0609020204030204" pitchFamily="49" charset="0"/>
              </a:rPr>
              <a:t> {</a:t>
            </a:r>
          </a:p>
          <a:p>
            <a:pPr lvl="1"/>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Lapl</a:t>
            </a:r>
            <a:r>
              <a:rPr lang="en-US" sz="1200" dirty="0" smtClean="0">
                <a:solidFill>
                  <a:srgbClr val="000000"/>
                </a:solidFill>
                <a:latin typeface="Consolas" panose="020B0609020204030204" pitchFamily="49" charset="0"/>
              </a:rPr>
              <a:t>;</a:t>
            </a:r>
          </a:p>
          <a:p>
            <a:pPr lvl="1"/>
            <a:r>
              <a:rPr lang="en-US" sz="1200" dirty="0" smtClean="0">
                <a:solidFill>
                  <a:srgbClr val="0000FF"/>
                </a:solidFill>
                <a:latin typeface="Consolas" panose="020B0609020204030204" pitchFamily="49" charset="0"/>
              </a:rPr>
              <a:t>if</a:t>
            </a:r>
            <a:r>
              <a:rPr lang="en-US" sz="1200" dirty="0" smtClean="0">
                <a:solidFill>
                  <a:srgbClr val="000000"/>
                </a:solidFill>
                <a:latin typeface="Consolas" panose="020B0609020204030204" pitchFamily="49" charset="0"/>
              </a:rPr>
              <a:t> (sigma == 0)</a:t>
            </a:r>
          </a:p>
          <a:p>
            <a:pPr lvl="1"/>
            <a:r>
              <a:rPr lang="en-US" sz="1200" dirty="0" smtClean="0">
                <a:solidFill>
                  <a:srgbClr val="000000"/>
                </a:solidFill>
                <a:latin typeface="Consolas" panose="020B0609020204030204" pitchFamily="49" charset="0"/>
              </a:rPr>
              <a:t>{</a:t>
            </a:r>
          </a:p>
          <a:p>
            <a:pPr lvl="2"/>
            <a:r>
              <a:rPr lang="en-US" sz="1200" dirty="0" err="1" smtClean="0">
                <a:solidFill>
                  <a:srgbClr val="000000"/>
                </a:solidFill>
                <a:latin typeface="Consolas" panose="020B0609020204030204" pitchFamily="49" charset="0"/>
              </a:rPr>
              <a:t>Lapl</a:t>
            </a:r>
            <a:r>
              <a:rPr lang="en-US" sz="1200" dirty="0" smtClean="0">
                <a:solidFill>
                  <a:srgbClr val="000000"/>
                </a:solidFill>
                <a:latin typeface="Consolas" panose="020B0609020204030204" pitchFamily="49" charset="0"/>
              </a:rPr>
              <a:t> =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a:t>
            </a:r>
            <a:r>
              <a:rPr lang="en-US" sz="1200" dirty="0" smtClean="0">
                <a:solidFill>
                  <a:srgbClr val="000000"/>
                </a:solidFill>
                <a:latin typeface="Consolas" panose="020B0609020204030204" pitchFamily="49" charset="0"/>
              </a:rPr>
              <a:t> * </a:t>
            </a:r>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(1, 0)).r</a:t>
            </a:r>
          </a:p>
          <a:p>
            <a:pPr lvl="2"/>
            <a:r>
              <a:rPr lang="en-US" sz="1200" dirty="0" smtClean="0">
                <a:solidFill>
                  <a:srgbClr val="000000"/>
                </a:solidFill>
                <a:latin typeface="Consolas" panose="020B0609020204030204" pitchFamily="49" charset="0"/>
              </a:rPr>
              <a:t>+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a:t>
            </a:r>
            <a:r>
              <a:rPr lang="en-US" sz="1200" dirty="0" smtClean="0">
                <a:solidFill>
                  <a:srgbClr val="000000"/>
                </a:solidFill>
                <a:latin typeface="Consolas" panose="020B0609020204030204" pitchFamily="49" charset="0"/>
              </a:rPr>
              <a:t> * </a:t>
            </a:r>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(0, 1)).r</a:t>
            </a:r>
          </a:p>
          <a:p>
            <a:pPr lvl="2"/>
            <a:r>
              <a:rPr lang="en-US" sz="1200" dirty="0" smtClean="0">
                <a:solidFill>
                  <a:srgbClr val="000000"/>
                </a:solidFill>
                <a:latin typeface="Consolas" panose="020B0609020204030204" pitchFamily="49" charset="0"/>
              </a:rPr>
              <a:t>+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a:t>
            </a:r>
            <a:r>
              <a:rPr lang="en-US" sz="1200" dirty="0" smtClean="0">
                <a:solidFill>
                  <a:srgbClr val="000000"/>
                </a:solidFill>
                <a:latin typeface="Consolas" panose="020B0609020204030204" pitchFamily="49" charset="0"/>
              </a:rPr>
              <a:t> * </a:t>
            </a:r>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(-1, 0)).r</a:t>
            </a:r>
          </a:p>
          <a:p>
            <a:pPr lvl="2"/>
            <a:r>
              <a:rPr lang="en-US" sz="1200" dirty="0" smtClean="0">
                <a:solidFill>
                  <a:srgbClr val="000000"/>
                </a:solidFill>
                <a:latin typeface="Consolas" panose="020B0609020204030204" pitchFamily="49" charset="0"/>
              </a:rPr>
              <a:t>+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a:t>
            </a:r>
            <a:r>
              <a:rPr lang="en-US" sz="1200" dirty="0" smtClean="0">
                <a:solidFill>
                  <a:srgbClr val="000000"/>
                </a:solidFill>
                <a:latin typeface="Consolas" panose="020B0609020204030204" pitchFamily="49" charset="0"/>
              </a:rPr>
              <a:t> * </a:t>
            </a:r>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(0, -1)).r</a:t>
            </a:r>
          </a:p>
          <a:p>
            <a:pPr lvl="2"/>
            <a:r>
              <a:rPr lang="en-US" sz="1200" dirty="0" smtClean="0">
                <a:solidFill>
                  <a:srgbClr val="000000"/>
                </a:solidFill>
                <a:latin typeface="Consolas" panose="020B0609020204030204" pitchFamily="49" charset="0"/>
              </a:rPr>
              <a:t>- 4 *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).r;</a:t>
            </a:r>
          </a:p>
          <a:p>
            <a:pPr lvl="1"/>
            <a:r>
              <a:rPr lang="en-US" sz="1200" dirty="0" smtClean="0">
                <a:solidFill>
                  <a:srgbClr val="000000"/>
                </a:solidFill>
                <a:latin typeface="Consolas" panose="020B0609020204030204" pitchFamily="49" charset="0"/>
              </a:rPr>
              <a:t>}</a:t>
            </a:r>
          </a:p>
          <a:p>
            <a:pPr lvl="1"/>
            <a:r>
              <a:rPr lang="en-US" sz="1200" dirty="0" smtClean="0">
                <a:solidFill>
                  <a:srgbClr val="0000FF"/>
                </a:solidFill>
                <a:latin typeface="Consolas" panose="020B0609020204030204" pitchFamily="49" charset="0"/>
              </a:rPr>
              <a:t>else</a:t>
            </a:r>
            <a:endParaRPr lang="en-US" sz="1200" dirty="0" smtClean="0">
              <a:solidFill>
                <a:srgbClr val="000000"/>
              </a:solidFill>
              <a:latin typeface="Consolas" panose="020B0609020204030204" pitchFamily="49" charset="0"/>
            </a:endParaRPr>
          </a:p>
          <a:p>
            <a:pPr lvl="1"/>
            <a:r>
              <a:rPr lang="en-US" sz="1200" dirty="0" smtClean="0">
                <a:solidFill>
                  <a:srgbClr val="000000"/>
                </a:solidFill>
                <a:latin typeface="Consolas" panose="020B0609020204030204" pitchFamily="49" charset="0"/>
              </a:rPr>
              <a:t>{</a:t>
            </a:r>
          </a:p>
          <a:p>
            <a:pPr lvl="2"/>
            <a:r>
              <a:rPr lang="en-US" sz="1200" dirty="0" smtClean="0">
                <a:solidFill>
                  <a:srgbClr val="0000FF"/>
                </a:solidFill>
                <a:latin typeface="Consolas" panose="020B0609020204030204" pitchFamily="49" charset="0"/>
              </a:rPr>
              <a:t>float3</a:t>
            </a:r>
            <a:r>
              <a:rPr lang="en-US" sz="1200" dirty="0" smtClean="0">
                <a:solidFill>
                  <a:srgbClr val="000000"/>
                </a:solidFill>
                <a:latin typeface="Consolas" panose="020B0609020204030204" pitchFamily="49" charset="0"/>
              </a:rPr>
              <a:t> SUM = </a:t>
            </a:r>
            <a:r>
              <a:rPr lang="en-US" sz="1200" dirty="0" smtClean="0">
                <a:solidFill>
                  <a:srgbClr val="0000FF"/>
                </a:solidFill>
                <a:latin typeface="Consolas" panose="020B0609020204030204" pitchFamily="49" charset="0"/>
              </a:rPr>
              <a:t>float3</a:t>
            </a:r>
            <a:r>
              <a:rPr lang="en-US" sz="1200" dirty="0" smtClean="0">
                <a:solidFill>
                  <a:srgbClr val="000000"/>
                </a:solidFill>
                <a:latin typeface="Consolas" panose="020B0609020204030204" pitchFamily="49" charset="0"/>
              </a:rPr>
              <a:t>(0, 0, 0);</a:t>
            </a:r>
          </a:p>
          <a:p>
            <a:pPr lvl="2"/>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SUMW = 0;</a:t>
            </a:r>
          </a:p>
          <a:p>
            <a:pPr lvl="2"/>
            <a:r>
              <a:rPr lang="en-US" sz="1200" dirty="0" smtClean="0">
                <a:solidFill>
                  <a:srgbClr val="0000FF"/>
                </a:solidFill>
                <a:latin typeface="Consolas" panose="020B0609020204030204" pitchFamily="49" charset="0"/>
              </a:rPr>
              <a:t>for</a:t>
            </a:r>
            <a:r>
              <a:rPr lang="en-US" sz="1200" dirty="0" smtClean="0">
                <a:solidFill>
                  <a:srgbClr val="000000"/>
                </a:solidFill>
                <a:latin typeface="Consolas" panose="020B0609020204030204" pitchFamily="49" charset="0"/>
              </a:rPr>
              <a:t> (</a:t>
            </a:r>
            <a:r>
              <a:rPr lang="en-US" sz="1200" dirty="0" err="1" smtClean="0">
                <a:solidFill>
                  <a:srgbClr val="0000FF"/>
                </a:solidFill>
                <a:latin typeface="Consolas" panose="020B0609020204030204" pitchFamily="49" charset="0"/>
              </a:rPr>
              <a:t>int</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iy</a:t>
            </a:r>
            <a:r>
              <a:rPr lang="en-US" sz="1200" dirty="0" smtClean="0">
                <a:solidFill>
                  <a:srgbClr val="000000"/>
                </a:solidFill>
                <a:latin typeface="Consolas" panose="020B0609020204030204" pitchFamily="49" charset="0"/>
              </a:rPr>
              <a:t> = -5; </a:t>
            </a:r>
            <a:r>
              <a:rPr lang="en-US" sz="1200" dirty="0" err="1" smtClean="0">
                <a:solidFill>
                  <a:srgbClr val="000000"/>
                </a:solidFill>
                <a:latin typeface="Consolas" panose="020B0609020204030204" pitchFamily="49" charset="0"/>
              </a:rPr>
              <a:t>iy</a:t>
            </a:r>
            <a:r>
              <a:rPr lang="en-US" sz="1200" dirty="0" smtClean="0">
                <a:solidFill>
                  <a:srgbClr val="000000"/>
                </a:solidFill>
                <a:latin typeface="Consolas" panose="020B0609020204030204" pitchFamily="49" charset="0"/>
              </a:rPr>
              <a:t> &lt;= 5; </a:t>
            </a:r>
            <a:r>
              <a:rPr lang="en-US" sz="1200" dirty="0" err="1" smtClean="0">
                <a:solidFill>
                  <a:srgbClr val="000000"/>
                </a:solidFill>
                <a:latin typeface="Consolas" panose="020B0609020204030204" pitchFamily="49" charset="0"/>
              </a:rPr>
              <a:t>iy</a:t>
            </a:r>
            <a:r>
              <a:rPr lang="en-US" sz="1200" dirty="0" smtClean="0">
                <a:solidFill>
                  <a:srgbClr val="000000"/>
                </a:solidFill>
                <a:latin typeface="Consolas" panose="020B0609020204030204" pitchFamily="49" charset="0"/>
              </a:rPr>
              <a:t>++)</a:t>
            </a:r>
          </a:p>
          <a:p>
            <a:pPr lvl="2"/>
            <a:r>
              <a:rPr lang="en-US" sz="1200" dirty="0" smtClean="0">
                <a:solidFill>
                  <a:srgbClr val="0000FF"/>
                </a:solidFill>
                <a:latin typeface="Consolas" panose="020B0609020204030204" pitchFamily="49" charset="0"/>
              </a:rPr>
              <a:t>for</a:t>
            </a:r>
            <a:r>
              <a:rPr lang="en-US" sz="1200" dirty="0" smtClean="0">
                <a:solidFill>
                  <a:srgbClr val="000000"/>
                </a:solidFill>
                <a:latin typeface="Consolas" panose="020B0609020204030204" pitchFamily="49" charset="0"/>
              </a:rPr>
              <a:t> (</a:t>
            </a:r>
            <a:r>
              <a:rPr lang="en-US" sz="1200" dirty="0" err="1" smtClean="0">
                <a:solidFill>
                  <a:srgbClr val="0000FF"/>
                </a:solidFill>
                <a:latin typeface="Consolas" panose="020B0609020204030204" pitchFamily="49" charset="0"/>
              </a:rPr>
              <a:t>int</a:t>
            </a:r>
            <a:r>
              <a:rPr lang="en-US" sz="1200" dirty="0" smtClean="0">
                <a:solidFill>
                  <a:srgbClr val="000000"/>
                </a:solidFill>
                <a:latin typeface="Consolas" panose="020B0609020204030204" pitchFamily="49" charset="0"/>
              </a:rPr>
              <a:t> ix = -5; ix &lt;= 5; ix++)</a:t>
            </a:r>
          </a:p>
          <a:p>
            <a:pPr lvl="2"/>
            <a:r>
              <a:rPr lang="en-US" sz="1200" dirty="0" smtClean="0">
                <a:solidFill>
                  <a:srgbClr val="000000"/>
                </a:solidFill>
                <a:latin typeface="Consolas" panose="020B0609020204030204" pitchFamily="49" charset="0"/>
              </a:rPr>
              <a:t>{</a:t>
            </a:r>
          </a:p>
          <a:p>
            <a:pPr lvl="3"/>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uv</a:t>
            </a:r>
            <a:r>
              <a:rPr lang="en-US" sz="1200" dirty="0" smtClean="0">
                <a:solidFill>
                  <a:srgbClr val="000000"/>
                </a:solidFill>
                <a:latin typeface="Consolas" panose="020B0609020204030204" pitchFamily="49" charset="0"/>
              </a:rPr>
              <a:t> = </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MainTex_TexelSize.xy</a:t>
            </a:r>
            <a:r>
              <a:rPr lang="en-US" sz="1200" dirty="0" smtClean="0">
                <a:solidFill>
                  <a:srgbClr val="000000"/>
                </a:solidFill>
                <a:latin typeface="Consolas" panose="020B0609020204030204" pitchFamily="49" charset="0"/>
              </a:rPr>
              <a:t> * </a:t>
            </a:r>
            <a:r>
              <a:rPr lang="en-US" sz="1200" dirty="0" smtClean="0">
                <a:solidFill>
                  <a:srgbClr val="0000FF"/>
                </a:solidFill>
                <a:latin typeface="Consolas" panose="020B0609020204030204" pitchFamily="49" charset="0"/>
              </a:rPr>
              <a:t>float2</a:t>
            </a:r>
            <a:r>
              <a:rPr lang="en-US" sz="1200" dirty="0" smtClean="0">
                <a:solidFill>
                  <a:srgbClr val="000000"/>
                </a:solidFill>
                <a:latin typeface="Consolas" panose="020B0609020204030204" pitchFamily="49" charset="0"/>
              </a:rPr>
              <a:t>(ix, </a:t>
            </a:r>
            <a:r>
              <a:rPr lang="en-US" sz="1200" dirty="0" err="1" smtClean="0">
                <a:solidFill>
                  <a:srgbClr val="000000"/>
                </a:solidFill>
                <a:latin typeface="Consolas" panose="020B0609020204030204" pitchFamily="49" charset="0"/>
              </a:rPr>
              <a:t>iy</a:t>
            </a:r>
            <a:r>
              <a:rPr lang="en-US" sz="1200" dirty="0" smtClean="0">
                <a:solidFill>
                  <a:srgbClr val="000000"/>
                </a:solidFill>
                <a:latin typeface="Consolas" panose="020B0609020204030204" pitchFamily="49" charset="0"/>
              </a:rPr>
              <a:t>);</a:t>
            </a:r>
          </a:p>
          <a:p>
            <a:pPr lvl="3"/>
            <a:r>
              <a:rPr lang="en-US" sz="1200" dirty="0" smtClean="0">
                <a:solidFill>
                  <a:srgbClr val="0000FF"/>
                </a:solidFill>
                <a:latin typeface="Consolas" panose="020B0609020204030204" pitchFamily="49" charset="0"/>
              </a:rPr>
              <a:t>float3</a:t>
            </a:r>
            <a:r>
              <a:rPr lang="en-US" sz="1200" dirty="0" smtClean="0">
                <a:solidFill>
                  <a:srgbClr val="000000"/>
                </a:solidFill>
                <a:latin typeface="Consolas" panose="020B0609020204030204" pitchFamily="49" charset="0"/>
              </a:rPr>
              <a:t> col = tex2D(_</a:t>
            </a:r>
            <a:r>
              <a:rPr lang="en-US" sz="1200" dirty="0" err="1" smtClean="0">
                <a:solidFill>
                  <a:srgbClr val="000000"/>
                </a:solidFill>
                <a:latin typeface="Consolas" panose="020B0609020204030204" pitchFamily="49" charset="0"/>
              </a:rPr>
              <a:t>MainTex</a:t>
            </a:r>
            <a:r>
              <a:rPr lang="en-US" sz="1200" dirty="0" smtClean="0">
                <a:solidFill>
                  <a:srgbClr val="000000"/>
                </a:solidFill>
                <a:latin typeface="Consolas" panose="020B0609020204030204" pitchFamily="49" charset="0"/>
              </a:rPr>
              <a:t>, </a:t>
            </a:r>
            <a:r>
              <a:rPr lang="en-US" sz="1200" dirty="0" err="1" smtClean="0">
                <a:solidFill>
                  <a:srgbClr val="000000"/>
                </a:solidFill>
                <a:latin typeface="Consolas" panose="020B0609020204030204" pitchFamily="49" charset="0"/>
              </a:rPr>
              <a:t>uv</a:t>
            </a:r>
            <a:r>
              <a:rPr lang="en-US" sz="1200" dirty="0" smtClean="0">
                <a:solidFill>
                  <a:srgbClr val="000000"/>
                </a:solidFill>
                <a:latin typeface="Consolas" panose="020B0609020204030204" pitchFamily="49" charset="0"/>
              </a:rPr>
              <a:t>).</a:t>
            </a:r>
            <a:r>
              <a:rPr lang="en-US" sz="1200" dirty="0" err="1" smtClean="0">
                <a:solidFill>
                  <a:srgbClr val="000000"/>
                </a:solidFill>
                <a:latin typeface="Consolas" panose="020B0609020204030204" pitchFamily="49" charset="0"/>
              </a:rPr>
              <a:t>rgb</a:t>
            </a:r>
            <a:r>
              <a:rPr lang="en-US" sz="1200" dirty="0" smtClean="0">
                <a:solidFill>
                  <a:srgbClr val="000000"/>
                </a:solidFill>
                <a:latin typeface="Consolas" panose="020B0609020204030204" pitchFamily="49" charset="0"/>
              </a:rPr>
              <a:t>;</a:t>
            </a:r>
          </a:p>
          <a:p>
            <a:pPr lvl="3"/>
            <a:r>
              <a:rPr lang="en-US" sz="1200" dirty="0" smtClean="0">
                <a:solidFill>
                  <a:srgbClr val="0000FF"/>
                </a:solidFill>
                <a:latin typeface="Consolas" panose="020B0609020204030204" pitchFamily="49" charset="0"/>
              </a:rPr>
              <a:t>float</a:t>
            </a:r>
            <a:r>
              <a:rPr lang="en-US" sz="1200" dirty="0" smtClean="0">
                <a:solidFill>
                  <a:srgbClr val="000000"/>
                </a:solidFill>
                <a:latin typeface="Consolas" panose="020B0609020204030204" pitchFamily="49" charset="0"/>
              </a:rPr>
              <a:t> w = </a:t>
            </a:r>
            <a:r>
              <a:rPr lang="en-US" sz="1200" dirty="0" err="1" smtClean="0">
                <a:solidFill>
                  <a:srgbClr val="000000"/>
                </a:solidFill>
                <a:latin typeface="Consolas" panose="020B0609020204030204" pitchFamily="49" charset="0"/>
              </a:rPr>
              <a:t>LoG</a:t>
            </a:r>
            <a:r>
              <a:rPr lang="en-US" sz="1200" dirty="0" smtClean="0">
                <a:solidFill>
                  <a:srgbClr val="000000"/>
                </a:solidFill>
                <a:latin typeface="Consolas" panose="020B0609020204030204" pitchFamily="49" charset="0"/>
              </a:rPr>
              <a:t>(length((</a:t>
            </a:r>
            <a:r>
              <a:rPr lang="en-US" sz="1200" dirty="0" err="1" smtClean="0">
                <a:solidFill>
                  <a:srgbClr val="000000"/>
                </a:solidFill>
                <a:latin typeface="Consolas" panose="020B0609020204030204" pitchFamily="49" charset="0"/>
              </a:rPr>
              <a:t>i.uv</a:t>
            </a:r>
            <a:r>
              <a:rPr lang="en-US" sz="1200" dirty="0" smtClean="0">
                <a:solidFill>
                  <a:srgbClr val="000000"/>
                </a:solidFill>
                <a:latin typeface="Consolas" panose="020B0609020204030204" pitchFamily="49" charset="0"/>
              </a:rPr>
              <a:t> - </a:t>
            </a:r>
            <a:r>
              <a:rPr lang="en-US" sz="1200" dirty="0" err="1" smtClean="0">
                <a:solidFill>
                  <a:srgbClr val="000000"/>
                </a:solidFill>
                <a:latin typeface="Consolas" panose="020B0609020204030204" pitchFamily="49" charset="0"/>
              </a:rPr>
              <a:t>uv</a:t>
            </a:r>
            <a:r>
              <a:rPr lang="en-US" sz="1200" dirty="0" smtClean="0">
                <a:solidFill>
                  <a:srgbClr val="000000"/>
                </a:solidFill>
                <a:latin typeface="Consolas" panose="020B0609020204030204" pitchFamily="49" charset="0"/>
              </a:rPr>
              <a:t>) / _</a:t>
            </a:r>
            <a:r>
              <a:rPr lang="en-US" sz="1200" dirty="0" err="1" smtClean="0">
                <a:solidFill>
                  <a:srgbClr val="000000"/>
                </a:solidFill>
                <a:latin typeface="Consolas" panose="020B0609020204030204" pitchFamily="49" charset="0"/>
              </a:rPr>
              <a:t>MainTex_TexelSize.xy</a:t>
            </a:r>
            <a:r>
              <a:rPr lang="en-US" sz="1200" dirty="0" smtClean="0">
                <a:solidFill>
                  <a:srgbClr val="000000"/>
                </a:solidFill>
                <a:latin typeface="Consolas" panose="020B0609020204030204" pitchFamily="49" charset="0"/>
              </a:rPr>
              <a:t>), sigma);</a:t>
            </a:r>
          </a:p>
          <a:p>
            <a:pPr lvl="3"/>
            <a:r>
              <a:rPr lang="en-US" sz="1200" dirty="0" smtClean="0">
                <a:solidFill>
                  <a:srgbClr val="000000"/>
                </a:solidFill>
                <a:latin typeface="Consolas" panose="020B0609020204030204" pitchFamily="49" charset="0"/>
              </a:rPr>
              <a:t>SUMW += w;</a:t>
            </a:r>
          </a:p>
          <a:p>
            <a:pPr lvl="3"/>
            <a:r>
              <a:rPr lang="en-US" sz="1200" dirty="0" smtClean="0">
                <a:solidFill>
                  <a:srgbClr val="000000"/>
                </a:solidFill>
                <a:latin typeface="Consolas" panose="020B0609020204030204" pitchFamily="49" charset="0"/>
              </a:rPr>
              <a:t>SUM += col*w;</a:t>
            </a:r>
          </a:p>
          <a:p>
            <a:pPr lvl="2"/>
            <a:r>
              <a:rPr lang="en-US" sz="1200" dirty="0" smtClean="0">
                <a:solidFill>
                  <a:srgbClr val="000000"/>
                </a:solidFill>
                <a:latin typeface="Consolas" panose="020B0609020204030204" pitchFamily="49" charset="0"/>
              </a:rPr>
              <a:t>}</a:t>
            </a:r>
          </a:p>
          <a:p>
            <a:pPr lvl="2"/>
            <a:r>
              <a:rPr lang="en-US" sz="1200" dirty="0" smtClean="0">
                <a:solidFill>
                  <a:srgbClr val="000000"/>
                </a:solidFill>
                <a:latin typeface="Consolas" panose="020B0609020204030204" pitchFamily="49" charset="0"/>
              </a:rPr>
              <a:t>SUM /= SUMW;</a:t>
            </a:r>
          </a:p>
          <a:p>
            <a:pPr lvl="2"/>
            <a:r>
              <a:rPr lang="en-US" sz="1200" dirty="0" err="1" smtClean="0">
                <a:solidFill>
                  <a:srgbClr val="000000"/>
                </a:solidFill>
                <a:latin typeface="Consolas" panose="020B0609020204030204" pitchFamily="49" charset="0"/>
              </a:rPr>
              <a:t>Lapl</a:t>
            </a:r>
            <a:r>
              <a:rPr lang="en-US" sz="1200" dirty="0" smtClean="0">
                <a:solidFill>
                  <a:srgbClr val="000000"/>
                </a:solidFill>
                <a:latin typeface="Consolas" panose="020B0609020204030204" pitchFamily="49" charset="0"/>
              </a:rPr>
              <a:t> = SUM;</a:t>
            </a:r>
          </a:p>
          <a:p>
            <a:r>
              <a:rPr lang="en-US" sz="1200" dirty="0" smtClean="0">
                <a:solidFill>
                  <a:srgbClr val="000000"/>
                </a:solidFill>
                <a:latin typeface="Consolas" panose="020B0609020204030204" pitchFamily="49" charset="0"/>
              </a:rPr>
              <a:t>      }</a:t>
            </a:r>
          </a:p>
          <a:p>
            <a:r>
              <a:rPr lang="en-US" sz="1200" dirty="0" smtClean="0">
                <a:solidFill>
                  <a:schemeClr val="bg2">
                    <a:lumMod val="50000"/>
                  </a:schemeClr>
                </a:solidFill>
                <a:latin typeface="Consolas" panose="020B0609020204030204" pitchFamily="49" charset="0"/>
              </a:rPr>
              <a:t>…</a:t>
            </a:r>
            <a:endParaRPr lang="en-US" sz="1200" dirty="0">
              <a:solidFill>
                <a:schemeClr val="bg2">
                  <a:lumMod val="50000"/>
                </a:schemeClr>
              </a:solidFill>
            </a:endParaRPr>
          </a:p>
        </p:txBody>
      </p:sp>
      <p:sp>
        <p:nvSpPr>
          <p:cNvPr id="6" name="Jobb oldali kapcsos zárójel 5"/>
          <p:cNvSpPr/>
          <p:nvPr/>
        </p:nvSpPr>
        <p:spPr>
          <a:xfrm>
            <a:off x="6679474" y="2281645"/>
            <a:ext cx="496389" cy="121920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10"/>
          <p:cNvSpPr txBox="1"/>
          <p:nvPr/>
        </p:nvSpPr>
        <p:spPr>
          <a:xfrm>
            <a:off x="7480588" y="2536734"/>
            <a:ext cx="3631549" cy="646331"/>
          </a:xfrm>
          <a:prstGeom prst="rect">
            <a:avLst/>
          </a:prstGeom>
          <a:noFill/>
        </p:spPr>
        <p:txBody>
          <a:bodyPr wrap="square" rtlCol="0">
            <a:spAutoFit/>
          </a:bodyPr>
          <a:lstStyle/>
          <a:p>
            <a:pPr algn="ctr"/>
            <a:r>
              <a:rPr lang="en-US" dirty="0" smtClean="0"/>
              <a:t>If sigma is zero (no smoothing), use original Laplace operator</a:t>
            </a:r>
            <a:endParaRPr lang="en-US" dirty="0"/>
          </a:p>
        </p:txBody>
      </p:sp>
      <p:sp>
        <p:nvSpPr>
          <p:cNvPr id="8" name="Jobb oldali kapcsos zárójel 7"/>
          <p:cNvSpPr/>
          <p:nvPr/>
        </p:nvSpPr>
        <p:spPr>
          <a:xfrm>
            <a:off x="7175863" y="3810317"/>
            <a:ext cx="496389" cy="268224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10"/>
          <p:cNvSpPr txBox="1"/>
          <p:nvPr/>
        </p:nvSpPr>
        <p:spPr>
          <a:xfrm>
            <a:off x="7759262" y="4896757"/>
            <a:ext cx="3631549" cy="646331"/>
          </a:xfrm>
          <a:prstGeom prst="rect">
            <a:avLst/>
          </a:prstGeom>
          <a:noFill/>
        </p:spPr>
        <p:txBody>
          <a:bodyPr wrap="square" rtlCol="0">
            <a:spAutoFit/>
          </a:bodyPr>
          <a:lstStyle/>
          <a:p>
            <a:pPr algn="ctr"/>
            <a:r>
              <a:rPr lang="en-US" dirty="0" smtClean="0"/>
              <a:t>Convolve in a 11x11 convolution window with the </a:t>
            </a:r>
            <a:r>
              <a:rPr lang="en-US" dirty="0" err="1" smtClean="0"/>
              <a:t>LoG</a:t>
            </a:r>
            <a:r>
              <a:rPr lang="en-US" dirty="0" smtClean="0"/>
              <a:t> kernel</a:t>
            </a:r>
            <a:endParaRPr lang="en-US" dirty="0"/>
          </a:p>
        </p:txBody>
      </p:sp>
    </p:spTree>
    <p:extLst>
      <p:ext uri="{BB962C8B-B14F-4D97-AF65-F5344CB8AC3E}">
        <p14:creationId xmlns:p14="http://schemas.microsoft.com/office/powerpoint/2010/main" val="7043027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Laplacian of Gaussian</a:t>
            </a:r>
            <a:endParaRPr lang="en-US" dirty="0"/>
          </a:p>
        </p:txBody>
      </p:sp>
      <p:sp>
        <p:nvSpPr>
          <p:cNvPr id="3" name="Tartalom helye 2"/>
          <p:cNvSpPr>
            <a:spLocks noGrp="1"/>
          </p:cNvSpPr>
          <p:nvPr>
            <p:ph idx="1"/>
          </p:nvPr>
        </p:nvSpPr>
        <p:spPr>
          <a:xfrm>
            <a:off x="838199" y="1825625"/>
            <a:ext cx="10752909" cy="4351338"/>
          </a:xfrm>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180975" y="2352675"/>
            <a:ext cx="11830050" cy="4505325"/>
          </a:xfrm>
          <a:prstGeom prst="rect">
            <a:avLst/>
          </a:prstGeom>
        </p:spPr>
      </p:pic>
    </p:spTree>
    <p:extLst>
      <p:ext uri="{BB962C8B-B14F-4D97-AF65-F5344CB8AC3E}">
        <p14:creationId xmlns:p14="http://schemas.microsoft.com/office/powerpoint/2010/main" val="262178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Task</a:t>
            </a:r>
            <a:endParaRPr lang="en-US" dirty="0"/>
          </a:p>
        </p:txBody>
      </p:sp>
      <p:sp>
        <p:nvSpPr>
          <p:cNvPr id="3" name="Tartalom helye 2"/>
          <p:cNvSpPr>
            <a:spLocks noGrp="1"/>
          </p:cNvSpPr>
          <p:nvPr>
            <p:ph idx="1"/>
          </p:nvPr>
        </p:nvSpPr>
        <p:spPr>
          <a:xfrm>
            <a:off x="263435" y="1346653"/>
            <a:ext cx="10515600" cy="800145"/>
          </a:xfrm>
        </p:spPr>
        <p:txBody>
          <a:bodyPr>
            <a:normAutofit lnSpcReduction="10000"/>
          </a:bodyPr>
          <a:lstStyle/>
          <a:p>
            <a:r>
              <a:rPr lang="en-US" dirty="0" smtClean="0"/>
              <a:t>Combine </a:t>
            </a:r>
            <a:r>
              <a:rPr lang="en-US" dirty="0" err="1" smtClean="0"/>
              <a:t>LoG</a:t>
            </a:r>
            <a:r>
              <a:rPr lang="en-US" dirty="0" smtClean="0"/>
              <a:t> edges with image color!</a:t>
            </a:r>
          </a:p>
          <a:p>
            <a:pPr marL="457200" lvl="1" indent="0">
              <a:buNone/>
            </a:pPr>
            <a:r>
              <a:rPr lang="en-US" dirty="0" smtClean="0"/>
              <a:t>(We have to bind the original texture to the final </a:t>
            </a:r>
            <a:r>
              <a:rPr lang="en-US" dirty="0" err="1" smtClean="0"/>
              <a:t>shader</a:t>
            </a:r>
            <a:r>
              <a:rPr lang="en-US" dirty="0" smtClean="0"/>
              <a:t>)</a:t>
            </a:r>
            <a:endParaRPr lang="en-US" dirty="0"/>
          </a:p>
        </p:txBody>
      </p:sp>
      <p:pic>
        <p:nvPicPr>
          <p:cNvPr id="4" name="Kép 3"/>
          <p:cNvPicPr>
            <a:picLocks noChangeAspect="1"/>
          </p:cNvPicPr>
          <p:nvPr/>
        </p:nvPicPr>
        <p:blipFill>
          <a:blip r:embed="rId2"/>
          <a:stretch>
            <a:fillRect/>
          </a:stretch>
        </p:blipFill>
        <p:spPr>
          <a:xfrm>
            <a:off x="171450" y="2146798"/>
            <a:ext cx="11849100" cy="4619625"/>
          </a:xfrm>
          <a:prstGeom prst="rect">
            <a:avLst/>
          </a:prstGeom>
        </p:spPr>
      </p:pic>
    </p:spTree>
    <p:extLst>
      <p:ext uri="{BB962C8B-B14F-4D97-AF65-F5344CB8AC3E}">
        <p14:creationId xmlns:p14="http://schemas.microsoft.com/office/powerpoint/2010/main" val="38204071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a:t>
            </a:r>
            <a:endParaRPr lang="en-US" dirty="0"/>
          </a:p>
        </p:txBody>
      </p:sp>
      <p:sp>
        <p:nvSpPr>
          <p:cNvPr id="3" name="Tartalom helye 2"/>
          <p:cNvSpPr>
            <a:spLocks noGrp="1"/>
          </p:cNvSpPr>
          <p:nvPr>
            <p:ph idx="1"/>
          </p:nvPr>
        </p:nvSpPr>
        <p:spPr/>
        <p:txBody>
          <a:bodyPr/>
          <a:lstStyle/>
          <a:p>
            <a:r>
              <a:rPr lang="en-US" dirty="0" smtClean="0"/>
              <a:t>Create a new C# script and Image Effect </a:t>
            </a:r>
            <a:r>
              <a:rPr lang="en-US" dirty="0" err="1" smtClean="0"/>
              <a:t>Shader</a:t>
            </a:r>
            <a:endParaRPr lang="en-US" dirty="0" smtClean="0"/>
          </a:p>
          <a:p>
            <a:pPr lvl="1"/>
            <a:r>
              <a:rPr lang="en-US" dirty="0" smtClean="0"/>
              <a:t>Call them </a:t>
            </a:r>
            <a:r>
              <a:rPr lang="en-US" dirty="0" err="1" smtClean="0"/>
              <a:t>ContoursDoG</a:t>
            </a:r>
            <a:r>
              <a:rPr lang="en-US" dirty="0" smtClean="0"/>
              <a:t> and </a:t>
            </a:r>
            <a:r>
              <a:rPr lang="en-US" dirty="0" err="1" smtClean="0"/>
              <a:t>ContoursDoGShader</a:t>
            </a:r>
            <a:endParaRPr lang="en-US" dirty="0" smtClean="0"/>
          </a:p>
          <a:p>
            <a:pPr lvl="1"/>
            <a:r>
              <a:rPr lang="en-US" dirty="0" smtClean="0"/>
              <a:t>Change the </a:t>
            </a:r>
            <a:r>
              <a:rPr lang="en-US" dirty="0" err="1" smtClean="0"/>
              <a:t>shader</a:t>
            </a:r>
            <a:r>
              <a:rPr lang="en-US" dirty="0" smtClean="0"/>
              <a:t> name in the </a:t>
            </a:r>
            <a:r>
              <a:rPr lang="en-US" dirty="0" err="1" smtClean="0"/>
              <a:t>shader</a:t>
            </a:r>
            <a:r>
              <a:rPr lang="en-US" dirty="0" smtClean="0"/>
              <a:t> code</a:t>
            </a:r>
          </a:p>
          <a:p>
            <a:endParaRPr lang="en-US" dirty="0"/>
          </a:p>
        </p:txBody>
      </p:sp>
      <p:sp>
        <p:nvSpPr>
          <p:cNvPr id="5" name="Rectangle 4"/>
          <p:cNvSpPr/>
          <p:nvPr/>
        </p:nvSpPr>
        <p:spPr>
          <a:xfrm>
            <a:off x="8360229" y="3401129"/>
            <a:ext cx="408234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000000"/>
                </a:solidFill>
                <a:effectLst/>
                <a:uLnTx/>
                <a:uFillTx/>
                <a:latin typeface="Consolas" panose="020B0609020204030204" pitchFamily="49" charset="0"/>
                <a:ea typeface="+mn-ea"/>
                <a:cs typeface="+mn-cs"/>
              </a:rPr>
              <a:t>Shader</a:t>
            </a:r>
            <a:r>
              <a:rPr kumimoji="0" lang="en-US" sz="1800" b="0" i="0" u="none" strike="noStrike" kern="1200" cap="none" spc="0" normalizeH="0" baseline="0" noProof="0" dirty="0" smtClean="0">
                <a:ln>
                  <a:noFill/>
                </a:ln>
                <a:solidFill>
                  <a:srgbClr val="000000"/>
                </a:solidFill>
                <a:effectLst/>
                <a:uLnTx/>
                <a:uFillTx/>
                <a:latin typeface="Consolas" panose="020B0609020204030204" pitchFamily="49" charset="0"/>
                <a:ea typeface="+mn-ea"/>
                <a:cs typeface="+mn-cs"/>
              </a:rPr>
              <a:t> </a:t>
            </a:r>
            <a:r>
              <a:rPr kumimoji="0" lang="en-US" sz="1800" b="0" i="0" u="none" strike="noStrike" kern="1200" cap="none" spc="0" normalizeH="0" baseline="0" noProof="0" dirty="0" smtClean="0">
                <a:ln>
                  <a:noFill/>
                </a:ln>
                <a:solidFill>
                  <a:srgbClr val="A31515"/>
                </a:solidFill>
                <a:effectLst/>
                <a:uLnTx/>
                <a:uFillTx/>
                <a:latin typeface="Consolas" panose="020B0609020204030204" pitchFamily="49" charset="0"/>
                <a:ea typeface="+mn-ea"/>
                <a:cs typeface="+mn-cs"/>
              </a:rPr>
              <a:t>"</a:t>
            </a:r>
            <a:r>
              <a:rPr kumimoji="0" lang="en-US" sz="1800" b="1" i="0" u="none" strike="noStrike" kern="1200" cap="none" spc="0" normalizeH="0" baseline="0" noProof="0" dirty="0" smtClean="0">
                <a:ln>
                  <a:noFill/>
                </a:ln>
                <a:solidFill>
                  <a:srgbClr val="A31515"/>
                </a:solidFill>
                <a:effectLst/>
                <a:uLnTx/>
                <a:uFillTx/>
                <a:latin typeface="Consolas" panose="020B0609020204030204" pitchFamily="49" charset="0"/>
                <a:ea typeface="+mn-ea"/>
                <a:cs typeface="+mn-cs"/>
              </a:rPr>
              <a:t>NPR</a:t>
            </a:r>
            <a:r>
              <a:rPr kumimoji="0" lang="en-US" sz="1800" b="0" i="0" u="none" strike="noStrike" kern="1200" cap="none" spc="0" normalizeH="0" baseline="0" noProof="0" dirty="0" smtClean="0">
                <a:ln>
                  <a:noFill/>
                </a:ln>
                <a:solidFill>
                  <a:srgbClr val="A31515"/>
                </a:solidFill>
                <a:effectLst/>
                <a:uLnTx/>
                <a:uFillTx/>
                <a:latin typeface="Consolas" panose="020B0609020204030204" pitchFamily="49" charset="0"/>
                <a:ea typeface="+mn-ea"/>
                <a:cs typeface="+mn-cs"/>
              </a:rPr>
              <a:t>/</a:t>
            </a:r>
            <a:r>
              <a:rPr kumimoji="0" lang="en-US" sz="1800" b="0" i="0" u="none" strike="noStrike" kern="1200" cap="none" spc="0" normalizeH="0" baseline="0" noProof="0" dirty="0" err="1" smtClean="0">
                <a:ln>
                  <a:noFill/>
                </a:ln>
                <a:solidFill>
                  <a:srgbClr val="A31515"/>
                </a:solidFill>
                <a:effectLst/>
                <a:uLnTx/>
                <a:uFillTx/>
                <a:latin typeface="Consolas" panose="020B0609020204030204" pitchFamily="49" charset="0"/>
                <a:ea typeface="+mn-ea"/>
                <a:cs typeface="+mn-cs"/>
              </a:rPr>
              <a:t>ContoursDoG</a:t>
            </a:r>
            <a:r>
              <a:rPr kumimoji="0" lang="en-US" sz="1800" b="0" i="0" u="none" strike="noStrike" kern="1200" cap="none" spc="0" normalizeH="0" baseline="0" noProof="0" dirty="0" smtClean="0">
                <a:ln>
                  <a:noFill/>
                </a:ln>
                <a:solidFill>
                  <a:srgbClr val="A31515"/>
                </a:solidFill>
                <a:effectLst/>
                <a:uLnTx/>
                <a:uFillTx/>
                <a:latin typeface="Consolas" panose="020B0609020204030204" pitchFamily="49" charset="0"/>
                <a:ea typeface="+mn-ea"/>
                <a:cs typeface="+mn-cs"/>
              </a:rPr>
              <a:t>"</a:t>
            </a:r>
            <a:endParaRPr kumimoji="0" lang="en-US" sz="1800" b="0" i="0" u="none" strike="noStrike" kern="1200" cap="none" spc="0" normalizeH="0" baseline="0" noProof="0" dirty="0" smtClean="0">
              <a:ln>
                <a:noFill/>
              </a:ln>
              <a:solidFill>
                <a:srgbClr val="000000"/>
              </a:solidFill>
              <a:effectLst/>
              <a:uLnTx/>
              <a:uFillTx/>
              <a:latin typeface="Consolas" panose="020B0609020204030204" pitchFamily="49"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7E6E6">
                    <a:lumMod val="75000"/>
                  </a:srgbClr>
                </a:solidFill>
                <a:effectLst/>
                <a:uLnTx/>
                <a:uFillTx/>
                <a:latin typeface="Consolas" panose="020B0609020204030204" pitchFamily="49"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7E6E6">
                    <a:lumMod val="75000"/>
                  </a:srgbClr>
                </a:solidFill>
                <a:effectLst/>
                <a:uLnTx/>
                <a:uFillTx/>
                <a:latin typeface="Consolas" panose="020B0609020204030204" pitchFamily="49" charset="0"/>
                <a:ea typeface="+mn-ea"/>
                <a:cs typeface="+mn-cs"/>
              </a:rPr>
              <a:t>   Properties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E7E6E6">
                    <a:lumMod val="75000"/>
                  </a:srgbClr>
                </a:solidFill>
                <a:effectLst/>
                <a:uLnTx/>
                <a:uFillTx/>
                <a:latin typeface="Consolas" panose="020B0609020204030204" pitchFamily="49" charset="0"/>
                <a:ea typeface="+mn-ea"/>
                <a:cs typeface="+mn-cs"/>
              </a:rPr>
              <a:t>   // ...</a:t>
            </a:r>
            <a:endParaRPr kumimoji="0" lang="en-US" sz="1800" b="0" i="0" u="none" strike="noStrike" kern="1200" cap="none" spc="0" normalizeH="0" baseline="0" noProof="0" dirty="0">
              <a:ln>
                <a:noFill/>
              </a:ln>
              <a:solidFill>
                <a:srgbClr val="E7E6E6">
                  <a:lumMod val="75000"/>
                </a:srgbClr>
              </a:solidFill>
              <a:effectLst/>
              <a:uLnTx/>
              <a:uFillTx/>
              <a:latin typeface="Calibri" panose="020F0502020204030204"/>
              <a:ea typeface="+mn-ea"/>
              <a:cs typeface="+mn-cs"/>
            </a:endParaRPr>
          </a:p>
        </p:txBody>
      </p:sp>
      <p:sp>
        <p:nvSpPr>
          <p:cNvPr id="6" name="Téglalap 5"/>
          <p:cNvSpPr/>
          <p:nvPr/>
        </p:nvSpPr>
        <p:spPr>
          <a:xfrm>
            <a:off x="91440" y="3103126"/>
            <a:ext cx="12009119" cy="375487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0" i="0" u="none" strike="noStrike" kern="1200" cap="none" spc="0" normalizeH="0" baseline="0" noProof="0" dirty="0" err="1" smtClean="0">
                <a:ln>
                  <a:noFill/>
                </a:ln>
                <a:solidFill>
                  <a:srgbClr val="2B91AF"/>
                </a:solidFill>
                <a:effectLst/>
                <a:uLnTx/>
                <a:uFillTx/>
                <a:latin typeface="Consolas" panose="020B0609020204030204" pitchFamily="49" charset="0"/>
              </a:rPr>
              <a:t>ExecuteInEditMode</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0" i="0" u="none" strike="noStrike" kern="1200" cap="none" spc="0" normalizeH="0" baseline="0" noProof="0" dirty="0" err="1" smtClean="0">
                <a:ln>
                  <a:noFill/>
                </a:ln>
                <a:solidFill>
                  <a:srgbClr val="2B91AF"/>
                </a:solidFill>
                <a:effectLst/>
                <a:uLnTx/>
                <a:uFillTx/>
                <a:latin typeface="Consolas" panose="020B0609020204030204" pitchFamily="49" charset="0"/>
              </a:rPr>
              <a:t>RequireComponent</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0" i="0" u="none" strike="noStrike" kern="1200" cap="none" spc="0" normalizeH="0" baseline="0" noProof="0" dirty="0" err="1" smtClean="0">
                <a:ln>
                  <a:noFill/>
                </a:ln>
                <a:solidFill>
                  <a:srgbClr val="0000FF"/>
                </a:solidFill>
                <a:effectLst/>
                <a:uLnTx/>
                <a:uFillTx/>
                <a:latin typeface="Consolas" panose="020B0609020204030204" pitchFamily="49" charset="0"/>
              </a:rPr>
              <a:t>typeof</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0" i="0" u="none" strike="noStrike" kern="1200" cap="none" spc="0" normalizeH="0" baseline="0" noProof="0" dirty="0" smtClean="0">
                <a:ln>
                  <a:noFill/>
                </a:ln>
                <a:solidFill>
                  <a:srgbClr val="2B91AF"/>
                </a:solidFill>
                <a:effectLst/>
                <a:uLnTx/>
                <a:uFillTx/>
                <a:latin typeface="Consolas" panose="020B0609020204030204" pitchFamily="49" charset="0"/>
              </a:rPr>
              <a:t>Camera</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FF"/>
                </a:solidFill>
                <a:effectLst/>
                <a:uLnTx/>
                <a:uFillTx/>
                <a:latin typeface="Consolas" panose="020B0609020204030204" pitchFamily="49" charset="0"/>
              </a:rPr>
              <a:t>public</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0" i="0" u="none" strike="noStrike" kern="1200" cap="none" spc="0" normalizeH="0" baseline="0" noProof="0" dirty="0" smtClean="0">
                <a:ln>
                  <a:noFill/>
                </a:ln>
                <a:solidFill>
                  <a:srgbClr val="0000FF"/>
                </a:solidFill>
                <a:effectLst/>
                <a:uLnTx/>
                <a:uFillTx/>
                <a:latin typeface="Consolas" panose="020B0609020204030204" pitchFamily="49" charset="0"/>
              </a:rPr>
              <a:t>class</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0" i="0" u="none" strike="noStrike" kern="1200" cap="none" spc="0" normalizeH="0" baseline="0" noProof="0" dirty="0" err="1" smtClean="0">
                <a:ln>
                  <a:noFill/>
                </a:ln>
                <a:solidFill>
                  <a:srgbClr val="2B91AF"/>
                </a:solidFill>
                <a:effectLst/>
                <a:uLnTx/>
                <a:uFillTx/>
                <a:latin typeface="Consolas" panose="020B0609020204030204" pitchFamily="49" charset="0"/>
              </a:rPr>
              <a:t>ContoursDoG</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 </a:t>
            </a:r>
            <a:r>
              <a:rPr kumimoji="0" lang="en-US" sz="1400" b="0" i="0" u="none" strike="noStrike" kern="1200" cap="none" spc="0" normalizeH="0" baseline="0" noProof="0" dirty="0" err="1" smtClean="0">
                <a:ln>
                  <a:noFill/>
                </a:ln>
                <a:solidFill>
                  <a:srgbClr val="2B91AF"/>
                </a:solidFill>
                <a:effectLst/>
                <a:uLnTx/>
                <a:uFillTx/>
                <a:latin typeface="Consolas" panose="020B0609020204030204" pitchFamily="49" charset="0"/>
              </a:rPr>
              <a:t>PostEffectsBase</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p>
          <a:p>
            <a:r>
              <a:rPr lang="en-US" sz="1400" dirty="0" smtClean="0">
                <a:solidFill>
                  <a:srgbClr val="000000"/>
                </a:solidFill>
                <a:latin typeface="Consolas" panose="020B0609020204030204" pitchFamily="49" charset="0"/>
              </a:rPr>
              <a:t>    [</a:t>
            </a:r>
            <a:r>
              <a:rPr lang="en-US" sz="1400" dirty="0" smtClean="0">
                <a:solidFill>
                  <a:srgbClr val="2B91AF"/>
                </a:solidFill>
                <a:latin typeface="Consolas" panose="020B0609020204030204" pitchFamily="49" charset="0"/>
              </a:rPr>
              <a:t>Range</a:t>
            </a:r>
            <a:r>
              <a:rPr lang="en-US" sz="1400" dirty="0" smtClean="0">
                <a:solidFill>
                  <a:srgbClr val="000000"/>
                </a:solidFill>
                <a:latin typeface="Consolas" panose="020B0609020204030204" pitchFamily="49" charset="0"/>
              </a:rPr>
              <a:t>(0, 5.0f)]</a:t>
            </a:r>
          </a:p>
          <a:p>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public</a:t>
            </a:r>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sigma1 = 1.0f;</a:t>
            </a:r>
          </a:p>
          <a:p>
            <a:r>
              <a:rPr lang="en-US" sz="1400" dirty="0" smtClean="0">
                <a:solidFill>
                  <a:srgbClr val="000000"/>
                </a:solidFill>
                <a:latin typeface="Consolas" panose="020B0609020204030204" pitchFamily="49" charset="0"/>
              </a:rPr>
              <a:t>    [</a:t>
            </a:r>
            <a:r>
              <a:rPr lang="en-US" sz="1400" dirty="0" smtClean="0">
                <a:solidFill>
                  <a:srgbClr val="2B91AF"/>
                </a:solidFill>
                <a:latin typeface="Consolas" panose="020B0609020204030204" pitchFamily="49" charset="0"/>
              </a:rPr>
              <a:t>Range</a:t>
            </a:r>
            <a:r>
              <a:rPr lang="en-US" sz="1400" dirty="0" smtClean="0">
                <a:solidFill>
                  <a:srgbClr val="000000"/>
                </a:solidFill>
                <a:latin typeface="Consolas" panose="020B0609020204030204" pitchFamily="49" charset="0"/>
              </a:rPr>
              <a:t>(0, 5.0f)]</a:t>
            </a:r>
          </a:p>
          <a:p>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public</a:t>
            </a:r>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sigma2 = 1.0f;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0" i="0" u="none" strike="noStrike" kern="1200" cap="none" spc="0" normalizeH="0" baseline="0" noProof="0" dirty="0" smtClean="0">
                <a:ln>
                  <a:noFill/>
                </a:ln>
                <a:solidFill>
                  <a:srgbClr val="0000FF"/>
                </a:solidFill>
                <a:effectLst/>
                <a:uLnTx/>
                <a:uFillTx/>
                <a:latin typeface="Consolas" panose="020B0609020204030204" pitchFamily="49" charset="0"/>
              </a:rPr>
              <a:t>void</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0" i="0" u="none" strike="noStrike" kern="1200" cap="none" spc="0" normalizeH="0" baseline="0" noProof="0" dirty="0" err="1" smtClean="0">
                <a:ln>
                  <a:noFill/>
                </a:ln>
                <a:solidFill>
                  <a:srgbClr val="000000"/>
                </a:solidFill>
                <a:effectLst/>
                <a:uLnTx/>
                <a:uFillTx/>
                <a:latin typeface="Consolas" panose="020B0609020204030204" pitchFamily="49" charset="0"/>
              </a:rPr>
              <a:t>shader</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 </a:t>
            </a:r>
            <a:r>
              <a:rPr kumimoji="0" lang="en-US" sz="1400" b="0" i="0" u="none" strike="noStrike" kern="1200" cap="none" spc="0" normalizeH="0" baseline="0" noProof="0" dirty="0" err="1" smtClean="0">
                <a:ln>
                  <a:noFill/>
                </a:ln>
                <a:solidFill>
                  <a:srgbClr val="2B91AF"/>
                </a:solidFill>
                <a:effectLst/>
                <a:uLnTx/>
                <a:uFillTx/>
                <a:latin typeface="Consolas" panose="020B0609020204030204" pitchFamily="49" charset="0"/>
              </a:rPr>
              <a:t>Shader</a:t>
            </a:r>
            <a:r>
              <a:rPr kumimoji="0" lang="en-US" sz="1400" b="0" i="0" u="none" strike="noStrike" kern="1200" cap="none" spc="0" normalizeH="0" baseline="0" noProof="0" dirty="0" err="1" smtClean="0">
                <a:ln>
                  <a:noFill/>
                </a:ln>
                <a:solidFill>
                  <a:srgbClr val="000000"/>
                </a:solidFill>
                <a:effectLst/>
                <a:uLnTx/>
                <a:uFillTx/>
                <a:latin typeface="Consolas" panose="020B0609020204030204" pitchFamily="49" charset="0"/>
              </a:rPr>
              <a:t>.Find</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0" i="0" u="none" strike="noStrike" kern="1200" cap="none" spc="0" normalizeH="0" baseline="0" noProof="0" dirty="0" smtClean="0">
                <a:ln>
                  <a:noFill/>
                </a:ln>
                <a:solidFill>
                  <a:srgbClr val="A31515"/>
                </a:solidFill>
                <a:effectLst/>
                <a:uLnTx/>
                <a:uFillTx/>
                <a:latin typeface="Consolas" panose="020B0609020204030204" pitchFamily="49" charset="0"/>
              </a:rPr>
              <a:t>"NPR/</a:t>
            </a:r>
            <a:r>
              <a:rPr kumimoji="0" lang="en-US" sz="1400" b="0" i="0" u="none" strike="noStrike" kern="1200" cap="none" spc="0" normalizeH="0" baseline="0" noProof="0" dirty="0" err="1" smtClean="0">
                <a:ln>
                  <a:noFill/>
                </a:ln>
                <a:solidFill>
                  <a:srgbClr val="A31515"/>
                </a:solidFill>
                <a:effectLst/>
                <a:uLnTx/>
                <a:uFillTx/>
                <a:latin typeface="Consolas" panose="020B0609020204030204" pitchFamily="49" charset="0"/>
              </a:rPr>
              <a:t>ContoursDoG</a:t>
            </a:r>
            <a:r>
              <a:rPr kumimoji="0" lang="en-US" sz="1400" b="0" i="0" u="none" strike="noStrike" kern="1200" cap="none" spc="0" normalizeH="0" baseline="0" noProof="0" dirty="0" smtClean="0">
                <a:ln>
                  <a:noFill/>
                </a:ln>
                <a:solidFill>
                  <a:srgbClr val="A31515"/>
                </a:solidFill>
                <a:effectLst/>
                <a:uLnTx/>
                <a:uFillTx/>
                <a:latin typeface="Consolas" panose="020B0609020204030204" pitchFamily="49" charset="0"/>
              </a:rPr>
              <a:t>"</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0" i="0" u="none" strike="noStrike" kern="1200" cap="none" spc="0" normalizeH="0" baseline="0" noProof="0" dirty="0" err="1" smtClean="0">
                <a:ln>
                  <a:noFill/>
                </a:ln>
                <a:solidFill>
                  <a:srgbClr val="000000"/>
                </a:solidFill>
                <a:effectLst/>
                <a:uLnTx/>
                <a:uFillTx/>
                <a:latin typeface="Consolas" panose="020B0609020204030204" pitchFamily="49" charset="0"/>
              </a:rPr>
              <a:t>CreateMaterial</a:t>
            </a: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1" i="0" u="none" strike="noStrike" kern="1200" cap="none" spc="0" normalizeH="0" baseline="0" noProof="0" dirty="0" smtClean="0">
                <a:ln>
                  <a:noFill/>
                </a:ln>
                <a:solidFill>
                  <a:srgbClr val="0000FF"/>
                </a:solidFill>
                <a:effectLst/>
                <a:uLnTx/>
                <a:uFillTx/>
                <a:latin typeface="Consolas" panose="020B0609020204030204" pitchFamily="49" charset="0"/>
              </a:rPr>
              <a:t>void</a:t>
            </a:r>
            <a:r>
              <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1" i="0" u="none" strike="noStrike" kern="1200" cap="none" spc="0" normalizeH="0" baseline="0" noProof="0" dirty="0" err="1" smtClean="0">
                <a:ln>
                  <a:noFill/>
                </a:ln>
                <a:solidFill>
                  <a:srgbClr val="000000"/>
                </a:solidFill>
                <a:effectLst/>
                <a:uLnTx/>
                <a:uFillTx/>
                <a:latin typeface="Consolas" panose="020B0609020204030204" pitchFamily="49" charset="0"/>
              </a:rPr>
              <a:t>OnRenderImage</a:t>
            </a:r>
            <a:r>
              <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rPr>
              <a:t>(</a:t>
            </a:r>
            <a:r>
              <a:rPr kumimoji="0" lang="en-US" sz="1400" b="1" i="0" u="none" strike="noStrike" kern="1200" cap="none" spc="0" normalizeH="0" baseline="0" noProof="0" dirty="0" err="1" smtClean="0">
                <a:ln>
                  <a:noFill/>
                </a:ln>
                <a:solidFill>
                  <a:srgbClr val="2B91AF"/>
                </a:solidFill>
                <a:effectLst/>
                <a:uLnTx/>
                <a:uFillTx/>
                <a:latin typeface="Consolas" panose="020B0609020204030204" pitchFamily="49" charset="0"/>
              </a:rPr>
              <a:t>RenderTexture</a:t>
            </a:r>
            <a:r>
              <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rPr>
              <a:t> source, </a:t>
            </a:r>
            <a:r>
              <a:rPr kumimoji="0" lang="en-US" sz="1400" b="1" i="0" u="none" strike="noStrike" kern="1200" cap="none" spc="0" normalizeH="0" baseline="0" noProof="0" dirty="0" err="1" smtClean="0">
                <a:ln>
                  <a:noFill/>
                </a:ln>
                <a:solidFill>
                  <a:srgbClr val="2B91AF"/>
                </a:solidFill>
                <a:effectLst/>
                <a:uLnTx/>
                <a:uFillTx/>
                <a:latin typeface="Consolas" panose="020B0609020204030204" pitchFamily="49" charset="0"/>
              </a:rPr>
              <a:t>RenderTexture</a:t>
            </a:r>
            <a:r>
              <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rPr>
              <a:t> destination){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rPr>
              <a:t>        </a:t>
            </a:r>
            <a:r>
              <a:rPr kumimoji="0" lang="en-US" sz="1400" b="1" i="0" u="none" strike="noStrike" kern="1200" cap="none" spc="0" normalizeH="0" baseline="0" noProof="0" dirty="0" smtClean="0">
                <a:ln>
                  <a:noFill/>
                </a:ln>
                <a:solidFill>
                  <a:srgbClr val="0000FF"/>
                </a:solidFill>
                <a:effectLst/>
                <a:uLnTx/>
                <a:uFillTx/>
                <a:latin typeface="Consolas" panose="020B0609020204030204" pitchFamily="49" charset="0"/>
              </a:rPr>
              <a:t>//next slide</a:t>
            </a:r>
            <a:endParaRPr kumimoji="0" lang="en-US" sz="1400" b="1" i="0" u="none" strike="noStrike" kern="1200" cap="none" spc="0" normalizeH="0" baseline="0" noProof="0" dirty="0" smtClean="0">
              <a:ln>
                <a:noFill/>
              </a:ln>
              <a:solidFill>
                <a:srgbClr val="000000"/>
              </a:solidFill>
              <a:effectLst/>
              <a:uLnTx/>
              <a:uFillTx/>
              <a:latin typeface="Consolas" panose="020B06090202040302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000000"/>
                </a:solidFill>
                <a:effectLst/>
                <a:uLnTx/>
                <a:uFillTx/>
                <a:latin typeface="Consolas" panose="020B0609020204030204" pitchFamily="49"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a:endParaRPr>
          </a:p>
        </p:txBody>
      </p:sp>
      <p:pic>
        <p:nvPicPr>
          <p:cNvPr id="7" name="Kép 6"/>
          <p:cNvPicPr>
            <a:picLocks noChangeAspect="1"/>
          </p:cNvPicPr>
          <p:nvPr/>
        </p:nvPicPr>
        <p:blipFill>
          <a:blip r:embed="rId2"/>
          <a:stretch>
            <a:fillRect/>
          </a:stretch>
        </p:blipFill>
        <p:spPr>
          <a:xfrm>
            <a:off x="9334908" y="1651882"/>
            <a:ext cx="1743075" cy="1104900"/>
          </a:xfrm>
          <a:prstGeom prst="rect">
            <a:avLst/>
          </a:prstGeom>
        </p:spPr>
      </p:pic>
    </p:spTree>
    <p:extLst>
      <p:ext uri="{BB962C8B-B14F-4D97-AF65-F5344CB8AC3E}">
        <p14:creationId xmlns:p14="http://schemas.microsoft.com/office/powerpoint/2010/main" val="699010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48639" y="0"/>
            <a:ext cx="11643361" cy="1325563"/>
          </a:xfrm>
        </p:spPr>
        <p:txBody>
          <a:bodyPr/>
          <a:lstStyle/>
          <a:p>
            <a:r>
              <a:rPr lang="en-US" dirty="0" smtClean="0"/>
              <a:t>Difference of Gaussians – C# script</a:t>
            </a:r>
            <a:endParaRPr lang="en-US" dirty="0"/>
          </a:p>
        </p:txBody>
      </p:sp>
      <p:sp>
        <p:nvSpPr>
          <p:cNvPr id="5" name="Téglalap 4"/>
          <p:cNvSpPr/>
          <p:nvPr/>
        </p:nvSpPr>
        <p:spPr>
          <a:xfrm>
            <a:off x="-6" y="1149362"/>
            <a:ext cx="12218126" cy="5262979"/>
          </a:xfrm>
          <a:prstGeom prst="rect">
            <a:avLst/>
          </a:prstGeom>
        </p:spPr>
        <p:txBody>
          <a:bodyPr wrap="square">
            <a:spAutoFit/>
          </a:bodyPr>
          <a:lstStyle/>
          <a:p>
            <a:r>
              <a:rPr lang="en-US" sz="1400" dirty="0" smtClean="0">
                <a:solidFill>
                  <a:srgbClr val="0000FF"/>
                </a:solidFill>
                <a:latin typeface="Consolas" panose="020B0609020204030204" pitchFamily="49" charset="0"/>
              </a:rPr>
              <a:t>    void</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OnRenderImage</a:t>
            </a:r>
            <a:r>
              <a:rPr lang="en-US" sz="1400" dirty="0" smtClean="0">
                <a:solidFill>
                  <a:srgbClr val="000000"/>
                </a:solidFill>
                <a:latin typeface="Consolas" panose="020B0609020204030204" pitchFamily="49" charset="0"/>
              </a:rPr>
              <a:t>(</a:t>
            </a:r>
            <a:r>
              <a:rPr lang="en-US" sz="1400" dirty="0" err="1" smtClean="0">
                <a:solidFill>
                  <a:srgbClr val="2B91AF"/>
                </a:solidFill>
                <a:latin typeface="Consolas" panose="020B0609020204030204" pitchFamily="49" charset="0"/>
              </a:rPr>
              <a:t>RenderTexture</a:t>
            </a:r>
            <a:r>
              <a:rPr lang="en-US" sz="1400" dirty="0" smtClean="0">
                <a:solidFill>
                  <a:srgbClr val="000000"/>
                </a:solidFill>
                <a:latin typeface="Consolas" panose="020B0609020204030204" pitchFamily="49" charset="0"/>
              </a:rPr>
              <a:t> source, </a:t>
            </a:r>
            <a:r>
              <a:rPr lang="en-US" sz="1400" dirty="0" err="1" smtClean="0">
                <a:solidFill>
                  <a:srgbClr val="2B91AF"/>
                </a:solidFill>
                <a:latin typeface="Consolas" panose="020B0609020204030204" pitchFamily="49" charset="0"/>
              </a:rPr>
              <a:t>RenderTexture</a:t>
            </a:r>
            <a:r>
              <a:rPr lang="en-US" sz="1400" dirty="0" smtClean="0">
                <a:solidFill>
                  <a:srgbClr val="000000"/>
                </a:solidFill>
                <a:latin typeface="Consolas" panose="020B0609020204030204" pitchFamily="49" charset="0"/>
              </a:rPr>
              <a:t> destination)</a:t>
            </a:r>
          </a:p>
          <a:p>
            <a:r>
              <a:rPr lang="en-US" sz="1400" dirty="0" smtClean="0">
                <a:solidFill>
                  <a:srgbClr val="000000"/>
                </a:solidFill>
                <a:latin typeface="Consolas" panose="020B0609020204030204" pitchFamily="49" charset="0"/>
              </a:rPr>
              <a:t>    {</a:t>
            </a:r>
          </a:p>
          <a:p>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if</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CreateMaterial</a:t>
            </a:r>
            <a:r>
              <a:rPr lang="en-US" sz="1400" dirty="0" smtClean="0">
                <a:solidFill>
                  <a:srgbClr val="000000"/>
                </a:solidFill>
                <a:latin typeface="Consolas" panose="020B0609020204030204" pitchFamily="49" charset="0"/>
              </a:rPr>
              <a:t>())</a:t>
            </a:r>
          </a:p>
          <a:p>
            <a:r>
              <a:rPr lang="en-US" sz="1400" dirty="0" smtClean="0">
                <a:solidFill>
                  <a:srgbClr val="000000"/>
                </a:solidFill>
                <a:latin typeface="Consolas" panose="020B0609020204030204" pitchFamily="49" charset="0"/>
              </a:rPr>
              <a:t>        {</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lum</a:t>
            </a:r>
            <a:r>
              <a:rPr lang="en-US" sz="1400" dirty="0" smtClean="0">
                <a:solidFill>
                  <a:srgbClr val="000000"/>
                </a:solidFill>
                <a:latin typeface="Consolas" panose="020B0609020204030204" pitchFamily="49" charset="0"/>
              </a:rPr>
              <a:t> =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.GetTemporary</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source.width</a:t>
            </a:r>
            <a:r>
              <a:rPr lang="en-US" sz="1400" dirty="0" smtClean="0">
                <a:solidFill>
                  <a:srgbClr val="000000"/>
                </a:solidFill>
                <a:latin typeface="Consolas" panose="020B0609020204030204" pitchFamily="49" charset="0"/>
              </a:rPr>
              <a:t>, source.height,0, </a:t>
            </a:r>
            <a:r>
              <a:rPr lang="en-US" sz="1400" dirty="0" err="1" smtClean="0">
                <a:solidFill>
                  <a:srgbClr val="2B91AF"/>
                </a:solidFill>
                <a:latin typeface="Consolas" panose="020B0609020204030204" pitchFamily="49" charset="0"/>
              </a:rPr>
              <a:t>RenderTextureFormat</a:t>
            </a:r>
            <a:r>
              <a:rPr lang="en-US" sz="1400" dirty="0" err="1" smtClean="0">
                <a:solidFill>
                  <a:srgbClr val="000000"/>
                </a:solidFill>
                <a:latin typeface="Consolas" panose="020B0609020204030204" pitchFamily="49" charset="0"/>
              </a:rPr>
              <a:t>.DefaultHDR</a:t>
            </a:r>
            <a:r>
              <a:rPr lang="en-US" sz="1400" dirty="0" smtClean="0">
                <a:solidFill>
                  <a:srgbClr val="000000"/>
                </a:solidFill>
                <a:latin typeface="Consolas" panose="020B0609020204030204" pitchFamily="49" charset="0"/>
              </a:rPr>
              <a:t>);</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Graphics</a:t>
            </a:r>
            <a:r>
              <a:rPr lang="en-US" sz="1400" dirty="0" err="1" smtClean="0">
                <a:solidFill>
                  <a:srgbClr val="000000"/>
                </a:solidFill>
                <a:latin typeface="Consolas" panose="020B0609020204030204" pitchFamily="49" charset="0"/>
              </a:rPr>
              <a:t>.Blit</a:t>
            </a:r>
            <a:r>
              <a:rPr lang="en-US" sz="1400" dirty="0" smtClean="0">
                <a:solidFill>
                  <a:srgbClr val="000000"/>
                </a:solidFill>
                <a:latin typeface="Consolas" panose="020B0609020204030204" pitchFamily="49" charset="0"/>
              </a:rPr>
              <a:t>(source, </a:t>
            </a:r>
            <a:r>
              <a:rPr lang="en-US" sz="1400" dirty="0" err="1" smtClean="0">
                <a:solidFill>
                  <a:srgbClr val="000000"/>
                </a:solidFill>
                <a:latin typeface="Consolas" panose="020B0609020204030204" pitchFamily="49" charset="0"/>
              </a:rPr>
              <a:t>lum</a:t>
            </a:r>
            <a:r>
              <a:rPr lang="en-US" sz="1400" dirty="0" smtClean="0">
                <a:solidFill>
                  <a:srgbClr val="000000"/>
                </a:solidFill>
                <a:latin typeface="Consolas" panose="020B0609020204030204" pitchFamily="49" charset="0"/>
              </a:rPr>
              <a:t>, material, 0);</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smtClean="0">
                <a:solidFill>
                  <a:srgbClr val="000000"/>
                </a:solidFill>
                <a:latin typeface="Consolas" panose="020B0609020204030204" pitchFamily="49" charset="0"/>
              </a:rPr>
              <a:t> G1 =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.GetTemporary</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source.width</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source.height</a:t>
            </a:r>
            <a:r>
              <a:rPr lang="en-US" sz="1400" dirty="0" smtClean="0">
                <a:solidFill>
                  <a:srgbClr val="000000"/>
                </a:solidFill>
                <a:latin typeface="Consolas" panose="020B0609020204030204" pitchFamily="49" charset="0"/>
              </a:rPr>
              <a:t>, 0, </a:t>
            </a:r>
            <a:r>
              <a:rPr lang="en-US" sz="1400" dirty="0" err="1" smtClean="0">
                <a:solidFill>
                  <a:srgbClr val="2B91AF"/>
                </a:solidFill>
                <a:latin typeface="Consolas" panose="020B0609020204030204" pitchFamily="49" charset="0"/>
              </a:rPr>
              <a:t>RenderTextureFormat</a:t>
            </a:r>
            <a:r>
              <a:rPr lang="en-US" sz="1400" dirty="0" err="1" smtClean="0">
                <a:solidFill>
                  <a:srgbClr val="000000"/>
                </a:solidFill>
                <a:latin typeface="Consolas" panose="020B0609020204030204" pitchFamily="49" charset="0"/>
              </a:rPr>
              <a:t>.DefaultHDR</a:t>
            </a:r>
            <a:r>
              <a:rPr lang="en-US" sz="1400" dirty="0" smtClean="0">
                <a:solidFill>
                  <a:srgbClr val="000000"/>
                </a:solidFill>
                <a:latin typeface="Consolas" panose="020B0609020204030204" pitchFamily="49" charset="0"/>
              </a:rPr>
              <a:t>);</a:t>
            </a:r>
          </a:p>
          <a:p>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material.SetFloat</a:t>
            </a:r>
            <a:r>
              <a:rPr lang="en-US" sz="1400" dirty="0" smtClean="0">
                <a:solidFill>
                  <a:srgbClr val="000000"/>
                </a:solidFill>
                <a:latin typeface="Consolas" panose="020B0609020204030204" pitchFamily="49" charset="0"/>
              </a:rPr>
              <a:t>(</a:t>
            </a:r>
            <a:r>
              <a:rPr lang="en-US" sz="1400" dirty="0" smtClean="0">
                <a:solidFill>
                  <a:srgbClr val="A31515"/>
                </a:solidFill>
                <a:latin typeface="Consolas" panose="020B0609020204030204" pitchFamily="49" charset="0"/>
              </a:rPr>
              <a:t>"sigma"</a:t>
            </a:r>
            <a:r>
              <a:rPr lang="en-US" sz="1400" dirty="0" smtClean="0">
                <a:solidFill>
                  <a:srgbClr val="000000"/>
                </a:solidFill>
                <a:latin typeface="Consolas" panose="020B0609020204030204" pitchFamily="49" charset="0"/>
              </a:rPr>
              <a:t>, sigma1);</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Graphics</a:t>
            </a:r>
            <a:r>
              <a:rPr lang="en-US" sz="1400" dirty="0" err="1" smtClean="0">
                <a:solidFill>
                  <a:srgbClr val="000000"/>
                </a:solidFill>
                <a:latin typeface="Consolas" panose="020B0609020204030204" pitchFamily="49" charset="0"/>
              </a:rPr>
              <a:t>.Blit</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lum</a:t>
            </a:r>
            <a:r>
              <a:rPr lang="en-US" sz="1400" dirty="0" smtClean="0">
                <a:solidFill>
                  <a:srgbClr val="000000"/>
                </a:solidFill>
                <a:latin typeface="Consolas" panose="020B0609020204030204" pitchFamily="49" charset="0"/>
              </a:rPr>
              <a:t>, G1, material, 1);</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smtClean="0">
                <a:solidFill>
                  <a:srgbClr val="000000"/>
                </a:solidFill>
                <a:latin typeface="Consolas" panose="020B0609020204030204" pitchFamily="49" charset="0"/>
              </a:rPr>
              <a:t> G2 =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.GetTemporary</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source.width</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source.height</a:t>
            </a:r>
            <a:r>
              <a:rPr lang="en-US" sz="1400" dirty="0" smtClean="0">
                <a:solidFill>
                  <a:srgbClr val="000000"/>
                </a:solidFill>
                <a:latin typeface="Consolas" panose="020B0609020204030204" pitchFamily="49" charset="0"/>
              </a:rPr>
              <a:t>, 0, </a:t>
            </a:r>
            <a:r>
              <a:rPr lang="en-US" sz="1400" dirty="0" err="1" smtClean="0">
                <a:solidFill>
                  <a:srgbClr val="2B91AF"/>
                </a:solidFill>
                <a:latin typeface="Consolas" panose="020B0609020204030204" pitchFamily="49" charset="0"/>
              </a:rPr>
              <a:t>RenderTextureFormat</a:t>
            </a:r>
            <a:r>
              <a:rPr lang="en-US" sz="1400" dirty="0" err="1" smtClean="0">
                <a:solidFill>
                  <a:srgbClr val="000000"/>
                </a:solidFill>
                <a:latin typeface="Consolas" panose="020B0609020204030204" pitchFamily="49" charset="0"/>
              </a:rPr>
              <a:t>.DefaultHDR</a:t>
            </a:r>
            <a:r>
              <a:rPr lang="en-US" sz="1400" dirty="0" smtClean="0">
                <a:solidFill>
                  <a:srgbClr val="000000"/>
                </a:solidFill>
                <a:latin typeface="Consolas" panose="020B0609020204030204" pitchFamily="49" charset="0"/>
              </a:rPr>
              <a:t>);</a:t>
            </a:r>
          </a:p>
          <a:p>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material.SetFloat</a:t>
            </a:r>
            <a:r>
              <a:rPr lang="en-US" sz="1400" dirty="0" smtClean="0">
                <a:solidFill>
                  <a:srgbClr val="000000"/>
                </a:solidFill>
                <a:latin typeface="Consolas" panose="020B0609020204030204" pitchFamily="49" charset="0"/>
              </a:rPr>
              <a:t>(</a:t>
            </a:r>
            <a:r>
              <a:rPr lang="en-US" sz="1400" dirty="0" smtClean="0">
                <a:solidFill>
                  <a:srgbClr val="A31515"/>
                </a:solidFill>
                <a:latin typeface="Consolas" panose="020B0609020204030204" pitchFamily="49" charset="0"/>
              </a:rPr>
              <a:t>"sigma"</a:t>
            </a:r>
            <a:r>
              <a:rPr lang="en-US" sz="1400" dirty="0" smtClean="0">
                <a:solidFill>
                  <a:srgbClr val="000000"/>
                </a:solidFill>
                <a:latin typeface="Consolas" panose="020B0609020204030204" pitchFamily="49" charset="0"/>
              </a:rPr>
              <a:t>, sigma2);</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Graphics</a:t>
            </a:r>
            <a:r>
              <a:rPr lang="en-US" sz="1400" dirty="0" err="1" smtClean="0">
                <a:solidFill>
                  <a:srgbClr val="000000"/>
                </a:solidFill>
                <a:latin typeface="Consolas" panose="020B0609020204030204" pitchFamily="49" charset="0"/>
              </a:rPr>
              <a:t>.Blit</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lum</a:t>
            </a:r>
            <a:r>
              <a:rPr lang="en-US" sz="1400" dirty="0" smtClean="0">
                <a:solidFill>
                  <a:srgbClr val="000000"/>
                </a:solidFill>
                <a:latin typeface="Consolas" panose="020B0609020204030204" pitchFamily="49" charset="0"/>
              </a:rPr>
              <a:t>, G2, material, 1);</a:t>
            </a:r>
          </a:p>
          <a:p>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material.SetTexture</a:t>
            </a:r>
            <a:r>
              <a:rPr lang="en-US" sz="1400" dirty="0" smtClean="0">
                <a:solidFill>
                  <a:srgbClr val="000000"/>
                </a:solidFill>
                <a:latin typeface="Consolas" panose="020B0609020204030204" pitchFamily="49" charset="0"/>
              </a:rPr>
              <a:t>(</a:t>
            </a:r>
            <a:r>
              <a:rPr lang="en-US" sz="1400" dirty="0" smtClean="0">
                <a:solidFill>
                  <a:srgbClr val="A31515"/>
                </a:solidFill>
                <a:latin typeface="Consolas" panose="020B0609020204030204" pitchFamily="49" charset="0"/>
              </a:rPr>
              <a:t>"Gauss1Tex"</a:t>
            </a:r>
            <a:r>
              <a:rPr lang="en-US" sz="1400" dirty="0" smtClean="0">
                <a:solidFill>
                  <a:srgbClr val="000000"/>
                </a:solidFill>
                <a:latin typeface="Consolas" panose="020B0609020204030204" pitchFamily="49" charset="0"/>
              </a:rPr>
              <a:t>, G1);</a:t>
            </a:r>
          </a:p>
          <a:p>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material.SetTexture</a:t>
            </a:r>
            <a:r>
              <a:rPr lang="en-US" sz="1400" dirty="0" smtClean="0">
                <a:solidFill>
                  <a:srgbClr val="000000"/>
                </a:solidFill>
                <a:latin typeface="Consolas" panose="020B0609020204030204" pitchFamily="49" charset="0"/>
              </a:rPr>
              <a:t>(</a:t>
            </a:r>
            <a:r>
              <a:rPr lang="en-US" sz="1400" dirty="0" smtClean="0">
                <a:solidFill>
                  <a:srgbClr val="A31515"/>
                </a:solidFill>
                <a:latin typeface="Consolas" panose="020B0609020204030204" pitchFamily="49" charset="0"/>
              </a:rPr>
              <a:t>"Gauss2Tex"</a:t>
            </a:r>
            <a:r>
              <a:rPr lang="en-US" sz="1400" dirty="0" smtClean="0">
                <a:solidFill>
                  <a:srgbClr val="000000"/>
                </a:solidFill>
                <a:latin typeface="Consolas" panose="020B0609020204030204" pitchFamily="49" charset="0"/>
              </a:rPr>
              <a:t>, G2);</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Graphics</a:t>
            </a:r>
            <a:r>
              <a:rPr lang="en-US" sz="1400" dirty="0" err="1" smtClean="0">
                <a:solidFill>
                  <a:srgbClr val="000000"/>
                </a:solidFill>
                <a:latin typeface="Consolas" panose="020B0609020204030204" pitchFamily="49" charset="0"/>
              </a:rPr>
              <a:t>.Blit</a:t>
            </a:r>
            <a:r>
              <a:rPr lang="en-US" sz="1400" dirty="0" smtClean="0">
                <a:solidFill>
                  <a:srgbClr val="000000"/>
                </a:solidFill>
                <a:latin typeface="Consolas" panose="020B0609020204030204" pitchFamily="49" charset="0"/>
              </a:rPr>
              <a:t>(source, destination, material, 2);</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.ReleaseTemporary</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lum</a:t>
            </a:r>
            <a:r>
              <a:rPr lang="en-US" sz="1400" dirty="0" smtClean="0">
                <a:solidFill>
                  <a:srgbClr val="000000"/>
                </a:solidFill>
                <a:latin typeface="Consolas" panose="020B0609020204030204" pitchFamily="49" charset="0"/>
              </a:rPr>
              <a:t>);</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.ReleaseTemporary</a:t>
            </a:r>
            <a:r>
              <a:rPr lang="en-US" sz="1400" dirty="0" smtClean="0">
                <a:solidFill>
                  <a:srgbClr val="000000"/>
                </a:solidFill>
                <a:latin typeface="Consolas" panose="020B0609020204030204" pitchFamily="49" charset="0"/>
              </a:rPr>
              <a:t>(G1);</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RenderTexture</a:t>
            </a:r>
            <a:r>
              <a:rPr lang="en-US" sz="1400" dirty="0" err="1" smtClean="0">
                <a:solidFill>
                  <a:srgbClr val="000000"/>
                </a:solidFill>
                <a:latin typeface="Consolas" panose="020B0609020204030204" pitchFamily="49" charset="0"/>
              </a:rPr>
              <a:t>.ReleaseTemporary</a:t>
            </a:r>
            <a:r>
              <a:rPr lang="en-US" sz="1400" dirty="0" smtClean="0">
                <a:solidFill>
                  <a:srgbClr val="000000"/>
                </a:solidFill>
                <a:latin typeface="Consolas" panose="020B0609020204030204" pitchFamily="49" charset="0"/>
              </a:rPr>
              <a:t>(G2);</a:t>
            </a:r>
          </a:p>
          <a:p>
            <a:r>
              <a:rPr lang="en-US" sz="1400" dirty="0" smtClean="0">
                <a:solidFill>
                  <a:srgbClr val="000000"/>
                </a:solidFill>
                <a:latin typeface="Consolas" panose="020B0609020204030204" pitchFamily="49" charset="0"/>
              </a:rPr>
              <a:t>        }</a:t>
            </a:r>
          </a:p>
          <a:p>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else</a:t>
            </a:r>
            <a:endParaRPr lang="en-US" sz="1400" dirty="0" smtClean="0">
              <a:solidFill>
                <a:srgbClr val="000000"/>
              </a:solidFill>
              <a:latin typeface="Consolas" panose="020B0609020204030204" pitchFamily="49" charset="0"/>
            </a:endParaRPr>
          </a:p>
          <a:p>
            <a:r>
              <a:rPr lang="en-US" sz="1400" dirty="0" smtClean="0">
                <a:solidFill>
                  <a:srgbClr val="000000"/>
                </a:solidFill>
                <a:latin typeface="Consolas" panose="020B0609020204030204" pitchFamily="49" charset="0"/>
              </a:rPr>
              <a:t>        {</a:t>
            </a:r>
          </a:p>
          <a:p>
            <a:r>
              <a:rPr lang="en-US" sz="1400" dirty="0" smtClean="0">
                <a:solidFill>
                  <a:srgbClr val="000000"/>
                </a:solidFill>
                <a:latin typeface="Consolas" panose="020B0609020204030204" pitchFamily="49" charset="0"/>
              </a:rPr>
              <a:t>            </a:t>
            </a:r>
            <a:r>
              <a:rPr lang="en-US" sz="1400" dirty="0" err="1" smtClean="0">
                <a:solidFill>
                  <a:srgbClr val="2B91AF"/>
                </a:solidFill>
                <a:latin typeface="Consolas" panose="020B0609020204030204" pitchFamily="49" charset="0"/>
              </a:rPr>
              <a:t>Graphics</a:t>
            </a:r>
            <a:r>
              <a:rPr lang="en-US" sz="1400" dirty="0" err="1" smtClean="0">
                <a:solidFill>
                  <a:srgbClr val="000000"/>
                </a:solidFill>
                <a:latin typeface="Consolas" panose="020B0609020204030204" pitchFamily="49" charset="0"/>
              </a:rPr>
              <a:t>.Blit</a:t>
            </a:r>
            <a:r>
              <a:rPr lang="en-US" sz="1400" dirty="0" smtClean="0">
                <a:solidFill>
                  <a:srgbClr val="000000"/>
                </a:solidFill>
                <a:latin typeface="Consolas" panose="020B0609020204030204" pitchFamily="49" charset="0"/>
              </a:rPr>
              <a:t>(source, destination);</a:t>
            </a:r>
          </a:p>
          <a:p>
            <a:r>
              <a:rPr lang="en-US" sz="1400" dirty="0" smtClean="0">
                <a:solidFill>
                  <a:srgbClr val="000000"/>
                </a:solidFill>
                <a:latin typeface="Consolas" panose="020B0609020204030204" pitchFamily="49" charset="0"/>
              </a:rPr>
              <a:t>        }</a:t>
            </a:r>
          </a:p>
          <a:p>
            <a:r>
              <a:rPr lang="en-US" sz="1400" dirty="0" smtClean="0">
                <a:solidFill>
                  <a:srgbClr val="000000"/>
                </a:solidFill>
                <a:latin typeface="Consolas" panose="020B0609020204030204" pitchFamily="49" charset="0"/>
              </a:rPr>
              <a:t>    }</a:t>
            </a:r>
            <a:endParaRPr lang="en-US" sz="1400" dirty="0"/>
          </a:p>
        </p:txBody>
      </p:sp>
    </p:spTree>
    <p:extLst>
      <p:ext uri="{BB962C8B-B14F-4D97-AF65-F5344CB8AC3E}">
        <p14:creationId xmlns:p14="http://schemas.microsoft.com/office/powerpoint/2010/main" val="2065599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 – </a:t>
            </a:r>
            <a:r>
              <a:rPr lang="en-US" dirty="0" err="1" smtClean="0"/>
              <a:t>Shader</a:t>
            </a:r>
            <a:endParaRPr lang="en-US" dirty="0"/>
          </a:p>
        </p:txBody>
      </p:sp>
      <p:sp>
        <p:nvSpPr>
          <p:cNvPr id="3" name="Tartalom helye 2"/>
          <p:cNvSpPr>
            <a:spLocks noGrp="1"/>
          </p:cNvSpPr>
          <p:nvPr>
            <p:ph idx="1"/>
          </p:nvPr>
        </p:nvSpPr>
        <p:spPr>
          <a:xfrm>
            <a:off x="838200" y="1869168"/>
            <a:ext cx="3638006" cy="4351338"/>
          </a:xfrm>
        </p:spPr>
        <p:txBody>
          <a:bodyPr/>
          <a:lstStyle/>
          <a:p>
            <a:r>
              <a:rPr lang="en-US" dirty="0" smtClean="0"/>
              <a:t>Create a three pass </a:t>
            </a:r>
            <a:r>
              <a:rPr lang="en-US" dirty="0" err="1" smtClean="0"/>
              <a:t>shader</a:t>
            </a:r>
            <a:endParaRPr lang="en-US" dirty="0" smtClean="0"/>
          </a:p>
          <a:p>
            <a:pPr marL="0" indent="0">
              <a:buNone/>
            </a:pPr>
            <a:r>
              <a:rPr lang="en-US" dirty="0" smtClean="0"/>
              <a:t>(copy-paste the pass in the basic </a:t>
            </a:r>
            <a:r>
              <a:rPr lang="en-US" dirty="0" err="1" smtClean="0"/>
              <a:t>shader</a:t>
            </a:r>
            <a:r>
              <a:rPr lang="en-US" dirty="0" smtClean="0"/>
              <a:t> twice)</a:t>
            </a:r>
            <a:endParaRPr lang="en-US" dirty="0"/>
          </a:p>
        </p:txBody>
      </p:sp>
      <p:sp>
        <p:nvSpPr>
          <p:cNvPr id="4" name="Téglalap 3"/>
          <p:cNvSpPr/>
          <p:nvPr/>
        </p:nvSpPr>
        <p:spPr>
          <a:xfrm>
            <a:off x="5257800" y="1318286"/>
            <a:ext cx="6096000" cy="5632311"/>
          </a:xfrm>
          <a:prstGeom prst="rect">
            <a:avLst/>
          </a:prstGeom>
        </p:spPr>
        <p:txBody>
          <a:bodyPr>
            <a:spAutoFit/>
          </a:bodyPr>
          <a:lstStyle/>
          <a:p>
            <a:r>
              <a:rPr lang="en-US" dirty="0" err="1" smtClean="0">
                <a:solidFill>
                  <a:schemeClr val="bg2">
                    <a:lumMod val="50000"/>
                  </a:schemeClr>
                </a:solidFill>
                <a:latin typeface="Consolas" panose="020B0609020204030204" pitchFamily="49" charset="0"/>
              </a:rPr>
              <a:t>Shader</a:t>
            </a:r>
            <a:r>
              <a:rPr lang="en-US" dirty="0" smtClean="0">
                <a:solidFill>
                  <a:schemeClr val="bg2">
                    <a:lumMod val="50000"/>
                  </a:schemeClr>
                </a:solidFill>
                <a:latin typeface="Consolas" panose="020B0609020204030204" pitchFamily="49" charset="0"/>
              </a:rPr>
              <a:t> "NPR/</a:t>
            </a:r>
            <a:r>
              <a:rPr lang="en-US" dirty="0" err="1" smtClean="0">
                <a:solidFill>
                  <a:schemeClr val="bg2">
                    <a:lumMod val="50000"/>
                  </a:schemeClr>
                </a:solidFill>
                <a:latin typeface="Consolas" panose="020B0609020204030204" pitchFamily="49" charset="0"/>
              </a:rPr>
              <a:t>ContoursDoG</a:t>
            </a:r>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a:t>
            </a:r>
          </a:p>
          <a:p>
            <a:pPr lvl="1"/>
            <a:r>
              <a:rPr lang="en-US" dirty="0" smtClean="0">
                <a:solidFill>
                  <a:schemeClr val="bg2">
                    <a:lumMod val="50000"/>
                  </a:schemeClr>
                </a:solidFill>
                <a:latin typeface="Consolas" panose="020B0609020204030204" pitchFamily="49" charset="0"/>
              </a:rPr>
              <a:t>Properties</a:t>
            </a:r>
          </a:p>
          <a:p>
            <a:pPr lvl="1"/>
            <a:r>
              <a:rPr lang="en-US" dirty="0" smtClean="0">
                <a:solidFill>
                  <a:schemeClr val="bg2">
                    <a:lumMod val="50000"/>
                  </a:schemeClr>
                </a:solidFill>
                <a:latin typeface="Consolas" panose="020B0609020204030204" pitchFamily="49" charset="0"/>
              </a:rPr>
              <a:t>{</a:t>
            </a:r>
          </a:p>
          <a:p>
            <a:pPr lvl="1"/>
            <a:r>
              <a:rPr lang="en-US" dirty="0" smtClean="0">
                <a:solidFill>
                  <a:schemeClr val="bg2">
                    <a:lumMod val="50000"/>
                  </a:schemeClr>
                </a:solidFill>
                <a:latin typeface="Consolas" panose="020B0609020204030204" pitchFamily="49" charset="0"/>
              </a:rPr>
              <a:t>_</a:t>
            </a:r>
            <a:r>
              <a:rPr lang="en-US" dirty="0" err="1" smtClean="0">
                <a:solidFill>
                  <a:schemeClr val="bg2">
                    <a:lumMod val="50000"/>
                  </a:schemeClr>
                </a:solidFill>
                <a:latin typeface="Consolas" panose="020B0609020204030204" pitchFamily="49" charset="0"/>
              </a:rPr>
              <a:t>MainTex</a:t>
            </a:r>
            <a:r>
              <a:rPr lang="en-US" dirty="0" smtClean="0">
                <a:solidFill>
                  <a:schemeClr val="bg2">
                    <a:lumMod val="50000"/>
                  </a:schemeClr>
                </a:solidFill>
                <a:latin typeface="Consolas" panose="020B0609020204030204" pitchFamily="49" charset="0"/>
              </a:rPr>
              <a:t> ("Texture", 2D) = "white" {}</a:t>
            </a:r>
          </a:p>
          <a:p>
            <a:pPr lvl="1"/>
            <a:r>
              <a:rPr lang="en-US" dirty="0" smtClean="0">
                <a:solidFill>
                  <a:schemeClr val="bg2">
                    <a:lumMod val="50000"/>
                  </a:schemeClr>
                </a:solidFill>
                <a:latin typeface="Consolas" panose="020B0609020204030204" pitchFamily="49" charset="0"/>
              </a:rPr>
              <a:t>}</a:t>
            </a:r>
          </a:p>
          <a:p>
            <a:pPr lvl="1"/>
            <a:r>
              <a:rPr lang="en-US" dirty="0" err="1" smtClean="0">
                <a:solidFill>
                  <a:schemeClr val="bg2">
                    <a:lumMod val="50000"/>
                  </a:schemeClr>
                </a:solidFill>
                <a:latin typeface="Consolas" panose="020B0609020204030204" pitchFamily="49" charset="0"/>
              </a:rPr>
              <a:t>SubShader</a:t>
            </a:r>
            <a:endParaRPr lang="en-US" dirty="0" smtClean="0">
              <a:solidFill>
                <a:schemeClr val="bg2">
                  <a:lumMod val="50000"/>
                </a:schemeClr>
              </a:solidFill>
              <a:latin typeface="Consolas" panose="020B0609020204030204" pitchFamily="49" charset="0"/>
            </a:endParaRPr>
          </a:p>
          <a:p>
            <a:pPr lvl="1"/>
            <a:r>
              <a:rPr lang="en-US" dirty="0" smtClean="0">
                <a:solidFill>
                  <a:schemeClr val="bg2">
                    <a:lumMod val="50000"/>
                  </a:schemeClr>
                </a:solidFill>
                <a:latin typeface="Consolas" panose="020B0609020204030204" pitchFamily="49" charset="0"/>
              </a:rPr>
              <a:t>{</a:t>
            </a:r>
          </a:p>
          <a:p>
            <a:pPr lvl="2"/>
            <a:r>
              <a:rPr lang="en-US" dirty="0" smtClean="0">
                <a:solidFill>
                  <a:schemeClr val="bg2">
                    <a:lumMod val="50000"/>
                  </a:schemeClr>
                </a:solidFill>
                <a:latin typeface="Consolas" panose="020B0609020204030204" pitchFamily="49" charset="0"/>
              </a:rPr>
              <a:t>// No culling or depth</a:t>
            </a:r>
          </a:p>
          <a:p>
            <a:pPr lvl="2"/>
            <a:r>
              <a:rPr lang="en-US" dirty="0" smtClean="0">
                <a:solidFill>
                  <a:schemeClr val="bg2">
                    <a:lumMod val="50000"/>
                  </a:schemeClr>
                </a:solidFill>
                <a:latin typeface="Consolas" panose="020B0609020204030204" pitchFamily="49" charset="0"/>
              </a:rPr>
              <a:t>Cull Off </a:t>
            </a:r>
            <a:r>
              <a:rPr lang="en-US" dirty="0" err="1" smtClean="0">
                <a:solidFill>
                  <a:schemeClr val="bg2">
                    <a:lumMod val="50000"/>
                  </a:schemeClr>
                </a:solidFill>
                <a:latin typeface="Consolas" panose="020B0609020204030204" pitchFamily="49" charset="0"/>
              </a:rPr>
              <a:t>ZWrite</a:t>
            </a:r>
            <a:r>
              <a:rPr lang="en-US" dirty="0" smtClean="0">
                <a:solidFill>
                  <a:schemeClr val="bg2">
                    <a:lumMod val="50000"/>
                  </a:schemeClr>
                </a:solidFill>
                <a:latin typeface="Consolas" panose="020B0609020204030204" pitchFamily="49" charset="0"/>
              </a:rPr>
              <a:t> Off </a:t>
            </a:r>
            <a:r>
              <a:rPr lang="en-US" dirty="0" err="1" smtClean="0">
                <a:solidFill>
                  <a:schemeClr val="bg2">
                    <a:lumMod val="50000"/>
                  </a:schemeClr>
                </a:solidFill>
                <a:latin typeface="Consolas" panose="020B0609020204030204" pitchFamily="49" charset="0"/>
              </a:rPr>
              <a:t>ZTest</a:t>
            </a:r>
            <a:r>
              <a:rPr lang="en-US" dirty="0" smtClean="0">
                <a:solidFill>
                  <a:schemeClr val="bg2">
                    <a:lumMod val="50000"/>
                  </a:schemeClr>
                </a:solidFill>
                <a:latin typeface="Consolas" panose="020B0609020204030204" pitchFamily="49" charset="0"/>
              </a:rPr>
              <a:t> Always</a:t>
            </a:r>
          </a:p>
          <a:p>
            <a:pPr lvl="2"/>
            <a:endParaRPr lang="en-US" dirty="0" smtClean="0">
              <a:solidFill>
                <a:schemeClr val="bg2">
                  <a:lumMod val="50000"/>
                </a:schemeClr>
              </a:solidFill>
              <a:latin typeface="Consolas" panose="020B0609020204030204" pitchFamily="49" charset="0"/>
            </a:endParaRPr>
          </a:p>
          <a:p>
            <a:pPr lvl="2"/>
            <a:r>
              <a:rPr lang="en-US" dirty="0" smtClean="0">
                <a:solidFill>
                  <a:schemeClr val="bg2">
                    <a:lumMod val="50000"/>
                  </a:schemeClr>
                </a:solidFill>
                <a:latin typeface="Consolas" panose="020B0609020204030204" pitchFamily="49" charset="0"/>
              </a:rPr>
              <a:t>Pass</a:t>
            </a:r>
          </a:p>
          <a:p>
            <a:pPr lvl="2"/>
            <a:r>
              <a:rPr lang="en-US" dirty="0" smtClean="0">
                <a:solidFill>
                  <a:schemeClr val="bg2">
                    <a:lumMod val="50000"/>
                  </a:schemeClr>
                </a:solidFill>
                <a:latin typeface="Consolas" panose="020B0609020204030204" pitchFamily="49" charset="0"/>
              </a:rPr>
              <a:t>{</a:t>
            </a:r>
          </a:p>
          <a:p>
            <a:pPr lvl="2"/>
            <a:r>
              <a:rPr lang="en-US" dirty="0" smtClean="0">
                <a:solidFill>
                  <a:schemeClr val="bg2">
                    <a:lumMod val="50000"/>
                  </a:schemeClr>
                </a:solidFill>
                <a:latin typeface="Consolas" panose="020B0609020204030204" pitchFamily="49" charset="0"/>
              </a:rPr>
              <a:t>…</a:t>
            </a:r>
          </a:p>
          <a:p>
            <a:pPr lvl="2"/>
            <a:r>
              <a:rPr lang="en-US" dirty="0" smtClean="0">
                <a:solidFill>
                  <a:schemeClr val="bg2">
                    <a:lumMod val="50000"/>
                  </a:schemeClr>
                </a:solidFill>
                <a:latin typeface="Consolas" panose="020B0609020204030204" pitchFamily="49" charset="0"/>
              </a:rPr>
              <a:t>}</a:t>
            </a:r>
          </a:p>
          <a:p>
            <a:pPr lvl="2"/>
            <a:r>
              <a:rPr lang="en-US" dirty="0" smtClean="0">
                <a:solidFill>
                  <a:srgbClr val="000000"/>
                </a:solidFill>
                <a:latin typeface="Consolas" panose="020B0609020204030204" pitchFamily="49" charset="0"/>
              </a:rPr>
              <a:t>Pass</a:t>
            </a:r>
          </a:p>
          <a:p>
            <a:pPr lvl="2"/>
            <a:r>
              <a:rPr lang="en-US" dirty="0" smtClean="0">
                <a:solidFill>
                  <a:srgbClr val="000000"/>
                </a:solidFill>
                <a:latin typeface="Consolas" panose="020B0609020204030204" pitchFamily="49" charset="0"/>
              </a:rPr>
              <a:t>{</a:t>
            </a:r>
          </a:p>
          <a:p>
            <a:pPr lvl="2"/>
            <a:r>
              <a:rPr lang="en-US" dirty="0" smtClean="0">
                <a:solidFill>
                  <a:srgbClr val="000000"/>
                </a:solidFill>
                <a:latin typeface="Consolas" panose="020B0609020204030204" pitchFamily="49" charset="0"/>
              </a:rPr>
              <a:t>…</a:t>
            </a:r>
          </a:p>
          <a:p>
            <a:pPr lvl="2"/>
            <a:r>
              <a:rPr lang="en-US" dirty="0" smtClean="0">
                <a:solidFill>
                  <a:srgbClr val="000000"/>
                </a:solidFill>
                <a:latin typeface="Consolas" panose="020B0609020204030204" pitchFamily="49" charset="0"/>
              </a:rPr>
              <a:t>}</a:t>
            </a:r>
            <a:endParaRPr lang="en-US" dirty="0" smtClean="0"/>
          </a:p>
          <a:p>
            <a:pPr lvl="2"/>
            <a:endParaRPr lang="en-US" dirty="0"/>
          </a:p>
        </p:txBody>
      </p:sp>
      <p:sp>
        <p:nvSpPr>
          <p:cNvPr id="5" name="Bal oldali kapcsos zárójel 4"/>
          <p:cNvSpPr/>
          <p:nvPr/>
        </p:nvSpPr>
        <p:spPr>
          <a:xfrm>
            <a:off x="5567423" y="4409954"/>
            <a:ext cx="528577" cy="107644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Bal oldali kapcsos zárójel 5"/>
          <p:cNvSpPr/>
          <p:nvPr/>
        </p:nvSpPr>
        <p:spPr>
          <a:xfrm>
            <a:off x="5567423" y="5486400"/>
            <a:ext cx="528577" cy="1076446"/>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7" name="Görbe összekötő 6"/>
          <p:cNvCxnSpPr>
            <a:stCxn id="5" idx="1"/>
          </p:cNvCxnSpPr>
          <p:nvPr/>
        </p:nvCxnSpPr>
        <p:spPr>
          <a:xfrm rot="10800000" flipV="1">
            <a:off x="5567423" y="4948177"/>
            <a:ext cx="12700" cy="1076446"/>
          </a:xfrm>
          <a:prstGeom prst="curvedConnector4">
            <a:avLst>
              <a:gd name="adj1" fmla="val 6129118"/>
              <a:gd name="adj2" fmla="val 10725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0"/>
          <p:cNvSpPr txBox="1"/>
          <p:nvPr/>
        </p:nvSpPr>
        <p:spPr>
          <a:xfrm>
            <a:off x="2936581" y="5301734"/>
            <a:ext cx="2166407" cy="646331"/>
          </a:xfrm>
          <a:prstGeom prst="rect">
            <a:avLst/>
          </a:prstGeom>
          <a:noFill/>
        </p:spPr>
        <p:txBody>
          <a:bodyPr wrap="square" rtlCol="0">
            <a:spAutoFit/>
          </a:bodyPr>
          <a:lstStyle/>
          <a:p>
            <a:pPr algn="ctr"/>
            <a:r>
              <a:rPr lang="en-US" dirty="0" smtClean="0">
                <a:solidFill>
                  <a:srgbClr val="FF0000"/>
                </a:solidFill>
              </a:rPr>
              <a:t>Copy – Paste</a:t>
            </a:r>
          </a:p>
          <a:p>
            <a:pPr algn="ctr"/>
            <a:r>
              <a:rPr lang="en-US" dirty="0" smtClean="0">
                <a:solidFill>
                  <a:srgbClr val="FF0000"/>
                </a:solidFill>
              </a:rPr>
              <a:t>2X</a:t>
            </a:r>
            <a:endParaRPr lang="en-US" dirty="0">
              <a:solidFill>
                <a:srgbClr val="FF0000"/>
              </a:solidFill>
            </a:endParaRPr>
          </a:p>
        </p:txBody>
      </p:sp>
    </p:spTree>
    <p:extLst>
      <p:ext uri="{BB962C8B-B14F-4D97-AF65-F5344CB8AC3E}">
        <p14:creationId xmlns:p14="http://schemas.microsoft.com/office/powerpoint/2010/main" val="2190944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 using gradients – C# script</a:t>
            </a:r>
            <a:endParaRPr lang="en-US" dirty="0"/>
          </a:p>
        </p:txBody>
      </p:sp>
      <p:sp>
        <p:nvSpPr>
          <p:cNvPr id="3" name="Content Placeholder 2"/>
          <p:cNvSpPr>
            <a:spLocks noGrp="1"/>
          </p:cNvSpPr>
          <p:nvPr>
            <p:ph idx="1"/>
          </p:nvPr>
        </p:nvSpPr>
        <p:spPr/>
        <p:txBody>
          <a:bodyPr/>
          <a:lstStyle/>
          <a:p>
            <a:r>
              <a:rPr lang="en-US" dirty="0" smtClean="0"/>
              <a:t>Use the </a:t>
            </a:r>
            <a:r>
              <a:rPr lang="en-US" dirty="0" err="1" smtClean="0"/>
              <a:t>PostEffectsBase</a:t>
            </a:r>
            <a:r>
              <a:rPr lang="en-US" dirty="0" smtClean="0"/>
              <a:t> base class</a:t>
            </a:r>
          </a:p>
          <a:p>
            <a:r>
              <a:rPr lang="en-US" dirty="0" smtClean="0"/>
              <a:t>Find the </a:t>
            </a:r>
            <a:r>
              <a:rPr lang="en-US" dirty="0" err="1" smtClean="0"/>
              <a:t>shader</a:t>
            </a:r>
            <a:r>
              <a:rPr lang="en-US" dirty="0" smtClean="0"/>
              <a:t> and create the material in the Start function</a:t>
            </a:r>
            <a:endParaRPr lang="en-US" dirty="0"/>
          </a:p>
        </p:txBody>
      </p:sp>
      <p:sp>
        <p:nvSpPr>
          <p:cNvPr id="4" name="Rectangle 3"/>
          <p:cNvSpPr/>
          <p:nvPr/>
        </p:nvSpPr>
        <p:spPr>
          <a:xfrm>
            <a:off x="1353589" y="3220638"/>
            <a:ext cx="8297487" cy="3385542"/>
          </a:xfrm>
          <a:prstGeom prst="rect">
            <a:avLst/>
          </a:prstGeom>
        </p:spPr>
        <p:txBody>
          <a:bodyPr wrap="square">
            <a:spAutoFit/>
          </a:bodyPr>
          <a:lstStyle/>
          <a:p>
            <a:r>
              <a:rPr lang="en-US" sz="1600" dirty="0" smtClean="0">
                <a:solidFill>
                  <a:srgbClr val="000000"/>
                </a:solidFill>
                <a:latin typeface="Consolas" panose="020B0609020204030204" pitchFamily="49" charset="0"/>
              </a:rPr>
              <a:t>[</a:t>
            </a:r>
            <a:r>
              <a:rPr lang="en-US" sz="1600" dirty="0" err="1" smtClean="0">
                <a:solidFill>
                  <a:srgbClr val="2B91AF"/>
                </a:solidFill>
                <a:latin typeface="Consolas" panose="020B0609020204030204" pitchFamily="49" charset="0"/>
              </a:rPr>
              <a:t>ExecuteInEditMode</a:t>
            </a:r>
            <a:r>
              <a:rPr lang="en-US" sz="1600" dirty="0" smtClean="0">
                <a:solidFill>
                  <a:srgbClr val="000000"/>
                </a:solidFill>
                <a:latin typeface="Consolas" panose="020B0609020204030204" pitchFamily="49" charset="0"/>
              </a:rPr>
              <a:t>]</a:t>
            </a:r>
          </a:p>
          <a:p>
            <a:r>
              <a:rPr lang="en-US" sz="1600" dirty="0" smtClean="0">
                <a:solidFill>
                  <a:srgbClr val="000000"/>
                </a:solidFill>
                <a:latin typeface="Consolas" panose="020B0609020204030204" pitchFamily="49" charset="0"/>
              </a:rPr>
              <a:t>[</a:t>
            </a:r>
            <a:r>
              <a:rPr lang="en-US" sz="1600" dirty="0" err="1" smtClean="0">
                <a:solidFill>
                  <a:srgbClr val="2B91AF"/>
                </a:solidFill>
                <a:latin typeface="Consolas" panose="020B0609020204030204" pitchFamily="49" charset="0"/>
              </a:rPr>
              <a:t>RequireComponent</a:t>
            </a:r>
            <a:r>
              <a:rPr lang="en-US" sz="1600" dirty="0" smtClean="0">
                <a:solidFill>
                  <a:srgbClr val="000000"/>
                </a:solidFill>
                <a:latin typeface="Consolas" panose="020B0609020204030204" pitchFamily="49" charset="0"/>
              </a:rPr>
              <a:t>(</a:t>
            </a:r>
            <a:r>
              <a:rPr lang="en-US" sz="1600" dirty="0" err="1" smtClean="0">
                <a:solidFill>
                  <a:srgbClr val="0000FF"/>
                </a:solidFill>
                <a:latin typeface="Consolas" panose="020B0609020204030204" pitchFamily="49" charset="0"/>
              </a:rPr>
              <a:t>typeof</a:t>
            </a:r>
            <a:r>
              <a:rPr lang="en-US" sz="1600" dirty="0" smtClean="0">
                <a:solidFill>
                  <a:srgbClr val="000000"/>
                </a:solidFill>
                <a:latin typeface="Consolas" panose="020B0609020204030204" pitchFamily="49" charset="0"/>
              </a:rPr>
              <a:t>(</a:t>
            </a:r>
            <a:r>
              <a:rPr lang="en-US" sz="1600" dirty="0" smtClean="0">
                <a:solidFill>
                  <a:srgbClr val="2B91AF"/>
                </a:solidFill>
                <a:latin typeface="Consolas" panose="020B0609020204030204" pitchFamily="49" charset="0"/>
              </a:rPr>
              <a:t>Camera</a:t>
            </a:r>
            <a:r>
              <a:rPr lang="en-US" sz="1600" dirty="0" smtClean="0">
                <a:solidFill>
                  <a:srgbClr val="000000"/>
                </a:solidFill>
                <a:latin typeface="Consolas" panose="020B0609020204030204" pitchFamily="49" charset="0"/>
              </a:rPr>
              <a:t>))]</a:t>
            </a:r>
          </a:p>
          <a:p>
            <a:r>
              <a:rPr lang="en-US" sz="1600" dirty="0" smtClean="0">
                <a:solidFill>
                  <a:srgbClr val="0000FF"/>
                </a:solidFill>
                <a:latin typeface="Consolas" panose="020B0609020204030204" pitchFamily="49" charset="0"/>
              </a:rPr>
              <a:t>public</a:t>
            </a:r>
            <a:r>
              <a:rPr lang="en-US" sz="1600" dirty="0" smtClean="0">
                <a:solidFill>
                  <a:srgbClr val="000000"/>
                </a:solidFill>
                <a:latin typeface="Consolas" panose="020B0609020204030204" pitchFamily="49" charset="0"/>
              </a:rPr>
              <a:t> </a:t>
            </a:r>
            <a:r>
              <a:rPr lang="en-US" sz="1600" dirty="0" smtClean="0">
                <a:solidFill>
                  <a:srgbClr val="0000FF"/>
                </a:solidFill>
                <a:latin typeface="Consolas" panose="020B0609020204030204" pitchFamily="49" charset="0"/>
              </a:rPr>
              <a:t>class</a:t>
            </a:r>
            <a:r>
              <a:rPr lang="en-US" sz="1600" dirty="0" smtClean="0">
                <a:solidFill>
                  <a:srgbClr val="000000"/>
                </a:solidFill>
                <a:latin typeface="Consolas" panose="020B0609020204030204" pitchFamily="49" charset="0"/>
              </a:rPr>
              <a:t> </a:t>
            </a:r>
            <a:r>
              <a:rPr lang="en-US" sz="1600" dirty="0" err="1" smtClean="0">
                <a:solidFill>
                  <a:srgbClr val="2B91AF"/>
                </a:solidFill>
                <a:latin typeface="Consolas" panose="020B0609020204030204" pitchFamily="49" charset="0"/>
              </a:rPr>
              <a:t>ContoursGradient</a:t>
            </a:r>
            <a:r>
              <a:rPr lang="en-US" sz="1600" dirty="0" smtClean="0">
                <a:solidFill>
                  <a:srgbClr val="000000"/>
                </a:solidFill>
                <a:latin typeface="Consolas" panose="020B0609020204030204" pitchFamily="49" charset="0"/>
              </a:rPr>
              <a:t> : </a:t>
            </a:r>
            <a:r>
              <a:rPr lang="en-US" sz="1600" dirty="0" err="1" smtClean="0">
                <a:solidFill>
                  <a:srgbClr val="2B91AF"/>
                </a:solidFill>
                <a:latin typeface="Consolas" panose="020B0609020204030204" pitchFamily="49" charset="0"/>
              </a:rPr>
              <a:t>PostEffectsBase</a:t>
            </a:r>
            <a:r>
              <a:rPr lang="en-US" sz="1600" dirty="0" smtClean="0">
                <a:solidFill>
                  <a:srgbClr val="000000"/>
                </a:solidFill>
                <a:latin typeface="Consolas" panose="020B0609020204030204" pitchFamily="49" charset="0"/>
              </a:rPr>
              <a:t> {</a:t>
            </a:r>
          </a:p>
          <a:p>
            <a:r>
              <a:rPr lang="en-US" sz="1600" dirty="0" smtClean="0">
                <a:solidFill>
                  <a:srgbClr val="000000"/>
                </a:solidFill>
                <a:latin typeface="Consolas" panose="020B0609020204030204" pitchFamily="49" charset="0"/>
              </a:rPr>
              <a:t>    [</a:t>
            </a:r>
            <a:r>
              <a:rPr lang="en-US" sz="1600" dirty="0" smtClean="0">
                <a:solidFill>
                  <a:srgbClr val="2B91AF"/>
                </a:solidFill>
                <a:latin typeface="Consolas" panose="020B0609020204030204" pitchFamily="49" charset="0"/>
              </a:rPr>
              <a:t>Range</a:t>
            </a:r>
            <a:r>
              <a:rPr lang="en-US" sz="1600" dirty="0" smtClean="0">
                <a:solidFill>
                  <a:srgbClr val="000000"/>
                </a:solidFill>
                <a:latin typeface="Consolas" panose="020B0609020204030204" pitchFamily="49" charset="0"/>
              </a:rPr>
              <a:t>(0, 2)]</a:t>
            </a:r>
          </a:p>
          <a:p>
            <a:r>
              <a:rPr lang="en-US" sz="1600" dirty="0" smtClean="0">
                <a:solidFill>
                  <a:srgbClr val="000000"/>
                </a:solidFill>
                <a:latin typeface="Consolas" panose="020B0609020204030204" pitchFamily="49" charset="0"/>
              </a:rPr>
              <a:t>    </a:t>
            </a:r>
            <a:r>
              <a:rPr lang="en-US" sz="1600" dirty="0" smtClean="0">
                <a:solidFill>
                  <a:srgbClr val="0000FF"/>
                </a:solidFill>
                <a:latin typeface="Consolas" panose="020B0609020204030204" pitchFamily="49" charset="0"/>
              </a:rPr>
              <a:t>public</a:t>
            </a:r>
            <a:r>
              <a:rPr lang="en-US" sz="1600" dirty="0" smtClean="0">
                <a:solidFill>
                  <a:srgbClr val="000000"/>
                </a:solidFill>
                <a:latin typeface="Consolas" panose="020B0609020204030204" pitchFamily="49" charset="0"/>
              </a:rPr>
              <a:t> </a:t>
            </a:r>
            <a:r>
              <a:rPr lang="en-US" sz="1600" dirty="0" smtClean="0">
                <a:solidFill>
                  <a:srgbClr val="0000FF"/>
                </a:solidFill>
                <a:latin typeface="Consolas" panose="020B0609020204030204" pitchFamily="49" charset="0"/>
              </a:rPr>
              <a:t>float</a:t>
            </a: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luminanceThreshold</a:t>
            </a:r>
            <a:r>
              <a:rPr lang="en-US" sz="1600" dirty="0" smtClean="0">
                <a:solidFill>
                  <a:srgbClr val="000000"/>
                </a:solidFill>
                <a:latin typeface="Consolas" panose="020B0609020204030204" pitchFamily="49" charset="0"/>
              </a:rPr>
              <a:t> = 0.5f;</a:t>
            </a:r>
          </a:p>
          <a:p>
            <a:endParaRPr lang="en-US" sz="1600" dirty="0" smtClean="0">
              <a:solidFill>
                <a:srgbClr val="000000"/>
              </a:solidFill>
              <a:latin typeface="Consolas" panose="020B0609020204030204" pitchFamily="49" charset="0"/>
            </a:endParaRPr>
          </a:p>
          <a:p>
            <a:r>
              <a:rPr lang="en-US" sz="1600" dirty="0" smtClean="0">
                <a:solidFill>
                  <a:srgbClr val="0000FF"/>
                </a:solidFill>
                <a:latin typeface="Consolas" panose="020B0609020204030204" pitchFamily="49" charset="0"/>
              </a:rPr>
              <a:t>    void</a:t>
            </a:r>
            <a:r>
              <a:rPr lang="en-US" sz="1600" dirty="0" smtClean="0">
                <a:solidFill>
                  <a:srgbClr val="000000"/>
                </a:solidFill>
                <a:latin typeface="Consolas" panose="020B0609020204030204" pitchFamily="49" charset="0"/>
              </a:rPr>
              <a:t> Start () {</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shader</a:t>
            </a:r>
            <a:r>
              <a:rPr lang="en-US" sz="1600" dirty="0" smtClean="0">
                <a:solidFill>
                  <a:srgbClr val="000000"/>
                </a:solidFill>
                <a:latin typeface="Consolas" panose="020B0609020204030204" pitchFamily="49" charset="0"/>
              </a:rPr>
              <a:t> = </a:t>
            </a:r>
            <a:r>
              <a:rPr lang="en-US" sz="1600" dirty="0" err="1" smtClean="0">
                <a:solidFill>
                  <a:srgbClr val="2B91AF"/>
                </a:solidFill>
                <a:latin typeface="Consolas" panose="020B0609020204030204" pitchFamily="49" charset="0"/>
              </a:rPr>
              <a:t>Shader</a:t>
            </a:r>
            <a:r>
              <a:rPr lang="en-US" sz="1600" dirty="0" err="1" smtClean="0">
                <a:solidFill>
                  <a:srgbClr val="000000"/>
                </a:solidFill>
                <a:latin typeface="Consolas" panose="020B0609020204030204" pitchFamily="49" charset="0"/>
              </a:rPr>
              <a:t>.Find</a:t>
            </a:r>
            <a:r>
              <a:rPr lang="en-US" sz="1600" dirty="0" smtClean="0">
                <a:solidFill>
                  <a:srgbClr val="000000"/>
                </a:solidFill>
                <a:latin typeface="Consolas" panose="020B0609020204030204" pitchFamily="49" charset="0"/>
              </a:rPr>
              <a:t>(</a:t>
            </a:r>
            <a:r>
              <a:rPr lang="en-US" sz="1600" dirty="0" smtClean="0">
                <a:solidFill>
                  <a:srgbClr val="A31515"/>
                </a:solidFill>
                <a:latin typeface="Consolas" panose="020B0609020204030204" pitchFamily="49" charset="0"/>
              </a:rPr>
              <a:t>"</a:t>
            </a:r>
            <a:r>
              <a:rPr lang="en-US" dirty="0" smtClean="0"/>
              <a:t>NPR/</a:t>
            </a:r>
            <a:r>
              <a:rPr lang="en-US" dirty="0" err="1" smtClean="0"/>
              <a:t>ContoursGradient</a:t>
            </a:r>
            <a:r>
              <a:rPr lang="en-US" sz="1600" dirty="0" smtClean="0">
                <a:solidFill>
                  <a:srgbClr val="A31515"/>
                </a:solidFill>
                <a:latin typeface="Consolas" panose="020B0609020204030204" pitchFamily="49" charset="0"/>
              </a:rPr>
              <a:t>"</a:t>
            </a:r>
            <a:r>
              <a:rPr lang="en-US" sz="1600" dirty="0" smtClean="0">
                <a:solidFill>
                  <a:srgbClr val="000000"/>
                </a:solidFill>
                <a:latin typeface="Consolas" panose="020B0609020204030204" pitchFamily="49" charset="0"/>
              </a:rPr>
              <a:t>);</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CreateMaterial</a:t>
            </a:r>
            <a:r>
              <a:rPr lang="en-US" sz="1600" dirty="0" smtClean="0">
                <a:solidFill>
                  <a:srgbClr val="000000"/>
                </a:solidFill>
                <a:latin typeface="Consolas" panose="020B0609020204030204" pitchFamily="49" charset="0"/>
              </a:rPr>
              <a:t>();</a:t>
            </a:r>
          </a:p>
          <a:p>
            <a:r>
              <a:rPr lang="en-US" sz="1600" dirty="0" smtClean="0">
                <a:solidFill>
                  <a:srgbClr val="000000"/>
                </a:solidFill>
                <a:latin typeface="Consolas" panose="020B0609020204030204" pitchFamily="49" charset="0"/>
              </a:rPr>
              <a:t>    }</a:t>
            </a:r>
          </a:p>
          <a:p>
            <a:endParaRPr lang="en-US" sz="1600" dirty="0" smtClean="0">
              <a:solidFill>
                <a:srgbClr val="000000"/>
              </a:solidFill>
              <a:latin typeface="Consolas" panose="020B0609020204030204" pitchFamily="49" charset="0"/>
            </a:endParaRPr>
          </a:p>
          <a:p>
            <a:r>
              <a:rPr lang="en-US" sz="1600" dirty="0" smtClean="0">
                <a:solidFill>
                  <a:srgbClr val="000000"/>
                </a:solidFill>
                <a:latin typeface="Consolas" panose="020B0609020204030204" pitchFamily="49" charset="0"/>
              </a:rPr>
              <a:t>    </a:t>
            </a:r>
            <a:r>
              <a:rPr lang="en-US" sz="1600" dirty="0" smtClean="0">
                <a:solidFill>
                  <a:srgbClr val="008000"/>
                </a:solidFill>
                <a:latin typeface="Consolas" panose="020B0609020204030204" pitchFamily="49" charset="0"/>
              </a:rPr>
              <a:t>// see next slide for </a:t>
            </a:r>
            <a:r>
              <a:rPr lang="en-US" sz="1600" dirty="0" err="1" smtClean="0">
                <a:solidFill>
                  <a:srgbClr val="008000"/>
                </a:solidFill>
                <a:latin typeface="Consolas" panose="020B0609020204030204" pitchFamily="49" charset="0"/>
              </a:rPr>
              <a:t>OnRenderImage</a:t>
            </a:r>
            <a:endParaRPr lang="en-US" sz="1600" dirty="0" smtClean="0">
              <a:solidFill>
                <a:srgbClr val="000000"/>
              </a:solidFill>
              <a:latin typeface="Consolas" panose="020B0609020204030204" pitchFamily="49" charset="0"/>
            </a:endParaRPr>
          </a:p>
          <a:p>
            <a:r>
              <a:rPr lang="en-US" sz="1600" dirty="0" smtClean="0">
                <a:solidFill>
                  <a:srgbClr val="000000"/>
                </a:solidFill>
                <a:latin typeface="Consolas" panose="020B0609020204030204" pitchFamily="49" charset="0"/>
              </a:rPr>
              <a:t>}</a:t>
            </a:r>
            <a:endParaRPr lang="en-US" sz="1600" dirty="0"/>
          </a:p>
        </p:txBody>
      </p:sp>
      <p:cxnSp>
        <p:nvCxnSpPr>
          <p:cNvPr id="5" name="Straight Arrow Connector 4"/>
          <p:cNvCxnSpPr/>
          <p:nvPr/>
        </p:nvCxnSpPr>
        <p:spPr>
          <a:xfrm>
            <a:off x="6416883" y="4374843"/>
            <a:ext cx="1321904"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8"/>
          <p:cNvSpPr txBox="1"/>
          <p:nvPr/>
        </p:nvSpPr>
        <p:spPr>
          <a:xfrm>
            <a:off x="7913820" y="4175580"/>
            <a:ext cx="3474512" cy="369332"/>
          </a:xfrm>
          <a:prstGeom prst="rect">
            <a:avLst/>
          </a:prstGeom>
          <a:noFill/>
        </p:spPr>
        <p:txBody>
          <a:bodyPr wrap="square" rtlCol="0">
            <a:spAutoFit/>
          </a:bodyPr>
          <a:lstStyle/>
          <a:p>
            <a:pPr algn="just"/>
            <a:r>
              <a:rPr lang="en-US" dirty="0" smtClean="0"/>
              <a:t>User-controlled threshold</a:t>
            </a:r>
            <a:endParaRPr lang="en-US" dirty="0"/>
          </a:p>
        </p:txBody>
      </p:sp>
    </p:spTree>
    <p:extLst>
      <p:ext uri="{BB962C8B-B14F-4D97-AF65-F5344CB8AC3E}">
        <p14:creationId xmlns:p14="http://schemas.microsoft.com/office/powerpoint/2010/main" val="842593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4098" y="0"/>
            <a:ext cx="12067902" cy="1079863"/>
          </a:xfrm>
        </p:spPr>
        <p:txBody>
          <a:bodyPr>
            <a:normAutofit/>
          </a:bodyPr>
          <a:lstStyle/>
          <a:p>
            <a:pPr algn="ctr"/>
            <a:r>
              <a:rPr lang="en-US" dirty="0" smtClean="0"/>
              <a:t>Difference of Gaussians - </a:t>
            </a:r>
            <a:r>
              <a:rPr lang="en-US" dirty="0" err="1" smtClean="0"/>
              <a:t>Shader</a:t>
            </a:r>
            <a:r>
              <a:rPr lang="en-US" dirty="0" smtClean="0"/>
              <a:t> – Pass1</a:t>
            </a:r>
            <a:endParaRPr lang="en-US" dirty="0"/>
          </a:p>
        </p:txBody>
      </p:sp>
      <p:sp>
        <p:nvSpPr>
          <p:cNvPr id="3" name="Tartalom helye 2"/>
          <p:cNvSpPr>
            <a:spLocks noGrp="1"/>
          </p:cNvSpPr>
          <p:nvPr>
            <p:ph idx="1"/>
          </p:nvPr>
        </p:nvSpPr>
        <p:spPr>
          <a:xfrm>
            <a:off x="620486" y="1714277"/>
            <a:ext cx="10709365" cy="1358715"/>
          </a:xfrm>
        </p:spPr>
        <p:txBody>
          <a:bodyPr>
            <a:normAutofit/>
          </a:bodyPr>
          <a:lstStyle/>
          <a:p>
            <a:pPr algn="ctr"/>
            <a:r>
              <a:rPr lang="en-US" dirty="0" smtClean="0"/>
              <a:t>Luminance calculation (same as in Laplacian </a:t>
            </a:r>
            <a:r>
              <a:rPr lang="en-US" dirty="0" err="1" smtClean="0"/>
              <a:t>shader</a:t>
            </a:r>
            <a:r>
              <a:rPr lang="en-US" dirty="0" smtClean="0"/>
              <a:t>)</a:t>
            </a:r>
            <a:endParaRPr lang="en-US" dirty="0"/>
          </a:p>
        </p:txBody>
      </p:sp>
      <p:sp>
        <p:nvSpPr>
          <p:cNvPr id="4" name="Téglalap 3"/>
          <p:cNvSpPr/>
          <p:nvPr/>
        </p:nvSpPr>
        <p:spPr>
          <a:xfrm>
            <a:off x="1079863" y="3072992"/>
            <a:ext cx="10023566" cy="2031325"/>
          </a:xfrm>
          <a:prstGeom prst="rect">
            <a:avLst/>
          </a:prstGeom>
        </p:spPr>
        <p:txBody>
          <a:bodyPr wrap="square">
            <a:spAutoFit/>
          </a:bodyPr>
          <a:lstStyle/>
          <a:p>
            <a:r>
              <a:rPr lang="en-US" dirty="0" smtClean="0">
                <a:solidFill>
                  <a:srgbClr val="0000FF"/>
                </a:solidFill>
                <a:latin typeface="Consolas" panose="020B0609020204030204" pitchFamily="49" charset="0"/>
              </a:rPr>
              <a:t>sampler2D</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frag(v2f </a:t>
            </a:r>
            <a:r>
              <a:rPr lang="en-US" dirty="0" err="1" smtClean="0">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SV_Target</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    float</a:t>
            </a:r>
            <a:r>
              <a:rPr lang="en-US" dirty="0" smtClean="0">
                <a:solidFill>
                  <a:srgbClr val="000000"/>
                </a:solidFill>
                <a:latin typeface="Consolas" panose="020B0609020204030204" pitchFamily="49" charset="0"/>
              </a:rPr>
              <a:t> L = dot(tex2D(_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rgb</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(0.2126, 0.7152, 0.0722));</a:t>
            </a:r>
          </a:p>
          <a:p>
            <a:r>
              <a:rPr lang="en-US" dirty="0" smtClean="0">
                <a:solidFill>
                  <a:srgbClr val="0000FF"/>
                </a:solidFill>
                <a:latin typeface="Consolas" panose="020B0609020204030204" pitchFamily="49" charset="0"/>
              </a:rPr>
              <a:t>    return</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(L,L,L,1);</a:t>
            </a:r>
          </a:p>
          <a:p>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32974991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4098" y="0"/>
            <a:ext cx="3402874" cy="3762103"/>
          </a:xfrm>
        </p:spPr>
        <p:txBody>
          <a:bodyPr>
            <a:normAutofit/>
          </a:bodyPr>
          <a:lstStyle/>
          <a:p>
            <a:pPr algn="ctr"/>
            <a:r>
              <a:rPr lang="en-US" dirty="0" smtClean="0"/>
              <a:t>Difference of Gaussians </a:t>
            </a:r>
            <a:br>
              <a:rPr lang="en-US" dirty="0" smtClean="0"/>
            </a:br>
            <a:r>
              <a:rPr lang="en-US" dirty="0" smtClean="0"/>
              <a:t>-</a:t>
            </a:r>
            <a:br>
              <a:rPr lang="en-US" dirty="0" smtClean="0"/>
            </a:br>
            <a:r>
              <a:rPr lang="en-US" dirty="0" err="1" smtClean="0"/>
              <a:t>Shader</a:t>
            </a:r>
            <a:r>
              <a:rPr lang="en-US" dirty="0" smtClean="0"/>
              <a:t> </a:t>
            </a:r>
            <a:br>
              <a:rPr lang="en-US" dirty="0" smtClean="0"/>
            </a:br>
            <a:r>
              <a:rPr lang="en-US" dirty="0" smtClean="0"/>
              <a:t>-</a:t>
            </a:r>
            <a:br>
              <a:rPr lang="en-US" dirty="0" smtClean="0"/>
            </a:br>
            <a:r>
              <a:rPr lang="en-US" dirty="0" smtClean="0"/>
              <a:t>Pass2</a:t>
            </a:r>
            <a:endParaRPr lang="en-US" dirty="0"/>
          </a:p>
        </p:txBody>
      </p:sp>
      <p:sp>
        <p:nvSpPr>
          <p:cNvPr id="3" name="Tartalom helye 2"/>
          <p:cNvSpPr>
            <a:spLocks noGrp="1"/>
          </p:cNvSpPr>
          <p:nvPr>
            <p:ph idx="1"/>
          </p:nvPr>
        </p:nvSpPr>
        <p:spPr>
          <a:xfrm>
            <a:off x="124098" y="4197530"/>
            <a:ext cx="3402874" cy="1358715"/>
          </a:xfrm>
        </p:spPr>
        <p:txBody>
          <a:bodyPr>
            <a:normAutofit fontScale="92500" lnSpcReduction="20000"/>
          </a:bodyPr>
          <a:lstStyle/>
          <a:p>
            <a:pPr algn="ctr"/>
            <a:r>
              <a:rPr lang="en-US" dirty="0" smtClean="0"/>
              <a:t>Convolve in a 11x11 convolution window with the Gaussian kernel</a:t>
            </a:r>
            <a:endParaRPr lang="en-US" dirty="0"/>
          </a:p>
        </p:txBody>
      </p:sp>
      <p:sp>
        <p:nvSpPr>
          <p:cNvPr id="9" name="Téglalap 8"/>
          <p:cNvSpPr/>
          <p:nvPr/>
        </p:nvSpPr>
        <p:spPr>
          <a:xfrm>
            <a:off x="3526972" y="180435"/>
            <a:ext cx="8447314" cy="6771084"/>
          </a:xfrm>
          <a:prstGeom prst="rect">
            <a:avLst/>
          </a:prstGeom>
        </p:spPr>
        <p:txBody>
          <a:bodyPr wrap="square">
            <a:spAutoFit/>
          </a:bodyPr>
          <a:lstStyle/>
          <a:p>
            <a:r>
              <a:rPr lang="en-US" sz="1400" dirty="0" smtClean="0">
                <a:solidFill>
                  <a:srgbClr val="0000FF"/>
                </a:solidFill>
                <a:latin typeface="Consolas" panose="020B0609020204030204" pitchFamily="49" charset="0"/>
              </a:rPr>
              <a:t>sampler2D</a:t>
            </a:r>
            <a:r>
              <a:rPr lang="en-US" sz="1400" dirty="0" smtClean="0">
                <a:solidFill>
                  <a:srgbClr val="000000"/>
                </a:solidFill>
                <a:latin typeface="Consolas" panose="020B0609020204030204" pitchFamily="49" charset="0"/>
              </a:rPr>
              <a:t> 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a:t>
            </a:r>
          </a:p>
          <a:p>
            <a:r>
              <a:rPr lang="en-US" sz="1400" dirty="0" smtClean="0">
                <a:solidFill>
                  <a:srgbClr val="0000FF"/>
                </a:solidFill>
                <a:latin typeface="Consolas" panose="020B0609020204030204" pitchFamily="49" charset="0"/>
              </a:rPr>
              <a:t>float4</a:t>
            </a:r>
            <a:r>
              <a:rPr lang="en-US" sz="1400" dirty="0" smtClean="0">
                <a:solidFill>
                  <a:srgbClr val="000000"/>
                </a:solidFill>
                <a:latin typeface="Consolas" panose="020B0609020204030204" pitchFamily="49" charset="0"/>
              </a:rPr>
              <a:t> _</a:t>
            </a:r>
            <a:r>
              <a:rPr lang="en-US" sz="1400" dirty="0" err="1" smtClean="0">
                <a:solidFill>
                  <a:srgbClr val="000000"/>
                </a:solidFill>
                <a:latin typeface="Consolas" panose="020B0609020204030204" pitchFamily="49" charset="0"/>
              </a:rPr>
              <a:t>MainTex_TexelSize</a:t>
            </a:r>
            <a:r>
              <a:rPr lang="en-US" sz="1400" dirty="0" smtClean="0">
                <a:solidFill>
                  <a:srgbClr val="000000"/>
                </a:solidFill>
                <a:latin typeface="Consolas" panose="020B0609020204030204" pitchFamily="49" charset="0"/>
              </a:rPr>
              <a:t>;</a:t>
            </a:r>
          </a:p>
          <a:p>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sigma;</a:t>
            </a:r>
          </a:p>
          <a:p>
            <a:endParaRPr lang="en-US" sz="1400" dirty="0" smtClean="0">
              <a:solidFill>
                <a:srgbClr val="000000"/>
              </a:solidFill>
              <a:latin typeface="Consolas" panose="020B0609020204030204" pitchFamily="49" charset="0"/>
            </a:endParaRPr>
          </a:p>
          <a:p>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Gauss(</a:t>
            </a:r>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d, </a:t>
            </a:r>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sigma)</a:t>
            </a:r>
          </a:p>
          <a:p>
            <a:r>
              <a:rPr lang="en-US" sz="1400" dirty="0" smtClean="0">
                <a:solidFill>
                  <a:srgbClr val="000000"/>
                </a:solidFill>
                <a:latin typeface="Consolas" panose="020B0609020204030204" pitchFamily="49" charset="0"/>
              </a:rPr>
              <a:t>{</a:t>
            </a:r>
          </a:p>
          <a:p>
            <a:r>
              <a:rPr lang="en-US" sz="1400" dirty="0" smtClean="0">
                <a:solidFill>
                  <a:srgbClr val="0000FF"/>
                </a:solidFill>
                <a:latin typeface="Consolas" panose="020B0609020204030204" pitchFamily="49" charset="0"/>
              </a:rPr>
              <a:t>	return</a:t>
            </a:r>
            <a:r>
              <a:rPr lang="en-US" sz="1400" dirty="0" smtClean="0">
                <a:solidFill>
                  <a:srgbClr val="000000"/>
                </a:solidFill>
                <a:latin typeface="Consolas" panose="020B0609020204030204" pitchFamily="49" charset="0"/>
              </a:rPr>
              <a:t> 1.0 / (sigma*</a:t>
            </a:r>
            <a:r>
              <a:rPr lang="en-US" sz="1400" dirty="0" err="1" smtClean="0">
                <a:solidFill>
                  <a:srgbClr val="000000"/>
                </a:solidFill>
                <a:latin typeface="Consolas" panose="020B0609020204030204" pitchFamily="49" charset="0"/>
              </a:rPr>
              <a:t>sqrt</a:t>
            </a:r>
            <a:r>
              <a:rPr lang="en-US" sz="1400" dirty="0" smtClean="0">
                <a:solidFill>
                  <a:srgbClr val="000000"/>
                </a:solidFill>
                <a:latin typeface="Consolas" panose="020B0609020204030204" pitchFamily="49" charset="0"/>
              </a:rPr>
              <a:t>(2.0*3.14)) * </a:t>
            </a:r>
            <a:r>
              <a:rPr lang="en-US" sz="1400" dirty="0" err="1" smtClean="0">
                <a:solidFill>
                  <a:srgbClr val="000000"/>
                </a:solidFill>
                <a:latin typeface="Consolas" panose="020B0609020204030204" pitchFamily="49" charset="0"/>
              </a:rPr>
              <a:t>exp</a:t>
            </a:r>
            <a:r>
              <a:rPr lang="en-US" sz="1400" dirty="0" smtClean="0">
                <a:solidFill>
                  <a:srgbClr val="000000"/>
                </a:solidFill>
                <a:latin typeface="Consolas" panose="020B0609020204030204" pitchFamily="49" charset="0"/>
              </a:rPr>
              <a:t>((-d*d) / (2.0*sigma*sigma));</a:t>
            </a:r>
          </a:p>
          <a:p>
            <a:r>
              <a:rPr lang="en-US" sz="1400" dirty="0" smtClean="0">
                <a:solidFill>
                  <a:srgbClr val="000000"/>
                </a:solidFill>
                <a:latin typeface="Consolas" panose="020B0609020204030204" pitchFamily="49" charset="0"/>
              </a:rPr>
              <a:t>}</a:t>
            </a:r>
          </a:p>
          <a:p>
            <a:endParaRPr lang="en-US" sz="1400" dirty="0" smtClean="0">
              <a:solidFill>
                <a:srgbClr val="000000"/>
              </a:solidFill>
              <a:latin typeface="Consolas" panose="020B0609020204030204" pitchFamily="49" charset="0"/>
            </a:endParaRPr>
          </a:p>
          <a:p>
            <a:r>
              <a:rPr lang="en-US" sz="1400" dirty="0" smtClean="0">
                <a:solidFill>
                  <a:srgbClr val="0000FF"/>
                </a:solidFill>
                <a:latin typeface="Consolas" panose="020B0609020204030204" pitchFamily="49" charset="0"/>
              </a:rPr>
              <a:t>float4</a:t>
            </a:r>
            <a:r>
              <a:rPr lang="en-US" sz="1400" dirty="0" smtClean="0">
                <a:solidFill>
                  <a:srgbClr val="000000"/>
                </a:solidFill>
                <a:latin typeface="Consolas" panose="020B0609020204030204" pitchFamily="49" charset="0"/>
              </a:rPr>
              <a:t> frag(v2f </a:t>
            </a:r>
            <a:r>
              <a:rPr lang="en-US" sz="1400" dirty="0" err="1" smtClean="0">
                <a:solidFill>
                  <a:srgbClr val="000000"/>
                </a:solidFill>
                <a:latin typeface="Consolas" panose="020B0609020204030204" pitchFamily="49" charset="0"/>
              </a:rPr>
              <a:t>i</a:t>
            </a:r>
            <a:r>
              <a:rPr lang="en-US" sz="1400" dirty="0" smtClean="0">
                <a:solidFill>
                  <a:srgbClr val="000000"/>
                </a:solidFill>
                <a:latin typeface="Consolas" panose="020B0609020204030204" pitchFamily="49" charset="0"/>
              </a:rPr>
              <a:t>) : </a:t>
            </a:r>
            <a:r>
              <a:rPr lang="en-US" sz="1400" dirty="0" err="1" smtClean="0">
                <a:solidFill>
                  <a:srgbClr val="000000"/>
                </a:solidFill>
                <a:latin typeface="Consolas" panose="020B0609020204030204" pitchFamily="49" charset="0"/>
              </a:rPr>
              <a:t>SV_Target</a:t>
            </a:r>
            <a:endParaRPr lang="en-US" sz="1400" dirty="0" smtClean="0">
              <a:solidFill>
                <a:srgbClr val="000000"/>
              </a:solidFill>
              <a:latin typeface="Consolas" panose="020B0609020204030204" pitchFamily="49" charset="0"/>
            </a:endParaRPr>
          </a:p>
          <a:p>
            <a:r>
              <a:rPr lang="en-US" sz="1400" dirty="0" smtClean="0">
                <a:solidFill>
                  <a:srgbClr val="000000"/>
                </a:solidFill>
                <a:latin typeface="Consolas" panose="020B0609020204030204" pitchFamily="49" charset="0"/>
              </a:rPr>
              <a:t>{</a:t>
            </a:r>
          </a:p>
          <a:p>
            <a:pPr lvl="1"/>
            <a:r>
              <a:rPr lang="en-US" sz="1400" dirty="0" smtClean="0">
                <a:solidFill>
                  <a:srgbClr val="0000FF"/>
                </a:solidFill>
                <a:latin typeface="Consolas" panose="020B0609020204030204" pitchFamily="49" charset="0"/>
              </a:rPr>
              <a:t>float3</a:t>
            </a:r>
            <a:r>
              <a:rPr lang="en-US" sz="1400" dirty="0" smtClean="0">
                <a:solidFill>
                  <a:srgbClr val="000000"/>
                </a:solidFill>
                <a:latin typeface="Consolas" panose="020B0609020204030204" pitchFamily="49" charset="0"/>
              </a:rPr>
              <a:t> SUM = </a:t>
            </a:r>
            <a:r>
              <a:rPr lang="en-US" sz="1400" dirty="0" smtClean="0">
                <a:solidFill>
                  <a:srgbClr val="0000FF"/>
                </a:solidFill>
                <a:latin typeface="Consolas" panose="020B0609020204030204" pitchFamily="49" charset="0"/>
              </a:rPr>
              <a:t>float3</a:t>
            </a:r>
            <a:r>
              <a:rPr lang="en-US" sz="1400" dirty="0" smtClean="0">
                <a:solidFill>
                  <a:srgbClr val="000000"/>
                </a:solidFill>
                <a:latin typeface="Consolas" panose="020B0609020204030204" pitchFamily="49" charset="0"/>
              </a:rPr>
              <a:t>(0,0,0);</a:t>
            </a:r>
          </a:p>
          <a:p>
            <a:pPr lvl="1"/>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SUMW = 0;</a:t>
            </a:r>
          </a:p>
          <a:p>
            <a:pPr lvl="1"/>
            <a:r>
              <a:rPr lang="en-US" sz="1400" dirty="0" smtClean="0">
                <a:solidFill>
                  <a:srgbClr val="0000FF"/>
                </a:solidFill>
                <a:latin typeface="Consolas" panose="020B0609020204030204" pitchFamily="49" charset="0"/>
              </a:rPr>
              <a:t>if</a:t>
            </a:r>
            <a:r>
              <a:rPr lang="en-US" sz="1400" dirty="0" smtClean="0">
                <a:solidFill>
                  <a:srgbClr val="000000"/>
                </a:solidFill>
                <a:latin typeface="Consolas" panose="020B0609020204030204" pitchFamily="49" charset="0"/>
              </a:rPr>
              <a:t> (sigma == 0)</a:t>
            </a:r>
          </a:p>
          <a:p>
            <a:pPr lvl="1"/>
            <a:r>
              <a:rPr lang="en-US" sz="1400" dirty="0" smtClean="0">
                <a:solidFill>
                  <a:srgbClr val="000000"/>
                </a:solidFill>
                <a:latin typeface="Consolas" panose="020B0609020204030204" pitchFamily="49" charset="0"/>
              </a:rPr>
              <a:t>	SUM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rgb</a:t>
            </a:r>
            <a:r>
              <a:rPr lang="en-US" sz="1400" dirty="0" smtClean="0">
                <a:solidFill>
                  <a:srgbClr val="000000"/>
                </a:solidFill>
                <a:latin typeface="Consolas" panose="020B0609020204030204" pitchFamily="49" charset="0"/>
              </a:rPr>
              <a:t>;</a:t>
            </a:r>
          </a:p>
          <a:p>
            <a:pPr lvl="1"/>
            <a:r>
              <a:rPr lang="en-US" sz="1400" dirty="0" smtClean="0">
                <a:solidFill>
                  <a:srgbClr val="0000FF"/>
                </a:solidFill>
                <a:latin typeface="Consolas" panose="020B0609020204030204" pitchFamily="49" charset="0"/>
              </a:rPr>
              <a:t>else</a:t>
            </a:r>
            <a:endParaRPr lang="en-US" sz="1400" dirty="0" smtClean="0">
              <a:solidFill>
                <a:srgbClr val="000000"/>
              </a:solidFill>
              <a:latin typeface="Consolas" panose="020B0609020204030204" pitchFamily="49" charset="0"/>
            </a:endParaRPr>
          </a:p>
          <a:p>
            <a:pPr lvl="1"/>
            <a:r>
              <a:rPr lang="en-US" sz="1400" dirty="0" smtClean="0">
                <a:solidFill>
                  <a:srgbClr val="000000"/>
                </a:solidFill>
                <a:latin typeface="Consolas" panose="020B0609020204030204" pitchFamily="49" charset="0"/>
              </a:rPr>
              <a:t>{</a:t>
            </a:r>
          </a:p>
          <a:p>
            <a:pPr lvl="2"/>
            <a:r>
              <a:rPr lang="en-US" sz="1400" dirty="0" smtClean="0">
                <a:solidFill>
                  <a:srgbClr val="0000FF"/>
                </a:solidFill>
                <a:latin typeface="Consolas" panose="020B0609020204030204" pitchFamily="49" charset="0"/>
              </a:rPr>
              <a:t>for</a:t>
            </a:r>
            <a:r>
              <a:rPr lang="en-US" sz="1400" dirty="0" smtClean="0">
                <a:solidFill>
                  <a:srgbClr val="000000"/>
                </a:solidFill>
                <a:latin typeface="Consolas" panose="020B0609020204030204" pitchFamily="49" charset="0"/>
              </a:rPr>
              <a:t> (</a:t>
            </a:r>
            <a:r>
              <a:rPr lang="en-US" sz="1400" dirty="0" err="1" smtClean="0">
                <a:solidFill>
                  <a:srgbClr val="0000FF"/>
                </a:solidFill>
                <a:latin typeface="Consolas" panose="020B0609020204030204" pitchFamily="49" charset="0"/>
              </a:rPr>
              <a:t>int</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iy</a:t>
            </a:r>
            <a:r>
              <a:rPr lang="en-US" sz="1400" dirty="0" smtClean="0">
                <a:solidFill>
                  <a:srgbClr val="000000"/>
                </a:solidFill>
                <a:latin typeface="Consolas" panose="020B0609020204030204" pitchFamily="49" charset="0"/>
              </a:rPr>
              <a:t> = -5; </a:t>
            </a:r>
            <a:r>
              <a:rPr lang="en-US" sz="1400" dirty="0" err="1" smtClean="0">
                <a:solidFill>
                  <a:srgbClr val="000000"/>
                </a:solidFill>
                <a:latin typeface="Consolas" panose="020B0609020204030204" pitchFamily="49" charset="0"/>
              </a:rPr>
              <a:t>iy</a:t>
            </a:r>
            <a:r>
              <a:rPr lang="en-US" sz="1400" dirty="0" smtClean="0">
                <a:solidFill>
                  <a:srgbClr val="000000"/>
                </a:solidFill>
                <a:latin typeface="Consolas" panose="020B0609020204030204" pitchFamily="49" charset="0"/>
              </a:rPr>
              <a:t> &lt;= 5; </a:t>
            </a:r>
            <a:r>
              <a:rPr lang="en-US" sz="1400" dirty="0" err="1" smtClean="0">
                <a:solidFill>
                  <a:srgbClr val="000000"/>
                </a:solidFill>
                <a:latin typeface="Consolas" panose="020B0609020204030204" pitchFamily="49" charset="0"/>
              </a:rPr>
              <a:t>iy</a:t>
            </a:r>
            <a:r>
              <a:rPr lang="en-US" sz="1400" dirty="0" smtClean="0">
                <a:solidFill>
                  <a:srgbClr val="000000"/>
                </a:solidFill>
                <a:latin typeface="Consolas" panose="020B0609020204030204" pitchFamily="49" charset="0"/>
              </a:rPr>
              <a:t>++)</a:t>
            </a:r>
          </a:p>
          <a:p>
            <a:pPr lvl="2"/>
            <a:r>
              <a:rPr lang="en-US" sz="1400" dirty="0" smtClean="0">
                <a:solidFill>
                  <a:srgbClr val="0000FF"/>
                </a:solidFill>
                <a:latin typeface="Consolas" panose="020B0609020204030204" pitchFamily="49" charset="0"/>
              </a:rPr>
              <a:t>for</a:t>
            </a:r>
            <a:r>
              <a:rPr lang="en-US" sz="1400" dirty="0" smtClean="0">
                <a:solidFill>
                  <a:srgbClr val="000000"/>
                </a:solidFill>
                <a:latin typeface="Consolas" panose="020B0609020204030204" pitchFamily="49" charset="0"/>
              </a:rPr>
              <a:t> (</a:t>
            </a:r>
            <a:r>
              <a:rPr lang="en-US" sz="1400" dirty="0" err="1" smtClean="0">
                <a:solidFill>
                  <a:srgbClr val="0000FF"/>
                </a:solidFill>
                <a:latin typeface="Consolas" panose="020B0609020204030204" pitchFamily="49" charset="0"/>
              </a:rPr>
              <a:t>int</a:t>
            </a:r>
            <a:r>
              <a:rPr lang="en-US" sz="1400" dirty="0" smtClean="0">
                <a:solidFill>
                  <a:srgbClr val="000000"/>
                </a:solidFill>
                <a:latin typeface="Consolas" panose="020B0609020204030204" pitchFamily="49" charset="0"/>
              </a:rPr>
              <a:t> ix = -5; ix &lt;= 5; ix++)</a:t>
            </a:r>
          </a:p>
          <a:p>
            <a:pPr lvl="2"/>
            <a:r>
              <a:rPr lang="en-US" sz="1400" dirty="0" smtClean="0">
                <a:solidFill>
                  <a:srgbClr val="000000"/>
                </a:solidFill>
                <a:latin typeface="Consolas" panose="020B0609020204030204" pitchFamily="49" charset="0"/>
              </a:rPr>
              <a:t>{</a:t>
            </a:r>
          </a:p>
          <a:p>
            <a:pPr lvl="3"/>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uv</a:t>
            </a:r>
            <a:r>
              <a:rPr lang="en-US" sz="1400" dirty="0" smtClean="0">
                <a:solidFill>
                  <a:srgbClr val="000000"/>
                </a:solidFill>
                <a:latin typeface="Consolas" panose="020B0609020204030204" pitchFamily="49" charset="0"/>
              </a:rPr>
              <a:t> =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MainTex_TexelSize.xy</a:t>
            </a:r>
            <a:r>
              <a:rPr lang="en-US" sz="1400" dirty="0" smtClean="0">
                <a:solidFill>
                  <a:srgbClr val="000000"/>
                </a:solidFill>
                <a:latin typeface="Consolas" panose="020B0609020204030204" pitchFamily="49" charset="0"/>
              </a:rPr>
              <a:t> * </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(ix, </a:t>
            </a:r>
            <a:r>
              <a:rPr lang="en-US" sz="1400" dirty="0" err="1" smtClean="0">
                <a:solidFill>
                  <a:srgbClr val="000000"/>
                </a:solidFill>
                <a:latin typeface="Consolas" panose="020B0609020204030204" pitchFamily="49" charset="0"/>
              </a:rPr>
              <a:t>iy</a:t>
            </a:r>
            <a:r>
              <a:rPr lang="en-US" sz="1400" dirty="0" smtClean="0">
                <a:solidFill>
                  <a:srgbClr val="000000"/>
                </a:solidFill>
                <a:latin typeface="Consolas" panose="020B0609020204030204" pitchFamily="49" charset="0"/>
              </a:rPr>
              <a:t>);</a:t>
            </a:r>
          </a:p>
          <a:p>
            <a:pPr lvl="3"/>
            <a:r>
              <a:rPr lang="en-US" sz="1400" dirty="0" smtClean="0">
                <a:solidFill>
                  <a:srgbClr val="0000FF"/>
                </a:solidFill>
                <a:latin typeface="Consolas" panose="020B0609020204030204" pitchFamily="49" charset="0"/>
              </a:rPr>
              <a:t>float3</a:t>
            </a:r>
            <a:r>
              <a:rPr lang="en-US" sz="1400" dirty="0" smtClean="0">
                <a:solidFill>
                  <a:srgbClr val="000000"/>
                </a:solidFill>
                <a:latin typeface="Consolas" panose="020B0609020204030204" pitchFamily="49" charset="0"/>
              </a:rPr>
              <a:t> col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uv</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rgb</a:t>
            </a:r>
            <a:r>
              <a:rPr lang="en-US" sz="1400" dirty="0" smtClean="0">
                <a:solidFill>
                  <a:srgbClr val="000000"/>
                </a:solidFill>
                <a:latin typeface="Consolas" panose="020B0609020204030204" pitchFamily="49" charset="0"/>
              </a:rPr>
              <a:t>;</a:t>
            </a:r>
          </a:p>
          <a:p>
            <a:pPr lvl="3"/>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w = Gauss(length((</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a:t>
            </a:r>
            <a:r>
              <a:rPr lang="en-US" sz="1400" dirty="0" err="1" smtClean="0">
                <a:solidFill>
                  <a:srgbClr val="000000"/>
                </a:solidFill>
                <a:latin typeface="Consolas" panose="020B0609020204030204" pitchFamily="49" charset="0"/>
              </a:rPr>
              <a:t>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MainTex_TexelSize.xy</a:t>
            </a:r>
            <a:r>
              <a:rPr lang="en-US" sz="1400" dirty="0" smtClean="0">
                <a:solidFill>
                  <a:srgbClr val="000000"/>
                </a:solidFill>
                <a:latin typeface="Consolas" panose="020B0609020204030204" pitchFamily="49" charset="0"/>
              </a:rPr>
              <a:t>), sigma);</a:t>
            </a:r>
          </a:p>
          <a:p>
            <a:pPr lvl="3"/>
            <a:r>
              <a:rPr lang="en-US" sz="1400" dirty="0" smtClean="0">
                <a:solidFill>
                  <a:srgbClr val="000000"/>
                </a:solidFill>
                <a:latin typeface="Consolas" panose="020B0609020204030204" pitchFamily="49" charset="0"/>
              </a:rPr>
              <a:t>SUMW += w;</a:t>
            </a:r>
          </a:p>
          <a:p>
            <a:pPr lvl="3"/>
            <a:r>
              <a:rPr lang="en-US" sz="1400" dirty="0" smtClean="0">
                <a:solidFill>
                  <a:srgbClr val="000000"/>
                </a:solidFill>
                <a:latin typeface="Consolas" panose="020B0609020204030204" pitchFamily="49" charset="0"/>
              </a:rPr>
              <a:t>SUM += col*w;</a:t>
            </a:r>
          </a:p>
          <a:p>
            <a:pPr lvl="1"/>
            <a:r>
              <a:rPr lang="en-US" sz="1400" dirty="0" smtClean="0">
                <a:solidFill>
                  <a:srgbClr val="000000"/>
                </a:solidFill>
                <a:latin typeface="Consolas" panose="020B0609020204030204" pitchFamily="49" charset="0"/>
              </a:rPr>
              <a:t>	}</a:t>
            </a:r>
          </a:p>
          <a:p>
            <a:pPr lvl="1"/>
            <a:r>
              <a:rPr lang="en-US" sz="1400" dirty="0" smtClean="0">
                <a:solidFill>
                  <a:srgbClr val="000000"/>
                </a:solidFill>
                <a:latin typeface="Consolas" panose="020B0609020204030204" pitchFamily="49" charset="0"/>
              </a:rPr>
              <a:t>	SUM /= SUMW;</a:t>
            </a:r>
          </a:p>
          <a:p>
            <a:r>
              <a:rPr lang="en-US" sz="1400" dirty="0" smtClean="0">
                <a:solidFill>
                  <a:srgbClr val="000000"/>
                </a:solidFill>
                <a:latin typeface="Consolas" panose="020B0609020204030204" pitchFamily="49" charset="0"/>
              </a:rPr>
              <a:t>      }</a:t>
            </a:r>
          </a:p>
          <a:p>
            <a:endParaRPr lang="en-US" sz="1400" dirty="0" smtClean="0">
              <a:solidFill>
                <a:srgbClr val="000000"/>
              </a:solidFill>
              <a:latin typeface="Consolas" panose="020B0609020204030204" pitchFamily="49" charset="0"/>
            </a:endParaRPr>
          </a:p>
          <a:p>
            <a:r>
              <a:rPr lang="en-US" sz="1400" dirty="0" smtClean="0">
                <a:solidFill>
                  <a:srgbClr val="0000FF"/>
                </a:solidFill>
                <a:latin typeface="Consolas" panose="020B0609020204030204" pitchFamily="49" charset="0"/>
              </a:rPr>
              <a:t>       return</a:t>
            </a:r>
            <a:r>
              <a:rPr lang="en-US" sz="1400" dirty="0" smtClean="0">
                <a:solidFill>
                  <a:srgbClr val="000000"/>
                </a:solidFill>
                <a:latin typeface="Consolas" panose="020B0609020204030204" pitchFamily="49" charset="0"/>
              </a:rPr>
              <a:t> </a:t>
            </a:r>
            <a:r>
              <a:rPr lang="en-US" sz="1400" dirty="0" smtClean="0">
                <a:solidFill>
                  <a:srgbClr val="0000FF"/>
                </a:solidFill>
                <a:latin typeface="Consolas" panose="020B0609020204030204" pitchFamily="49" charset="0"/>
              </a:rPr>
              <a:t>float4</a:t>
            </a:r>
            <a:r>
              <a:rPr lang="en-US" sz="1400" dirty="0" smtClean="0">
                <a:solidFill>
                  <a:srgbClr val="000000"/>
                </a:solidFill>
                <a:latin typeface="Consolas" panose="020B0609020204030204" pitchFamily="49" charset="0"/>
              </a:rPr>
              <a:t>(SUM, 1);</a:t>
            </a:r>
          </a:p>
          <a:p>
            <a:r>
              <a:rPr lang="en-US" sz="1400" dirty="0" smtClean="0">
                <a:solidFill>
                  <a:srgbClr val="000000"/>
                </a:solidFill>
                <a:latin typeface="Consolas" panose="020B0609020204030204" pitchFamily="49" charset="0"/>
              </a:rPr>
              <a:t>}</a:t>
            </a:r>
            <a:endParaRPr lang="en-US" sz="1400" dirty="0"/>
          </a:p>
        </p:txBody>
      </p:sp>
      <p:pic>
        <p:nvPicPr>
          <p:cNvPr id="11" name="Kép 10"/>
          <p:cNvPicPr>
            <a:picLocks noChangeAspect="1"/>
          </p:cNvPicPr>
          <p:nvPr/>
        </p:nvPicPr>
        <p:blipFill>
          <a:blip r:embed="rId2"/>
          <a:stretch>
            <a:fillRect/>
          </a:stretch>
        </p:blipFill>
        <p:spPr>
          <a:xfrm>
            <a:off x="427672" y="5634174"/>
            <a:ext cx="2924175" cy="971550"/>
          </a:xfrm>
          <a:prstGeom prst="rect">
            <a:avLst/>
          </a:prstGeom>
        </p:spPr>
      </p:pic>
    </p:spTree>
    <p:extLst>
      <p:ext uri="{BB962C8B-B14F-4D97-AF65-F5344CB8AC3E}">
        <p14:creationId xmlns:p14="http://schemas.microsoft.com/office/powerpoint/2010/main" val="4092463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4098" y="0"/>
            <a:ext cx="12067902" cy="1079863"/>
          </a:xfrm>
        </p:spPr>
        <p:txBody>
          <a:bodyPr>
            <a:normAutofit/>
          </a:bodyPr>
          <a:lstStyle/>
          <a:p>
            <a:pPr algn="ctr"/>
            <a:r>
              <a:rPr lang="en-US" dirty="0" smtClean="0"/>
              <a:t>Difference of Gaussians - </a:t>
            </a:r>
            <a:r>
              <a:rPr lang="en-US" dirty="0" err="1" smtClean="0"/>
              <a:t>Shader</a:t>
            </a:r>
            <a:r>
              <a:rPr lang="en-US" dirty="0" smtClean="0"/>
              <a:t> – Pass3</a:t>
            </a:r>
            <a:endParaRPr lang="en-US" dirty="0"/>
          </a:p>
        </p:txBody>
      </p:sp>
      <p:sp>
        <p:nvSpPr>
          <p:cNvPr id="3" name="Tartalom helye 2"/>
          <p:cNvSpPr>
            <a:spLocks noGrp="1"/>
          </p:cNvSpPr>
          <p:nvPr>
            <p:ph idx="1"/>
          </p:nvPr>
        </p:nvSpPr>
        <p:spPr>
          <a:xfrm>
            <a:off x="620486" y="1714277"/>
            <a:ext cx="10709365" cy="1358715"/>
          </a:xfrm>
        </p:spPr>
        <p:txBody>
          <a:bodyPr>
            <a:normAutofit/>
          </a:bodyPr>
          <a:lstStyle/>
          <a:p>
            <a:pPr algn="ctr"/>
            <a:r>
              <a:rPr lang="en-US" dirty="0" smtClean="0"/>
              <a:t>Take the difference of the two Gaussian blurred image</a:t>
            </a:r>
            <a:endParaRPr lang="en-US" dirty="0"/>
          </a:p>
        </p:txBody>
      </p:sp>
      <p:sp>
        <p:nvSpPr>
          <p:cNvPr id="9" name="Téglalap 8"/>
          <p:cNvSpPr/>
          <p:nvPr/>
        </p:nvSpPr>
        <p:spPr>
          <a:xfrm>
            <a:off x="1541417" y="3237143"/>
            <a:ext cx="10528663" cy="3139321"/>
          </a:xfrm>
          <a:prstGeom prst="rect">
            <a:avLst/>
          </a:prstGeom>
        </p:spPr>
        <p:txBody>
          <a:bodyPr wrap="square">
            <a:spAutoFit/>
          </a:bodyPr>
          <a:lstStyle/>
          <a:p>
            <a:r>
              <a:rPr lang="en-US" dirty="0" smtClean="0">
                <a:solidFill>
                  <a:srgbClr val="0000FF"/>
                </a:solidFill>
                <a:latin typeface="Consolas" panose="020B0609020204030204" pitchFamily="49" charset="0"/>
              </a:rPr>
              <a:t>sampler2D</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sampler2D</a:t>
            </a:r>
            <a:r>
              <a:rPr lang="en-US" dirty="0" smtClean="0">
                <a:solidFill>
                  <a:srgbClr val="000000"/>
                </a:solidFill>
                <a:latin typeface="Consolas" panose="020B0609020204030204" pitchFamily="49" charset="0"/>
              </a:rPr>
              <a:t> Gauss1Tex;</a:t>
            </a:r>
          </a:p>
          <a:p>
            <a:r>
              <a:rPr lang="en-US" dirty="0" smtClean="0">
                <a:solidFill>
                  <a:srgbClr val="0000FF"/>
                </a:solidFill>
                <a:latin typeface="Consolas" panose="020B0609020204030204" pitchFamily="49" charset="0"/>
              </a:rPr>
              <a:t>sampler2D</a:t>
            </a:r>
            <a:r>
              <a:rPr lang="en-US" dirty="0" smtClean="0">
                <a:solidFill>
                  <a:srgbClr val="000000"/>
                </a:solidFill>
                <a:latin typeface="Consolas" panose="020B0609020204030204" pitchFamily="49" charset="0"/>
              </a:rPr>
              <a:t> Gauss2Tex;</a:t>
            </a:r>
          </a:p>
          <a:p>
            <a:endParaRPr lang="en-US" dirty="0" smtClean="0">
              <a:solidFill>
                <a:srgbClr val="000000"/>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frag (v2f </a:t>
            </a:r>
            <a:r>
              <a:rPr lang="en-US" dirty="0" err="1" smtClean="0">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SV_Target</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G1 = tex2D(Gauss1Tex,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).r;</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G2 = tex2D(Gauss2Tex,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).r;</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DoG</a:t>
            </a:r>
            <a:r>
              <a:rPr lang="en-US" dirty="0" smtClean="0">
                <a:solidFill>
                  <a:srgbClr val="000000"/>
                </a:solidFill>
                <a:latin typeface="Consolas" panose="020B0609020204030204" pitchFamily="49" charset="0"/>
              </a:rPr>
              <a:t> = abs(G1 - G2);</a:t>
            </a:r>
          </a:p>
          <a:p>
            <a:pPr lvl="1"/>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(DoG,DoG,DoG,1);</a:t>
            </a:r>
          </a:p>
          <a:p>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21075416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a:t>
            </a:r>
            <a:endParaRPr lang="en-US" dirty="0"/>
          </a:p>
        </p:txBody>
      </p:sp>
      <p:sp>
        <p:nvSpPr>
          <p:cNvPr id="3" name="Tartalom helye 2"/>
          <p:cNvSpPr>
            <a:spLocks noGrp="1"/>
          </p:cNvSpPr>
          <p:nvPr>
            <p:ph idx="1"/>
          </p:nvPr>
        </p:nvSpPr>
        <p:spPr>
          <a:xfrm>
            <a:off x="838200" y="1280161"/>
            <a:ext cx="10515600" cy="1071154"/>
          </a:xfrm>
        </p:spPr>
        <p:txBody>
          <a:bodyPr>
            <a:normAutofit/>
          </a:bodyPr>
          <a:lstStyle/>
          <a:p>
            <a:r>
              <a:rPr lang="en-US" dirty="0" smtClean="0"/>
              <a:t>Attach it to the main camera and try it!</a:t>
            </a:r>
          </a:p>
          <a:p>
            <a:pPr marL="0" indent="0">
              <a:buNone/>
            </a:pPr>
            <a:r>
              <a:rPr lang="en-US" dirty="0" smtClean="0"/>
              <a:t>	(disable or delete </a:t>
            </a:r>
            <a:r>
              <a:rPr lang="en-US" dirty="0" err="1" smtClean="0"/>
              <a:t>ContoursLaplace</a:t>
            </a:r>
            <a:r>
              <a:rPr lang="en-US" dirty="0" smtClean="0"/>
              <a:t> script)</a:t>
            </a:r>
            <a:endParaRPr lang="en-US" dirty="0"/>
          </a:p>
        </p:txBody>
      </p:sp>
      <p:pic>
        <p:nvPicPr>
          <p:cNvPr id="4" name="Kép 3"/>
          <p:cNvPicPr>
            <a:picLocks noChangeAspect="1"/>
          </p:cNvPicPr>
          <p:nvPr/>
        </p:nvPicPr>
        <p:blipFill>
          <a:blip r:embed="rId2"/>
          <a:stretch>
            <a:fillRect/>
          </a:stretch>
        </p:blipFill>
        <p:spPr>
          <a:xfrm>
            <a:off x="322216" y="2310933"/>
            <a:ext cx="11496538" cy="4512231"/>
          </a:xfrm>
          <a:prstGeom prst="rect">
            <a:avLst/>
          </a:prstGeom>
        </p:spPr>
      </p:pic>
    </p:spTree>
    <p:extLst>
      <p:ext uri="{BB962C8B-B14F-4D97-AF65-F5344CB8AC3E}">
        <p14:creationId xmlns:p14="http://schemas.microsoft.com/office/powerpoint/2010/main" val="3842954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 – Edge Detection</a:t>
            </a:r>
            <a:endParaRPr lang="en-US" dirty="0"/>
          </a:p>
        </p:txBody>
      </p:sp>
      <p:sp>
        <p:nvSpPr>
          <p:cNvPr id="3" name="Tartalom helye 2"/>
          <p:cNvSpPr>
            <a:spLocks noGrp="1"/>
          </p:cNvSpPr>
          <p:nvPr>
            <p:ph idx="1"/>
          </p:nvPr>
        </p:nvSpPr>
        <p:spPr>
          <a:xfrm>
            <a:off x="838200" y="1825625"/>
            <a:ext cx="10515600" cy="612775"/>
          </a:xfrm>
        </p:spPr>
        <p:txBody>
          <a:bodyPr/>
          <a:lstStyle/>
          <a:p>
            <a:r>
              <a:rPr lang="en-US" dirty="0" smtClean="0"/>
              <a:t>Add new member variables in C# script and pass them to final </a:t>
            </a:r>
            <a:r>
              <a:rPr lang="en-US" dirty="0" err="1" smtClean="0"/>
              <a:t>shader</a:t>
            </a:r>
            <a:endParaRPr lang="en-US" dirty="0"/>
          </a:p>
        </p:txBody>
      </p:sp>
      <p:sp>
        <p:nvSpPr>
          <p:cNvPr id="4" name="Téglalap 3"/>
          <p:cNvSpPr/>
          <p:nvPr/>
        </p:nvSpPr>
        <p:spPr>
          <a:xfrm>
            <a:off x="931818" y="2506619"/>
            <a:ext cx="6096000" cy="1200329"/>
          </a:xfrm>
          <a:prstGeom prst="rect">
            <a:avLst/>
          </a:prstGeom>
        </p:spPr>
        <p:txBody>
          <a:bodyPr>
            <a:spAutoFit/>
          </a:bodyPr>
          <a:lstStyle/>
          <a:p>
            <a:r>
              <a:rPr lang="en-US" dirty="0">
                <a:solidFill>
                  <a:srgbClr val="000000"/>
                </a:solidFill>
                <a:latin typeface="Consolas" panose="020B0609020204030204" pitchFamily="49" charset="0"/>
              </a:rPr>
              <a:t>[</a:t>
            </a:r>
            <a:r>
              <a:rPr lang="en-US" dirty="0">
                <a:solidFill>
                  <a:srgbClr val="2B91AF"/>
                </a:solidFill>
                <a:latin typeface="Consolas" panose="020B0609020204030204" pitchFamily="49" charset="0"/>
              </a:rPr>
              <a:t>Range</a:t>
            </a:r>
            <a:r>
              <a:rPr lang="en-US" dirty="0">
                <a:solidFill>
                  <a:srgbClr val="000000"/>
                </a:solidFill>
                <a:latin typeface="Consolas" panose="020B0609020204030204" pitchFamily="49" charset="0"/>
              </a:rPr>
              <a:t>(0, 0.2f)]</a:t>
            </a:r>
          </a:p>
          <a:p>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DoGThreshold</a:t>
            </a:r>
            <a:r>
              <a:rPr lang="en-US" dirty="0">
                <a:solidFill>
                  <a:srgbClr val="000000"/>
                </a:solidFill>
                <a:latin typeface="Consolas" panose="020B0609020204030204" pitchFamily="49" charset="0"/>
              </a:rPr>
              <a:t> = 0.01f;</a:t>
            </a:r>
          </a:p>
          <a:p>
            <a:r>
              <a:rPr lang="en-US" dirty="0" smtClean="0">
                <a:solidFill>
                  <a:srgbClr val="000000"/>
                </a:solidFill>
                <a:latin typeface="Consolas" panose="020B0609020204030204" pitchFamily="49" charset="0"/>
              </a:rPr>
              <a:t>[</a:t>
            </a:r>
            <a:r>
              <a:rPr lang="en-US" dirty="0">
                <a:solidFill>
                  <a:srgbClr val="2B91AF"/>
                </a:solidFill>
                <a:latin typeface="Consolas" panose="020B0609020204030204" pitchFamily="49" charset="0"/>
              </a:rPr>
              <a:t>Range</a:t>
            </a:r>
            <a:r>
              <a:rPr lang="en-US" dirty="0">
                <a:solidFill>
                  <a:srgbClr val="000000"/>
                </a:solidFill>
                <a:latin typeface="Consolas" panose="020B0609020204030204" pitchFamily="49" charset="0"/>
              </a:rPr>
              <a:t>(0, 0.2f)]</a:t>
            </a:r>
          </a:p>
          <a:p>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diffThreshold</a:t>
            </a:r>
            <a:r>
              <a:rPr lang="en-US" dirty="0">
                <a:solidFill>
                  <a:srgbClr val="000000"/>
                </a:solidFill>
                <a:latin typeface="Consolas" panose="020B0609020204030204" pitchFamily="49" charset="0"/>
              </a:rPr>
              <a:t> = 0.01f;</a:t>
            </a:r>
            <a:endParaRPr lang="en-US" dirty="0"/>
          </a:p>
        </p:txBody>
      </p:sp>
      <p:sp>
        <p:nvSpPr>
          <p:cNvPr id="6" name="Téglalap 5"/>
          <p:cNvSpPr/>
          <p:nvPr/>
        </p:nvSpPr>
        <p:spPr>
          <a:xfrm>
            <a:off x="931818" y="4361545"/>
            <a:ext cx="9901646" cy="1754326"/>
          </a:xfrm>
          <a:prstGeom prst="rect">
            <a:avLst/>
          </a:prstGeom>
        </p:spPr>
        <p:txBody>
          <a:bodyPr wrap="square">
            <a:spAutoFit/>
          </a:bodyPr>
          <a:lstStyle/>
          <a:p>
            <a:r>
              <a:rPr lang="en-US" dirty="0" err="1">
                <a:solidFill>
                  <a:schemeClr val="bg2">
                    <a:lumMod val="50000"/>
                  </a:schemeClr>
                </a:solidFill>
                <a:latin typeface="Consolas" panose="020B0609020204030204" pitchFamily="49" charset="0"/>
              </a:rPr>
              <a:t>Graphics.Blit</a:t>
            </a:r>
            <a:r>
              <a:rPr lang="en-US" dirty="0">
                <a:solidFill>
                  <a:schemeClr val="bg2">
                    <a:lumMod val="50000"/>
                  </a:schemeClr>
                </a:solidFill>
                <a:latin typeface="Consolas" panose="020B0609020204030204" pitchFamily="49" charset="0"/>
              </a:rPr>
              <a:t>(</a:t>
            </a:r>
            <a:r>
              <a:rPr lang="en-US" dirty="0" err="1">
                <a:solidFill>
                  <a:schemeClr val="bg2">
                    <a:lumMod val="50000"/>
                  </a:schemeClr>
                </a:solidFill>
                <a:latin typeface="Consolas" panose="020B0609020204030204" pitchFamily="49" charset="0"/>
              </a:rPr>
              <a:t>lum</a:t>
            </a:r>
            <a:r>
              <a:rPr lang="en-US" dirty="0">
                <a:solidFill>
                  <a:schemeClr val="bg2">
                    <a:lumMod val="50000"/>
                  </a:schemeClr>
                </a:solidFill>
                <a:latin typeface="Consolas" panose="020B0609020204030204" pitchFamily="49" charset="0"/>
              </a:rPr>
              <a:t>, G2, material, 1);</a:t>
            </a:r>
          </a:p>
          <a:p>
            <a:r>
              <a:rPr lang="en-US" dirty="0" err="1" smtClean="0">
                <a:solidFill>
                  <a:schemeClr val="bg2">
                    <a:lumMod val="50000"/>
                  </a:schemeClr>
                </a:solidFill>
                <a:latin typeface="Consolas" panose="020B0609020204030204" pitchFamily="49" charset="0"/>
              </a:rPr>
              <a:t>material.SetTexture</a:t>
            </a:r>
            <a:r>
              <a:rPr lang="en-US" dirty="0">
                <a:solidFill>
                  <a:schemeClr val="bg2">
                    <a:lumMod val="50000"/>
                  </a:schemeClr>
                </a:solidFill>
                <a:latin typeface="Consolas" panose="020B0609020204030204" pitchFamily="49" charset="0"/>
              </a:rPr>
              <a:t>("Gauss1Tex", G1);</a:t>
            </a:r>
          </a:p>
          <a:p>
            <a:r>
              <a:rPr lang="en-US" dirty="0" err="1" smtClean="0">
                <a:solidFill>
                  <a:schemeClr val="bg2">
                    <a:lumMod val="50000"/>
                  </a:schemeClr>
                </a:solidFill>
                <a:latin typeface="Consolas" panose="020B0609020204030204" pitchFamily="49" charset="0"/>
              </a:rPr>
              <a:t>material.SetTexture</a:t>
            </a:r>
            <a:r>
              <a:rPr lang="en-US" dirty="0">
                <a:solidFill>
                  <a:schemeClr val="bg2">
                    <a:lumMod val="50000"/>
                  </a:schemeClr>
                </a:solidFill>
                <a:latin typeface="Consolas" panose="020B0609020204030204" pitchFamily="49" charset="0"/>
              </a:rPr>
              <a:t>("Gauss2Tex", G2);</a:t>
            </a:r>
          </a:p>
          <a:p>
            <a:r>
              <a:rPr lang="en-US" dirty="0" err="1" smtClean="0">
                <a:solidFill>
                  <a:srgbClr val="000000"/>
                </a:solidFill>
                <a:latin typeface="Consolas" panose="020B0609020204030204" pitchFamily="49" charset="0"/>
              </a:rPr>
              <a:t>material.SetFloat</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DoGThreshold</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DoGThreshold</a:t>
            </a:r>
            <a:r>
              <a:rPr lang="en-US" dirty="0">
                <a:solidFill>
                  <a:srgbClr val="000000"/>
                </a:solidFill>
                <a:latin typeface="Consolas" panose="020B0609020204030204" pitchFamily="49" charset="0"/>
              </a:rPr>
              <a:t>);</a:t>
            </a:r>
          </a:p>
          <a:p>
            <a:r>
              <a:rPr lang="en-US" dirty="0" err="1" smtClean="0">
                <a:solidFill>
                  <a:srgbClr val="000000"/>
                </a:solidFill>
                <a:latin typeface="Consolas" panose="020B0609020204030204" pitchFamily="49" charset="0"/>
              </a:rPr>
              <a:t>material.SetFloat</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diffThreshold</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diffThreshold</a:t>
            </a:r>
            <a:r>
              <a:rPr lang="en-US" dirty="0">
                <a:solidFill>
                  <a:srgbClr val="000000"/>
                </a:solidFill>
                <a:latin typeface="Consolas" panose="020B0609020204030204" pitchFamily="49" charset="0"/>
              </a:rPr>
              <a:t>);</a:t>
            </a:r>
          </a:p>
          <a:p>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(source</a:t>
            </a:r>
            <a:r>
              <a:rPr lang="en-US" dirty="0">
                <a:solidFill>
                  <a:schemeClr val="bg2">
                    <a:lumMod val="50000"/>
                  </a:schemeClr>
                </a:solidFill>
                <a:latin typeface="Consolas" panose="020B0609020204030204" pitchFamily="49" charset="0"/>
              </a:rPr>
              <a:t>, destination, material, 2);</a:t>
            </a:r>
            <a:endParaRPr lang="en-US" dirty="0">
              <a:solidFill>
                <a:schemeClr val="bg2">
                  <a:lumMod val="50000"/>
                </a:schemeClr>
              </a:solidFill>
            </a:endParaRPr>
          </a:p>
        </p:txBody>
      </p:sp>
      <p:sp>
        <p:nvSpPr>
          <p:cNvPr id="7" name="TextBox 10"/>
          <p:cNvSpPr txBox="1"/>
          <p:nvPr/>
        </p:nvSpPr>
        <p:spPr>
          <a:xfrm>
            <a:off x="8743406" y="2573337"/>
            <a:ext cx="3042633" cy="369332"/>
          </a:xfrm>
          <a:prstGeom prst="rect">
            <a:avLst/>
          </a:prstGeom>
          <a:noFill/>
        </p:spPr>
        <p:txBody>
          <a:bodyPr wrap="square" rtlCol="0">
            <a:spAutoFit/>
          </a:bodyPr>
          <a:lstStyle/>
          <a:p>
            <a:pPr algn="ctr"/>
            <a:r>
              <a:rPr lang="en-US" dirty="0" smtClean="0"/>
              <a:t>Zero crossing threshold</a:t>
            </a:r>
            <a:endParaRPr lang="en-US" dirty="0"/>
          </a:p>
        </p:txBody>
      </p:sp>
      <p:cxnSp>
        <p:nvCxnSpPr>
          <p:cNvPr id="8" name="Egyenes összekötő nyíllal 7"/>
          <p:cNvCxnSpPr>
            <a:endCxn id="7" idx="1"/>
          </p:cNvCxnSpPr>
          <p:nvPr/>
        </p:nvCxnSpPr>
        <p:spPr>
          <a:xfrm flipV="1">
            <a:off x="5329646" y="2758003"/>
            <a:ext cx="3413760" cy="184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0"/>
          <p:cNvSpPr txBox="1"/>
          <p:nvPr/>
        </p:nvSpPr>
        <p:spPr>
          <a:xfrm>
            <a:off x="8834846" y="3580895"/>
            <a:ext cx="3042633" cy="369332"/>
          </a:xfrm>
          <a:prstGeom prst="rect">
            <a:avLst/>
          </a:prstGeom>
          <a:noFill/>
        </p:spPr>
        <p:txBody>
          <a:bodyPr wrap="square" rtlCol="0">
            <a:spAutoFit/>
          </a:bodyPr>
          <a:lstStyle/>
          <a:p>
            <a:pPr algn="ctr"/>
            <a:r>
              <a:rPr lang="en-US" dirty="0" smtClean="0"/>
              <a:t>Flat area threshold</a:t>
            </a:r>
            <a:endParaRPr lang="en-US" dirty="0"/>
          </a:p>
        </p:txBody>
      </p:sp>
      <p:cxnSp>
        <p:nvCxnSpPr>
          <p:cNvPr id="13" name="Egyenes összekötő nyíllal 12"/>
          <p:cNvCxnSpPr>
            <a:endCxn id="12" idx="1"/>
          </p:cNvCxnSpPr>
          <p:nvPr/>
        </p:nvCxnSpPr>
        <p:spPr>
          <a:xfrm>
            <a:off x="5451566" y="3559774"/>
            <a:ext cx="3383280" cy="2057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896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 – Edge Detection</a:t>
            </a:r>
            <a:endParaRPr lang="en-US" dirty="0"/>
          </a:p>
        </p:txBody>
      </p:sp>
      <p:sp>
        <p:nvSpPr>
          <p:cNvPr id="3" name="Tartalom helye 2"/>
          <p:cNvSpPr>
            <a:spLocks noGrp="1"/>
          </p:cNvSpPr>
          <p:nvPr>
            <p:ph idx="1"/>
          </p:nvPr>
        </p:nvSpPr>
        <p:spPr>
          <a:xfrm>
            <a:off x="5388211" y="1585792"/>
            <a:ext cx="2172405" cy="612775"/>
          </a:xfrm>
        </p:spPr>
        <p:txBody>
          <a:bodyPr/>
          <a:lstStyle/>
          <a:p>
            <a:r>
              <a:rPr lang="en-US" dirty="0" smtClean="0"/>
              <a:t>In </a:t>
            </a:r>
            <a:r>
              <a:rPr lang="en-US" dirty="0" err="1" smtClean="0"/>
              <a:t>shader</a:t>
            </a:r>
            <a:endParaRPr lang="en-US" dirty="0"/>
          </a:p>
        </p:txBody>
      </p:sp>
      <p:sp>
        <p:nvSpPr>
          <p:cNvPr id="5" name="Téglalap 4"/>
          <p:cNvSpPr/>
          <p:nvPr/>
        </p:nvSpPr>
        <p:spPr>
          <a:xfrm>
            <a:off x="475706" y="1519237"/>
            <a:ext cx="6096000" cy="1384995"/>
          </a:xfrm>
          <a:prstGeom prst="rect">
            <a:avLst/>
          </a:prstGeom>
        </p:spPr>
        <p:txBody>
          <a:bodyPr>
            <a:spAutoFit/>
          </a:bodyPr>
          <a:lstStyle/>
          <a:p>
            <a:r>
              <a:rPr lang="en-US" sz="1400" dirty="0">
                <a:solidFill>
                  <a:schemeClr val="bg2">
                    <a:lumMod val="50000"/>
                  </a:schemeClr>
                </a:solidFill>
                <a:latin typeface="Consolas" panose="020B0609020204030204" pitchFamily="49" charset="0"/>
              </a:rPr>
              <a:t>sampler2D _</a:t>
            </a:r>
            <a:r>
              <a:rPr lang="en-US" sz="1400" dirty="0" err="1">
                <a:solidFill>
                  <a:schemeClr val="bg2">
                    <a:lumMod val="50000"/>
                  </a:schemeClr>
                </a:solidFill>
                <a:latin typeface="Consolas" panose="020B0609020204030204" pitchFamily="49" charset="0"/>
              </a:rPr>
              <a:t>MainTex</a:t>
            </a:r>
            <a:r>
              <a:rPr lang="en-US" sz="1400" dirty="0">
                <a:solidFill>
                  <a:schemeClr val="bg2">
                    <a:lumMod val="50000"/>
                  </a:schemeClr>
                </a:solidFill>
                <a:latin typeface="Consolas" panose="020B0609020204030204" pitchFamily="49" charset="0"/>
              </a:rPr>
              <a:t>;</a:t>
            </a:r>
          </a:p>
          <a:p>
            <a:r>
              <a:rPr lang="en-US" sz="1400" dirty="0">
                <a:solidFill>
                  <a:srgbClr val="0000FF"/>
                </a:solidFill>
                <a:latin typeface="Consolas" panose="020B0609020204030204" pitchFamily="49" charset="0"/>
              </a:rPr>
              <a:t>float4</a:t>
            </a:r>
            <a:r>
              <a:rPr lang="en-US" sz="1400" dirty="0">
                <a:solidFill>
                  <a:srgbClr val="000000"/>
                </a:solidFill>
                <a:latin typeface="Consolas" panose="020B0609020204030204" pitchFamily="49" charset="0"/>
              </a:rPr>
              <a:t> _</a:t>
            </a:r>
            <a:r>
              <a:rPr lang="en-US" sz="1400" dirty="0" err="1">
                <a:solidFill>
                  <a:srgbClr val="000000"/>
                </a:solidFill>
                <a:latin typeface="Consolas" panose="020B0609020204030204" pitchFamily="49" charset="0"/>
              </a:rPr>
              <a:t>MainTex_TexelSize</a:t>
            </a:r>
            <a:r>
              <a:rPr lang="en-US" sz="1400" dirty="0">
                <a:solidFill>
                  <a:srgbClr val="000000"/>
                </a:solidFill>
                <a:latin typeface="Consolas" panose="020B0609020204030204" pitchFamily="49" charset="0"/>
              </a:rPr>
              <a:t>;</a:t>
            </a:r>
          </a:p>
          <a:p>
            <a:r>
              <a:rPr lang="en-US" sz="1400" dirty="0">
                <a:solidFill>
                  <a:schemeClr val="bg2">
                    <a:lumMod val="50000"/>
                  </a:schemeClr>
                </a:solidFill>
                <a:latin typeface="Consolas" panose="020B0609020204030204" pitchFamily="49" charset="0"/>
              </a:rPr>
              <a:t>sampler2D Gauss1Tex;</a:t>
            </a:r>
          </a:p>
          <a:p>
            <a:r>
              <a:rPr lang="en-US" sz="1400" dirty="0">
                <a:solidFill>
                  <a:schemeClr val="bg2">
                    <a:lumMod val="50000"/>
                  </a:schemeClr>
                </a:solidFill>
                <a:latin typeface="Consolas" panose="020B0609020204030204" pitchFamily="49" charset="0"/>
              </a:rPr>
              <a:t>sampler2D Gauss2Tex;</a:t>
            </a:r>
          </a:p>
          <a:p>
            <a:r>
              <a:rPr lang="en-US" sz="1400" dirty="0">
                <a:solidFill>
                  <a:srgbClr val="0000FF"/>
                </a:solidFill>
                <a:latin typeface="Consolas" panose="020B0609020204030204" pitchFamily="49" charset="0"/>
              </a:rPr>
              <a:t>float</a:t>
            </a: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DoGThreshold</a:t>
            </a:r>
            <a:r>
              <a:rPr lang="en-US" sz="1400" dirty="0">
                <a:solidFill>
                  <a:srgbClr val="000000"/>
                </a:solidFill>
                <a:latin typeface="Consolas" panose="020B0609020204030204" pitchFamily="49" charset="0"/>
              </a:rPr>
              <a:t>;</a:t>
            </a:r>
          </a:p>
          <a:p>
            <a:r>
              <a:rPr lang="en-US" sz="1400" dirty="0">
                <a:solidFill>
                  <a:srgbClr val="0000FF"/>
                </a:solidFill>
                <a:latin typeface="Consolas" panose="020B0609020204030204" pitchFamily="49" charset="0"/>
              </a:rPr>
              <a:t>float</a:t>
            </a:r>
            <a:r>
              <a:rPr lang="en-US" sz="1400" dirty="0">
                <a:solidFill>
                  <a:srgbClr val="000000"/>
                </a:solidFill>
                <a:latin typeface="Consolas" panose="020B0609020204030204" pitchFamily="49" charset="0"/>
              </a:rPr>
              <a:t> </a:t>
            </a:r>
            <a:r>
              <a:rPr lang="en-US" sz="1400" dirty="0" err="1">
                <a:solidFill>
                  <a:srgbClr val="000000"/>
                </a:solidFill>
                <a:latin typeface="Consolas" panose="020B0609020204030204" pitchFamily="49" charset="0"/>
              </a:rPr>
              <a:t>diffThreshold</a:t>
            </a:r>
            <a:r>
              <a:rPr lang="en-US" sz="1400" dirty="0">
                <a:solidFill>
                  <a:srgbClr val="000000"/>
                </a:solidFill>
                <a:latin typeface="Consolas" panose="020B0609020204030204" pitchFamily="49" charset="0"/>
              </a:rPr>
              <a:t>;</a:t>
            </a:r>
            <a:endParaRPr lang="en-US" sz="1400" dirty="0"/>
          </a:p>
        </p:txBody>
      </p:sp>
      <p:sp>
        <p:nvSpPr>
          <p:cNvPr id="7" name="Téglalap 6"/>
          <p:cNvSpPr/>
          <p:nvPr/>
        </p:nvSpPr>
        <p:spPr>
          <a:xfrm>
            <a:off x="475706" y="3103126"/>
            <a:ext cx="11240588" cy="3385542"/>
          </a:xfrm>
          <a:prstGeom prst="rect">
            <a:avLst/>
          </a:prstGeom>
        </p:spPr>
        <p:txBody>
          <a:bodyPr wrap="square">
            <a:spAutoFit/>
          </a:bodyPr>
          <a:lstStyle/>
          <a:p>
            <a:r>
              <a:rPr lang="en-US" sz="1400" dirty="0" smtClean="0">
                <a:solidFill>
                  <a:srgbClr val="0000FF"/>
                </a:solidFill>
                <a:latin typeface="Consolas" panose="020B0609020204030204" pitchFamily="49" charset="0"/>
              </a:rPr>
              <a:t>float4</a:t>
            </a:r>
            <a:r>
              <a:rPr lang="en-US" sz="1400" dirty="0" smtClean="0">
                <a:solidFill>
                  <a:srgbClr val="000000"/>
                </a:solidFill>
                <a:latin typeface="Consolas" panose="020B0609020204030204" pitchFamily="49" charset="0"/>
              </a:rPr>
              <a:t> frag (v2f </a:t>
            </a:r>
            <a:r>
              <a:rPr lang="en-US" sz="1400" dirty="0" err="1" smtClean="0">
                <a:solidFill>
                  <a:srgbClr val="000000"/>
                </a:solidFill>
                <a:latin typeface="Consolas" panose="020B0609020204030204" pitchFamily="49" charset="0"/>
              </a:rPr>
              <a:t>i</a:t>
            </a:r>
            <a:r>
              <a:rPr lang="en-US" sz="1400" dirty="0" smtClean="0">
                <a:solidFill>
                  <a:srgbClr val="000000"/>
                </a:solidFill>
                <a:latin typeface="Consolas" panose="020B0609020204030204" pitchFamily="49" charset="0"/>
              </a:rPr>
              <a:t>) : </a:t>
            </a:r>
            <a:r>
              <a:rPr lang="en-US" sz="1400" dirty="0" err="1" smtClean="0">
                <a:solidFill>
                  <a:srgbClr val="000000"/>
                </a:solidFill>
                <a:latin typeface="Consolas" panose="020B0609020204030204" pitchFamily="49" charset="0"/>
              </a:rPr>
              <a:t>SV_Target</a:t>
            </a:r>
            <a:endParaRPr lang="en-US" sz="1400" dirty="0" smtClean="0">
              <a:solidFill>
                <a:srgbClr val="000000"/>
              </a:solidFill>
              <a:latin typeface="Consolas" panose="020B0609020204030204" pitchFamily="49" charset="0"/>
            </a:endParaRPr>
          </a:p>
          <a:p>
            <a:r>
              <a:rPr lang="en-US" sz="1400" dirty="0" smtClean="0">
                <a:solidFill>
                  <a:srgbClr val="000000"/>
                </a:solidFill>
                <a:latin typeface="Consolas" panose="020B0609020204030204" pitchFamily="49" charset="0"/>
              </a:rPr>
              <a:t>{</a:t>
            </a:r>
          </a:p>
          <a:p>
            <a:pPr lvl="1"/>
            <a:r>
              <a:rPr lang="en-US" sz="1400" dirty="0" smtClean="0">
                <a:solidFill>
                  <a:schemeClr val="bg2">
                    <a:lumMod val="50000"/>
                  </a:schemeClr>
                </a:solidFill>
                <a:latin typeface="Consolas" panose="020B0609020204030204" pitchFamily="49" charset="0"/>
              </a:rPr>
              <a:t>float G1 = tex2D(Gauss1Tex, </a:t>
            </a:r>
            <a:r>
              <a:rPr lang="en-US" sz="1400" dirty="0" err="1" smtClean="0">
                <a:solidFill>
                  <a:schemeClr val="bg2">
                    <a:lumMod val="50000"/>
                  </a:schemeClr>
                </a:solidFill>
                <a:latin typeface="Consolas" panose="020B0609020204030204" pitchFamily="49" charset="0"/>
              </a:rPr>
              <a:t>i.uv</a:t>
            </a:r>
            <a:r>
              <a:rPr lang="en-US" sz="1400" dirty="0" smtClean="0">
                <a:solidFill>
                  <a:schemeClr val="bg2">
                    <a:lumMod val="50000"/>
                  </a:schemeClr>
                </a:solidFill>
                <a:latin typeface="Consolas" panose="020B0609020204030204" pitchFamily="49" charset="0"/>
              </a:rPr>
              <a:t>).r;</a:t>
            </a:r>
          </a:p>
          <a:p>
            <a:pPr lvl="1"/>
            <a:r>
              <a:rPr lang="en-US" sz="1400" dirty="0" smtClean="0">
                <a:solidFill>
                  <a:schemeClr val="bg2">
                    <a:lumMod val="50000"/>
                  </a:schemeClr>
                </a:solidFill>
                <a:latin typeface="Consolas" panose="020B0609020204030204" pitchFamily="49" charset="0"/>
              </a:rPr>
              <a:t>float G2 = tex2D(Gauss2Tex, </a:t>
            </a:r>
            <a:r>
              <a:rPr lang="en-US" sz="1400" dirty="0" err="1" smtClean="0">
                <a:solidFill>
                  <a:schemeClr val="bg2">
                    <a:lumMod val="50000"/>
                  </a:schemeClr>
                </a:solidFill>
                <a:latin typeface="Consolas" panose="020B0609020204030204" pitchFamily="49" charset="0"/>
              </a:rPr>
              <a:t>i.uv</a:t>
            </a:r>
            <a:r>
              <a:rPr lang="en-US" sz="1400" dirty="0" smtClean="0">
                <a:solidFill>
                  <a:schemeClr val="bg2">
                    <a:lumMod val="50000"/>
                  </a:schemeClr>
                </a:solidFill>
                <a:latin typeface="Consolas" panose="020B0609020204030204" pitchFamily="49" charset="0"/>
              </a:rPr>
              <a:t>).r;</a:t>
            </a:r>
          </a:p>
          <a:p>
            <a:pPr lvl="1"/>
            <a:r>
              <a:rPr lang="en-US" sz="1400" dirty="0" smtClean="0">
                <a:solidFill>
                  <a:schemeClr val="bg2">
                    <a:lumMod val="50000"/>
                  </a:schemeClr>
                </a:solidFill>
                <a:latin typeface="Consolas" panose="020B0609020204030204" pitchFamily="49" charset="0"/>
              </a:rPr>
              <a:t>float </a:t>
            </a:r>
            <a:r>
              <a:rPr lang="en-US" sz="1400" dirty="0" err="1" smtClean="0">
                <a:solidFill>
                  <a:schemeClr val="bg2">
                    <a:lumMod val="50000"/>
                  </a:schemeClr>
                </a:solidFill>
                <a:latin typeface="Consolas" panose="020B0609020204030204" pitchFamily="49" charset="0"/>
              </a:rPr>
              <a:t>DoG</a:t>
            </a:r>
            <a:r>
              <a:rPr lang="en-US" sz="1400" dirty="0" smtClean="0">
                <a:solidFill>
                  <a:schemeClr val="bg2">
                    <a:lumMod val="50000"/>
                  </a:schemeClr>
                </a:solidFill>
                <a:latin typeface="Consolas" panose="020B0609020204030204" pitchFamily="49" charset="0"/>
              </a:rPr>
              <a:t> = abs(G1 - G2);</a:t>
            </a:r>
          </a:p>
          <a:p>
            <a:pPr lvl="1"/>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 1.0 - step(</a:t>
            </a:r>
            <a:r>
              <a:rPr lang="en-US" sz="1400" dirty="0" err="1" smtClean="0">
                <a:solidFill>
                  <a:srgbClr val="000000"/>
                </a:solidFill>
                <a:latin typeface="Consolas" panose="020B0609020204030204" pitchFamily="49" charset="0"/>
              </a:rPr>
              <a:t>DoGThreshold</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DoG</a:t>
            </a:r>
            <a:r>
              <a:rPr lang="en-US" sz="1400" dirty="0" smtClean="0">
                <a:solidFill>
                  <a:srgbClr val="000000"/>
                </a:solidFill>
                <a:latin typeface="Consolas" panose="020B0609020204030204" pitchFamily="49" charset="0"/>
              </a:rPr>
              <a:t>);</a:t>
            </a:r>
          </a:p>
          <a:p>
            <a:pPr lvl="1"/>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gradX</a:t>
            </a:r>
            <a:r>
              <a:rPr lang="en-US" sz="1400" dirty="0" smtClean="0">
                <a:solidFill>
                  <a:srgbClr val="000000"/>
                </a:solidFill>
                <a:latin typeface="Consolas" panose="020B0609020204030204" pitchFamily="49" charset="0"/>
              </a:rPr>
              <a:t>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a:t>
            </a:r>
            <a:r>
              <a:rPr lang="en-US" sz="1400" dirty="0" smtClean="0">
                <a:solidFill>
                  <a:srgbClr val="000000"/>
                </a:solidFill>
                <a:latin typeface="Consolas" panose="020B0609020204030204" pitchFamily="49" charset="0"/>
              </a:rPr>
              <a:t>*</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(1, 0)).r</a:t>
            </a:r>
          </a:p>
          <a:p>
            <a:pPr lvl="1"/>
            <a:r>
              <a:rPr lang="en-US" sz="1400" dirty="0" smtClean="0">
                <a:solidFill>
                  <a:srgbClr val="000000"/>
                </a:solidFill>
                <a:latin typeface="Consolas" panose="020B0609020204030204" pitchFamily="49" charset="0"/>
              </a:rPr>
              <a:t>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a:t>
            </a:r>
            <a:r>
              <a:rPr lang="en-US" sz="1400" dirty="0" smtClean="0">
                <a:solidFill>
                  <a:srgbClr val="000000"/>
                </a:solidFill>
                <a:latin typeface="Consolas" panose="020B0609020204030204" pitchFamily="49" charset="0"/>
              </a:rPr>
              <a:t>*</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(-1, 0)).r;</a:t>
            </a:r>
          </a:p>
          <a:p>
            <a:pPr lvl="1"/>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gradY</a:t>
            </a:r>
            <a:r>
              <a:rPr lang="en-US" sz="1400" dirty="0" smtClean="0">
                <a:solidFill>
                  <a:srgbClr val="000000"/>
                </a:solidFill>
                <a:latin typeface="Consolas" panose="020B0609020204030204" pitchFamily="49" charset="0"/>
              </a:rPr>
              <a:t>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a:t>
            </a:r>
            <a:r>
              <a:rPr lang="en-US" sz="1400" dirty="0" smtClean="0">
                <a:solidFill>
                  <a:srgbClr val="000000"/>
                </a:solidFill>
                <a:latin typeface="Consolas" panose="020B0609020204030204" pitchFamily="49" charset="0"/>
              </a:rPr>
              <a:t>*</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(0, 1)).r</a:t>
            </a:r>
          </a:p>
          <a:p>
            <a:pPr lvl="1"/>
            <a:r>
              <a:rPr lang="en-US" sz="1400" dirty="0" smtClean="0">
                <a:solidFill>
                  <a:srgbClr val="000000"/>
                </a:solidFill>
                <a:latin typeface="Consolas" panose="020B0609020204030204" pitchFamily="49" charset="0"/>
              </a:rPr>
              <a:t>	- tex2D(_</a:t>
            </a:r>
            <a:r>
              <a:rPr lang="en-US" sz="1400" dirty="0" err="1" smtClean="0">
                <a:solidFill>
                  <a:srgbClr val="000000"/>
                </a:solidFill>
                <a:latin typeface="Consolas" panose="020B0609020204030204" pitchFamily="49" charset="0"/>
              </a:rPr>
              <a:t>MainTex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i.uv</a:t>
            </a:r>
            <a:r>
              <a:rPr lang="en-US" sz="1400" dirty="0" smtClean="0">
                <a:solidFill>
                  <a:srgbClr val="000000"/>
                </a:solidFill>
                <a:latin typeface="Consolas" panose="020B0609020204030204" pitchFamily="49" charset="0"/>
              </a:rPr>
              <a:t> + _</a:t>
            </a:r>
            <a:r>
              <a:rPr lang="en-US" sz="1400" dirty="0" err="1" smtClean="0">
                <a:solidFill>
                  <a:srgbClr val="000000"/>
                </a:solidFill>
                <a:latin typeface="Consolas" panose="020B0609020204030204" pitchFamily="49" charset="0"/>
              </a:rPr>
              <a:t>MainTex_TexelSize</a:t>
            </a:r>
            <a:r>
              <a:rPr lang="en-US" sz="1400" dirty="0" smtClean="0">
                <a:solidFill>
                  <a:srgbClr val="000000"/>
                </a:solidFill>
                <a:latin typeface="Consolas" panose="020B0609020204030204" pitchFamily="49" charset="0"/>
              </a:rPr>
              <a:t>*</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(0, -1)).r;</a:t>
            </a:r>
          </a:p>
          <a:p>
            <a:pPr lvl="1"/>
            <a:r>
              <a:rPr lang="en-US" sz="1400" dirty="0" smtClean="0">
                <a:solidFill>
                  <a:srgbClr val="0000FF"/>
                </a:solidFill>
                <a:latin typeface="Consolas" panose="020B0609020204030204" pitchFamily="49" charset="0"/>
              </a:rPr>
              <a:t>float</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gradMag</a:t>
            </a:r>
            <a:r>
              <a:rPr lang="en-US" sz="1400" dirty="0" smtClean="0">
                <a:solidFill>
                  <a:srgbClr val="000000"/>
                </a:solidFill>
                <a:latin typeface="Consolas" panose="020B0609020204030204" pitchFamily="49" charset="0"/>
              </a:rPr>
              <a:t> = length(</a:t>
            </a:r>
            <a:r>
              <a:rPr lang="en-US" sz="1400" dirty="0" smtClean="0">
                <a:solidFill>
                  <a:srgbClr val="0000FF"/>
                </a:solidFill>
                <a:latin typeface="Consolas" panose="020B0609020204030204" pitchFamily="49" charset="0"/>
              </a:rPr>
              <a:t>float2</a:t>
            </a:r>
            <a:r>
              <a:rPr lang="en-US" sz="1400" dirty="0" smtClean="0">
                <a:solidFill>
                  <a:srgbClr val="000000"/>
                </a:solidFill>
                <a:latin typeface="Consolas" panose="020B0609020204030204" pitchFamily="49" charset="0"/>
              </a:rPr>
              <a:t>(</a:t>
            </a:r>
            <a:r>
              <a:rPr lang="en-US" sz="1400" dirty="0" err="1" smtClean="0">
                <a:solidFill>
                  <a:srgbClr val="000000"/>
                </a:solidFill>
                <a:latin typeface="Consolas" panose="020B0609020204030204" pitchFamily="49" charset="0"/>
              </a:rPr>
              <a:t>gradX</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gradY</a:t>
            </a:r>
            <a:r>
              <a:rPr lang="en-US" sz="1400" dirty="0" smtClean="0">
                <a:solidFill>
                  <a:srgbClr val="000000"/>
                </a:solidFill>
                <a:latin typeface="Consolas" panose="020B0609020204030204" pitchFamily="49" charset="0"/>
              </a:rPr>
              <a:t>));</a:t>
            </a:r>
          </a:p>
          <a:p>
            <a:pPr lvl="1"/>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 step(</a:t>
            </a:r>
            <a:r>
              <a:rPr lang="en-US" sz="1400" dirty="0" err="1" smtClean="0">
                <a:solidFill>
                  <a:srgbClr val="000000"/>
                </a:solidFill>
                <a:latin typeface="Consolas" panose="020B0609020204030204" pitchFamily="49" charset="0"/>
              </a:rPr>
              <a:t>diffThreshold</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gradMag</a:t>
            </a:r>
            <a:r>
              <a:rPr lang="en-US" sz="1400" dirty="0" smtClean="0">
                <a:solidFill>
                  <a:srgbClr val="000000"/>
                </a:solidFill>
                <a:latin typeface="Consolas" panose="020B0609020204030204" pitchFamily="49" charset="0"/>
              </a:rPr>
              <a:t>);</a:t>
            </a:r>
          </a:p>
          <a:p>
            <a:pPr lvl="1"/>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 1.0 - </a:t>
            </a:r>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a:t>
            </a:r>
            <a:r>
              <a:rPr lang="en-US" sz="1400" dirty="0" smtClean="0">
                <a:solidFill>
                  <a:srgbClr val="008000"/>
                </a:solidFill>
                <a:latin typeface="Consolas" panose="020B0609020204030204" pitchFamily="49" charset="0"/>
              </a:rPr>
              <a:t> //make black contours on white background</a:t>
            </a:r>
            <a:endParaRPr lang="en-US" sz="1400" dirty="0" smtClean="0">
              <a:solidFill>
                <a:srgbClr val="000000"/>
              </a:solidFill>
              <a:latin typeface="Consolas" panose="020B0609020204030204" pitchFamily="49" charset="0"/>
            </a:endParaRPr>
          </a:p>
          <a:p>
            <a:pPr lvl="1"/>
            <a:r>
              <a:rPr lang="en-US" sz="1400" dirty="0" smtClean="0">
                <a:solidFill>
                  <a:srgbClr val="000000"/>
                </a:solidFill>
                <a:latin typeface="Consolas" panose="020B0609020204030204" pitchFamily="49" charset="0"/>
              </a:rPr>
              <a:t>return float4(</a:t>
            </a:r>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a:t>
            </a:r>
            <a:r>
              <a:rPr lang="en-US" sz="1400" dirty="0" err="1" smtClean="0">
                <a:solidFill>
                  <a:srgbClr val="000000"/>
                </a:solidFill>
                <a:latin typeface="Consolas" panose="020B0609020204030204" pitchFamily="49" charset="0"/>
              </a:rPr>
              <a:t>edgeValue</a:t>
            </a:r>
            <a:r>
              <a:rPr lang="en-US" sz="1400" dirty="0" smtClean="0">
                <a:solidFill>
                  <a:srgbClr val="000000"/>
                </a:solidFill>
                <a:latin typeface="Consolas" panose="020B0609020204030204" pitchFamily="49" charset="0"/>
              </a:rPr>
              <a:t>, 1); </a:t>
            </a:r>
          </a:p>
          <a:p>
            <a:r>
              <a:rPr lang="en-US" sz="1400" dirty="0" smtClean="0">
                <a:solidFill>
                  <a:srgbClr val="000000"/>
                </a:solidFill>
                <a:latin typeface="Consolas" panose="020B0609020204030204" pitchFamily="49" charset="0"/>
              </a:rPr>
              <a:t>}</a:t>
            </a:r>
            <a:endParaRPr lang="en-US" sz="1400" dirty="0"/>
          </a:p>
        </p:txBody>
      </p:sp>
      <p:sp>
        <p:nvSpPr>
          <p:cNvPr id="11" name="TextBox 10"/>
          <p:cNvSpPr txBox="1"/>
          <p:nvPr/>
        </p:nvSpPr>
        <p:spPr>
          <a:xfrm>
            <a:off x="9323615" y="3715272"/>
            <a:ext cx="2392679" cy="369332"/>
          </a:xfrm>
          <a:prstGeom prst="rect">
            <a:avLst/>
          </a:prstGeom>
          <a:noFill/>
        </p:spPr>
        <p:txBody>
          <a:bodyPr wrap="square" rtlCol="0">
            <a:spAutoFit/>
          </a:bodyPr>
          <a:lstStyle/>
          <a:p>
            <a:pPr algn="ctr"/>
            <a:r>
              <a:rPr lang="en-US" dirty="0" smtClean="0"/>
              <a:t>Zero crossing threshold</a:t>
            </a:r>
            <a:endParaRPr lang="en-US" dirty="0"/>
          </a:p>
        </p:txBody>
      </p:sp>
      <p:cxnSp>
        <p:nvCxnSpPr>
          <p:cNvPr id="12" name="Egyenes összekötő nyíllal 11"/>
          <p:cNvCxnSpPr>
            <a:endCxn id="11" idx="1"/>
          </p:cNvCxnSpPr>
          <p:nvPr/>
        </p:nvCxnSpPr>
        <p:spPr>
          <a:xfrm flipV="1">
            <a:off x="5817326" y="3899938"/>
            <a:ext cx="3506289" cy="4167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0"/>
          <p:cNvSpPr txBox="1"/>
          <p:nvPr/>
        </p:nvSpPr>
        <p:spPr>
          <a:xfrm>
            <a:off x="8995955" y="5297685"/>
            <a:ext cx="3042633" cy="923330"/>
          </a:xfrm>
          <a:prstGeom prst="rect">
            <a:avLst/>
          </a:prstGeom>
          <a:noFill/>
        </p:spPr>
        <p:txBody>
          <a:bodyPr wrap="square" rtlCol="0">
            <a:spAutoFit/>
          </a:bodyPr>
          <a:lstStyle/>
          <a:p>
            <a:pPr algn="ctr"/>
            <a:r>
              <a:rPr lang="en-US" dirty="0" smtClean="0"/>
              <a:t>Flat area threshold</a:t>
            </a:r>
          </a:p>
          <a:p>
            <a:pPr algn="ctr"/>
            <a:r>
              <a:rPr lang="en-US" dirty="0" smtClean="0"/>
              <a:t>Using gradient magnitudes</a:t>
            </a:r>
          </a:p>
          <a:p>
            <a:pPr algn="ctr"/>
            <a:r>
              <a:rPr lang="en-US" dirty="0" smtClean="0"/>
              <a:t>(central </a:t>
            </a:r>
            <a:r>
              <a:rPr lang="en-US" dirty="0" err="1" smtClean="0"/>
              <a:t>differenes</a:t>
            </a:r>
            <a:r>
              <a:rPr lang="en-US" dirty="0" smtClean="0"/>
              <a:t>)</a:t>
            </a:r>
            <a:endParaRPr lang="en-US" dirty="0"/>
          </a:p>
        </p:txBody>
      </p:sp>
      <p:cxnSp>
        <p:nvCxnSpPr>
          <p:cNvPr id="14" name="Egyenes összekötő nyíllal 13"/>
          <p:cNvCxnSpPr>
            <a:endCxn id="13" idx="1"/>
          </p:cNvCxnSpPr>
          <p:nvPr/>
        </p:nvCxnSpPr>
        <p:spPr>
          <a:xfrm>
            <a:off x="5242560" y="5651863"/>
            <a:ext cx="3753395" cy="1074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0"/>
          <p:cNvSpPr txBox="1"/>
          <p:nvPr/>
        </p:nvSpPr>
        <p:spPr>
          <a:xfrm>
            <a:off x="8549526" y="2439703"/>
            <a:ext cx="3391448" cy="646331"/>
          </a:xfrm>
          <a:prstGeom prst="rect">
            <a:avLst/>
          </a:prstGeom>
          <a:noFill/>
        </p:spPr>
        <p:txBody>
          <a:bodyPr wrap="square" rtlCol="0">
            <a:spAutoFit/>
          </a:bodyPr>
          <a:lstStyle/>
          <a:p>
            <a:r>
              <a:rPr lang="en-US" dirty="0" err="1" smtClean="0">
                <a:solidFill>
                  <a:srgbClr val="FF0000"/>
                </a:solidFill>
              </a:rPr>
              <a:t>edgeValue</a:t>
            </a:r>
            <a:r>
              <a:rPr lang="en-US" dirty="0" smtClean="0">
                <a:solidFill>
                  <a:srgbClr val="FF0000"/>
                </a:solidFill>
              </a:rPr>
              <a:t> = 0 -&gt; not a contour</a:t>
            </a:r>
          </a:p>
          <a:p>
            <a:r>
              <a:rPr lang="en-US" dirty="0" err="1" smtClean="0">
                <a:solidFill>
                  <a:srgbClr val="FF0000"/>
                </a:solidFill>
              </a:rPr>
              <a:t>edgevalue</a:t>
            </a:r>
            <a:r>
              <a:rPr lang="en-US" dirty="0" smtClean="0">
                <a:solidFill>
                  <a:srgbClr val="FF0000"/>
                </a:solidFill>
              </a:rPr>
              <a:t> = 1 -&gt; contour</a:t>
            </a:r>
            <a:endParaRPr lang="en-US" dirty="0">
              <a:solidFill>
                <a:srgbClr val="FF0000"/>
              </a:solidFill>
            </a:endParaRPr>
          </a:p>
        </p:txBody>
      </p:sp>
    </p:spTree>
    <p:extLst>
      <p:ext uri="{BB962C8B-B14F-4D97-AF65-F5344CB8AC3E}">
        <p14:creationId xmlns:p14="http://schemas.microsoft.com/office/powerpoint/2010/main" val="65211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Difference of Gaussians – Edge Detection</a:t>
            </a:r>
            <a:endParaRPr lang="en-US" dirty="0"/>
          </a:p>
        </p:txBody>
      </p:sp>
      <p:sp>
        <p:nvSpPr>
          <p:cNvPr id="3" name="Tartalom helye 2"/>
          <p:cNvSpPr>
            <a:spLocks noGrp="1"/>
          </p:cNvSpPr>
          <p:nvPr>
            <p:ph idx="1"/>
          </p:nvPr>
        </p:nvSpPr>
        <p:spPr>
          <a:xfrm>
            <a:off x="838200" y="1825625"/>
            <a:ext cx="10515600" cy="586649"/>
          </a:xfrm>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2119312" y="2257833"/>
            <a:ext cx="7953375" cy="4467225"/>
          </a:xfrm>
          <a:prstGeom prst="rect">
            <a:avLst/>
          </a:prstGeom>
        </p:spPr>
      </p:pic>
    </p:spTree>
    <p:extLst>
      <p:ext uri="{BB962C8B-B14F-4D97-AF65-F5344CB8AC3E}">
        <p14:creationId xmlns:p14="http://schemas.microsoft.com/office/powerpoint/2010/main" val="6737269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Tasks</a:t>
            </a:r>
            <a:endParaRPr lang="en-US" dirty="0"/>
          </a:p>
        </p:txBody>
      </p:sp>
      <p:sp>
        <p:nvSpPr>
          <p:cNvPr id="3" name="Tartalom helye 2"/>
          <p:cNvSpPr>
            <a:spLocks noGrp="1"/>
          </p:cNvSpPr>
          <p:nvPr>
            <p:ph idx="1"/>
          </p:nvPr>
        </p:nvSpPr>
        <p:spPr>
          <a:xfrm>
            <a:off x="838200" y="1358537"/>
            <a:ext cx="10515600" cy="1001486"/>
          </a:xfrm>
        </p:spPr>
        <p:txBody>
          <a:bodyPr>
            <a:normAutofit/>
          </a:bodyPr>
          <a:lstStyle/>
          <a:p>
            <a:pPr marL="514350" indent="-514350">
              <a:buFont typeface="+mj-lt"/>
              <a:buAutoNum type="arabicPeriod"/>
            </a:pPr>
            <a:r>
              <a:rPr lang="en-US" dirty="0" smtClean="0"/>
              <a:t>Create smooth edges (</a:t>
            </a:r>
            <a:r>
              <a:rPr lang="en-US" dirty="0" err="1" smtClean="0"/>
              <a:t>DoGFalloff</a:t>
            </a:r>
            <a:r>
              <a:rPr lang="en-US" dirty="0" smtClean="0"/>
              <a:t> and </a:t>
            </a:r>
            <a:r>
              <a:rPr lang="en-US" dirty="0" err="1" smtClean="0"/>
              <a:t>gradientFalloff</a:t>
            </a:r>
            <a:r>
              <a:rPr lang="en-US" dirty="0" smtClean="0"/>
              <a:t>)</a:t>
            </a:r>
          </a:p>
          <a:p>
            <a:pPr marL="514350" indent="-514350">
              <a:buFont typeface="+mj-lt"/>
              <a:buAutoNum type="arabicPeriod"/>
            </a:pPr>
            <a:r>
              <a:rPr lang="en-US" dirty="0" smtClean="0"/>
              <a:t>combine with color image</a:t>
            </a:r>
            <a:endParaRPr lang="en-US" dirty="0"/>
          </a:p>
        </p:txBody>
      </p:sp>
      <p:pic>
        <p:nvPicPr>
          <p:cNvPr id="4" name="Kép 3"/>
          <p:cNvPicPr>
            <a:picLocks noChangeAspect="1"/>
          </p:cNvPicPr>
          <p:nvPr/>
        </p:nvPicPr>
        <p:blipFill>
          <a:blip r:embed="rId2"/>
          <a:stretch>
            <a:fillRect/>
          </a:stretch>
        </p:blipFill>
        <p:spPr>
          <a:xfrm>
            <a:off x="2246773" y="2481943"/>
            <a:ext cx="7707123" cy="4316730"/>
          </a:xfrm>
          <a:prstGeom prst="rect">
            <a:avLst/>
          </a:prstGeom>
        </p:spPr>
      </p:pic>
    </p:spTree>
    <p:extLst>
      <p:ext uri="{BB962C8B-B14F-4D97-AF65-F5344CB8AC3E}">
        <p14:creationId xmlns:p14="http://schemas.microsoft.com/office/powerpoint/2010/main" val="3867748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0486" y="2986405"/>
            <a:ext cx="10515600" cy="1325563"/>
          </a:xfrm>
        </p:spPr>
        <p:txBody>
          <a:bodyPr/>
          <a:lstStyle/>
          <a:p>
            <a:r>
              <a:rPr lang="en-US" dirty="0" smtClean="0"/>
              <a:t>Object Space Contours</a:t>
            </a:r>
            <a:endParaRPr lang="en-US" dirty="0"/>
          </a:p>
        </p:txBody>
      </p:sp>
    </p:spTree>
    <p:extLst>
      <p:ext uri="{BB962C8B-B14F-4D97-AF65-F5344CB8AC3E}">
        <p14:creationId xmlns:p14="http://schemas.microsoft.com/office/powerpoint/2010/main" val="4101230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Contour </a:t>
            </a:r>
            <a:r>
              <a:rPr lang="en-US" dirty="0" smtClean="0"/>
              <a:t>detection</a:t>
            </a:r>
            <a:endParaRPr lang="en-US" dirty="0"/>
          </a:p>
        </p:txBody>
      </p:sp>
      <p:sp>
        <p:nvSpPr>
          <p:cNvPr id="3" name="Tartalom helye 2"/>
          <p:cNvSpPr>
            <a:spLocks noGrp="1"/>
          </p:cNvSpPr>
          <p:nvPr>
            <p:ph idx="1"/>
          </p:nvPr>
        </p:nvSpPr>
        <p:spPr/>
        <p:txBody>
          <a:bodyPr/>
          <a:lstStyle/>
          <a:p>
            <a:r>
              <a:rPr lang="en-US" dirty="0" smtClean="0"/>
              <a:t>Check the angle between view direction and normal vector</a:t>
            </a:r>
          </a:p>
          <a:p>
            <a:r>
              <a:rPr lang="en-US" dirty="0" smtClean="0"/>
              <a:t>If they are almost perpendicular darken the output color</a:t>
            </a:r>
          </a:p>
          <a:p>
            <a:r>
              <a:rPr lang="en-US" dirty="0" smtClean="0"/>
              <a:t>Fast solution is to check dot(N,V), if both N and V are normalized</a:t>
            </a:r>
          </a:p>
          <a:p>
            <a:endParaRPr lang="en-US" dirty="0" smtClean="0"/>
          </a:p>
          <a:p>
            <a:r>
              <a:rPr lang="en-US" dirty="0" smtClean="0"/>
              <a:t>This check should be inserted to the fragment </a:t>
            </a:r>
            <a:r>
              <a:rPr lang="en-US" dirty="0" err="1" smtClean="0"/>
              <a:t>shader</a:t>
            </a:r>
            <a:endParaRPr lang="en-US" dirty="0" smtClean="0"/>
          </a:p>
          <a:p>
            <a:r>
              <a:rPr lang="en-US" dirty="0" smtClean="0"/>
              <a:t>We need a new surface </a:t>
            </a:r>
            <a:r>
              <a:rPr lang="en-US" dirty="0" err="1" smtClean="0"/>
              <a:t>shader</a:t>
            </a:r>
            <a:r>
              <a:rPr lang="en-US" dirty="0" smtClean="0"/>
              <a:t> to test it</a:t>
            </a:r>
          </a:p>
          <a:p>
            <a:r>
              <a:rPr lang="en-US" dirty="0" smtClean="0"/>
              <a:t>We use our toon shading as a </a:t>
            </a:r>
            <a:r>
              <a:rPr lang="en-US" dirty="0" smtClean="0"/>
              <a:t>base </a:t>
            </a:r>
          </a:p>
          <a:p>
            <a:pPr lvl="1"/>
            <a:r>
              <a:rPr lang="en-US" dirty="0" smtClean="0"/>
              <a:t>Original toon </a:t>
            </a:r>
            <a:r>
              <a:rPr lang="en-US" dirty="0" err="1" smtClean="0"/>
              <a:t>shader</a:t>
            </a:r>
            <a:r>
              <a:rPr lang="en-US" dirty="0" smtClean="0"/>
              <a:t> is</a:t>
            </a:r>
            <a:r>
              <a:rPr lang="en-US" dirty="0" smtClean="0"/>
              <a:t> already included in the starting project, </a:t>
            </a:r>
            <a:r>
              <a:rPr lang="en-US" dirty="0"/>
              <a:t>under Assets/Lab01/</a:t>
            </a:r>
            <a:r>
              <a:rPr lang="en-US" dirty="0" err="1"/>
              <a:t>ToonShadingShader.shader</a:t>
            </a:r>
            <a:endParaRPr lang="en-US" dirty="0"/>
          </a:p>
        </p:txBody>
      </p:sp>
    </p:spTree>
    <p:extLst>
      <p:ext uri="{BB962C8B-B14F-4D97-AF65-F5344CB8AC3E}">
        <p14:creationId xmlns:p14="http://schemas.microsoft.com/office/powerpoint/2010/main" val="4279951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 using gradients – C# script</a:t>
            </a:r>
            <a:endParaRPr lang="en-US" dirty="0"/>
          </a:p>
        </p:txBody>
      </p:sp>
      <p:sp>
        <p:nvSpPr>
          <p:cNvPr id="3" name="Content Placeholder 2"/>
          <p:cNvSpPr>
            <a:spLocks noGrp="1"/>
          </p:cNvSpPr>
          <p:nvPr>
            <p:ph idx="1"/>
          </p:nvPr>
        </p:nvSpPr>
        <p:spPr>
          <a:xfrm>
            <a:off x="838200" y="1825625"/>
            <a:ext cx="10363200" cy="4351338"/>
          </a:xfrm>
        </p:spPr>
        <p:txBody>
          <a:bodyPr/>
          <a:lstStyle/>
          <a:p>
            <a:r>
              <a:rPr lang="en-US" dirty="0" err="1" smtClean="0"/>
              <a:t>OnRenderImage</a:t>
            </a:r>
            <a:r>
              <a:rPr lang="en-US" dirty="0" smtClean="0"/>
              <a:t> refreshes the material if needed and passes the threshold to the </a:t>
            </a:r>
            <a:r>
              <a:rPr lang="en-US" dirty="0" err="1" smtClean="0"/>
              <a:t>shader</a:t>
            </a:r>
            <a:endParaRPr lang="en-US" dirty="0"/>
          </a:p>
        </p:txBody>
      </p:sp>
      <p:sp>
        <p:nvSpPr>
          <p:cNvPr id="4" name="Rectangle 3"/>
          <p:cNvSpPr/>
          <p:nvPr/>
        </p:nvSpPr>
        <p:spPr>
          <a:xfrm>
            <a:off x="359228" y="3053384"/>
            <a:ext cx="11321143" cy="3416320"/>
          </a:xfrm>
          <a:prstGeom prst="rect">
            <a:avLst/>
          </a:prstGeom>
        </p:spPr>
        <p:txBody>
          <a:bodyPr wrap="square">
            <a:spAutoFit/>
          </a:bodyPr>
          <a:lstStyle/>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void</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OnRenderImage</a:t>
            </a:r>
            <a:r>
              <a:rPr lang="en-US" dirty="0" smtClean="0">
                <a:solidFill>
                  <a:srgbClr val="000000"/>
                </a:solidFill>
                <a:latin typeface="Consolas" panose="020B0609020204030204" pitchFamily="49" charset="0"/>
              </a:rPr>
              <a:t>(</a:t>
            </a:r>
            <a:r>
              <a:rPr lang="en-US" dirty="0" err="1" smtClean="0">
                <a:solidFill>
                  <a:srgbClr val="2B91AF"/>
                </a:solidFill>
                <a:latin typeface="Consolas" panose="020B0609020204030204" pitchFamily="49" charset="0"/>
              </a:rPr>
              <a:t>RenderTexture</a:t>
            </a:r>
            <a:r>
              <a:rPr lang="en-US" dirty="0" smtClean="0">
                <a:solidFill>
                  <a:srgbClr val="000000"/>
                </a:solidFill>
                <a:latin typeface="Consolas" panose="020B0609020204030204" pitchFamily="49" charset="0"/>
              </a:rPr>
              <a:t> source, </a:t>
            </a:r>
            <a:r>
              <a:rPr lang="en-US" dirty="0" err="1" smtClean="0">
                <a:solidFill>
                  <a:srgbClr val="2B91AF"/>
                </a:solidFill>
                <a:latin typeface="Consolas" panose="020B0609020204030204" pitchFamily="49" charset="0"/>
              </a:rPr>
              <a:t>RenderTexture</a:t>
            </a:r>
            <a:r>
              <a:rPr lang="en-US" dirty="0" smtClean="0">
                <a:solidFill>
                  <a:srgbClr val="000000"/>
                </a:solidFill>
                <a:latin typeface="Consolas" panose="020B0609020204030204" pitchFamily="49" charset="0"/>
              </a:rPr>
              <a:t> destination)</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if</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CreateMaterial</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gradMagnitudeThreshold</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gradMagnitudeThreshold</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(source, destination, material);</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else</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r>
              <a:rPr lang="en-US" dirty="0" err="1" smtClean="0">
                <a:solidFill>
                  <a:srgbClr val="2B91AF"/>
                </a:solidFill>
                <a:latin typeface="Consolas" panose="020B0609020204030204" pitchFamily="49" charset="0"/>
              </a:rPr>
              <a:t>Graphics</a:t>
            </a:r>
            <a:r>
              <a:rPr lang="en-US" dirty="0" err="1" smtClean="0">
                <a:solidFill>
                  <a:srgbClr val="000000"/>
                </a:solidFill>
                <a:latin typeface="Consolas" panose="020B0609020204030204" pitchFamily="49" charset="0"/>
              </a:rPr>
              <a:t>.Blit</a:t>
            </a:r>
            <a:r>
              <a:rPr lang="en-US" dirty="0" smtClean="0">
                <a:solidFill>
                  <a:srgbClr val="000000"/>
                </a:solidFill>
                <a:latin typeface="Consolas" panose="020B0609020204030204" pitchFamily="49" charset="0"/>
              </a:rPr>
              <a:t>(source, destination);</a:t>
            </a:r>
          </a:p>
          <a:p>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a:t>
            </a:r>
          </a:p>
        </p:txBody>
      </p:sp>
    </p:spTree>
    <p:extLst>
      <p:ext uri="{BB962C8B-B14F-4D97-AF65-F5344CB8AC3E}">
        <p14:creationId xmlns:p14="http://schemas.microsoft.com/office/powerpoint/2010/main" val="448229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Pixel Contour detection</a:t>
            </a:r>
            <a:endParaRPr lang="en-US" dirty="0"/>
          </a:p>
        </p:txBody>
      </p:sp>
      <p:sp>
        <p:nvSpPr>
          <p:cNvPr id="3" name="Tartalom helye 2"/>
          <p:cNvSpPr>
            <a:spLocks noGrp="1"/>
          </p:cNvSpPr>
          <p:nvPr>
            <p:ph idx="1"/>
          </p:nvPr>
        </p:nvSpPr>
        <p:spPr>
          <a:xfrm>
            <a:off x="838200" y="1825625"/>
            <a:ext cx="10515600" cy="952409"/>
          </a:xfrm>
        </p:spPr>
        <p:txBody>
          <a:bodyPr>
            <a:normAutofit/>
          </a:bodyPr>
          <a:lstStyle/>
          <a:p>
            <a:r>
              <a:rPr lang="en-US" dirty="0" smtClean="0"/>
              <a:t>Create a new Unlit </a:t>
            </a:r>
            <a:r>
              <a:rPr lang="en-US" dirty="0" err="1" smtClean="0"/>
              <a:t>shader</a:t>
            </a:r>
            <a:r>
              <a:rPr lang="en-US" dirty="0" smtClean="0"/>
              <a:t> and name it </a:t>
            </a:r>
            <a:r>
              <a:rPr lang="en-US" dirty="0" err="1" smtClean="0"/>
              <a:t>ToonShaderWithContour</a:t>
            </a:r>
            <a:endParaRPr lang="en-US" dirty="0" smtClean="0"/>
          </a:p>
        </p:txBody>
      </p:sp>
      <p:sp>
        <p:nvSpPr>
          <p:cNvPr id="4" name="Téglalap 3"/>
          <p:cNvSpPr/>
          <p:nvPr/>
        </p:nvSpPr>
        <p:spPr>
          <a:xfrm>
            <a:off x="574765" y="2499360"/>
            <a:ext cx="11416938" cy="3785652"/>
          </a:xfrm>
          <a:prstGeom prst="rect">
            <a:avLst/>
          </a:prstGeom>
        </p:spPr>
        <p:txBody>
          <a:bodyPr wrap="square">
            <a:spAutoFit/>
          </a:bodyPr>
          <a:lstStyle/>
          <a:p>
            <a:r>
              <a:rPr lang="en-US" sz="1600" dirty="0" err="1" smtClean="0">
                <a:solidFill>
                  <a:srgbClr val="000000"/>
                </a:solidFill>
                <a:latin typeface="Consolas" panose="020B0609020204030204" pitchFamily="49" charset="0"/>
              </a:rPr>
              <a:t>Shader</a:t>
            </a:r>
            <a:r>
              <a:rPr lang="en-US" sz="1600" dirty="0" smtClean="0">
                <a:solidFill>
                  <a:srgbClr val="000000"/>
                </a:solidFill>
                <a:latin typeface="Consolas" panose="020B0609020204030204" pitchFamily="49" charset="0"/>
              </a:rPr>
              <a:t> </a:t>
            </a:r>
            <a:r>
              <a:rPr lang="en-US" sz="1600" dirty="0" smtClean="0">
                <a:solidFill>
                  <a:srgbClr val="A31515"/>
                </a:solidFill>
                <a:latin typeface="Consolas" panose="020B0609020204030204" pitchFamily="49" charset="0"/>
              </a:rPr>
              <a:t>"NPR/</a:t>
            </a:r>
            <a:r>
              <a:rPr lang="en-US" sz="1600" dirty="0" err="1" smtClean="0">
                <a:solidFill>
                  <a:srgbClr val="A31515"/>
                </a:solidFill>
                <a:latin typeface="Consolas" panose="020B0609020204030204" pitchFamily="49" charset="0"/>
              </a:rPr>
              <a:t>ToonShaderWithContours</a:t>
            </a:r>
            <a:r>
              <a:rPr lang="en-US" sz="1600" dirty="0" smtClean="0">
                <a:solidFill>
                  <a:srgbClr val="A31515"/>
                </a:solidFill>
                <a:latin typeface="Consolas" panose="020B0609020204030204" pitchFamily="49" charset="0"/>
              </a:rPr>
              <a:t>"</a:t>
            </a:r>
            <a:endParaRPr lang="en-US" sz="1600" dirty="0" smtClean="0">
              <a:solidFill>
                <a:srgbClr val="000000"/>
              </a:solidFill>
              <a:latin typeface="Consolas" panose="020B0609020204030204" pitchFamily="49" charset="0"/>
            </a:endParaRPr>
          </a:p>
          <a:p>
            <a:r>
              <a:rPr lang="en-US" sz="1600" dirty="0" smtClean="0">
                <a:solidFill>
                  <a:srgbClr val="000000"/>
                </a:solidFill>
                <a:latin typeface="Consolas" panose="020B0609020204030204" pitchFamily="49" charset="0"/>
              </a:rPr>
              <a:t>{</a:t>
            </a:r>
          </a:p>
          <a:p>
            <a:pPr lvl="1"/>
            <a:r>
              <a:rPr lang="en-US" sz="1600" dirty="0" smtClean="0">
                <a:solidFill>
                  <a:srgbClr val="000000"/>
                </a:solidFill>
                <a:latin typeface="Consolas" panose="020B0609020204030204" pitchFamily="49" charset="0"/>
              </a:rPr>
              <a:t>Properties</a:t>
            </a:r>
          </a:p>
          <a:p>
            <a:pPr lvl="1"/>
            <a:r>
              <a:rPr lang="en-US" sz="1600" dirty="0" smtClean="0">
                <a:solidFill>
                  <a:srgbClr val="000000"/>
                </a:solidFill>
                <a:latin typeface="Consolas" panose="020B0609020204030204" pitchFamily="49" charset="0"/>
              </a:rPr>
              <a:t>{</a:t>
            </a:r>
          </a:p>
          <a:p>
            <a:pPr lvl="2"/>
            <a:r>
              <a:rPr lang="en-US" sz="1600" dirty="0" smtClean="0">
                <a:solidFill>
                  <a:srgbClr val="000000"/>
                </a:solidFill>
                <a:latin typeface="Consolas" panose="020B0609020204030204" pitchFamily="49" charset="0"/>
              </a:rPr>
              <a:t>_</a:t>
            </a:r>
            <a:r>
              <a:rPr lang="en-US" sz="1600" dirty="0" err="1" smtClean="0">
                <a:solidFill>
                  <a:srgbClr val="000000"/>
                </a:solidFill>
                <a:latin typeface="Consolas" panose="020B0609020204030204" pitchFamily="49" charset="0"/>
              </a:rPr>
              <a:t>MainTex</a:t>
            </a:r>
            <a:r>
              <a:rPr lang="en-US" sz="1600" dirty="0" smtClean="0">
                <a:solidFill>
                  <a:srgbClr val="000000"/>
                </a:solidFill>
                <a:latin typeface="Consolas" panose="020B0609020204030204" pitchFamily="49" charset="0"/>
              </a:rPr>
              <a:t> (</a:t>
            </a:r>
            <a:r>
              <a:rPr lang="en-US" sz="1600" dirty="0" smtClean="0">
                <a:solidFill>
                  <a:srgbClr val="A31515"/>
                </a:solidFill>
                <a:latin typeface="Consolas" panose="020B0609020204030204" pitchFamily="49" charset="0"/>
              </a:rPr>
              <a:t>"Texture"</a:t>
            </a:r>
            <a:r>
              <a:rPr lang="en-US" sz="1600" dirty="0" smtClean="0">
                <a:solidFill>
                  <a:srgbClr val="000000"/>
                </a:solidFill>
                <a:latin typeface="Consolas" panose="020B0609020204030204" pitchFamily="49" charset="0"/>
              </a:rPr>
              <a:t>, 2D) = </a:t>
            </a:r>
            <a:r>
              <a:rPr lang="en-US" sz="1600" dirty="0" smtClean="0">
                <a:solidFill>
                  <a:srgbClr val="A31515"/>
                </a:solidFill>
                <a:latin typeface="Consolas" panose="020B0609020204030204" pitchFamily="49" charset="0"/>
              </a:rPr>
              <a:t>"white"</a:t>
            </a:r>
            <a:r>
              <a:rPr lang="en-US" sz="1600" dirty="0" smtClean="0">
                <a:solidFill>
                  <a:srgbClr val="000000"/>
                </a:solidFill>
                <a:latin typeface="Consolas" panose="020B0609020204030204" pitchFamily="49" charset="0"/>
              </a:rPr>
              <a:t> {}</a:t>
            </a:r>
          </a:p>
          <a:p>
            <a:pPr lvl="1"/>
            <a:r>
              <a:rPr lang="en-US" sz="1600" dirty="0" smtClean="0">
                <a:solidFill>
                  <a:srgbClr val="000000"/>
                </a:solidFill>
                <a:latin typeface="Consolas" panose="020B0609020204030204" pitchFamily="49" charset="0"/>
              </a:rPr>
              <a:t>}</a:t>
            </a:r>
          </a:p>
          <a:p>
            <a:pPr lvl="1"/>
            <a:r>
              <a:rPr lang="en-US" sz="1600" dirty="0" err="1" smtClean="0">
                <a:solidFill>
                  <a:srgbClr val="000000"/>
                </a:solidFill>
                <a:latin typeface="Consolas" panose="020B0609020204030204" pitchFamily="49" charset="0"/>
              </a:rPr>
              <a:t>SubShader</a:t>
            </a:r>
            <a:endParaRPr lang="en-US" sz="1600" dirty="0" smtClean="0">
              <a:solidFill>
                <a:srgbClr val="000000"/>
              </a:solidFill>
              <a:latin typeface="Consolas" panose="020B0609020204030204" pitchFamily="49" charset="0"/>
            </a:endParaRPr>
          </a:p>
          <a:p>
            <a:pPr lvl="1"/>
            <a:r>
              <a:rPr lang="en-US" sz="1600" dirty="0" smtClean="0">
                <a:solidFill>
                  <a:srgbClr val="000000"/>
                </a:solidFill>
                <a:latin typeface="Consolas" panose="020B0609020204030204" pitchFamily="49" charset="0"/>
              </a:rPr>
              <a:t>{</a:t>
            </a:r>
          </a:p>
          <a:p>
            <a:pPr lvl="2"/>
            <a:r>
              <a:rPr lang="en-US" sz="1600" dirty="0" smtClean="0">
                <a:solidFill>
                  <a:srgbClr val="000000"/>
                </a:solidFill>
                <a:latin typeface="Consolas" panose="020B0609020204030204" pitchFamily="49" charset="0"/>
              </a:rPr>
              <a:t>Tags { </a:t>
            </a:r>
            <a:r>
              <a:rPr lang="en-US" sz="1600" dirty="0" smtClean="0">
                <a:solidFill>
                  <a:srgbClr val="A31515"/>
                </a:solidFill>
                <a:latin typeface="Consolas" panose="020B0609020204030204" pitchFamily="49" charset="0"/>
              </a:rPr>
              <a:t>"</a:t>
            </a:r>
            <a:r>
              <a:rPr lang="en-US" sz="1600" dirty="0" err="1" smtClean="0">
                <a:solidFill>
                  <a:srgbClr val="A31515"/>
                </a:solidFill>
                <a:latin typeface="Consolas" panose="020B0609020204030204" pitchFamily="49" charset="0"/>
              </a:rPr>
              <a:t>RenderType</a:t>
            </a:r>
            <a:r>
              <a:rPr lang="en-US" sz="1600" dirty="0" smtClean="0">
                <a:solidFill>
                  <a:srgbClr val="A31515"/>
                </a:solidFill>
                <a:latin typeface="Consolas" panose="020B0609020204030204" pitchFamily="49" charset="0"/>
              </a:rPr>
              <a:t>"</a:t>
            </a:r>
            <a:r>
              <a:rPr lang="en-US" sz="1600" dirty="0" smtClean="0">
                <a:solidFill>
                  <a:srgbClr val="000000"/>
                </a:solidFill>
                <a:latin typeface="Consolas" panose="020B0609020204030204" pitchFamily="49" charset="0"/>
              </a:rPr>
              <a:t>=</a:t>
            </a:r>
            <a:r>
              <a:rPr lang="en-US" sz="1600" dirty="0" smtClean="0">
                <a:solidFill>
                  <a:srgbClr val="A31515"/>
                </a:solidFill>
                <a:latin typeface="Consolas" panose="020B0609020204030204" pitchFamily="49" charset="0"/>
              </a:rPr>
              <a:t>"Opaque"</a:t>
            </a:r>
            <a:r>
              <a:rPr lang="en-US" sz="1600" dirty="0" smtClean="0">
                <a:solidFill>
                  <a:srgbClr val="000000"/>
                </a:solidFill>
                <a:latin typeface="Consolas" panose="020B0609020204030204" pitchFamily="49" charset="0"/>
              </a:rPr>
              <a:t> </a:t>
            </a:r>
            <a:r>
              <a:rPr lang="en-US" sz="1600" dirty="0" smtClean="0">
                <a:solidFill>
                  <a:srgbClr val="A31515"/>
                </a:solidFill>
                <a:latin typeface="Consolas" panose="020B0609020204030204" pitchFamily="49" charset="0"/>
              </a:rPr>
              <a:t>"</a:t>
            </a:r>
            <a:r>
              <a:rPr lang="en-US" sz="1600" dirty="0" err="1" smtClean="0">
                <a:solidFill>
                  <a:srgbClr val="A31515"/>
                </a:solidFill>
                <a:latin typeface="Consolas" panose="020B0609020204030204" pitchFamily="49" charset="0"/>
              </a:rPr>
              <a:t>LightMode</a:t>
            </a:r>
            <a:r>
              <a:rPr lang="en-US" sz="1600" dirty="0" smtClean="0">
                <a:solidFill>
                  <a:srgbClr val="A31515"/>
                </a:solidFill>
                <a:latin typeface="Consolas" panose="020B0609020204030204" pitchFamily="49" charset="0"/>
              </a:rPr>
              <a:t>"</a:t>
            </a:r>
            <a:r>
              <a:rPr lang="en-US" sz="1600" dirty="0" smtClean="0">
                <a:solidFill>
                  <a:srgbClr val="000000"/>
                </a:solidFill>
                <a:latin typeface="Consolas" panose="020B0609020204030204" pitchFamily="49" charset="0"/>
              </a:rPr>
              <a:t>=</a:t>
            </a:r>
            <a:r>
              <a:rPr lang="en-US" sz="1600" dirty="0" smtClean="0">
                <a:solidFill>
                  <a:srgbClr val="A31515"/>
                </a:solidFill>
                <a:latin typeface="Consolas" panose="020B0609020204030204" pitchFamily="49" charset="0"/>
              </a:rPr>
              <a:t>"</a:t>
            </a:r>
            <a:r>
              <a:rPr lang="en-US" sz="1600" dirty="0" err="1" smtClean="0">
                <a:solidFill>
                  <a:srgbClr val="A31515"/>
                </a:solidFill>
                <a:latin typeface="Consolas" panose="020B0609020204030204" pitchFamily="49" charset="0"/>
              </a:rPr>
              <a:t>ForwardBase</a:t>
            </a:r>
            <a:r>
              <a:rPr lang="en-US" sz="1600" dirty="0" smtClean="0">
                <a:solidFill>
                  <a:srgbClr val="A31515"/>
                </a:solidFill>
                <a:latin typeface="Consolas" panose="020B0609020204030204" pitchFamily="49" charset="0"/>
              </a:rPr>
              <a:t>"</a:t>
            </a:r>
            <a:r>
              <a:rPr lang="en-US" sz="1600" dirty="0" smtClean="0">
                <a:solidFill>
                  <a:srgbClr val="000000"/>
                </a:solidFill>
                <a:latin typeface="Consolas" panose="020B0609020204030204" pitchFamily="49" charset="0"/>
              </a:rPr>
              <a:t> }</a:t>
            </a:r>
          </a:p>
          <a:p>
            <a:pPr lvl="2"/>
            <a:r>
              <a:rPr lang="en-US" sz="1600" dirty="0" smtClean="0">
                <a:solidFill>
                  <a:srgbClr val="000000"/>
                </a:solidFill>
                <a:latin typeface="Consolas" panose="020B0609020204030204" pitchFamily="49" charset="0"/>
              </a:rPr>
              <a:t>LOD 100</a:t>
            </a:r>
          </a:p>
          <a:p>
            <a:pPr lvl="1"/>
            <a:endParaRPr lang="en-US" sz="1600" dirty="0" smtClean="0">
              <a:solidFill>
                <a:srgbClr val="000000"/>
              </a:solidFill>
              <a:latin typeface="Consolas" panose="020B0609020204030204" pitchFamily="49" charset="0"/>
            </a:endParaRPr>
          </a:p>
          <a:p>
            <a:pPr lvl="2"/>
            <a:r>
              <a:rPr lang="en-US" sz="1600" dirty="0" smtClean="0">
                <a:solidFill>
                  <a:srgbClr val="000000"/>
                </a:solidFill>
                <a:latin typeface="Consolas" panose="020B0609020204030204" pitchFamily="49" charset="0"/>
              </a:rPr>
              <a:t>Pass</a:t>
            </a:r>
          </a:p>
          <a:p>
            <a:pPr lvl="2"/>
            <a:r>
              <a:rPr lang="en-US" sz="1600" dirty="0" smtClean="0">
                <a:solidFill>
                  <a:srgbClr val="000000"/>
                </a:solidFill>
                <a:latin typeface="Consolas" panose="020B0609020204030204" pitchFamily="49" charset="0"/>
              </a:rPr>
              <a:t>{</a:t>
            </a:r>
          </a:p>
          <a:p>
            <a:r>
              <a:rPr lang="en-US" sz="1600" dirty="0" smtClean="0">
                <a:solidFill>
                  <a:srgbClr val="000000"/>
                </a:solidFill>
                <a:latin typeface="Consolas" panose="020B0609020204030204" pitchFamily="49" charset="0"/>
              </a:rPr>
              <a:t>		</a:t>
            </a:r>
          </a:p>
          <a:p>
            <a:endParaRPr lang="en-US" sz="1600" dirty="0"/>
          </a:p>
        </p:txBody>
      </p:sp>
      <p:sp>
        <p:nvSpPr>
          <p:cNvPr id="5" name="TextBox 10"/>
          <p:cNvSpPr txBox="1"/>
          <p:nvPr/>
        </p:nvSpPr>
        <p:spPr>
          <a:xfrm>
            <a:off x="4149634" y="6350221"/>
            <a:ext cx="3042633" cy="369332"/>
          </a:xfrm>
          <a:prstGeom prst="rect">
            <a:avLst/>
          </a:prstGeom>
          <a:noFill/>
        </p:spPr>
        <p:txBody>
          <a:bodyPr wrap="square" rtlCol="0">
            <a:spAutoFit/>
          </a:bodyPr>
          <a:lstStyle/>
          <a:p>
            <a:pPr algn="ctr"/>
            <a:r>
              <a:rPr lang="en-US" dirty="0" smtClean="0">
                <a:solidFill>
                  <a:schemeClr val="bg2">
                    <a:lumMod val="50000"/>
                  </a:schemeClr>
                </a:solidFill>
              </a:rPr>
              <a:t>Continued …</a:t>
            </a:r>
            <a:endParaRPr lang="en-US" dirty="0">
              <a:solidFill>
                <a:schemeClr val="bg2">
                  <a:lumMod val="50000"/>
                </a:schemeClr>
              </a:solidFill>
            </a:endParaRPr>
          </a:p>
        </p:txBody>
      </p:sp>
    </p:spTree>
    <p:extLst>
      <p:ext uri="{BB962C8B-B14F-4D97-AF65-F5344CB8AC3E}">
        <p14:creationId xmlns:p14="http://schemas.microsoft.com/office/powerpoint/2010/main" val="9928540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539933" y="733770"/>
            <a:ext cx="11652067" cy="6186309"/>
          </a:xfrm>
          <a:prstGeom prst="rect">
            <a:avLst/>
          </a:prstGeom>
        </p:spPr>
        <p:txBody>
          <a:bodyPr wrap="square">
            <a:spAutoFit/>
          </a:bodyPr>
          <a:lstStyle/>
          <a:p>
            <a:r>
              <a:rPr lang="en-US" dirty="0" smtClean="0">
                <a:solidFill>
                  <a:srgbClr val="000000"/>
                </a:solidFill>
                <a:latin typeface="Consolas" panose="020B0609020204030204" pitchFamily="49" charset="0"/>
              </a:rPr>
              <a:t>CGPROGRAM</a:t>
            </a:r>
          </a:p>
          <a:p>
            <a:r>
              <a:rPr lang="en-US" dirty="0" smtClean="0">
                <a:solidFill>
                  <a:srgbClr val="808080"/>
                </a:solidFill>
                <a:latin typeface="Consolas" panose="020B0609020204030204" pitchFamily="49" charset="0"/>
              </a:rPr>
              <a:t>#pragma</a:t>
            </a:r>
            <a:r>
              <a:rPr lang="en-US" dirty="0" smtClean="0">
                <a:solidFill>
                  <a:srgbClr val="000000"/>
                </a:solidFill>
                <a:latin typeface="Consolas" panose="020B0609020204030204" pitchFamily="49" charset="0"/>
              </a:rPr>
              <a:t> vertex </a:t>
            </a:r>
            <a:r>
              <a:rPr lang="en-US" dirty="0" err="1" smtClean="0">
                <a:solidFill>
                  <a:srgbClr val="000000"/>
                </a:solidFill>
                <a:latin typeface="Consolas" panose="020B0609020204030204" pitchFamily="49" charset="0"/>
              </a:rPr>
              <a:t>vert_toon</a:t>
            </a:r>
            <a:endParaRPr lang="en-US" dirty="0" smtClean="0">
              <a:solidFill>
                <a:srgbClr val="000000"/>
              </a:solidFill>
              <a:latin typeface="Consolas" panose="020B0609020204030204" pitchFamily="49" charset="0"/>
            </a:endParaRPr>
          </a:p>
          <a:p>
            <a:r>
              <a:rPr lang="en-US" dirty="0" smtClean="0">
                <a:solidFill>
                  <a:srgbClr val="808080"/>
                </a:solidFill>
                <a:latin typeface="Consolas" panose="020B0609020204030204" pitchFamily="49" charset="0"/>
              </a:rPr>
              <a:t>#pragma</a:t>
            </a:r>
            <a:r>
              <a:rPr lang="en-US" dirty="0" smtClean="0">
                <a:solidFill>
                  <a:srgbClr val="000000"/>
                </a:solidFill>
                <a:latin typeface="Consolas" panose="020B0609020204030204" pitchFamily="49" charset="0"/>
              </a:rPr>
              <a:t> fragment </a:t>
            </a:r>
            <a:r>
              <a:rPr lang="en-US" dirty="0" err="1" smtClean="0">
                <a:solidFill>
                  <a:srgbClr val="000000"/>
                </a:solidFill>
                <a:latin typeface="Consolas" panose="020B0609020204030204" pitchFamily="49" charset="0"/>
              </a:rPr>
              <a:t>frag_toon</a:t>
            </a:r>
            <a:endParaRPr lang="en-US" dirty="0" smtClean="0">
              <a:solidFill>
                <a:srgbClr val="000000"/>
              </a:solidFill>
              <a:latin typeface="Consolas" panose="020B0609020204030204" pitchFamily="49" charset="0"/>
            </a:endParaRPr>
          </a:p>
          <a:p>
            <a:endParaRPr lang="en-US" dirty="0" smtClean="0">
              <a:solidFill>
                <a:srgbClr val="000000"/>
              </a:solidFill>
              <a:latin typeface="Consolas" panose="020B0609020204030204" pitchFamily="49" charset="0"/>
            </a:endParaRPr>
          </a:p>
          <a:p>
            <a:r>
              <a:rPr lang="en-US" dirty="0" smtClean="0">
                <a:solidFill>
                  <a:srgbClr val="808080"/>
                </a:solidFill>
                <a:latin typeface="Consolas" panose="020B0609020204030204" pitchFamily="49" charset="0"/>
              </a:rPr>
              <a:t>#include</a:t>
            </a:r>
            <a:r>
              <a:rPr lang="en-US" dirty="0" smtClean="0">
                <a:solidFill>
                  <a:srgbClr val="000000"/>
                </a:solidFill>
                <a:latin typeface="Consolas" panose="020B0609020204030204" pitchFamily="49" charset="0"/>
              </a:rPr>
              <a:t> </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UnityCG.cginc</a:t>
            </a:r>
            <a:r>
              <a:rPr lang="en-US" dirty="0" smtClean="0">
                <a:solidFill>
                  <a:srgbClr val="A31515"/>
                </a:solidFill>
                <a:latin typeface="Consolas" panose="020B0609020204030204" pitchFamily="49" charset="0"/>
              </a:rPr>
              <a:t>"</a:t>
            </a:r>
            <a:endParaRPr lang="en-US" dirty="0" smtClean="0">
              <a:solidFill>
                <a:srgbClr val="000000"/>
              </a:solidFill>
              <a:latin typeface="Consolas" panose="020B0609020204030204" pitchFamily="49" charset="0"/>
            </a:endParaRPr>
          </a:p>
          <a:p>
            <a:endParaRPr lang="en-US" dirty="0" smtClean="0">
              <a:solidFill>
                <a:srgbClr val="000000"/>
              </a:solidFill>
              <a:latin typeface="Consolas" panose="020B0609020204030204" pitchFamily="49" charset="0"/>
            </a:endParaRPr>
          </a:p>
          <a:p>
            <a:r>
              <a:rPr lang="en-US" dirty="0" err="1" smtClean="0">
                <a:solidFill>
                  <a:srgbClr val="0000FF"/>
                </a:solidFill>
                <a:latin typeface="Consolas" panose="020B0609020204030204" pitchFamily="49" charset="0"/>
              </a:rPr>
              <a:t>struct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appdata</a:t>
            </a:r>
            <a:endParaRPr lang="en-US" dirty="0" smtClean="0">
              <a:solidFill>
                <a:srgbClr val="000000"/>
              </a:solidFill>
              <a:latin typeface="Consolas" panose="020B0609020204030204" pitchFamily="49" charset="0"/>
            </a:endParaRPr>
          </a:p>
          <a:p>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vertex : POSITION;</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normal : NORMAL;</a:t>
            </a:r>
          </a:p>
          <a:p>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err="1" smtClean="0">
                <a:solidFill>
                  <a:srgbClr val="0000FF"/>
                </a:solidFill>
                <a:latin typeface="Consolas" panose="020B0609020204030204" pitchFamily="49" charset="0"/>
              </a:rPr>
              <a:t>struct</a:t>
            </a:r>
            <a:r>
              <a:rPr lang="en-US" dirty="0" smtClean="0">
                <a:solidFill>
                  <a:srgbClr val="000000"/>
                </a:solidFill>
                <a:latin typeface="Consolas" panose="020B0609020204030204" pitchFamily="49" charset="0"/>
              </a:rPr>
              <a:t> v2f_toon</a:t>
            </a:r>
          </a:p>
          <a:p>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normal : NORMAL;</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viewDir</a:t>
            </a:r>
            <a:r>
              <a:rPr lang="en-US" dirty="0" smtClean="0">
                <a:solidFill>
                  <a:srgbClr val="000000"/>
                </a:solidFill>
                <a:latin typeface="Consolas" panose="020B0609020204030204" pitchFamily="49" charset="0"/>
              </a:rPr>
              <a:t> : TEXCOORD0;</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lightDir</a:t>
            </a:r>
            <a:r>
              <a:rPr lang="en-US" dirty="0" smtClean="0">
                <a:solidFill>
                  <a:srgbClr val="000000"/>
                </a:solidFill>
                <a:latin typeface="Consolas" panose="020B0609020204030204" pitchFamily="49" charset="0"/>
              </a:rPr>
              <a:t> : TEXCOORD1;</a:t>
            </a:r>
          </a:p>
          <a:p>
            <a:pPr lvl="1"/>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vertex : SV_POSITION;</a:t>
            </a:r>
          </a:p>
          <a:p>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endParaRPr lang="en-US" dirty="0" smtClean="0">
              <a:solidFill>
                <a:srgbClr val="000000"/>
              </a:solidFill>
              <a:latin typeface="Consolas" panose="020B0609020204030204" pitchFamily="49" charset="0"/>
            </a:endParaRPr>
          </a:p>
          <a:p>
            <a:endParaRPr lang="en-US" dirty="0">
              <a:solidFill>
                <a:srgbClr val="000000"/>
              </a:solidFill>
              <a:latin typeface="Consolas" panose="020B0609020204030204" pitchFamily="49" charset="0"/>
            </a:endParaRPr>
          </a:p>
        </p:txBody>
      </p:sp>
      <p:sp>
        <p:nvSpPr>
          <p:cNvPr id="5" name="TextBox 10"/>
          <p:cNvSpPr txBox="1"/>
          <p:nvPr/>
        </p:nvSpPr>
        <p:spPr>
          <a:xfrm>
            <a:off x="4149634" y="6350221"/>
            <a:ext cx="3042633" cy="369332"/>
          </a:xfrm>
          <a:prstGeom prst="rect">
            <a:avLst/>
          </a:prstGeom>
          <a:noFill/>
        </p:spPr>
        <p:txBody>
          <a:bodyPr wrap="square" rtlCol="0">
            <a:spAutoFit/>
          </a:bodyPr>
          <a:lstStyle/>
          <a:p>
            <a:pPr algn="ctr"/>
            <a:r>
              <a:rPr lang="en-US" dirty="0" smtClean="0">
                <a:solidFill>
                  <a:schemeClr val="bg2">
                    <a:lumMod val="50000"/>
                  </a:schemeClr>
                </a:solidFill>
              </a:rPr>
              <a:t>Continued …</a:t>
            </a:r>
            <a:endParaRPr lang="en-US" dirty="0">
              <a:solidFill>
                <a:schemeClr val="bg2">
                  <a:lumMod val="50000"/>
                </a:schemeClr>
              </a:solidFill>
            </a:endParaRPr>
          </a:p>
        </p:txBody>
      </p:sp>
    </p:spTree>
    <p:extLst>
      <p:ext uri="{BB962C8B-B14F-4D97-AF65-F5344CB8AC3E}">
        <p14:creationId xmlns:p14="http://schemas.microsoft.com/office/powerpoint/2010/main" val="391627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348343" y="0"/>
            <a:ext cx="11843657" cy="6001643"/>
          </a:xfrm>
          <a:prstGeom prst="rect">
            <a:avLst/>
          </a:prstGeom>
        </p:spPr>
        <p:txBody>
          <a:bodyPr wrap="square">
            <a:spAutoFit/>
          </a:bodyPr>
          <a:lstStyle/>
          <a:p>
            <a:pPr lvl="3"/>
            <a:r>
              <a:rPr lang="en-US" sz="1600" dirty="0" smtClean="0">
                <a:solidFill>
                  <a:srgbClr val="000000"/>
                </a:solidFill>
                <a:latin typeface="Consolas" panose="020B0609020204030204" pitchFamily="49" charset="0"/>
              </a:rPr>
              <a:t>v2f_toon </a:t>
            </a:r>
            <a:r>
              <a:rPr lang="en-US" sz="1600" dirty="0" err="1" smtClean="0">
                <a:solidFill>
                  <a:srgbClr val="000000"/>
                </a:solidFill>
                <a:latin typeface="Consolas" panose="020B0609020204030204" pitchFamily="49" charset="0"/>
              </a:rPr>
              <a:t>vert_toon</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appdata</a:t>
            </a:r>
            <a:r>
              <a:rPr lang="en-US" sz="1600" dirty="0" smtClean="0">
                <a:solidFill>
                  <a:srgbClr val="000000"/>
                </a:solidFill>
                <a:latin typeface="Consolas" panose="020B0609020204030204" pitchFamily="49" charset="0"/>
              </a:rPr>
              <a:t> v)</a:t>
            </a:r>
          </a:p>
          <a:p>
            <a:pPr lvl="3"/>
            <a:r>
              <a:rPr lang="en-US" sz="1600" dirty="0" smtClean="0">
                <a:solidFill>
                  <a:srgbClr val="000000"/>
                </a:solidFill>
                <a:latin typeface="Consolas" panose="020B0609020204030204" pitchFamily="49" charset="0"/>
              </a:rPr>
              <a:t>{</a:t>
            </a:r>
          </a:p>
          <a:p>
            <a:pPr lvl="4"/>
            <a:r>
              <a:rPr lang="en-US" sz="1600" dirty="0" smtClean="0">
                <a:solidFill>
                  <a:srgbClr val="000000"/>
                </a:solidFill>
                <a:latin typeface="Consolas" panose="020B0609020204030204" pitchFamily="49" charset="0"/>
              </a:rPr>
              <a:t>v2f_toon o;</a:t>
            </a:r>
          </a:p>
          <a:p>
            <a:pPr lvl="4"/>
            <a:r>
              <a:rPr lang="en-US" sz="1600" dirty="0" err="1" smtClean="0">
                <a:solidFill>
                  <a:srgbClr val="000000"/>
                </a:solidFill>
                <a:latin typeface="Consolas" panose="020B0609020204030204" pitchFamily="49" charset="0"/>
              </a:rPr>
              <a:t>o.vertex</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UnityObjectToClipPos</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v.vertex</a:t>
            </a:r>
            <a:r>
              <a:rPr lang="en-US" sz="1600" dirty="0" smtClean="0">
                <a:solidFill>
                  <a:srgbClr val="000000"/>
                </a:solidFill>
                <a:latin typeface="Consolas" panose="020B0609020204030204" pitchFamily="49" charset="0"/>
              </a:rPr>
              <a:t>);</a:t>
            </a:r>
          </a:p>
          <a:p>
            <a:pPr lvl="4"/>
            <a:r>
              <a:rPr lang="en-US" sz="1600" dirty="0" err="1" smtClean="0">
                <a:solidFill>
                  <a:srgbClr val="000000"/>
                </a:solidFill>
                <a:latin typeface="Consolas" panose="020B0609020204030204" pitchFamily="49" charset="0"/>
              </a:rPr>
              <a:t>o.normal</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UnityObjectToWorldNormal</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v.normal</a:t>
            </a:r>
            <a:r>
              <a:rPr lang="en-US" sz="1600" dirty="0" smtClean="0">
                <a:solidFill>
                  <a:srgbClr val="000000"/>
                </a:solidFill>
                <a:latin typeface="Consolas" panose="020B0609020204030204" pitchFamily="49" charset="0"/>
              </a:rPr>
              <a:t>);</a:t>
            </a:r>
          </a:p>
          <a:p>
            <a:pPr lvl="4"/>
            <a:r>
              <a:rPr lang="en-US" sz="1600" dirty="0" err="1" smtClean="0">
                <a:solidFill>
                  <a:srgbClr val="000000"/>
                </a:solidFill>
                <a:latin typeface="Consolas" panose="020B0609020204030204" pitchFamily="49" charset="0"/>
              </a:rPr>
              <a:t>o.viewDir</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WorldSpaceViewDir</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v.vertex</a:t>
            </a:r>
            <a:r>
              <a:rPr lang="en-US" sz="1600" dirty="0" smtClean="0">
                <a:solidFill>
                  <a:srgbClr val="000000"/>
                </a:solidFill>
                <a:latin typeface="Consolas" panose="020B0609020204030204" pitchFamily="49" charset="0"/>
              </a:rPr>
              <a:t>);</a:t>
            </a:r>
          </a:p>
          <a:p>
            <a:pPr lvl="4"/>
            <a:r>
              <a:rPr lang="en-US" sz="1600" dirty="0" err="1" smtClean="0">
                <a:solidFill>
                  <a:srgbClr val="000000"/>
                </a:solidFill>
                <a:latin typeface="Consolas" panose="020B0609020204030204" pitchFamily="49" charset="0"/>
              </a:rPr>
              <a:t>o.lightDir</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WorldSpaceLightDir</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v.vertex</a:t>
            </a:r>
            <a:r>
              <a:rPr lang="en-US" sz="1600" dirty="0" smtClean="0">
                <a:solidFill>
                  <a:srgbClr val="000000"/>
                </a:solidFill>
                <a:latin typeface="Consolas" panose="020B0609020204030204" pitchFamily="49" charset="0"/>
              </a:rPr>
              <a:t>);</a:t>
            </a:r>
          </a:p>
          <a:p>
            <a:pPr lvl="4"/>
            <a:r>
              <a:rPr lang="en-US" sz="1600" dirty="0" smtClean="0">
                <a:solidFill>
                  <a:srgbClr val="0000FF"/>
                </a:solidFill>
                <a:latin typeface="Consolas" panose="020B0609020204030204" pitchFamily="49" charset="0"/>
              </a:rPr>
              <a:t>return</a:t>
            </a:r>
            <a:r>
              <a:rPr lang="en-US" sz="1600" dirty="0" smtClean="0">
                <a:solidFill>
                  <a:srgbClr val="000000"/>
                </a:solidFill>
                <a:latin typeface="Consolas" panose="020B0609020204030204" pitchFamily="49" charset="0"/>
              </a:rPr>
              <a:t> o;</a:t>
            </a:r>
          </a:p>
          <a:p>
            <a:pPr lvl="3"/>
            <a:r>
              <a:rPr lang="en-US" sz="1600" dirty="0" smtClean="0">
                <a:solidFill>
                  <a:srgbClr val="000000"/>
                </a:solidFill>
                <a:latin typeface="Consolas" panose="020B0609020204030204" pitchFamily="49" charset="0"/>
              </a:rPr>
              <a:t>}</a:t>
            </a:r>
          </a:p>
          <a:p>
            <a:pPr lvl="3"/>
            <a:endParaRPr lang="en-US" sz="1600" dirty="0" smtClean="0">
              <a:solidFill>
                <a:srgbClr val="000000"/>
              </a:solidFill>
              <a:latin typeface="Consolas" panose="020B0609020204030204" pitchFamily="49" charset="0"/>
            </a:endParaRPr>
          </a:p>
          <a:p>
            <a:pPr lvl="3"/>
            <a:r>
              <a:rPr lang="en-US" sz="1600" dirty="0" smtClean="0">
                <a:solidFill>
                  <a:srgbClr val="0000FF"/>
                </a:solidFill>
                <a:latin typeface="Consolas" panose="020B0609020204030204" pitchFamily="49" charset="0"/>
              </a:rPr>
              <a:t>sampler2D</a:t>
            </a:r>
            <a:r>
              <a:rPr lang="en-US" sz="1600" dirty="0" smtClean="0">
                <a:solidFill>
                  <a:srgbClr val="000000"/>
                </a:solidFill>
                <a:latin typeface="Consolas" panose="020B0609020204030204" pitchFamily="49" charset="0"/>
              </a:rPr>
              <a:t> _</a:t>
            </a:r>
            <a:r>
              <a:rPr lang="en-US" sz="1600" dirty="0" err="1" smtClean="0">
                <a:solidFill>
                  <a:srgbClr val="000000"/>
                </a:solidFill>
                <a:latin typeface="Consolas" panose="020B0609020204030204" pitchFamily="49" charset="0"/>
              </a:rPr>
              <a:t>MainTex</a:t>
            </a:r>
            <a:r>
              <a:rPr lang="en-US" sz="1600" dirty="0" smtClean="0">
                <a:solidFill>
                  <a:srgbClr val="000000"/>
                </a:solidFill>
                <a:latin typeface="Consolas" panose="020B0609020204030204" pitchFamily="49" charset="0"/>
              </a:rPr>
              <a:t>;</a:t>
            </a:r>
          </a:p>
          <a:p>
            <a:pPr lvl="3"/>
            <a:endParaRPr lang="en-US" sz="1600" dirty="0" smtClean="0">
              <a:solidFill>
                <a:srgbClr val="000000"/>
              </a:solidFill>
              <a:latin typeface="Consolas" panose="020B0609020204030204" pitchFamily="49" charset="0"/>
            </a:endParaRPr>
          </a:p>
          <a:p>
            <a:pPr lvl="3"/>
            <a:r>
              <a:rPr lang="en-US" sz="1600" dirty="0" smtClean="0">
                <a:solidFill>
                  <a:srgbClr val="0000FF"/>
                </a:solidFill>
                <a:latin typeface="Consolas" panose="020B0609020204030204" pitchFamily="49" charset="0"/>
              </a:rPr>
              <a:t>float4</a:t>
            </a: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frag_toon</a:t>
            </a:r>
            <a:r>
              <a:rPr lang="en-US" sz="1600" dirty="0" smtClean="0">
                <a:solidFill>
                  <a:srgbClr val="000000"/>
                </a:solidFill>
                <a:latin typeface="Consolas" panose="020B0609020204030204" pitchFamily="49" charset="0"/>
              </a:rPr>
              <a:t>(v2f_toon </a:t>
            </a:r>
            <a:r>
              <a:rPr lang="en-US" sz="1600" dirty="0" err="1" smtClean="0">
                <a:solidFill>
                  <a:srgbClr val="000000"/>
                </a:solidFill>
                <a:latin typeface="Consolas" panose="020B0609020204030204" pitchFamily="49" charset="0"/>
              </a:rPr>
              <a:t>i</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SV_Target</a:t>
            </a:r>
            <a:endParaRPr lang="en-US" sz="1600" dirty="0" smtClean="0">
              <a:solidFill>
                <a:srgbClr val="000000"/>
              </a:solidFill>
              <a:latin typeface="Consolas" panose="020B0609020204030204" pitchFamily="49" charset="0"/>
            </a:endParaRPr>
          </a:p>
          <a:p>
            <a:pPr lvl="3"/>
            <a:r>
              <a:rPr lang="en-US" sz="1600" dirty="0" smtClean="0">
                <a:solidFill>
                  <a:srgbClr val="000000"/>
                </a:solidFill>
                <a:latin typeface="Consolas" panose="020B0609020204030204" pitchFamily="49" charset="0"/>
              </a:rPr>
              <a:t>{</a:t>
            </a:r>
          </a:p>
          <a:p>
            <a:pPr lvl="4"/>
            <a:r>
              <a:rPr lang="en-US" sz="1600" dirty="0" smtClean="0">
                <a:solidFill>
                  <a:srgbClr val="0000FF"/>
                </a:solidFill>
                <a:latin typeface="Consolas" panose="020B0609020204030204" pitchFamily="49" charset="0"/>
              </a:rPr>
              <a:t>float3</a:t>
            </a:r>
            <a:r>
              <a:rPr lang="en-US" sz="1600" dirty="0" smtClean="0">
                <a:solidFill>
                  <a:srgbClr val="000000"/>
                </a:solidFill>
                <a:latin typeface="Consolas" panose="020B0609020204030204" pitchFamily="49" charset="0"/>
              </a:rPr>
              <a:t> N = normalize(</a:t>
            </a:r>
            <a:r>
              <a:rPr lang="en-US" sz="1600" dirty="0" err="1" smtClean="0">
                <a:solidFill>
                  <a:srgbClr val="000000"/>
                </a:solidFill>
                <a:latin typeface="Consolas" panose="020B0609020204030204" pitchFamily="49" charset="0"/>
              </a:rPr>
              <a:t>i.normal</a:t>
            </a:r>
            <a:r>
              <a:rPr lang="en-US" sz="1600" dirty="0" smtClean="0">
                <a:solidFill>
                  <a:srgbClr val="000000"/>
                </a:solidFill>
                <a:latin typeface="Consolas" panose="020B0609020204030204" pitchFamily="49" charset="0"/>
              </a:rPr>
              <a:t>);</a:t>
            </a:r>
          </a:p>
          <a:p>
            <a:pPr lvl="4"/>
            <a:r>
              <a:rPr lang="en-US" sz="1600" dirty="0" smtClean="0">
                <a:solidFill>
                  <a:srgbClr val="0000FF"/>
                </a:solidFill>
                <a:latin typeface="Consolas" panose="020B0609020204030204" pitchFamily="49" charset="0"/>
              </a:rPr>
              <a:t>float3</a:t>
            </a:r>
            <a:r>
              <a:rPr lang="en-US" sz="1600" dirty="0" smtClean="0">
                <a:solidFill>
                  <a:srgbClr val="000000"/>
                </a:solidFill>
                <a:latin typeface="Consolas" panose="020B0609020204030204" pitchFamily="49" charset="0"/>
              </a:rPr>
              <a:t> L = normalize(</a:t>
            </a:r>
            <a:r>
              <a:rPr lang="en-US" sz="1600" dirty="0" err="1" smtClean="0">
                <a:solidFill>
                  <a:srgbClr val="000000"/>
                </a:solidFill>
                <a:latin typeface="Consolas" panose="020B0609020204030204" pitchFamily="49" charset="0"/>
              </a:rPr>
              <a:t>i.lightDir</a:t>
            </a:r>
            <a:r>
              <a:rPr lang="en-US" sz="1600" dirty="0" smtClean="0">
                <a:solidFill>
                  <a:srgbClr val="000000"/>
                </a:solidFill>
                <a:latin typeface="Consolas" panose="020B0609020204030204" pitchFamily="49" charset="0"/>
              </a:rPr>
              <a:t>);</a:t>
            </a:r>
          </a:p>
          <a:p>
            <a:pPr lvl="4"/>
            <a:r>
              <a:rPr lang="en-US" sz="1600" dirty="0" smtClean="0">
                <a:solidFill>
                  <a:srgbClr val="0000FF"/>
                </a:solidFill>
                <a:latin typeface="Consolas" panose="020B0609020204030204" pitchFamily="49" charset="0"/>
              </a:rPr>
              <a:t>float</a:t>
            </a: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NdL</a:t>
            </a:r>
            <a:r>
              <a:rPr lang="en-US" sz="1600" dirty="0" smtClean="0">
                <a:solidFill>
                  <a:srgbClr val="000000"/>
                </a:solidFill>
                <a:latin typeface="Consolas" panose="020B0609020204030204" pitchFamily="49" charset="0"/>
              </a:rPr>
              <a:t> = dot(N, L);</a:t>
            </a:r>
          </a:p>
          <a:p>
            <a:pPr lvl="4"/>
            <a:r>
              <a:rPr lang="en-US" sz="1600" dirty="0" smtClean="0">
                <a:solidFill>
                  <a:srgbClr val="0000FF"/>
                </a:solidFill>
                <a:latin typeface="Consolas" panose="020B0609020204030204" pitchFamily="49" charset="0"/>
              </a:rPr>
              <a:t>float4</a:t>
            </a:r>
            <a:r>
              <a:rPr lang="en-US" sz="1600" dirty="0" smtClean="0">
                <a:solidFill>
                  <a:srgbClr val="000000"/>
                </a:solidFill>
                <a:latin typeface="Consolas" panose="020B0609020204030204" pitchFamily="49" charset="0"/>
              </a:rPr>
              <a:t> col = tex2D(_</a:t>
            </a:r>
            <a:r>
              <a:rPr lang="en-US" sz="1600" dirty="0" err="1" smtClean="0">
                <a:solidFill>
                  <a:srgbClr val="000000"/>
                </a:solidFill>
                <a:latin typeface="Consolas" panose="020B0609020204030204" pitchFamily="49" charset="0"/>
              </a:rPr>
              <a:t>MainTex</a:t>
            </a:r>
            <a:r>
              <a:rPr lang="en-US" sz="1600" dirty="0" smtClean="0">
                <a:solidFill>
                  <a:srgbClr val="000000"/>
                </a:solidFill>
                <a:latin typeface="Consolas" panose="020B0609020204030204" pitchFamily="49" charset="0"/>
              </a:rPr>
              <a:t>, </a:t>
            </a:r>
            <a:r>
              <a:rPr lang="en-US" sz="1600" dirty="0" smtClean="0">
                <a:solidFill>
                  <a:srgbClr val="0000FF"/>
                </a:solidFill>
                <a:latin typeface="Consolas" panose="020B0609020204030204" pitchFamily="49" charset="0"/>
              </a:rPr>
              <a:t>float2</a:t>
            </a:r>
            <a:r>
              <a:rPr lang="en-US" sz="1600" dirty="0" smtClean="0">
                <a:solidFill>
                  <a:srgbClr val="000000"/>
                </a:solidFill>
                <a:latin typeface="Consolas" panose="020B0609020204030204" pitchFamily="49" charset="0"/>
              </a:rPr>
              <a:t>(</a:t>
            </a:r>
            <a:r>
              <a:rPr lang="en-US" sz="1600" dirty="0" err="1" smtClean="0">
                <a:solidFill>
                  <a:srgbClr val="000000"/>
                </a:solidFill>
                <a:latin typeface="Consolas" panose="020B0609020204030204" pitchFamily="49" charset="0"/>
              </a:rPr>
              <a:t>NdL</a:t>
            </a:r>
            <a:r>
              <a:rPr lang="en-US" sz="1600" dirty="0" smtClean="0">
                <a:solidFill>
                  <a:srgbClr val="000000"/>
                </a:solidFill>
                <a:latin typeface="Consolas" panose="020B0609020204030204" pitchFamily="49" charset="0"/>
              </a:rPr>
              <a:t>, 0.5));</a:t>
            </a:r>
          </a:p>
          <a:p>
            <a:pPr lvl="3"/>
            <a:r>
              <a:rPr lang="en-US" sz="1600" dirty="0" smtClean="0">
                <a:solidFill>
                  <a:srgbClr val="0000FF"/>
                </a:solidFill>
                <a:latin typeface="Consolas" panose="020B0609020204030204" pitchFamily="49" charset="0"/>
              </a:rPr>
              <a:t>	return</a:t>
            </a:r>
            <a:r>
              <a:rPr lang="en-US" sz="1600" dirty="0" smtClean="0">
                <a:solidFill>
                  <a:srgbClr val="000000"/>
                </a:solidFill>
                <a:latin typeface="Consolas" panose="020B0609020204030204" pitchFamily="49" charset="0"/>
              </a:rPr>
              <a:t> col;</a:t>
            </a:r>
          </a:p>
          <a:p>
            <a:pPr lvl="3"/>
            <a:r>
              <a:rPr lang="en-US" sz="1600" dirty="0" smtClean="0">
                <a:solidFill>
                  <a:srgbClr val="000000"/>
                </a:solidFill>
                <a:latin typeface="Consolas" panose="020B0609020204030204" pitchFamily="49" charset="0"/>
              </a:rPr>
              <a:t>}</a:t>
            </a:r>
          </a:p>
          <a:p>
            <a:pPr lvl="3"/>
            <a:r>
              <a:rPr lang="en-US" sz="1600" dirty="0" smtClean="0">
                <a:solidFill>
                  <a:srgbClr val="000000"/>
                </a:solidFill>
                <a:latin typeface="Consolas" panose="020B0609020204030204" pitchFamily="49" charset="0"/>
              </a:rPr>
              <a:t>ENDCG</a:t>
            </a:r>
          </a:p>
          <a:p>
            <a:pPr lvl="2"/>
            <a:r>
              <a:rPr lang="en-US" sz="1600" dirty="0" smtClean="0">
                <a:solidFill>
                  <a:srgbClr val="000000"/>
                </a:solidFill>
                <a:latin typeface="Consolas" panose="020B0609020204030204" pitchFamily="49" charset="0"/>
              </a:rPr>
              <a:t>}</a:t>
            </a:r>
          </a:p>
          <a:p>
            <a:pPr lvl="1"/>
            <a:r>
              <a:rPr lang="en-US" sz="1600" dirty="0" smtClean="0">
                <a:solidFill>
                  <a:srgbClr val="000000"/>
                </a:solidFill>
                <a:latin typeface="Consolas" panose="020B0609020204030204" pitchFamily="49" charset="0"/>
              </a:rPr>
              <a:t>}</a:t>
            </a:r>
          </a:p>
          <a:p>
            <a:r>
              <a:rPr lang="en-US" sz="1600" dirty="0" smtClean="0">
                <a:solidFill>
                  <a:srgbClr val="000000"/>
                </a:solidFill>
                <a:latin typeface="Consolas" panose="020B0609020204030204" pitchFamily="49" charset="0"/>
              </a:rPr>
              <a:t>}</a:t>
            </a:r>
            <a:endParaRPr lang="en-US" sz="1600" dirty="0"/>
          </a:p>
        </p:txBody>
      </p:sp>
      <p:sp>
        <p:nvSpPr>
          <p:cNvPr id="5" name="TextBox 10"/>
          <p:cNvSpPr txBox="1"/>
          <p:nvPr/>
        </p:nvSpPr>
        <p:spPr>
          <a:xfrm>
            <a:off x="4149634" y="6350221"/>
            <a:ext cx="3042633" cy="369332"/>
          </a:xfrm>
          <a:prstGeom prst="rect">
            <a:avLst/>
          </a:prstGeom>
          <a:noFill/>
        </p:spPr>
        <p:txBody>
          <a:bodyPr wrap="square" rtlCol="0">
            <a:spAutoFit/>
          </a:bodyPr>
          <a:lstStyle/>
          <a:p>
            <a:pPr algn="ctr"/>
            <a:r>
              <a:rPr lang="en-US" dirty="0" smtClean="0">
                <a:solidFill>
                  <a:schemeClr val="bg2">
                    <a:lumMod val="50000"/>
                  </a:schemeClr>
                </a:solidFill>
              </a:rPr>
              <a:t>End of </a:t>
            </a:r>
            <a:r>
              <a:rPr lang="en-US" dirty="0" err="1" smtClean="0">
                <a:solidFill>
                  <a:schemeClr val="bg2">
                    <a:lumMod val="50000"/>
                  </a:schemeClr>
                </a:solidFill>
              </a:rPr>
              <a:t>shader</a:t>
            </a:r>
            <a:r>
              <a:rPr lang="en-US" dirty="0" smtClean="0">
                <a:solidFill>
                  <a:schemeClr val="bg2">
                    <a:lumMod val="50000"/>
                  </a:schemeClr>
                </a:solidFill>
              </a:rPr>
              <a:t> file</a:t>
            </a:r>
            <a:endParaRPr lang="en-US" dirty="0">
              <a:solidFill>
                <a:schemeClr val="bg2">
                  <a:lumMod val="50000"/>
                </a:schemeClr>
              </a:solidFill>
            </a:endParaRPr>
          </a:p>
        </p:txBody>
      </p:sp>
    </p:spTree>
    <p:extLst>
      <p:ext uri="{BB962C8B-B14F-4D97-AF65-F5344CB8AC3E}">
        <p14:creationId xmlns:p14="http://schemas.microsoft.com/office/powerpoint/2010/main" val="19556789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Pixel Contour detection</a:t>
            </a:r>
            <a:endParaRPr lang="en-US" dirty="0"/>
          </a:p>
        </p:txBody>
      </p:sp>
      <p:sp>
        <p:nvSpPr>
          <p:cNvPr id="3" name="Tartalom helye 2"/>
          <p:cNvSpPr>
            <a:spLocks noGrp="1"/>
          </p:cNvSpPr>
          <p:nvPr>
            <p:ph idx="1"/>
          </p:nvPr>
        </p:nvSpPr>
        <p:spPr>
          <a:xfrm>
            <a:off x="838200" y="1825625"/>
            <a:ext cx="11022874" cy="4351338"/>
          </a:xfrm>
        </p:spPr>
        <p:txBody>
          <a:bodyPr/>
          <a:lstStyle/>
          <a:p>
            <a:r>
              <a:rPr lang="en-US" dirty="0" smtClean="0"/>
              <a:t>Create new material and name it </a:t>
            </a:r>
            <a:r>
              <a:rPr lang="en-US" dirty="0" err="1" smtClean="0"/>
              <a:t>ToonShaderWithContour</a:t>
            </a:r>
            <a:endParaRPr lang="en-US" dirty="0" smtClean="0"/>
          </a:p>
          <a:p>
            <a:r>
              <a:rPr lang="en-US" dirty="0" smtClean="0"/>
              <a:t>Change the </a:t>
            </a:r>
            <a:r>
              <a:rPr lang="en-US" dirty="0" err="1" smtClean="0"/>
              <a:t>shader</a:t>
            </a:r>
            <a:r>
              <a:rPr lang="en-US" dirty="0" smtClean="0"/>
              <a:t> of the new material to NPR/</a:t>
            </a:r>
            <a:r>
              <a:rPr lang="en-US" dirty="0" err="1" smtClean="0"/>
              <a:t>ToonShaderWithContour</a:t>
            </a:r>
            <a:endParaRPr lang="en-US" dirty="0" smtClean="0"/>
          </a:p>
          <a:p>
            <a:r>
              <a:rPr lang="en-US" dirty="0" smtClean="0"/>
              <a:t>Bind a toon texture from the assets of the first practice</a:t>
            </a:r>
          </a:p>
          <a:p>
            <a:pPr marL="457200" lvl="1" indent="0">
              <a:buNone/>
            </a:pPr>
            <a:r>
              <a:rPr lang="en-US" dirty="0" smtClean="0"/>
              <a:t>Assets/Lab01/toonshading-color-ramp.png</a:t>
            </a:r>
          </a:p>
          <a:p>
            <a:endParaRPr lang="en-US" dirty="0"/>
          </a:p>
        </p:txBody>
      </p:sp>
      <p:pic>
        <p:nvPicPr>
          <p:cNvPr id="4" name="Kép 3"/>
          <p:cNvPicPr>
            <a:picLocks noChangeAspect="1"/>
          </p:cNvPicPr>
          <p:nvPr/>
        </p:nvPicPr>
        <p:blipFill>
          <a:blip r:embed="rId2"/>
          <a:stretch>
            <a:fillRect/>
          </a:stretch>
        </p:blipFill>
        <p:spPr>
          <a:xfrm>
            <a:off x="1076189" y="4473076"/>
            <a:ext cx="2219325" cy="1343025"/>
          </a:xfrm>
          <a:prstGeom prst="rect">
            <a:avLst/>
          </a:prstGeom>
        </p:spPr>
      </p:pic>
      <p:pic>
        <p:nvPicPr>
          <p:cNvPr id="5" name="Kép 4"/>
          <p:cNvPicPr>
            <a:picLocks noChangeAspect="1"/>
          </p:cNvPicPr>
          <p:nvPr/>
        </p:nvPicPr>
        <p:blipFill>
          <a:blip r:embed="rId3"/>
          <a:stretch>
            <a:fillRect/>
          </a:stretch>
        </p:blipFill>
        <p:spPr>
          <a:xfrm>
            <a:off x="4840877" y="4001294"/>
            <a:ext cx="3886200" cy="2400300"/>
          </a:xfrm>
          <a:prstGeom prst="rect">
            <a:avLst/>
          </a:prstGeom>
        </p:spPr>
      </p:pic>
    </p:spTree>
    <p:extLst>
      <p:ext uri="{BB962C8B-B14F-4D97-AF65-F5344CB8AC3E}">
        <p14:creationId xmlns:p14="http://schemas.microsoft.com/office/powerpoint/2010/main" val="3016488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Pixel Contour detection</a:t>
            </a:r>
            <a:endParaRPr lang="en-US" dirty="0"/>
          </a:p>
        </p:txBody>
      </p:sp>
      <p:sp>
        <p:nvSpPr>
          <p:cNvPr id="3" name="Tartalom helye 2"/>
          <p:cNvSpPr>
            <a:spLocks noGrp="1"/>
          </p:cNvSpPr>
          <p:nvPr>
            <p:ph idx="1"/>
          </p:nvPr>
        </p:nvSpPr>
        <p:spPr>
          <a:xfrm>
            <a:off x="759822" y="1433739"/>
            <a:ext cx="11022874" cy="4351338"/>
          </a:xfrm>
        </p:spPr>
        <p:txBody>
          <a:bodyPr/>
          <a:lstStyle/>
          <a:p>
            <a:r>
              <a:rPr lang="en-US" dirty="0" smtClean="0"/>
              <a:t>Apply the new material to the </a:t>
            </a:r>
            <a:r>
              <a:rPr lang="en-US" dirty="0" err="1" smtClean="0"/>
              <a:t>Robo</a:t>
            </a:r>
            <a:endParaRPr lang="en-US" dirty="0" smtClean="0"/>
          </a:p>
          <a:p>
            <a:r>
              <a:rPr lang="en-US" dirty="0" smtClean="0"/>
              <a:t>(drag and drop the material to group3 under </a:t>
            </a:r>
            <a:r>
              <a:rPr lang="en-US" dirty="0" err="1" smtClean="0"/>
              <a:t>Robo</a:t>
            </a:r>
            <a:r>
              <a:rPr lang="en-US" dirty="0" smtClean="0"/>
              <a:t> in the Hierarchy view)</a:t>
            </a:r>
          </a:p>
          <a:p>
            <a:r>
              <a:rPr lang="en-US" dirty="0" smtClean="0"/>
              <a:t>(disable or delete </a:t>
            </a:r>
            <a:r>
              <a:rPr lang="en-US" dirty="0" err="1" smtClean="0"/>
              <a:t>ContoursDoG</a:t>
            </a:r>
            <a:r>
              <a:rPr lang="en-US" dirty="0" smtClean="0"/>
              <a:t> script on camera)</a:t>
            </a:r>
          </a:p>
          <a:p>
            <a:pPr marL="0" indent="0">
              <a:buNone/>
            </a:pPr>
            <a:endParaRPr lang="en-US" dirty="0"/>
          </a:p>
        </p:txBody>
      </p:sp>
      <p:pic>
        <p:nvPicPr>
          <p:cNvPr id="6" name="Kép 5"/>
          <p:cNvPicPr>
            <a:picLocks noChangeAspect="1"/>
          </p:cNvPicPr>
          <p:nvPr/>
        </p:nvPicPr>
        <p:blipFill>
          <a:blip r:embed="rId2"/>
          <a:stretch>
            <a:fillRect/>
          </a:stretch>
        </p:blipFill>
        <p:spPr>
          <a:xfrm>
            <a:off x="1733006" y="2939265"/>
            <a:ext cx="8792119" cy="3780759"/>
          </a:xfrm>
          <a:prstGeom prst="rect">
            <a:avLst/>
          </a:prstGeom>
        </p:spPr>
      </p:pic>
    </p:spTree>
    <p:extLst>
      <p:ext uri="{BB962C8B-B14F-4D97-AF65-F5344CB8AC3E}">
        <p14:creationId xmlns:p14="http://schemas.microsoft.com/office/powerpoint/2010/main" val="3875868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 detection</a:t>
            </a:r>
            <a:endParaRPr lang="en-US" dirty="0"/>
          </a:p>
        </p:txBody>
      </p:sp>
      <p:sp>
        <p:nvSpPr>
          <p:cNvPr id="3" name="Tartalom helye 2"/>
          <p:cNvSpPr>
            <a:spLocks noGrp="1"/>
          </p:cNvSpPr>
          <p:nvPr>
            <p:ph idx="1"/>
          </p:nvPr>
        </p:nvSpPr>
        <p:spPr>
          <a:xfrm>
            <a:off x="265612" y="1534985"/>
            <a:ext cx="10515600" cy="2232569"/>
          </a:xfrm>
        </p:spPr>
        <p:txBody>
          <a:bodyPr>
            <a:normAutofit lnSpcReduction="10000"/>
          </a:bodyPr>
          <a:lstStyle/>
          <a:p>
            <a:r>
              <a:rPr lang="en-US" dirty="0" smtClean="0"/>
              <a:t>Modify the Toon </a:t>
            </a:r>
            <a:r>
              <a:rPr lang="en-US" dirty="0" err="1" smtClean="0"/>
              <a:t>shader</a:t>
            </a:r>
            <a:endParaRPr lang="en-US" dirty="0" smtClean="0"/>
          </a:p>
          <a:p>
            <a:pPr lvl="1"/>
            <a:r>
              <a:rPr lang="en-US" dirty="0" smtClean="0"/>
              <a:t>Add new property</a:t>
            </a:r>
          </a:p>
          <a:p>
            <a:pPr lvl="1"/>
            <a:endParaRPr lang="en-US" dirty="0" smtClean="0"/>
          </a:p>
          <a:p>
            <a:pPr lvl="1"/>
            <a:endParaRPr lang="en-US" dirty="0" smtClean="0"/>
          </a:p>
          <a:p>
            <a:pPr lvl="1"/>
            <a:endParaRPr lang="en-US" dirty="0" smtClean="0"/>
          </a:p>
          <a:p>
            <a:pPr lvl="1"/>
            <a:r>
              <a:rPr lang="en-US" dirty="0" smtClean="0"/>
              <a:t>Use it in the fragment </a:t>
            </a:r>
            <a:r>
              <a:rPr lang="en-US" dirty="0" err="1" smtClean="0"/>
              <a:t>shader</a:t>
            </a:r>
            <a:endParaRPr lang="en-US" dirty="0" smtClean="0"/>
          </a:p>
          <a:p>
            <a:pPr marL="457200" lvl="1" indent="0">
              <a:buNone/>
            </a:pPr>
            <a:endParaRPr lang="en-US" dirty="0"/>
          </a:p>
        </p:txBody>
      </p:sp>
      <p:sp>
        <p:nvSpPr>
          <p:cNvPr id="4" name="Téglalap 3"/>
          <p:cNvSpPr/>
          <p:nvPr/>
        </p:nvSpPr>
        <p:spPr>
          <a:xfrm>
            <a:off x="228600" y="2216902"/>
            <a:ext cx="10589623" cy="1077218"/>
          </a:xfrm>
          <a:prstGeom prst="rect">
            <a:avLst/>
          </a:prstGeom>
        </p:spPr>
        <p:txBody>
          <a:bodyPr wrap="square">
            <a:spAutoFit/>
          </a:bodyPr>
          <a:lstStyle/>
          <a:p>
            <a:r>
              <a:rPr lang="en-US" sz="1600" dirty="0" smtClean="0">
                <a:solidFill>
                  <a:schemeClr val="bg2">
                    <a:lumMod val="50000"/>
                  </a:schemeClr>
                </a:solidFill>
                <a:latin typeface="Consolas" panose="020B0609020204030204" pitchFamily="49" charset="0"/>
              </a:rPr>
              <a:t>Properties</a:t>
            </a:r>
          </a:p>
          <a:p>
            <a:r>
              <a:rPr lang="en-US" sz="1600" dirty="0" smtClean="0">
                <a:solidFill>
                  <a:schemeClr val="bg2">
                    <a:lumMod val="50000"/>
                  </a:schemeClr>
                </a:solidFill>
                <a:latin typeface="Consolas" panose="020B0609020204030204" pitchFamily="49" charset="0"/>
              </a:rPr>
              <a:t>{</a:t>
            </a:r>
          </a:p>
          <a:p>
            <a:r>
              <a:rPr lang="en-US" sz="1600" dirty="0" smtClean="0">
                <a:solidFill>
                  <a:schemeClr val="bg2">
                    <a:lumMod val="50000"/>
                  </a:schemeClr>
                </a:solidFill>
                <a:latin typeface="Consolas" panose="020B0609020204030204" pitchFamily="49" charset="0"/>
              </a:rPr>
              <a:t>	_</a:t>
            </a:r>
            <a:r>
              <a:rPr lang="en-US" sz="1600" dirty="0" err="1" smtClean="0">
                <a:solidFill>
                  <a:schemeClr val="bg2">
                    <a:lumMod val="50000"/>
                  </a:schemeClr>
                </a:solidFill>
                <a:latin typeface="Consolas" panose="020B0609020204030204" pitchFamily="49" charset="0"/>
              </a:rPr>
              <a:t>MainTex</a:t>
            </a:r>
            <a:r>
              <a:rPr lang="en-US" sz="1600" dirty="0" smtClean="0">
                <a:solidFill>
                  <a:schemeClr val="bg2">
                    <a:lumMod val="50000"/>
                  </a:schemeClr>
                </a:solidFill>
                <a:latin typeface="Consolas" panose="020B0609020204030204" pitchFamily="49" charset="0"/>
              </a:rPr>
              <a:t> ("Texture", 2D) = "white" {}</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contourThreshold</a:t>
            </a:r>
            <a:r>
              <a:rPr lang="en-US" sz="1600" dirty="0" smtClean="0">
                <a:solidFill>
                  <a:srgbClr val="000000"/>
                </a:solidFill>
                <a:latin typeface="Consolas" panose="020B0609020204030204" pitchFamily="49" charset="0"/>
              </a:rPr>
              <a:t> (</a:t>
            </a:r>
            <a:r>
              <a:rPr lang="en-US" sz="1600" dirty="0" smtClean="0">
                <a:solidFill>
                  <a:srgbClr val="A31515"/>
                </a:solidFill>
                <a:latin typeface="Consolas" panose="020B0609020204030204" pitchFamily="49" charset="0"/>
              </a:rPr>
              <a:t>"Contour Threshold"</a:t>
            </a:r>
            <a:r>
              <a:rPr lang="en-US" sz="1600" dirty="0" smtClean="0">
                <a:solidFill>
                  <a:srgbClr val="000000"/>
                </a:solidFill>
                <a:latin typeface="Consolas" panose="020B0609020204030204" pitchFamily="49" charset="0"/>
              </a:rPr>
              <a:t>, Range(0.0,1.0)) = 0.0</a:t>
            </a:r>
            <a:endParaRPr lang="en-US" sz="1600" dirty="0"/>
          </a:p>
        </p:txBody>
      </p:sp>
      <p:sp>
        <p:nvSpPr>
          <p:cNvPr id="5" name="Téglalap 4"/>
          <p:cNvSpPr/>
          <p:nvPr/>
        </p:nvSpPr>
        <p:spPr>
          <a:xfrm>
            <a:off x="265612" y="3811012"/>
            <a:ext cx="11660776" cy="3108543"/>
          </a:xfrm>
          <a:prstGeom prst="rect">
            <a:avLst/>
          </a:prstGeom>
        </p:spPr>
        <p:txBody>
          <a:bodyPr wrap="square">
            <a:spAutoFit/>
          </a:bodyPr>
          <a:lstStyle/>
          <a:p>
            <a:r>
              <a:rPr lang="en-US" sz="1600" dirty="0" smtClean="0">
                <a:solidFill>
                  <a:srgbClr val="0000FF"/>
                </a:solidFill>
                <a:latin typeface="Consolas" panose="020B0609020204030204" pitchFamily="49" charset="0"/>
              </a:rPr>
              <a:t>float</a:t>
            </a: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contourThreshold</a:t>
            </a:r>
            <a:r>
              <a:rPr lang="en-US" sz="1600" dirty="0" smtClean="0">
                <a:solidFill>
                  <a:srgbClr val="000000"/>
                </a:solidFill>
                <a:latin typeface="Consolas" panose="020B0609020204030204" pitchFamily="49" charset="0"/>
              </a:rPr>
              <a:t>;</a:t>
            </a:r>
          </a:p>
          <a:p>
            <a:r>
              <a:rPr lang="en-US" sz="1600" dirty="0" smtClean="0">
                <a:solidFill>
                  <a:schemeClr val="bg2">
                    <a:lumMod val="50000"/>
                  </a:schemeClr>
                </a:solidFill>
                <a:latin typeface="Consolas" panose="020B0609020204030204" pitchFamily="49" charset="0"/>
              </a:rPr>
              <a:t>float4 </a:t>
            </a:r>
            <a:r>
              <a:rPr lang="en-US" sz="1600" dirty="0" err="1" smtClean="0">
                <a:solidFill>
                  <a:schemeClr val="bg2">
                    <a:lumMod val="50000"/>
                  </a:schemeClr>
                </a:solidFill>
                <a:latin typeface="Consolas" panose="020B0609020204030204" pitchFamily="49" charset="0"/>
              </a:rPr>
              <a:t>frag_toon</a:t>
            </a:r>
            <a:r>
              <a:rPr lang="en-US" sz="1600" dirty="0" smtClean="0">
                <a:solidFill>
                  <a:schemeClr val="bg2">
                    <a:lumMod val="50000"/>
                  </a:schemeClr>
                </a:solidFill>
                <a:latin typeface="Consolas" panose="020B0609020204030204" pitchFamily="49" charset="0"/>
              </a:rPr>
              <a:t>(v2f_toon </a:t>
            </a:r>
            <a:r>
              <a:rPr lang="en-US" sz="1600" dirty="0" err="1" smtClean="0">
                <a:solidFill>
                  <a:schemeClr val="bg2">
                    <a:lumMod val="50000"/>
                  </a:schemeClr>
                </a:solidFill>
                <a:latin typeface="Consolas" panose="020B0609020204030204" pitchFamily="49" charset="0"/>
              </a:rPr>
              <a:t>i</a:t>
            </a:r>
            <a:r>
              <a:rPr lang="en-US" sz="1600" dirty="0" smtClean="0">
                <a:solidFill>
                  <a:schemeClr val="bg2">
                    <a:lumMod val="50000"/>
                  </a:schemeClr>
                </a:solidFill>
                <a:latin typeface="Consolas" panose="020B0609020204030204" pitchFamily="49" charset="0"/>
              </a:rPr>
              <a:t>) : </a:t>
            </a:r>
            <a:r>
              <a:rPr lang="en-US" sz="1600" dirty="0" err="1" smtClean="0">
                <a:solidFill>
                  <a:schemeClr val="bg2">
                    <a:lumMod val="50000"/>
                  </a:schemeClr>
                </a:solidFill>
                <a:latin typeface="Consolas" panose="020B0609020204030204" pitchFamily="49" charset="0"/>
              </a:rPr>
              <a:t>SV_Target</a:t>
            </a:r>
            <a:endParaRPr lang="en-US" sz="1600" dirty="0" smtClean="0">
              <a:solidFill>
                <a:schemeClr val="bg2">
                  <a:lumMod val="50000"/>
                </a:schemeClr>
              </a:solidFill>
              <a:latin typeface="Consolas" panose="020B0609020204030204" pitchFamily="49" charset="0"/>
            </a:endParaRPr>
          </a:p>
          <a:p>
            <a:r>
              <a:rPr lang="en-US" sz="1600" dirty="0" smtClean="0">
                <a:solidFill>
                  <a:schemeClr val="bg2">
                    <a:lumMod val="50000"/>
                  </a:schemeClr>
                </a:solidFill>
                <a:latin typeface="Consolas" panose="020B0609020204030204" pitchFamily="49" charset="0"/>
              </a:rPr>
              <a:t>{</a:t>
            </a:r>
          </a:p>
          <a:p>
            <a:pPr lvl="1"/>
            <a:r>
              <a:rPr lang="en-US" sz="1600" dirty="0" smtClean="0">
                <a:solidFill>
                  <a:schemeClr val="bg2">
                    <a:lumMod val="50000"/>
                  </a:schemeClr>
                </a:solidFill>
                <a:latin typeface="Consolas" panose="020B0609020204030204" pitchFamily="49" charset="0"/>
              </a:rPr>
              <a:t>float3 N = normalize(</a:t>
            </a:r>
            <a:r>
              <a:rPr lang="en-US" sz="1600" dirty="0" err="1" smtClean="0">
                <a:solidFill>
                  <a:schemeClr val="bg2">
                    <a:lumMod val="50000"/>
                  </a:schemeClr>
                </a:solidFill>
                <a:latin typeface="Consolas" panose="020B0609020204030204" pitchFamily="49" charset="0"/>
              </a:rPr>
              <a:t>i.normal</a:t>
            </a:r>
            <a:r>
              <a:rPr lang="en-US" sz="1600" dirty="0" smtClean="0">
                <a:solidFill>
                  <a:schemeClr val="bg2">
                    <a:lumMod val="50000"/>
                  </a:schemeClr>
                </a:solidFill>
                <a:latin typeface="Consolas" panose="020B0609020204030204" pitchFamily="49" charset="0"/>
              </a:rPr>
              <a:t>);</a:t>
            </a:r>
          </a:p>
          <a:p>
            <a:pPr lvl="1"/>
            <a:r>
              <a:rPr lang="en-US" sz="1600" dirty="0" smtClean="0">
                <a:solidFill>
                  <a:schemeClr val="bg2">
                    <a:lumMod val="50000"/>
                  </a:schemeClr>
                </a:solidFill>
                <a:latin typeface="Consolas" panose="020B0609020204030204" pitchFamily="49" charset="0"/>
              </a:rPr>
              <a:t>float3 L = normalize(</a:t>
            </a:r>
            <a:r>
              <a:rPr lang="en-US" sz="1600" dirty="0" err="1" smtClean="0">
                <a:solidFill>
                  <a:schemeClr val="bg2">
                    <a:lumMod val="50000"/>
                  </a:schemeClr>
                </a:solidFill>
                <a:latin typeface="Consolas" panose="020B0609020204030204" pitchFamily="49" charset="0"/>
              </a:rPr>
              <a:t>i.lightDir</a:t>
            </a:r>
            <a:r>
              <a:rPr lang="en-US" sz="1600" dirty="0" smtClean="0">
                <a:solidFill>
                  <a:schemeClr val="bg2">
                    <a:lumMod val="50000"/>
                  </a:schemeClr>
                </a:solidFill>
                <a:latin typeface="Consolas" panose="020B0609020204030204" pitchFamily="49" charset="0"/>
              </a:rPr>
              <a:t>);</a:t>
            </a:r>
          </a:p>
          <a:p>
            <a:pPr lvl="1"/>
            <a:r>
              <a:rPr lang="en-US" sz="1600" dirty="0" smtClean="0">
                <a:solidFill>
                  <a:schemeClr val="bg2">
                    <a:lumMod val="50000"/>
                  </a:schemeClr>
                </a:solidFill>
                <a:latin typeface="Consolas" panose="020B0609020204030204" pitchFamily="49" charset="0"/>
              </a:rPr>
              <a:t>float </a:t>
            </a:r>
            <a:r>
              <a:rPr lang="en-US" sz="1600" dirty="0" err="1" smtClean="0">
                <a:solidFill>
                  <a:schemeClr val="bg2">
                    <a:lumMod val="50000"/>
                  </a:schemeClr>
                </a:solidFill>
                <a:latin typeface="Consolas" panose="020B0609020204030204" pitchFamily="49" charset="0"/>
              </a:rPr>
              <a:t>NdL</a:t>
            </a:r>
            <a:r>
              <a:rPr lang="en-US" sz="1600" dirty="0" smtClean="0">
                <a:solidFill>
                  <a:schemeClr val="bg2">
                    <a:lumMod val="50000"/>
                  </a:schemeClr>
                </a:solidFill>
                <a:latin typeface="Consolas" panose="020B0609020204030204" pitchFamily="49" charset="0"/>
              </a:rPr>
              <a:t> = dot(N, L);</a:t>
            </a:r>
          </a:p>
          <a:p>
            <a:pPr lvl="1"/>
            <a:r>
              <a:rPr lang="en-US" sz="1600" dirty="0" smtClean="0">
                <a:solidFill>
                  <a:schemeClr val="bg2">
                    <a:lumMod val="50000"/>
                  </a:schemeClr>
                </a:solidFill>
                <a:latin typeface="Consolas" panose="020B0609020204030204" pitchFamily="49" charset="0"/>
              </a:rPr>
              <a:t>float4 col = tex2D(_</a:t>
            </a:r>
            <a:r>
              <a:rPr lang="en-US" sz="1600" dirty="0" err="1" smtClean="0">
                <a:solidFill>
                  <a:schemeClr val="bg2">
                    <a:lumMod val="50000"/>
                  </a:schemeClr>
                </a:solidFill>
                <a:latin typeface="Consolas" panose="020B0609020204030204" pitchFamily="49" charset="0"/>
              </a:rPr>
              <a:t>MainTex</a:t>
            </a:r>
            <a:r>
              <a:rPr lang="en-US" sz="1600" dirty="0" smtClean="0">
                <a:solidFill>
                  <a:schemeClr val="bg2">
                    <a:lumMod val="50000"/>
                  </a:schemeClr>
                </a:solidFill>
                <a:latin typeface="Consolas" panose="020B0609020204030204" pitchFamily="49" charset="0"/>
              </a:rPr>
              <a:t>, float2(</a:t>
            </a:r>
            <a:r>
              <a:rPr lang="en-US" sz="1600" dirty="0" err="1" smtClean="0">
                <a:solidFill>
                  <a:schemeClr val="bg2">
                    <a:lumMod val="50000"/>
                  </a:schemeClr>
                </a:solidFill>
                <a:latin typeface="Consolas" panose="020B0609020204030204" pitchFamily="49" charset="0"/>
              </a:rPr>
              <a:t>NdL</a:t>
            </a:r>
            <a:r>
              <a:rPr lang="en-US" sz="1600" dirty="0" smtClean="0">
                <a:solidFill>
                  <a:schemeClr val="bg2">
                    <a:lumMod val="50000"/>
                  </a:schemeClr>
                </a:solidFill>
                <a:latin typeface="Consolas" panose="020B0609020204030204" pitchFamily="49" charset="0"/>
              </a:rPr>
              <a:t>, 0.5));</a:t>
            </a:r>
          </a:p>
          <a:p>
            <a:pPr lvl="1"/>
            <a:r>
              <a:rPr lang="en-US" sz="1600" dirty="0" smtClean="0">
                <a:solidFill>
                  <a:srgbClr val="0000FF"/>
                </a:solidFill>
                <a:latin typeface="Consolas" panose="020B0609020204030204" pitchFamily="49" charset="0"/>
              </a:rPr>
              <a:t>float3</a:t>
            </a:r>
            <a:r>
              <a:rPr lang="en-US" sz="1600" dirty="0" smtClean="0">
                <a:solidFill>
                  <a:srgbClr val="000000"/>
                </a:solidFill>
                <a:latin typeface="Consolas" panose="020B0609020204030204" pitchFamily="49" charset="0"/>
              </a:rPr>
              <a:t> V = normalize(</a:t>
            </a:r>
            <a:r>
              <a:rPr lang="en-US" sz="1600" dirty="0" err="1" smtClean="0">
                <a:solidFill>
                  <a:srgbClr val="000000"/>
                </a:solidFill>
                <a:latin typeface="Consolas" panose="020B0609020204030204" pitchFamily="49" charset="0"/>
              </a:rPr>
              <a:t>i.viewDir</a:t>
            </a:r>
            <a:r>
              <a:rPr lang="en-US" sz="1600" dirty="0" smtClean="0">
                <a:solidFill>
                  <a:srgbClr val="000000"/>
                </a:solidFill>
                <a:latin typeface="Consolas" panose="020B0609020204030204" pitchFamily="49" charset="0"/>
              </a:rPr>
              <a:t>);</a:t>
            </a:r>
          </a:p>
          <a:p>
            <a:r>
              <a:rPr lang="en-US" sz="1600" dirty="0" smtClean="0">
                <a:solidFill>
                  <a:srgbClr val="0000FF"/>
                </a:solidFill>
                <a:latin typeface="Consolas" panose="020B0609020204030204" pitchFamily="49" charset="0"/>
              </a:rPr>
              <a:t>    float</a:t>
            </a:r>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edgeValue</a:t>
            </a:r>
            <a:r>
              <a:rPr lang="en-US" sz="1600" dirty="0" smtClean="0">
                <a:solidFill>
                  <a:srgbClr val="000000"/>
                </a:solidFill>
                <a:latin typeface="Consolas" panose="020B0609020204030204" pitchFamily="49" charset="0"/>
              </a:rPr>
              <a:t> = step(</a:t>
            </a:r>
            <a:r>
              <a:rPr lang="en-US" sz="1600" dirty="0" err="1" smtClean="0">
                <a:solidFill>
                  <a:srgbClr val="000000"/>
                </a:solidFill>
                <a:latin typeface="Consolas" panose="020B0609020204030204" pitchFamily="49" charset="0"/>
              </a:rPr>
              <a:t>contourThreshold</a:t>
            </a:r>
            <a:r>
              <a:rPr lang="en-US" sz="1600" dirty="0" smtClean="0">
                <a:solidFill>
                  <a:srgbClr val="000000"/>
                </a:solidFill>
                <a:latin typeface="Consolas" panose="020B0609020204030204" pitchFamily="49" charset="0"/>
              </a:rPr>
              <a:t>, dot(N,V));</a:t>
            </a:r>
          </a:p>
          <a:p>
            <a:r>
              <a:rPr lang="en-US" sz="1600" dirty="0" smtClean="0">
                <a:solidFill>
                  <a:srgbClr val="000000"/>
                </a:solidFill>
                <a:latin typeface="Consolas" panose="020B0609020204030204" pitchFamily="49" charset="0"/>
              </a:rPr>
              <a:t>    </a:t>
            </a:r>
            <a:r>
              <a:rPr lang="en-US" sz="1600" dirty="0" err="1" smtClean="0">
                <a:solidFill>
                  <a:srgbClr val="000000"/>
                </a:solidFill>
                <a:latin typeface="Consolas" panose="020B0609020204030204" pitchFamily="49" charset="0"/>
              </a:rPr>
              <a:t>col.rgb</a:t>
            </a:r>
            <a:r>
              <a:rPr lang="en-US" sz="1600" dirty="0" smtClean="0">
                <a:solidFill>
                  <a:srgbClr val="000000"/>
                </a:solidFill>
                <a:latin typeface="Consolas" panose="020B0609020204030204" pitchFamily="49" charset="0"/>
              </a:rPr>
              <a:t> *= </a:t>
            </a:r>
            <a:r>
              <a:rPr lang="en-US" sz="1600" dirty="0" err="1" smtClean="0">
                <a:solidFill>
                  <a:srgbClr val="000000"/>
                </a:solidFill>
                <a:latin typeface="Consolas" panose="020B0609020204030204" pitchFamily="49" charset="0"/>
              </a:rPr>
              <a:t>edgeValue</a:t>
            </a:r>
            <a:r>
              <a:rPr lang="en-US" sz="1600" dirty="0" smtClean="0">
                <a:solidFill>
                  <a:srgbClr val="000000"/>
                </a:solidFill>
                <a:latin typeface="Consolas" panose="020B0609020204030204" pitchFamily="49" charset="0"/>
              </a:rPr>
              <a:t>;</a:t>
            </a:r>
          </a:p>
          <a:p>
            <a:pPr lvl="1"/>
            <a:r>
              <a:rPr lang="en-US" sz="1600" dirty="0" smtClean="0">
                <a:solidFill>
                  <a:schemeClr val="bg2">
                    <a:lumMod val="50000"/>
                  </a:schemeClr>
                </a:solidFill>
                <a:latin typeface="Consolas" panose="020B0609020204030204" pitchFamily="49" charset="0"/>
              </a:rPr>
              <a:t>return col;</a:t>
            </a:r>
          </a:p>
          <a:p>
            <a:r>
              <a:rPr lang="en-US" sz="1600" dirty="0" smtClean="0">
                <a:solidFill>
                  <a:schemeClr val="bg2">
                    <a:lumMod val="50000"/>
                  </a:schemeClr>
                </a:solidFill>
                <a:latin typeface="Consolas" panose="020B0609020204030204" pitchFamily="49" charset="0"/>
              </a:rPr>
              <a:t>}</a:t>
            </a:r>
            <a:endParaRPr lang="en-US" sz="1600" dirty="0">
              <a:solidFill>
                <a:schemeClr val="bg2">
                  <a:lumMod val="50000"/>
                </a:schemeClr>
              </a:solidFill>
            </a:endParaRPr>
          </a:p>
        </p:txBody>
      </p:sp>
      <p:pic>
        <p:nvPicPr>
          <p:cNvPr id="6" name="Kép 5"/>
          <p:cNvPicPr>
            <a:picLocks noChangeAspect="1"/>
          </p:cNvPicPr>
          <p:nvPr/>
        </p:nvPicPr>
        <p:blipFill>
          <a:blip r:embed="rId2"/>
          <a:stretch>
            <a:fillRect/>
          </a:stretch>
        </p:blipFill>
        <p:spPr>
          <a:xfrm>
            <a:off x="8806386" y="190954"/>
            <a:ext cx="3050334" cy="6542745"/>
          </a:xfrm>
          <a:prstGeom prst="rect">
            <a:avLst/>
          </a:prstGeom>
        </p:spPr>
      </p:pic>
    </p:spTree>
    <p:extLst>
      <p:ext uri="{BB962C8B-B14F-4D97-AF65-F5344CB8AC3E}">
        <p14:creationId xmlns:p14="http://schemas.microsoft.com/office/powerpoint/2010/main" val="4974622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 detection</a:t>
            </a:r>
            <a:endParaRPr lang="en-US" dirty="0"/>
          </a:p>
        </p:txBody>
      </p:sp>
      <p:sp>
        <p:nvSpPr>
          <p:cNvPr id="3" name="Tartalom helye 2"/>
          <p:cNvSpPr>
            <a:spLocks noGrp="1"/>
          </p:cNvSpPr>
          <p:nvPr>
            <p:ph idx="1"/>
          </p:nvPr>
        </p:nvSpPr>
        <p:spPr>
          <a:xfrm>
            <a:off x="838200" y="1825625"/>
            <a:ext cx="10515600" cy="569232"/>
          </a:xfrm>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838200" y="2394857"/>
            <a:ext cx="10758623" cy="4341678"/>
          </a:xfrm>
          <a:prstGeom prst="rect">
            <a:avLst/>
          </a:prstGeom>
        </p:spPr>
      </p:pic>
    </p:spTree>
    <p:extLst>
      <p:ext uri="{BB962C8B-B14F-4D97-AF65-F5344CB8AC3E}">
        <p14:creationId xmlns:p14="http://schemas.microsoft.com/office/powerpoint/2010/main" val="25953754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Task</a:t>
            </a:r>
            <a:endParaRPr lang="en-US" dirty="0"/>
          </a:p>
        </p:txBody>
      </p:sp>
      <p:sp>
        <p:nvSpPr>
          <p:cNvPr id="3" name="Tartalom helye 2"/>
          <p:cNvSpPr>
            <a:spLocks noGrp="1"/>
          </p:cNvSpPr>
          <p:nvPr>
            <p:ph idx="1"/>
          </p:nvPr>
        </p:nvSpPr>
        <p:spPr>
          <a:xfrm>
            <a:off x="254725" y="1512116"/>
            <a:ext cx="10515600" cy="4351338"/>
          </a:xfrm>
        </p:spPr>
        <p:txBody>
          <a:bodyPr/>
          <a:lstStyle/>
          <a:p>
            <a:r>
              <a:rPr lang="en-US" dirty="0" smtClean="0"/>
              <a:t>Create a smooth edge (replace step() with </a:t>
            </a:r>
            <a:r>
              <a:rPr lang="en-US" dirty="0" err="1" smtClean="0"/>
              <a:t>smoothstep</a:t>
            </a:r>
            <a:r>
              <a:rPr lang="en-US" dirty="0" smtClean="0"/>
              <a:t>())</a:t>
            </a:r>
            <a:endParaRPr lang="en-US" dirty="0"/>
          </a:p>
        </p:txBody>
      </p:sp>
      <p:pic>
        <p:nvPicPr>
          <p:cNvPr id="4" name="Kép 3"/>
          <p:cNvPicPr>
            <a:picLocks noChangeAspect="1"/>
          </p:cNvPicPr>
          <p:nvPr/>
        </p:nvPicPr>
        <p:blipFill>
          <a:blip r:embed="rId2"/>
          <a:stretch>
            <a:fillRect/>
          </a:stretch>
        </p:blipFill>
        <p:spPr>
          <a:xfrm>
            <a:off x="347118" y="2422751"/>
            <a:ext cx="11306175" cy="4276725"/>
          </a:xfrm>
          <a:prstGeom prst="rect">
            <a:avLst/>
          </a:prstGeom>
        </p:spPr>
      </p:pic>
      <p:pic>
        <p:nvPicPr>
          <p:cNvPr id="5" name="Kép 4"/>
          <p:cNvPicPr>
            <a:picLocks noChangeAspect="1"/>
          </p:cNvPicPr>
          <p:nvPr/>
        </p:nvPicPr>
        <p:blipFill>
          <a:blip r:embed="rId3"/>
          <a:stretch>
            <a:fillRect/>
          </a:stretch>
        </p:blipFill>
        <p:spPr>
          <a:xfrm>
            <a:off x="9391241" y="138783"/>
            <a:ext cx="2262052" cy="2100888"/>
          </a:xfrm>
          <a:prstGeom prst="rect">
            <a:avLst/>
          </a:prstGeom>
        </p:spPr>
      </p:pic>
    </p:spTree>
    <p:extLst>
      <p:ext uri="{BB962C8B-B14F-4D97-AF65-F5344CB8AC3E}">
        <p14:creationId xmlns:p14="http://schemas.microsoft.com/office/powerpoint/2010/main" val="8787421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How to apply Per </a:t>
            </a:r>
            <a:r>
              <a:rPr lang="en-US" dirty="0" smtClean="0"/>
              <a:t>Pixel </a:t>
            </a:r>
            <a:r>
              <a:rPr lang="en-US" dirty="0" smtClean="0"/>
              <a:t>contours to the whole scene?</a:t>
            </a:r>
            <a:endParaRPr lang="en-US" dirty="0"/>
          </a:p>
        </p:txBody>
      </p:sp>
      <p:sp>
        <p:nvSpPr>
          <p:cNvPr id="3" name="Tartalom helye 2"/>
          <p:cNvSpPr>
            <a:spLocks noGrp="1"/>
          </p:cNvSpPr>
          <p:nvPr>
            <p:ph idx="1"/>
          </p:nvPr>
        </p:nvSpPr>
        <p:spPr>
          <a:xfrm>
            <a:off x="838200" y="1825625"/>
            <a:ext cx="6912429" cy="2776856"/>
          </a:xfrm>
        </p:spPr>
        <p:txBody>
          <a:bodyPr/>
          <a:lstStyle/>
          <a:p>
            <a:r>
              <a:rPr lang="en-US" dirty="0" smtClean="0"/>
              <a:t>We will render the whole scene twice and use </a:t>
            </a:r>
            <a:r>
              <a:rPr lang="en-US" dirty="0" err="1" smtClean="0"/>
              <a:t>shader</a:t>
            </a:r>
            <a:r>
              <a:rPr lang="en-US" dirty="0" smtClean="0"/>
              <a:t> replacement in the second pass</a:t>
            </a:r>
          </a:p>
          <a:p>
            <a:r>
              <a:rPr lang="en-US" dirty="0" smtClean="0"/>
              <a:t>First restore </a:t>
            </a:r>
            <a:r>
              <a:rPr lang="en-US" dirty="0" err="1" smtClean="0"/>
              <a:t>Robo’s</a:t>
            </a:r>
            <a:r>
              <a:rPr lang="en-US" dirty="0" smtClean="0"/>
              <a:t> materials</a:t>
            </a:r>
          </a:p>
          <a:p>
            <a:r>
              <a:rPr lang="en-US" dirty="0" smtClean="0"/>
              <a:t>Select group3</a:t>
            </a:r>
          </a:p>
          <a:p>
            <a:r>
              <a:rPr lang="en-US" dirty="0" smtClean="0"/>
              <a:t>Bind the 3 correct materials (from Asset/Materials) to the Material slots</a:t>
            </a:r>
          </a:p>
          <a:p>
            <a:endParaRPr lang="en-US" dirty="0"/>
          </a:p>
        </p:txBody>
      </p:sp>
      <p:pic>
        <p:nvPicPr>
          <p:cNvPr id="4" name="Kép 3"/>
          <p:cNvPicPr>
            <a:picLocks noChangeAspect="1"/>
          </p:cNvPicPr>
          <p:nvPr/>
        </p:nvPicPr>
        <p:blipFill>
          <a:blip r:embed="rId2"/>
          <a:stretch>
            <a:fillRect/>
          </a:stretch>
        </p:blipFill>
        <p:spPr>
          <a:xfrm>
            <a:off x="7993380" y="1027906"/>
            <a:ext cx="3886200" cy="5676900"/>
          </a:xfrm>
          <a:prstGeom prst="rect">
            <a:avLst/>
          </a:prstGeom>
        </p:spPr>
      </p:pic>
      <p:pic>
        <p:nvPicPr>
          <p:cNvPr id="5" name="Kép 4"/>
          <p:cNvPicPr>
            <a:picLocks noChangeAspect="1"/>
          </p:cNvPicPr>
          <p:nvPr/>
        </p:nvPicPr>
        <p:blipFill>
          <a:blip r:embed="rId3"/>
          <a:stretch>
            <a:fillRect/>
          </a:stretch>
        </p:blipFill>
        <p:spPr>
          <a:xfrm>
            <a:off x="2916962" y="4767535"/>
            <a:ext cx="2143125" cy="1381125"/>
          </a:xfrm>
          <a:prstGeom prst="rect">
            <a:avLst/>
          </a:prstGeom>
        </p:spPr>
      </p:pic>
      <p:cxnSp>
        <p:nvCxnSpPr>
          <p:cNvPr id="7" name="Egyenes összekötő nyíllal 6"/>
          <p:cNvCxnSpPr/>
          <p:nvPr/>
        </p:nvCxnSpPr>
        <p:spPr>
          <a:xfrm>
            <a:off x="4545874" y="5373189"/>
            <a:ext cx="4990012" cy="940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Egyenes összekötő nyíllal 7"/>
          <p:cNvCxnSpPr/>
          <p:nvPr/>
        </p:nvCxnSpPr>
        <p:spPr>
          <a:xfrm>
            <a:off x="3544389" y="4994549"/>
            <a:ext cx="6086609" cy="87939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6415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contours </a:t>
            </a:r>
            <a:r>
              <a:rPr lang="en-US" dirty="0" smtClean="0"/>
              <a:t>for</a:t>
            </a:r>
            <a:r>
              <a:rPr lang="en-US" dirty="0" smtClean="0"/>
              <a:t> </a:t>
            </a:r>
            <a:r>
              <a:rPr lang="en-US" dirty="0" smtClean="0"/>
              <a:t>the whole scene</a:t>
            </a:r>
            <a:endParaRPr lang="en-US" dirty="0"/>
          </a:p>
        </p:txBody>
      </p:sp>
      <p:sp>
        <p:nvSpPr>
          <p:cNvPr id="3" name="Tartalom helye 2"/>
          <p:cNvSpPr>
            <a:spLocks noGrp="1"/>
          </p:cNvSpPr>
          <p:nvPr>
            <p:ph idx="1"/>
          </p:nvPr>
        </p:nvSpPr>
        <p:spPr>
          <a:xfrm>
            <a:off x="478972" y="1346653"/>
            <a:ext cx="10596154" cy="743404"/>
          </a:xfrm>
        </p:spPr>
        <p:txBody>
          <a:bodyPr>
            <a:normAutofit fontScale="92500"/>
          </a:bodyPr>
          <a:lstStyle/>
          <a:p>
            <a:r>
              <a:rPr lang="en-US" dirty="0" smtClean="0"/>
              <a:t>Create a new unlit </a:t>
            </a:r>
            <a:r>
              <a:rPr lang="en-US" dirty="0" err="1" smtClean="0"/>
              <a:t>shader</a:t>
            </a:r>
            <a:r>
              <a:rPr lang="en-US" dirty="0" smtClean="0"/>
              <a:t> and name it </a:t>
            </a:r>
            <a:r>
              <a:rPr lang="en-US" dirty="0" err="1" smtClean="0"/>
              <a:t>PerPixelContoursReplacementShader</a:t>
            </a:r>
            <a:endParaRPr lang="en-US" dirty="0"/>
          </a:p>
        </p:txBody>
      </p:sp>
      <p:sp>
        <p:nvSpPr>
          <p:cNvPr id="4" name="Téglalap 3"/>
          <p:cNvSpPr/>
          <p:nvPr/>
        </p:nvSpPr>
        <p:spPr>
          <a:xfrm>
            <a:off x="478972" y="1942783"/>
            <a:ext cx="11286308" cy="5016758"/>
          </a:xfrm>
          <a:prstGeom prst="rect">
            <a:avLst/>
          </a:prstGeom>
        </p:spPr>
        <p:txBody>
          <a:bodyPr wrap="square">
            <a:spAutoFit/>
          </a:bodyPr>
          <a:lstStyle/>
          <a:p>
            <a:r>
              <a:rPr lang="en-US" sz="1600" dirty="0" err="1">
                <a:solidFill>
                  <a:srgbClr val="000000"/>
                </a:solidFill>
                <a:latin typeface="Consolas" panose="020B0609020204030204" pitchFamily="49" charset="0"/>
              </a:rPr>
              <a:t>Shader</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"NPR/</a:t>
            </a:r>
            <a:r>
              <a:rPr lang="en-US" sz="1600" dirty="0" err="1">
                <a:solidFill>
                  <a:srgbClr val="A31515"/>
                </a:solidFill>
                <a:latin typeface="Consolas" panose="020B0609020204030204" pitchFamily="49" charset="0"/>
              </a:rPr>
              <a:t>PerPixelContoursReplacementShader</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a:t>
            </a:r>
          </a:p>
          <a:p>
            <a:pPr lvl="1"/>
            <a:r>
              <a:rPr lang="en-US" sz="1600" dirty="0">
                <a:solidFill>
                  <a:srgbClr val="000000"/>
                </a:solidFill>
                <a:latin typeface="Consolas" panose="020B0609020204030204" pitchFamily="49" charset="0"/>
              </a:rPr>
              <a:t>Properties</a:t>
            </a:r>
          </a:p>
          <a:p>
            <a:pPr lvl="1"/>
            <a:r>
              <a:rPr lang="en-US" sz="1600" dirty="0">
                <a:solidFill>
                  <a:srgbClr val="000000"/>
                </a:solidFill>
                <a:latin typeface="Consolas" panose="020B0609020204030204" pitchFamily="49" charset="0"/>
              </a:rPr>
              <a:t>{</a:t>
            </a:r>
          </a:p>
          <a:p>
            <a:pPr lvl="2"/>
            <a:r>
              <a:rPr lang="en-US" sz="1600" dirty="0" err="1">
                <a:solidFill>
                  <a:srgbClr val="000000"/>
                </a:solidFill>
                <a:latin typeface="Consolas" panose="020B0609020204030204" pitchFamily="49" charset="0"/>
              </a:rPr>
              <a:t>contourThreshold</a:t>
            </a:r>
            <a:r>
              <a:rPr lang="en-US" sz="1600" dirty="0">
                <a:solidFill>
                  <a:srgbClr val="000000"/>
                </a:solidFill>
                <a:latin typeface="Consolas" panose="020B0609020204030204" pitchFamily="49" charset="0"/>
              </a:rPr>
              <a:t>(</a:t>
            </a:r>
            <a:r>
              <a:rPr lang="en-US" sz="1600" dirty="0">
                <a:solidFill>
                  <a:srgbClr val="A31515"/>
                </a:solidFill>
                <a:latin typeface="Consolas" panose="020B0609020204030204" pitchFamily="49" charset="0"/>
              </a:rPr>
              <a:t>"Contour Threshold"</a:t>
            </a:r>
            <a:r>
              <a:rPr lang="en-US" sz="1600" dirty="0">
                <a:solidFill>
                  <a:srgbClr val="000000"/>
                </a:solidFill>
                <a:latin typeface="Consolas" panose="020B0609020204030204" pitchFamily="49" charset="0"/>
              </a:rPr>
              <a:t>, Range(0.0,1.0)) = 0.3</a:t>
            </a:r>
          </a:p>
          <a:p>
            <a:pPr lvl="2"/>
            <a:r>
              <a:rPr lang="en-US" sz="1600" dirty="0" err="1">
                <a:solidFill>
                  <a:srgbClr val="000000"/>
                </a:solidFill>
                <a:latin typeface="Consolas" panose="020B0609020204030204" pitchFamily="49" charset="0"/>
              </a:rPr>
              <a:t>contourFalloff</a:t>
            </a:r>
            <a:r>
              <a:rPr lang="en-US" sz="1600" dirty="0">
                <a:solidFill>
                  <a:srgbClr val="000000"/>
                </a:solidFill>
                <a:latin typeface="Consolas" panose="020B0609020204030204" pitchFamily="49" charset="0"/>
              </a:rPr>
              <a:t>(</a:t>
            </a:r>
            <a:r>
              <a:rPr lang="en-US" sz="1600" dirty="0">
                <a:solidFill>
                  <a:srgbClr val="A31515"/>
                </a:solidFill>
                <a:latin typeface="Consolas" panose="020B0609020204030204" pitchFamily="49" charset="0"/>
              </a:rPr>
              <a:t>"Contour Falloff"</a:t>
            </a:r>
            <a:r>
              <a:rPr lang="en-US" sz="1600" dirty="0">
                <a:solidFill>
                  <a:srgbClr val="000000"/>
                </a:solidFill>
                <a:latin typeface="Consolas" panose="020B0609020204030204" pitchFamily="49" charset="0"/>
              </a:rPr>
              <a:t>, Range(0.0,1.0)) = 0.05</a:t>
            </a:r>
          </a:p>
          <a:p>
            <a:pPr lvl="1"/>
            <a:r>
              <a:rPr lang="en-US" sz="1600" dirty="0">
                <a:solidFill>
                  <a:srgbClr val="000000"/>
                </a:solidFill>
                <a:latin typeface="Consolas" panose="020B0609020204030204" pitchFamily="49" charset="0"/>
              </a:rPr>
              <a:t>}</a:t>
            </a:r>
          </a:p>
          <a:p>
            <a:pPr lvl="1"/>
            <a:r>
              <a:rPr lang="en-US" sz="1600" dirty="0" err="1">
                <a:solidFill>
                  <a:srgbClr val="000000"/>
                </a:solidFill>
                <a:latin typeface="Consolas" panose="020B0609020204030204" pitchFamily="49" charset="0"/>
              </a:rPr>
              <a:t>SubShader</a:t>
            </a:r>
            <a:endParaRPr lang="en-US" sz="1600" dirty="0">
              <a:solidFill>
                <a:srgbClr val="000000"/>
              </a:solidFill>
              <a:latin typeface="Consolas" panose="020B0609020204030204" pitchFamily="49" charset="0"/>
            </a:endParaRPr>
          </a:p>
          <a:p>
            <a:pPr lvl="1"/>
            <a:r>
              <a:rPr lang="en-US" sz="1600" dirty="0">
                <a:solidFill>
                  <a:srgbClr val="000000"/>
                </a:solidFill>
                <a:latin typeface="Consolas" panose="020B0609020204030204" pitchFamily="49" charset="0"/>
              </a:rPr>
              <a:t>{</a:t>
            </a:r>
          </a:p>
          <a:p>
            <a:pPr lvl="2"/>
            <a:r>
              <a:rPr lang="en-US" sz="1600" dirty="0">
                <a:solidFill>
                  <a:srgbClr val="000000"/>
                </a:solidFill>
                <a:latin typeface="Consolas" panose="020B0609020204030204" pitchFamily="49" charset="0"/>
              </a:rPr>
              <a:t>Tags{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RenderType</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"Opaque"</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LightMode</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ForwardBase</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a:t>
            </a:r>
          </a:p>
          <a:p>
            <a:pPr lvl="2"/>
            <a:r>
              <a:rPr lang="en-US" sz="1600" dirty="0">
                <a:solidFill>
                  <a:srgbClr val="000000"/>
                </a:solidFill>
                <a:latin typeface="Consolas" panose="020B0609020204030204" pitchFamily="49" charset="0"/>
              </a:rPr>
              <a:t>LOD 100</a:t>
            </a:r>
          </a:p>
          <a:p>
            <a:pPr lvl="2"/>
            <a:endParaRPr lang="en-US" sz="1600" dirty="0">
              <a:solidFill>
                <a:srgbClr val="000000"/>
              </a:solidFill>
              <a:latin typeface="Consolas" panose="020B0609020204030204" pitchFamily="49" charset="0"/>
            </a:endParaRPr>
          </a:p>
          <a:p>
            <a:pPr lvl="2"/>
            <a:r>
              <a:rPr lang="en-US" sz="1600" dirty="0">
                <a:solidFill>
                  <a:srgbClr val="000000"/>
                </a:solidFill>
                <a:latin typeface="Consolas" panose="020B0609020204030204" pitchFamily="49" charset="0"/>
              </a:rPr>
              <a:t>Pass</a:t>
            </a:r>
          </a:p>
          <a:p>
            <a:pPr lvl="2"/>
            <a:r>
              <a:rPr lang="en-US" sz="1600" dirty="0">
                <a:solidFill>
                  <a:srgbClr val="000000"/>
                </a:solidFill>
                <a:latin typeface="Consolas" panose="020B0609020204030204" pitchFamily="49" charset="0"/>
              </a:rPr>
              <a:t>{</a:t>
            </a:r>
          </a:p>
          <a:p>
            <a:pPr lvl="3"/>
            <a:r>
              <a:rPr lang="en-US" sz="1600" dirty="0">
                <a:solidFill>
                  <a:srgbClr val="000000"/>
                </a:solidFill>
                <a:latin typeface="Consolas" panose="020B0609020204030204" pitchFamily="49" charset="0"/>
              </a:rPr>
              <a:t>Cull Off</a:t>
            </a:r>
          </a:p>
          <a:p>
            <a:pPr lvl="3"/>
            <a:r>
              <a:rPr lang="en-US" sz="1600" dirty="0" err="1">
                <a:solidFill>
                  <a:srgbClr val="000000"/>
                </a:solidFill>
                <a:latin typeface="Consolas" panose="020B0609020204030204" pitchFamily="49" charset="0"/>
              </a:rPr>
              <a:t>ZWrite</a:t>
            </a:r>
            <a:r>
              <a:rPr lang="en-US" sz="1600" dirty="0">
                <a:solidFill>
                  <a:srgbClr val="000000"/>
                </a:solidFill>
                <a:latin typeface="Consolas" panose="020B0609020204030204" pitchFamily="49" charset="0"/>
              </a:rPr>
              <a:t> Off</a:t>
            </a:r>
          </a:p>
          <a:p>
            <a:pPr lvl="3"/>
            <a:r>
              <a:rPr lang="en-US" sz="1600" dirty="0" err="1">
                <a:solidFill>
                  <a:srgbClr val="000000"/>
                </a:solidFill>
                <a:latin typeface="Consolas" panose="020B0609020204030204" pitchFamily="49" charset="0"/>
              </a:rPr>
              <a:t>ZTest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LEqual</a:t>
            </a:r>
            <a:endParaRPr lang="en-US" sz="1600" dirty="0">
              <a:solidFill>
                <a:srgbClr val="000000"/>
              </a:solidFill>
              <a:latin typeface="Consolas" panose="020B0609020204030204" pitchFamily="49" charset="0"/>
            </a:endParaRPr>
          </a:p>
          <a:p>
            <a:pPr lvl="3"/>
            <a:r>
              <a:rPr lang="en-US" sz="1600" dirty="0">
                <a:solidFill>
                  <a:srgbClr val="008000"/>
                </a:solidFill>
                <a:latin typeface="Consolas" panose="020B0609020204030204" pitchFamily="49" charset="0"/>
              </a:rPr>
              <a:t>//Blend </a:t>
            </a:r>
            <a:r>
              <a:rPr lang="en-US" sz="1600" dirty="0" err="1">
                <a:solidFill>
                  <a:srgbClr val="008000"/>
                </a:solidFill>
                <a:latin typeface="Consolas" panose="020B0609020204030204" pitchFamily="49" charset="0"/>
              </a:rPr>
              <a:t>DstColor</a:t>
            </a:r>
            <a:r>
              <a:rPr lang="en-US" sz="1600" dirty="0">
                <a:solidFill>
                  <a:srgbClr val="008000"/>
                </a:solidFill>
                <a:latin typeface="Consolas" panose="020B0609020204030204" pitchFamily="49" charset="0"/>
              </a:rPr>
              <a:t> Zero</a:t>
            </a:r>
            <a:endParaRPr lang="en-US" sz="1600" dirty="0">
              <a:solidFill>
                <a:srgbClr val="000000"/>
              </a:solidFill>
              <a:latin typeface="Consolas" panose="020B0609020204030204" pitchFamily="49" charset="0"/>
            </a:endParaRPr>
          </a:p>
          <a:p>
            <a:endParaRPr lang="en-US" sz="1600" dirty="0">
              <a:solidFill>
                <a:srgbClr val="000000"/>
              </a:solidFill>
              <a:latin typeface="Consolas" panose="020B0609020204030204" pitchFamily="49" charset="0"/>
            </a:endParaRPr>
          </a:p>
          <a:p>
            <a:endParaRPr lang="en-US" sz="1600" dirty="0"/>
          </a:p>
        </p:txBody>
      </p:sp>
      <p:sp>
        <p:nvSpPr>
          <p:cNvPr id="5" name="Téglalap 4"/>
          <p:cNvSpPr/>
          <p:nvPr/>
        </p:nvSpPr>
        <p:spPr>
          <a:xfrm>
            <a:off x="1733006" y="5259977"/>
            <a:ext cx="3152503" cy="14107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10"/>
          <p:cNvSpPr txBox="1"/>
          <p:nvPr/>
        </p:nvSpPr>
        <p:spPr>
          <a:xfrm>
            <a:off x="4981304" y="4451162"/>
            <a:ext cx="6872696" cy="2308324"/>
          </a:xfrm>
          <a:prstGeom prst="rect">
            <a:avLst/>
          </a:prstGeom>
          <a:noFill/>
        </p:spPr>
        <p:txBody>
          <a:bodyPr wrap="square" rtlCol="0">
            <a:spAutoFit/>
          </a:bodyPr>
          <a:lstStyle/>
          <a:p>
            <a:r>
              <a:rPr lang="en-US" sz="1600" dirty="0" smtClean="0">
                <a:solidFill>
                  <a:srgbClr val="FF0000"/>
                </a:solidFill>
              </a:rPr>
              <a:t>Important!</a:t>
            </a:r>
          </a:p>
          <a:p>
            <a:r>
              <a:rPr lang="en-US" sz="1600" dirty="0" smtClean="0">
                <a:solidFill>
                  <a:srgbClr val="FF0000"/>
                </a:solidFill>
              </a:rPr>
              <a:t>This </a:t>
            </a:r>
            <a:r>
              <a:rPr lang="en-US" sz="1600" dirty="0" err="1" smtClean="0">
                <a:solidFill>
                  <a:srgbClr val="FF0000"/>
                </a:solidFill>
              </a:rPr>
              <a:t>shader</a:t>
            </a:r>
            <a:r>
              <a:rPr lang="en-US" sz="1600" dirty="0" smtClean="0">
                <a:solidFill>
                  <a:srgbClr val="FF0000"/>
                </a:solidFill>
              </a:rPr>
              <a:t> is rendered after the whole scene is already rendered, and z buffer filled</a:t>
            </a:r>
          </a:p>
          <a:p>
            <a:r>
              <a:rPr lang="en-US" sz="1600" dirty="0" smtClean="0">
                <a:solidFill>
                  <a:srgbClr val="FF0000"/>
                </a:solidFill>
              </a:rPr>
              <a:t>We can disable </a:t>
            </a:r>
            <a:r>
              <a:rPr lang="en-US" sz="1600" dirty="0" err="1" smtClean="0">
                <a:solidFill>
                  <a:srgbClr val="FF0000"/>
                </a:solidFill>
              </a:rPr>
              <a:t>Zwrite</a:t>
            </a:r>
            <a:r>
              <a:rPr lang="en-US" sz="1600" dirty="0" smtClean="0">
                <a:solidFill>
                  <a:srgbClr val="FF0000"/>
                </a:solidFill>
              </a:rPr>
              <a:t> as no overwrites will happen (we have no closer pixels than in the first render pass)</a:t>
            </a:r>
          </a:p>
          <a:p>
            <a:r>
              <a:rPr lang="en-US" sz="1600" dirty="0" smtClean="0">
                <a:solidFill>
                  <a:srgbClr val="FF0000"/>
                </a:solidFill>
              </a:rPr>
              <a:t>We set </a:t>
            </a:r>
            <a:r>
              <a:rPr lang="en-US" sz="1600" dirty="0" err="1" smtClean="0">
                <a:solidFill>
                  <a:srgbClr val="FF0000"/>
                </a:solidFill>
              </a:rPr>
              <a:t>Ztest</a:t>
            </a:r>
            <a:r>
              <a:rPr lang="en-US" sz="1600" dirty="0" smtClean="0">
                <a:solidFill>
                  <a:srgbClr val="FF0000"/>
                </a:solidFill>
              </a:rPr>
              <a:t> to less equal to make sure the second rendering passes the z test for closest surfaces</a:t>
            </a:r>
          </a:p>
          <a:p>
            <a:r>
              <a:rPr lang="en-US" sz="1600" dirty="0" smtClean="0">
                <a:solidFill>
                  <a:srgbClr val="FF0000"/>
                </a:solidFill>
              </a:rPr>
              <a:t>Blending will be used to darken the image with the edge color. First we turn it off to visualize the edge color only.</a:t>
            </a:r>
            <a:endParaRPr lang="en-US" sz="1600" dirty="0">
              <a:solidFill>
                <a:srgbClr val="FF0000"/>
              </a:solidFill>
            </a:endParaRPr>
          </a:p>
        </p:txBody>
      </p:sp>
    </p:spTree>
    <p:extLst>
      <p:ext uri="{BB962C8B-B14F-4D97-AF65-F5344CB8AC3E}">
        <p14:creationId xmlns:p14="http://schemas.microsoft.com/office/powerpoint/2010/main" val="3058926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 using gradients – </a:t>
            </a:r>
            <a:r>
              <a:rPr lang="en-US" dirty="0" err="1" smtClean="0"/>
              <a:t>Shader</a:t>
            </a:r>
            <a:endParaRPr lang="en-US" dirty="0"/>
          </a:p>
        </p:txBody>
      </p:sp>
      <p:sp>
        <p:nvSpPr>
          <p:cNvPr id="3" name="Content Placeholder 2"/>
          <p:cNvSpPr>
            <a:spLocks noGrp="1"/>
          </p:cNvSpPr>
          <p:nvPr>
            <p:ph idx="1"/>
          </p:nvPr>
        </p:nvSpPr>
        <p:spPr>
          <a:xfrm>
            <a:off x="4998720" y="1459865"/>
            <a:ext cx="7193280" cy="1755775"/>
          </a:xfrm>
        </p:spPr>
        <p:txBody>
          <a:bodyPr/>
          <a:lstStyle/>
          <a:p>
            <a:r>
              <a:rPr lang="en-US" dirty="0" smtClean="0"/>
              <a:t>Compute derivatives in x and y direction. Compute gradient magnitude and apply a threshold. Do an inverse at the end to make the background white and the contours black.</a:t>
            </a:r>
          </a:p>
        </p:txBody>
      </p:sp>
      <p:sp>
        <p:nvSpPr>
          <p:cNvPr id="6" name="Rectangle 5"/>
          <p:cNvSpPr/>
          <p:nvPr/>
        </p:nvSpPr>
        <p:spPr>
          <a:xfrm>
            <a:off x="0" y="2056686"/>
            <a:ext cx="12192000" cy="4801314"/>
          </a:xfrm>
          <a:prstGeom prst="rect">
            <a:avLst/>
          </a:prstGeom>
        </p:spPr>
        <p:txBody>
          <a:bodyPr wrap="square">
            <a:spAutoFit/>
          </a:bodyPr>
          <a:lstStyle/>
          <a:p>
            <a:r>
              <a:rPr lang="en-US" dirty="0" smtClean="0">
                <a:solidFill>
                  <a:srgbClr val="0000FF"/>
                </a:solidFill>
                <a:latin typeface="Consolas" panose="020B0609020204030204" pitchFamily="49" charset="0"/>
              </a:rPr>
              <a:t>sampler2D</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MainTex_TexelSize</a:t>
            </a:r>
            <a:r>
              <a:rPr lang="en-US" dirty="0" smtClean="0">
                <a:solidFill>
                  <a:srgbClr val="000000"/>
                </a:solidFill>
                <a:latin typeface="Consolas" panose="020B0609020204030204" pitchFamily="49" charset="0"/>
              </a:rPr>
              <a:t>;</a:t>
            </a:r>
          </a:p>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gradMagnitudeThreshold</a:t>
            </a:r>
            <a:r>
              <a:rPr lang="en-US" dirty="0" smtClean="0">
                <a:solidFill>
                  <a:srgbClr val="000000"/>
                </a:solidFill>
                <a:latin typeface="Consolas" panose="020B0609020204030204" pitchFamily="49" charset="0"/>
              </a:rPr>
              <a:t>;</a:t>
            </a:r>
          </a:p>
          <a:p>
            <a:endParaRPr lang="en-US" dirty="0" smtClean="0">
              <a:solidFill>
                <a:srgbClr val="000000"/>
              </a:solidFill>
              <a:latin typeface="Consolas" panose="020B0609020204030204" pitchFamily="49" charset="0"/>
            </a:endParaRPr>
          </a:p>
          <a:p>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 frag(v2f </a:t>
            </a:r>
            <a:r>
              <a:rPr lang="en-US" dirty="0" err="1" smtClean="0">
                <a:solidFill>
                  <a:srgbClr val="000000"/>
                </a:solidFill>
                <a:latin typeface="Consolas" panose="020B0609020204030204" pitchFamily="49" charset="0"/>
              </a:rPr>
              <a:t>i</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SV_Target</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gradX</a:t>
            </a:r>
            <a:r>
              <a:rPr lang="en-US" dirty="0" smtClean="0">
                <a:solidFill>
                  <a:srgbClr val="000000"/>
                </a:solidFill>
                <a:latin typeface="Consolas" panose="020B0609020204030204" pitchFamily="49" charset="0"/>
              </a:rPr>
              <a:t> = 0.5f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 _</a:t>
            </a:r>
            <a:r>
              <a:rPr lang="en-US" dirty="0" err="1" smtClean="0">
                <a:solidFill>
                  <a:srgbClr val="000000"/>
                </a:solidFill>
                <a:latin typeface="Consolas" panose="020B0609020204030204" pitchFamily="49" charset="0"/>
              </a:rPr>
              <a:t>MainTex_TexelSize.x</a:t>
            </a:r>
            <a:r>
              <a:rPr lang="en-US" dirty="0" smtClean="0">
                <a:solidFill>
                  <a:srgbClr val="000000"/>
                </a:solidFill>
                <a:latin typeface="Consolas" panose="020B0609020204030204" pitchFamily="49" charset="0"/>
              </a:rPr>
              <a:t>, 0)).</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pPr lvl="1"/>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(-_</a:t>
            </a:r>
            <a:r>
              <a:rPr lang="en-US" dirty="0" err="1" smtClean="0">
                <a:solidFill>
                  <a:srgbClr val="000000"/>
                </a:solidFill>
                <a:latin typeface="Consolas" panose="020B0609020204030204" pitchFamily="49" charset="0"/>
              </a:rPr>
              <a:t>MainTex_TexelSize.x</a:t>
            </a:r>
            <a:r>
              <a:rPr lang="en-US" dirty="0" smtClean="0">
                <a:solidFill>
                  <a:srgbClr val="000000"/>
                </a:solidFill>
                <a:latin typeface="Consolas" panose="020B0609020204030204" pitchFamily="49" charset="0"/>
              </a:rPr>
              <a:t>, 0)).</a:t>
            </a:r>
            <a:r>
              <a:rPr lang="en-US" dirty="0" err="1" smtClean="0">
                <a:solidFill>
                  <a:srgbClr val="000000"/>
                </a:solidFill>
                <a:latin typeface="Consolas" panose="020B0609020204030204" pitchFamily="49" charset="0"/>
              </a:rPr>
              <a:t>rgb</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float3</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a:t>
            </a:r>
            <a:r>
              <a:rPr lang="en-US" dirty="0" smtClean="0">
                <a:solidFill>
                  <a:srgbClr val="000000"/>
                </a:solidFill>
                <a:latin typeface="Consolas" panose="020B0609020204030204" pitchFamily="49" charset="0"/>
              </a:rPr>
              <a:t> = 0.5f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  _</a:t>
            </a:r>
            <a:r>
              <a:rPr lang="en-US" dirty="0" err="1" smtClean="0">
                <a:solidFill>
                  <a:srgbClr val="000000"/>
                </a:solidFill>
                <a:latin typeface="Consolas" panose="020B0609020204030204" pitchFamily="49" charset="0"/>
              </a:rPr>
              <a:t>MainTex_TexelSize.y</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rgb</a:t>
            </a:r>
            <a:endParaRPr lang="en-US" dirty="0" smtClean="0">
              <a:solidFill>
                <a:srgbClr val="000000"/>
              </a:solidFill>
              <a:latin typeface="Consolas" panose="020B0609020204030204" pitchFamily="49" charset="0"/>
            </a:endParaRPr>
          </a:p>
          <a:p>
            <a:pPr lvl="1"/>
            <a:r>
              <a:rPr lang="en-US" dirty="0" smtClean="0">
                <a:solidFill>
                  <a:srgbClr val="000000"/>
                </a:solidFill>
                <a:latin typeface="Consolas" panose="020B0609020204030204" pitchFamily="49" charset="0"/>
              </a:rPr>
              <a:t> - tex2D(_</a:t>
            </a:r>
            <a:r>
              <a:rPr lang="en-US" dirty="0" err="1" smtClean="0">
                <a:solidFill>
                  <a:srgbClr val="000000"/>
                </a:solidFill>
                <a:latin typeface="Consolas" panose="020B0609020204030204" pitchFamily="49" charset="0"/>
              </a:rPr>
              <a:t>MainTex</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i.uv</a:t>
            </a:r>
            <a:r>
              <a:rPr lang="en-US" dirty="0" smtClean="0">
                <a:solidFill>
                  <a:srgbClr val="000000"/>
                </a:solidFill>
                <a:latin typeface="Consolas" panose="020B0609020204030204" pitchFamily="49" charset="0"/>
              </a:rPr>
              <a:t> + </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(0, -_</a:t>
            </a:r>
            <a:r>
              <a:rPr lang="en-US" dirty="0" err="1" smtClean="0">
                <a:solidFill>
                  <a:srgbClr val="000000"/>
                </a:solidFill>
                <a:latin typeface="Consolas" panose="020B0609020204030204" pitchFamily="49" charset="0"/>
              </a:rPr>
              <a:t>MainTex_TexelSize.y</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rgb</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gradRMag</a:t>
            </a:r>
            <a:r>
              <a:rPr lang="en-US" dirty="0" smtClean="0">
                <a:solidFill>
                  <a:srgbClr val="000000"/>
                </a:solidFill>
                <a:latin typeface="Consolas" panose="020B0609020204030204" pitchFamily="49" charset="0"/>
              </a:rPr>
              <a:t> = length(</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gradX.r</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gradY.r</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gradGMag</a:t>
            </a:r>
            <a:r>
              <a:rPr lang="en-US" dirty="0" smtClean="0">
                <a:solidFill>
                  <a:srgbClr val="000000"/>
                </a:solidFill>
                <a:latin typeface="Consolas" panose="020B0609020204030204" pitchFamily="49" charset="0"/>
              </a:rPr>
              <a:t> = length(</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gradX.g</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gradY.g</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gradBMag</a:t>
            </a:r>
            <a:r>
              <a:rPr lang="en-US" dirty="0" smtClean="0">
                <a:solidFill>
                  <a:srgbClr val="000000"/>
                </a:solidFill>
                <a:latin typeface="Consolas" panose="020B0609020204030204" pitchFamily="49" charset="0"/>
              </a:rPr>
              <a:t> = length(</a:t>
            </a:r>
            <a:r>
              <a:rPr lang="en-US" dirty="0" smtClean="0">
                <a:solidFill>
                  <a:srgbClr val="0000FF"/>
                </a:solidFill>
                <a:latin typeface="Consolas" panose="020B0609020204030204" pitchFamily="49" charset="0"/>
              </a:rPr>
              <a:t>float2</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gradX.b</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gradY.b</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sumMag</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gradRMag</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gradGMag</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gradBMag</a:t>
            </a:r>
            <a:r>
              <a:rPr lang="en-US" dirty="0" smtClean="0">
                <a:solidFill>
                  <a:srgbClr val="000000"/>
                </a:solidFill>
                <a:latin typeface="Consolas" panose="020B0609020204030204" pitchFamily="49" charset="0"/>
              </a:rPr>
              <a:t>;</a:t>
            </a:r>
          </a:p>
          <a:p>
            <a:pPr lvl="1"/>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step(</a:t>
            </a:r>
            <a:r>
              <a:rPr lang="en-US" dirty="0" err="1" smtClean="0">
                <a:solidFill>
                  <a:srgbClr val="000000"/>
                </a:solidFill>
                <a:latin typeface="Consolas" panose="020B0609020204030204" pitchFamily="49" charset="0"/>
              </a:rPr>
              <a:t>sumMag</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gradMagnitudeThreshold</a:t>
            </a:r>
            <a:r>
              <a:rPr lang="en-US"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//threshold</a:t>
            </a:r>
            <a:endParaRPr lang="en-US" dirty="0" smtClean="0">
              <a:solidFill>
                <a:srgbClr val="000000"/>
              </a:solidFill>
              <a:latin typeface="Consolas" panose="020B0609020204030204" pitchFamily="49" charset="0"/>
            </a:endParaRPr>
          </a:p>
          <a:p>
            <a:pPr lvl="1"/>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1.0f-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//inversion</a:t>
            </a:r>
            <a:endParaRPr lang="en-US" dirty="0" smtClean="0">
              <a:solidFill>
                <a:srgbClr val="000000"/>
              </a:solidFill>
              <a:latin typeface="Consolas" panose="020B0609020204030204" pitchFamily="49" charset="0"/>
            </a:endParaRPr>
          </a:p>
          <a:p>
            <a:pPr lvl="1"/>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float4</a:t>
            </a:r>
            <a:r>
              <a:rPr lang="en-US" dirty="0" smtClean="0">
                <a:solidFill>
                  <a:srgbClr val="000000"/>
                </a:solidFill>
                <a:latin typeface="Consolas" panose="020B0609020204030204" pitchFamily="49" charset="0"/>
              </a:rPr>
              <a:t>(</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edgeValue,1);</a:t>
            </a:r>
          </a:p>
          <a:p>
            <a:r>
              <a:rPr lang="en-US" dirty="0" smtClean="0">
                <a:solidFill>
                  <a:srgbClr val="000000"/>
                </a:solidFill>
                <a:latin typeface="Consolas" panose="020B0609020204030204" pitchFamily="49" charset="0"/>
              </a:rPr>
              <a:t>}</a:t>
            </a:r>
            <a:endParaRPr lang="en-US" dirty="0"/>
          </a:p>
        </p:txBody>
      </p:sp>
    </p:spTree>
    <p:extLst>
      <p:ext uri="{BB962C8B-B14F-4D97-AF65-F5344CB8AC3E}">
        <p14:creationId xmlns:p14="http://schemas.microsoft.com/office/powerpoint/2010/main" val="26087975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217714" y="89185"/>
            <a:ext cx="12113623" cy="6986528"/>
          </a:xfrm>
          <a:prstGeom prst="rect">
            <a:avLst/>
          </a:prstGeom>
        </p:spPr>
        <p:txBody>
          <a:bodyPr wrap="square">
            <a:spAutoFit/>
          </a:bodyPr>
          <a:lstStyle/>
          <a:p>
            <a:r>
              <a:rPr lang="en-US" sz="1600" dirty="0">
                <a:solidFill>
                  <a:srgbClr val="000000"/>
                </a:solidFill>
                <a:latin typeface="Consolas" panose="020B0609020204030204" pitchFamily="49" charset="0"/>
              </a:rPr>
              <a:t>CGPROGRAM</a:t>
            </a:r>
          </a:p>
          <a:p>
            <a:r>
              <a:rPr lang="en-US" sz="1600" dirty="0">
                <a:solidFill>
                  <a:srgbClr val="808080"/>
                </a:solidFill>
                <a:latin typeface="Consolas" panose="020B0609020204030204" pitchFamily="49" charset="0"/>
              </a:rPr>
              <a:t>#pragma</a:t>
            </a:r>
            <a:r>
              <a:rPr lang="en-US" sz="1600" dirty="0">
                <a:solidFill>
                  <a:srgbClr val="000000"/>
                </a:solidFill>
                <a:latin typeface="Consolas" panose="020B0609020204030204" pitchFamily="49" charset="0"/>
              </a:rPr>
              <a:t> vertex </a:t>
            </a:r>
            <a:r>
              <a:rPr lang="en-US" sz="1600" dirty="0" err="1">
                <a:solidFill>
                  <a:srgbClr val="000000"/>
                </a:solidFill>
                <a:latin typeface="Consolas" panose="020B0609020204030204" pitchFamily="49" charset="0"/>
              </a:rPr>
              <a:t>vert_contours</a:t>
            </a:r>
            <a:endParaRPr lang="en-US" sz="1600" dirty="0">
              <a:solidFill>
                <a:srgbClr val="000000"/>
              </a:solidFill>
              <a:latin typeface="Consolas" panose="020B0609020204030204" pitchFamily="49" charset="0"/>
            </a:endParaRPr>
          </a:p>
          <a:p>
            <a:r>
              <a:rPr lang="en-US" sz="1600" dirty="0">
                <a:solidFill>
                  <a:srgbClr val="808080"/>
                </a:solidFill>
                <a:latin typeface="Consolas" panose="020B0609020204030204" pitchFamily="49" charset="0"/>
              </a:rPr>
              <a:t>#pragma</a:t>
            </a:r>
            <a:r>
              <a:rPr lang="en-US" sz="1600" dirty="0">
                <a:solidFill>
                  <a:srgbClr val="000000"/>
                </a:solidFill>
                <a:latin typeface="Consolas" panose="020B0609020204030204" pitchFamily="49" charset="0"/>
              </a:rPr>
              <a:t> fragment </a:t>
            </a:r>
            <a:r>
              <a:rPr lang="en-US" sz="1600" dirty="0" err="1">
                <a:solidFill>
                  <a:srgbClr val="000000"/>
                </a:solidFill>
                <a:latin typeface="Consolas" panose="020B0609020204030204" pitchFamily="49" charset="0"/>
              </a:rPr>
              <a:t>frag_contours</a:t>
            </a:r>
            <a:endParaRPr lang="en-US" sz="1600" dirty="0">
              <a:solidFill>
                <a:srgbClr val="000000"/>
              </a:solidFill>
              <a:latin typeface="Consolas" panose="020B0609020204030204" pitchFamily="49" charset="0"/>
            </a:endParaRPr>
          </a:p>
          <a:p>
            <a:endParaRPr lang="en-US" sz="1600" dirty="0">
              <a:solidFill>
                <a:srgbClr val="000000"/>
              </a:solidFill>
              <a:latin typeface="Consolas" panose="020B0609020204030204" pitchFamily="49" charset="0"/>
            </a:endParaRPr>
          </a:p>
          <a:p>
            <a:r>
              <a:rPr lang="en-US" sz="1600" dirty="0">
                <a:solidFill>
                  <a:srgbClr val="808080"/>
                </a:solidFill>
                <a:latin typeface="Consolas" panose="020B0609020204030204" pitchFamily="49" charset="0"/>
              </a:rPr>
              <a:t>#include</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UnityCG.cginc</a:t>
            </a:r>
            <a:r>
              <a:rPr lang="en-US" sz="1600" dirty="0">
                <a:solidFill>
                  <a:srgbClr val="A31515"/>
                </a:solidFill>
                <a:latin typeface="Consolas" panose="020B0609020204030204" pitchFamily="49" charset="0"/>
              </a:rPr>
              <a:t>"</a:t>
            </a:r>
            <a:endParaRPr lang="en-US" sz="1600" dirty="0">
              <a:solidFill>
                <a:srgbClr val="000000"/>
              </a:solidFill>
              <a:latin typeface="Consolas" panose="020B0609020204030204" pitchFamily="49" charset="0"/>
            </a:endParaRPr>
          </a:p>
          <a:p>
            <a:endParaRPr lang="en-US" sz="1600" dirty="0">
              <a:solidFill>
                <a:srgbClr val="000000"/>
              </a:solidFill>
              <a:latin typeface="Consolas" panose="020B0609020204030204" pitchFamily="49" charset="0"/>
            </a:endParaRPr>
          </a:p>
          <a:p>
            <a:r>
              <a:rPr lang="en-US" sz="1600" dirty="0" err="1">
                <a:solidFill>
                  <a:srgbClr val="0000FF"/>
                </a:solidFill>
                <a:latin typeface="Consolas" panose="020B0609020204030204" pitchFamily="49" charset="0"/>
              </a:rPr>
              <a:t>struct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appdata</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a:t>
            </a:r>
          </a:p>
          <a:p>
            <a:pPr lvl="1"/>
            <a:r>
              <a:rPr lang="en-US" sz="1600" dirty="0">
                <a:solidFill>
                  <a:srgbClr val="0000FF"/>
                </a:solidFill>
                <a:latin typeface="Consolas" panose="020B0609020204030204" pitchFamily="49" charset="0"/>
              </a:rPr>
              <a:t>float4</a:t>
            </a:r>
            <a:r>
              <a:rPr lang="en-US" sz="1600" dirty="0">
                <a:solidFill>
                  <a:srgbClr val="000000"/>
                </a:solidFill>
                <a:latin typeface="Consolas" panose="020B0609020204030204" pitchFamily="49" charset="0"/>
              </a:rPr>
              <a:t> vertex : POSITION;</a:t>
            </a:r>
          </a:p>
          <a:p>
            <a:pPr lvl="1"/>
            <a:r>
              <a:rPr lang="en-US" sz="1600" dirty="0">
                <a:solidFill>
                  <a:srgbClr val="0000FF"/>
                </a:solidFill>
                <a:latin typeface="Consolas" panose="020B0609020204030204" pitchFamily="49" charset="0"/>
              </a:rPr>
              <a:t>float3</a:t>
            </a:r>
            <a:r>
              <a:rPr lang="en-US" sz="1600" dirty="0">
                <a:solidFill>
                  <a:srgbClr val="000000"/>
                </a:solidFill>
                <a:latin typeface="Consolas" panose="020B0609020204030204" pitchFamily="49" charset="0"/>
              </a:rPr>
              <a:t> normal : NORMAL;</a:t>
            </a:r>
          </a:p>
          <a:p>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err="1">
                <a:solidFill>
                  <a:srgbClr val="0000FF"/>
                </a:solidFill>
                <a:latin typeface="Consolas" panose="020B0609020204030204" pitchFamily="49" charset="0"/>
              </a:rPr>
              <a:t>struct</a:t>
            </a:r>
            <a:r>
              <a:rPr lang="en-US" sz="1600" dirty="0">
                <a:solidFill>
                  <a:srgbClr val="000000"/>
                </a:solidFill>
                <a:latin typeface="Consolas" panose="020B0609020204030204" pitchFamily="49" charset="0"/>
              </a:rPr>
              <a:t> v2f_toon</a:t>
            </a:r>
          </a:p>
          <a:p>
            <a:r>
              <a:rPr lang="en-US" sz="1600" dirty="0">
                <a:solidFill>
                  <a:srgbClr val="000000"/>
                </a:solidFill>
                <a:latin typeface="Consolas" panose="020B0609020204030204" pitchFamily="49" charset="0"/>
              </a:rPr>
              <a:t>{</a:t>
            </a:r>
          </a:p>
          <a:p>
            <a:pPr lvl="1"/>
            <a:r>
              <a:rPr lang="en-US" sz="1600" dirty="0">
                <a:solidFill>
                  <a:srgbClr val="0000FF"/>
                </a:solidFill>
                <a:latin typeface="Consolas" panose="020B0609020204030204" pitchFamily="49" charset="0"/>
              </a:rPr>
              <a:t>float3</a:t>
            </a:r>
            <a:r>
              <a:rPr lang="en-US" sz="1600" dirty="0">
                <a:solidFill>
                  <a:srgbClr val="000000"/>
                </a:solidFill>
                <a:latin typeface="Consolas" panose="020B0609020204030204" pitchFamily="49" charset="0"/>
              </a:rPr>
              <a:t> normal : NORMAL;</a:t>
            </a:r>
          </a:p>
          <a:p>
            <a:pPr lvl="1"/>
            <a:r>
              <a:rPr lang="en-US" sz="1600" dirty="0">
                <a:solidFill>
                  <a:srgbClr val="0000FF"/>
                </a:solidFill>
                <a:latin typeface="Consolas" panose="020B0609020204030204" pitchFamily="49" charset="0"/>
              </a:rPr>
              <a:t>float3</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viewDir</a:t>
            </a:r>
            <a:r>
              <a:rPr lang="en-US" sz="1600" dirty="0">
                <a:solidFill>
                  <a:srgbClr val="000000"/>
                </a:solidFill>
                <a:latin typeface="Consolas" panose="020B0609020204030204" pitchFamily="49" charset="0"/>
              </a:rPr>
              <a:t> : TEXCOORD0;</a:t>
            </a:r>
          </a:p>
          <a:p>
            <a:pPr lvl="1"/>
            <a:r>
              <a:rPr lang="en-US" sz="1600" dirty="0">
                <a:solidFill>
                  <a:srgbClr val="0000FF"/>
                </a:solidFill>
                <a:latin typeface="Consolas" panose="020B0609020204030204" pitchFamily="49" charset="0"/>
              </a:rPr>
              <a:t>float4</a:t>
            </a:r>
            <a:r>
              <a:rPr lang="en-US" sz="1600" dirty="0">
                <a:solidFill>
                  <a:srgbClr val="000000"/>
                </a:solidFill>
                <a:latin typeface="Consolas" panose="020B0609020204030204" pitchFamily="49" charset="0"/>
              </a:rPr>
              <a:t> vertex : SV_POSITION;</a:t>
            </a:r>
          </a:p>
          <a:p>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v2f_toon </a:t>
            </a:r>
            <a:r>
              <a:rPr lang="en-US" sz="1600" dirty="0" err="1">
                <a:solidFill>
                  <a:srgbClr val="000000"/>
                </a:solidFill>
                <a:latin typeface="Consolas" panose="020B0609020204030204" pitchFamily="49" charset="0"/>
              </a:rPr>
              <a:t>vert_contours</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appdata</a:t>
            </a:r>
            <a:r>
              <a:rPr lang="en-US" sz="1600" dirty="0">
                <a:solidFill>
                  <a:srgbClr val="000000"/>
                </a:solidFill>
                <a:latin typeface="Consolas" panose="020B0609020204030204" pitchFamily="49" charset="0"/>
              </a:rPr>
              <a:t> v)</a:t>
            </a:r>
          </a:p>
          <a:p>
            <a:r>
              <a:rPr lang="en-US" sz="1600" dirty="0">
                <a:solidFill>
                  <a:srgbClr val="000000"/>
                </a:solidFill>
                <a:latin typeface="Consolas" panose="020B0609020204030204" pitchFamily="49" charset="0"/>
              </a:rPr>
              <a:t>{</a:t>
            </a:r>
          </a:p>
          <a:p>
            <a:pPr lvl="1"/>
            <a:r>
              <a:rPr lang="en-US" sz="1600" dirty="0">
                <a:solidFill>
                  <a:srgbClr val="000000"/>
                </a:solidFill>
                <a:latin typeface="Consolas" panose="020B0609020204030204" pitchFamily="49" charset="0"/>
              </a:rPr>
              <a:t>v2f_toon o;</a:t>
            </a:r>
          </a:p>
          <a:p>
            <a:pPr lvl="1"/>
            <a:r>
              <a:rPr lang="en-US" sz="1600" dirty="0" err="1">
                <a:solidFill>
                  <a:srgbClr val="000000"/>
                </a:solidFill>
                <a:latin typeface="Consolas" panose="020B0609020204030204" pitchFamily="49" charset="0"/>
              </a:rPr>
              <a:t>o.vertex</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UnityObjectToClipPos</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v.vertex</a:t>
            </a:r>
            <a:r>
              <a:rPr lang="en-US" sz="1600" dirty="0">
                <a:solidFill>
                  <a:srgbClr val="000000"/>
                </a:solidFill>
                <a:latin typeface="Consolas" panose="020B0609020204030204" pitchFamily="49" charset="0"/>
              </a:rPr>
              <a:t>);</a:t>
            </a:r>
          </a:p>
          <a:p>
            <a:pPr lvl="1"/>
            <a:r>
              <a:rPr lang="en-US" sz="1600" dirty="0" err="1">
                <a:solidFill>
                  <a:srgbClr val="000000"/>
                </a:solidFill>
                <a:latin typeface="Consolas" panose="020B0609020204030204" pitchFamily="49" charset="0"/>
              </a:rPr>
              <a:t>o.normal</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UnityObjectToWorldNormal</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v.normal</a:t>
            </a:r>
            <a:r>
              <a:rPr lang="en-US" sz="1600" dirty="0">
                <a:solidFill>
                  <a:srgbClr val="000000"/>
                </a:solidFill>
                <a:latin typeface="Consolas" panose="020B0609020204030204" pitchFamily="49" charset="0"/>
              </a:rPr>
              <a:t>);</a:t>
            </a:r>
          </a:p>
          <a:p>
            <a:pPr lvl="1"/>
            <a:r>
              <a:rPr lang="en-US" sz="1600" dirty="0" err="1">
                <a:solidFill>
                  <a:srgbClr val="000000"/>
                </a:solidFill>
                <a:latin typeface="Consolas" panose="020B0609020204030204" pitchFamily="49" charset="0"/>
              </a:rPr>
              <a:t>o.viewDir</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WorldSpaceViewDir</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v.vertex</a:t>
            </a:r>
            <a:r>
              <a:rPr lang="en-US" sz="1600" dirty="0">
                <a:solidFill>
                  <a:srgbClr val="000000"/>
                </a:solidFill>
                <a:latin typeface="Consolas" panose="020B0609020204030204" pitchFamily="49" charset="0"/>
              </a:rPr>
              <a:t>);</a:t>
            </a:r>
          </a:p>
          <a:p>
            <a:pPr lvl="1"/>
            <a:r>
              <a:rPr lang="en-US" sz="1600" dirty="0">
                <a:solidFill>
                  <a:srgbClr val="0000FF"/>
                </a:solidFill>
                <a:latin typeface="Consolas" panose="020B0609020204030204" pitchFamily="49" charset="0"/>
              </a:rPr>
              <a:t>return</a:t>
            </a:r>
            <a:r>
              <a:rPr lang="en-US" sz="1600" dirty="0">
                <a:solidFill>
                  <a:srgbClr val="000000"/>
                </a:solidFill>
                <a:latin typeface="Consolas" panose="020B0609020204030204" pitchFamily="49" charset="0"/>
              </a:rPr>
              <a:t> o;</a:t>
            </a:r>
          </a:p>
          <a:p>
            <a:r>
              <a:rPr lang="en-US" sz="1600" dirty="0" smtClean="0">
                <a:solidFill>
                  <a:srgbClr val="000000"/>
                </a:solidFill>
                <a:latin typeface="Consolas" panose="020B0609020204030204" pitchFamily="49" charset="0"/>
              </a:rPr>
              <a:t>}</a:t>
            </a:r>
            <a:endParaRPr lang="en-US" sz="1600" dirty="0">
              <a:solidFill>
                <a:srgbClr val="000000"/>
              </a:solidFill>
              <a:latin typeface="Consolas" panose="020B0609020204030204" pitchFamily="49" charset="0"/>
            </a:endParaRPr>
          </a:p>
        </p:txBody>
      </p:sp>
      <p:sp>
        <p:nvSpPr>
          <p:cNvPr id="5" name="TextBox 10"/>
          <p:cNvSpPr txBox="1"/>
          <p:nvPr/>
        </p:nvSpPr>
        <p:spPr>
          <a:xfrm>
            <a:off x="4815841" y="4278583"/>
            <a:ext cx="6872696" cy="338554"/>
          </a:xfrm>
          <a:prstGeom prst="rect">
            <a:avLst/>
          </a:prstGeom>
          <a:noFill/>
        </p:spPr>
        <p:txBody>
          <a:bodyPr wrap="square" rtlCol="0">
            <a:spAutoFit/>
          </a:bodyPr>
          <a:lstStyle/>
          <a:p>
            <a:r>
              <a:rPr lang="en-US" sz="1600" dirty="0" smtClean="0">
                <a:solidFill>
                  <a:srgbClr val="FF0000"/>
                </a:solidFill>
              </a:rPr>
              <a:t>Similar to NPR/</a:t>
            </a:r>
            <a:r>
              <a:rPr lang="en-US" sz="1600" dirty="0" err="1" smtClean="0">
                <a:solidFill>
                  <a:srgbClr val="FF0000"/>
                </a:solidFill>
              </a:rPr>
              <a:t>ToonShaderWithContours</a:t>
            </a:r>
            <a:r>
              <a:rPr lang="en-US" sz="1600" dirty="0" smtClean="0">
                <a:solidFill>
                  <a:srgbClr val="FF0000"/>
                </a:solidFill>
              </a:rPr>
              <a:t>, but light direction is not needed</a:t>
            </a:r>
            <a:endParaRPr lang="en-US" sz="1600" dirty="0">
              <a:solidFill>
                <a:srgbClr val="FF0000"/>
              </a:solidFill>
            </a:endParaRPr>
          </a:p>
        </p:txBody>
      </p:sp>
      <p:cxnSp>
        <p:nvCxnSpPr>
          <p:cNvPr id="6" name="Egyenes összekötő nyíllal 5"/>
          <p:cNvCxnSpPr>
            <a:endCxn id="5" idx="1"/>
          </p:cNvCxnSpPr>
          <p:nvPr/>
        </p:nvCxnSpPr>
        <p:spPr>
          <a:xfrm flipV="1">
            <a:off x="4058194" y="4447860"/>
            <a:ext cx="757647" cy="4289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08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696685" y="1192969"/>
            <a:ext cx="8499566" cy="4524315"/>
          </a:xfrm>
          <a:prstGeom prst="rect">
            <a:avLst/>
          </a:prstGeom>
        </p:spPr>
        <p:txBody>
          <a:bodyPr wrap="square">
            <a:spAutoFit/>
          </a:bodyPr>
          <a:lstStyle/>
          <a:p>
            <a:pPr lvl="3"/>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contourThreshold</a:t>
            </a:r>
            <a:r>
              <a:rPr lang="en-US" dirty="0">
                <a:solidFill>
                  <a:srgbClr val="000000"/>
                </a:solidFill>
                <a:latin typeface="Consolas" panose="020B0609020204030204" pitchFamily="49" charset="0"/>
              </a:rPr>
              <a:t>;</a:t>
            </a:r>
          </a:p>
          <a:p>
            <a:pPr lvl="3"/>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contourFalloff</a:t>
            </a:r>
            <a:r>
              <a:rPr lang="en-US" dirty="0">
                <a:solidFill>
                  <a:srgbClr val="000000"/>
                </a:solidFill>
                <a:latin typeface="Consolas" panose="020B0609020204030204" pitchFamily="49" charset="0"/>
              </a:rPr>
              <a:t>;</a:t>
            </a:r>
          </a:p>
          <a:p>
            <a:pPr lvl="3"/>
            <a:r>
              <a:rPr lang="en-US" dirty="0">
                <a:solidFill>
                  <a:srgbClr val="0000FF"/>
                </a:solidFill>
                <a:latin typeface="Consolas" panose="020B0609020204030204" pitchFamily="49" charset="0"/>
              </a:rPr>
              <a:t>float4</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frag_contours</a:t>
            </a:r>
            <a:r>
              <a:rPr lang="en-US" dirty="0">
                <a:solidFill>
                  <a:srgbClr val="000000"/>
                </a:solidFill>
                <a:latin typeface="Consolas" panose="020B0609020204030204" pitchFamily="49" charset="0"/>
              </a:rPr>
              <a:t>(v2f_toon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SV_Target</a:t>
            </a:r>
            <a:endParaRPr lang="en-US" dirty="0">
              <a:solidFill>
                <a:srgbClr val="000000"/>
              </a:solidFill>
              <a:latin typeface="Consolas" panose="020B0609020204030204" pitchFamily="49" charset="0"/>
            </a:endParaRPr>
          </a:p>
          <a:p>
            <a:pPr lvl="3"/>
            <a:r>
              <a:rPr lang="en-US" dirty="0">
                <a:solidFill>
                  <a:srgbClr val="000000"/>
                </a:solidFill>
                <a:latin typeface="Consolas" panose="020B0609020204030204" pitchFamily="49" charset="0"/>
              </a:rPr>
              <a:t>{</a:t>
            </a:r>
          </a:p>
          <a:p>
            <a:pPr lvl="4"/>
            <a:r>
              <a:rPr lang="en-US" dirty="0">
                <a:solidFill>
                  <a:srgbClr val="0000FF"/>
                </a:solidFill>
                <a:latin typeface="Consolas" panose="020B0609020204030204" pitchFamily="49" charset="0"/>
              </a:rPr>
              <a:t>float3</a:t>
            </a:r>
            <a:r>
              <a:rPr lang="en-US" dirty="0">
                <a:solidFill>
                  <a:srgbClr val="000000"/>
                </a:solidFill>
                <a:latin typeface="Consolas" panose="020B0609020204030204" pitchFamily="49" charset="0"/>
              </a:rPr>
              <a:t> N = normalize(</a:t>
            </a:r>
            <a:r>
              <a:rPr lang="en-US" dirty="0" err="1">
                <a:solidFill>
                  <a:srgbClr val="000000"/>
                </a:solidFill>
                <a:latin typeface="Consolas" panose="020B0609020204030204" pitchFamily="49" charset="0"/>
              </a:rPr>
              <a:t>i.normal</a:t>
            </a:r>
            <a:r>
              <a:rPr lang="en-US" dirty="0">
                <a:solidFill>
                  <a:srgbClr val="000000"/>
                </a:solidFill>
                <a:latin typeface="Consolas" panose="020B0609020204030204" pitchFamily="49" charset="0"/>
              </a:rPr>
              <a:t>);</a:t>
            </a:r>
          </a:p>
          <a:p>
            <a:pPr lvl="4"/>
            <a:r>
              <a:rPr lang="en-US" dirty="0">
                <a:solidFill>
                  <a:srgbClr val="0000FF"/>
                </a:solidFill>
                <a:latin typeface="Consolas" panose="020B0609020204030204" pitchFamily="49" charset="0"/>
              </a:rPr>
              <a:t>float4</a:t>
            </a:r>
            <a:r>
              <a:rPr lang="en-US" dirty="0">
                <a:solidFill>
                  <a:srgbClr val="000000"/>
                </a:solidFill>
                <a:latin typeface="Consolas" panose="020B0609020204030204" pitchFamily="49" charset="0"/>
              </a:rPr>
              <a:t> col = </a:t>
            </a:r>
            <a:r>
              <a:rPr lang="en-US" dirty="0">
                <a:solidFill>
                  <a:srgbClr val="0000FF"/>
                </a:solidFill>
                <a:latin typeface="Consolas" panose="020B0609020204030204" pitchFamily="49" charset="0"/>
              </a:rPr>
              <a:t>float4</a:t>
            </a:r>
            <a:r>
              <a:rPr lang="en-US" dirty="0">
                <a:solidFill>
                  <a:srgbClr val="000000"/>
                </a:solidFill>
                <a:latin typeface="Consolas" panose="020B0609020204030204" pitchFamily="49" charset="0"/>
              </a:rPr>
              <a:t>(1,1,1,1);</a:t>
            </a:r>
          </a:p>
          <a:p>
            <a:pPr lvl="4"/>
            <a:r>
              <a:rPr lang="en-US" dirty="0">
                <a:solidFill>
                  <a:srgbClr val="0000FF"/>
                </a:solidFill>
                <a:latin typeface="Consolas" panose="020B0609020204030204" pitchFamily="49" charset="0"/>
              </a:rPr>
              <a:t>float3</a:t>
            </a:r>
            <a:r>
              <a:rPr lang="en-US" dirty="0">
                <a:solidFill>
                  <a:srgbClr val="000000"/>
                </a:solidFill>
                <a:latin typeface="Consolas" panose="020B0609020204030204" pitchFamily="49" charset="0"/>
              </a:rPr>
              <a:t> V = normalize(</a:t>
            </a:r>
            <a:r>
              <a:rPr lang="en-US" dirty="0" err="1">
                <a:solidFill>
                  <a:srgbClr val="000000"/>
                </a:solidFill>
                <a:latin typeface="Consolas" panose="020B0609020204030204" pitchFamily="49" charset="0"/>
              </a:rPr>
              <a:t>i.viewDir</a:t>
            </a:r>
            <a:r>
              <a:rPr lang="en-US" dirty="0">
                <a:solidFill>
                  <a:srgbClr val="000000"/>
                </a:solidFill>
                <a:latin typeface="Consolas" panose="020B0609020204030204" pitchFamily="49" charset="0"/>
              </a:rPr>
              <a:t>);</a:t>
            </a:r>
          </a:p>
          <a:p>
            <a:pPr lvl="4"/>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edgeValue</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smoothstep</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contourThreshold</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contourThreshold</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contourFalloff</a:t>
            </a:r>
            <a:r>
              <a:rPr lang="en-US" dirty="0">
                <a:solidFill>
                  <a:srgbClr val="000000"/>
                </a:solidFill>
                <a:latin typeface="Consolas" panose="020B0609020204030204" pitchFamily="49" charset="0"/>
              </a:rPr>
              <a:t>, dot(N,V));</a:t>
            </a:r>
          </a:p>
          <a:p>
            <a:pPr lvl="4"/>
            <a:r>
              <a:rPr lang="en-US" dirty="0" err="1">
                <a:solidFill>
                  <a:srgbClr val="000000"/>
                </a:solidFill>
                <a:latin typeface="Consolas" panose="020B0609020204030204" pitchFamily="49" charset="0"/>
              </a:rPr>
              <a:t>col.rgb</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edgeValue</a:t>
            </a:r>
            <a:r>
              <a:rPr lang="en-US" dirty="0">
                <a:solidFill>
                  <a:srgbClr val="000000"/>
                </a:solidFill>
                <a:latin typeface="Consolas" panose="020B0609020204030204" pitchFamily="49" charset="0"/>
              </a:rPr>
              <a:t>;</a:t>
            </a:r>
          </a:p>
          <a:p>
            <a:pPr lvl="4"/>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col;</a:t>
            </a:r>
          </a:p>
          <a:p>
            <a:pPr lvl="3"/>
            <a:r>
              <a:rPr lang="en-US" dirty="0">
                <a:solidFill>
                  <a:srgbClr val="000000"/>
                </a:solidFill>
                <a:latin typeface="Consolas" panose="020B0609020204030204" pitchFamily="49" charset="0"/>
              </a:rPr>
              <a:t>}</a:t>
            </a:r>
          </a:p>
          <a:p>
            <a:pPr lvl="3"/>
            <a:r>
              <a:rPr lang="en-US" dirty="0">
                <a:solidFill>
                  <a:srgbClr val="000000"/>
                </a:solidFill>
                <a:latin typeface="Consolas" panose="020B0609020204030204" pitchFamily="49" charset="0"/>
              </a:rPr>
              <a:t>ENDCG</a:t>
            </a:r>
          </a:p>
          <a:p>
            <a:pPr lvl="2"/>
            <a:r>
              <a:rPr lang="en-US" dirty="0">
                <a:solidFill>
                  <a:srgbClr val="000000"/>
                </a:solidFill>
                <a:latin typeface="Consolas" panose="020B0609020204030204" pitchFamily="49" charset="0"/>
              </a:rPr>
              <a:t>}</a:t>
            </a:r>
          </a:p>
          <a:p>
            <a:pPr lvl="1"/>
            <a:r>
              <a:rPr lang="en-US" dirty="0">
                <a:solidFill>
                  <a:srgbClr val="000000"/>
                </a:solidFill>
                <a:latin typeface="Consolas" panose="020B0609020204030204" pitchFamily="49" charset="0"/>
              </a:rPr>
              <a:t>}</a:t>
            </a:r>
          </a:p>
          <a:p>
            <a:r>
              <a:rPr lang="en-US" dirty="0">
                <a:solidFill>
                  <a:srgbClr val="000000"/>
                </a:solidFill>
                <a:latin typeface="Consolas" panose="020B0609020204030204" pitchFamily="49" charset="0"/>
              </a:rPr>
              <a:t>}</a:t>
            </a:r>
            <a:endParaRPr lang="en-US" dirty="0"/>
          </a:p>
        </p:txBody>
      </p:sp>
      <p:sp>
        <p:nvSpPr>
          <p:cNvPr id="5" name="TextBox 10"/>
          <p:cNvSpPr txBox="1"/>
          <p:nvPr/>
        </p:nvSpPr>
        <p:spPr>
          <a:xfrm>
            <a:off x="4371704" y="5837223"/>
            <a:ext cx="6872696" cy="584775"/>
          </a:xfrm>
          <a:prstGeom prst="rect">
            <a:avLst/>
          </a:prstGeom>
          <a:noFill/>
        </p:spPr>
        <p:txBody>
          <a:bodyPr wrap="square" rtlCol="0">
            <a:spAutoFit/>
          </a:bodyPr>
          <a:lstStyle/>
          <a:p>
            <a:r>
              <a:rPr lang="en-US" sz="1600" dirty="0" smtClean="0">
                <a:solidFill>
                  <a:srgbClr val="FF0000"/>
                </a:solidFill>
              </a:rPr>
              <a:t>Similar to NPR/</a:t>
            </a:r>
            <a:r>
              <a:rPr lang="en-US" sz="1600" dirty="0" err="1" smtClean="0">
                <a:solidFill>
                  <a:srgbClr val="FF0000"/>
                </a:solidFill>
              </a:rPr>
              <a:t>ToonShaderWithContours</a:t>
            </a:r>
            <a:r>
              <a:rPr lang="en-US" sz="1600" dirty="0" smtClean="0">
                <a:solidFill>
                  <a:srgbClr val="FF0000"/>
                </a:solidFill>
              </a:rPr>
              <a:t>, but lighting calculation and texturing is not needed, only contour color is returned</a:t>
            </a:r>
            <a:endParaRPr lang="en-US" sz="1600" dirty="0">
              <a:solidFill>
                <a:srgbClr val="FF0000"/>
              </a:solidFill>
            </a:endParaRPr>
          </a:p>
        </p:txBody>
      </p:sp>
      <p:cxnSp>
        <p:nvCxnSpPr>
          <p:cNvPr id="6" name="Egyenes összekötő nyíllal 5"/>
          <p:cNvCxnSpPr/>
          <p:nvPr/>
        </p:nvCxnSpPr>
        <p:spPr>
          <a:xfrm>
            <a:off x="6844937" y="4049486"/>
            <a:ext cx="113212" cy="16677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254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contours </a:t>
            </a:r>
            <a:r>
              <a:rPr lang="en-US" dirty="0" smtClean="0"/>
              <a:t>for </a:t>
            </a:r>
            <a:r>
              <a:rPr lang="en-US" dirty="0" smtClean="0"/>
              <a:t>the whole scene</a:t>
            </a:r>
            <a:endParaRPr lang="en-US" dirty="0"/>
          </a:p>
        </p:txBody>
      </p:sp>
      <p:sp>
        <p:nvSpPr>
          <p:cNvPr id="3" name="Tartalom helye 2"/>
          <p:cNvSpPr>
            <a:spLocks noGrp="1"/>
          </p:cNvSpPr>
          <p:nvPr>
            <p:ph idx="1"/>
          </p:nvPr>
        </p:nvSpPr>
        <p:spPr>
          <a:xfrm>
            <a:off x="838200" y="1825625"/>
            <a:ext cx="10515600" cy="4699866"/>
          </a:xfrm>
        </p:spPr>
        <p:txBody>
          <a:bodyPr>
            <a:normAutofit fontScale="92500" lnSpcReduction="10000"/>
          </a:bodyPr>
          <a:lstStyle/>
          <a:p>
            <a:r>
              <a:rPr lang="en-US" dirty="0" smtClean="0"/>
              <a:t>To render the whole scene twice we need a second camera</a:t>
            </a:r>
          </a:p>
          <a:p>
            <a:r>
              <a:rPr lang="en-US" dirty="0" smtClean="0"/>
              <a:t>Duplicate camera1 and name it </a:t>
            </a:r>
            <a:r>
              <a:rPr lang="en-US" dirty="0" smtClean="0"/>
              <a:t>camera2</a:t>
            </a:r>
          </a:p>
          <a:p>
            <a:pPr lvl="1"/>
            <a:r>
              <a:rPr lang="en-US" dirty="0" smtClean="0"/>
              <a:t>(Right click on camera1 in the hierarchy view and select "Duplicate")</a:t>
            </a:r>
            <a:endParaRPr lang="en-US" dirty="0" smtClean="0"/>
          </a:p>
          <a:p>
            <a:pPr lvl="1"/>
            <a:r>
              <a:rPr lang="en-US" dirty="0" smtClean="0"/>
              <a:t>Duplication makes the two cameras have identical parameters, like </a:t>
            </a:r>
            <a:r>
              <a:rPr lang="en-US" dirty="0" err="1" smtClean="0"/>
              <a:t>FoV</a:t>
            </a:r>
            <a:r>
              <a:rPr lang="en-US" dirty="0" smtClean="0"/>
              <a:t>, aspect, clipping planes etc.</a:t>
            </a:r>
            <a:endParaRPr lang="en-US" dirty="0" smtClean="0"/>
          </a:p>
          <a:p>
            <a:r>
              <a:rPr lang="en-US" dirty="0" smtClean="0"/>
              <a:t>It needs the same components, but no image effect </a:t>
            </a:r>
            <a:r>
              <a:rPr lang="en-US" dirty="0" smtClean="0"/>
              <a:t>components</a:t>
            </a:r>
          </a:p>
          <a:p>
            <a:pPr lvl="1"/>
            <a:r>
              <a:rPr lang="en-US" dirty="0" smtClean="0"/>
              <a:t>After duplication it also has the user control scripts so it moves identically to the main camera</a:t>
            </a:r>
          </a:p>
          <a:p>
            <a:pPr lvl="1"/>
            <a:r>
              <a:rPr lang="en-US" dirty="0" smtClean="0"/>
              <a:t>The alternative would be to use </a:t>
            </a:r>
            <a:r>
              <a:rPr lang="en-US" dirty="0" err="1" smtClean="0"/>
              <a:t>Camera.CopyFrom</a:t>
            </a:r>
            <a:r>
              <a:rPr lang="en-US" dirty="0" smtClean="0"/>
              <a:t> in the C# scripts</a:t>
            </a:r>
            <a:endParaRPr lang="en-US" dirty="0" smtClean="0"/>
          </a:p>
          <a:p>
            <a:r>
              <a:rPr lang="en-US" dirty="0" smtClean="0"/>
              <a:t>Add a new script component to it and name the script: </a:t>
            </a:r>
            <a:r>
              <a:rPr lang="en-US" dirty="0" err="1" smtClean="0"/>
              <a:t>WholeScenePerPixelContours</a:t>
            </a:r>
            <a:endParaRPr lang="en-US" dirty="0" smtClean="0"/>
          </a:p>
          <a:p>
            <a:r>
              <a:rPr lang="en-US" dirty="0" smtClean="0"/>
              <a:t>Script contents on next slide …</a:t>
            </a:r>
            <a:endParaRPr lang="en-US" dirty="0"/>
          </a:p>
        </p:txBody>
      </p:sp>
    </p:spTree>
    <p:extLst>
      <p:ext uri="{BB962C8B-B14F-4D97-AF65-F5344CB8AC3E}">
        <p14:creationId xmlns:p14="http://schemas.microsoft.com/office/powerpoint/2010/main" val="28020986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354286" y="121285"/>
            <a:ext cx="7609114" cy="331561"/>
          </a:xfrm>
        </p:spPr>
        <p:txBody>
          <a:bodyPr>
            <a:normAutofit fontScale="90000"/>
          </a:bodyPr>
          <a:lstStyle/>
          <a:p>
            <a:r>
              <a:rPr lang="en-US" dirty="0" err="1" smtClean="0"/>
              <a:t>WholeScenePerPixelContours</a:t>
            </a:r>
            <a:r>
              <a:rPr lang="en-US" dirty="0" smtClean="0"/>
              <a:t> script</a:t>
            </a:r>
            <a:endParaRPr lang="en-US" dirty="0"/>
          </a:p>
        </p:txBody>
      </p:sp>
      <p:sp>
        <p:nvSpPr>
          <p:cNvPr id="4" name="Téglalap 3"/>
          <p:cNvSpPr/>
          <p:nvPr/>
        </p:nvSpPr>
        <p:spPr>
          <a:xfrm>
            <a:off x="269966" y="543682"/>
            <a:ext cx="11922034" cy="6247864"/>
          </a:xfrm>
          <a:prstGeom prst="rect">
            <a:avLst/>
          </a:prstGeom>
        </p:spPr>
        <p:txBody>
          <a:bodyPr wrap="square">
            <a:spAutoFit/>
          </a:bodyPr>
          <a:lstStyle/>
          <a:p>
            <a:r>
              <a:rPr lang="en-US" sz="1600" dirty="0">
                <a:solidFill>
                  <a:srgbClr val="0000FF"/>
                </a:solidFill>
                <a:latin typeface="Consolas" panose="020B0609020204030204" pitchFamily="49" charset="0"/>
              </a:rPr>
              <a:t>using</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System.Collections</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using</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System.Collections.Generic</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using</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UnityEngine</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a:t>
            </a:r>
            <a:r>
              <a:rPr lang="en-US" sz="1600" dirty="0" err="1">
                <a:solidFill>
                  <a:srgbClr val="2B91AF"/>
                </a:solidFill>
                <a:latin typeface="Consolas" panose="020B0609020204030204" pitchFamily="49" charset="0"/>
              </a:rPr>
              <a:t>ExecuteInEditMode</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a:t>
            </a:r>
            <a:r>
              <a:rPr lang="en-US" sz="1600" dirty="0" err="1">
                <a:solidFill>
                  <a:srgbClr val="2B91AF"/>
                </a:solidFill>
                <a:latin typeface="Consolas" panose="020B0609020204030204" pitchFamily="49" charset="0"/>
              </a:rPr>
              <a:t>RequireComponent</a:t>
            </a:r>
            <a:r>
              <a:rPr lang="en-US" sz="1600" dirty="0">
                <a:solidFill>
                  <a:srgbClr val="000000"/>
                </a:solidFill>
                <a:latin typeface="Consolas" panose="020B0609020204030204" pitchFamily="49" charset="0"/>
              </a:rPr>
              <a:t>(</a:t>
            </a:r>
            <a:r>
              <a:rPr lang="en-US" sz="1600" dirty="0" err="1">
                <a:solidFill>
                  <a:srgbClr val="0000FF"/>
                </a:solidFill>
                <a:latin typeface="Consolas" panose="020B0609020204030204" pitchFamily="49" charset="0"/>
              </a:rPr>
              <a:t>typeof</a:t>
            </a:r>
            <a:r>
              <a:rPr lang="en-US" sz="1600" dirty="0">
                <a:solidFill>
                  <a:srgbClr val="000000"/>
                </a:solidFill>
                <a:latin typeface="Consolas" panose="020B0609020204030204" pitchFamily="49" charset="0"/>
              </a:rPr>
              <a:t>(</a:t>
            </a:r>
            <a:r>
              <a:rPr lang="en-US" sz="1600" dirty="0">
                <a:solidFill>
                  <a:srgbClr val="2B91AF"/>
                </a:solidFill>
                <a:latin typeface="Consolas" panose="020B0609020204030204" pitchFamily="49" charset="0"/>
              </a:rPr>
              <a:t>Camera</a:t>
            </a:r>
            <a:r>
              <a:rPr lang="en-US" sz="1600" dirty="0">
                <a:solidFill>
                  <a:srgbClr val="000000"/>
                </a:solidFill>
                <a:latin typeface="Consolas" panose="020B0609020204030204" pitchFamily="49" charset="0"/>
              </a:rPr>
              <a:t>))]</a:t>
            </a:r>
          </a:p>
          <a:p>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class</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WholeScenePerPixelContours</a:t>
            </a:r>
            <a:r>
              <a:rPr lang="en-US" sz="1600" dirty="0">
                <a:solidFill>
                  <a:srgbClr val="000000"/>
                </a:solidFill>
                <a:latin typeface="Consolas" panose="020B0609020204030204" pitchFamily="49" charset="0"/>
              </a:rPr>
              <a:t> : </a:t>
            </a:r>
            <a:r>
              <a:rPr lang="en-US" sz="1600" dirty="0" err="1">
                <a:solidFill>
                  <a:srgbClr val="2B91AF"/>
                </a:solidFill>
                <a:latin typeface="Consolas" panose="020B0609020204030204" pitchFamily="49" charset="0"/>
              </a:rPr>
              <a:t>MonoBehaviour</a:t>
            </a:r>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Range</a:t>
            </a:r>
            <a:r>
              <a:rPr lang="en-US" sz="1600" dirty="0">
                <a:solidFill>
                  <a:srgbClr val="000000"/>
                </a:solidFill>
                <a:latin typeface="Consolas" panose="020B0609020204030204" pitchFamily="49" charset="0"/>
              </a:rPr>
              <a:t>(0, 1.0f)]</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float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contourThreshold</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Range</a:t>
            </a:r>
            <a:r>
              <a:rPr lang="en-US" sz="1600" dirty="0">
                <a:solidFill>
                  <a:srgbClr val="000000"/>
                </a:solidFill>
                <a:latin typeface="Consolas" panose="020B0609020204030204" pitchFamily="49" charset="0"/>
              </a:rPr>
              <a:t>(0, 1.0f)]</a:t>
            </a: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float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contourFalloff</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a:solidFill>
                  <a:srgbClr val="008000"/>
                </a:solidFill>
                <a:latin typeface="Consolas" panose="020B0609020204030204" pitchFamily="49" charset="0"/>
              </a:rPr>
              <a:t>// Use this for initialization</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void</a:t>
            </a:r>
            <a:r>
              <a:rPr lang="en-US" sz="1600" dirty="0">
                <a:solidFill>
                  <a:srgbClr val="000000"/>
                </a:solidFill>
                <a:latin typeface="Consolas" panose="020B0609020204030204" pitchFamily="49" charset="0"/>
              </a:rPr>
              <a:t> Start () {</a:t>
            </a:r>
          </a:p>
          <a:p>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Camera</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camera</a:t>
            </a:r>
            <a:r>
              <a:rPr lang="en-US" sz="1600" dirty="0">
                <a:solidFill>
                  <a:srgbClr val="000000"/>
                </a:solidFill>
                <a:latin typeface="Consolas" panose="020B0609020204030204" pitchFamily="49" charset="0"/>
              </a:rPr>
              <a:t> = </a:t>
            </a:r>
            <a:r>
              <a:rPr lang="en-US" sz="1600" dirty="0" err="1">
                <a:solidFill>
                  <a:srgbClr val="000000"/>
                </a:solidFill>
                <a:latin typeface="Consolas" panose="020B0609020204030204" pitchFamily="49" charset="0"/>
              </a:rPr>
              <a:t>GetComponent</a:t>
            </a:r>
            <a:r>
              <a:rPr lang="en-US" sz="1600" dirty="0">
                <a:solidFill>
                  <a:srgbClr val="000000"/>
                </a:solidFill>
                <a:latin typeface="Consolas" panose="020B0609020204030204" pitchFamily="49" charset="0"/>
              </a:rPr>
              <a:t>&lt;</a:t>
            </a:r>
            <a:r>
              <a:rPr lang="en-US" sz="1600" dirty="0">
                <a:solidFill>
                  <a:srgbClr val="2B91AF"/>
                </a:solidFill>
                <a:latin typeface="Consolas" panose="020B0609020204030204" pitchFamily="49" charset="0"/>
              </a:rPr>
              <a:t>Camera</a:t>
            </a:r>
            <a:r>
              <a:rPr lang="en-US" sz="1600" dirty="0">
                <a:solidFill>
                  <a:srgbClr val="000000"/>
                </a:solidFill>
                <a:latin typeface="Consolas" panose="020B0609020204030204" pitchFamily="49" charset="0"/>
              </a:rPr>
              <a:t>&gt;();</a:t>
            </a:r>
          </a:p>
          <a:p>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Shader</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shader</a:t>
            </a:r>
            <a:r>
              <a:rPr lang="en-US" sz="1600" dirty="0">
                <a:solidFill>
                  <a:srgbClr val="000000"/>
                </a:solidFill>
                <a:latin typeface="Consolas" panose="020B0609020204030204" pitchFamily="49" charset="0"/>
              </a:rPr>
              <a:t> = </a:t>
            </a:r>
            <a:r>
              <a:rPr lang="en-US" sz="1600" dirty="0" err="1">
                <a:solidFill>
                  <a:srgbClr val="2B91AF"/>
                </a:solidFill>
                <a:latin typeface="Consolas" panose="020B0609020204030204" pitchFamily="49" charset="0"/>
              </a:rPr>
              <a:t>Shader</a:t>
            </a:r>
            <a:r>
              <a:rPr lang="en-US" sz="1600" dirty="0" err="1">
                <a:solidFill>
                  <a:srgbClr val="000000"/>
                </a:solidFill>
                <a:latin typeface="Consolas" panose="020B0609020204030204" pitchFamily="49" charset="0"/>
              </a:rPr>
              <a:t>.Find</a:t>
            </a:r>
            <a:r>
              <a:rPr lang="en-US" sz="1600" dirty="0" smtClean="0">
                <a:solidFill>
                  <a:srgbClr val="000000"/>
                </a:solidFill>
                <a:latin typeface="Consolas" panose="020B0609020204030204" pitchFamily="49" charset="0"/>
              </a:rPr>
              <a:t>(</a:t>
            </a:r>
            <a:r>
              <a:rPr lang="en-US" sz="1600" dirty="0" smtClean="0">
                <a:solidFill>
                  <a:srgbClr val="A31515"/>
                </a:solidFill>
                <a:latin typeface="Consolas" panose="020B0609020204030204" pitchFamily="49" charset="0"/>
              </a:rPr>
              <a:t>"</a:t>
            </a:r>
            <a:r>
              <a:rPr lang="en-US" sz="1600" dirty="0">
                <a:solidFill>
                  <a:srgbClr val="A31515"/>
                </a:solidFill>
                <a:latin typeface="Consolas" panose="020B0609020204030204" pitchFamily="49" charset="0"/>
              </a:rPr>
              <a:t> </a:t>
            </a:r>
            <a:r>
              <a:rPr lang="en-US" sz="1600" dirty="0" smtClean="0">
                <a:solidFill>
                  <a:srgbClr val="A31515"/>
                </a:solidFill>
                <a:latin typeface="Consolas" panose="020B0609020204030204" pitchFamily="49" charset="0"/>
              </a:rPr>
              <a:t>NPR/</a:t>
            </a:r>
            <a:r>
              <a:rPr lang="en-US" sz="1600" dirty="0" err="1" smtClean="0">
                <a:solidFill>
                  <a:srgbClr val="A31515"/>
                </a:solidFill>
                <a:latin typeface="Consolas" panose="020B0609020204030204" pitchFamily="49" charset="0"/>
              </a:rPr>
              <a:t>PerPixelContoursReplacementShader</a:t>
            </a:r>
            <a:r>
              <a:rPr lang="en-US" sz="1600" dirty="0" smtClean="0">
                <a:solidFill>
                  <a:srgbClr val="A31515"/>
                </a:solidFill>
                <a:latin typeface="Consolas" panose="020B0609020204030204" pitchFamily="49" charset="0"/>
              </a:rPr>
              <a:t>"</a:t>
            </a:r>
            <a:r>
              <a:rPr lang="en-US" sz="1600" dirty="0" smtClean="0">
                <a:solidFill>
                  <a:srgbClr val="000000"/>
                </a:solidFill>
                <a:latin typeface="Consolas" panose="020B0609020204030204" pitchFamily="49" charset="0"/>
              </a:rPr>
              <a:t>);</a:t>
            </a:r>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camera.SetReplacementShader</a:t>
            </a:r>
            <a:r>
              <a:rPr lang="en-US" sz="1600" dirty="0">
                <a:solidFill>
                  <a:srgbClr val="000000"/>
                </a:solidFill>
                <a:latin typeface="Consolas" panose="020B0609020204030204" pitchFamily="49" charset="0"/>
              </a:rPr>
              <a:t>(</a:t>
            </a:r>
            <a:r>
              <a:rPr lang="en-US" sz="1600" dirty="0" err="1">
                <a:solidFill>
                  <a:srgbClr val="000000"/>
                </a:solidFill>
                <a:latin typeface="Consolas" panose="020B0609020204030204" pitchFamily="49" charset="0"/>
              </a:rPr>
              <a:t>shader</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a:t>
            </a:r>
          </a:p>
          <a:p>
            <a:endParaRPr lang="en-US"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    }</a:t>
            </a:r>
          </a:p>
          <a:p>
            <a:endParaRPr lang="en-US" sz="1600" dirty="0">
              <a:solidFill>
                <a:srgbClr val="000000"/>
              </a:solidFill>
              <a:latin typeface="Consolas" panose="020B0609020204030204" pitchFamily="49" charset="0"/>
            </a:endParaRPr>
          </a:p>
          <a:p>
            <a:r>
              <a:rPr lang="en-US" sz="1600" dirty="0">
                <a:solidFill>
                  <a:srgbClr val="008000"/>
                </a:solidFill>
                <a:latin typeface="Consolas" panose="020B0609020204030204" pitchFamily="49" charset="0"/>
              </a:rPr>
              <a:t>// Update is called once per frame</a:t>
            </a:r>
            <a:endParaRPr lang="en-US" sz="1600" dirty="0">
              <a:solidFill>
                <a:srgbClr val="000000"/>
              </a:solidFill>
              <a:latin typeface="Consolas" panose="020B0609020204030204" pitchFamily="49" charset="0"/>
            </a:endParaRPr>
          </a:p>
          <a:p>
            <a:r>
              <a:rPr lang="en-US" sz="1600" dirty="0">
                <a:solidFill>
                  <a:srgbClr val="0000FF"/>
                </a:solidFill>
                <a:latin typeface="Consolas" panose="020B0609020204030204" pitchFamily="49" charset="0"/>
              </a:rPr>
              <a:t>void</a:t>
            </a:r>
            <a:r>
              <a:rPr lang="en-US" sz="1600" dirty="0">
                <a:solidFill>
                  <a:srgbClr val="000000"/>
                </a:solidFill>
                <a:latin typeface="Consolas" panose="020B0609020204030204" pitchFamily="49" charset="0"/>
              </a:rPr>
              <a:t> Update () {</a:t>
            </a:r>
          </a:p>
          <a:p>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Shader</a:t>
            </a:r>
            <a:r>
              <a:rPr lang="en-US" sz="1600" dirty="0" err="1">
                <a:solidFill>
                  <a:srgbClr val="000000"/>
                </a:solidFill>
                <a:latin typeface="Consolas" panose="020B0609020204030204" pitchFamily="49" charset="0"/>
              </a:rPr>
              <a:t>.SetGlobalFloat</a:t>
            </a:r>
            <a:r>
              <a:rPr lang="en-US" sz="1600" dirty="0">
                <a:solidFill>
                  <a:srgbClr val="000000"/>
                </a:solidFill>
                <a:latin typeface="Consolas" panose="020B0609020204030204" pitchFamily="49" charset="0"/>
              </a:rPr>
              <a:t>(</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contourThreshold</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contourThreshold</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Shader</a:t>
            </a:r>
            <a:r>
              <a:rPr lang="en-US" sz="1600" dirty="0" err="1">
                <a:solidFill>
                  <a:srgbClr val="000000"/>
                </a:solidFill>
                <a:latin typeface="Consolas" panose="020B0609020204030204" pitchFamily="49" charset="0"/>
              </a:rPr>
              <a:t>.SetGlobalFloat</a:t>
            </a:r>
            <a:r>
              <a:rPr lang="en-US" sz="1600" dirty="0">
                <a:solidFill>
                  <a:srgbClr val="000000"/>
                </a:solidFill>
                <a:latin typeface="Consolas" panose="020B0609020204030204" pitchFamily="49" charset="0"/>
              </a:rPr>
              <a:t>(</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contourFalloff</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a:t>
            </a:r>
            <a:r>
              <a:rPr lang="en-US" sz="1600" dirty="0" err="1">
                <a:solidFill>
                  <a:srgbClr val="000000"/>
                </a:solidFill>
                <a:latin typeface="Consolas" panose="020B0609020204030204" pitchFamily="49" charset="0"/>
              </a:rPr>
              <a:t>contourFalloff</a:t>
            </a:r>
            <a:r>
              <a:rPr lang="en-US" sz="1600" dirty="0">
                <a:solidFill>
                  <a:srgbClr val="000000"/>
                </a:solidFill>
                <a:latin typeface="Consolas" panose="020B0609020204030204" pitchFamily="49" charset="0"/>
              </a:rPr>
              <a:t>);</a:t>
            </a:r>
          </a:p>
          <a:p>
            <a:r>
              <a:rPr lang="en-US"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a:t>
            </a:r>
            <a:endParaRPr lang="en-US" sz="1600" dirty="0"/>
          </a:p>
        </p:txBody>
      </p:sp>
      <p:cxnSp>
        <p:nvCxnSpPr>
          <p:cNvPr id="5" name="Egyenes összekötő nyíllal 4"/>
          <p:cNvCxnSpPr/>
          <p:nvPr/>
        </p:nvCxnSpPr>
        <p:spPr>
          <a:xfrm flipV="1">
            <a:off x="5677989" y="2784764"/>
            <a:ext cx="2285045" cy="157405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0"/>
          <p:cNvSpPr txBox="1"/>
          <p:nvPr/>
        </p:nvSpPr>
        <p:spPr>
          <a:xfrm>
            <a:off x="8056789" y="1401859"/>
            <a:ext cx="3906611" cy="1754326"/>
          </a:xfrm>
          <a:prstGeom prst="rect">
            <a:avLst/>
          </a:prstGeom>
          <a:noFill/>
        </p:spPr>
        <p:txBody>
          <a:bodyPr wrap="square" rtlCol="0">
            <a:spAutoFit/>
          </a:bodyPr>
          <a:lstStyle/>
          <a:p>
            <a:r>
              <a:rPr lang="en-US" dirty="0" smtClean="0">
                <a:solidFill>
                  <a:srgbClr val="FF0000"/>
                </a:solidFill>
              </a:rPr>
              <a:t>Here we tell Unity to use our replacement </a:t>
            </a:r>
            <a:r>
              <a:rPr lang="en-US" dirty="0" err="1" smtClean="0">
                <a:solidFill>
                  <a:srgbClr val="FF0000"/>
                </a:solidFill>
              </a:rPr>
              <a:t>shader</a:t>
            </a:r>
            <a:r>
              <a:rPr lang="en-US" dirty="0" smtClean="0">
                <a:solidFill>
                  <a:srgbClr val="FF0000"/>
                </a:solidFill>
              </a:rPr>
              <a:t> when rendering from this </a:t>
            </a:r>
            <a:r>
              <a:rPr lang="en-US" dirty="0" smtClean="0">
                <a:solidFill>
                  <a:srgbClr val="FF0000"/>
                </a:solidFill>
              </a:rPr>
              <a:t>camera. </a:t>
            </a:r>
          </a:p>
          <a:p>
            <a:r>
              <a:rPr lang="en-US" dirty="0" smtClean="0">
                <a:solidFill>
                  <a:srgbClr val="FF0000"/>
                </a:solidFill>
              </a:rPr>
              <a:t>Every object in the scene will be rendered with this </a:t>
            </a:r>
            <a:r>
              <a:rPr lang="en-US" dirty="0" err="1" smtClean="0">
                <a:solidFill>
                  <a:srgbClr val="FF0000"/>
                </a:solidFill>
              </a:rPr>
              <a:t>shader</a:t>
            </a:r>
            <a:r>
              <a:rPr lang="en-US" dirty="0" smtClean="0">
                <a:solidFill>
                  <a:srgbClr val="FF0000"/>
                </a:solidFill>
              </a:rPr>
              <a:t> instead of their own material.</a:t>
            </a:r>
            <a:endParaRPr lang="en-US" dirty="0">
              <a:solidFill>
                <a:srgbClr val="FF0000"/>
              </a:solidFill>
            </a:endParaRPr>
          </a:p>
        </p:txBody>
      </p:sp>
      <p:sp>
        <p:nvSpPr>
          <p:cNvPr id="8" name="TextBox 10"/>
          <p:cNvSpPr txBox="1"/>
          <p:nvPr/>
        </p:nvSpPr>
        <p:spPr>
          <a:xfrm>
            <a:off x="8151563" y="4382188"/>
            <a:ext cx="3906611" cy="2308324"/>
          </a:xfrm>
          <a:prstGeom prst="rect">
            <a:avLst/>
          </a:prstGeom>
          <a:noFill/>
        </p:spPr>
        <p:txBody>
          <a:bodyPr wrap="square" rtlCol="0">
            <a:spAutoFit/>
          </a:bodyPr>
          <a:lstStyle/>
          <a:p>
            <a:r>
              <a:rPr lang="en-US" sz="1600" dirty="0" smtClean="0">
                <a:solidFill>
                  <a:srgbClr val="FF0000"/>
                </a:solidFill>
              </a:rPr>
              <a:t>Our replacement </a:t>
            </a:r>
            <a:r>
              <a:rPr lang="en-US" sz="1600" dirty="0" err="1" smtClean="0">
                <a:solidFill>
                  <a:srgbClr val="FF0000"/>
                </a:solidFill>
              </a:rPr>
              <a:t>shader</a:t>
            </a:r>
            <a:r>
              <a:rPr lang="en-US" sz="1600" dirty="0" smtClean="0">
                <a:solidFill>
                  <a:srgbClr val="FF0000"/>
                </a:solidFill>
              </a:rPr>
              <a:t> is not bound to a material, thus we </a:t>
            </a:r>
            <a:r>
              <a:rPr lang="en-US" sz="1600" dirty="0" smtClean="0">
                <a:solidFill>
                  <a:srgbClr val="FF0000"/>
                </a:solidFill>
              </a:rPr>
              <a:t>cannot </a:t>
            </a:r>
            <a:r>
              <a:rPr lang="en-US" sz="1600" dirty="0" smtClean="0">
                <a:solidFill>
                  <a:srgbClr val="FF0000"/>
                </a:solidFill>
              </a:rPr>
              <a:t>set </a:t>
            </a:r>
            <a:r>
              <a:rPr lang="en-US" sz="1600" dirty="0" err="1" smtClean="0">
                <a:solidFill>
                  <a:srgbClr val="FF0000"/>
                </a:solidFill>
              </a:rPr>
              <a:t>shader</a:t>
            </a:r>
            <a:r>
              <a:rPr lang="en-US" sz="1600" dirty="0" smtClean="0">
                <a:solidFill>
                  <a:srgbClr val="FF0000"/>
                </a:solidFill>
              </a:rPr>
              <a:t> attributes the way we used to.</a:t>
            </a:r>
          </a:p>
          <a:p>
            <a:r>
              <a:rPr lang="en-US" sz="1600" dirty="0" err="1" smtClean="0">
                <a:solidFill>
                  <a:srgbClr val="FF0000"/>
                </a:solidFill>
              </a:rPr>
              <a:t>Shader</a:t>
            </a:r>
            <a:r>
              <a:rPr lang="en-US" sz="1600" dirty="0" smtClean="0">
                <a:solidFill>
                  <a:srgbClr val="FF0000"/>
                </a:solidFill>
              </a:rPr>
              <a:t> replacement wants to use attribute values of the material that is replaced. As general materials do not define these attributes, we define them globally (for all materials), and change the global value in each frame.</a:t>
            </a:r>
            <a:endParaRPr lang="en-US" sz="1600" dirty="0">
              <a:solidFill>
                <a:srgbClr val="FF0000"/>
              </a:solidFill>
            </a:endParaRPr>
          </a:p>
        </p:txBody>
      </p:sp>
      <p:cxnSp>
        <p:nvCxnSpPr>
          <p:cNvPr id="9" name="Egyenes összekötő nyíllal 8"/>
          <p:cNvCxnSpPr/>
          <p:nvPr/>
        </p:nvCxnSpPr>
        <p:spPr>
          <a:xfrm flipV="1">
            <a:off x="6557554" y="5282153"/>
            <a:ext cx="1499235" cy="4132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3399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2562" y="365125"/>
            <a:ext cx="8813867" cy="1325563"/>
          </a:xfrm>
        </p:spPr>
        <p:txBody>
          <a:bodyPr/>
          <a:lstStyle/>
          <a:p>
            <a:r>
              <a:rPr lang="en-US" dirty="0" smtClean="0"/>
              <a:t>Per </a:t>
            </a:r>
            <a:r>
              <a:rPr lang="en-US" dirty="0" smtClean="0"/>
              <a:t>Pixel </a:t>
            </a:r>
            <a:r>
              <a:rPr lang="en-US" dirty="0" smtClean="0"/>
              <a:t>contours </a:t>
            </a:r>
            <a:r>
              <a:rPr lang="en-US" dirty="0" smtClean="0"/>
              <a:t>for </a:t>
            </a:r>
            <a:r>
              <a:rPr lang="en-US" dirty="0" smtClean="0"/>
              <a:t>the whole scene</a:t>
            </a:r>
            <a:endParaRPr lang="en-US" dirty="0"/>
          </a:p>
        </p:txBody>
      </p:sp>
      <p:sp>
        <p:nvSpPr>
          <p:cNvPr id="3" name="Tartalom helye 2"/>
          <p:cNvSpPr>
            <a:spLocks noGrp="1"/>
          </p:cNvSpPr>
          <p:nvPr>
            <p:ph idx="1"/>
          </p:nvPr>
        </p:nvSpPr>
        <p:spPr>
          <a:xfrm>
            <a:off x="838200" y="1825625"/>
            <a:ext cx="6633754" cy="4461964"/>
          </a:xfrm>
        </p:spPr>
        <p:txBody>
          <a:bodyPr/>
          <a:lstStyle/>
          <a:p>
            <a:r>
              <a:rPr lang="en-US" dirty="0" smtClean="0"/>
              <a:t>Camera settings for the new camera are important</a:t>
            </a:r>
          </a:p>
          <a:p>
            <a:r>
              <a:rPr lang="en-US" dirty="0" smtClean="0"/>
              <a:t>We have to make sure, that it does not clear the scene before rendering (otherwise the first camera image will be cleared)</a:t>
            </a:r>
          </a:p>
          <a:p>
            <a:r>
              <a:rPr lang="en-US" dirty="0" smtClean="0"/>
              <a:t>We have to make sure that this camera is rendered after the first one</a:t>
            </a:r>
          </a:p>
          <a:p>
            <a:r>
              <a:rPr lang="en-US" dirty="0" smtClean="0"/>
              <a:t>And this is our new script with contour attributes</a:t>
            </a:r>
            <a:endParaRPr lang="en-US" dirty="0"/>
          </a:p>
        </p:txBody>
      </p:sp>
      <p:pic>
        <p:nvPicPr>
          <p:cNvPr id="4" name="Kép 3"/>
          <p:cNvPicPr>
            <a:picLocks noChangeAspect="1"/>
          </p:cNvPicPr>
          <p:nvPr/>
        </p:nvPicPr>
        <p:blipFill>
          <a:blip r:embed="rId2"/>
          <a:stretch>
            <a:fillRect/>
          </a:stretch>
        </p:blipFill>
        <p:spPr>
          <a:xfrm>
            <a:off x="8766438" y="76724"/>
            <a:ext cx="3151650" cy="6712606"/>
          </a:xfrm>
          <a:prstGeom prst="rect">
            <a:avLst/>
          </a:prstGeom>
        </p:spPr>
      </p:pic>
      <p:cxnSp>
        <p:nvCxnSpPr>
          <p:cNvPr id="5" name="Egyenes összekötő nyíllal 4"/>
          <p:cNvCxnSpPr/>
          <p:nvPr/>
        </p:nvCxnSpPr>
        <p:spPr>
          <a:xfrm flipH="1">
            <a:off x="7141029" y="4093029"/>
            <a:ext cx="2943498" cy="6531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Egyenes összekötő nyíllal 8"/>
          <p:cNvCxnSpPr/>
          <p:nvPr/>
        </p:nvCxnSpPr>
        <p:spPr>
          <a:xfrm flipH="1">
            <a:off x="6853646" y="1027906"/>
            <a:ext cx="3268236" cy="22552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p:nvPr/>
        </p:nvCxnSpPr>
        <p:spPr>
          <a:xfrm flipH="1" flipV="1">
            <a:off x="6000205" y="5974080"/>
            <a:ext cx="2766233" cy="394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6966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contours </a:t>
            </a:r>
            <a:r>
              <a:rPr lang="en-US" dirty="0" smtClean="0"/>
              <a:t>for</a:t>
            </a:r>
            <a:r>
              <a:rPr lang="en-US" dirty="0" smtClean="0"/>
              <a:t> </a:t>
            </a:r>
            <a:r>
              <a:rPr lang="en-US" dirty="0" smtClean="0"/>
              <a:t>the whole scene</a:t>
            </a:r>
            <a:endParaRPr lang="en-US" dirty="0"/>
          </a:p>
        </p:txBody>
      </p:sp>
      <p:sp>
        <p:nvSpPr>
          <p:cNvPr id="3" name="Tartalom helye 2"/>
          <p:cNvSpPr>
            <a:spLocks noGrp="1"/>
          </p:cNvSpPr>
          <p:nvPr>
            <p:ph idx="1"/>
          </p:nvPr>
        </p:nvSpPr>
        <p:spPr/>
        <p:txBody>
          <a:bodyPr/>
          <a:lstStyle/>
          <a:p>
            <a:r>
              <a:rPr lang="en-US" dirty="0" smtClean="0"/>
              <a:t>Try it!</a:t>
            </a:r>
            <a:endParaRPr lang="en-US" dirty="0"/>
          </a:p>
        </p:txBody>
      </p:sp>
      <p:pic>
        <p:nvPicPr>
          <p:cNvPr id="4" name="Kép 3"/>
          <p:cNvPicPr>
            <a:picLocks noChangeAspect="1"/>
          </p:cNvPicPr>
          <p:nvPr/>
        </p:nvPicPr>
        <p:blipFill>
          <a:blip r:embed="rId2"/>
          <a:stretch>
            <a:fillRect/>
          </a:stretch>
        </p:blipFill>
        <p:spPr>
          <a:xfrm>
            <a:off x="3615554" y="1690688"/>
            <a:ext cx="7381875" cy="4752975"/>
          </a:xfrm>
          <a:prstGeom prst="rect">
            <a:avLst/>
          </a:prstGeom>
        </p:spPr>
      </p:pic>
      <p:cxnSp>
        <p:nvCxnSpPr>
          <p:cNvPr id="5" name="Egyenes összekötő nyíllal 4"/>
          <p:cNvCxnSpPr>
            <a:endCxn id="14" idx="3"/>
          </p:cNvCxnSpPr>
          <p:nvPr/>
        </p:nvCxnSpPr>
        <p:spPr>
          <a:xfrm flipH="1">
            <a:off x="3188766" y="4841966"/>
            <a:ext cx="1644491" cy="3002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a:endCxn id="13" idx="2"/>
          </p:cNvCxnSpPr>
          <p:nvPr/>
        </p:nvCxnSpPr>
        <p:spPr>
          <a:xfrm flipH="1" flipV="1">
            <a:off x="2254432" y="3200917"/>
            <a:ext cx="4851763" cy="1275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0"/>
          <p:cNvSpPr txBox="1"/>
          <p:nvPr/>
        </p:nvSpPr>
        <p:spPr>
          <a:xfrm>
            <a:off x="301126" y="2831585"/>
            <a:ext cx="3906611" cy="369332"/>
          </a:xfrm>
          <a:prstGeom prst="rect">
            <a:avLst/>
          </a:prstGeom>
          <a:noFill/>
        </p:spPr>
        <p:txBody>
          <a:bodyPr wrap="square" rtlCol="0">
            <a:spAutoFit/>
          </a:bodyPr>
          <a:lstStyle/>
          <a:p>
            <a:r>
              <a:rPr lang="en-US" dirty="0" smtClean="0">
                <a:solidFill>
                  <a:srgbClr val="FF0000"/>
                </a:solidFill>
              </a:rPr>
              <a:t>Works good for smooth surfaces</a:t>
            </a:r>
            <a:endParaRPr lang="en-US" dirty="0">
              <a:solidFill>
                <a:srgbClr val="FF0000"/>
              </a:solidFill>
            </a:endParaRPr>
          </a:p>
        </p:txBody>
      </p:sp>
      <p:sp>
        <p:nvSpPr>
          <p:cNvPr id="14" name="TextBox 10"/>
          <p:cNvSpPr txBox="1"/>
          <p:nvPr/>
        </p:nvSpPr>
        <p:spPr>
          <a:xfrm>
            <a:off x="148794" y="4957502"/>
            <a:ext cx="3039972" cy="369332"/>
          </a:xfrm>
          <a:prstGeom prst="rect">
            <a:avLst/>
          </a:prstGeom>
          <a:noFill/>
        </p:spPr>
        <p:txBody>
          <a:bodyPr wrap="square" rtlCol="0">
            <a:spAutoFit/>
          </a:bodyPr>
          <a:lstStyle/>
          <a:p>
            <a:r>
              <a:rPr lang="en-US" dirty="0" smtClean="0">
                <a:solidFill>
                  <a:srgbClr val="FF0000"/>
                </a:solidFill>
              </a:rPr>
              <a:t>Works badly for flat surfaces</a:t>
            </a:r>
            <a:endParaRPr lang="en-US" dirty="0">
              <a:solidFill>
                <a:srgbClr val="FF0000"/>
              </a:solidFill>
            </a:endParaRPr>
          </a:p>
        </p:txBody>
      </p:sp>
    </p:spTree>
    <p:extLst>
      <p:ext uri="{BB962C8B-B14F-4D97-AF65-F5344CB8AC3E}">
        <p14:creationId xmlns:p14="http://schemas.microsoft.com/office/powerpoint/2010/main" val="13983453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Per </a:t>
            </a:r>
            <a:r>
              <a:rPr lang="en-US" dirty="0" smtClean="0"/>
              <a:t>Pixel </a:t>
            </a:r>
            <a:r>
              <a:rPr lang="en-US" dirty="0" smtClean="0"/>
              <a:t>contours </a:t>
            </a:r>
            <a:r>
              <a:rPr lang="en-US" dirty="0" smtClean="0"/>
              <a:t>for</a:t>
            </a:r>
            <a:r>
              <a:rPr lang="en-US" dirty="0" smtClean="0"/>
              <a:t> </a:t>
            </a:r>
            <a:r>
              <a:rPr lang="en-US" dirty="0" smtClean="0"/>
              <a:t>the whole scene</a:t>
            </a:r>
            <a:endParaRPr lang="en-US" dirty="0"/>
          </a:p>
        </p:txBody>
      </p:sp>
      <p:sp>
        <p:nvSpPr>
          <p:cNvPr id="3" name="Tartalom helye 2"/>
          <p:cNvSpPr>
            <a:spLocks noGrp="1"/>
          </p:cNvSpPr>
          <p:nvPr>
            <p:ph idx="1"/>
          </p:nvPr>
        </p:nvSpPr>
        <p:spPr>
          <a:xfrm>
            <a:off x="838200" y="1825625"/>
            <a:ext cx="10515600" cy="1013369"/>
          </a:xfrm>
        </p:spPr>
        <p:txBody>
          <a:bodyPr>
            <a:normAutofit fontScale="92500" lnSpcReduction="20000"/>
          </a:bodyPr>
          <a:lstStyle/>
          <a:p>
            <a:r>
              <a:rPr lang="en-US" dirty="0" smtClean="0"/>
              <a:t>To combine with the image color uncomment the following line from the </a:t>
            </a:r>
            <a:r>
              <a:rPr lang="en-US" dirty="0" err="1" smtClean="0"/>
              <a:t>shader</a:t>
            </a:r>
            <a:r>
              <a:rPr lang="en-US" dirty="0" smtClean="0"/>
              <a:t>:</a:t>
            </a:r>
          </a:p>
          <a:p>
            <a:pPr marL="457200" lvl="1" indent="0">
              <a:buNone/>
            </a:pPr>
            <a:r>
              <a:rPr lang="en-US" dirty="0" smtClean="0">
                <a:solidFill>
                  <a:srgbClr val="008000"/>
                </a:solidFill>
                <a:latin typeface="Consolas" panose="020B0609020204030204" pitchFamily="49" charset="0"/>
              </a:rPr>
              <a:t>//Blend </a:t>
            </a:r>
            <a:r>
              <a:rPr lang="en-US" dirty="0" err="1" smtClean="0">
                <a:solidFill>
                  <a:srgbClr val="008000"/>
                </a:solidFill>
                <a:latin typeface="Consolas" panose="020B0609020204030204" pitchFamily="49" charset="0"/>
              </a:rPr>
              <a:t>DstColor</a:t>
            </a:r>
            <a:r>
              <a:rPr lang="en-US" dirty="0" smtClean="0">
                <a:solidFill>
                  <a:srgbClr val="008000"/>
                </a:solidFill>
                <a:latin typeface="Consolas" panose="020B0609020204030204" pitchFamily="49" charset="0"/>
              </a:rPr>
              <a:t> Zero</a:t>
            </a:r>
            <a:endParaRPr lang="en-US" dirty="0" smtClean="0">
              <a:solidFill>
                <a:srgbClr val="000000"/>
              </a:solidFill>
              <a:latin typeface="Consolas" panose="020B0609020204030204" pitchFamily="49" charset="0"/>
            </a:endParaRPr>
          </a:p>
          <a:p>
            <a:pPr lvl="1"/>
            <a:endParaRPr lang="en-US" dirty="0"/>
          </a:p>
        </p:txBody>
      </p:sp>
      <p:pic>
        <p:nvPicPr>
          <p:cNvPr id="4" name="Kép 3"/>
          <p:cNvPicPr>
            <a:picLocks noChangeAspect="1"/>
          </p:cNvPicPr>
          <p:nvPr/>
        </p:nvPicPr>
        <p:blipFill>
          <a:blip r:embed="rId2"/>
          <a:stretch>
            <a:fillRect/>
          </a:stretch>
        </p:blipFill>
        <p:spPr>
          <a:xfrm>
            <a:off x="2698024" y="2838994"/>
            <a:ext cx="6795952" cy="3818344"/>
          </a:xfrm>
          <a:prstGeom prst="rect">
            <a:avLst/>
          </a:prstGeom>
        </p:spPr>
      </p:pic>
    </p:spTree>
    <p:extLst>
      <p:ext uri="{BB962C8B-B14F-4D97-AF65-F5344CB8AC3E}">
        <p14:creationId xmlns:p14="http://schemas.microsoft.com/office/powerpoint/2010/main" val="2560932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 detection using gradients</a:t>
            </a:r>
            <a:endParaRPr lang="en-US" dirty="0"/>
          </a:p>
        </p:txBody>
      </p:sp>
      <p:sp>
        <p:nvSpPr>
          <p:cNvPr id="3" name="Content Placeholder 2"/>
          <p:cNvSpPr>
            <a:spLocks noGrp="1"/>
          </p:cNvSpPr>
          <p:nvPr>
            <p:ph idx="1"/>
          </p:nvPr>
        </p:nvSpPr>
        <p:spPr>
          <a:xfrm>
            <a:off x="838200" y="1592869"/>
            <a:ext cx="10515600" cy="4351338"/>
          </a:xfrm>
        </p:spPr>
        <p:txBody>
          <a:bodyPr/>
          <a:lstStyle/>
          <a:p>
            <a:r>
              <a:rPr lang="en-US" dirty="0" smtClean="0"/>
              <a:t>Attach it to the main camera and try it!</a:t>
            </a:r>
            <a:endParaRPr lang="en-US" dirty="0"/>
          </a:p>
        </p:txBody>
      </p:sp>
      <p:sp>
        <p:nvSpPr>
          <p:cNvPr id="11" name="TextBox 10"/>
          <p:cNvSpPr txBox="1"/>
          <p:nvPr/>
        </p:nvSpPr>
        <p:spPr>
          <a:xfrm>
            <a:off x="2128058" y="6287247"/>
            <a:ext cx="3023062" cy="369332"/>
          </a:xfrm>
          <a:prstGeom prst="rect">
            <a:avLst/>
          </a:prstGeom>
          <a:noFill/>
        </p:spPr>
        <p:txBody>
          <a:bodyPr wrap="square" rtlCol="0">
            <a:spAutoFit/>
          </a:bodyPr>
          <a:lstStyle/>
          <a:p>
            <a:r>
              <a:rPr lang="en-US" dirty="0" smtClean="0"/>
              <a:t>Threshold = 0.01	</a:t>
            </a:r>
            <a:endParaRPr lang="en-US" dirty="0"/>
          </a:p>
        </p:txBody>
      </p:sp>
      <p:sp>
        <p:nvSpPr>
          <p:cNvPr id="12" name="TextBox 11"/>
          <p:cNvSpPr txBox="1"/>
          <p:nvPr/>
        </p:nvSpPr>
        <p:spPr>
          <a:xfrm>
            <a:off x="8274473" y="6287247"/>
            <a:ext cx="1695796" cy="369332"/>
          </a:xfrm>
          <a:prstGeom prst="rect">
            <a:avLst/>
          </a:prstGeom>
          <a:noFill/>
        </p:spPr>
        <p:txBody>
          <a:bodyPr wrap="square" rtlCol="0">
            <a:spAutoFit/>
          </a:bodyPr>
          <a:lstStyle/>
          <a:p>
            <a:r>
              <a:rPr lang="en-US" dirty="0" smtClean="0"/>
              <a:t>Threshold = 0.5</a:t>
            </a:r>
            <a:endParaRPr lang="en-US" dirty="0"/>
          </a:p>
        </p:txBody>
      </p:sp>
      <p:pic>
        <p:nvPicPr>
          <p:cNvPr id="14" name="Kép 13"/>
          <p:cNvPicPr>
            <a:picLocks noChangeAspect="1"/>
          </p:cNvPicPr>
          <p:nvPr/>
        </p:nvPicPr>
        <p:blipFill>
          <a:blip r:embed="rId2"/>
          <a:stretch>
            <a:fillRect/>
          </a:stretch>
        </p:blipFill>
        <p:spPr>
          <a:xfrm>
            <a:off x="8934450" y="0"/>
            <a:ext cx="3257550" cy="2581275"/>
          </a:xfrm>
          <a:prstGeom prst="rect">
            <a:avLst/>
          </a:prstGeom>
        </p:spPr>
      </p:pic>
      <p:pic>
        <p:nvPicPr>
          <p:cNvPr id="15" name="Kép 14"/>
          <p:cNvPicPr>
            <a:picLocks noChangeAspect="1"/>
          </p:cNvPicPr>
          <p:nvPr/>
        </p:nvPicPr>
        <p:blipFill>
          <a:blip r:embed="rId3"/>
          <a:stretch>
            <a:fillRect/>
          </a:stretch>
        </p:blipFill>
        <p:spPr>
          <a:xfrm>
            <a:off x="460058" y="2918432"/>
            <a:ext cx="5304052" cy="2977515"/>
          </a:xfrm>
          <a:prstGeom prst="rect">
            <a:avLst/>
          </a:prstGeom>
        </p:spPr>
      </p:pic>
      <p:pic>
        <p:nvPicPr>
          <p:cNvPr id="16" name="Kép 15"/>
          <p:cNvPicPr>
            <a:picLocks noChangeAspect="1"/>
          </p:cNvPicPr>
          <p:nvPr/>
        </p:nvPicPr>
        <p:blipFill>
          <a:blip r:embed="rId4"/>
          <a:stretch>
            <a:fillRect/>
          </a:stretch>
        </p:blipFill>
        <p:spPr>
          <a:xfrm>
            <a:off x="6394631" y="2866017"/>
            <a:ext cx="5378269" cy="3029930"/>
          </a:xfrm>
          <a:prstGeom prst="rect">
            <a:avLst/>
          </a:prstGeom>
        </p:spPr>
      </p:pic>
    </p:spTree>
    <p:extLst>
      <p:ext uri="{BB962C8B-B14F-4D97-AF65-F5344CB8AC3E}">
        <p14:creationId xmlns:p14="http://schemas.microsoft.com/office/powerpoint/2010/main" val="2121686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Task</a:t>
            </a:r>
            <a:endParaRPr lang="en-US" dirty="0"/>
          </a:p>
        </p:txBody>
      </p:sp>
      <p:sp>
        <p:nvSpPr>
          <p:cNvPr id="3" name="Tartalom helye 2"/>
          <p:cNvSpPr>
            <a:spLocks noGrp="1"/>
          </p:cNvSpPr>
          <p:nvPr>
            <p:ph idx="1"/>
          </p:nvPr>
        </p:nvSpPr>
        <p:spPr>
          <a:xfrm>
            <a:off x="498565" y="1790791"/>
            <a:ext cx="5876109" cy="4351338"/>
          </a:xfrm>
        </p:spPr>
        <p:txBody>
          <a:bodyPr/>
          <a:lstStyle/>
          <a:p>
            <a:r>
              <a:rPr lang="en-US" dirty="0" smtClean="0"/>
              <a:t>Examine some temporal features e.g.:</a:t>
            </a:r>
          </a:p>
          <a:p>
            <a:pPr lvl="1"/>
            <a:r>
              <a:rPr lang="en-US" dirty="0" smtClean="0"/>
              <a:t>Derivative of red channel in X direction</a:t>
            </a:r>
          </a:p>
          <a:p>
            <a:pPr lvl="1"/>
            <a:r>
              <a:rPr lang="en-US" dirty="0"/>
              <a:t>Derivative</a:t>
            </a:r>
            <a:r>
              <a:rPr lang="en-US" dirty="0" smtClean="0"/>
              <a:t> </a:t>
            </a:r>
            <a:r>
              <a:rPr lang="en-US" dirty="0"/>
              <a:t>of red channel in </a:t>
            </a:r>
            <a:r>
              <a:rPr lang="en-US" dirty="0" smtClean="0"/>
              <a:t>Y direction</a:t>
            </a:r>
          </a:p>
          <a:p>
            <a:pPr lvl="2"/>
            <a:r>
              <a:rPr lang="en-US" dirty="0" smtClean="0"/>
              <a:t>Other channels</a:t>
            </a:r>
            <a:endParaRPr lang="en-US" dirty="0"/>
          </a:p>
          <a:p>
            <a:pPr lvl="1"/>
            <a:r>
              <a:rPr lang="en-US" dirty="0" smtClean="0"/>
              <a:t>Gradient magnitude of each </a:t>
            </a:r>
            <a:r>
              <a:rPr lang="en-US" dirty="0" smtClean="0"/>
              <a:t>channel</a:t>
            </a:r>
            <a:endParaRPr lang="en-US" dirty="0" smtClean="0"/>
          </a:p>
          <a:p>
            <a:pPr lvl="1"/>
            <a:r>
              <a:rPr lang="en-US" dirty="0" smtClean="0"/>
              <a:t>Sum of gradient magnitudes</a:t>
            </a:r>
            <a:endParaRPr lang="en-US" dirty="0"/>
          </a:p>
        </p:txBody>
      </p:sp>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9439" y="0"/>
            <a:ext cx="4021601" cy="2259409"/>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9439" y="2299295"/>
            <a:ext cx="4021601" cy="2259409"/>
          </a:xfrm>
          <a:prstGeom prst="rect">
            <a:avLst/>
          </a:prstGeom>
        </p:spPr>
      </p:pic>
      <p:pic>
        <p:nvPicPr>
          <p:cNvPr id="6" name="Kép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9439" y="4598591"/>
            <a:ext cx="4021601" cy="2259409"/>
          </a:xfrm>
          <a:prstGeom prst="rect">
            <a:avLst/>
          </a:prstGeom>
        </p:spPr>
      </p:pic>
    </p:spTree>
    <p:extLst>
      <p:ext uri="{BB962C8B-B14F-4D97-AF65-F5344CB8AC3E}">
        <p14:creationId xmlns:p14="http://schemas.microsoft.com/office/powerpoint/2010/main" val="1539089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Smooth Contour Edges</a:t>
            </a:r>
            <a:endParaRPr lang="en-US" dirty="0"/>
          </a:p>
        </p:txBody>
      </p:sp>
      <p:sp>
        <p:nvSpPr>
          <p:cNvPr id="4" name="Téglalap 3"/>
          <p:cNvSpPr/>
          <p:nvPr/>
        </p:nvSpPr>
        <p:spPr>
          <a:xfrm>
            <a:off x="342900" y="1465332"/>
            <a:ext cx="9669780" cy="2585323"/>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public class </a:t>
            </a:r>
            <a:r>
              <a:rPr lang="en-US" dirty="0" err="1" smtClean="0">
                <a:solidFill>
                  <a:schemeClr val="bg2">
                    <a:lumMod val="50000"/>
                  </a:schemeClr>
                </a:solidFill>
                <a:latin typeface="Consolas" panose="020B0609020204030204" pitchFamily="49" charset="0"/>
              </a:rPr>
              <a:t>ContoursGradient</a:t>
            </a:r>
            <a:r>
              <a:rPr lang="en-US" dirty="0" smtClean="0">
                <a:solidFill>
                  <a:schemeClr val="bg2">
                    <a:lumMod val="50000"/>
                  </a:schemeClr>
                </a:solidFill>
                <a:latin typeface="Consolas" panose="020B0609020204030204" pitchFamily="49" charset="0"/>
              </a:rPr>
              <a:t> : </a:t>
            </a:r>
            <a:r>
              <a:rPr lang="en-US" dirty="0" err="1" smtClean="0">
                <a:solidFill>
                  <a:schemeClr val="bg2">
                    <a:lumMod val="50000"/>
                  </a:schemeClr>
                </a:solidFill>
                <a:latin typeface="Consolas" panose="020B0609020204030204" pitchFamily="49" charset="0"/>
              </a:rPr>
              <a:t>PostEffectsBase</a:t>
            </a:r>
            <a:r>
              <a:rPr lang="en-US" dirty="0" smtClean="0">
                <a:solidFill>
                  <a:schemeClr val="bg2">
                    <a:lumMod val="50000"/>
                  </a:schemeClr>
                </a:solidFill>
                <a:latin typeface="Consolas" panose="020B0609020204030204" pitchFamily="49" charset="0"/>
              </a:rPr>
              <a:t> {</a:t>
            </a:r>
          </a:p>
          <a:p>
            <a:r>
              <a:rPr lang="en-US" dirty="0" smtClean="0">
                <a:solidFill>
                  <a:schemeClr val="bg2">
                    <a:lumMod val="50000"/>
                  </a:schemeClr>
                </a:solidFill>
                <a:latin typeface="Consolas" panose="020B0609020204030204" pitchFamily="49" charset="0"/>
              </a:rPr>
              <a:t>    [Range(0, 2)]</a:t>
            </a:r>
          </a:p>
          <a:p>
            <a:r>
              <a:rPr lang="en-US" dirty="0" smtClean="0">
                <a:solidFill>
                  <a:schemeClr val="bg2">
                    <a:lumMod val="50000"/>
                  </a:schemeClr>
                </a:solidFill>
                <a:latin typeface="Consolas" panose="020B0609020204030204" pitchFamily="49" charset="0"/>
              </a:rPr>
              <a:t>    public float </a:t>
            </a:r>
            <a:r>
              <a:rPr lang="en-US" dirty="0" err="1" smtClean="0">
                <a:solidFill>
                  <a:schemeClr val="bg2">
                    <a:lumMod val="50000"/>
                  </a:schemeClr>
                </a:solidFill>
                <a:latin typeface="Consolas" panose="020B0609020204030204" pitchFamily="49" charset="0"/>
              </a:rPr>
              <a:t>gradMagnitudeThreshold</a:t>
            </a:r>
            <a:r>
              <a:rPr lang="en-US" dirty="0" smtClean="0">
                <a:solidFill>
                  <a:schemeClr val="bg2">
                    <a:lumMod val="50000"/>
                  </a:schemeClr>
                </a:solidFill>
                <a:latin typeface="Consolas" panose="020B0609020204030204" pitchFamily="49" charset="0"/>
              </a:rPr>
              <a:t> = 0.5f;</a:t>
            </a:r>
          </a:p>
          <a:p>
            <a:r>
              <a:rPr lang="en-US" dirty="0" smtClean="0">
                <a:solidFill>
                  <a:srgbClr val="000000"/>
                </a:solidFill>
                <a:latin typeface="Consolas" panose="020B0609020204030204" pitchFamily="49" charset="0"/>
              </a:rPr>
              <a:t>    [</a:t>
            </a:r>
            <a:r>
              <a:rPr lang="en-US" dirty="0" smtClean="0">
                <a:solidFill>
                  <a:srgbClr val="2B91AF"/>
                </a:solidFill>
                <a:latin typeface="Consolas" panose="020B0609020204030204" pitchFamily="49" charset="0"/>
              </a:rPr>
              <a:t>Range</a:t>
            </a:r>
            <a:r>
              <a:rPr lang="en-US" dirty="0" smtClean="0">
                <a:solidFill>
                  <a:srgbClr val="000000"/>
                </a:solidFill>
                <a:latin typeface="Consolas" panose="020B0609020204030204" pitchFamily="49" charset="0"/>
              </a:rPr>
              <a:t>(0, 2)]</a:t>
            </a:r>
          </a:p>
          <a:p>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public</a:t>
            </a:r>
            <a:r>
              <a:rPr lang="en-US" dirty="0" smtClean="0">
                <a:solidFill>
                  <a:srgbClr val="000000"/>
                </a:solidFill>
                <a:latin typeface="Consolas" panose="020B0609020204030204" pitchFamily="49" charset="0"/>
              </a:rPr>
              <a:t> </a:t>
            </a:r>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edgeFalloff</a:t>
            </a:r>
            <a:r>
              <a:rPr lang="en-US" dirty="0" smtClean="0">
                <a:solidFill>
                  <a:srgbClr val="000000"/>
                </a:solidFill>
                <a:latin typeface="Consolas" panose="020B0609020204030204" pitchFamily="49" charset="0"/>
              </a:rPr>
              <a:t> = 0.05f;</a:t>
            </a:r>
          </a:p>
          <a:p>
            <a:r>
              <a:rPr lang="en-US" dirty="0" smtClean="0">
                <a:solidFill>
                  <a:schemeClr val="bg2">
                    <a:lumMod val="50000"/>
                  </a:schemeClr>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material.SetFloat</a:t>
            </a:r>
            <a:r>
              <a:rPr lang="en-US" dirty="0" smtClean="0">
                <a:solidFill>
                  <a:schemeClr val="bg2">
                    <a:lumMod val="50000"/>
                  </a:schemeClr>
                </a:solidFill>
                <a:latin typeface="Consolas" panose="020B0609020204030204" pitchFamily="49" charset="0"/>
              </a:rPr>
              <a:t>("</a:t>
            </a:r>
            <a:r>
              <a:rPr lang="en-US" dirty="0" err="1" smtClean="0">
                <a:solidFill>
                  <a:schemeClr val="bg2">
                    <a:lumMod val="50000"/>
                  </a:schemeClr>
                </a:solidFill>
                <a:latin typeface="Consolas" panose="020B0609020204030204" pitchFamily="49" charset="0"/>
              </a:rPr>
              <a:t>gradMagnitudeThreshold</a:t>
            </a:r>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gradMagnitudeThreshold</a:t>
            </a:r>
            <a:r>
              <a:rPr lang="en-US" dirty="0" smtClean="0">
                <a:solidFill>
                  <a:schemeClr val="bg2">
                    <a:lumMod val="50000"/>
                  </a:schemeClr>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material.SetFloat</a:t>
            </a:r>
            <a:r>
              <a:rPr lang="en-US" dirty="0" smtClean="0">
                <a:solidFill>
                  <a:srgbClr val="000000"/>
                </a:solidFill>
                <a:latin typeface="Consolas" panose="020B0609020204030204" pitchFamily="49" charset="0"/>
              </a:rPr>
              <a:t>(</a:t>
            </a:r>
            <a:r>
              <a:rPr lang="en-US" dirty="0" smtClean="0">
                <a:solidFill>
                  <a:srgbClr val="A31515"/>
                </a:solidFill>
                <a:latin typeface="Consolas" panose="020B0609020204030204" pitchFamily="49" charset="0"/>
              </a:rPr>
              <a:t>"</a:t>
            </a:r>
            <a:r>
              <a:rPr lang="en-US" dirty="0" err="1" smtClean="0">
                <a:solidFill>
                  <a:srgbClr val="A31515"/>
                </a:solidFill>
                <a:latin typeface="Consolas" panose="020B0609020204030204" pitchFamily="49" charset="0"/>
              </a:rPr>
              <a:t>edgeFalloff</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edgeFalloff</a:t>
            </a:r>
            <a:r>
              <a:rPr lang="en-US" dirty="0" smtClean="0">
                <a:solidFill>
                  <a:srgbClr val="000000"/>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     </a:t>
            </a:r>
            <a:r>
              <a:rPr lang="en-US" dirty="0" err="1" smtClean="0">
                <a:solidFill>
                  <a:schemeClr val="bg2">
                    <a:lumMod val="50000"/>
                  </a:schemeClr>
                </a:solidFill>
                <a:latin typeface="Consolas" panose="020B0609020204030204" pitchFamily="49" charset="0"/>
              </a:rPr>
              <a:t>Graphics.Blit</a:t>
            </a:r>
            <a:r>
              <a:rPr lang="en-US" dirty="0" smtClean="0">
                <a:solidFill>
                  <a:schemeClr val="bg2">
                    <a:lumMod val="50000"/>
                  </a:schemeClr>
                </a:solidFill>
                <a:latin typeface="Consolas" panose="020B0609020204030204" pitchFamily="49" charset="0"/>
              </a:rPr>
              <a:t>(source, destination, material);</a:t>
            </a:r>
            <a:endParaRPr lang="en-US" dirty="0">
              <a:solidFill>
                <a:schemeClr val="bg2">
                  <a:lumMod val="50000"/>
                </a:schemeClr>
              </a:solidFill>
            </a:endParaRPr>
          </a:p>
        </p:txBody>
      </p:sp>
      <p:sp>
        <p:nvSpPr>
          <p:cNvPr id="5" name="Téglalap 4"/>
          <p:cNvSpPr/>
          <p:nvPr/>
        </p:nvSpPr>
        <p:spPr>
          <a:xfrm>
            <a:off x="342900" y="4384655"/>
            <a:ext cx="11506200" cy="2308324"/>
          </a:xfrm>
          <a:prstGeom prst="rect">
            <a:avLst/>
          </a:prstGeom>
        </p:spPr>
        <p:txBody>
          <a:bodyPr wrap="square">
            <a:spAutoFit/>
          </a:bodyPr>
          <a:lstStyle/>
          <a:p>
            <a:r>
              <a:rPr lang="en-US" dirty="0" smtClean="0">
                <a:solidFill>
                  <a:schemeClr val="bg2">
                    <a:lumMod val="50000"/>
                  </a:schemeClr>
                </a:solidFill>
                <a:latin typeface="Consolas" panose="020B0609020204030204" pitchFamily="49" charset="0"/>
              </a:rPr>
              <a:t>float4 _</a:t>
            </a:r>
            <a:r>
              <a:rPr lang="en-US" dirty="0" err="1" smtClean="0">
                <a:solidFill>
                  <a:schemeClr val="bg2">
                    <a:lumMod val="50000"/>
                  </a:schemeClr>
                </a:solidFill>
                <a:latin typeface="Consolas" panose="020B0609020204030204" pitchFamily="49" charset="0"/>
              </a:rPr>
              <a:t>MainTex_TexelSize</a:t>
            </a:r>
            <a:r>
              <a:rPr lang="en-US" dirty="0" smtClean="0">
                <a:solidFill>
                  <a:schemeClr val="bg2">
                    <a:lumMod val="50000"/>
                  </a:schemeClr>
                </a:solidFill>
                <a:latin typeface="Consolas" panose="020B0609020204030204" pitchFamily="49" charset="0"/>
              </a:rPr>
              <a:t>;</a:t>
            </a:r>
          </a:p>
          <a:p>
            <a:r>
              <a:rPr lang="en-US" dirty="0" smtClean="0">
                <a:solidFill>
                  <a:schemeClr val="bg2">
                    <a:lumMod val="50000"/>
                  </a:schemeClr>
                </a:solidFill>
                <a:latin typeface="Consolas" panose="020B0609020204030204" pitchFamily="49" charset="0"/>
              </a:rPr>
              <a:t>float </a:t>
            </a:r>
            <a:r>
              <a:rPr lang="en-US" dirty="0" err="1" smtClean="0">
                <a:solidFill>
                  <a:schemeClr val="bg2">
                    <a:lumMod val="50000"/>
                  </a:schemeClr>
                </a:solidFill>
                <a:latin typeface="Consolas" panose="020B0609020204030204" pitchFamily="49" charset="0"/>
              </a:rPr>
              <a:t>gradMagnitudeThreshold</a:t>
            </a:r>
            <a:r>
              <a:rPr lang="en-US" dirty="0" smtClean="0">
                <a:solidFill>
                  <a:schemeClr val="bg2">
                    <a:lumMod val="50000"/>
                  </a:schemeClr>
                </a:solidFill>
                <a:latin typeface="Consolas" panose="020B0609020204030204" pitchFamily="49" charset="0"/>
              </a:rPr>
              <a:t>;</a:t>
            </a:r>
          </a:p>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edgeFalloff</a:t>
            </a:r>
            <a:r>
              <a:rPr lang="en-US" dirty="0" smtClean="0">
                <a:solidFill>
                  <a:srgbClr val="000000"/>
                </a:solidFill>
                <a:latin typeface="Consolas" panose="020B0609020204030204" pitchFamily="49" charset="0"/>
              </a:rPr>
              <a:t>;</a:t>
            </a:r>
            <a:endParaRPr lang="en-US" dirty="0" smtClean="0">
              <a:solidFill>
                <a:schemeClr val="bg2">
                  <a:lumMod val="50000"/>
                </a:schemeClr>
              </a:solidFill>
              <a:latin typeface="Consolas" panose="020B0609020204030204" pitchFamily="49" charset="0"/>
            </a:endParaRPr>
          </a:p>
          <a:p>
            <a:r>
              <a:rPr lang="en-US" dirty="0" smtClean="0">
                <a:solidFill>
                  <a:schemeClr val="bg2">
                    <a:lumMod val="50000"/>
                  </a:schemeClr>
                </a:solidFill>
                <a:latin typeface="Consolas" panose="020B0609020204030204" pitchFamily="49" charset="0"/>
              </a:rPr>
              <a:t>…</a:t>
            </a:r>
          </a:p>
          <a:p>
            <a:pPr marL="0" lvl="1"/>
            <a:r>
              <a:rPr lang="en-US" strike="sngStrike" dirty="0" smtClean="0">
                <a:solidFill>
                  <a:srgbClr val="FF0000"/>
                </a:solidFill>
                <a:latin typeface="Consolas" panose="020B0609020204030204" pitchFamily="49" charset="0"/>
              </a:rPr>
              <a:t>float </a:t>
            </a:r>
            <a:r>
              <a:rPr lang="en-US" strike="sngStrike" dirty="0" err="1" smtClean="0">
                <a:solidFill>
                  <a:srgbClr val="FF0000"/>
                </a:solidFill>
                <a:latin typeface="Consolas" panose="020B0609020204030204" pitchFamily="49" charset="0"/>
              </a:rPr>
              <a:t>edgeValue</a:t>
            </a:r>
            <a:r>
              <a:rPr lang="en-US" strike="sngStrike" dirty="0" smtClean="0">
                <a:solidFill>
                  <a:srgbClr val="FF0000"/>
                </a:solidFill>
                <a:latin typeface="Consolas" panose="020B0609020204030204" pitchFamily="49" charset="0"/>
              </a:rPr>
              <a:t> = step(</a:t>
            </a:r>
            <a:r>
              <a:rPr lang="en-US" strike="sngStrike" dirty="0" err="1" smtClean="0">
                <a:solidFill>
                  <a:srgbClr val="FF0000"/>
                </a:solidFill>
                <a:latin typeface="Consolas" panose="020B0609020204030204" pitchFamily="49" charset="0"/>
              </a:rPr>
              <a:t>sumMag</a:t>
            </a:r>
            <a:r>
              <a:rPr lang="en-US" strike="sngStrike" dirty="0" smtClean="0">
                <a:solidFill>
                  <a:srgbClr val="FF0000"/>
                </a:solidFill>
                <a:latin typeface="Consolas" panose="020B0609020204030204" pitchFamily="49" charset="0"/>
              </a:rPr>
              <a:t>, </a:t>
            </a:r>
            <a:r>
              <a:rPr lang="en-US" strike="sngStrike" dirty="0" err="1" smtClean="0">
                <a:solidFill>
                  <a:srgbClr val="FF0000"/>
                </a:solidFill>
                <a:latin typeface="Consolas" panose="020B0609020204030204" pitchFamily="49" charset="0"/>
              </a:rPr>
              <a:t>gradMagnitudeThreshold</a:t>
            </a:r>
            <a:r>
              <a:rPr lang="en-US" strike="sngStrike" dirty="0" smtClean="0">
                <a:solidFill>
                  <a:srgbClr val="FF0000"/>
                </a:solidFill>
                <a:latin typeface="Consolas" panose="020B0609020204030204" pitchFamily="49" charset="0"/>
              </a:rPr>
              <a:t>); //threshold</a:t>
            </a:r>
          </a:p>
          <a:p>
            <a:r>
              <a:rPr lang="en-US" dirty="0" smtClean="0">
                <a:solidFill>
                  <a:srgbClr val="0000FF"/>
                </a:solidFill>
                <a:latin typeface="Consolas" panose="020B0609020204030204" pitchFamily="49" charset="0"/>
              </a:rPr>
              <a:t>float</a:t>
            </a:r>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edgeValue</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smoothstep</a:t>
            </a:r>
            <a:r>
              <a:rPr lang="en-US" dirty="0" smtClean="0">
                <a:solidFill>
                  <a:srgbClr val="000000"/>
                </a:solidFill>
                <a:latin typeface="Consolas" panose="020B0609020204030204" pitchFamily="49" charset="0"/>
              </a:rPr>
              <a:t>(max(0.0, </a:t>
            </a:r>
            <a:r>
              <a:rPr lang="en-US" dirty="0" err="1" smtClean="0">
                <a:solidFill>
                  <a:srgbClr val="000000"/>
                </a:solidFill>
                <a:latin typeface="Consolas" panose="020B0609020204030204" pitchFamily="49" charset="0"/>
              </a:rPr>
              <a:t>gradMagnitudeThreshold</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edgeFalloff</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gradMagnitudeThreshold</a:t>
            </a:r>
            <a:r>
              <a:rPr lang="en-US" dirty="0" smtClean="0">
                <a:solidFill>
                  <a:srgbClr val="000000"/>
                </a:solidFill>
                <a:latin typeface="Consolas" panose="020B0609020204030204" pitchFamily="49" charset="0"/>
              </a:rPr>
              <a:t> + </a:t>
            </a:r>
            <a:r>
              <a:rPr lang="en-US" dirty="0" err="1" smtClean="0">
                <a:solidFill>
                  <a:srgbClr val="000000"/>
                </a:solidFill>
                <a:latin typeface="Consolas" panose="020B0609020204030204" pitchFamily="49" charset="0"/>
              </a:rPr>
              <a:t>edgeFalloff</a:t>
            </a:r>
            <a:r>
              <a:rPr lang="en-US" dirty="0" smtClean="0">
                <a:solidFill>
                  <a:srgbClr val="000000"/>
                </a:solidFill>
                <a:latin typeface="Consolas" panose="020B0609020204030204" pitchFamily="49" charset="0"/>
              </a:rPr>
              <a:t>,</a:t>
            </a:r>
          </a:p>
          <a:p>
            <a:r>
              <a:rPr lang="en-US"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sumMag</a:t>
            </a:r>
            <a:r>
              <a:rPr lang="en-US"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//smooth threshold</a:t>
            </a:r>
            <a:endParaRPr lang="en-US" dirty="0" smtClean="0">
              <a:solidFill>
                <a:schemeClr val="bg2">
                  <a:lumMod val="50000"/>
                </a:schemeClr>
              </a:solidFill>
              <a:latin typeface="Consolas" panose="020B0609020204030204" pitchFamily="49" charset="0"/>
            </a:endParaRPr>
          </a:p>
        </p:txBody>
      </p:sp>
      <p:sp>
        <p:nvSpPr>
          <p:cNvPr id="6" name="Content Placeholder 2"/>
          <p:cNvSpPr>
            <a:spLocks noGrp="1"/>
          </p:cNvSpPr>
          <p:nvPr>
            <p:ph idx="1"/>
          </p:nvPr>
        </p:nvSpPr>
        <p:spPr>
          <a:xfrm>
            <a:off x="7269480" y="1465332"/>
            <a:ext cx="4815840" cy="1755775"/>
          </a:xfrm>
        </p:spPr>
        <p:txBody>
          <a:bodyPr/>
          <a:lstStyle/>
          <a:p>
            <a:r>
              <a:rPr lang="en-US" dirty="0" smtClean="0"/>
              <a:t>Add new member to C# script (controls edge smoothness)</a:t>
            </a:r>
          </a:p>
          <a:p>
            <a:r>
              <a:rPr lang="en-US" dirty="0" smtClean="0"/>
              <a:t>Pass its value to the </a:t>
            </a:r>
            <a:r>
              <a:rPr lang="en-US" dirty="0" err="1" smtClean="0"/>
              <a:t>shader</a:t>
            </a:r>
            <a:endParaRPr lang="en-US" dirty="0" smtClean="0"/>
          </a:p>
          <a:p>
            <a:endParaRPr lang="en-US" dirty="0" smtClean="0"/>
          </a:p>
        </p:txBody>
      </p:sp>
      <p:sp>
        <p:nvSpPr>
          <p:cNvPr id="7" name="Content Placeholder 2"/>
          <p:cNvSpPr txBox="1">
            <a:spLocks/>
          </p:cNvSpPr>
          <p:nvPr/>
        </p:nvSpPr>
        <p:spPr>
          <a:xfrm>
            <a:off x="4362994" y="4384655"/>
            <a:ext cx="7829006" cy="94739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Replace step() with </a:t>
            </a:r>
            <a:r>
              <a:rPr lang="en-US" dirty="0" err="1" smtClean="0"/>
              <a:t>smoothstep</a:t>
            </a:r>
            <a:r>
              <a:rPr lang="en-US" dirty="0" smtClean="0"/>
              <a:t>() in </a:t>
            </a:r>
            <a:r>
              <a:rPr lang="en-US" dirty="0" err="1" smtClean="0"/>
              <a:t>shader</a:t>
            </a:r>
            <a:endParaRPr lang="en-US" dirty="0" smtClean="0"/>
          </a:p>
          <a:p>
            <a:pPr marL="0" indent="0">
              <a:buNone/>
            </a:pPr>
            <a:r>
              <a:rPr lang="en-US" dirty="0" smtClean="0"/>
              <a:t>(</a:t>
            </a:r>
            <a:r>
              <a:rPr lang="en-US" dirty="0" err="1" smtClean="0"/>
              <a:t>Smoothstep</a:t>
            </a:r>
            <a:r>
              <a:rPr lang="en-US" dirty="0" smtClean="0"/>
              <a:t> uses a range instead of a single threshold value)</a:t>
            </a:r>
          </a:p>
          <a:p>
            <a:endParaRPr lang="en-US" dirty="0" smtClean="0"/>
          </a:p>
        </p:txBody>
      </p:sp>
      <p:cxnSp>
        <p:nvCxnSpPr>
          <p:cNvPr id="9" name="Egyenes összekötő 8"/>
          <p:cNvCxnSpPr/>
          <p:nvPr/>
        </p:nvCxnSpPr>
        <p:spPr>
          <a:xfrm flipV="1">
            <a:off x="0" y="4160520"/>
            <a:ext cx="12192000" cy="914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382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4897</TotalTime>
  <Words>4258</Words>
  <Application>Microsoft Office PowerPoint</Application>
  <PresentationFormat>Widescreen</PresentationFormat>
  <Paragraphs>820</Paragraphs>
  <Slides>66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Calibri Light</vt:lpstr>
      <vt:lpstr>Cambria Math</vt:lpstr>
      <vt:lpstr>Consolas</vt:lpstr>
      <vt:lpstr>Office Theme</vt:lpstr>
      <vt:lpstr>Edge Detection</vt:lpstr>
      <vt:lpstr>Starting project</vt:lpstr>
      <vt:lpstr>Edge detection using gradients</vt:lpstr>
      <vt:lpstr>Edge detection using gradients – C# script</vt:lpstr>
      <vt:lpstr>Edge detection using gradients – C# script</vt:lpstr>
      <vt:lpstr>Edge detection using gradients – Shader</vt:lpstr>
      <vt:lpstr>Edge detection using gradients</vt:lpstr>
      <vt:lpstr>Task</vt:lpstr>
      <vt:lpstr>Smooth Contour Edges</vt:lpstr>
      <vt:lpstr>Smooth contour edges</vt:lpstr>
      <vt:lpstr>Combine with image color</vt:lpstr>
      <vt:lpstr>Combine with image color</vt:lpstr>
      <vt:lpstr>Effect of HDR</vt:lpstr>
      <vt:lpstr>Sobel</vt:lpstr>
      <vt:lpstr>Sobel</vt:lpstr>
      <vt:lpstr>Task</vt:lpstr>
      <vt:lpstr>Contours with Laplacian</vt:lpstr>
      <vt:lpstr>Contours with Laplacian</vt:lpstr>
      <vt:lpstr>Contours with Laplacian – C# script</vt:lpstr>
      <vt:lpstr>Contours with Laplacian – Luminance Shader</vt:lpstr>
      <vt:lpstr>Contours with Laplacian – Luminance Shader</vt:lpstr>
      <vt:lpstr>Contours with Laplacian – Laplace operator</vt:lpstr>
      <vt:lpstr>Contours with Laplacian – Laplace operator</vt:lpstr>
      <vt:lpstr>Contours with Laplacian – Laplace operator</vt:lpstr>
      <vt:lpstr>Contours with Laplacian – Laplace operator</vt:lpstr>
      <vt:lpstr>Contours with Laplacian –Edge detecion</vt:lpstr>
      <vt:lpstr>Contours with Laplacian –Edge detecion</vt:lpstr>
      <vt:lpstr>Contours with Laplacian –Edge detecion</vt:lpstr>
      <vt:lpstr>Contours with Laplacian – Smooth Edges</vt:lpstr>
      <vt:lpstr>Contours with Laplacian – Smooth Edges</vt:lpstr>
      <vt:lpstr>Contours with Laplacian – Smooth Edges</vt:lpstr>
      <vt:lpstr>Laplacian of Gaussian</vt:lpstr>
      <vt:lpstr>Laplacian of Gaussian</vt:lpstr>
      <vt:lpstr>Laplacian of Gaussian</vt:lpstr>
      <vt:lpstr>Laplacian of Gaussian</vt:lpstr>
      <vt:lpstr>Task</vt:lpstr>
      <vt:lpstr>Difference of Gaussians</vt:lpstr>
      <vt:lpstr>Difference of Gaussians – C# script</vt:lpstr>
      <vt:lpstr>Difference of Gaussians – Shader</vt:lpstr>
      <vt:lpstr>Difference of Gaussians - Shader – Pass1</vt:lpstr>
      <vt:lpstr>Difference of Gaussians  - Shader  - Pass2</vt:lpstr>
      <vt:lpstr>Difference of Gaussians - Shader – Pass3</vt:lpstr>
      <vt:lpstr>Difference of Gaussians</vt:lpstr>
      <vt:lpstr>Difference of Gaussians – Edge Detection</vt:lpstr>
      <vt:lpstr>Difference of Gaussians – Edge Detection</vt:lpstr>
      <vt:lpstr>Difference of Gaussians – Edge Detection</vt:lpstr>
      <vt:lpstr>Tasks</vt:lpstr>
      <vt:lpstr>Object Space Contours</vt:lpstr>
      <vt:lpstr>Per Pixel Contour detection</vt:lpstr>
      <vt:lpstr>Per Pixel Contour detection</vt:lpstr>
      <vt:lpstr>PowerPoint Presentation</vt:lpstr>
      <vt:lpstr>PowerPoint Presentation</vt:lpstr>
      <vt:lpstr>Per Pixel Contour detection</vt:lpstr>
      <vt:lpstr>Per Pixel Contour detection</vt:lpstr>
      <vt:lpstr>Per Pixel Contour detection</vt:lpstr>
      <vt:lpstr>Per Pixel Contour detection</vt:lpstr>
      <vt:lpstr>Task</vt:lpstr>
      <vt:lpstr>How to apply Per Pixel contours to the whole scene?</vt:lpstr>
      <vt:lpstr>Per Pixel contours for the whole scene</vt:lpstr>
      <vt:lpstr>PowerPoint Presentation</vt:lpstr>
      <vt:lpstr>PowerPoint Presentation</vt:lpstr>
      <vt:lpstr>Per Pixel contours for the whole scene</vt:lpstr>
      <vt:lpstr>WholeScenePerPixelContours script</vt:lpstr>
      <vt:lpstr>Per Pixel contours for the whole scene</vt:lpstr>
      <vt:lpstr>Per Pixel contours for the whole scene</vt:lpstr>
      <vt:lpstr>Per Pixel contours for the whole scene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125</cp:revision>
  <dcterms:created xsi:type="dcterms:W3CDTF">2019-03-21T10:23:27Z</dcterms:created>
  <dcterms:modified xsi:type="dcterms:W3CDTF">2019-04-05T12:41:09Z</dcterms:modified>
</cp:coreProperties>
</file>