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5" r:id="rId28"/>
    <p:sldId id="284" r:id="rId29"/>
    <p:sldId id="283" r:id="rId30"/>
    <p:sldId id="286" r:id="rId31"/>
    <p:sldId id="287" r:id="rId32"/>
    <p:sldId id="288" r:id="rId33"/>
    <p:sldId id="289" r:id="rId34"/>
    <p:sldId id="291" r:id="rId35"/>
    <p:sldId id="290" r:id="rId36"/>
    <p:sldId id="294" r:id="rId37"/>
    <p:sldId id="292" r:id="rId38"/>
    <p:sldId id="293" r:id="rId39"/>
    <p:sldId id="295" r:id="rId40"/>
    <p:sldId id="296" r:id="rId41"/>
    <p:sldId id="298" r:id="rId42"/>
    <p:sldId id="297" r:id="rId43"/>
    <p:sldId id="299" r:id="rId44"/>
    <p:sldId id="300" r:id="rId45"/>
    <p:sldId id="301" r:id="rId46"/>
    <p:sldId id="303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3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0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8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A7EF-9D9A-4FF6-B26B-7DC70C9422F2}" type="datetimeFigureOut">
              <a:rPr lang="en-GB" smtClean="0"/>
              <a:t>24/03/2019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2498-E2E1-4071-AF7E-E823570E8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Color</a:t>
            </a:r>
            <a:r>
              <a:rPr lang="en-GB" dirty="0" smtClean="0"/>
              <a:t> effects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White </a:t>
            </a:r>
            <a:r>
              <a:rPr lang="en-GB" dirty="0" smtClean="0"/>
              <a:t>effect with local </a:t>
            </a:r>
            <a:r>
              <a:rPr lang="en-GB" dirty="0" err="1" smtClean="0"/>
              <a:t>thresholding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Alternative: instead of a globally uniform threshold, compare the pixel luminance to the average of all pixels in a window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7379" y="2835663"/>
            <a:ext cx="11414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frag (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colPixel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tex2D(_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of the current pixel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(0,0,0,0);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average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of the neighbourhood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GB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9;</a:t>
            </a: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weight = 1.0 / (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for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u = -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2; u &lt;=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2; ++u) {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visit neighbours (horizontal)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v = -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2; v &lt;=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2; ++v) {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visit neighbours (vertical)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+= weight * </a:t>
            </a:r>
            <a:endParaRPr lang="en-GB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tex2D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(u*_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, v*_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MainTex_TexelSize.y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if the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is darker than the neighbourhood average -&gt; black, else white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(luminance(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colPixel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 &lt; luminance(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(0, 0, 0, 1);</a:t>
            </a: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(1, 1, 1, 1);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563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White </a:t>
            </a:r>
            <a:r>
              <a:rPr lang="en-GB" dirty="0" smtClean="0"/>
              <a:t>effect with local </a:t>
            </a:r>
            <a:r>
              <a:rPr lang="en-GB" dirty="0" err="1" smtClean="0"/>
              <a:t>thresholding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Set threshold to slightly higher than 1.0 (e.g. 1.1), meaning that pixels that are slightly brighter than the neighbourhood average are set to white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5" y="2784244"/>
            <a:ext cx="6525490" cy="36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Shader</a:t>
            </a:r>
            <a:r>
              <a:rPr lang="en-GB" dirty="0" smtClean="0"/>
              <a:t> variants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8301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We can have multiple variants of a </a:t>
            </a:r>
            <a:r>
              <a:rPr lang="en-GB" sz="2000" dirty="0" err="1" smtClean="0"/>
              <a:t>shader</a:t>
            </a:r>
            <a:r>
              <a:rPr lang="en-GB" sz="2000" dirty="0" smtClean="0"/>
              <a:t> using #if </a:t>
            </a:r>
            <a:r>
              <a:rPr lang="en-GB" sz="2000" dirty="0" err="1" smtClean="0"/>
              <a:t>shader</a:t>
            </a:r>
            <a:r>
              <a:rPr lang="en-GB" sz="2000" dirty="0" smtClean="0"/>
              <a:t> </a:t>
            </a:r>
            <a:r>
              <a:rPr lang="en-GB" sz="2000" dirty="0" err="1" smtClean="0"/>
              <a:t>preprocessor</a:t>
            </a:r>
            <a:r>
              <a:rPr lang="en-GB" sz="2000" dirty="0" smtClean="0"/>
              <a:t> macros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#pragma </a:t>
            </a:r>
            <a:r>
              <a:rPr lang="en-GB" sz="2000" dirty="0" err="1" smtClean="0"/>
              <a:t>multi_compile</a:t>
            </a:r>
            <a:r>
              <a:rPr lang="en-GB" sz="2000" dirty="0" smtClean="0"/>
              <a:t> SOME_KEYWORD SOME_OTHER_KEYWORD</a:t>
            </a:r>
          </a:p>
          <a:p>
            <a:pPr lvl="1"/>
            <a:r>
              <a:rPr lang="en-GB" sz="2000" dirty="0" smtClean="0"/>
              <a:t>This makes Unity compile our </a:t>
            </a:r>
            <a:r>
              <a:rPr lang="en-GB" sz="2000" dirty="0" err="1" smtClean="0"/>
              <a:t>shader</a:t>
            </a:r>
            <a:r>
              <a:rPr lang="en-GB" sz="2000" dirty="0" smtClean="0"/>
              <a:t> </a:t>
            </a:r>
            <a:r>
              <a:rPr lang="en-GB" sz="2000" b="1" dirty="0" smtClean="0"/>
              <a:t>twice</a:t>
            </a:r>
            <a:r>
              <a:rPr lang="en-GB" sz="2000" dirty="0" smtClean="0"/>
              <a:t>, once with SOME_KEYWORD define and once with SOME_OTHER_KEYWORD defined.</a:t>
            </a:r>
          </a:p>
          <a:p>
            <a:pPr lvl="1"/>
            <a:r>
              <a:rPr lang="en-GB" sz="2000" dirty="0" smtClean="0"/>
              <a:t>We can select the variant we need by setting the keyword through the material</a:t>
            </a:r>
          </a:p>
          <a:p>
            <a:pPr lvl="1"/>
            <a:r>
              <a:rPr lang="en-GB" sz="2000" dirty="0" smtClean="0"/>
              <a:t>The first keyword can be all underscores</a:t>
            </a:r>
          </a:p>
          <a:p>
            <a:pPr lvl="2"/>
            <a:r>
              <a:rPr lang="en-GB" sz="1900" dirty="0" smtClean="0"/>
              <a:t>Example: </a:t>
            </a:r>
            <a:r>
              <a:rPr lang="en-GB" sz="1900" dirty="0"/>
              <a:t>this </a:t>
            </a:r>
            <a:r>
              <a:rPr lang="en-GB" sz="1900" dirty="0" smtClean="0"/>
              <a:t>compiles </a:t>
            </a:r>
            <a:r>
              <a:rPr lang="en-GB" sz="1900" dirty="0"/>
              <a:t>one variant without SOME_KEYWORD and one </a:t>
            </a:r>
            <a:r>
              <a:rPr lang="hu-HU" sz="1900" dirty="0" smtClean="0"/>
              <a:t>variant </a:t>
            </a:r>
            <a:r>
              <a:rPr lang="en-GB" sz="1900" dirty="0" smtClean="0"/>
              <a:t>with </a:t>
            </a:r>
            <a:r>
              <a:rPr lang="en-GB" sz="1900" dirty="0"/>
              <a:t>SOME_KEYWORD </a:t>
            </a:r>
            <a:r>
              <a:rPr lang="en-GB" sz="1900" dirty="0" smtClean="0"/>
              <a:t>defined</a:t>
            </a:r>
            <a:r>
              <a:rPr lang="hu-HU" sz="1900" dirty="0" smtClean="0"/>
              <a:t>:</a:t>
            </a:r>
            <a:endParaRPr lang="en-GB" sz="1900" dirty="0" smtClean="0"/>
          </a:p>
          <a:p>
            <a:pPr marL="914400" lvl="2" indent="0">
              <a:buNone/>
            </a:pPr>
            <a:r>
              <a:rPr lang="hu-HU" sz="1900" dirty="0" smtClean="0"/>
              <a:t>    </a:t>
            </a:r>
            <a:r>
              <a:rPr lang="en-GB" sz="1900" dirty="0" smtClean="0"/>
              <a:t>#pragma </a:t>
            </a:r>
            <a:r>
              <a:rPr lang="en-GB" sz="1900" dirty="0" err="1" smtClean="0"/>
              <a:t>multi_compile</a:t>
            </a:r>
            <a:r>
              <a:rPr lang="en-GB" sz="1900" dirty="0" smtClean="0"/>
              <a:t> __ SOME_KEYWORD</a:t>
            </a:r>
          </a:p>
          <a:p>
            <a:r>
              <a:rPr lang="en-GB" sz="2000" dirty="0" smtClean="0"/>
              <a:t>More on </a:t>
            </a:r>
            <a:r>
              <a:rPr lang="en-GB" sz="2000" dirty="0" err="1" smtClean="0"/>
              <a:t>shader</a:t>
            </a:r>
            <a:r>
              <a:rPr lang="en-GB" sz="2000" dirty="0" smtClean="0"/>
              <a:t> variants: https</a:t>
            </a:r>
            <a:r>
              <a:rPr lang="en-GB" sz="2000" dirty="0"/>
              <a:t>://docs.unity3d.com/Manual/SL-MultipleProgramVariants.html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710" y="2002731"/>
            <a:ext cx="9249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frag(v2f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GB" sz="1600" dirty="0">
                <a:solidFill>
                  <a:srgbClr val="808080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ADAPTIVE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compile-time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conditional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selects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which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branch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is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compiled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do local </a:t>
            </a:r>
            <a:r>
              <a:rPr lang="en-GB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thresholding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#else</a:t>
            </a:r>
          </a:p>
          <a:p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do global </a:t>
            </a:r>
            <a:r>
              <a:rPr lang="en-GB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thresholding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GB" sz="16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26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Thresholding</a:t>
            </a:r>
            <a:r>
              <a:rPr lang="en-GB" dirty="0" smtClean="0"/>
              <a:t> – </a:t>
            </a:r>
            <a:r>
              <a:rPr lang="en-GB" dirty="0" err="1" smtClean="0"/>
              <a:t>Shader</a:t>
            </a:r>
            <a:r>
              <a:rPr lang="en-GB" dirty="0" smtClean="0"/>
              <a:t> variant 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10568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__ ADAPTIVE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compiles with and without ADAPTIVE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defined</a:t>
            </a:r>
          </a:p>
          <a:p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#pragma vertex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vert</a:t>
            </a:r>
            <a:endParaRPr lang="en-GB" sz="14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#pragma fragment 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frag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37" y="2617984"/>
            <a:ext cx="11258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frag(v2f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float4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colPixel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= tex2D(_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 of the current pixel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ADAPTIVE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this compiles only when ADAPTIVE keyword is defined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float4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(0,0,0,0);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average </a:t>
            </a:r>
            <a:r>
              <a:rPr lang="en-GB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 of the neighbourhood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</a:t>
            </a:r>
            <a:r>
              <a:rPr lang="en-GB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= 9;</a:t>
            </a: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float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weight = 1.0 / (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for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u = -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/ 2; u &lt;=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/ 2; ++u) {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visit neighbours (horizontal)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for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v = -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/ 2; v &lt;=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kernelWidth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/ 2; ++v) {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visit neighbours (vertical)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GB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+= weight * </a:t>
            </a:r>
            <a:endParaRPr lang="en-GB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tex2D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(u*_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, v*_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MainTex_TexelSize.y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}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if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(luminance(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colPixel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&lt; luminance(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colAvg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0, 0, 1);</a:t>
            </a:r>
          </a:p>
          <a:p>
            <a:r>
              <a:rPr lang="en-GB" sz="14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GB" sz="1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else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this compiles only when ADAPTIVE keyword is not defined 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if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(luminance(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colPixel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&lt;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(0, 0, 0, 1);</a:t>
            </a:r>
          </a:p>
          <a:p>
            <a:r>
              <a:rPr lang="en-GB" sz="14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GB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return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(1, 1, 1, 1);</a:t>
            </a:r>
          </a:p>
          <a:p>
            <a:r>
              <a:rPr lang="hu-HU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3038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Thresholding</a:t>
            </a:r>
            <a:r>
              <a:rPr lang="en-GB" dirty="0"/>
              <a:t> – </a:t>
            </a:r>
            <a:r>
              <a:rPr lang="en-GB" dirty="0" err="1"/>
              <a:t>Shader</a:t>
            </a:r>
            <a:r>
              <a:rPr lang="en-GB" dirty="0"/>
              <a:t> variant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096" y="2508626"/>
            <a:ext cx="4752975" cy="94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862247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class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BWEffect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PostEffectsBase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endParaRPr lang="en-GB" sz="16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0.5f;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adaptive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Start () {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Shader.Find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("NPR/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Update()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we can also put these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 </a:t>
            </a:r>
            <a:r>
              <a:rPr lang="en-GB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OnRenderImage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does not matter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(adaptive)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material.EnableKeyword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material.DisableKeyword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...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868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Thresholding</a:t>
            </a:r>
            <a:r>
              <a:rPr lang="en-GB" dirty="0"/>
              <a:t> – </a:t>
            </a:r>
            <a:r>
              <a:rPr lang="en-GB" dirty="0" err="1"/>
              <a:t>Shader</a:t>
            </a:r>
            <a:r>
              <a:rPr lang="en-GB" dirty="0"/>
              <a:t> variant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096" y="2508626"/>
            <a:ext cx="4752975" cy="94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862247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class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BWEffect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PostEffectsBase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endParaRPr lang="en-GB" sz="16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0.5f;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adaptive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Start () {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Shader.Find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("NPR/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Update()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we can also put these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 </a:t>
            </a:r>
            <a:r>
              <a:rPr lang="en-GB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OnRenderImage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does not matter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(adaptive)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material.EnableKeyword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material.DisableKeyword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...</a:t>
            </a:r>
            <a:endParaRPr lang="en-GB" sz="1600" dirty="0"/>
          </a:p>
        </p:txBody>
      </p:sp>
      <p:sp>
        <p:nvSpPr>
          <p:cNvPr id="12" name="Rectangle 6"/>
          <p:cNvSpPr/>
          <p:nvPr/>
        </p:nvSpPr>
        <p:spPr>
          <a:xfrm>
            <a:off x="3227577" y="4787894"/>
            <a:ext cx="4104248" cy="38262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8"/>
          <p:cNvSpPr txBox="1"/>
          <p:nvPr/>
        </p:nvSpPr>
        <p:spPr>
          <a:xfrm>
            <a:off x="7718932" y="4708851"/>
            <a:ext cx="40045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/>
              <a:t>material.</a:t>
            </a:r>
            <a:r>
              <a:rPr lang="en-GB" b="1" dirty="0" err="1" smtClean="0"/>
              <a:t>EnableKeyword</a:t>
            </a:r>
            <a:r>
              <a:rPr lang="en-GB" dirty="0" smtClean="0"/>
              <a:t>("</a:t>
            </a:r>
            <a:r>
              <a:rPr lang="en-GB" b="1" dirty="0" smtClean="0"/>
              <a:t>key</a:t>
            </a:r>
            <a:r>
              <a:rPr lang="en-GB" dirty="0" smtClean="0"/>
              <a:t>") selects the </a:t>
            </a:r>
            <a:r>
              <a:rPr lang="en-GB" dirty="0" err="1" smtClean="0"/>
              <a:t>shader</a:t>
            </a:r>
            <a:r>
              <a:rPr lang="en-GB" dirty="0" smtClean="0"/>
              <a:t> variant that was compiled with the keyword </a:t>
            </a:r>
            <a:r>
              <a:rPr lang="en-GB" dirty="0"/>
              <a:t>"</a:t>
            </a:r>
            <a:r>
              <a:rPr lang="en-GB" b="1" dirty="0" smtClean="0"/>
              <a:t>key</a:t>
            </a:r>
            <a:r>
              <a:rPr lang="en-GB" dirty="0" smtClean="0"/>
              <a:t>" defined</a:t>
            </a:r>
            <a:endParaRPr lang="hu-HU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29812" y="3451601"/>
            <a:ext cx="4001599" cy="133629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65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Thresholding</a:t>
            </a:r>
            <a:r>
              <a:rPr lang="en-GB" dirty="0"/>
              <a:t> – </a:t>
            </a:r>
            <a:r>
              <a:rPr lang="en-GB" dirty="0" err="1"/>
              <a:t>Shader</a:t>
            </a:r>
            <a:r>
              <a:rPr lang="en-GB" dirty="0"/>
              <a:t> variant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62247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class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BWEffect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PostEffectsBase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endParaRPr lang="en-GB" sz="16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0.5f;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adaptive =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Start () {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Shader.Find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("NPR/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BWShader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Update()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we can also put these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 </a:t>
            </a:r>
            <a:r>
              <a:rPr lang="en-GB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OnRenderImage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does not matter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(adaptive)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material.EnableKeyword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material.DisableKeyword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"ADAPTIVE"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...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8225417" y="4172157"/>
            <a:ext cx="372398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frag(v2f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...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ADAPTIVE</a:t>
            </a:r>
            <a:endParaRPr lang="en-GB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this runs for </a:t>
            </a:r>
          </a:p>
          <a:p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GB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EnableKeyword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("ADAPTIVE")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#else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// this runs for </a:t>
            </a:r>
          </a:p>
          <a:p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      // </a:t>
            </a:r>
            <a:r>
              <a:rPr lang="en-GB" sz="14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DisableKeyword</a:t>
            </a:r>
            <a:r>
              <a:rPr lang="en-GB" sz="1400" dirty="0">
                <a:solidFill>
                  <a:srgbClr val="008000"/>
                </a:solidFill>
                <a:latin typeface="Consolas" panose="020B0609020204030204" pitchFamily="49" charset="0"/>
              </a:rPr>
              <a:t>("ADAPTIVE</a:t>
            </a:r>
            <a:r>
              <a:rPr lang="en-GB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")</a:t>
            </a:r>
          </a:p>
          <a:p>
            <a:r>
              <a:rPr lang="en-GB" sz="1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GB" sz="14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GB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24589" y="4786604"/>
            <a:ext cx="800828" cy="1947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35603" y="5261252"/>
            <a:ext cx="1689814" cy="9451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096" y="2508626"/>
            <a:ext cx="475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Color</a:t>
            </a:r>
            <a:r>
              <a:rPr lang="en-GB" dirty="0" smtClean="0"/>
              <a:t> correction in HSV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: playing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 of HSV</a:t>
            </a:r>
          </a:p>
          <a:p>
            <a:r>
              <a:rPr lang="en-GB" dirty="0" smtClean="0"/>
              <a:t>Create a new C# script and an Image Effect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Call them e.g. </a:t>
            </a:r>
            <a:r>
              <a:rPr lang="en-GB" dirty="0" err="1" smtClean="0"/>
              <a:t>ColorCorrectionEffect</a:t>
            </a:r>
            <a:r>
              <a:rPr lang="en-GB" dirty="0" smtClean="0"/>
              <a:t> and </a:t>
            </a:r>
            <a:r>
              <a:rPr lang="en-GB" dirty="0" err="1" smtClean="0"/>
              <a:t>ColorCorrectionShader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Rename the </a:t>
            </a:r>
            <a:r>
              <a:rPr lang="en-GB" dirty="0" err="1" smtClean="0"/>
              <a:t>shader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65" y="3303257"/>
            <a:ext cx="2219325" cy="116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3217" y="54188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b="1" dirty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A31515"/>
                </a:solidFill>
                <a:latin typeface="Consolas" panose="020B0609020204030204" pitchFamily="49" charset="0"/>
              </a:rPr>
              <a:t>ColorCorrectionShader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shift/</a:t>
            </a:r>
            <a:r>
              <a:rPr lang="hu-HU" dirty="0" err="1" smtClean="0"/>
              <a:t>scale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 of HSV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39447" y="2487642"/>
            <a:ext cx="91908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ColorCorrectionEffect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(0.0f, 1.0f)]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(0.0f, 3.0f)]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1.0f;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(0.0f, 3.0f)]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1.0f;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ColorCorrectionShader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568" y="2960734"/>
            <a:ext cx="3355139" cy="208112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8432799" y="4608420"/>
            <a:ext cx="3419353" cy="43343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4799" y="3322788"/>
            <a:ext cx="5169878" cy="18041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C#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Pass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,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093238" y="2487642"/>
            <a:ext cx="93862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OnRenderImage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dirty="0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destination)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9" name="Rectangle 6"/>
          <p:cNvSpPr/>
          <p:nvPr/>
        </p:nvSpPr>
        <p:spPr>
          <a:xfrm>
            <a:off x="2028091" y="3322788"/>
            <a:ext cx="7350371" cy="8818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7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Starting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Use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starting project of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practical</a:t>
            </a:r>
            <a:r>
              <a:rPr lang="hu-HU" sz="2400" dirty="0" smtClean="0"/>
              <a:t> – Pr03-ColorsBaseProject.zip</a:t>
            </a:r>
          </a:p>
          <a:p>
            <a:r>
              <a:rPr lang="hu-HU" sz="2400" dirty="0" err="1" smtClean="0"/>
              <a:t>Contains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PostEffectsBase</a:t>
            </a:r>
            <a:r>
              <a:rPr lang="hu-HU" sz="2400" dirty="0" smtClean="0"/>
              <a:t> </a:t>
            </a:r>
            <a:r>
              <a:rPr lang="hu-HU" sz="2400" dirty="0" err="1" smtClean="0"/>
              <a:t>base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image </a:t>
            </a:r>
            <a:r>
              <a:rPr lang="hu-HU" sz="2400" dirty="0" err="1" smtClean="0"/>
              <a:t>effects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last </a:t>
            </a:r>
            <a:r>
              <a:rPr lang="hu-HU" sz="2400" dirty="0" err="1" smtClean="0"/>
              <a:t>week</a:t>
            </a:r>
            <a:r>
              <a:rPr lang="hu-HU" sz="2400" dirty="0" smtClean="0"/>
              <a:t> 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400" dirty="0" err="1" smtClean="0"/>
              <a:t>Also</a:t>
            </a:r>
            <a:r>
              <a:rPr lang="hu-HU" sz="2400" dirty="0" smtClean="0"/>
              <a:t> </a:t>
            </a:r>
            <a:r>
              <a:rPr lang="hu-HU" sz="2400" dirty="0" err="1" smtClean="0"/>
              <a:t>contains</a:t>
            </a:r>
            <a:r>
              <a:rPr lang="hu-HU" sz="2400" dirty="0" smtClean="0"/>
              <a:t> a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</a:t>
            </a:r>
            <a:r>
              <a:rPr lang="hu-HU" sz="2400" dirty="0" err="1" smtClean="0"/>
              <a:t>include</a:t>
            </a:r>
            <a:r>
              <a:rPr lang="hu-HU" sz="2400" dirty="0" smtClean="0"/>
              <a:t> file </a:t>
            </a:r>
            <a:r>
              <a:rPr lang="hu-HU" sz="2400" b="1" dirty="0" err="1" smtClean="0"/>
              <a:t>colorspaces.cginc</a:t>
            </a:r>
            <a:endParaRPr lang="hu-HU" sz="2400" b="1" dirty="0"/>
          </a:p>
          <a:p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11" y="2747290"/>
            <a:ext cx="1638300" cy="1476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11" y="5079267"/>
            <a:ext cx="1343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colorspaces.cginc</a:t>
            </a:r>
            <a:r>
              <a:rPr lang="hu-HU" dirty="0" smtClean="0"/>
              <a:t> file (</a:t>
            </a:r>
            <a:r>
              <a:rPr lang="hu-HU" dirty="0" err="1" smtClean="0"/>
              <a:t>included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starting project)</a:t>
            </a:r>
          </a:p>
          <a:p>
            <a:r>
              <a:rPr lang="hu-HU" dirty="0" smtClean="0"/>
              <a:t>Convert </a:t>
            </a:r>
            <a:r>
              <a:rPr lang="hu-HU" dirty="0" err="1" smtClean="0"/>
              <a:t>the</a:t>
            </a:r>
            <a:r>
              <a:rPr lang="hu-HU" dirty="0" smtClean="0"/>
              <a:t> pixel RGB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HSV,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convert back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08184" y="3364227"/>
            <a:ext cx="3993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#pragma vertex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vert</a:t>
            </a:r>
            <a:endParaRPr 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#pragma fragment frag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#include "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UnityCG.cginc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008184" y="5111571"/>
            <a:ext cx="3665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1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colorspaces.cginc</a:t>
            </a:r>
            <a:r>
              <a:rPr lang="hu-HU" dirty="0" smtClean="0"/>
              <a:t> file (</a:t>
            </a:r>
            <a:r>
              <a:rPr lang="hu-HU" dirty="0" err="1" smtClean="0"/>
              <a:t>included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starting project)</a:t>
            </a:r>
          </a:p>
          <a:p>
            <a:r>
              <a:rPr lang="hu-HU" dirty="0" smtClean="0"/>
              <a:t>Convert </a:t>
            </a:r>
            <a:r>
              <a:rPr lang="hu-HU" dirty="0" err="1" smtClean="0"/>
              <a:t>the</a:t>
            </a:r>
            <a:r>
              <a:rPr lang="hu-HU" dirty="0" smtClean="0"/>
              <a:t> pixel RGB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HSV,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convert back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3449578"/>
            <a:ext cx="10668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comes from 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hsv_to_rgb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colorspaces.cginc</a:t>
            </a:r>
            <a:r>
              <a:rPr lang="hu-HU" dirty="0" smtClean="0"/>
              <a:t> file (</a:t>
            </a:r>
            <a:r>
              <a:rPr lang="hu-HU" dirty="0" err="1" smtClean="0"/>
              <a:t>included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starting project)</a:t>
            </a:r>
          </a:p>
          <a:p>
            <a:r>
              <a:rPr lang="hu-HU" dirty="0" smtClean="0"/>
              <a:t>Convert </a:t>
            </a:r>
            <a:r>
              <a:rPr lang="hu-HU" dirty="0" err="1" smtClean="0"/>
              <a:t>the</a:t>
            </a:r>
            <a:r>
              <a:rPr lang="hu-HU" dirty="0" smtClean="0"/>
              <a:t> pixel RGB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HSV,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convert back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3449578"/>
            <a:ext cx="10668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comes from 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hsv_to_rgb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2" descr="File:HSV color solid cylinder saturation g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2" y="2936204"/>
            <a:ext cx="4500928" cy="33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776298" y="3533203"/>
            <a:ext cx="35586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The </a:t>
            </a:r>
            <a:r>
              <a:rPr lang="hu-HU" dirty="0" err="1" smtClean="0"/>
              <a:t>implementation</a:t>
            </a:r>
            <a:r>
              <a:rPr lang="hu-HU" dirty="0" smtClean="0"/>
              <a:t> of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scales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HSV </a:t>
            </a:r>
            <a:r>
              <a:rPr lang="hu-HU" dirty="0" err="1" smtClean="0"/>
              <a:t>components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[0,1].</a:t>
            </a:r>
          </a:p>
        </p:txBody>
      </p:sp>
      <p:sp>
        <p:nvSpPr>
          <p:cNvPr id="8" name="Rectangle 6"/>
          <p:cNvSpPr/>
          <p:nvPr/>
        </p:nvSpPr>
        <p:spPr>
          <a:xfrm>
            <a:off x="2883878" y="4263158"/>
            <a:ext cx="1375508" cy="3401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6"/>
          <p:cNvSpPr/>
          <p:nvPr/>
        </p:nvSpPr>
        <p:spPr>
          <a:xfrm>
            <a:off x="1123950" y="4615321"/>
            <a:ext cx="4151435" cy="3019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8"/>
          <p:cNvSpPr txBox="1"/>
          <p:nvPr/>
        </p:nvSpPr>
        <p:spPr>
          <a:xfrm>
            <a:off x="776298" y="4964637"/>
            <a:ext cx="355866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Hue</a:t>
            </a:r>
            <a:r>
              <a:rPr lang="hu-HU" dirty="0" smtClean="0"/>
              <a:t> is </a:t>
            </a:r>
            <a:r>
              <a:rPr lang="hu-HU" dirty="0" err="1" smtClean="0"/>
              <a:t>assumed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periodic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we </a:t>
            </a:r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fractional</a:t>
            </a:r>
            <a:r>
              <a:rPr lang="hu-HU" dirty="0" smtClean="0"/>
              <a:t> part </a:t>
            </a:r>
            <a:r>
              <a:rPr lang="hu-HU" dirty="0" err="1" smtClean="0"/>
              <a:t>after</a:t>
            </a:r>
            <a:r>
              <a:rPr lang="hu-HU" dirty="0" smtClean="0"/>
              <a:t> shifting it.</a:t>
            </a:r>
            <a:endParaRPr lang="hu-HU" dirty="0"/>
          </a:p>
          <a:p>
            <a:pPr algn="just"/>
            <a:r>
              <a:rPr lang="hu-HU" dirty="0" err="1" smtClean="0"/>
              <a:t>hueShift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normalized</a:t>
            </a:r>
            <a:r>
              <a:rPr lang="hu-HU" dirty="0" smtClean="0"/>
              <a:t> </a:t>
            </a:r>
            <a:r>
              <a:rPr lang="hu-HU" dirty="0" err="1" smtClean="0"/>
              <a:t>rotation</a:t>
            </a:r>
            <a:r>
              <a:rPr lang="hu-HU" dirty="0" smtClean="0"/>
              <a:t> (</a:t>
            </a:r>
            <a:r>
              <a:rPr lang="hu-HU" dirty="0" err="1" smtClean="0"/>
              <a:t>hueShift</a:t>
            </a:r>
            <a:r>
              <a:rPr lang="hu-HU" dirty="0" smtClean="0"/>
              <a:t>=1 </a:t>
            </a:r>
            <a:r>
              <a:rPr lang="hu-HU" dirty="0" err="1" smtClean="0"/>
              <a:t>corresponds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360°)</a:t>
            </a:r>
          </a:p>
        </p:txBody>
      </p:sp>
      <p:cxnSp>
        <p:nvCxnSpPr>
          <p:cNvPr id="22" name="Straight Arrow Connector 13"/>
          <p:cNvCxnSpPr/>
          <p:nvPr/>
        </p:nvCxnSpPr>
        <p:spPr>
          <a:xfrm flipV="1">
            <a:off x="8637112" y="3533203"/>
            <a:ext cx="1475159" cy="3231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3"/>
          <p:cNvCxnSpPr/>
          <p:nvPr/>
        </p:nvCxnSpPr>
        <p:spPr>
          <a:xfrm flipV="1">
            <a:off x="8637112" y="3191134"/>
            <a:ext cx="497363" cy="66523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Ív 27"/>
          <p:cNvSpPr/>
          <p:nvPr/>
        </p:nvSpPr>
        <p:spPr>
          <a:xfrm>
            <a:off x="8761968" y="3580828"/>
            <a:ext cx="248682" cy="323165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8"/>
          <p:cNvSpPr txBox="1"/>
          <p:nvPr/>
        </p:nvSpPr>
        <p:spPr>
          <a:xfrm>
            <a:off x="7977996" y="2898037"/>
            <a:ext cx="1737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Modified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  <p:sp>
        <p:nvSpPr>
          <p:cNvPr id="30" name="TextBox 8"/>
          <p:cNvSpPr txBox="1"/>
          <p:nvPr/>
        </p:nvSpPr>
        <p:spPr>
          <a:xfrm>
            <a:off x="10012559" y="3140788"/>
            <a:ext cx="15565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  <p:sp>
        <p:nvSpPr>
          <p:cNvPr id="31" name="TextBox 8"/>
          <p:cNvSpPr txBox="1"/>
          <p:nvPr/>
        </p:nvSpPr>
        <p:spPr>
          <a:xfrm>
            <a:off x="7711794" y="3487036"/>
            <a:ext cx="1154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hueShift</a:t>
            </a:r>
            <a:endParaRPr lang="hu-HU" dirty="0" smtClean="0"/>
          </a:p>
        </p:txBody>
      </p:sp>
      <p:cxnSp>
        <p:nvCxnSpPr>
          <p:cNvPr id="32" name="Straight Arrow Connector 13"/>
          <p:cNvCxnSpPr/>
          <p:nvPr/>
        </p:nvCxnSpPr>
        <p:spPr>
          <a:xfrm>
            <a:off x="8608592" y="3694786"/>
            <a:ext cx="277201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colorspaces.cginc</a:t>
            </a:r>
            <a:r>
              <a:rPr lang="hu-HU" dirty="0" smtClean="0"/>
              <a:t> file (</a:t>
            </a:r>
            <a:r>
              <a:rPr lang="hu-HU" dirty="0" err="1" smtClean="0"/>
              <a:t>included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starting project)</a:t>
            </a:r>
          </a:p>
          <a:p>
            <a:r>
              <a:rPr lang="hu-HU" dirty="0" smtClean="0"/>
              <a:t>Convert </a:t>
            </a:r>
            <a:r>
              <a:rPr lang="hu-HU" dirty="0" err="1" smtClean="0"/>
              <a:t>the</a:t>
            </a:r>
            <a:r>
              <a:rPr lang="hu-HU" dirty="0" smtClean="0"/>
              <a:t> pixel RGB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HSV,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convert back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3449578"/>
            <a:ext cx="10668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comes from 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hsv_to_rgb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2" descr="File:HSV color solid cylinder saturation g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2" y="2936204"/>
            <a:ext cx="4500928" cy="33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1219201" y="4853446"/>
            <a:ext cx="3467100" cy="3019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13"/>
          <p:cNvCxnSpPr/>
          <p:nvPr/>
        </p:nvCxnSpPr>
        <p:spPr>
          <a:xfrm flipV="1">
            <a:off x="8646693" y="3800475"/>
            <a:ext cx="773532" cy="1496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/>
          <p:cNvSpPr txBox="1"/>
          <p:nvPr/>
        </p:nvSpPr>
        <p:spPr>
          <a:xfrm>
            <a:off x="8819295" y="3848102"/>
            <a:ext cx="15565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Modified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  <p:sp>
        <p:nvSpPr>
          <p:cNvPr id="31" name="TextBox 8"/>
          <p:cNvSpPr txBox="1"/>
          <p:nvPr/>
        </p:nvSpPr>
        <p:spPr>
          <a:xfrm>
            <a:off x="8142399" y="2903847"/>
            <a:ext cx="20372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saturationScaler</a:t>
            </a:r>
            <a:endParaRPr lang="hu-HU" dirty="0" smtClean="0"/>
          </a:p>
        </p:txBody>
      </p:sp>
      <p:cxnSp>
        <p:nvCxnSpPr>
          <p:cNvPr id="44" name="Straight Arrow Connector 13"/>
          <p:cNvCxnSpPr/>
          <p:nvPr/>
        </p:nvCxnSpPr>
        <p:spPr>
          <a:xfrm flipV="1">
            <a:off x="8637112" y="3533203"/>
            <a:ext cx="1475159" cy="3231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l oldali kapcsos zárójel 46"/>
          <p:cNvSpPr/>
          <p:nvPr/>
        </p:nvSpPr>
        <p:spPr>
          <a:xfrm rot="4625393">
            <a:off x="9564288" y="3070269"/>
            <a:ext cx="219990" cy="751218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8"/>
          <p:cNvSpPr txBox="1"/>
          <p:nvPr/>
        </p:nvSpPr>
        <p:spPr>
          <a:xfrm>
            <a:off x="10012559" y="3140788"/>
            <a:ext cx="15565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69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</a:t>
            </a:r>
            <a:r>
              <a:rPr lang="en-GB" dirty="0" smtClean="0"/>
              <a:t>HSV</a:t>
            </a:r>
            <a:r>
              <a:rPr lang="hu-HU" dirty="0" smtClean="0"/>
              <a:t> –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colorspaces.cginc</a:t>
            </a:r>
            <a:r>
              <a:rPr lang="hu-HU" dirty="0" smtClean="0"/>
              <a:t> file (</a:t>
            </a:r>
            <a:r>
              <a:rPr lang="hu-HU" dirty="0" err="1" smtClean="0"/>
              <a:t>included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starting project)</a:t>
            </a:r>
          </a:p>
          <a:p>
            <a:r>
              <a:rPr lang="hu-HU" dirty="0" smtClean="0"/>
              <a:t>Convert </a:t>
            </a:r>
            <a:r>
              <a:rPr lang="hu-HU" dirty="0" err="1" smtClean="0"/>
              <a:t>the</a:t>
            </a:r>
            <a:r>
              <a:rPr lang="hu-HU" dirty="0" smtClean="0"/>
              <a:t> pixel RGB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HSV, </a:t>
            </a:r>
            <a:r>
              <a:rPr lang="hu-HU" dirty="0" err="1" smtClean="0"/>
              <a:t>apply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convert back </a:t>
            </a:r>
            <a:r>
              <a:rPr lang="hu-HU" dirty="0" err="1" smtClean="0"/>
              <a:t>to</a:t>
            </a:r>
            <a:r>
              <a:rPr lang="hu-HU" dirty="0" smtClean="0"/>
              <a:t> RGB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3449578"/>
            <a:ext cx="10668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rgb_to_hsv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comes from 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hsv_to_rgb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hsv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hsv_to_rgb</a:t>
            </a:r>
            <a:r>
              <a:rPr lang="hu-HU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from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our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colorspaces.cginc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6" name="Picture 2" descr="File:HSV color solid cylinder saturation g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2" y="2936204"/>
            <a:ext cx="4500928" cy="33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1219201" y="5120146"/>
            <a:ext cx="3467100" cy="3019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13"/>
          <p:cNvCxnSpPr/>
          <p:nvPr/>
        </p:nvCxnSpPr>
        <p:spPr>
          <a:xfrm flipV="1">
            <a:off x="8646693" y="4529823"/>
            <a:ext cx="1532929" cy="29664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/>
          <p:cNvSpPr txBox="1"/>
          <p:nvPr/>
        </p:nvSpPr>
        <p:spPr>
          <a:xfrm>
            <a:off x="8819295" y="3848102"/>
            <a:ext cx="15565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Modified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  <p:sp>
        <p:nvSpPr>
          <p:cNvPr id="31" name="TextBox 8"/>
          <p:cNvSpPr txBox="1"/>
          <p:nvPr/>
        </p:nvSpPr>
        <p:spPr>
          <a:xfrm>
            <a:off x="6590596" y="4092170"/>
            <a:ext cx="20372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brightnessScaler</a:t>
            </a:r>
            <a:endParaRPr lang="hu-HU" dirty="0" smtClean="0"/>
          </a:p>
        </p:txBody>
      </p:sp>
      <p:cxnSp>
        <p:nvCxnSpPr>
          <p:cNvPr id="44" name="Straight Arrow Connector 13"/>
          <p:cNvCxnSpPr/>
          <p:nvPr/>
        </p:nvCxnSpPr>
        <p:spPr>
          <a:xfrm flipV="1">
            <a:off x="8637112" y="3533203"/>
            <a:ext cx="1475159" cy="3231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l oldali kapcsos zárójel 46"/>
          <p:cNvSpPr/>
          <p:nvPr/>
        </p:nvSpPr>
        <p:spPr>
          <a:xfrm>
            <a:off x="8319854" y="3886994"/>
            <a:ext cx="326783" cy="895838"/>
          </a:xfrm>
          <a:prstGeom prst="leftBrace">
            <a:avLst>
              <a:gd name="adj1" fmla="val 8333"/>
              <a:gd name="adj2" fmla="val 5253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8"/>
          <p:cNvSpPr txBox="1"/>
          <p:nvPr/>
        </p:nvSpPr>
        <p:spPr>
          <a:xfrm>
            <a:off x="10012559" y="3140788"/>
            <a:ext cx="15565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80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correction in HSV</a:t>
            </a:r>
            <a:r>
              <a:rPr lang="hu-HU" dirty="0"/>
              <a:t> – </a:t>
            </a:r>
            <a:r>
              <a:rPr lang="hu-HU" dirty="0" err="1" smtClean="0"/>
              <a:t>Try</a:t>
            </a:r>
            <a:r>
              <a:rPr lang="hu-HU" dirty="0" smtClean="0"/>
              <a:t> it!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91" y="1646806"/>
            <a:ext cx="4361727" cy="2453471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8258175" y="1647992"/>
            <a:ext cx="212162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002060"/>
                </a:solidFill>
              </a:rPr>
              <a:t>hueShift</a:t>
            </a:r>
            <a:r>
              <a:rPr lang="hu-HU" sz="1600" dirty="0" smtClean="0">
                <a:solidFill>
                  <a:srgbClr val="002060"/>
                </a:solidFill>
              </a:rPr>
              <a:t> = 0.5</a:t>
            </a:r>
          </a:p>
          <a:p>
            <a:pPr algn="ctr"/>
            <a:r>
              <a:rPr lang="hu-HU" sz="1600" b="1" dirty="0" err="1" smtClean="0">
                <a:solidFill>
                  <a:srgbClr val="002060"/>
                </a:solidFill>
              </a:rPr>
              <a:t>Complementary</a:t>
            </a:r>
            <a:r>
              <a:rPr lang="hu-HU" sz="1600" b="1" dirty="0" smtClean="0">
                <a:solidFill>
                  <a:srgbClr val="002060"/>
                </a:solidFill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</a:rPr>
              <a:t>color</a:t>
            </a:r>
            <a:r>
              <a:rPr lang="hu-HU" sz="1600" b="1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90" y="4155805"/>
            <a:ext cx="4362219" cy="24534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355" y="6179363"/>
            <a:ext cx="3338513" cy="37245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643" y="3646482"/>
            <a:ext cx="3422646" cy="38339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99" y="4155222"/>
            <a:ext cx="4362219" cy="245347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82" y="1651685"/>
            <a:ext cx="4361727" cy="24527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6251" y="6137114"/>
            <a:ext cx="3391429" cy="387592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1486742" y="1646806"/>
            <a:ext cx="127550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002060"/>
                </a:solidFill>
              </a:rPr>
              <a:t>Original</a:t>
            </a:r>
            <a:endParaRPr lang="hu-HU" sz="1600" b="1" dirty="0" smtClean="0">
              <a:solidFill>
                <a:srgbClr val="002060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500760" y="4155222"/>
            <a:ext cx="158533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002060"/>
                </a:solidFill>
              </a:rPr>
              <a:t>"</a:t>
            </a:r>
            <a:r>
              <a:rPr lang="hu-HU" sz="1600" dirty="0" err="1" smtClean="0">
                <a:solidFill>
                  <a:srgbClr val="002060"/>
                </a:solidFill>
              </a:rPr>
              <a:t>Boosted</a:t>
            </a:r>
            <a:r>
              <a:rPr lang="hu-HU" sz="1600" dirty="0" smtClean="0">
                <a:solidFill>
                  <a:srgbClr val="002060"/>
                </a:solidFill>
              </a:rPr>
              <a:t>" </a:t>
            </a:r>
            <a:r>
              <a:rPr lang="hu-HU" sz="1600" dirty="0" err="1" smtClean="0">
                <a:solidFill>
                  <a:srgbClr val="002060"/>
                </a:solidFill>
              </a:rPr>
              <a:t>colors</a:t>
            </a:r>
            <a:endParaRPr lang="hu-HU" sz="1600" b="1" dirty="0" smtClean="0">
              <a:solidFill>
                <a:srgbClr val="002060"/>
              </a:solidFill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58175" y="4155222"/>
            <a:ext cx="211904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002060"/>
                </a:solidFill>
              </a:rPr>
              <a:t>Decreased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brightness</a:t>
            </a:r>
            <a:endParaRPr lang="hu-H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Radial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Goal</a:t>
            </a:r>
            <a:r>
              <a:rPr lang="hu-HU" dirty="0" smtClean="0"/>
              <a:t>: </a:t>
            </a:r>
            <a:r>
              <a:rPr lang="hu-HU" dirty="0" err="1" smtClean="0"/>
              <a:t>fade</a:t>
            </a:r>
            <a:r>
              <a:rPr lang="hu-HU" dirty="0" smtClean="0"/>
              <a:t> an </a:t>
            </a:r>
            <a:r>
              <a:rPr lang="hu-HU" dirty="0" err="1" smtClean="0"/>
              <a:t>attribute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radially</a:t>
            </a:r>
            <a:r>
              <a:rPr lang="hu-HU" dirty="0" smtClean="0"/>
              <a:t>, </a:t>
            </a:r>
            <a:r>
              <a:rPr lang="hu-HU" dirty="0" err="1" smtClean="0"/>
              <a:t>from</a:t>
            </a:r>
            <a:r>
              <a:rPr lang="hu-HU" dirty="0" smtClean="0"/>
              <a:t> a </a:t>
            </a:r>
            <a:r>
              <a:rPr lang="hu-HU" dirty="0" err="1" smtClean="0"/>
              <a:t>selected</a:t>
            </a:r>
            <a:r>
              <a:rPr lang="hu-HU" dirty="0" smtClean="0"/>
              <a:t> center</a:t>
            </a:r>
          </a:p>
          <a:p>
            <a:r>
              <a:rPr lang="hu-HU" dirty="0" err="1" smtClean="0"/>
              <a:t>Examples</a:t>
            </a:r>
            <a:r>
              <a:rPr lang="hu-HU" dirty="0" smtClean="0"/>
              <a:t>: </a:t>
            </a:r>
            <a:r>
              <a:rPr lang="hu-HU" dirty="0" err="1" smtClean="0"/>
              <a:t>reduced</a:t>
            </a:r>
            <a:r>
              <a:rPr lang="hu-HU" dirty="0" smtClean="0"/>
              <a:t> </a:t>
            </a:r>
            <a:r>
              <a:rPr lang="hu-HU" dirty="0" err="1" smtClean="0"/>
              <a:t>brightness</a:t>
            </a:r>
            <a:r>
              <a:rPr lang="hu-HU" dirty="0" smtClean="0"/>
              <a:t> ("</a:t>
            </a:r>
            <a:r>
              <a:rPr lang="hu-HU" dirty="0" err="1" smtClean="0"/>
              <a:t>chiaroscuro</a:t>
            </a:r>
            <a:r>
              <a:rPr lang="hu-HU" dirty="0" smtClean="0"/>
              <a:t>") </a:t>
            </a:r>
            <a:r>
              <a:rPr lang="hu-HU" dirty="0" err="1" smtClean="0"/>
              <a:t>or</a:t>
            </a:r>
            <a:r>
              <a:rPr lang="hu-HU" dirty="0" smtClean="0"/>
              <a:t> saturation</a:t>
            </a:r>
            <a:endParaRPr lang="en-US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2640741" y="2962274"/>
            <a:ext cx="6910518" cy="3620931"/>
            <a:chOff x="1481007" y="1515220"/>
            <a:chExt cx="8978610" cy="5048936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007" y="1515220"/>
              <a:ext cx="8978610" cy="5048936"/>
            </a:xfrm>
            <a:prstGeom prst="rect">
              <a:avLst/>
            </a:prstGeom>
          </p:spPr>
        </p:pic>
        <p:sp>
          <p:nvSpPr>
            <p:cNvPr id="5" name="Ellipszis 4"/>
            <p:cNvSpPr/>
            <p:nvPr/>
          </p:nvSpPr>
          <p:spPr>
            <a:xfrm>
              <a:off x="5881670" y="4795934"/>
              <a:ext cx="177282" cy="17728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 flipV="1">
              <a:off x="4435262" y="3757739"/>
              <a:ext cx="1340221" cy="1038193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6165137" y="4887371"/>
              <a:ext cx="1710133" cy="1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5589269" y="5052886"/>
              <a:ext cx="315259" cy="1222184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051936" y="2717733"/>
              <a:ext cx="3795954" cy="1158722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600" dirty="0" err="1" smtClean="0">
                  <a:solidFill>
                    <a:srgbClr val="FFC000"/>
                  </a:solidFill>
                </a:rPr>
                <a:t>Reduce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brigthness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based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on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the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distance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from</a:t>
              </a:r>
              <a:r>
                <a:rPr lang="hu-HU" sz="1600" dirty="0" smtClean="0">
                  <a:solidFill>
                    <a:srgbClr val="FFC000"/>
                  </a:solidFill>
                </a:rPr>
                <a:t> a ”center” pixel (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e.g</a:t>
              </a:r>
              <a:r>
                <a:rPr lang="hu-HU" sz="1600" dirty="0" smtClean="0">
                  <a:solidFill>
                    <a:srgbClr val="FFC000"/>
                  </a:solidFill>
                </a:rPr>
                <a:t>.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the</a:t>
              </a:r>
              <a:r>
                <a:rPr lang="hu-HU" sz="1600" dirty="0" smtClean="0">
                  <a:solidFill>
                    <a:srgbClr val="FFC000"/>
                  </a:solidFill>
                </a:rPr>
                <a:t> </a:t>
              </a:r>
              <a:r>
                <a:rPr lang="hu-HU" sz="1600" dirty="0" err="1" smtClean="0">
                  <a:solidFill>
                    <a:srgbClr val="FFC000"/>
                  </a:solidFill>
                </a:rPr>
                <a:t>player</a:t>
              </a:r>
              <a:r>
                <a:rPr lang="hu-HU" sz="1600" dirty="0" smtClean="0">
                  <a:solidFill>
                    <a:srgbClr val="FFC000"/>
                  </a:solidFill>
                </a:rPr>
                <a:t>)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6165137" y="3516232"/>
              <a:ext cx="3242231" cy="1312279"/>
              <a:chOff x="7106334" y="106300"/>
              <a:chExt cx="3242231" cy="1312279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7106335" y="1386000"/>
                <a:ext cx="1969085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7106334" y="224806"/>
                <a:ext cx="1" cy="113071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7176592" y="106300"/>
                <a:ext cx="1639875" cy="47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dirty="0" err="1" smtClean="0">
                    <a:solidFill>
                      <a:srgbClr val="FF0000"/>
                    </a:solidFill>
                  </a:rPr>
                  <a:t>brightness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8708690" y="946508"/>
                <a:ext cx="1639875" cy="47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600" dirty="0" err="1" smtClean="0">
                    <a:solidFill>
                      <a:srgbClr val="FF0000"/>
                    </a:solidFill>
                  </a:rPr>
                  <a:t>distance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>
                <a:off x="7132320" y="552019"/>
                <a:ext cx="1200150" cy="751001"/>
              </a:xfrm>
              <a:custGeom>
                <a:avLst/>
                <a:gdLst>
                  <a:gd name="connsiteX0" fmla="*/ 0 w 1200150"/>
                  <a:gd name="connsiteY0" fmla="*/ 8051 h 751001"/>
                  <a:gd name="connsiteX1" fmla="*/ 205740 w 1200150"/>
                  <a:gd name="connsiteY1" fmla="*/ 88061 h 751001"/>
                  <a:gd name="connsiteX2" fmla="*/ 662940 w 1200150"/>
                  <a:gd name="connsiteY2" fmla="*/ 636701 h 751001"/>
                  <a:gd name="connsiteX3" fmla="*/ 1200150 w 1200150"/>
                  <a:gd name="connsiteY3" fmla="*/ 751001 h 75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51001">
                    <a:moveTo>
                      <a:pt x="0" y="8051"/>
                    </a:moveTo>
                    <a:cubicBezTo>
                      <a:pt x="47625" y="-4332"/>
                      <a:pt x="95250" y="-16714"/>
                      <a:pt x="205740" y="88061"/>
                    </a:cubicBezTo>
                    <a:cubicBezTo>
                      <a:pt x="316230" y="192836"/>
                      <a:pt x="497205" y="526211"/>
                      <a:pt x="662940" y="636701"/>
                    </a:cubicBezTo>
                    <a:cubicBezTo>
                      <a:pt x="828675" y="747191"/>
                      <a:pt x="1014412" y="749096"/>
                      <a:pt x="1200150" y="751001"/>
                    </a:cubicBezTo>
                  </a:path>
                </a:pathLst>
              </a:cu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9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Attenuation</a:t>
            </a:r>
            <a:r>
              <a:rPr lang="hu-HU" dirty="0" smtClean="0"/>
              <a:t>: C# script </a:t>
            </a:r>
            <a:r>
              <a:rPr lang="hu-HU" dirty="0" err="1" smtClean="0"/>
              <a:t>modifications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Add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838200" y="2334042"/>
            <a:ext cx="84105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class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ColorCorrectionEffect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PostEffectsBase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[Range(0.0f, 1.0f)]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[Range(0.0f, 3.0f)]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1.0f;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[Range(0.0f, 3.0f)]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public 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1.0f;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attenuateSaturation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attenuateBrightness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(0.5f, 0.5f);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(0.0f, 1.0f)]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0.3f;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2962275"/>
            <a:ext cx="4743450" cy="17907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7186612" y="4001294"/>
            <a:ext cx="4872037" cy="7516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Attenuation</a:t>
            </a:r>
            <a:r>
              <a:rPr lang="hu-HU" dirty="0" smtClean="0"/>
              <a:t>: C# script </a:t>
            </a:r>
            <a:r>
              <a:rPr lang="hu-HU" dirty="0" err="1" smtClean="0"/>
              <a:t>modifications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Pass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61925" y="2495610"/>
            <a:ext cx="115442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OnRenderImage(RenderTexture source, RenderTexture destination) {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if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CreateMaterial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",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attenuateSaturation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material.EnableKeyword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"ATTENUATE_SATURATION"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material.DisableKeyword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"ATTENUATE_SATURATION"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attenuateBrightness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material.EnableKeyword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"ATTENUATE_BRIGHTNESS"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material.DisableKeyword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"ATTENUATE_BRIGHTNESS"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Graphics.Blit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  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Attenuation</a:t>
            </a:r>
            <a:r>
              <a:rPr lang="hu-HU" dirty="0" smtClean="0"/>
              <a:t>: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modifications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forget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define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uniforms</a:t>
            </a:r>
            <a:endParaRPr lang="hu-HU" dirty="0" smtClean="0"/>
          </a:p>
          <a:p>
            <a:r>
              <a:rPr lang="hu-HU" dirty="0" smtClean="0"/>
              <a:t>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texel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aspect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009650" y="3251538"/>
            <a:ext cx="4629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hueShift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saturationScaler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brightnessScaler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CG </a:t>
            </a:r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3739" y="1825625"/>
            <a:ext cx="11174046" cy="468459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We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share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smtClean="0"/>
              <a:t>CG </a:t>
            </a:r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r>
              <a:rPr lang="hu-HU" dirty="0" smtClean="0"/>
              <a:t> (.</a:t>
            </a:r>
            <a:r>
              <a:rPr lang="hu-HU" dirty="0" err="1" smtClean="0"/>
              <a:t>cginc</a:t>
            </a:r>
            <a:r>
              <a:rPr lang="hu-HU" dirty="0" smtClean="0"/>
              <a:t> </a:t>
            </a:r>
            <a:r>
              <a:rPr lang="hu-HU" dirty="0" err="1" smtClean="0"/>
              <a:t>extension</a:t>
            </a:r>
            <a:r>
              <a:rPr lang="hu-HU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e.g</a:t>
            </a:r>
            <a:r>
              <a:rPr lang="hu-HU" dirty="0" smtClean="0"/>
              <a:t>. C/C++ </a:t>
            </a:r>
            <a:r>
              <a:rPr lang="hu-HU" dirty="0" err="1" smtClean="0"/>
              <a:t>header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endParaRPr lang="hu-HU" dirty="0" smtClean="0"/>
          </a:p>
          <a:p>
            <a:pPr lvl="1"/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contain</a:t>
            </a:r>
            <a:r>
              <a:rPr lang="hu-HU" dirty="0" smtClean="0"/>
              <a:t> </a:t>
            </a:r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guards</a:t>
            </a:r>
            <a:r>
              <a:rPr lang="hu-HU" dirty="0" smtClean="0"/>
              <a:t>, </a:t>
            </a:r>
            <a:r>
              <a:rPr lang="hu-HU" dirty="0" err="1" smtClean="0"/>
              <a:t>exactly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in C/C++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include</a:t>
            </a:r>
            <a:r>
              <a:rPr lang="hu-HU" dirty="0" smtClean="0"/>
              <a:t> a </a:t>
            </a:r>
            <a:r>
              <a:rPr lang="hu-HU" dirty="0" err="1" smtClean="0"/>
              <a:t>cginc</a:t>
            </a:r>
            <a:r>
              <a:rPr lang="hu-HU" dirty="0" smtClean="0"/>
              <a:t> file in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#</a:t>
            </a:r>
            <a:r>
              <a:rPr lang="hu-HU" dirty="0" err="1" smtClean="0"/>
              <a:t>include</a:t>
            </a:r>
            <a:r>
              <a:rPr lang="hu-HU" dirty="0" smtClean="0"/>
              <a:t> </a:t>
            </a:r>
            <a:r>
              <a:rPr lang="hu-HU" dirty="0" err="1" smtClean="0"/>
              <a:t>directive</a:t>
            </a:r>
            <a:endParaRPr lang="hu-HU" dirty="0" smtClean="0"/>
          </a:p>
          <a:p>
            <a:pPr lvl="1"/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we </a:t>
            </a:r>
            <a:r>
              <a:rPr lang="hu-HU" dirty="0" err="1" smtClean="0"/>
              <a:t>included</a:t>
            </a:r>
            <a:r>
              <a:rPr lang="hu-HU" dirty="0" smtClean="0"/>
              <a:t>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files</a:t>
            </a:r>
            <a:r>
              <a:rPr lang="hu-HU" dirty="0" smtClean="0"/>
              <a:t> </a:t>
            </a:r>
            <a:r>
              <a:rPr lang="hu-HU" dirty="0" err="1" smtClean="0"/>
              <a:t>earlier</a:t>
            </a:r>
            <a:r>
              <a:rPr lang="hu-HU" dirty="0" smtClean="0"/>
              <a:t>: 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colorspaces.cginc</a:t>
            </a:r>
            <a:r>
              <a:rPr lang="hu-HU" dirty="0" smtClean="0"/>
              <a:t> file in </a:t>
            </a:r>
            <a:r>
              <a:rPr lang="hu-HU" dirty="0" err="1" smtClean="0"/>
              <a:t>the</a:t>
            </a:r>
            <a:r>
              <a:rPr lang="hu-HU" dirty="0" smtClean="0"/>
              <a:t> starting project </a:t>
            </a:r>
            <a:r>
              <a:rPr lang="hu-HU" dirty="0" err="1" smtClean="0"/>
              <a:t>contains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conversion </a:t>
            </a:r>
            <a:r>
              <a:rPr lang="hu-HU" dirty="0" err="1" smtClean="0"/>
              <a:t>routines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convert </a:t>
            </a:r>
            <a:r>
              <a:rPr lang="hu-HU" dirty="0" err="1" smtClean="0"/>
              <a:t>from</a:t>
            </a:r>
            <a:r>
              <a:rPr lang="hu-HU" dirty="0" smtClean="0"/>
              <a:t> RGB </a:t>
            </a:r>
            <a:r>
              <a:rPr lang="hu-HU" dirty="0" err="1" smtClean="0"/>
              <a:t>to</a:t>
            </a:r>
            <a:r>
              <a:rPr lang="hu-HU" dirty="0" smtClean="0"/>
              <a:t> HSV and vice versa, 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in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1187940" y="2780261"/>
            <a:ext cx="872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ifndef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COLORSPACES_INC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This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prevents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including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file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multiple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times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COLORSPACES_INC</a:t>
            </a:r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(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which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could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lead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to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compiler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errors</a:t>
            </a:r>
            <a:r>
              <a:rPr lang="hu-H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Code comes here</a:t>
            </a:r>
            <a:endParaRPr lang="hu-HU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35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nyíllal 11"/>
          <p:cNvCxnSpPr/>
          <p:nvPr/>
        </p:nvCxnSpPr>
        <p:spPr>
          <a:xfrm flipV="1">
            <a:off x="9413584" y="4695825"/>
            <a:ext cx="2264066" cy="1176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, version 1.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Goal</a:t>
            </a:r>
            <a:r>
              <a:rPr lang="hu-HU" dirty="0" smtClean="0"/>
              <a:t>: a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has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</a:t>
            </a:r>
            <a:r>
              <a:rPr lang="hu-HU" dirty="0" err="1" smtClean="0"/>
              <a:t>point</a:t>
            </a:r>
            <a:r>
              <a:rPr lang="hu-HU" dirty="0" smtClean="0"/>
              <a:t> and </a:t>
            </a:r>
            <a:r>
              <a:rPr lang="hu-HU" dirty="0" err="1" smtClean="0"/>
              <a:t>drops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i="1" dirty="0" err="1" smtClean="0"/>
              <a:t>attenuationRadius</a:t>
            </a:r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r>
              <a:rPr lang="hu-HU" dirty="0" err="1" smtClean="0"/>
              <a:t>Note</a:t>
            </a:r>
            <a:r>
              <a:rPr lang="hu-HU" dirty="0" smtClean="0"/>
              <a:t>: </a:t>
            </a:r>
            <a:r>
              <a:rPr lang="hu-HU" i="1" dirty="0" err="1" smtClean="0"/>
              <a:t>uv</a:t>
            </a:r>
            <a:r>
              <a:rPr lang="hu-HU" dirty="0" smtClean="0"/>
              <a:t> is in </a:t>
            </a:r>
            <a:r>
              <a:rPr lang="hu-HU" dirty="0" err="1" smtClean="0"/>
              <a:t>normalized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[0,1]</a:t>
            </a:r>
          </a:p>
          <a:p>
            <a:pPr lvl="1"/>
            <a:r>
              <a:rPr lang="hu-HU" dirty="0" smtClean="0"/>
              <a:t>(0.5, 0.5) </a:t>
            </a:r>
            <a:r>
              <a:rPr lang="hu-HU" dirty="0" err="1" smtClean="0"/>
              <a:t>means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28699" y="3174583"/>
            <a:ext cx="7753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attenuation(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length((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clamp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(1.0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Szabadkézi sokszög 4"/>
          <p:cNvSpPr/>
          <p:nvPr/>
        </p:nvSpPr>
        <p:spPr>
          <a:xfrm flipH="1">
            <a:off x="8782050" y="3174583"/>
            <a:ext cx="2469861" cy="1531418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50" h="650240">
                <a:moveTo>
                  <a:pt x="0" y="650240"/>
                </a:moveTo>
                <a:lnTo>
                  <a:pt x="569011" y="646565"/>
                </a:lnTo>
                <a:lnTo>
                  <a:pt x="1274505" y="217"/>
                </a:lnTo>
                <a:lnTo>
                  <a:pt x="170295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8"/>
          <p:cNvSpPr txBox="1"/>
          <p:nvPr/>
        </p:nvSpPr>
        <p:spPr>
          <a:xfrm>
            <a:off x="8607278" y="4681248"/>
            <a:ext cx="16954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</a:t>
            </a:r>
          </a:p>
          <a:p>
            <a:pPr algn="ctr"/>
            <a:r>
              <a:rPr lang="hu-HU" dirty="0" err="1" smtClean="0"/>
              <a:t>dist</a:t>
            </a:r>
            <a:r>
              <a:rPr lang="hu-HU" dirty="0" smtClean="0"/>
              <a:t> = 0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0206252" y="4698063"/>
            <a:ext cx="1925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dist</a:t>
            </a:r>
            <a:r>
              <a:rPr lang="hu-HU" dirty="0" smtClean="0"/>
              <a:t> = </a:t>
            </a:r>
          </a:p>
          <a:p>
            <a:pPr algn="just"/>
            <a:r>
              <a:rPr lang="hu-HU" dirty="0" err="1" smtClean="0"/>
              <a:t>attenuationRadius</a:t>
            </a:r>
            <a:endParaRPr lang="hu-HU" dirty="0" smtClean="0"/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9385009" y="2640664"/>
            <a:ext cx="6641" cy="206468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7759552" y="2805251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1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0334191" y="4260469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306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test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66800" y="3675787"/>
            <a:ext cx="5772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frag_show_atten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(v2f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col.xyz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attenuation(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114425" y="2503239"/>
            <a:ext cx="7372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#pragma vertex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vert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//#pragma fragment frag // put this back after the test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fragment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frag_show_atten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attenuation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circular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oval</a:t>
            </a:r>
            <a:endParaRPr lang="hu-HU" dirty="0" smtClean="0"/>
          </a:p>
          <a:p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because</a:t>
            </a:r>
            <a:r>
              <a:rPr lang="hu-HU" dirty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normalized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 a pixel is </a:t>
            </a:r>
            <a:r>
              <a:rPr lang="hu-HU" dirty="0" err="1" smtClean="0"/>
              <a:t>not</a:t>
            </a:r>
            <a:r>
              <a:rPr lang="hu-HU" dirty="0" smtClean="0"/>
              <a:t> a </a:t>
            </a:r>
            <a:r>
              <a:rPr lang="hu-HU" dirty="0" err="1" smtClean="0"/>
              <a:t>square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81" y="2946271"/>
            <a:ext cx="5786437" cy="3254504"/>
          </a:xfrm>
          <a:prstGeom prst="rect">
            <a:avLst/>
          </a:prstGeom>
        </p:spPr>
      </p:pic>
      <p:cxnSp>
        <p:nvCxnSpPr>
          <p:cNvPr id="7" name="Straight Arrow Connector 13"/>
          <p:cNvCxnSpPr/>
          <p:nvPr/>
        </p:nvCxnSpPr>
        <p:spPr>
          <a:xfrm flipV="1">
            <a:off x="3038475" y="2946273"/>
            <a:ext cx="0" cy="3254502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3"/>
          <p:cNvCxnSpPr/>
          <p:nvPr/>
        </p:nvCxnSpPr>
        <p:spPr>
          <a:xfrm flipV="1">
            <a:off x="3171825" y="6324600"/>
            <a:ext cx="5817393" cy="2857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/>
          <p:cNvSpPr txBox="1"/>
          <p:nvPr/>
        </p:nvSpPr>
        <p:spPr>
          <a:xfrm>
            <a:off x="1260871" y="4342690"/>
            <a:ext cx="16954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uv.y</a:t>
            </a:r>
            <a:r>
              <a:rPr lang="hu-HU" sz="2400" dirty="0"/>
              <a:t> </a:t>
            </a:r>
            <a:r>
              <a:rPr lang="hu-HU" sz="2400" dirty="0" smtClean="0">
                <a:sym typeface="Symbol" panose="05050102010706020507" pitchFamily="18" charset="2"/>
              </a:rPr>
              <a:t> [0,1]</a:t>
            </a:r>
            <a:endParaRPr lang="hu-HU" sz="2400" dirty="0" smtClean="0"/>
          </a:p>
        </p:txBody>
      </p:sp>
      <p:sp>
        <p:nvSpPr>
          <p:cNvPr id="15" name="TextBox 8"/>
          <p:cNvSpPr txBox="1"/>
          <p:nvPr/>
        </p:nvSpPr>
        <p:spPr>
          <a:xfrm>
            <a:off x="5232795" y="6291560"/>
            <a:ext cx="16954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uv.x</a:t>
            </a:r>
            <a:r>
              <a:rPr lang="hu-HU" sz="2400" dirty="0" smtClean="0"/>
              <a:t> </a:t>
            </a:r>
            <a:r>
              <a:rPr lang="hu-HU" sz="2400" dirty="0" smtClean="0">
                <a:sym typeface="Symbol" panose="05050102010706020507" pitchFamily="18" charset="2"/>
              </a:rPr>
              <a:t> [0,1]</a:t>
            </a:r>
            <a:endParaRPr lang="hu-HU" sz="2400" dirty="0" smtClean="0"/>
          </a:p>
        </p:txBody>
      </p:sp>
      <p:sp>
        <p:nvSpPr>
          <p:cNvPr id="16" name="Téglalap 15"/>
          <p:cNvSpPr/>
          <p:nvPr/>
        </p:nvSpPr>
        <p:spPr>
          <a:xfrm>
            <a:off x="5029199" y="84231"/>
            <a:ext cx="7000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attenuation(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length((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clamp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(1.0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Attenuation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, version </a:t>
            </a:r>
            <a:r>
              <a:rPr lang="hu-HU" dirty="0" smtClean="0"/>
              <a:t>2.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take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r>
              <a:rPr lang="hu-HU" dirty="0" smtClean="0"/>
              <a:t> </a:t>
            </a:r>
            <a:r>
              <a:rPr lang="hu-HU" dirty="0" err="1" smtClean="0"/>
              <a:t>aspect</a:t>
            </a:r>
            <a:r>
              <a:rPr lang="hu-HU" dirty="0" smtClean="0"/>
              <a:t> ratio </a:t>
            </a:r>
            <a:r>
              <a:rPr lang="hu-HU" dirty="0" err="1" smtClean="0"/>
              <a:t>into</a:t>
            </a:r>
            <a:r>
              <a:rPr lang="hu-HU" dirty="0" smtClean="0"/>
              <a:t> account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attenuation</a:t>
            </a:r>
            <a:r>
              <a:rPr lang="hu-HU" dirty="0" smtClean="0"/>
              <a:t>  </a:t>
            </a:r>
            <a:r>
              <a:rPr lang="hu-HU" dirty="0" err="1" smtClean="0"/>
              <a:t>function</a:t>
            </a:r>
            <a:r>
              <a:rPr lang="hu-HU" dirty="0" smtClean="0"/>
              <a:t> is 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isotropic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733425" y="2476431"/>
            <a:ext cx="11077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attenuation(float2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aspectCorrection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(1.0,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MainTex_TexelSize.y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length((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aspectCorrection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clamp(1.0 -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, 0, 1);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Bal oldali kapcsos zárójel 4"/>
          <p:cNvSpPr/>
          <p:nvPr/>
        </p:nvSpPr>
        <p:spPr>
          <a:xfrm rot="5400000">
            <a:off x="8553451" y="111919"/>
            <a:ext cx="342900" cy="5314952"/>
          </a:xfrm>
          <a:prstGeom prst="leftBrace">
            <a:avLst>
              <a:gd name="adj1" fmla="val 8333"/>
              <a:gd name="adj2" fmla="val 5017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7205663" y="2136280"/>
            <a:ext cx="30384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aspect</a:t>
            </a:r>
            <a:r>
              <a:rPr lang="hu-HU" sz="2400" dirty="0" smtClean="0"/>
              <a:t> ratio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4352271"/>
            <a:ext cx="4143376" cy="2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Egyenes összekötő nyíllal 19"/>
          <p:cNvCxnSpPr/>
          <p:nvPr/>
        </p:nvCxnSpPr>
        <p:spPr>
          <a:xfrm flipV="1">
            <a:off x="2362868" y="5732462"/>
            <a:ext cx="2264066" cy="1176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8184865" y="5719621"/>
            <a:ext cx="2902245" cy="1508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Attenuation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, version </a:t>
            </a:r>
            <a:r>
              <a:rPr lang="hu-HU" dirty="0" smtClean="0"/>
              <a:t>3.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9425" cy="4351338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derivative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 </a:t>
            </a:r>
            <a:r>
              <a:rPr lang="hu-HU" dirty="0" err="1" smtClean="0"/>
              <a:t>function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continuous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0 and 1</a:t>
            </a:r>
          </a:p>
          <a:p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sometimes</a:t>
            </a:r>
            <a:r>
              <a:rPr lang="hu-HU" dirty="0" smtClean="0"/>
              <a:t> </a:t>
            </a:r>
            <a:r>
              <a:rPr lang="hu-HU" dirty="0" err="1" smtClean="0"/>
              <a:t>cause</a:t>
            </a:r>
            <a:r>
              <a:rPr lang="hu-HU" dirty="0" smtClean="0"/>
              <a:t> </a:t>
            </a:r>
            <a:r>
              <a:rPr lang="hu-HU" dirty="0" err="1" smtClean="0"/>
              <a:t>visible</a:t>
            </a:r>
            <a:r>
              <a:rPr lang="hu-HU" dirty="0" smtClean="0"/>
              <a:t> </a:t>
            </a:r>
            <a:r>
              <a:rPr lang="hu-HU" dirty="0" err="1" smtClean="0"/>
              <a:t>artifacts</a:t>
            </a:r>
            <a:endParaRPr lang="hu-HU" dirty="0" smtClean="0"/>
          </a:p>
          <a:p>
            <a:r>
              <a:rPr lang="hu-HU" dirty="0" err="1" smtClean="0"/>
              <a:t>Replace</a:t>
            </a:r>
            <a:r>
              <a:rPr lang="hu-HU" dirty="0"/>
              <a:t> </a:t>
            </a:r>
            <a:r>
              <a:rPr lang="hu-HU" dirty="0" smtClean="0"/>
              <a:t>it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smoother</a:t>
            </a:r>
            <a:r>
              <a:rPr lang="hu-HU" dirty="0" smtClean="0"/>
              <a:t> </a:t>
            </a:r>
            <a:r>
              <a:rPr lang="hu-HU" dirty="0" err="1" smtClean="0"/>
              <a:t>derivatives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8" name="Szabadkézi sokszög 7"/>
          <p:cNvSpPr/>
          <p:nvPr/>
        </p:nvSpPr>
        <p:spPr>
          <a:xfrm flipH="1">
            <a:off x="1704975" y="4212808"/>
            <a:ext cx="2469861" cy="1531418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50" h="650240">
                <a:moveTo>
                  <a:pt x="0" y="650240"/>
                </a:moveTo>
                <a:lnTo>
                  <a:pt x="569011" y="646565"/>
                </a:lnTo>
                <a:lnTo>
                  <a:pt x="1274505" y="217"/>
                </a:lnTo>
                <a:lnTo>
                  <a:pt x="170295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0678" y="5738523"/>
            <a:ext cx="16954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</a:t>
            </a:r>
          </a:p>
          <a:p>
            <a:pPr algn="ctr"/>
            <a:r>
              <a:rPr lang="hu-HU" dirty="0" err="1" smtClean="0"/>
              <a:t>dist</a:t>
            </a:r>
            <a:r>
              <a:rPr lang="hu-HU" dirty="0" smtClean="0"/>
              <a:t> = 0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3129177" y="5736288"/>
            <a:ext cx="1925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dist</a:t>
            </a:r>
            <a:r>
              <a:rPr lang="hu-HU" dirty="0" smtClean="0"/>
              <a:t> = </a:t>
            </a:r>
          </a:p>
          <a:p>
            <a:pPr algn="just"/>
            <a:r>
              <a:rPr lang="hu-HU" dirty="0" err="1" smtClean="0"/>
              <a:t>attenuationRadius</a:t>
            </a:r>
            <a:endParaRPr lang="hu-HU" dirty="0" smtClean="0"/>
          </a:p>
        </p:txBody>
      </p:sp>
      <p:sp>
        <p:nvSpPr>
          <p:cNvPr id="12" name="TextBox 8"/>
          <p:cNvSpPr txBox="1"/>
          <p:nvPr/>
        </p:nvSpPr>
        <p:spPr>
          <a:xfrm>
            <a:off x="682477" y="3843476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1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3257116" y="5298694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0</a:t>
            </a:r>
          </a:p>
        </p:txBody>
      </p:sp>
      <p:sp>
        <p:nvSpPr>
          <p:cNvPr id="14" name="Szabadkézi sokszög 13"/>
          <p:cNvSpPr/>
          <p:nvPr/>
        </p:nvSpPr>
        <p:spPr>
          <a:xfrm flipH="1">
            <a:off x="7946420" y="4212808"/>
            <a:ext cx="2388515" cy="1512926"/>
          </a:xfrm>
          <a:custGeom>
            <a:avLst/>
            <a:gdLst>
              <a:gd name="connsiteX0" fmla="*/ 0 w 2424023"/>
              <a:gd name="connsiteY0" fmla="*/ 1233578 h 1339038"/>
              <a:gd name="connsiteX1" fmla="*/ 681487 w 2424023"/>
              <a:gd name="connsiteY1" fmla="*/ 1242204 h 1339038"/>
              <a:gd name="connsiteX2" fmla="*/ 1388853 w 2424023"/>
              <a:gd name="connsiteY2" fmla="*/ 207034 h 1339038"/>
              <a:gd name="connsiteX3" fmla="*/ 2424023 w 2424023"/>
              <a:gd name="connsiteY3" fmla="*/ 0 h 1339038"/>
              <a:gd name="connsiteX0" fmla="*/ 0 w 2562046"/>
              <a:gd name="connsiteY0" fmla="*/ 1276710 h 1360138"/>
              <a:gd name="connsiteX1" fmla="*/ 819510 w 2562046"/>
              <a:gd name="connsiteY1" fmla="*/ 1242204 h 1360138"/>
              <a:gd name="connsiteX2" fmla="*/ 1526876 w 2562046"/>
              <a:gd name="connsiteY2" fmla="*/ 207034 h 1360138"/>
              <a:gd name="connsiteX3" fmla="*/ 2562046 w 2562046"/>
              <a:gd name="connsiteY3" fmla="*/ 0 h 1360138"/>
              <a:gd name="connsiteX0" fmla="*/ 0 w 2484408"/>
              <a:gd name="connsiteY0" fmla="*/ 1259458 h 1351201"/>
              <a:gd name="connsiteX1" fmla="*/ 741872 w 2484408"/>
              <a:gd name="connsiteY1" fmla="*/ 1242204 h 1351201"/>
              <a:gd name="connsiteX2" fmla="*/ 1449238 w 2484408"/>
              <a:gd name="connsiteY2" fmla="*/ 207034 h 1351201"/>
              <a:gd name="connsiteX3" fmla="*/ 2484408 w 2484408"/>
              <a:gd name="connsiteY3" fmla="*/ 0 h 1351201"/>
              <a:gd name="connsiteX0" fmla="*/ 0 w 2484408"/>
              <a:gd name="connsiteY0" fmla="*/ 1259458 h 1342780"/>
              <a:gd name="connsiteX1" fmla="*/ 741872 w 2484408"/>
              <a:gd name="connsiteY1" fmla="*/ 1242204 h 1342780"/>
              <a:gd name="connsiteX2" fmla="*/ 1449238 w 2484408"/>
              <a:gd name="connsiteY2" fmla="*/ 207034 h 1342780"/>
              <a:gd name="connsiteX3" fmla="*/ 2484408 w 2484408"/>
              <a:gd name="connsiteY3" fmla="*/ 0 h 1342780"/>
              <a:gd name="connsiteX0" fmla="*/ 0 w 2510287"/>
              <a:gd name="connsiteY0" fmla="*/ 1319843 h 1375003"/>
              <a:gd name="connsiteX1" fmla="*/ 767751 w 2510287"/>
              <a:gd name="connsiteY1" fmla="*/ 1242204 h 1375003"/>
              <a:gd name="connsiteX2" fmla="*/ 1475117 w 2510287"/>
              <a:gd name="connsiteY2" fmla="*/ 207034 h 1375003"/>
              <a:gd name="connsiteX3" fmla="*/ 2510287 w 2510287"/>
              <a:gd name="connsiteY3" fmla="*/ 0 h 1375003"/>
              <a:gd name="connsiteX0" fmla="*/ 0 w 2510287"/>
              <a:gd name="connsiteY0" fmla="*/ 1319843 h 1355305"/>
              <a:gd name="connsiteX1" fmla="*/ 767751 w 2510287"/>
              <a:gd name="connsiteY1" fmla="*/ 1242204 h 1355305"/>
              <a:gd name="connsiteX2" fmla="*/ 1475117 w 2510287"/>
              <a:gd name="connsiteY2" fmla="*/ 207034 h 1355305"/>
              <a:gd name="connsiteX3" fmla="*/ 2510287 w 2510287"/>
              <a:gd name="connsiteY3" fmla="*/ 0 h 1355305"/>
              <a:gd name="connsiteX0" fmla="*/ 0 w 2518913"/>
              <a:gd name="connsiteY0" fmla="*/ 1362975 h 1381277"/>
              <a:gd name="connsiteX1" fmla="*/ 776377 w 2518913"/>
              <a:gd name="connsiteY1" fmla="*/ 1242204 h 1381277"/>
              <a:gd name="connsiteX2" fmla="*/ 1483743 w 2518913"/>
              <a:gd name="connsiteY2" fmla="*/ 207034 h 1381277"/>
              <a:gd name="connsiteX3" fmla="*/ 2518913 w 2518913"/>
              <a:gd name="connsiteY3" fmla="*/ 0 h 1381277"/>
              <a:gd name="connsiteX0" fmla="*/ 0 w 2518913"/>
              <a:gd name="connsiteY0" fmla="*/ 1362975 h 1370417"/>
              <a:gd name="connsiteX1" fmla="*/ 776377 w 2518913"/>
              <a:gd name="connsiteY1" fmla="*/ 1242204 h 1370417"/>
              <a:gd name="connsiteX2" fmla="*/ 1483743 w 2518913"/>
              <a:gd name="connsiteY2" fmla="*/ 207034 h 1370417"/>
              <a:gd name="connsiteX3" fmla="*/ 2518913 w 2518913"/>
              <a:gd name="connsiteY3" fmla="*/ 0 h 1370417"/>
              <a:gd name="connsiteX0" fmla="*/ 0 w 2277373"/>
              <a:gd name="connsiteY0" fmla="*/ 1354380 h 1361822"/>
              <a:gd name="connsiteX1" fmla="*/ 776377 w 2277373"/>
              <a:gd name="connsiteY1" fmla="*/ 1233609 h 1361822"/>
              <a:gd name="connsiteX2" fmla="*/ 1483743 w 2277373"/>
              <a:gd name="connsiteY2" fmla="*/ 198439 h 1361822"/>
              <a:gd name="connsiteX3" fmla="*/ 2277373 w 2277373"/>
              <a:gd name="connsiteY3" fmla="*/ 31 h 1361822"/>
              <a:gd name="connsiteX0" fmla="*/ 0 w 2277373"/>
              <a:gd name="connsiteY0" fmla="*/ 1362990 h 1367481"/>
              <a:gd name="connsiteX1" fmla="*/ 776377 w 2277373"/>
              <a:gd name="connsiteY1" fmla="*/ 1233609 h 1367481"/>
              <a:gd name="connsiteX2" fmla="*/ 1483743 w 2277373"/>
              <a:gd name="connsiteY2" fmla="*/ 198439 h 1367481"/>
              <a:gd name="connsiteX3" fmla="*/ 2277373 w 2277373"/>
              <a:gd name="connsiteY3" fmla="*/ 31 h 136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373" h="1367481">
                <a:moveTo>
                  <a:pt x="0" y="1362990"/>
                </a:moveTo>
                <a:cubicBezTo>
                  <a:pt x="276765" y="1349330"/>
                  <a:pt x="529087" y="1427701"/>
                  <a:pt x="776377" y="1233609"/>
                </a:cubicBezTo>
                <a:cubicBezTo>
                  <a:pt x="1023667" y="1039517"/>
                  <a:pt x="1233577" y="404035"/>
                  <a:pt x="1483743" y="198439"/>
                </a:cubicBezTo>
                <a:cubicBezTo>
                  <a:pt x="1733909" y="-7157"/>
                  <a:pt x="1904999" y="31"/>
                  <a:pt x="2277373" y="3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/>
          <p:cNvSpPr txBox="1"/>
          <p:nvPr/>
        </p:nvSpPr>
        <p:spPr>
          <a:xfrm>
            <a:off x="7359509" y="5691842"/>
            <a:ext cx="16954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</a:t>
            </a:r>
          </a:p>
          <a:p>
            <a:pPr algn="ctr"/>
            <a:r>
              <a:rPr lang="hu-HU" dirty="0" err="1" smtClean="0"/>
              <a:t>dist</a:t>
            </a:r>
            <a:r>
              <a:rPr lang="hu-HU" dirty="0" smtClean="0"/>
              <a:t> = 0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9006108" y="5680082"/>
            <a:ext cx="1925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dist</a:t>
            </a:r>
            <a:r>
              <a:rPr lang="hu-HU" dirty="0" smtClean="0"/>
              <a:t> = </a:t>
            </a:r>
          </a:p>
          <a:p>
            <a:pPr algn="just"/>
            <a:r>
              <a:rPr lang="hu-HU" dirty="0" err="1" smtClean="0"/>
              <a:t>attenuationRadius</a:t>
            </a:r>
            <a:endParaRPr lang="hu-HU" dirty="0" smtClean="0"/>
          </a:p>
        </p:txBody>
      </p:sp>
      <p:sp>
        <p:nvSpPr>
          <p:cNvPr id="18" name="TextBox 8"/>
          <p:cNvSpPr txBox="1"/>
          <p:nvPr/>
        </p:nvSpPr>
        <p:spPr>
          <a:xfrm>
            <a:off x="6559408" y="3787270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1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9795271" y="5243282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attenuation</a:t>
            </a:r>
            <a:r>
              <a:rPr lang="hu-HU" dirty="0" smtClean="0"/>
              <a:t> = 0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flipH="1" flipV="1">
            <a:off x="2334293" y="3677301"/>
            <a:ext cx="6641" cy="206468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 flipV="1">
            <a:off x="8156290" y="3658251"/>
            <a:ext cx="6641" cy="206468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Jobbra nyíl 23"/>
          <p:cNvSpPr/>
          <p:nvPr/>
        </p:nvSpPr>
        <p:spPr>
          <a:xfrm>
            <a:off x="5290783" y="4285440"/>
            <a:ext cx="1194487" cy="101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Attenuation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, version </a:t>
            </a:r>
            <a:r>
              <a:rPr lang="hu-HU" dirty="0" smtClean="0"/>
              <a:t>3.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9425" cy="4351338"/>
          </a:xfrm>
        </p:spPr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smoothstep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!</a:t>
            </a:r>
          </a:p>
          <a:p>
            <a:pPr lvl="1"/>
            <a:r>
              <a:rPr lang="hu-HU" dirty="0"/>
              <a:t>http://developer.download.nvidia.com/cg/smoothstep.html</a:t>
            </a:r>
            <a:endParaRPr lang="hu-HU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2" y="3981514"/>
            <a:ext cx="4418301" cy="2485014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1076325" y="2691616"/>
            <a:ext cx="9258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length((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)*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aspectCorrection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return clamp(1.0 - </a:t>
            </a:r>
            <a:r>
              <a:rPr lang="en-US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dist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 / </a:t>
            </a:r>
            <a:r>
              <a:rPr lang="en-US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attenuationRadius</a:t>
            </a:r>
            <a:r>
              <a:rPr lang="en-US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, 0, 1);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smoothstep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(0, 1, 1.0 -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17" name="Téglalap 16"/>
          <p:cNvSpPr/>
          <p:nvPr/>
        </p:nvSpPr>
        <p:spPr>
          <a:xfrm>
            <a:off x="9334280" y="1758950"/>
            <a:ext cx="2857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// No </a:t>
            </a:r>
            <a:r>
              <a:rPr lang="hu-HU" sz="1200" dirty="0" err="1" smtClean="0"/>
              <a:t>need</a:t>
            </a:r>
            <a:r>
              <a:rPr lang="hu-HU" sz="1200" dirty="0" smtClean="0"/>
              <a:t> </a:t>
            </a:r>
            <a:r>
              <a:rPr lang="hu-HU" sz="1200" dirty="0" err="1" smtClean="0"/>
              <a:t>to</a:t>
            </a:r>
            <a:r>
              <a:rPr lang="hu-HU" sz="1200" dirty="0" smtClean="0"/>
              <a:t> </a:t>
            </a:r>
            <a:r>
              <a:rPr lang="hu-HU" sz="1200" dirty="0" err="1" smtClean="0"/>
              <a:t>define</a:t>
            </a:r>
            <a:r>
              <a:rPr lang="hu-HU" sz="1200" dirty="0" smtClean="0"/>
              <a:t> </a:t>
            </a:r>
            <a:r>
              <a:rPr lang="hu-HU" sz="1200" dirty="0" err="1" smtClean="0"/>
              <a:t>this</a:t>
            </a:r>
            <a:r>
              <a:rPr lang="hu-HU" sz="1200" dirty="0" smtClean="0"/>
              <a:t>, it is </a:t>
            </a:r>
            <a:r>
              <a:rPr lang="hu-HU" sz="1200" dirty="0" err="1" smtClean="0"/>
              <a:t>included</a:t>
            </a:r>
            <a:r>
              <a:rPr lang="hu-HU" sz="1200" dirty="0" smtClean="0"/>
              <a:t> in</a:t>
            </a:r>
          </a:p>
          <a:p>
            <a:r>
              <a:rPr lang="hu-HU" sz="1200" dirty="0" smtClean="0"/>
              <a:t>//   </a:t>
            </a:r>
            <a:r>
              <a:rPr lang="hu-HU" sz="1200" dirty="0" err="1" smtClean="0"/>
              <a:t>the</a:t>
            </a:r>
            <a:r>
              <a:rPr lang="hu-HU" sz="1200" dirty="0" smtClean="0"/>
              <a:t> CG </a:t>
            </a:r>
            <a:r>
              <a:rPr lang="hu-HU" sz="1200" dirty="0" err="1" smtClean="0"/>
              <a:t>language</a:t>
            </a:r>
            <a:endParaRPr lang="hu-HU" sz="1200" dirty="0" smtClean="0"/>
          </a:p>
          <a:p>
            <a:r>
              <a:rPr lang="en-US" sz="1200" dirty="0" smtClean="0"/>
              <a:t>float </a:t>
            </a:r>
            <a:r>
              <a:rPr lang="en-US" sz="1200" dirty="0" err="1"/>
              <a:t>smoothstep</a:t>
            </a:r>
            <a:r>
              <a:rPr lang="en-US" sz="1200" dirty="0"/>
              <a:t>(float a, float b, float x)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float t = saturate((x - a)/(b - a));</a:t>
            </a:r>
          </a:p>
          <a:p>
            <a:r>
              <a:rPr lang="en-US" sz="1200" dirty="0"/>
              <a:t>    return t*t*(3.0 - (2.0*t));</a:t>
            </a:r>
          </a:p>
          <a:p>
            <a:r>
              <a:rPr lang="en-US" sz="1200" dirty="0"/>
              <a:t>}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4" y="3981514"/>
            <a:ext cx="4419601" cy="2485014"/>
          </a:xfrm>
          <a:prstGeom prst="rect">
            <a:avLst/>
          </a:prstGeom>
        </p:spPr>
      </p:pic>
      <p:sp>
        <p:nvSpPr>
          <p:cNvPr id="19" name="Jobbra nyíl 18"/>
          <p:cNvSpPr/>
          <p:nvPr/>
        </p:nvSpPr>
        <p:spPr>
          <a:xfrm>
            <a:off x="5524500" y="4717394"/>
            <a:ext cx="1194487" cy="101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8"/>
          <p:cNvSpPr txBox="1"/>
          <p:nvPr/>
        </p:nvSpPr>
        <p:spPr>
          <a:xfrm>
            <a:off x="8283433" y="6454239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smoothstep</a:t>
            </a:r>
            <a:endParaRPr lang="hu-HU" dirty="0" smtClean="0"/>
          </a:p>
        </p:txBody>
      </p:sp>
      <p:sp>
        <p:nvSpPr>
          <p:cNvPr id="21" name="TextBox 8"/>
          <p:cNvSpPr txBox="1"/>
          <p:nvPr/>
        </p:nvSpPr>
        <p:spPr>
          <a:xfrm>
            <a:off x="2158858" y="6444714"/>
            <a:ext cx="16954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transition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607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Attenuation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, </a:t>
            </a:r>
            <a:r>
              <a:rPr lang="hu-HU" dirty="0" smtClean="0"/>
              <a:t>test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" y="3157814"/>
            <a:ext cx="3819527" cy="21476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8" y="3157815"/>
            <a:ext cx="3819527" cy="21476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3157815"/>
            <a:ext cx="3819526" cy="2147609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1088950" y="5305423"/>
            <a:ext cx="2213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 = (0.2, 0.5)</a:t>
            </a:r>
          </a:p>
          <a:p>
            <a:pPr algn="ctr"/>
            <a:r>
              <a:rPr lang="hu-HU" dirty="0" err="1" smtClean="0"/>
              <a:t>Radius</a:t>
            </a:r>
            <a:r>
              <a:rPr lang="hu-HU" dirty="0" smtClean="0"/>
              <a:t> = 0.3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1838" y="5305423"/>
            <a:ext cx="2213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 = (0.5, 0.2)</a:t>
            </a:r>
          </a:p>
          <a:p>
            <a:pPr algn="ctr"/>
            <a:r>
              <a:rPr lang="hu-HU" dirty="0" err="1" smtClean="0"/>
              <a:t>Radius</a:t>
            </a:r>
            <a:r>
              <a:rPr lang="hu-HU" dirty="0" smtClean="0"/>
              <a:t> = 0.3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9454" y="5305423"/>
            <a:ext cx="22131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Center = (0.5, 0.5)</a:t>
            </a:r>
          </a:p>
          <a:p>
            <a:pPr algn="ctr"/>
            <a:r>
              <a:rPr lang="hu-HU" dirty="0" err="1" smtClean="0"/>
              <a:t>Radius</a:t>
            </a:r>
            <a:r>
              <a:rPr lang="hu-HU" dirty="0" smtClean="0"/>
              <a:t> = 0.1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837" y="2349558"/>
            <a:ext cx="4657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1893" y="365125"/>
            <a:ext cx="10908323" cy="1325563"/>
          </a:xfrm>
        </p:spPr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in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838200" y="15481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__ ATTENUATE_SATURATION</a:t>
            </a:r>
          </a:p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__ ATTENUATE_BRIGHTNESS</a:t>
            </a:r>
          </a:p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#pragma vertex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vert</a:t>
            </a:r>
            <a:endParaRPr lang="en-US" sz="15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#pragma fragment 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</a:rPr>
              <a:t>frag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8162" y="2843599"/>
            <a:ext cx="11115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frag(v2f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 :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SV_Target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extend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the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previous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color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correction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shader</a:t>
            </a:r>
            <a:endParaRPr lang="en-US" sz="15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  <a:endParaRPr lang="en-US" sz="15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fr-FR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</a:t>
            </a:r>
            <a:r>
              <a:rPr lang="fr-FR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 = tex2D(_MainTex, i.uv);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float3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rgb_to_hsv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col.xyz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hsv.x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frac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hsv.x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+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hueShift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hsv.y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*=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saturationScaler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hsv.z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*=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brightnessScaler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500" dirty="0" err="1">
                <a:solidFill>
                  <a:srgbClr val="808080"/>
                </a:solidFill>
                <a:latin typeface="Consolas" panose="020B0609020204030204" pitchFamily="49" charset="0"/>
              </a:rPr>
              <a:t>ifdef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ATTENUATE_SATURATION</a:t>
            </a:r>
            <a:r>
              <a:rPr lang="hu-HU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toggled by the C# script with </a:t>
            </a:r>
            <a:r>
              <a:rPr lang="en-US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material.EnableKeyword</a:t>
            </a:r>
            <a:r>
              <a:rPr lang="hu-HU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and </a:t>
            </a:r>
            <a:r>
              <a:rPr lang="hu-HU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DisableKeyword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hsv.y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*= attenuation(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attenuate saturation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5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500" dirty="0" err="1">
                <a:solidFill>
                  <a:srgbClr val="808080"/>
                </a:solidFill>
                <a:latin typeface="Consolas" panose="020B0609020204030204" pitchFamily="49" charset="0"/>
              </a:rPr>
              <a:t>ifdef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ATTENUATE_BRIGHTNESS</a:t>
            </a:r>
            <a:r>
              <a:rPr lang="hu-HU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toggled by the C# script with </a:t>
            </a:r>
            <a:r>
              <a:rPr lang="en-US" sz="15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material.EnableKeyword</a:t>
            </a:r>
            <a:r>
              <a:rPr lang="hu-HU" sz="1500" dirty="0">
                <a:solidFill>
                  <a:srgbClr val="008000"/>
                </a:solidFill>
                <a:latin typeface="Consolas" panose="020B0609020204030204" pitchFamily="49" charset="0"/>
              </a:rPr>
              <a:t> and </a:t>
            </a:r>
            <a:r>
              <a:rPr lang="hu-HU" sz="1500" dirty="0" err="1">
                <a:solidFill>
                  <a:srgbClr val="008000"/>
                </a:solidFill>
                <a:latin typeface="Consolas" panose="020B0609020204030204" pitchFamily="49" charset="0"/>
              </a:rPr>
              <a:t>DisableKeyword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hsv.z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*= attenuation(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// attenuate brightness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500" dirty="0" err="1">
                <a:solidFill>
                  <a:srgbClr val="808080"/>
                </a:solidFill>
                <a:latin typeface="Consolas" panose="020B0609020204030204" pitchFamily="49" charset="0"/>
              </a:rPr>
              <a:t>endif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err="1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col.xyz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hsv_to_rgb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hsv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return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hu-HU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en-US" sz="15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Play </a:t>
            </a:r>
            <a:r>
              <a:rPr lang="hu-HU" dirty="0" err="1" smtClean="0"/>
              <a:t>with</a:t>
            </a:r>
            <a:r>
              <a:rPr lang="hu-HU" dirty="0" smtClean="0"/>
              <a:t> it! Hint: </a:t>
            </a:r>
            <a:r>
              <a:rPr lang="hu-HU" dirty="0" err="1" smtClean="0"/>
              <a:t>desaturation</a:t>
            </a:r>
            <a:r>
              <a:rPr lang="hu-HU" dirty="0" smtClean="0"/>
              <a:t> </a:t>
            </a:r>
            <a:r>
              <a:rPr lang="hu-HU" dirty="0" err="1" smtClean="0"/>
              <a:t>looks</a:t>
            </a:r>
            <a:r>
              <a:rPr lang="hu-HU" dirty="0" smtClean="0"/>
              <a:t> </a:t>
            </a:r>
            <a:r>
              <a:rPr lang="hu-HU" dirty="0" err="1" smtClean="0"/>
              <a:t>nicer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an </a:t>
            </a:r>
            <a:r>
              <a:rPr lang="hu-HU" dirty="0" err="1" smtClean="0"/>
              <a:t>increased</a:t>
            </a:r>
            <a:r>
              <a:rPr lang="hu-HU" dirty="0" smtClean="0"/>
              <a:t> saturation </a:t>
            </a:r>
            <a:r>
              <a:rPr lang="hu-HU" dirty="0" err="1" smtClean="0"/>
              <a:t>scaler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5079897"/>
            <a:ext cx="3879350" cy="14113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5094841"/>
            <a:ext cx="3861677" cy="13964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28" y="5095042"/>
            <a:ext cx="3919077" cy="13929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867025"/>
            <a:ext cx="3863747" cy="21724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9" y="2867026"/>
            <a:ext cx="3872377" cy="217732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28" y="2867025"/>
            <a:ext cx="3863747" cy="2172473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213496" y="5926535"/>
            <a:ext cx="1777229" cy="279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6"/>
          <p:cNvSpPr/>
          <p:nvPr/>
        </p:nvSpPr>
        <p:spPr>
          <a:xfrm>
            <a:off x="4198880" y="5926815"/>
            <a:ext cx="1777229" cy="279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/>
          <p:cNvSpPr/>
          <p:nvPr/>
        </p:nvSpPr>
        <p:spPr>
          <a:xfrm>
            <a:off x="8207528" y="5926535"/>
            <a:ext cx="1777229" cy="279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6"/>
          <p:cNvSpPr/>
          <p:nvPr/>
        </p:nvSpPr>
        <p:spPr>
          <a:xfrm>
            <a:off x="8228223" y="5662700"/>
            <a:ext cx="3843052" cy="109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Follow</a:t>
            </a:r>
            <a:r>
              <a:rPr lang="hu-HU" dirty="0" smtClean="0"/>
              <a:t> an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radial</a:t>
            </a:r>
            <a:r>
              <a:rPr lang="hu-HU" dirty="0" smtClean="0"/>
              <a:t> </a:t>
            </a:r>
            <a:r>
              <a:rPr lang="hu-HU" dirty="0" err="1" smtClean="0"/>
              <a:t>fade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Goal</a:t>
            </a:r>
            <a:r>
              <a:rPr lang="hu-HU" dirty="0" smtClean="0"/>
              <a:t>: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attenuation</a:t>
            </a:r>
            <a:r>
              <a:rPr lang="hu-HU" dirty="0" smtClean="0"/>
              <a:t> center </a:t>
            </a:r>
            <a:r>
              <a:rPr lang="hu-HU" dirty="0" err="1" smtClean="0"/>
              <a:t>follow</a:t>
            </a:r>
            <a:r>
              <a:rPr lang="hu-HU" dirty="0" smtClean="0"/>
              <a:t> an </a:t>
            </a:r>
            <a:r>
              <a:rPr lang="hu-HU" dirty="0" err="1" smtClean="0"/>
              <a:t>object</a:t>
            </a:r>
            <a:endParaRPr lang="hu-HU" dirty="0" smtClean="0"/>
          </a:p>
          <a:p>
            <a:pPr lvl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player</a:t>
            </a:r>
            <a:endParaRPr lang="hu-HU" dirty="0" smtClean="0"/>
          </a:p>
          <a:p>
            <a:r>
              <a:rPr lang="hu-HU" dirty="0" err="1" smtClean="0"/>
              <a:t>Implementation</a:t>
            </a:r>
            <a:r>
              <a:rPr lang="hu-HU" dirty="0" smtClean="0"/>
              <a:t>: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i="1" dirty="0" err="1" smtClean="0"/>
              <a:t>attenuationCenter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normalized</a:t>
            </a:r>
            <a:r>
              <a:rPr lang="hu-HU" b="1" dirty="0" smtClean="0"/>
              <a:t> </a:t>
            </a:r>
            <a:r>
              <a:rPr lang="hu-HU" b="1" dirty="0" err="1" smtClean="0"/>
              <a:t>screen</a:t>
            </a:r>
            <a:r>
              <a:rPr lang="hu-HU" b="1" dirty="0" smtClean="0"/>
              <a:t> </a:t>
            </a:r>
            <a:r>
              <a:rPr lang="hu-HU" b="1" dirty="0" err="1" smtClean="0"/>
              <a:t>position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followed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endParaRPr lang="hu-HU" dirty="0" smtClean="0"/>
          </a:p>
          <a:p>
            <a:pPr lvl="1"/>
            <a:r>
              <a:rPr lang="hu-HU" dirty="0" smtClean="0"/>
              <a:t>No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touch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,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C#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&amp; White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today</a:t>
            </a:r>
            <a:r>
              <a:rPr lang="en-GB" dirty="0" smtClean="0"/>
              <a:t>: post processing effect that performs a global luminance </a:t>
            </a:r>
            <a:r>
              <a:rPr lang="en-GB" dirty="0" err="1" smtClean="0"/>
              <a:t>thresholding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Create a new C# script and Image Effect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Call them e.g. </a:t>
            </a:r>
            <a:r>
              <a:rPr lang="en-GB" dirty="0" err="1" smtClean="0"/>
              <a:t>BWEffect</a:t>
            </a:r>
            <a:r>
              <a:rPr lang="en-GB" dirty="0" smtClean="0"/>
              <a:t> and </a:t>
            </a:r>
            <a:r>
              <a:rPr lang="en-GB" dirty="0" err="1" smtClean="0"/>
              <a:t>BWShader</a:t>
            </a:r>
            <a:endParaRPr lang="en-GB" dirty="0" smtClean="0"/>
          </a:p>
          <a:p>
            <a:pPr lvl="1"/>
            <a:r>
              <a:rPr lang="en-GB" dirty="0" smtClean="0"/>
              <a:t>Change the </a:t>
            </a:r>
            <a:r>
              <a:rPr lang="en-GB" dirty="0" err="1" smtClean="0"/>
              <a:t>shader</a:t>
            </a:r>
            <a:r>
              <a:rPr lang="en-GB" dirty="0" smtClean="0"/>
              <a:t> name in the </a:t>
            </a:r>
            <a:r>
              <a:rPr lang="en-GB" dirty="0" err="1" smtClean="0"/>
              <a:t>shader</a:t>
            </a:r>
            <a:r>
              <a:rPr lang="en-GB" dirty="0" smtClean="0"/>
              <a:t> code (first row)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999" y="4820428"/>
            <a:ext cx="1543050" cy="1190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913" y="4810724"/>
            <a:ext cx="347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b="1" dirty="0">
                <a:solidFill>
                  <a:srgbClr val="A31515"/>
                </a:solidFill>
                <a:latin typeface="Consolas" panose="020B0609020204030204" pitchFamily="49" charset="0"/>
              </a:rPr>
              <a:t>NPR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GB" dirty="0" err="1">
                <a:solidFill>
                  <a:srgbClr val="A31515"/>
                </a:solidFill>
                <a:latin typeface="Consolas" panose="020B0609020204030204" pitchFamily="49" charset="0"/>
              </a:rPr>
              <a:t>BWShader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Properties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// ...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Follow</a:t>
            </a:r>
            <a:r>
              <a:rPr lang="hu-HU" dirty="0" smtClean="0"/>
              <a:t> an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radial</a:t>
            </a:r>
            <a:r>
              <a:rPr lang="hu-HU" dirty="0" smtClean="0"/>
              <a:t> </a:t>
            </a:r>
            <a:r>
              <a:rPr lang="hu-HU" dirty="0" err="1" smtClean="0"/>
              <a:t>fade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1947386"/>
            <a:ext cx="859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Vector2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new Vector2(0.5f, 0.5f);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Range(0.0f, 1.0f)]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0.3f;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Transform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follow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838200" y="3636139"/>
            <a:ext cx="11077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followObject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screenPoint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WorldToScreenPoint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follow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Object.position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screenPoint.x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Screen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screenPoint.y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Screen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.height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Follow</a:t>
            </a:r>
            <a:r>
              <a:rPr lang="hu-HU" dirty="0" smtClean="0"/>
              <a:t> an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radial</a:t>
            </a:r>
            <a:r>
              <a:rPr lang="hu-HU" dirty="0" smtClean="0"/>
              <a:t> </a:t>
            </a:r>
            <a:r>
              <a:rPr lang="hu-HU" dirty="0" err="1" smtClean="0"/>
              <a:t>fade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1947386"/>
            <a:ext cx="859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Vector2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new Vector2(0.5f, 0.5f);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Range(0.0f, 1.0f)]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public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attenuationRadius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= 0.3f;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Transform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follow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838200" y="3636139"/>
            <a:ext cx="11077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followObject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screenPoint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GetComponent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&gt;().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WorldToScreenPoint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follow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Object.position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attenuationCenter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screenPoint.x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Screen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.width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screenPoint.y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Screen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.height</a:t>
            </a:r>
            <a:endParaRPr lang="hu-HU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09950" y="4520071"/>
            <a:ext cx="8343900" cy="3019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300911" y="3524253"/>
            <a:ext cx="37385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dirty="0" err="1" smtClean="0"/>
              <a:t>WorldToScreenPoint</a:t>
            </a:r>
            <a:r>
              <a:rPr lang="hu-HU" dirty="0" smtClean="0"/>
              <a:t> </a:t>
            </a:r>
            <a:r>
              <a:rPr lang="hu-HU" dirty="0" err="1" smtClean="0"/>
              <a:t>transforms</a:t>
            </a:r>
            <a:r>
              <a:rPr lang="hu-HU" dirty="0" smtClean="0"/>
              <a:t> a 3D 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(integer) pixel </a:t>
            </a:r>
            <a:r>
              <a:rPr lang="hu-HU" dirty="0" err="1" smtClean="0"/>
              <a:t>coordinates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endParaRPr lang="hu-H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386512" y="5363516"/>
            <a:ext cx="39671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We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normalize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pixel </a:t>
            </a:r>
            <a:r>
              <a:rPr lang="hu-HU" dirty="0" err="1" smtClean="0"/>
              <a:t>coordinates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[0,1]. </a:t>
            </a:r>
            <a:r>
              <a:rPr lang="hu-HU" dirty="0" err="1" smtClean="0"/>
              <a:t>Screen.width</a:t>
            </a:r>
            <a:r>
              <a:rPr lang="hu-HU" dirty="0" smtClean="0"/>
              <a:t> and </a:t>
            </a:r>
            <a:r>
              <a:rPr lang="hu-HU" dirty="0" err="1" smtClean="0"/>
              <a:t>Screen.height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game </a:t>
            </a:r>
            <a:r>
              <a:rPr lang="hu-HU" dirty="0" err="1" smtClean="0"/>
              <a:t>window</a:t>
            </a:r>
            <a:r>
              <a:rPr lang="hu-HU" dirty="0" smtClean="0"/>
              <a:t> (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variables</a:t>
            </a:r>
            <a:r>
              <a:rPr lang="hu-HU" dirty="0" smtClean="0"/>
              <a:t> in </a:t>
            </a:r>
            <a:r>
              <a:rPr lang="hu-HU" dirty="0" err="1" smtClean="0"/>
              <a:t>Unity</a:t>
            </a:r>
            <a:r>
              <a:rPr lang="hu-HU" dirty="0" smtClean="0"/>
              <a:t>).</a:t>
            </a:r>
          </a:p>
        </p:txBody>
      </p:sp>
      <p:sp>
        <p:nvSpPr>
          <p:cNvPr id="10" name="Rectangle 6"/>
          <p:cNvSpPr/>
          <p:nvPr/>
        </p:nvSpPr>
        <p:spPr>
          <a:xfrm>
            <a:off x="1857375" y="4818224"/>
            <a:ext cx="4452937" cy="11253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4" y="2500262"/>
            <a:ext cx="11248705" cy="353039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Follow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robot!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Connect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robot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i="1" dirty="0" err="1" smtClean="0"/>
              <a:t>followObject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8877300" y="5108737"/>
            <a:ext cx="2858490" cy="244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>
            <a:off x="456210" y="3241837"/>
            <a:ext cx="1848840" cy="244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Jobbra nyíl 6"/>
          <p:cNvSpPr/>
          <p:nvPr/>
        </p:nvSpPr>
        <p:spPr>
          <a:xfrm rot="948889">
            <a:off x="2373749" y="4167707"/>
            <a:ext cx="6472069" cy="244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Follow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robot!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09" y="3625430"/>
            <a:ext cx="5432166" cy="30543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09" y="384175"/>
            <a:ext cx="5432166" cy="30543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9" y="1510880"/>
            <a:ext cx="5432166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Task</a:t>
            </a:r>
            <a:r>
              <a:rPr lang="hu-HU" dirty="0" smtClean="0"/>
              <a:t>: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recolorization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1729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Implement</a:t>
            </a:r>
            <a:r>
              <a:rPr lang="hu-HU" dirty="0" smtClean="0"/>
              <a:t> an </a:t>
            </a:r>
            <a:r>
              <a:rPr lang="hu-HU" dirty="0" err="1" smtClean="0"/>
              <a:t>effect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combines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thresholding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correction</a:t>
            </a:r>
            <a:endParaRPr lang="hu-HU" dirty="0" smtClean="0"/>
          </a:p>
          <a:p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luminance</a:t>
            </a:r>
            <a:r>
              <a:rPr lang="hu-HU" dirty="0" smtClean="0"/>
              <a:t> </a:t>
            </a:r>
            <a:r>
              <a:rPr lang="hu-HU" dirty="0" err="1" smtClean="0"/>
              <a:t>above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assumed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lit</a:t>
            </a:r>
            <a:r>
              <a:rPr lang="hu-HU" dirty="0" smtClean="0"/>
              <a:t>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remain</a:t>
            </a:r>
            <a:r>
              <a:rPr lang="hu-HU" dirty="0" smtClean="0"/>
              <a:t> </a:t>
            </a:r>
            <a:r>
              <a:rPr lang="hu-HU" dirty="0" err="1" smtClean="0"/>
              <a:t>unchanged</a:t>
            </a:r>
            <a:endParaRPr lang="hu-HU" dirty="0" smtClean="0"/>
          </a:p>
          <a:p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luminance</a:t>
            </a:r>
            <a:r>
              <a:rPr lang="hu-HU" dirty="0" smtClean="0"/>
              <a:t> </a:t>
            </a:r>
            <a:r>
              <a:rPr lang="hu-HU" dirty="0" err="1" smtClean="0"/>
              <a:t>below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assumed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in </a:t>
            </a:r>
            <a:r>
              <a:rPr lang="hu-HU" dirty="0" err="1" smtClean="0"/>
              <a:t>shadow</a:t>
            </a:r>
            <a:endParaRPr lang="hu-HU" dirty="0" smtClean="0"/>
          </a:p>
          <a:p>
            <a:pPr lvl="1"/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pure</a:t>
            </a:r>
            <a:r>
              <a:rPr lang="hu-HU" dirty="0" smtClean="0"/>
              <a:t> </a:t>
            </a:r>
            <a:r>
              <a:rPr lang="hu-HU" dirty="0" err="1" smtClean="0"/>
              <a:t>black</a:t>
            </a:r>
            <a:r>
              <a:rPr lang="hu-HU" dirty="0" smtClean="0"/>
              <a:t>, </a:t>
            </a:r>
            <a:r>
              <a:rPr lang="hu-HU" dirty="0" err="1" smtClean="0"/>
              <a:t>complementary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it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brightness</a:t>
            </a:r>
            <a:r>
              <a:rPr lang="hu-HU" dirty="0" smtClean="0"/>
              <a:t>/saturation (</a:t>
            </a:r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global</a:t>
            </a:r>
            <a:r>
              <a:rPr lang="hu-HU" dirty="0"/>
              <a:t> </a:t>
            </a:r>
            <a:r>
              <a:rPr lang="hu-HU" dirty="0" err="1"/>
              <a:t>luminance</a:t>
            </a:r>
            <a:r>
              <a:rPr lang="hu-HU" dirty="0"/>
              <a:t> </a:t>
            </a:r>
            <a:r>
              <a:rPr lang="hu-HU" dirty="0" err="1"/>
              <a:t>threshold</a:t>
            </a:r>
            <a:r>
              <a:rPr lang="hu-HU" dirty="0"/>
              <a:t> of 0.3 </a:t>
            </a:r>
            <a:r>
              <a:rPr lang="hu-HU" dirty="0" err="1"/>
              <a:t>works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 smtClean="0"/>
              <a:t>scene</a:t>
            </a:r>
            <a:endParaRPr lang="hu-HU" dirty="0"/>
          </a:p>
          <a:p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pseudocode</a:t>
            </a:r>
            <a:r>
              <a:rPr lang="hu-HU" dirty="0" smtClean="0"/>
              <a:t>:</a:t>
            </a:r>
          </a:p>
          <a:p>
            <a:pPr marL="457200" lvl="1" indent="0">
              <a:buNone/>
            </a:pPr>
            <a:r>
              <a:rPr lang="hu-HU" dirty="0" err="1" smtClean="0"/>
              <a:t>color</a:t>
            </a:r>
            <a:r>
              <a:rPr lang="hu-HU" dirty="0" smtClean="0"/>
              <a:t> = </a:t>
            </a:r>
            <a:r>
              <a:rPr lang="hu-HU" dirty="0" err="1" smtClean="0"/>
              <a:t>current</a:t>
            </a:r>
            <a:r>
              <a:rPr lang="hu-HU" dirty="0" smtClean="0"/>
              <a:t> pixel </a:t>
            </a:r>
            <a:r>
              <a:rPr lang="hu-HU" dirty="0" err="1" smtClean="0"/>
              <a:t>color</a:t>
            </a:r>
            <a:r>
              <a:rPr lang="hu-HU" dirty="0" smtClean="0"/>
              <a:t>;</a:t>
            </a:r>
          </a:p>
          <a:p>
            <a:pPr marL="457200" lvl="1" indent="0">
              <a:buNone/>
            </a:pP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luminance</a:t>
            </a:r>
            <a:r>
              <a:rPr lang="hu-HU" dirty="0" smtClean="0"/>
              <a:t>(</a:t>
            </a:r>
            <a:r>
              <a:rPr lang="hu-HU" dirty="0" err="1" smtClean="0"/>
              <a:t>color</a:t>
            </a:r>
            <a:r>
              <a:rPr lang="hu-HU" dirty="0" smtClean="0"/>
              <a:t>) &gt; </a:t>
            </a:r>
            <a:r>
              <a:rPr lang="hu-HU" dirty="0" err="1" smtClean="0"/>
              <a:t>threshold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;</a:t>
            </a:r>
          </a:p>
          <a:p>
            <a:pPr marL="457200" lvl="1" indent="0">
              <a:buNone/>
            </a:pPr>
            <a:r>
              <a:rPr lang="hu-HU" dirty="0" err="1" smtClean="0"/>
              <a:t>else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shadowColor</a:t>
            </a:r>
            <a:r>
              <a:rPr lang="hu-HU" dirty="0" smtClean="0"/>
              <a:t>(</a:t>
            </a:r>
            <a:r>
              <a:rPr lang="hu-HU" dirty="0" err="1" smtClean="0"/>
              <a:t>color</a:t>
            </a:r>
            <a:r>
              <a:rPr lang="hu-HU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082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Task</a:t>
            </a:r>
            <a:r>
              <a:rPr lang="hu-HU" dirty="0" smtClean="0"/>
              <a:t> – </a:t>
            </a:r>
            <a:r>
              <a:rPr lang="hu-HU" dirty="0" err="1" smtClean="0"/>
              <a:t>ideas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48" y="1533957"/>
            <a:ext cx="4390292" cy="24685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9" y="1533957"/>
            <a:ext cx="4394762" cy="24710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9" y="4117312"/>
            <a:ext cx="4394762" cy="24710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48" y="4117312"/>
            <a:ext cx="4390292" cy="24685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0391" y="2598947"/>
            <a:ext cx="139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Original</a:t>
            </a:r>
            <a:r>
              <a:rPr lang="hu-HU" sz="1600" dirty="0" smtClean="0"/>
              <a:t> image</a:t>
            </a:r>
            <a:endParaRPr lang="en-US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619709" y="2598947"/>
            <a:ext cx="152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Constant </a:t>
            </a:r>
            <a:r>
              <a:rPr lang="hu-HU" sz="1600" dirty="0" err="1" smtClean="0"/>
              <a:t>black</a:t>
            </a:r>
            <a:r>
              <a:rPr lang="hu-HU" sz="1600" dirty="0" smtClean="0"/>
              <a:t> </a:t>
            </a:r>
          </a:p>
          <a:p>
            <a:pPr algn="ctr"/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endParaRPr lang="hu-HU" sz="1600" dirty="0"/>
          </a:p>
          <a:p>
            <a:pPr algn="ctr"/>
            <a:r>
              <a:rPr lang="hu-HU" sz="1600" dirty="0" smtClean="0"/>
              <a:t>RGB = (0,0,0)</a:t>
            </a:r>
            <a:endParaRPr lang="en-US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4190" y="4689859"/>
            <a:ext cx="1466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Constant </a:t>
            </a:r>
            <a:r>
              <a:rPr lang="hu-HU" sz="1600" dirty="0" err="1" smtClean="0"/>
              <a:t>red</a:t>
            </a:r>
            <a:r>
              <a:rPr lang="hu-HU" sz="1600" dirty="0" smtClean="0"/>
              <a:t> </a:t>
            </a:r>
            <a:r>
              <a:rPr lang="hu-HU" sz="1600" dirty="0" err="1" smtClean="0"/>
              <a:t>hue</a:t>
            </a:r>
            <a:r>
              <a:rPr lang="hu-HU" sz="1600" dirty="0" smtClean="0"/>
              <a:t> </a:t>
            </a:r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r>
              <a:rPr lang="hu-HU" sz="1600" dirty="0" smtClean="0"/>
              <a:t>(</a:t>
            </a:r>
            <a:r>
              <a:rPr lang="hu-HU" sz="1600" dirty="0" err="1" smtClean="0"/>
              <a:t>brigthness</a:t>
            </a:r>
            <a:r>
              <a:rPr lang="hu-HU" sz="1600" dirty="0" smtClean="0"/>
              <a:t> and saturation is </a:t>
            </a:r>
            <a:r>
              <a:rPr lang="hu-HU" sz="1600" dirty="0" err="1" smtClean="0"/>
              <a:t>not</a:t>
            </a:r>
            <a:r>
              <a:rPr lang="hu-HU" sz="1600" dirty="0" smtClean="0"/>
              <a:t> </a:t>
            </a:r>
            <a:r>
              <a:rPr lang="hu-HU" sz="1600" dirty="0" err="1" smtClean="0"/>
              <a:t>modified</a:t>
            </a:r>
            <a:r>
              <a:rPr lang="hu-HU" sz="1600" dirty="0" smtClean="0"/>
              <a:t>)</a:t>
            </a:r>
          </a:p>
          <a:p>
            <a:pPr algn="ctr"/>
            <a:endParaRPr lang="hu-HU" sz="1600" dirty="0"/>
          </a:p>
          <a:p>
            <a:pPr algn="ctr"/>
            <a:r>
              <a:rPr lang="hu-HU" sz="1600" dirty="0" err="1" smtClean="0"/>
              <a:t>HSV.hue</a:t>
            </a:r>
            <a:r>
              <a:rPr lang="hu-HU" sz="1600" dirty="0" smtClean="0"/>
              <a:t> = 0.01</a:t>
            </a:r>
            <a:endParaRPr lang="en-US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614545" y="4936079"/>
            <a:ext cx="147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Constant </a:t>
            </a:r>
            <a:r>
              <a:rPr lang="hu-HU" sz="1600" dirty="0" err="1" smtClean="0"/>
              <a:t>dark</a:t>
            </a:r>
            <a:r>
              <a:rPr lang="hu-HU" sz="1600" dirty="0" smtClean="0"/>
              <a:t> </a:t>
            </a:r>
            <a:r>
              <a:rPr lang="hu-HU" sz="1600" dirty="0" err="1" smtClean="0"/>
              <a:t>blue</a:t>
            </a:r>
            <a:r>
              <a:rPr lang="hu-HU" sz="1600" dirty="0" smtClean="0"/>
              <a:t> </a:t>
            </a:r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RGB = (0,0,0.2)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8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48" y="4117312"/>
            <a:ext cx="4390292" cy="24685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94" y="4117312"/>
            <a:ext cx="4390292" cy="246853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94" y="1533957"/>
            <a:ext cx="4390292" cy="246853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Task</a:t>
            </a:r>
            <a:r>
              <a:rPr lang="hu-HU" dirty="0" smtClean="0"/>
              <a:t> – </a:t>
            </a:r>
            <a:r>
              <a:rPr lang="hu-HU" dirty="0" err="1" smtClean="0"/>
              <a:t>ideas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48" y="1533957"/>
            <a:ext cx="4390292" cy="24685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0391" y="2598947"/>
            <a:ext cx="139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Original</a:t>
            </a:r>
            <a:r>
              <a:rPr lang="hu-HU" sz="1600" dirty="0" smtClean="0"/>
              <a:t> image</a:t>
            </a:r>
            <a:endParaRPr lang="en-US" sz="16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0591099" y="2554202"/>
            <a:ext cx="152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Complementary</a:t>
            </a:r>
            <a:r>
              <a:rPr lang="hu-HU" sz="1600" dirty="0" smtClean="0"/>
              <a:t> </a:t>
            </a:r>
            <a:r>
              <a:rPr lang="hu-HU" sz="1600" dirty="0" err="1" smtClean="0"/>
              <a:t>color</a:t>
            </a:r>
            <a:r>
              <a:rPr lang="hu-HU" sz="1600" dirty="0" smtClean="0"/>
              <a:t> </a:t>
            </a:r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endParaRPr lang="hu-HU" sz="1600" dirty="0"/>
          </a:p>
          <a:p>
            <a:pPr algn="ctr"/>
            <a:r>
              <a:rPr lang="hu-HU" sz="1600" dirty="0" err="1" smtClean="0"/>
              <a:t>HSV.hue</a:t>
            </a:r>
            <a:r>
              <a:rPr lang="hu-HU" sz="1600" dirty="0" smtClean="0"/>
              <a:t> += 0.5</a:t>
            </a:r>
            <a:endParaRPr lang="en-US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0218" y="4936079"/>
            <a:ext cx="144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Reduced</a:t>
            </a:r>
            <a:r>
              <a:rPr lang="hu-HU" sz="1600" dirty="0" smtClean="0"/>
              <a:t> </a:t>
            </a:r>
            <a:r>
              <a:rPr lang="hu-HU" sz="1600" dirty="0" err="1" smtClean="0"/>
              <a:t>brightness</a:t>
            </a:r>
            <a:r>
              <a:rPr lang="hu-HU" sz="1600" dirty="0" smtClean="0"/>
              <a:t> </a:t>
            </a:r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endParaRPr lang="hu-HU" sz="1600" dirty="0"/>
          </a:p>
          <a:p>
            <a:pPr algn="ctr"/>
            <a:r>
              <a:rPr lang="hu-HU" sz="1600" dirty="0" smtClean="0"/>
              <a:t>RGB *= 0.5</a:t>
            </a:r>
            <a:endParaRPr lang="en-US" sz="1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614545" y="5057881"/>
            <a:ext cx="147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Desaturated</a:t>
            </a:r>
            <a:r>
              <a:rPr lang="hu-HU" sz="1600" dirty="0" smtClean="0"/>
              <a:t> </a:t>
            </a:r>
            <a:r>
              <a:rPr lang="hu-HU" sz="1600" dirty="0" err="1" smtClean="0"/>
              <a:t>shadows</a:t>
            </a:r>
            <a:endParaRPr lang="hu-HU" sz="1600" dirty="0" smtClean="0"/>
          </a:p>
          <a:p>
            <a:pPr algn="ctr"/>
            <a:endParaRPr lang="hu-HU" sz="1600" dirty="0"/>
          </a:p>
          <a:p>
            <a:pPr algn="ctr"/>
            <a:r>
              <a:rPr lang="hu-HU" sz="1600" dirty="0" err="1" smtClean="0"/>
              <a:t>HSV.sat</a:t>
            </a:r>
            <a:r>
              <a:rPr lang="hu-HU" sz="1600" dirty="0" smtClean="0"/>
              <a:t> *= 0.1</a:t>
            </a:r>
          </a:p>
        </p:txBody>
      </p:sp>
    </p:spTree>
    <p:extLst>
      <p:ext uri="{BB962C8B-B14F-4D97-AF65-F5344CB8AC3E}">
        <p14:creationId xmlns:p14="http://schemas.microsoft.com/office/powerpoint/2010/main" val="14914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Correct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recolorization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1729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Note</a:t>
            </a:r>
            <a:r>
              <a:rPr lang="hu-HU" dirty="0" smtClean="0"/>
              <a:t>: in </a:t>
            </a:r>
            <a:r>
              <a:rPr lang="hu-HU" dirty="0" err="1" smtClean="0"/>
              <a:t>this</a:t>
            </a:r>
            <a:r>
              <a:rPr lang="hu-HU" dirty="0" smtClean="0"/>
              <a:t> last </a:t>
            </a:r>
            <a:r>
              <a:rPr lang="hu-HU" dirty="0" err="1" smtClean="0"/>
              <a:t>effect</a:t>
            </a:r>
            <a:r>
              <a:rPr lang="hu-HU" dirty="0" smtClean="0"/>
              <a:t> we </a:t>
            </a:r>
            <a:r>
              <a:rPr lang="hu-HU" dirty="0" err="1" smtClean="0"/>
              <a:t>determine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shadowed</a:t>
            </a:r>
            <a:r>
              <a:rPr lang="hu-HU" dirty="0" smtClean="0"/>
              <a:t> </a:t>
            </a:r>
            <a:r>
              <a:rPr lang="hu-HU" dirty="0" err="1" smtClean="0"/>
              <a:t>pixels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result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Unity’s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implementation</a:t>
            </a:r>
            <a:r>
              <a:rPr lang="hu-HU" dirty="0" smtClean="0"/>
              <a:t>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of </a:t>
            </a:r>
            <a:r>
              <a:rPr lang="hu-HU" dirty="0" err="1" smtClean="0"/>
              <a:t>Unity’s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calculations</a:t>
            </a:r>
            <a:endParaRPr lang="hu-HU" dirty="0" smtClean="0"/>
          </a:p>
          <a:p>
            <a:r>
              <a:rPr lang="hu-HU" dirty="0" smtClean="0"/>
              <a:t>In </a:t>
            </a:r>
            <a:r>
              <a:rPr lang="hu-HU" dirty="0" err="1"/>
              <a:t>Unity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no </a:t>
            </a:r>
            <a:r>
              <a:rPr lang="hu-HU" dirty="0" err="1"/>
              <a:t>universal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/>
              <a:t>determine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pixels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in </a:t>
            </a:r>
            <a:r>
              <a:rPr lang="hu-HU" dirty="0" err="1"/>
              <a:t>shadow</a:t>
            </a:r>
            <a:r>
              <a:rPr lang="hu-HU" dirty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/>
              <a:t>works</a:t>
            </a:r>
            <a:r>
              <a:rPr lang="hu-HU" dirty="0"/>
              <a:t> in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configuration</a:t>
            </a:r>
            <a:endParaRPr lang="hu-HU" dirty="0"/>
          </a:p>
          <a:p>
            <a:pPr lvl="1"/>
            <a:r>
              <a:rPr lang="hu-HU" dirty="0"/>
              <a:t>The </a:t>
            </a:r>
            <a:r>
              <a:rPr lang="hu-HU" dirty="0" err="1"/>
              <a:t>implementation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shadow</a:t>
            </a:r>
            <a:r>
              <a:rPr lang="hu-HU" dirty="0"/>
              <a:t> map </a:t>
            </a:r>
            <a:r>
              <a:rPr lang="hu-HU" dirty="0" err="1"/>
              <a:t>algorithm</a:t>
            </a:r>
            <a:r>
              <a:rPr lang="hu-HU" dirty="0"/>
              <a:t> </a:t>
            </a:r>
            <a:r>
              <a:rPr lang="hu-HU" dirty="0" err="1"/>
              <a:t>depends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 </a:t>
            </a:r>
            <a:r>
              <a:rPr lang="hu-HU" dirty="0" err="1"/>
              <a:t>like</a:t>
            </a:r>
            <a:r>
              <a:rPr lang="hu-HU" dirty="0"/>
              <a:t> </a:t>
            </a:r>
            <a:r>
              <a:rPr lang="hu-HU" dirty="0" err="1"/>
              <a:t>rendering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 (</a:t>
            </a:r>
            <a:r>
              <a:rPr lang="hu-HU" dirty="0" err="1"/>
              <a:t>forward</a:t>
            </a:r>
            <a:r>
              <a:rPr lang="hu-HU" dirty="0"/>
              <a:t>/</a:t>
            </a:r>
            <a:r>
              <a:rPr lang="hu-HU" dirty="0" err="1"/>
              <a:t>deferred</a:t>
            </a:r>
            <a:r>
              <a:rPr lang="hu-HU" dirty="0"/>
              <a:t>), </a:t>
            </a:r>
            <a:r>
              <a:rPr lang="hu-HU" dirty="0" err="1"/>
              <a:t>type</a:t>
            </a:r>
            <a:r>
              <a:rPr lang="hu-HU" dirty="0"/>
              <a:t> of </a:t>
            </a:r>
            <a:r>
              <a:rPr lang="hu-HU" dirty="0" err="1"/>
              <a:t>light</a:t>
            </a:r>
            <a:r>
              <a:rPr lang="hu-HU" dirty="0"/>
              <a:t> etc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recolorization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we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give</a:t>
            </a:r>
            <a:r>
              <a:rPr lang="hu-HU" dirty="0" smtClean="0"/>
              <a:t> a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rendering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r>
              <a:rPr lang="hu-HU" dirty="0" smtClean="0"/>
              <a:t>, </a:t>
            </a:r>
            <a:r>
              <a:rPr lang="hu-HU" dirty="0" err="1" smtClean="0"/>
              <a:t>shadow</a:t>
            </a:r>
            <a:r>
              <a:rPr lang="hu-HU" dirty="0" smtClean="0"/>
              <a:t> map </a:t>
            </a:r>
            <a:r>
              <a:rPr lang="hu-HU" dirty="0" err="1" smtClean="0"/>
              <a:t>algorithm</a:t>
            </a:r>
            <a:r>
              <a:rPr lang="hu-HU" dirty="0"/>
              <a:t> </a:t>
            </a:r>
            <a:r>
              <a:rPr lang="hu-HU" dirty="0" smtClean="0"/>
              <a:t>etc.</a:t>
            </a:r>
          </a:p>
          <a:p>
            <a:pPr lvl="1"/>
            <a:r>
              <a:rPr lang="hu-HU" dirty="0" smtClean="0"/>
              <a:t>Out of </a:t>
            </a:r>
            <a:r>
              <a:rPr lang="hu-HU" dirty="0" err="1" smtClean="0"/>
              <a:t>scope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practical</a:t>
            </a:r>
            <a:r>
              <a:rPr lang="hu-HU" dirty="0" smtClean="0"/>
              <a:t> (it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take</a:t>
            </a:r>
            <a:r>
              <a:rPr lang="hu-HU" dirty="0" smtClean="0"/>
              <a:t> a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lesson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go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72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</a:t>
            </a:r>
            <a:r>
              <a:rPr lang="en-GB" dirty="0" smtClean="0"/>
              <a:t>hite effect – C# script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 to the post processing effects</a:t>
            </a:r>
            <a:r>
              <a:rPr lang="hu-HU" dirty="0" smtClean="0"/>
              <a:t> we </a:t>
            </a:r>
            <a:r>
              <a:rPr lang="hu-HU" dirty="0" err="1" smtClean="0"/>
              <a:t>saw</a:t>
            </a:r>
            <a:r>
              <a:rPr lang="hu-HU" dirty="0" smtClean="0"/>
              <a:t> last </a:t>
            </a:r>
            <a:r>
              <a:rPr lang="hu-HU" dirty="0" err="1" smtClean="0"/>
              <a:t>week</a:t>
            </a:r>
            <a:endParaRPr lang="en-GB" dirty="0" smtClean="0"/>
          </a:p>
          <a:p>
            <a:pPr lvl="1"/>
            <a:r>
              <a:rPr lang="en-GB" dirty="0" smtClean="0"/>
              <a:t>Use the </a:t>
            </a:r>
            <a:r>
              <a:rPr lang="en-GB" dirty="0" err="1" smtClean="0"/>
              <a:t>PostEffectsBase</a:t>
            </a:r>
            <a:r>
              <a:rPr lang="en-GB" dirty="0" smtClean="0"/>
              <a:t> base class</a:t>
            </a:r>
          </a:p>
          <a:p>
            <a:pPr lvl="1"/>
            <a:r>
              <a:rPr lang="en-GB" dirty="0" smtClean="0"/>
              <a:t>Find the </a:t>
            </a:r>
            <a:r>
              <a:rPr lang="en-GB" dirty="0" err="1" smtClean="0"/>
              <a:t>shader</a:t>
            </a:r>
            <a:r>
              <a:rPr lang="en-GB" dirty="0" smtClean="0"/>
              <a:t> and create the material in the Start function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53589" y="3220638"/>
            <a:ext cx="829748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ExecuteInEditMode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RequireComponent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typeof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2B91AF"/>
                </a:solidFill>
                <a:latin typeface="Consolas" panose="020B0609020204030204" pitchFamily="49" charset="0"/>
              </a:rPr>
              <a:t>Camera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))]</a:t>
            </a:r>
          </a:p>
          <a:p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BWEffect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PostEffectsBase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0.5f;</a:t>
            </a:r>
          </a:p>
          <a:p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Start () {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Shader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.Find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"NPR/</a:t>
            </a:r>
            <a:r>
              <a:rPr lang="en-GB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BWShader</a:t>
            </a:r>
            <a:r>
              <a:rPr lang="en-GB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GB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see next slide for </a:t>
            </a:r>
            <a:r>
              <a:rPr lang="en-GB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OnRenderImage</a:t>
            </a:r>
            <a:endParaRPr lang="en-GB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16883" y="4374843"/>
            <a:ext cx="1321904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7913820" y="4175580"/>
            <a:ext cx="347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User-controlled threshold between black and white</a:t>
            </a:r>
          </a:p>
          <a:p>
            <a:pPr algn="just"/>
            <a:r>
              <a:rPr lang="en-GB" dirty="0" smtClean="0"/>
              <a:t>(In a more sophisticated version, this could be the median or average luminance computed for the current frame. Do it as homework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5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</a:t>
            </a:r>
            <a:r>
              <a:rPr lang="en-GB" dirty="0" smtClean="0"/>
              <a:t>hite effect – C# script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3200" cy="4351338"/>
          </a:xfrm>
        </p:spPr>
        <p:txBody>
          <a:bodyPr/>
          <a:lstStyle/>
          <a:p>
            <a:r>
              <a:rPr lang="en-GB" dirty="0" smtClean="0"/>
              <a:t>Similar to the post processing effects</a:t>
            </a:r>
            <a:r>
              <a:rPr lang="hu-HU" dirty="0"/>
              <a:t> we </a:t>
            </a:r>
            <a:r>
              <a:rPr lang="hu-HU" dirty="0" err="1"/>
              <a:t>saw</a:t>
            </a:r>
            <a:r>
              <a:rPr lang="hu-HU" dirty="0"/>
              <a:t> last </a:t>
            </a:r>
            <a:r>
              <a:rPr lang="hu-HU" dirty="0" err="1"/>
              <a:t>week</a:t>
            </a:r>
            <a:endParaRPr lang="en-GB" dirty="0" smtClean="0"/>
          </a:p>
          <a:p>
            <a:pPr lvl="1"/>
            <a:r>
              <a:rPr lang="en-GB" dirty="0" err="1" smtClean="0"/>
              <a:t>OnRenderImage</a:t>
            </a:r>
            <a:r>
              <a:rPr lang="en-GB" dirty="0"/>
              <a:t> </a:t>
            </a:r>
            <a:r>
              <a:rPr lang="en-GB" dirty="0" smtClean="0"/>
              <a:t>refreshes the material if needed and passes the threshold to the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314641"/>
            <a:ext cx="9695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nsolas" panose="020B0609020204030204" pitchFamily="49" charset="0"/>
              </a:rPr>
              <a:t>OnRenderImage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source, </a:t>
            </a:r>
            <a:r>
              <a:rPr lang="fr-FR" dirty="0" err="1">
                <a:solidFill>
                  <a:srgbClr val="2B91AF"/>
                </a:solidFill>
                <a:latin typeface="Consolas" panose="020B0609020204030204" pitchFamily="49" charset="0"/>
              </a:rPr>
              <a:t>RenderTexture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destination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CreateMaterial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material.SetFloat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dirty="0" err="1">
                <a:solidFill>
                  <a:srgbClr val="A31515"/>
                </a:solidFill>
                <a:latin typeface="Consolas" panose="020B0609020204030204" pitchFamily="49" charset="0"/>
              </a:rPr>
              <a:t>luminanceThreshold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destination, material);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GB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.Blit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(source, destination);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8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</a:t>
            </a:r>
            <a:r>
              <a:rPr lang="en-GB" dirty="0" smtClean="0"/>
              <a:t>hite effect –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Compute luminance and apply a simple global </a:t>
            </a:r>
            <a:r>
              <a:rPr lang="en-GB" dirty="0" err="1" smtClean="0"/>
              <a:t>thresholding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94509" y="25521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09" y="3314641"/>
            <a:ext cx="8174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luminance(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0.2126*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rgb.r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+ 0.7152*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rgb.g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+ 0.0722*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rgb.b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frag (v2f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col = tex2D(_</a:t>
            </a:r>
            <a:r>
              <a:rPr lang="fr-FR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onsolas" panose="020B0609020204030204" pitchFamily="49" charset="0"/>
              </a:rPr>
              <a:t>i.uv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luminance(col);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if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lum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luminanceThreshold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(0, 0, 0, 1);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(1, 1, 1, 1);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&amp; White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GB" dirty="0" smtClean="0"/>
              <a:t>Attach it to the main camera and try it!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45" y="340186"/>
            <a:ext cx="3192088" cy="184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5" y="2213906"/>
            <a:ext cx="3927570" cy="2209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9" y="2213906"/>
            <a:ext cx="3927570" cy="2209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5" y="4498604"/>
            <a:ext cx="3927570" cy="2209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9" y="4502781"/>
            <a:ext cx="3920144" cy="2205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378" y="3167147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Threshold = 0.4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011833" y="3133869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Threshold = 0.5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6378" y="5418567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Threshold = 0.6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011833" y="5418567"/>
            <a:ext cx="16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Threshold = 0.7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 &amp; White </a:t>
            </a:r>
            <a:r>
              <a:rPr lang="en-GB" dirty="0" smtClean="0"/>
              <a:t>effect with local </a:t>
            </a:r>
            <a:r>
              <a:rPr lang="en-GB" dirty="0" err="1" smtClean="0"/>
              <a:t>thresholding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Alternative: instead of a globally uniform threshold, compare the pixel luminance to the average of all pixels in a window</a:t>
            </a:r>
          </a:p>
          <a:p>
            <a:r>
              <a:rPr lang="en-GB" dirty="0" smtClean="0"/>
              <a:t>Need to use the </a:t>
            </a:r>
            <a:r>
              <a:rPr lang="en-GB" dirty="0" err="1" smtClean="0"/>
              <a:t>TexelSize</a:t>
            </a:r>
            <a:r>
              <a:rPr lang="en-GB" dirty="0" smtClean="0"/>
              <a:t> to visit the neighbour </a:t>
            </a:r>
            <a:r>
              <a:rPr lang="en-GB" dirty="0" err="1" smtClean="0"/>
              <a:t>texels</a:t>
            </a:r>
            <a:endParaRPr lang="en-GB" dirty="0" smtClean="0"/>
          </a:p>
          <a:p>
            <a:pPr lvl="1"/>
            <a:r>
              <a:rPr lang="en-GB" dirty="0" smtClean="0"/>
              <a:t>Recall: declare _</a:t>
            </a:r>
            <a:r>
              <a:rPr lang="en-GB" dirty="0" err="1" smtClean="0"/>
              <a:t>MyTextureName</a:t>
            </a:r>
            <a:r>
              <a:rPr lang="en-GB" b="1" dirty="0" err="1" smtClean="0"/>
              <a:t>_TexelSize</a:t>
            </a:r>
            <a:r>
              <a:rPr lang="en-GB" dirty="0" smtClean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en-GB" dirty="0" smtClean="0"/>
              <a:t>and Unity fills it automatically with the reciprocal of the texture resolution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507721" y="4196117"/>
            <a:ext cx="4496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MainTex_TexelSize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luminanceThreshold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3688</Words>
  <Application>Microsoft Office PowerPoint</Application>
  <PresentationFormat>Szélesvásznú</PresentationFormat>
  <Paragraphs>594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Symbol</vt:lpstr>
      <vt:lpstr>Wingdings</vt:lpstr>
      <vt:lpstr>Office Theme</vt:lpstr>
      <vt:lpstr>Color effects</vt:lpstr>
      <vt:lpstr>Starting project</vt:lpstr>
      <vt:lpstr>CG include files</vt:lpstr>
      <vt:lpstr>Black &amp; White effect</vt:lpstr>
      <vt:lpstr>Black &amp; White effect – C# script</vt:lpstr>
      <vt:lpstr>Black &amp; White effect – C# script</vt:lpstr>
      <vt:lpstr>Black &amp; White effect – Shader</vt:lpstr>
      <vt:lpstr>Black &amp; White effect</vt:lpstr>
      <vt:lpstr>Black &amp; White effect with local thresholding</vt:lpstr>
      <vt:lpstr>Black &amp; White effect with local thresholding</vt:lpstr>
      <vt:lpstr>Black &amp; White effect with local thresholding</vt:lpstr>
      <vt:lpstr>Shader variants</vt:lpstr>
      <vt:lpstr>Thresholding – Shader variant example</vt:lpstr>
      <vt:lpstr>Thresholding – Shader variant example</vt:lpstr>
      <vt:lpstr>Thresholding – Shader variant example</vt:lpstr>
      <vt:lpstr>Thresholding – Shader variant example</vt:lpstr>
      <vt:lpstr>Color correction in HSV</vt:lpstr>
      <vt:lpstr>Color correction in HSV – C# script</vt:lpstr>
      <vt:lpstr>Color correction in HSV – C# script</vt:lpstr>
      <vt:lpstr>Color correction in HSV – Shader</vt:lpstr>
      <vt:lpstr>Color correction in HSV – Shader</vt:lpstr>
      <vt:lpstr>Color correction in HSV – Shader</vt:lpstr>
      <vt:lpstr>Color correction in HSV – Shader</vt:lpstr>
      <vt:lpstr>Color correction in HSV – Shader</vt:lpstr>
      <vt:lpstr>Color correction in HSV – Try it!</vt:lpstr>
      <vt:lpstr>Radial attenuation effect</vt:lpstr>
      <vt:lpstr>Attenuation: C# script modifications</vt:lpstr>
      <vt:lpstr>Attenuation: C# script modifications</vt:lpstr>
      <vt:lpstr>Attenuation: shader modifications</vt:lpstr>
      <vt:lpstr>Attenuation function in the shader, version 1.</vt:lpstr>
      <vt:lpstr>Test</vt:lpstr>
      <vt:lpstr>Test</vt:lpstr>
      <vt:lpstr>Attenuation function in the shader, version 2.</vt:lpstr>
      <vt:lpstr>Attenuation function in the shader, version 3.</vt:lpstr>
      <vt:lpstr>Attenuation function in the shader, version 3.</vt:lpstr>
      <vt:lpstr>Attenuation function in the shader, test</vt:lpstr>
      <vt:lpstr>Use the attenuation function in color correction</vt:lpstr>
      <vt:lpstr>Result</vt:lpstr>
      <vt:lpstr>Follow an object with the radial fade</vt:lpstr>
      <vt:lpstr>Follow an object with the radial fade</vt:lpstr>
      <vt:lpstr>Follow an object with the radial fade</vt:lpstr>
      <vt:lpstr>Follow the robot!</vt:lpstr>
      <vt:lpstr>Follow the robot!</vt:lpstr>
      <vt:lpstr>Task: shadow recolorization</vt:lpstr>
      <vt:lpstr>Task – ideas for shadow color</vt:lpstr>
      <vt:lpstr>Task – ideas for shadow color</vt:lpstr>
      <vt:lpstr>Correct shadow recolorization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</cp:lastModifiedBy>
  <cp:revision>56</cp:revision>
  <dcterms:created xsi:type="dcterms:W3CDTF">2019-03-21T10:23:27Z</dcterms:created>
  <dcterms:modified xsi:type="dcterms:W3CDTF">2019-03-24T18:02:51Z</dcterms:modified>
</cp:coreProperties>
</file>