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1" r:id="rId11"/>
    <p:sldId id="289" r:id="rId12"/>
    <p:sldId id="290" r:id="rId13"/>
    <p:sldId id="293" r:id="rId14"/>
    <p:sldId id="292" r:id="rId15"/>
    <p:sldId id="294" r:id="rId16"/>
    <p:sldId id="279" r:id="rId17"/>
    <p:sldId id="295" r:id="rId18"/>
    <p:sldId id="296" r:id="rId19"/>
    <p:sldId id="297" r:id="rId20"/>
    <p:sldId id="299" r:id="rId21"/>
    <p:sldId id="300" r:id="rId22"/>
    <p:sldId id="301" r:id="rId23"/>
    <p:sldId id="302" r:id="rId24"/>
    <p:sldId id="303" r:id="rId25"/>
    <p:sldId id="304" r:id="rId26"/>
    <p:sldId id="331" r:id="rId27"/>
    <p:sldId id="348" r:id="rId28"/>
    <p:sldId id="298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33" r:id="rId49"/>
    <p:sldId id="325" r:id="rId50"/>
    <p:sldId id="326" r:id="rId51"/>
    <p:sldId id="327" r:id="rId52"/>
    <p:sldId id="347" r:id="rId53"/>
    <p:sldId id="328" r:id="rId54"/>
    <p:sldId id="329" r:id="rId55"/>
    <p:sldId id="330" r:id="rId56"/>
    <p:sldId id="332" r:id="rId57"/>
    <p:sldId id="334" r:id="rId58"/>
    <p:sldId id="336" r:id="rId59"/>
    <p:sldId id="337" r:id="rId60"/>
    <p:sldId id="338" r:id="rId61"/>
    <p:sldId id="335" r:id="rId62"/>
    <p:sldId id="340" r:id="rId63"/>
    <p:sldId id="339" r:id="rId64"/>
    <p:sldId id="341" r:id="rId65"/>
    <p:sldId id="342" r:id="rId66"/>
    <p:sldId id="343" r:id="rId67"/>
    <p:sldId id="344" r:id="rId68"/>
    <p:sldId id="345" r:id="rId69"/>
    <p:sldId id="346" r:id="rId70"/>
    <p:sldId id="349" r:id="rId71"/>
    <p:sldId id="350" r:id="rId72"/>
    <p:sldId id="351" r:id="rId73"/>
    <p:sldId id="352" r:id="rId74"/>
    <p:sldId id="353" r:id="rId75"/>
    <p:sldId id="354" r:id="rId76"/>
    <p:sldId id="355" r:id="rId77"/>
    <p:sldId id="356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10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E11E-D541-477B-B479-1DB1A30AADF8}" type="datetimeFigureOut">
              <a:rPr lang="en-GB" smtClean="0"/>
              <a:t>16/03/2019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252-E766-422A-8D37-F1C021EAEF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03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E11E-D541-477B-B479-1DB1A30AADF8}" type="datetimeFigureOut">
              <a:rPr lang="en-GB" smtClean="0"/>
              <a:t>16/03/2019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252-E766-422A-8D37-F1C021EAEF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476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E11E-D541-477B-B479-1DB1A30AADF8}" type="datetimeFigureOut">
              <a:rPr lang="en-GB" smtClean="0"/>
              <a:t>16/03/2019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252-E766-422A-8D37-F1C021EAEF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54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E11E-D541-477B-B479-1DB1A30AADF8}" type="datetimeFigureOut">
              <a:rPr lang="en-GB" smtClean="0"/>
              <a:t>16/03/2019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252-E766-422A-8D37-F1C021EAEF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2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E11E-D541-477B-B479-1DB1A30AADF8}" type="datetimeFigureOut">
              <a:rPr lang="en-GB" smtClean="0"/>
              <a:t>16/03/2019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252-E766-422A-8D37-F1C021EAEF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532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E11E-D541-477B-B479-1DB1A30AADF8}" type="datetimeFigureOut">
              <a:rPr lang="en-GB" smtClean="0"/>
              <a:t>16/03/2019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252-E766-422A-8D37-F1C021EAEF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990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E11E-D541-477B-B479-1DB1A30AADF8}" type="datetimeFigureOut">
              <a:rPr lang="en-GB" smtClean="0"/>
              <a:t>16/03/2019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252-E766-422A-8D37-F1C021EAEF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41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E11E-D541-477B-B479-1DB1A30AADF8}" type="datetimeFigureOut">
              <a:rPr lang="en-GB" smtClean="0"/>
              <a:t>16/03/2019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252-E766-422A-8D37-F1C021EAEF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276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E11E-D541-477B-B479-1DB1A30AADF8}" type="datetimeFigureOut">
              <a:rPr lang="en-GB" smtClean="0"/>
              <a:t>16/03/2019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252-E766-422A-8D37-F1C021EAEF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31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E11E-D541-477B-B479-1DB1A30AADF8}" type="datetimeFigureOut">
              <a:rPr lang="en-GB" smtClean="0"/>
              <a:t>16/03/2019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252-E766-422A-8D37-F1C021EAEF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71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E11E-D541-477B-B479-1DB1A30AADF8}" type="datetimeFigureOut">
              <a:rPr lang="en-GB" smtClean="0"/>
              <a:t>16/03/2019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252-E766-422A-8D37-F1C021EAEF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7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8E11E-D541-477B-B479-1DB1A30AADF8}" type="datetimeFigureOut">
              <a:rPr lang="en-GB" smtClean="0"/>
              <a:t>16/03/2019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A9252-E766-422A-8D37-F1C021EAEF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61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tore.unity.com/packages/essentials/asset-packs/standard-assets-32351" TargetMode="External"/><Relationship Id="rId2" Type="http://schemas.openxmlformats.org/officeDocument/2006/relationships/hyperlink" Target="https://github.com/Unity-Technologies/PostProcessing/tree/v2/PostProcess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basics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64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class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image </a:t>
            </a:r>
            <a:r>
              <a:rPr lang="hu-HU" dirty="0" err="1" smtClean="0"/>
              <a:t>effects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606"/>
          </a:xfrm>
        </p:spPr>
        <p:txBody>
          <a:bodyPr>
            <a:normAutofit fontScale="92500" lnSpcReduction="10000"/>
          </a:bodyPr>
          <a:lstStyle/>
          <a:p>
            <a:r>
              <a:rPr lang="hu-HU" dirty="0" err="1" smtClean="0"/>
              <a:t>Similar</a:t>
            </a:r>
            <a:r>
              <a:rPr lang="hu-HU" dirty="0" smtClean="0"/>
              <a:t> (</a:t>
            </a:r>
            <a:r>
              <a:rPr lang="hu-HU" dirty="0" err="1" smtClean="0"/>
              <a:t>but</a:t>
            </a:r>
            <a:r>
              <a:rPr lang="hu-HU" dirty="0" smtClean="0"/>
              <a:t> </a:t>
            </a:r>
            <a:r>
              <a:rPr lang="hu-HU" dirty="0" err="1" smtClean="0"/>
              <a:t>much</a:t>
            </a:r>
            <a:r>
              <a:rPr lang="hu-HU" dirty="0" smtClean="0"/>
              <a:t> more </a:t>
            </a:r>
            <a:r>
              <a:rPr lang="hu-HU" dirty="0" err="1" smtClean="0"/>
              <a:t>complex</a:t>
            </a:r>
            <a:r>
              <a:rPr lang="hu-HU" dirty="0" smtClean="0"/>
              <a:t>)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found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Unity</a:t>
            </a:r>
            <a:r>
              <a:rPr lang="hu-HU" dirty="0" smtClean="0"/>
              <a:t> Post </a:t>
            </a:r>
            <a:r>
              <a:rPr lang="hu-HU" dirty="0" err="1" smtClean="0"/>
              <a:t>Pocessing</a:t>
            </a:r>
            <a:r>
              <a:rPr lang="hu-HU" dirty="0" smtClean="0"/>
              <a:t> </a:t>
            </a:r>
            <a:r>
              <a:rPr lang="hu-HU" dirty="0" err="1" smtClean="0"/>
              <a:t>Stack</a:t>
            </a:r>
            <a:endParaRPr lang="hu-HU" dirty="0" smtClean="0"/>
          </a:p>
          <a:p>
            <a:pPr lvl="1"/>
            <a:r>
              <a:rPr lang="en-US" sz="2000" dirty="0">
                <a:hlinkClick r:id="rId2"/>
              </a:rPr>
              <a:t>https://github.com/Unity-Technologies/PostProcessing/tree/v2/PostProcessing</a:t>
            </a:r>
            <a:endParaRPr lang="hu-HU" sz="2000" dirty="0" smtClean="0"/>
          </a:p>
          <a:p>
            <a:r>
              <a:rPr lang="hu-HU" dirty="0" err="1" smtClean="0"/>
              <a:t>Similar</a:t>
            </a:r>
            <a:r>
              <a:rPr lang="hu-HU" dirty="0" smtClean="0"/>
              <a:t> (</a:t>
            </a:r>
            <a:r>
              <a:rPr lang="hu-HU" dirty="0" err="1" smtClean="0"/>
              <a:t>but</a:t>
            </a:r>
            <a:r>
              <a:rPr lang="hu-HU" dirty="0" smtClean="0"/>
              <a:t> </a:t>
            </a:r>
            <a:r>
              <a:rPr lang="hu-HU" dirty="0" err="1" smtClean="0"/>
              <a:t>using</a:t>
            </a:r>
            <a:r>
              <a:rPr lang="hu-HU" dirty="0"/>
              <a:t> </a:t>
            </a:r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obsolete</a:t>
            </a:r>
            <a:r>
              <a:rPr lang="hu-HU" dirty="0" smtClean="0"/>
              <a:t> </a:t>
            </a:r>
            <a:r>
              <a:rPr lang="hu-HU" dirty="0" err="1" smtClean="0"/>
              <a:t>methods</a:t>
            </a:r>
            <a:r>
              <a:rPr lang="hu-HU" dirty="0" smtClean="0"/>
              <a:t>)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found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Unity</a:t>
            </a:r>
            <a:r>
              <a:rPr lang="hu-HU" dirty="0" smtClean="0"/>
              <a:t> Standard </a:t>
            </a:r>
            <a:r>
              <a:rPr lang="hu-HU" dirty="0" err="1" smtClean="0"/>
              <a:t>Assets</a:t>
            </a:r>
            <a:r>
              <a:rPr lang="hu-HU" dirty="0" smtClean="0"/>
              <a:t>, </a:t>
            </a:r>
            <a:r>
              <a:rPr lang="hu-HU" dirty="0" err="1" smtClean="0"/>
              <a:t>under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r>
              <a:rPr lang="hu-HU" dirty="0" smtClean="0"/>
              <a:t>/Image </a:t>
            </a:r>
            <a:r>
              <a:rPr lang="hu-HU" dirty="0" err="1" smtClean="0"/>
              <a:t>Effects</a:t>
            </a:r>
            <a:endParaRPr lang="hu-HU" dirty="0" smtClean="0"/>
          </a:p>
          <a:p>
            <a:pPr lvl="1"/>
            <a:r>
              <a:rPr lang="en-US" sz="2000" dirty="0" smtClean="0">
                <a:hlinkClick r:id="rId3"/>
              </a:rPr>
              <a:t>https</a:t>
            </a:r>
            <a:r>
              <a:rPr lang="en-US" sz="2000" dirty="0">
                <a:hlinkClick r:id="rId3"/>
              </a:rPr>
              <a:t>://assetstore.unity.com/packages/essentials/asset-packs/standard-assets-32351</a:t>
            </a:r>
            <a:endParaRPr lang="hu-HU" sz="2000" dirty="0" smtClean="0"/>
          </a:p>
          <a:p>
            <a:endParaRPr lang="hu-HU" dirty="0" smtClean="0"/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We </a:t>
            </a:r>
            <a:r>
              <a:rPr lang="hu-HU" dirty="0" err="1" smtClean="0"/>
              <a:t>will</a:t>
            </a:r>
            <a:r>
              <a:rPr lang="hu-HU" dirty="0" smtClean="0"/>
              <a:t> </a:t>
            </a:r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own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class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previous</a:t>
            </a:r>
            <a:r>
              <a:rPr lang="hu-HU" dirty="0" smtClean="0"/>
              <a:t> </a:t>
            </a:r>
            <a:r>
              <a:rPr lang="hu-HU" dirty="0" err="1" smtClean="0"/>
              <a:t>slides</a:t>
            </a:r>
            <a:r>
              <a:rPr lang="hu-HU" dirty="0" smtClean="0"/>
              <a:t> </a:t>
            </a:r>
            <a:r>
              <a:rPr lang="hu-HU" dirty="0" err="1" smtClean="0"/>
              <a:t>instead</a:t>
            </a:r>
            <a:endParaRPr lang="hu-HU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153" y="3915326"/>
            <a:ext cx="8200110" cy="209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Luminance</a:t>
            </a:r>
            <a:r>
              <a:rPr lang="hu-HU" dirty="0" smtClean="0"/>
              <a:t> </a:t>
            </a:r>
            <a:r>
              <a:rPr lang="hu-HU" dirty="0" err="1" smtClean="0"/>
              <a:t>quantization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–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Create</a:t>
            </a:r>
            <a:r>
              <a:rPr lang="hu-HU" dirty="0" smtClean="0"/>
              <a:t> a </a:t>
            </a:r>
            <a:r>
              <a:rPr lang="hu-HU" dirty="0" err="1" smtClean="0"/>
              <a:t>new</a:t>
            </a:r>
            <a:r>
              <a:rPr lang="hu-HU" dirty="0" smtClean="0"/>
              <a:t> </a:t>
            </a:r>
            <a:r>
              <a:rPr lang="hu-HU" dirty="0" err="1" smtClean="0"/>
              <a:t>Unity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r>
              <a:rPr lang="hu-HU" dirty="0" err="1" smtClean="0"/>
              <a:t>Assets</a:t>
            </a:r>
            <a:r>
              <a:rPr lang="hu-HU" dirty="0" smtClean="0"/>
              <a:t> </a:t>
            </a:r>
            <a:r>
              <a:rPr lang="hu-HU" dirty="0" err="1"/>
              <a:t>menu</a:t>
            </a:r>
            <a:r>
              <a:rPr lang="hu-HU" dirty="0"/>
              <a:t> </a:t>
            </a:r>
            <a:r>
              <a:rPr lang="en-GB" dirty="0"/>
              <a:t>→ Create → </a:t>
            </a:r>
            <a:r>
              <a:rPr lang="en-GB" dirty="0" err="1"/>
              <a:t>Shader</a:t>
            </a:r>
            <a:r>
              <a:rPr lang="en-GB" dirty="0"/>
              <a:t> → </a:t>
            </a:r>
            <a:r>
              <a:rPr lang="hu-HU" dirty="0"/>
              <a:t>Image </a:t>
            </a:r>
            <a:r>
              <a:rPr lang="hu-HU" dirty="0" err="1"/>
              <a:t>Effect</a:t>
            </a:r>
            <a:r>
              <a:rPr lang="hu-HU" dirty="0"/>
              <a:t> </a:t>
            </a:r>
            <a:r>
              <a:rPr lang="hu-HU" dirty="0" err="1"/>
              <a:t>Shader</a:t>
            </a:r>
            <a:endParaRPr lang="hu-HU" dirty="0"/>
          </a:p>
          <a:p>
            <a:r>
              <a:rPr lang="hu-HU" dirty="0" err="1" smtClean="0"/>
              <a:t>Call</a:t>
            </a:r>
            <a:r>
              <a:rPr lang="hu-HU" dirty="0" smtClean="0"/>
              <a:t> it </a:t>
            </a:r>
            <a:r>
              <a:rPr lang="hu-HU" dirty="0" err="1" smtClean="0"/>
              <a:t>e.g</a:t>
            </a:r>
            <a:r>
              <a:rPr lang="hu-HU" dirty="0" smtClean="0"/>
              <a:t>. </a:t>
            </a:r>
            <a:r>
              <a:rPr lang="hu-HU" dirty="0" err="1" smtClean="0"/>
              <a:t>LuminanceQuantization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Edit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, </a:t>
            </a:r>
            <a:r>
              <a:rPr lang="hu-HU" dirty="0" err="1" smtClean="0"/>
              <a:t>change</a:t>
            </a:r>
            <a:r>
              <a:rPr lang="hu-HU" dirty="0" smtClean="0"/>
              <a:t> </a:t>
            </a:r>
            <a:r>
              <a:rPr lang="hu-HU" dirty="0" err="1" smtClean="0"/>
              <a:t>its</a:t>
            </a:r>
            <a:r>
              <a:rPr lang="hu-HU" dirty="0" smtClean="0"/>
              <a:t> </a:t>
            </a:r>
            <a:r>
              <a:rPr lang="hu-HU" dirty="0" err="1" smtClean="0"/>
              <a:t>name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NPR/</a:t>
            </a:r>
            <a:r>
              <a:rPr lang="hu-HU" dirty="0" err="1" smtClean="0"/>
              <a:t>LuminanceQuantization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059" y="3410744"/>
            <a:ext cx="1171575" cy="11811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059" y="5435007"/>
            <a:ext cx="4731941" cy="104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0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Luminance</a:t>
            </a:r>
            <a:r>
              <a:rPr lang="hu-HU" dirty="0" smtClean="0"/>
              <a:t> </a:t>
            </a:r>
            <a:r>
              <a:rPr lang="hu-HU" dirty="0" err="1" smtClean="0"/>
              <a:t>quantization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– C# Script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mtClean="0"/>
              <a:t>Create a new C# script, call it e.g. LumQuantEffect</a:t>
            </a:r>
            <a:endParaRPr lang="hu-HU" dirty="0" smtClean="0"/>
          </a:p>
        </p:txBody>
      </p:sp>
      <p:sp>
        <p:nvSpPr>
          <p:cNvPr id="6" name="Téglalap 5"/>
          <p:cNvSpPr/>
          <p:nvPr/>
        </p:nvSpPr>
        <p:spPr>
          <a:xfrm>
            <a:off x="1076325" y="2395538"/>
            <a:ext cx="9067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  <a:endParaRPr lang="hu-HU" sz="1500" dirty="0" smtClean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LumQuantEffect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NPR/</a:t>
            </a:r>
            <a:r>
              <a:rPr lang="hu-HU" sz="150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LuminanceQuantization</a:t>
            </a:r>
            <a:r>
              <a:rPr lang="en-US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5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50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5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5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())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59831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Luminance</a:t>
            </a:r>
            <a:r>
              <a:rPr lang="hu-HU" dirty="0" smtClean="0"/>
              <a:t> </a:t>
            </a:r>
            <a:r>
              <a:rPr lang="hu-HU" dirty="0" err="1" smtClean="0"/>
              <a:t>quantization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– C# Script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mtClean="0"/>
              <a:t>Create a new C# script, call it e.g. LumQuantEffect</a:t>
            </a:r>
            <a:endParaRPr lang="hu-HU" dirty="0" smtClean="0"/>
          </a:p>
        </p:txBody>
      </p:sp>
      <p:sp>
        <p:nvSpPr>
          <p:cNvPr id="6" name="Téglalap 5"/>
          <p:cNvSpPr/>
          <p:nvPr/>
        </p:nvSpPr>
        <p:spPr>
          <a:xfrm>
            <a:off x="1076325" y="2395538"/>
            <a:ext cx="9067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  <a:endParaRPr lang="hu-HU" sz="1500" dirty="0" smtClean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LumQuantEffect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NPR/</a:t>
            </a:r>
            <a:r>
              <a:rPr lang="hu-HU" sz="150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LuminanceQuantization</a:t>
            </a:r>
            <a:r>
              <a:rPr lang="hu-HU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5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50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5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5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())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500" dirty="0"/>
          </a:p>
        </p:txBody>
      </p:sp>
      <p:sp>
        <p:nvSpPr>
          <p:cNvPr id="5" name="Rectangle 6"/>
          <p:cNvSpPr/>
          <p:nvPr/>
        </p:nvSpPr>
        <p:spPr>
          <a:xfrm>
            <a:off x="1076324" y="2428050"/>
            <a:ext cx="3990975" cy="5437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4"/>
          <p:cNvCxnSpPr/>
          <p:nvPr/>
        </p:nvCxnSpPr>
        <p:spPr>
          <a:xfrm>
            <a:off x="4899197" y="2839302"/>
            <a:ext cx="2636880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49108" y="2744535"/>
            <a:ext cx="381772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r>
              <a:rPr lang="hu-HU" dirty="0" smtClean="0"/>
              <a:t> </a:t>
            </a:r>
            <a:r>
              <a:rPr lang="hu-HU" dirty="0" err="1" smtClean="0"/>
              <a:t>work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image </a:t>
            </a:r>
            <a:r>
              <a:rPr lang="hu-HU" dirty="0" err="1" smtClean="0"/>
              <a:t>rendered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camera, </a:t>
            </a:r>
            <a:r>
              <a:rPr lang="hu-HU" dirty="0" err="1" smtClean="0"/>
              <a:t>so</a:t>
            </a:r>
            <a:r>
              <a:rPr lang="hu-HU" dirty="0" smtClean="0"/>
              <a:t> we </a:t>
            </a:r>
            <a:r>
              <a:rPr lang="hu-HU" dirty="0" err="1" smtClean="0"/>
              <a:t>require</a:t>
            </a:r>
            <a:r>
              <a:rPr lang="hu-HU" dirty="0" smtClean="0"/>
              <a:t> </a:t>
            </a:r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object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a Camera </a:t>
            </a:r>
            <a:r>
              <a:rPr lang="hu-HU" dirty="0" err="1" smtClean="0"/>
              <a:t>component</a:t>
            </a:r>
            <a:endParaRPr lang="en-GB" dirty="0" smtClean="0"/>
          </a:p>
        </p:txBody>
      </p:sp>
      <p:cxnSp>
        <p:nvCxnSpPr>
          <p:cNvPr id="10" name="Straight Arrow Connector 4"/>
          <p:cNvCxnSpPr/>
          <p:nvPr/>
        </p:nvCxnSpPr>
        <p:spPr>
          <a:xfrm flipV="1">
            <a:off x="3287634" y="2562766"/>
            <a:ext cx="4242411" cy="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8"/>
          <p:cNvSpPr txBox="1"/>
          <p:nvPr/>
        </p:nvSpPr>
        <p:spPr>
          <a:xfrm>
            <a:off x="7668158" y="1754575"/>
            <a:ext cx="448960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The script </a:t>
            </a:r>
            <a:r>
              <a:rPr lang="hu-HU" dirty="0" err="1" smtClean="0"/>
              <a:t>will</a:t>
            </a:r>
            <a:r>
              <a:rPr lang="hu-HU" dirty="0" smtClean="0"/>
              <a:t> be </a:t>
            </a:r>
            <a:r>
              <a:rPr lang="hu-HU" dirty="0" err="1" smtClean="0"/>
              <a:t>applied</a:t>
            </a:r>
            <a:r>
              <a:rPr lang="hu-HU" dirty="0" smtClean="0"/>
              <a:t> </a:t>
            </a:r>
            <a:r>
              <a:rPr lang="hu-HU" dirty="0" err="1" smtClean="0"/>
              <a:t>also</a:t>
            </a:r>
            <a:r>
              <a:rPr lang="hu-HU" dirty="0" smtClean="0"/>
              <a:t> in editor </a:t>
            </a:r>
            <a:r>
              <a:rPr lang="hu-HU" dirty="0" err="1" smtClean="0"/>
              <a:t>mode</a:t>
            </a:r>
            <a:endParaRPr lang="hu-HU" dirty="0"/>
          </a:p>
          <a:p>
            <a:pPr algn="just"/>
            <a:r>
              <a:rPr lang="hu-HU" dirty="0" smtClean="0"/>
              <a:t>(The </a:t>
            </a:r>
            <a:r>
              <a:rPr lang="hu-HU" dirty="0" err="1" smtClean="0"/>
              <a:t>result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is </a:t>
            </a:r>
            <a:r>
              <a:rPr lang="hu-HU" dirty="0" err="1" smtClean="0"/>
              <a:t>visible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Game </a:t>
            </a:r>
            <a:r>
              <a:rPr lang="hu-HU" dirty="0" err="1" smtClean="0"/>
              <a:t>window</a:t>
            </a:r>
            <a:r>
              <a:rPr lang="hu-HU" dirty="0" smtClean="0"/>
              <a:t> </a:t>
            </a:r>
            <a:r>
              <a:rPr lang="hu-HU" b="1" dirty="0" err="1" smtClean="0"/>
              <a:t>without</a:t>
            </a:r>
            <a:r>
              <a:rPr lang="hu-HU" b="1" dirty="0" smtClean="0"/>
              <a:t> </a:t>
            </a:r>
            <a:r>
              <a:rPr lang="hu-HU" b="1" dirty="0" err="1" smtClean="0"/>
              <a:t>pressing</a:t>
            </a:r>
            <a:r>
              <a:rPr lang="hu-HU" b="1" dirty="0" smtClean="0"/>
              <a:t> </a:t>
            </a:r>
            <a:r>
              <a:rPr lang="hu-HU" b="1" dirty="0" err="1" smtClean="0"/>
              <a:t>the</a:t>
            </a:r>
            <a:r>
              <a:rPr lang="hu-HU" b="1" dirty="0" smtClean="0"/>
              <a:t> ”Play” </a:t>
            </a:r>
            <a:r>
              <a:rPr lang="hu-HU" b="1" dirty="0" err="1" smtClean="0"/>
              <a:t>button</a:t>
            </a:r>
            <a:r>
              <a:rPr lang="hu-HU" dirty="0" smtClean="0"/>
              <a:t>)</a:t>
            </a:r>
            <a:endParaRPr lang="en-GB" dirty="0" smtClean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954" y="3409216"/>
            <a:ext cx="4581525" cy="2486025"/>
          </a:xfrm>
          <a:prstGeom prst="rect">
            <a:avLst/>
          </a:prstGeom>
        </p:spPr>
      </p:pic>
      <p:sp>
        <p:nvSpPr>
          <p:cNvPr id="13" name="Rectangle 6"/>
          <p:cNvSpPr/>
          <p:nvPr/>
        </p:nvSpPr>
        <p:spPr>
          <a:xfrm>
            <a:off x="2105026" y="4761675"/>
            <a:ext cx="1276350" cy="29610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14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Luminance</a:t>
            </a:r>
            <a:r>
              <a:rPr lang="hu-HU" dirty="0" smtClean="0"/>
              <a:t> </a:t>
            </a:r>
            <a:r>
              <a:rPr lang="hu-HU" dirty="0" err="1" smtClean="0"/>
              <a:t>quantization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– C# Script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mtClean="0"/>
              <a:t>Create a new C# script, call it e.g. LumQuantEffect</a:t>
            </a:r>
            <a:endParaRPr lang="hu-HU" dirty="0" smtClean="0"/>
          </a:p>
        </p:txBody>
      </p:sp>
      <p:sp>
        <p:nvSpPr>
          <p:cNvPr id="5" name="Téglalap 4"/>
          <p:cNvSpPr/>
          <p:nvPr/>
        </p:nvSpPr>
        <p:spPr>
          <a:xfrm>
            <a:off x="1076325" y="2395538"/>
            <a:ext cx="9067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  <a:endParaRPr lang="hu-HU" sz="1500" dirty="0" smtClean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LumQuantEffect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NPR/</a:t>
            </a:r>
            <a:r>
              <a:rPr lang="hu-HU" sz="150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LuminanceQuantization</a:t>
            </a:r>
            <a:r>
              <a:rPr lang="hu-HU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5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50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5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5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())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500" dirty="0"/>
          </a:p>
        </p:txBody>
      </p:sp>
      <p:sp>
        <p:nvSpPr>
          <p:cNvPr id="6" name="Rectangle 6"/>
          <p:cNvSpPr/>
          <p:nvPr/>
        </p:nvSpPr>
        <p:spPr>
          <a:xfrm>
            <a:off x="4029076" y="2844216"/>
            <a:ext cx="2457450" cy="37917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8"/>
          <p:cNvSpPr txBox="1"/>
          <p:nvPr/>
        </p:nvSpPr>
        <p:spPr>
          <a:xfrm>
            <a:off x="6653213" y="2623223"/>
            <a:ext cx="384809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previous</a:t>
            </a:r>
            <a:r>
              <a:rPr lang="hu-HU" dirty="0" smtClean="0"/>
              <a:t> script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class</a:t>
            </a:r>
            <a:r>
              <a:rPr lang="hu-HU" dirty="0" smtClean="0"/>
              <a:t>, </a:t>
            </a:r>
            <a:r>
              <a:rPr lang="hu-HU" dirty="0" err="1" smtClean="0"/>
              <a:t>so</a:t>
            </a:r>
            <a:r>
              <a:rPr lang="hu-HU" dirty="0" smtClean="0"/>
              <a:t> we </a:t>
            </a:r>
            <a:r>
              <a:rPr lang="hu-HU" dirty="0" err="1" smtClean="0"/>
              <a:t>have</a:t>
            </a:r>
            <a:r>
              <a:rPr lang="hu-HU" dirty="0" smtClean="0"/>
              <a:t> a </a:t>
            </a:r>
            <a:r>
              <a:rPr lang="hu-HU" dirty="0" err="1" smtClean="0"/>
              <a:t>Shader</a:t>
            </a:r>
            <a:r>
              <a:rPr lang="hu-HU" dirty="0" smtClean="0"/>
              <a:t>, a </a:t>
            </a:r>
            <a:r>
              <a:rPr lang="hu-HU" dirty="0" err="1" smtClean="0"/>
              <a:t>Material</a:t>
            </a:r>
            <a:r>
              <a:rPr lang="hu-HU" dirty="0" smtClean="0"/>
              <a:t> and a </a:t>
            </a:r>
            <a:r>
              <a:rPr lang="hu-HU" dirty="0" err="1" smtClean="0"/>
              <a:t>function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check</a:t>
            </a:r>
            <a:r>
              <a:rPr lang="hu-HU" dirty="0" smtClean="0"/>
              <a:t> </a:t>
            </a:r>
            <a:r>
              <a:rPr lang="hu-HU" dirty="0" err="1" smtClean="0"/>
              <a:t>errors</a:t>
            </a:r>
            <a:r>
              <a:rPr lang="hu-HU" dirty="0" smtClean="0"/>
              <a:t> and </a:t>
            </a:r>
            <a:r>
              <a:rPr lang="hu-HU" dirty="0" err="1" smtClean="0"/>
              <a:t>create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material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2526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Luminance</a:t>
            </a:r>
            <a:r>
              <a:rPr lang="hu-HU" dirty="0" smtClean="0"/>
              <a:t> </a:t>
            </a:r>
            <a:r>
              <a:rPr lang="hu-HU" dirty="0" err="1" smtClean="0"/>
              <a:t>quantization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– C# Script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mtClean="0"/>
              <a:t>Create a new C# script, call it e.g. LumQuantEffect</a:t>
            </a:r>
            <a:endParaRPr lang="hu-HU" dirty="0" smtClean="0"/>
          </a:p>
        </p:txBody>
      </p:sp>
      <p:sp>
        <p:nvSpPr>
          <p:cNvPr id="5" name="Téglalap 4"/>
          <p:cNvSpPr/>
          <p:nvPr/>
        </p:nvSpPr>
        <p:spPr>
          <a:xfrm>
            <a:off x="1076325" y="2395538"/>
            <a:ext cx="9067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  <a:endParaRPr lang="hu-HU" sz="1500" dirty="0" smtClean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LumQuantEffect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NPR/</a:t>
            </a:r>
            <a:r>
              <a:rPr lang="hu-HU" sz="150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LuminanceQuantization</a:t>
            </a:r>
            <a:r>
              <a:rPr lang="hu-HU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5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50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5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5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())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500" dirty="0"/>
          </a:p>
        </p:txBody>
      </p:sp>
      <p:sp>
        <p:nvSpPr>
          <p:cNvPr id="6" name="Rectangle 6"/>
          <p:cNvSpPr/>
          <p:nvPr/>
        </p:nvSpPr>
        <p:spPr>
          <a:xfrm>
            <a:off x="1800226" y="3520491"/>
            <a:ext cx="5705475" cy="37917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8"/>
          <p:cNvSpPr txBox="1"/>
          <p:nvPr/>
        </p:nvSpPr>
        <p:spPr>
          <a:xfrm>
            <a:off x="7815263" y="2035205"/>
            <a:ext cx="3848099" cy="39703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We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set</a:t>
            </a:r>
            <a:r>
              <a:rPr lang="hu-HU" dirty="0" smtClean="0"/>
              <a:t> </a:t>
            </a:r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inspector</a:t>
            </a:r>
            <a:r>
              <a:rPr lang="hu-HU" dirty="0" smtClean="0"/>
              <a:t>,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Shader.Find</a:t>
            </a:r>
            <a:r>
              <a:rPr lang="hu-HU" dirty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load</a:t>
            </a:r>
            <a:r>
              <a:rPr lang="hu-HU" dirty="0" smtClean="0"/>
              <a:t> it </a:t>
            </a:r>
            <a:r>
              <a:rPr lang="hu-HU" dirty="0" err="1" smtClean="0"/>
              <a:t>automatically</a:t>
            </a:r>
            <a:r>
              <a:rPr lang="hu-HU" dirty="0" smtClean="0"/>
              <a:t>.</a:t>
            </a:r>
          </a:p>
          <a:p>
            <a:pPr algn="just"/>
            <a:endParaRPr lang="hu-HU" dirty="0"/>
          </a:p>
          <a:p>
            <a:pPr algn="just"/>
            <a:r>
              <a:rPr lang="hu-HU" b="1" dirty="0" smtClean="0"/>
              <a:t>Important </a:t>
            </a:r>
            <a:r>
              <a:rPr lang="hu-HU" b="1" dirty="0" err="1" smtClean="0"/>
              <a:t>note</a:t>
            </a:r>
            <a:r>
              <a:rPr lang="hu-HU" dirty="0" smtClean="0"/>
              <a:t>: </a:t>
            </a:r>
            <a:r>
              <a:rPr lang="hu-HU" dirty="0" err="1" smtClean="0"/>
              <a:t>custom</a:t>
            </a:r>
            <a:r>
              <a:rPr lang="hu-HU" dirty="0" smtClean="0"/>
              <a:t> </a:t>
            </a:r>
            <a:r>
              <a:rPr lang="hu-HU" dirty="0" err="1" smtClean="0"/>
              <a:t>shaders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included</a:t>
            </a:r>
            <a:r>
              <a:rPr lang="hu-HU" dirty="0" smtClean="0"/>
              <a:t> </a:t>
            </a:r>
            <a:r>
              <a:rPr lang="hu-HU" dirty="0" err="1" smtClean="0"/>
              <a:t>automatically</a:t>
            </a:r>
            <a:r>
              <a:rPr lang="hu-HU" dirty="0" smtClean="0"/>
              <a:t> </a:t>
            </a:r>
            <a:r>
              <a:rPr lang="hu-HU" dirty="0" err="1" smtClean="0"/>
              <a:t>into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build</a:t>
            </a:r>
            <a:r>
              <a:rPr lang="hu-HU" dirty="0" smtClean="0"/>
              <a:t>, </a:t>
            </a:r>
            <a:r>
              <a:rPr lang="hu-HU" dirty="0" err="1" smtClean="0"/>
              <a:t>so</a:t>
            </a:r>
            <a:r>
              <a:rPr lang="hu-HU" dirty="0" smtClean="0"/>
              <a:t> </a:t>
            </a:r>
            <a:r>
              <a:rPr lang="hu-HU" dirty="0" err="1" smtClean="0"/>
              <a:t>if</a:t>
            </a:r>
            <a:r>
              <a:rPr lang="hu-HU" dirty="0" smtClean="0"/>
              <a:t> we </a:t>
            </a:r>
            <a:r>
              <a:rPr lang="hu-HU" dirty="0" err="1" smtClean="0"/>
              <a:t>simply</a:t>
            </a:r>
            <a:r>
              <a:rPr lang="hu-HU" dirty="0" smtClean="0"/>
              <a:t> </a:t>
            </a:r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Shader.Find</a:t>
            </a:r>
            <a:r>
              <a:rPr lang="hu-HU" dirty="0" smtClean="0"/>
              <a:t>, </a:t>
            </a:r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b="1" dirty="0" err="1" smtClean="0"/>
              <a:t>will</a:t>
            </a:r>
            <a:r>
              <a:rPr lang="hu-HU" b="1" dirty="0" smtClean="0"/>
              <a:t> </a:t>
            </a:r>
            <a:r>
              <a:rPr lang="hu-HU" b="1" dirty="0" err="1" smtClean="0"/>
              <a:t>not</a:t>
            </a:r>
            <a:r>
              <a:rPr lang="hu-HU" b="1" dirty="0" smtClean="0"/>
              <a:t> be </a:t>
            </a:r>
            <a:r>
              <a:rPr lang="hu-HU" b="1" dirty="0" err="1" smtClean="0"/>
              <a:t>included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build</a:t>
            </a:r>
            <a:r>
              <a:rPr lang="hu-HU" dirty="0" smtClean="0"/>
              <a:t>.</a:t>
            </a:r>
          </a:p>
          <a:p>
            <a:pPr algn="just"/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include</a:t>
            </a:r>
            <a:r>
              <a:rPr lang="hu-HU" dirty="0" smtClean="0"/>
              <a:t> a </a:t>
            </a:r>
            <a:r>
              <a:rPr lang="hu-HU" dirty="0" err="1" smtClean="0"/>
              <a:t>shader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build</a:t>
            </a:r>
            <a:r>
              <a:rPr lang="hu-HU" dirty="0" smtClean="0"/>
              <a:t> </a:t>
            </a:r>
            <a:r>
              <a:rPr lang="hu-HU" dirty="0" err="1" smtClean="0"/>
              <a:t>either</a:t>
            </a:r>
            <a:r>
              <a:rPr lang="hu-HU" dirty="0" smtClean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err="1" smtClean="0"/>
              <a:t>Refer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it </a:t>
            </a:r>
            <a:r>
              <a:rPr lang="hu-HU" dirty="0" err="1" smtClean="0"/>
              <a:t>anywhere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scene</a:t>
            </a:r>
            <a:r>
              <a:rPr lang="hu-HU" dirty="0" smtClean="0"/>
              <a:t> (</a:t>
            </a:r>
            <a:r>
              <a:rPr lang="hu-HU" dirty="0" err="1" smtClean="0"/>
              <a:t>assign</a:t>
            </a:r>
            <a:r>
              <a:rPr lang="hu-HU" dirty="0" smtClean="0"/>
              <a:t> it </a:t>
            </a:r>
            <a:r>
              <a:rPr lang="hu-HU" dirty="0" err="1" smtClean="0"/>
              <a:t>manually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an </a:t>
            </a:r>
            <a:r>
              <a:rPr lang="hu-HU" dirty="0" err="1" smtClean="0"/>
              <a:t>object</a:t>
            </a:r>
            <a:r>
              <a:rPr lang="hu-HU" dirty="0" smtClean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tell</a:t>
            </a:r>
            <a:r>
              <a:rPr lang="hu-HU" dirty="0"/>
              <a:t> </a:t>
            </a:r>
            <a:r>
              <a:rPr lang="hu-HU" dirty="0" err="1" smtClean="0"/>
              <a:t>Unity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always</a:t>
            </a:r>
            <a:r>
              <a:rPr lang="hu-HU" dirty="0" smtClean="0"/>
              <a:t> </a:t>
            </a:r>
            <a:r>
              <a:rPr lang="hu-HU" dirty="0" err="1" smtClean="0"/>
              <a:t>include</a:t>
            </a:r>
            <a:r>
              <a:rPr lang="hu-HU" dirty="0" smtClean="0"/>
              <a:t> it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build</a:t>
            </a:r>
            <a:endParaRPr lang="hu-HU" dirty="0" smtClean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176" y="4075084"/>
            <a:ext cx="4581525" cy="2486025"/>
          </a:xfrm>
          <a:prstGeom prst="rect">
            <a:avLst/>
          </a:prstGeom>
        </p:spPr>
      </p:pic>
      <p:sp>
        <p:nvSpPr>
          <p:cNvPr id="9" name="Rectangle 6"/>
          <p:cNvSpPr/>
          <p:nvPr/>
        </p:nvSpPr>
        <p:spPr>
          <a:xfrm>
            <a:off x="2924176" y="6302374"/>
            <a:ext cx="4014788" cy="33095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8"/>
          <p:cNvSpPr txBox="1"/>
          <p:nvPr/>
        </p:nvSpPr>
        <p:spPr>
          <a:xfrm>
            <a:off x="5038727" y="5755808"/>
            <a:ext cx="246697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 smtClean="0"/>
              <a:t>Set</a:t>
            </a:r>
            <a:r>
              <a:rPr lang="hu-HU" sz="1400" dirty="0" smtClean="0"/>
              <a:t> </a:t>
            </a:r>
            <a:r>
              <a:rPr lang="hu-HU" sz="1400" dirty="0" err="1" smtClean="0"/>
              <a:t>manually</a:t>
            </a:r>
            <a:r>
              <a:rPr lang="hu-HU" sz="1400" dirty="0" smtClean="0"/>
              <a:t> here</a:t>
            </a:r>
          </a:p>
          <a:p>
            <a:pPr algn="ctr"/>
            <a:r>
              <a:rPr lang="hu-HU" sz="1400" dirty="0" err="1" smtClean="0"/>
              <a:t>or</a:t>
            </a:r>
            <a:r>
              <a:rPr lang="hu-HU" sz="1400" dirty="0" smtClean="0"/>
              <a:t> </a:t>
            </a:r>
            <a:r>
              <a:rPr lang="hu-HU" sz="1400" dirty="0" err="1" smtClean="0"/>
              <a:t>call</a:t>
            </a:r>
            <a:r>
              <a:rPr lang="hu-HU" sz="1400" dirty="0" smtClean="0"/>
              <a:t> </a:t>
            </a:r>
            <a:r>
              <a:rPr lang="hu-HU" sz="1400" dirty="0" err="1" smtClean="0"/>
              <a:t>Shader.Find</a:t>
            </a:r>
            <a:r>
              <a:rPr lang="hu-HU" sz="1400" dirty="0" smtClean="0"/>
              <a:t> in </a:t>
            </a:r>
            <a:r>
              <a:rPr lang="hu-HU" sz="1400" dirty="0" err="1" smtClean="0"/>
              <a:t>the</a:t>
            </a:r>
            <a:r>
              <a:rPr lang="hu-HU" sz="1400" dirty="0" smtClean="0"/>
              <a:t> script</a:t>
            </a:r>
          </a:p>
        </p:txBody>
      </p:sp>
    </p:spTree>
    <p:extLst>
      <p:ext uri="{BB962C8B-B14F-4D97-AF65-F5344CB8AC3E}">
        <p14:creationId xmlns:p14="http://schemas.microsoft.com/office/powerpoint/2010/main" val="11514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Always</a:t>
            </a:r>
            <a:r>
              <a:rPr lang="hu-HU" dirty="0" smtClean="0"/>
              <a:t> </a:t>
            </a:r>
            <a:r>
              <a:rPr lang="hu-HU" dirty="0" err="1" smtClean="0"/>
              <a:t>include</a:t>
            </a:r>
            <a:r>
              <a:rPr lang="hu-HU" dirty="0" smtClean="0"/>
              <a:t> </a:t>
            </a:r>
            <a:r>
              <a:rPr lang="hu-HU" dirty="0" err="1" smtClean="0"/>
              <a:t>shaders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build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825625"/>
            <a:ext cx="8649677" cy="4351338"/>
          </a:xfrm>
        </p:spPr>
        <p:txBody>
          <a:bodyPr/>
          <a:lstStyle/>
          <a:p>
            <a:r>
              <a:rPr lang="hu-HU" dirty="0" smtClean="0"/>
              <a:t>Edit </a:t>
            </a:r>
            <a:r>
              <a:rPr lang="en-GB" dirty="0"/>
              <a:t>→ </a:t>
            </a:r>
            <a:r>
              <a:rPr lang="hu-HU" dirty="0" smtClean="0"/>
              <a:t>Project </a:t>
            </a:r>
            <a:r>
              <a:rPr lang="hu-HU" dirty="0" err="1" smtClean="0"/>
              <a:t>settings</a:t>
            </a:r>
            <a:r>
              <a:rPr lang="hu-HU" dirty="0" smtClean="0"/>
              <a:t> </a:t>
            </a:r>
            <a:r>
              <a:rPr lang="en-GB" dirty="0" smtClean="0"/>
              <a:t>→</a:t>
            </a:r>
            <a:r>
              <a:rPr lang="hu-HU" dirty="0" smtClean="0"/>
              <a:t> </a:t>
            </a:r>
            <a:r>
              <a:rPr lang="hu-HU" dirty="0" err="1" smtClean="0"/>
              <a:t>Graphics</a:t>
            </a:r>
            <a:endParaRPr lang="hu-HU" dirty="0" smtClean="0"/>
          </a:p>
          <a:p>
            <a:r>
              <a:rPr lang="hu-HU" dirty="0" err="1" smtClean="0"/>
              <a:t>There</a:t>
            </a:r>
            <a:r>
              <a:rPr lang="hu-HU" dirty="0" smtClean="0"/>
              <a:t> is a </a:t>
            </a:r>
            <a:r>
              <a:rPr lang="hu-HU" dirty="0" err="1" smtClean="0"/>
              <a:t>list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shaders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be </a:t>
            </a:r>
            <a:r>
              <a:rPr lang="hu-HU" dirty="0" err="1" smtClean="0"/>
              <a:t>included</a:t>
            </a:r>
            <a:r>
              <a:rPr lang="hu-HU" dirty="0" smtClean="0"/>
              <a:t> </a:t>
            </a:r>
            <a:r>
              <a:rPr lang="hu-HU" dirty="0" err="1" smtClean="0"/>
              <a:t>into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build</a:t>
            </a:r>
            <a:r>
              <a:rPr lang="hu-HU" dirty="0" smtClean="0"/>
              <a:t>, </a:t>
            </a:r>
            <a:r>
              <a:rPr lang="hu-HU" dirty="0" err="1" smtClean="0"/>
              <a:t>even</a:t>
            </a:r>
            <a:r>
              <a:rPr lang="hu-HU" dirty="0" smtClean="0"/>
              <a:t> </a:t>
            </a:r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there</a:t>
            </a:r>
            <a:r>
              <a:rPr lang="hu-HU" dirty="0" smtClean="0"/>
              <a:t> is no </a:t>
            </a:r>
            <a:r>
              <a:rPr lang="hu-HU" dirty="0" err="1" smtClean="0"/>
              <a:t>reference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them</a:t>
            </a:r>
            <a:endParaRPr lang="hu-HU" dirty="0" smtClean="0"/>
          </a:p>
          <a:p>
            <a:r>
              <a:rPr lang="hu-HU" dirty="0" err="1" smtClean="0"/>
              <a:t>Do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assigned</a:t>
            </a:r>
            <a:r>
              <a:rPr lang="hu-HU" dirty="0" smtClean="0"/>
              <a:t> </a:t>
            </a:r>
            <a:r>
              <a:rPr lang="hu-HU" dirty="0" err="1" smtClean="0"/>
              <a:t>your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manually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any</a:t>
            </a:r>
            <a:r>
              <a:rPr lang="hu-HU" dirty="0" smtClean="0"/>
              <a:t> </a:t>
            </a:r>
            <a:r>
              <a:rPr lang="hu-HU" dirty="0" err="1" smtClean="0"/>
              <a:t>scene</a:t>
            </a:r>
            <a:r>
              <a:rPr lang="hu-HU" dirty="0" smtClean="0"/>
              <a:t> </a:t>
            </a:r>
            <a:r>
              <a:rPr lang="hu-HU" dirty="0" err="1" smtClean="0"/>
              <a:t>objects</a:t>
            </a:r>
            <a:endParaRPr lang="hu-HU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20" y="4529932"/>
            <a:ext cx="4600575" cy="16383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831" y="169326"/>
            <a:ext cx="2067291" cy="3312598"/>
          </a:xfrm>
          <a:prstGeom prst="rect">
            <a:avLst/>
          </a:prstGeom>
        </p:spPr>
      </p:pic>
      <p:sp>
        <p:nvSpPr>
          <p:cNvPr id="7" name="Jobbra nyíl 6"/>
          <p:cNvSpPr/>
          <p:nvPr/>
        </p:nvSpPr>
        <p:spPr>
          <a:xfrm>
            <a:off x="5597453" y="4842455"/>
            <a:ext cx="1194487" cy="1013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071" y="4472782"/>
            <a:ext cx="45815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8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Luminance</a:t>
            </a:r>
            <a:r>
              <a:rPr lang="hu-HU" dirty="0" smtClean="0"/>
              <a:t> </a:t>
            </a:r>
            <a:r>
              <a:rPr lang="hu-HU" dirty="0" err="1" smtClean="0"/>
              <a:t>quantization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– C# Script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mtClean="0"/>
              <a:t>Create a new C# script, call it e.g. LumQuantEffect</a:t>
            </a:r>
            <a:endParaRPr lang="hu-HU" dirty="0" smtClean="0"/>
          </a:p>
        </p:txBody>
      </p:sp>
      <p:sp>
        <p:nvSpPr>
          <p:cNvPr id="5" name="Téglalap 4"/>
          <p:cNvSpPr/>
          <p:nvPr/>
        </p:nvSpPr>
        <p:spPr>
          <a:xfrm>
            <a:off x="1076325" y="2395538"/>
            <a:ext cx="9067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  <a:endParaRPr lang="hu-HU" sz="1500" dirty="0" smtClean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LumQuantEffect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NPR/</a:t>
            </a:r>
            <a:r>
              <a:rPr lang="hu-HU" sz="150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LuminanceQuantization</a:t>
            </a:r>
            <a:r>
              <a:rPr lang="hu-HU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5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50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5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5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())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500" dirty="0"/>
          </a:p>
        </p:txBody>
      </p:sp>
      <p:sp>
        <p:nvSpPr>
          <p:cNvPr id="6" name="Rectangle 6"/>
          <p:cNvSpPr/>
          <p:nvPr/>
        </p:nvSpPr>
        <p:spPr>
          <a:xfrm>
            <a:off x="1447801" y="4415841"/>
            <a:ext cx="7400924" cy="204210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8"/>
          <p:cNvSpPr txBox="1"/>
          <p:nvPr/>
        </p:nvSpPr>
        <p:spPr>
          <a:xfrm>
            <a:off x="7743826" y="2336053"/>
            <a:ext cx="3848099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This</a:t>
            </a:r>
            <a:r>
              <a:rPr lang="hu-HU" dirty="0" smtClean="0"/>
              <a:t> is </a:t>
            </a:r>
            <a:r>
              <a:rPr lang="hu-HU" dirty="0" err="1" smtClean="0"/>
              <a:t>called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Unity</a:t>
            </a:r>
            <a:r>
              <a:rPr lang="hu-HU" dirty="0" smtClean="0"/>
              <a:t> </a:t>
            </a:r>
            <a:r>
              <a:rPr lang="hu-HU" dirty="0" err="1" smtClean="0"/>
              <a:t>after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camera </a:t>
            </a:r>
            <a:r>
              <a:rPr lang="hu-HU" dirty="0" err="1" smtClean="0"/>
              <a:t>rendered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scene</a:t>
            </a:r>
            <a:r>
              <a:rPr lang="hu-HU" dirty="0" smtClean="0"/>
              <a:t>.</a:t>
            </a:r>
          </a:p>
          <a:p>
            <a:pPr algn="just"/>
            <a:endParaRPr lang="hu-HU" b="1" dirty="0" smtClean="0"/>
          </a:p>
          <a:p>
            <a:pPr algn="just"/>
            <a:r>
              <a:rPr lang="hu-HU" b="1" dirty="0" err="1" smtClean="0"/>
              <a:t>source</a:t>
            </a:r>
            <a:r>
              <a:rPr lang="hu-HU" dirty="0" smtClean="0"/>
              <a:t> </a:t>
            </a:r>
            <a:r>
              <a:rPr lang="hu-HU" dirty="0" err="1" smtClean="0"/>
              <a:t>contains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rendered</a:t>
            </a:r>
            <a:r>
              <a:rPr lang="hu-HU" dirty="0" smtClean="0"/>
              <a:t> image</a:t>
            </a:r>
          </a:p>
          <a:p>
            <a:pPr algn="just"/>
            <a:endParaRPr lang="hu-HU" dirty="0"/>
          </a:p>
          <a:p>
            <a:pPr algn="just"/>
            <a:r>
              <a:rPr lang="hu-HU" b="1" dirty="0" err="1" smtClean="0"/>
              <a:t>destination</a:t>
            </a:r>
            <a:r>
              <a:rPr lang="hu-HU" dirty="0"/>
              <a:t> </a:t>
            </a:r>
            <a:r>
              <a:rPr lang="hu-HU" dirty="0" smtClean="0"/>
              <a:t>is </a:t>
            </a:r>
            <a:r>
              <a:rPr lang="hu-HU" dirty="0" err="1" smtClean="0"/>
              <a:t>where</a:t>
            </a:r>
            <a:r>
              <a:rPr lang="hu-HU" dirty="0" smtClean="0"/>
              <a:t> we </a:t>
            </a:r>
            <a:r>
              <a:rPr lang="hu-HU" dirty="0" err="1" smtClean="0"/>
              <a:t>have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write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result</a:t>
            </a:r>
            <a:r>
              <a:rPr lang="hu-HU" dirty="0" smtClean="0"/>
              <a:t> of </a:t>
            </a:r>
            <a:r>
              <a:rPr lang="hu-HU" dirty="0" err="1" smtClean="0"/>
              <a:t>our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endParaRPr lang="hu-HU" b="1" dirty="0" smtClean="0"/>
          </a:p>
        </p:txBody>
      </p:sp>
    </p:spTree>
    <p:extLst>
      <p:ext uri="{BB962C8B-B14F-4D97-AF65-F5344CB8AC3E}">
        <p14:creationId xmlns:p14="http://schemas.microsoft.com/office/powerpoint/2010/main" val="121576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Luminance</a:t>
            </a:r>
            <a:r>
              <a:rPr lang="hu-HU" dirty="0" smtClean="0"/>
              <a:t> </a:t>
            </a:r>
            <a:r>
              <a:rPr lang="hu-HU" dirty="0" err="1" smtClean="0"/>
              <a:t>quantization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– C# Script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mtClean="0"/>
              <a:t>Create a new C# script, call it e.g. LumQuantEffect</a:t>
            </a:r>
            <a:endParaRPr lang="hu-HU" dirty="0" smtClean="0"/>
          </a:p>
        </p:txBody>
      </p:sp>
      <p:sp>
        <p:nvSpPr>
          <p:cNvPr id="5" name="Téglalap 4"/>
          <p:cNvSpPr/>
          <p:nvPr/>
        </p:nvSpPr>
        <p:spPr>
          <a:xfrm>
            <a:off x="1076325" y="2395538"/>
            <a:ext cx="9067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  <a:endParaRPr lang="hu-HU" sz="1500" dirty="0" smtClean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LumQuantEffect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NPR/</a:t>
            </a:r>
            <a:r>
              <a:rPr lang="hu-HU" sz="150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LuminanceQuantization</a:t>
            </a:r>
            <a:r>
              <a:rPr lang="hu-HU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5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50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5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5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())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500" dirty="0"/>
          </a:p>
        </p:txBody>
      </p:sp>
      <p:sp>
        <p:nvSpPr>
          <p:cNvPr id="6" name="Rectangle 6"/>
          <p:cNvSpPr/>
          <p:nvPr/>
        </p:nvSpPr>
        <p:spPr>
          <a:xfrm>
            <a:off x="1819276" y="4676775"/>
            <a:ext cx="5467349" cy="158750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8"/>
          <p:cNvSpPr txBox="1"/>
          <p:nvPr/>
        </p:nvSpPr>
        <p:spPr>
          <a:xfrm>
            <a:off x="7505701" y="3124954"/>
            <a:ext cx="3848099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material</a:t>
            </a:r>
            <a:r>
              <a:rPr lang="hu-HU" dirty="0" smtClean="0"/>
              <a:t> </a:t>
            </a:r>
            <a:r>
              <a:rPr lang="hu-HU" dirty="0" err="1" smtClean="0"/>
              <a:t>was</a:t>
            </a:r>
            <a:r>
              <a:rPr lang="hu-HU" dirty="0" smtClean="0"/>
              <a:t> </a:t>
            </a:r>
            <a:r>
              <a:rPr lang="hu-HU" dirty="0" err="1" smtClean="0"/>
              <a:t>created</a:t>
            </a:r>
            <a:r>
              <a:rPr lang="hu-HU" dirty="0" smtClean="0"/>
              <a:t> </a:t>
            </a:r>
            <a:r>
              <a:rPr lang="hu-HU" dirty="0" err="1" smtClean="0"/>
              <a:t>successfully</a:t>
            </a:r>
            <a:r>
              <a:rPr lang="hu-HU" dirty="0" smtClean="0"/>
              <a:t> (i.e. </a:t>
            </a:r>
            <a:r>
              <a:rPr lang="hu-HU" dirty="0" err="1" smtClean="0"/>
              <a:t>there</a:t>
            </a:r>
            <a:r>
              <a:rPr lang="hu-HU" dirty="0" smtClean="0"/>
              <a:t> is a </a:t>
            </a:r>
            <a:r>
              <a:rPr lang="hu-HU" dirty="0" err="1" smtClean="0"/>
              <a:t>shader</a:t>
            </a:r>
            <a:r>
              <a:rPr lang="hu-HU" dirty="0" smtClean="0"/>
              <a:t> and </a:t>
            </a:r>
            <a:r>
              <a:rPr lang="hu-HU" dirty="0" err="1" smtClean="0"/>
              <a:t>there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no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errors</a:t>
            </a:r>
            <a:r>
              <a:rPr lang="hu-HU" dirty="0" smtClean="0"/>
              <a:t>) we </a:t>
            </a:r>
            <a:r>
              <a:rPr lang="hu-HU" dirty="0" err="1" smtClean="0"/>
              <a:t>render</a:t>
            </a:r>
            <a:r>
              <a:rPr lang="hu-HU" dirty="0" smtClean="0"/>
              <a:t> </a:t>
            </a:r>
            <a:r>
              <a:rPr lang="hu-HU" dirty="0" smtClean="0"/>
              <a:t>a </a:t>
            </a:r>
            <a:r>
              <a:rPr lang="hu-HU" dirty="0" err="1" smtClean="0"/>
              <a:t>full</a:t>
            </a:r>
            <a:r>
              <a:rPr lang="hu-HU" dirty="0" smtClean="0"/>
              <a:t> </a:t>
            </a:r>
            <a:r>
              <a:rPr lang="hu-HU" dirty="0" err="1" smtClean="0"/>
              <a:t>screen</a:t>
            </a:r>
            <a:r>
              <a:rPr lang="hu-HU" dirty="0" smtClean="0"/>
              <a:t> </a:t>
            </a:r>
            <a:r>
              <a:rPr lang="hu-HU" dirty="0" err="1" smtClean="0"/>
              <a:t>quad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(</a:t>
            </a:r>
            <a:r>
              <a:rPr lang="hu-HU" dirty="0" err="1" smtClean="0"/>
              <a:t>through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material</a:t>
            </a:r>
            <a:r>
              <a:rPr lang="hu-HU" dirty="0" smtClean="0"/>
              <a:t>), </a:t>
            </a:r>
            <a:r>
              <a:rPr lang="hu-HU" dirty="0" err="1" smtClean="0"/>
              <a:t>using</a:t>
            </a:r>
            <a:r>
              <a:rPr lang="hu-HU" dirty="0" smtClean="0"/>
              <a:t> </a:t>
            </a:r>
            <a:r>
              <a:rPr lang="hu-HU" dirty="0" err="1" smtClean="0"/>
              <a:t>Graphics.Blit</a:t>
            </a:r>
            <a:r>
              <a:rPr lang="hu-HU" dirty="0" smtClean="0"/>
              <a:t>.</a:t>
            </a:r>
            <a:endParaRPr lang="hu-HU" dirty="0" smtClean="0"/>
          </a:p>
          <a:p>
            <a:pPr algn="just"/>
            <a:endParaRPr lang="hu-HU" b="1" dirty="0" smtClean="0"/>
          </a:p>
          <a:p>
            <a:pPr algn="just"/>
            <a:r>
              <a:rPr lang="hu-HU" dirty="0" err="1" smtClean="0"/>
              <a:t>Otherwise</a:t>
            </a:r>
            <a:r>
              <a:rPr lang="hu-HU" dirty="0" smtClean="0"/>
              <a:t> </a:t>
            </a:r>
            <a:r>
              <a:rPr lang="hu-HU" dirty="0" err="1" smtClean="0"/>
              <a:t>just</a:t>
            </a:r>
            <a:r>
              <a:rPr lang="hu-HU" dirty="0" smtClean="0"/>
              <a:t> </a:t>
            </a:r>
            <a:r>
              <a:rPr lang="hu-HU" dirty="0" err="1" smtClean="0"/>
              <a:t>copy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b="1" dirty="0" err="1" smtClean="0"/>
              <a:t>source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b="1" dirty="0" err="1" smtClean="0"/>
              <a:t>destination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.</a:t>
            </a:r>
          </a:p>
          <a:p>
            <a:pPr algn="just"/>
            <a:endParaRPr lang="hu-HU" dirty="0"/>
          </a:p>
          <a:p>
            <a:pPr algn="just"/>
            <a:r>
              <a:rPr lang="hu-HU" dirty="0" err="1"/>
              <a:t>Recall</a:t>
            </a:r>
            <a:r>
              <a:rPr lang="hu-HU" dirty="0"/>
              <a:t>: </a:t>
            </a:r>
            <a:r>
              <a:rPr lang="hu-HU" dirty="0" err="1"/>
              <a:t>CreateMaterial</a:t>
            </a:r>
            <a:r>
              <a:rPr lang="hu-HU" dirty="0"/>
              <a:t> </a:t>
            </a:r>
            <a:r>
              <a:rPr lang="hu-HU" dirty="0" err="1"/>
              <a:t>does</a:t>
            </a:r>
            <a:r>
              <a:rPr lang="hu-HU" dirty="0"/>
              <a:t> a </a:t>
            </a:r>
            <a:r>
              <a:rPr lang="hu-HU" dirty="0" err="1"/>
              <a:t>lazy</a:t>
            </a:r>
            <a:r>
              <a:rPr lang="hu-HU" dirty="0"/>
              <a:t> </a:t>
            </a:r>
            <a:r>
              <a:rPr lang="hu-HU" dirty="0" err="1"/>
              <a:t>material</a:t>
            </a:r>
            <a:r>
              <a:rPr lang="hu-HU" dirty="0"/>
              <a:t> </a:t>
            </a:r>
            <a:r>
              <a:rPr lang="hu-HU" dirty="0" err="1"/>
              <a:t>creation</a:t>
            </a:r>
            <a:r>
              <a:rPr lang="hu-HU" dirty="0"/>
              <a:t>, </a:t>
            </a:r>
            <a:r>
              <a:rPr lang="hu-HU" dirty="0" err="1"/>
              <a:t>so</a:t>
            </a:r>
            <a:r>
              <a:rPr lang="hu-HU" dirty="0"/>
              <a:t> we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recreate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material</a:t>
            </a:r>
            <a:r>
              <a:rPr lang="hu-HU" dirty="0"/>
              <a:t> in </a:t>
            </a:r>
            <a:r>
              <a:rPr lang="hu-HU" dirty="0" err="1"/>
              <a:t>every</a:t>
            </a:r>
            <a:r>
              <a:rPr lang="hu-HU" dirty="0"/>
              <a:t> </a:t>
            </a:r>
            <a:r>
              <a:rPr lang="hu-HU" dirty="0" err="1" smtClean="0"/>
              <a:t>frame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7741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Test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6305550" cy="4351338"/>
          </a:xfrm>
        </p:spPr>
        <p:txBody>
          <a:bodyPr>
            <a:normAutofit/>
          </a:bodyPr>
          <a:lstStyle/>
          <a:p>
            <a:r>
              <a:rPr lang="hu-HU" sz="2400" dirty="0" err="1" smtClean="0"/>
              <a:t>Attach</a:t>
            </a:r>
            <a:r>
              <a:rPr lang="hu-HU" sz="2400" dirty="0" smtClean="0"/>
              <a:t> it </a:t>
            </a:r>
            <a:r>
              <a:rPr lang="hu-HU" sz="2400" dirty="0" err="1" smtClean="0"/>
              <a:t>to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main camera</a:t>
            </a:r>
          </a:p>
          <a:p>
            <a:pPr lvl="1"/>
            <a:r>
              <a:rPr lang="hu-HU" sz="2000" dirty="0" err="1" smtClean="0"/>
              <a:t>Look</a:t>
            </a:r>
            <a:r>
              <a:rPr lang="hu-HU" sz="2000" dirty="0" smtClean="0"/>
              <a:t> </a:t>
            </a:r>
            <a:r>
              <a:rPr lang="hu-HU" sz="2000" dirty="0" err="1" smtClean="0"/>
              <a:t>for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object</a:t>
            </a:r>
            <a:r>
              <a:rPr lang="hu-HU" sz="2000" dirty="0" smtClean="0"/>
              <a:t> </a:t>
            </a:r>
            <a:r>
              <a:rPr lang="hu-HU" sz="2000" dirty="0" err="1" smtClean="0"/>
              <a:t>with</a:t>
            </a:r>
            <a:r>
              <a:rPr lang="hu-HU" sz="2000" dirty="0" smtClean="0"/>
              <a:t> a Camera </a:t>
            </a:r>
            <a:r>
              <a:rPr lang="hu-HU" sz="2000" dirty="0" err="1" smtClean="0"/>
              <a:t>component</a:t>
            </a:r>
            <a:endParaRPr lang="hu-HU" sz="2000" dirty="0" smtClean="0"/>
          </a:p>
          <a:p>
            <a:r>
              <a:rPr lang="hu-HU" sz="2400" dirty="0" err="1"/>
              <a:t>Colors</a:t>
            </a:r>
            <a:r>
              <a:rPr lang="hu-HU" sz="2400" dirty="0"/>
              <a:t> </a:t>
            </a:r>
            <a:r>
              <a:rPr lang="hu-HU" sz="2400" dirty="0" err="1"/>
              <a:t>are</a:t>
            </a:r>
            <a:r>
              <a:rPr lang="hu-HU" sz="2400" dirty="0"/>
              <a:t> </a:t>
            </a:r>
            <a:r>
              <a:rPr lang="hu-HU" sz="2400" dirty="0" err="1"/>
              <a:t>inverted</a:t>
            </a:r>
            <a:r>
              <a:rPr lang="hu-HU" sz="2400" dirty="0"/>
              <a:t>!</a:t>
            </a:r>
          </a:p>
          <a:p>
            <a:pPr lvl="1"/>
            <a:r>
              <a:rPr lang="hu-HU" sz="2000" dirty="0" err="1"/>
              <a:t>This</a:t>
            </a:r>
            <a:r>
              <a:rPr lang="hu-HU" sz="2000" dirty="0"/>
              <a:t> is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default</a:t>
            </a:r>
            <a:r>
              <a:rPr lang="hu-HU" sz="2000" dirty="0"/>
              <a:t> </a:t>
            </a:r>
            <a:r>
              <a:rPr lang="hu-HU" sz="2000" dirty="0" err="1"/>
              <a:t>behaviour</a:t>
            </a:r>
            <a:r>
              <a:rPr lang="hu-HU" sz="2000" dirty="0"/>
              <a:t> of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 smtClean="0"/>
              <a:t>Unity</a:t>
            </a:r>
            <a:r>
              <a:rPr lang="hu-HU" sz="2000" dirty="0" smtClean="0"/>
              <a:t> Image </a:t>
            </a:r>
            <a:r>
              <a:rPr lang="hu-HU" sz="2000" dirty="0" err="1" smtClean="0"/>
              <a:t>Effect</a:t>
            </a:r>
            <a:r>
              <a:rPr lang="hu-HU" sz="2000" dirty="0" smtClean="0"/>
              <a:t> </a:t>
            </a:r>
            <a:r>
              <a:rPr lang="hu-HU" sz="2000" dirty="0" err="1" smtClean="0"/>
              <a:t>shader</a:t>
            </a:r>
            <a:r>
              <a:rPr lang="hu-HU" sz="2000" dirty="0" smtClean="0"/>
              <a:t> </a:t>
            </a:r>
            <a:r>
              <a:rPr lang="hu-HU" sz="2000" dirty="0" err="1" smtClean="0"/>
              <a:t>template</a:t>
            </a:r>
            <a:endParaRPr lang="hu-HU" sz="2000" dirty="0" smtClean="0"/>
          </a:p>
          <a:p>
            <a:endParaRPr lang="en-US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587" y="1825625"/>
            <a:ext cx="1895475" cy="16097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863" y="3577431"/>
            <a:ext cx="3628922" cy="246221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797" y="3791744"/>
            <a:ext cx="4317178" cy="27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class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image </a:t>
            </a:r>
            <a:r>
              <a:rPr lang="hu-HU" dirty="0" err="1" smtClean="0"/>
              <a:t>effects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606"/>
          </a:xfrm>
        </p:spPr>
        <p:txBody>
          <a:bodyPr>
            <a:normAutofit/>
          </a:bodyPr>
          <a:lstStyle/>
          <a:p>
            <a:r>
              <a:rPr lang="hu-HU" dirty="0" err="1" smtClean="0"/>
              <a:t>Create</a:t>
            </a:r>
            <a:r>
              <a:rPr lang="hu-HU" dirty="0" smtClean="0"/>
              <a:t> </a:t>
            </a:r>
            <a:r>
              <a:rPr lang="hu-HU" dirty="0" err="1" smtClean="0"/>
              <a:t>new</a:t>
            </a:r>
            <a:r>
              <a:rPr lang="hu-HU" dirty="0" smtClean="0"/>
              <a:t> C# script, </a:t>
            </a:r>
            <a:r>
              <a:rPr lang="hu-HU" dirty="0" err="1" smtClean="0"/>
              <a:t>call</a:t>
            </a:r>
            <a:r>
              <a:rPr lang="hu-HU" dirty="0" smtClean="0"/>
              <a:t> it </a:t>
            </a:r>
            <a:r>
              <a:rPr lang="hu-HU" dirty="0" err="1" smtClean="0"/>
              <a:t>PostEffectsBase</a:t>
            </a:r>
            <a:endParaRPr lang="hu-HU" dirty="0" smtClean="0"/>
          </a:p>
          <a:p>
            <a:r>
              <a:rPr lang="hu-HU" dirty="0" smtClean="0"/>
              <a:t>We </a:t>
            </a:r>
            <a:r>
              <a:rPr lang="hu-HU" dirty="0" err="1" smtClean="0"/>
              <a:t>do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want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attach</a:t>
            </a:r>
            <a:r>
              <a:rPr lang="hu-HU" dirty="0" smtClean="0"/>
              <a:t> it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any</a:t>
            </a:r>
            <a:r>
              <a:rPr lang="hu-HU" dirty="0" smtClean="0"/>
              <a:t> </a:t>
            </a:r>
            <a:r>
              <a:rPr lang="hu-HU" dirty="0" err="1" smtClean="0"/>
              <a:t>object</a:t>
            </a:r>
            <a:r>
              <a:rPr lang="hu-HU" dirty="0" smtClean="0"/>
              <a:t> </a:t>
            </a:r>
            <a:r>
              <a:rPr lang="hu-HU" dirty="0" smtClean="0">
                <a:sym typeface="Symbol" panose="05050102010706020507" pitchFamily="18" charset="2"/>
              </a:rPr>
              <a:t> </a:t>
            </a:r>
            <a:r>
              <a:rPr lang="hu-HU" dirty="0" err="1" smtClean="0">
                <a:sym typeface="Symbol" panose="05050102010706020507" pitchFamily="18" charset="2"/>
              </a:rPr>
              <a:t>make</a:t>
            </a:r>
            <a:r>
              <a:rPr lang="hu-HU" dirty="0" smtClean="0">
                <a:sym typeface="Symbol" panose="05050102010706020507" pitchFamily="18" charset="2"/>
              </a:rPr>
              <a:t> it an </a:t>
            </a:r>
            <a:r>
              <a:rPr lang="hu-HU" dirty="0" err="1" smtClean="0">
                <a:sym typeface="Symbol" panose="05050102010706020507" pitchFamily="18" charset="2"/>
              </a:rPr>
              <a:t>abstract</a:t>
            </a:r>
            <a:r>
              <a:rPr lang="hu-HU" dirty="0" smtClean="0">
                <a:sym typeface="Symbol" panose="05050102010706020507" pitchFamily="18" charset="2"/>
              </a:rPr>
              <a:t> </a:t>
            </a:r>
            <a:r>
              <a:rPr lang="hu-HU" dirty="0" err="1" smtClean="0">
                <a:sym typeface="Symbol" panose="05050102010706020507" pitchFamily="18" charset="2"/>
              </a:rPr>
              <a:t>class</a:t>
            </a:r>
            <a:endParaRPr lang="hu-HU" dirty="0" smtClean="0">
              <a:sym typeface="Symbol" panose="05050102010706020507" pitchFamily="18" charset="2"/>
            </a:endParaRPr>
          </a:p>
          <a:p>
            <a:pPr lvl="1"/>
            <a:r>
              <a:rPr lang="hu-HU" dirty="0" err="1" smtClean="0">
                <a:sym typeface="Symbol" panose="05050102010706020507" pitchFamily="18" charset="2"/>
              </a:rPr>
              <a:t>Abstract</a:t>
            </a:r>
            <a:r>
              <a:rPr lang="hu-HU" dirty="0" smtClean="0">
                <a:sym typeface="Symbol" panose="05050102010706020507" pitchFamily="18" charset="2"/>
              </a:rPr>
              <a:t> </a:t>
            </a:r>
            <a:r>
              <a:rPr lang="hu-HU" dirty="0" err="1" smtClean="0">
                <a:sym typeface="Symbol" panose="05050102010706020507" pitchFamily="18" charset="2"/>
              </a:rPr>
              <a:t>class</a:t>
            </a:r>
            <a:r>
              <a:rPr lang="hu-HU" dirty="0" smtClean="0">
                <a:sym typeface="Symbol" panose="05050102010706020507" pitchFamily="18" charset="2"/>
              </a:rPr>
              <a:t>: </a:t>
            </a:r>
            <a:r>
              <a:rPr lang="hu-HU" dirty="0" err="1" smtClean="0">
                <a:sym typeface="Symbol" panose="05050102010706020507" pitchFamily="18" charset="2"/>
              </a:rPr>
              <a:t>cannot</a:t>
            </a:r>
            <a:r>
              <a:rPr lang="hu-HU" dirty="0" smtClean="0">
                <a:sym typeface="Symbol" panose="05050102010706020507" pitchFamily="18" charset="2"/>
              </a:rPr>
              <a:t> be </a:t>
            </a:r>
            <a:r>
              <a:rPr lang="hu-HU" dirty="0" err="1" smtClean="0">
                <a:sym typeface="Symbol" panose="05050102010706020507" pitchFamily="18" charset="2"/>
              </a:rPr>
              <a:t>instantiated</a:t>
            </a:r>
            <a:endParaRPr lang="hu-HU" dirty="0" smtClean="0">
              <a:sym typeface="Symbol" panose="05050102010706020507" pitchFamily="18" charset="2"/>
            </a:endParaRPr>
          </a:p>
          <a:p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class</a:t>
            </a:r>
            <a:r>
              <a:rPr lang="hu-HU" dirty="0" smtClean="0"/>
              <a:t> </a:t>
            </a:r>
            <a:r>
              <a:rPr lang="hu-HU" dirty="0" err="1" smtClean="0"/>
              <a:t>stores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Unity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and </a:t>
            </a:r>
            <a:r>
              <a:rPr lang="hu-HU" dirty="0" smtClean="0"/>
              <a:t>has a </a:t>
            </a:r>
            <a:r>
              <a:rPr lang="hu-HU" dirty="0" err="1" smtClean="0"/>
              <a:t>method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create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material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,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some</a:t>
            </a:r>
            <a:r>
              <a:rPr lang="hu-HU" dirty="0" smtClean="0"/>
              <a:t> extra </a:t>
            </a:r>
            <a:r>
              <a:rPr lang="hu-HU" dirty="0" err="1" smtClean="0"/>
              <a:t>checks</a:t>
            </a:r>
            <a:endParaRPr lang="hu-HU" dirty="0" smtClean="0"/>
          </a:p>
        </p:txBody>
      </p:sp>
      <p:sp>
        <p:nvSpPr>
          <p:cNvPr id="6" name="Téglalap 5"/>
          <p:cNvSpPr/>
          <p:nvPr/>
        </p:nvSpPr>
        <p:spPr>
          <a:xfrm>
            <a:off x="969107" y="4514122"/>
            <a:ext cx="102537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abstract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dirty="0" err="1">
                <a:solidFill>
                  <a:srgbClr val="2B91AF"/>
                </a:solidFill>
                <a:latin typeface="Consolas" panose="020B0609020204030204" pitchFamily="49" charset="0"/>
              </a:rPr>
              <a:t>MonoBehaviour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CreateMaterial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see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next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slide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0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Image </a:t>
            </a:r>
            <a:r>
              <a:rPr lang="hu-HU" dirty="0" err="1" smtClean="0"/>
              <a:t>Effect</a:t>
            </a:r>
            <a:r>
              <a:rPr lang="hu-HU" dirty="0" smtClean="0"/>
              <a:t> </a:t>
            </a:r>
            <a:r>
              <a:rPr lang="hu-HU" dirty="0" err="1"/>
              <a:t>shader</a:t>
            </a:r>
            <a:r>
              <a:rPr lang="hu-HU" dirty="0"/>
              <a:t> </a:t>
            </a:r>
            <a:r>
              <a:rPr lang="hu-HU" dirty="0" err="1" smtClean="0"/>
              <a:t>template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199" y="1809922"/>
            <a:ext cx="752060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"Hidden/</a:t>
            </a:r>
            <a:r>
              <a:rPr lang="en-US" dirty="0" err="1">
                <a:solidFill>
                  <a:srgbClr val="A31515"/>
                </a:solidFill>
                <a:latin typeface="Consolas" panose="020B0609020204030204" pitchFamily="49" charset="0"/>
              </a:rPr>
              <a:t>DummyShader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Properties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"Texture"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2D) = 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"white"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{}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SubShader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No culling or depth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Cull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Off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ZWrite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Off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ZTest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Always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Pass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...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09930" y="2011318"/>
            <a:ext cx="296186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4"/>
          <p:cNvCxnSpPr/>
          <p:nvPr/>
        </p:nvCxnSpPr>
        <p:spPr>
          <a:xfrm>
            <a:off x="6549887" y="3094683"/>
            <a:ext cx="1321904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8"/>
          <p:cNvSpPr txBox="1"/>
          <p:nvPr/>
        </p:nvSpPr>
        <p:spPr>
          <a:xfrm>
            <a:off x="8012292" y="1826652"/>
            <a:ext cx="2910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See</a:t>
            </a:r>
            <a:r>
              <a:rPr lang="hu-HU" dirty="0" smtClean="0"/>
              <a:t> </a:t>
            </a:r>
            <a:r>
              <a:rPr lang="hu-HU" dirty="0" err="1" smtClean="0"/>
              <a:t>first</a:t>
            </a:r>
            <a:r>
              <a:rPr lang="hu-HU" dirty="0" smtClean="0"/>
              <a:t> </a:t>
            </a:r>
            <a:r>
              <a:rPr lang="hu-HU" dirty="0" err="1" smtClean="0"/>
              <a:t>practical</a:t>
            </a:r>
            <a:endParaRPr lang="en-GB" dirty="0"/>
          </a:p>
        </p:txBody>
      </p:sp>
      <p:sp>
        <p:nvSpPr>
          <p:cNvPr id="12" name="TextBox 8"/>
          <p:cNvSpPr txBox="1"/>
          <p:nvPr/>
        </p:nvSpPr>
        <p:spPr>
          <a:xfrm>
            <a:off x="8012292" y="2850382"/>
            <a:ext cx="3745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Graphics.Blit</a:t>
            </a:r>
            <a:r>
              <a:rPr lang="hu-HU" dirty="0" smtClean="0"/>
              <a:t>(</a:t>
            </a:r>
            <a:r>
              <a:rPr lang="hu-HU" b="1" dirty="0" err="1" smtClean="0"/>
              <a:t>source</a:t>
            </a:r>
            <a:r>
              <a:rPr lang="hu-HU" dirty="0" smtClean="0"/>
              <a:t>, ...) </a:t>
            </a:r>
            <a:r>
              <a:rPr lang="hu-HU" dirty="0" err="1" smtClean="0"/>
              <a:t>binds</a:t>
            </a:r>
            <a:r>
              <a:rPr lang="hu-HU" dirty="0" smtClean="0"/>
              <a:t> </a:t>
            </a:r>
            <a:r>
              <a:rPr lang="hu-HU" b="1" dirty="0" err="1" smtClean="0"/>
              <a:t>source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parameter</a:t>
            </a:r>
            <a:r>
              <a:rPr lang="hu-HU" dirty="0" smtClean="0"/>
              <a:t>.</a:t>
            </a:r>
            <a:endParaRPr lang="en-GB" dirty="0"/>
          </a:p>
        </p:txBody>
      </p:sp>
      <p:cxnSp>
        <p:nvCxnSpPr>
          <p:cNvPr id="8" name="Straight Arrow Connector 4"/>
          <p:cNvCxnSpPr/>
          <p:nvPr/>
        </p:nvCxnSpPr>
        <p:spPr>
          <a:xfrm>
            <a:off x="5923722" y="4479535"/>
            <a:ext cx="1948069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8"/>
          <p:cNvSpPr txBox="1"/>
          <p:nvPr/>
        </p:nvSpPr>
        <p:spPr>
          <a:xfrm>
            <a:off x="8012292" y="3773259"/>
            <a:ext cx="37456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full-screen</a:t>
            </a:r>
            <a:r>
              <a:rPr lang="hu-HU" dirty="0" smtClean="0"/>
              <a:t> </a:t>
            </a:r>
            <a:r>
              <a:rPr lang="hu-HU" dirty="0" err="1" smtClean="0"/>
              <a:t>quad</a:t>
            </a:r>
            <a:r>
              <a:rPr lang="hu-HU" dirty="0" smtClean="0"/>
              <a:t> </a:t>
            </a:r>
            <a:r>
              <a:rPr lang="hu-HU" dirty="0" err="1" smtClean="0"/>
              <a:t>rendering</a:t>
            </a:r>
            <a:r>
              <a:rPr lang="hu-HU" dirty="0" smtClean="0"/>
              <a:t> </a:t>
            </a:r>
            <a:r>
              <a:rPr lang="hu-HU" dirty="0" err="1" smtClean="0"/>
              <a:t>exactly</a:t>
            </a:r>
            <a:r>
              <a:rPr lang="hu-HU" dirty="0" smtClean="0"/>
              <a:t> </a:t>
            </a:r>
            <a:r>
              <a:rPr lang="hu-HU" dirty="0" err="1" smtClean="0"/>
              <a:t>one</a:t>
            </a:r>
            <a:r>
              <a:rPr lang="hu-HU" dirty="0" smtClean="0"/>
              <a:t> </a:t>
            </a:r>
            <a:r>
              <a:rPr lang="hu-HU" dirty="0" err="1" smtClean="0"/>
              <a:t>fragment</a:t>
            </a:r>
            <a:r>
              <a:rPr lang="hu-HU" dirty="0" smtClean="0"/>
              <a:t> is </a:t>
            </a:r>
            <a:r>
              <a:rPr lang="hu-HU" dirty="0" err="1" smtClean="0"/>
              <a:t>generated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each</a:t>
            </a:r>
            <a:r>
              <a:rPr lang="hu-HU" dirty="0" smtClean="0"/>
              <a:t> pixel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b="1" dirty="0" err="1" smtClean="0"/>
              <a:t>destination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in </a:t>
            </a:r>
            <a:r>
              <a:rPr lang="hu-HU" dirty="0" err="1" smtClean="0"/>
              <a:t>Graphics.Blit</a:t>
            </a:r>
            <a:r>
              <a:rPr lang="hu-HU" dirty="0" smtClean="0"/>
              <a:t>(</a:t>
            </a:r>
            <a:r>
              <a:rPr lang="hu-HU" dirty="0" err="1" smtClean="0"/>
              <a:t>source</a:t>
            </a:r>
            <a:r>
              <a:rPr lang="hu-HU" dirty="0" smtClean="0"/>
              <a:t>, </a:t>
            </a:r>
            <a:r>
              <a:rPr lang="hu-HU" b="1" dirty="0" err="1" smtClean="0"/>
              <a:t>destination</a:t>
            </a:r>
            <a:r>
              <a:rPr lang="hu-HU" dirty="0" smtClean="0"/>
              <a:t>).</a:t>
            </a:r>
          </a:p>
          <a:p>
            <a:pPr algn="just"/>
            <a:endParaRPr lang="hu-HU" dirty="0" smtClean="0"/>
          </a:p>
          <a:p>
            <a:pPr algn="just"/>
            <a:r>
              <a:rPr lang="hu-HU" dirty="0" smtClean="0"/>
              <a:t>We </a:t>
            </a:r>
            <a:r>
              <a:rPr lang="hu-HU" dirty="0" err="1" smtClean="0"/>
              <a:t>want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make</a:t>
            </a:r>
            <a:r>
              <a:rPr lang="hu-HU" dirty="0" smtClean="0"/>
              <a:t> </a:t>
            </a:r>
            <a:r>
              <a:rPr lang="hu-HU" dirty="0" err="1" smtClean="0"/>
              <a:t>sure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full-screen</a:t>
            </a:r>
            <a:r>
              <a:rPr lang="hu-HU" dirty="0" smtClean="0"/>
              <a:t> </a:t>
            </a:r>
            <a:r>
              <a:rPr lang="hu-HU" dirty="0" err="1" smtClean="0"/>
              <a:t>quad</a:t>
            </a:r>
            <a:r>
              <a:rPr lang="hu-HU" dirty="0" smtClean="0"/>
              <a:t> </a:t>
            </a:r>
            <a:r>
              <a:rPr lang="hu-HU" dirty="0" err="1" smtClean="0"/>
              <a:t>survives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triangle</a:t>
            </a:r>
            <a:r>
              <a:rPr lang="hu-HU" dirty="0" smtClean="0"/>
              <a:t> </a:t>
            </a:r>
            <a:r>
              <a:rPr lang="hu-HU" dirty="0" err="1" smtClean="0"/>
              <a:t>culling</a:t>
            </a:r>
            <a:r>
              <a:rPr lang="hu-HU" dirty="0" smtClean="0"/>
              <a:t> and </a:t>
            </a:r>
            <a:r>
              <a:rPr lang="hu-HU" dirty="0" err="1" smtClean="0"/>
              <a:t>all</a:t>
            </a:r>
            <a:r>
              <a:rPr lang="hu-HU" dirty="0" smtClean="0"/>
              <a:t> </a:t>
            </a:r>
            <a:r>
              <a:rPr lang="hu-HU" dirty="0" err="1" smtClean="0"/>
              <a:t>fragments</a:t>
            </a:r>
            <a:r>
              <a:rPr lang="hu-HU" dirty="0" smtClean="0"/>
              <a:t> </a:t>
            </a:r>
            <a:r>
              <a:rPr lang="hu-HU" dirty="0" err="1" smtClean="0"/>
              <a:t>survive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depth</a:t>
            </a:r>
            <a:r>
              <a:rPr lang="hu-HU" dirty="0" smtClean="0"/>
              <a:t> test (Z-test), </a:t>
            </a:r>
            <a:r>
              <a:rPr lang="hu-HU" dirty="0" err="1" smtClean="0"/>
              <a:t>so</a:t>
            </a:r>
            <a:r>
              <a:rPr lang="hu-HU" dirty="0" smtClean="0"/>
              <a:t> we </a:t>
            </a:r>
            <a:r>
              <a:rPr lang="hu-HU" dirty="0" err="1" smtClean="0"/>
              <a:t>disable</a:t>
            </a:r>
            <a:r>
              <a:rPr lang="hu-HU" dirty="0" smtClean="0"/>
              <a:t> </a:t>
            </a:r>
            <a:r>
              <a:rPr lang="hu-HU" dirty="0" err="1" smtClean="0"/>
              <a:t>triangle</a:t>
            </a:r>
            <a:r>
              <a:rPr lang="hu-HU" dirty="0" smtClean="0"/>
              <a:t> </a:t>
            </a:r>
            <a:r>
              <a:rPr lang="hu-HU" dirty="0" err="1" smtClean="0"/>
              <a:t>culling</a:t>
            </a:r>
            <a:r>
              <a:rPr lang="hu-HU" dirty="0" smtClean="0"/>
              <a:t> and Z-test.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3833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Image </a:t>
            </a:r>
            <a:r>
              <a:rPr lang="hu-HU" dirty="0" err="1"/>
              <a:t>Effect</a:t>
            </a:r>
            <a:r>
              <a:rPr lang="hu-HU" dirty="0"/>
              <a:t> </a:t>
            </a:r>
            <a:r>
              <a:rPr lang="hu-HU" dirty="0" err="1"/>
              <a:t>shader</a:t>
            </a:r>
            <a:r>
              <a:rPr lang="hu-HU" dirty="0"/>
              <a:t> </a:t>
            </a:r>
            <a:r>
              <a:rPr lang="hu-HU" dirty="0" err="1"/>
              <a:t>template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199" y="1809922"/>
            <a:ext cx="75206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Pass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CGPROGRAM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80808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pragma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vertex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vert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80808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pragma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fragment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frag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80808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include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dirty="0" err="1">
                <a:solidFill>
                  <a:srgbClr val="A31515"/>
                </a:solidFill>
                <a:latin typeface="Consolas" panose="020B0609020204030204" pitchFamily="49" charset="0"/>
              </a:rPr>
              <a:t>UnityCG.cginc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struct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appdata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   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vertex : POSITION;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   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: TEXCOORD0;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struct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v2f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   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TEXCOORD0;</a:t>
            </a:r>
            <a:endParaRPr lang="hu-HU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vertex : SV_POSITION;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6809658" y="3168435"/>
            <a:ext cx="29108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See</a:t>
            </a:r>
            <a:r>
              <a:rPr lang="hu-HU" dirty="0" smtClean="0"/>
              <a:t> </a:t>
            </a:r>
            <a:r>
              <a:rPr lang="hu-HU" dirty="0" err="1" smtClean="0"/>
              <a:t>first</a:t>
            </a:r>
            <a:r>
              <a:rPr lang="hu-HU" dirty="0" smtClean="0"/>
              <a:t> </a:t>
            </a:r>
            <a:r>
              <a:rPr lang="hu-HU" dirty="0" err="1" smtClean="0"/>
              <a:t>practical</a:t>
            </a:r>
            <a:r>
              <a:rPr lang="hu-HU" dirty="0" smtClean="0"/>
              <a:t>: we </a:t>
            </a:r>
            <a:r>
              <a:rPr lang="hu-HU" dirty="0" err="1" smtClean="0"/>
              <a:t>define</a:t>
            </a:r>
            <a:r>
              <a:rPr lang="hu-HU" dirty="0" smtClean="0"/>
              <a:t>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vertex</a:t>
            </a:r>
            <a:r>
              <a:rPr lang="hu-HU" dirty="0" smtClean="0"/>
              <a:t> and </a:t>
            </a:r>
            <a:r>
              <a:rPr lang="hu-HU" dirty="0" err="1" smtClean="0"/>
              <a:t>fragment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programs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use</a:t>
            </a:r>
            <a:r>
              <a:rPr lang="hu-HU" dirty="0" smtClean="0"/>
              <a:t> and we </a:t>
            </a:r>
            <a:r>
              <a:rPr lang="hu-HU" dirty="0" err="1" smtClean="0"/>
              <a:t>define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input/output </a:t>
            </a:r>
            <a:r>
              <a:rPr lang="hu-HU" dirty="0" err="1" smtClean="0"/>
              <a:t>data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94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Image </a:t>
            </a:r>
            <a:r>
              <a:rPr lang="hu-HU" dirty="0" err="1"/>
              <a:t>Effect</a:t>
            </a:r>
            <a:r>
              <a:rPr lang="hu-HU" dirty="0"/>
              <a:t> </a:t>
            </a:r>
            <a:r>
              <a:rPr lang="hu-HU" dirty="0" err="1"/>
              <a:t>shader</a:t>
            </a:r>
            <a:r>
              <a:rPr lang="hu-HU" dirty="0"/>
              <a:t> </a:t>
            </a:r>
            <a:r>
              <a:rPr lang="hu-HU" dirty="0" err="1"/>
              <a:t>template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199" y="1809922"/>
            <a:ext cx="105156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vert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appdata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v)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v2f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o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hu-HU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could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be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o.vertex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=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v.vertex</a:t>
            </a:r>
            <a:endParaRPr lang="hu-HU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// (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recall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Graphics.Blit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sets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all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matrices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to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identity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)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o.vertex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UnityObjectToClipPos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v.vertex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o.uv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v.uv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o;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5" name="Tartalom helye 2"/>
          <p:cNvSpPr>
            <a:spLocks noGrp="1"/>
          </p:cNvSpPr>
          <p:nvPr>
            <p:ph idx="1"/>
          </p:nvPr>
        </p:nvSpPr>
        <p:spPr>
          <a:xfrm>
            <a:off x="838199" y="4514479"/>
            <a:ext cx="10515600" cy="2101920"/>
          </a:xfrm>
        </p:spPr>
        <p:txBody>
          <a:bodyPr/>
          <a:lstStyle/>
          <a:p>
            <a:r>
              <a:rPr lang="hu-HU" dirty="0" err="1" smtClean="0"/>
              <a:t>Pass-through</a:t>
            </a:r>
            <a:r>
              <a:rPr lang="hu-HU" dirty="0" smtClean="0"/>
              <a:t> </a:t>
            </a:r>
            <a:r>
              <a:rPr lang="hu-HU" dirty="0" err="1" smtClean="0"/>
              <a:t>vertex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/>
          </a:p>
          <a:p>
            <a:r>
              <a:rPr lang="hu-HU" dirty="0" smtClean="0"/>
              <a:t>Output </a:t>
            </a:r>
            <a:r>
              <a:rPr lang="hu-HU" dirty="0" err="1" smtClean="0"/>
              <a:t>vertex</a:t>
            </a:r>
            <a:r>
              <a:rPr lang="hu-HU" dirty="0" smtClean="0"/>
              <a:t> and UV </a:t>
            </a:r>
            <a:r>
              <a:rPr lang="hu-HU" dirty="0" err="1" smtClean="0"/>
              <a:t>coordinates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input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2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Image </a:t>
            </a:r>
            <a:r>
              <a:rPr lang="hu-HU" dirty="0" err="1"/>
              <a:t>Effect</a:t>
            </a:r>
            <a:r>
              <a:rPr lang="hu-HU" dirty="0"/>
              <a:t> </a:t>
            </a:r>
            <a:r>
              <a:rPr lang="hu-HU" dirty="0" err="1"/>
              <a:t>shader</a:t>
            </a:r>
            <a:r>
              <a:rPr lang="hu-HU" dirty="0"/>
              <a:t> </a:t>
            </a:r>
            <a:r>
              <a:rPr lang="hu-HU" dirty="0" err="1"/>
              <a:t>template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4621695"/>
            <a:ext cx="10515600" cy="1878496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The </a:t>
            </a:r>
            <a:r>
              <a:rPr lang="hu-HU" dirty="0" err="1" smtClean="0"/>
              <a:t>actual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(image </a:t>
            </a:r>
            <a:r>
              <a:rPr lang="hu-HU" dirty="0" err="1" smtClean="0"/>
              <a:t>processing</a:t>
            </a:r>
            <a:r>
              <a:rPr lang="hu-HU" dirty="0" smtClean="0"/>
              <a:t>) is </a:t>
            </a:r>
            <a:r>
              <a:rPr lang="hu-HU" dirty="0" err="1" smtClean="0"/>
              <a:t>implemented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fragment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pPr lvl="1"/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template</a:t>
            </a:r>
            <a:r>
              <a:rPr lang="hu-HU" dirty="0" smtClean="0"/>
              <a:t> it is a </a:t>
            </a:r>
            <a:r>
              <a:rPr lang="hu-HU" dirty="0" err="1" smtClean="0"/>
              <a:t>simple</a:t>
            </a:r>
            <a:r>
              <a:rPr lang="hu-HU" dirty="0" smtClean="0"/>
              <a:t> </a:t>
            </a:r>
            <a:r>
              <a:rPr lang="hu-HU" dirty="0" err="1" smtClean="0"/>
              <a:t>color</a:t>
            </a:r>
            <a:r>
              <a:rPr lang="hu-HU" dirty="0" smtClean="0"/>
              <a:t> </a:t>
            </a:r>
            <a:r>
              <a:rPr lang="hu-HU" dirty="0" err="1" smtClean="0"/>
              <a:t>inversion</a:t>
            </a:r>
            <a:r>
              <a:rPr lang="hu-HU" dirty="0" smtClean="0"/>
              <a:t>, we </a:t>
            </a:r>
            <a:r>
              <a:rPr lang="hu-HU" dirty="0" err="1" smtClean="0"/>
              <a:t>subtract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colors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pure</a:t>
            </a:r>
            <a:r>
              <a:rPr lang="hu-HU" dirty="0" smtClean="0"/>
              <a:t> </a:t>
            </a:r>
            <a:r>
              <a:rPr lang="hu-HU" dirty="0" err="1" smtClean="0"/>
              <a:t>white</a:t>
            </a:r>
            <a:endParaRPr lang="hu-HU" dirty="0" smtClean="0"/>
          </a:p>
          <a:p>
            <a:r>
              <a:rPr lang="hu-HU" dirty="0" err="1" smtClean="0"/>
              <a:t>Graphics.Blit</a:t>
            </a:r>
            <a:r>
              <a:rPr lang="hu-HU" dirty="0" smtClean="0"/>
              <a:t>(</a:t>
            </a:r>
            <a:r>
              <a:rPr lang="hu-HU" b="1" dirty="0" err="1" smtClean="0"/>
              <a:t>source</a:t>
            </a:r>
            <a:r>
              <a:rPr lang="hu-HU" dirty="0" smtClean="0"/>
              <a:t>, ...) </a:t>
            </a:r>
            <a:r>
              <a:rPr lang="hu-HU" dirty="0" err="1" smtClean="0"/>
              <a:t>binds</a:t>
            </a:r>
            <a:r>
              <a:rPr lang="hu-HU" dirty="0" smtClean="0"/>
              <a:t> </a:t>
            </a:r>
            <a:r>
              <a:rPr lang="hu-HU" b="1" dirty="0" err="1" smtClean="0"/>
              <a:t>source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_</a:t>
            </a:r>
            <a:r>
              <a:rPr lang="hu-HU" dirty="0" err="1" smtClean="0"/>
              <a:t>MainTex</a:t>
            </a:r>
            <a:endParaRPr lang="hu-HU" dirty="0"/>
          </a:p>
          <a:p>
            <a:pPr lvl="1"/>
            <a:r>
              <a:rPr lang="hu-HU" dirty="0" err="1" smtClean="0"/>
              <a:t>So</a:t>
            </a:r>
            <a:r>
              <a:rPr lang="hu-HU" dirty="0" smtClean="0"/>
              <a:t> in </a:t>
            </a:r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case</a:t>
            </a:r>
            <a:r>
              <a:rPr lang="hu-HU" dirty="0" smtClean="0"/>
              <a:t> _</a:t>
            </a:r>
            <a:r>
              <a:rPr lang="hu-HU" dirty="0" err="1" smtClean="0"/>
              <a:t>MainTex</a:t>
            </a:r>
            <a:r>
              <a:rPr lang="hu-HU" dirty="0" smtClean="0"/>
              <a:t> </a:t>
            </a:r>
            <a:r>
              <a:rPr lang="hu-HU" dirty="0" err="1" smtClean="0"/>
              <a:t>contains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image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camera has </a:t>
            </a:r>
            <a:r>
              <a:rPr lang="hu-HU" dirty="0" err="1" smtClean="0"/>
              <a:t>rendered</a:t>
            </a:r>
            <a:endParaRPr lang="hu-HU" dirty="0" smtClean="0"/>
          </a:p>
        </p:txBody>
      </p:sp>
      <p:sp>
        <p:nvSpPr>
          <p:cNvPr id="4" name="Téglalap 3"/>
          <p:cNvSpPr/>
          <p:nvPr/>
        </p:nvSpPr>
        <p:spPr>
          <a:xfrm>
            <a:off x="838200" y="1690688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sampler2D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fixed4 frag 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fixed4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 = tex2D(_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just invert the colors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1 -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54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Image </a:t>
            </a:r>
            <a:r>
              <a:rPr lang="hu-HU" dirty="0" err="1"/>
              <a:t>Effect</a:t>
            </a:r>
            <a:r>
              <a:rPr lang="hu-HU" dirty="0"/>
              <a:t> </a:t>
            </a:r>
            <a:r>
              <a:rPr lang="hu-HU" dirty="0" err="1"/>
              <a:t>shader</a:t>
            </a:r>
            <a:r>
              <a:rPr lang="hu-HU" dirty="0"/>
              <a:t> </a:t>
            </a:r>
            <a:r>
              <a:rPr lang="hu-HU" dirty="0" err="1"/>
              <a:t>template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200" y="1690688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sampler2D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fixed4 frag 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fixed4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 = tex2D(_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just invert the colors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1 -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6" name="Rectangle 6"/>
          <p:cNvSpPr/>
          <p:nvPr/>
        </p:nvSpPr>
        <p:spPr>
          <a:xfrm>
            <a:off x="1222513" y="2813118"/>
            <a:ext cx="4522304" cy="38728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292" y="3747052"/>
            <a:ext cx="4629511" cy="262123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50" y="3747053"/>
            <a:ext cx="4643438" cy="2624552"/>
          </a:xfrm>
          <a:prstGeom prst="rect">
            <a:avLst/>
          </a:prstGeom>
        </p:spPr>
      </p:pic>
      <p:grpSp>
        <p:nvGrpSpPr>
          <p:cNvPr id="51" name="Csoportba foglalás 50"/>
          <p:cNvGrpSpPr/>
          <p:nvPr/>
        </p:nvGrpSpPr>
        <p:grpSpPr>
          <a:xfrm>
            <a:off x="7072823" y="1570383"/>
            <a:ext cx="3686448" cy="1956022"/>
            <a:chOff x="4838128" y="1341724"/>
            <a:chExt cx="6103252" cy="3238373"/>
          </a:xfrm>
        </p:grpSpPr>
        <p:pic>
          <p:nvPicPr>
            <p:cNvPr id="16" name="Picture 2" descr="http://ej.iop.org/images/1742-5468/2009/06/P06016/Full/135420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937" y="1341724"/>
              <a:ext cx="6007443" cy="323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Csoportba foglalás 16"/>
            <p:cNvGrpSpPr/>
            <p:nvPr/>
          </p:nvGrpSpPr>
          <p:grpSpPr>
            <a:xfrm>
              <a:off x="4838128" y="1898375"/>
              <a:ext cx="1628040" cy="894574"/>
              <a:chOff x="2109802" y="3583612"/>
              <a:chExt cx="1843197" cy="1008318"/>
            </a:xfrm>
          </p:grpSpPr>
          <p:sp>
            <p:nvSpPr>
              <p:cNvPr id="18" name="Téglalap 17"/>
              <p:cNvSpPr/>
              <p:nvPr/>
            </p:nvSpPr>
            <p:spPr>
              <a:xfrm>
                <a:off x="2155357" y="3637722"/>
                <a:ext cx="1769165" cy="925715"/>
              </a:xfrm>
              <a:prstGeom prst="rect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Egyenes összekötő 18"/>
              <p:cNvCxnSpPr/>
              <p:nvPr/>
            </p:nvCxnSpPr>
            <p:spPr>
              <a:xfrm flipV="1">
                <a:off x="2155357" y="3637722"/>
                <a:ext cx="1769165" cy="92571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45"/>
              <p:cNvSpPr/>
              <p:nvPr/>
            </p:nvSpPr>
            <p:spPr>
              <a:xfrm>
                <a:off x="2109802" y="3583612"/>
                <a:ext cx="83976" cy="839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45"/>
              <p:cNvSpPr/>
              <p:nvPr/>
            </p:nvSpPr>
            <p:spPr>
              <a:xfrm>
                <a:off x="2109803" y="4507953"/>
                <a:ext cx="83976" cy="839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45"/>
              <p:cNvSpPr/>
              <p:nvPr/>
            </p:nvSpPr>
            <p:spPr>
              <a:xfrm>
                <a:off x="3869021" y="3583612"/>
                <a:ext cx="83976" cy="839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45"/>
              <p:cNvSpPr/>
              <p:nvPr/>
            </p:nvSpPr>
            <p:spPr>
              <a:xfrm>
                <a:off x="3869023" y="4507954"/>
                <a:ext cx="83976" cy="839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" name="Csoportba foglalás 23"/>
            <p:cNvGrpSpPr/>
            <p:nvPr/>
          </p:nvGrpSpPr>
          <p:grpSpPr>
            <a:xfrm>
              <a:off x="6528792" y="1954298"/>
              <a:ext cx="1122109" cy="784025"/>
              <a:chOff x="2109802" y="3583612"/>
              <a:chExt cx="1843197" cy="1008318"/>
            </a:xfrm>
          </p:grpSpPr>
          <p:sp>
            <p:nvSpPr>
              <p:cNvPr id="25" name="Téglalap 24"/>
              <p:cNvSpPr/>
              <p:nvPr/>
            </p:nvSpPr>
            <p:spPr>
              <a:xfrm>
                <a:off x="2155357" y="3637722"/>
                <a:ext cx="1769165" cy="925715"/>
              </a:xfrm>
              <a:prstGeom prst="rect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Egyenes összekötő 25"/>
              <p:cNvCxnSpPr/>
              <p:nvPr/>
            </p:nvCxnSpPr>
            <p:spPr>
              <a:xfrm flipV="1">
                <a:off x="2155357" y="3637722"/>
                <a:ext cx="1769165" cy="92571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45"/>
              <p:cNvSpPr/>
              <p:nvPr/>
            </p:nvSpPr>
            <p:spPr>
              <a:xfrm>
                <a:off x="2109802" y="3583612"/>
                <a:ext cx="83976" cy="839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45"/>
              <p:cNvSpPr/>
              <p:nvPr/>
            </p:nvSpPr>
            <p:spPr>
              <a:xfrm>
                <a:off x="2109803" y="4507953"/>
                <a:ext cx="83976" cy="839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45"/>
              <p:cNvSpPr/>
              <p:nvPr/>
            </p:nvSpPr>
            <p:spPr>
              <a:xfrm>
                <a:off x="3869021" y="3583612"/>
                <a:ext cx="83976" cy="839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45"/>
              <p:cNvSpPr/>
              <p:nvPr/>
            </p:nvSpPr>
            <p:spPr>
              <a:xfrm>
                <a:off x="3869023" y="4507954"/>
                <a:ext cx="83976" cy="839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1" name="Csoportba foglalás 30"/>
            <p:cNvGrpSpPr/>
            <p:nvPr/>
          </p:nvGrpSpPr>
          <p:grpSpPr>
            <a:xfrm>
              <a:off x="7713712" y="1765940"/>
              <a:ext cx="1070798" cy="989756"/>
              <a:chOff x="9051499" y="3295886"/>
              <a:chExt cx="777243" cy="718418"/>
            </a:xfrm>
          </p:grpSpPr>
          <p:sp>
            <p:nvSpPr>
              <p:cNvPr id="32" name="Téglalap 31"/>
              <p:cNvSpPr/>
              <p:nvPr/>
            </p:nvSpPr>
            <p:spPr>
              <a:xfrm>
                <a:off x="9051500" y="3295886"/>
                <a:ext cx="774861" cy="718418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Egyenes összekötő 32"/>
              <p:cNvCxnSpPr>
                <a:stCxn id="32" idx="1"/>
                <a:endCxn id="32" idx="3"/>
              </p:cNvCxnSpPr>
              <p:nvPr/>
            </p:nvCxnSpPr>
            <p:spPr>
              <a:xfrm>
                <a:off x="9051500" y="3655095"/>
                <a:ext cx="774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Egyenes összekötő 33"/>
              <p:cNvCxnSpPr/>
              <p:nvPr/>
            </p:nvCxnSpPr>
            <p:spPr>
              <a:xfrm>
                <a:off x="9051499" y="3483645"/>
                <a:ext cx="774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Egyenes összekötő 34"/>
              <p:cNvCxnSpPr/>
              <p:nvPr/>
            </p:nvCxnSpPr>
            <p:spPr>
              <a:xfrm>
                <a:off x="9051499" y="3840832"/>
                <a:ext cx="774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Egyenes összekötő 35"/>
              <p:cNvCxnSpPr/>
              <p:nvPr/>
            </p:nvCxnSpPr>
            <p:spPr>
              <a:xfrm>
                <a:off x="9053881" y="3750345"/>
                <a:ext cx="774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Egyenes összekötő 36"/>
              <p:cNvCxnSpPr/>
              <p:nvPr/>
            </p:nvCxnSpPr>
            <p:spPr>
              <a:xfrm>
                <a:off x="9051500" y="3926558"/>
                <a:ext cx="774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Egyenes összekötő 37"/>
              <p:cNvCxnSpPr/>
              <p:nvPr/>
            </p:nvCxnSpPr>
            <p:spPr>
              <a:xfrm>
                <a:off x="9053881" y="3571751"/>
                <a:ext cx="774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Egyenes összekötő 38"/>
              <p:cNvCxnSpPr/>
              <p:nvPr/>
            </p:nvCxnSpPr>
            <p:spPr>
              <a:xfrm>
                <a:off x="9053881" y="3390776"/>
                <a:ext cx="774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Egyenes összekötő 39"/>
              <p:cNvCxnSpPr>
                <a:endCxn id="32" idx="2"/>
              </p:cNvCxnSpPr>
              <p:nvPr/>
            </p:nvCxnSpPr>
            <p:spPr>
              <a:xfrm>
                <a:off x="9436916" y="3295886"/>
                <a:ext cx="2015" cy="7184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Egyenes összekötő 40"/>
              <p:cNvCxnSpPr/>
              <p:nvPr/>
            </p:nvCxnSpPr>
            <p:spPr>
              <a:xfrm>
                <a:off x="9243201" y="3295886"/>
                <a:ext cx="2015" cy="7184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Egyenes összekötő 41"/>
              <p:cNvCxnSpPr/>
              <p:nvPr/>
            </p:nvCxnSpPr>
            <p:spPr>
              <a:xfrm>
                <a:off x="9629623" y="3295886"/>
                <a:ext cx="2015" cy="7184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Egyenes összekötő 42"/>
              <p:cNvCxnSpPr/>
              <p:nvPr/>
            </p:nvCxnSpPr>
            <p:spPr>
              <a:xfrm>
                <a:off x="9533269" y="3295886"/>
                <a:ext cx="2015" cy="7184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Egyenes összekötő 43"/>
              <p:cNvCxnSpPr/>
              <p:nvPr/>
            </p:nvCxnSpPr>
            <p:spPr>
              <a:xfrm>
                <a:off x="9725977" y="3295886"/>
                <a:ext cx="2015" cy="7184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Egyenes összekötő 44"/>
              <p:cNvCxnSpPr/>
              <p:nvPr/>
            </p:nvCxnSpPr>
            <p:spPr>
              <a:xfrm>
                <a:off x="9336532" y="3295886"/>
                <a:ext cx="2015" cy="7184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Egyenes összekötő 45"/>
              <p:cNvCxnSpPr/>
              <p:nvPr/>
            </p:nvCxnSpPr>
            <p:spPr>
              <a:xfrm>
                <a:off x="9151885" y="3295886"/>
                <a:ext cx="2015" cy="7184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9" name="Kép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1377" y="1757741"/>
              <a:ext cx="1033916" cy="994311"/>
            </a:xfrm>
            <a:prstGeom prst="rect">
              <a:avLst/>
            </a:prstGeom>
          </p:spPr>
        </p:pic>
        <p:pic>
          <p:nvPicPr>
            <p:cNvPr id="50" name="Kép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90442" y="1859115"/>
              <a:ext cx="775769" cy="746052"/>
            </a:xfrm>
            <a:prstGeom prst="rect">
              <a:avLst/>
            </a:prstGeom>
          </p:spPr>
        </p:pic>
      </p:grpSp>
      <p:sp>
        <p:nvSpPr>
          <p:cNvPr id="52" name="Rectangle 6"/>
          <p:cNvSpPr/>
          <p:nvPr/>
        </p:nvSpPr>
        <p:spPr>
          <a:xfrm>
            <a:off x="8666922" y="1520686"/>
            <a:ext cx="2162118" cy="205541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8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Image </a:t>
            </a:r>
            <a:r>
              <a:rPr lang="hu-HU" dirty="0" err="1"/>
              <a:t>Effect</a:t>
            </a:r>
            <a:r>
              <a:rPr lang="hu-HU" dirty="0"/>
              <a:t> </a:t>
            </a:r>
            <a:r>
              <a:rPr lang="hu-HU" dirty="0" err="1"/>
              <a:t>shader</a:t>
            </a:r>
            <a:r>
              <a:rPr lang="hu-HU" dirty="0"/>
              <a:t> </a:t>
            </a:r>
            <a:r>
              <a:rPr lang="hu-HU" dirty="0" err="1"/>
              <a:t>template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38200" y="1690688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sampler2D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fixed4 frag 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fixed4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 = tex2D(_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just invert the colors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1 -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6" name="Rectangle 6"/>
          <p:cNvSpPr/>
          <p:nvPr/>
        </p:nvSpPr>
        <p:spPr>
          <a:xfrm>
            <a:off x="1222513" y="2813118"/>
            <a:ext cx="4522304" cy="38728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292" y="3747052"/>
            <a:ext cx="4629511" cy="262123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50" y="3747053"/>
            <a:ext cx="4643438" cy="2624552"/>
          </a:xfrm>
          <a:prstGeom prst="rect">
            <a:avLst/>
          </a:prstGeom>
        </p:spPr>
      </p:pic>
      <p:grpSp>
        <p:nvGrpSpPr>
          <p:cNvPr id="9" name="Csoportba foglalás 8"/>
          <p:cNvGrpSpPr/>
          <p:nvPr/>
        </p:nvGrpSpPr>
        <p:grpSpPr>
          <a:xfrm>
            <a:off x="407504" y="3607904"/>
            <a:ext cx="4860235" cy="2842592"/>
            <a:chOff x="2109802" y="3583612"/>
            <a:chExt cx="1843197" cy="1008318"/>
          </a:xfrm>
          <a:solidFill>
            <a:schemeClr val="bg1">
              <a:alpha val="43000"/>
            </a:schemeClr>
          </a:solidFill>
        </p:grpSpPr>
        <p:sp>
          <p:nvSpPr>
            <p:cNvPr id="10" name="Téglalap 9"/>
            <p:cNvSpPr/>
            <p:nvPr/>
          </p:nvSpPr>
          <p:spPr>
            <a:xfrm>
              <a:off x="2155357" y="3637722"/>
              <a:ext cx="1769165" cy="925715"/>
            </a:xfrm>
            <a:prstGeom prst="rect">
              <a:avLst/>
            </a:prstGeom>
            <a:grp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Egyenes összekötő 10"/>
            <p:cNvCxnSpPr/>
            <p:nvPr/>
          </p:nvCxnSpPr>
          <p:spPr>
            <a:xfrm flipV="1">
              <a:off x="2155357" y="3637722"/>
              <a:ext cx="1769165" cy="925715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45"/>
            <p:cNvSpPr/>
            <p:nvPr/>
          </p:nvSpPr>
          <p:spPr>
            <a:xfrm>
              <a:off x="2109802" y="3583612"/>
              <a:ext cx="83976" cy="83976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45"/>
            <p:cNvSpPr/>
            <p:nvPr/>
          </p:nvSpPr>
          <p:spPr>
            <a:xfrm>
              <a:off x="2109803" y="4507953"/>
              <a:ext cx="83976" cy="83976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45"/>
            <p:cNvSpPr/>
            <p:nvPr/>
          </p:nvSpPr>
          <p:spPr>
            <a:xfrm>
              <a:off x="3869021" y="3583612"/>
              <a:ext cx="83976" cy="83976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45"/>
            <p:cNvSpPr/>
            <p:nvPr/>
          </p:nvSpPr>
          <p:spPr>
            <a:xfrm>
              <a:off x="3869023" y="4507954"/>
              <a:ext cx="83976" cy="83976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églalap 2"/>
          <p:cNvSpPr/>
          <p:nvPr/>
        </p:nvSpPr>
        <p:spPr>
          <a:xfrm>
            <a:off x="3796748" y="5412731"/>
            <a:ext cx="178904" cy="188843"/>
          </a:xfrm>
          <a:prstGeom prst="rect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églalap 15"/>
          <p:cNvSpPr/>
          <p:nvPr/>
        </p:nvSpPr>
        <p:spPr>
          <a:xfrm>
            <a:off x="9882809" y="5382275"/>
            <a:ext cx="178904" cy="188843"/>
          </a:xfrm>
          <a:prstGeom prst="rect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8"/>
          <p:cNvSpPr txBox="1"/>
          <p:nvPr/>
        </p:nvSpPr>
        <p:spPr>
          <a:xfrm>
            <a:off x="6096000" y="1458658"/>
            <a:ext cx="559573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hu-HU" sz="1600" dirty="0" err="1" smtClean="0"/>
              <a:t>Every</a:t>
            </a:r>
            <a:r>
              <a:rPr lang="hu-HU" sz="1600" dirty="0" smtClean="0"/>
              <a:t> </a:t>
            </a:r>
            <a:r>
              <a:rPr lang="hu-HU" sz="1600" dirty="0" err="1" smtClean="0"/>
              <a:t>instance</a:t>
            </a:r>
            <a:r>
              <a:rPr lang="hu-HU" sz="1600" dirty="0" smtClean="0"/>
              <a:t> of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fragment</a:t>
            </a:r>
            <a:r>
              <a:rPr lang="hu-HU" sz="1600" dirty="0" smtClean="0"/>
              <a:t> </a:t>
            </a:r>
            <a:r>
              <a:rPr lang="hu-HU" sz="1600" dirty="0" err="1" smtClean="0"/>
              <a:t>shader</a:t>
            </a:r>
            <a:r>
              <a:rPr lang="hu-HU" sz="1600" dirty="0" smtClean="0"/>
              <a:t> has a </a:t>
            </a:r>
            <a:r>
              <a:rPr lang="hu-HU" sz="1600" dirty="0" err="1" smtClean="0"/>
              <a:t>unique</a:t>
            </a:r>
            <a:r>
              <a:rPr lang="hu-HU" sz="1600" dirty="0" smtClean="0"/>
              <a:t> </a:t>
            </a:r>
            <a:r>
              <a:rPr lang="hu-HU" sz="1600" dirty="0" err="1" smtClean="0"/>
              <a:t>uv</a:t>
            </a:r>
            <a:r>
              <a:rPr lang="hu-HU" sz="1600" dirty="0" smtClean="0"/>
              <a:t>, </a:t>
            </a:r>
            <a:r>
              <a:rPr lang="hu-HU" sz="1600" dirty="0" err="1" smtClean="0"/>
              <a:t>corresponding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 </a:t>
            </a:r>
            <a:r>
              <a:rPr lang="hu-HU" sz="1600" dirty="0" err="1" smtClean="0"/>
              <a:t>one</a:t>
            </a:r>
            <a:r>
              <a:rPr lang="hu-HU" sz="1600" dirty="0" smtClean="0"/>
              <a:t> pixel of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texture</a:t>
            </a:r>
            <a:r>
              <a:rPr lang="hu-HU" sz="1600" dirty="0" smtClean="0"/>
              <a:t>.</a:t>
            </a:r>
          </a:p>
          <a:p>
            <a:pPr algn="just"/>
            <a:endParaRPr lang="hu-HU" sz="1600" dirty="0" smtClean="0"/>
          </a:p>
          <a:p>
            <a:pPr algn="just"/>
            <a:r>
              <a:rPr lang="hu-HU" sz="1600" dirty="0" smtClean="0"/>
              <a:t>tex2D </a:t>
            </a:r>
            <a:r>
              <a:rPr lang="hu-HU" sz="1600" dirty="0" err="1" smtClean="0"/>
              <a:t>reads</a:t>
            </a:r>
            <a:r>
              <a:rPr lang="hu-HU" sz="1600" dirty="0" smtClean="0"/>
              <a:t> </a:t>
            </a:r>
            <a:r>
              <a:rPr lang="hu-HU" sz="1600" dirty="0" err="1" smtClean="0"/>
              <a:t>this</a:t>
            </a:r>
            <a:r>
              <a:rPr lang="hu-HU" sz="1600" dirty="0" smtClean="0"/>
              <a:t> </a:t>
            </a:r>
            <a:r>
              <a:rPr lang="hu-HU" sz="1600" dirty="0" err="1" smtClean="0"/>
              <a:t>corresponding</a:t>
            </a:r>
            <a:r>
              <a:rPr lang="hu-HU" sz="1600" dirty="0" smtClean="0"/>
              <a:t> pixel of _</a:t>
            </a:r>
            <a:r>
              <a:rPr lang="hu-HU" sz="1600" dirty="0" err="1" smtClean="0"/>
              <a:t>MainTex</a:t>
            </a:r>
            <a:r>
              <a:rPr lang="hu-HU" sz="1600" dirty="0" smtClean="0"/>
              <a:t> and </a:t>
            </a:r>
            <a:r>
              <a:rPr lang="hu-HU" sz="1600" dirty="0" err="1" smtClean="0"/>
              <a:t>applies</a:t>
            </a:r>
            <a:r>
              <a:rPr lang="hu-HU" sz="1600" dirty="0" smtClean="0"/>
              <a:t> </a:t>
            </a:r>
            <a:r>
              <a:rPr lang="hu-HU" sz="1600" dirty="0" err="1" smtClean="0"/>
              <a:t>some</a:t>
            </a:r>
            <a:r>
              <a:rPr lang="hu-HU" sz="1600" dirty="0" smtClean="0"/>
              <a:t> </a:t>
            </a:r>
            <a:r>
              <a:rPr lang="hu-HU" sz="1600" dirty="0" err="1" smtClean="0"/>
              <a:t>function</a:t>
            </a:r>
            <a:r>
              <a:rPr lang="hu-HU" sz="1600" dirty="0" smtClean="0"/>
              <a:t>.</a:t>
            </a:r>
            <a:endParaRPr lang="hu-HU" sz="1600" dirty="0"/>
          </a:p>
          <a:p>
            <a:pPr algn="just"/>
            <a:r>
              <a:rPr lang="hu-HU" sz="1600" dirty="0" err="1" smtClean="0"/>
              <a:t>So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fragment</a:t>
            </a:r>
            <a:r>
              <a:rPr lang="hu-HU" sz="1600" dirty="0" smtClean="0"/>
              <a:t> </a:t>
            </a:r>
            <a:r>
              <a:rPr lang="hu-HU" sz="1600" dirty="0" err="1" smtClean="0"/>
              <a:t>shader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</a:t>
            </a:r>
            <a:r>
              <a:rPr lang="hu-HU" sz="1600" dirty="0" err="1" smtClean="0"/>
              <a:t>tell</a:t>
            </a:r>
            <a:r>
              <a:rPr lang="hu-HU" sz="1600" dirty="0" smtClean="0"/>
              <a:t> </a:t>
            </a:r>
            <a:r>
              <a:rPr lang="hu-HU" sz="1600" dirty="0" err="1" smtClean="0"/>
              <a:t>how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 </a:t>
            </a:r>
            <a:r>
              <a:rPr lang="hu-HU" sz="1600" dirty="0" err="1" smtClean="0"/>
              <a:t>compute</a:t>
            </a:r>
            <a:r>
              <a:rPr lang="hu-HU" sz="1600" dirty="0" smtClean="0"/>
              <a:t> a </a:t>
            </a:r>
            <a:r>
              <a:rPr lang="hu-HU" sz="1600" dirty="0" err="1" smtClean="0"/>
              <a:t>single</a:t>
            </a:r>
            <a:r>
              <a:rPr lang="hu-HU" sz="1600" dirty="0" smtClean="0"/>
              <a:t> pixel of </a:t>
            </a:r>
            <a:r>
              <a:rPr lang="hu-HU" sz="1600" dirty="0" err="1" smtClean="0"/>
              <a:t>the</a:t>
            </a:r>
            <a:r>
              <a:rPr lang="hu-HU" sz="1600" dirty="0" smtClean="0"/>
              <a:t> output.</a:t>
            </a:r>
          </a:p>
          <a:p>
            <a:pPr algn="just"/>
            <a:r>
              <a:rPr lang="hu-HU" sz="1600" dirty="0" err="1"/>
              <a:t>Note</a:t>
            </a:r>
            <a:r>
              <a:rPr lang="hu-HU" sz="1600" dirty="0"/>
              <a:t>: </a:t>
            </a:r>
            <a:r>
              <a:rPr lang="hu-HU" sz="1600" dirty="0" err="1"/>
              <a:t>fragment</a:t>
            </a:r>
            <a:r>
              <a:rPr lang="hu-HU" sz="1600" dirty="0"/>
              <a:t> </a:t>
            </a:r>
            <a:r>
              <a:rPr lang="hu-HU" sz="1600" dirty="0" err="1"/>
              <a:t>shader</a:t>
            </a:r>
            <a:r>
              <a:rPr lang="hu-HU" sz="1600" dirty="0"/>
              <a:t> </a:t>
            </a:r>
            <a:r>
              <a:rPr lang="hu-HU" sz="1600" dirty="0" err="1"/>
              <a:t>instances</a:t>
            </a:r>
            <a:r>
              <a:rPr lang="hu-HU" sz="1600" dirty="0"/>
              <a:t> </a:t>
            </a:r>
            <a:r>
              <a:rPr lang="hu-HU" sz="1600" dirty="0" err="1"/>
              <a:t>run</a:t>
            </a:r>
            <a:r>
              <a:rPr lang="hu-HU" sz="1600" dirty="0"/>
              <a:t> in parallel, </a:t>
            </a:r>
            <a:r>
              <a:rPr lang="hu-HU" sz="1600" dirty="0" err="1"/>
              <a:t>that</a:t>
            </a:r>
            <a:r>
              <a:rPr lang="hu-HU" sz="1600" dirty="0"/>
              <a:t> is </a:t>
            </a:r>
            <a:r>
              <a:rPr lang="hu-HU" sz="1600" dirty="0" err="1"/>
              <a:t>why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GPU is </a:t>
            </a:r>
            <a:r>
              <a:rPr lang="hu-HU" sz="1600" dirty="0" err="1"/>
              <a:t>so</a:t>
            </a:r>
            <a:r>
              <a:rPr lang="hu-HU" sz="1600" dirty="0"/>
              <a:t> </a:t>
            </a:r>
            <a:r>
              <a:rPr lang="hu-HU" sz="1600" dirty="0" err="1"/>
              <a:t>fast</a:t>
            </a:r>
            <a:r>
              <a:rPr lang="hu-HU" sz="1600" dirty="0"/>
              <a:t> (</a:t>
            </a:r>
            <a:r>
              <a:rPr lang="hu-HU" sz="1600" dirty="0" err="1"/>
              <a:t>also</a:t>
            </a:r>
            <a:r>
              <a:rPr lang="hu-HU" sz="1600" dirty="0"/>
              <a:t>: </a:t>
            </a:r>
            <a:r>
              <a:rPr lang="hu-HU" sz="1600" dirty="0" err="1"/>
              <a:t>fragments</a:t>
            </a:r>
            <a:r>
              <a:rPr lang="hu-HU" sz="1600" dirty="0"/>
              <a:t> </a:t>
            </a:r>
            <a:r>
              <a:rPr lang="hu-HU" sz="1600" dirty="0" err="1"/>
              <a:t>have</a:t>
            </a:r>
            <a:r>
              <a:rPr lang="hu-HU" sz="1600" dirty="0"/>
              <a:t> </a:t>
            </a:r>
            <a:r>
              <a:rPr lang="hu-HU" sz="1600" dirty="0" err="1"/>
              <a:t>to</a:t>
            </a:r>
            <a:r>
              <a:rPr lang="hu-HU" sz="1600" dirty="0"/>
              <a:t> be </a:t>
            </a:r>
            <a:r>
              <a:rPr lang="hu-HU" sz="1600" dirty="0" err="1"/>
              <a:t>independent</a:t>
            </a:r>
            <a:r>
              <a:rPr lang="hu-HU" sz="1600" dirty="0" smtClean="0"/>
              <a:t>)</a:t>
            </a:r>
            <a:endParaRPr lang="hu-HU" sz="1600" dirty="0"/>
          </a:p>
        </p:txBody>
      </p:sp>
      <p:sp>
        <p:nvSpPr>
          <p:cNvPr id="5" name="Jobbra nyíl 4"/>
          <p:cNvSpPr/>
          <p:nvPr/>
        </p:nvSpPr>
        <p:spPr>
          <a:xfrm>
            <a:off x="4066813" y="5362397"/>
            <a:ext cx="5756361" cy="248243"/>
          </a:xfrm>
          <a:prstGeom prst="righ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8"/>
          <p:cNvSpPr txBox="1"/>
          <p:nvPr/>
        </p:nvSpPr>
        <p:spPr>
          <a:xfrm>
            <a:off x="2395545" y="5513395"/>
            <a:ext cx="2772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Fragment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transforms</a:t>
            </a:r>
            <a:r>
              <a:rPr lang="hu-HU" dirty="0" smtClean="0"/>
              <a:t> a pixel of </a:t>
            </a:r>
            <a:r>
              <a:rPr lang="hu-HU" dirty="0" err="1" smtClean="0"/>
              <a:t>the</a:t>
            </a:r>
            <a:r>
              <a:rPr lang="hu-HU" dirty="0" smtClean="0"/>
              <a:t> input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875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fast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graphics</a:t>
            </a:r>
            <a:r>
              <a:rPr lang="hu-HU" dirty="0" smtClean="0"/>
              <a:t> </a:t>
            </a:r>
            <a:r>
              <a:rPr lang="hu-HU" dirty="0" err="1" smtClean="0"/>
              <a:t>card</a:t>
            </a:r>
            <a:r>
              <a:rPr lang="hu-HU" dirty="0" smtClean="0"/>
              <a:t>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825625"/>
            <a:ext cx="10931769" cy="4351338"/>
          </a:xfrm>
        </p:spPr>
        <p:txBody>
          <a:bodyPr/>
          <a:lstStyle/>
          <a:p>
            <a:r>
              <a:rPr lang="hu-HU" dirty="0" smtClean="0"/>
              <a:t>Enter play </a:t>
            </a:r>
            <a:r>
              <a:rPr lang="hu-HU" dirty="0" err="1" smtClean="0"/>
              <a:t>mode</a:t>
            </a:r>
            <a:r>
              <a:rPr lang="hu-HU" dirty="0" smtClean="0"/>
              <a:t>, </a:t>
            </a:r>
            <a:r>
              <a:rPr lang="hu-HU" dirty="0" err="1" smtClean="0"/>
              <a:t>open</a:t>
            </a:r>
            <a:r>
              <a:rPr lang="hu-HU" dirty="0" smtClean="0"/>
              <a:t> </a:t>
            </a:r>
            <a:r>
              <a:rPr lang="hu-HU" dirty="0" err="1" smtClean="0"/>
              <a:t>Stats</a:t>
            </a:r>
            <a:r>
              <a:rPr lang="hu-HU" dirty="0" smtClean="0"/>
              <a:t> panel, </a:t>
            </a:r>
            <a:r>
              <a:rPr lang="hu-HU" dirty="0" err="1" smtClean="0"/>
              <a:t>check</a:t>
            </a:r>
            <a:r>
              <a:rPr lang="hu-HU" dirty="0" smtClean="0"/>
              <a:t> </a:t>
            </a:r>
            <a:r>
              <a:rPr lang="hu-HU" dirty="0" err="1"/>
              <a:t>the</a:t>
            </a:r>
            <a:r>
              <a:rPr lang="hu-HU" dirty="0"/>
              <a:t> FPS (</a:t>
            </a:r>
            <a:r>
              <a:rPr lang="hu-HU" dirty="0" err="1"/>
              <a:t>frames</a:t>
            </a:r>
            <a:r>
              <a:rPr lang="hu-HU" dirty="0"/>
              <a:t> per </a:t>
            </a:r>
            <a:r>
              <a:rPr lang="hu-HU" dirty="0" err="1"/>
              <a:t>seconds</a:t>
            </a:r>
            <a:r>
              <a:rPr lang="hu-HU" dirty="0"/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887" y="2508738"/>
            <a:ext cx="6285297" cy="3972078"/>
          </a:xfrm>
          <a:prstGeom prst="rect">
            <a:avLst/>
          </a:prstGeom>
        </p:spPr>
      </p:pic>
      <p:sp>
        <p:nvSpPr>
          <p:cNvPr id="5" name="Rectangle 6"/>
          <p:cNvSpPr/>
          <p:nvPr/>
        </p:nvSpPr>
        <p:spPr>
          <a:xfrm>
            <a:off x="8215923" y="3286005"/>
            <a:ext cx="891076" cy="2465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6"/>
          <p:cNvSpPr/>
          <p:nvPr/>
        </p:nvSpPr>
        <p:spPr>
          <a:xfrm>
            <a:off x="6174152" y="2444139"/>
            <a:ext cx="687754" cy="2465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6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fast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graphics</a:t>
            </a:r>
            <a:r>
              <a:rPr lang="hu-HU" dirty="0" smtClean="0"/>
              <a:t> </a:t>
            </a:r>
            <a:r>
              <a:rPr lang="hu-HU" dirty="0" err="1" smtClean="0"/>
              <a:t>card</a:t>
            </a:r>
            <a:r>
              <a:rPr lang="hu-HU" dirty="0" smtClean="0"/>
              <a:t>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Try</a:t>
            </a:r>
            <a:r>
              <a:rPr lang="hu-HU" dirty="0" smtClean="0"/>
              <a:t>: </a:t>
            </a:r>
            <a:r>
              <a:rPr lang="hu-HU" dirty="0" err="1" smtClean="0"/>
              <a:t>put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rendering</a:t>
            </a:r>
            <a:r>
              <a:rPr lang="hu-HU" dirty="0" smtClean="0"/>
              <a:t> in a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loop</a:t>
            </a:r>
            <a:endParaRPr lang="hu-HU" dirty="0" smtClean="0"/>
          </a:p>
          <a:p>
            <a:r>
              <a:rPr lang="hu-HU" dirty="0" smtClean="0"/>
              <a:t>Modern </a:t>
            </a:r>
            <a:r>
              <a:rPr lang="hu-HU" dirty="0" err="1" smtClean="0"/>
              <a:t>graphics</a:t>
            </a:r>
            <a:r>
              <a:rPr lang="hu-HU" dirty="0" smtClean="0"/>
              <a:t> </a:t>
            </a:r>
            <a:r>
              <a:rPr lang="hu-HU" dirty="0" err="1" smtClean="0"/>
              <a:t>cards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run</a:t>
            </a:r>
            <a:r>
              <a:rPr lang="hu-HU" dirty="0" smtClean="0"/>
              <a:t> a </a:t>
            </a:r>
            <a:r>
              <a:rPr lang="hu-HU" b="1" dirty="0" err="1" smtClean="0"/>
              <a:t>simple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a </a:t>
            </a:r>
            <a:r>
              <a:rPr lang="hu-HU" dirty="0" err="1" smtClean="0"/>
              <a:t>few</a:t>
            </a:r>
            <a:r>
              <a:rPr lang="hu-HU" dirty="0" smtClean="0"/>
              <a:t> </a:t>
            </a:r>
            <a:r>
              <a:rPr lang="hu-HU" dirty="0" err="1" smtClean="0"/>
              <a:t>hundred</a:t>
            </a:r>
            <a:r>
              <a:rPr lang="hu-HU" dirty="0" smtClean="0"/>
              <a:t> </a:t>
            </a:r>
            <a:r>
              <a:rPr lang="hu-HU" dirty="0" err="1" smtClean="0"/>
              <a:t>times</a:t>
            </a:r>
            <a:r>
              <a:rPr lang="hu-HU" dirty="0" smtClean="0"/>
              <a:t> per </a:t>
            </a:r>
            <a:r>
              <a:rPr lang="hu-HU" dirty="0" err="1" smtClean="0"/>
              <a:t>frame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30+ FPS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666750" y="3429754"/>
            <a:ext cx="100774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100;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// only for this test, remove after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fr-FR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void 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OnRenderImage(RenderTexture source, RenderTexture destination) {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())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0;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&lt;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only for this test, remove after</a:t>
            </a:r>
            <a:endParaRPr lang="en-US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  </a:t>
            </a:r>
            <a:r>
              <a:rPr lang="en-US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else {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}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287" y="5491163"/>
            <a:ext cx="460057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2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Let’s</a:t>
            </a:r>
            <a:r>
              <a:rPr lang="hu-HU" dirty="0" smtClean="0"/>
              <a:t> </a:t>
            </a:r>
            <a:r>
              <a:rPr lang="hu-HU" dirty="0" err="1" smtClean="0"/>
              <a:t>change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752475" y="1976438"/>
            <a:ext cx="50196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fixed4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frag 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fixed4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 = tex2D(_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just invert the colors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1 -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5105399" y="3960138"/>
            <a:ext cx="67818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frag 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fr-FR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i.uv).rgb;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rgb2lum =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(0.2126, 0.7152,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0.0722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0.2126*</a:t>
            </a:r>
            <a:r>
              <a:rPr lang="en-US" dirty="0" err="1">
                <a:solidFill>
                  <a:srgbClr val="008000"/>
                </a:solidFill>
                <a:latin typeface="Consolas" panose="020B0609020204030204" pitchFamily="49" charset="0"/>
              </a:rPr>
              <a:t>col.r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 + 0.7152*</a:t>
            </a:r>
            <a:r>
              <a:rPr lang="en-US" dirty="0" err="1">
                <a:solidFill>
                  <a:srgbClr val="008000"/>
                </a:solidFill>
                <a:latin typeface="Consolas" panose="020B0609020204030204" pitchFamily="49" charset="0"/>
              </a:rPr>
              <a:t>col.g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 + 0.0722*</a:t>
            </a:r>
            <a:r>
              <a:rPr lang="en-US" dirty="0" err="1">
                <a:solidFill>
                  <a:srgbClr val="008000"/>
                </a:solidFill>
                <a:latin typeface="Consolas" panose="020B0609020204030204" pitchFamily="49" charset="0"/>
              </a:rPr>
              <a:t>col.b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luminance = dot(col, rgb2lum);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luminance;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// implicit conversion to float3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(col, 1);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6" name="Kanyar jobbra 5"/>
          <p:cNvSpPr/>
          <p:nvPr/>
        </p:nvSpPr>
        <p:spPr>
          <a:xfrm rot="10800000" flipH="1">
            <a:off x="2600324" y="4114800"/>
            <a:ext cx="1885951" cy="1485900"/>
          </a:xfrm>
          <a:prstGeom prst="bentArrow">
            <a:avLst>
              <a:gd name="adj1" fmla="val 25000"/>
              <a:gd name="adj2" fmla="val 26299"/>
              <a:gd name="adj3" fmla="val 25000"/>
              <a:gd name="adj4" fmla="val 43750"/>
            </a:avLst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1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Let’s</a:t>
            </a:r>
            <a:r>
              <a:rPr lang="hu-HU" dirty="0"/>
              <a:t> </a:t>
            </a:r>
            <a:r>
              <a:rPr lang="hu-HU" dirty="0" err="1"/>
              <a:t>change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function</a:t>
            </a:r>
            <a:r>
              <a:rPr lang="hu-HU" dirty="0" smtClean="0"/>
              <a:t> </a:t>
            </a:r>
            <a:r>
              <a:rPr lang="hu-HU" dirty="0" err="1" smtClean="0"/>
              <a:t>call</a:t>
            </a:r>
            <a:endParaRPr lang="hu-HU" dirty="0" smtClean="0"/>
          </a:p>
          <a:p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1581149" y="2751892"/>
            <a:ext cx="77152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luminance(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rgb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0.2126*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rgb.r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+ 0.7152*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rgb.g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+ 0.0722*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rgb.b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frag 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fr-FR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i.uv).rgb;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luminance(col);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(col, 1);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71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class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image </a:t>
            </a:r>
            <a:r>
              <a:rPr lang="hu-HU" dirty="0" err="1" smtClean="0"/>
              <a:t>effects</a:t>
            </a: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656487" y="1849070"/>
            <a:ext cx="1087901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SystemInfo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.supportsImageEffects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"Image Effects are not supported on the current platform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"No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is set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shader.isSupported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"Unsupported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material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material.hideFlags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HideFlags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.DontSave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6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Luminance</a:t>
            </a:r>
            <a:r>
              <a:rPr lang="hu-HU" dirty="0" smtClean="0"/>
              <a:t> post </a:t>
            </a:r>
            <a:r>
              <a:rPr lang="hu-HU" dirty="0" err="1" smtClean="0"/>
              <a:t>effect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1825625"/>
            <a:ext cx="8077200" cy="455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6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Basic image </a:t>
            </a:r>
            <a:r>
              <a:rPr lang="hu-HU" dirty="0" err="1" smtClean="0"/>
              <a:t>simplification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Motivation</a:t>
            </a:r>
            <a:r>
              <a:rPr lang="hu-HU" dirty="0" smtClean="0"/>
              <a:t>: </a:t>
            </a:r>
            <a:r>
              <a:rPr lang="hu-HU" dirty="0" err="1" smtClean="0"/>
              <a:t>decrease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number</a:t>
            </a:r>
            <a:r>
              <a:rPr lang="hu-HU" dirty="0" smtClean="0"/>
              <a:t> of </a:t>
            </a:r>
            <a:r>
              <a:rPr lang="hu-HU" dirty="0" err="1" smtClean="0"/>
              <a:t>colors</a:t>
            </a:r>
            <a:endParaRPr lang="hu-HU" dirty="0"/>
          </a:p>
          <a:p>
            <a:r>
              <a:rPr lang="hu-HU" dirty="0" err="1" smtClean="0"/>
              <a:t>Quantize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luminance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464" y="528638"/>
            <a:ext cx="1885511" cy="1763428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067239" y="3001864"/>
            <a:ext cx="965791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luminance(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rgb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0.2126*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rgb.r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+ 0.7152*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rgb.g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+ 0.0722*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rgb.b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hu-HU" dirty="0" smtClean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endParaRPr lang="hu-HU" dirty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frag(v2f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replace the old "frag" with this one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fr-FR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i.uv).rgb;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luminance(col);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levels = 8;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luminance_new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floor(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levels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/ levels;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luminance_new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(col, 1);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63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Basic image </a:t>
            </a:r>
            <a:r>
              <a:rPr lang="hu-HU" dirty="0" err="1" smtClean="0"/>
              <a:t>simplification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Motivation</a:t>
            </a:r>
            <a:r>
              <a:rPr lang="hu-HU" dirty="0" smtClean="0"/>
              <a:t>: </a:t>
            </a:r>
            <a:r>
              <a:rPr lang="hu-HU" dirty="0" err="1" smtClean="0"/>
              <a:t>decrease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number</a:t>
            </a:r>
            <a:r>
              <a:rPr lang="hu-HU" dirty="0" smtClean="0"/>
              <a:t> of </a:t>
            </a:r>
            <a:r>
              <a:rPr lang="hu-HU" dirty="0" err="1" smtClean="0"/>
              <a:t>colors</a:t>
            </a:r>
            <a:endParaRPr lang="hu-HU" dirty="0"/>
          </a:p>
          <a:p>
            <a:r>
              <a:rPr lang="hu-HU" dirty="0" err="1" smtClean="0"/>
              <a:t>Quantize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luminance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464" y="528638"/>
            <a:ext cx="1885511" cy="1763428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067239" y="3001864"/>
            <a:ext cx="965791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luminance(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rgb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0.2126*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rgb.r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+ 0.7152*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rgb.g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+ 0.0722*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rgb.b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hu-HU" dirty="0" smtClean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endParaRPr lang="hu-HU" dirty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frag(v2f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replace the old "frag" with this one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fr-FR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i.uv).rgb;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luminance(col);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levels = 8;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luminance_new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floor(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levels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/ levels;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luminance_new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(col, 1);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6" name="Rectangle 6"/>
          <p:cNvSpPr/>
          <p:nvPr/>
        </p:nvSpPr>
        <p:spPr>
          <a:xfrm>
            <a:off x="4191001" y="5411788"/>
            <a:ext cx="5467349" cy="46513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8"/>
          <p:cNvSpPr txBox="1"/>
          <p:nvPr/>
        </p:nvSpPr>
        <p:spPr>
          <a:xfrm>
            <a:off x="8230041" y="5013088"/>
            <a:ext cx="14382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Quantization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9088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Luminance</a:t>
            </a:r>
            <a:r>
              <a:rPr lang="hu-HU" dirty="0" smtClean="0"/>
              <a:t> </a:t>
            </a:r>
            <a:r>
              <a:rPr lang="hu-HU" dirty="0" err="1" smtClean="0"/>
              <a:t>quantization</a:t>
            </a:r>
            <a:r>
              <a:rPr lang="hu-HU" dirty="0" smtClean="0"/>
              <a:t> post </a:t>
            </a:r>
            <a:r>
              <a:rPr lang="hu-HU" dirty="0" err="1" smtClean="0"/>
              <a:t>effect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300" y="1690688"/>
            <a:ext cx="8597399" cy="482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Passing</a:t>
            </a:r>
            <a:r>
              <a:rPr lang="hu-HU" dirty="0" smtClean="0"/>
              <a:t> </a:t>
            </a:r>
            <a:r>
              <a:rPr lang="hu-HU" dirty="0" err="1" smtClean="0"/>
              <a:t>parameters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number</a:t>
            </a:r>
            <a:r>
              <a:rPr lang="hu-HU" dirty="0" smtClean="0"/>
              <a:t> of </a:t>
            </a:r>
            <a:r>
              <a:rPr lang="hu-HU" dirty="0" err="1" smtClean="0"/>
              <a:t>quantization</a:t>
            </a:r>
            <a:r>
              <a:rPr lang="hu-HU" dirty="0" smtClean="0"/>
              <a:t> </a:t>
            </a:r>
            <a:r>
              <a:rPr lang="hu-HU" dirty="0" err="1" smtClean="0"/>
              <a:t>levels</a:t>
            </a:r>
            <a:r>
              <a:rPr lang="hu-HU" dirty="0" smtClean="0"/>
              <a:t> </a:t>
            </a:r>
            <a:r>
              <a:rPr lang="hu-HU" dirty="0" err="1" smtClean="0"/>
              <a:t>should</a:t>
            </a:r>
            <a:r>
              <a:rPr lang="hu-HU" dirty="0" smtClean="0"/>
              <a:t> be a </a:t>
            </a:r>
            <a:r>
              <a:rPr lang="hu-HU" dirty="0" err="1" smtClean="0"/>
              <a:t>user</a:t>
            </a:r>
            <a:r>
              <a:rPr lang="hu-HU" dirty="0" smtClean="0"/>
              <a:t> </a:t>
            </a:r>
            <a:r>
              <a:rPr lang="hu-HU" dirty="0" err="1" smtClean="0"/>
              <a:t>parameter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1152964" y="3754339"/>
            <a:ext cx="96579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frag(v2f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replace the old "frag" with this one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fr-FR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i.uv).rgb;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luminance(col);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levels = 8;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luminance_new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floor(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levels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/ levels;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luminance_new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(col, 1);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5" name="Rectangle 6"/>
          <p:cNvSpPr/>
          <p:nvPr/>
        </p:nvSpPr>
        <p:spPr>
          <a:xfrm>
            <a:off x="1590676" y="4545013"/>
            <a:ext cx="2076449" cy="46513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91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Passing</a:t>
            </a:r>
            <a:r>
              <a:rPr lang="hu-HU" dirty="0" smtClean="0"/>
              <a:t> </a:t>
            </a:r>
            <a:r>
              <a:rPr lang="hu-HU" dirty="0" err="1" smtClean="0"/>
              <a:t>parameters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number</a:t>
            </a:r>
            <a:r>
              <a:rPr lang="hu-HU" dirty="0" smtClean="0"/>
              <a:t> of </a:t>
            </a:r>
            <a:r>
              <a:rPr lang="hu-HU" dirty="0" err="1" smtClean="0"/>
              <a:t>quantization</a:t>
            </a:r>
            <a:r>
              <a:rPr lang="hu-HU" dirty="0" smtClean="0"/>
              <a:t> </a:t>
            </a:r>
            <a:r>
              <a:rPr lang="hu-HU" dirty="0" err="1" smtClean="0"/>
              <a:t>levels</a:t>
            </a:r>
            <a:r>
              <a:rPr lang="hu-HU" dirty="0" smtClean="0"/>
              <a:t> </a:t>
            </a:r>
            <a:r>
              <a:rPr lang="hu-HU" dirty="0" err="1" smtClean="0"/>
              <a:t>should</a:t>
            </a:r>
            <a:r>
              <a:rPr lang="hu-HU" dirty="0" smtClean="0"/>
              <a:t> be a </a:t>
            </a:r>
            <a:r>
              <a:rPr lang="hu-HU" dirty="0" err="1" smtClean="0"/>
              <a:t>user</a:t>
            </a:r>
            <a:r>
              <a:rPr lang="hu-HU" dirty="0" smtClean="0"/>
              <a:t> </a:t>
            </a:r>
            <a:r>
              <a:rPr lang="hu-HU" dirty="0" err="1" smtClean="0"/>
              <a:t>parameter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1152964" y="3754339"/>
            <a:ext cx="96579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frag(v2f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replace the old "frag" with this one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float3</a:t>
            </a:r>
            <a:r>
              <a:rPr lang="fr-FR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i.uv).rgb;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luminance(col);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trike="sngStrike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int</a:t>
            </a:r>
            <a:r>
              <a:rPr lang="en-US" strike="sngStrike" dirty="0" smtClean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levels = 8;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luminance_new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floor(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levels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/ levels;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col.rgb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luminance_new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luminance_orig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(col, 1);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1152964" y="26234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levels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21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Passing</a:t>
            </a:r>
            <a:r>
              <a:rPr lang="hu-HU" dirty="0" smtClean="0"/>
              <a:t> </a:t>
            </a:r>
            <a:r>
              <a:rPr lang="hu-HU" dirty="0" err="1" smtClean="0"/>
              <a:t>parameters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General </a:t>
            </a:r>
            <a:r>
              <a:rPr lang="hu-HU" dirty="0" err="1" smtClean="0"/>
              <a:t>form</a:t>
            </a:r>
            <a:r>
              <a:rPr lang="hu-HU" dirty="0" smtClean="0"/>
              <a:t> of uniform </a:t>
            </a:r>
            <a:r>
              <a:rPr lang="hu-HU" dirty="0" err="1" smtClean="0"/>
              <a:t>setter</a:t>
            </a:r>
            <a:r>
              <a:rPr lang="hu-HU" dirty="0" smtClean="0"/>
              <a:t> </a:t>
            </a:r>
            <a:r>
              <a:rPr lang="hu-HU" dirty="0" err="1" smtClean="0"/>
              <a:t>function</a:t>
            </a:r>
            <a:r>
              <a:rPr lang="hu-HU" dirty="0" smtClean="0"/>
              <a:t>:</a:t>
            </a:r>
          </a:p>
          <a:p>
            <a:pPr lvl="1"/>
            <a:r>
              <a:rPr lang="hu-HU" dirty="0" err="1" smtClean="0"/>
              <a:t>material.set</a:t>
            </a:r>
            <a:r>
              <a:rPr lang="hu-HU" dirty="0" smtClean="0"/>
              <a:t>[</a:t>
            </a:r>
            <a:r>
              <a:rPr lang="hu-HU" dirty="0" err="1" smtClean="0"/>
              <a:t>VariableType</a:t>
            </a:r>
            <a:r>
              <a:rPr lang="hu-HU" dirty="0" smtClean="0"/>
              <a:t>](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"</a:t>
            </a:r>
            <a:r>
              <a:rPr lang="hu-HU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nameInTheShader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",</a:t>
            </a:r>
            <a:r>
              <a:rPr lang="hu-HU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scriptVariable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1062892" y="2850104"/>
            <a:ext cx="75418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public class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LumQuantEffect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: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PostEffectsBase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Range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(1,50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)]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// allowed range in the inspector view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levels = 8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hu-HU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...</a:t>
            </a:r>
            <a:endParaRPr lang="en-US" dirty="0"/>
          </a:p>
        </p:txBody>
      </p:sp>
      <p:sp>
        <p:nvSpPr>
          <p:cNvPr id="7" name="Téglalap 6"/>
          <p:cNvSpPr/>
          <p:nvPr/>
        </p:nvSpPr>
        <p:spPr>
          <a:xfrm>
            <a:off x="1445846" y="4699635"/>
            <a:ext cx="93003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void OnRenderImage(RenderTexture source, RenderTexture destination) {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())</a:t>
            </a:r>
            <a:r>
              <a:rPr lang="hu-HU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  <a:endParaRPr lang="en-US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"levels"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levels);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    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  <a:endParaRPr lang="hu-HU" dirty="0" smtClean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...</a:t>
            </a:r>
            <a:endParaRPr lang="en-US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687" y="3560604"/>
            <a:ext cx="46101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8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Effect</a:t>
            </a:r>
            <a:r>
              <a:rPr lang="hu-HU" dirty="0" smtClean="0"/>
              <a:t> of </a:t>
            </a:r>
            <a:r>
              <a:rPr lang="hu-HU" dirty="0" err="1" smtClean="0"/>
              <a:t>quantization</a:t>
            </a:r>
            <a:r>
              <a:rPr lang="hu-HU" dirty="0" smtClean="0"/>
              <a:t> </a:t>
            </a:r>
            <a:r>
              <a:rPr lang="hu-HU" dirty="0" err="1" smtClean="0"/>
              <a:t>levels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05193"/>
            <a:ext cx="10515600" cy="4351338"/>
          </a:xfrm>
        </p:spPr>
        <p:txBody>
          <a:bodyPr/>
          <a:lstStyle/>
          <a:p>
            <a:r>
              <a:rPr lang="hu-HU" dirty="0" smtClean="0"/>
              <a:t>Play </a:t>
            </a:r>
            <a:r>
              <a:rPr lang="hu-HU" dirty="0" err="1" smtClean="0"/>
              <a:t>with</a:t>
            </a:r>
            <a:r>
              <a:rPr lang="hu-HU" dirty="0" smtClean="0"/>
              <a:t> it! (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much</a:t>
            </a:r>
            <a:r>
              <a:rPr lang="hu-HU" dirty="0" smtClean="0"/>
              <a:t> </a:t>
            </a:r>
            <a:r>
              <a:rPr lang="hu-HU" dirty="0" err="1" smtClean="0"/>
              <a:t>difference</a:t>
            </a:r>
            <a:r>
              <a:rPr lang="hu-HU" dirty="0" smtClean="0"/>
              <a:t> over 30) 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23" y="4423506"/>
            <a:ext cx="4103801" cy="230651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23" y="2041708"/>
            <a:ext cx="4103798" cy="230651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056" y="2041708"/>
            <a:ext cx="4103798" cy="230651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00" y="4424544"/>
            <a:ext cx="4101954" cy="2305478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99666" y="2872431"/>
            <a:ext cx="128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Levels</a:t>
            </a:r>
            <a:r>
              <a:rPr lang="hu-HU" dirty="0" smtClean="0"/>
              <a:t> = 2</a:t>
            </a:r>
            <a:endParaRPr lang="en-US" dirty="0"/>
          </a:p>
        </p:txBody>
      </p:sp>
      <p:sp>
        <p:nvSpPr>
          <p:cNvPr id="10" name="Szövegdoboz 9"/>
          <p:cNvSpPr txBox="1"/>
          <p:nvPr/>
        </p:nvSpPr>
        <p:spPr>
          <a:xfrm>
            <a:off x="299666" y="5302900"/>
            <a:ext cx="128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Levels</a:t>
            </a:r>
            <a:r>
              <a:rPr lang="hu-HU" dirty="0" smtClean="0"/>
              <a:t> = 8</a:t>
            </a:r>
            <a:endParaRPr lang="en-US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0136681" y="3010299"/>
            <a:ext cx="128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Levels</a:t>
            </a:r>
            <a:r>
              <a:rPr lang="hu-HU" dirty="0" smtClean="0"/>
              <a:t> = 4</a:t>
            </a:r>
            <a:endParaRPr lang="en-US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0131546" y="5302900"/>
            <a:ext cx="128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Levels</a:t>
            </a:r>
            <a:r>
              <a:rPr lang="hu-HU" dirty="0" smtClean="0"/>
              <a:t> =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41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Effect</a:t>
            </a:r>
            <a:r>
              <a:rPr lang="hu-HU" dirty="0"/>
              <a:t> of </a:t>
            </a:r>
            <a:r>
              <a:rPr lang="hu-HU" dirty="0" err="1"/>
              <a:t>quantization</a:t>
            </a:r>
            <a:r>
              <a:rPr lang="hu-HU" dirty="0"/>
              <a:t> </a:t>
            </a:r>
            <a:r>
              <a:rPr lang="hu-HU" dirty="0" err="1" smtClean="0"/>
              <a:t>levels</a:t>
            </a:r>
            <a:r>
              <a:rPr lang="hu-HU" dirty="0" smtClean="0"/>
              <a:t> + </a:t>
            </a:r>
            <a:r>
              <a:rPr lang="hu-HU" dirty="0" err="1" smtClean="0"/>
              <a:t>light</a:t>
            </a:r>
            <a:r>
              <a:rPr lang="hu-HU" dirty="0" smtClean="0"/>
              <a:t> </a:t>
            </a:r>
            <a:r>
              <a:rPr lang="hu-HU" dirty="0" err="1" smtClean="0"/>
              <a:t>intensity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36929"/>
            <a:ext cx="10515600" cy="4351338"/>
          </a:xfrm>
        </p:spPr>
        <p:txBody>
          <a:bodyPr>
            <a:normAutofit/>
          </a:bodyPr>
          <a:lstStyle/>
          <a:p>
            <a:r>
              <a:rPr lang="hu-HU" sz="2400" dirty="0" err="1" smtClean="0"/>
              <a:t>For</a:t>
            </a:r>
            <a:r>
              <a:rPr lang="hu-HU" sz="2400" dirty="0" smtClean="0"/>
              <a:t> </a:t>
            </a:r>
            <a:r>
              <a:rPr lang="hu-HU" sz="2400" dirty="0" err="1" smtClean="0"/>
              <a:t>low</a:t>
            </a:r>
            <a:r>
              <a:rPr lang="hu-HU" sz="2400" dirty="0" smtClean="0"/>
              <a:t> </a:t>
            </a:r>
            <a:r>
              <a:rPr lang="hu-HU" sz="2400" dirty="0" err="1" smtClean="0"/>
              <a:t>number</a:t>
            </a:r>
            <a:r>
              <a:rPr lang="hu-HU" sz="2400" dirty="0" smtClean="0"/>
              <a:t> of </a:t>
            </a:r>
            <a:r>
              <a:rPr lang="hu-HU" sz="2400" dirty="0" err="1" smtClean="0"/>
              <a:t>quantization</a:t>
            </a:r>
            <a:r>
              <a:rPr lang="hu-HU" sz="2400" dirty="0" smtClean="0"/>
              <a:t> </a:t>
            </a:r>
            <a:r>
              <a:rPr lang="hu-HU" sz="2400" dirty="0" err="1" smtClean="0"/>
              <a:t>bins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result</a:t>
            </a:r>
            <a:r>
              <a:rPr lang="hu-HU" sz="2400" dirty="0" smtClean="0"/>
              <a:t> </a:t>
            </a:r>
            <a:r>
              <a:rPr lang="hu-HU" sz="2400" dirty="0" err="1" smtClean="0"/>
              <a:t>may</a:t>
            </a:r>
            <a:r>
              <a:rPr lang="hu-HU" sz="2400" dirty="0" smtClean="0"/>
              <a:t> be </a:t>
            </a:r>
            <a:r>
              <a:rPr lang="hu-HU" sz="2400" dirty="0" err="1" smtClean="0"/>
              <a:t>too</a:t>
            </a:r>
            <a:r>
              <a:rPr lang="hu-HU" sz="2400" dirty="0" smtClean="0"/>
              <a:t> </a:t>
            </a:r>
            <a:r>
              <a:rPr lang="hu-HU" sz="2400" dirty="0" err="1" smtClean="0"/>
              <a:t>dark</a:t>
            </a:r>
            <a:r>
              <a:rPr lang="hu-HU" sz="2400" dirty="0" smtClean="0"/>
              <a:t> </a:t>
            </a:r>
            <a:r>
              <a:rPr lang="hu-HU" sz="2400" dirty="0" err="1" smtClean="0"/>
              <a:t>depending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light</a:t>
            </a:r>
            <a:r>
              <a:rPr lang="hu-HU" sz="2400" dirty="0" smtClean="0"/>
              <a:t> </a:t>
            </a:r>
            <a:r>
              <a:rPr lang="hu-HU" sz="2400" dirty="0" err="1" smtClean="0"/>
              <a:t>sources</a:t>
            </a:r>
            <a:r>
              <a:rPr lang="hu-HU" sz="2400" dirty="0" smtClean="0"/>
              <a:t> (Moon and Sun in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sample</a:t>
            </a:r>
            <a:r>
              <a:rPr lang="hu-HU" sz="2400" dirty="0" smtClean="0"/>
              <a:t> </a:t>
            </a:r>
            <a:r>
              <a:rPr lang="hu-HU" sz="2400" dirty="0" err="1" smtClean="0"/>
              <a:t>scene</a:t>
            </a:r>
            <a:r>
              <a:rPr lang="hu-HU" sz="2400" dirty="0" smtClean="0"/>
              <a:t>)</a:t>
            </a:r>
          </a:p>
          <a:p>
            <a:pPr lvl="1"/>
            <a:r>
              <a:rPr lang="hu-HU" sz="2000" dirty="0" err="1" smtClean="0"/>
              <a:t>Try</a:t>
            </a:r>
            <a:r>
              <a:rPr lang="hu-HU" sz="2000" dirty="0" smtClean="0"/>
              <a:t> </a:t>
            </a:r>
            <a:r>
              <a:rPr lang="hu-HU" sz="2000" dirty="0" err="1" smtClean="0"/>
              <a:t>to</a:t>
            </a:r>
            <a:r>
              <a:rPr lang="hu-HU" sz="2000" dirty="0" smtClean="0"/>
              <a:t> play </a:t>
            </a:r>
            <a:r>
              <a:rPr lang="hu-HU" sz="2000" dirty="0" err="1" smtClean="0"/>
              <a:t>with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light</a:t>
            </a:r>
            <a:r>
              <a:rPr lang="hu-HU" sz="2000" dirty="0" smtClean="0"/>
              <a:t> </a:t>
            </a:r>
            <a:r>
              <a:rPr lang="hu-HU" sz="2000" dirty="0" err="1" smtClean="0"/>
              <a:t>intensity</a:t>
            </a:r>
            <a:r>
              <a:rPr lang="hu-HU" sz="2000" dirty="0" smtClean="0"/>
              <a:t>!</a:t>
            </a:r>
            <a:endParaRPr lang="en-US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65" y="5092569"/>
            <a:ext cx="2613071" cy="141518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599" y="5112070"/>
            <a:ext cx="2640928" cy="137618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087" y="5128785"/>
            <a:ext cx="2663214" cy="135946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6" y="2884455"/>
            <a:ext cx="3811482" cy="214222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3" y="2884455"/>
            <a:ext cx="3811482" cy="214222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24" y="2884455"/>
            <a:ext cx="3811483" cy="2142220"/>
          </a:xfrm>
          <a:prstGeom prst="rect">
            <a:avLst/>
          </a:prstGeom>
        </p:spPr>
      </p:pic>
      <p:sp>
        <p:nvSpPr>
          <p:cNvPr id="10" name="Rectangle 6"/>
          <p:cNvSpPr/>
          <p:nvPr/>
        </p:nvSpPr>
        <p:spPr>
          <a:xfrm>
            <a:off x="756186" y="5182409"/>
            <a:ext cx="752184" cy="21021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6"/>
          <p:cNvSpPr/>
          <p:nvPr/>
        </p:nvSpPr>
        <p:spPr>
          <a:xfrm>
            <a:off x="4848935" y="5200689"/>
            <a:ext cx="752184" cy="21021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6"/>
          <p:cNvSpPr/>
          <p:nvPr/>
        </p:nvSpPr>
        <p:spPr>
          <a:xfrm>
            <a:off x="8897912" y="5196629"/>
            <a:ext cx="752184" cy="21021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6"/>
          <p:cNvSpPr/>
          <p:nvPr/>
        </p:nvSpPr>
        <p:spPr>
          <a:xfrm>
            <a:off x="650265" y="6297540"/>
            <a:ext cx="1491150" cy="21021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6"/>
          <p:cNvSpPr/>
          <p:nvPr/>
        </p:nvSpPr>
        <p:spPr>
          <a:xfrm>
            <a:off x="4654137" y="6297540"/>
            <a:ext cx="1491150" cy="21021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6"/>
          <p:cNvSpPr/>
          <p:nvPr/>
        </p:nvSpPr>
        <p:spPr>
          <a:xfrm>
            <a:off x="8628544" y="6313209"/>
            <a:ext cx="1491150" cy="21021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82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Convolution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Create</a:t>
            </a:r>
            <a:r>
              <a:rPr lang="hu-HU" dirty="0" smtClean="0"/>
              <a:t> a </a:t>
            </a:r>
            <a:r>
              <a:rPr lang="hu-HU" dirty="0" err="1" smtClean="0"/>
              <a:t>new</a:t>
            </a:r>
            <a:r>
              <a:rPr lang="hu-HU" dirty="0" smtClean="0"/>
              <a:t> C# script and a </a:t>
            </a:r>
            <a:r>
              <a:rPr lang="hu-HU" dirty="0" err="1" smtClean="0"/>
              <a:t>new</a:t>
            </a:r>
            <a:r>
              <a:rPr lang="hu-HU" dirty="0" smtClean="0"/>
              <a:t> Image </a:t>
            </a:r>
            <a:r>
              <a:rPr lang="hu-HU" dirty="0" err="1" smtClean="0"/>
              <a:t>Effect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r>
              <a:rPr lang="hu-HU" dirty="0" err="1" smtClean="0"/>
              <a:t>Call</a:t>
            </a:r>
            <a:r>
              <a:rPr lang="hu-HU" dirty="0" smtClean="0"/>
              <a:t> </a:t>
            </a:r>
            <a:r>
              <a:rPr lang="hu-HU" dirty="0" err="1" smtClean="0"/>
              <a:t>them</a:t>
            </a:r>
            <a:r>
              <a:rPr lang="hu-HU" dirty="0" smtClean="0"/>
              <a:t> </a:t>
            </a:r>
            <a:r>
              <a:rPr lang="hu-HU" dirty="0" err="1" smtClean="0"/>
              <a:t>ConvolutionEffect</a:t>
            </a:r>
            <a:r>
              <a:rPr lang="hu-HU" dirty="0" smtClean="0"/>
              <a:t> and </a:t>
            </a:r>
            <a:r>
              <a:rPr lang="hu-HU" dirty="0" err="1" smtClean="0"/>
              <a:t>Convolution</a:t>
            </a:r>
            <a:r>
              <a:rPr lang="hu-HU" dirty="0" smtClean="0"/>
              <a:t>, </a:t>
            </a:r>
            <a:r>
              <a:rPr lang="hu-HU" dirty="0" err="1" smtClean="0"/>
              <a:t>respectively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83" y="3041406"/>
            <a:ext cx="229552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5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class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image </a:t>
            </a:r>
            <a:r>
              <a:rPr lang="hu-HU" dirty="0" err="1" smtClean="0"/>
              <a:t>effects</a:t>
            </a: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656487" y="1849070"/>
            <a:ext cx="1087901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SystemInfo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.supportsImageEffects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"Image Effects are not supported on the current platform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"No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is set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shader.isSupported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"Unsupported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material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material.hideFlags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HideFlags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.DontSave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1387092" y="2004434"/>
            <a:ext cx="9874877" cy="127634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8"/>
          <p:cNvSpPr txBox="1"/>
          <p:nvPr/>
        </p:nvSpPr>
        <p:spPr>
          <a:xfrm>
            <a:off x="5864548" y="2835982"/>
            <a:ext cx="379380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platforms</a:t>
            </a:r>
            <a:r>
              <a:rPr lang="hu-HU" dirty="0" smtClean="0"/>
              <a:t> </a:t>
            </a:r>
            <a:r>
              <a:rPr lang="hu-HU" dirty="0" err="1" smtClean="0"/>
              <a:t>may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support</a:t>
            </a:r>
            <a:r>
              <a:rPr lang="hu-HU" dirty="0" smtClean="0"/>
              <a:t> post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r>
              <a:rPr lang="hu-HU" dirty="0" smtClean="0"/>
              <a:t> (image </a:t>
            </a:r>
            <a:r>
              <a:rPr lang="hu-HU" dirty="0" err="1" smtClean="0"/>
              <a:t>effects</a:t>
            </a:r>
            <a:r>
              <a:rPr lang="hu-HU" dirty="0" smtClean="0"/>
              <a:t>)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all</a:t>
            </a:r>
            <a:r>
              <a:rPr lang="hu-HU" dirty="0" smtClean="0"/>
              <a:t>,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checked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SystemInfo.supportImageEffects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415704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Convolution</a:t>
            </a:r>
            <a:r>
              <a:rPr lang="hu-HU" dirty="0" smtClean="0"/>
              <a:t> C# script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Similar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Luminance</a:t>
            </a:r>
            <a:r>
              <a:rPr lang="hu-HU" dirty="0" smtClean="0"/>
              <a:t> </a:t>
            </a:r>
            <a:r>
              <a:rPr lang="hu-HU" dirty="0" err="1" smtClean="0"/>
              <a:t>Quantization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script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1016000" y="2539785"/>
            <a:ext cx="100115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</a:p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ConvolutionEffect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"NPR/Convolution"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40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4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4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40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/>
          </a:p>
        </p:txBody>
      </p:sp>
      <p:sp>
        <p:nvSpPr>
          <p:cNvPr id="5" name="Rectangle 6"/>
          <p:cNvSpPr/>
          <p:nvPr/>
        </p:nvSpPr>
        <p:spPr>
          <a:xfrm>
            <a:off x="1739169" y="3614984"/>
            <a:ext cx="4278677" cy="34741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11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Convolution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Change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name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1070708" y="273159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"NPR/Convolution"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Properties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"Texture"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2D) = 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"white"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{}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5" name="Rectangle 6"/>
          <p:cNvSpPr/>
          <p:nvPr/>
        </p:nvSpPr>
        <p:spPr>
          <a:xfrm>
            <a:off x="955430" y="2731591"/>
            <a:ext cx="3358662" cy="40237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7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Convolution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Need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visit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neighbouring</a:t>
            </a:r>
            <a:r>
              <a:rPr lang="hu-HU" dirty="0" smtClean="0"/>
              <a:t> </a:t>
            </a:r>
            <a:r>
              <a:rPr lang="hu-HU" dirty="0" err="1" smtClean="0"/>
              <a:t>pixels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(</a:t>
            </a:r>
            <a:r>
              <a:rPr lang="hu-HU" dirty="0" err="1" smtClean="0"/>
              <a:t>texels</a:t>
            </a:r>
            <a:r>
              <a:rPr lang="hu-HU" dirty="0" smtClean="0"/>
              <a:t>)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coordinates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normalized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[0,1]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pic>
        <p:nvPicPr>
          <p:cNvPr id="6" name="Picture 4" descr="http://www.coe.neu.edu/Research/rcl/projects/adaptableCUDA/SlidingWind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86" y="2254530"/>
            <a:ext cx="6023322" cy="174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1104708" y="512438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fixed4 frag 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fixed4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col = tex2D(_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dirty="0"/>
          </a:p>
        </p:txBody>
      </p:sp>
      <p:sp>
        <p:nvSpPr>
          <p:cNvPr id="10" name="Rectangle 6"/>
          <p:cNvSpPr/>
          <p:nvPr/>
        </p:nvSpPr>
        <p:spPr>
          <a:xfrm>
            <a:off x="5019428" y="5653148"/>
            <a:ext cx="1021863" cy="40237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978" y="3076071"/>
            <a:ext cx="4260132" cy="56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9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Convolution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Unity</a:t>
            </a:r>
            <a:r>
              <a:rPr lang="hu-HU" dirty="0" smtClean="0"/>
              <a:t> </a:t>
            </a:r>
            <a:r>
              <a:rPr lang="hu-HU" dirty="0" err="1" smtClean="0"/>
              <a:t>automatically</a:t>
            </a:r>
            <a:r>
              <a:rPr lang="hu-HU" dirty="0" smtClean="0"/>
              <a:t> </a:t>
            </a:r>
            <a:r>
              <a:rPr lang="hu-HU" dirty="0" err="1" smtClean="0"/>
              <a:t>fills</a:t>
            </a:r>
            <a:r>
              <a:rPr lang="hu-HU" dirty="0" smtClean="0"/>
              <a:t> a </a:t>
            </a:r>
            <a:r>
              <a:rPr lang="hu-HU" dirty="0" err="1" smtClean="0"/>
              <a:t>builtin</a:t>
            </a:r>
            <a:r>
              <a:rPr lang="hu-HU" dirty="0" smtClean="0"/>
              <a:t> </a:t>
            </a:r>
            <a:r>
              <a:rPr lang="hu-HU" dirty="0" err="1" smtClean="0"/>
              <a:t>variable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texel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endParaRPr lang="hu-HU" dirty="0" smtClean="0"/>
          </a:p>
          <a:p>
            <a:pPr lvl="1"/>
            <a:r>
              <a:rPr lang="hu-HU" dirty="0" err="1" smtClean="0"/>
              <a:t>Reciprocal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image </a:t>
            </a:r>
            <a:r>
              <a:rPr lang="hu-HU" dirty="0" err="1" smtClean="0"/>
              <a:t>resolution</a:t>
            </a:r>
            <a:endParaRPr lang="hu-HU" dirty="0" smtClean="0"/>
          </a:p>
          <a:p>
            <a:pPr lvl="1"/>
            <a:r>
              <a:rPr lang="hu-HU" dirty="0" err="1" smtClean="0"/>
              <a:t>Name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name</a:t>
            </a:r>
            <a:r>
              <a:rPr lang="hu-HU" dirty="0" smtClean="0"/>
              <a:t> </a:t>
            </a:r>
            <a:r>
              <a:rPr lang="hu-HU" dirty="0" err="1" smtClean="0"/>
              <a:t>appended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b="1" dirty="0" smtClean="0"/>
              <a:t>”_</a:t>
            </a:r>
            <a:r>
              <a:rPr lang="hu-HU" b="1" dirty="0" err="1" smtClean="0"/>
              <a:t>TexelSize</a:t>
            </a:r>
            <a:r>
              <a:rPr lang="hu-HU" b="1" dirty="0" smtClean="0"/>
              <a:t>”</a:t>
            </a:r>
            <a:r>
              <a:rPr lang="hu-HU" dirty="0" smtClean="0"/>
              <a:t> postfix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101969" y="3449712"/>
            <a:ext cx="4157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bg1">
                    <a:lumMod val="65000"/>
                  </a:schemeClr>
                </a:solidFill>
              </a:rPr>
              <a:t>sampler2D _</a:t>
            </a:r>
            <a:r>
              <a:rPr lang="hu-HU" sz="2400" dirty="0" err="1">
                <a:solidFill>
                  <a:schemeClr val="bg1">
                    <a:lumMod val="65000"/>
                  </a:schemeClr>
                </a:solidFill>
              </a:rPr>
              <a:t>MainTex</a:t>
            </a:r>
            <a:r>
              <a:rPr lang="hu-HU" sz="2400" dirty="0">
                <a:solidFill>
                  <a:schemeClr val="bg1">
                    <a:lumMod val="65000"/>
                  </a:schemeClr>
                </a:solidFill>
              </a:rPr>
              <a:t>;</a:t>
            </a:r>
          </a:p>
          <a:p>
            <a:r>
              <a:rPr lang="hu-HU" sz="2400" dirty="0" smtClean="0"/>
              <a:t>float4 </a:t>
            </a:r>
            <a:r>
              <a:rPr lang="hu-HU" sz="2400" dirty="0"/>
              <a:t>_</a:t>
            </a:r>
            <a:r>
              <a:rPr lang="hu-HU" sz="2400" dirty="0" err="1"/>
              <a:t>MainTex</a:t>
            </a:r>
            <a:r>
              <a:rPr lang="hu-HU" sz="2400" dirty="0" err="1">
                <a:solidFill>
                  <a:srgbClr val="FF0000"/>
                </a:solidFill>
              </a:rPr>
              <a:t>_TexelSize</a:t>
            </a:r>
            <a:r>
              <a:rPr lang="hu-HU" sz="24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0481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Convolution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613508" y="1690688"/>
            <a:ext cx="1123070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frag(v2f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 =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(0,0,0,0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3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width of the filter window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weights[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filter weight matrix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0, 0,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1, 0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center of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matrix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is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width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of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current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pixel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0, 0 };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0, weight = 0;</a:t>
            </a:r>
          </a:p>
          <a:p>
            <a:r>
              <a:rPr lang="pl-PL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for</a:t>
            </a:r>
            <a:r>
              <a:rPr lang="pl-PL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pl-PL" sz="1600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pl-PL" sz="1600" dirty="0">
                <a:solidFill>
                  <a:srgbClr val="000000"/>
                </a:solidFill>
                <a:latin typeface="Consolas" panose="020B0609020204030204" pitchFamily="49" charset="0"/>
              </a:rPr>
              <a:t> u = </a:t>
            </a:r>
            <a:r>
              <a:rPr lang="pl-PL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-kernelWidth </a:t>
            </a:r>
            <a:r>
              <a:rPr lang="pl-PL" sz="1600" dirty="0">
                <a:solidFill>
                  <a:srgbClr val="000000"/>
                </a:solidFill>
                <a:latin typeface="Consolas" panose="020B0609020204030204" pitchFamily="49" charset="0"/>
              </a:rPr>
              <a:t>/ 2; u &lt;= </a:t>
            </a:r>
            <a:r>
              <a:rPr lang="pl-PL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 </a:t>
            </a:r>
            <a:r>
              <a:rPr lang="pl-PL" sz="1600" dirty="0">
                <a:solidFill>
                  <a:srgbClr val="000000"/>
                </a:solidFill>
                <a:latin typeface="Consolas" panose="020B0609020204030204" pitchFamily="49" charset="0"/>
              </a:rPr>
              <a:t>/ 2; ++u) </a:t>
            </a:r>
            <a:r>
              <a:rPr lang="pl-PL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visit 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neighbours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 (horizontal)</a:t>
            </a:r>
            <a:endParaRPr lang="pl-PL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v =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-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/ 2; v &lt;=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/ 2; ++v)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visit 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neighbours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(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vertical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)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weight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weights[(u +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/ 2) *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+ (v +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/ 2)];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+= weight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tex2D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(_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+ </a:t>
            </a:r>
            <a:endParaRPr lang="hu-HU" sz="16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                       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(u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*_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v*_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+= weight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sum up weights for normalization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/=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+ 0.001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normalization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57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Convolution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613508" y="1690688"/>
            <a:ext cx="1123070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frag(v2f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 =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(0,0,0,0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3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width of the filter window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weights[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filter weight matrix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0, 0,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1, 0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center of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matrix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is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width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of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current</a:t>
            </a:r>
            <a:r>
              <a:rPr lang="hu-HU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pixel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0, 0 };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0, weight = 0;</a:t>
            </a:r>
          </a:p>
          <a:p>
            <a:r>
              <a:rPr lang="pl-PL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for</a:t>
            </a:r>
            <a:r>
              <a:rPr lang="pl-PL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pl-PL" sz="1600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pl-PL" sz="1600" dirty="0">
                <a:solidFill>
                  <a:srgbClr val="000000"/>
                </a:solidFill>
                <a:latin typeface="Consolas" panose="020B0609020204030204" pitchFamily="49" charset="0"/>
              </a:rPr>
              <a:t> u = </a:t>
            </a:r>
            <a:r>
              <a:rPr lang="pl-PL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-kernelWidth </a:t>
            </a:r>
            <a:r>
              <a:rPr lang="pl-PL" sz="1600" dirty="0">
                <a:solidFill>
                  <a:srgbClr val="000000"/>
                </a:solidFill>
                <a:latin typeface="Consolas" panose="020B0609020204030204" pitchFamily="49" charset="0"/>
              </a:rPr>
              <a:t>/ 2; u &lt;= </a:t>
            </a:r>
            <a:r>
              <a:rPr lang="pl-PL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 </a:t>
            </a:r>
            <a:r>
              <a:rPr lang="pl-PL" sz="1600" dirty="0">
                <a:solidFill>
                  <a:srgbClr val="000000"/>
                </a:solidFill>
                <a:latin typeface="Consolas" panose="020B0609020204030204" pitchFamily="49" charset="0"/>
              </a:rPr>
              <a:t>/ 2; ++u) </a:t>
            </a:r>
            <a:r>
              <a:rPr lang="pl-PL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visit 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neighbours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 (horizontal)</a:t>
            </a:r>
            <a:endParaRPr lang="pl-PL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v =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-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/ 2; v &lt;=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/ 2; ++v)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visit 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neighbours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(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vertical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)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weight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weights[(u +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/ 2) *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+ (v +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/ 2)];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+= weight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tex2D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(_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+ </a:t>
            </a:r>
            <a:endParaRPr lang="hu-HU" sz="16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                       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(u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*_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v*_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+= weight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sum up weights for normalization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/=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+ 0.001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normalization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/>
          </a:p>
        </p:txBody>
      </p:sp>
      <p:sp>
        <p:nvSpPr>
          <p:cNvPr id="4" name="Rectangle 6"/>
          <p:cNvSpPr/>
          <p:nvPr/>
        </p:nvSpPr>
        <p:spPr>
          <a:xfrm>
            <a:off x="5222631" y="4427050"/>
            <a:ext cx="6375400" cy="52008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8"/>
          <p:cNvSpPr txBox="1"/>
          <p:nvPr/>
        </p:nvSpPr>
        <p:spPr>
          <a:xfrm>
            <a:off x="8127023" y="3737136"/>
            <a:ext cx="31193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/>
              <a:t>(</a:t>
            </a:r>
            <a:r>
              <a:rPr lang="hu-HU" dirty="0" err="1"/>
              <a:t>u,v</a:t>
            </a:r>
            <a:r>
              <a:rPr lang="hu-HU" dirty="0" smtClean="0"/>
              <a:t>): </a:t>
            </a:r>
            <a:r>
              <a:rPr lang="hu-HU" dirty="0" err="1" smtClean="0"/>
              <a:t>distance</a:t>
            </a:r>
            <a:r>
              <a:rPr lang="hu-HU" dirty="0" smtClean="0"/>
              <a:t> in integer </a:t>
            </a:r>
            <a:r>
              <a:rPr lang="hu-HU" dirty="0" err="1" smtClean="0"/>
              <a:t>pixels</a:t>
            </a:r>
            <a:endParaRPr lang="hu-HU" dirty="0" smtClean="0"/>
          </a:p>
        </p:txBody>
      </p:sp>
      <p:sp>
        <p:nvSpPr>
          <p:cNvPr id="7" name="TextBox 8"/>
          <p:cNvSpPr txBox="1"/>
          <p:nvPr/>
        </p:nvSpPr>
        <p:spPr>
          <a:xfrm>
            <a:off x="8476761" y="4960681"/>
            <a:ext cx="31369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Normalized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coordinate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neighbour</a:t>
            </a:r>
            <a:r>
              <a:rPr lang="hu-HU" dirty="0" smtClean="0"/>
              <a:t> </a:t>
            </a:r>
            <a:r>
              <a:rPr lang="hu-HU" dirty="0" err="1" smtClean="0"/>
              <a:t>texel</a:t>
            </a:r>
            <a:endParaRPr lang="hu-HU" dirty="0"/>
          </a:p>
        </p:txBody>
      </p:sp>
      <p:sp>
        <p:nvSpPr>
          <p:cNvPr id="3" name="Jobb oldali kapcsos zárójel 2"/>
          <p:cNvSpPr/>
          <p:nvPr/>
        </p:nvSpPr>
        <p:spPr>
          <a:xfrm>
            <a:off x="7659075" y="3607517"/>
            <a:ext cx="289170" cy="662776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2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Convolution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– </a:t>
            </a:r>
            <a:r>
              <a:rPr lang="hu-HU" dirty="0" err="1" smtClean="0"/>
              <a:t>Sharpening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613508" y="1690688"/>
            <a:ext cx="1123070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frag(v2f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 =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(0,0,0,0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3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width of the filter window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weights[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filter weight matrix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smtClean="0">
                <a:solidFill>
                  <a:srgbClr val="FF0000"/>
                </a:solidFill>
                <a:latin typeface="Consolas" panose="020B0609020204030204" pitchFamily="49" charset="0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</a:rPr>
              <a:t>,-1, 0,</a:t>
            </a:r>
          </a:p>
          <a:p>
            <a:r>
              <a:rPr lang="hu-HU" sz="1600" dirty="0" smtClean="0">
                <a:solidFill>
                  <a:srgbClr val="FF0000"/>
                </a:solidFill>
                <a:latin typeface="Consolas" panose="020B0609020204030204" pitchFamily="49" charset="0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Consolas" panose="020B0609020204030204" pitchFamily="49" charset="0"/>
              </a:rPr>
              <a:t>-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</a:rPr>
              <a:t>1, </a:t>
            </a:r>
            <a:r>
              <a:rPr lang="en-US" sz="1600" dirty="0" smtClean="0">
                <a:solidFill>
                  <a:srgbClr val="FF0000"/>
                </a:solidFill>
                <a:latin typeface="Consolas" panose="020B0609020204030204" pitchFamily="49" charset="0"/>
              </a:rPr>
              <a:t>5,-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</a:rPr>
              <a:t>1,</a:t>
            </a:r>
          </a:p>
          <a:p>
            <a:r>
              <a:rPr lang="hu-HU" sz="1600" dirty="0" smtClean="0">
                <a:solidFill>
                  <a:srgbClr val="FF0000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</a:rPr>
              <a:t>,-1, 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};</a:t>
            </a: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0, weight = 0;</a:t>
            </a:r>
          </a:p>
          <a:p>
            <a:r>
              <a:rPr lang="pl-PL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for</a:t>
            </a:r>
            <a:r>
              <a:rPr lang="pl-PL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pl-PL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pl-PL" sz="1600" dirty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pl-PL" sz="1600" dirty="0">
                <a:solidFill>
                  <a:srgbClr val="000000"/>
                </a:solidFill>
                <a:latin typeface="Consolas" panose="020B0609020204030204" pitchFamily="49" charset="0"/>
              </a:rPr>
              <a:t> u = </a:t>
            </a:r>
            <a:r>
              <a:rPr lang="pl-PL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-kernelWidth </a:t>
            </a:r>
            <a:r>
              <a:rPr lang="pl-PL" sz="1600" dirty="0">
                <a:solidFill>
                  <a:srgbClr val="000000"/>
                </a:solidFill>
                <a:latin typeface="Consolas" panose="020B0609020204030204" pitchFamily="49" charset="0"/>
              </a:rPr>
              <a:t>/ 2; u &lt;= </a:t>
            </a:r>
            <a:r>
              <a:rPr lang="pl-PL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 </a:t>
            </a:r>
            <a:r>
              <a:rPr lang="pl-PL" sz="1600" dirty="0">
                <a:solidFill>
                  <a:srgbClr val="000000"/>
                </a:solidFill>
                <a:latin typeface="Consolas" panose="020B0609020204030204" pitchFamily="49" charset="0"/>
              </a:rPr>
              <a:t>/ 2; ++u) </a:t>
            </a:r>
            <a:r>
              <a:rPr lang="pl-PL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visit 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neighbours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 (horizontal)</a:t>
            </a:r>
            <a:endParaRPr lang="pl-PL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v =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-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/ 2; v &lt;=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/ 2; ++v)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visit 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neighbours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(</a:t>
            </a:r>
            <a:r>
              <a:rPr lang="hu-HU" sz="16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vertical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)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weight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= weights[(u +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/ 2) *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+ (v +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kernelWidth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/ 2)];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+= weight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tex2D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(_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+ </a:t>
            </a:r>
            <a:endParaRPr lang="hu-HU" sz="16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                       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(u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*_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v*_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+= weight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sum up weights for normalization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/=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weightSum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+ 0.001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r>
              <a:rPr lang="hu-HU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6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normalization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978" y="2076449"/>
            <a:ext cx="7609238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0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Sharpening</a:t>
            </a:r>
            <a:r>
              <a:rPr lang="hu-HU" dirty="0" smtClean="0"/>
              <a:t> / </a:t>
            </a:r>
            <a:r>
              <a:rPr lang="hu-HU" dirty="0" err="1" smtClean="0"/>
              <a:t>Unsharp</a:t>
            </a:r>
            <a:r>
              <a:rPr lang="hu-HU" dirty="0" smtClean="0"/>
              <a:t> </a:t>
            </a:r>
            <a:r>
              <a:rPr lang="hu-HU" dirty="0" err="1" smtClean="0"/>
              <a:t>masking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Basic idea: add </a:t>
            </a:r>
            <a:r>
              <a:rPr lang="hu-HU" dirty="0" err="1" smtClean="0"/>
              <a:t>edges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image</a:t>
            </a:r>
          </a:p>
          <a:p>
            <a:pPr lvl="1"/>
            <a:r>
              <a:rPr lang="hu-HU" dirty="0" err="1" smtClean="0"/>
              <a:t>Edge</a:t>
            </a:r>
            <a:r>
              <a:rPr lang="hu-HU" dirty="0" smtClean="0"/>
              <a:t> </a:t>
            </a:r>
            <a:r>
              <a:rPr lang="hu-HU" dirty="0" err="1" smtClean="0"/>
              <a:t>detection</a:t>
            </a:r>
            <a:r>
              <a:rPr lang="hu-HU" dirty="0" smtClean="0"/>
              <a:t>: </a:t>
            </a:r>
            <a:r>
              <a:rPr lang="hu-HU" dirty="0" err="1" smtClean="0"/>
              <a:t>see</a:t>
            </a:r>
            <a:r>
              <a:rPr lang="hu-HU" dirty="0" smtClean="0"/>
              <a:t> </a:t>
            </a:r>
            <a:r>
              <a:rPr lang="hu-HU" dirty="0" err="1" smtClean="0"/>
              <a:t>next</a:t>
            </a:r>
            <a:r>
              <a:rPr lang="hu-HU" dirty="0" smtClean="0"/>
              <a:t> </a:t>
            </a:r>
            <a:r>
              <a:rPr lang="hu-HU" dirty="0" err="1" smtClean="0"/>
              <a:t>week</a:t>
            </a:r>
            <a:endParaRPr lang="en-US" dirty="0"/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1466850" y="3019425"/>
            <a:ext cx="2028825" cy="2028825"/>
            <a:chOff x="1466850" y="2857500"/>
            <a:chExt cx="2028825" cy="2028825"/>
          </a:xfrm>
        </p:grpSpPr>
        <p:sp>
          <p:nvSpPr>
            <p:cNvPr id="4" name="Téglalap 3"/>
            <p:cNvSpPr/>
            <p:nvPr/>
          </p:nvSpPr>
          <p:spPr>
            <a:xfrm>
              <a:off x="146685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5" name="Téglalap 4"/>
            <p:cNvSpPr/>
            <p:nvPr/>
          </p:nvSpPr>
          <p:spPr>
            <a:xfrm>
              <a:off x="2143125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-1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" name="Téglalap 5"/>
            <p:cNvSpPr/>
            <p:nvPr/>
          </p:nvSpPr>
          <p:spPr>
            <a:xfrm>
              <a:off x="281940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" name="Téglalap 6"/>
            <p:cNvSpPr/>
            <p:nvPr/>
          </p:nvSpPr>
          <p:spPr>
            <a:xfrm>
              <a:off x="146685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-1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2143125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>
                  <a:solidFill>
                    <a:schemeClr val="tx1"/>
                  </a:solidFill>
                </a:rPr>
                <a:t>5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281940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-1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146685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1" name="Téglalap 10"/>
            <p:cNvSpPr/>
            <p:nvPr/>
          </p:nvSpPr>
          <p:spPr>
            <a:xfrm>
              <a:off x="2143125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-1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2" name="Téglalap 11"/>
            <p:cNvSpPr/>
            <p:nvPr/>
          </p:nvSpPr>
          <p:spPr>
            <a:xfrm>
              <a:off x="281940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4876800" y="3019425"/>
            <a:ext cx="2028825" cy="2028825"/>
            <a:chOff x="1466850" y="2857500"/>
            <a:chExt cx="2028825" cy="2028825"/>
          </a:xfrm>
        </p:grpSpPr>
        <p:sp>
          <p:nvSpPr>
            <p:cNvPr id="15" name="Téglalap 14"/>
            <p:cNvSpPr/>
            <p:nvPr/>
          </p:nvSpPr>
          <p:spPr>
            <a:xfrm>
              <a:off x="146685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6" name="Téglalap 15"/>
            <p:cNvSpPr/>
            <p:nvPr/>
          </p:nvSpPr>
          <p:spPr>
            <a:xfrm>
              <a:off x="2143125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7" name="Téglalap 16"/>
            <p:cNvSpPr/>
            <p:nvPr/>
          </p:nvSpPr>
          <p:spPr>
            <a:xfrm>
              <a:off x="281940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8" name="Téglalap 17"/>
            <p:cNvSpPr/>
            <p:nvPr/>
          </p:nvSpPr>
          <p:spPr>
            <a:xfrm>
              <a:off x="146685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9" name="Téglalap 18"/>
            <p:cNvSpPr/>
            <p:nvPr/>
          </p:nvSpPr>
          <p:spPr>
            <a:xfrm>
              <a:off x="2143125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0" name="Téglalap 19"/>
            <p:cNvSpPr/>
            <p:nvPr/>
          </p:nvSpPr>
          <p:spPr>
            <a:xfrm>
              <a:off x="281940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1" name="Téglalap 20"/>
            <p:cNvSpPr/>
            <p:nvPr/>
          </p:nvSpPr>
          <p:spPr>
            <a:xfrm>
              <a:off x="146685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2" name="Téglalap 21"/>
            <p:cNvSpPr/>
            <p:nvPr/>
          </p:nvSpPr>
          <p:spPr>
            <a:xfrm>
              <a:off x="2143125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3" name="Téglalap 22"/>
            <p:cNvSpPr/>
            <p:nvPr/>
          </p:nvSpPr>
          <p:spPr>
            <a:xfrm>
              <a:off x="281940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Csoportba foglalás 23"/>
          <p:cNvGrpSpPr/>
          <p:nvPr/>
        </p:nvGrpSpPr>
        <p:grpSpPr>
          <a:xfrm>
            <a:off x="8115300" y="3019424"/>
            <a:ext cx="2028825" cy="2028825"/>
            <a:chOff x="1466850" y="2857500"/>
            <a:chExt cx="2028825" cy="2028825"/>
          </a:xfrm>
        </p:grpSpPr>
        <p:sp>
          <p:nvSpPr>
            <p:cNvPr id="25" name="Téglalap 24"/>
            <p:cNvSpPr/>
            <p:nvPr/>
          </p:nvSpPr>
          <p:spPr>
            <a:xfrm>
              <a:off x="146685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6" name="Téglalap 25"/>
            <p:cNvSpPr/>
            <p:nvPr/>
          </p:nvSpPr>
          <p:spPr>
            <a:xfrm>
              <a:off x="2143125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-1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7" name="Téglalap 26"/>
            <p:cNvSpPr/>
            <p:nvPr/>
          </p:nvSpPr>
          <p:spPr>
            <a:xfrm>
              <a:off x="281940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8" name="Téglalap 27"/>
            <p:cNvSpPr/>
            <p:nvPr/>
          </p:nvSpPr>
          <p:spPr>
            <a:xfrm>
              <a:off x="146685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-1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9" name="Téglalap 28"/>
            <p:cNvSpPr/>
            <p:nvPr/>
          </p:nvSpPr>
          <p:spPr>
            <a:xfrm>
              <a:off x="2143125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4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30" name="Téglalap 29"/>
            <p:cNvSpPr/>
            <p:nvPr/>
          </p:nvSpPr>
          <p:spPr>
            <a:xfrm>
              <a:off x="281940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-1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31" name="Téglalap 30"/>
            <p:cNvSpPr/>
            <p:nvPr/>
          </p:nvSpPr>
          <p:spPr>
            <a:xfrm>
              <a:off x="146685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32" name="Téglalap 31"/>
            <p:cNvSpPr/>
            <p:nvPr/>
          </p:nvSpPr>
          <p:spPr>
            <a:xfrm>
              <a:off x="2143125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-1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33" name="Téglalap 32"/>
            <p:cNvSpPr/>
            <p:nvPr/>
          </p:nvSpPr>
          <p:spPr>
            <a:xfrm>
              <a:off x="281940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34" name="Szövegdoboz 33"/>
          <p:cNvSpPr txBox="1"/>
          <p:nvPr/>
        </p:nvSpPr>
        <p:spPr>
          <a:xfrm>
            <a:off x="3905250" y="3572171"/>
            <a:ext cx="695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 smtClean="0"/>
              <a:t>=</a:t>
            </a:r>
            <a:endParaRPr lang="en-US" sz="5400" dirty="0"/>
          </a:p>
        </p:txBody>
      </p:sp>
      <p:sp>
        <p:nvSpPr>
          <p:cNvPr id="35" name="Szövegdoboz 34"/>
          <p:cNvSpPr txBox="1"/>
          <p:nvPr/>
        </p:nvSpPr>
        <p:spPr>
          <a:xfrm>
            <a:off x="7234237" y="3572171"/>
            <a:ext cx="695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 smtClean="0"/>
              <a:t>+</a:t>
            </a:r>
            <a:endParaRPr lang="en-US" sz="5400" dirty="0"/>
          </a:p>
        </p:txBody>
      </p:sp>
      <p:sp>
        <p:nvSpPr>
          <p:cNvPr id="36" name="Szövegdoboz 35"/>
          <p:cNvSpPr txBox="1"/>
          <p:nvPr/>
        </p:nvSpPr>
        <p:spPr>
          <a:xfrm>
            <a:off x="5072062" y="5192345"/>
            <a:ext cx="163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Original</a:t>
            </a:r>
            <a:r>
              <a:rPr lang="hu-HU" sz="2400" dirty="0" smtClean="0"/>
              <a:t> image</a:t>
            </a:r>
            <a:endParaRPr lang="en-US" sz="2400" dirty="0"/>
          </a:p>
        </p:txBody>
      </p:sp>
      <p:sp>
        <p:nvSpPr>
          <p:cNvPr id="37" name="Szövegdoboz 36"/>
          <p:cNvSpPr txBox="1"/>
          <p:nvPr/>
        </p:nvSpPr>
        <p:spPr>
          <a:xfrm>
            <a:off x="8310562" y="5192344"/>
            <a:ext cx="163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Laplace operator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170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Laplace operator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Approximates</a:t>
            </a:r>
            <a:r>
              <a:rPr lang="hu-HU" dirty="0" smtClean="0"/>
              <a:t> </a:t>
            </a:r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derivative</a:t>
            </a:r>
            <a:endParaRPr lang="hu-HU" dirty="0" smtClean="0"/>
          </a:p>
          <a:p>
            <a:pPr lvl="1"/>
            <a:r>
              <a:rPr lang="hu-HU" dirty="0" err="1" smtClean="0"/>
              <a:t>Note</a:t>
            </a:r>
            <a:r>
              <a:rPr lang="hu-HU" dirty="0" smtClean="0"/>
              <a:t>: sum of </a:t>
            </a:r>
            <a:r>
              <a:rPr lang="hu-HU" dirty="0" err="1" smtClean="0"/>
              <a:t>weights</a:t>
            </a:r>
            <a:r>
              <a:rPr lang="hu-HU" dirty="0" smtClean="0"/>
              <a:t> is </a:t>
            </a:r>
            <a:r>
              <a:rPr lang="hu-HU" dirty="0" err="1" smtClean="0"/>
              <a:t>zero</a:t>
            </a:r>
            <a:r>
              <a:rPr lang="hu-HU" dirty="0" smtClean="0"/>
              <a:t> </a:t>
            </a:r>
          </a:p>
          <a:p>
            <a:pPr marL="457200" lvl="1" indent="0">
              <a:buNone/>
            </a:pPr>
            <a:r>
              <a:rPr lang="hu-HU" dirty="0">
                <a:sym typeface="Symbol" panose="05050102010706020507" pitchFamily="18" charset="2"/>
              </a:rPr>
              <a:t> </a:t>
            </a:r>
            <a:r>
              <a:rPr lang="hu-HU" dirty="0" smtClean="0">
                <a:sym typeface="Symbol" panose="05050102010706020507" pitchFamily="18" charset="2"/>
              </a:rPr>
              <a:t>    </a:t>
            </a:r>
            <a:r>
              <a:rPr lang="hu-HU" dirty="0" err="1" smtClean="0">
                <a:sym typeface="Symbol" panose="05050102010706020507" pitchFamily="18" charset="2"/>
              </a:rPr>
              <a:t>do</a:t>
            </a:r>
            <a:r>
              <a:rPr lang="hu-HU" dirty="0" smtClean="0">
                <a:sym typeface="Symbol" panose="05050102010706020507" pitchFamily="18" charset="2"/>
              </a:rPr>
              <a:t> NOT </a:t>
            </a:r>
            <a:r>
              <a:rPr lang="hu-HU" dirty="0" err="1" smtClean="0">
                <a:sym typeface="Symbol" panose="05050102010706020507" pitchFamily="18" charset="2"/>
              </a:rPr>
              <a:t>normalize</a:t>
            </a:r>
            <a:r>
              <a:rPr lang="hu-HU" dirty="0" smtClean="0">
                <a:sym typeface="Symbol" panose="05050102010706020507" pitchFamily="18" charset="2"/>
              </a:rPr>
              <a:t> </a:t>
            </a:r>
            <a:r>
              <a:rPr lang="hu-HU" dirty="0" err="1" smtClean="0">
                <a:sym typeface="Symbol" panose="05050102010706020507" pitchFamily="18" charset="2"/>
              </a:rPr>
              <a:t>the</a:t>
            </a:r>
            <a:r>
              <a:rPr lang="hu-HU" dirty="0" smtClean="0">
                <a:sym typeface="Symbol" panose="05050102010706020507" pitchFamily="18" charset="2"/>
              </a:rPr>
              <a:t> </a:t>
            </a:r>
            <a:r>
              <a:rPr lang="hu-HU" dirty="0" err="1" smtClean="0">
                <a:sym typeface="Symbol" panose="05050102010706020507" pitchFamily="18" charset="2"/>
              </a:rPr>
              <a:t>weighted</a:t>
            </a:r>
            <a:r>
              <a:rPr lang="hu-HU" dirty="0" smtClean="0">
                <a:sym typeface="Symbol" panose="05050102010706020507" pitchFamily="18" charset="2"/>
              </a:rPr>
              <a:t> sum </a:t>
            </a:r>
            <a:r>
              <a:rPr lang="hu-HU" dirty="0" err="1" smtClean="0">
                <a:sym typeface="Symbol" panose="05050102010706020507" pitchFamily="18" charset="2"/>
              </a:rPr>
              <a:t>if</a:t>
            </a:r>
            <a:r>
              <a:rPr lang="hu-HU" dirty="0" smtClean="0">
                <a:sym typeface="Symbol" panose="05050102010706020507" pitchFamily="18" charset="2"/>
              </a:rPr>
              <a:t> </a:t>
            </a:r>
            <a:r>
              <a:rPr lang="hu-HU" dirty="0" err="1" smtClean="0">
                <a:sym typeface="Symbol" panose="05050102010706020507" pitchFamily="18" charset="2"/>
              </a:rPr>
              <a:t>running</a:t>
            </a:r>
            <a:r>
              <a:rPr lang="hu-HU" dirty="0" smtClean="0">
                <a:sym typeface="Symbol" panose="05050102010706020507" pitchFamily="18" charset="2"/>
              </a:rPr>
              <a:t> </a:t>
            </a:r>
            <a:r>
              <a:rPr lang="hu-HU" dirty="0" err="1" smtClean="0">
                <a:sym typeface="Symbol" panose="05050102010706020507" pitchFamily="18" charset="2"/>
              </a:rPr>
              <a:t>only</a:t>
            </a:r>
            <a:r>
              <a:rPr lang="hu-HU" dirty="0" smtClean="0">
                <a:sym typeface="Symbol" panose="05050102010706020507" pitchFamily="18" charset="2"/>
              </a:rPr>
              <a:t> a Laplace</a:t>
            </a:r>
            <a:endParaRPr lang="hu-HU" dirty="0" smtClean="0"/>
          </a:p>
          <a:p>
            <a:r>
              <a:rPr lang="hu-HU" dirty="0" err="1" smtClean="0"/>
              <a:t>Details</a:t>
            </a:r>
            <a:r>
              <a:rPr lang="hu-HU" dirty="0" smtClean="0"/>
              <a:t>: </a:t>
            </a:r>
            <a:r>
              <a:rPr lang="hu-HU" dirty="0" err="1" smtClean="0"/>
              <a:t>see</a:t>
            </a:r>
            <a:r>
              <a:rPr lang="hu-HU" dirty="0" smtClean="0"/>
              <a:t> </a:t>
            </a:r>
            <a:r>
              <a:rPr lang="hu-HU" dirty="0" err="1" smtClean="0"/>
              <a:t>next</a:t>
            </a:r>
            <a:r>
              <a:rPr lang="hu-HU" dirty="0" smtClean="0"/>
              <a:t> </a:t>
            </a:r>
            <a:r>
              <a:rPr lang="hu-HU" dirty="0" err="1" smtClean="0"/>
              <a:t>week</a:t>
            </a:r>
            <a:endParaRPr lang="en-US" dirty="0"/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2333625" y="4001294"/>
            <a:ext cx="2028825" cy="2028825"/>
            <a:chOff x="1466850" y="2857500"/>
            <a:chExt cx="2028825" cy="2028825"/>
          </a:xfrm>
        </p:grpSpPr>
        <p:sp>
          <p:nvSpPr>
            <p:cNvPr id="15" name="Téglalap 14"/>
            <p:cNvSpPr/>
            <p:nvPr/>
          </p:nvSpPr>
          <p:spPr>
            <a:xfrm>
              <a:off x="146685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6" name="Téglalap 15"/>
            <p:cNvSpPr/>
            <p:nvPr/>
          </p:nvSpPr>
          <p:spPr>
            <a:xfrm>
              <a:off x="2143125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-1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7" name="Téglalap 16"/>
            <p:cNvSpPr/>
            <p:nvPr/>
          </p:nvSpPr>
          <p:spPr>
            <a:xfrm>
              <a:off x="281940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8" name="Téglalap 17"/>
            <p:cNvSpPr/>
            <p:nvPr/>
          </p:nvSpPr>
          <p:spPr>
            <a:xfrm>
              <a:off x="146685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-1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9" name="Téglalap 18"/>
            <p:cNvSpPr/>
            <p:nvPr/>
          </p:nvSpPr>
          <p:spPr>
            <a:xfrm>
              <a:off x="2143125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4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0" name="Téglalap 19"/>
            <p:cNvSpPr/>
            <p:nvPr/>
          </p:nvSpPr>
          <p:spPr>
            <a:xfrm>
              <a:off x="281940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-1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1" name="Téglalap 20"/>
            <p:cNvSpPr/>
            <p:nvPr/>
          </p:nvSpPr>
          <p:spPr>
            <a:xfrm>
              <a:off x="146685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2" name="Téglalap 21"/>
            <p:cNvSpPr/>
            <p:nvPr/>
          </p:nvSpPr>
          <p:spPr>
            <a:xfrm>
              <a:off x="2143125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-1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3" name="Téglalap 22"/>
            <p:cNvSpPr/>
            <p:nvPr/>
          </p:nvSpPr>
          <p:spPr>
            <a:xfrm>
              <a:off x="281940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3600" dirty="0" smtClean="0">
                  <a:solidFill>
                    <a:schemeClr val="tx1"/>
                  </a:solidFill>
                </a:rPr>
                <a:t>0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" name="Kép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4" y="3252612"/>
            <a:ext cx="5762625" cy="32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2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games</a:t>
            </a:r>
            <a:r>
              <a:rPr lang="hu-HU" dirty="0" smtClean="0"/>
              <a:t>: </a:t>
            </a:r>
            <a:r>
              <a:rPr lang="hu-HU" dirty="0" err="1" smtClean="0"/>
              <a:t>Witcher</a:t>
            </a:r>
            <a:r>
              <a:rPr lang="hu-HU" dirty="0" smtClean="0"/>
              <a:t> 3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07" y="1690688"/>
            <a:ext cx="7916985" cy="4948115"/>
          </a:xfrm>
          <a:prstGeom prst="rect">
            <a:avLst/>
          </a:prstGeom>
        </p:spPr>
      </p:pic>
      <p:sp>
        <p:nvSpPr>
          <p:cNvPr id="9" name="Rectangle 6"/>
          <p:cNvSpPr/>
          <p:nvPr/>
        </p:nvSpPr>
        <p:spPr>
          <a:xfrm>
            <a:off x="3079262" y="3759200"/>
            <a:ext cx="914400" cy="25009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79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class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image </a:t>
            </a:r>
            <a:r>
              <a:rPr lang="hu-HU" dirty="0" err="1" smtClean="0"/>
              <a:t>effects</a:t>
            </a: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656487" y="1849070"/>
            <a:ext cx="1087901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SystemInfo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.supportsImageEffects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"Image Effects are not supported on the current platform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"No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is set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shader.isSupported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"Unsupported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material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material.hideFlags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HideFlags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.DontSave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1387093" y="3086100"/>
            <a:ext cx="6156708" cy="119480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8"/>
          <p:cNvSpPr txBox="1"/>
          <p:nvPr/>
        </p:nvSpPr>
        <p:spPr>
          <a:xfrm>
            <a:off x="5912174" y="4069958"/>
            <a:ext cx="32552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Check</a:t>
            </a:r>
            <a:r>
              <a:rPr lang="hu-HU" dirty="0" smtClean="0"/>
              <a:t> </a:t>
            </a:r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smtClean="0"/>
              <a:t>we </a:t>
            </a:r>
            <a:r>
              <a:rPr lang="hu-HU" dirty="0" err="1" smtClean="0"/>
              <a:t>have</a:t>
            </a:r>
            <a:r>
              <a:rPr lang="hu-HU" dirty="0" smtClean="0"/>
              <a:t> </a:t>
            </a:r>
            <a:r>
              <a:rPr lang="hu-HU" dirty="0" err="1" smtClean="0"/>
              <a:t>set</a:t>
            </a:r>
            <a:r>
              <a:rPr lang="hu-HU" dirty="0" smtClean="0"/>
              <a:t> </a:t>
            </a:r>
            <a:r>
              <a:rPr lang="hu-HU" dirty="0" err="1" smtClean="0"/>
              <a:t>any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32585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18" y="1690688"/>
            <a:ext cx="7913274" cy="494579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games</a:t>
            </a:r>
            <a:r>
              <a:rPr lang="hu-HU" dirty="0" smtClean="0"/>
              <a:t>: </a:t>
            </a:r>
            <a:r>
              <a:rPr lang="hu-HU" dirty="0" err="1" smtClean="0"/>
              <a:t>Witcher</a:t>
            </a:r>
            <a:r>
              <a:rPr lang="hu-HU" dirty="0" smtClean="0"/>
              <a:t> 3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sharpen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37" y="3327490"/>
            <a:ext cx="1777463" cy="1660084"/>
          </a:xfrm>
          <a:prstGeom prst="rect">
            <a:avLst/>
          </a:prstGeom>
        </p:spPr>
      </p:pic>
      <p:cxnSp>
        <p:nvCxnSpPr>
          <p:cNvPr id="9" name="Egyenes összekötő 8"/>
          <p:cNvCxnSpPr/>
          <p:nvPr/>
        </p:nvCxnSpPr>
        <p:spPr>
          <a:xfrm flipH="1" flipV="1">
            <a:off x="1930401" y="3327491"/>
            <a:ext cx="2016368" cy="320584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H="1">
            <a:off x="1930400" y="4133850"/>
            <a:ext cx="2016369" cy="853724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08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19" y="1690688"/>
            <a:ext cx="7913274" cy="494579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games</a:t>
            </a:r>
            <a:r>
              <a:rPr lang="hu-HU" dirty="0" smtClean="0"/>
              <a:t>: </a:t>
            </a:r>
            <a:r>
              <a:rPr lang="hu-HU" dirty="0" err="1" smtClean="0"/>
              <a:t>Witcher</a:t>
            </a:r>
            <a:r>
              <a:rPr lang="hu-HU" dirty="0" smtClean="0"/>
              <a:t> 3 w/o </a:t>
            </a:r>
            <a:r>
              <a:rPr lang="hu-HU" dirty="0" err="1" smtClean="0"/>
              <a:t>sharpen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37" y="3327490"/>
            <a:ext cx="1879061" cy="1672192"/>
          </a:xfrm>
          <a:prstGeom prst="rect">
            <a:avLst/>
          </a:prstGeom>
        </p:spPr>
      </p:pic>
      <p:cxnSp>
        <p:nvCxnSpPr>
          <p:cNvPr id="7" name="Egyenes összekötő 6"/>
          <p:cNvCxnSpPr/>
          <p:nvPr/>
        </p:nvCxnSpPr>
        <p:spPr>
          <a:xfrm flipH="1" flipV="1">
            <a:off x="2006601" y="3327491"/>
            <a:ext cx="2016368" cy="330109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2006601" y="4162425"/>
            <a:ext cx="2016368" cy="825149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68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Multiple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We </a:t>
            </a:r>
            <a:r>
              <a:rPr lang="hu-HU" dirty="0" err="1" smtClean="0"/>
              <a:t>can</a:t>
            </a:r>
            <a:r>
              <a:rPr lang="hu-HU" dirty="0" smtClean="0"/>
              <a:t> add </a:t>
            </a:r>
            <a:r>
              <a:rPr lang="hu-HU" dirty="0" err="1" smtClean="0"/>
              <a:t>multiple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camera</a:t>
            </a:r>
          </a:p>
          <a:p>
            <a:r>
              <a:rPr lang="hu-HU" dirty="0" err="1" smtClean="0"/>
              <a:t>They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applied</a:t>
            </a:r>
            <a:r>
              <a:rPr lang="hu-HU" dirty="0" smtClean="0"/>
              <a:t> </a:t>
            </a:r>
            <a:r>
              <a:rPr lang="hu-HU" dirty="0" err="1" smtClean="0"/>
              <a:t>sequentially</a:t>
            </a:r>
            <a:r>
              <a:rPr lang="hu-HU" dirty="0" smtClean="0"/>
              <a:t>, top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bottom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175" y="3000375"/>
            <a:ext cx="4629150" cy="33909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16" y="3000375"/>
            <a:ext cx="6033159" cy="3390900"/>
          </a:xfrm>
          <a:prstGeom prst="rect">
            <a:avLst/>
          </a:prstGeom>
        </p:spPr>
      </p:pic>
      <p:sp>
        <p:nvSpPr>
          <p:cNvPr id="6" name="Jobbra nyíl 5"/>
          <p:cNvSpPr/>
          <p:nvPr/>
        </p:nvSpPr>
        <p:spPr>
          <a:xfrm rot="5400000">
            <a:off x="6640484" y="5477699"/>
            <a:ext cx="1281111" cy="3317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5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Convolution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– </a:t>
            </a:r>
            <a:r>
              <a:rPr lang="hu-HU" dirty="0" err="1" smtClean="0"/>
              <a:t>Box</a:t>
            </a:r>
            <a:r>
              <a:rPr lang="hu-HU" dirty="0" smtClean="0"/>
              <a:t> filter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Average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neighbouring</a:t>
            </a:r>
            <a:r>
              <a:rPr lang="hu-HU" dirty="0" smtClean="0"/>
              <a:t> </a:t>
            </a:r>
            <a:r>
              <a:rPr lang="hu-HU" dirty="0" err="1" smtClean="0"/>
              <a:t>pixels</a:t>
            </a:r>
            <a:endParaRPr lang="hu-HU" dirty="0" smtClean="0"/>
          </a:p>
          <a:p>
            <a:pPr lvl="1"/>
            <a:r>
              <a:rPr lang="hu-HU" dirty="0" err="1" smtClean="0"/>
              <a:t>Results</a:t>
            </a:r>
            <a:r>
              <a:rPr lang="hu-HU" dirty="0" smtClean="0"/>
              <a:t> in </a:t>
            </a:r>
            <a:r>
              <a:rPr lang="hu-HU" dirty="0" smtClean="0"/>
              <a:t>a </a:t>
            </a:r>
            <a:r>
              <a:rPr lang="hu-HU" dirty="0" err="1" smtClean="0"/>
              <a:t>blur</a:t>
            </a:r>
            <a:endParaRPr lang="hu-HU" dirty="0" smtClean="0"/>
          </a:p>
          <a:p>
            <a:pPr lvl="1"/>
            <a:r>
              <a:rPr lang="hu-HU" dirty="0" err="1" smtClean="0"/>
              <a:t>All</a:t>
            </a:r>
            <a:r>
              <a:rPr lang="hu-HU" dirty="0" smtClean="0"/>
              <a:t> </a:t>
            </a:r>
            <a:r>
              <a:rPr lang="hu-HU" dirty="0" err="1" smtClean="0"/>
              <a:t>weights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same</a:t>
            </a:r>
            <a:r>
              <a:rPr lang="hu-HU" dirty="0"/>
              <a:t> </a:t>
            </a:r>
            <a:r>
              <a:rPr lang="hu-HU" dirty="0" smtClean="0"/>
              <a:t>– no </a:t>
            </a:r>
            <a:r>
              <a:rPr lang="hu-HU" dirty="0" err="1" smtClean="0"/>
              <a:t>need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store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weight</a:t>
            </a:r>
            <a:r>
              <a:rPr lang="hu-HU" dirty="0" smtClean="0"/>
              <a:t> </a:t>
            </a:r>
            <a:r>
              <a:rPr lang="hu-HU" dirty="0" err="1" smtClean="0"/>
              <a:t>matrix</a:t>
            </a:r>
            <a:endParaRPr lang="hu-HU" dirty="0"/>
          </a:p>
          <a:p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really</a:t>
            </a:r>
            <a:r>
              <a:rPr lang="hu-HU" dirty="0" smtClean="0"/>
              <a:t> </a:t>
            </a:r>
            <a:r>
              <a:rPr lang="hu-HU" dirty="0" err="1" smtClean="0"/>
              <a:t>used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itself</a:t>
            </a:r>
            <a:endParaRPr lang="hu-HU" dirty="0" smtClean="0"/>
          </a:p>
          <a:p>
            <a:pPr lvl="1"/>
            <a:r>
              <a:rPr lang="hu-HU" dirty="0" err="1" smtClean="0"/>
              <a:t>Can</a:t>
            </a:r>
            <a:r>
              <a:rPr lang="hu-HU" dirty="0" smtClean="0"/>
              <a:t> be part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computations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endParaRPr lang="hu-HU" dirty="0" smtClean="0"/>
          </a:p>
          <a:p>
            <a:pPr lvl="1"/>
            <a:r>
              <a:rPr lang="hu-HU" dirty="0" smtClean="0"/>
              <a:t>Here we </a:t>
            </a:r>
            <a:r>
              <a:rPr lang="hu-HU" dirty="0" err="1" smtClean="0"/>
              <a:t>only</a:t>
            </a:r>
            <a:r>
              <a:rPr lang="hu-HU" dirty="0" smtClean="0"/>
              <a:t> </a:t>
            </a:r>
            <a:r>
              <a:rPr lang="hu-HU" dirty="0" err="1" smtClean="0"/>
              <a:t>use</a:t>
            </a:r>
            <a:r>
              <a:rPr lang="hu-HU" dirty="0" smtClean="0"/>
              <a:t> it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i="1" dirty="0" err="1" smtClean="0"/>
              <a:t>demonstrate</a:t>
            </a:r>
            <a:r>
              <a:rPr lang="hu-HU" i="1" dirty="0" smtClean="0"/>
              <a:t> </a:t>
            </a:r>
            <a:r>
              <a:rPr lang="hu-HU" i="1" dirty="0" err="1" smtClean="0"/>
              <a:t>the</a:t>
            </a:r>
            <a:r>
              <a:rPr lang="hu-HU" i="1" dirty="0" smtClean="0"/>
              <a:t> performance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graphics</a:t>
            </a:r>
            <a:r>
              <a:rPr lang="hu-HU" dirty="0" smtClean="0"/>
              <a:t> </a:t>
            </a:r>
            <a:r>
              <a:rPr lang="hu-HU" dirty="0" err="1" smtClean="0"/>
              <a:t>card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67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Convolution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– </a:t>
            </a:r>
            <a:r>
              <a:rPr lang="hu-HU" dirty="0" err="1" smtClean="0"/>
              <a:t>Box</a:t>
            </a:r>
            <a:r>
              <a:rPr lang="hu-HU" dirty="0" smtClean="0"/>
              <a:t> filter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Write</a:t>
            </a:r>
            <a:r>
              <a:rPr lang="hu-HU" dirty="0" smtClean="0"/>
              <a:t> a </a:t>
            </a:r>
            <a:r>
              <a:rPr lang="hu-HU" dirty="0" err="1" smtClean="0"/>
              <a:t>new</a:t>
            </a:r>
            <a:r>
              <a:rPr lang="hu-HU" dirty="0" smtClean="0"/>
              <a:t> </a:t>
            </a:r>
            <a:r>
              <a:rPr lang="hu-HU" dirty="0" err="1" smtClean="0"/>
              <a:t>fragment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function</a:t>
            </a:r>
            <a:r>
              <a:rPr lang="hu-HU" dirty="0" smtClean="0"/>
              <a:t> and </a:t>
            </a:r>
            <a:r>
              <a:rPr lang="hu-HU" dirty="0" err="1" smtClean="0"/>
              <a:t>make</a:t>
            </a:r>
            <a:r>
              <a:rPr lang="hu-HU" dirty="0" smtClean="0"/>
              <a:t> it </a:t>
            </a:r>
            <a:r>
              <a:rPr lang="hu-HU" dirty="0" err="1" smtClean="0"/>
              <a:t>active</a:t>
            </a:r>
            <a:endParaRPr lang="hu-HU" dirty="0" smtClean="0"/>
          </a:p>
          <a:p>
            <a:r>
              <a:rPr lang="hu-HU" dirty="0" err="1" smtClean="0"/>
              <a:t>Create</a:t>
            </a:r>
            <a:r>
              <a:rPr lang="hu-HU" dirty="0" smtClean="0"/>
              <a:t> a uniform </a:t>
            </a:r>
            <a:r>
              <a:rPr lang="hu-HU" dirty="0" err="1" smtClean="0"/>
              <a:t>parameter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kernel </a:t>
            </a:r>
            <a:r>
              <a:rPr lang="hu-HU" dirty="0" err="1" smtClean="0"/>
              <a:t>window</a:t>
            </a:r>
            <a:r>
              <a:rPr lang="hu-HU" dirty="0" smtClean="0"/>
              <a:t> </a:t>
            </a:r>
            <a:r>
              <a:rPr lang="hu-HU" dirty="0" err="1" smtClean="0"/>
              <a:t>width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672120" y="2826658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strike="sngStrike" dirty="0" smtClean="0">
                <a:solidFill>
                  <a:srgbClr val="FF0000"/>
                </a:solidFill>
                <a:latin typeface="Consolas" panose="020B0609020204030204" pitchFamily="49" charset="0"/>
              </a:rPr>
              <a:t>#</a:t>
            </a:r>
            <a:r>
              <a:rPr lang="en-US" sz="150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pragma fragment frag</a:t>
            </a:r>
          </a:p>
          <a:p>
            <a:r>
              <a:rPr lang="en-US" sz="1500" dirty="0">
                <a:solidFill>
                  <a:srgbClr val="808080"/>
                </a:solidFill>
                <a:latin typeface="Consolas" panose="020B0609020204030204" pitchFamily="49" charset="0"/>
              </a:rPr>
              <a:t>#pragma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fragment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frag_box</a:t>
            </a:r>
            <a:endParaRPr lang="en-US" sz="1500" dirty="0"/>
          </a:p>
        </p:txBody>
      </p:sp>
      <p:sp>
        <p:nvSpPr>
          <p:cNvPr id="5" name="Téglalap 4"/>
          <p:cNvSpPr/>
          <p:nvPr/>
        </p:nvSpPr>
        <p:spPr>
          <a:xfrm>
            <a:off x="672120" y="4415055"/>
            <a:ext cx="111525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frag_box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(v2f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col =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(0,0,0,0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hu-HU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weight = 1.0 / (</a:t>
            </a:r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hu-HU" sz="15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/ (</a:t>
            </a:r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hu-HU" sz="15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500" dirty="0">
                <a:solidFill>
                  <a:srgbClr val="008000"/>
                </a:solidFill>
                <a:latin typeface="Consolas" panose="020B0609020204030204" pitchFamily="49" charset="0"/>
              </a:rPr>
              <a:t>// weight is constant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u =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-</a:t>
            </a:r>
            <a:r>
              <a:rPr lang="hu-HU" sz="15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/ 2; u &lt;= </a:t>
            </a:r>
            <a:r>
              <a:rPr lang="hu-HU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/ 2; ++u) { </a:t>
            </a:r>
            <a:r>
              <a:rPr lang="en-US" sz="1500" dirty="0">
                <a:solidFill>
                  <a:srgbClr val="008000"/>
                </a:solidFill>
                <a:latin typeface="Consolas" panose="020B0609020204030204" pitchFamily="49" charset="0"/>
              </a:rPr>
              <a:t>// visit </a:t>
            </a:r>
            <a:r>
              <a:rPr lang="en-US" sz="1500" dirty="0" err="1">
                <a:solidFill>
                  <a:srgbClr val="008000"/>
                </a:solidFill>
                <a:latin typeface="Consolas" panose="020B0609020204030204" pitchFamily="49" charset="0"/>
              </a:rPr>
              <a:t>neighbours</a:t>
            </a:r>
            <a:r>
              <a:rPr lang="en-US" sz="1500" dirty="0">
                <a:solidFill>
                  <a:srgbClr val="008000"/>
                </a:solidFill>
                <a:latin typeface="Consolas" panose="020B0609020204030204" pitchFamily="49" charset="0"/>
              </a:rPr>
              <a:t> (horizontal)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</a:t>
            </a:r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v =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-</a:t>
            </a:r>
            <a:r>
              <a:rPr lang="hu-HU" sz="15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/ 2; v &lt;= </a:t>
            </a:r>
            <a:r>
              <a:rPr lang="hu-HU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/ 2; ++v) { </a:t>
            </a:r>
            <a:r>
              <a:rPr lang="en-US" sz="1500" dirty="0">
                <a:solidFill>
                  <a:srgbClr val="008000"/>
                </a:solidFill>
                <a:latin typeface="Consolas" panose="020B0609020204030204" pitchFamily="49" charset="0"/>
              </a:rPr>
              <a:t>// visit </a:t>
            </a:r>
            <a:r>
              <a:rPr lang="en-US" sz="1500" dirty="0" err="1">
                <a:solidFill>
                  <a:srgbClr val="008000"/>
                </a:solidFill>
                <a:latin typeface="Consolas" panose="020B0609020204030204" pitchFamily="49" charset="0"/>
              </a:rPr>
              <a:t>neighbours</a:t>
            </a:r>
            <a:r>
              <a:rPr lang="en-US" sz="1500" dirty="0">
                <a:solidFill>
                  <a:srgbClr val="008000"/>
                </a:solidFill>
                <a:latin typeface="Consolas" panose="020B0609020204030204" pitchFamily="49" charset="0"/>
              </a:rPr>
              <a:t> (vertical)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+= weight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tex2D(_</a:t>
            </a:r>
            <a:r>
              <a:rPr lang="en-US" sz="15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+ </a:t>
            </a:r>
            <a:r>
              <a:rPr lang="en-US" sz="150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(u*_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v*_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5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500" dirty="0"/>
          </a:p>
        </p:txBody>
      </p:sp>
      <p:sp>
        <p:nvSpPr>
          <p:cNvPr id="6" name="Téglalap 5"/>
          <p:cNvSpPr/>
          <p:nvPr/>
        </p:nvSpPr>
        <p:spPr>
          <a:xfrm>
            <a:off x="672120" y="3492441"/>
            <a:ext cx="912837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float4 _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MainTex_TexelSize</a:t>
            </a:r>
            <a:r>
              <a:rPr lang="en-US" sz="1500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  <a:endParaRPr lang="hu-HU" sz="1500" dirty="0" smtClean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5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boxK</a:t>
            </a:r>
            <a:r>
              <a:rPr lang="en-US" sz="15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ernelWidth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500" dirty="0">
                <a:solidFill>
                  <a:srgbClr val="008000"/>
                </a:solidFill>
                <a:latin typeface="Consolas" panose="020B0609020204030204" pitchFamily="49" charset="0"/>
              </a:rPr>
              <a:t>// width of the filter </a:t>
            </a:r>
            <a:r>
              <a:rPr lang="en-US" sz="15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window</a:t>
            </a:r>
            <a:r>
              <a:rPr lang="hu-HU" sz="15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, </a:t>
            </a:r>
            <a:r>
              <a:rPr lang="hu-HU" sz="15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set</a:t>
            </a:r>
            <a:r>
              <a:rPr lang="hu-HU" sz="15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5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from</a:t>
            </a:r>
            <a:r>
              <a:rPr lang="hu-HU" sz="15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script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05180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Kernel </a:t>
            </a:r>
            <a:r>
              <a:rPr lang="hu-HU" dirty="0" err="1" smtClean="0"/>
              <a:t>window</a:t>
            </a:r>
            <a:r>
              <a:rPr lang="hu-HU" dirty="0" smtClean="0"/>
              <a:t> </a:t>
            </a:r>
            <a:r>
              <a:rPr lang="hu-HU" dirty="0" err="1" smtClean="0"/>
              <a:t>width</a:t>
            </a:r>
            <a:r>
              <a:rPr lang="hu-HU" dirty="0" smtClean="0"/>
              <a:t> in C#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771768" y="1812559"/>
            <a:ext cx="1050387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public class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ConvolutionEffect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: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PostEffectsBase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[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Range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(3, 301)]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boxKernelWindowWidth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3;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endParaRPr lang="hu-HU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endParaRPr lang="en-US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void OnRenderImage(RenderTexture source, RenderTexture destination) {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()) {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dirty="0" err="1">
                <a:solidFill>
                  <a:srgbClr val="A31515"/>
                </a:solidFill>
                <a:latin typeface="Consolas" panose="020B0609020204030204" pitchFamily="49" charset="0"/>
              </a:rPr>
              <a:t>boxKernelWidth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boxKernelWindowWidth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else {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275" y="2583839"/>
            <a:ext cx="45815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2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fast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graphics</a:t>
            </a:r>
            <a:r>
              <a:rPr lang="hu-HU" dirty="0" smtClean="0"/>
              <a:t> </a:t>
            </a:r>
            <a:r>
              <a:rPr lang="hu-HU" dirty="0" err="1" smtClean="0"/>
              <a:t>card</a:t>
            </a:r>
            <a:r>
              <a:rPr lang="hu-HU" dirty="0" smtClean="0"/>
              <a:t>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10744200" cy="4351338"/>
          </a:xfrm>
        </p:spPr>
        <p:txBody>
          <a:bodyPr>
            <a:normAutofit/>
          </a:bodyPr>
          <a:lstStyle/>
          <a:p>
            <a:r>
              <a:rPr lang="hu-HU" sz="2000" dirty="0" smtClean="0"/>
              <a:t>Play </a:t>
            </a:r>
            <a:r>
              <a:rPr lang="hu-HU" sz="2000" dirty="0" err="1" smtClean="0"/>
              <a:t>width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box</a:t>
            </a:r>
            <a:r>
              <a:rPr lang="hu-HU" sz="2000" dirty="0" smtClean="0"/>
              <a:t> filter </a:t>
            </a:r>
            <a:r>
              <a:rPr lang="hu-HU" sz="2000" dirty="0" err="1" smtClean="0"/>
              <a:t>radius</a:t>
            </a:r>
            <a:r>
              <a:rPr lang="hu-HU" sz="2000" dirty="0" smtClean="0"/>
              <a:t> and </a:t>
            </a:r>
            <a:r>
              <a:rPr lang="hu-HU" sz="2000" dirty="0" err="1" smtClean="0"/>
              <a:t>see</a:t>
            </a:r>
            <a:r>
              <a:rPr lang="hu-HU" sz="2000" dirty="0" smtClean="0"/>
              <a:t> </a:t>
            </a:r>
            <a:r>
              <a:rPr lang="hu-HU" sz="2000" dirty="0" err="1" smtClean="0"/>
              <a:t>what</a:t>
            </a:r>
            <a:r>
              <a:rPr lang="hu-HU" sz="2000" dirty="0" smtClean="0"/>
              <a:t> </a:t>
            </a:r>
            <a:r>
              <a:rPr lang="hu-HU" sz="2000" dirty="0" err="1" smtClean="0"/>
              <a:t>happens</a:t>
            </a:r>
            <a:r>
              <a:rPr lang="hu-HU" sz="2000" dirty="0" smtClean="0"/>
              <a:t> </a:t>
            </a:r>
            <a:r>
              <a:rPr lang="hu-HU" sz="2000" dirty="0" err="1" smtClean="0"/>
              <a:t>to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FPS</a:t>
            </a:r>
          </a:p>
          <a:p>
            <a:pPr lvl="1"/>
            <a:r>
              <a:rPr lang="hu-HU" sz="1800" dirty="0" err="1" smtClean="0"/>
              <a:t>Box</a:t>
            </a:r>
            <a:r>
              <a:rPr lang="hu-HU" sz="1800" dirty="0" smtClean="0"/>
              <a:t> filter </a:t>
            </a:r>
            <a:r>
              <a:rPr lang="hu-HU" sz="1800" dirty="0" err="1" smtClean="0"/>
              <a:t>time</a:t>
            </a:r>
            <a:r>
              <a:rPr lang="hu-HU" sz="1800" dirty="0" smtClean="0"/>
              <a:t> cost is </a:t>
            </a:r>
            <a:r>
              <a:rPr lang="hu-HU" sz="1800" i="1" dirty="0" smtClean="0"/>
              <a:t>O(kernelWidth</a:t>
            </a:r>
            <a:r>
              <a:rPr lang="hu-HU" sz="1800" i="1" baseline="30000" dirty="0" smtClean="0"/>
              <a:t>2</a:t>
            </a:r>
            <a:r>
              <a:rPr lang="hu-HU" sz="1800" i="1" dirty="0" smtClean="0"/>
              <a:t>)</a:t>
            </a:r>
          </a:p>
          <a:p>
            <a:r>
              <a:rPr lang="hu-HU" sz="2000" dirty="0" err="1" smtClean="0"/>
              <a:t>Resize</a:t>
            </a:r>
            <a:r>
              <a:rPr lang="hu-HU" sz="2000" dirty="0" smtClean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smtClean="0"/>
              <a:t>Game </a:t>
            </a:r>
            <a:r>
              <a:rPr lang="hu-HU" sz="2000" dirty="0" err="1" smtClean="0"/>
              <a:t>window</a:t>
            </a:r>
            <a:r>
              <a:rPr lang="hu-HU" sz="2000" dirty="0" smtClean="0"/>
              <a:t> </a:t>
            </a:r>
            <a:r>
              <a:rPr lang="hu-HU" sz="2000" dirty="0" err="1" smtClean="0"/>
              <a:t>size</a:t>
            </a:r>
            <a:r>
              <a:rPr lang="hu-HU" sz="2000" dirty="0" smtClean="0"/>
              <a:t> </a:t>
            </a:r>
            <a:r>
              <a:rPr lang="hu-HU" sz="2000" dirty="0"/>
              <a:t>and </a:t>
            </a:r>
            <a:r>
              <a:rPr lang="hu-HU" sz="2000" dirty="0" err="1" smtClean="0"/>
              <a:t>see</a:t>
            </a:r>
            <a:r>
              <a:rPr lang="hu-HU" sz="2000" dirty="0" smtClean="0"/>
              <a:t> </a:t>
            </a:r>
            <a:r>
              <a:rPr lang="hu-HU" sz="2000" dirty="0" err="1"/>
              <a:t>what</a:t>
            </a:r>
            <a:r>
              <a:rPr lang="hu-HU" sz="2000" dirty="0"/>
              <a:t> </a:t>
            </a:r>
            <a:r>
              <a:rPr lang="hu-HU" sz="2000" dirty="0" err="1"/>
              <a:t>happens</a:t>
            </a:r>
            <a:r>
              <a:rPr lang="hu-HU" sz="2000" dirty="0"/>
              <a:t>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FPS</a:t>
            </a:r>
          </a:p>
          <a:p>
            <a:pPr lvl="1"/>
            <a:r>
              <a:rPr lang="hu-HU" sz="1800" dirty="0" smtClean="0"/>
              <a:t>Post </a:t>
            </a:r>
            <a:r>
              <a:rPr lang="hu-HU" sz="1800" dirty="0" err="1" smtClean="0"/>
              <a:t>processing</a:t>
            </a:r>
            <a:r>
              <a:rPr lang="hu-HU" sz="1800" dirty="0" smtClean="0"/>
              <a:t> </a:t>
            </a:r>
            <a:r>
              <a:rPr lang="hu-HU" sz="1800" dirty="0" err="1" smtClean="0"/>
              <a:t>time</a:t>
            </a:r>
            <a:r>
              <a:rPr lang="hu-HU" sz="1800" dirty="0" smtClean="0"/>
              <a:t> is </a:t>
            </a:r>
            <a:r>
              <a:rPr lang="hu-HU" sz="1800" dirty="0" err="1" smtClean="0"/>
              <a:t>linear</a:t>
            </a:r>
            <a:r>
              <a:rPr lang="hu-HU" sz="1800" dirty="0" smtClean="0"/>
              <a:t> in </a:t>
            </a:r>
            <a:r>
              <a:rPr lang="hu-HU" sz="1800" dirty="0" err="1" smtClean="0"/>
              <a:t>the</a:t>
            </a:r>
            <a:r>
              <a:rPr lang="hu-HU" sz="1800" dirty="0" smtClean="0"/>
              <a:t> </a:t>
            </a:r>
            <a:r>
              <a:rPr lang="hu-HU" sz="1800" dirty="0" err="1" smtClean="0"/>
              <a:t>number</a:t>
            </a:r>
            <a:r>
              <a:rPr lang="hu-HU" sz="1800" dirty="0" smtClean="0"/>
              <a:t> of </a:t>
            </a:r>
            <a:r>
              <a:rPr lang="hu-HU" sz="1800" dirty="0" err="1" smtClean="0"/>
              <a:t>pixels</a:t>
            </a:r>
            <a:endParaRPr lang="hu-HU" sz="1800" dirty="0" smtClean="0"/>
          </a:p>
          <a:p>
            <a:r>
              <a:rPr lang="hu-HU" sz="2000" dirty="0" smtClean="0"/>
              <a:t>Be </a:t>
            </a:r>
            <a:r>
              <a:rPr lang="hu-HU" sz="2000" dirty="0" err="1" smtClean="0"/>
              <a:t>careful</a:t>
            </a:r>
            <a:r>
              <a:rPr lang="hu-HU" sz="2000" dirty="0" smtClean="0"/>
              <a:t>,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operating</a:t>
            </a:r>
            <a:r>
              <a:rPr lang="hu-HU" sz="2000" dirty="0" smtClean="0"/>
              <a:t> </a:t>
            </a:r>
            <a:r>
              <a:rPr lang="hu-HU" sz="2000" dirty="0" err="1" smtClean="0"/>
              <a:t>system</a:t>
            </a:r>
            <a:r>
              <a:rPr lang="hu-HU" sz="2000" dirty="0" smtClean="0"/>
              <a:t> </a:t>
            </a:r>
            <a:r>
              <a:rPr lang="hu-HU" sz="2000" dirty="0" err="1" smtClean="0"/>
              <a:t>might</a:t>
            </a:r>
            <a:r>
              <a:rPr lang="hu-HU" sz="2000" dirty="0" smtClean="0"/>
              <a:t> </a:t>
            </a:r>
            <a:r>
              <a:rPr lang="hu-HU" sz="2000" dirty="0" err="1" smtClean="0"/>
              <a:t>shut</a:t>
            </a:r>
            <a:r>
              <a:rPr lang="hu-HU" sz="2000" dirty="0" smtClean="0"/>
              <a:t> down </a:t>
            </a:r>
            <a:r>
              <a:rPr lang="hu-HU" sz="2000" dirty="0" err="1" smtClean="0"/>
              <a:t>the</a:t>
            </a:r>
            <a:r>
              <a:rPr lang="hu-HU" sz="2000" dirty="0" smtClean="0"/>
              <a:t> video driver </a:t>
            </a:r>
            <a:r>
              <a:rPr lang="hu-HU" sz="2000" dirty="0" err="1" smtClean="0"/>
              <a:t>if</a:t>
            </a:r>
            <a:r>
              <a:rPr lang="hu-HU" sz="2000" dirty="0" smtClean="0"/>
              <a:t> </a:t>
            </a:r>
            <a:r>
              <a:rPr lang="hu-HU" sz="2000" dirty="0" err="1" smtClean="0"/>
              <a:t>any</a:t>
            </a:r>
            <a:r>
              <a:rPr lang="hu-HU" sz="2000" dirty="0" smtClean="0"/>
              <a:t> of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shaders</a:t>
            </a:r>
            <a:r>
              <a:rPr lang="hu-HU" sz="2000" dirty="0" smtClean="0"/>
              <a:t> </a:t>
            </a:r>
            <a:r>
              <a:rPr lang="hu-HU" sz="2000" dirty="0" err="1" smtClean="0"/>
              <a:t>runs</a:t>
            </a:r>
            <a:r>
              <a:rPr lang="hu-HU" sz="2000" dirty="0" smtClean="0"/>
              <a:t> </a:t>
            </a:r>
            <a:r>
              <a:rPr lang="hu-HU" sz="2000" dirty="0" err="1" smtClean="0"/>
              <a:t>for</a:t>
            </a:r>
            <a:r>
              <a:rPr lang="hu-HU" sz="2000" dirty="0" smtClean="0"/>
              <a:t> more </a:t>
            </a:r>
            <a:r>
              <a:rPr lang="hu-HU" sz="2000" dirty="0" err="1" smtClean="0"/>
              <a:t>than</a:t>
            </a:r>
            <a:r>
              <a:rPr lang="hu-HU" sz="2000" dirty="0" smtClean="0"/>
              <a:t> a </a:t>
            </a:r>
            <a:r>
              <a:rPr lang="hu-HU" sz="2000" dirty="0" err="1" smtClean="0"/>
              <a:t>few</a:t>
            </a:r>
            <a:r>
              <a:rPr lang="hu-HU" sz="2000" dirty="0" smtClean="0"/>
              <a:t> </a:t>
            </a:r>
            <a:r>
              <a:rPr lang="hu-HU" sz="2000" dirty="0" err="1" smtClean="0"/>
              <a:t>seconds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17" y="5990370"/>
            <a:ext cx="4381500" cy="71437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17" y="3949253"/>
            <a:ext cx="2921000" cy="197364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956" y="3951227"/>
            <a:ext cx="2867025" cy="195262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956" y="5971320"/>
            <a:ext cx="4591050" cy="733425"/>
          </a:xfrm>
          <a:prstGeom prst="rect">
            <a:avLst/>
          </a:prstGeom>
        </p:spPr>
      </p:pic>
      <p:sp>
        <p:nvSpPr>
          <p:cNvPr id="10" name="Rectangle 6"/>
          <p:cNvSpPr/>
          <p:nvPr/>
        </p:nvSpPr>
        <p:spPr>
          <a:xfrm>
            <a:off x="2158999" y="4641062"/>
            <a:ext cx="1334477" cy="2465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6"/>
          <p:cNvSpPr/>
          <p:nvPr/>
        </p:nvSpPr>
        <p:spPr>
          <a:xfrm>
            <a:off x="7448544" y="4610286"/>
            <a:ext cx="1334477" cy="2465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6"/>
          <p:cNvSpPr/>
          <p:nvPr/>
        </p:nvSpPr>
        <p:spPr>
          <a:xfrm>
            <a:off x="586155" y="6466010"/>
            <a:ext cx="4469422" cy="2465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6"/>
          <p:cNvSpPr/>
          <p:nvPr/>
        </p:nvSpPr>
        <p:spPr>
          <a:xfrm>
            <a:off x="5936881" y="6458195"/>
            <a:ext cx="4669083" cy="2465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0514" y="3941702"/>
            <a:ext cx="2857500" cy="1962150"/>
          </a:xfrm>
          <a:prstGeom prst="rect">
            <a:avLst/>
          </a:prstGeom>
        </p:spPr>
      </p:pic>
      <p:sp>
        <p:nvSpPr>
          <p:cNvPr id="16" name="Rectangle 6"/>
          <p:cNvSpPr/>
          <p:nvPr/>
        </p:nvSpPr>
        <p:spPr>
          <a:xfrm>
            <a:off x="6090622" y="5184717"/>
            <a:ext cx="1107346" cy="2465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6"/>
          <p:cNvSpPr/>
          <p:nvPr/>
        </p:nvSpPr>
        <p:spPr>
          <a:xfrm>
            <a:off x="8898423" y="5184717"/>
            <a:ext cx="1334477" cy="2465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6"/>
          <p:cNvSpPr/>
          <p:nvPr/>
        </p:nvSpPr>
        <p:spPr>
          <a:xfrm>
            <a:off x="10339264" y="4630198"/>
            <a:ext cx="1334477" cy="2465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97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effects</a:t>
            </a:r>
            <a:r>
              <a:rPr lang="hu-HU" dirty="0" smtClean="0"/>
              <a:t> </a:t>
            </a:r>
            <a:r>
              <a:rPr lang="hu-HU" dirty="0" err="1" smtClean="0"/>
              <a:t>cannot</a:t>
            </a:r>
            <a:r>
              <a:rPr lang="hu-HU" dirty="0" smtClean="0"/>
              <a:t> be </a:t>
            </a:r>
            <a:r>
              <a:rPr lang="hu-HU" dirty="0" err="1" smtClean="0"/>
              <a:t>implemented</a:t>
            </a:r>
            <a:r>
              <a:rPr lang="hu-HU" dirty="0" smtClean="0"/>
              <a:t> in a </a:t>
            </a:r>
            <a:r>
              <a:rPr lang="hu-HU" dirty="0" err="1" smtClean="0"/>
              <a:t>single</a:t>
            </a:r>
            <a:r>
              <a:rPr lang="hu-HU" dirty="0" smtClean="0"/>
              <a:t> </a:t>
            </a:r>
            <a:r>
              <a:rPr lang="hu-HU" dirty="0" err="1" smtClean="0"/>
              <a:t>fragment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pPr lvl="1"/>
            <a:r>
              <a:rPr lang="hu-HU" dirty="0" err="1" smtClean="0"/>
              <a:t>Example</a:t>
            </a:r>
            <a:r>
              <a:rPr lang="hu-HU" dirty="0" smtClean="0"/>
              <a:t>: </a:t>
            </a:r>
            <a:r>
              <a:rPr lang="hu-HU" dirty="0" err="1" smtClean="0"/>
              <a:t>separable</a:t>
            </a:r>
            <a:r>
              <a:rPr lang="hu-HU" dirty="0" smtClean="0"/>
              <a:t> </a:t>
            </a:r>
            <a:r>
              <a:rPr lang="hu-HU" dirty="0" err="1" smtClean="0"/>
              <a:t>filters</a:t>
            </a:r>
            <a:endParaRPr lang="hu-HU" dirty="0" smtClean="0"/>
          </a:p>
          <a:p>
            <a:pPr lvl="1"/>
            <a:endParaRPr lang="hu-HU" dirty="0"/>
          </a:p>
          <a:p>
            <a:r>
              <a:rPr lang="hu-HU" dirty="0" err="1" smtClean="0"/>
              <a:t>Solutions</a:t>
            </a:r>
            <a:r>
              <a:rPr lang="hu-HU" dirty="0" smtClean="0"/>
              <a:t>:</a:t>
            </a:r>
          </a:p>
          <a:p>
            <a:pPr lvl="1"/>
            <a:r>
              <a:rPr lang="hu-HU" dirty="0" err="1" smtClean="0"/>
              <a:t>Single</a:t>
            </a:r>
            <a:r>
              <a:rPr lang="hu-HU" dirty="0" smtClean="0"/>
              <a:t> C# script, 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pPr lvl="2"/>
            <a:r>
              <a:rPr lang="hu-HU" dirty="0" err="1" smtClean="0"/>
              <a:t>Call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passes</a:t>
            </a:r>
            <a:r>
              <a:rPr lang="hu-HU" dirty="0" smtClean="0"/>
              <a:t> </a:t>
            </a:r>
            <a:r>
              <a:rPr lang="hu-HU" dirty="0" err="1" smtClean="0"/>
              <a:t>manually</a:t>
            </a:r>
            <a:r>
              <a:rPr lang="hu-HU" dirty="0"/>
              <a:t> </a:t>
            </a:r>
            <a:r>
              <a:rPr lang="hu-HU" dirty="0" smtClean="0"/>
              <a:t>– </a:t>
            </a:r>
            <a:r>
              <a:rPr lang="hu-HU" dirty="0" err="1" smtClean="0"/>
              <a:t>requires</a:t>
            </a:r>
            <a:r>
              <a:rPr lang="hu-HU" dirty="0" smtClean="0"/>
              <a:t> </a:t>
            </a:r>
            <a:r>
              <a:rPr lang="hu-HU" dirty="0" err="1" smtClean="0"/>
              <a:t>temporary</a:t>
            </a:r>
            <a:r>
              <a:rPr lang="hu-HU" dirty="0" smtClean="0"/>
              <a:t> </a:t>
            </a:r>
            <a:r>
              <a:rPr lang="hu-HU" dirty="0" err="1" smtClean="0"/>
              <a:t>render</a:t>
            </a:r>
            <a:r>
              <a:rPr lang="hu-HU" dirty="0" smtClean="0"/>
              <a:t> </a:t>
            </a:r>
            <a:r>
              <a:rPr lang="hu-HU" dirty="0" err="1" smtClean="0"/>
              <a:t>textures</a:t>
            </a:r>
            <a:endParaRPr lang="hu-HU" dirty="0" smtClean="0"/>
          </a:p>
          <a:p>
            <a:pPr lvl="2"/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us</a:t>
            </a:r>
            <a:r>
              <a:rPr lang="hu-HU" dirty="0" err="1" smtClean="0"/>
              <a:t>e</a:t>
            </a:r>
            <a:r>
              <a:rPr lang="hu-HU" dirty="0" smtClean="0"/>
              <a:t> </a:t>
            </a:r>
            <a:r>
              <a:rPr lang="hu-HU" dirty="0" err="1" smtClean="0"/>
              <a:t>GrabPass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  <a:p>
            <a:pPr lvl="1"/>
            <a:r>
              <a:rPr lang="hu-HU" dirty="0" err="1" smtClean="0"/>
              <a:t>Multiple</a:t>
            </a:r>
            <a:r>
              <a:rPr lang="hu-HU" dirty="0" smtClean="0"/>
              <a:t> </a:t>
            </a:r>
            <a:r>
              <a:rPr lang="hu-HU" dirty="0"/>
              <a:t>C# </a:t>
            </a:r>
            <a:r>
              <a:rPr lang="hu-HU" dirty="0" err="1"/>
              <a:t>scripts</a:t>
            </a:r>
            <a:r>
              <a:rPr lang="hu-HU" dirty="0"/>
              <a:t>, </a:t>
            </a:r>
            <a:r>
              <a:rPr lang="hu-HU" dirty="0" err="1"/>
              <a:t>each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single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multi-</a:t>
            </a:r>
            <a:r>
              <a:rPr lang="hu-HU" dirty="0" err="1"/>
              <a:t>pass</a:t>
            </a:r>
            <a:r>
              <a:rPr lang="hu-HU" dirty="0"/>
              <a:t> </a:t>
            </a:r>
            <a:r>
              <a:rPr lang="hu-HU" dirty="0" err="1"/>
              <a:t>shaders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0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Have</a:t>
            </a:r>
            <a:r>
              <a:rPr lang="hu-HU" dirty="0" smtClean="0"/>
              <a:t> a 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Create</a:t>
            </a:r>
            <a:r>
              <a:rPr lang="hu-HU" dirty="0" smtClean="0"/>
              <a:t> a </a:t>
            </a:r>
            <a:r>
              <a:rPr lang="hu-HU" dirty="0" err="1" smtClean="0"/>
              <a:t>new</a:t>
            </a:r>
            <a:r>
              <a:rPr lang="hu-HU" dirty="0" smtClean="0"/>
              <a:t> Image </a:t>
            </a:r>
            <a:r>
              <a:rPr lang="hu-HU" dirty="0" err="1" smtClean="0"/>
              <a:t>Effect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, </a:t>
            </a:r>
            <a:r>
              <a:rPr lang="hu-HU" dirty="0" err="1" smtClean="0"/>
              <a:t>call</a:t>
            </a:r>
            <a:r>
              <a:rPr lang="hu-HU" dirty="0" smtClean="0"/>
              <a:t> it </a:t>
            </a:r>
            <a:r>
              <a:rPr lang="hu-HU" dirty="0" err="1" smtClean="0"/>
              <a:t>ConvolutionMultipass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err="1" smtClean="0"/>
              <a:t>Change</a:t>
            </a:r>
            <a:r>
              <a:rPr lang="hu-HU" dirty="0" smtClean="0"/>
              <a:t> </a:t>
            </a:r>
            <a:r>
              <a:rPr lang="hu-HU" dirty="0" err="1" smtClean="0"/>
              <a:t>name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NPR/</a:t>
            </a:r>
            <a:r>
              <a:rPr lang="hu-HU" dirty="0" err="1" smtClean="0"/>
              <a:t>ConvolutionMultipass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2" y="2371725"/>
            <a:ext cx="1190625" cy="12382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028700" y="442263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"NPR/</a:t>
            </a:r>
            <a:r>
              <a:rPr lang="en-US" dirty="0" err="1">
                <a:solidFill>
                  <a:srgbClr val="A31515"/>
                </a:solidFill>
                <a:latin typeface="Consolas" panose="020B0609020204030204" pitchFamily="49" charset="0"/>
              </a:rPr>
              <a:t>ConvolutionMultipass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Properties</a:t>
            </a:r>
            <a:endParaRPr lang="en-US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{</a:t>
            </a:r>
            <a:endParaRPr lang="en-US" dirty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_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("Texture", 2D) = "white" {}</a:t>
            </a:r>
          </a:p>
          <a:p>
            <a:r>
              <a:rPr lang="hu-HU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Have</a:t>
            </a:r>
            <a:r>
              <a:rPr lang="hu-HU" dirty="0" smtClean="0"/>
              <a:t> a 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err="1" smtClean="0"/>
              <a:t>Have</a:t>
            </a:r>
            <a:r>
              <a:rPr lang="hu-HU" sz="2400" dirty="0" smtClean="0"/>
              <a:t> </a:t>
            </a:r>
            <a:r>
              <a:rPr lang="hu-HU" sz="2400" dirty="0" err="1" smtClean="0"/>
              <a:t>two</a:t>
            </a:r>
            <a:r>
              <a:rPr lang="hu-HU" sz="2400" dirty="0" smtClean="0"/>
              <a:t> </a:t>
            </a:r>
            <a:r>
              <a:rPr lang="hu-HU" sz="2400" dirty="0" err="1" smtClean="0"/>
              <a:t>passes</a:t>
            </a:r>
            <a:r>
              <a:rPr lang="hu-HU" sz="2400" dirty="0" smtClean="0"/>
              <a:t>, </a:t>
            </a:r>
            <a:r>
              <a:rPr lang="hu-HU" sz="2400" dirty="0" err="1" smtClean="0"/>
              <a:t>one</a:t>
            </a:r>
            <a:r>
              <a:rPr lang="hu-HU" sz="2400" dirty="0" smtClean="0"/>
              <a:t> of </a:t>
            </a:r>
            <a:r>
              <a:rPr lang="hu-HU" sz="2400" dirty="0" err="1" smtClean="0"/>
              <a:t>them</a:t>
            </a:r>
            <a:r>
              <a:rPr lang="hu-HU" sz="2400" dirty="0" smtClean="0"/>
              <a:t> </a:t>
            </a:r>
            <a:r>
              <a:rPr lang="hu-HU" sz="2400" dirty="0" err="1" smtClean="0"/>
              <a:t>doing</a:t>
            </a:r>
            <a:r>
              <a:rPr lang="hu-HU" sz="2400" dirty="0" smtClean="0"/>
              <a:t> a </a:t>
            </a:r>
            <a:r>
              <a:rPr lang="hu-HU" sz="2400" dirty="0" err="1" smtClean="0"/>
              <a:t>vertical</a:t>
            </a:r>
            <a:r>
              <a:rPr lang="hu-HU" sz="2400" dirty="0" smtClean="0"/>
              <a:t> </a:t>
            </a:r>
            <a:r>
              <a:rPr lang="hu-HU" sz="2400" dirty="0" err="1" smtClean="0"/>
              <a:t>box</a:t>
            </a:r>
            <a:r>
              <a:rPr lang="hu-HU" sz="2400" dirty="0" smtClean="0"/>
              <a:t> filter,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other</a:t>
            </a:r>
            <a:r>
              <a:rPr lang="hu-HU" sz="2400" dirty="0" smtClean="0"/>
              <a:t> a </a:t>
            </a:r>
            <a:r>
              <a:rPr lang="hu-HU" sz="2400" dirty="0" err="1" smtClean="0"/>
              <a:t>horizontal</a:t>
            </a:r>
            <a:endParaRPr lang="hu-HU" sz="2400" dirty="0" smtClean="0"/>
          </a:p>
        </p:txBody>
      </p:sp>
      <p:sp>
        <p:nvSpPr>
          <p:cNvPr id="6" name="Téglalap 5"/>
          <p:cNvSpPr/>
          <p:nvPr/>
        </p:nvSpPr>
        <p:spPr>
          <a:xfrm>
            <a:off x="781049" y="2492515"/>
            <a:ext cx="79724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Pass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first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pass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horizontal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filtering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CGPROGRAM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same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as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before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,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appdata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hu-HU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Pass</a:t>
            </a:r>
            <a:r>
              <a:rPr lang="hu-HU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second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pass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vertical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filtering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CGPROGRAM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endParaRPr lang="hu-HU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endParaRPr lang="hu-HU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...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same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as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before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,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appdata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4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class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image </a:t>
            </a:r>
            <a:r>
              <a:rPr lang="hu-HU" dirty="0" err="1" smtClean="0"/>
              <a:t>effects</a:t>
            </a: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656487" y="1849070"/>
            <a:ext cx="1087901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SystemInfo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.supportsImageEffects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"Image Effects are not supported on the current platform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"No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is set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shader.isSupported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"Unsupported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material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material.hideFlags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HideFlags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.DontSave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1387093" y="4162425"/>
            <a:ext cx="6156708" cy="119480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8"/>
          <p:cNvSpPr txBox="1"/>
          <p:nvPr/>
        </p:nvSpPr>
        <p:spPr>
          <a:xfrm>
            <a:off x="7115176" y="2009775"/>
            <a:ext cx="348900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The </a:t>
            </a:r>
            <a:r>
              <a:rPr lang="hu-HU" dirty="0" err="1" smtClean="0"/>
              <a:t>isSupported</a:t>
            </a:r>
            <a:r>
              <a:rPr lang="hu-HU" dirty="0" smtClean="0"/>
              <a:t> </a:t>
            </a:r>
            <a:r>
              <a:rPr lang="hu-HU" dirty="0" err="1" smtClean="0"/>
              <a:t>flag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tells</a:t>
            </a:r>
            <a:r>
              <a:rPr lang="hu-HU" dirty="0" smtClean="0"/>
              <a:t> </a:t>
            </a:r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compiled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current</a:t>
            </a:r>
            <a:r>
              <a:rPr lang="hu-HU" dirty="0" smtClean="0"/>
              <a:t> platform.</a:t>
            </a:r>
          </a:p>
          <a:p>
            <a:pPr algn="just"/>
            <a:endParaRPr lang="hu-HU" dirty="0"/>
          </a:p>
          <a:p>
            <a:pPr algn="just"/>
            <a:r>
              <a:rPr lang="hu-HU" dirty="0" smtClean="0"/>
              <a:t>(</a:t>
            </a:r>
            <a:r>
              <a:rPr lang="hu-HU" dirty="0" err="1" smtClean="0"/>
              <a:t>Either</a:t>
            </a:r>
            <a:r>
              <a:rPr lang="hu-HU" dirty="0" smtClean="0"/>
              <a:t> </a:t>
            </a:r>
            <a:r>
              <a:rPr lang="hu-HU" dirty="0" err="1" smtClean="0"/>
              <a:t>because</a:t>
            </a:r>
            <a:r>
              <a:rPr lang="hu-HU" dirty="0" smtClean="0"/>
              <a:t> it </a:t>
            </a:r>
            <a:r>
              <a:rPr lang="hu-HU" dirty="0" err="1" smtClean="0"/>
              <a:t>uses</a:t>
            </a:r>
            <a:r>
              <a:rPr lang="hu-HU" dirty="0" smtClean="0"/>
              <a:t> </a:t>
            </a:r>
            <a:r>
              <a:rPr lang="hu-HU" dirty="0" err="1" smtClean="0"/>
              <a:t>something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is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supported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platform OR </a:t>
            </a:r>
            <a:r>
              <a:rPr lang="hu-HU" dirty="0" err="1" smtClean="0"/>
              <a:t>because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programmer</a:t>
            </a:r>
            <a:r>
              <a:rPr lang="hu-HU" dirty="0" smtClean="0"/>
              <a:t> made an </a:t>
            </a:r>
            <a:r>
              <a:rPr lang="hu-HU" dirty="0" err="1" smtClean="0"/>
              <a:t>error</a:t>
            </a:r>
            <a:r>
              <a:rPr lang="hu-HU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4661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Have</a:t>
            </a:r>
            <a:r>
              <a:rPr lang="hu-HU" dirty="0" smtClean="0"/>
              <a:t> a 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err="1" smtClean="0"/>
              <a:t>Have</a:t>
            </a:r>
            <a:r>
              <a:rPr lang="hu-HU" sz="2400" dirty="0" smtClean="0"/>
              <a:t> </a:t>
            </a:r>
            <a:r>
              <a:rPr lang="hu-HU" sz="2400" dirty="0" err="1" smtClean="0"/>
              <a:t>two</a:t>
            </a:r>
            <a:r>
              <a:rPr lang="hu-HU" sz="2400" dirty="0" smtClean="0"/>
              <a:t> </a:t>
            </a:r>
            <a:r>
              <a:rPr lang="hu-HU" sz="2400" dirty="0" err="1" smtClean="0"/>
              <a:t>passes</a:t>
            </a:r>
            <a:r>
              <a:rPr lang="hu-HU" sz="2400" dirty="0" smtClean="0"/>
              <a:t>, </a:t>
            </a:r>
            <a:r>
              <a:rPr lang="hu-HU" sz="2400" dirty="0" err="1" smtClean="0"/>
              <a:t>one</a:t>
            </a:r>
            <a:r>
              <a:rPr lang="hu-HU" sz="2400" dirty="0" smtClean="0"/>
              <a:t> of </a:t>
            </a:r>
            <a:r>
              <a:rPr lang="hu-HU" sz="2400" dirty="0" err="1" smtClean="0"/>
              <a:t>them</a:t>
            </a:r>
            <a:r>
              <a:rPr lang="hu-HU" sz="2400" dirty="0" smtClean="0"/>
              <a:t> </a:t>
            </a:r>
            <a:r>
              <a:rPr lang="hu-HU" sz="2400" dirty="0" err="1" smtClean="0"/>
              <a:t>doing</a:t>
            </a:r>
            <a:r>
              <a:rPr lang="hu-HU" sz="2400" dirty="0" smtClean="0"/>
              <a:t> a </a:t>
            </a:r>
            <a:r>
              <a:rPr lang="hu-HU" sz="2400" dirty="0" err="1" smtClean="0"/>
              <a:t>vertical</a:t>
            </a:r>
            <a:r>
              <a:rPr lang="hu-HU" sz="2400" dirty="0" smtClean="0"/>
              <a:t> </a:t>
            </a:r>
            <a:r>
              <a:rPr lang="hu-HU" sz="2400" dirty="0" err="1" smtClean="0"/>
              <a:t>box</a:t>
            </a:r>
            <a:r>
              <a:rPr lang="hu-HU" sz="2400" dirty="0" smtClean="0"/>
              <a:t> filter,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other</a:t>
            </a:r>
            <a:r>
              <a:rPr lang="hu-HU" sz="2400" dirty="0" smtClean="0"/>
              <a:t> a </a:t>
            </a:r>
            <a:r>
              <a:rPr lang="hu-HU" sz="2400" dirty="0" err="1" smtClean="0"/>
              <a:t>horizontal</a:t>
            </a:r>
            <a:endParaRPr lang="hu-HU" sz="2400" dirty="0" smtClean="0"/>
          </a:p>
        </p:txBody>
      </p:sp>
      <p:sp>
        <p:nvSpPr>
          <p:cNvPr id="6" name="Téglalap 5"/>
          <p:cNvSpPr/>
          <p:nvPr/>
        </p:nvSpPr>
        <p:spPr>
          <a:xfrm>
            <a:off x="781049" y="2492515"/>
            <a:ext cx="79724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Pass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first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pass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horizontal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filtering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CGPROGRAM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...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same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as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before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,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appdata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endParaRPr lang="hu-HU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Pass</a:t>
            </a:r>
            <a:r>
              <a:rPr lang="hu-HU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second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pass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: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vertical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filtering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CGPROGRAM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endParaRPr lang="hu-HU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endParaRPr lang="hu-HU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...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same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as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before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, </a:t>
            </a:r>
            <a:r>
              <a:rPr lang="hu-HU" dirty="0" err="1">
                <a:solidFill>
                  <a:srgbClr val="008000"/>
                </a:solidFill>
                <a:latin typeface="Consolas" panose="020B0609020204030204" pitchFamily="49" charset="0"/>
              </a:rPr>
              <a:t>appdata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  <a:p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3952875" y="4052939"/>
            <a:ext cx="7991476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4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frag(v2f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col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(0,0,0,0);</a:t>
            </a:r>
          </a:p>
          <a:p>
            <a:r>
              <a:rPr lang="hu-HU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weight = 1.0 / (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// weight is constant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v = -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/ 2; v &lt;=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/ 2; ++v)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+= weight *tex2D(_</a:t>
            </a:r>
            <a:r>
              <a:rPr lang="en-US" sz="1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(0, v*_</a:t>
            </a:r>
            <a:r>
              <a:rPr lang="en-US" sz="1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MainTex_TexelSize.y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/>
          </a:p>
        </p:txBody>
      </p:sp>
      <p:sp>
        <p:nvSpPr>
          <p:cNvPr id="5" name="Téglalap 4"/>
          <p:cNvSpPr/>
          <p:nvPr/>
        </p:nvSpPr>
        <p:spPr>
          <a:xfrm>
            <a:off x="3952875" y="974370"/>
            <a:ext cx="7991476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sz="14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_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hu-HU" sz="1400" dirty="0" smtClean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frag(v2f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col = fixed4(0,0,0,0);</a:t>
            </a:r>
          </a:p>
          <a:p>
            <a:r>
              <a:rPr lang="hu-HU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weight = 1.0 / (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// weight is constant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u = -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/ 2; u &lt;=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/ 2; ++u)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+= weight *tex2D(_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(u*_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MainTex_TexelSize.x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0));</a:t>
            </a:r>
          </a:p>
          <a:p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/>
          </a:p>
        </p:txBody>
      </p:sp>
      <p:cxnSp>
        <p:nvCxnSpPr>
          <p:cNvPr id="7" name="Straight Arrow Connector 4"/>
          <p:cNvCxnSpPr/>
          <p:nvPr/>
        </p:nvCxnSpPr>
        <p:spPr>
          <a:xfrm flipV="1">
            <a:off x="1943100" y="2943225"/>
            <a:ext cx="1914525" cy="78933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4"/>
          <p:cNvCxnSpPr/>
          <p:nvPr/>
        </p:nvCxnSpPr>
        <p:spPr>
          <a:xfrm>
            <a:off x="1849359" y="5839369"/>
            <a:ext cx="2008266" cy="40426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6"/>
          <p:cNvSpPr/>
          <p:nvPr/>
        </p:nvSpPr>
        <p:spPr>
          <a:xfrm>
            <a:off x="7572375" y="2696675"/>
            <a:ext cx="4295774" cy="3227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6"/>
          <p:cNvSpPr/>
          <p:nvPr/>
        </p:nvSpPr>
        <p:spPr>
          <a:xfrm>
            <a:off x="7514247" y="5775903"/>
            <a:ext cx="4353902" cy="31057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65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in a </a:t>
            </a:r>
            <a:r>
              <a:rPr lang="hu-HU" dirty="0" err="1" smtClean="0"/>
              <a:t>single</a:t>
            </a:r>
            <a:r>
              <a:rPr lang="hu-HU" dirty="0" smtClean="0"/>
              <a:t> C# script, v. 1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381000" y="1828801"/>
            <a:ext cx="11696700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void Start() {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strike="sngStrike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shader</a:t>
            </a:r>
            <a:r>
              <a:rPr lang="en-US" sz="1500" strike="sngStrike" dirty="0" smtClean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50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= </a:t>
            </a:r>
            <a:r>
              <a:rPr lang="en-US" sz="1500" strike="sngStrike" dirty="0" err="1">
                <a:solidFill>
                  <a:srgbClr val="FF0000"/>
                </a:solidFill>
                <a:latin typeface="Consolas" panose="020B0609020204030204" pitchFamily="49" charset="0"/>
              </a:rPr>
              <a:t>Shader.Find</a:t>
            </a:r>
            <a:r>
              <a:rPr lang="en-US" sz="150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("NPR/Convolution");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A31515"/>
                </a:solidFill>
                <a:latin typeface="Consolas" panose="020B0609020204030204" pitchFamily="49" charset="0"/>
              </a:rPr>
              <a:t>"NPR/</a:t>
            </a:r>
            <a:r>
              <a:rPr lang="en-US" sz="1500" dirty="0" err="1">
                <a:solidFill>
                  <a:srgbClr val="A31515"/>
                </a:solidFill>
                <a:latin typeface="Consolas" panose="020B0609020204030204" pitchFamily="49" charset="0"/>
              </a:rPr>
              <a:t>ConvolutionMultipass</a:t>
            </a:r>
            <a:r>
              <a:rPr lang="en-US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500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void OnRenderImage(RenderTexture source, RenderTexture destination) {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()) </a:t>
            </a:r>
            <a:r>
              <a:rPr lang="en-US" sz="1500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{</a:t>
            </a:r>
            <a:endParaRPr lang="hu-HU" sz="1500" dirty="0" smtClean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material.SetInt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("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boxKernelWidth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", 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boxKernelWindowWidth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endParaRPr lang="hu-HU" sz="15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</a:t>
            </a:r>
            <a:r>
              <a:rPr lang="en-US" sz="1500" dirty="0" err="1" smtClean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en-US" sz="15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.GetTemporary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source.width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source.height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0,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RenderTextureFormat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.DefaultHDR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strike="sngStrike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Graphics.Blit</a:t>
            </a:r>
            <a:r>
              <a:rPr lang="en-US" sz="1500" strike="sngStrike" dirty="0" smtClean="0">
                <a:solidFill>
                  <a:srgbClr val="FF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(source,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material, 0);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destination, material, 1);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tmp.Release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else {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}</a:t>
            </a:r>
            <a:endParaRPr lang="en-US" sz="15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9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in a </a:t>
            </a:r>
            <a:r>
              <a:rPr lang="hu-HU" dirty="0" err="1" smtClean="0"/>
              <a:t>single</a:t>
            </a:r>
            <a:r>
              <a:rPr lang="hu-HU" dirty="0" smtClean="0"/>
              <a:t> C# script, v. 1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381000" y="1828801"/>
            <a:ext cx="11696700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void Start() {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strike="sngStrike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shader</a:t>
            </a:r>
            <a:r>
              <a:rPr lang="en-US" sz="1500" strike="sngStrike" dirty="0" smtClean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50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= </a:t>
            </a:r>
            <a:r>
              <a:rPr lang="en-US" sz="1500" strike="sngStrike" dirty="0" err="1">
                <a:solidFill>
                  <a:srgbClr val="FF0000"/>
                </a:solidFill>
                <a:latin typeface="Consolas" panose="020B0609020204030204" pitchFamily="49" charset="0"/>
              </a:rPr>
              <a:t>Shader.Find</a:t>
            </a:r>
            <a:r>
              <a:rPr lang="en-US" sz="150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("NPR/Convolution");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A31515"/>
                </a:solidFill>
                <a:latin typeface="Consolas" panose="020B0609020204030204" pitchFamily="49" charset="0"/>
              </a:rPr>
              <a:t>"NPR/</a:t>
            </a:r>
            <a:r>
              <a:rPr lang="en-US" sz="1500" dirty="0" err="1">
                <a:solidFill>
                  <a:srgbClr val="A31515"/>
                </a:solidFill>
                <a:latin typeface="Consolas" panose="020B0609020204030204" pitchFamily="49" charset="0"/>
              </a:rPr>
              <a:t>ConvolutionMultipass</a:t>
            </a:r>
            <a:r>
              <a:rPr lang="en-US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500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void OnRenderImage(RenderTexture source, RenderTexture destination) {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()) </a:t>
            </a:r>
            <a:r>
              <a:rPr lang="en-US" sz="1500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{</a:t>
            </a:r>
            <a:endParaRPr lang="hu-HU" sz="1500" dirty="0" smtClean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material.SetInt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("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boxKernelWidth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", 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boxKernelWindowWidth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endParaRPr lang="hu-HU" sz="15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</a:t>
            </a:r>
            <a:r>
              <a:rPr lang="en-US" sz="1500" dirty="0" err="1" smtClean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en-US" sz="15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.GetTemporary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source.width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source.height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0,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RenderTextureFormat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.DefaultHDR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strike="sngStrike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Graphics.Blit</a:t>
            </a:r>
            <a:r>
              <a:rPr lang="en-US" sz="1500" strike="sngStrike" dirty="0" smtClean="0">
                <a:solidFill>
                  <a:srgbClr val="FF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(source,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material, 0);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destination, material, 1);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tmp.Release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else {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}</a:t>
            </a:r>
            <a:endParaRPr lang="en-US" sz="15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6796210" y="2019300"/>
            <a:ext cx="357651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Note</a:t>
            </a:r>
            <a:r>
              <a:rPr lang="hu-HU" dirty="0" smtClean="0"/>
              <a:t>: Start is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called</a:t>
            </a:r>
            <a:r>
              <a:rPr lang="hu-HU" dirty="0" smtClean="0"/>
              <a:t> again in editor </a:t>
            </a:r>
            <a:r>
              <a:rPr lang="hu-HU" dirty="0" err="1" smtClean="0"/>
              <a:t>mode</a:t>
            </a:r>
            <a:r>
              <a:rPr lang="hu-HU" dirty="0"/>
              <a:t> </a:t>
            </a:r>
            <a:r>
              <a:rPr lang="hu-HU" dirty="0" err="1" smtClean="0"/>
              <a:t>when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change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script, </a:t>
            </a:r>
            <a:r>
              <a:rPr lang="hu-HU" dirty="0" err="1" smtClean="0"/>
              <a:t>so</a:t>
            </a:r>
            <a:r>
              <a:rPr lang="hu-HU" dirty="0" smtClean="0"/>
              <a:t> </a:t>
            </a:r>
            <a:r>
              <a:rPr lang="hu-HU" dirty="0" err="1" smtClean="0"/>
              <a:t>also</a:t>
            </a:r>
            <a:r>
              <a:rPr lang="hu-HU" dirty="0" smtClean="0"/>
              <a:t> </a:t>
            </a:r>
            <a:r>
              <a:rPr lang="hu-HU" dirty="0" err="1" smtClean="0"/>
              <a:t>change</a:t>
            </a:r>
            <a:r>
              <a:rPr lang="hu-HU" dirty="0" smtClean="0"/>
              <a:t> it </a:t>
            </a:r>
            <a:r>
              <a:rPr lang="hu-HU" dirty="0" err="1" smtClean="0"/>
              <a:t>manually</a:t>
            </a:r>
            <a:endParaRPr lang="hu-HU" dirty="0" smtClean="0"/>
          </a:p>
        </p:txBody>
      </p:sp>
      <p:sp>
        <p:nvSpPr>
          <p:cNvPr id="6" name="Rectangle 6"/>
          <p:cNvSpPr/>
          <p:nvPr/>
        </p:nvSpPr>
        <p:spPr>
          <a:xfrm>
            <a:off x="1225428" y="2019300"/>
            <a:ext cx="5380282" cy="6286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210" y="3080743"/>
            <a:ext cx="484822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4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in a </a:t>
            </a:r>
            <a:r>
              <a:rPr lang="hu-HU" dirty="0" err="1" smtClean="0"/>
              <a:t>single</a:t>
            </a:r>
            <a:r>
              <a:rPr lang="hu-HU" dirty="0" smtClean="0"/>
              <a:t> C# script, v. 1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381000" y="1828801"/>
            <a:ext cx="11696700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void Start() {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strike="sngStrike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shader</a:t>
            </a:r>
            <a:r>
              <a:rPr lang="en-US" sz="1500" strike="sngStrike" dirty="0" smtClean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50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= </a:t>
            </a:r>
            <a:r>
              <a:rPr lang="en-US" sz="1500" strike="sngStrike" dirty="0" err="1">
                <a:solidFill>
                  <a:srgbClr val="FF0000"/>
                </a:solidFill>
                <a:latin typeface="Consolas" panose="020B0609020204030204" pitchFamily="49" charset="0"/>
              </a:rPr>
              <a:t>Shader.Find</a:t>
            </a:r>
            <a:r>
              <a:rPr lang="en-US" sz="150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("NPR/Convolution");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A31515"/>
                </a:solidFill>
                <a:latin typeface="Consolas" panose="020B0609020204030204" pitchFamily="49" charset="0"/>
              </a:rPr>
              <a:t>"NPR/</a:t>
            </a:r>
            <a:r>
              <a:rPr lang="en-US" sz="1500" dirty="0" err="1">
                <a:solidFill>
                  <a:srgbClr val="A31515"/>
                </a:solidFill>
                <a:latin typeface="Consolas" panose="020B0609020204030204" pitchFamily="49" charset="0"/>
              </a:rPr>
              <a:t>ConvolutionMultipass</a:t>
            </a:r>
            <a:r>
              <a:rPr lang="en-US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500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void OnRenderImage(RenderTexture source, RenderTexture destination) {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()) </a:t>
            </a:r>
            <a:r>
              <a:rPr lang="en-US" sz="1500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{</a:t>
            </a:r>
            <a:endParaRPr lang="hu-HU" sz="1500" dirty="0" smtClean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material.SetInt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("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boxKernelWidth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", 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boxKernelWindowWidth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endParaRPr lang="hu-HU" sz="15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</a:t>
            </a:r>
            <a:r>
              <a:rPr lang="en-US" sz="1500" dirty="0" err="1" smtClean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en-US" sz="15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.GetTemporary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source.width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source.height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0,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RenderTextureFormat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.DefaultHDR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strike="sngStrike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Graphics.Blit</a:t>
            </a:r>
            <a:r>
              <a:rPr lang="en-US" sz="1500" strike="sngStrike" dirty="0" smtClean="0">
                <a:solidFill>
                  <a:srgbClr val="FF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(source,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material, 0);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destination, material, 1);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tmp.Release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else {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}</a:t>
            </a:r>
            <a:endParaRPr lang="en-US" sz="15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1612656" y="3921802"/>
            <a:ext cx="10007844" cy="52008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8"/>
          <p:cNvSpPr txBox="1"/>
          <p:nvPr/>
        </p:nvSpPr>
        <p:spPr>
          <a:xfrm>
            <a:off x="6824785" y="4503566"/>
            <a:ext cx="4271840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Create</a:t>
            </a:r>
            <a:r>
              <a:rPr lang="hu-HU" dirty="0" smtClean="0"/>
              <a:t> a (HDR)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store</a:t>
            </a:r>
            <a:r>
              <a:rPr lang="hu-HU" dirty="0" smtClean="0"/>
              <a:t> </a:t>
            </a:r>
            <a:r>
              <a:rPr lang="hu-HU" dirty="0" err="1" smtClean="0"/>
              <a:t>intermediate</a:t>
            </a:r>
            <a:r>
              <a:rPr lang="hu-HU" dirty="0" smtClean="0"/>
              <a:t> </a:t>
            </a:r>
            <a:r>
              <a:rPr lang="hu-HU" dirty="0" err="1" smtClean="0"/>
              <a:t>results</a:t>
            </a:r>
            <a:r>
              <a:rPr lang="hu-HU" dirty="0" smtClean="0"/>
              <a:t>.</a:t>
            </a:r>
          </a:p>
          <a:p>
            <a:pPr algn="just"/>
            <a:endParaRPr lang="hu-HU" dirty="0"/>
          </a:p>
          <a:p>
            <a:pPr algn="just"/>
            <a:r>
              <a:rPr lang="hu-HU" dirty="0" err="1" smtClean="0"/>
              <a:t>Unity</a:t>
            </a:r>
            <a:r>
              <a:rPr lang="hu-HU" dirty="0" smtClean="0"/>
              <a:t> </a:t>
            </a:r>
            <a:r>
              <a:rPr lang="hu-HU" dirty="0" err="1" smtClean="0"/>
              <a:t>maintains</a:t>
            </a:r>
            <a:r>
              <a:rPr lang="hu-HU" dirty="0" smtClean="0"/>
              <a:t> a </a:t>
            </a:r>
            <a:r>
              <a:rPr lang="hu-HU" dirty="0" err="1" smtClean="0"/>
              <a:t>pool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temporary</a:t>
            </a:r>
            <a:r>
              <a:rPr lang="hu-HU" dirty="0" smtClean="0"/>
              <a:t> </a:t>
            </a:r>
            <a:r>
              <a:rPr lang="hu-HU" dirty="0" err="1" smtClean="0"/>
              <a:t>render</a:t>
            </a:r>
            <a:r>
              <a:rPr lang="hu-HU" dirty="0" smtClean="0"/>
              <a:t> </a:t>
            </a:r>
            <a:r>
              <a:rPr lang="hu-HU" dirty="0" err="1" smtClean="0"/>
              <a:t>textures</a:t>
            </a:r>
            <a:r>
              <a:rPr lang="hu-HU" dirty="0" smtClean="0"/>
              <a:t>, </a:t>
            </a:r>
            <a:r>
              <a:rPr lang="hu-HU" dirty="0" err="1" smtClean="0"/>
              <a:t>so</a:t>
            </a:r>
            <a:r>
              <a:rPr lang="hu-HU" dirty="0" smtClean="0"/>
              <a:t> </a:t>
            </a:r>
            <a:r>
              <a:rPr lang="hu-HU" dirty="0" err="1" smtClean="0"/>
              <a:t>calling</a:t>
            </a:r>
            <a:r>
              <a:rPr lang="hu-HU" dirty="0" smtClean="0"/>
              <a:t> </a:t>
            </a:r>
            <a:r>
              <a:rPr lang="hu-HU" dirty="0" err="1" smtClean="0"/>
              <a:t>GetTemporary</a:t>
            </a:r>
            <a:r>
              <a:rPr lang="hu-HU" dirty="0" smtClean="0"/>
              <a:t> in </a:t>
            </a:r>
            <a:r>
              <a:rPr lang="hu-HU" dirty="0" err="1" smtClean="0"/>
              <a:t>every</a:t>
            </a:r>
            <a:r>
              <a:rPr lang="hu-HU" dirty="0" smtClean="0"/>
              <a:t> </a:t>
            </a:r>
            <a:r>
              <a:rPr lang="hu-HU" dirty="0" err="1" smtClean="0"/>
              <a:t>frame</a:t>
            </a:r>
            <a:r>
              <a:rPr lang="hu-HU" dirty="0" smtClean="0"/>
              <a:t> is </a:t>
            </a:r>
            <a:r>
              <a:rPr lang="hu-HU" dirty="0" err="1" smtClean="0"/>
              <a:t>still</a:t>
            </a:r>
            <a:r>
              <a:rPr lang="hu-HU" dirty="0" smtClean="0"/>
              <a:t> </a:t>
            </a:r>
            <a:r>
              <a:rPr lang="hu-HU" dirty="0" err="1" smtClean="0"/>
              <a:t>efficient</a:t>
            </a:r>
            <a:r>
              <a:rPr lang="hu-HU" dirty="0" smtClean="0"/>
              <a:t>, </a:t>
            </a:r>
            <a:r>
              <a:rPr lang="hu-HU" dirty="0" err="1" smtClean="0"/>
              <a:t>Unity</a:t>
            </a:r>
            <a:r>
              <a:rPr lang="hu-HU" dirty="0" smtClean="0"/>
              <a:t> </a:t>
            </a:r>
            <a:r>
              <a:rPr lang="hu-HU" dirty="0" err="1" smtClean="0"/>
              <a:t>will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allocate</a:t>
            </a:r>
            <a:r>
              <a:rPr lang="hu-HU" dirty="0" smtClean="0"/>
              <a:t> a </a:t>
            </a:r>
            <a:r>
              <a:rPr lang="hu-HU" dirty="0" err="1" smtClean="0"/>
              <a:t>new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in </a:t>
            </a:r>
            <a:r>
              <a:rPr lang="hu-HU" dirty="0" err="1" smtClean="0"/>
              <a:t>every</a:t>
            </a:r>
            <a:r>
              <a:rPr lang="hu-HU" dirty="0" smtClean="0"/>
              <a:t> </a:t>
            </a:r>
            <a:r>
              <a:rPr lang="hu-HU" dirty="0" err="1" smtClean="0"/>
              <a:t>frame</a:t>
            </a:r>
            <a:endParaRPr lang="hu-HU" dirty="0" smtClean="0"/>
          </a:p>
        </p:txBody>
      </p:sp>
      <p:sp>
        <p:nvSpPr>
          <p:cNvPr id="7" name="Rectangle 6"/>
          <p:cNvSpPr/>
          <p:nvPr/>
        </p:nvSpPr>
        <p:spPr>
          <a:xfrm>
            <a:off x="1612656" y="5025371"/>
            <a:ext cx="1587744" cy="39435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8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in a </a:t>
            </a:r>
            <a:r>
              <a:rPr lang="hu-HU" dirty="0" err="1" smtClean="0"/>
              <a:t>single</a:t>
            </a:r>
            <a:r>
              <a:rPr lang="hu-HU" dirty="0" smtClean="0"/>
              <a:t> C# script, v. 1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381000" y="1828801"/>
            <a:ext cx="11696700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void Start() {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strike="sngStrike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shader</a:t>
            </a:r>
            <a:r>
              <a:rPr lang="en-US" sz="1500" strike="sngStrike" dirty="0" smtClean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150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= </a:t>
            </a:r>
            <a:r>
              <a:rPr lang="en-US" sz="1500" strike="sngStrike" dirty="0" err="1">
                <a:solidFill>
                  <a:srgbClr val="FF0000"/>
                </a:solidFill>
                <a:latin typeface="Consolas" panose="020B0609020204030204" pitchFamily="49" charset="0"/>
              </a:rPr>
              <a:t>Shader.Find</a:t>
            </a:r>
            <a:r>
              <a:rPr lang="en-US" sz="1500" strike="sngStrike" dirty="0">
                <a:solidFill>
                  <a:srgbClr val="FF0000"/>
                </a:solidFill>
                <a:latin typeface="Consolas" panose="020B0609020204030204" pitchFamily="49" charset="0"/>
              </a:rPr>
              <a:t>("NPR/Convolution");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A31515"/>
                </a:solidFill>
                <a:latin typeface="Consolas" panose="020B0609020204030204" pitchFamily="49" charset="0"/>
              </a:rPr>
              <a:t>"NPR/</a:t>
            </a:r>
            <a:r>
              <a:rPr lang="en-US" sz="1500" dirty="0" err="1">
                <a:solidFill>
                  <a:srgbClr val="A31515"/>
                </a:solidFill>
                <a:latin typeface="Consolas" panose="020B0609020204030204" pitchFamily="49" charset="0"/>
              </a:rPr>
              <a:t>ConvolutionMultipass</a:t>
            </a:r>
            <a:r>
              <a:rPr lang="en-US" sz="15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 err="1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500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endParaRPr lang="en-US" sz="15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void OnRenderImage(RenderTexture source, RenderTexture destination) {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if (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CreateMaterial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()) </a:t>
            </a:r>
            <a:r>
              <a:rPr lang="en-US" sz="1500" dirty="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{</a:t>
            </a:r>
            <a:endParaRPr lang="hu-HU" sz="1500" dirty="0" smtClean="0">
              <a:solidFill>
                <a:schemeClr val="bg2">
                  <a:lumMod val="90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material.SetInt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("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boxKernelWidth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", 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boxKernelWindowWidth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endParaRPr lang="hu-HU" sz="15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5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</a:t>
            </a:r>
            <a:r>
              <a:rPr lang="en-US" sz="1500" dirty="0" err="1" smtClean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en-US" sz="15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.GetTemporary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source.width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source.height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0,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RenderTextureFormat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.DefaultHDR</a:t>
            </a:r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strike="sngStrike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Graphics.Blit</a:t>
            </a:r>
            <a:r>
              <a:rPr lang="en-US" sz="1500" strike="sngStrike" dirty="0" smtClean="0">
                <a:solidFill>
                  <a:srgbClr val="FF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(source,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material, </a:t>
            </a:r>
            <a:r>
              <a:rPr lang="en-US" sz="1500" b="1" dirty="0">
                <a:solidFill>
                  <a:srgbClr val="FF0000"/>
                </a:solidFill>
                <a:latin typeface="Consolas" panose="020B0609020204030204" pitchFamily="49" charset="0"/>
              </a:rPr>
              <a:t>0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tmp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destination, material, </a:t>
            </a:r>
            <a:r>
              <a:rPr lang="en-US" sz="1500" b="1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tmp.Release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else {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    </a:t>
            </a:r>
            <a:r>
              <a:rPr lang="en-US" sz="1500" dirty="0" err="1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Graphics.Blit</a:t>
            </a:r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5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    }</a:t>
            </a:r>
            <a:endParaRPr lang="en-US" sz="15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1669806" y="4591050"/>
            <a:ext cx="4921494" cy="52711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8"/>
          <p:cNvSpPr txBox="1"/>
          <p:nvPr/>
        </p:nvSpPr>
        <p:spPr>
          <a:xfrm>
            <a:off x="5662735" y="5256278"/>
            <a:ext cx="427184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smtClean="0"/>
              <a:t>Last </a:t>
            </a:r>
            <a:r>
              <a:rPr lang="hu-HU" dirty="0" err="1" smtClean="0"/>
              <a:t>parameter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index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call</a:t>
            </a:r>
            <a:r>
              <a:rPr lang="hu-HU" dirty="0" smtClean="0"/>
              <a:t> (in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order</a:t>
            </a:r>
            <a:r>
              <a:rPr lang="hu-HU" dirty="0" smtClean="0"/>
              <a:t> </a:t>
            </a:r>
            <a:r>
              <a:rPr lang="hu-HU" dirty="0" err="1" smtClean="0"/>
              <a:t>they</a:t>
            </a:r>
            <a:r>
              <a:rPr lang="hu-HU" dirty="0" smtClean="0"/>
              <a:t> </a:t>
            </a:r>
            <a:r>
              <a:rPr lang="hu-HU" dirty="0" err="1" smtClean="0"/>
              <a:t>appear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file).</a:t>
            </a:r>
          </a:p>
        </p:txBody>
      </p:sp>
    </p:spTree>
    <p:extLst>
      <p:ext uri="{BB962C8B-B14F-4D97-AF65-F5344CB8AC3E}">
        <p14:creationId xmlns:p14="http://schemas.microsoft.com/office/powerpoint/2010/main" val="157020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in a </a:t>
            </a:r>
            <a:r>
              <a:rPr lang="hu-HU" dirty="0" err="1" smtClean="0"/>
              <a:t>single</a:t>
            </a:r>
            <a:r>
              <a:rPr lang="hu-HU" dirty="0" smtClean="0"/>
              <a:t> C# script, v. 2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original</a:t>
            </a:r>
            <a:r>
              <a:rPr lang="hu-HU" dirty="0" smtClean="0"/>
              <a:t> </a:t>
            </a:r>
            <a:r>
              <a:rPr lang="hu-HU" dirty="0" err="1" smtClean="0"/>
              <a:t>OnRenderImage</a:t>
            </a:r>
            <a:r>
              <a:rPr lang="hu-HU" dirty="0" smtClean="0"/>
              <a:t>, no </a:t>
            </a:r>
            <a:r>
              <a:rPr lang="hu-HU" dirty="0" err="1" smtClean="0"/>
              <a:t>need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call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passes</a:t>
            </a:r>
            <a:r>
              <a:rPr lang="hu-HU" dirty="0" smtClean="0"/>
              <a:t> </a:t>
            </a:r>
            <a:r>
              <a:rPr lang="hu-HU" dirty="0" err="1" smtClean="0"/>
              <a:t>manually</a:t>
            </a:r>
            <a:endParaRPr lang="hu-HU" dirty="0" smtClean="0"/>
          </a:p>
          <a:p>
            <a:r>
              <a:rPr lang="hu-HU" dirty="0" err="1" smtClean="0"/>
              <a:t>Put</a:t>
            </a:r>
            <a:r>
              <a:rPr lang="hu-HU" dirty="0" smtClean="0"/>
              <a:t> a </a:t>
            </a:r>
            <a:r>
              <a:rPr lang="hu-HU" dirty="0" err="1" smtClean="0"/>
              <a:t>GrabPass</a:t>
            </a:r>
            <a:r>
              <a:rPr lang="hu-HU" dirty="0" smtClean="0"/>
              <a:t> </a:t>
            </a:r>
            <a:r>
              <a:rPr lang="hu-HU" dirty="0" err="1" smtClean="0"/>
              <a:t>pass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1052512" y="3152755"/>
            <a:ext cx="100869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smtClean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()) {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material.SetInt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dirty="0" err="1">
                <a:solidFill>
                  <a:srgbClr val="A31515"/>
                </a:solidFill>
                <a:latin typeface="Consolas" panose="020B0609020204030204" pitchFamily="49" charset="0"/>
              </a:rPr>
              <a:t>boxKernelWidth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boxKernelWindowWidth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// calls all passes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in a </a:t>
            </a:r>
            <a:r>
              <a:rPr lang="hu-HU" dirty="0" err="1" smtClean="0"/>
              <a:t>single</a:t>
            </a:r>
            <a:r>
              <a:rPr lang="hu-HU" dirty="0" smtClean="0"/>
              <a:t> C# script, v. 2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original</a:t>
            </a:r>
            <a:r>
              <a:rPr lang="hu-HU" dirty="0" smtClean="0"/>
              <a:t> </a:t>
            </a:r>
            <a:r>
              <a:rPr lang="hu-HU" dirty="0" err="1" smtClean="0"/>
              <a:t>OnRenderImage</a:t>
            </a:r>
            <a:r>
              <a:rPr lang="hu-HU" dirty="0" smtClean="0"/>
              <a:t>, no </a:t>
            </a:r>
            <a:r>
              <a:rPr lang="hu-HU" dirty="0" err="1" smtClean="0"/>
              <a:t>need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call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passes</a:t>
            </a:r>
            <a:r>
              <a:rPr lang="hu-HU" dirty="0" smtClean="0"/>
              <a:t> </a:t>
            </a:r>
            <a:r>
              <a:rPr lang="hu-HU" dirty="0" err="1" smtClean="0"/>
              <a:t>manually</a:t>
            </a:r>
            <a:endParaRPr lang="hu-HU" dirty="0" smtClean="0"/>
          </a:p>
          <a:p>
            <a:r>
              <a:rPr lang="hu-HU" dirty="0" err="1" smtClean="0"/>
              <a:t>Put</a:t>
            </a:r>
            <a:r>
              <a:rPr lang="hu-HU" dirty="0" smtClean="0"/>
              <a:t> a </a:t>
            </a:r>
            <a:r>
              <a:rPr lang="hu-HU" dirty="0" err="1" smtClean="0"/>
              <a:t>GrabPass</a:t>
            </a:r>
            <a:r>
              <a:rPr lang="hu-HU" dirty="0" smtClean="0"/>
              <a:t> </a:t>
            </a:r>
            <a:r>
              <a:rPr lang="hu-HU" dirty="0" err="1" smtClean="0"/>
              <a:t>pass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1095374" y="2911615"/>
            <a:ext cx="1085850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first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: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horizontal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filtering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CGPROGRAM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endParaRPr lang="hu-HU" sz="1400" dirty="0" smtClean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...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same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as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before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appdata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endParaRPr lang="hu-HU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// The result of the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previous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pass is grabbed and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passed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as </a:t>
            </a:r>
            <a:r>
              <a:rPr lang="en-US" sz="1400" b="1" dirty="0" smtClean="0">
                <a:solidFill>
                  <a:srgbClr val="008000"/>
                </a:solidFill>
                <a:latin typeface="Consolas" panose="020B0609020204030204" pitchFamily="49" charset="0"/>
              </a:rPr>
              <a:t>_</a:t>
            </a:r>
            <a:r>
              <a:rPr lang="hu-HU" sz="1400" b="1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Grab</a:t>
            </a:r>
            <a:r>
              <a:rPr lang="en-US" sz="1400" b="1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Tex</a:t>
            </a:r>
            <a:r>
              <a:rPr lang="hu-HU" sz="1400" b="1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ture</a:t>
            </a:r>
            <a:r>
              <a:rPr lang="en-US" sz="1400" b="1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to the next pass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GrabPass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{}</a:t>
            </a:r>
            <a:endParaRPr lang="hu-HU" sz="1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hu-HU" sz="140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second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: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vertical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filtering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CGPROGRAM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endParaRPr lang="hu-HU" sz="140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endParaRPr lang="hu-HU" sz="1400" dirty="0" smtClean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...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same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as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before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</a:t>
            </a:r>
            <a:r>
              <a:rPr lang="hu-HU" sz="140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appdata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1400" dirty="0"/>
          </a:p>
        </p:txBody>
      </p:sp>
      <p:cxnSp>
        <p:nvCxnSpPr>
          <p:cNvPr id="6" name="Straight Arrow Connector 4"/>
          <p:cNvCxnSpPr/>
          <p:nvPr/>
        </p:nvCxnSpPr>
        <p:spPr>
          <a:xfrm flipV="1">
            <a:off x="271462" y="4780772"/>
            <a:ext cx="695325" cy="82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55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Multi-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in a </a:t>
            </a:r>
            <a:r>
              <a:rPr lang="hu-HU" dirty="0" err="1" smtClean="0"/>
              <a:t>single</a:t>
            </a:r>
            <a:r>
              <a:rPr lang="hu-HU" dirty="0" smtClean="0"/>
              <a:t> C# script, v. 2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original</a:t>
            </a:r>
            <a:r>
              <a:rPr lang="hu-HU" dirty="0" smtClean="0"/>
              <a:t> </a:t>
            </a:r>
            <a:r>
              <a:rPr lang="hu-HU" dirty="0" err="1" smtClean="0"/>
              <a:t>OnRenderImage</a:t>
            </a:r>
            <a:r>
              <a:rPr lang="hu-HU" dirty="0" smtClean="0"/>
              <a:t>, no </a:t>
            </a:r>
            <a:r>
              <a:rPr lang="hu-HU" dirty="0" err="1" smtClean="0"/>
              <a:t>need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call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passes</a:t>
            </a:r>
            <a:r>
              <a:rPr lang="hu-HU" dirty="0" smtClean="0"/>
              <a:t> </a:t>
            </a:r>
            <a:r>
              <a:rPr lang="hu-HU" dirty="0" err="1" smtClean="0"/>
              <a:t>manually</a:t>
            </a:r>
            <a:endParaRPr lang="hu-HU" dirty="0" smtClean="0"/>
          </a:p>
          <a:p>
            <a:r>
              <a:rPr lang="hu-HU" dirty="0" err="1" smtClean="0"/>
              <a:t>Put</a:t>
            </a:r>
            <a:r>
              <a:rPr lang="hu-HU" dirty="0" smtClean="0"/>
              <a:t> a </a:t>
            </a:r>
            <a:r>
              <a:rPr lang="hu-HU" dirty="0" err="1" smtClean="0"/>
              <a:t>GrabPass</a:t>
            </a:r>
            <a:r>
              <a:rPr lang="hu-HU" dirty="0" smtClean="0"/>
              <a:t> </a:t>
            </a:r>
            <a:r>
              <a:rPr lang="hu-HU" dirty="0" err="1" smtClean="0"/>
              <a:t>pass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1095374" y="2911615"/>
            <a:ext cx="1085850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first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: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horizontal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filtering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CGPROGRAM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endParaRPr lang="hu-HU" sz="1400" dirty="0" smtClean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...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same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as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before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appdata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</a:p>
          <a:p>
            <a:endParaRPr lang="hu-HU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// The result of the </a:t>
            </a:r>
            <a:r>
              <a:rPr lang="hu-HU" sz="14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previous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pass is grabbed and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passed</a:t>
            </a:r>
            <a:r>
              <a:rPr lang="hu-HU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as </a:t>
            </a:r>
            <a:r>
              <a:rPr lang="en-US" sz="1400" b="1" dirty="0" smtClean="0">
                <a:solidFill>
                  <a:srgbClr val="008000"/>
                </a:solidFill>
                <a:latin typeface="Consolas" panose="020B0609020204030204" pitchFamily="49" charset="0"/>
              </a:rPr>
              <a:t>_</a:t>
            </a:r>
            <a:r>
              <a:rPr lang="hu-HU" sz="1400" b="1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Grab</a:t>
            </a:r>
            <a:r>
              <a:rPr lang="en-US" sz="1400" b="1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Tex</a:t>
            </a:r>
            <a:r>
              <a:rPr lang="hu-HU" sz="1400" b="1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ture</a:t>
            </a:r>
            <a:r>
              <a:rPr lang="en-US" sz="1400" b="1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to the next pass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GrabPass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{}</a:t>
            </a:r>
            <a:endParaRPr lang="hu-HU" sz="1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hu-HU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hu-HU" sz="140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second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: </a:t>
            </a:r>
            <a:r>
              <a:rPr lang="hu-HU" sz="1400" dirty="0" err="1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vertical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filtering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CGPROGRAM</a:t>
            </a:r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endParaRPr lang="hu-HU" sz="1400" dirty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endParaRPr lang="hu-HU" sz="1400" dirty="0" smtClean="0">
              <a:solidFill>
                <a:schemeClr val="bg2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...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same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as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before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</a:t>
            </a:r>
            <a:r>
              <a:rPr lang="hu-HU" sz="1400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appdata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, v2f, vert etc.</a:t>
            </a:r>
          </a:p>
          <a:p>
            <a:r>
              <a:rPr lang="hu-HU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1400" dirty="0"/>
          </a:p>
        </p:txBody>
      </p:sp>
      <p:cxnSp>
        <p:nvCxnSpPr>
          <p:cNvPr id="6" name="Straight Arrow Connector 4"/>
          <p:cNvCxnSpPr/>
          <p:nvPr/>
        </p:nvCxnSpPr>
        <p:spPr>
          <a:xfrm flipV="1">
            <a:off x="271462" y="4780772"/>
            <a:ext cx="695325" cy="82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4"/>
          <p:cNvCxnSpPr>
            <a:endCxn id="10" idx="1"/>
          </p:cNvCxnSpPr>
          <p:nvPr/>
        </p:nvCxnSpPr>
        <p:spPr>
          <a:xfrm>
            <a:off x="6176961" y="5989203"/>
            <a:ext cx="876424" cy="13803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8"/>
          <p:cNvSpPr txBox="1"/>
          <p:nvPr/>
        </p:nvSpPr>
        <p:spPr>
          <a:xfrm>
            <a:off x="7053385" y="5665569"/>
            <a:ext cx="490049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Replace</a:t>
            </a:r>
            <a:r>
              <a:rPr lang="hu-HU" dirty="0" smtClean="0"/>
              <a:t> </a:t>
            </a:r>
            <a:r>
              <a:rPr lang="hu-HU" b="1" dirty="0" smtClean="0"/>
              <a:t>_</a:t>
            </a:r>
            <a:r>
              <a:rPr lang="hu-HU" b="1" dirty="0" err="1" smtClean="0"/>
              <a:t>MainTex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b="1" dirty="0" smtClean="0"/>
              <a:t>_</a:t>
            </a:r>
            <a:r>
              <a:rPr lang="hu-HU" b="1" dirty="0" err="1" smtClean="0"/>
              <a:t>GrabTexture</a:t>
            </a:r>
            <a:r>
              <a:rPr lang="hu-HU" dirty="0" smtClean="0"/>
              <a:t> and </a:t>
            </a:r>
            <a:r>
              <a:rPr lang="hu-HU" b="1" dirty="0" smtClean="0"/>
              <a:t>_</a:t>
            </a:r>
            <a:r>
              <a:rPr lang="hu-HU" b="1" dirty="0" err="1" smtClean="0"/>
              <a:t>MainTex_TexelSize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en-US" b="1" dirty="0"/>
              <a:t>_</a:t>
            </a:r>
            <a:r>
              <a:rPr lang="en-US" b="1" dirty="0" err="1" smtClean="0"/>
              <a:t>GrabTexture_TexelSize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pass</a:t>
            </a:r>
            <a:r>
              <a:rPr lang="hu-HU" dirty="0" smtClean="0"/>
              <a:t> </a:t>
            </a:r>
            <a:r>
              <a:rPr lang="hu-HU" dirty="0" err="1" smtClean="0"/>
              <a:t>after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GrabPass</a:t>
            </a:r>
            <a:endParaRPr lang="hu-HU" b="1" dirty="0" smtClean="0"/>
          </a:p>
        </p:txBody>
      </p:sp>
      <p:sp>
        <p:nvSpPr>
          <p:cNvPr id="4" name="Téglalap 3"/>
          <p:cNvSpPr/>
          <p:nvPr/>
        </p:nvSpPr>
        <p:spPr>
          <a:xfrm>
            <a:off x="5033961" y="2572088"/>
            <a:ext cx="7010400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sampler2D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_</a:t>
            </a:r>
            <a:r>
              <a:rPr lang="en-US" sz="140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GrabTexture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_</a:t>
            </a:r>
            <a:r>
              <a:rPr lang="en-US" sz="140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GrabTexture_TexelSize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frag(v2f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col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(0,0,0,0);</a:t>
            </a:r>
          </a:p>
          <a:p>
            <a:r>
              <a:rPr lang="hu-HU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weight = 1.0 / (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float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 dirty="0">
                <a:solidFill>
                  <a:srgbClr val="008000"/>
                </a:solidFill>
                <a:latin typeface="Consolas" panose="020B0609020204030204" pitchFamily="49" charset="0"/>
              </a:rPr>
              <a:t>// weight is constant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v = -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/ 2; v &lt;=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boxKernelWidth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/ 2; ++v)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hu-HU" sz="1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col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+= weight *tex2D(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_</a:t>
            </a:r>
            <a:r>
              <a:rPr lang="en-US" sz="140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GrabTexture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+ </a:t>
            </a:r>
            <a:endParaRPr lang="hu-HU" sz="1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             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float2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v*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</a:rPr>
              <a:t>_</a:t>
            </a:r>
            <a:r>
              <a:rPr lang="en-US" sz="140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GrabTexture_TexelSize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.y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hu-HU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col;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078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Vertical</a:t>
            </a:r>
            <a:r>
              <a:rPr lang="hu-HU" dirty="0" smtClean="0"/>
              <a:t> flip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GrabPass</a:t>
            </a:r>
            <a:r>
              <a:rPr lang="hu-HU" dirty="0" smtClean="0"/>
              <a:t> </a:t>
            </a:r>
            <a:r>
              <a:rPr lang="hu-HU" dirty="0" err="1" smtClean="0"/>
              <a:t>might</a:t>
            </a:r>
            <a:r>
              <a:rPr lang="hu-HU" dirty="0" smtClean="0"/>
              <a:t> flip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vertically</a:t>
            </a:r>
            <a:endParaRPr lang="hu-HU" dirty="0"/>
          </a:p>
          <a:p>
            <a:pPr lvl="1"/>
            <a:r>
              <a:rPr lang="hu-HU" dirty="0" err="1" smtClean="0"/>
              <a:t>This</a:t>
            </a:r>
            <a:r>
              <a:rPr lang="hu-HU" dirty="0" smtClean="0"/>
              <a:t> is </a:t>
            </a:r>
            <a:r>
              <a:rPr lang="hu-HU" dirty="0" err="1" smtClean="0"/>
              <a:t>due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UV </a:t>
            </a:r>
            <a:r>
              <a:rPr lang="hu-HU" dirty="0" err="1" smtClean="0"/>
              <a:t>origin</a:t>
            </a:r>
            <a:r>
              <a:rPr lang="hu-HU" dirty="0" smtClean="0"/>
              <a:t> </a:t>
            </a:r>
            <a:r>
              <a:rPr lang="hu-HU" dirty="0" err="1" smtClean="0"/>
              <a:t>differences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platforms</a:t>
            </a:r>
            <a:endParaRPr lang="hu-HU" dirty="0" smtClean="0"/>
          </a:p>
          <a:p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happens</a:t>
            </a:r>
            <a:r>
              <a:rPr lang="hu-HU" dirty="0" smtClean="0"/>
              <a:t>, we </a:t>
            </a:r>
            <a:r>
              <a:rPr lang="hu-HU" dirty="0" err="1" smtClean="0"/>
              <a:t>need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invert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vertical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coordinate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1028700" y="4057561"/>
            <a:ext cx="5124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#if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UNITY_UV_STARTS_AT_TOP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GrabTexture_TexelSize.y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&lt; 0)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i.uv.y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1 -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i.uv.y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#</a:t>
            </a:r>
            <a:r>
              <a:rPr lang="en-US" dirty="0" err="1">
                <a:solidFill>
                  <a:srgbClr val="808080"/>
                </a:solidFill>
                <a:latin typeface="Consolas" panose="020B0609020204030204" pitchFamily="49" charset="0"/>
              </a:rPr>
              <a:t>endif</a:t>
            </a:r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412" y="3514724"/>
            <a:ext cx="4967388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2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Separable</a:t>
            </a:r>
            <a:r>
              <a:rPr lang="hu-HU" dirty="0" smtClean="0"/>
              <a:t> filter performance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Compare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FPS </a:t>
            </a:r>
            <a:r>
              <a:rPr lang="hu-HU" dirty="0" err="1" smtClean="0"/>
              <a:t>values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new</a:t>
            </a:r>
            <a:r>
              <a:rPr lang="hu-HU" dirty="0" smtClean="0"/>
              <a:t>, </a:t>
            </a:r>
            <a:r>
              <a:rPr lang="hu-HU" dirty="0" err="1" smtClean="0"/>
              <a:t>separable</a:t>
            </a:r>
            <a:r>
              <a:rPr lang="hu-HU" dirty="0" smtClean="0"/>
              <a:t> </a:t>
            </a:r>
            <a:r>
              <a:rPr lang="hu-HU" dirty="0" err="1" smtClean="0"/>
              <a:t>box</a:t>
            </a:r>
            <a:r>
              <a:rPr lang="hu-HU" dirty="0" smtClean="0"/>
              <a:t> filter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original</a:t>
            </a:r>
            <a:r>
              <a:rPr lang="hu-HU" dirty="0" smtClean="0"/>
              <a:t>, </a:t>
            </a:r>
            <a:r>
              <a:rPr lang="hu-HU" dirty="0" err="1" smtClean="0"/>
              <a:t>naive</a:t>
            </a:r>
            <a:r>
              <a:rPr lang="hu-HU" dirty="0" smtClean="0"/>
              <a:t> </a:t>
            </a:r>
            <a:r>
              <a:rPr lang="hu-HU" dirty="0" err="1" smtClean="0"/>
              <a:t>implementation</a:t>
            </a:r>
            <a:endParaRPr lang="hu-HU" dirty="0" smtClean="0"/>
          </a:p>
          <a:p>
            <a:pPr lvl="1"/>
            <a:r>
              <a:rPr lang="hu-HU" i="1" dirty="0"/>
              <a:t>O</a:t>
            </a:r>
            <a:r>
              <a:rPr lang="hu-HU" dirty="0"/>
              <a:t>(</a:t>
            </a:r>
            <a:r>
              <a:rPr lang="hu-HU" i="1" dirty="0"/>
              <a:t>kernelWidth</a:t>
            </a:r>
            <a:r>
              <a:rPr lang="hu-HU" i="1" baseline="30000" dirty="0"/>
              <a:t>2</a:t>
            </a:r>
            <a:r>
              <a:rPr lang="hu-HU" dirty="0" smtClean="0"/>
              <a:t>) versus </a:t>
            </a:r>
            <a:r>
              <a:rPr lang="hu-HU" i="1" dirty="0" smtClean="0"/>
              <a:t>O</a:t>
            </a:r>
            <a:r>
              <a:rPr lang="hu-HU" dirty="0" smtClean="0"/>
              <a:t>(2*</a:t>
            </a:r>
            <a:r>
              <a:rPr lang="hu-HU" i="1" dirty="0" err="1" smtClean="0"/>
              <a:t>kernelWidth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25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class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image </a:t>
            </a:r>
            <a:r>
              <a:rPr lang="hu-HU" dirty="0" err="1" smtClean="0"/>
              <a:t>effects</a:t>
            </a: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656487" y="1849070"/>
            <a:ext cx="1087901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SystemInfo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.supportsImageEffects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"Image Effects are not supported on the current platform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"No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is set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shader.isSupported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"Unsupported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material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material.hideFlags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HideFlags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.DontSave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1491867" y="5270910"/>
            <a:ext cx="6461507" cy="32979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8"/>
          <p:cNvSpPr txBox="1"/>
          <p:nvPr/>
        </p:nvSpPr>
        <p:spPr>
          <a:xfrm>
            <a:off x="7687405" y="4070581"/>
            <a:ext cx="384809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Lazy</a:t>
            </a:r>
            <a:r>
              <a:rPr lang="hu-HU" dirty="0" smtClean="0"/>
              <a:t> </a:t>
            </a:r>
            <a:r>
              <a:rPr lang="hu-HU" dirty="0" err="1" smtClean="0"/>
              <a:t>material</a:t>
            </a:r>
            <a:r>
              <a:rPr lang="hu-HU" dirty="0" smtClean="0"/>
              <a:t> </a:t>
            </a:r>
            <a:r>
              <a:rPr lang="hu-HU" dirty="0" err="1" smtClean="0"/>
              <a:t>creation</a:t>
            </a:r>
            <a:r>
              <a:rPr lang="hu-HU" dirty="0" smtClean="0"/>
              <a:t>: </a:t>
            </a:r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there</a:t>
            </a:r>
            <a:r>
              <a:rPr lang="hu-HU" dirty="0" smtClean="0"/>
              <a:t> is </a:t>
            </a:r>
            <a:r>
              <a:rPr lang="hu-HU" dirty="0" err="1" smtClean="0"/>
              <a:t>already</a:t>
            </a:r>
            <a:r>
              <a:rPr lang="hu-HU" dirty="0" smtClean="0"/>
              <a:t> a </a:t>
            </a:r>
            <a:r>
              <a:rPr lang="hu-HU" dirty="0" err="1" smtClean="0"/>
              <a:t>material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do</a:t>
            </a:r>
            <a:r>
              <a:rPr lang="hu-HU" dirty="0" smtClean="0"/>
              <a:t> </a:t>
            </a:r>
            <a:r>
              <a:rPr lang="hu-HU" dirty="0" err="1" smtClean="0"/>
              <a:t>nothing</a:t>
            </a:r>
            <a:r>
              <a:rPr lang="hu-HU" dirty="0" smtClean="0"/>
              <a:t>, </a:t>
            </a:r>
            <a:r>
              <a:rPr lang="hu-HU" dirty="0" err="1" smtClean="0"/>
              <a:t>otherwise</a:t>
            </a:r>
            <a:r>
              <a:rPr lang="hu-HU" dirty="0" smtClean="0"/>
              <a:t> </a:t>
            </a:r>
            <a:r>
              <a:rPr lang="hu-HU" dirty="0" err="1" smtClean="0"/>
              <a:t>continue</a:t>
            </a:r>
            <a:r>
              <a:rPr lang="hu-HU" dirty="0" smtClean="0"/>
              <a:t> and </a:t>
            </a:r>
            <a:r>
              <a:rPr lang="hu-HU" dirty="0" err="1" smtClean="0"/>
              <a:t>create</a:t>
            </a:r>
            <a:r>
              <a:rPr lang="hu-HU" dirty="0" smtClean="0"/>
              <a:t> a </a:t>
            </a:r>
            <a:r>
              <a:rPr lang="hu-HU" dirty="0" err="1" smtClean="0"/>
              <a:t>new</a:t>
            </a:r>
            <a:r>
              <a:rPr lang="hu-HU" dirty="0" smtClean="0"/>
              <a:t> </a:t>
            </a:r>
            <a:r>
              <a:rPr lang="hu-HU" dirty="0" err="1" smtClean="0"/>
              <a:t>material</a:t>
            </a:r>
            <a:r>
              <a:rPr lang="hu-HU" dirty="0"/>
              <a:t>.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91162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Background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(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showerdoor</a:t>
            </a:r>
            <a:r>
              <a:rPr lang="hu-HU" dirty="0" smtClean="0"/>
              <a:t> </a:t>
            </a:r>
            <a:r>
              <a:rPr lang="hu-HU" dirty="0" err="1" smtClean="0"/>
              <a:t>artifact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Create</a:t>
            </a:r>
            <a:r>
              <a:rPr lang="hu-HU" dirty="0"/>
              <a:t> a </a:t>
            </a:r>
            <a:r>
              <a:rPr lang="hu-HU" dirty="0" err="1"/>
              <a:t>new</a:t>
            </a:r>
            <a:r>
              <a:rPr lang="hu-HU" dirty="0"/>
              <a:t> C# script and a </a:t>
            </a:r>
            <a:r>
              <a:rPr lang="hu-HU" dirty="0" err="1"/>
              <a:t>new</a:t>
            </a:r>
            <a:r>
              <a:rPr lang="hu-HU" dirty="0"/>
              <a:t> Image </a:t>
            </a:r>
            <a:r>
              <a:rPr lang="hu-HU" dirty="0" err="1"/>
              <a:t>Effect</a:t>
            </a:r>
            <a:r>
              <a:rPr lang="hu-HU" dirty="0"/>
              <a:t> </a:t>
            </a:r>
            <a:r>
              <a:rPr lang="hu-HU" dirty="0" err="1"/>
              <a:t>Shader</a:t>
            </a:r>
            <a:endParaRPr lang="hu-HU" dirty="0"/>
          </a:p>
          <a:p>
            <a:r>
              <a:rPr lang="hu-HU" dirty="0" err="1"/>
              <a:t>Call</a:t>
            </a:r>
            <a:r>
              <a:rPr lang="hu-HU" dirty="0"/>
              <a:t> </a:t>
            </a:r>
            <a:r>
              <a:rPr lang="hu-HU" dirty="0" err="1"/>
              <a:t>them</a:t>
            </a:r>
            <a:r>
              <a:rPr lang="hu-HU" dirty="0"/>
              <a:t> </a:t>
            </a:r>
            <a:r>
              <a:rPr lang="hu-HU" dirty="0" err="1" smtClean="0"/>
              <a:t>BackgroundEffect</a:t>
            </a:r>
            <a:r>
              <a:rPr lang="hu-HU" dirty="0" smtClean="0"/>
              <a:t> </a:t>
            </a:r>
            <a:r>
              <a:rPr lang="hu-HU" dirty="0"/>
              <a:t>and </a:t>
            </a:r>
            <a:r>
              <a:rPr lang="hu-HU" dirty="0" err="1" smtClean="0"/>
              <a:t>Background</a:t>
            </a:r>
            <a:r>
              <a:rPr lang="hu-HU" dirty="0" smtClean="0"/>
              <a:t>, </a:t>
            </a:r>
            <a:r>
              <a:rPr lang="hu-HU" dirty="0" err="1"/>
              <a:t>respectively</a:t>
            </a:r>
            <a:endParaRPr lang="en-US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r>
              <a:rPr lang="hu-HU" dirty="0" err="1" smtClean="0"/>
              <a:t>Change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 </a:t>
            </a:r>
            <a:r>
              <a:rPr lang="hu-HU" dirty="0" err="1" smtClean="0"/>
              <a:t>name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276" y="2842724"/>
            <a:ext cx="2219325" cy="143827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094276" y="479485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dirty="0" smtClean="0">
                <a:solidFill>
                  <a:srgbClr val="A31515"/>
                </a:solidFill>
                <a:latin typeface="Consolas" panose="020B0609020204030204" pitchFamily="49" charset="0"/>
              </a:rPr>
              <a:t>NPR/</a:t>
            </a:r>
            <a:r>
              <a:rPr lang="hu-HU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Background</a:t>
            </a:r>
            <a:r>
              <a:rPr lang="en-US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Properties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_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"Texture"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2D) = 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"white"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{}</a:t>
            </a:r>
          </a:p>
          <a:p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  <p:sp>
        <p:nvSpPr>
          <p:cNvPr id="6" name="Rectangle 6"/>
          <p:cNvSpPr/>
          <p:nvPr/>
        </p:nvSpPr>
        <p:spPr>
          <a:xfrm>
            <a:off x="978998" y="4794852"/>
            <a:ext cx="3358662" cy="40237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80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Background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– C# script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28641"/>
            <a:ext cx="10515600" cy="4351338"/>
          </a:xfrm>
        </p:spPr>
        <p:txBody>
          <a:bodyPr/>
          <a:lstStyle/>
          <a:p>
            <a:r>
              <a:rPr lang="hu-HU" dirty="0" err="1" smtClean="0"/>
              <a:t>Similar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previous</a:t>
            </a:r>
            <a:r>
              <a:rPr lang="hu-HU" dirty="0" smtClean="0"/>
              <a:t> </a:t>
            </a:r>
            <a:r>
              <a:rPr lang="hu-HU" dirty="0" err="1" smtClean="0"/>
              <a:t>scripts</a:t>
            </a:r>
            <a:endParaRPr lang="hu-HU" dirty="0" smtClean="0"/>
          </a:p>
          <a:p>
            <a:r>
              <a:rPr lang="hu-HU" dirty="0" err="1" smtClean="0"/>
              <a:t>Also</a:t>
            </a:r>
            <a:r>
              <a:rPr lang="hu-HU" dirty="0" smtClean="0"/>
              <a:t> has a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parameter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we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set</a:t>
            </a:r>
            <a:r>
              <a:rPr lang="hu-HU" dirty="0" smtClean="0"/>
              <a:t> </a:t>
            </a:r>
            <a:r>
              <a:rPr lang="hu-HU" dirty="0" err="1" smtClean="0"/>
              <a:t>through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inspector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722923" y="2583712"/>
            <a:ext cx="1074615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</a:p>
          <a:p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BackgroundEffect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2B91AF"/>
                </a:solidFill>
                <a:latin typeface="Consolas" panose="020B0609020204030204" pitchFamily="49" charset="0"/>
              </a:rPr>
              <a:t>Texture2D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backgroundTex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hu-HU" sz="12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>
                <a:solidFill>
                  <a:srgbClr val="A31515"/>
                </a:solidFill>
                <a:latin typeface="Consolas" panose="020B0609020204030204" pitchFamily="49" charset="0"/>
              </a:rPr>
              <a:t>"NPR/Background"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2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2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2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()) 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SetTexture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binds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a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texture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to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shader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uniform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Texture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Sampler</a:t>
            </a:r>
            <a:endParaRPr lang="en-US" sz="12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material.SetTexture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20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backgroundTex</a:t>
            </a:r>
            <a:r>
              <a:rPr lang="en-US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backgroundTex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685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Background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– C# script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28641"/>
            <a:ext cx="10515600" cy="4351338"/>
          </a:xfrm>
        </p:spPr>
        <p:txBody>
          <a:bodyPr/>
          <a:lstStyle/>
          <a:p>
            <a:r>
              <a:rPr lang="hu-HU" dirty="0" err="1" smtClean="0"/>
              <a:t>Similar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previous</a:t>
            </a:r>
            <a:r>
              <a:rPr lang="hu-HU" dirty="0" smtClean="0"/>
              <a:t> </a:t>
            </a:r>
            <a:r>
              <a:rPr lang="hu-HU" dirty="0" err="1" smtClean="0"/>
              <a:t>scripts</a:t>
            </a:r>
            <a:endParaRPr lang="hu-HU" dirty="0" smtClean="0"/>
          </a:p>
          <a:p>
            <a:r>
              <a:rPr lang="hu-HU" dirty="0" err="1" smtClean="0"/>
              <a:t>Also</a:t>
            </a:r>
            <a:r>
              <a:rPr lang="hu-HU" dirty="0" smtClean="0"/>
              <a:t> has a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parameter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we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set</a:t>
            </a:r>
            <a:r>
              <a:rPr lang="hu-HU" dirty="0" smtClean="0"/>
              <a:t> </a:t>
            </a:r>
            <a:r>
              <a:rPr lang="hu-HU" dirty="0" err="1" smtClean="0"/>
              <a:t>through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inspector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722923" y="2583712"/>
            <a:ext cx="1074615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</a:p>
          <a:p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BackgroundEffect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2B91AF"/>
                </a:solidFill>
                <a:latin typeface="Consolas" panose="020B0609020204030204" pitchFamily="49" charset="0"/>
              </a:rPr>
              <a:t>Texture2D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backgroundTex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hu-HU" sz="12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>
                <a:solidFill>
                  <a:srgbClr val="A31515"/>
                </a:solidFill>
                <a:latin typeface="Consolas" panose="020B0609020204030204" pitchFamily="49" charset="0"/>
              </a:rPr>
              <a:t>"NPR/Background"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2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2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2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()) 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SetTexture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binds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a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texture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to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shader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uniform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Texture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Sampler</a:t>
            </a:r>
            <a:endParaRPr lang="en-US" sz="12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material.SetTexture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20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backgroundTex</a:t>
            </a:r>
            <a:r>
              <a:rPr lang="en-US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backgroundTex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/>
          </a:p>
        </p:txBody>
      </p:sp>
      <p:sp>
        <p:nvSpPr>
          <p:cNvPr id="6" name="Rectangle 6"/>
          <p:cNvSpPr/>
          <p:nvPr/>
        </p:nvSpPr>
        <p:spPr>
          <a:xfrm>
            <a:off x="1037859" y="3277577"/>
            <a:ext cx="2807310" cy="33313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295" y="3277577"/>
            <a:ext cx="4772025" cy="2419350"/>
          </a:xfrm>
          <a:prstGeom prst="rect">
            <a:avLst/>
          </a:prstGeom>
        </p:spPr>
      </p:pic>
      <p:sp>
        <p:nvSpPr>
          <p:cNvPr id="9" name="Rectangle 6"/>
          <p:cNvSpPr/>
          <p:nvPr/>
        </p:nvSpPr>
        <p:spPr>
          <a:xfrm>
            <a:off x="9886461" y="3790462"/>
            <a:ext cx="291490" cy="23916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65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Background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– C# script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28641"/>
            <a:ext cx="10515600" cy="4351338"/>
          </a:xfrm>
        </p:spPr>
        <p:txBody>
          <a:bodyPr/>
          <a:lstStyle/>
          <a:p>
            <a:r>
              <a:rPr lang="hu-HU" dirty="0" err="1" smtClean="0"/>
              <a:t>Similar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previous</a:t>
            </a:r>
            <a:r>
              <a:rPr lang="hu-HU" dirty="0" smtClean="0"/>
              <a:t> </a:t>
            </a:r>
            <a:r>
              <a:rPr lang="hu-HU" dirty="0" err="1" smtClean="0"/>
              <a:t>scripts</a:t>
            </a:r>
            <a:endParaRPr lang="hu-HU" dirty="0" smtClean="0"/>
          </a:p>
          <a:p>
            <a:r>
              <a:rPr lang="hu-HU" dirty="0" err="1" smtClean="0"/>
              <a:t>Also</a:t>
            </a:r>
            <a:r>
              <a:rPr lang="hu-HU" dirty="0" smtClean="0"/>
              <a:t> has a </a:t>
            </a:r>
            <a:r>
              <a:rPr lang="hu-HU" dirty="0" err="1" smtClean="0"/>
              <a:t>texture</a:t>
            </a:r>
            <a:r>
              <a:rPr lang="hu-HU" dirty="0" smtClean="0"/>
              <a:t> </a:t>
            </a:r>
            <a:r>
              <a:rPr lang="hu-HU" dirty="0" err="1" smtClean="0"/>
              <a:t>parameter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we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set</a:t>
            </a:r>
            <a:r>
              <a:rPr lang="hu-HU" dirty="0" smtClean="0"/>
              <a:t> </a:t>
            </a:r>
            <a:r>
              <a:rPr lang="hu-HU" dirty="0" err="1" smtClean="0"/>
              <a:t>through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inspector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722923" y="2583712"/>
            <a:ext cx="1074615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ExecuteInEditMode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RequireComponent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typeof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>
                <a:solidFill>
                  <a:srgbClr val="2B91AF"/>
                </a:solidFill>
                <a:latin typeface="Consolas" panose="020B0609020204030204" pitchFamily="49" charset="0"/>
              </a:rPr>
              <a:t>Camera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))]</a:t>
            </a:r>
          </a:p>
          <a:p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BackgroundEffect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: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PostEffectsBase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2B91AF"/>
                </a:solidFill>
                <a:latin typeface="Consolas" panose="020B0609020204030204" pitchFamily="49" charset="0"/>
              </a:rPr>
              <a:t>Texture2D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backgroundTex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hu-HU" sz="12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Start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Shader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.Find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>
                <a:solidFill>
                  <a:srgbClr val="A31515"/>
                </a:solidFill>
                <a:latin typeface="Consolas" panose="020B0609020204030204" pitchFamily="49" charset="0"/>
              </a:rPr>
              <a:t>"NPR/Background"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fr-FR" sz="12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00FF"/>
                </a:solidFill>
                <a:latin typeface="Consolas" panose="020B0609020204030204" pitchFamily="49" charset="0"/>
              </a:rPr>
              <a:t>OnRenderImage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fr-FR" sz="12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source, </a:t>
            </a:r>
            <a:r>
              <a:rPr lang="fr-FR" sz="1200" dirty="0">
                <a:solidFill>
                  <a:srgbClr val="2B91AF"/>
                </a:solidFill>
                <a:latin typeface="Consolas" panose="020B0609020204030204" pitchFamily="49" charset="0"/>
              </a:rPr>
              <a:t>RenderTexture</a:t>
            </a:r>
            <a:r>
              <a:rPr lang="fr-FR" sz="1200" dirty="0">
                <a:solidFill>
                  <a:srgbClr val="000000"/>
                </a:solidFill>
                <a:latin typeface="Consolas" panose="020B0609020204030204" pitchFamily="49" charset="0"/>
              </a:rPr>
              <a:t> destination)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()) 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SetTexture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binds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a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texture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to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the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shader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uniform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Texture</a:t>
            </a:r>
            <a:r>
              <a:rPr lang="hu-HU" sz="12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sz="1200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Sampler</a:t>
            </a:r>
            <a:endParaRPr lang="en-US" sz="12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material.SetTexture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20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backgroundTex</a:t>
            </a:r>
            <a:r>
              <a:rPr lang="en-US" sz="1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backgroundTex</a:t>
            </a:r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destination, material);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dirty="0" err="1">
                <a:solidFill>
                  <a:srgbClr val="2B91AF"/>
                </a:solidFill>
                <a:latin typeface="Consolas" panose="020B0609020204030204" pitchFamily="49" charset="0"/>
              </a:rPr>
              <a:t>Graphics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.Blit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(source, destination);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200" dirty="0"/>
          </a:p>
        </p:txBody>
      </p:sp>
      <p:sp>
        <p:nvSpPr>
          <p:cNvPr id="5" name="Rectangle 6"/>
          <p:cNvSpPr/>
          <p:nvPr/>
        </p:nvSpPr>
        <p:spPr>
          <a:xfrm>
            <a:off x="1717796" y="4973515"/>
            <a:ext cx="6027249" cy="44254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églalap 5"/>
          <p:cNvSpPr/>
          <p:nvPr/>
        </p:nvSpPr>
        <p:spPr>
          <a:xfrm>
            <a:off x="8360395" y="4871622"/>
            <a:ext cx="3223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//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shader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counterpart</a:t>
            </a:r>
            <a:endParaRPr lang="hu-HU" dirty="0" smtClean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sampler2D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backgroundTex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6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Background</a:t>
            </a:r>
            <a:r>
              <a:rPr lang="hu-HU" dirty="0"/>
              <a:t> </a:t>
            </a:r>
            <a:r>
              <a:rPr lang="hu-HU" dirty="0" err="1"/>
              <a:t>effect</a:t>
            </a:r>
            <a:r>
              <a:rPr lang="hu-HU" dirty="0"/>
              <a:t> – </a:t>
            </a:r>
            <a:r>
              <a:rPr lang="hu-HU" dirty="0" err="1" smtClean="0"/>
              <a:t>fragment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10791092" cy="4351338"/>
          </a:xfrm>
        </p:spPr>
        <p:txBody>
          <a:bodyPr/>
          <a:lstStyle/>
          <a:p>
            <a:r>
              <a:rPr lang="hu-HU" dirty="0" err="1" smtClean="0"/>
              <a:t>Sample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rendered</a:t>
            </a:r>
            <a:r>
              <a:rPr lang="hu-HU" dirty="0" smtClean="0"/>
              <a:t> </a:t>
            </a:r>
            <a:r>
              <a:rPr lang="hu-HU" dirty="0" err="1" smtClean="0"/>
              <a:t>color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background</a:t>
            </a:r>
            <a:r>
              <a:rPr lang="hu-HU" dirty="0" smtClean="0"/>
              <a:t> </a:t>
            </a:r>
            <a:r>
              <a:rPr lang="hu-HU" dirty="0" err="1" smtClean="0"/>
              <a:t>texture</a:t>
            </a:r>
            <a:r>
              <a:rPr lang="hu-HU" dirty="0" smtClean="0"/>
              <a:t> and </a:t>
            </a:r>
            <a:r>
              <a:rPr lang="hu-HU" dirty="0" err="1" smtClean="0"/>
              <a:t>blend</a:t>
            </a:r>
            <a:r>
              <a:rPr lang="hu-HU" dirty="0" smtClean="0"/>
              <a:t> </a:t>
            </a:r>
            <a:r>
              <a:rPr lang="hu-HU" dirty="0" err="1" smtClean="0"/>
              <a:t>them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906584" y="2619609"/>
            <a:ext cx="6736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sampler2D _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MainTex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sampler2D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backgroundTex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frag (v2f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: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SV_Target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fr-FR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fr-FR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Consolas" panose="020B0609020204030204" pitchFamily="49" charset="0"/>
              </a:rPr>
              <a:t>col = tex2D(_MainTex, i.uv);</a:t>
            </a: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float4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bg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tex2D(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backgroundTex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i.uv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hu-HU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linear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interpolation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between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col and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bg</a:t>
            </a:r>
            <a:endParaRPr lang="hu-HU" dirty="0" smtClean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  </a:t>
            </a:r>
            <a:r>
              <a:rPr lang="en-US" dirty="0">
                <a:solidFill>
                  <a:srgbClr val="008000"/>
                </a:solidFill>
                <a:latin typeface="Consolas" panose="020B0609020204030204" pitchFamily="49" charset="0"/>
              </a:rPr>
              <a:t>//</a:t>
            </a:r>
            <a:r>
              <a:rPr lang="hu-HU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result</a:t>
            </a:r>
            <a:r>
              <a:rPr lang="hu-HU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= 0.6*col + (1.0 – 0.6)*</a:t>
            </a:r>
            <a:r>
              <a:rPr lang="hu-HU" dirty="0" err="1" smtClean="0">
                <a:solidFill>
                  <a:srgbClr val="008000"/>
                </a:solidFill>
                <a:latin typeface="Consolas" panose="020B0609020204030204" pitchFamily="49" charset="0"/>
              </a:rPr>
              <a:t>bg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hu-HU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lerp(col,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bg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hu-HU" dirty="0" smtClean="0">
                <a:solidFill>
                  <a:srgbClr val="000000"/>
                </a:solidFill>
                <a:latin typeface="Consolas" panose="020B0609020204030204" pitchFamily="49" charset="0"/>
              </a:rPr>
              <a:t>0.6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2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Background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Only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background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689" y="173893"/>
            <a:ext cx="4676775" cy="21336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92" y="2442430"/>
            <a:ext cx="7555524" cy="42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0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92" y="2442430"/>
            <a:ext cx="7555524" cy="424911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277" y="173893"/>
            <a:ext cx="4675188" cy="210525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Background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hu-HU" dirty="0" err="1" smtClean="0"/>
              <a:t>Combined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quantization</a:t>
            </a:r>
            <a:r>
              <a:rPr lang="hu-HU" dirty="0" smtClean="0"/>
              <a:t> and </a:t>
            </a:r>
            <a:r>
              <a:rPr lang="hu-HU" dirty="0" err="1" smtClean="0"/>
              <a:t>sharpen</a:t>
            </a:r>
            <a:endParaRPr lang="en-US" dirty="0"/>
          </a:p>
        </p:txBody>
      </p:sp>
      <p:cxnSp>
        <p:nvCxnSpPr>
          <p:cNvPr id="10" name="Straight Arrow Connector 4"/>
          <p:cNvCxnSpPr/>
          <p:nvPr/>
        </p:nvCxnSpPr>
        <p:spPr>
          <a:xfrm flipH="1" flipV="1">
            <a:off x="8554671" y="1120793"/>
            <a:ext cx="1933575" cy="152862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10222524" y="2573153"/>
            <a:ext cx="1713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/>
              <a:t>”</a:t>
            </a:r>
            <a:r>
              <a:rPr lang="hu-HU" dirty="0" err="1" smtClean="0"/>
              <a:t>Sharpen</a:t>
            </a:r>
            <a:r>
              <a:rPr lang="hu-HU" dirty="0" smtClean="0"/>
              <a:t>”</a:t>
            </a:r>
          </a:p>
          <a:p>
            <a:pPr algn="ctr"/>
            <a:r>
              <a:rPr lang="hu-HU" dirty="0" err="1" smtClean="0"/>
              <a:t>shader</a:t>
            </a:r>
            <a:r>
              <a:rPr lang="hu-HU" dirty="0" smtClean="0"/>
              <a:t> variant</a:t>
            </a:r>
            <a:endParaRPr lang="en-US" dirty="0"/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10426761" y="3500781"/>
            <a:ext cx="1335942" cy="1335942"/>
            <a:chOff x="1466850" y="2857500"/>
            <a:chExt cx="2028825" cy="2028825"/>
          </a:xfrm>
        </p:grpSpPr>
        <p:sp>
          <p:nvSpPr>
            <p:cNvPr id="15" name="Téglalap 14"/>
            <p:cNvSpPr/>
            <p:nvPr/>
          </p:nvSpPr>
          <p:spPr>
            <a:xfrm>
              <a:off x="146685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" name="Téglalap 15"/>
            <p:cNvSpPr/>
            <p:nvPr/>
          </p:nvSpPr>
          <p:spPr>
            <a:xfrm>
              <a:off x="2143125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-1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" name="Téglalap 16"/>
            <p:cNvSpPr/>
            <p:nvPr/>
          </p:nvSpPr>
          <p:spPr>
            <a:xfrm>
              <a:off x="2819400" y="285750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8" name="Téglalap 17"/>
            <p:cNvSpPr/>
            <p:nvPr/>
          </p:nvSpPr>
          <p:spPr>
            <a:xfrm>
              <a:off x="146685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-1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9" name="Téglalap 18"/>
            <p:cNvSpPr/>
            <p:nvPr/>
          </p:nvSpPr>
          <p:spPr>
            <a:xfrm>
              <a:off x="2143125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>
                  <a:solidFill>
                    <a:schemeClr val="tx1"/>
                  </a:solidFill>
                </a:rPr>
                <a:t>5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Téglalap 19"/>
            <p:cNvSpPr/>
            <p:nvPr/>
          </p:nvSpPr>
          <p:spPr>
            <a:xfrm>
              <a:off x="2819400" y="3533775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-1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1" name="Téglalap 20"/>
            <p:cNvSpPr/>
            <p:nvPr/>
          </p:nvSpPr>
          <p:spPr>
            <a:xfrm>
              <a:off x="146685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2" name="Téglalap 21"/>
            <p:cNvSpPr/>
            <p:nvPr/>
          </p:nvSpPr>
          <p:spPr>
            <a:xfrm>
              <a:off x="2143125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-1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3" name="Téglalap 22"/>
            <p:cNvSpPr/>
            <p:nvPr/>
          </p:nvSpPr>
          <p:spPr>
            <a:xfrm>
              <a:off x="2819400" y="4210050"/>
              <a:ext cx="676275" cy="676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400" dirty="0" smtClean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63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Task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600" dirty="0" err="1" smtClean="0"/>
              <a:t>Have</a:t>
            </a:r>
            <a:r>
              <a:rPr lang="hu-HU" sz="2600" dirty="0" smtClean="0"/>
              <a:t> a </a:t>
            </a:r>
            <a:r>
              <a:rPr lang="hu-HU" sz="2600" dirty="0" err="1" smtClean="0"/>
              <a:t>parameter</a:t>
            </a:r>
            <a:r>
              <a:rPr lang="hu-HU" sz="2600" dirty="0" smtClean="0"/>
              <a:t> in </a:t>
            </a:r>
            <a:r>
              <a:rPr lang="hu-HU" sz="2600" dirty="0" err="1" smtClean="0"/>
              <a:t>the</a:t>
            </a:r>
            <a:r>
              <a:rPr lang="hu-HU" sz="2600" dirty="0" smtClean="0"/>
              <a:t> </a:t>
            </a:r>
            <a:r>
              <a:rPr lang="hu-HU" sz="2600" dirty="0" err="1" smtClean="0"/>
              <a:t>background</a:t>
            </a:r>
            <a:r>
              <a:rPr lang="hu-HU" sz="2600" dirty="0" smtClean="0"/>
              <a:t> </a:t>
            </a:r>
            <a:r>
              <a:rPr lang="hu-HU" sz="2600" dirty="0" err="1" smtClean="0"/>
              <a:t>shader</a:t>
            </a:r>
            <a:r>
              <a:rPr lang="hu-HU" sz="2600" dirty="0" smtClean="0"/>
              <a:t> </a:t>
            </a:r>
            <a:r>
              <a:rPr lang="hu-HU" sz="2600" dirty="0" err="1" smtClean="0"/>
              <a:t>to</a:t>
            </a:r>
            <a:r>
              <a:rPr lang="hu-HU" sz="2600" dirty="0" smtClean="0"/>
              <a:t> </a:t>
            </a:r>
            <a:r>
              <a:rPr lang="hu-HU" sz="2600" dirty="0" err="1" smtClean="0"/>
              <a:t>control</a:t>
            </a:r>
            <a:r>
              <a:rPr lang="hu-HU" sz="2600" dirty="0" smtClean="0"/>
              <a:t> </a:t>
            </a:r>
            <a:r>
              <a:rPr lang="hu-HU" sz="2600" dirty="0" err="1" smtClean="0"/>
              <a:t>the</a:t>
            </a:r>
            <a:r>
              <a:rPr lang="hu-HU" sz="2600" dirty="0" smtClean="0"/>
              <a:t> </a:t>
            </a:r>
            <a:r>
              <a:rPr lang="hu-HU" sz="2600" dirty="0" err="1" smtClean="0"/>
              <a:t>blend</a:t>
            </a:r>
            <a:r>
              <a:rPr lang="hu-HU" sz="2600" dirty="0" smtClean="0"/>
              <a:t> </a:t>
            </a:r>
            <a:r>
              <a:rPr lang="hu-HU" sz="2600" dirty="0" err="1" smtClean="0"/>
              <a:t>factor</a:t>
            </a:r>
            <a:endParaRPr lang="hu-HU" sz="2600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462" y="327025"/>
            <a:ext cx="4724400" cy="8858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446" y="3211204"/>
            <a:ext cx="3950830" cy="222188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76" y="3211204"/>
            <a:ext cx="3950830" cy="222188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9" y="3211204"/>
            <a:ext cx="3950830" cy="222188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250955" y="5483461"/>
            <a:ext cx="171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0.2</a:t>
            </a:r>
            <a:endParaRPr lang="en-US" dirty="0"/>
          </a:p>
        </p:txBody>
      </p:sp>
      <p:sp>
        <p:nvSpPr>
          <p:cNvPr id="9" name="Szövegdoboz 8"/>
          <p:cNvSpPr txBox="1"/>
          <p:nvPr/>
        </p:nvSpPr>
        <p:spPr>
          <a:xfrm>
            <a:off x="5239421" y="5483461"/>
            <a:ext cx="171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0.5</a:t>
            </a:r>
            <a:endParaRPr lang="en-US" dirty="0"/>
          </a:p>
        </p:txBody>
      </p:sp>
      <p:sp>
        <p:nvSpPr>
          <p:cNvPr id="10" name="Szövegdoboz 9"/>
          <p:cNvSpPr txBox="1"/>
          <p:nvPr/>
        </p:nvSpPr>
        <p:spPr>
          <a:xfrm>
            <a:off x="9238282" y="5483461"/>
            <a:ext cx="171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0.8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03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class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image </a:t>
            </a:r>
            <a:r>
              <a:rPr lang="hu-HU" dirty="0" err="1" smtClean="0"/>
              <a:t>effects</a:t>
            </a: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656487" y="1849070"/>
            <a:ext cx="1087901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SystemInfo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.supportsImageEffects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"Image Effects are not supported on the current platform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"No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is set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shader.isSupported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"Unsupported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material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material.hideFlags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HideFlags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.DontSave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1491867" y="5451884"/>
            <a:ext cx="4204083" cy="56791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8"/>
          <p:cNvSpPr txBox="1"/>
          <p:nvPr/>
        </p:nvSpPr>
        <p:spPr>
          <a:xfrm>
            <a:off x="5839555" y="3711475"/>
            <a:ext cx="3848099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Create</a:t>
            </a:r>
            <a:r>
              <a:rPr lang="hu-HU" dirty="0" smtClean="0"/>
              <a:t> a </a:t>
            </a:r>
            <a:r>
              <a:rPr lang="hu-HU" dirty="0" err="1" smtClean="0"/>
              <a:t>material</a:t>
            </a:r>
            <a:r>
              <a:rPr lang="hu-HU" dirty="0" smtClean="0"/>
              <a:t> </a:t>
            </a:r>
            <a:r>
              <a:rPr lang="hu-HU" dirty="0" err="1" smtClean="0"/>
              <a:t>object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uses</a:t>
            </a:r>
            <a:r>
              <a:rPr lang="hu-HU" dirty="0" smtClean="0"/>
              <a:t> </a:t>
            </a:r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current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r>
              <a:rPr lang="hu-HU" dirty="0" smtClean="0"/>
              <a:t>.</a:t>
            </a:r>
          </a:p>
          <a:p>
            <a:pPr algn="just"/>
            <a:endParaRPr lang="hu-HU" dirty="0"/>
          </a:p>
          <a:p>
            <a:pPr algn="just"/>
            <a:r>
              <a:rPr lang="hu-HU" dirty="0" err="1" smtClean="0"/>
              <a:t>HideFlags.DontSave</a:t>
            </a:r>
            <a:r>
              <a:rPr lang="hu-HU" dirty="0" smtClean="0"/>
              <a:t> </a:t>
            </a:r>
            <a:r>
              <a:rPr lang="hu-HU" dirty="0" err="1" smtClean="0"/>
              <a:t>simply</a:t>
            </a:r>
            <a:r>
              <a:rPr lang="hu-HU" dirty="0" smtClean="0"/>
              <a:t> </a:t>
            </a:r>
            <a:r>
              <a:rPr lang="hu-HU" dirty="0" err="1" smtClean="0"/>
              <a:t>tells</a:t>
            </a:r>
            <a:r>
              <a:rPr lang="hu-HU" dirty="0" smtClean="0"/>
              <a:t> </a:t>
            </a:r>
            <a:r>
              <a:rPr lang="hu-HU" dirty="0" err="1" smtClean="0"/>
              <a:t>Unity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save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material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project (</a:t>
            </a:r>
            <a:r>
              <a:rPr lang="hu-HU" dirty="0" err="1" smtClean="0"/>
              <a:t>so</a:t>
            </a:r>
            <a:r>
              <a:rPr lang="hu-HU" dirty="0" smtClean="0"/>
              <a:t> it </a:t>
            </a:r>
            <a:r>
              <a:rPr lang="hu-HU" dirty="0" err="1" smtClean="0"/>
              <a:t>will</a:t>
            </a:r>
            <a:r>
              <a:rPr lang="hu-HU" dirty="0" smtClean="0"/>
              <a:t> be </a:t>
            </a:r>
            <a:r>
              <a:rPr lang="hu-HU" dirty="0" err="1" smtClean="0"/>
              <a:t>recreated</a:t>
            </a:r>
            <a:r>
              <a:rPr lang="hu-HU" dirty="0" smtClean="0"/>
              <a:t> </a:t>
            </a:r>
            <a:r>
              <a:rPr lang="hu-HU" dirty="0" err="1" smtClean="0"/>
              <a:t>every</a:t>
            </a:r>
            <a:r>
              <a:rPr lang="hu-HU" dirty="0" smtClean="0"/>
              <a:t> </a:t>
            </a:r>
            <a:r>
              <a:rPr lang="hu-HU" dirty="0" err="1" smtClean="0"/>
              <a:t>time</a:t>
            </a:r>
            <a:r>
              <a:rPr lang="hu-HU" dirty="0" smtClean="0"/>
              <a:t> we </a:t>
            </a:r>
            <a:r>
              <a:rPr lang="hu-HU" dirty="0" err="1" smtClean="0"/>
              <a:t>open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project in </a:t>
            </a:r>
            <a:r>
              <a:rPr lang="hu-HU" dirty="0" err="1" smtClean="0"/>
              <a:t>Unity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enter play </a:t>
            </a:r>
            <a:r>
              <a:rPr lang="hu-HU" dirty="0" err="1" smtClean="0"/>
              <a:t>mode</a:t>
            </a:r>
            <a:r>
              <a:rPr lang="hu-HU" dirty="0" smtClean="0"/>
              <a:t>). </a:t>
            </a:r>
            <a:r>
              <a:rPr lang="hu-HU" dirty="0" err="1" smtClean="0"/>
              <a:t>Need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lazy</a:t>
            </a:r>
            <a:r>
              <a:rPr lang="hu-HU" dirty="0" smtClean="0"/>
              <a:t> </a:t>
            </a:r>
            <a:r>
              <a:rPr lang="hu-HU" dirty="0" err="1" smtClean="0"/>
              <a:t>creation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work</a:t>
            </a:r>
            <a:r>
              <a:rPr lang="hu-HU" dirty="0" smtClean="0"/>
              <a:t> </a:t>
            </a:r>
            <a:r>
              <a:rPr lang="hu-HU" dirty="0" err="1" smtClean="0"/>
              <a:t>properly</a:t>
            </a:r>
            <a:r>
              <a:rPr lang="hu-HU" dirty="0" smtClean="0"/>
              <a:t>.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9590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class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image </a:t>
            </a:r>
            <a:r>
              <a:rPr lang="hu-HU" dirty="0" err="1" smtClean="0"/>
              <a:t>effects</a:t>
            </a: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656487" y="1849070"/>
            <a:ext cx="1087901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protected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SystemInfo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.supportsImageEffects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"Image Effects are not supported on the current platform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"No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is set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shader.isSupported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Debug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.LogWarning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"Unsupported </a:t>
            </a:r>
            <a:r>
              <a:rPr lang="en-US" sz="1400" dirty="0" err="1">
                <a:solidFill>
                  <a:srgbClr val="A31515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 in 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ToString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enabled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true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material 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2B91AF"/>
                </a:solidFill>
                <a:latin typeface="Consolas" panose="020B0609020204030204" pitchFamily="49" charset="0"/>
              </a:rPr>
              <a:t>Material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shader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material.hideFlags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2B91AF"/>
                </a:solidFill>
                <a:latin typeface="Consolas" panose="020B0609020204030204" pitchFamily="49" charset="0"/>
              </a:rPr>
              <a:t>HideFlags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.DontSave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material !=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null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1482342" y="5897804"/>
            <a:ext cx="2775333" cy="37917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8"/>
          <p:cNvSpPr txBox="1"/>
          <p:nvPr/>
        </p:nvSpPr>
        <p:spPr>
          <a:xfrm>
            <a:off x="4420330" y="5630645"/>
            <a:ext cx="38480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dirty="0" err="1" smtClean="0"/>
              <a:t>Return</a:t>
            </a:r>
            <a:r>
              <a:rPr lang="hu-HU" dirty="0" smtClean="0"/>
              <a:t> </a:t>
            </a:r>
            <a:r>
              <a:rPr lang="hu-HU" dirty="0" err="1" smtClean="0"/>
              <a:t>value</a:t>
            </a:r>
            <a:r>
              <a:rPr lang="hu-HU" dirty="0"/>
              <a:t> </a:t>
            </a:r>
            <a:r>
              <a:rPr lang="hu-HU" dirty="0" err="1" smtClean="0"/>
              <a:t>tells</a:t>
            </a:r>
            <a:r>
              <a:rPr lang="hu-HU" dirty="0" smtClean="0"/>
              <a:t> </a:t>
            </a:r>
            <a:r>
              <a:rPr lang="hu-HU" dirty="0" err="1" smtClean="0"/>
              <a:t>whether</a:t>
            </a:r>
            <a:r>
              <a:rPr lang="hu-HU" dirty="0" smtClean="0"/>
              <a:t> we </a:t>
            </a:r>
            <a:r>
              <a:rPr lang="hu-HU" dirty="0" err="1" smtClean="0"/>
              <a:t>could</a:t>
            </a:r>
            <a:r>
              <a:rPr lang="hu-HU" dirty="0" smtClean="0"/>
              <a:t> </a:t>
            </a:r>
            <a:r>
              <a:rPr lang="hu-HU" dirty="0" err="1" smtClean="0"/>
              <a:t>create</a:t>
            </a:r>
            <a:r>
              <a:rPr lang="hu-HU" dirty="0" smtClean="0"/>
              <a:t> a </a:t>
            </a:r>
            <a:r>
              <a:rPr lang="hu-HU" dirty="0" err="1" smtClean="0"/>
              <a:t>material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a </a:t>
            </a:r>
            <a:r>
              <a:rPr lang="hu-HU" dirty="0" err="1" smtClean="0"/>
              <a:t>valid</a:t>
            </a:r>
            <a:r>
              <a:rPr lang="hu-HU" dirty="0" smtClean="0"/>
              <a:t> </a:t>
            </a:r>
            <a:r>
              <a:rPr lang="hu-HU" dirty="0" err="1" smtClean="0"/>
              <a:t>shader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55792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6766</Words>
  <Application>Microsoft Office PowerPoint</Application>
  <PresentationFormat>Szélesvásznú</PresentationFormat>
  <Paragraphs>1145</Paragraphs>
  <Slides>77</Slides>
  <Notes>0</Notes>
  <HiddenSlides>7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77</vt:i4>
      </vt:variant>
    </vt:vector>
  </HeadingPairs>
  <TitlesOfParts>
    <vt:vector size="83" baseType="lpstr">
      <vt:lpstr>Arial</vt:lpstr>
      <vt:lpstr>Calibri</vt:lpstr>
      <vt:lpstr>Calibri Light</vt:lpstr>
      <vt:lpstr>Consolas</vt:lpstr>
      <vt:lpstr>Symbol</vt:lpstr>
      <vt:lpstr>Office Theme</vt:lpstr>
      <vt:lpstr>Post processing basics</vt:lpstr>
      <vt:lpstr>Base class for image effects</vt:lpstr>
      <vt:lpstr>Base class for image effects</vt:lpstr>
      <vt:lpstr>Base class for image effects</vt:lpstr>
      <vt:lpstr>Base class for image effects</vt:lpstr>
      <vt:lpstr>Base class for image effects</vt:lpstr>
      <vt:lpstr>Base class for image effects</vt:lpstr>
      <vt:lpstr>Base class for image effects</vt:lpstr>
      <vt:lpstr>Base class for image effects</vt:lpstr>
      <vt:lpstr>Base class for image effects</vt:lpstr>
      <vt:lpstr>Luminance quantization effect – Shader</vt:lpstr>
      <vt:lpstr>Luminance quantization effect – C# Script</vt:lpstr>
      <vt:lpstr>Luminance quantization effect – C# Script</vt:lpstr>
      <vt:lpstr>Luminance quantization effect – C# Script</vt:lpstr>
      <vt:lpstr>Luminance quantization effect – C# Script</vt:lpstr>
      <vt:lpstr>Always include shaders in the build</vt:lpstr>
      <vt:lpstr>Luminance quantization effect – C# Script</vt:lpstr>
      <vt:lpstr>Luminance quantization effect – C# Script</vt:lpstr>
      <vt:lpstr>Test the effect</vt:lpstr>
      <vt:lpstr>Image Effect shader template</vt:lpstr>
      <vt:lpstr>Image Effect shader template</vt:lpstr>
      <vt:lpstr>Image Effect shader template</vt:lpstr>
      <vt:lpstr>Image Effect shader template</vt:lpstr>
      <vt:lpstr>Image Effect shader template</vt:lpstr>
      <vt:lpstr>Image Effect shader template</vt:lpstr>
      <vt:lpstr>How fast is the graphics card?</vt:lpstr>
      <vt:lpstr>How fast is the graphics card?</vt:lpstr>
      <vt:lpstr>Let’s change the shader</vt:lpstr>
      <vt:lpstr>Let’s change the shader</vt:lpstr>
      <vt:lpstr>Luminance post effect</vt:lpstr>
      <vt:lpstr>Basic image simplification effect</vt:lpstr>
      <vt:lpstr>Basic image simplification effect</vt:lpstr>
      <vt:lpstr>Luminance quantization post effect</vt:lpstr>
      <vt:lpstr>Passing parameters to the shader</vt:lpstr>
      <vt:lpstr>Passing parameters to the shader</vt:lpstr>
      <vt:lpstr>Passing parameters to the shader</vt:lpstr>
      <vt:lpstr>Effect of quantization levels</vt:lpstr>
      <vt:lpstr>Effect of quantization levels + light intensity</vt:lpstr>
      <vt:lpstr>Convolution</vt:lpstr>
      <vt:lpstr>Convolution C# script</vt:lpstr>
      <vt:lpstr>Convolution shader</vt:lpstr>
      <vt:lpstr>Convolution shader</vt:lpstr>
      <vt:lpstr>Convolution shader</vt:lpstr>
      <vt:lpstr>Convolution shader</vt:lpstr>
      <vt:lpstr>Convolution shader</vt:lpstr>
      <vt:lpstr>Convolution shader – Sharpening</vt:lpstr>
      <vt:lpstr>Sharpening / Unsharp masking</vt:lpstr>
      <vt:lpstr>Laplace operator</vt:lpstr>
      <vt:lpstr>Example from games: Witcher 3</vt:lpstr>
      <vt:lpstr>Example from games: Witcher 3 with sharpen</vt:lpstr>
      <vt:lpstr>Example from games: Witcher 3 w/o sharpen</vt:lpstr>
      <vt:lpstr>Multiple effects</vt:lpstr>
      <vt:lpstr>Convolution shader – Box filter</vt:lpstr>
      <vt:lpstr>Convolution shader – Box filter</vt:lpstr>
      <vt:lpstr>Kernel window width in C#</vt:lpstr>
      <vt:lpstr>How fast is the graphics card?</vt:lpstr>
      <vt:lpstr>Multi-pass effects</vt:lpstr>
      <vt:lpstr>Have a multi-pass shader</vt:lpstr>
      <vt:lpstr>Have a multi-pass shader</vt:lpstr>
      <vt:lpstr>Have a multi-pass shader</vt:lpstr>
      <vt:lpstr>Multi-pass effect in a single C# script, v. 1</vt:lpstr>
      <vt:lpstr>Multi-pass effect in a single C# script, v. 1</vt:lpstr>
      <vt:lpstr>Multi-pass effect in a single C# script, v. 1</vt:lpstr>
      <vt:lpstr>Multi-pass effect in a single C# script, v. 1</vt:lpstr>
      <vt:lpstr>Multi-pass effect in a single C# script, v. 2</vt:lpstr>
      <vt:lpstr>Multi-pass effect in a single C# script, v. 2</vt:lpstr>
      <vt:lpstr>Multi-pass effect in a single C# script, v. 2</vt:lpstr>
      <vt:lpstr>Vertical flip</vt:lpstr>
      <vt:lpstr>Separable filter performance</vt:lpstr>
      <vt:lpstr>Background effect (with showerdoor artifact)</vt:lpstr>
      <vt:lpstr>Background effect – C# script</vt:lpstr>
      <vt:lpstr>Background effect – C# script</vt:lpstr>
      <vt:lpstr>Background effect – C# script</vt:lpstr>
      <vt:lpstr>Background effect – fragment shader</vt:lpstr>
      <vt:lpstr>Background effect</vt:lpstr>
      <vt:lpstr>Background effect</vt:lpstr>
      <vt:lpstr>Task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</cp:lastModifiedBy>
  <cp:revision>78</cp:revision>
  <dcterms:created xsi:type="dcterms:W3CDTF">2019-02-26T15:35:02Z</dcterms:created>
  <dcterms:modified xsi:type="dcterms:W3CDTF">2019-03-16T22:35:19Z</dcterms:modified>
</cp:coreProperties>
</file>