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304" r:id="rId4"/>
    <p:sldId id="302" r:id="rId5"/>
    <p:sldId id="303" r:id="rId6"/>
    <p:sldId id="257" r:id="rId7"/>
    <p:sldId id="258" r:id="rId8"/>
    <p:sldId id="260" r:id="rId9"/>
    <p:sldId id="261" r:id="rId10"/>
    <p:sldId id="262" r:id="rId11"/>
    <p:sldId id="268" r:id="rId12"/>
    <p:sldId id="267" r:id="rId13"/>
    <p:sldId id="263" r:id="rId14"/>
    <p:sldId id="264" r:id="rId15"/>
    <p:sldId id="266" r:id="rId16"/>
    <p:sldId id="265" r:id="rId17"/>
    <p:sldId id="269" r:id="rId18"/>
    <p:sldId id="271" r:id="rId19"/>
    <p:sldId id="270" r:id="rId20"/>
    <p:sldId id="272" r:id="rId21"/>
    <p:sldId id="305" r:id="rId22"/>
    <p:sldId id="273" r:id="rId23"/>
    <p:sldId id="274" r:id="rId24"/>
    <p:sldId id="275" r:id="rId25"/>
    <p:sldId id="279" r:id="rId26"/>
    <p:sldId id="276" r:id="rId27"/>
    <p:sldId id="306" r:id="rId28"/>
    <p:sldId id="277" r:id="rId29"/>
    <p:sldId id="278" r:id="rId30"/>
    <p:sldId id="280" r:id="rId31"/>
    <p:sldId id="281" r:id="rId32"/>
    <p:sldId id="283" r:id="rId33"/>
    <p:sldId id="289" r:id="rId34"/>
    <p:sldId id="291" r:id="rId35"/>
    <p:sldId id="285" r:id="rId36"/>
    <p:sldId id="288" r:id="rId37"/>
    <p:sldId id="286" r:id="rId38"/>
    <p:sldId id="287" r:id="rId39"/>
    <p:sldId id="284" r:id="rId40"/>
    <p:sldId id="293" r:id="rId41"/>
    <p:sldId id="294" r:id="rId42"/>
    <p:sldId id="295" r:id="rId43"/>
    <p:sldId id="296" r:id="rId44"/>
    <p:sldId id="301" r:id="rId45"/>
    <p:sldId id="297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39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15744-A054-4D86-AD43-E38AF5B8EBA1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8A126-D30B-4F9C-B849-3F8F2A339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2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order to use a new vertex (or fragment)</a:t>
            </a:r>
            <a:r>
              <a:rPr lang="en-GB" baseline="0" dirty="0" smtClean="0"/>
              <a:t> </a:t>
            </a:r>
            <a:r>
              <a:rPr lang="en-GB" dirty="0" err="1" smtClean="0"/>
              <a:t>shader</a:t>
            </a:r>
            <a:r>
              <a:rPr lang="en-GB" dirty="0" smtClean="0"/>
              <a:t>, replace the existing #pragma vertex (or #pragma</a:t>
            </a:r>
            <a:r>
              <a:rPr lang="en-GB" baseline="0" dirty="0" smtClean="0"/>
              <a:t> frag)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A126-D30B-4F9C-B849-3F8F2A33956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5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 the</a:t>
            </a:r>
            <a:r>
              <a:rPr lang="en-GB" baseline="0" dirty="0" smtClean="0"/>
              <a:t> dot product (the cosine) determines the brightness of a diffuse object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A126-D30B-4F9C-B849-3F8F2A33956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5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Note: there is a </a:t>
            </a:r>
            <a:r>
              <a:rPr lang="en-GB" dirty="0" err="1" smtClean="0"/>
              <a:t>color</a:t>
            </a:r>
            <a:r>
              <a:rPr lang="en-GB" dirty="0" smtClean="0"/>
              <a:t> ramp file</a:t>
            </a:r>
            <a:r>
              <a:rPr lang="en-GB" baseline="0" dirty="0" smtClean="0"/>
              <a:t> “toonshading-color-ramp.png” among the assets (separate zip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A126-D30B-4F9C-B849-3F8F2A33956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8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 for style</a:t>
            </a:r>
            <a:r>
              <a:rPr lang="en-GB" baseline="0" dirty="0" smtClean="0"/>
              <a:t> images among the assets (separate zip file)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8A126-D30B-4F9C-B849-3F8F2A33956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7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4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3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1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1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7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E11E-D541-477B-B479-1DB1A30AADF8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9252-E766-422A-8D37-F1C021EAE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6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Unity </a:t>
            </a:r>
            <a:r>
              <a:rPr lang="en-GB" dirty="0" err="1" smtClean="0"/>
              <a:t>shader</a:t>
            </a:r>
            <a:r>
              <a:rPr lang="en-GB" dirty="0" smtClean="0"/>
              <a:t> basics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buNone/>
            </a:pPr>
            <a:r>
              <a:rPr lang="en-GB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ParamNameInShaderCode</a:t>
            </a:r>
            <a:r>
              <a:rPr lang="en-GB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200" b="1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b="1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ParamNameInInspector</a:t>
            </a:r>
            <a:r>
              <a:rPr lang="en-GB" sz="1200" b="1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sz="12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GB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= 0</a:t>
            </a:r>
            <a:endParaRPr lang="en-GB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4299" y="1647750"/>
            <a:ext cx="510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parameters can be set through the material’s inspector 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26" y="2320183"/>
            <a:ext cx="4743450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6628" y="3578932"/>
            <a:ext cx="4704148" cy="2652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2837" y="3422470"/>
            <a:ext cx="850103" cy="1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54958" y="3114559"/>
            <a:ext cx="144104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/>
        </p:nvSpPr>
        <p:spPr>
          <a:xfrm>
            <a:off x="6096000" y="1085097"/>
            <a:ext cx="5109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Try</a:t>
            </a:r>
            <a:r>
              <a:rPr lang="hu-HU" dirty="0" smtClean="0"/>
              <a:t> it: </a:t>
            </a:r>
            <a:r>
              <a:rPr lang="hu-HU" dirty="0" err="1" smtClean="0"/>
              <a:t>attach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 (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an </a:t>
            </a:r>
            <a:r>
              <a:rPr lang="hu-HU" dirty="0" err="1" smtClean="0"/>
              <a:t>object</a:t>
            </a:r>
            <a:r>
              <a:rPr lang="hu-HU" dirty="0" smtClean="0"/>
              <a:t>,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and </a:t>
            </a:r>
            <a:r>
              <a:rPr lang="hu-HU" dirty="0" err="1" smtClean="0"/>
              <a:t>see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happens</a:t>
            </a:r>
            <a:r>
              <a:rPr lang="hu-HU" dirty="0" smtClean="0"/>
              <a:t>!</a:t>
            </a:r>
            <a:endParaRPr lang="en-GB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958" y="1825625"/>
            <a:ext cx="2351333" cy="49779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88086" y="4433888"/>
            <a:ext cx="433205" cy="52106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76" y="2071076"/>
            <a:ext cx="2521772" cy="33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86211" y="3711722"/>
            <a:ext cx="339630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2667" y="1935328"/>
            <a:ext cx="5721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/>
              <a:t>Subshaders</a:t>
            </a:r>
            <a:r>
              <a:rPr lang="en-GB" dirty="0" smtClean="0"/>
              <a:t> are variants of an effect for different platforms.</a:t>
            </a:r>
          </a:p>
          <a:p>
            <a:pPr algn="just"/>
            <a:r>
              <a:rPr lang="en-GB" dirty="0" smtClean="0"/>
              <a:t>E.g. we can implement a very costly but more realistic lighting model for PC and a cheap but less realistic one for mobile.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When rendering with a </a:t>
            </a:r>
            <a:r>
              <a:rPr lang="en-GB" dirty="0" err="1" smtClean="0"/>
              <a:t>shader</a:t>
            </a:r>
            <a:r>
              <a:rPr lang="en-GB" dirty="0" smtClean="0"/>
              <a:t>, Unity tries all </a:t>
            </a:r>
            <a:r>
              <a:rPr lang="en-GB" dirty="0" err="1" smtClean="0"/>
              <a:t>subshaders</a:t>
            </a:r>
            <a:r>
              <a:rPr lang="en-GB" dirty="0" smtClean="0"/>
              <a:t> (in the order they appear in the file) and uses the first one that can run on the current hardware.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We can define a </a:t>
            </a:r>
            <a:r>
              <a:rPr lang="en-GB" dirty="0" err="1" smtClean="0"/>
              <a:t>fallback</a:t>
            </a:r>
            <a:r>
              <a:rPr lang="en-GB" dirty="0" smtClean="0"/>
              <a:t> </a:t>
            </a:r>
            <a:r>
              <a:rPr lang="en-GB" dirty="0" err="1" smtClean="0"/>
              <a:t>shader</a:t>
            </a:r>
            <a:r>
              <a:rPr lang="en-GB" dirty="0" smtClean="0"/>
              <a:t> in the form:</a:t>
            </a:r>
          </a:p>
          <a:p>
            <a:pPr algn="just"/>
            <a:r>
              <a:rPr lang="en-GB" dirty="0" smtClean="0"/>
              <a:t>      </a:t>
            </a:r>
            <a:r>
              <a:rPr lang="en-GB" dirty="0" err="1" smtClean="0"/>
              <a:t>Fallback</a:t>
            </a:r>
            <a:r>
              <a:rPr lang="en-GB" dirty="0" smtClean="0"/>
              <a:t> "name of the other </a:t>
            </a:r>
            <a:r>
              <a:rPr lang="en-GB" dirty="0" err="1" smtClean="0"/>
              <a:t>shader</a:t>
            </a:r>
            <a:r>
              <a:rPr lang="en-GB" dirty="0" smtClean="0"/>
              <a:t>"</a:t>
            </a:r>
          </a:p>
          <a:p>
            <a:pPr algn="just"/>
            <a:r>
              <a:rPr lang="en-GB" dirty="0" smtClean="0"/>
              <a:t>This runs when no other </a:t>
            </a:r>
            <a:r>
              <a:rPr lang="en-GB" dirty="0" err="1" smtClean="0"/>
              <a:t>subshader</a:t>
            </a:r>
            <a:r>
              <a:rPr lang="en-GB" dirty="0" smtClean="0"/>
              <a:t> can run on the current hardware.</a:t>
            </a:r>
          </a:p>
        </p:txBody>
      </p:sp>
    </p:spTree>
    <p:extLst>
      <p:ext uri="{BB962C8B-B14F-4D97-AF65-F5344CB8AC3E}">
        <p14:creationId xmlns:p14="http://schemas.microsoft.com/office/powerpoint/2010/main" val="26639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69766" y="4271555"/>
            <a:ext cx="144104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7553" y="3948389"/>
            <a:ext cx="53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Tags to control how the object is rendered (e.g. during the “Opaque” rendering pass, which uses no blending)</a:t>
            </a:r>
          </a:p>
        </p:txBody>
      </p:sp>
    </p:spTree>
    <p:extLst>
      <p:ext uri="{BB962C8B-B14F-4D97-AF65-F5344CB8AC3E}">
        <p14:creationId xmlns:p14="http://schemas.microsoft.com/office/powerpoint/2010/main" val="41900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82345" y="4570136"/>
            <a:ext cx="355598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91313" y="3555045"/>
            <a:ext cx="474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This can be used to enable/disable </a:t>
            </a:r>
            <a:r>
              <a:rPr lang="en-GB" dirty="0" err="1" smtClean="0"/>
              <a:t>shaders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A Maximum LOD level can be set, Unity will simply skip the rendering of objects having a higher LOD level than a user defined maximum (performance tuning for slower hardware)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(We won’t touch this one.)</a:t>
            </a:r>
          </a:p>
        </p:txBody>
      </p:sp>
    </p:spTree>
    <p:extLst>
      <p:ext uri="{BB962C8B-B14F-4D97-AF65-F5344CB8AC3E}">
        <p14:creationId xmlns:p14="http://schemas.microsoft.com/office/powerpoint/2010/main" val="41741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3486" y="5157967"/>
            <a:ext cx="339630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2513" y="4973301"/>
            <a:ext cx="651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Shaders</a:t>
            </a:r>
            <a:r>
              <a:rPr lang="en-GB" dirty="0" smtClean="0"/>
              <a:t> may have multiple passes to implement complex effects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69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5331" y="5736464"/>
            <a:ext cx="339630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5533137"/>
            <a:ext cx="586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implementation of the pass (Cg, HLSL or GLSL languages)</a:t>
            </a:r>
          </a:p>
        </p:txBody>
      </p:sp>
    </p:spTree>
    <p:extLst>
      <p:ext uri="{BB962C8B-B14F-4D97-AF65-F5344CB8AC3E}">
        <p14:creationId xmlns:p14="http://schemas.microsoft.com/office/powerpoint/2010/main" val="25013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641"/>
            <a:ext cx="10515600" cy="48162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CGPROGRAM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fragment frag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// make fog work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multi_compile_fog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UNITY_FOG_COORDS(1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vertex : SV_POSITION;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MainTex_ST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// ...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fixed4 frag (v2f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// ...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  <a:endParaRPr lang="en-GB" sz="105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80439" y="1617756"/>
            <a:ext cx="339630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6741" y="1401302"/>
            <a:ext cx="643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Write</a:t>
            </a:r>
            <a:r>
              <a:rPr lang="hu-HU" sz="1600" dirty="0" smtClean="0"/>
              <a:t> CG </a:t>
            </a:r>
            <a:r>
              <a:rPr lang="hu-HU" sz="1600" dirty="0" err="1" smtClean="0"/>
              <a:t>language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code</a:t>
            </a:r>
            <a:r>
              <a:rPr lang="hu-HU" sz="1600" dirty="0" smtClean="0"/>
              <a:t> </a:t>
            </a:r>
            <a:r>
              <a:rPr lang="hu-HU" sz="1600" dirty="0" err="1" smtClean="0"/>
              <a:t>between</a:t>
            </a:r>
            <a:r>
              <a:rPr lang="hu-HU" sz="1600" dirty="0" smtClean="0"/>
              <a:t> CGPROGRAM and ENDCG</a:t>
            </a:r>
            <a:endParaRPr lang="en-GB" sz="1600" dirty="0" smtClean="0"/>
          </a:p>
        </p:txBody>
      </p:sp>
      <p:cxnSp>
        <p:nvCxnSpPr>
          <p:cNvPr id="6" name="Straight Arrow Connector 4"/>
          <p:cNvCxnSpPr/>
          <p:nvPr/>
        </p:nvCxnSpPr>
        <p:spPr>
          <a:xfrm>
            <a:off x="2771393" y="1983444"/>
            <a:ext cx="2505348" cy="2283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5276741" y="1978436"/>
            <a:ext cx="629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compiler</a:t>
            </a:r>
            <a:r>
              <a:rPr lang="hu-HU" sz="1600" dirty="0" smtClean="0"/>
              <a:t> </a:t>
            </a:r>
            <a:r>
              <a:rPr lang="hu-HU" sz="1600" dirty="0" err="1" smtClean="0"/>
              <a:t>macros</a:t>
            </a:r>
            <a:r>
              <a:rPr lang="hu-HU" sz="1600" dirty="0" smtClean="0"/>
              <a:t>: </a:t>
            </a:r>
          </a:p>
          <a:p>
            <a:r>
              <a:rPr lang="hu-HU" sz="1600" dirty="0" smtClean="0"/>
              <a:t>     #</a:t>
            </a:r>
            <a:r>
              <a:rPr lang="hu-HU" sz="1600" dirty="0" err="1" smtClean="0"/>
              <a:t>pragma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</a:t>
            </a:r>
            <a:r>
              <a:rPr lang="hu-HU" sz="1600" i="1" dirty="0" err="1" smtClean="0"/>
              <a:t>programname</a:t>
            </a:r>
            <a:r>
              <a:rPr lang="hu-HU" sz="1600" dirty="0" smtClean="0"/>
              <a:t> </a:t>
            </a:r>
            <a:r>
              <a:rPr lang="hu-HU" sz="1600" dirty="0" err="1" smtClean="0"/>
              <a:t>sets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use</a:t>
            </a:r>
            <a:endParaRPr lang="hu-HU" sz="1600" dirty="0" smtClean="0"/>
          </a:p>
          <a:p>
            <a:r>
              <a:rPr lang="hu-HU" sz="1600" dirty="0" smtClean="0"/>
              <a:t>     #</a:t>
            </a:r>
            <a:r>
              <a:rPr lang="hu-HU" sz="1600" dirty="0"/>
              <a:t>pragma </a:t>
            </a:r>
            <a:r>
              <a:rPr lang="hu-HU" sz="1600" dirty="0" smtClean="0"/>
              <a:t>fragm</a:t>
            </a:r>
            <a:r>
              <a:rPr lang="en-GB" sz="1600" dirty="0" smtClean="0"/>
              <a:t>e</a:t>
            </a:r>
            <a:r>
              <a:rPr lang="hu-HU" sz="1600" dirty="0" smtClean="0"/>
              <a:t>nt </a:t>
            </a:r>
            <a:r>
              <a:rPr lang="hu-HU" sz="1600" i="1" dirty="0" smtClean="0"/>
              <a:t>programname</a:t>
            </a:r>
            <a:r>
              <a:rPr lang="hu-HU" sz="1600" dirty="0" smtClean="0"/>
              <a:t> </a:t>
            </a:r>
            <a:r>
              <a:rPr lang="hu-HU" sz="1600" dirty="0"/>
              <a:t>sets the </a:t>
            </a:r>
            <a:r>
              <a:rPr lang="hu-HU" sz="1600" dirty="0" smtClean="0"/>
              <a:t>fragment </a:t>
            </a:r>
            <a:r>
              <a:rPr lang="hu-HU" sz="1600" dirty="0"/>
              <a:t>shader to </a:t>
            </a:r>
            <a:r>
              <a:rPr lang="hu-HU" sz="1600" dirty="0" smtClean="0"/>
              <a:t>use</a:t>
            </a:r>
            <a:endParaRPr lang="en-GB" sz="1600" dirty="0"/>
          </a:p>
        </p:txBody>
      </p:sp>
      <p:cxnSp>
        <p:nvCxnSpPr>
          <p:cNvPr id="10" name="Straight Arrow Connector 4"/>
          <p:cNvCxnSpPr/>
          <p:nvPr/>
        </p:nvCxnSpPr>
        <p:spPr>
          <a:xfrm>
            <a:off x="2771393" y="2541563"/>
            <a:ext cx="2528793" cy="6620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/>
          <p:nvPr/>
        </p:nvSpPr>
        <p:spPr>
          <a:xfrm>
            <a:off x="5300186" y="3077463"/>
            <a:ext cx="468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Unity</a:t>
            </a:r>
            <a:r>
              <a:rPr lang="hu-HU" sz="1600" dirty="0" smtClean="0"/>
              <a:t> has </a:t>
            </a:r>
            <a:r>
              <a:rPr lang="hu-HU" sz="1600" dirty="0" err="1" smtClean="0"/>
              <a:t>many</a:t>
            </a:r>
            <a:r>
              <a:rPr lang="hu-HU" sz="1600" dirty="0" smtClean="0"/>
              <a:t> </a:t>
            </a:r>
            <a:r>
              <a:rPr lang="hu-HU" sz="1600" dirty="0" err="1" smtClean="0"/>
              <a:t>useful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</a:t>
            </a:r>
            <a:r>
              <a:rPr lang="hu-HU" sz="1600" dirty="0" err="1" smtClean="0"/>
              <a:t>files</a:t>
            </a:r>
            <a:r>
              <a:rPr lang="hu-HU" sz="1600" dirty="0" smtClean="0"/>
              <a:t> </a:t>
            </a:r>
            <a:r>
              <a:rPr lang="hu-HU" sz="1600" dirty="0" err="1" smtClean="0"/>
              <a:t>under</a:t>
            </a:r>
            <a:r>
              <a:rPr lang="hu-HU" sz="1600" dirty="0" smtClean="0"/>
              <a:t> [</a:t>
            </a:r>
            <a:r>
              <a:rPr lang="hu-HU" sz="1600" dirty="0" err="1" smtClean="0"/>
              <a:t>path_to_unity</a:t>
            </a:r>
            <a:r>
              <a:rPr lang="hu-HU" sz="1600" dirty="0"/>
              <a:t>]/</a:t>
            </a:r>
            <a:r>
              <a:rPr lang="hu-HU" sz="1600" dirty="0" smtClean="0"/>
              <a:t>Editor/Data/</a:t>
            </a:r>
            <a:r>
              <a:rPr lang="hu-HU" sz="1600" dirty="0" err="1" smtClean="0"/>
              <a:t>CGIncludes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5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641"/>
            <a:ext cx="10515600" cy="48162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CGPROGRAM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fragment frag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// make fog work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multi_compile_fog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UNITY_FOG_COORDS(1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vertex : SV_POSITION;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MainTex_ST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// ...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fixed4 frag (v2f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// ...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  <a:endParaRPr lang="en-GB" sz="105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80439" y="1617756"/>
            <a:ext cx="339630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6741" y="1401302"/>
            <a:ext cx="643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Write</a:t>
            </a:r>
            <a:r>
              <a:rPr lang="hu-HU" sz="1600" dirty="0" smtClean="0"/>
              <a:t> CG </a:t>
            </a:r>
            <a:r>
              <a:rPr lang="hu-HU" sz="1600" dirty="0" err="1" smtClean="0"/>
              <a:t>language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code</a:t>
            </a:r>
            <a:r>
              <a:rPr lang="hu-HU" sz="1600" dirty="0" smtClean="0"/>
              <a:t> </a:t>
            </a:r>
            <a:r>
              <a:rPr lang="hu-HU" sz="1600" dirty="0" err="1" smtClean="0"/>
              <a:t>between</a:t>
            </a:r>
            <a:r>
              <a:rPr lang="hu-HU" sz="1600" dirty="0" smtClean="0"/>
              <a:t> CGPROGRAM and ENDCG</a:t>
            </a:r>
            <a:endParaRPr lang="en-GB" sz="1600" dirty="0" smtClean="0"/>
          </a:p>
        </p:txBody>
      </p:sp>
      <p:cxnSp>
        <p:nvCxnSpPr>
          <p:cNvPr id="6" name="Straight Arrow Connector 4"/>
          <p:cNvCxnSpPr/>
          <p:nvPr/>
        </p:nvCxnSpPr>
        <p:spPr>
          <a:xfrm>
            <a:off x="2771393" y="1983444"/>
            <a:ext cx="2505348" cy="2283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5276741" y="1978436"/>
            <a:ext cx="629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compiler</a:t>
            </a:r>
            <a:r>
              <a:rPr lang="hu-HU" sz="1600" dirty="0" smtClean="0"/>
              <a:t> </a:t>
            </a:r>
            <a:r>
              <a:rPr lang="hu-HU" sz="1600" dirty="0" err="1" smtClean="0"/>
              <a:t>macros</a:t>
            </a:r>
            <a:r>
              <a:rPr lang="hu-HU" sz="1600" dirty="0" smtClean="0"/>
              <a:t>: </a:t>
            </a:r>
          </a:p>
          <a:p>
            <a:r>
              <a:rPr lang="hu-HU" sz="1600" dirty="0" smtClean="0"/>
              <a:t>     #</a:t>
            </a:r>
            <a:r>
              <a:rPr lang="hu-HU" sz="1600" dirty="0" err="1" smtClean="0"/>
              <a:t>pragma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</a:t>
            </a:r>
            <a:r>
              <a:rPr lang="hu-HU" sz="1600" i="1" dirty="0" err="1" smtClean="0">
                <a:solidFill>
                  <a:srgbClr val="FF0000"/>
                </a:solidFill>
              </a:rPr>
              <a:t>programname</a:t>
            </a:r>
            <a:r>
              <a:rPr lang="hu-HU" sz="1600" dirty="0" smtClean="0"/>
              <a:t> </a:t>
            </a:r>
            <a:r>
              <a:rPr lang="hu-HU" sz="1600" dirty="0" err="1" smtClean="0"/>
              <a:t>sets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use</a:t>
            </a:r>
            <a:endParaRPr lang="hu-HU" sz="1600" dirty="0" smtClean="0"/>
          </a:p>
          <a:p>
            <a:r>
              <a:rPr lang="hu-HU" sz="1600" dirty="0" smtClean="0"/>
              <a:t>     #</a:t>
            </a:r>
            <a:r>
              <a:rPr lang="hu-HU" sz="1600" dirty="0"/>
              <a:t>pragma </a:t>
            </a:r>
            <a:r>
              <a:rPr lang="hu-HU" sz="1600" dirty="0" smtClean="0"/>
              <a:t>fragm</a:t>
            </a:r>
            <a:r>
              <a:rPr lang="en-GB" sz="1600" dirty="0" smtClean="0"/>
              <a:t>e</a:t>
            </a:r>
            <a:r>
              <a:rPr lang="hu-HU" sz="1600" dirty="0" smtClean="0"/>
              <a:t>nt </a:t>
            </a:r>
            <a:r>
              <a:rPr lang="hu-HU" sz="1600" i="1" dirty="0" smtClean="0">
                <a:solidFill>
                  <a:srgbClr val="FF0000"/>
                </a:solidFill>
              </a:rPr>
              <a:t>programname</a:t>
            </a:r>
            <a:r>
              <a:rPr lang="hu-HU" sz="1600" dirty="0" smtClean="0"/>
              <a:t> </a:t>
            </a:r>
            <a:r>
              <a:rPr lang="hu-HU" sz="1600" dirty="0"/>
              <a:t>sets the </a:t>
            </a:r>
            <a:r>
              <a:rPr lang="hu-HU" sz="1600" dirty="0" smtClean="0"/>
              <a:t>fragment </a:t>
            </a:r>
            <a:r>
              <a:rPr lang="hu-HU" sz="1600" dirty="0"/>
              <a:t>shader to </a:t>
            </a:r>
            <a:r>
              <a:rPr lang="hu-HU" sz="1600" dirty="0" smtClean="0"/>
              <a:t>use</a:t>
            </a:r>
            <a:endParaRPr lang="en-GB" sz="1600" dirty="0"/>
          </a:p>
        </p:txBody>
      </p:sp>
      <p:cxnSp>
        <p:nvCxnSpPr>
          <p:cNvPr id="10" name="Straight Arrow Connector 4"/>
          <p:cNvCxnSpPr/>
          <p:nvPr/>
        </p:nvCxnSpPr>
        <p:spPr>
          <a:xfrm>
            <a:off x="2771393" y="2541563"/>
            <a:ext cx="2528793" cy="66206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/>
          <p:nvPr/>
        </p:nvSpPr>
        <p:spPr>
          <a:xfrm>
            <a:off x="5300186" y="3077463"/>
            <a:ext cx="468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 smtClean="0"/>
              <a:t>Unity</a:t>
            </a:r>
            <a:r>
              <a:rPr lang="hu-HU" sz="1600" dirty="0" smtClean="0"/>
              <a:t> has </a:t>
            </a:r>
            <a:r>
              <a:rPr lang="hu-HU" sz="1600" dirty="0" err="1" smtClean="0"/>
              <a:t>many</a:t>
            </a:r>
            <a:r>
              <a:rPr lang="hu-HU" sz="1600" dirty="0" smtClean="0"/>
              <a:t> </a:t>
            </a:r>
            <a:r>
              <a:rPr lang="hu-HU" sz="1600" dirty="0" err="1" smtClean="0"/>
              <a:t>useful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</a:t>
            </a:r>
            <a:r>
              <a:rPr lang="hu-HU" sz="1600" dirty="0" err="1" smtClean="0"/>
              <a:t>files</a:t>
            </a:r>
            <a:r>
              <a:rPr lang="hu-HU" sz="1600" dirty="0" smtClean="0"/>
              <a:t> </a:t>
            </a:r>
            <a:r>
              <a:rPr lang="hu-HU" sz="1600" dirty="0" err="1" smtClean="0"/>
              <a:t>under</a:t>
            </a:r>
            <a:r>
              <a:rPr lang="hu-HU" sz="1600" dirty="0" smtClean="0"/>
              <a:t> [</a:t>
            </a:r>
            <a:r>
              <a:rPr lang="hu-HU" sz="1600" dirty="0" err="1" smtClean="0"/>
              <a:t>path_to_unity</a:t>
            </a:r>
            <a:r>
              <a:rPr lang="hu-HU" sz="1600" dirty="0"/>
              <a:t>]/</a:t>
            </a:r>
            <a:r>
              <a:rPr lang="hu-HU" sz="1600" dirty="0" smtClean="0"/>
              <a:t>Editor/Data/</a:t>
            </a:r>
            <a:r>
              <a:rPr lang="hu-HU" sz="1600" dirty="0" err="1" smtClean="0"/>
              <a:t>CGIncludes</a:t>
            </a:r>
            <a:endParaRPr lang="en-GB" sz="1600" dirty="0"/>
          </a:p>
        </p:txBody>
      </p:sp>
      <p:sp>
        <p:nvSpPr>
          <p:cNvPr id="11" name="Rectangle 6"/>
          <p:cNvSpPr/>
          <p:nvPr/>
        </p:nvSpPr>
        <p:spPr>
          <a:xfrm>
            <a:off x="1986078" y="1693957"/>
            <a:ext cx="567374" cy="3606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6"/>
          <p:cNvSpPr/>
          <p:nvPr/>
        </p:nvSpPr>
        <p:spPr>
          <a:xfrm>
            <a:off x="1138353" y="4903882"/>
            <a:ext cx="567374" cy="3606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6"/>
          <p:cNvSpPr/>
          <p:nvPr/>
        </p:nvSpPr>
        <p:spPr>
          <a:xfrm>
            <a:off x="1313065" y="5641305"/>
            <a:ext cx="567374" cy="3606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641"/>
            <a:ext cx="10515600" cy="48162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CGPROGRAM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fragment frag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// make fog work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multi_compile_fog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A31515"/>
                </a:solidFill>
                <a:latin typeface="Consolas" panose="020B0609020204030204" pitchFamily="49" charset="0"/>
              </a:rPr>
              <a:t>UnityCG.cginc</a:t>
            </a:r>
            <a:r>
              <a:rPr lang="en-US" sz="105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UNITY_FOG_COORDS(1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sz="105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vertex : SV_POSITION;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MainTex_ST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// ...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fixed4 frag (v2f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050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hu-HU" sz="105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hu-HU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// ...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ENDCG</a:t>
            </a:r>
            <a:endParaRPr lang="en-GB" sz="105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36252" y="4790831"/>
            <a:ext cx="2598456" cy="77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76741" y="1401302"/>
            <a:ext cx="643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We </a:t>
            </a:r>
            <a:r>
              <a:rPr lang="hu-HU" sz="1600" dirty="0" err="1" smtClean="0"/>
              <a:t>need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tell</a:t>
            </a:r>
            <a:r>
              <a:rPr lang="hu-HU" sz="1600" dirty="0" smtClean="0"/>
              <a:t> </a:t>
            </a:r>
            <a:r>
              <a:rPr lang="hu-HU" sz="1600" dirty="0" err="1" smtClean="0"/>
              <a:t>what</a:t>
            </a:r>
            <a:r>
              <a:rPr lang="hu-HU" sz="1600" dirty="0" smtClean="0"/>
              <a:t> </a:t>
            </a:r>
            <a:r>
              <a:rPr lang="hu-HU" sz="1600" dirty="0" err="1" smtClean="0"/>
              <a:t>data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accepts</a:t>
            </a:r>
            <a:r>
              <a:rPr lang="hu-HU" sz="1600" dirty="0" smtClean="0"/>
              <a:t>. </a:t>
            </a:r>
            <a:r>
              <a:rPr lang="hu-HU" sz="1600" dirty="0" err="1" smtClean="0"/>
              <a:t>Usually</a:t>
            </a:r>
            <a:r>
              <a:rPr lang="hu-HU" sz="1600" dirty="0" smtClean="0"/>
              <a:t> it is more </a:t>
            </a:r>
            <a:r>
              <a:rPr lang="hu-HU" sz="1600" dirty="0" err="1" smtClean="0"/>
              <a:t>comfortable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define</a:t>
            </a:r>
            <a:r>
              <a:rPr lang="hu-HU" sz="1600" dirty="0" smtClean="0"/>
              <a:t> a </a:t>
            </a:r>
            <a:r>
              <a:rPr lang="hu-HU" sz="1600" dirty="0" err="1" smtClean="0"/>
              <a:t>struct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err="1" smtClean="0"/>
              <a:t>With</a:t>
            </a:r>
            <a:r>
              <a:rPr lang="hu-HU" sz="1600" dirty="0" smtClean="0"/>
              <a:t> </a:t>
            </a:r>
            <a:r>
              <a:rPr lang="hu-HU" sz="1600" dirty="0" err="1" smtClean="0"/>
              <a:t>every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mesh</a:t>
            </a:r>
            <a:r>
              <a:rPr lang="hu-HU" sz="1600" dirty="0" smtClean="0"/>
              <a:t>, </a:t>
            </a:r>
            <a:r>
              <a:rPr lang="hu-HU" sz="1600" dirty="0" err="1" smtClean="0"/>
              <a:t>Unity</a:t>
            </a:r>
            <a:r>
              <a:rPr lang="hu-HU" sz="1600" dirty="0" smtClean="0"/>
              <a:t> </a:t>
            </a:r>
            <a:r>
              <a:rPr lang="hu-HU" sz="1600" dirty="0" err="1" smtClean="0"/>
              <a:t>sends</a:t>
            </a:r>
            <a:r>
              <a:rPr lang="hu-HU" sz="1600" dirty="0" smtClean="0"/>
              <a:t> </a:t>
            </a:r>
            <a:r>
              <a:rPr lang="hu-HU" sz="1600" dirty="0" err="1" smtClean="0"/>
              <a:t>position</a:t>
            </a:r>
            <a:r>
              <a:rPr lang="hu-HU" sz="1600" dirty="0" smtClean="0"/>
              <a:t>, </a:t>
            </a:r>
            <a:r>
              <a:rPr lang="hu-HU" sz="1600" dirty="0" err="1" smtClean="0"/>
              <a:t>normal</a:t>
            </a:r>
            <a:r>
              <a:rPr lang="hu-HU" sz="1600" dirty="0" smtClean="0"/>
              <a:t>, </a:t>
            </a:r>
            <a:r>
              <a:rPr lang="hu-HU" sz="1600" dirty="0" err="1" smtClean="0"/>
              <a:t>texture</a:t>
            </a:r>
            <a:r>
              <a:rPr lang="hu-HU" sz="1600" dirty="0" smtClean="0"/>
              <a:t> </a:t>
            </a:r>
            <a:r>
              <a:rPr lang="hu-HU" sz="1600" dirty="0" err="1" smtClean="0"/>
              <a:t>coordinates</a:t>
            </a:r>
            <a:r>
              <a:rPr lang="hu-HU" sz="1600" dirty="0" smtClean="0"/>
              <a:t>, etc.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rendering</a:t>
            </a:r>
            <a:r>
              <a:rPr lang="hu-HU" sz="1600" dirty="0" smtClean="0"/>
              <a:t> </a:t>
            </a:r>
            <a:r>
              <a:rPr lang="hu-HU" sz="1600" dirty="0" err="1" smtClean="0"/>
              <a:t>pipeline</a:t>
            </a:r>
            <a:r>
              <a:rPr lang="hu-HU" sz="1600" dirty="0" smtClean="0"/>
              <a:t>, here we </a:t>
            </a:r>
            <a:r>
              <a:rPr lang="hu-HU" sz="1600" dirty="0" err="1" smtClean="0"/>
              <a:t>can</a:t>
            </a:r>
            <a:r>
              <a:rPr lang="hu-HU" sz="1600" dirty="0" smtClean="0"/>
              <a:t> </a:t>
            </a:r>
            <a:r>
              <a:rPr lang="hu-HU" sz="1600" dirty="0" err="1" smtClean="0"/>
              <a:t>select</a:t>
            </a:r>
            <a:r>
              <a:rPr lang="hu-HU" sz="1600" dirty="0" smtClean="0"/>
              <a:t> </a:t>
            </a:r>
            <a:r>
              <a:rPr lang="hu-HU" sz="1600" dirty="0" err="1" smtClean="0"/>
              <a:t>which</a:t>
            </a:r>
            <a:r>
              <a:rPr lang="hu-HU" sz="1600" dirty="0" smtClean="0"/>
              <a:t> of </a:t>
            </a:r>
            <a:r>
              <a:rPr lang="hu-HU" sz="1600" dirty="0" err="1" smtClean="0"/>
              <a:t>these</a:t>
            </a:r>
            <a:r>
              <a:rPr lang="hu-HU" sz="1600" dirty="0" smtClean="0"/>
              <a:t> we </a:t>
            </a:r>
            <a:r>
              <a:rPr lang="hu-HU" sz="1600" dirty="0" err="1" smtClean="0"/>
              <a:t>want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use</a:t>
            </a:r>
            <a:r>
              <a:rPr lang="hu-HU" sz="1600" dirty="0"/>
              <a:t>.</a:t>
            </a:r>
            <a:endParaRPr lang="hu-H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smtClean="0"/>
              <a:t>(</a:t>
            </a:r>
            <a:r>
              <a:rPr lang="hu-HU" sz="1600" dirty="0" err="1" smtClean="0"/>
              <a:t>See</a:t>
            </a:r>
            <a:r>
              <a:rPr lang="hu-HU" sz="1600" dirty="0" smtClean="0"/>
              <a:t> </a:t>
            </a:r>
            <a:r>
              <a:rPr lang="hu-HU" sz="1600" dirty="0" err="1" smtClean="0"/>
              <a:t>UnityCG.cginc</a:t>
            </a:r>
            <a:r>
              <a:rPr lang="hu-HU" sz="1600" dirty="0" smtClean="0"/>
              <a:t> → </a:t>
            </a:r>
            <a:r>
              <a:rPr lang="hu-HU" sz="1600" dirty="0" err="1" smtClean="0">
                <a:latin typeface="Consolas" panose="020B0609020204030204" pitchFamily="49" charset="0"/>
              </a:rPr>
              <a:t>appdata_full</a:t>
            </a:r>
            <a:r>
              <a:rPr lang="hu-HU" sz="1600" dirty="0" smtClean="0"/>
              <a:t> </a:t>
            </a:r>
            <a:r>
              <a:rPr lang="hu-HU" sz="1600" dirty="0" err="1" smtClean="0"/>
              <a:t>struct</a:t>
            </a:r>
            <a:r>
              <a:rPr lang="hu-HU" sz="1600" dirty="0" smtClean="0"/>
              <a:t> </a:t>
            </a:r>
            <a:r>
              <a:rPr lang="hu-HU" sz="1600" dirty="0" err="1" smtClean="0"/>
              <a:t>for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complete</a:t>
            </a:r>
            <a:r>
              <a:rPr lang="hu-HU" sz="1600" dirty="0" smtClean="0"/>
              <a:t> </a:t>
            </a:r>
            <a:r>
              <a:rPr lang="hu-HU" sz="1600" dirty="0" err="1" smtClean="0"/>
              <a:t>list</a:t>
            </a:r>
            <a:r>
              <a:rPr lang="hu-HU" sz="1600" dirty="0" smtClean="0"/>
              <a:t>)</a:t>
            </a:r>
            <a:endParaRPr lang="en-GB" sz="1600" dirty="0" smtClean="0"/>
          </a:p>
        </p:txBody>
      </p:sp>
      <p:cxnSp>
        <p:nvCxnSpPr>
          <p:cNvPr id="6" name="Straight Arrow Connector 4"/>
          <p:cNvCxnSpPr/>
          <p:nvPr/>
        </p:nvCxnSpPr>
        <p:spPr>
          <a:xfrm>
            <a:off x="3349132" y="3958982"/>
            <a:ext cx="1785576" cy="1000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/>
        </p:nvSpPr>
        <p:spPr>
          <a:xfrm>
            <a:off x="5284555" y="4559033"/>
            <a:ext cx="629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Uniform (</a:t>
            </a:r>
            <a:r>
              <a:rPr lang="hu-HU" sz="1600" dirty="0" err="1" smtClean="0"/>
              <a:t>global</a:t>
            </a:r>
            <a:r>
              <a:rPr lang="hu-HU" sz="1600" dirty="0" smtClean="0"/>
              <a:t>)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variables</a:t>
            </a:r>
            <a:r>
              <a:rPr lang="hu-HU" sz="1600" dirty="0" smtClean="0"/>
              <a:t>. </a:t>
            </a:r>
            <a:r>
              <a:rPr lang="hu-HU" sz="1600" dirty="0" err="1" smtClean="0"/>
              <a:t>Use</a:t>
            </a:r>
            <a:r>
              <a:rPr lang="hu-HU" sz="1600" dirty="0" smtClean="0"/>
              <a:t> </a:t>
            </a:r>
            <a:r>
              <a:rPr lang="hu-HU" sz="1600" dirty="0" err="1" smtClean="0"/>
              <a:t>these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pass</a:t>
            </a:r>
            <a:r>
              <a:rPr lang="hu-HU" sz="1600" dirty="0" smtClean="0"/>
              <a:t> </a:t>
            </a:r>
            <a:r>
              <a:rPr lang="hu-HU" sz="1600" dirty="0" err="1" smtClean="0"/>
              <a:t>parameters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from</a:t>
            </a:r>
            <a:r>
              <a:rPr lang="hu-HU" sz="1600" dirty="0" smtClean="0"/>
              <a:t> C# scripts.</a:t>
            </a:r>
            <a:endParaRPr lang="en-GB" sz="1600" dirty="0"/>
          </a:p>
        </p:txBody>
      </p:sp>
      <p:cxnSp>
        <p:nvCxnSpPr>
          <p:cNvPr id="10" name="Straight Arrow Connector 4"/>
          <p:cNvCxnSpPr/>
          <p:nvPr/>
        </p:nvCxnSpPr>
        <p:spPr>
          <a:xfrm flipV="1">
            <a:off x="3138716" y="2094523"/>
            <a:ext cx="1995992" cy="90565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/>
          <p:nvPr/>
        </p:nvSpPr>
        <p:spPr>
          <a:xfrm>
            <a:off x="5276740" y="3644375"/>
            <a:ext cx="620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Data </a:t>
            </a:r>
            <a:r>
              <a:rPr lang="hu-HU" sz="1600" dirty="0" err="1" smtClean="0"/>
              <a:t>to</a:t>
            </a:r>
            <a:r>
              <a:rPr lang="hu-HU" sz="1600" dirty="0" smtClean="0"/>
              <a:t> </a:t>
            </a:r>
            <a:r>
              <a:rPr lang="hu-HU" sz="1600" dirty="0" err="1" smtClean="0"/>
              <a:t>pass</a:t>
            </a:r>
            <a:r>
              <a:rPr lang="hu-HU" sz="1600" dirty="0" smtClean="0"/>
              <a:t> </a:t>
            </a:r>
            <a:r>
              <a:rPr lang="hu-HU" sz="1600" dirty="0" err="1" smtClean="0"/>
              <a:t>between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and </a:t>
            </a:r>
            <a:r>
              <a:rPr lang="hu-HU" sz="1600" dirty="0" err="1" smtClean="0"/>
              <a:t>fragment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(NOTE: everything is interpolated</a:t>
            </a:r>
            <a:r>
              <a:rPr lang="en-GB" sz="1600" dirty="0" smtClean="0"/>
              <a:t> inside the triangle</a:t>
            </a:r>
            <a:r>
              <a:rPr lang="hu-HU" sz="1600" dirty="0" smtClean="0"/>
              <a:t> by the rasterization hardware!)</a:t>
            </a:r>
            <a:endParaRPr lang="en-GB" sz="1600" dirty="0"/>
          </a:p>
        </p:txBody>
      </p:sp>
      <p:cxnSp>
        <p:nvCxnSpPr>
          <p:cNvPr id="15" name="Straight Arrow Connector 4"/>
          <p:cNvCxnSpPr/>
          <p:nvPr/>
        </p:nvCxnSpPr>
        <p:spPr>
          <a:xfrm>
            <a:off x="3560148" y="5745426"/>
            <a:ext cx="1574560" cy="882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"/>
          <p:cNvSpPr txBox="1"/>
          <p:nvPr/>
        </p:nvSpPr>
        <p:spPr>
          <a:xfrm>
            <a:off x="5284555" y="5576149"/>
            <a:ext cx="629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err="1" smtClean="0"/>
              <a:t>Implementation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and </a:t>
            </a:r>
            <a:r>
              <a:rPr lang="hu-HU" sz="1600" dirty="0" err="1" smtClean="0"/>
              <a:t>fragment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dirty="0" err="1" smtClean="0"/>
              <a:t>Recall</a:t>
            </a:r>
            <a:r>
              <a:rPr lang="hu-HU" sz="1600" dirty="0" smtClean="0"/>
              <a:t>: </a:t>
            </a:r>
            <a:r>
              <a:rPr lang="hu-HU" sz="1600" dirty="0" err="1" smtClean="0"/>
              <a:t>vertex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transforms</a:t>
            </a:r>
            <a:r>
              <a:rPr lang="hu-HU" sz="1600" dirty="0" smtClean="0"/>
              <a:t> </a:t>
            </a:r>
            <a:r>
              <a:rPr lang="hu-HU" sz="1600" dirty="0" err="1" smtClean="0"/>
              <a:t>vertices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object</a:t>
            </a:r>
            <a:r>
              <a:rPr lang="hu-HU" sz="1600" dirty="0" smtClean="0"/>
              <a:t> (</a:t>
            </a:r>
            <a:r>
              <a:rPr lang="hu-HU" sz="1600" dirty="0" err="1" smtClean="0"/>
              <a:t>may</a:t>
            </a:r>
            <a:r>
              <a:rPr lang="hu-HU" sz="1600" dirty="0" smtClean="0"/>
              <a:t> </a:t>
            </a:r>
            <a:r>
              <a:rPr lang="hu-HU" sz="1600" dirty="0" err="1" smtClean="0"/>
              <a:t>do</a:t>
            </a:r>
            <a:r>
              <a:rPr lang="hu-HU" sz="1600" dirty="0" smtClean="0"/>
              <a:t> </a:t>
            </a:r>
            <a:r>
              <a:rPr lang="hu-HU" sz="1600" dirty="0" err="1" smtClean="0"/>
              <a:t>e.g</a:t>
            </a:r>
            <a:r>
              <a:rPr lang="hu-HU" sz="1600" dirty="0" smtClean="0"/>
              <a:t>. </a:t>
            </a:r>
            <a:r>
              <a:rPr lang="hu-HU" sz="1600" dirty="0" err="1" smtClean="0"/>
              <a:t>some</a:t>
            </a:r>
            <a:r>
              <a:rPr lang="hu-HU" sz="1600" dirty="0" smtClean="0"/>
              <a:t> </a:t>
            </a:r>
            <a:r>
              <a:rPr lang="hu-HU" sz="1600" dirty="0" err="1" smtClean="0"/>
              <a:t>lighting</a:t>
            </a:r>
            <a:r>
              <a:rPr lang="hu-HU" sz="1600" dirty="0" smtClean="0"/>
              <a:t> </a:t>
            </a:r>
            <a:r>
              <a:rPr lang="hu-HU" sz="1600" dirty="0" err="1" smtClean="0"/>
              <a:t>calculations</a:t>
            </a:r>
            <a:r>
              <a:rPr lang="hu-HU" sz="1600" dirty="0" smtClean="0"/>
              <a:t>), </a:t>
            </a:r>
            <a:r>
              <a:rPr lang="hu-HU" sz="1600" dirty="0" err="1" smtClean="0"/>
              <a:t>fragment</a:t>
            </a:r>
            <a:r>
              <a:rPr lang="hu-HU" sz="1600" dirty="0" smtClean="0"/>
              <a:t> </a:t>
            </a:r>
            <a:r>
              <a:rPr lang="hu-HU" sz="1600" dirty="0" err="1" smtClean="0"/>
              <a:t>shader</a:t>
            </a:r>
            <a:r>
              <a:rPr lang="hu-HU" sz="1600" dirty="0" smtClean="0"/>
              <a:t> </a:t>
            </a:r>
            <a:r>
              <a:rPr lang="hu-HU" sz="1600" dirty="0" err="1" smtClean="0"/>
              <a:t>computes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final</a:t>
            </a:r>
            <a:r>
              <a:rPr lang="hu-HU" sz="1600" dirty="0" smtClean="0"/>
              <a:t> pixel </a:t>
            </a:r>
            <a:r>
              <a:rPr lang="hu-HU" sz="1600" dirty="0" err="1" smtClean="0"/>
              <a:t>color</a:t>
            </a:r>
            <a:endParaRPr lang="en-GB" sz="1600" dirty="0"/>
          </a:p>
        </p:txBody>
      </p:sp>
      <p:sp>
        <p:nvSpPr>
          <p:cNvPr id="17" name="Jobb oldali kapcsos zárójel 16"/>
          <p:cNvSpPr/>
          <p:nvPr/>
        </p:nvSpPr>
        <p:spPr>
          <a:xfrm>
            <a:off x="3146822" y="5095472"/>
            <a:ext cx="292238" cy="1249413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12" y="1825625"/>
            <a:ext cx="5885329" cy="4351338"/>
          </a:xfrm>
        </p:spPr>
        <p:txBody>
          <a:bodyPr/>
          <a:lstStyle/>
          <a:p>
            <a:pPr algn="just"/>
            <a:r>
              <a:rPr lang="en-GB" dirty="0" smtClean="0"/>
              <a:t>From the artists’ point of view these define how an object looks like</a:t>
            </a:r>
          </a:p>
          <a:p>
            <a:pPr lvl="1" algn="just"/>
            <a:r>
              <a:rPr lang="en-GB" dirty="0" smtClean="0"/>
              <a:t>How its surface interacts with light</a:t>
            </a:r>
          </a:p>
          <a:p>
            <a:pPr lvl="1" algn="just"/>
            <a:r>
              <a:rPr lang="en-GB" dirty="0" smtClean="0"/>
              <a:t>Might add more geometrical details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The inspector window of a material shows how a basic shape (sphere, torus etc.) would look like with the material</a:t>
            </a:r>
          </a:p>
          <a:p>
            <a:pPr lvl="1" algn="just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368" y="1825625"/>
            <a:ext cx="2588570" cy="4584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873" y="1830854"/>
            <a:ext cx="2528046" cy="4578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80195" y="4117695"/>
            <a:ext cx="389312" cy="2481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614430" y="4083283"/>
            <a:ext cx="389312" cy="24811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Recall</a:t>
            </a:r>
            <a:r>
              <a:rPr lang="hu-HU" dirty="0"/>
              <a:t>: </a:t>
            </a:r>
            <a:r>
              <a:rPr lang="hu-HU" dirty="0" err="1"/>
              <a:t>vertex</a:t>
            </a:r>
            <a:r>
              <a:rPr lang="hu-HU" dirty="0"/>
              <a:t> </a:t>
            </a:r>
            <a:r>
              <a:rPr lang="hu-HU" dirty="0" err="1"/>
              <a:t>shader</a:t>
            </a:r>
            <a:r>
              <a:rPr lang="hu-HU" dirty="0"/>
              <a:t> </a:t>
            </a:r>
            <a:r>
              <a:rPr lang="hu-HU" dirty="0" err="1"/>
              <a:t>transforms</a:t>
            </a:r>
            <a:r>
              <a:rPr lang="hu-HU" dirty="0"/>
              <a:t> </a:t>
            </a:r>
            <a:r>
              <a:rPr lang="hu-HU" dirty="0" err="1"/>
              <a:t>vertices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object</a:t>
            </a:r>
            <a:endParaRPr lang="hu-HU" dirty="0" smtClean="0"/>
          </a:p>
          <a:p>
            <a:r>
              <a:rPr lang="hu-HU" dirty="0" err="1" smtClean="0"/>
              <a:t>Write</a:t>
            </a:r>
            <a:r>
              <a:rPr lang="hu-HU" dirty="0" smtClean="0"/>
              <a:t> a 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simulates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waves</a:t>
            </a:r>
            <a:endParaRPr lang="hu-HU" dirty="0" smtClean="0"/>
          </a:p>
          <a:p>
            <a:r>
              <a:rPr lang="hu-HU" dirty="0" err="1" smtClean="0"/>
              <a:t>Attach</a:t>
            </a:r>
            <a:r>
              <a:rPr lang="hu-HU" dirty="0" smtClean="0"/>
              <a:t> it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planar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scene</a:t>
            </a:r>
            <a:r>
              <a:rPr lang="hu-HU" dirty="0" smtClean="0"/>
              <a:t> 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create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r>
              <a:rPr lang="hu-HU" dirty="0" smtClean="0"/>
              <a:t>)</a:t>
            </a:r>
          </a:p>
          <a:p>
            <a:r>
              <a:rPr lang="hu-HU" dirty="0" smtClean="0"/>
              <a:t>Hint: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wireframe</a:t>
            </a:r>
            <a:r>
              <a:rPr lang="hu-HU" dirty="0" smtClean="0"/>
              <a:t> </a:t>
            </a:r>
            <a:r>
              <a:rPr lang="hu-HU" dirty="0" err="1" smtClean="0"/>
              <a:t>rendering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see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</a:t>
            </a:r>
            <a:r>
              <a:rPr lang="hu-HU" dirty="0" err="1" smtClean="0"/>
              <a:t>better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8" y="3906044"/>
            <a:ext cx="3757612" cy="27306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906044"/>
            <a:ext cx="2600326" cy="27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Idea: shift vertices along the surface normal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05847" y="2598644"/>
            <a:ext cx="4309792" cy="3848380"/>
            <a:chOff x="3891232" y="2617694"/>
            <a:chExt cx="4309792" cy="3848380"/>
          </a:xfrm>
        </p:grpSpPr>
        <p:grpSp>
          <p:nvGrpSpPr>
            <p:cNvPr id="36" name="Group 35"/>
            <p:cNvGrpSpPr/>
            <p:nvPr/>
          </p:nvGrpSpPr>
          <p:grpSpPr>
            <a:xfrm>
              <a:off x="3891232" y="2617694"/>
              <a:ext cx="4309792" cy="3848380"/>
              <a:chOff x="3834082" y="2617694"/>
              <a:chExt cx="4309792" cy="384838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2193" y="2617694"/>
                <a:ext cx="4121681" cy="3848380"/>
              </a:xfrm>
              <a:prstGeom prst="rect">
                <a:avLst/>
              </a:prstGeom>
            </p:spPr>
          </p:pic>
          <p:cxnSp>
            <p:nvCxnSpPr>
              <p:cNvPr id="10" name="Straight Arrow Connector 4"/>
              <p:cNvCxnSpPr/>
              <p:nvPr/>
            </p:nvCxnSpPr>
            <p:spPr>
              <a:xfrm flipV="1">
                <a:off x="4399455" y="4984377"/>
                <a:ext cx="3717525" cy="688635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4"/>
              <p:cNvCxnSpPr/>
              <p:nvPr/>
            </p:nvCxnSpPr>
            <p:spPr>
              <a:xfrm flipV="1">
                <a:off x="4195613" y="3711272"/>
                <a:ext cx="407683" cy="1769912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20903936">
                <a:off x="5058174" y="5373301"/>
                <a:ext cx="2630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Texture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u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34082" y="5720284"/>
                <a:ext cx="1538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 = (0,0)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83033" y="3213461"/>
                <a:ext cx="1538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 = (1,1)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Arrow Connector 4"/>
              <p:cNvCxnSpPr/>
              <p:nvPr/>
            </p:nvCxnSpPr>
            <p:spPr>
              <a:xfrm flipH="1" flipV="1">
                <a:off x="5090853" y="4695266"/>
                <a:ext cx="119202" cy="384317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4"/>
              <p:cNvCxnSpPr/>
              <p:nvPr/>
            </p:nvCxnSpPr>
            <p:spPr>
              <a:xfrm flipH="1" flipV="1">
                <a:off x="5445600" y="4342000"/>
                <a:ext cx="138770" cy="447408"/>
              </a:xfrm>
              <a:prstGeom prst="straightConnector1">
                <a:avLst/>
              </a:prstGeom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4"/>
              <p:cNvCxnSpPr/>
              <p:nvPr/>
            </p:nvCxnSpPr>
            <p:spPr>
              <a:xfrm flipH="1" flipV="1">
                <a:off x="5109159" y="4406155"/>
                <a:ext cx="134508" cy="433667"/>
              </a:xfrm>
              <a:prstGeom prst="straightConnector1">
                <a:avLst/>
              </a:prstGeom>
              <a:ln w="476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 rot="21117717">
                <a:off x="4743100" y="3678626"/>
                <a:ext cx="2142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accent2"/>
                    </a:solidFill>
                  </a:rPr>
                  <a:t>Vertex </a:t>
                </a:r>
                <a:r>
                  <a:rPr lang="en-GB" sz="1200" b="1" dirty="0" err="1" smtClean="0">
                    <a:solidFill>
                      <a:schemeClr val="accent2"/>
                    </a:solidFill>
                  </a:rPr>
                  <a:t>shader</a:t>
                </a:r>
                <a:r>
                  <a:rPr lang="en-GB" sz="1200" b="1" dirty="0" smtClean="0">
                    <a:solidFill>
                      <a:schemeClr val="accent2"/>
                    </a:solidFill>
                  </a:rPr>
                  <a:t> is applied to every vertex of every triangle</a:t>
                </a:r>
                <a:endParaRPr lang="en-GB" sz="120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25" name="Straight Arrow Connector 4"/>
              <p:cNvCxnSpPr/>
              <p:nvPr/>
            </p:nvCxnSpPr>
            <p:spPr>
              <a:xfrm flipH="1" flipV="1">
                <a:off x="5948360" y="4075892"/>
                <a:ext cx="57861" cy="12576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4"/>
              <p:cNvCxnSpPr/>
              <p:nvPr/>
            </p:nvCxnSpPr>
            <p:spPr>
              <a:xfrm flipV="1">
                <a:off x="6006221" y="4057718"/>
                <a:ext cx="170583" cy="13008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4"/>
              <p:cNvCxnSpPr/>
              <p:nvPr/>
            </p:nvCxnSpPr>
            <p:spPr>
              <a:xfrm flipV="1">
                <a:off x="5948360" y="4057717"/>
                <a:ext cx="228444" cy="19749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 rot="20927385">
                <a:off x="5094880" y="4582618"/>
                <a:ext cx="29131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solidFill>
                      <a:srgbClr val="00B050"/>
                    </a:solidFill>
                  </a:rPr>
                  <a:t>Normal is defined for every vertex</a:t>
                </a:r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024163" y="3357846"/>
              <a:ext cx="1582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Texture </a:t>
              </a:r>
              <a:r>
                <a:rPr lang="en-GB" i="1" dirty="0" smtClean="0">
                  <a:solidFill>
                    <a:srgbClr val="FF0000"/>
                  </a:solidFill>
                </a:rPr>
                <a:t>v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0291" y="2596977"/>
            <a:ext cx="3677923" cy="3848380"/>
            <a:chOff x="7451769" y="2598644"/>
            <a:chExt cx="3677923" cy="38483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769" y="2598644"/>
              <a:ext cx="3677923" cy="3848380"/>
            </a:xfrm>
            <a:prstGeom prst="rect">
              <a:avLst/>
            </a:prstGeom>
          </p:spPr>
        </p:pic>
        <p:cxnSp>
          <p:nvCxnSpPr>
            <p:cNvPr id="38" name="Straight Arrow Connector 4"/>
            <p:cNvCxnSpPr/>
            <p:nvPr/>
          </p:nvCxnSpPr>
          <p:spPr>
            <a:xfrm flipH="1" flipV="1">
              <a:off x="8042859" y="4369546"/>
              <a:ext cx="134508" cy="433667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"/>
            <p:cNvCxnSpPr/>
            <p:nvPr/>
          </p:nvCxnSpPr>
          <p:spPr>
            <a:xfrm>
              <a:off x="8196417" y="4850839"/>
              <a:ext cx="157105" cy="506520"/>
            </a:xfrm>
            <a:prstGeom prst="straightConnector1">
              <a:avLst/>
            </a:prstGeom>
            <a:ln w="47625">
              <a:solidFill>
                <a:srgbClr val="00B05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6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Idea: shift </a:t>
            </a:r>
            <a:r>
              <a:rPr lang="hu-HU" dirty="0" err="1" smtClean="0"/>
              <a:t>vertices</a:t>
            </a:r>
            <a:r>
              <a:rPr lang="hu-HU" dirty="0" smtClean="0"/>
              <a:t> </a:t>
            </a:r>
            <a:r>
              <a:rPr lang="hu-HU" dirty="0" err="1" smtClean="0"/>
              <a:t>along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surface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endParaRPr lang="hu-HU" dirty="0" smtClean="0"/>
          </a:p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1057275" y="35298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472466" y="3529817"/>
            <a:ext cx="4352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normal : NORMAL;</a:t>
            </a:r>
          </a:p>
          <a:p>
            <a:r>
              <a:rPr lang="hu-HU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TEXCOORD0;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/>
          </a:p>
        </p:txBody>
      </p:sp>
      <p:cxnSp>
        <p:nvCxnSpPr>
          <p:cNvPr id="9" name="Straight Arrow Connector 4"/>
          <p:cNvCxnSpPr/>
          <p:nvPr/>
        </p:nvCxnSpPr>
        <p:spPr>
          <a:xfrm flipV="1">
            <a:off x="4024541" y="3735854"/>
            <a:ext cx="1995259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Idea: shift </a:t>
            </a:r>
            <a:r>
              <a:rPr lang="hu-HU" dirty="0" err="1" smtClean="0"/>
              <a:t>vertices</a:t>
            </a:r>
            <a:r>
              <a:rPr lang="hu-HU" dirty="0" smtClean="0"/>
              <a:t> </a:t>
            </a:r>
            <a:r>
              <a:rPr lang="hu-HU" dirty="0" err="1" smtClean="0"/>
              <a:t>along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surface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endParaRPr lang="hu-HU" dirty="0" smtClean="0"/>
          </a:p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443141" y="334163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TRANSFORM_TEX(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UNITY_TRANSFER_FOG(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o,o.vertex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10" name="TextBox 8"/>
          <p:cNvSpPr txBox="1"/>
          <p:nvPr/>
        </p:nvSpPr>
        <p:spPr>
          <a:xfrm>
            <a:off x="6016516" y="3800385"/>
            <a:ext cx="6061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Transforms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clip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Multiplies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vector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-</a:t>
            </a:r>
            <a:r>
              <a:rPr lang="hu-HU" dirty="0" err="1" smtClean="0"/>
              <a:t>view</a:t>
            </a:r>
            <a:r>
              <a:rPr lang="hu-HU" dirty="0" smtClean="0"/>
              <a:t>-projection </a:t>
            </a:r>
            <a:r>
              <a:rPr lang="hu-HU" dirty="0" err="1" smtClean="0"/>
              <a:t>matrix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Equivalent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endParaRPr lang="hu-HU" dirty="0" smtClean="0"/>
          </a:p>
          <a:p>
            <a:r>
              <a:rPr lang="hu-HU" dirty="0"/>
              <a:t>      </a:t>
            </a:r>
            <a:r>
              <a:rPr lang="hu-HU" dirty="0" err="1"/>
              <a:t>o.vertex</a:t>
            </a:r>
            <a:r>
              <a:rPr lang="hu-HU" dirty="0"/>
              <a:t> = </a:t>
            </a:r>
            <a:r>
              <a:rPr lang="hu-HU" dirty="0" err="1"/>
              <a:t>mul</a:t>
            </a:r>
            <a:r>
              <a:rPr lang="hu-HU" dirty="0"/>
              <a:t>(UNITY_MATRIX_MVP, </a:t>
            </a:r>
            <a:r>
              <a:rPr lang="hu-HU" dirty="0" err="1"/>
              <a:t>v.vertex</a:t>
            </a:r>
            <a:r>
              <a:rPr lang="hu-HU" dirty="0" smtClean="0"/>
              <a:t>);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Try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translate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vertex</a:t>
            </a:r>
            <a:r>
              <a:rPr lang="hu-HU" dirty="0" smtClean="0"/>
              <a:t> (in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) </a:t>
            </a:r>
            <a:r>
              <a:rPr lang="hu-HU" dirty="0" err="1" smtClean="0"/>
              <a:t>along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!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8169" y="4058919"/>
            <a:ext cx="4996855" cy="3606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Idea: shift </a:t>
            </a:r>
            <a:r>
              <a:rPr lang="hu-HU" dirty="0" err="1" smtClean="0"/>
              <a:t>vertices</a:t>
            </a:r>
            <a:r>
              <a:rPr lang="hu-HU" dirty="0" smtClean="0"/>
              <a:t> </a:t>
            </a:r>
            <a:r>
              <a:rPr lang="hu-HU" dirty="0" err="1" smtClean="0"/>
              <a:t>along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surface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endParaRPr lang="hu-HU" dirty="0" smtClean="0"/>
          </a:p>
          <a:p>
            <a:r>
              <a:rPr lang="en-GB" dirty="0" smtClean="0"/>
              <a:t>Use some time-dependent function of the texture coordinates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633412" y="3691950"/>
            <a:ext cx="11406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vert_wavy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  <a:endParaRPr lang="en-US" sz="1600" strike="sngStrike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0.3f;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30.0f;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*sin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Time.y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v.uv.x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)*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Time.z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v.uv.y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 2.8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v.normal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TRANSFORM_TEX(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UNITY_TRANSFER_FOG(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o,o.vertex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8" name="Rectangle 6"/>
          <p:cNvSpPr/>
          <p:nvPr/>
        </p:nvSpPr>
        <p:spPr>
          <a:xfrm>
            <a:off x="918169" y="4467225"/>
            <a:ext cx="10873781" cy="127634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églalap 5"/>
          <p:cNvSpPr/>
          <p:nvPr/>
        </p:nvSpPr>
        <p:spPr>
          <a:xfrm>
            <a:off x="633412" y="2916734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</a:rPr>
              <a:t>#pragma vertex </a:t>
            </a:r>
            <a:r>
              <a:rPr lang="en-US" sz="1600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vert</a:t>
            </a:r>
            <a:endParaRPr lang="en-US" sz="1600" strike="sngStrike" dirty="0">
              <a:solidFill>
                <a:srgbClr val="FF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33412" y="3154859"/>
            <a:ext cx="2877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vert_wavy</a:t>
            </a:r>
            <a:endParaRPr lang="en-US" sz="1600" dirty="0"/>
          </a:p>
        </p:txBody>
      </p:sp>
      <p:sp>
        <p:nvSpPr>
          <p:cNvPr id="13" name="TextBox 8"/>
          <p:cNvSpPr txBox="1"/>
          <p:nvPr/>
        </p:nvSpPr>
        <p:spPr>
          <a:xfrm>
            <a:off x="4759216" y="3359974"/>
            <a:ext cx="69374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_Time: </a:t>
            </a:r>
            <a:r>
              <a:rPr lang="hu-HU" dirty="0" err="1" smtClean="0"/>
              <a:t>built</a:t>
            </a:r>
            <a:r>
              <a:rPr lang="hu-HU" dirty="0" smtClean="0"/>
              <a:t>-in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variable</a:t>
            </a:r>
            <a:r>
              <a:rPr lang="hu-HU" dirty="0" smtClean="0"/>
              <a:t>, </a:t>
            </a:r>
            <a:r>
              <a:rPr lang="hu-HU" dirty="0" err="1" smtClean="0"/>
              <a:t>contains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game </a:t>
            </a:r>
            <a:r>
              <a:rPr lang="hu-HU" dirty="0" err="1" smtClean="0"/>
              <a:t>time</a:t>
            </a:r>
            <a:r>
              <a:rPr lang="hu-HU" dirty="0" smtClean="0"/>
              <a:t> and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hu-HU" dirty="0" smtClean="0"/>
          </a:p>
          <a:p>
            <a:r>
              <a:rPr lang="hu-HU" dirty="0"/>
              <a:t>https://docs.unity3d.com/Manual/SL-UnityShaderVariables.html</a:t>
            </a:r>
            <a:endParaRPr lang="hu-HU" dirty="0" smtClean="0"/>
          </a:p>
        </p:txBody>
      </p:sp>
      <p:cxnSp>
        <p:nvCxnSpPr>
          <p:cNvPr id="14" name="Straight Arrow Connector 4"/>
          <p:cNvCxnSpPr/>
          <p:nvPr/>
        </p:nvCxnSpPr>
        <p:spPr>
          <a:xfrm flipH="1" flipV="1">
            <a:off x="8115300" y="4051161"/>
            <a:ext cx="14516" cy="116428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Purple</a:t>
            </a:r>
            <a:r>
              <a:rPr lang="hu-HU" dirty="0" smtClean="0"/>
              <a:t> </a:t>
            </a:r>
            <a:r>
              <a:rPr lang="hu-HU" dirty="0" err="1" smtClean="0"/>
              <a:t>means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compilation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645410"/>
            <a:ext cx="6338887" cy="38839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2645410"/>
            <a:ext cx="4495800" cy="762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193" y="4914695"/>
            <a:ext cx="2905125" cy="12096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75" y="3599179"/>
            <a:ext cx="4495800" cy="112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step</a:t>
            </a:r>
            <a:r>
              <a:rPr lang="hu-HU" dirty="0" smtClean="0"/>
              <a:t>: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2286000" y="2399437"/>
            <a:ext cx="7524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Properties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("Texture", 2D) = "white" {}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"Wave amplitude"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0.3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"Wave frequency"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30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86000" y="449376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CGPROGRAM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...</a:t>
            </a:r>
          </a:p>
          <a:p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MainTex_ST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step</a:t>
            </a:r>
            <a:r>
              <a:rPr lang="hu-HU" dirty="0" smtClean="0"/>
              <a:t>: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2286000" y="2399437"/>
            <a:ext cx="7524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Properties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("Texture", 2D) = "white" {}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"Wave amplitude"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0.3</a:t>
            </a:r>
          </a:p>
          <a:p>
            <a:r>
              <a:rPr lang="hu-HU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"Wave frequency"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30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86000" y="449376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CGPROGRAM</a:t>
            </a:r>
          </a:p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...</a:t>
            </a:r>
          </a:p>
          <a:p>
            <a:endParaRPr lang="hu-HU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MainTex_ST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2752724" y="3305175"/>
            <a:ext cx="1838325" cy="6191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6"/>
          <p:cNvSpPr/>
          <p:nvPr/>
        </p:nvSpPr>
        <p:spPr>
          <a:xfrm>
            <a:off x="3076574" y="5897836"/>
            <a:ext cx="1838325" cy="6191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6"/>
          <p:cNvSpPr/>
          <p:nvPr/>
        </p:nvSpPr>
        <p:spPr>
          <a:xfrm>
            <a:off x="6724649" y="3276600"/>
            <a:ext cx="952501" cy="6191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6"/>
          <p:cNvSpPr/>
          <p:nvPr/>
        </p:nvSpPr>
        <p:spPr>
          <a:xfrm>
            <a:off x="2286000" y="5896436"/>
            <a:ext cx="733424" cy="6191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41489" y="5030926"/>
            <a:ext cx="3271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The names and types have to match!</a:t>
            </a:r>
          </a:p>
        </p:txBody>
      </p:sp>
    </p:spTree>
    <p:extLst>
      <p:ext uri="{BB962C8B-B14F-4D97-AF65-F5344CB8AC3E}">
        <p14:creationId xmlns:p14="http://schemas.microsoft.com/office/powerpoint/2010/main" val="1892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step</a:t>
            </a:r>
            <a:r>
              <a:rPr lang="hu-HU" dirty="0" smtClean="0"/>
              <a:t>: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global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wave</a:t>
            </a:r>
            <a:endParaRPr lang="hu-HU" dirty="0" smtClean="0"/>
          </a:p>
        </p:txBody>
      </p:sp>
      <p:sp>
        <p:nvSpPr>
          <p:cNvPr id="8" name="Téglalap 7"/>
          <p:cNvSpPr/>
          <p:nvPr/>
        </p:nvSpPr>
        <p:spPr>
          <a:xfrm>
            <a:off x="623887" y="2787075"/>
            <a:ext cx="114061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vert_wavy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v2f o;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float </a:t>
            </a:r>
            <a:r>
              <a:rPr lang="en-US" sz="1600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waveAmplitude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= 0.3f;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//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these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are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now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taken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from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the</a:t>
            </a:r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uniform </a:t>
            </a:r>
            <a:r>
              <a:rPr lang="hu-HU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parameters</a:t>
            </a: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float </a:t>
            </a:r>
            <a:r>
              <a:rPr lang="en-US" sz="1600" strike="sngStrike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waveFrequency</a:t>
            </a:r>
            <a:r>
              <a:rPr lang="en-US" sz="1600" strike="sngStrike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= 30.0f;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waveAmplitude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*sin(_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Time.y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v.uv.x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)*</a:t>
            </a:r>
            <a:endParaRPr lang="hu-HU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Time.z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v.uv.y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waveFrequency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)*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v.normal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o.uv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TRANSFORM_TEX(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v.uv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UNITY_TRANSFER_FOG(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o,o.vertex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hu-HU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7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Result</a:t>
            </a:r>
            <a:r>
              <a:rPr lang="hu-HU" dirty="0" smtClean="0"/>
              <a:t>: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49" y="2558243"/>
            <a:ext cx="2962275" cy="39092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8244"/>
            <a:ext cx="2924175" cy="3909160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6074071" y="5638801"/>
            <a:ext cx="2968031" cy="2857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the technical point of view a material defines which </a:t>
            </a:r>
            <a:r>
              <a:rPr lang="en-GB" dirty="0" err="1" smtClean="0"/>
              <a:t>shader</a:t>
            </a:r>
            <a:r>
              <a:rPr lang="en-GB" dirty="0" smtClean="0"/>
              <a:t> has to be used to render an object</a:t>
            </a:r>
          </a:p>
          <a:p>
            <a:r>
              <a:rPr lang="en-GB" dirty="0" smtClean="0"/>
              <a:t>Selects the </a:t>
            </a:r>
            <a:r>
              <a:rPr lang="en-GB" dirty="0" err="1" smtClean="0"/>
              <a:t>shader</a:t>
            </a:r>
            <a:r>
              <a:rPr lang="en-GB" dirty="0" smtClean="0"/>
              <a:t> and also sets its parameters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65" y="3567953"/>
            <a:ext cx="3227240" cy="295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2" y="3562014"/>
            <a:ext cx="3255589" cy="2963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7300" y="3789037"/>
            <a:ext cx="2630488" cy="20922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50567" y="3998260"/>
            <a:ext cx="3202409" cy="252692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84567" y="3454937"/>
            <a:ext cx="200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Which </a:t>
            </a:r>
            <a:r>
              <a:rPr lang="en-GB" dirty="0" err="1" smtClean="0">
                <a:solidFill>
                  <a:srgbClr val="FF0000"/>
                </a:solidFill>
              </a:rPr>
              <a:t>shader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9392" y="4892390"/>
            <a:ext cx="263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Actual </a:t>
            </a:r>
            <a:r>
              <a:rPr lang="en-GB" dirty="0" err="1" smtClean="0">
                <a:solidFill>
                  <a:srgbClr val="FF0000"/>
                </a:solidFill>
              </a:rPr>
              <a:t>shader</a:t>
            </a:r>
            <a:r>
              <a:rPr lang="en-GB" dirty="0" smtClean="0">
                <a:solidFill>
                  <a:srgbClr val="FF0000"/>
                </a:solidFill>
              </a:rPr>
              <a:t> parameters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56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source</a:t>
            </a:r>
            <a:r>
              <a:rPr lang="en-US" dirty="0"/>
              <a:t> </a:t>
            </a:r>
            <a:r>
              <a:rPr lang="en-US" dirty="0" smtClean="0"/>
              <a:t>(the cosine of their angle)</a:t>
            </a:r>
            <a:endParaRPr lang="en-GB" dirty="0" smtClean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727883" y="3103602"/>
            <a:ext cx="2815542" cy="3081834"/>
            <a:chOff x="9166908" y="467330"/>
            <a:chExt cx="2214246" cy="2423668"/>
          </a:xfrm>
        </p:grpSpPr>
        <p:sp>
          <p:nvSpPr>
            <p:cNvPr id="5" name="Szabadkézi sokszög 4"/>
            <p:cNvSpPr/>
            <p:nvPr/>
          </p:nvSpPr>
          <p:spPr>
            <a:xfrm>
              <a:off x="9192846" y="1792898"/>
              <a:ext cx="2188308" cy="922215"/>
            </a:xfrm>
            <a:custGeom>
              <a:avLst/>
              <a:gdLst>
                <a:gd name="connsiteX0" fmla="*/ 0 w 2188308"/>
                <a:gd name="connsiteY0" fmla="*/ 922215 h 922215"/>
                <a:gd name="connsiteX1" fmla="*/ 461108 w 2188308"/>
                <a:gd name="connsiteY1" fmla="*/ 179754 h 922215"/>
                <a:gd name="connsiteX2" fmla="*/ 1242646 w 2188308"/>
                <a:gd name="connsiteY2" fmla="*/ 453292 h 922215"/>
                <a:gd name="connsiteX3" fmla="*/ 2188308 w 2188308"/>
                <a:gd name="connsiteY3" fmla="*/ 0 h 9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308" h="922215">
                  <a:moveTo>
                    <a:pt x="0" y="922215"/>
                  </a:moveTo>
                  <a:cubicBezTo>
                    <a:pt x="127000" y="590061"/>
                    <a:pt x="254000" y="257908"/>
                    <a:pt x="461108" y="179754"/>
                  </a:cubicBezTo>
                  <a:cubicBezTo>
                    <a:pt x="668216" y="101600"/>
                    <a:pt x="954779" y="483251"/>
                    <a:pt x="1242646" y="453292"/>
                  </a:cubicBezTo>
                  <a:cubicBezTo>
                    <a:pt x="1530513" y="423333"/>
                    <a:pt x="2011159" y="80759"/>
                    <a:pt x="21883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lipszis 5"/>
            <p:cNvSpPr/>
            <p:nvPr/>
          </p:nvSpPr>
          <p:spPr>
            <a:xfrm>
              <a:off x="10360048" y="827881"/>
              <a:ext cx="434952" cy="4349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Jobbra nyíl 6"/>
            <p:cNvSpPr/>
            <p:nvPr/>
          </p:nvSpPr>
          <p:spPr>
            <a:xfrm rot="14344101">
              <a:off x="9363075" y="1792898"/>
              <a:ext cx="323850" cy="930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Jobbra nyíl 7"/>
            <p:cNvSpPr/>
            <p:nvPr/>
          </p:nvSpPr>
          <p:spPr>
            <a:xfrm rot="19006954">
              <a:off x="9562197" y="1816419"/>
              <a:ext cx="323850" cy="9305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Jobbra nyíl 8"/>
            <p:cNvSpPr/>
            <p:nvPr/>
          </p:nvSpPr>
          <p:spPr>
            <a:xfrm rot="16353491">
              <a:off x="10255698" y="2034450"/>
              <a:ext cx="323850" cy="930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Jobbra nyíl 9"/>
            <p:cNvSpPr/>
            <p:nvPr/>
          </p:nvSpPr>
          <p:spPr>
            <a:xfrm rot="16539056">
              <a:off x="10291103" y="2024924"/>
              <a:ext cx="323850" cy="9305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Jobbra nyíl 10"/>
            <p:cNvSpPr/>
            <p:nvPr/>
          </p:nvSpPr>
          <p:spPr>
            <a:xfrm rot="14436596">
              <a:off x="11092145" y="1630085"/>
              <a:ext cx="323850" cy="930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Jobbra nyíl 11"/>
            <p:cNvSpPr/>
            <p:nvPr/>
          </p:nvSpPr>
          <p:spPr>
            <a:xfrm rot="13442416">
              <a:off x="11048954" y="1663499"/>
              <a:ext cx="323850" cy="9305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9757205" y="2662398"/>
              <a:ext cx="579041" cy="228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10337867" y="2662398"/>
              <a:ext cx="1021756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9166908" y="1302241"/>
              <a:ext cx="300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9700848" y="1361310"/>
              <a:ext cx="300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00B050"/>
                  </a:solidFill>
                </a:rPr>
                <a:t>L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9872552" y="467330"/>
              <a:ext cx="1409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Light</a:t>
              </a:r>
              <a:r>
                <a:rPr lang="hu-HU" dirty="0" smtClean="0"/>
                <a:t> </a:t>
              </a:r>
              <a:r>
                <a:rPr lang="hu-HU" dirty="0" err="1" smtClean="0"/>
                <a:t>source</a:t>
              </a:r>
              <a:endParaRPr lang="en-US" dirty="0"/>
            </a:p>
          </p:txBody>
        </p:sp>
        <p:cxnSp>
          <p:nvCxnSpPr>
            <p:cNvPr id="18" name="Egyenes összekötő nyíllal 17"/>
            <p:cNvCxnSpPr/>
            <p:nvPr/>
          </p:nvCxnSpPr>
          <p:spPr>
            <a:xfrm>
              <a:off x="9648142" y="2102256"/>
              <a:ext cx="353648" cy="4897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>
              <a:off x="10515273" y="2326420"/>
              <a:ext cx="720335" cy="2937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nyíllal 19"/>
            <p:cNvCxnSpPr/>
            <p:nvPr/>
          </p:nvCxnSpPr>
          <p:spPr>
            <a:xfrm flipH="1">
              <a:off x="10900605" y="1959978"/>
              <a:ext cx="393374" cy="632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/>
            <p:cNvSpPr txBox="1"/>
            <p:nvPr/>
          </p:nvSpPr>
          <p:spPr>
            <a:xfrm>
              <a:off x="10163139" y="2429027"/>
              <a:ext cx="925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Texture</a:t>
              </a:r>
              <a:endParaRPr lang="en-US" dirty="0"/>
            </a:p>
          </p:txBody>
        </p:sp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44" y="4125910"/>
            <a:ext cx="5935260" cy="1468928"/>
          </a:xfrm>
          <a:prstGeom prst="rect">
            <a:avLst/>
          </a:prstGeom>
        </p:spPr>
      </p:pic>
      <p:sp>
        <p:nvSpPr>
          <p:cNvPr id="23" name="Szövegdoboz 20"/>
          <p:cNvSpPr txBox="1"/>
          <p:nvPr/>
        </p:nvSpPr>
        <p:spPr>
          <a:xfrm>
            <a:off x="2149852" y="6161088"/>
            <a:ext cx="1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Dark</a:t>
            </a:r>
            <a:endParaRPr lang="en-US" dirty="0"/>
          </a:p>
        </p:txBody>
      </p:sp>
      <p:sp>
        <p:nvSpPr>
          <p:cNvPr id="24" name="Szövegdoboz 20"/>
          <p:cNvSpPr txBox="1"/>
          <p:nvPr/>
        </p:nvSpPr>
        <p:spPr>
          <a:xfrm>
            <a:off x="4235112" y="6161088"/>
            <a:ext cx="117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Bright</a:t>
            </a:r>
            <a:endParaRPr lang="en-US" dirty="0"/>
          </a:p>
        </p:txBody>
      </p:sp>
      <p:cxnSp>
        <p:nvCxnSpPr>
          <p:cNvPr id="25" name="Egyenes összekötő nyíllal 17"/>
          <p:cNvCxnSpPr/>
          <p:nvPr/>
        </p:nvCxnSpPr>
        <p:spPr>
          <a:xfrm flipV="1">
            <a:off x="2846178" y="6339590"/>
            <a:ext cx="1338251" cy="1193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2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source</a:t>
            </a:r>
            <a:r>
              <a:rPr lang="en-US" dirty="0"/>
              <a:t> (the cosine of their angle)</a:t>
            </a:r>
            <a:endParaRPr lang="hu-HU" dirty="0" smtClean="0"/>
          </a:p>
          <a:p>
            <a:r>
              <a:rPr lang="hu-HU" dirty="0" err="1" smtClean="0"/>
              <a:t>Tasks</a:t>
            </a:r>
            <a:r>
              <a:rPr lang="hu-HU" dirty="0" smtClean="0"/>
              <a:t>:</a:t>
            </a:r>
          </a:p>
          <a:p>
            <a:pPr lvl="1"/>
            <a:r>
              <a:rPr lang="en-GB" dirty="0"/>
              <a:t>Add new Material and </a:t>
            </a:r>
            <a:r>
              <a:rPr lang="en-GB" dirty="0" err="1"/>
              <a:t>Shader</a:t>
            </a:r>
            <a:r>
              <a:rPr lang="en-GB" dirty="0"/>
              <a:t> (or use the previously created “Test” ones</a:t>
            </a:r>
            <a:r>
              <a:rPr lang="en-GB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Transform the normal to world space in the vertex shader</a:t>
            </a:r>
            <a:r>
              <a:rPr lang="en-GB" dirty="0" smtClean="0"/>
              <a:t> and compute the light direction vector</a:t>
            </a:r>
          </a:p>
          <a:p>
            <a:pPr lvl="1"/>
            <a:r>
              <a:rPr lang="hu-HU" dirty="0"/>
              <a:t>Have a 1D color map (material property and uniform parameter)</a:t>
            </a:r>
            <a:endParaRPr lang="hu-HU" dirty="0" smtClean="0"/>
          </a:p>
          <a:p>
            <a:pPr lvl="1"/>
            <a:r>
              <a:rPr lang="hu-HU" dirty="0" err="1" smtClean="0"/>
              <a:t>Compute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dot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hu-HU" dirty="0" smtClean="0"/>
          </a:p>
          <a:p>
            <a:pPr lvl="1"/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texture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fragment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First step: compute the normal vector and light dir. in the vertex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1"/>
            <a:r>
              <a:rPr lang="en-GB" dirty="0" smtClean="0"/>
              <a:t>Note: this will be interpolated and passed to the fragment </a:t>
            </a:r>
            <a:r>
              <a:rPr lang="en-GB" dirty="0" err="1" smtClean="0"/>
              <a:t>shader</a:t>
            </a:r>
            <a:endParaRPr lang="hu-HU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28917" y="3975478"/>
            <a:ext cx="11460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v2f_toon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vert_toon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v2f_toon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o.normal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UnityObjectToWorldNormal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wPos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mul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unity_ObjectToWorld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).xyz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 // vertex pos. in world 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space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o.lightDir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normalize(_WorldSpaceLightPos0.xyz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– 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wPos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_WorldSpaceLightPos0.w);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1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First step: compute </a:t>
            </a:r>
            <a:r>
              <a:rPr lang="en-GB" dirty="0"/>
              <a:t>the normal vector and light </a:t>
            </a:r>
            <a:r>
              <a:rPr lang="en-GB" dirty="0" smtClean="0"/>
              <a:t>dir</a:t>
            </a:r>
            <a:r>
              <a:rPr lang="en-GB" dirty="0"/>
              <a:t>. </a:t>
            </a:r>
            <a:r>
              <a:rPr lang="en-GB" dirty="0" smtClean="0"/>
              <a:t>in the vertex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1"/>
            <a:r>
              <a:rPr lang="en-GB" dirty="0" smtClean="0"/>
              <a:t>Note: this will be interpolated and passed to the fragment </a:t>
            </a:r>
            <a:r>
              <a:rPr lang="en-GB" dirty="0" err="1" smtClean="0"/>
              <a:t>shader</a:t>
            </a:r>
            <a:endParaRPr lang="hu-HU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28917" y="3975478"/>
            <a:ext cx="112238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v2f_toon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vert_toon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v2f_toon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o.normal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UnityObjectToWorldNormal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wPos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mul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unity_ObjectToWorld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).xyz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</a:rPr>
              <a:t>vertex pos.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in world space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o.lightDir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normalize(_WorldSpaceLightPos0.xyz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– 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wPos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_WorldSpaceLightPos0.w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778785" y="5611906"/>
            <a:ext cx="3788342" cy="69999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023638" y="2895580"/>
            <a:ext cx="3881260" cy="341632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_WorldSpaceLightPos0: </a:t>
            </a:r>
            <a:br>
              <a:rPr lang="en-GB" dirty="0" smtClean="0"/>
            </a:br>
            <a:r>
              <a:rPr lang="en-GB" dirty="0" err="1" smtClean="0"/>
              <a:t>Builtin</a:t>
            </a:r>
            <a:r>
              <a:rPr lang="en-GB" dirty="0" smtClean="0"/>
              <a:t> </a:t>
            </a:r>
            <a:r>
              <a:rPr lang="en-GB" dirty="0" err="1" smtClean="0"/>
              <a:t>shader</a:t>
            </a:r>
            <a:r>
              <a:rPr lang="en-GB" dirty="0" smtClean="0"/>
              <a:t> variable, denotes the position of the first light source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 coordinate is 0 for directional light sources and 1 for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expression returns the light direction for directional light, and the vector pointing from </a:t>
            </a:r>
            <a:r>
              <a:rPr lang="en-GB" dirty="0" err="1" smtClean="0"/>
              <a:t>wPos</a:t>
            </a:r>
            <a:r>
              <a:rPr lang="en-GB" dirty="0" smtClean="0"/>
              <a:t> to the position of the light source for positional light sources </a:t>
            </a:r>
            <a:br>
              <a:rPr lang="en-GB" dirty="0" smtClean="0"/>
            </a:br>
            <a:r>
              <a:rPr lang="en-GB" dirty="0" smtClean="0"/>
              <a:t>(so it works for all light types)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7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First step: compute </a:t>
            </a:r>
            <a:r>
              <a:rPr lang="en-GB" dirty="0"/>
              <a:t>the normal vector and light dir. </a:t>
            </a:r>
            <a:r>
              <a:rPr lang="en-GB" dirty="0" smtClean="0"/>
              <a:t>in the vertex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1"/>
            <a:r>
              <a:rPr lang="en-GB" dirty="0" smtClean="0"/>
              <a:t>Note: this will be interpolated and passed to the fragment </a:t>
            </a:r>
            <a:r>
              <a:rPr lang="en-GB" dirty="0" err="1" smtClean="0"/>
              <a:t>shader</a:t>
            </a:r>
            <a:endParaRPr lang="hu-HU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28918" y="3975478"/>
            <a:ext cx="75593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v2f_toon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vert_toon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v2f_toon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o.normal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UnityObjectToWorldNormal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wPos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mul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unity_ObjectToWorld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).xyz;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o.lightDir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normalize(_WorldSpaceLightPos0.xyz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– 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wPos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 _WorldSpaceLightPos0.w);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6602" y="3894796"/>
            <a:ext cx="1343538" cy="5092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8200" y="4470510"/>
            <a:ext cx="1690396" cy="5092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940670" y="4001294"/>
            <a:ext cx="458444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v2f_toon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normal : NORMAL;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lightDir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: TEXCOORD1;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vertex : SV_POSITION;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Test the first step: render the normal</a:t>
            </a:r>
          </a:p>
          <a:p>
            <a:pPr lvl="1"/>
            <a:r>
              <a:rPr lang="en-GB" dirty="0" smtClean="0"/>
              <a:t>Apply the material e.g. to the sphere</a:t>
            </a:r>
            <a:endParaRPr lang="hu-HU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2770159"/>
            <a:ext cx="3664527" cy="38902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52170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fixed4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frag_normals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(v2f_toon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N = normalize(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i.normal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(N, 1);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38200" y="4499559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fragment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frag_normals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38200" y="4151828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vertex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vert_toon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3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Have a 1D </a:t>
            </a:r>
            <a:r>
              <a:rPr lang="en-GB" dirty="0" err="1" smtClean="0"/>
              <a:t>color</a:t>
            </a:r>
            <a:r>
              <a:rPr lang="en-GB" dirty="0" smtClean="0"/>
              <a:t> map parameter</a:t>
            </a:r>
            <a:endParaRPr lang="hu-HU" dirty="0" smtClean="0"/>
          </a:p>
        </p:txBody>
      </p:sp>
      <p:sp>
        <p:nvSpPr>
          <p:cNvPr id="8" name="Rectangle 7"/>
          <p:cNvSpPr/>
          <p:nvPr/>
        </p:nvSpPr>
        <p:spPr>
          <a:xfrm>
            <a:off x="739586" y="3961650"/>
            <a:ext cx="8207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Properties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_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NOTE: Unity does not support 1D texture here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     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so we have to use </a:t>
            </a:r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</a:rPr>
              <a:t>2D</a:t>
            </a:r>
          </a:p>
          <a:p>
            <a:r>
              <a:rPr lang="en-GB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GB" dirty="0" err="1">
                <a:solidFill>
                  <a:srgbClr val="008000"/>
                </a:solidFill>
                <a:latin typeface="Consolas" panose="020B0609020204030204" pitchFamily="49" charset="0"/>
              </a:rPr>
              <a:t>NoScaleOffset</a:t>
            </a:r>
            <a:r>
              <a:rPr lang="en-GB" dirty="0">
                <a:solidFill>
                  <a:srgbClr val="008000"/>
                </a:solidFill>
                <a:latin typeface="Consolas" panose="020B0609020204030204" pitchFamily="49" charset="0"/>
              </a:rPr>
              <a:t>] : disable tiling and offset parameters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[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NoScaleOffset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] _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ToonTex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"Toon map"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dirty="0">
                <a:solidFill>
                  <a:srgbClr val="A31515"/>
                </a:solidFill>
                <a:latin typeface="Consolas" panose="020B0609020204030204" pitchFamily="49" charset="0"/>
              </a:rPr>
              <a:t>""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51" y="3218470"/>
            <a:ext cx="3756049" cy="1565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2926" y="4213412"/>
            <a:ext cx="3850178" cy="57070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Have a 1D </a:t>
            </a:r>
            <a:r>
              <a:rPr lang="en-GB" dirty="0" err="1" smtClean="0"/>
              <a:t>color</a:t>
            </a:r>
            <a:r>
              <a:rPr lang="en-GB" dirty="0" smtClean="0"/>
              <a:t> map parameter</a:t>
            </a:r>
          </a:p>
          <a:p>
            <a:r>
              <a:rPr lang="en-GB" dirty="0" smtClean="0"/>
              <a:t>Set the texture to a </a:t>
            </a:r>
            <a:r>
              <a:rPr lang="en-GB" dirty="0" err="1" smtClean="0"/>
              <a:t>color</a:t>
            </a:r>
            <a:r>
              <a:rPr lang="en-GB" dirty="0" smtClean="0"/>
              <a:t> ramp (see later)</a:t>
            </a:r>
          </a:p>
          <a:p>
            <a:endParaRPr lang="en-GB" dirty="0" smtClean="0"/>
          </a:p>
          <a:p>
            <a:r>
              <a:rPr lang="en-GB" dirty="0" smtClean="0"/>
              <a:t>Also define the sampler in the </a:t>
            </a:r>
            <a:r>
              <a:rPr lang="en-GB" dirty="0" err="1" smtClean="0"/>
              <a:t>shader</a:t>
            </a:r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51" y="3218470"/>
            <a:ext cx="3756049" cy="1565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2926" y="4213412"/>
            <a:ext cx="3850178" cy="57070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729" y="5035551"/>
            <a:ext cx="3720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sampler2D _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float4 _</a:t>
            </a:r>
            <a:r>
              <a:rPr lang="en-GB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MainTex_ST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sampler2D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_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ToonTex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3"/>
            <a:ext cx="10708178" cy="4951695"/>
          </a:xfrm>
        </p:spPr>
        <p:txBody>
          <a:bodyPr>
            <a:normAutofit/>
          </a:bodyPr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Import a </a:t>
            </a:r>
            <a:r>
              <a:rPr lang="en-GB" dirty="0" err="1" smtClean="0"/>
              <a:t>color</a:t>
            </a:r>
            <a:r>
              <a:rPr lang="en-GB" dirty="0" smtClean="0"/>
              <a:t> ramp image file</a:t>
            </a:r>
          </a:p>
          <a:p>
            <a:r>
              <a:rPr lang="en-GB" dirty="0" smtClean="0"/>
              <a:t>This defines what </a:t>
            </a:r>
            <a:r>
              <a:rPr lang="en-GB" dirty="0" err="1" smtClean="0"/>
              <a:t>color</a:t>
            </a:r>
            <a:r>
              <a:rPr lang="en-GB" dirty="0" smtClean="0"/>
              <a:t> corresponds to a </a:t>
            </a:r>
            <a:br>
              <a:rPr lang="en-GB" dirty="0" smtClean="0"/>
            </a:br>
            <a:r>
              <a:rPr lang="en-GB" dirty="0" smtClean="0"/>
              <a:t>brightness level (dot product)</a:t>
            </a:r>
          </a:p>
          <a:p>
            <a:r>
              <a:rPr lang="en-GB" b="1" dirty="0" smtClean="0"/>
              <a:t>Important</a:t>
            </a:r>
            <a:r>
              <a:rPr lang="en-GB" dirty="0" smtClean="0"/>
              <a:t> to set after importing the file:</a:t>
            </a:r>
          </a:p>
          <a:p>
            <a:pPr lvl="1"/>
            <a:r>
              <a:rPr lang="en-GB" dirty="0" smtClean="0"/>
              <a:t>Wrap mode: Clamp</a:t>
            </a:r>
          </a:p>
          <a:p>
            <a:pPr lvl="1"/>
            <a:r>
              <a:rPr lang="en-GB" dirty="0" smtClean="0"/>
              <a:t>Filter mode: Point</a:t>
            </a:r>
          </a:p>
          <a:p>
            <a:pPr lvl="1"/>
            <a:r>
              <a:rPr lang="en-GB" sz="2000" dirty="0" smtClean="0"/>
              <a:t>This forces the </a:t>
            </a:r>
            <a:r>
              <a:rPr lang="en-GB" sz="2000" dirty="0" err="1" smtClean="0"/>
              <a:t>shader</a:t>
            </a:r>
            <a:r>
              <a:rPr lang="en-GB" sz="2000" dirty="0" smtClean="0"/>
              <a:t> to apply nearest sampling</a:t>
            </a:r>
            <a:br>
              <a:rPr lang="en-GB" sz="2000" dirty="0" smtClean="0"/>
            </a:br>
            <a:r>
              <a:rPr lang="en-GB" sz="2000" dirty="0" smtClean="0"/>
              <a:t>(no interpolation) and allows zero-cost handling of </a:t>
            </a:r>
            <a:br>
              <a:rPr lang="en-GB" sz="2000" dirty="0" smtClean="0"/>
            </a:br>
            <a:r>
              <a:rPr lang="en-GB" sz="2000" dirty="0" smtClean="0"/>
              <a:t>negative dot product in the </a:t>
            </a:r>
            <a:r>
              <a:rPr lang="en-GB" sz="2000" dirty="0" err="1" smtClean="0"/>
              <a:t>shader</a:t>
            </a:r>
            <a:endParaRPr lang="en-GB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135" y="2750081"/>
            <a:ext cx="3605564" cy="776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135" y="3709955"/>
            <a:ext cx="3605564" cy="2999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60399" y="5169596"/>
            <a:ext cx="3813036" cy="34369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935423" y="6433624"/>
            <a:ext cx="655779" cy="34369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0863" y="6130198"/>
            <a:ext cx="1800311" cy="225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Let’s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NPR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351338"/>
          </a:xfrm>
        </p:spPr>
        <p:txBody>
          <a:bodyPr/>
          <a:lstStyle/>
          <a:p>
            <a:r>
              <a:rPr lang="hu-HU" dirty="0" smtClean="0"/>
              <a:t>Cel shading (Toon shading): sample a 1D color ramp (1D texture) with the dot product of the surface normal and the vector pointing to the light sourc</a:t>
            </a:r>
            <a:r>
              <a:rPr lang="en-GB" dirty="0" smtClean="0"/>
              <a:t>e</a:t>
            </a:r>
            <a:r>
              <a:rPr lang="en-US" dirty="0"/>
              <a:t> (the cosine of their angle)</a:t>
            </a:r>
            <a:endParaRPr lang="en-GB" dirty="0" smtClean="0"/>
          </a:p>
          <a:p>
            <a:r>
              <a:rPr lang="en-GB" dirty="0" smtClean="0"/>
              <a:t>Fragment </a:t>
            </a:r>
            <a:r>
              <a:rPr lang="en-GB" dirty="0" err="1" smtClean="0"/>
              <a:t>shader</a:t>
            </a:r>
            <a:r>
              <a:rPr lang="en-GB" dirty="0" smtClean="0"/>
              <a:t>: retrieve </a:t>
            </a:r>
            <a:r>
              <a:rPr lang="en-GB" dirty="0" err="1" smtClean="0"/>
              <a:t>color</a:t>
            </a:r>
            <a:r>
              <a:rPr lang="en-GB" dirty="0" smtClean="0"/>
              <a:t> by the dot of the normal and light dir.</a:t>
            </a:r>
            <a:endParaRPr lang="hu-HU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35685" y="3631962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Consolas" panose="020B0609020204030204" pitchFamily="49" charset="0"/>
              </a:rPr>
              <a:t>#pragma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fragment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frag_toon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35684" y="4178284"/>
            <a:ext cx="7128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fixed4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frag_toon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(v2f_toon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N = normalize(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i.normal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L = normalize(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i.lightDir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NdL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dot(N, L);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fixed4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col = tex2D(_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ToonTex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NdL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0.5));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col;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grpSp>
        <p:nvGrpSpPr>
          <p:cNvPr id="12" name="Csoportba foglalás 3"/>
          <p:cNvGrpSpPr/>
          <p:nvPr/>
        </p:nvGrpSpPr>
        <p:grpSpPr>
          <a:xfrm>
            <a:off x="8164285" y="3631962"/>
            <a:ext cx="2500384" cy="3136818"/>
            <a:chOff x="9166908" y="467330"/>
            <a:chExt cx="2214246" cy="2777848"/>
          </a:xfrm>
        </p:grpSpPr>
        <p:sp>
          <p:nvSpPr>
            <p:cNvPr id="13" name="Szabadkézi sokszög 4"/>
            <p:cNvSpPr/>
            <p:nvPr/>
          </p:nvSpPr>
          <p:spPr>
            <a:xfrm>
              <a:off x="9192846" y="1792898"/>
              <a:ext cx="2188308" cy="922215"/>
            </a:xfrm>
            <a:custGeom>
              <a:avLst/>
              <a:gdLst>
                <a:gd name="connsiteX0" fmla="*/ 0 w 2188308"/>
                <a:gd name="connsiteY0" fmla="*/ 922215 h 922215"/>
                <a:gd name="connsiteX1" fmla="*/ 461108 w 2188308"/>
                <a:gd name="connsiteY1" fmla="*/ 179754 h 922215"/>
                <a:gd name="connsiteX2" fmla="*/ 1242646 w 2188308"/>
                <a:gd name="connsiteY2" fmla="*/ 453292 h 922215"/>
                <a:gd name="connsiteX3" fmla="*/ 2188308 w 2188308"/>
                <a:gd name="connsiteY3" fmla="*/ 0 h 9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308" h="922215">
                  <a:moveTo>
                    <a:pt x="0" y="922215"/>
                  </a:moveTo>
                  <a:cubicBezTo>
                    <a:pt x="127000" y="590061"/>
                    <a:pt x="254000" y="257908"/>
                    <a:pt x="461108" y="179754"/>
                  </a:cubicBezTo>
                  <a:cubicBezTo>
                    <a:pt x="668216" y="101600"/>
                    <a:pt x="954779" y="483251"/>
                    <a:pt x="1242646" y="453292"/>
                  </a:cubicBezTo>
                  <a:cubicBezTo>
                    <a:pt x="1530513" y="423333"/>
                    <a:pt x="2011159" y="80759"/>
                    <a:pt x="218830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zis 5"/>
            <p:cNvSpPr/>
            <p:nvPr/>
          </p:nvSpPr>
          <p:spPr>
            <a:xfrm>
              <a:off x="10360048" y="827881"/>
              <a:ext cx="434952" cy="4349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Jobbra nyíl 6"/>
            <p:cNvSpPr/>
            <p:nvPr/>
          </p:nvSpPr>
          <p:spPr>
            <a:xfrm rot="14344101">
              <a:off x="9363075" y="1792898"/>
              <a:ext cx="323850" cy="930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Jobbra nyíl 7"/>
            <p:cNvSpPr/>
            <p:nvPr/>
          </p:nvSpPr>
          <p:spPr>
            <a:xfrm rot="19006954">
              <a:off x="9562197" y="1816419"/>
              <a:ext cx="323850" cy="9305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Jobbra nyíl 8"/>
            <p:cNvSpPr/>
            <p:nvPr/>
          </p:nvSpPr>
          <p:spPr>
            <a:xfrm rot="16353491">
              <a:off x="10255698" y="2034450"/>
              <a:ext cx="323850" cy="930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Jobbra nyíl 9"/>
            <p:cNvSpPr/>
            <p:nvPr/>
          </p:nvSpPr>
          <p:spPr>
            <a:xfrm rot="16539056">
              <a:off x="10291103" y="2024924"/>
              <a:ext cx="323850" cy="9305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Jobbra nyíl 10"/>
            <p:cNvSpPr/>
            <p:nvPr/>
          </p:nvSpPr>
          <p:spPr>
            <a:xfrm rot="14436596">
              <a:off x="11092145" y="1630085"/>
              <a:ext cx="323850" cy="9305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Jobbra nyíl 11"/>
            <p:cNvSpPr/>
            <p:nvPr/>
          </p:nvSpPr>
          <p:spPr>
            <a:xfrm rot="13442416">
              <a:off x="11048954" y="1663499"/>
              <a:ext cx="323850" cy="9305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zövegdoboz 14"/>
            <p:cNvSpPr txBox="1"/>
            <p:nvPr/>
          </p:nvSpPr>
          <p:spPr>
            <a:xfrm>
              <a:off x="9166908" y="1302241"/>
              <a:ext cx="300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Szövegdoboz 15"/>
            <p:cNvSpPr txBox="1"/>
            <p:nvPr/>
          </p:nvSpPr>
          <p:spPr>
            <a:xfrm>
              <a:off x="9700848" y="1361310"/>
              <a:ext cx="300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rgbClr val="00B050"/>
                  </a:solidFill>
                </a:rPr>
                <a:t>L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25" name="Szövegdoboz 16"/>
            <p:cNvSpPr txBox="1"/>
            <p:nvPr/>
          </p:nvSpPr>
          <p:spPr>
            <a:xfrm>
              <a:off x="9872552" y="467330"/>
              <a:ext cx="1409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Light</a:t>
              </a:r>
              <a:r>
                <a:rPr lang="hu-HU" dirty="0" smtClean="0"/>
                <a:t> </a:t>
              </a:r>
              <a:r>
                <a:rPr lang="hu-HU" dirty="0" err="1" smtClean="0"/>
                <a:t>source</a:t>
              </a:r>
              <a:endParaRPr lang="en-US" dirty="0"/>
            </a:p>
          </p:txBody>
        </p:sp>
        <p:cxnSp>
          <p:nvCxnSpPr>
            <p:cNvPr id="26" name="Egyenes összekötő nyíllal 17"/>
            <p:cNvCxnSpPr/>
            <p:nvPr/>
          </p:nvCxnSpPr>
          <p:spPr>
            <a:xfrm>
              <a:off x="9648142" y="2102256"/>
              <a:ext cx="353648" cy="48974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18"/>
            <p:cNvCxnSpPr/>
            <p:nvPr/>
          </p:nvCxnSpPr>
          <p:spPr>
            <a:xfrm>
              <a:off x="10515273" y="2326420"/>
              <a:ext cx="720335" cy="2937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19"/>
            <p:cNvCxnSpPr/>
            <p:nvPr/>
          </p:nvCxnSpPr>
          <p:spPr>
            <a:xfrm flipH="1">
              <a:off x="10900605" y="1959978"/>
              <a:ext cx="393374" cy="632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0"/>
            <p:cNvSpPr txBox="1"/>
            <p:nvPr/>
          </p:nvSpPr>
          <p:spPr>
            <a:xfrm>
              <a:off x="10136486" y="2875846"/>
              <a:ext cx="925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Texture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rendering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Rendering is </a:t>
            </a:r>
            <a:r>
              <a:rPr lang="en-GB" dirty="0"/>
              <a:t>h</a:t>
            </a:r>
            <a:r>
              <a:rPr lang="en-GB" dirty="0" smtClean="0"/>
              <a:t>idden in Unity, we can control the </a:t>
            </a:r>
            <a:r>
              <a:rPr lang="en-GB" dirty="0" err="1" smtClean="0"/>
              <a:t>shader</a:t>
            </a:r>
            <a:r>
              <a:rPr lang="en-GB" dirty="0" smtClean="0"/>
              <a:t> programs and certain parameters (Z-buffer mode, blending, culling etc.) through Unity </a:t>
            </a:r>
            <a:r>
              <a:rPr lang="en-GB" dirty="0" err="1" smtClean="0"/>
              <a:t>shaders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23073" y="2977667"/>
            <a:ext cx="8277062" cy="3500153"/>
            <a:chOff x="278367" y="2565291"/>
            <a:chExt cx="8277062" cy="35001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4407" y="3065049"/>
              <a:ext cx="884020" cy="8071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820" y="4629151"/>
              <a:ext cx="890949" cy="8326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8367" y="4139029"/>
              <a:ext cx="1088244" cy="4875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Vertex </a:t>
              </a:r>
              <a:r>
                <a:rPr lang="en-GB" sz="1200" dirty="0" err="1" smtClean="0"/>
                <a:t>shader</a:t>
              </a:r>
              <a:endParaRPr lang="en-GB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7504" y="4139029"/>
              <a:ext cx="1088244" cy="4875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Geometry </a:t>
              </a:r>
              <a:r>
                <a:rPr lang="en-GB" sz="1200" dirty="0" err="1" smtClean="0"/>
                <a:t>shader</a:t>
              </a:r>
              <a:endParaRPr lang="en-GB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36641" y="4139029"/>
              <a:ext cx="1088244" cy="487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Rasterization</a:t>
              </a:r>
              <a:endParaRPr lang="en-GB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64488" y="4139029"/>
              <a:ext cx="1088244" cy="4875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Fragment </a:t>
              </a:r>
              <a:r>
                <a:rPr lang="en-GB" sz="1200" dirty="0" err="1" smtClean="0"/>
                <a:t>shader</a:t>
              </a:r>
              <a:endParaRPr lang="en-GB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92335" y="4139029"/>
              <a:ext cx="1088244" cy="487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Compositing</a:t>
              </a:r>
              <a:endParaRPr lang="en-GB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6494" y="4143224"/>
              <a:ext cx="1088244" cy="487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Color</a:t>
              </a:r>
              <a:r>
                <a:rPr lang="en-GB" sz="1200" dirty="0" smtClean="0"/>
                <a:t> buffer</a:t>
              </a:r>
              <a:endParaRPr lang="en-GB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67185" y="2565291"/>
              <a:ext cx="1088244" cy="487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Depth buffer</a:t>
              </a:r>
              <a:endParaRPr lang="en-GB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56494" y="5577854"/>
              <a:ext cx="1088244" cy="487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Normal buffer</a:t>
              </a:r>
              <a:endParaRPr lang="en-GB" sz="12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366611" y="4270858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804881" y="4270858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237821" y="4264912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58828" y="4264912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127234" y="4264912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124932" y="2706875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125066" y="5725429"/>
              <a:ext cx="340893" cy="235824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5557" y="2780519"/>
              <a:ext cx="67467" cy="3107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0902" y="3127543"/>
              <a:ext cx="1174968" cy="9014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3150" y="3109885"/>
              <a:ext cx="1108489" cy="920528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335901" y="3388011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50979" y="3689704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076131" y="3335137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65573" y="3381789"/>
              <a:ext cx="718456" cy="47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46911" y="3443637"/>
              <a:ext cx="93307" cy="283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077440" y="3381789"/>
              <a:ext cx="606589" cy="354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918918" y="3397986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2033996" y="3699679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659148" y="3345112"/>
              <a:ext cx="83976" cy="839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0826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509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Note that the </a:t>
            </a:r>
            <a:r>
              <a:rPr lang="en-GB" dirty="0" err="1" smtClean="0"/>
              <a:t>colors</a:t>
            </a:r>
            <a:r>
              <a:rPr lang="en-GB" dirty="0" smtClean="0"/>
              <a:t> follow the main light source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Try: have different toon-shaded objects with different </a:t>
            </a:r>
            <a:r>
              <a:rPr lang="en-GB" dirty="0" err="1" smtClean="0"/>
              <a:t>color</a:t>
            </a:r>
            <a:r>
              <a:rPr lang="en-GB" dirty="0" err="1"/>
              <a:t>s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2325873"/>
            <a:ext cx="4917233" cy="36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Drawbacks of toon shading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to create the </a:t>
            </a:r>
            <a:r>
              <a:rPr lang="en-GB" dirty="0" err="1" smtClean="0"/>
              <a:t>color</a:t>
            </a:r>
            <a:r>
              <a:rPr lang="en-GB" dirty="0" smtClean="0"/>
              <a:t> ramps manually for every different object</a:t>
            </a:r>
          </a:p>
          <a:p>
            <a:r>
              <a:rPr lang="en-GB" dirty="0" smtClean="0"/>
              <a:t>Have to apply the materials to every object</a:t>
            </a:r>
          </a:p>
          <a:p>
            <a:pPr lvl="1"/>
            <a:r>
              <a:rPr lang="en-GB" dirty="0" smtClean="0"/>
              <a:t>Note: we can apply a material to multiple objects at once in 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37" y="3275045"/>
            <a:ext cx="8023379" cy="3346968"/>
          </a:xfrm>
          <a:prstGeom prst="rect">
            <a:avLst/>
          </a:prstGeom>
        </p:spPr>
      </p:pic>
      <p:sp>
        <p:nvSpPr>
          <p:cNvPr id="6" name="Curved Up Arrow 5"/>
          <p:cNvSpPr/>
          <p:nvPr/>
        </p:nvSpPr>
        <p:spPr>
          <a:xfrm>
            <a:off x="3629607" y="6293238"/>
            <a:ext cx="4683969" cy="462125"/>
          </a:xfrm>
          <a:prstGeom prst="curvedUpArrow">
            <a:avLst>
              <a:gd name="adj1" fmla="val 25000"/>
              <a:gd name="adj2" fmla="val 76458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 sphere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idea: let an artist draw how a sphere would look like in the desired style</a:t>
            </a:r>
          </a:p>
          <a:p>
            <a:endParaRPr lang="en-GB" dirty="0"/>
          </a:p>
          <a:p>
            <a:r>
              <a:rPr lang="en-GB" dirty="0" smtClean="0"/>
              <a:t>Sloan</a:t>
            </a:r>
            <a:r>
              <a:rPr lang="en-GB" dirty="0"/>
              <a:t>, Peter-Pike J., et al. "The lit sphere: A model for capturing NPR shading from art." </a:t>
            </a:r>
            <a:r>
              <a:rPr lang="en-GB" i="1" dirty="0"/>
              <a:t>Graphics interface</a:t>
            </a:r>
            <a:r>
              <a:rPr lang="en-GB" dirty="0"/>
              <a:t>. Vol. 2001. 2001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35" y="4306792"/>
            <a:ext cx="2079394" cy="2079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95" y="4264027"/>
            <a:ext cx="2122159" cy="2122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20" y="4264027"/>
            <a:ext cx="2122159" cy="2122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945" y="4259807"/>
            <a:ext cx="2126379" cy="21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6" y="3955621"/>
            <a:ext cx="4523276" cy="2804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 sphere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idea: let an artist draw how a sphere would look like in the desired style</a:t>
            </a:r>
          </a:p>
          <a:p>
            <a:r>
              <a:rPr lang="en-GB" dirty="0" smtClean="0"/>
              <a:t>How to use the style images? Sample them with the normal direction!</a:t>
            </a:r>
          </a:p>
          <a:p>
            <a:r>
              <a:rPr lang="en-GB" dirty="0" smtClean="0"/>
              <a:t>When looking straight at a sphere, the vertical and horizontal (</a:t>
            </a:r>
            <a:r>
              <a:rPr lang="en-GB" dirty="0" err="1" smtClean="0"/>
              <a:t>x,y</a:t>
            </a:r>
            <a:r>
              <a:rPr lang="en-GB" dirty="0" smtClean="0"/>
              <a:t>) coordinates of the camera-space normal identify the point we see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78331" y="4059217"/>
            <a:ext cx="4782297" cy="2642974"/>
            <a:chOff x="7319507" y="3359419"/>
            <a:chExt cx="4782297" cy="26429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507" y="3922999"/>
              <a:ext cx="2079394" cy="2079394"/>
            </a:xfrm>
            <a:prstGeom prst="rect">
              <a:avLst/>
            </a:prstGeom>
          </p:spPr>
        </p:pic>
        <p:sp>
          <p:nvSpPr>
            <p:cNvPr id="11" name="Jobbra nyíl 6"/>
            <p:cNvSpPr/>
            <p:nvPr/>
          </p:nvSpPr>
          <p:spPr>
            <a:xfrm rot="13226474">
              <a:off x="7866709" y="4658181"/>
              <a:ext cx="498453" cy="1432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Jobbra nyíl 6"/>
            <p:cNvSpPr/>
            <p:nvPr/>
          </p:nvSpPr>
          <p:spPr>
            <a:xfrm rot="18288362">
              <a:off x="8252096" y="4559599"/>
              <a:ext cx="781923" cy="11883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Jobbra nyíl 6"/>
            <p:cNvSpPr/>
            <p:nvPr/>
          </p:nvSpPr>
          <p:spPr>
            <a:xfrm rot="6257705">
              <a:off x="8020789" y="5133540"/>
              <a:ext cx="498453" cy="1432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9084" y="3359419"/>
              <a:ext cx="3962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Surface </a:t>
              </a:r>
              <a:r>
                <a:rPr lang="en-GB" dirty="0" err="1" smtClean="0">
                  <a:solidFill>
                    <a:srgbClr val="FF0000"/>
                  </a:solidFill>
                </a:rPr>
                <a:t>normals</a:t>
              </a:r>
              <a:r>
                <a:rPr lang="en-GB" dirty="0" smtClean="0">
                  <a:solidFill>
                    <a:srgbClr val="FF0000"/>
                  </a:solidFill>
                </a:rPr>
                <a:t> in camera-space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(only (</a:t>
              </a:r>
              <a:r>
                <a:rPr lang="en-GB" dirty="0" err="1" smtClean="0">
                  <a:solidFill>
                    <a:srgbClr val="FF0000"/>
                  </a:solidFill>
                </a:rPr>
                <a:t>x,y</a:t>
              </a:r>
              <a:r>
                <a:rPr lang="en-GB" dirty="0" smtClean="0">
                  <a:solidFill>
                    <a:srgbClr val="FF0000"/>
                  </a:solidFill>
                </a:rPr>
                <a:t>) coordinates count as </a:t>
              </a:r>
              <a:r>
                <a:rPr lang="en-GB" i="1" dirty="0" smtClean="0">
                  <a:solidFill>
                    <a:srgbClr val="FF0000"/>
                  </a:solidFill>
                </a:rPr>
                <a:t>z</a:t>
              </a:r>
              <a:r>
                <a:rPr lang="en-GB" dirty="0" smtClean="0">
                  <a:solidFill>
                    <a:srgbClr val="FF0000"/>
                  </a:solidFill>
                </a:rPr>
                <a:t> points towards the camera)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1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6" y="3955621"/>
            <a:ext cx="4523276" cy="2804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 sphere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idea: let an artist draw how a sphere would look like in the desired style</a:t>
            </a:r>
          </a:p>
          <a:p>
            <a:r>
              <a:rPr lang="en-GB" dirty="0" smtClean="0"/>
              <a:t>How to use the style images? Sample them with the normal direction!</a:t>
            </a:r>
          </a:p>
          <a:p>
            <a:r>
              <a:rPr lang="en-GB" dirty="0" smtClean="0"/>
              <a:t>The normal defines how the sphere reacts to light coming from the camera (like </a:t>
            </a:r>
            <a:r>
              <a:rPr lang="en-GB" smtClean="0"/>
              <a:t>a headlight)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78331" y="4059217"/>
            <a:ext cx="4782297" cy="2642974"/>
            <a:chOff x="7319507" y="3359419"/>
            <a:chExt cx="4782297" cy="26429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507" y="3922999"/>
              <a:ext cx="2079394" cy="2079394"/>
            </a:xfrm>
            <a:prstGeom prst="rect">
              <a:avLst/>
            </a:prstGeom>
          </p:spPr>
        </p:pic>
        <p:sp>
          <p:nvSpPr>
            <p:cNvPr id="11" name="Jobbra nyíl 6"/>
            <p:cNvSpPr/>
            <p:nvPr/>
          </p:nvSpPr>
          <p:spPr>
            <a:xfrm rot="13226474">
              <a:off x="7866709" y="4658181"/>
              <a:ext cx="498453" cy="1432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Jobbra nyíl 6"/>
            <p:cNvSpPr/>
            <p:nvPr/>
          </p:nvSpPr>
          <p:spPr>
            <a:xfrm rot="18288362">
              <a:off x="8252096" y="4559599"/>
              <a:ext cx="781923" cy="11883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Jobbra nyíl 6"/>
            <p:cNvSpPr/>
            <p:nvPr/>
          </p:nvSpPr>
          <p:spPr>
            <a:xfrm rot="6257705">
              <a:off x="8020789" y="5133540"/>
              <a:ext cx="498453" cy="1432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9084" y="3359419"/>
              <a:ext cx="3962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Surface </a:t>
              </a:r>
              <a:r>
                <a:rPr lang="en-GB" dirty="0" err="1" smtClean="0">
                  <a:solidFill>
                    <a:srgbClr val="FF0000"/>
                  </a:solidFill>
                </a:rPr>
                <a:t>normals</a:t>
              </a:r>
              <a:r>
                <a:rPr lang="en-GB" dirty="0" smtClean="0">
                  <a:solidFill>
                    <a:srgbClr val="FF0000"/>
                  </a:solidFill>
                </a:rPr>
                <a:t> in camera-space 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(only (</a:t>
              </a:r>
              <a:r>
                <a:rPr lang="en-GB" dirty="0" err="1" smtClean="0">
                  <a:solidFill>
                    <a:srgbClr val="FF0000"/>
                  </a:solidFill>
                </a:rPr>
                <a:t>x,y</a:t>
              </a:r>
              <a:r>
                <a:rPr lang="en-GB" dirty="0" smtClean="0">
                  <a:solidFill>
                    <a:srgbClr val="FF0000"/>
                  </a:solidFill>
                </a:rPr>
                <a:t>) coordinates count as </a:t>
              </a:r>
              <a:r>
                <a:rPr lang="en-GB" i="1" dirty="0" smtClean="0">
                  <a:solidFill>
                    <a:srgbClr val="FF0000"/>
                  </a:solidFill>
                </a:rPr>
                <a:t>z</a:t>
              </a:r>
              <a:r>
                <a:rPr lang="en-GB" dirty="0" smtClean="0">
                  <a:solidFill>
                    <a:srgbClr val="FF0000"/>
                  </a:solidFill>
                </a:rPr>
                <a:t> points towards the camera)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 sphere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vertex </a:t>
            </a:r>
            <a:r>
              <a:rPr lang="en-GB" dirty="0" err="1"/>
              <a:t>shader</a:t>
            </a:r>
            <a:r>
              <a:rPr lang="en-GB" dirty="0"/>
              <a:t> transforms the </a:t>
            </a:r>
            <a:r>
              <a:rPr lang="en-GB" dirty="0" smtClean="0"/>
              <a:t>normal</a:t>
            </a:r>
          </a:p>
          <a:p>
            <a:r>
              <a:rPr lang="en-GB" dirty="0" smtClean="0"/>
              <a:t>No other data is needed by the fragment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759960" y="2895039"/>
            <a:ext cx="4183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vertex : POSITION;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normal : NORMAL;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v2f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float4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vertex : SV_POSITION;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normal : NORMAL;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1222" y="3310537"/>
            <a:ext cx="6236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v2f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vert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appdata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v)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v2f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o.vertex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UnityObjectToClipPos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v.vertex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o.normal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GB" dirty="0" smtClean="0">
                <a:latin typeface="Consolas" panose="020B0609020204030204" pitchFamily="49" charset="0"/>
              </a:rPr>
              <a:t>normalize(</a:t>
            </a:r>
            <a:r>
              <a:rPr lang="en-GB" dirty="0" err="1" smtClean="0">
                <a:latin typeface="Consolas" panose="020B0609020204030204" pitchFamily="49" charset="0"/>
              </a:rPr>
              <a:t>mul</a:t>
            </a:r>
            <a:r>
              <a:rPr lang="en-GB" dirty="0" smtClean="0">
                <a:latin typeface="Consolas" panose="020B0609020204030204" pitchFamily="49" charset="0"/>
              </a:rPr>
              <a:t>(UNITY_MATRIX_IT_MV</a:t>
            </a:r>
            <a:r>
              <a:rPr lang="en-GB" dirty="0">
                <a:latin typeface="Consolas" panose="020B0609020204030204" pitchFamily="49" charset="0"/>
              </a:rPr>
              <a:t>, </a:t>
            </a:r>
            <a:endParaRPr lang="en-GB" dirty="0" smtClean="0">
              <a:latin typeface="Consolas" panose="020B0609020204030204" pitchFamily="49" charset="0"/>
            </a:endParaRPr>
          </a:p>
          <a:p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</a:rPr>
              <a:t>                     float4(</a:t>
            </a:r>
            <a:r>
              <a:rPr lang="en-GB" dirty="0" err="1" smtClean="0">
                <a:latin typeface="Consolas" panose="020B0609020204030204" pitchFamily="49" charset="0"/>
              </a:rPr>
              <a:t>v.normal</a:t>
            </a:r>
            <a:r>
              <a:rPr lang="en-GB" dirty="0">
                <a:latin typeface="Consolas" panose="020B0609020204030204" pitchFamily="49" charset="0"/>
              </a:rPr>
              <a:t>, 0)).xyz);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o;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8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 sphere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fragment </a:t>
            </a:r>
            <a:r>
              <a:rPr lang="en-GB" dirty="0" err="1" smtClean="0"/>
              <a:t>shader</a:t>
            </a:r>
            <a:r>
              <a:rPr lang="en-GB" dirty="0" smtClean="0"/>
              <a:t> samples the style texture with the normal</a:t>
            </a:r>
          </a:p>
          <a:p>
            <a:pPr lvl="1"/>
            <a:r>
              <a:rPr lang="en-GB" dirty="0" smtClean="0"/>
              <a:t>The image </a:t>
            </a:r>
            <a:r>
              <a:rPr lang="en-GB" dirty="0" err="1" smtClean="0"/>
              <a:t>center</a:t>
            </a:r>
            <a:r>
              <a:rPr lang="en-GB" dirty="0" smtClean="0"/>
              <a:t> (with (0.5, 0.5) texture coordinates) corresponds to the (0,0)    normal direction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047" y="3688145"/>
            <a:ext cx="64458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fixed4 frag (v2f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SV_Target</a:t>
            </a:r>
            <a:endParaRPr lang="en-GB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N = normalize(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i.normal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float3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litColor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tex2D(_</a:t>
            </a:r>
            <a:r>
              <a:rPr lang="en-GB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float2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(0.5,0.5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N.xy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*0.49).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rgb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GB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Consolas" panose="020B0609020204030204" pitchFamily="49" charset="0"/>
              </a:rPr>
              <a:t>float4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nsolas" panose="020B0609020204030204" pitchFamily="49" charset="0"/>
              </a:rPr>
              <a:t>litColor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, 1);</a:t>
            </a:r>
          </a:p>
          <a:p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01" y="3272141"/>
            <a:ext cx="4772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3" y="1759264"/>
            <a:ext cx="6839824" cy="48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what happens with the lit sphere map if we transform the normal to world-space instead of camera space</a:t>
            </a:r>
          </a:p>
          <a:p>
            <a:pPr lvl="1"/>
            <a:r>
              <a:rPr lang="en-GB" dirty="0" err="1" smtClean="0"/>
              <a:t>o.normal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err="1"/>
              <a:t>UnityObjectToWorldNormal</a:t>
            </a:r>
            <a:r>
              <a:rPr lang="en-GB" dirty="0"/>
              <a:t>(</a:t>
            </a:r>
            <a:r>
              <a:rPr lang="en-GB" dirty="0" err="1"/>
              <a:t>v.normal</a:t>
            </a:r>
            <a:r>
              <a:rPr lang="en-GB" dirty="0" smtClean="0"/>
              <a:t>);</a:t>
            </a:r>
          </a:p>
          <a:p>
            <a:endParaRPr lang="en-GB" dirty="0"/>
          </a:p>
          <a:p>
            <a:r>
              <a:rPr lang="en-GB" dirty="0" smtClean="0"/>
              <a:t>Alternative: transform the normal to the space of the light source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material for a custom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 the Materials folder</a:t>
            </a:r>
          </a:p>
          <a:p>
            <a:r>
              <a:rPr lang="en-GB" dirty="0" smtClean="0"/>
              <a:t>Assets menu → Create → Material</a:t>
            </a:r>
          </a:p>
          <a:p>
            <a:pPr lvl="1"/>
            <a:r>
              <a:rPr lang="en-GB" dirty="0" smtClean="0"/>
              <a:t>Call it “test”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4" y="3476653"/>
            <a:ext cx="10603966" cy="10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 the Materials folder</a:t>
            </a:r>
          </a:p>
          <a:p>
            <a:r>
              <a:rPr lang="en-GB" dirty="0" smtClean="0"/>
              <a:t>Assets menu → Create → </a:t>
            </a:r>
            <a:r>
              <a:rPr lang="en-GB" dirty="0" err="1" smtClean="0"/>
              <a:t>Shader</a:t>
            </a:r>
            <a:r>
              <a:rPr lang="en-GB" dirty="0" smtClean="0"/>
              <a:t> → Unlit </a:t>
            </a:r>
            <a:r>
              <a:rPr lang="en-GB" dirty="0" err="1" smtClean="0"/>
              <a:t>Shader</a:t>
            </a:r>
            <a:endParaRPr lang="en-GB" dirty="0" smtClean="0"/>
          </a:p>
          <a:p>
            <a:pPr lvl="1"/>
            <a:r>
              <a:rPr lang="en-GB" dirty="0" smtClean="0"/>
              <a:t>Call it “test”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Double click to edit the </a:t>
            </a:r>
            <a:r>
              <a:rPr lang="en-GB" dirty="0" err="1" smtClean="0"/>
              <a:t>shader</a:t>
            </a:r>
            <a:r>
              <a:rPr lang="en-GB" dirty="0" smtClean="0"/>
              <a:t> source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3" y="3266124"/>
            <a:ext cx="8263889" cy="13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"Unlit/Test"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51513" y="1911927"/>
            <a:ext cx="3175462" cy="83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03" y="1690688"/>
            <a:ext cx="4097058" cy="3758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61003" y="1690688"/>
            <a:ext cx="2192694" cy="548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61003" y="3034913"/>
            <a:ext cx="1103487" cy="548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61003" y="969740"/>
            <a:ext cx="433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name that appears in the inspector view of the </a:t>
            </a:r>
            <a:r>
              <a:rPr lang="en-GB" dirty="0" err="1" smtClean="0"/>
              <a:t>shader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99" y="1690688"/>
            <a:ext cx="46863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51513" y="1911927"/>
            <a:ext cx="3175462" cy="8313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61003" y="1825624"/>
            <a:ext cx="4645796" cy="41372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72766" y="3772031"/>
            <a:ext cx="3370826" cy="548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14347" y="456554"/>
            <a:ext cx="5740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Menu entry in a material’s inspector view</a:t>
            </a:r>
          </a:p>
          <a:p>
            <a:r>
              <a:rPr lang="en-GB" dirty="0" smtClean="0"/>
              <a:t>The material will use the </a:t>
            </a:r>
            <a:r>
              <a:rPr lang="en-GB" dirty="0" err="1" smtClean="0"/>
              <a:t>shader</a:t>
            </a:r>
            <a:r>
              <a:rPr lang="en-GB" dirty="0" smtClean="0"/>
              <a:t> if we select it from the list</a:t>
            </a:r>
          </a:p>
          <a:p>
            <a:r>
              <a:rPr lang="en-GB" dirty="0" smtClean="0"/>
              <a:t>(Alternative: drag and drop the </a:t>
            </a:r>
            <a:r>
              <a:rPr lang="en-GB" dirty="0" err="1" smtClean="0"/>
              <a:t>shader</a:t>
            </a:r>
            <a:r>
              <a:rPr lang="en-GB" dirty="0" smtClean="0"/>
              <a:t> to the material in the Asset view)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9427" y="1690688"/>
            <a:ext cx="1787830" cy="5486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first Unity </a:t>
            </a:r>
            <a:r>
              <a:rPr lang="en-GB" dirty="0" err="1" smtClean="0"/>
              <a:t>shader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6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Shader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"NPR/Test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Properties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_</a:t>
            </a:r>
            <a:r>
              <a:rPr lang="en-GB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MainTex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"Texture"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, 2D) =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"white"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{}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2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SubShader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{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Tags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 err="1">
                <a:solidFill>
                  <a:srgbClr val="A31515"/>
                </a:solidFill>
                <a:latin typeface="Consolas" panose="020B0609020204030204" pitchFamily="49" charset="0"/>
              </a:rPr>
              <a:t>RenderType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GB" sz="1200" dirty="0">
                <a:solidFill>
                  <a:srgbClr val="A31515"/>
                </a:solidFill>
                <a:latin typeface="Consolas" panose="020B0609020204030204" pitchFamily="49" charset="0"/>
              </a:rPr>
              <a:t>"Opaque"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LOD </a:t>
            </a: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</a:p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Pass</a:t>
            </a:r>
            <a:endParaRPr lang="en-GB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{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// ...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2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54958" y="3114559"/>
            <a:ext cx="144104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4299" y="1647750"/>
            <a:ext cx="510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parameters can be set through the material’s inspector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06" y="2340461"/>
            <a:ext cx="4762500" cy="1933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5958" y="2893525"/>
            <a:ext cx="4704148" cy="8200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3633</Words>
  <Application>Microsoft Office PowerPoint</Application>
  <PresentationFormat>Widescreen</PresentationFormat>
  <Paragraphs>672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Wingdings</vt:lpstr>
      <vt:lpstr>Office Theme</vt:lpstr>
      <vt:lpstr>Unity shader basics</vt:lpstr>
      <vt:lpstr>Materials</vt:lpstr>
      <vt:lpstr>Materials</vt:lpstr>
      <vt:lpstr>3D rendering pipeline</vt:lpstr>
      <vt:lpstr>New material for a custom effect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My first Unity shader</vt:lpstr>
      <vt:lpstr>Let’s code</vt:lpstr>
      <vt:lpstr>Let’s code</vt:lpstr>
      <vt:lpstr>Let’s code</vt:lpstr>
      <vt:lpstr>Let’s code</vt:lpstr>
      <vt:lpstr>Let’s code</vt:lpstr>
      <vt:lpstr>Shader Error</vt:lpstr>
      <vt:lpstr>Let’s code</vt:lpstr>
      <vt:lpstr>Let’s code</vt:lpstr>
      <vt:lpstr>Let’s code</vt:lpstr>
      <vt:lpstr>Let’s code</vt:lpstr>
      <vt:lpstr>Let’s do NPR</vt:lpstr>
      <vt:lpstr>Let’s do NPR</vt:lpstr>
      <vt:lpstr>Let’s do NPR</vt:lpstr>
      <vt:lpstr>Let’s do NPR</vt:lpstr>
      <vt:lpstr>Let’s do NPR</vt:lpstr>
      <vt:lpstr>Let’s do NPR</vt:lpstr>
      <vt:lpstr>Let’s do NPR</vt:lpstr>
      <vt:lpstr>Let’s do NPR</vt:lpstr>
      <vt:lpstr>Let’s do NPR</vt:lpstr>
      <vt:lpstr>Let’s do NPR</vt:lpstr>
      <vt:lpstr>Result</vt:lpstr>
      <vt:lpstr>Drawbacks of toon shading</vt:lpstr>
      <vt:lpstr>Lit sphere map</vt:lpstr>
      <vt:lpstr>Lit sphere map</vt:lpstr>
      <vt:lpstr>Lit sphere map</vt:lpstr>
      <vt:lpstr>Lit sphere map</vt:lpstr>
      <vt:lpstr>Lit sphere map</vt:lpstr>
      <vt:lpstr>Result</vt:lpstr>
      <vt:lpstr>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56</cp:revision>
  <dcterms:created xsi:type="dcterms:W3CDTF">2019-02-26T15:35:02Z</dcterms:created>
  <dcterms:modified xsi:type="dcterms:W3CDTF">2019-02-28T11:22:58Z</dcterms:modified>
</cp:coreProperties>
</file>