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83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4" r:id="rId11"/>
    <p:sldId id="395" r:id="rId12"/>
    <p:sldId id="397" r:id="rId13"/>
    <p:sldId id="398" r:id="rId14"/>
    <p:sldId id="399" r:id="rId15"/>
    <p:sldId id="400" r:id="rId16"/>
    <p:sldId id="403" r:id="rId17"/>
    <p:sldId id="402" r:id="rId18"/>
    <p:sldId id="405" r:id="rId19"/>
    <p:sldId id="406" r:id="rId20"/>
    <p:sldId id="407" r:id="rId21"/>
    <p:sldId id="409" r:id="rId22"/>
    <p:sldId id="408" r:id="rId23"/>
    <p:sldId id="412" r:id="rId24"/>
    <p:sldId id="418" r:id="rId25"/>
    <p:sldId id="413" r:id="rId26"/>
    <p:sldId id="415" r:id="rId27"/>
    <p:sldId id="419" r:id="rId28"/>
    <p:sldId id="414" r:id="rId29"/>
    <p:sldId id="404" r:id="rId30"/>
    <p:sldId id="416" r:id="rId31"/>
    <p:sldId id="417" r:id="rId32"/>
    <p:sldId id="420" r:id="rId33"/>
    <p:sldId id="422" r:id="rId34"/>
    <p:sldId id="425" r:id="rId35"/>
    <p:sldId id="423" r:id="rId36"/>
    <p:sldId id="424" r:id="rId37"/>
    <p:sldId id="427" r:id="rId38"/>
    <p:sldId id="426" r:id="rId39"/>
    <p:sldId id="428" r:id="rId40"/>
    <p:sldId id="429" r:id="rId41"/>
    <p:sldId id="430" r:id="rId42"/>
    <p:sldId id="431" r:id="rId43"/>
    <p:sldId id="433" r:id="rId44"/>
    <p:sldId id="432" r:id="rId45"/>
    <p:sldId id="436" r:id="rId46"/>
    <p:sldId id="437" r:id="rId47"/>
    <p:sldId id="438" r:id="rId48"/>
    <p:sldId id="439" r:id="rId49"/>
    <p:sldId id="442" r:id="rId50"/>
    <p:sldId id="440" r:id="rId51"/>
    <p:sldId id="441" r:id="rId52"/>
    <p:sldId id="445" r:id="rId53"/>
    <p:sldId id="448" r:id="rId54"/>
    <p:sldId id="444" r:id="rId55"/>
    <p:sldId id="446" r:id="rId56"/>
    <p:sldId id="435" r:id="rId57"/>
    <p:sldId id="447" r:id="rId58"/>
    <p:sldId id="401" r:id="rId59"/>
    <p:sldId id="392" r:id="rId60"/>
    <p:sldId id="39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UmiTomi" initials="U" lastIdx="4" clrIdx="1">
    <p:extLst>
      <p:ext uri="{19B8F6BF-5375-455C-9EA6-DF929625EA0E}">
        <p15:presenceInfo xmlns:p15="http://schemas.microsoft.com/office/powerpoint/2012/main" userId="UmiTomi" providerId="None"/>
      </p:ext>
    </p:extLst>
  </p:cmAuthor>
  <p:cmAuthor id="3" name="M" initials="M" lastIdx="1" clrIdx="2">
    <p:extLst>
      <p:ext uri="{19B8F6BF-5375-455C-9EA6-DF929625EA0E}">
        <p15:presenceInfo xmlns:p15="http://schemas.microsoft.com/office/powerpoint/2012/main" userId="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2F76D-4ACA-4A34-B3D0-87EBB8BB3D17}" type="datetimeFigureOut">
              <a:rPr lang="en-US" smtClean="0"/>
              <a:t>2019-05-12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8B87A-954D-4301-B1C4-2C51246CA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0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8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89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4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0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11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24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80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7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6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8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70D75-3133-4407-B497-426DBFE9BB87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1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digg.com/video/nvidia-ai-draw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5U4NgVGAwg" TargetMode="Externa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deepart.io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ma-ai.com/" TargetMode="External"/><Relationship Id="rId2" Type="http://schemas.openxmlformats.org/officeDocument/2006/relationships/hyperlink" Target="https://github.com/ycjing/Neural-Style-Transfer-Pap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stagram.m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and</a:t>
            </a:r>
            <a:br>
              <a:rPr lang="hu-HU" dirty="0" smtClean="0"/>
            </a:br>
            <a:r>
              <a:rPr lang="hu-HU" dirty="0" err="1" smtClean="0"/>
              <a:t>example-based</a:t>
            </a:r>
            <a:r>
              <a:rPr lang="hu-HU" dirty="0" smtClean="0"/>
              <a:t> </a:t>
            </a:r>
            <a:r>
              <a:rPr lang="hu-HU" dirty="0" err="1" smtClean="0"/>
              <a:t>techniques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3769676"/>
            <a:ext cx="2106930" cy="2106930"/>
          </a:xfrm>
          <a:prstGeom prst="rect">
            <a:avLst/>
          </a:prstGeom>
        </p:spPr>
      </p:pic>
      <p:pic>
        <p:nvPicPr>
          <p:cNvPr id="5" name="Picture 4" descr="https://deepart-io.s3.amazonaws.com/cache/dc/27/dc27d346c192d35d1920faca925e7c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14" y="3769676"/>
            <a:ext cx="2111374" cy="21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deepart-io.s3.amazonaws.com/cache/a4/a2/a4a2b815baf30737a3cea123f03bbc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55" y="3775709"/>
            <a:ext cx="2100897" cy="21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Mean</a:t>
            </a:r>
            <a:r>
              <a:rPr lang="hu-HU" dirty="0"/>
              <a:t> </a:t>
            </a:r>
            <a:r>
              <a:rPr lang="hu-HU" dirty="0" smtClean="0"/>
              <a:t>&amp; </a:t>
            </a:r>
            <a:r>
              <a:rPr lang="hu-HU" dirty="0" err="1" smtClean="0"/>
              <a:t>Variance</a:t>
            </a:r>
            <a:r>
              <a:rPr lang="hu-HU" dirty="0" smtClean="0"/>
              <a:t> – </a:t>
            </a:r>
            <a:r>
              <a:rPr lang="hu-HU" dirty="0" err="1" smtClean="0"/>
              <a:t>Reduction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</p:spPr>
        <p:txBody>
          <a:bodyPr/>
          <a:lstStyle/>
          <a:p>
            <a:r>
              <a:rPr lang="hu-HU" dirty="0" smtClean="0"/>
              <a:t>We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compute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 and </a:t>
            </a:r>
            <a:r>
              <a:rPr lang="hu-HU" dirty="0" err="1" smtClean="0"/>
              <a:t>variance</a:t>
            </a:r>
            <a:r>
              <a:rPr lang="hu-HU" dirty="0" smtClean="0"/>
              <a:t> of image </a:t>
            </a:r>
            <a:r>
              <a:rPr lang="hu-HU" dirty="0" err="1" smtClean="0"/>
              <a:t>pixels</a:t>
            </a:r>
            <a:endParaRPr lang="hu-HU" dirty="0" smtClean="0"/>
          </a:p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it in </a:t>
            </a:r>
            <a:r>
              <a:rPr lang="hu-HU" dirty="0" err="1" smtClean="0"/>
              <a:t>real-time</a:t>
            </a:r>
            <a:r>
              <a:rPr lang="hu-HU" dirty="0" smtClean="0"/>
              <a:t> (&gt;25 FPS)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millions</a:t>
            </a:r>
            <a:r>
              <a:rPr lang="hu-HU" dirty="0" smtClean="0"/>
              <a:t> of </a:t>
            </a:r>
            <a:r>
              <a:rPr lang="hu-HU" dirty="0" err="1" smtClean="0"/>
              <a:t>pixels</a:t>
            </a:r>
            <a:r>
              <a:rPr lang="hu-HU" dirty="0" smtClean="0"/>
              <a:t>?</a:t>
            </a:r>
          </a:p>
          <a:p>
            <a:r>
              <a:rPr lang="hu-HU" dirty="0" smtClean="0"/>
              <a:t>Parallel </a:t>
            </a:r>
            <a:r>
              <a:rPr lang="hu-HU" dirty="0" err="1" smtClean="0"/>
              <a:t>reduction</a:t>
            </a:r>
            <a:r>
              <a:rPr lang="hu-HU" dirty="0" smtClean="0"/>
              <a:t> </a:t>
            </a:r>
            <a:r>
              <a:rPr lang="hu-HU" dirty="0" err="1" smtClean="0"/>
              <a:t>programming</a:t>
            </a:r>
            <a:r>
              <a:rPr lang="hu-HU" dirty="0" smtClean="0"/>
              <a:t> </a:t>
            </a:r>
            <a:r>
              <a:rPr lang="hu-HU" dirty="0" err="1" smtClean="0"/>
              <a:t>pattern</a:t>
            </a:r>
            <a:r>
              <a:rPr lang="hu-HU" dirty="0" smtClean="0"/>
              <a:t>!</a:t>
            </a:r>
          </a:p>
          <a:p>
            <a:pPr lvl="1"/>
            <a:r>
              <a:rPr lang="hu-HU" dirty="0" err="1" smtClean="0"/>
              <a:t>Average</a:t>
            </a:r>
            <a:r>
              <a:rPr lang="hu-HU" dirty="0" smtClean="0"/>
              <a:t> </a:t>
            </a:r>
            <a:r>
              <a:rPr lang="hu-HU" dirty="0" err="1" smtClean="0"/>
              <a:t>groups</a:t>
            </a:r>
            <a:r>
              <a:rPr lang="hu-HU" dirty="0" smtClean="0"/>
              <a:t> of </a:t>
            </a:r>
            <a:r>
              <a:rPr lang="hu-HU" dirty="0" err="1" smtClean="0"/>
              <a:t>pixels</a:t>
            </a:r>
            <a:r>
              <a:rPr lang="hu-HU" dirty="0" smtClean="0"/>
              <a:t> in parallel in a </a:t>
            </a:r>
            <a:r>
              <a:rPr lang="hu-HU" dirty="0" err="1" smtClean="0"/>
              <a:t>binary</a:t>
            </a:r>
            <a:r>
              <a:rPr lang="hu-HU" dirty="0" smtClean="0"/>
              <a:t> </a:t>
            </a:r>
            <a:r>
              <a:rPr lang="hu-HU" dirty="0" err="1" smtClean="0"/>
              <a:t>tree</a:t>
            </a:r>
            <a:r>
              <a:rPr lang="hu-HU" dirty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pattern</a:t>
            </a:r>
            <a:endParaRPr lang="en-US" dirty="0"/>
          </a:p>
        </p:txBody>
      </p:sp>
      <p:grpSp>
        <p:nvGrpSpPr>
          <p:cNvPr id="90" name="Csoportba foglalás 89"/>
          <p:cNvGrpSpPr/>
          <p:nvPr/>
        </p:nvGrpSpPr>
        <p:grpSpPr>
          <a:xfrm>
            <a:off x="3684984" y="3681254"/>
            <a:ext cx="4822032" cy="3068004"/>
            <a:chOff x="3098958" y="3704114"/>
            <a:chExt cx="4822032" cy="3068004"/>
          </a:xfrm>
        </p:grpSpPr>
        <p:sp>
          <p:nvSpPr>
            <p:cNvPr id="5" name="Ellipszis 4"/>
            <p:cNvSpPr/>
            <p:nvPr/>
          </p:nvSpPr>
          <p:spPr>
            <a:xfrm>
              <a:off x="3098958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Ellipszis 5"/>
            <p:cNvSpPr/>
            <p:nvPr/>
          </p:nvSpPr>
          <p:spPr>
            <a:xfrm>
              <a:off x="3719988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Ellipszis 6"/>
            <p:cNvSpPr/>
            <p:nvPr/>
          </p:nvSpPr>
          <p:spPr>
            <a:xfrm>
              <a:off x="4341018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4962048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6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Ellipszis 8"/>
            <p:cNvSpPr/>
            <p:nvPr/>
          </p:nvSpPr>
          <p:spPr>
            <a:xfrm>
              <a:off x="5542596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Ellipszis 9"/>
            <p:cNvSpPr/>
            <p:nvPr/>
          </p:nvSpPr>
          <p:spPr>
            <a:xfrm>
              <a:off x="6163626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zis 10"/>
            <p:cNvSpPr/>
            <p:nvPr/>
          </p:nvSpPr>
          <p:spPr>
            <a:xfrm>
              <a:off x="6796086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6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Ellipszis 11"/>
            <p:cNvSpPr/>
            <p:nvPr/>
          </p:nvSpPr>
          <p:spPr>
            <a:xfrm>
              <a:off x="7417116" y="370411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Egyenes összekötő 13"/>
            <p:cNvCxnSpPr>
              <a:stCxn id="5" idx="4"/>
              <a:endCxn id="36" idx="0"/>
            </p:cNvCxnSpPr>
            <p:nvPr/>
          </p:nvCxnSpPr>
          <p:spPr>
            <a:xfrm>
              <a:off x="3350895" y="4207988"/>
              <a:ext cx="315515" cy="4925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/>
            <p:cNvCxnSpPr>
              <a:stCxn id="6" idx="4"/>
              <a:endCxn id="36" idx="0"/>
            </p:cNvCxnSpPr>
            <p:nvPr/>
          </p:nvCxnSpPr>
          <p:spPr>
            <a:xfrm flipH="1">
              <a:off x="3666410" y="4207988"/>
              <a:ext cx="305515" cy="4925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lipszis 35"/>
            <p:cNvSpPr/>
            <p:nvPr/>
          </p:nvSpPr>
          <p:spPr>
            <a:xfrm>
              <a:off x="3414473" y="4700508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1" name="Ellipszis 40"/>
            <p:cNvSpPr/>
            <p:nvPr/>
          </p:nvSpPr>
          <p:spPr>
            <a:xfrm>
              <a:off x="4633194" y="4700508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4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2" name="Ellipszis 41"/>
            <p:cNvSpPr/>
            <p:nvPr/>
          </p:nvSpPr>
          <p:spPr>
            <a:xfrm>
              <a:off x="5844063" y="4701779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3" name="Ellipszis 42"/>
            <p:cNvSpPr/>
            <p:nvPr/>
          </p:nvSpPr>
          <p:spPr>
            <a:xfrm>
              <a:off x="7093980" y="4700508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4" name="Ellipszis 43"/>
            <p:cNvSpPr/>
            <p:nvPr/>
          </p:nvSpPr>
          <p:spPr>
            <a:xfrm>
              <a:off x="3997167" y="5530252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3.5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5" name="Ellipszis 44"/>
            <p:cNvSpPr/>
            <p:nvPr/>
          </p:nvSpPr>
          <p:spPr>
            <a:xfrm>
              <a:off x="6451758" y="552529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2.5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6" name="Ellipszis 45"/>
            <p:cNvSpPr/>
            <p:nvPr/>
          </p:nvSpPr>
          <p:spPr>
            <a:xfrm>
              <a:off x="5251608" y="6268244"/>
              <a:ext cx="503874" cy="50387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Egyenes összekötő 46"/>
            <p:cNvCxnSpPr>
              <a:stCxn id="7" idx="4"/>
              <a:endCxn id="41" idx="0"/>
            </p:cNvCxnSpPr>
            <p:nvPr/>
          </p:nvCxnSpPr>
          <p:spPr>
            <a:xfrm>
              <a:off x="4592955" y="4207988"/>
              <a:ext cx="292176" cy="4925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/>
            <p:cNvCxnSpPr>
              <a:stCxn id="8" idx="4"/>
              <a:endCxn id="41" idx="0"/>
            </p:cNvCxnSpPr>
            <p:nvPr/>
          </p:nvCxnSpPr>
          <p:spPr>
            <a:xfrm flipH="1">
              <a:off x="4885131" y="4207988"/>
              <a:ext cx="328854" cy="4925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54"/>
            <p:cNvCxnSpPr>
              <a:stCxn id="9" idx="4"/>
              <a:endCxn id="42" idx="0"/>
            </p:cNvCxnSpPr>
            <p:nvPr/>
          </p:nvCxnSpPr>
          <p:spPr>
            <a:xfrm>
              <a:off x="5794533" y="4207988"/>
              <a:ext cx="301467" cy="4937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>
              <a:stCxn id="10" idx="4"/>
              <a:endCxn id="42" idx="0"/>
            </p:cNvCxnSpPr>
            <p:nvPr/>
          </p:nvCxnSpPr>
          <p:spPr>
            <a:xfrm flipH="1">
              <a:off x="6096000" y="4207988"/>
              <a:ext cx="319563" cy="4937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60"/>
            <p:cNvCxnSpPr>
              <a:stCxn id="11" idx="4"/>
              <a:endCxn id="43" idx="0"/>
            </p:cNvCxnSpPr>
            <p:nvPr/>
          </p:nvCxnSpPr>
          <p:spPr>
            <a:xfrm>
              <a:off x="7048023" y="4207988"/>
              <a:ext cx="297894" cy="4925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63"/>
            <p:cNvCxnSpPr>
              <a:stCxn id="12" idx="4"/>
              <a:endCxn id="43" idx="0"/>
            </p:cNvCxnSpPr>
            <p:nvPr/>
          </p:nvCxnSpPr>
          <p:spPr>
            <a:xfrm flipH="1">
              <a:off x="7345917" y="4207988"/>
              <a:ext cx="323136" cy="4925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66"/>
            <p:cNvCxnSpPr>
              <a:stCxn id="36" idx="4"/>
              <a:endCxn id="44" idx="0"/>
            </p:cNvCxnSpPr>
            <p:nvPr/>
          </p:nvCxnSpPr>
          <p:spPr>
            <a:xfrm>
              <a:off x="3666410" y="5204382"/>
              <a:ext cx="582694" cy="3258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69"/>
            <p:cNvCxnSpPr>
              <a:stCxn id="41" idx="4"/>
              <a:endCxn id="44" idx="0"/>
            </p:cNvCxnSpPr>
            <p:nvPr/>
          </p:nvCxnSpPr>
          <p:spPr>
            <a:xfrm flipH="1">
              <a:off x="4249104" y="5204382"/>
              <a:ext cx="636027" cy="3258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72"/>
            <p:cNvCxnSpPr>
              <a:stCxn id="42" idx="4"/>
              <a:endCxn id="45" idx="0"/>
            </p:cNvCxnSpPr>
            <p:nvPr/>
          </p:nvCxnSpPr>
          <p:spPr>
            <a:xfrm>
              <a:off x="6096000" y="5205653"/>
              <a:ext cx="607695" cy="3196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75"/>
            <p:cNvCxnSpPr>
              <a:stCxn id="43" idx="4"/>
              <a:endCxn id="45" idx="0"/>
            </p:cNvCxnSpPr>
            <p:nvPr/>
          </p:nvCxnSpPr>
          <p:spPr>
            <a:xfrm flipH="1">
              <a:off x="6703695" y="5204382"/>
              <a:ext cx="642222" cy="3209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78"/>
            <p:cNvCxnSpPr>
              <a:stCxn id="44" idx="4"/>
              <a:endCxn id="46" idx="0"/>
            </p:cNvCxnSpPr>
            <p:nvPr/>
          </p:nvCxnSpPr>
          <p:spPr>
            <a:xfrm>
              <a:off x="4249104" y="6034126"/>
              <a:ext cx="1254441" cy="2341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gyenes összekötő 81"/>
            <p:cNvCxnSpPr>
              <a:stCxn id="45" idx="4"/>
              <a:endCxn id="46" idx="0"/>
            </p:cNvCxnSpPr>
            <p:nvPr/>
          </p:nvCxnSpPr>
          <p:spPr>
            <a:xfrm flipH="1">
              <a:off x="5503545" y="6029168"/>
              <a:ext cx="1200150" cy="2390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43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Mean</a:t>
            </a:r>
            <a:r>
              <a:rPr lang="hu-HU" dirty="0"/>
              <a:t> </a:t>
            </a:r>
            <a:r>
              <a:rPr lang="hu-HU" dirty="0" smtClean="0"/>
              <a:t>&amp; </a:t>
            </a:r>
            <a:r>
              <a:rPr lang="hu-HU" dirty="0" err="1" smtClean="0"/>
              <a:t>Variance</a:t>
            </a:r>
            <a:r>
              <a:rPr lang="hu-HU" dirty="0" smtClean="0"/>
              <a:t> – </a:t>
            </a:r>
            <a:r>
              <a:rPr lang="hu-HU" dirty="0" err="1" smtClean="0"/>
              <a:t>Mip-Mapping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averaging</a:t>
            </a:r>
            <a:r>
              <a:rPr lang="hu-HU" dirty="0" smtClean="0"/>
              <a:t> </a:t>
            </a:r>
            <a:r>
              <a:rPr lang="hu-HU" dirty="0" smtClean="0"/>
              <a:t>parallel </a:t>
            </a:r>
            <a:r>
              <a:rPr lang="hu-HU" dirty="0" err="1" smtClean="0"/>
              <a:t>reduction</a:t>
            </a:r>
            <a:r>
              <a:rPr lang="hu-HU" dirty="0" smtClean="0"/>
              <a:t> </a:t>
            </a:r>
            <a:r>
              <a:rPr lang="hu-HU" dirty="0" smtClean="0"/>
              <a:t>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Mip-Mapping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image </a:t>
            </a:r>
            <a:r>
              <a:rPr lang="hu-HU" dirty="0" err="1" smtClean="0"/>
              <a:t>pyramid</a:t>
            </a:r>
            <a:r>
              <a:rPr lang="hu-HU" dirty="0" smtClean="0"/>
              <a:t> </a:t>
            </a:r>
            <a:r>
              <a:rPr lang="hu-HU" dirty="0" err="1" smtClean="0"/>
              <a:t>generation</a:t>
            </a:r>
            <a:r>
              <a:rPr lang="hu-HU" dirty="0" smtClean="0"/>
              <a:t>) </a:t>
            </a:r>
            <a:r>
              <a:rPr lang="hu-HU" dirty="0" err="1" smtClean="0"/>
              <a:t>does</a:t>
            </a:r>
            <a:r>
              <a:rPr lang="hu-HU" dirty="0" smtClean="0"/>
              <a:t>: 1 pixel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coarser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 of 4 </a:t>
            </a:r>
            <a:r>
              <a:rPr lang="hu-HU" dirty="0" err="1" smtClean="0"/>
              <a:t>pixels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finer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r>
              <a:rPr lang="hu-HU" dirty="0" smtClean="0"/>
              <a:t>The </a:t>
            </a:r>
            <a:r>
              <a:rPr lang="hu-HU" dirty="0" err="1" smtClean="0"/>
              <a:t>coarsest</a:t>
            </a:r>
            <a:r>
              <a:rPr lang="hu-HU" dirty="0" smtClean="0"/>
              <a:t> </a:t>
            </a:r>
            <a:r>
              <a:rPr lang="hu-HU" dirty="0" err="1" smtClean="0"/>
              <a:t>Mip</a:t>
            </a:r>
            <a:r>
              <a:rPr lang="hu-HU" dirty="0" smtClean="0"/>
              <a:t>-Map </a:t>
            </a:r>
            <a:r>
              <a:rPr lang="hu-HU" dirty="0" err="1" smtClean="0"/>
              <a:t>level</a:t>
            </a:r>
            <a:r>
              <a:rPr lang="hu-HU" dirty="0" smtClean="0"/>
              <a:t> </a:t>
            </a:r>
            <a:r>
              <a:rPr lang="hu-HU" dirty="0" err="1" smtClean="0"/>
              <a:t>contains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pixel </a:t>
            </a:r>
            <a:r>
              <a:rPr lang="hu-HU" dirty="0" err="1" smtClean="0"/>
              <a:t>mean</a:t>
            </a:r>
            <a:endParaRPr lang="en-US" dirty="0"/>
          </a:p>
        </p:txBody>
      </p:sp>
      <p:pic>
        <p:nvPicPr>
          <p:cNvPr id="5122" name="Picture 2" descr="KÃ©ptalÃ¡lat a kÃ¶vetkezÅre: âlena mip-map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45" y="3198389"/>
            <a:ext cx="5079365" cy="33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629400" y="6307411"/>
            <a:ext cx="4543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1x1 pixel </a:t>
            </a:r>
            <a:r>
              <a:rPr lang="hu-HU" sz="2400" dirty="0" err="1" smtClean="0"/>
              <a:t>level</a:t>
            </a:r>
            <a:r>
              <a:rPr lang="hu-HU" sz="2400" dirty="0" smtClean="0"/>
              <a:t>: </a:t>
            </a:r>
            <a:r>
              <a:rPr lang="hu-HU" sz="2400" dirty="0" err="1" smtClean="0"/>
              <a:t>average</a:t>
            </a:r>
            <a:r>
              <a:rPr lang="hu-HU" sz="2400" dirty="0" smtClean="0"/>
              <a:t> of </a:t>
            </a:r>
            <a:r>
              <a:rPr lang="hu-HU" sz="2400" dirty="0" err="1" smtClean="0"/>
              <a:t>all</a:t>
            </a:r>
            <a:r>
              <a:rPr lang="hu-HU" sz="2400" dirty="0" smtClean="0"/>
              <a:t> </a:t>
            </a:r>
            <a:r>
              <a:rPr lang="hu-HU" sz="2400" dirty="0" err="1" smtClean="0"/>
              <a:t>pixels</a:t>
            </a:r>
            <a:endParaRPr lang="en-US" sz="2400" dirty="0"/>
          </a:p>
        </p:txBody>
      </p:sp>
      <p:sp>
        <p:nvSpPr>
          <p:cNvPr id="37" name="Téglalap 36"/>
          <p:cNvSpPr/>
          <p:nvPr/>
        </p:nvSpPr>
        <p:spPr>
          <a:xfrm>
            <a:off x="4510333" y="6468994"/>
            <a:ext cx="130247" cy="1385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4766310" y="6538244"/>
            <a:ext cx="17373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Variance</a:t>
            </a:r>
            <a:r>
              <a:rPr lang="hu-HU" dirty="0" smtClean="0"/>
              <a:t> </a:t>
            </a:r>
            <a:r>
              <a:rPr lang="hu-HU" dirty="0" err="1" smtClean="0"/>
              <a:t>computation</a:t>
            </a:r>
            <a:r>
              <a:rPr lang="hu-HU" dirty="0" smtClean="0"/>
              <a:t> –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 smtClean="0"/>
                  <a:t>Recall: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] </m:t>
                            </m:r>
                          </m:e>
                        </m:d>
                        <m:r>
                          <a:rPr lang="hu-HU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hu-HU" i="1" baseline="30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]2</m:t>
                    </m:r>
                  </m:oMath>
                </a14:m>
                <a:endParaRPr lang="hu-HU" dirty="0" smtClean="0"/>
              </a:p>
              <a:p>
                <a:endParaRPr lang="hu-HU" dirty="0" smtClean="0"/>
              </a:p>
              <a:p>
                <a:r>
                  <a:rPr lang="hu-HU" dirty="0" err="1" smtClean="0"/>
                  <a:t>First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compute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mean</a:t>
                </a:r>
                <a:r>
                  <a:rPr lang="hu-HU" dirty="0" smtClean="0"/>
                  <a:t> of pixel </a:t>
                </a:r>
                <a:r>
                  <a:rPr lang="hu-HU" dirty="0" err="1" smtClean="0"/>
                  <a:t>colors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hu-HU" dirty="0" smtClean="0"/>
                  <a:t> </a:t>
                </a:r>
                <a:r>
                  <a:rPr lang="hu-HU" dirty="0" err="1" smtClean="0"/>
                  <a:t>by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generating</a:t>
                </a:r>
                <a:r>
                  <a:rPr lang="hu-HU" dirty="0" smtClean="0"/>
                  <a:t> a </a:t>
                </a:r>
                <a:r>
                  <a:rPr lang="hu-HU" dirty="0" err="1" smtClean="0"/>
                  <a:t>Mip</a:t>
                </a:r>
                <a:r>
                  <a:rPr lang="hu-HU" dirty="0" smtClean="0"/>
                  <a:t>-Map </a:t>
                </a:r>
                <a:r>
                  <a:rPr lang="hu-HU" dirty="0" err="1" smtClean="0"/>
                  <a:t>pyramid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lowest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</a:t>
                </a:r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mean</a:t>
                </a:r>
                <a:endParaRPr lang="hu-HU" dirty="0" smtClean="0"/>
              </a:p>
              <a:p>
                <a:r>
                  <a:rPr lang="hu-HU" dirty="0" err="1" smtClean="0"/>
                  <a:t>Then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every</a:t>
                </a:r>
                <a:r>
                  <a:rPr lang="hu-HU" dirty="0" smtClean="0"/>
                  <a:t> pixel </a:t>
                </a:r>
                <a:r>
                  <a:rPr lang="hu-HU" dirty="0" err="1" smtClean="0"/>
                  <a:t>compute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hu-HU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hu-HU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hu-HU" b="0" i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] </m:t>
                        </m:r>
                      </m:e>
                    </m:d>
                    <m:r>
                      <a:rPr lang="hu-HU" i="1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hu-HU" dirty="0"/>
              </a:p>
              <a:p>
                <a:r>
                  <a:rPr lang="hu-HU" dirty="0" err="1" smtClean="0"/>
                  <a:t>Generate</a:t>
                </a:r>
                <a:r>
                  <a:rPr lang="hu-HU" dirty="0" smtClean="0"/>
                  <a:t> a </a:t>
                </a:r>
                <a:r>
                  <a:rPr lang="hu-HU" dirty="0" err="1" smtClean="0"/>
                  <a:t>Mip</a:t>
                </a:r>
                <a:r>
                  <a:rPr lang="hu-HU" dirty="0" smtClean="0"/>
                  <a:t>-Map </a:t>
                </a:r>
                <a:r>
                  <a:rPr lang="hu-HU" dirty="0" err="1" smtClean="0"/>
                  <a:t>pyramid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on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D-</a:t>
                </a:r>
                <a:r>
                  <a:rPr lang="hu-HU" dirty="0" err="1" smtClean="0"/>
                  <a:t>values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lowest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</a:t>
                </a:r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average</a:t>
                </a:r>
                <a:r>
                  <a:rPr lang="hu-HU" dirty="0" smtClean="0"/>
                  <a:t> of D-</a:t>
                </a:r>
                <a:r>
                  <a:rPr lang="hu-HU" dirty="0" err="1" smtClean="0"/>
                  <a:t>values</a:t>
                </a:r>
                <a:r>
                  <a:rPr lang="hu-HU" dirty="0" smtClean="0"/>
                  <a:t>, i.e.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pixel </a:t>
                </a:r>
                <a:r>
                  <a:rPr lang="hu-HU" dirty="0" err="1" smtClean="0"/>
                  <a:t>color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variance</a:t>
                </a:r>
                <a:endParaRPr lang="hu-HU" dirty="0" smtClean="0"/>
              </a:p>
              <a:p>
                <a:endParaRPr lang="hu-HU" dirty="0" smtClean="0"/>
              </a:p>
              <a:p>
                <a:r>
                  <a:rPr lang="hu-HU" dirty="0" err="1" smtClean="0"/>
                  <a:t>This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method</a:t>
                </a:r>
                <a:r>
                  <a:rPr lang="hu-HU" dirty="0" smtClean="0"/>
                  <a:t> is </a:t>
                </a:r>
                <a:r>
                  <a:rPr lang="hu-HU" dirty="0" err="1" smtClean="0"/>
                  <a:t>discussed</a:t>
                </a:r>
                <a:r>
                  <a:rPr lang="hu-HU" dirty="0" smtClean="0"/>
                  <a:t> </a:t>
                </a:r>
                <a:r>
                  <a:rPr lang="hu-HU" dirty="0" smtClean="0"/>
                  <a:t>in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practicals</a:t>
                </a:r>
                <a:endParaRPr lang="hu-HU" dirty="0" smtClean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3641653" y="1805554"/>
            <a:ext cx="2541977" cy="50330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5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Variance</a:t>
            </a:r>
            <a:r>
              <a:rPr lang="hu-HU" dirty="0" smtClean="0"/>
              <a:t> </a:t>
            </a:r>
            <a:r>
              <a:rPr lang="hu-HU" dirty="0" err="1" smtClean="0"/>
              <a:t>computation</a:t>
            </a:r>
            <a:r>
              <a:rPr lang="hu-HU" dirty="0" smtClean="0"/>
              <a:t> – </a:t>
            </a:r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 smtClean="0"/>
                  <a:t>Recall: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] </m:t>
                            </m:r>
                          </m:e>
                        </m:d>
                        <m:r>
                          <a:rPr lang="hu-HU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hu-HU" i="1" baseline="30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]2</m:t>
                    </m:r>
                  </m:oMath>
                </a14:m>
                <a:endParaRPr lang="hu-HU" dirty="0" smtClean="0"/>
              </a:p>
              <a:p>
                <a:endParaRPr lang="hu-HU" dirty="0" smtClean="0"/>
              </a:p>
              <a:p>
                <a:r>
                  <a:rPr lang="hu-HU" dirty="0" smtClean="0"/>
                  <a:t>The </a:t>
                </a:r>
                <a:r>
                  <a:rPr lang="hu-HU" dirty="0" err="1" smtClean="0"/>
                  <a:t>mean</a:t>
                </a:r>
                <a:r>
                  <a:rPr lang="hu-HU" dirty="0" smtClean="0"/>
                  <a:t> and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variance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can</a:t>
                </a:r>
                <a:r>
                  <a:rPr lang="hu-HU" dirty="0" smtClean="0"/>
                  <a:t> be </a:t>
                </a:r>
                <a:r>
                  <a:rPr lang="hu-HU" dirty="0" err="1" smtClean="0"/>
                  <a:t>computed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simultaneously</a:t>
                </a:r>
                <a:r>
                  <a:rPr lang="hu-HU" dirty="0" smtClean="0"/>
                  <a:t> </a:t>
                </a:r>
                <a:r>
                  <a:rPr lang="hu-HU" dirty="0" smtClean="0"/>
                  <a:t>   (</a:t>
                </a:r>
                <a:r>
                  <a:rPr lang="hu-HU" dirty="0" err="1" smtClean="0"/>
                  <a:t>shader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pipeline</a:t>
                </a:r>
                <a:r>
                  <a:rPr lang="hu-HU" dirty="0" smtClean="0"/>
                  <a:t>: </a:t>
                </a:r>
                <a:r>
                  <a:rPr lang="hu-HU" dirty="0" err="1" smtClean="0"/>
                  <a:t>multiple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render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targets</a:t>
                </a:r>
                <a:r>
                  <a:rPr lang="hu-HU" dirty="0" smtClean="0"/>
                  <a:t>), </a:t>
                </a:r>
                <a:r>
                  <a:rPr lang="hu-HU" dirty="0" err="1" smtClean="0"/>
                  <a:t>by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separately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averaging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pixel </a:t>
                </a:r>
                <a:r>
                  <a:rPr lang="hu-HU" dirty="0" err="1" smtClean="0"/>
                  <a:t>colors</a:t>
                </a:r>
                <a:r>
                  <a:rPr lang="hu-HU" dirty="0" smtClean="0"/>
                  <a:t> and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squared</a:t>
                </a:r>
                <a:r>
                  <a:rPr lang="hu-HU" dirty="0" smtClean="0"/>
                  <a:t> pixel </a:t>
                </a:r>
                <a:r>
                  <a:rPr lang="hu-HU" dirty="0" err="1" smtClean="0"/>
                  <a:t>colors</a:t>
                </a:r>
                <a:endParaRPr lang="hu-HU" dirty="0" smtClean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églalap 3"/>
          <p:cNvSpPr/>
          <p:nvPr/>
        </p:nvSpPr>
        <p:spPr>
          <a:xfrm>
            <a:off x="6457950" y="1805554"/>
            <a:ext cx="2366010" cy="50330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More </a:t>
            </a:r>
            <a:r>
              <a:rPr lang="hu-HU" dirty="0" err="1" smtClean="0"/>
              <a:t>sophisticated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8045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and </a:t>
            </a:r>
            <a:r>
              <a:rPr lang="hu-HU" dirty="0" err="1" smtClean="0"/>
              <a:t>variance</a:t>
            </a:r>
            <a:r>
              <a:rPr lang="hu-HU" dirty="0" smtClean="0"/>
              <a:t> </a:t>
            </a:r>
            <a:r>
              <a:rPr lang="hu-HU" dirty="0" err="1" smtClean="0"/>
              <a:t>value</a:t>
            </a:r>
            <a:r>
              <a:rPr lang="hu-HU" dirty="0" smtClean="0"/>
              <a:t>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capture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image and it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consider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content</a:t>
            </a:r>
            <a:endParaRPr lang="hu-HU" dirty="0" smtClean="0"/>
          </a:p>
          <a:p>
            <a:r>
              <a:rPr lang="hu-HU" dirty="0" err="1" smtClean="0"/>
              <a:t>Result</a:t>
            </a:r>
            <a:r>
              <a:rPr lang="hu-HU" dirty="0" err="1" smtClean="0"/>
              <a:t>s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become</a:t>
            </a:r>
            <a:r>
              <a:rPr lang="hu-HU" dirty="0" smtClean="0"/>
              <a:t> </a:t>
            </a:r>
            <a:r>
              <a:rPr lang="hu-HU" dirty="0" err="1" smtClean="0"/>
              <a:t>unrealistic</a:t>
            </a:r>
            <a:endParaRPr lang="hu-HU" dirty="0" smtClean="0"/>
          </a:p>
          <a:p>
            <a:pPr lvl="1"/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sky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transform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green</a:t>
            </a:r>
            <a:r>
              <a:rPr lang="hu-HU" dirty="0" smtClean="0"/>
              <a:t>, </a:t>
            </a:r>
            <a:r>
              <a:rPr lang="hu-HU" dirty="0" err="1" smtClean="0"/>
              <a:t>skin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become</a:t>
            </a:r>
            <a:r>
              <a:rPr lang="hu-HU" dirty="0" smtClean="0"/>
              <a:t> </a:t>
            </a:r>
            <a:r>
              <a:rPr lang="hu-HU" dirty="0" err="1" smtClean="0"/>
              <a:t>purple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approaches</a:t>
            </a:r>
            <a:r>
              <a:rPr lang="hu-HU" dirty="0" smtClean="0"/>
              <a:t> </a:t>
            </a:r>
            <a:r>
              <a:rPr lang="hu-HU" dirty="0" err="1" smtClean="0"/>
              <a:t>found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literature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overcome</a:t>
            </a:r>
            <a:r>
              <a:rPr lang="hu-HU" dirty="0" smtClean="0"/>
              <a:t>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limitations</a:t>
            </a:r>
            <a:r>
              <a:rPr lang="hu-HU" dirty="0" smtClean="0"/>
              <a:t>:</a:t>
            </a:r>
            <a:endParaRPr lang="hu-HU" dirty="0" smtClean="0"/>
          </a:p>
          <a:p>
            <a:pPr lvl="1"/>
            <a:r>
              <a:rPr lang="hu-HU" dirty="0" err="1" smtClean="0"/>
              <a:t>Clustering</a:t>
            </a:r>
            <a:r>
              <a:rPr lang="hu-HU" dirty="0" smtClean="0"/>
              <a:t> of image </a:t>
            </a:r>
            <a:r>
              <a:rPr lang="hu-HU" dirty="0" err="1" smtClean="0"/>
              <a:t>colors</a:t>
            </a:r>
            <a:r>
              <a:rPr lang="hu-HU" dirty="0" smtClean="0"/>
              <a:t>, </a:t>
            </a:r>
            <a:r>
              <a:rPr lang="hu-HU" dirty="0" err="1" smtClean="0"/>
              <a:t>match</a:t>
            </a:r>
            <a:r>
              <a:rPr lang="hu-HU" dirty="0" smtClean="0"/>
              <a:t> </a:t>
            </a:r>
            <a:r>
              <a:rPr lang="hu-HU" dirty="0" err="1" smtClean="0"/>
              <a:t>clusters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optimization</a:t>
            </a:r>
            <a:endParaRPr lang="hu-HU" dirty="0" smtClean="0"/>
          </a:p>
          <a:p>
            <a:pPr lvl="1"/>
            <a:r>
              <a:rPr lang="hu-HU" dirty="0" err="1" smtClean="0"/>
              <a:t>Treat</a:t>
            </a:r>
            <a:r>
              <a:rPr lang="hu-HU" dirty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, </a:t>
            </a:r>
            <a:r>
              <a:rPr lang="hu-HU" dirty="0" err="1" smtClean="0"/>
              <a:t>match</a:t>
            </a:r>
            <a:r>
              <a:rPr lang="hu-HU" dirty="0" smtClean="0"/>
              <a:t> PDF-s</a:t>
            </a:r>
          </a:p>
          <a:p>
            <a:pPr lvl="1"/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predefined</a:t>
            </a:r>
            <a:r>
              <a:rPr lang="hu-HU" dirty="0" smtClean="0"/>
              <a:t> </a:t>
            </a:r>
            <a:r>
              <a:rPr lang="hu-HU" dirty="0" err="1" smtClean="0"/>
              <a:t>color-palettes</a:t>
            </a:r>
            <a:r>
              <a:rPr lang="hu-HU" dirty="0" smtClean="0"/>
              <a:t> and </a:t>
            </a:r>
            <a:r>
              <a:rPr lang="hu-HU" dirty="0" err="1" smtClean="0"/>
              <a:t>optimize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harmony</a:t>
            </a:r>
            <a:endParaRPr lang="hu-HU" dirty="0" smtClean="0"/>
          </a:p>
          <a:p>
            <a:pPr lvl="1"/>
            <a:r>
              <a:rPr lang="hu-HU" dirty="0" smtClean="0"/>
              <a:t>Data-</a:t>
            </a:r>
            <a:r>
              <a:rPr lang="hu-HU" dirty="0" err="1" smtClean="0"/>
              <a:t>driven</a:t>
            </a:r>
            <a:r>
              <a:rPr lang="hu-HU" dirty="0" smtClean="0"/>
              <a:t> </a:t>
            </a:r>
            <a:r>
              <a:rPr lang="hu-HU" dirty="0" err="1" smtClean="0"/>
              <a:t>approach</a:t>
            </a:r>
            <a:r>
              <a:rPr lang="hu-HU" dirty="0" smtClean="0"/>
              <a:t>: </a:t>
            </a:r>
            <a:r>
              <a:rPr lang="hu-HU" dirty="0" err="1" smtClean="0"/>
              <a:t>identify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faces</a:t>
            </a:r>
            <a:r>
              <a:rPr lang="hu-HU" dirty="0" smtClean="0"/>
              <a:t>)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and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colors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identical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endParaRPr lang="hu-HU" dirty="0" smtClean="0"/>
          </a:p>
          <a:p>
            <a:pPr lvl="2"/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avoid</a:t>
            </a:r>
            <a:r>
              <a:rPr lang="hu-HU" dirty="0" smtClean="0"/>
              <a:t> </a:t>
            </a:r>
            <a:r>
              <a:rPr lang="hu-HU" dirty="0" err="1" smtClean="0"/>
              <a:t>unnatural</a:t>
            </a:r>
            <a:r>
              <a:rPr lang="hu-HU" dirty="0" smtClean="0"/>
              <a:t> </a:t>
            </a:r>
            <a:r>
              <a:rPr lang="hu-HU" dirty="0" err="1" smtClean="0"/>
              <a:t>colors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green</a:t>
            </a:r>
            <a:r>
              <a:rPr lang="hu-HU" dirty="0" smtClean="0"/>
              <a:t> </a:t>
            </a:r>
            <a:r>
              <a:rPr lang="hu-HU" dirty="0" err="1" smtClean="0"/>
              <a:t>sky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purple</a:t>
            </a:r>
            <a:r>
              <a:rPr lang="hu-HU" dirty="0" smtClean="0"/>
              <a:t> </a:t>
            </a:r>
            <a:r>
              <a:rPr lang="hu-HU" dirty="0" err="1" smtClean="0"/>
              <a:t>skin</a:t>
            </a:r>
            <a:endParaRPr lang="hu-HU" dirty="0" smtClean="0"/>
          </a:p>
          <a:p>
            <a:pPr lvl="2"/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labeled</a:t>
            </a:r>
            <a:r>
              <a:rPr lang="hu-HU" dirty="0" smtClean="0"/>
              <a:t> </a:t>
            </a:r>
            <a:r>
              <a:rPr lang="hu-HU" dirty="0" err="1" smtClean="0"/>
              <a:t>training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smtClean="0"/>
              <a:t>and </a:t>
            </a:r>
            <a:r>
              <a:rPr lang="hu-HU" dirty="0" err="1" smtClean="0"/>
              <a:t>machine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identify</a:t>
            </a:r>
            <a:r>
              <a:rPr lang="hu-HU" dirty="0" smtClean="0"/>
              <a:t> </a:t>
            </a:r>
            <a:r>
              <a:rPr lang="hu-HU" dirty="0" err="1" smtClean="0"/>
              <a:t>arbitrary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endParaRPr lang="hu-HU" dirty="0" smtClean="0"/>
          </a:p>
          <a:p>
            <a:r>
              <a:rPr lang="hu-HU" dirty="0" err="1" smtClean="0"/>
              <a:t>Algorithm</a:t>
            </a:r>
            <a:r>
              <a:rPr lang="hu-HU" dirty="0" smtClean="0"/>
              <a:t> </a:t>
            </a:r>
            <a:r>
              <a:rPr lang="hu-HU" dirty="0" err="1" smtClean="0"/>
              <a:t>details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out of </a:t>
            </a:r>
            <a:r>
              <a:rPr lang="hu-HU" dirty="0" err="1" smtClean="0"/>
              <a:t>scope</a:t>
            </a:r>
            <a:r>
              <a:rPr lang="hu-HU" dirty="0" smtClean="0"/>
              <a:t> of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More </a:t>
            </a:r>
            <a:r>
              <a:rPr lang="hu-HU" dirty="0" err="1" smtClean="0"/>
              <a:t>sophisticated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Data-</a:t>
            </a:r>
            <a:r>
              <a:rPr lang="hu-HU" dirty="0" err="1" smtClean="0"/>
              <a:t>driven</a:t>
            </a:r>
            <a:r>
              <a:rPr lang="hu-HU" dirty="0" smtClean="0"/>
              <a:t> </a:t>
            </a:r>
            <a:r>
              <a:rPr lang="hu-HU" dirty="0" err="1" smtClean="0"/>
              <a:t>approach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: </a:t>
            </a:r>
          </a:p>
          <a:p>
            <a:r>
              <a:rPr lang="en-US" dirty="0" smtClean="0"/>
              <a:t>Wu</a:t>
            </a:r>
            <a:r>
              <a:rPr lang="en-US" dirty="0"/>
              <a:t>, </a:t>
            </a:r>
            <a:r>
              <a:rPr lang="en-US" dirty="0" err="1"/>
              <a:t>Fuzhang</a:t>
            </a:r>
            <a:r>
              <a:rPr lang="en-US" dirty="0"/>
              <a:t>, et al. "Content‐based </a:t>
            </a:r>
            <a:r>
              <a:rPr lang="en-US" dirty="0" err="1"/>
              <a:t>colour</a:t>
            </a:r>
            <a:r>
              <a:rPr lang="en-US" dirty="0"/>
              <a:t> transfer." </a:t>
            </a:r>
            <a:r>
              <a:rPr lang="en-US" i="1" dirty="0"/>
              <a:t>Computer Graphics Forum</a:t>
            </a:r>
            <a:r>
              <a:rPr lang="en-US" dirty="0"/>
              <a:t>. Vol. 32. No. 1. Oxford, UK: Blackwell Publishing Ltd, 2013.</a:t>
            </a:r>
            <a:endParaRPr lang="hu-HU" dirty="0" smtClean="0"/>
          </a:p>
          <a:p>
            <a:endParaRPr lang="hu-HU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3589974"/>
            <a:ext cx="10665142" cy="31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– Image </a:t>
            </a:r>
            <a:r>
              <a:rPr lang="hu-HU" dirty="0" err="1" smtClean="0"/>
              <a:t>analogies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Hertzmann</a:t>
            </a:r>
            <a:r>
              <a:rPr lang="en-US" dirty="0"/>
              <a:t>, Aaron, et al. "Image analogies." </a:t>
            </a:r>
            <a:r>
              <a:rPr lang="en-US" i="1" dirty="0"/>
              <a:t>Proceedings of the 28th annual conference on Computer graphics and interactive techniques</a:t>
            </a:r>
            <a:r>
              <a:rPr lang="en-US" dirty="0"/>
              <a:t>. ACM, 2001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hu-HU" dirty="0" err="1" smtClean="0"/>
              <a:t>Goal</a:t>
            </a:r>
            <a:r>
              <a:rPr lang="hu-HU" dirty="0" smtClean="0"/>
              <a:t>: </a:t>
            </a:r>
            <a:r>
              <a:rPr lang="hu-HU" dirty="0" err="1" smtClean="0"/>
              <a:t>given</a:t>
            </a:r>
            <a:r>
              <a:rPr lang="hu-HU" dirty="0" smtClean="0"/>
              <a:t> a </a:t>
            </a:r>
            <a:r>
              <a:rPr lang="hu-HU" b="1" dirty="0" err="1" smtClean="0"/>
              <a:t>pair</a:t>
            </a:r>
            <a:r>
              <a:rPr lang="hu-HU" dirty="0" smtClean="0"/>
              <a:t> of </a:t>
            </a:r>
            <a:r>
              <a:rPr lang="hu-HU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A and A’, </a:t>
            </a:r>
            <a:r>
              <a:rPr lang="hu-HU" dirty="0" err="1" smtClean="0"/>
              <a:t>learn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mapping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A and A’ and </a:t>
            </a:r>
            <a:r>
              <a:rPr lang="hu-HU" dirty="0" err="1" smtClean="0"/>
              <a:t>apply</a:t>
            </a:r>
            <a:r>
              <a:rPr lang="hu-HU" dirty="0" smtClean="0"/>
              <a:t> it </a:t>
            </a:r>
            <a:r>
              <a:rPr lang="hu-HU" dirty="0" err="1" smtClean="0"/>
              <a:t>to</a:t>
            </a:r>
            <a:r>
              <a:rPr lang="hu-HU" dirty="0" smtClean="0"/>
              <a:t> a </a:t>
            </a:r>
            <a:r>
              <a:rPr lang="hu-HU" dirty="0" err="1" smtClean="0"/>
              <a:t>target</a:t>
            </a:r>
            <a:r>
              <a:rPr lang="hu-HU" dirty="0" smtClean="0"/>
              <a:t> image B</a:t>
            </a:r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source</a:t>
            </a:r>
            <a:r>
              <a:rPr lang="hu-HU" dirty="0" smtClean="0"/>
              <a:t> is </a:t>
            </a:r>
            <a:r>
              <a:rPr lang="hu-HU" dirty="0" err="1" smtClean="0"/>
              <a:t>now</a:t>
            </a:r>
            <a:r>
              <a:rPr lang="hu-HU" dirty="0" smtClean="0"/>
              <a:t> an image </a:t>
            </a:r>
            <a:r>
              <a:rPr lang="hu-HU" dirty="0" err="1" smtClean="0"/>
              <a:t>pair</a:t>
            </a:r>
            <a:r>
              <a:rPr lang="hu-HU" dirty="0" smtClean="0"/>
              <a:t> </a:t>
            </a:r>
            <a:r>
              <a:rPr lang="hu-HU" dirty="0" err="1" smtClean="0"/>
              <a:t>instead</a:t>
            </a:r>
            <a:r>
              <a:rPr lang="hu-HU" dirty="0" smtClean="0"/>
              <a:t> of a </a:t>
            </a:r>
            <a:r>
              <a:rPr lang="hu-HU" dirty="0" err="1" smtClean="0"/>
              <a:t>single</a:t>
            </a:r>
            <a:r>
              <a:rPr lang="hu-HU" dirty="0" smtClean="0"/>
              <a:t> image,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“</a:t>
            </a:r>
            <a:r>
              <a:rPr lang="hu-HU" dirty="0" err="1" smtClean="0"/>
              <a:t>natural</a:t>
            </a:r>
            <a:r>
              <a:rPr lang="hu-HU" dirty="0" smtClean="0"/>
              <a:t>” image A </a:t>
            </a:r>
            <a:r>
              <a:rPr lang="hu-HU" dirty="0" err="1" smtClean="0"/>
              <a:t>looks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after</a:t>
            </a:r>
            <a:r>
              <a:rPr lang="hu-HU" dirty="0" smtClean="0"/>
              <a:t> we </a:t>
            </a:r>
            <a:r>
              <a:rPr lang="hu-HU" dirty="0" err="1" smtClean="0"/>
              <a:t>applied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desired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transforms</a:t>
            </a:r>
            <a:r>
              <a:rPr lang="hu-HU" dirty="0" smtClean="0"/>
              <a:t> it </a:t>
            </a:r>
            <a:r>
              <a:rPr lang="hu-HU" dirty="0" err="1" smtClean="0"/>
              <a:t>to</a:t>
            </a:r>
            <a:r>
              <a:rPr lang="hu-HU" dirty="0" smtClean="0"/>
              <a:t> A’</a:t>
            </a:r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mapping</a:t>
            </a:r>
            <a:r>
              <a:rPr lang="hu-HU" dirty="0" smtClean="0"/>
              <a:t> (i.e.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stylization</a:t>
            </a:r>
            <a:r>
              <a:rPr lang="hu-HU" dirty="0" smtClean="0"/>
              <a:t>) </a:t>
            </a:r>
            <a:r>
              <a:rPr lang="hu-HU" dirty="0" err="1" smtClean="0"/>
              <a:t>between</a:t>
            </a:r>
            <a:r>
              <a:rPr lang="hu-HU" dirty="0" smtClean="0"/>
              <a:t> A and A’ is </a:t>
            </a:r>
            <a:r>
              <a:rPr lang="hu-HU" dirty="0" err="1" smtClean="0"/>
              <a:t>considered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an </a:t>
            </a:r>
            <a:r>
              <a:rPr lang="hu-HU" dirty="0" err="1" smtClean="0"/>
              <a:t>arbitrary</a:t>
            </a:r>
            <a:r>
              <a:rPr lang="hu-HU" dirty="0" smtClean="0"/>
              <a:t> </a:t>
            </a:r>
            <a:r>
              <a:rPr lang="hu-HU" dirty="0" smtClean="0"/>
              <a:t>filtering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changes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i="1" dirty="0" err="1" smtClean="0"/>
              <a:t>texture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</a:p>
          <a:p>
            <a:pPr marL="457200" lvl="1" indent="0">
              <a:buNone/>
            </a:pP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smtClean="0">
                <a:sym typeface="Symbol" panose="05050102010706020507" pitchFamily="18" charset="2"/>
              </a:rPr>
              <a:t>   We </a:t>
            </a:r>
            <a:r>
              <a:rPr lang="hu-HU" dirty="0" err="1" smtClean="0">
                <a:sym typeface="Symbol" panose="05050102010706020507" pitchFamily="18" charset="2"/>
              </a:rPr>
              <a:t>aim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to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transfer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texture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1645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2287428"/>
            <a:ext cx="1963788" cy="27807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1" y="2287428"/>
            <a:ext cx="1862074" cy="28501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808" y="1622291"/>
            <a:ext cx="2777538" cy="214016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68" y="4422889"/>
            <a:ext cx="2772624" cy="215979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38200" y="5382350"/>
            <a:ext cx="408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Unfiltered</a:t>
            </a:r>
            <a:r>
              <a:rPr lang="hu-HU" sz="2400" dirty="0" smtClean="0"/>
              <a:t> (A) and </a:t>
            </a:r>
            <a:r>
              <a:rPr lang="hu-HU" sz="2400" dirty="0" smtClean="0"/>
              <a:t>Filtered </a:t>
            </a:r>
            <a:r>
              <a:rPr lang="hu-HU" sz="2400" dirty="0" smtClean="0"/>
              <a:t>(A’) </a:t>
            </a:r>
            <a:r>
              <a:rPr lang="hu-HU" sz="2400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images</a:t>
            </a:r>
            <a:r>
              <a:rPr lang="hu-HU" sz="2400" dirty="0" smtClean="0"/>
              <a:t>, </a:t>
            </a:r>
            <a:r>
              <a:rPr lang="hu-HU" sz="2400" dirty="0" err="1" smtClean="0"/>
              <a:t>specified</a:t>
            </a:r>
            <a:r>
              <a:rPr lang="hu-HU" sz="2400" dirty="0" smtClean="0"/>
              <a:t> </a:t>
            </a:r>
          </a:p>
          <a:p>
            <a:pPr algn="ctr"/>
            <a:r>
              <a:rPr lang="hu-HU" sz="2400" dirty="0" err="1" smtClean="0"/>
              <a:t>by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user</a:t>
            </a:r>
            <a:endParaRPr lang="en-US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888023" y="1690688"/>
            <a:ext cx="2769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Target</a:t>
            </a:r>
            <a:r>
              <a:rPr lang="hu-HU" sz="2400" dirty="0" smtClean="0"/>
              <a:t> image,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aim</a:t>
            </a:r>
            <a:r>
              <a:rPr lang="hu-HU" sz="2400" dirty="0" smtClean="0"/>
              <a:t> is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apply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same</a:t>
            </a:r>
            <a:r>
              <a:rPr lang="hu-HU" sz="2400" dirty="0" smtClean="0"/>
              <a:t> </a:t>
            </a:r>
            <a:r>
              <a:rPr lang="hu-HU" sz="2400" dirty="0" err="1" smtClean="0"/>
              <a:t>transformation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it </a:t>
            </a:r>
            <a:r>
              <a:rPr lang="hu-HU" sz="2400" dirty="0" err="1" smtClean="0"/>
              <a:t>that</a:t>
            </a:r>
            <a:r>
              <a:rPr lang="hu-HU" sz="2400" dirty="0" smtClean="0"/>
              <a:t> </a:t>
            </a:r>
            <a:r>
              <a:rPr lang="hu-HU" sz="2400" dirty="0" err="1" smtClean="0"/>
              <a:t>created</a:t>
            </a:r>
            <a:r>
              <a:rPr lang="hu-HU" sz="2400" dirty="0" smtClean="0"/>
              <a:t> A’ </a:t>
            </a:r>
            <a:r>
              <a:rPr lang="hu-HU" sz="2400" dirty="0" err="1" smtClean="0"/>
              <a:t>from</a:t>
            </a:r>
            <a:r>
              <a:rPr lang="hu-HU" sz="2400" dirty="0" smtClean="0"/>
              <a:t> A </a:t>
            </a:r>
            <a:endParaRPr lang="en-US" sz="2400" dirty="0"/>
          </a:p>
        </p:txBody>
      </p:sp>
      <p:sp>
        <p:nvSpPr>
          <p:cNvPr id="11" name="Jobbra nyíl 10"/>
          <p:cNvSpPr/>
          <p:nvPr/>
        </p:nvSpPr>
        <p:spPr>
          <a:xfrm>
            <a:off x="2381862" y="3010739"/>
            <a:ext cx="1360170" cy="10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608815" y="2114487"/>
            <a:ext cx="30203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Extract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mapping</a:t>
            </a:r>
            <a:r>
              <a:rPr lang="hu-HU" sz="2400" dirty="0" smtClean="0"/>
              <a:t> </a:t>
            </a:r>
            <a:r>
              <a:rPr lang="hu-HU" sz="2400" dirty="0" err="1" smtClean="0"/>
              <a:t>between</a:t>
            </a:r>
            <a:r>
              <a:rPr lang="hu-HU" sz="2400" dirty="0" smtClean="0"/>
              <a:t> A and A’</a:t>
            </a:r>
            <a:endParaRPr lang="en-US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184788" y="3874613"/>
            <a:ext cx="31689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Apply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same</a:t>
            </a:r>
            <a:r>
              <a:rPr lang="hu-HU" sz="2400" dirty="0" smtClean="0"/>
              <a:t> </a:t>
            </a:r>
            <a:r>
              <a:rPr lang="hu-HU" sz="2400" dirty="0" err="1" smtClean="0"/>
              <a:t>mapping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B </a:t>
            </a:r>
            <a:endParaRPr lang="en-US" sz="2400" dirty="0"/>
          </a:p>
        </p:txBody>
      </p:sp>
      <p:sp>
        <p:nvSpPr>
          <p:cNvPr id="14" name="Jobbra nyíl 13"/>
          <p:cNvSpPr/>
          <p:nvPr/>
        </p:nvSpPr>
        <p:spPr>
          <a:xfrm rot="5400000">
            <a:off x="9485427" y="3772268"/>
            <a:ext cx="959385" cy="10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1825625"/>
            <a:ext cx="5557202" cy="277860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1825625"/>
            <a:ext cx="5557202" cy="277860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4274719"/>
            <a:ext cx="866667" cy="10666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4" y="5467239"/>
            <a:ext cx="438095" cy="5333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3" y="6126425"/>
            <a:ext cx="219048" cy="26666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437033" y="448035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14" name="Téglalap 13"/>
          <p:cNvSpPr/>
          <p:nvPr/>
        </p:nvSpPr>
        <p:spPr>
          <a:xfrm>
            <a:off x="5437033" y="545374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15" name="Téglalap 14"/>
          <p:cNvSpPr/>
          <p:nvPr/>
        </p:nvSpPr>
        <p:spPr>
          <a:xfrm>
            <a:off x="5448463" y="60731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4137559"/>
            <a:ext cx="866667" cy="119047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5398510"/>
            <a:ext cx="438095" cy="6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31" y="6068985"/>
            <a:ext cx="219048" cy="304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249648" y="4496423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20" name="Téglalap 19"/>
          <p:cNvSpPr/>
          <p:nvPr/>
        </p:nvSpPr>
        <p:spPr>
          <a:xfrm>
            <a:off x="7249648" y="5469812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21" name="Téglalap 20"/>
          <p:cNvSpPr/>
          <p:nvPr/>
        </p:nvSpPr>
        <p:spPr>
          <a:xfrm>
            <a:off x="7295368" y="61234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25" name="Téglalap 24"/>
          <p:cNvSpPr/>
          <p:nvPr/>
        </p:nvSpPr>
        <p:spPr>
          <a:xfrm>
            <a:off x="5474912" y="577320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26" name="Téglalap 25"/>
          <p:cNvSpPr/>
          <p:nvPr/>
        </p:nvSpPr>
        <p:spPr>
          <a:xfrm>
            <a:off x="7282092" y="577378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7" y="4137559"/>
            <a:ext cx="1323810" cy="91428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5398510"/>
            <a:ext cx="666667" cy="4571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6063121"/>
            <a:ext cx="333333" cy="22857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9076099" y="4405881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31" name="Téglalap 30"/>
          <p:cNvSpPr/>
          <p:nvPr/>
        </p:nvSpPr>
        <p:spPr>
          <a:xfrm>
            <a:off x="9076099" y="537927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32" name="Téglalap 31"/>
          <p:cNvSpPr/>
          <p:nvPr/>
        </p:nvSpPr>
        <p:spPr>
          <a:xfrm>
            <a:off x="9087529" y="5998654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33" name="Téglalap 32"/>
          <p:cNvSpPr/>
          <p:nvPr/>
        </p:nvSpPr>
        <p:spPr>
          <a:xfrm>
            <a:off x="9113978" y="569872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34" name="Téglalap 33"/>
          <p:cNvSpPr/>
          <p:nvPr/>
        </p:nvSpPr>
        <p:spPr>
          <a:xfrm>
            <a:off x="815340" y="2099686"/>
            <a:ext cx="4598833" cy="35776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Outline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Types</a:t>
            </a:r>
            <a:r>
              <a:rPr lang="hu-HU" dirty="0" smtClean="0"/>
              <a:t> of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hu-HU" dirty="0" smtClean="0"/>
          </a:p>
          <a:p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endParaRPr lang="hu-HU" dirty="0" smtClean="0"/>
          </a:p>
          <a:p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, image </a:t>
            </a:r>
            <a:r>
              <a:rPr lang="hu-HU" dirty="0" err="1" smtClean="0"/>
              <a:t>analogies</a:t>
            </a:r>
            <a:endParaRPr lang="hu-HU" dirty="0" smtClean="0"/>
          </a:p>
          <a:p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network-based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1825625"/>
            <a:ext cx="5557202" cy="277860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4274719"/>
            <a:ext cx="866667" cy="10666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4" y="5467239"/>
            <a:ext cx="438095" cy="5333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3" y="6126425"/>
            <a:ext cx="219048" cy="26666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437033" y="448035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14" name="Téglalap 13"/>
          <p:cNvSpPr/>
          <p:nvPr/>
        </p:nvSpPr>
        <p:spPr>
          <a:xfrm>
            <a:off x="5437033" y="545374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15" name="Téglalap 14"/>
          <p:cNvSpPr/>
          <p:nvPr/>
        </p:nvSpPr>
        <p:spPr>
          <a:xfrm>
            <a:off x="5448463" y="60731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4137559"/>
            <a:ext cx="866667" cy="119047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5398510"/>
            <a:ext cx="438095" cy="6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31" y="6068985"/>
            <a:ext cx="219048" cy="304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249648" y="4496423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20" name="Téglalap 19"/>
          <p:cNvSpPr/>
          <p:nvPr/>
        </p:nvSpPr>
        <p:spPr>
          <a:xfrm>
            <a:off x="7249648" y="5469812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21" name="Téglalap 20"/>
          <p:cNvSpPr/>
          <p:nvPr/>
        </p:nvSpPr>
        <p:spPr>
          <a:xfrm>
            <a:off x="7295368" y="61234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25" name="Téglalap 24"/>
          <p:cNvSpPr/>
          <p:nvPr/>
        </p:nvSpPr>
        <p:spPr>
          <a:xfrm>
            <a:off x="5474912" y="577320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26" name="Téglalap 25"/>
          <p:cNvSpPr/>
          <p:nvPr/>
        </p:nvSpPr>
        <p:spPr>
          <a:xfrm>
            <a:off x="7282092" y="577378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7" y="4137559"/>
            <a:ext cx="1323810" cy="91428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5398510"/>
            <a:ext cx="666667" cy="4571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6063121"/>
            <a:ext cx="333333" cy="22857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9076099" y="4405881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31" name="Téglalap 30"/>
          <p:cNvSpPr/>
          <p:nvPr/>
        </p:nvSpPr>
        <p:spPr>
          <a:xfrm>
            <a:off x="9076099" y="537927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32" name="Téglalap 31"/>
          <p:cNvSpPr/>
          <p:nvPr/>
        </p:nvSpPr>
        <p:spPr>
          <a:xfrm>
            <a:off x="9087529" y="5998654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33" name="Téglalap 32"/>
          <p:cNvSpPr/>
          <p:nvPr/>
        </p:nvSpPr>
        <p:spPr>
          <a:xfrm>
            <a:off x="9113978" y="569872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34" name="Téglalap 33"/>
          <p:cNvSpPr/>
          <p:nvPr/>
        </p:nvSpPr>
        <p:spPr>
          <a:xfrm>
            <a:off x="803910" y="2374006"/>
            <a:ext cx="4602480" cy="35776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757154" y="2929755"/>
            <a:ext cx="381321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Local (pixel-</a:t>
            </a:r>
            <a:r>
              <a:rPr lang="hu-HU" sz="2400" dirty="0" err="1" smtClean="0"/>
              <a:t>based</a:t>
            </a:r>
            <a:r>
              <a:rPr lang="hu-HU" sz="2400" dirty="0" smtClean="0"/>
              <a:t>) </a:t>
            </a:r>
            <a:r>
              <a:rPr lang="hu-HU" sz="2400" dirty="0" err="1" smtClean="0"/>
              <a:t>features</a:t>
            </a:r>
            <a:r>
              <a:rPr lang="hu-HU" sz="2400" dirty="0" smtClean="0"/>
              <a:t>,</a:t>
            </a:r>
            <a:endParaRPr lang="hu-HU" sz="2400" dirty="0"/>
          </a:p>
          <a:p>
            <a:pPr algn="ctr"/>
            <a:r>
              <a:rPr lang="hu-HU" sz="2400" dirty="0" smtClean="0"/>
              <a:t>a </a:t>
            </a:r>
            <a:r>
              <a:rPr lang="hu-HU" sz="2400" dirty="0" err="1" smtClean="0"/>
              <a:t>vector</a:t>
            </a:r>
            <a:r>
              <a:rPr lang="hu-HU" sz="2400" dirty="0" smtClean="0"/>
              <a:t> in </a:t>
            </a:r>
            <a:r>
              <a:rPr lang="hu-HU" sz="2400" dirty="0" err="1" smtClean="0"/>
              <a:t>every</a:t>
            </a:r>
            <a:r>
              <a:rPr lang="hu-HU" sz="2400" dirty="0" smtClean="0"/>
              <a:t> pixel</a:t>
            </a:r>
          </a:p>
          <a:p>
            <a:pPr algn="ctr"/>
            <a:endParaRPr lang="hu-HU" sz="2400" dirty="0"/>
          </a:p>
          <a:p>
            <a:pPr algn="ctr"/>
            <a:r>
              <a:rPr lang="hu-HU" sz="2400" dirty="0" err="1" smtClean="0"/>
              <a:t>Usually</a:t>
            </a:r>
            <a:r>
              <a:rPr lang="hu-HU" sz="2400" dirty="0" smtClean="0"/>
              <a:t> </a:t>
            </a:r>
            <a:r>
              <a:rPr lang="hu-HU" sz="2400" dirty="0" err="1" smtClean="0"/>
              <a:t>only</a:t>
            </a:r>
            <a:r>
              <a:rPr lang="hu-HU" sz="2400" dirty="0" smtClean="0"/>
              <a:t> pixel </a:t>
            </a:r>
            <a:r>
              <a:rPr lang="hu-HU" sz="2400" dirty="0" err="1" smtClean="0"/>
              <a:t>luminance</a:t>
            </a:r>
            <a:r>
              <a:rPr lang="hu-HU" sz="2400" dirty="0" smtClean="0"/>
              <a:t> </a:t>
            </a:r>
            <a:r>
              <a:rPr lang="hu-HU" sz="2400" dirty="0" err="1" smtClean="0"/>
              <a:t>but</a:t>
            </a:r>
            <a:r>
              <a:rPr lang="hu-HU" sz="2400" dirty="0" smtClean="0"/>
              <a:t> </a:t>
            </a:r>
            <a:r>
              <a:rPr lang="hu-HU" sz="2400" dirty="0" err="1" smtClean="0"/>
              <a:t>can</a:t>
            </a:r>
            <a:r>
              <a:rPr lang="hu-HU" sz="2400" dirty="0" smtClean="0"/>
              <a:t> be </a:t>
            </a:r>
            <a:r>
              <a:rPr lang="hu-HU" sz="2400" dirty="0" err="1" smtClean="0"/>
              <a:t>anything</a:t>
            </a:r>
            <a:r>
              <a:rPr lang="hu-HU" sz="2400" dirty="0" smtClean="0"/>
              <a:t> </a:t>
            </a:r>
            <a:endParaRPr lang="hu-HU" sz="2400" dirty="0" smtClean="0"/>
          </a:p>
          <a:p>
            <a:pPr algn="ctr"/>
            <a:r>
              <a:rPr lang="hu-HU" sz="2400" dirty="0" err="1" smtClean="0"/>
              <a:t>such</a:t>
            </a:r>
            <a:r>
              <a:rPr lang="hu-HU" sz="2400" dirty="0" smtClean="0"/>
              <a:t> </a:t>
            </a:r>
            <a:r>
              <a:rPr lang="hu-HU" sz="2400" dirty="0" err="1" smtClean="0"/>
              <a:t>as</a:t>
            </a:r>
            <a:r>
              <a:rPr lang="hu-HU" sz="2400" dirty="0" smtClean="0"/>
              <a:t> </a:t>
            </a:r>
            <a:r>
              <a:rPr lang="hu-HU" sz="2400" dirty="0" err="1" smtClean="0"/>
              <a:t>oriented</a:t>
            </a:r>
            <a:r>
              <a:rPr lang="hu-HU" sz="2400" dirty="0" smtClean="0"/>
              <a:t> </a:t>
            </a:r>
            <a:r>
              <a:rPr lang="hu-HU" sz="2400" dirty="0" err="1" smtClean="0"/>
              <a:t>gradients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1825625"/>
            <a:ext cx="5557202" cy="277860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4274719"/>
            <a:ext cx="866667" cy="10666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4" y="5467239"/>
            <a:ext cx="438095" cy="5333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3" y="6126425"/>
            <a:ext cx="219048" cy="26666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437033" y="448035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14" name="Téglalap 13"/>
          <p:cNvSpPr/>
          <p:nvPr/>
        </p:nvSpPr>
        <p:spPr>
          <a:xfrm>
            <a:off x="5437033" y="545374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15" name="Téglalap 14"/>
          <p:cNvSpPr/>
          <p:nvPr/>
        </p:nvSpPr>
        <p:spPr>
          <a:xfrm>
            <a:off x="5448463" y="60731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4137559"/>
            <a:ext cx="866667" cy="119047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5398510"/>
            <a:ext cx="438095" cy="6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31" y="6068985"/>
            <a:ext cx="219048" cy="304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249648" y="4496423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20" name="Téglalap 19"/>
          <p:cNvSpPr/>
          <p:nvPr/>
        </p:nvSpPr>
        <p:spPr>
          <a:xfrm>
            <a:off x="7249648" y="5469812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21" name="Téglalap 20"/>
          <p:cNvSpPr/>
          <p:nvPr/>
        </p:nvSpPr>
        <p:spPr>
          <a:xfrm>
            <a:off x="7295368" y="61234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25" name="Téglalap 24"/>
          <p:cNvSpPr/>
          <p:nvPr/>
        </p:nvSpPr>
        <p:spPr>
          <a:xfrm>
            <a:off x="5474912" y="577320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26" name="Téglalap 25"/>
          <p:cNvSpPr/>
          <p:nvPr/>
        </p:nvSpPr>
        <p:spPr>
          <a:xfrm>
            <a:off x="7282092" y="577378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7" y="4137559"/>
            <a:ext cx="1323810" cy="91428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5398510"/>
            <a:ext cx="666667" cy="4571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6063121"/>
            <a:ext cx="333333" cy="22857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9076099" y="4405881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31" name="Téglalap 30"/>
          <p:cNvSpPr/>
          <p:nvPr/>
        </p:nvSpPr>
        <p:spPr>
          <a:xfrm>
            <a:off x="9076099" y="537927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32" name="Téglalap 31"/>
          <p:cNvSpPr/>
          <p:nvPr/>
        </p:nvSpPr>
        <p:spPr>
          <a:xfrm>
            <a:off x="9087529" y="5998654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33" name="Téglalap 32"/>
          <p:cNvSpPr/>
          <p:nvPr/>
        </p:nvSpPr>
        <p:spPr>
          <a:xfrm>
            <a:off x="9113978" y="569872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34" name="Téglalap 33"/>
          <p:cNvSpPr/>
          <p:nvPr/>
        </p:nvSpPr>
        <p:spPr>
          <a:xfrm>
            <a:off x="803910" y="2922645"/>
            <a:ext cx="5080952" cy="135207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Jobbra nyíl 34"/>
          <p:cNvSpPr/>
          <p:nvPr/>
        </p:nvSpPr>
        <p:spPr>
          <a:xfrm rot="16200000">
            <a:off x="10244063" y="5089924"/>
            <a:ext cx="2315729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787480" y="4327484"/>
            <a:ext cx="3770170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pixel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result</a:t>
            </a:r>
            <a:r>
              <a:rPr lang="hu-HU" sz="2000" dirty="0" smtClean="0"/>
              <a:t> B’ </a:t>
            </a:r>
            <a:r>
              <a:rPr lang="hu-HU" sz="2000" dirty="0" err="1" smtClean="0"/>
              <a:t>at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current</a:t>
            </a:r>
            <a:r>
              <a:rPr lang="hu-HU" sz="2000" dirty="0" smtClean="0"/>
              <a:t> </a:t>
            </a:r>
            <a:r>
              <a:rPr lang="hu-HU" sz="2000" dirty="0" err="1" smtClean="0"/>
              <a:t>level</a:t>
            </a:r>
            <a:r>
              <a:rPr lang="hu-HU" sz="2000" dirty="0" smtClean="0"/>
              <a:t> (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coarsest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finest</a:t>
            </a:r>
            <a:r>
              <a:rPr lang="hu-HU" sz="2000" dirty="0" smtClean="0"/>
              <a:t>) </a:t>
            </a:r>
            <a:r>
              <a:rPr lang="hu-HU" sz="2000" dirty="0" smtClean="0"/>
              <a:t>is </a:t>
            </a:r>
            <a:r>
              <a:rPr lang="hu-HU" sz="2000" dirty="0" err="1" smtClean="0"/>
              <a:t>will</a:t>
            </a:r>
            <a:r>
              <a:rPr lang="hu-HU" sz="2000" dirty="0" smtClean="0"/>
              <a:t> be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one</a:t>
            </a:r>
            <a:r>
              <a:rPr lang="hu-HU" sz="2000" dirty="0" smtClean="0"/>
              <a:t> </a:t>
            </a:r>
            <a:r>
              <a:rPr lang="hu-HU" sz="2000" dirty="0" err="1" smtClean="0"/>
              <a:t>that</a:t>
            </a:r>
            <a:r>
              <a:rPr lang="hu-HU" sz="2000" dirty="0" smtClean="0"/>
              <a:t> </a:t>
            </a:r>
            <a:r>
              <a:rPr lang="hu-HU" sz="2000" dirty="0" err="1" smtClean="0"/>
              <a:t>best</a:t>
            </a:r>
            <a:r>
              <a:rPr lang="hu-HU" sz="2000" dirty="0" smtClean="0"/>
              <a:t> </a:t>
            </a:r>
            <a:r>
              <a:rPr lang="hu-HU" sz="2000" dirty="0" err="1" smtClean="0"/>
              <a:t>matches</a:t>
            </a:r>
            <a:r>
              <a:rPr lang="hu-HU" sz="2000" dirty="0" smtClean="0"/>
              <a:t> a pixel in A and A’</a:t>
            </a:r>
          </a:p>
          <a:p>
            <a:pPr algn="ctr"/>
            <a:endParaRPr lang="hu-HU" sz="2000" dirty="0"/>
          </a:p>
          <a:p>
            <a:pPr algn="ctr"/>
            <a:r>
              <a:rPr lang="hu-HU" sz="2000" dirty="0" err="1" smtClean="0"/>
              <a:t>Finding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best</a:t>
            </a:r>
            <a:r>
              <a:rPr lang="hu-HU" sz="2000" dirty="0" smtClean="0"/>
              <a:t> </a:t>
            </a:r>
            <a:r>
              <a:rPr lang="hu-HU" sz="2000" dirty="0" err="1" smtClean="0"/>
              <a:t>match</a:t>
            </a:r>
            <a:r>
              <a:rPr lang="hu-HU" sz="2000" dirty="0" smtClean="0"/>
              <a:t> is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</a:p>
          <a:p>
            <a:pPr algn="ctr"/>
            <a:r>
              <a:rPr lang="hu-HU" sz="2000" dirty="0" err="1" smtClean="0"/>
              <a:t>heart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method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03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4274719"/>
            <a:ext cx="866667" cy="10666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4" y="5467239"/>
            <a:ext cx="438095" cy="5333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3" y="6126425"/>
            <a:ext cx="219048" cy="26666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437033" y="448035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14" name="Téglalap 13"/>
          <p:cNvSpPr/>
          <p:nvPr/>
        </p:nvSpPr>
        <p:spPr>
          <a:xfrm>
            <a:off x="5437033" y="545374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15" name="Téglalap 14"/>
          <p:cNvSpPr/>
          <p:nvPr/>
        </p:nvSpPr>
        <p:spPr>
          <a:xfrm>
            <a:off x="5448463" y="60731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4137559"/>
            <a:ext cx="866667" cy="119047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5398510"/>
            <a:ext cx="438095" cy="6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31" y="6068985"/>
            <a:ext cx="219048" cy="304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249648" y="4496423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20" name="Téglalap 19"/>
          <p:cNvSpPr/>
          <p:nvPr/>
        </p:nvSpPr>
        <p:spPr>
          <a:xfrm>
            <a:off x="7249648" y="5469812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21" name="Téglalap 20"/>
          <p:cNvSpPr/>
          <p:nvPr/>
        </p:nvSpPr>
        <p:spPr>
          <a:xfrm>
            <a:off x="7295368" y="61234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25" name="Téglalap 24"/>
          <p:cNvSpPr/>
          <p:nvPr/>
        </p:nvSpPr>
        <p:spPr>
          <a:xfrm>
            <a:off x="5474912" y="577320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26" name="Téglalap 25"/>
          <p:cNvSpPr/>
          <p:nvPr/>
        </p:nvSpPr>
        <p:spPr>
          <a:xfrm>
            <a:off x="7282092" y="577378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7" y="4137559"/>
            <a:ext cx="1323810" cy="91428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5398510"/>
            <a:ext cx="666667" cy="4571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6063121"/>
            <a:ext cx="333333" cy="22857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9076099" y="4405881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31" name="Téglalap 30"/>
          <p:cNvSpPr/>
          <p:nvPr/>
        </p:nvSpPr>
        <p:spPr>
          <a:xfrm>
            <a:off x="9076099" y="537927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32" name="Téglalap 31"/>
          <p:cNvSpPr/>
          <p:nvPr/>
        </p:nvSpPr>
        <p:spPr>
          <a:xfrm>
            <a:off x="9087529" y="5998654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33" name="Téglalap 32"/>
          <p:cNvSpPr/>
          <p:nvPr/>
        </p:nvSpPr>
        <p:spPr>
          <a:xfrm>
            <a:off x="9113978" y="569872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35" name="Jobbra nyíl 34"/>
          <p:cNvSpPr/>
          <p:nvPr/>
        </p:nvSpPr>
        <p:spPr>
          <a:xfrm rot="16200000">
            <a:off x="-1299121" y="4603492"/>
            <a:ext cx="3168199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9" y="1936150"/>
            <a:ext cx="2953162" cy="2057687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4136207"/>
            <a:ext cx="1476190" cy="1028571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5390184"/>
            <a:ext cx="742857" cy="514286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6123486"/>
            <a:ext cx="371429" cy="257143"/>
          </a:xfrm>
          <a:prstGeom prst="rect">
            <a:avLst/>
          </a:prstGeom>
        </p:spPr>
      </p:pic>
      <p:sp>
        <p:nvSpPr>
          <p:cNvPr id="38" name="Téglalap 37"/>
          <p:cNvSpPr/>
          <p:nvPr/>
        </p:nvSpPr>
        <p:spPr>
          <a:xfrm>
            <a:off x="1656108" y="1516039"/>
            <a:ext cx="109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B’ (</a:t>
            </a:r>
            <a:r>
              <a:rPr lang="hu-HU" dirty="0" err="1" smtClean="0"/>
              <a:t>result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155678" y="6442461"/>
            <a:ext cx="37322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B’ is </a:t>
            </a:r>
            <a:r>
              <a:rPr lang="hu-HU" sz="2000" dirty="0" err="1" smtClean="0"/>
              <a:t>computed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coarse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fine</a:t>
            </a:r>
            <a:endParaRPr lang="en-US" sz="2000" dirty="0"/>
          </a:p>
        </p:txBody>
      </p:sp>
      <p:cxnSp>
        <p:nvCxnSpPr>
          <p:cNvPr id="41" name="Egyenes összekötő nyíllal 40"/>
          <p:cNvCxnSpPr/>
          <p:nvPr/>
        </p:nvCxnSpPr>
        <p:spPr>
          <a:xfrm>
            <a:off x="1155678" y="6274015"/>
            <a:ext cx="41501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1552290" y="5675181"/>
            <a:ext cx="37535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>
            <a:off x="2389239" y="468118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>
            <a:off x="3746090" y="2965457"/>
            <a:ext cx="15597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/>
          <p:cNvCxnSpPr/>
          <p:nvPr/>
        </p:nvCxnSpPr>
        <p:spPr>
          <a:xfrm>
            <a:off x="645444" y="202180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>
            <a:off x="649254" y="220849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51"/>
          <p:cNvCxnSpPr/>
          <p:nvPr/>
        </p:nvCxnSpPr>
        <p:spPr>
          <a:xfrm>
            <a:off x="649254" y="2414236"/>
            <a:ext cx="96023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zövegdoboz 59"/>
          <p:cNvSpPr txBox="1"/>
          <p:nvPr/>
        </p:nvSpPr>
        <p:spPr>
          <a:xfrm>
            <a:off x="668994" y="3559815"/>
            <a:ext cx="5505387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At</a:t>
            </a:r>
            <a:r>
              <a:rPr lang="hu-HU" sz="2000" dirty="0" smtClean="0"/>
              <a:t> a </a:t>
            </a:r>
            <a:r>
              <a:rPr lang="hu-HU" sz="2000" dirty="0" err="1" smtClean="0"/>
              <a:t>certain</a:t>
            </a:r>
            <a:r>
              <a:rPr lang="hu-HU" sz="2000" dirty="0" smtClean="0"/>
              <a:t> </a:t>
            </a:r>
            <a:r>
              <a:rPr lang="hu-HU" sz="2000" dirty="0" err="1" smtClean="0"/>
              <a:t>level</a:t>
            </a:r>
            <a:r>
              <a:rPr lang="hu-HU" sz="2000" dirty="0" smtClean="0"/>
              <a:t>, </a:t>
            </a:r>
            <a:r>
              <a:rPr lang="hu-HU" sz="2000" dirty="0" err="1" smtClean="0"/>
              <a:t>fill</a:t>
            </a:r>
            <a:r>
              <a:rPr lang="hu-HU" sz="2000" dirty="0" smtClean="0"/>
              <a:t> B’ pixel </a:t>
            </a:r>
            <a:r>
              <a:rPr lang="hu-HU" sz="2000" dirty="0" err="1" smtClean="0"/>
              <a:t>by</a:t>
            </a:r>
            <a:r>
              <a:rPr lang="hu-HU" sz="2000" dirty="0" smtClean="0"/>
              <a:t> pixel in a </a:t>
            </a:r>
            <a:r>
              <a:rPr lang="hu-HU" sz="2000" dirty="0" err="1" smtClean="0"/>
              <a:t>scanline</a:t>
            </a:r>
            <a:r>
              <a:rPr lang="hu-HU" sz="2000" dirty="0" smtClean="0"/>
              <a:t> </a:t>
            </a:r>
            <a:r>
              <a:rPr lang="hu-HU" sz="2000" dirty="0" err="1" smtClean="0"/>
              <a:t>order</a:t>
            </a: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Find</a:t>
            </a:r>
            <a:r>
              <a:rPr lang="hu-HU" sz="2000" dirty="0" smtClean="0"/>
              <a:t> </a:t>
            </a:r>
            <a:r>
              <a:rPr lang="en-US" sz="2000" dirty="0" smtClean="0"/>
              <a:t>“</a:t>
            </a:r>
            <a:r>
              <a:rPr lang="hu-HU" sz="2000" dirty="0" err="1" smtClean="0"/>
              <a:t>best</a:t>
            </a:r>
            <a:r>
              <a:rPr lang="hu-HU" sz="2000" dirty="0" smtClean="0"/>
              <a:t> </a:t>
            </a:r>
            <a:r>
              <a:rPr lang="hu-HU" sz="2000" dirty="0" err="1"/>
              <a:t>match</a:t>
            </a:r>
            <a:r>
              <a:rPr lang="hu-HU" sz="2000" dirty="0" smtClean="0"/>
              <a:t>”: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new</a:t>
            </a:r>
            <a:r>
              <a:rPr lang="hu-HU" sz="2000" dirty="0" smtClean="0"/>
              <a:t> </a:t>
            </a:r>
            <a:r>
              <a:rPr lang="hu-HU" sz="2000" dirty="0" err="1" smtClean="0"/>
              <a:t>value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a pixel </a:t>
            </a:r>
            <a:r>
              <a:rPr lang="hu-HU" sz="2000" i="1" dirty="0" smtClean="0"/>
              <a:t>p</a:t>
            </a:r>
            <a:r>
              <a:rPr lang="hu-HU" sz="2000" dirty="0" smtClean="0"/>
              <a:t> </a:t>
            </a:r>
            <a:r>
              <a:rPr lang="hu-HU" sz="2000" dirty="0" err="1" smtClean="0"/>
              <a:t>will</a:t>
            </a:r>
            <a:r>
              <a:rPr lang="hu-HU" sz="2000" dirty="0" smtClean="0"/>
              <a:t> be </a:t>
            </a:r>
            <a:r>
              <a:rPr lang="hu-HU" sz="2000" dirty="0" err="1" smtClean="0"/>
              <a:t>the</a:t>
            </a:r>
            <a:r>
              <a:rPr lang="hu-HU" sz="2000" dirty="0" smtClean="0"/>
              <a:t> pixel </a:t>
            </a:r>
            <a:r>
              <a:rPr lang="hu-HU" sz="2000" i="1" dirty="0" smtClean="0"/>
              <a:t>q </a:t>
            </a:r>
            <a:r>
              <a:rPr lang="hu-HU" sz="2000" dirty="0" smtClean="0"/>
              <a:t>in A’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which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combined</a:t>
            </a:r>
            <a:r>
              <a:rPr lang="hu-HU" sz="2000" dirty="0" smtClean="0"/>
              <a:t> </a:t>
            </a:r>
            <a:r>
              <a:rPr lang="hu-HU" sz="2000" dirty="0" err="1" smtClean="0"/>
              <a:t>feature</a:t>
            </a:r>
            <a:r>
              <a:rPr lang="hu-HU" sz="2000" dirty="0" smtClean="0"/>
              <a:t> </a:t>
            </a:r>
            <a:r>
              <a:rPr lang="hu-HU" sz="2000" dirty="0" err="1" smtClean="0"/>
              <a:t>vector</a:t>
            </a:r>
            <a:r>
              <a:rPr lang="hu-HU" sz="2000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all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pixels</a:t>
            </a:r>
            <a:r>
              <a:rPr lang="hu-HU" sz="2000" b="1" dirty="0" smtClean="0"/>
              <a:t> </a:t>
            </a:r>
            <a:r>
              <a:rPr lang="hu-HU" sz="2000" dirty="0" smtClean="0"/>
              <a:t>of B and B’ </a:t>
            </a:r>
            <a:r>
              <a:rPr lang="hu-HU" sz="2000" b="1" dirty="0" smtClean="0"/>
              <a:t>in a </a:t>
            </a:r>
            <a:r>
              <a:rPr lang="hu-HU" sz="2000" b="1" dirty="0" err="1" smtClean="0"/>
              <a:t>neighbourhood</a:t>
            </a:r>
            <a:r>
              <a:rPr lang="hu-HU" sz="2000" dirty="0" smtClean="0"/>
              <a:t> </a:t>
            </a:r>
            <a:r>
              <a:rPr lang="hu-HU" sz="2000" dirty="0" err="1" smtClean="0"/>
              <a:t>around</a:t>
            </a:r>
            <a:r>
              <a:rPr lang="hu-HU" sz="2000" dirty="0" smtClean="0"/>
              <a:t> </a:t>
            </a:r>
            <a:r>
              <a:rPr lang="hu-HU" sz="2000" i="1" dirty="0" smtClean="0"/>
              <a:t>p </a:t>
            </a:r>
            <a:r>
              <a:rPr lang="hu-HU" sz="2000" dirty="0" smtClean="0"/>
              <a:t>is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closest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combined</a:t>
            </a:r>
            <a:r>
              <a:rPr lang="hu-HU" sz="2000" dirty="0" smtClean="0"/>
              <a:t> </a:t>
            </a:r>
            <a:r>
              <a:rPr lang="hu-HU" sz="2000" dirty="0" err="1" smtClean="0"/>
              <a:t>feature</a:t>
            </a:r>
            <a:r>
              <a:rPr lang="hu-HU" sz="2000" dirty="0" smtClean="0"/>
              <a:t> </a:t>
            </a:r>
            <a:r>
              <a:rPr lang="hu-HU" sz="2000" dirty="0" err="1" smtClean="0"/>
              <a:t>vector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pixels</a:t>
            </a:r>
            <a:r>
              <a:rPr lang="hu-HU" sz="2000" dirty="0" smtClean="0"/>
              <a:t> in A and A’ </a:t>
            </a:r>
            <a:r>
              <a:rPr lang="hu-HU" sz="2000" dirty="0" err="1" smtClean="0"/>
              <a:t>around</a:t>
            </a:r>
            <a:r>
              <a:rPr lang="hu-HU" sz="2000" dirty="0" smtClean="0"/>
              <a:t> </a:t>
            </a:r>
            <a:r>
              <a:rPr lang="hu-HU" sz="2000" i="1" dirty="0" smtClean="0"/>
              <a:t>q</a:t>
            </a:r>
            <a:r>
              <a:rPr lang="hu-HU" sz="2000" dirty="0" smtClean="0"/>
              <a:t> in </a:t>
            </a:r>
            <a:r>
              <a:rPr lang="hu-HU" sz="2000" dirty="0" err="1" smtClean="0"/>
              <a:t>some</a:t>
            </a:r>
            <a:r>
              <a:rPr lang="hu-HU" sz="2000" dirty="0" smtClean="0"/>
              <a:t> </a:t>
            </a:r>
            <a:r>
              <a:rPr lang="hu-HU" sz="2000" dirty="0" err="1" smtClean="0"/>
              <a:t>metric</a:t>
            </a:r>
            <a:r>
              <a:rPr lang="hu-HU" sz="2000" dirty="0" smtClean="0"/>
              <a:t>, </a:t>
            </a:r>
            <a:r>
              <a:rPr lang="hu-HU" sz="2000" dirty="0" err="1" smtClean="0"/>
              <a:t>e.g</a:t>
            </a:r>
            <a:r>
              <a:rPr lang="hu-HU" sz="2000" dirty="0" smtClean="0"/>
              <a:t>. L</a:t>
            </a:r>
            <a:r>
              <a:rPr lang="hu-HU" sz="2000" baseline="-25000" dirty="0" smtClean="0"/>
              <a:t>2</a:t>
            </a:r>
            <a:endParaRPr lang="en-US" sz="2000" baseline="-25000" dirty="0"/>
          </a:p>
        </p:txBody>
      </p:sp>
      <p:grpSp>
        <p:nvGrpSpPr>
          <p:cNvPr id="65" name="Csoportba foglalás 64"/>
          <p:cNvGrpSpPr/>
          <p:nvPr/>
        </p:nvGrpSpPr>
        <p:grpSpPr>
          <a:xfrm rot="10800000">
            <a:off x="1609492" y="2165509"/>
            <a:ext cx="432668" cy="302330"/>
            <a:chOff x="1609492" y="2354194"/>
            <a:chExt cx="432668" cy="302330"/>
          </a:xfrm>
        </p:grpSpPr>
        <p:sp>
          <p:nvSpPr>
            <p:cNvPr id="54" name="Téglalap 53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2" name="Téglalap 61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Téglalap 63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Csoportba foglalás 65"/>
          <p:cNvGrpSpPr/>
          <p:nvPr/>
        </p:nvGrpSpPr>
        <p:grpSpPr>
          <a:xfrm rot="10800000">
            <a:off x="6938170" y="3267982"/>
            <a:ext cx="432668" cy="302330"/>
            <a:chOff x="1609492" y="2354194"/>
            <a:chExt cx="432668" cy="302330"/>
          </a:xfrm>
        </p:grpSpPr>
        <p:sp>
          <p:nvSpPr>
            <p:cNvPr id="67" name="Téglalap 66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8" name="Téglalap 67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0" name="Téglalap 69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1" name="Téglalap 70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Csoportba foglalás 71"/>
          <p:cNvGrpSpPr/>
          <p:nvPr/>
        </p:nvGrpSpPr>
        <p:grpSpPr>
          <a:xfrm rot="10800000">
            <a:off x="8848985" y="3267982"/>
            <a:ext cx="432668" cy="302330"/>
            <a:chOff x="1609492" y="2354194"/>
            <a:chExt cx="432668" cy="302330"/>
          </a:xfrm>
        </p:grpSpPr>
        <p:sp>
          <p:nvSpPr>
            <p:cNvPr id="73" name="Téglalap 72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4" name="Téglalap 73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6" name="Téglalap 75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7" name="Téglalap 76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Csoportba foglalás 77"/>
          <p:cNvGrpSpPr/>
          <p:nvPr/>
        </p:nvGrpSpPr>
        <p:grpSpPr>
          <a:xfrm rot="10800000">
            <a:off x="10423958" y="1874836"/>
            <a:ext cx="432668" cy="302330"/>
            <a:chOff x="1609492" y="2354194"/>
            <a:chExt cx="432668" cy="302330"/>
          </a:xfrm>
        </p:grpSpPr>
        <p:sp>
          <p:nvSpPr>
            <p:cNvPr id="79" name="Téglalap 78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0" name="Téglalap 79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1" name="Téglalap 80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2" name="Téglalap 81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3" name="Téglalap 82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Téglalap 83"/>
          <p:cNvSpPr/>
          <p:nvPr/>
        </p:nvSpPr>
        <p:spPr>
          <a:xfrm>
            <a:off x="1670541" y="2372845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p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5" name="Téglalap 84"/>
          <p:cNvSpPr/>
          <p:nvPr/>
        </p:nvSpPr>
        <p:spPr>
          <a:xfrm>
            <a:off x="10531586" y="2133904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p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6" name="Téglalap 85"/>
          <p:cNvSpPr/>
          <p:nvPr/>
        </p:nvSpPr>
        <p:spPr>
          <a:xfrm>
            <a:off x="7022573" y="3507163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q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7" name="Téglalap 86"/>
          <p:cNvSpPr/>
          <p:nvPr/>
        </p:nvSpPr>
        <p:spPr>
          <a:xfrm>
            <a:off x="8934282" y="349418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q</a:t>
            </a:r>
            <a:endParaRPr lang="en-US" b="1" i="1" dirty="0">
              <a:solidFill>
                <a:srgbClr val="FFC000"/>
              </a:solidFill>
            </a:endParaRPr>
          </a:p>
        </p:txBody>
      </p:sp>
      <p:pic>
        <p:nvPicPr>
          <p:cNvPr id="89" name="Kép 8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0451" y="4330680"/>
            <a:ext cx="5009930" cy="2097180"/>
          </a:xfrm>
          <a:prstGeom prst="rect">
            <a:avLst/>
          </a:prstGeom>
        </p:spPr>
      </p:pic>
      <p:sp>
        <p:nvSpPr>
          <p:cNvPr id="90" name="Téglalap 89"/>
          <p:cNvSpPr/>
          <p:nvPr/>
        </p:nvSpPr>
        <p:spPr>
          <a:xfrm>
            <a:off x="7413310" y="4569438"/>
            <a:ext cx="4602480" cy="3288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4" grpId="0"/>
      <p:bldP spid="85" grpId="0"/>
      <p:bldP spid="86" grpId="0"/>
      <p:bldP spid="87" grpId="0"/>
      <p:bldP spid="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4274719"/>
            <a:ext cx="866667" cy="10666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4" y="5467239"/>
            <a:ext cx="438095" cy="5333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3" y="6126425"/>
            <a:ext cx="219048" cy="26666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437033" y="448035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14" name="Téglalap 13"/>
          <p:cNvSpPr/>
          <p:nvPr/>
        </p:nvSpPr>
        <p:spPr>
          <a:xfrm>
            <a:off x="5437033" y="545374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15" name="Téglalap 14"/>
          <p:cNvSpPr/>
          <p:nvPr/>
        </p:nvSpPr>
        <p:spPr>
          <a:xfrm>
            <a:off x="5448463" y="60731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4137559"/>
            <a:ext cx="866667" cy="119047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5398510"/>
            <a:ext cx="438095" cy="6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31" y="6068985"/>
            <a:ext cx="219048" cy="304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249648" y="4496423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20" name="Téglalap 19"/>
          <p:cNvSpPr/>
          <p:nvPr/>
        </p:nvSpPr>
        <p:spPr>
          <a:xfrm>
            <a:off x="7249648" y="5469812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21" name="Téglalap 20"/>
          <p:cNvSpPr/>
          <p:nvPr/>
        </p:nvSpPr>
        <p:spPr>
          <a:xfrm>
            <a:off x="7295368" y="61234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25" name="Téglalap 24"/>
          <p:cNvSpPr/>
          <p:nvPr/>
        </p:nvSpPr>
        <p:spPr>
          <a:xfrm>
            <a:off x="5474912" y="577320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26" name="Téglalap 25"/>
          <p:cNvSpPr/>
          <p:nvPr/>
        </p:nvSpPr>
        <p:spPr>
          <a:xfrm>
            <a:off x="7282092" y="577378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7" y="4137559"/>
            <a:ext cx="1323810" cy="91428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5398510"/>
            <a:ext cx="666667" cy="4571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6063121"/>
            <a:ext cx="333333" cy="22857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9076099" y="4405881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31" name="Téglalap 30"/>
          <p:cNvSpPr/>
          <p:nvPr/>
        </p:nvSpPr>
        <p:spPr>
          <a:xfrm>
            <a:off x="9076099" y="537927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32" name="Téglalap 31"/>
          <p:cNvSpPr/>
          <p:nvPr/>
        </p:nvSpPr>
        <p:spPr>
          <a:xfrm>
            <a:off x="9087529" y="5998654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33" name="Téglalap 32"/>
          <p:cNvSpPr/>
          <p:nvPr/>
        </p:nvSpPr>
        <p:spPr>
          <a:xfrm>
            <a:off x="9113978" y="569872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35" name="Jobbra nyíl 34"/>
          <p:cNvSpPr/>
          <p:nvPr/>
        </p:nvSpPr>
        <p:spPr>
          <a:xfrm rot="16200000">
            <a:off x="-1299121" y="4603492"/>
            <a:ext cx="3168199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9" y="1936150"/>
            <a:ext cx="2953162" cy="2057687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4136207"/>
            <a:ext cx="1476190" cy="1028571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5390184"/>
            <a:ext cx="742857" cy="514286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6123486"/>
            <a:ext cx="371429" cy="257143"/>
          </a:xfrm>
          <a:prstGeom prst="rect">
            <a:avLst/>
          </a:prstGeom>
        </p:spPr>
      </p:pic>
      <p:sp>
        <p:nvSpPr>
          <p:cNvPr id="38" name="Téglalap 37"/>
          <p:cNvSpPr/>
          <p:nvPr/>
        </p:nvSpPr>
        <p:spPr>
          <a:xfrm>
            <a:off x="1656108" y="1516039"/>
            <a:ext cx="109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B’ (</a:t>
            </a:r>
            <a:r>
              <a:rPr lang="hu-HU" dirty="0" err="1" smtClean="0"/>
              <a:t>result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155678" y="6442461"/>
            <a:ext cx="37322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B’ is </a:t>
            </a:r>
            <a:r>
              <a:rPr lang="hu-HU" sz="2000" dirty="0" err="1" smtClean="0"/>
              <a:t>computed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coarse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fine</a:t>
            </a:r>
            <a:endParaRPr lang="en-US" sz="2000" dirty="0"/>
          </a:p>
        </p:txBody>
      </p:sp>
      <p:cxnSp>
        <p:nvCxnSpPr>
          <p:cNvPr id="41" name="Egyenes összekötő nyíllal 40"/>
          <p:cNvCxnSpPr/>
          <p:nvPr/>
        </p:nvCxnSpPr>
        <p:spPr>
          <a:xfrm>
            <a:off x="1155678" y="6274015"/>
            <a:ext cx="41501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1552290" y="5675181"/>
            <a:ext cx="37535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>
            <a:off x="2389239" y="468118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>
            <a:off x="3746090" y="2965457"/>
            <a:ext cx="15597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/>
          <p:cNvCxnSpPr/>
          <p:nvPr/>
        </p:nvCxnSpPr>
        <p:spPr>
          <a:xfrm>
            <a:off x="645444" y="202180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>
            <a:off x="649254" y="220849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51"/>
          <p:cNvCxnSpPr/>
          <p:nvPr/>
        </p:nvCxnSpPr>
        <p:spPr>
          <a:xfrm>
            <a:off x="649254" y="2414236"/>
            <a:ext cx="96023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Csoportba foglalás 64"/>
          <p:cNvGrpSpPr/>
          <p:nvPr/>
        </p:nvGrpSpPr>
        <p:grpSpPr>
          <a:xfrm rot="10800000">
            <a:off x="1609492" y="2165509"/>
            <a:ext cx="432668" cy="302330"/>
            <a:chOff x="1609492" y="2354194"/>
            <a:chExt cx="432668" cy="302330"/>
          </a:xfrm>
        </p:grpSpPr>
        <p:sp>
          <p:nvSpPr>
            <p:cNvPr id="54" name="Téglalap 53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2" name="Téglalap 61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Téglalap 63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Csoportba foglalás 65"/>
          <p:cNvGrpSpPr/>
          <p:nvPr/>
        </p:nvGrpSpPr>
        <p:grpSpPr>
          <a:xfrm rot="10800000">
            <a:off x="6938170" y="3267982"/>
            <a:ext cx="432668" cy="302330"/>
            <a:chOff x="1609492" y="2354194"/>
            <a:chExt cx="432668" cy="302330"/>
          </a:xfrm>
        </p:grpSpPr>
        <p:sp>
          <p:nvSpPr>
            <p:cNvPr id="67" name="Téglalap 66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8" name="Téglalap 67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0" name="Téglalap 69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1" name="Téglalap 70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Csoportba foglalás 71"/>
          <p:cNvGrpSpPr/>
          <p:nvPr/>
        </p:nvGrpSpPr>
        <p:grpSpPr>
          <a:xfrm rot="10800000">
            <a:off x="8848985" y="3267982"/>
            <a:ext cx="432668" cy="302330"/>
            <a:chOff x="1609492" y="2354194"/>
            <a:chExt cx="432668" cy="302330"/>
          </a:xfrm>
        </p:grpSpPr>
        <p:sp>
          <p:nvSpPr>
            <p:cNvPr id="73" name="Téglalap 72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4" name="Téglalap 73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6" name="Téglalap 75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7" name="Téglalap 76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Csoportba foglalás 77"/>
          <p:cNvGrpSpPr/>
          <p:nvPr/>
        </p:nvGrpSpPr>
        <p:grpSpPr>
          <a:xfrm rot="10800000">
            <a:off x="10423958" y="1874836"/>
            <a:ext cx="432668" cy="302330"/>
            <a:chOff x="1609492" y="2354194"/>
            <a:chExt cx="432668" cy="302330"/>
          </a:xfrm>
        </p:grpSpPr>
        <p:sp>
          <p:nvSpPr>
            <p:cNvPr id="79" name="Téglalap 78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0" name="Téglalap 79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1" name="Téglalap 80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2" name="Téglalap 81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3" name="Téglalap 82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Téglalap 83"/>
          <p:cNvSpPr/>
          <p:nvPr/>
        </p:nvSpPr>
        <p:spPr>
          <a:xfrm>
            <a:off x="1670541" y="2372845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p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5" name="Téglalap 84"/>
          <p:cNvSpPr/>
          <p:nvPr/>
        </p:nvSpPr>
        <p:spPr>
          <a:xfrm>
            <a:off x="10531586" y="2133904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p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6" name="Téglalap 85"/>
          <p:cNvSpPr/>
          <p:nvPr/>
        </p:nvSpPr>
        <p:spPr>
          <a:xfrm>
            <a:off x="7022573" y="3507163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q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7" name="Téglalap 86"/>
          <p:cNvSpPr/>
          <p:nvPr/>
        </p:nvSpPr>
        <p:spPr>
          <a:xfrm>
            <a:off x="8934282" y="349418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q</a:t>
            </a:r>
            <a:endParaRPr lang="en-US" b="1" i="1" dirty="0">
              <a:solidFill>
                <a:srgbClr val="FFC000"/>
              </a:solidFill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68993" y="3264540"/>
            <a:ext cx="6008749" cy="3477875"/>
            <a:chOff x="668993" y="3559815"/>
            <a:chExt cx="6008749" cy="3477875"/>
          </a:xfrm>
        </p:grpSpPr>
        <p:sp>
          <p:nvSpPr>
            <p:cNvPr id="88" name="Szövegdoboz 87"/>
            <p:cNvSpPr txBox="1"/>
            <p:nvPr/>
          </p:nvSpPr>
          <p:spPr>
            <a:xfrm>
              <a:off x="668993" y="3559815"/>
              <a:ext cx="6008749" cy="3477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000" dirty="0" smtClean="0"/>
                <a:t>In </a:t>
              </a:r>
              <a:r>
                <a:rPr lang="hu-HU" sz="2000" dirty="0" err="1" smtClean="0"/>
                <a:t>other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words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find</a:t>
              </a:r>
              <a:r>
                <a:rPr lang="hu-HU" sz="2000" dirty="0" smtClean="0"/>
                <a:t> pixel </a:t>
              </a:r>
              <a:r>
                <a:rPr lang="hu-HU" sz="2000" i="1" dirty="0" smtClean="0"/>
                <a:t>q</a:t>
              </a:r>
              <a:r>
                <a:rPr lang="hu-HU" sz="2000" dirty="0" smtClean="0"/>
                <a:t> in (A, A’) </a:t>
              </a:r>
              <a:r>
                <a:rPr lang="hu-HU" sz="2000" dirty="0" err="1" smtClean="0"/>
                <a:t>that</a:t>
              </a:r>
              <a:r>
                <a:rPr lang="hu-HU" sz="2000" dirty="0" smtClean="0"/>
                <a:t> has </a:t>
              </a:r>
              <a:r>
                <a:rPr lang="hu-HU" sz="2000" dirty="0" err="1" smtClean="0"/>
                <a:t>the</a:t>
              </a:r>
              <a:r>
                <a:rPr lang="hu-HU" sz="2000" dirty="0" smtClean="0"/>
                <a:t> most </a:t>
              </a:r>
              <a:r>
                <a:rPr lang="hu-HU" sz="2000" dirty="0" err="1" smtClean="0"/>
                <a:t>similar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neighbourhood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to</a:t>
              </a:r>
              <a:r>
                <a:rPr lang="hu-HU" sz="2000" dirty="0" smtClean="0"/>
                <a:t> </a:t>
              </a:r>
              <a:r>
                <a:rPr lang="hu-HU" sz="2000" i="1" dirty="0" smtClean="0"/>
                <a:t>p</a:t>
              </a:r>
              <a:r>
                <a:rPr lang="hu-HU" sz="2000" dirty="0" smtClean="0"/>
                <a:t> in (B,B’)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u-HU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000" dirty="0" smtClean="0"/>
                <a:t>(A          </a:t>
              </a:r>
              <a:r>
                <a:rPr lang="hu-HU" sz="2000" dirty="0" smtClean="0"/>
                <a:t>,  </a:t>
              </a:r>
              <a:r>
                <a:rPr lang="hu-HU" sz="2000" dirty="0" smtClean="0"/>
                <a:t>A’          </a:t>
              </a:r>
              <a:r>
                <a:rPr lang="hu-HU" sz="2000" dirty="0" smtClean="0"/>
                <a:t>) is </a:t>
              </a:r>
              <a:r>
                <a:rPr lang="hu-HU" sz="2000" dirty="0" err="1" smtClean="0"/>
                <a:t>the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closest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to</a:t>
              </a:r>
              <a:r>
                <a:rPr lang="hu-HU" sz="2000" dirty="0" smtClean="0"/>
                <a:t> (B          , B’         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u-HU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000" dirty="0" err="1" smtClean="0"/>
                <a:t>Note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that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the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neighbourhood</a:t>
              </a:r>
              <a:r>
                <a:rPr lang="hu-HU" sz="2000" dirty="0" smtClean="0"/>
                <a:t> is L-</a:t>
              </a:r>
              <a:r>
                <a:rPr lang="hu-HU" sz="2000" dirty="0" err="1" smtClean="0"/>
                <a:t>shaped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because</a:t>
              </a:r>
              <a:r>
                <a:rPr lang="hu-HU" sz="2000" dirty="0" smtClean="0"/>
                <a:t> it has </a:t>
              </a:r>
              <a:r>
                <a:rPr lang="hu-HU" sz="2000" dirty="0" err="1" smtClean="0"/>
                <a:t>to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consider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pixels</a:t>
              </a:r>
              <a:r>
                <a:rPr lang="hu-HU" sz="2000" dirty="0" smtClean="0"/>
                <a:t> in B’ </a:t>
              </a:r>
              <a:r>
                <a:rPr lang="hu-HU" sz="2000" dirty="0" err="1" smtClean="0"/>
                <a:t>that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have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already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been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computed</a:t>
              </a:r>
              <a:endParaRPr lang="hu-HU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hu-HU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000" dirty="0" err="1" smtClean="0"/>
                <a:t>For</a:t>
              </a:r>
              <a:r>
                <a:rPr lang="hu-HU" sz="2000" dirty="0" smtClean="0"/>
                <a:t> a </a:t>
              </a:r>
              <a:r>
                <a:rPr lang="hu-HU" sz="2000" dirty="0" err="1" smtClean="0"/>
                <a:t>single</a:t>
              </a:r>
              <a:r>
                <a:rPr lang="hu-HU" sz="2000" dirty="0" smtClean="0"/>
                <a:t> pixel in B, </a:t>
              </a:r>
              <a:r>
                <a:rPr lang="hu-HU" sz="2000" dirty="0" err="1" smtClean="0"/>
                <a:t>scan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the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entire</a:t>
              </a:r>
              <a:r>
                <a:rPr lang="hu-HU" sz="2000" dirty="0" smtClean="0"/>
                <a:t> (A,A’) </a:t>
              </a:r>
              <a:r>
                <a:rPr lang="hu-HU" sz="2000" dirty="0" smtClean="0">
                  <a:sym typeface="Symbol" panose="05050102010706020507" pitchFamily="18" charset="2"/>
                </a:rPr>
                <a:t> </a:t>
              </a:r>
              <a:r>
                <a:rPr lang="hu-HU" sz="2000" dirty="0" err="1" smtClean="0"/>
                <a:t>slow</a:t>
              </a:r>
              <a:r>
                <a:rPr lang="hu-HU" sz="2000" dirty="0" smtClean="0"/>
                <a:t>!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000" dirty="0" err="1" smtClean="0"/>
                <a:t>Speedup</a:t>
              </a:r>
              <a:r>
                <a:rPr lang="hu-HU" sz="2000" dirty="0" smtClean="0"/>
                <a:t>: </a:t>
              </a:r>
              <a:r>
                <a:rPr lang="hu-HU" sz="2000" b="1" dirty="0" err="1" smtClean="0"/>
                <a:t>approximate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nearest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neighbours</a:t>
              </a:r>
              <a:r>
                <a:rPr lang="hu-HU" sz="2000" dirty="0" smtClean="0"/>
                <a:t> (ANN)</a:t>
              </a:r>
            </a:p>
          </p:txBody>
        </p:sp>
        <p:grpSp>
          <p:nvGrpSpPr>
            <p:cNvPr id="120" name="Csoportba foglalás 119"/>
            <p:cNvGrpSpPr/>
            <p:nvPr/>
          </p:nvGrpSpPr>
          <p:grpSpPr>
            <a:xfrm rot="10800000">
              <a:off x="5798865" y="4524078"/>
              <a:ext cx="432668" cy="302330"/>
              <a:chOff x="1609492" y="2354194"/>
              <a:chExt cx="432668" cy="302330"/>
            </a:xfrm>
          </p:grpSpPr>
          <p:sp>
            <p:nvSpPr>
              <p:cNvPr id="121" name="Téglalap 120"/>
              <p:cNvSpPr/>
              <p:nvPr/>
            </p:nvSpPr>
            <p:spPr>
              <a:xfrm>
                <a:off x="1755703" y="235419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Téglalap 121"/>
              <p:cNvSpPr/>
              <p:nvPr/>
            </p:nvSpPr>
            <p:spPr>
              <a:xfrm>
                <a:off x="1754751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Téglalap 122"/>
              <p:cNvSpPr/>
              <p:nvPr/>
            </p:nvSpPr>
            <p:spPr>
              <a:xfrm>
                <a:off x="1911913" y="2519928"/>
                <a:ext cx="130247" cy="136596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églalap 123"/>
              <p:cNvSpPr/>
              <p:nvPr/>
            </p:nvSpPr>
            <p:spPr>
              <a:xfrm>
                <a:off x="1911912" y="2356099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Téglalap 124"/>
              <p:cNvSpPr/>
              <p:nvPr/>
            </p:nvSpPr>
            <p:spPr>
              <a:xfrm>
                <a:off x="1609492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Csoportba foglalás 125"/>
            <p:cNvGrpSpPr/>
            <p:nvPr/>
          </p:nvGrpSpPr>
          <p:grpSpPr>
            <a:xfrm rot="10800000">
              <a:off x="1404036" y="4534297"/>
              <a:ext cx="432668" cy="302330"/>
              <a:chOff x="1609492" y="2354194"/>
              <a:chExt cx="432668" cy="302330"/>
            </a:xfrm>
          </p:grpSpPr>
          <p:sp>
            <p:nvSpPr>
              <p:cNvPr id="127" name="Téglalap 126"/>
              <p:cNvSpPr/>
              <p:nvPr/>
            </p:nvSpPr>
            <p:spPr>
              <a:xfrm>
                <a:off x="1755703" y="235419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Téglalap 127"/>
              <p:cNvSpPr/>
              <p:nvPr/>
            </p:nvSpPr>
            <p:spPr>
              <a:xfrm>
                <a:off x="1754751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Téglalap 128"/>
              <p:cNvSpPr/>
              <p:nvPr/>
            </p:nvSpPr>
            <p:spPr>
              <a:xfrm>
                <a:off x="1911913" y="2519928"/>
                <a:ext cx="130247" cy="136596"/>
              </a:xfrm>
              <a:prstGeom prst="rect">
                <a:avLst/>
              </a:prstGeom>
              <a:noFill/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Téglalap 129"/>
              <p:cNvSpPr/>
              <p:nvPr/>
            </p:nvSpPr>
            <p:spPr>
              <a:xfrm>
                <a:off x="1911912" y="2356099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Téglalap 130"/>
              <p:cNvSpPr/>
              <p:nvPr/>
            </p:nvSpPr>
            <p:spPr>
              <a:xfrm>
                <a:off x="1609492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4" name="Csoportba foglalás 143"/>
            <p:cNvGrpSpPr/>
            <p:nvPr/>
          </p:nvGrpSpPr>
          <p:grpSpPr>
            <a:xfrm rot="10800000">
              <a:off x="2372044" y="4526581"/>
              <a:ext cx="432668" cy="302330"/>
              <a:chOff x="1609492" y="2354194"/>
              <a:chExt cx="432668" cy="302330"/>
            </a:xfrm>
          </p:grpSpPr>
          <p:sp>
            <p:nvSpPr>
              <p:cNvPr id="145" name="Téglalap 144"/>
              <p:cNvSpPr/>
              <p:nvPr/>
            </p:nvSpPr>
            <p:spPr>
              <a:xfrm>
                <a:off x="1755703" y="235419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Téglalap 145"/>
              <p:cNvSpPr/>
              <p:nvPr/>
            </p:nvSpPr>
            <p:spPr>
              <a:xfrm>
                <a:off x="1754751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Téglalap 146"/>
              <p:cNvSpPr/>
              <p:nvPr/>
            </p:nvSpPr>
            <p:spPr>
              <a:xfrm>
                <a:off x="1911913" y="2519928"/>
                <a:ext cx="130247" cy="136596"/>
              </a:xfrm>
              <a:prstGeom prst="rect">
                <a:avLst/>
              </a:prstGeom>
              <a:noFill/>
              <a:ln w="317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Téglalap 147"/>
              <p:cNvSpPr/>
              <p:nvPr/>
            </p:nvSpPr>
            <p:spPr>
              <a:xfrm>
                <a:off x="1911912" y="2356099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Téglalap 148"/>
              <p:cNvSpPr/>
              <p:nvPr/>
            </p:nvSpPr>
            <p:spPr>
              <a:xfrm>
                <a:off x="1609492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6" name="Csoportba foglalás 155"/>
            <p:cNvGrpSpPr/>
            <p:nvPr/>
          </p:nvGrpSpPr>
          <p:grpSpPr>
            <a:xfrm rot="10800000">
              <a:off x="4947278" y="4551494"/>
              <a:ext cx="432668" cy="302330"/>
              <a:chOff x="1609492" y="2354194"/>
              <a:chExt cx="432668" cy="302330"/>
            </a:xfrm>
          </p:grpSpPr>
          <p:sp>
            <p:nvSpPr>
              <p:cNvPr id="157" name="Téglalap 156"/>
              <p:cNvSpPr/>
              <p:nvPr/>
            </p:nvSpPr>
            <p:spPr>
              <a:xfrm>
                <a:off x="1755703" y="235419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Téglalap 157"/>
              <p:cNvSpPr/>
              <p:nvPr/>
            </p:nvSpPr>
            <p:spPr>
              <a:xfrm>
                <a:off x="1754751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églalap 158"/>
              <p:cNvSpPr/>
              <p:nvPr/>
            </p:nvSpPr>
            <p:spPr>
              <a:xfrm>
                <a:off x="1911913" y="2519928"/>
                <a:ext cx="130247" cy="136596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Téglalap 159"/>
              <p:cNvSpPr/>
              <p:nvPr/>
            </p:nvSpPr>
            <p:spPr>
              <a:xfrm>
                <a:off x="1911912" y="2356099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Téglalap 160"/>
              <p:cNvSpPr/>
              <p:nvPr/>
            </p:nvSpPr>
            <p:spPr>
              <a:xfrm>
                <a:off x="1609492" y="2518024"/>
                <a:ext cx="130247" cy="138500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00" name="Kép 9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0451" y="4330680"/>
            <a:ext cx="5009930" cy="2097180"/>
          </a:xfrm>
          <a:prstGeom prst="rect">
            <a:avLst/>
          </a:prstGeom>
        </p:spPr>
      </p:pic>
      <p:sp>
        <p:nvSpPr>
          <p:cNvPr id="101" name="Téglalap 100"/>
          <p:cNvSpPr/>
          <p:nvPr/>
        </p:nvSpPr>
        <p:spPr>
          <a:xfrm>
            <a:off x="7413310" y="4569438"/>
            <a:ext cx="4602480" cy="3288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1936150"/>
            <a:ext cx="1724266" cy="2124371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8" y="1688465"/>
            <a:ext cx="1733792" cy="23720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1688465"/>
            <a:ext cx="2638793" cy="182905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85292" y="1376283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8446706" y="131913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0697768" y="130405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2" y="4274719"/>
            <a:ext cx="866667" cy="10666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4" y="5467239"/>
            <a:ext cx="438095" cy="53333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3" y="6126425"/>
            <a:ext cx="219048" cy="26666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437033" y="4480356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14" name="Téglalap 13"/>
          <p:cNvSpPr/>
          <p:nvPr/>
        </p:nvSpPr>
        <p:spPr>
          <a:xfrm>
            <a:off x="5437033" y="545374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15" name="Téglalap 14"/>
          <p:cNvSpPr/>
          <p:nvPr/>
        </p:nvSpPr>
        <p:spPr>
          <a:xfrm>
            <a:off x="5448463" y="60731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4137559"/>
            <a:ext cx="866667" cy="119047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61" y="5398510"/>
            <a:ext cx="438095" cy="6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31" y="6068985"/>
            <a:ext cx="219048" cy="304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7249648" y="4496423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20" name="Téglalap 19"/>
          <p:cNvSpPr/>
          <p:nvPr/>
        </p:nvSpPr>
        <p:spPr>
          <a:xfrm>
            <a:off x="7249648" y="5469812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21" name="Téglalap 20"/>
          <p:cNvSpPr/>
          <p:nvPr/>
        </p:nvSpPr>
        <p:spPr>
          <a:xfrm>
            <a:off x="7295368" y="61234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A’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25" name="Téglalap 24"/>
          <p:cNvSpPr/>
          <p:nvPr/>
        </p:nvSpPr>
        <p:spPr>
          <a:xfrm>
            <a:off x="5474912" y="577320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26" name="Téglalap 25"/>
          <p:cNvSpPr/>
          <p:nvPr/>
        </p:nvSpPr>
        <p:spPr>
          <a:xfrm>
            <a:off x="7282092" y="5773789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7" y="4137559"/>
            <a:ext cx="1323810" cy="91428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5398510"/>
            <a:ext cx="666667" cy="4571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30" y="6063121"/>
            <a:ext cx="333333" cy="228571"/>
          </a:xfrm>
          <a:prstGeom prst="rect">
            <a:avLst/>
          </a:prstGeom>
        </p:spPr>
      </p:pic>
      <p:sp>
        <p:nvSpPr>
          <p:cNvPr id="30" name="Téglalap 29"/>
          <p:cNvSpPr/>
          <p:nvPr/>
        </p:nvSpPr>
        <p:spPr>
          <a:xfrm>
            <a:off x="9076099" y="4405881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L-1</a:t>
            </a:r>
            <a:endParaRPr lang="en-US" baseline="-25000" dirty="0"/>
          </a:p>
        </p:txBody>
      </p:sp>
      <p:sp>
        <p:nvSpPr>
          <p:cNvPr id="31" name="Téglalap 30"/>
          <p:cNvSpPr/>
          <p:nvPr/>
        </p:nvSpPr>
        <p:spPr>
          <a:xfrm>
            <a:off x="9076099" y="537927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L-2</a:t>
            </a:r>
            <a:endParaRPr lang="en-US" baseline="-25000" dirty="0"/>
          </a:p>
        </p:txBody>
      </p:sp>
      <p:sp>
        <p:nvSpPr>
          <p:cNvPr id="32" name="Téglalap 31"/>
          <p:cNvSpPr/>
          <p:nvPr/>
        </p:nvSpPr>
        <p:spPr>
          <a:xfrm>
            <a:off x="9087529" y="5998654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</a:t>
            </a:r>
            <a:r>
              <a:rPr lang="hu-HU" baseline="-25000" dirty="0" smtClean="0"/>
              <a:t>1</a:t>
            </a:r>
            <a:endParaRPr lang="en-US" baseline="-25000" dirty="0"/>
          </a:p>
        </p:txBody>
      </p:sp>
      <p:sp>
        <p:nvSpPr>
          <p:cNvPr id="33" name="Téglalap 32"/>
          <p:cNvSpPr/>
          <p:nvPr/>
        </p:nvSpPr>
        <p:spPr>
          <a:xfrm>
            <a:off x="9113978" y="569872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…</a:t>
            </a:r>
            <a:endParaRPr lang="en-US" baseline="-25000" dirty="0"/>
          </a:p>
        </p:txBody>
      </p:sp>
      <p:sp>
        <p:nvSpPr>
          <p:cNvPr id="35" name="Jobbra nyíl 34"/>
          <p:cNvSpPr/>
          <p:nvPr/>
        </p:nvSpPr>
        <p:spPr>
          <a:xfrm rot="16200000">
            <a:off x="-1299121" y="4603492"/>
            <a:ext cx="3168199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9" y="1936150"/>
            <a:ext cx="2953162" cy="2057687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4136207"/>
            <a:ext cx="1476190" cy="1028571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5390184"/>
            <a:ext cx="742857" cy="514286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6" y="6123486"/>
            <a:ext cx="371429" cy="257143"/>
          </a:xfrm>
          <a:prstGeom prst="rect">
            <a:avLst/>
          </a:prstGeom>
        </p:spPr>
      </p:pic>
      <p:sp>
        <p:nvSpPr>
          <p:cNvPr id="38" name="Téglalap 37"/>
          <p:cNvSpPr/>
          <p:nvPr/>
        </p:nvSpPr>
        <p:spPr>
          <a:xfrm>
            <a:off x="1656108" y="1516039"/>
            <a:ext cx="109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B’ (</a:t>
            </a:r>
            <a:r>
              <a:rPr lang="hu-HU" dirty="0" err="1" smtClean="0"/>
              <a:t>result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155678" y="6442461"/>
            <a:ext cx="37322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B’ is </a:t>
            </a:r>
            <a:r>
              <a:rPr lang="hu-HU" sz="2000" dirty="0" err="1" smtClean="0"/>
              <a:t>computed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coarse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fine</a:t>
            </a:r>
            <a:endParaRPr lang="en-US" sz="2000" dirty="0"/>
          </a:p>
        </p:txBody>
      </p:sp>
      <p:cxnSp>
        <p:nvCxnSpPr>
          <p:cNvPr id="41" name="Egyenes összekötő nyíllal 40"/>
          <p:cNvCxnSpPr/>
          <p:nvPr/>
        </p:nvCxnSpPr>
        <p:spPr>
          <a:xfrm>
            <a:off x="1155678" y="6274015"/>
            <a:ext cx="41501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1552290" y="5675181"/>
            <a:ext cx="37535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>
            <a:off x="2389239" y="468118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>
            <a:off x="3746090" y="2965457"/>
            <a:ext cx="15597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/>
          <p:cNvCxnSpPr/>
          <p:nvPr/>
        </p:nvCxnSpPr>
        <p:spPr>
          <a:xfrm>
            <a:off x="645444" y="202180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>
            <a:off x="649254" y="2208496"/>
            <a:ext cx="291656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51"/>
          <p:cNvCxnSpPr/>
          <p:nvPr/>
        </p:nvCxnSpPr>
        <p:spPr>
          <a:xfrm>
            <a:off x="649254" y="2414236"/>
            <a:ext cx="96023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Csoportba foglalás 64"/>
          <p:cNvGrpSpPr/>
          <p:nvPr/>
        </p:nvGrpSpPr>
        <p:grpSpPr>
          <a:xfrm rot="10800000">
            <a:off x="1609492" y="2165509"/>
            <a:ext cx="432668" cy="302330"/>
            <a:chOff x="1609492" y="2354194"/>
            <a:chExt cx="432668" cy="302330"/>
          </a:xfrm>
        </p:grpSpPr>
        <p:sp>
          <p:nvSpPr>
            <p:cNvPr id="54" name="Téglalap 53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2" name="Téglalap 61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Téglalap 63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Téglalap 83"/>
          <p:cNvSpPr/>
          <p:nvPr/>
        </p:nvSpPr>
        <p:spPr>
          <a:xfrm>
            <a:off x="1670541" y="2372845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smtClean="0">
                <a:solidFill>
                  <a:srgbClr val="FFC000"/>
                </a:solidFill>
              </a:rPr>
              <a:t>p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88" name="Szövegdoboz 87"/>
          <p:cNvSpPr txBox="1"/>
          <p:nvPr/>
        </p:nvSpPr>
        <p:spPr>
          <a:xfrm>
            <a:off x="668993" y="3264540"/>
            <a:ext cx="6008749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i="1" dirty="0" smtClean="0"/>
              <a:t>Best </a:t>
            </a:r>
            <a:r>
              <a:rPr lang="hu-HU" sz="2000" i="1" dirty="0" err="1" smtClean="0"/>
              <a:t>match</a:t>
            </a:r>
            <a:r>
              <a:rPr lang="hu-HU" sz="2000" dirty="0"/>
              <a:t> </a:t>
            </a:r>
            <a:r>
              <a:rPr lang="hu-HU" sz="2000" dirty="0" err="1" smtClean="0"/>
              <a:t>can</a:t>
            </a:r>
            <a:r>
              <a:rPr lang="hu-HU" sz="2000" dirty="0" smtClean="0"/>
              <a:t> </a:t>
            </a:r>
            <a:r>
              <a:rPr lang="hu-HU" sz="2000" dirty="0" err="1" smtClean="0"/>
              <a:t>also</a:t>
            </a:r>
            <a:r>
              <a:rPr lang="hu-HU" sz="2000" dirty="0" smtClean="0"/>
              <a:t> </a:t>
            </a:r>
            <a:r>
              <a:rPr lang="hu-HU" sz="2000" dirty="0" err="1" smtClean="0"/>
              <a:t>consider</a:t>
            </a:r>
            <a:r>
              <a:rPr lang="hu-HU" sz="2000" dirty="0" smtClean="0"/>
              <a:t> </a:t>
            </a:r>
            <a:r>
              <a:rPr lang="hu-HU" sz="2000" dirty="0" err="1" smtClean="0"/>
              <a:t>self-coherence</a:t>
            </a:r>
            <a:r>
              <a:rPr lang="hu-HU" sz="2000" dirty="0" smtClean="0"/>
              <a:t>, i.e. </a:t>
            </a:r>
            <a:r>
              <a:rPr lang="hu-HU" sz="2000" dirty="0" err="1" smtClean="0"/>
              <a:t>similarity</a:t>
            </a:r>
            <a:r>
              <a:rPr lang="hu-HU" sz="2000" dirty="0" smtClean="0"/>
              <a:t> (in </a:t>
            </a:r>
            <a:r>
              <a:rPr lang="hu-HU" sz="2000" dirty="0" err="1" smtClean="0"/>
              <a:t>neighbourhood</a:t>
            </a:r>
            <a:r>
              <a:rPr lang="hu-HU" sz="2000" dirty="0" smtClean="0"/>
              <a:t>) </a:t>
            </a:r>
            <a:r>
              <a:rPr lang="hu-HU" sz="2000" dirty="0" err="1" smtClean="0"/>
              <a:t>with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already</a:t>
            </a:r>
            <a:r>
              <a:rPr lang="hu-HU" sz="2000" dirty="0" smtClean="0"/>
              <a:t> </a:t>
            </a:r>
            <a:r>
              <a:rPr lang="hu-HU" sz="2000" dirty="0" err="1" smtClean="0"/>
              <a:t>generated</a:t>
            </a:r>
            <a:r>
              <a:rPr lang="hu-HU" sz="2000" dirty="0" smtClean="0"/>
              <a:t> part in B’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The </a:t>
            </a:r>
            <a:r>
              <a:rPr lang="hu-HU" sz="2000" dirty="0" err="1" smtClean="0"/>
              <a:t>weighting</a:t>
            </a:r>
            <a:r>
              <a:rPr lang="hu-HU" sz="2000" dirty="0" smtClean="0"/>
              <a:t> </a:t>
            </a:r>
            <a:r>
              <a:rPr lang="hu-HU" sz="2000" dirty="0" err="1" smtClean="0"/>
              <a:t>between</a:t>
            </a:r>
            <a:r>
              <a:rPr lang="hu-HU" sz="2000" dirty="0" smtClean="0"/>
              <a:t> </a:t>
            </a:r>
            <a:r>
              <a:rPr lang="hu-HU" sz="2000" dirty="0" err="1" smtClean="0"/>
              <a:t>coherence</a:t>
            </a:r>
            <a:r>
              <a:rPr lang="hu-HU" sz="2000" dirty="0" smtClean="0"/>
              <a:t> </a:t>
            </a:r>
            <a:r>
              <a:rPr lang="hu-HU" sz="2000" dirty="0" err="1" smtClean="0"/>
              <a:t>match</a:t>
            </a:r>
            <a:r>
              <a:rPr lang="hu-HU" sz="2000" dirty="0" smtClean="0"/>
              <a:t> </a:t>
            </a:r>
            <a:r>
              <a:rPr lang="hu-HU" sz="2000" dirty="0" err="1" smtClean="0"/>
              <a:t>with</a:t>
            </a:r>
            <a:r>
              <a:rPr lang="hu-HU" sz="2000" dirty="0" smtClean="0"/>
              <a:t> B’ and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nearest</a:t>
            </a:r>
            <a:r>
              <a:rPr lang="hu-HU" sz="2000" dirty="0" smtClean="0"/>
              <a:t> </a:t>
            </a:r>
            <a:r>
              <a:rPr lang="hu-HU" sz="2000" dirty="0" err="1" smtClean="0"/>
              <a:t>neighbour</a:t>
            </a:r>
            <a:r>
              <a:rPr lang="hu-HU" sz="2000" dirty="0" smtClean="0"/>
              <a:t> </a:t>
            </a:r>
            <a:r>
              <a:rPr lang="hu-HU" sz="2000" dirty="0" err="1" smtClean="0"/>
              <a:t>match</a:t>
            </a:r>
            <a:r>
              <a:rPr lang="hu-HU" sz="2000" dirty="0" smtClean="0"/>
              <a:t> </a:t>
            </a:r>
            <a:r>
              <a:rPr lang="hu-HU" sz="2000" dirty="0" err="1" smtClean="0"/>
              <a:t>with</a:t>
            </a:r>
            <a:r>
              <a:rPr lang="hu-HU" sz="2000" dirty="0" smtClean="0"/>
              <a:t> (A, A’) </a:t>
            </a:r>
            <a:r>
              <a:rPr lang="hu-HU" sz="2000" dirty="0" err="1" smtClean="0"/>
              <a:t>seen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previous</a:t>
            </a:r>
            <a:r>
              <a:rPr lang="hu-HU" sz="2000" dirty="0" smtClean="0"/>
              <a:t> </a:t>
            </a:r>
            <a:r>
              <a:rPr lang="hu-HU" sz="2000" dirty="0" err="1" smtClean="0"/>
              <a:t>slide</a:t>
            </a:r>
            <a:r>
              <a:rPr lang="hu-HU" sz="2000" dirty="0" smtClean="0"/>
              <a:t> is a </a:t>
            </a:r>
            <a:r>
              <a:rPr lang="hu-HU" sz="2000" dirty="0" err="1" smtClean="0"/>
              <a:t>parameter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algorithm</a:t>
            </a:r>
            <a:endParaRPr lang="hu-HU" sz="2000" dirty="0" smtClean="0"/>
          </a:p>
        </p:txBody>
      </p:sp>
      <p:grpSp>
        <p:nvGrpSpPr>
          <p:cNvPr id="98" name="Csoportba foglalás 97"/>
          <p:cNvGrpSpPr/>
          <p:nvPr/>
        </p:nvGrpSpPr>
        <p:grpSpPr>
          <a:xfrm rot="10800000">
            <a:off x="1109174" y="1979405"/>
            <a:ext cx="432668" cy="302330"/>
            <a:chOff x="1609492" y="2354194"/>
            <a:chExt cx="432668" cy="302330"/>
          </a:xfrm>
        </p:grpSpPr>
        <p:sp>
          <p:nvSpPr>
            <p:cNvPr id="99" name="Téglalap 98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0" name="Téglalap 99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3" name="Téglalap 102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Csoportba foglalás 103"/>
          <p:cNvGrpSpPr/>
          <p:nvPr/>
        </p:nvGrpSpPr>
        <p:grpSpPr>
          <a:xfrm rot="10800000">
            <a:off x="2361382" y="1979668"/>
            <a:ext cx="432668" cy="302330"/>
            <a:chOff x="1609492" y="2354194"/>
            <a:chExt cx="432668" cy="302330"/>
          </a:xfrm>
        </p:grpSpPr>
        <p:sp>
          <p:nvSpPr>
            <p:cNvPr id="105" name="Téglalap 104"/>
            <p:cNvSpPr/>
            <p:nvPr/>
          </p:nvSpPr>
          <p:spPr>
            <a:xfrm>
              <a:off x="1755703" y="2354194"/>
              <a:ext cx="130247" cy="138500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1754751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7" name="Téglalap 106"/>
            <p:cNvSpPr/>
            <p:nvPr/>
          </p:nvSpPr>
          <p:spPr>
            <a:xfrm>
              <a:off x="1911913" y="2519928"/>
              <a:ext cx="130247" cy="136596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1911912" y="2356099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9" name="Téglalap 108"/>
            <p:cNvSpPr/>
            <p:nvPr/>
          </p:nvSpPr>
          <p:spPr>
            <a:xfrm>
              <a:off x="1609492" y="2518024"/>
              <a:ext cx="130247" cy="1385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0" name="Kép 10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0451" y="4330680"/>
            <a:ext cx="5009930" cy="2097180"/>
          </a:xfrm>
          <a:prstGeom prst="rect">
            <a:avLst/>
          </a:prstGeom>
        </p:spPr>
      </p:pic>
      <p:sp>
        <p:nvSpPr>
          <p:cNvPr id="111" name="Téglalap 110"/>
          <p:cNvSpPr/>
          <p:nvPr/>
        </p:nvSpPr>
        <p:spPr>
          <a:xfrm>
            <a:off x="7413310" y="4757217"/>
            <a:ext cx="4602480" cy="3288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application</a:t>
            </a:r>
            <a:r>
              <a:rPr lang="hu-HU" dirty="0" smtClean="0"/>
              <a:t>: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3971925" cy="4584700"/>
          </a:xfrm>
        </p:spPr>
        <p:txBody>
          <a:bodyPr>
            <a:normAutofit fontScale="92500" lnSpcReduction="20000"/>
          </a:bodyPr>
          <a:lstStyle/>
          <a:p>
            <a:r>
              <a:rPr lang="hu-HU" dirty="0" err="1" smtClean="0"/>
              <a:t>Learn</a:t>
            </a:r>
            <a:r>
              <a:rPr lang="hu-HU" dirty="0" smtClean="0"/>
              <a:t> </a:t>
            </a:r>
            <a:r>
              <a:rPr lang="hu-HU" dirty="0" err="1" smtClean="0"/>
              <a:t>stylization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described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kind</a:t>
            </a:r>
            <a:r>
              <a:rPr lang="hu-HU" dirty="0" smtClean="0"/>
              <a:t> of image filtering (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brush</a:t>
            </a:r>
            <a:r>
              <a:rPr lang="hu-HU" dirty="0" smtClean="0"/>
              <a:t> </a:t>
            </a:r>
            <a:r>
              <a:rPr lang="hu-HU" dirty="0" err="1" smtClean="0"/>
              <a:t>strokes</a:t>
            </a:r>
            <a:r>
              <a:rPr lang="hu-HU" dirty="0" smtClean="0"/>
              <a:t>, </a:t>
            </a:r>
            <a:r>
              <a:rPr lang="hu-HU" dirty="0" err="1" smtClean="0"/>
              <a:t>hatching</a:t>
            </a:r>
            <a:r>
              <a:rPr lang="hu-HU" dirty="0" smtClean="0"/>
              <a:t>)</a:t>
            </a:r>
          </a:p>
          <a:p>
            <a:endParaRPr lang="hu-HU" dirty="0" smtClean="0"/>
          </a:p>
          <a:p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filtered </a:t>
            </a:r>
            <a:r>
              <a:rPr lang="hu-HU" dirty="0" err="1" smtClean="0"/>
              <a:t>source</a:t>
            </a:r>
            <a:r>
              <a:rPr lang="hu-HU" dirty="0" smtClean="0"/>
              <a:t> (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desired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) is </a:t>
            </a:r>
            <a:r>
              <a:rPr lang="hu-HU" dirty="0" err="1" smtClean="0"/>
              <a:t>available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“</a:t>
            </a:r>
            <a:r>
              <a:rPr lang="hu-HU" dirty="0" err="1" smtClean="0"/>
              <a:t>unfiltered</a:t>
            </a:r>
            <a:r>
              <a:rPr lang="hu-HU" dirty="0" smtClean="0"/>
              <a:t>” </a:t>
            </a:r>
            <a:r>
              <a:rPr lang="hu-HU" dirty="0" err="1" smtClean="0"/>
              <a:t>source</a:t>
            </a:r>
            <a:r>
              <a:rPr lang="hu-HU" dirty="0" smtClean="0"/>
              <a:t> is </a:t>
            </a:r>
            <a:r>
              <a:rPr lang="hu-HU" dirty="0" err="1" smtClean="0"/>
              <a:t>generated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edge</a:t>
            </a:r>
            <a:r>
              <a:rPr lang="hu-HU" dirty="0" smtClean="0"/>
              <a:t> </a:t>
            </a:r>
            <a:r>
              <a:rPr lang="hu-HU" dirty="0" err="1" smtClean="0"/>
              <a:t>preserving</a:t>
            </a:r>
            <a:r>
              <a:rPr lang="hu-HU" dirty="0" smtClean="0"/>
              <a:t> </a:t>
            </a:r>
            <a:r>
              <a:rPr lang="hu-HU" dirty="0" err="1" smtClean="0"/>
              <a:t>blurring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filtered image</a:t>
            </a:r>
          </a:p>
          <a:p>
            <a:pPr lvl="1"/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always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, </a:t>
            </a:r>
            <a:r>
              <a:rPr lang="hu-HU" dirty="0" err="1" smtClean="0"/>
              <a:t>blurring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generate</a:t>
            </a:r>
            <a:r>
              <a:rPr lang="hu-HU" dirty="0" smtClean="0"/>
              <a:t> a </a:t>
            </a:r>
            <a:r>
              <a:rPr lang="hu-HU" dirty="0" err="1" smtClean="0"/>
              <a:t>natural</a:t>
            </a:r>
            <a:r>
              <a:rPr lang="hu-HU" dirty="0" smtClean="0"/>
              <a:t>, </a:t>
            </a:r>
            <a:r>
              <a:rPr lang="en-US" dirty="0" smtClean="0"/>
              <a:t>“</a:t>
            </a:r>
            <a:r>
              <a:rPr lang="hu-HU" dirty="0" err="1" smtClean="0"/>
              <a:t>photorealistic</a:t>
            </a:r>
            <a:r>
              <a:rPr lang="hu-HU" dirty="0" smtClean="0"/>
              <a:t>” image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5" y="1407990"/>
            <a:ext cx="6829425" cy="518660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6599499" y="5812393"/>
            <a:ext cx="123005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400" dirty="0" err="1" smtClean="0"/>
              <a:t>Existing</a:t>
            </a:r>
            <a:r>
              <a:rPr lang="hu-HU" sz="1400" dirty="0" smtClean="0"/>
              <a:t> </a:t>
            </a:r>
            <a:r>
              <a:rPr lang="hu-HU" sz="1400" dirty="0" err="1" smtClean="0"/>
              <a:t>style</a:t>
            </a:r>
            <a:r>
              <a:rPr lang="hu-HU" sz="1400" dirty="0" smtClean="0"/>
              <a:t> </a:t>
            </a:r>
            <a:r>
              <a:rPr lang="hu-HU" sz="1400" dirty="0" err="1" smtClean="0"/>
              <a:t>sample</a:t>
            </a:r>
            <a:endParaRPr lang="en-US" sz="1400" dirty="0"/>
          </a:p>
        </p:txBody>
      </p:sp>
      <p:sp>
        <p:nvSpPr>
          <p:cNvPr id="8" name="Téglalap 7"/>
          <p:cNvSpPr/>
          <p:nvPr/>
        </p:nvSpPr>
        <p:spPr>
          <a:xfrm>
            <a:off x="5067301" y="5640943"/>
            <a:ext cx="123005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400" dirty="0" err="1" smtClean="0"/>
              <a:t>Generate</a:t>
            </a:r>
            <a:r>
              <a:rPr lang="hu-HU" sz="1400" dirty="0" smtClean="0"/>
              <a:t> </a:t>
            </a:r>
            <a:r>
              <a:rPr lang="hu-HU" sz="1400" dirty="0" err="1" smtClean="0"/>
              <a:t>unfiltered</a:t>
            </a:r>
            <a:r>
              <a:rPr lang="hu-HU" sz="1400" dirty="0" smtClean="0"/>
              <a:t> version </a:t>
            </a:r>
            <a:r>
              <a:rPr lang="hu-HU" sz="1400" dirty="0" err="1" smtClean="0"/>
              <a:t>by</a:t>
            </a:r>
            <a:r>
              <a:rPr lang="hu-HU" sz="1400" dirty="0" smtClean="0"/>
              <a:t> </a:t>
            </a:r>
            <a:r>
              <a:rPr lang="hu-HU" sz="1400" dirty="0" err="1" smtClean="0"/>
              <a:t>blurring</a:t>
            </a:r>
            <a:endParaRPr lang="en-US" sz="1400" dirty="0"/>
          </a:p>
        </p:txBody>
      </p:sp>
      <p:sp>
        <p:nvSpPr>
          <p:cNvPr id="10" name="Jobbra nyíl 9"/>
          <p:cNvSpPr/>
          <p:nvPr/>
        </p:nvSpPr>
        <p:spPr>
          <a:xfrm rot="10800000">
            <a:off x="6048374" y="5158267"/>
            <a:ext cx="754653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application</a:t>
            </a:r>
            <a:r>
              <a:rPr lang="hu-HU" dirty="0" smtClean="0"/>
              <a:t>: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30" y="1934529"/>
            <a:ext cx="5716423" cy="2125267"/>
          </a:xfrm>
          <a:prstGeom prst="rect">
            <a:avLst/>
          </a:prstGeom>
        </p:spPr>
      </p:pic>
      <p:sp>
        <p:nvSpPr>
          <p:cNvPr id="10" name="Jobbra nyíl 9"/>
          <p:cNvSpPr/>
          <p:nvPr/>
        </p:nvSpPr>
        <p:spPr>
          <a:xfrm rot="10800000">
            <a:off x="2934814" y="2791662"/>
            <a:ext cx="754653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4110298" y="4130470"/>
            <a:ext cx="14269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dirty="0" err="1" smtClean="0"/>
              <a:t>Existing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sample</a:t>
            </a:r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1181100" y="4149574"/>
            <a:ext cx="1904999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dirty="0" err="1" smtClean="0"/>
              <a:t>Generate</a:t>
            </a:r>
            <a:r>
              <a:rPr lang="hu-HU" dirty="0" smtClean="0"/>
              <a:t> </a:t>
            </a:r>
            <a:r>
              <a:rPr lang="hu-HU" dirty="0" err="1" smtClean="0"/>
              <a:t>unfiltered</a:t>
            </a:r>
            <a:r>
              <a:rPr lang="hu-HU" dirty="0" smtClean="0"/>
              <a:t> version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blurring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979873" y="1475419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A</a:t>
            </a:r>
            <a:endParaRPr lang="en-US" sz="2000" dirty="0"/>
          </a:p>
        </p:txBody>
      </p:sp>
      <p:sp>
        <p:nvSpPr>
          <p:cNvPr id="12" name="Téglalap 11"/>
          <p:cNvSpPr/>
          <p:nvPr/>
        </p:nvSpPr>
        <p:spPr>
          <a:xfrm>
            <a:off x="4668387" y="1502229"/>
            <a:ext cx="38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A’</a:t>
            </a:r>
            <a:endParaRPr lang="en-US" sz="20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14" y="1933609"/>
            <a:ext cx="3335338" cy="2196861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9462110" y="1525878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B</a:t>
            </a:r>
            <a:endParaRPr lang="en-US" sz="20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314" y="4513091"/>
            <a:ext cx="3335338" cy="2189398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9131910" y="4167478"/>
            <a:ext cx="1199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B’ (</a:t>
            </a:r>
            <a:r>
              <a:rPr lang="hu-HU" sz="2000" dirty="0" err="1" smtClean="0"/>
              <a:t>result</a:t>
            </a:r>
            <a:r>
              <a:rPr lang="hu-HU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application</a:t>
            </a:r>
            <a:r>
              <a:rPr lang="hu-HU" dirty="0" smtClean="0"/>
              <a:t>: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/>
              <a:t>S</a:t>
            </a:r>
            <a:r>
              <a:rPr lang="hu-HU" dirty="0" err="1" smtClean="0"/>
              <a:t>ynthesis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Goal</a:t>
            </a:r>
            <a:r>
              <a:rPr lang="hu-HU" dirty="0" smtClean="0"/>
              <a:t>: </a:t>
            </a:r>
            <a:r>
              <a:rPr lang="hu-HU" dirty="0" err="1" smtClean="0"/>
              <a:t>generate</a:t>
            </a:r>
            <a:r>
              <a:rPr lang="hu-HU" dirty="0" smtClean="0"/>
              <a:t> a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a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sample</a:t>
            </a:r>
            <a:endParaRPr lang="hu-HU" dirty="0" smtClean="0"/>
          </a:p>
          <a:p>
            <a:pPr lvl="1"/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tricks</a:t>
            </a:r>
            <a:r>
              <a:rPr lang="hu-HU" dirty="0" smtClean="0"/>
              <a:t> of 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were</a:t>
            </a:r>
            <a:r>
              <a:rPr lang="hu-HU" dirty="0" smtClean="0"/>
              <a:t> </a:t>
            </a:r>
            <a:r>
              <a:rPr lang="hu-HU" dirty="0" err="1" smtClean="0"/>
              <a:t>taken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Synthesis</a:t>
            </a:r>
            <a:r>
              <a:rPr lang="hu-HU" dirty="0" smtClean="0"/>
              <a:t> </a:t>
            </a:r>
            <a:r>
              <a:rPr lang="hu-HU" dirty="0" err="1" smtClean="0"/>
              <a:t>literature</a:t>
            </a:r>
            <a:endParaRPr lang="hu-HU" dirty="0"/>
          </a:p>
          <a:p>
            <a:r>
              <a:rPr lang="hu-HU" dirty="0" err="1" smtClean="0"/>
              <a:t>Usage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unfiltered</a:t>
            </a:r>
            <a:r>
              <a:rPr lang="hu-HU" dirty="0" smtClean="0"/>
              <a:t> </a:t>
            </a:r>
            <a:r>
              <a:rPr lang="hu-HU" dirty="0" err="1" smtClean="0"/>
              <a:t>source</a:t>
            </a:r>
            <a:r>
              <a:rPr lang="hu-HU" dirty="0" smtClean="0"/>
              <a:t> (A)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(B)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empty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3541260"/>
            <a:ext cx="1622528" cy="14471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759" y="3541260"/>
            <a:ext cx="2743200" cy="24479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882" y="3541260"/>
            <a:ext cx="1643319" cy="147427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3915" y="3541260"/>
            <a:ext cx="2483285" cy="2447925"/>
          </a:xfrm>
          <a:prstGeom prst="rect">
            <a:avLst/>
          </a:prstGeom>
        </p:spPr>
      </p:pic>
      <p:sp>
        <p:nvSpPr>
          <p:cNvPr id="8" name="Jobbra nyíl 7"/>
          <p:cNvSpPr/>
          <p:nvPr/>
        </p:nvSpPr>
        <p:spPr>
          <a:xfrm>
            <a:off x="2444400" y="4059320"/>
            <a:ext cx="560058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Jobbra nyíl 8"/>
          <p:cNvSpPr/>
          <p:nvPr/>
        </p:nvSpPr>
        <p:spPr>
          <a:xfrm>
            <a:off x="8712789" y="4059320"/>
            <a:ext cx="560058" cy="41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1261549" y="3206268"/>
            <a:ext cx="38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A’</a:t>
            </a:r>
            <a:endParaRPr lang="en-US" sz="2000" dirty="0"/>
          </a:p>
        </p:txBody>
      </p:sp>
      <p:sp>
        <p:nvSpPr>
          <p:cNvPr id="11" name="Téglalap 10"/>
          <p:cNvSpPr/>
          <p:nvPr/>
        </p:nvSpPr>
        <p:spPr>
          <a:xfrm>
            <a:off x="3800730" y="3149314"/>
            <a:ext cx="1199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B’ (</a:t>
            </a:r>
            <a:r>
              <a:rPr lang="hu-HU" sz="2000" dirty="0" err="1" smtClean="0"/>
              <a:t>result</a:t>
            </a:r>
            <a:r>
              <a:rPr lang="hu-HU" sz="2000" dirty="0" smtClean="0"/>
              <a:t>)</a:t>
            </a:r>
            <a:endParaRPr lang="en-US" sz="2000" dirty="0"/>
          </a:p>
        </p:txBody>
      </p:sp>
      <p:sp>
        <p:nvSpPr>
          <p:cNvPr id="12" name="Téglalap 11"/>
          <p:cNvSpPr/>
          <p:nvPr/>
        </p:nvSpPr>
        <p:spPr>
          <a:xfrm>
            <a:off x="7479054" y="3183787"/>
            <a:ext cx="385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A’</a:t>
            </a:r>
            <a:endParaRPr lang="en-US" sz="2000" dirty="0"/>
          </a:p>
        </p:txBody>
      </p:sp>
      <p:sp>
        <p:nvSpPr>
          <p:cNvPr id="13" name="Téglalap 12"/>
          <p:cNvSpPr/>
          <p:nvPr/>
        </p:nvSpPr>
        <p:spPr>
          <a:xfrm>
            <a:off x="9933607" y="3167316"/>
            <a:ext cx="1199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B’ (</a:t>
            </a:r>
            <a:r>
              <a:rPr lang="hu-HU" sz="2000" dirty="0" err="1" smtClean="0"/>
              <a:t>result</a:t>
            </a:r>
            <a:r>
              <a:rPr lang="hu-HU" sz="2000" dirty="0" smtClean="0"/>
              <a:t>)</a:t>
            </a:r>
            <a:endParaRPr lang="en-US" sz="20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" y="5083630"/>
            <a:ext cx="1622528" cy="143147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277" y="5083630"/>
            <a:ext cx="1622528" cy="1431471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877010" y="6442304"/>
            <a:ext cx="1208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(</a:t>
            </a:r>
            <a:r>
              <a:rPr lang="hu-HU" sz="2000" dirty="0" err="1" smtClean="0"/>
              <a:t>empty</a:t>
            </a:r>
            <a:r>
              <a:rPr lang="hu-HU" sz="2000" dirty="0" smtClean="0"/>
              <a:t>)</a:t>
            </a:r>
            <a:endParaRPr lang="en-US" sz="2000" dirty="0"/>
          </a:p>
        </p:txBody>
      </p:sp>
      <p:sp>
        <p:nvSpPr>
          <p:cNvPr id="17" name="Téglalap 16"/>
          <p:cNvSpPr/>
          <p:nvPr/>
        </p:nvSpPr>
        <p:spPr>
          <a:xfrm>
            <a:off x="7021930" y="6460958"/>
            <a:ext cx="1208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(</a:t>
            </a:r>
            <a:r>
              <a:rPr lang="hu-HU" sz="2000" dirty="0" err="1" smtClean="0"/>
              <a:t>empty</a:t>
            </a:r>
            <a:r>
              <a:rPr lang="hu-HU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4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application</a:t>
            </a:r>
            <a:r>
              <a:rPr lang="hu-HU" dirty="0" smtClean="0"/>
              <a:t>: </a:t>
            </a:r>
            <a:r>
              <a:rPr lang="hu-HU" dirty="0" err="1"/>
              <a:t>T</a:t>
            </a:r>
            <a:r>
              <a:rPr lang="hu-HU" dirty="0" err="1" smtClean="0"/>
              <a:t>exture-by-numbers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197600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The </a:t>
            </a:r>
            <a:r>
              <a:rPr lang="en-US" sz="2400" dirty="0"/>
              <a:t>“</a:t>
            </a:r>
            <a:r>
              <a:rPr lang="hu-HU" sz="2400" dirty="0" err="1" smtClean="0"/>
              <a:t>unfiltered</a:t>
            </a:r>
            <a:r>
              <a:rPr lang="hu-HU" sz="2400" dirty="0" smtClean="0"/>
              <a:t> </a:t>
            </a:r>
            <a:r>
              <a:rPr lang="hu-HU" sz="2400" dirty="0" err="1" smtClean="0"/>
              <a:t>source</a:t>
            </a:r>
            <a:r>
              <a:rPr lang="hu-HU" sz="2400" dirty="0" smtClean="0"/>
              <a:t>” (A) is a </a:t>
            </a:r>
            <a:r>
              <a:rPr lang="hu-HU" sz="2400" dirty="0" err="1" smtClean="0"/>
              <a:t>user-specified</a:t>
            </a:r>
            <a:r>
              <a:rPr lang="hu-HU" sz="2400" dirty="0" smtClean="0"/>
              <a:t> </a:t>
            </a:r>
            <a:r>
              <a:rPr lang="hu-HU" sz="2400" dirty="0" err="1" smtClean="0"/>
              <a:t>label</a:t>
            </a:r>
            <a:r>
              <a:rPr lang="hu-HU" sz="2400" dirty="0" smtClean="0"/>
              <a:t> map, </a:t>
            </a:r>
            <a:r>
              <a:rPr lang="hu-HU" sz="2400" dirty="0" err="1" smtClean="0"/>
              <a:t>the</a:t>
            </a:r>
            <a:r>
              <a:rPr lang="hu-HU" sz="2400" dirty="0" smtClean="0"/>
              <a:t> filtered </a:t>
            </a:r>
            <a:r>
              <a:rPr lang="hu-HU" sz="2400" dirty="0" err="1" smtClean="0"/>
              <a:t>source</a:t>
            </a:r>
            <a:r>
              <a:rPr lang="hu-HU" sz="2400" dirty="0" smtClean="0"/>
              <a:t> (A’) is a </a:t>
            </a:r>
            <a:r>
              <a:rPr lang="hu-HU" sz="2400" dirty="0" err="1" smtClean="0"/>
              <a:t>regular</a:t>
            </a:r>
            <a:r>
              <a:rPr lang="hu-HU" sz="2400" dirty="0" smtClean="0"/>
              <a:t> image</a:t>
            </a:r>
          </a:p>
          <a:p>
            <a:r>
              <a:rPr lang="hu-HU" sz="2400" dirty="0" smtClean="0"/>
              <a:t>The </a:t>
            </a:r>
            <a:r>
              <a:rPr lang="hu-HU" sz="2400" dirty="0" err="1" smtClean="0"/>
              <a:t>target</a:t>
            </a:r>
            <a:r>
              <a:rPr lang="hu-HU" sz="2400" dirty="0" smtClean="0"/>
              <a:t> image is a </a:t>
            </a:r>
            <a:r>
              <a:rPr lang="hu-HU" sz="2400" dirty="0" err="1" smtClean="0"/>
              <a:t>modified</a:t>
            </a:r>
            <a:r>
              <a:rPr lang="hu-HU" sz="2400" dirty="0" smtClean="0"/>
              <a:t> </a:t>
            </a:r>
            <a:r>
              <a:rPr lang="hu-HU" sz="2400" dirty="0" err="1" smtClean="0"/>
              <a:t>label</a:t>
            </a:r>
            <a:r>
              <a:rPr lang="hu-HU" sz="2400" dirty="0" smtClean="0"/>
              <a:t> map</a:t>
            </a:r>
            <a:endParaRPr lang="en-US" sz="2400" dirty="0"/>
          </a:p>
        </p:txBody>
      </p:sp>
      <p:pic>
        <p:nvPicPr>
          <p:cNvPr id="1026" name="Picture 2" descr="https://raw.githubusercontent.com/awentzonline/image-analogies/master/examples/images/trump-image-ana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9" y="3723103"/>
            <a:ext cx="11482388" cy="28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7728832" y="6581001"/>
            <a:ext cx="4249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Image </a:t>
            </a:r>
            <a:r>
              <a:rPr lang="hu-HU" sz="1200" dirty="0" err="1" smtClean="0"/>
              <a:t>source</a:t>
            </a:r>
            <a:r>
              <a:rPr lang="hu-HU" sz="1200" dirty="0" smtClean="0"/>
              <a:t>: </a:t>
            </a:r>
            <a:r>
              <a:rPr lang="en-US" sz="1200" dirty="0" smtClean="0"/>
              <a:t>https</a:t>
            </a:r>
            <a:r>
              <a:rPr lang="en-US" sz="1200" dirty="0"/>
              <a:t>://github.com/awentzonline/image-analogies</a:t>
            </a:r>
          </a:p>
        </p:txBody>
      </p:sp>
      <p:pic>
        <p:nvPicPr>
          <p:cNvPr id="1028" name="Picture 4" descr="https://raw.githubusercontent.com/awentzonline/image-analogies/master/examples/images/image-analogy-explan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90688"/>
            <a:ext cx="4739137" cy="17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analogies</a:t>
            </a:r>
            <a:r>
              <a:rPr lang="hu-HU" dirty="0" smtClean="0"/>
              <a:t> </a:t>
            </a:r>
            <a:r>
              <a:rPr lang="hu-HU" dirty="0" err="1" smtClean="0"/>
              <a:t>summary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600" dirty="0" err="1" smtClean="0"/>
              <a:t>Advantages</a:t>
            </a:r>
            <a:r>
              <a:rPr lang="hu-HU" sz="2600" dirty="0" smtClean="0"/>
              <a:t>:</a:t>
            </a:r>
          </a:p>
          <a:p>
            <a:pPr lvl="1"/>
            <a:r>
              <a:rPr lang="hu-HU" sz="2600" dirty="0" err="1" smtClean="0"/>
              <a:t>Can</a:t>
            </a:r>
            <a:r>
              <a:rPr lang="hu-HU" sz="2600" dirty="0" smtClean="0"/>
              <a:t> </a:t>
            </a:r>
            <a:r>
              <a:rPr lang="hu-HU" sz="2600" dirty="0" err="1" smtClean="0"/>
              <a:t>transfer</a:t>
            </a:r>
            <a:r>
              <a:rPr lang="hu-HU" sz="2600" dirty="0" smtClean="0"/>
              <a:t> </a:t>
            </a:r>
            <a:r>
              <a:rPr lang="hu-HU" sz="2600" dirty="0" err="1" smtClean="0"/>
              <a:t>relatively</a:t>
            </a:r>
            <a:r>
              <a:rPr lang="hu-HU" sz="2600" dirty="0" smtClean="0"/>
              <a:t> </a:t>
            </a:r>
            <a:r>
              <a:rPr lang="hu-HU" sz="2600" dirty="0" err="1" smtClean="0"/>
              <a:t>complex</a:t>
            </a:r>
            <a:r>
              <a:rPr lang="hu-HU" sz="2600" dirty="0" smtClean="0"/>
              <a:t> </a:t>
            </a:r>
            <a:r>
              <a:rPr lang="hu-HU" sz="2600" dirty="0" err="1" smtClean="0"/>
              <a:t>textures</a:t>
            </a:r>
            <a:r>
              <a:rPr lang="hu-HU" sz="2600" dirty="0" smtClean="0"/>
              <a:t>, </a:t>
            </a:r>
            <a:r>
              <a:rPr lang="hu-HU" sz="2600" dirty="0" err="1" smtClean="0"/>
              <a:t>many</a:t>
            </a:r>
            <a:r>
              <a:rPr lang="hu-HU" sz="2600" dirty="0" smtClean="0"/>
              <a:t> </a:t>
            </a:r>
            <a:r>
              <a:rPr lang="hu-HU" sz="2600" dirty="0" err="1" smtClean="0"/>
              <a:t>different</a:t>
            </a:r>
            <a:r>
              <a:rPr lang="hu-HU" sz="2600" dirty="0" smtClean="0"/>
              <a:t> </a:t>
            </a:r>
            <a:r>
              <a:rPr lang="hu-HU" sz="2600" dirty="0" err="1" smtClean="0"/>
              <a:t>styles</a:t>
            </a:r>
            <a:endParaRPr lang="hu-HU" sz="2600" dirty="0" smtClean="0"/>
          </a:p>
          <a:p>
            <a:pPr lvl="1"/>
            <a:r>
              <a:rPr lang="hu-HU" sz="2600" dirty="0" err="1" smtClean="0"/>
              <a:t>Usually</a:t>
            </a:r>
            <a:r>
              <a:rPr lang="hu-HU" sz="2600" dirty="0" smtClean="0"/>
              <a:t> </a:t>
            </a:r>
            <a:r>
              <a:rPr lang="hu-HU" sz="2600" dirty="0" err="1" smtClean="0"/>
              <a:t>artifact</a:t>
            </a:r>
            <a:r>
              <a:rPr lang="hu-HU" sz="2600" dirty="0" smtClean="0"/>
              <a:t>-free, </a:t>
            </a:r>
            <a:r>
              <a:rPr lang="hu-HU" sz="2600" dirty="0" err="1" smtClean="0"/>
              <a:t>nice</a:t>
            </a:r>
            <a:r>
              <a:rPr lang="hu-HU" sz="2600" dirty="0" smtClean="0"/>
              <a:t> </a:t>
            </a:r>
            <a:r>
              <a:rPr lang="hu-HU" sz="2600" dirty="0" err="1" smtClean="0"/>
              <a:t>results</a:t>
            </a:r>
            <a:endParaRPr lang="hu-HU" sz="2600" dirty="0" smtClean="0"/>
          </a:p>
          <a:p>
            <a:r>
              <a:rPr lang="hu-HU" sz="2600" dirty="0" err="1" smtClean="0"/>
              <a:t>Drawbacks</a:t>
            </a:r>
            <a:r>
              <a:rPr lang="hu-HU" sz="2600" dirty="0" smtClean="0"/>
              <a:t>:</a:t>
            </a:r>
          </a:p>
          <a:p>
            <a:pPr lvl="1"/>
            <a:r>
              <a:rPr lang="hu-HU" sz="2600" dirty="0" err="1" smtClean="0"/>
              <a:t>Slow</a:t>
            </a:r>
            <a:endParaRPr lang="hu-HU" sz="2600" dirty="0" smtClean="0"/>
          </a:p>
          <a:p>
            <a:pPr lvl="1"/>
            <a:r>
              <a:rPr lang="hu-HU" sz="2600" dirty="0" err="1"/>
              <a:t>Only</a:t>
            </a:r>
            <a:r>
              <a:rPr lang="hu-HU" sz="2600" dirty="0"/>
              <a:t> </a:t>
            </a:r>
            <a:r>
              <a:rPr lang="hu-HU" sz="2600" dirty="0" err="1"/>
              <a:t>low-level</a:t>
            </a:r>
            <a:r>
              <a:rPr lang="hu-HU" sz="2600" dirty="0"/>
              <a:t> </a:t>
            </a:r>
            <a:r>
              <a:rPr lang="hu-HU" sz="2600" dirty="0" err="1"/>
              <a:t>features</a:t>
            </a:r>
            <a:r>
              <a:rPr lang="hu-HU" sz="2600" dirty="0"/>
              <a:t> </a:t>
            </a:r>
            <a:r>
              <a:rPr lang="hu-HU" sz="2600" dirty="0" err="1"/>
              <a:t>are</a:t>
            </a:r>
            <a:r>
              <a:rPr lang="hu-HU" sz="2600" dirty="0"/>
              <a:t> </a:t>
            </a:r>
            <a:r>
              <a:rPr lang="hu-HU" sz="2600" dirty="0" err="1"/>
              <a:t>used</a:t>
            </a:r>
            <a:r>
              <a:rPr lang="hu-HU" sz="2600" dirty="0"/>
              <a:t> (</a:t>
            </a:r>
            <a:r>
              <a:rPr lang="hu-HU" sz="2600" dirty="0" err="1"/>
              <a:t>texture</a:t>
            </a:r>
            <a:r>
              <a:rPr lang="hu-HU" sz="2600" dirty="0"/>
              <a:t>), </a:t>
            </a:r>
            <a:r>
              <a:rPr lang="hu-HU" sz="2600" dirty="0" err="1"/>
              <a:t>shapes</a:t>
            </a:r>
            <a:r>
              <a:rPr lang="hu-HU" sz="2600" dirty="0"/>
              <a:t> and </a:t>
            </a:r>
            <a:r>
              <a:rPr lang="hu-HU" sz="2600" dirty="0" err="1"/>
              <a:t>structure</a:t>
            </a:r>
            <a:r>
              <a:rPr lang="hu-HU" sz="2600" dirty="0"/>
              <a:t> </a:t>
            </a:r>
            <a:r>
              <a:rPr lang="hu-HU" sz="2600" dirty="0" err="1"/>
              <a:t>are</a:t>
            </a:r>
            <a:r>
              <a:rPr lang="hu-HU" sz="2600" dirty="0"/>
              <a:t> </a:t>
            </a:r>
            <a:r>
              <a:rPr lang="hu-HU" sz="2600" dirty="0" err="1"/>
              <a:t>not</a:t>
            </a:r>
            <a:r>
              <a:rPr lang="hu-HU" sz="2600" dirty="0"/>
              <a:t> </a:t>
            </a:r>
            <a:r>
              <a:rPr lang="hu-HU" sz="2600" dirty="0" err="1"/>
              <a:t>captured</a:t>
            </a:r>
            <a:r>
              <a:rPr lang="hu-HU" sz="2600" dirty="0"/>
              <a:t> </a:t>
            </a:r>
            <a:r>
              <a:rPr lang="hu-HU" sz="2600" dirty="0" err="1"/>
              <a:t>by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 smtClean="0"/>
              <a:t>mapping</a:t>
            </a:r>
            <a:endParaRPr lang="hu-HU" sz="2600" dirty="0" smtClean="0"/>
          </a:p>
          <a:p>
            <a:pPr lvl="1"/>
            <a:r>
              <a:rPr lang="hu-HU" sz="2600" dirty="0" err="1" smtClean="0"/>
              <a:t>Not</a:t>
            </a:r>
            <a:r>
              <a:rPr lang="hu-HU" sz="2600" dirty="0" smtClean="0"/>
              <a:t> </a:t>
            </a:r>
            <a:r>
              <a:rPr lang="hu-HU" sz="2600" dirty="0" err="1" smtClean="0"/>
              <a:t>always</a:t>
            </a:r>
            <a:r>
              <a:rPr lang="hu-HU" sz="2600" dirty="0" smtClean="0"/>
              <a:t> </a:t>
            </a:r>
            <a:r>
              <a:rPr lang="hu-HU" sz="2600" dirty="0" err="1" smtClean="0"/>
              <a:t>possible</a:t>
            </a:r>
            <a:r>
              <a:rPr lang="hu-HU" sz="2600" dirty="0" smtClean="0"/>
              <a:t> </a:t>
            </a:r>
            <a:r>
              <a:rPr lang="hu-HU" sz="2600" dirty="0" err="1" smtClean="0"/>
              <a:t>to</a:t>
            </a:r>
            <a:r>
              <a:rPr lang="hu-HU" sz="2600" dirty="0" smtClean="0"/>
              <a:t> </a:t>
            </a:r>
            <a:r>
              <a:rPr lang="hu-HU" sz="2600" dirty="0" err="1" smtClean="0"/>
              <a:t>provide</a:t>
            </a:r>
            <a:r>
              <a:rPr lang="hu-HU" sz="2600" dirty="0" smtClean="0"/>
              <a:t> a </a:t>
            </a:r>
            <a:r>
              <a:rPr lang="hu-HU" sz="2600" b="1" dirty="0" err="1" smtClean="0"/>
              <a:t>pair</a:t>
            </a:r>
            <a:r>
              <a:rPr lang="hu-HU" sz="2600" dirty="0" smtClean="0"/>
              <a:t> of </a:t>
            </a:r>
            <a:r>
              <a:rPr lang="hu-HU" sz="2600" dirty="0" err="1" smtClean="0"/>
              <a:t>exemplars</a:t>
            </a:r>
            <a:r>
              <a:rPr lang="hu-HU" sz="2600" dirty="0" smtClean="0"/>
              <a:t> </a:t>
            </a:r>
            <a:r>
              <a:rPr lang="hu-HU" sz="2600" dirty="0" err="1" smtClean="0"/>
              <a:t>that</a:t>
            </a:r>
            <a:r>
              <a:rPr lang="hu-HU" sz="2600" dirty="0" smtClean="0"/>
              <a:t> </a:t>
            </a:r>
            <a:r>
              <a:rPr lang="hu-HU" sz="2600" dirty="0" err="1" smtClean="0"/>
              <a:t>defines</a:t>
            </a:r>
            <a:r>
              <a:rPr lang="hu-HU" sz="2600" dirty="0" smtClean="0"/>
              <a:t> </a:t>
            </a:r>
            <a:r>
              <a:rPr lang="hu-HU" sz="2600" dirty="0" err="1" smtClean="0"/>
              <a:t>the</a:t>
            </a:r>
            <a:r>
              <a:rPr lang="hu-HU" sz="2600" dirty="0" smtClean="0"/>
              <a:t> </a:t>
            </a:r>
            <a:r>
              <a:rPr lang="hu-HU" sz="2600" dirty="0" err="1" smtClean="0"/>
              <a:t>desired</a:t>
            </a:r>
            <a:r>
              <a:rPr lang="hu-HU" sz="2600" dirty="0" smtClean="0"/>
              <a:t> </a:t>
            </a:r>
            <a:r>
              <a:rPr lang="hu-HU" sz="2600" dirty="0" err="1" smtClean="0"/>
              <a:t>stylization</a:t>
            </a:r>
            <a:endParaRPr lang="hu-HU" sz="2600" dirty="0" smtClean="0"/>
          </a:p>
          <a:p>
            <a:pPr lvl="2"/>
            <a:r>
              <a:rPr lang="hu-HU" sz="2600" dirty="0" err="1" smtClean="0"/>
              <a:t>Blurring</a:t>
            </a:r>
            <a:r>
              <a:rPr lang="hu-HU" sz="2600" dirty="0" smtClean="0"/>
              <a:t> a </a:t>
            </a:r>
            <a:r>
              <a:rPr lang="hu-HU" sz="2600" dirty="0" err="1" smtClean="0"/>
              <a:t>photo</a:t>
            </a:r>
            <a:r>
              <a:rPr lang="hu-HU" sz="2600" dirty="0" smtClean="0"/>
              <a:t> </a:t>
            </a:r>
            <a:r>
              <a:rPr lang="hu-HU" sz="2600" dirty="0" err="1" smtClean="0"/>
              <a:t>with</a:t>
            </a:r>
            <a:r>
              <a:rPr lang="hu-HU" sz="2600" dirty="0" smtClean="0"/>
              <a:t> </a:t>
            </a:r>
            <a:r>
              <a:rPr lang="hu-HU" sz="2600" dirty="0" err="1" smtClean="0"/>
              <a:t>the</a:t>
            </a:r>
            <a:r>
              <a:rPr lang="hu-HU" sz="2600" dirty="0" smtClean="0"/>
              <a:t> </a:t>
            </a:r>
            <a:r>
              <a:rPr lang="hu-HU" sz="2600" dirty="0" err="1" smtClean="0"/>
              <a:t>desired</a:t>
            </a:r>
            <a:r>
              <a:rPr lang="hu-HU" sz="2600" dirty="0" smtClean="0"/>
              <a:t> </a:t>
            </a:r>
            <a:r>
              <a:rPr lang="hu-HU" sz="2600" dirty="0" err="1" smtClean="0"/>
              <a:t>style</a:t>
            </a:r>
            <a:r>
              <a:rPr lang="hu-HU" sz="2600" dirty="0" smtClean="0"/>
              <a:t> </a:t>
            </a:r>
            <a:r>
              <a:rPr lang="hu-HU" sz="2600" dirty="0" err="1" smtClean="0"/>
              <a:t>may</a:t>
            </a:r>
            <a:r>
              <a:rPr lang="hu-HU" sz="2600" dirty="0" smtClean="0"/>
              <a:t> </a:t>
            </a:r>
            <a:r>
              <a:rPr lang="hu-HU" sz="2600" dirty="0" err="1" smtClean="0"/>
              <a:t>not</a:t>
            </a:r>
            <a:r>
              <a:rPr lang="hu-HU" sz="2600" dirty="0" smtClean="0"/>
              <a:t> be </a:t>
            </a:r>
            <a:r>
              <a:rPr lang="hu-HU" sz="2600" dirty="0" err="1" smtClean="0"/>
              <a:t>enough</a:t>
            </a:r>
            <a:r>
              <a:rPr lang="hu-HU" sz="2600" dirty="0" smtClean="0"/>
              <a:t> </a:t>
            </a:r>
            <a:r>
              <a:rPr lang="hu-HU" sz="2600" dirty="0" err="1" smtClean="0"/>
              <a:t>to</a:t>
            </a:r>
            <a:r>
              <a:rPr lang="hu-HU" sz="2600" dirty="0" smtClean="0"/>
              <a:t> </a:t>
            </a:r>
            <a:r>
              <a:rPr lang="hu-HU" sz="2600" dirty="0" err="1" smtClean="0"/>
              <a:t>create</a:t>
            </a:r>
            <a:r>
              <a:rPr lang="hu-HU" sz="2600" dirty="0" smtClean="0"/>
              <a:t> </a:t>
            </a:r>
            <a:r>
              <a:rPr lang="hu-HU" sz="2600" dirty="0" err="1" smtClean="0"/>
              <a:t>the</a:t>
            </a:r>
            <a:r>
              <a:rPr lang="hu-HU" sz="2600" dirty="0" smtClean="0"/>
              <a:t> </a:t>
            </a:r>
            <a:r>
              <a:rPr lang="hu-HU" sz="2600" dirty="0" err="1" smtClean="0"/>
              <a:t>unfiltered</a:t>
            </a:r>
            <a:r>
              <a:rPr lang="hu-HU" sz="2600" dirty="0" smtClean="0"/>
              <a:t> version (</a:t>
            </a:r>
            <a:r>
              <a:rPr lang="hu-HU" sz="2600" dirty="0" err="1" smtClean="0"/>
              <a:t>example</a:t>
            </a:r>
            <a:r>
              <a:rPr lang="hu-HU" sz="2600" dirty="0" smtClean="0"/>
              <a:t>: </a:t>
            </a:r>
            <a:r>
              <a:rPr lang="hu-HU" sz="2600" dirty="0" err="1" smtClean="0"/>
              <a:t>cubism</a:t>
            </a:r>
            <a:r>
              <a:rPr lang="hu-HU" sz="2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26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Goal</a:t>
            </a:r>
            <a:r>
              <a:rPr lang="hu-HU" dirty="0" smtClean="0"/>
              <a:t> of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831830" cy="4826636"/>
          </a:xfrm>
        </p:spPr>
        <p:txBody>
          <a:bodyPr>
            <a:normAutofit/>
          </a:bodyPr>
          <a:lstStyle/>
          <a:p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artistic</a:t>
            </a:r>
            <a:r>
              <a:rPr lang="hu-HU" dirty="0" smtClean="0"/>
              <a:t> </a:t>
            </a:r>
            <a:r>
              <a:rPr lang="en-US" dirty="0" smtClean="0"/>
              <a:t>“</a:t>
            </a:r>
            <a:r>
              <a:rPr lang="hu-HU" dirty="0" err="1" smtClean="0"/>
              <a:t>style</a:t>
            </a:r>
            <a:r>
              <a:rPr lang="hu-HU" dirty="0" smtClean="0"/>
              <a:t>” of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medium</a:t>
            </a:r>
            <a:r>
              <a:rPr lang="hu-HU" dirty="0" smtClean="0"/>
              <a:t>/</a:t>
            </a:r>
            <a:r>
              <a:rPr lang="hu-HU" dirty="0" err="1" smtClean="0"/>
              <a:t>media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media</a:t>
            </a:r>
            <a:endParaRPr lang="hu-HU" dirty="0" smtClean="0"/>
          </a:p>
          <a:p>
            <a:pPr lvl="1"/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selfie</a:t>
            </a:r>
            <a:r>
              <a:rPr lang="hu-HU" dirty="0" smtClean="0"/>
              <a:t> </a:t>
            </a:r>
            <a:r>
              <a:rPr lang="hu-HU" dirty="0" err="1" smtClean="0"/>
              <a:t>photograph</a:t>
            </a:r>
            <a:r>
              <a:rPr lang="hu-HU" dirty="0" smtClean="0"/>
              <a:t> </a:t>
            </a:r>
            <a:r>
              <a:rPr lang="hu-HU" dirty="0" err="1" smtClean="0"/>
              <a:t>would</a:t>
            </a:r>
            <a:r>
              <a:rPr lang="hu-HU" dirty="0" smtClean="0"/>
              <a:t> </a:t>
            </a:r>
            <a:r>
              <a:rPr lang="hu-HU" dirty="0" err="1" smtClean="0"/>
              <a:t>look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it had </a:t>
            </a:r>
            <a:r>
              <a:rPr lang="hu-HU" dirty="0" err="1" smtClean="0"/>
              <a:t>been</a:t>
            </a:r>
            <a:r>
              <a:rPr lang="hu-HU" dirty="0" smtClean="0"/>
              <a:t> </a:t>
            </a:r>
            <a:r>
              <a:rPr lang="hu-HU" dirty="0" err="1" smtClean="0"/>
              <a:t>painted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Van Gogh? </a:t>
            </a:r>
            <a:r>
              <a:rPr lang="hu-HU" dirty="0" err="1" smtClean="0"/>
              <a:t>Algorithm</a:t>
            </a:r>
            <a:r>
              <a:rPr lang="hu-HU" dirty="0" smtClean="0"/>
              <a:t>: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of a Van Gogh </a:t>
            </a:r>
            <a:r>
              <a:rPr lang="hu-HU" dirty="0" err="1" smtClean="0"/>
              <a:t>self-portrait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photo</a:t>
            </a:r>
            <a:r>
              <a:rPr lang="hu-HU" dirty="0" smtClean="0"/>
              <a:t>!</a:t>
            </a:r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In most </a:t>
            </a:r>
            <a:r>
              <a:rPr lang="hu-HU" dirty="0" err="1" smtClean="0"/>
              <a:t>methods</a:t>
            </a:r>
            <a:r>
              <a:rPr lang="hu-HU" dirty="0" smtClean="0"/>
              <a:t> </a:t>
            </a:r>
            <a:r>
              <a:rPr lang="en-US" dirty="0" smtClean="0"/>
              <a:t>“</a:t>
            </a:r>
            <a:r>
              <a:rPr lang="hu-HU" dirty="0" err="1" smtClean="0"/>
              <a:t>media</a:t>
            </a:r>
            <a:r>
              <a:rPr lang="hu-HU" dirty="0" smtClean="0"/>
              <a:t>” </a:t>
            </a:r>
            <a:r>
              <a:rPr lang="hu-HU" dirty="0" err="1" smtClean="0"/>
              <a:t>mean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endParaRPr lang="hu-HU" dirty="0" smtClean="0"/>
          </a:p>
          <a:p>
            <a:pPr lvl="1"/>
            <a:r>
              <a:rPr lang="hu-HU" dirty="0" err="1" smtClean="0"/>
              <a:t>Few</a:t>
            </a:r>
            <a:r>
              <a:rPr lang="hu-HU" dirty="0" smtClean="0"/>
              <a:t> </a:t>
            </a:r>
            <a:r>
              <a:rPr lang="hu-HU" dirty="0" err="1" smtClean="0"/>
              <a:t>algorithms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endParaRPr lang="hu-HU" dirty="0" smtClean="0"/>
          </a:p>
          <a:p>
            <a:pPr lvl="1"/>
            <a:r>
              <a:rPr lang="hu-HU" dirty="0" smtClean="0"/>
              <a:t>In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course</a:t>
            </a:r>
            <a:r>
              <a:rPr lang="hu-HU" dirty="0" smtClean="0"/>
              <a:t> we </a:t>
            </a:r>
            <a:r>
              <a:rPr lang="hu-HU" dirty="0" err="1" smtClean="0"/>
              <a:t>focus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endParaRPr lang="hu-HU" dirty="0" smtClean="0"/>
          </a:p>
          <a:p>
            <a:pPr lvl="1"/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26726"/>
            <a:ext cx="2106930" cy="2106930"/>
          </a:xfrm>
          <a:prstGeom prst="rect">
            <a:avLst/>
          </a:prstGeom>
        </p:spPr>
      </p:pic>
      <p:pic>
        <p:nvPicPr>
          <p:cNvPr id="2052" name="Picture 4" descr="https://deepart-io.s3.amazonaws.com/cache/dc/27/dc27d346c192d35d1920faca925e7c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64" y="3022282"/>
            <a:ext cx="2111374" cy="21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eepart-io.s3.amazonaws.com/cache/a4/a2/a4a2b815baf30737a3cea123f03bbc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45" y="3022282"/>
            <a:ext cx="2100897" cy="21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Jobbra nyíl 11"/>
          <p:cNvSpPr/>
          <p:nvPr/>
        </p:nvSpPr>
        <p:spPr>
          <a:xfrm>
            <a:off x="6253661" y="3546950"/>
            <a:ext cx="1360170" cy="10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6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Try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power</a:t>
            </a:r>
            <a:r>
              <a:rPr lang="hu-HU" dirty="0" smtClean="0"/>
              <a:t> of AI </a:t>
            </a:r>
            <a:r>
              <a:rPr lang="hu-HU" dirty="0" err="1" smtClean="0"/>
              <a:t>research</a:t>
            </a:r>
            <a:r>
              <a:rPr lang="hu-HU" dirty="0" smtClean="0"/>
              <a:t>, more </a:t>
            </a:r>
            <a:r>
              <a:rPr lang="hu-HU" dirty="0" err="1" smtClean="0"/>
              <a:t>specifically</a:t>
            </a:r>
            <a:r>
              <a:rPr lang="hu-HU" dirty="0" smtClean="0"/>
              <a:t>, </a:t>
            </a:r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/>
              <a:t>N</a:t>
            </a:r>
            <a:r>
              <a:rPr lang="hu-HU" dirty="0" err="1" smtClean="0"/>
              <a:t>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(</a:t>
            </a:r>
            <a:r>
              <a:rPr lang="hu-HU" dirty="0" err="1" smtClean="0"/>
              <a:t>ConvNets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CNNs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/>
              <a:t> </a:t>
            </a:r>
            <a:r>
              <a:rPr lang="hu-HU" dirty="0" smtClean="0"/>
              <a:t>image </a:t>
            </a:r>
            <a:r>
              <a:rPr lang="hu-HU" dirty="0" err="1" smtClean="0"/>
              <a:t>style</a:t>
            </a:r>
            <a:endParaRPr lang="hu-HU" dirty="0" smtClean="0"/>
          </a:p>
          <a:p>
            <a:pPr lvl="1"/>
            <a:r>
              <a:rPr lang="hu-HU" sz="2800" dirty="0" err="1" smtClean="0"/>
              <a:t>without</a:t>
            </a:r>
            <a:r>
              <a:rPr lang="hu-HU" sz="2800" dirty="0" smtClean="0"/>
              <a:t> </a:t>
            </a:r>
            <a:r>
              <a:rPr lang="hu-HU" sz="2800" dirty="0" err="1" smtClean="0"/>
              <a:t>requiring</a:t>
            </a:r>
            <a:r>
              <a:rPr lang="hu-HU" sz="2800" dirty="0" smtClean="0"/>
              <a:t> </a:t>
            </a:r>
            <a:r>
              <a:rPr lang="hu-HU" sz="2800" dirty="0" err="1" smtClean="0"/>
              <a:t>ground</a:t>
            </a:r>
            <a:r>
              <a:rPr lang="hu-HU" sz="2800" dirty="0" smtClean="0"/>
              <a:t> </a:t>
            </a:r>
            <a:r>
              <a:rPr lang="hu-HU" sz="2800" dirty="0" err="1" smtClean="0"/>
              <a:t>truth</a:t>
            </a:r>
            <a:r>
              <a:rPr lang="hu-HU" sz="2800" dirty="0" smtClean="0"/>
              <a:t> (i.e.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en-US" sz="2800" dirty="0" smtClean="0"/>
              <a:t>“</a:t>
            </a:r>
            <a:r>
              <a:rPr lang="hu-HU" sz="2800" dirty="0" err="1" smtClean="0"/>
              <a:t>unfiltered</a:t>
            </a:r>
            <a:r>
              <a:rPr lang="hu-HU" sz="2800" dirty="0" smtClean="0"/>
              <a:t>” </a:t>
            </a:r>
            <a:r>
              <a:rPr lang="hu-HU" sz="2800" dirty="0" err="1" smtClean="0"/>
              <a:t>source</a:t>
            </a:r>
            <a:r>
              <a:rPr lang="hu-HU" sz="2800" dirty="0" smtClean="0"/>
              <a:t> of image </a:t>
            </a:r>
            <a:r>
              <a:rPr lang="hu-HU" sz="2800" dirty="0" err="1" smtClean="0"/>
              <a:t>analogies</a:t>
            </a:r>
            <a:r>
              <a:rPr lang="hu-HU" sz="2800" dirty="0" smtClean="0"/>
              <a:t>) and</a:t>
            </a:r>
          </a:p>
          <a:p>
            <a:pPr lvl="1"/>
            <a:r>
              <a:rPr lang="hu-HU" sz="2800" dirty="0" err="1" smtClean="0"/>
              <a:t>by</a:t>
            </a:r>
            <a:r>
              <a:rPr lang="hu-HU" sz="2800" dirty="0" smtClean="0"/>
              <a:t> </a:t>
            </a:r>
            <a:r>
              <a:rPr lang="hu-HU" sz="2800" dirty="0" err="1" smtClean="0"/>
              <a:t>capturing</a:t>
            </a:r>
            <a:r>
              <a:rPr lang="hu-HU" sz="2800" dirty="0" smtClean="0"/>
              <a:t> </a:t>
            </a:r>
            <a:r>
              <a:rPr lang="hu-HU" sz="2800" dirty="0" err="1" smtClean="0"/>
              <a:t>shape</a:t>
            </a:r>
            <a:r>
              <a:rPr lang="hu-HU" sz="2800" dirty="0" smtClean="0"/>
              <a:t> and </a:t>
            </a:r>
            <a:r>
              <a:rPr lang="hu-HU" sz="2800" dirty="0" err="1" smtClean="0"/>
              <a:t>structures</a:t>
            </a:r>
            <a:r>
              <a:rPr lang="hu-HU" sz="2800" dirty="0" smtClean="0"/>
              <a:t> in </a:t>
            </a:r>
            <a:r>
              <a:rPr lang="hu-HU" sz="2800" dirty="0" err="1" smtClean="0"/>
              <a:t>addition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texture</a:t>
            </a:r>
            <a:r>
              <a:rPr lang="hu-HU" sz="2800" dirty="0" smtClean="0"/>
              <a:t> and </a:t>
            </a:r>
            <a:r>
              <a:rPr lang="hu-HU" sz="2800" dirty="0" err="1" smtClean="0"/>
              <a:t>color</a:t>
            </a:r>
            <a:r>
              <a:rPr lang="hu-HU" sz="2800" dirty="0" smtClean="0"/>
              <a:t>.</a:t>
            </a:r>
          </a:p>
          <a:p>
            <a:endParaRPr lang="hu-HU" dirty="0" smtClean="0"/>
          </a:p>
          <a:p>
            <a:r>
              <a:rPr lang="hu-HU" dirty="0" smtClean="0"/>
              <a:t>The </a:t>
            </a:r>
            <a:r>
              <a:rPr lang="hu-HU" dirty="0" err="1" smtClean="0"/>
              <a:t>use</a:t>
            </a:r>
            <a:r>
              <a:rPr lang="hu-HU" dirty="0" smtClean="0"/>
              <a:t> of </a:t>
            </a:r>
            <a:r>
              <a:rPr lang="hu-HU" dirty="0" err="1" smtClean="0"/>
              <a:t>CNNs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is </a:t>
            </a:r>
            <a:r>
              <a:rPr lang="hu-HU" dirty="0" err="1" smtClean="0"/>
              <a:t>called</a:t>
            </a:r>
            <a:r>
              <a:rPr lang="hu-HU" dirty="0" smtClean="0"/>
              <a:t> </a:t>
            </a:r>
            <a:r>
              <a:rPr lang="hu-HU" i="1" dirty="0" err="1" smtClean="0"/>
              <a:t>neural</a:t>
            </a:r>
            <a:r>
              <a:rPr lang="hu-HU" i="1" dirty="0" smtClean="0"/>
              <a:t> </a:t>
            </a:r>
            <a:r>
              <a:rPr lang="hu-HU" i="1" dirty="0" err="1" smtClean="0"/>
              <a:t>style</a:t>
            </a:r>
            <a:r>
              <a:rPr lang="hu-HU" i="1" dirty="0" smtClean="0"/>
              <a:t> </a:t>
            </a:r>
            <a:r>
              <a:rPr lang="hu-HU" i="1" dirty="0" err="1" smtClean="0"/>
              <a:t>transfer</a:t>
            </a:r>
            <a:endParaRPr lang="hu-HU" i="1" dirty="0" smtClean="0"/>
          </a:p>
          <a:p>
            <a:r>
              <a:rPr lang="hu-HU" dirty="0" err="1" smtClean="0"/>
              <a:t>Became</a:t>
            </a:r>
            <a:r>
              <a:rPr lang="hu-HU" dirty="0" smtClean="0"/>
              <a:t> an </a:t>
            </a:r>
            <a:r>
              <a:rPr lang="hu-HU" dirty="0" err="1" smtClean="0"/>
              <a:t>extremely</a:t>
            </a:r>
            <a:r>
              <a:rPr lang="hu-HU" dirty="0" smtClean="0"/>
              <a:t> </a:t>
            </a:r>
            <a:r>
              <a:rPr lang="hu-HU" dirty="0" err="1" smtClean="0"/>
              <a:t>popular</a:t>
            </a:r>
            <a:r>
              <a:rPr lang="hu-HU" dirty="0" smtClean="0"/>
              <a:t> </a:t>
            </a:r>
            <a:r>
              <a:rPr lang="hu-HU" dirty="0" err="1" smtClean="0"/>
              <a:t>research</a:t>
            </a:r>
            <a:r>
              <a:rPr lang="hu-HU" dirty="0" smtClean="0"/>
              <a:t> </a:t>
            </a:r>
            <a:r>
              <a:rPr lang="hu-HU" dirty="0" err="1" smtClean="0"/>
              <a:t>topic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past</a:t>
            </a:r>
            <a:r>
              <a:rPr lang="hu-HU" dirty="0" smtClean="0"/>
              <a:t> 3 </a:t>
            </a:r>
            <a:r>
              <a:rPr lang="hu-HU" dirty="0" err="1" smtClean="0"/>
              <a:t>years</a:t>
            </a:r>
            <a:r>
              <a:rPr lang="hu-HU" dirty="0" smtClean="0"/>
              <a:t>, </a:t>
            </a:r>
            <a:r>
              <a:rPr lang="hu-HU" dirty="0" err="1" smtClean="0"/>
              <a:t>dozens</a:t>
            </a:r>
            <a:r>
              <a:rPr lang="hu-HU" dirty="0" smtClean="0"/>
              <a:t> of </a:t>
            </a:r>
            <a:r>
              <a:rPr lang="hu-HU" dirty="0" err="1" smtClean="0"/>
              <a:t>papers</a:t>
            </a:r>
            <a:r>
              <a:rPr lang="hu-HU" dirty="0" smtClean="0"/>
              <a:t> </a:t>
            </a:r>
            <a:r>
              <a:rPr lang="hu-HU" dirty="0" err="1" smtClean="0"/>
              <a:t>were</a:t>
            </a:r>
            <a:r>
              <a:rPr lang="hu-HU" dirty="0" smtClean="0"/>
              <a:t> </a:t>
            </a:r>
            <a:r>
              <a:rPr lang="hu-HU" dirty="0" err="1" smtClean="0"/>
              <a:t>published</a:t>
            </a:r>
            <a:endParaRPr lang="hu-HU" dirty="0" smtClean="0"/>
          </a:p>
          <a:p>
            <a:pPr lvl="1"/>
            <a:r>
              <a:rPr lang="hu-HU" dirty="0"/>
              <a:t>Most NPR </a:t>
            </a:r>
            <a:r>
              <a:rPr lang="hu-HU" dirty="0" err="1"/>
              <a:t>research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 smtClean="0"/>
              <a:t>days</a:t>
            </a:r>
            <a:r>
              <a:rPr lang="hu-HU" dirty="0"/>
              <a:t> </a:t>
            </a:r>
            <a:r>
              <a:rPr lang="hu-HU" dirty="0" smtClean="0"/>
              <a:t>is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Jing, </a:t>
            </a:r>
            <a:r>
              <a:rPr lang="en-US" dirty="0" err="1"/>
              <a:t>Yongcheng</a:t>
            </a:r>
            <a:r>
              <a:rPr lang="en-US" dirty="0"/>
              <a:t>, et al. "Neural style transfer: A review." </a:t>
            </a:r>
            <a:r>
              <a:rPr lang="en-US" i="1" dirty="0" err="1"/>
              <a:t>arXiv</a:t>
            </a:r>
            <a:r>
              <a:rPr lang="en-US" i="1" dirty="0"/>
              <a:t> preprint arXiv:1705.04058</a:t>
            </a:r>
            <a:r>
              <a:rPr lang="en-US" dirty="0"/>
              <a:t> (2017).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28" y="2671089"/>
            <a:ext cx="8334374" cy="41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Learning</a:t>
            </a:r>
            <a:r>
              <a:rPr lang="hu-HU" dirty="0" smtClean="0"/>
              <a:t> </a:t>
            </a:r>
            <a:r>
              <a:rPr lang="hu-HU" dirty="0" err="1" smtClean="0"/>
              <a:t>algorithms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88464"/>
            <a:ext cx="7824107" cy="4803776"/>
          </a:xfrm>
        </p:spPr>
        <p:txBody>
          <a:bodyPr>
            <a:noAutofit/>
          </a:bodyPr>
          <a:lstStyle/>
          <a:p>
            <a:r>
              <a:rPr lang="hu-HU" dirty="0" err="1" smtClean="0"/>
              <a:t>Given</a:t>
            </a:r>
            <a:r>
              <a:rPr lang="hu-HU" dirty="0" smtClean="0"/>
              <a:t>:</a:t>
            </a:r>
          </a:p>
          <a:p>
            <a:pPr lvl="1"/>
            <a:r>
              <a:rPr lang="hu-HU" sz="2800" dirty="0" smtClean="0"/>
              <a:t>An input </a:t>
            </a:r>
            <a:r>
              <a:rPr lang="hu-HU" sz="2800" dirty="0" err="1" smtClean="0"/>
              <a:t>vector</a:t>
            </a:r>
            <a:r>
              <a:rPr lang="hu-HU" sz="2800" dirty="0" smtClean="0"/>
              <a:t> </a:t>
            </a:r>
            <a:r>
              <a:rPr lang="hu-HU" sz="2800" b="1" u="sng" dirty="0" smtClean="0"/>
              <a:t>x</a:t>
            </a:r>
            <a:r>
              <a:rPr lang="hu-HU" sz="2800" dirty="0" smtClean="0"/>
              <a:t> and a </a:t>
            </a:r>
            <a:r>
              <a:rPr lang="hu-HU" sz="2800" dirty="0" err="1" smtClean="0"/>
              <a:t>result</a:t>
            </a:r>
            <a:r>
              <a:rPr lang="hu-HU" sz="2800" dirty="0" smtClean="0"/>
              <a:t> </a:t>
            </a:r>
            <a:r>
              <a:rPr lang="hu-HU" sz="2800" dirty="0" err="1" smtClean="0"/>
              <a:t>vector</a:t>
            </a:r>
            <a:r>
              <a:rPr lang="hu-HU" sz="2800" dirty="0" smtClean="0"/>
              <a:t> </a:t>
            </a:r>
            <a:r>
              <a:rPr lang="hu-HU" sz="2800" b="1" u="sng" dirty="0" smtClean="0"/>
              <a:t>y</a:t>
            </a:r>
            <a:endParaRPr lang="hu-HU" sz="2800" u="sng" dirty="0" smtClean="0"/>
          </a:p>
          <a:p>
            <a:pPr lvl="1"/>
            <a:r>
              <a:rPr lang="hu-HU" sz="2800" dirty="0" smtClean="0"/>
              <a:t>A </a:t>
            </a:r>
            <a:r>
              <a:rPr lang="hu-HU" sz="2800" dirty="0" err="1" smtClean="0"/>
              <a:t>parametric</a:t>
            </a:r>
            <a:r>
              <a:rPr lang="hu-HU" sz="2800" dirty="0" smtClean="0"/>
              <a:t> </a:t>
            </a:r>
            <a:r>
              <a:rPr lang="hu-HU" sz="2800" dirty="0" err="1" smtClean="0"/>
              <a:t>model</a:t>
            </a:r>
            <a:r>
              <a:rPr lang="hu-HU" sz="2800" dirty="0" smtClean="0"/>
              <a:t> </a:t>
            </a:r>
            <a:r>
              <a:rPr lang="hu-HU" sz="2800" i="1" dirty="0" smtClean="0"/>
              <a:t>f</a:t>
            </a:r>
            <a:r>
              <a:rPr lang="hu-HU" sz="2800" dirty="0" smtClean="0"/>
              <a:t>(</a:t>
            </a:r>
            <a:r>
              <a:rPr lang="hu-HU" sz="2800" b="1" u="sng" dirty="0" smtClean="0"/>
              <a:t>x</a:t>
            </a:r>
            <a:r>
              <a:rPr lang="hu-HU" sz="2800" dirty="0" smtClean="0"/>
              <a:t>) = </a:t>
            </a:r>
            <a:r>
              <a:rPr lang="hu-HU" sz="2800" i="1" dirty="0" smtClean="0"/>
              <a:t>f</a:t>
            </a:r>
            <a:r>
              <a:rPr lang="hu-HU" sz="2800" dirty="0" smtClean="0"/>
              <a:t>(</a:t>
            </a:r>
            <a:r>
              <a:rPr lang="hu-HU" sz="2800" b="1" u="sng" dirty="0" smtClean="0"/>
              <a:t>x</a:t>
            </a:r>
            <a:r>
              <a:rPr lang="hu-HU" sz="2800" dirty="0" smtClean="0"/>
              <a:t>, </a:t>
            </a:r>
            <a:r>
              <a:rPr lang="hu-HU" sz="2800" i="1" u="sng" dirty="0" smtClean="0"/>
              <a:t>p</a:t>
            </a:r>
            <a:r>
              <a:rPr lang="hu-HU" sz="2800" dirty="0" smtClean="0"/>
              <a:t>), </a:t>
            </a:r>
            <a:r>
              <a:rPr lang="hu-HU" sz="2800" dirty="0" err="1" smtClean="0"/>
              <a:t>where</a:t>
            </a:r>
            <a:r>
              <a:rPr lang="hu-HU" sz="2800" dirty="0" smtClean="0"/>
              <a:t> </a:t>
            </a:r>
            <a:r>
              <a:rPr lang="hu-HU" sz="2800" i="1" u="sng" dirty="0" smtClean="0"/>
              <a:t>p</a:t>
            </a:r>
            <a:r>
              <a:rPr lang="hu-HU" sz="2800" i="1" dirty="0" smtClean="0"/>
              <a:t> </a:t>
            </a:r>
            <a:r>
              <a:rPr lang="hu-HU" sz="2800" dirty="0" smtClean="0"/>
              <a:t>is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set</a:t>
            </a:r>
            <a:r>
              <a:rPr lang="hu-HU" sz="2800" dirty="0" smtClean="0"/>
              <a:t> of </a:t>
            </a:r>
            <a:r>
              <a:rPr lang="hu-HU" sz="2800" dirty="0" err="1" smtClean="0"/>
              <a:t>parameters</a:t>
            </a:r>
            <a:r>
              <a:rPr lang="hu-HU" sz="2800" dirty="0" smtClean="0"/>
              <a:t> we </a:t>
            </a:r>
            <a:r>
              <a:rPr lang="hu-HU" sz="2800" dirty="0" err="1" smtClean="0"/>
              <a:t>seek</a:t>
            </a:r>
            <a:endParaRPr lang="hu-HU" sz="2800" b="1" dirty="0" smtClean="0"/>
          </a:p>
          <a:p>
            <a:r>
              <a:rPr lang="hu-HU" dirty="0" err="1" smtClean="0"/>
              <a:t>Goal</a:t>
            </a:r>
            <a:r>
              <a:rPr lang="hu-HU" dirty="0" smtClean="0"/>
              <a:t>:</a:t>
            </a:r>
          </a:p>
          <a:p>
            <a:pPr lvl="1"/>
            <a:r>
              <a:rPr lang="hu-HU" sz="2800" dirty="0" smtClean="0"/>
              <a:t>Fit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model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data</a:t>
            </a:r>
            <a:endParaRPr lang="hu-HU" sz="2800" dirty="0" smtClean="0"/>
          </a:p>
          <a:p>
            <a:pPr lvl="1"/>
            <a:r>
              <a:rPr lang="hu-HU" sz="2800" dirty="0" err="1" smtClean="0"/>
              <a:t>That</a:t>
            </a:r>
            <a:r>
              <a:rPr lang="hu-HU" sz="2800" dirty="0" smtClean="0"/>
              <a:t> is: </a:t>
            </a:r>
            <a:r>
              <a:rPr lang="hu-HU" sz="2800" dirty="0" err="1" smtClean="0"/>
              <a:t>obtain</a:t>
            </a:r>
            <a:r>
              <a:rPr lang="hu-HU" sz="2800" dirty="0" smtClean="0"/>
              <a:t> </a:t>
            </a:r>
            <a:r>
              <a:rPr lang="hu-HU" sz="2800" i="1" u="sng" dirty="0" smtClean="0"/>
              <a:t>p</a:t>
            </a:r>
            <a:r>
              <a:rPr lang="hu-HU" sz="2800" dirty="0" smtClean="0"/>
              <a:t> </a:t>
            </a:r>
            <a:r>
              <a:rPr lang="hu-HU" sz="2800" dirty="0" err="1" smtClean="0"/>
              <a:t>such</a:t>
            </a:r>
            <a:r>
              <a:rPr lang="hu-HU" sz="2800" dirty="0" smtClean="0"/>
              <a:t> </a:t>
            </a:r>
            <a:r>
              <a:rPr lang="hu-HU" sz="2800" dirty="0" err="1" smtClean="0"/>
              <a:t>that</a:t>
            </a:r>
            <a:r>
              <a:rPr lang="hu-HU" sz="2800" dirty="0" smtClean="0"/>
              <a:t> </a:t>
            </a:r>
            <a:r>
              <a:rPr lang="hu-HU" sz="2800" b="1" u="sng" dirty="0" smtClean="0"/>
              <a:t>y</a:t>
            </a:r>
            <a:r>
              <a:rPr lang="hu-HU" sz="2800" dirty="0" smtClean="0"/>
              <a:t> = </a:t>
            </a:r>
            <a:r>
              <a:rPr lang="hu-HU" sz="2800" i="1" dirty="0" smtClean="0"/>
              <a:t>f</a:t>
            </a:r>
            <a:r>
              <a:rPr lang="hu-HU" sz="2800" dirty="0" smtClean="0"/>
              <a:t>(</a:t>
            </a:r>
            <a:r>
              <a:rPr lang="hu-HU" sz="2800" b="1" u="sng" dirty="0" smtClean="0"/>
              <a:t>x</a:t>
            </a:r>
            <a:r>
              <a:rPr lang="hu-HU" sz="2800" dirty="0" smtClean="0"/>
              <a:t>)</a:t>
            </a:r>
          </a:p>
          <a:p>
            <a:pPr lvl="2"/>
            <a:r>
              <a:rPr lang="hu-HU" sz="2800" dirty="0" err="1" smtClean="0"/>
              <a:t>Minimize</a:t>
            </a:r>
            <a:r>
              <a:rPr lang="hu-HU" sz="2800" dirty="0" smtClean="0"/>
              <a:t> </a:t>
            </a:r>
            <a:r>
              <a:rPr lang="hu-HU" sz="2800" dirty="0" err="1" smtClean="0"/>
              <a:t>distance</a:t>
            </a:r>
            <a:r>
              <a:rPr lang="hu-HU" sz="2800" dirty="0" smtClean="0"/>
              <a:t> </a:t>
            </a:r>
            <a:r>
              <a:rPr lang="hu-HU" sz="2800" dirty="0" err="1" smtClean="0"/>
              <a:t>between</a:t>
            </a:r>
            <a:r>
              <a:rPr lang="hu-HU" sz="2800" dirty="0" smtClean="0"/>
              <a:t> </a:t>
            </a:r>
            <a:r>
              <a:rPr lang="hu-HU" sz="2800" b="1" u="sng" dirty="0" smtClean="0"/>
              <a:t>y</a:t>
            </a:r>
            <a:r>
              <a:rPr lang="hu-HU" sz="2800" dirty="0" smtClean="0"/>
              <a:t> and </a:t>
            </a:r>
            <a:r>
              <a:rPr lang="hu-HU" sz="2800" i="1" dirty="0" smtClean="0"/>
              <a:t>f</a:t>
            </a:r>
            <a:r>
              <a:rPr lang="hu-HU" sz="2800" dirty="0" smtClean="0"/>
              <a:t>(</a:t>
            </a:r>
            <a:r>
              <a:rPr lang="hu-HU" sz="2800" b="1" u="sng" dirty="0" smtClean="0"/>
              <a:t>x</a:t>
            </a:r>
            <a:r>
              <a:rPr lang="hu-HU" sz="2800" dirty="0" smtClean="0"/>
              <a:t>) in </a:t>
            </a:r>
            <a:r>
              <a:rPr lang="hu-HU" sz="2800" dirty="0" err="1" smtClean="0"/>
              <a:t>some</a:t>
            </a:r>
            <a:r>
              <a:rPr lang="hu-HU" sz="2800" dirty="0" smtClean="0"/>
              <a:t> </a:t>
            </a:r>
            <a:r>
              <a:rPr lang="hu-HU" sz="2800" dirty="0" err="1" smtClean="0"/>
              <a:t>distance</a:t>
            </a:r>
            <a:r>
              <a:rPr lang="hu-HU" sz="2800" dirty="0" smtClean="0"/>
              <a:t> </a:t>
            </a:r>
            <a:r>
              <a:rPr lang="hu-HU" sz="2800" dirty="0" err="1" smtClean="0"/>
              <a:t>metric</a:t>
            </a:r>
            <a:r>
              <a:rPr lang="hu-HU" sz="2800" dirty="0" smtClean="0"/>
              <a:t>, </a:t>
            </a:r>
            <a:r>
              <a:rPr lang="hu-HU" sz="2800" dirty="0" err="1" smtClean="0"/>
              <a:t>or</a:t>
            </a:r>
            <a:r>
              <a:rPr lang="hu-HU" sz="2800" dirty="0" smtClean="0"/>
              <a:t> </a:t>
            </a:r>
            <a:r>
              <a:rPr lang="hu-HU" sz="2800" i="1" dirty="0" smtClean="0"/>
              <a:t>cost </a:t>
            </a:r>
            <a:r>
              <a:rPr lang="hu-HU" sz="2800" i="1" dirty="0" err="1" smtClean="0"/>
              <a:t>function</a:t>
            </a:r>
            <a:r>
              <a:rPr lang="hu-HU" sz="2800" dirty="0" smtClean="0"/>
              <a:t> in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i="1" dirty="0" err="1" smtClean="0"/>
              <a:t>learning</a:t>
            </a:r>
            <a:r>
              <a:rPr lang="hu-HU" sz="2800" dirty="0" smtClean="0"/>
              <a:t> </a:t>
            </a:r>
            <a:r>
              <a:rPr lang="hu-HU" sz="2800" dirty="0" err="1" smtClean="0"/>
              <a:t>process</a:t>
            </a:r>
            <a:endParaRPr lang="hu-HU" sz="2800" dirty="0" smtClean="0"/>
          </a:p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regression</a:t>
            </a:r>
            <a:endParaRPr lang="en-US" dirty="0"/>
          </a:p>
        </p:txBody>
      </p:sp>
      <p:grpSp>
        <p:nvGrpSpPr>
          <p:cNvPr id="29" name="Csoportba foglalás 28"/>
          <p:cNvGrpSpPr/>
          <p:nvPr/>
        </p:nvGrpSpPr>
        <p:grpSpPr>
          <a:xfrm>
            <a:off x="8770621" y="1959429"/>
            <a:ext cx="3070316" cy="2730648"/>
            <a:chOff x="9331779" y="1959429"/>
            <a:chExt cx="2509157" cy="2231570"/>
          </a:xfrm>
        </p:grpSpPr>
        <p:cxnSp>
          <p:nvCxnSpPr>
            <p:cNvPr id="5" name="Egyenes összekötő nyíllal 4"/>
            <p:cNvCxnSpPr/>
            <p:nvPr/>
          </p:nvCxnSpPr>
          <p:spPr>
            <a:xfrm flipV="1">
              <a:off x="9331779" y="1959429"/>
              <a:ext cx="24492" cy="22125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nyíllal 5"/>
            <p:cNvCxnSpPr/>
            <p:nvPr/>
          </p:nvCxnSpPr>
          <p:spPr>
            <a:xfrm>
              <a:off x="9331779" y="4171950"/>
              <a:ext cx="2509157" cy="190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zis 7"/>
            <p:cNvSpPr/>
            <p:nvPr/>
          </p:nvSpPr>
          <p:spPr>
            <a:xfrm>
              <a:off x="9837173" y="2566219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zis 8"/>
            <p:cNvSpPr/>
            <p:nvPr/>
          </p:nvSpPr>
          <p:spPr>
            <a:xfrm>
              <a:off x="9964993" y="2803499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10092813" y="3036285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10323871" y="3164105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10601105" y="3087463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zis 12"/>
            <p:cNvSpPr/>
            <p:nvPr/>
          </p:nvSpPr>
          <p:spPr>
            <a:xfrm>
              <a:off x="10893265" y="2998880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zis 13"/>
            <p:cNvSpPr/>
            <p:nvPr/>
          </p:nvSpPr>
          <p:spPr>
            <a:xfrm>
              <a:off x="11273737" y="3062790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zis 14"/>
            <p:cNvSpPr/>
            <p:nvPr/>
          </p:nvSpPr>
          <p:spPr>
            <a:xfrm>
              <a:off x="11484077" y="3305175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zis 15"/>
            <p:cNvSpPr/>
            <p:nvPr/>
          </p:nvSpPr>
          <p:spPr>
            <a:xfrm>
              <a:off x="9712251" y="2822011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zis 17"/>
            <p:cNvSpPr/>
            <p:nvPr/>
          </p:nvSpPr>
          <p:spPr>
            <a:xfrm>
              <a:off x="9837173" y="2949983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zis 18"/>
            <p:cNvSpPr/>
            <p:nvPr/>
          </p:nvSpPr>
          <p:spPr>
            <a:xfrm>
              <a:off x="9632353" y="3388748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zis 19"/>
            <p:cNvSpPr/>
            <p:nvPr/>
          </p:nvSpPr>
          <p:spPr>
            <a:xfrm>
              <a:off x="10123279" y="3373771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zis 20"/>
            <p:cNvSpPr/>
            <p:nvPr/>
          </p:nvSpPr>
          <p:spPr>
            <a:xfrm>
              <a:off x="11073228" y="3244414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zis 21"/>
            <p:cNvSpPr/>
            <p:nvPr/>
          </p:nvSpPr>
          <p:spPr>
            <a:xfrm>
              <a:off x="9928473" y="3213688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zis 22"/>
            <p:cNvSpPr/>
            <p:nvPr/>
          </p:nvSpPr>
          <p:spPr>
            <a:xfrm>
              <a:off x="11112052" y="3100195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zis 23"/>
            <p:cNvSpPr/>
            <p:nvPr/>
          </p:nvSpPr>
          <p:spPr>
            <a:xfrm>
              <a:off x="10762790" y="3154559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zis 24"/>
            <p:cNvSpPr/>
            <p:nvPr/>
          </p:nvSpPr>
          <p:spPr>
            <a:xfrm>
              <a:off x="10918009" y="3324838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zis 25"/>
            <p:cNvSpPr/>
            <p:nvPr/>
          </p:nvSpPr>
          <p:spPr>
            <a:xfrm>
              <a:off x="11681950" y="3167291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zis 26"/>
            <p:cNvSpPr/>
            <p:nvPr/>
          </p:nvSpPr>
          <p:spPr>
            <a:xfrm>
              <a:off x="10494541" y="3273989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zis 27"/>
            <p:cNvSpPr/>
            <p:nvPr/>
          </p:nvSpPr>
          <p:spPr>
            <a:xfrm>
              <a:off x="10062871" y="3256839"/>
              <a:ext cx="127820" cy="127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zabadkézi sokszög 16"/>
            <p:cNvSpPr/>
            <p:nvPr/>
          </p:nvSpPr>
          <p:spPr>
            <a:xfrm>
              <a:off x="9639300" y="2576513"/>
              <a:ext cx="2038350" cy="1028700"/>
            </a:xfrm>
            <a:custGeom>
              <a:avLst/>
              <a:gdLst>
                <a:gd name="connsiteX0" fmla="*/ 0 w 2038350"/>
                <a:gd name="connsiteY0" fmla="*/ 0 h 1028700"/>
                <a:gd name="connsiteX1" fmla="*/ 240506 w 2038350"/>
                <a:gd name="connsiteY1" fmla="*/ 240506 h 1028700"/>
                <a:gd name="connsiteX2" fmla="*/ 466725 w 2038350"/>
                <a:gd name="connsiteY2" fmla="*/ 790575 h 1028700"/>
                <a:gd name="connsiteX3" fmla="*/ 1407319 w 2038350"/>
                <a:gd name="connsiteY3" fmla="*/ 628650 h 1028700"/>
                <a:gd name="connsiteX4" fmla="*/ 2038350 w 2038350"/>
                <a:gd name="connsiteY4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350" h="1028700">
                  <a:moveTo>
                    <a:pt x="0" y="0"/>
                  </a:moveTo>
                  <a:cubicBezTo>
                    <a:pt x="81359" y="54372"/>
                    <a:pt x="162719" y="108744"/>
                    <a:pt x="240506" y="240506"/>
                  </a:cubicBezTo>
                  <a:cubicBezTo>
                    <a:pt x="318293" y="372268"/>
                    <a:pt x="272256" y="725884"/>
                    <a:pt x="466725" y="790575"/>
                  </a:cubicBezTo>
                  <a:cubicBezTo>
                    <a:pt x="661194" y="855266"/>
                    <a:pt x="1145382" y="588963"/>
                    <a:pt x="1407319" y="628650"/>
                  </a:cubicBezTo>
                  <a:cubicBezTo>
                    <a:pt x="1669257" y="668338"/>
                    <a:pt x="1853803" y="848519"/>
                    <a:pt x="2038350" y="102870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57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Learning</a:t>
            </a:r>
            <a:r>
              <a:rPr lang="hu-HU" dirty="0" smtClean="0"/>
              <a:t> </a:t>
            </a:r>
            <a:r>
              <a:rPr lang="hu-HU" dirty="0" err="1" smtClean="0"/>
              <a:t>algorithms</a:t>
            </a:r>
            <a:r>
              <a:rPr lang="hu-HU" dirty="0" smtClean="0"/>
              <a:t> – </a:t>
            </a:r>
            <a:r>
              <a:rPr lang="hu-HU" dirty="0" err="1" smtClean="0"/>
              <a:t>key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Cost </a:t>
            </a:r>
            <a:r>
              <a:rPr lang="hu-HU" dirty="0" err="1" smtClean="0"/>
              <a:t>function</a:t>
            </a:r>
            <a:endParaRPr lang="hu-HU" dirty="0" smtClean="0"/>
          </a:p>
          <a:p>
            <a:pPr lvl="1"/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determine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fitting is </a:t>
            </a:r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output </a:t>
            </a:r>
            <a:r>
              <a:rPr lang="hu-HU" b="1" u="sng" dirty="0" smtClean="0"/>
              <a:t>y</a:t>
            </a:r>
          </a:p>
          <a:p>
            <a:pPr lvl="1"/>
            <a:r>
              <a:rPr lang="hu-HU" dirty="0" err="1" smtClean="0"/>
              <a:t>Example</a:t>
            </a:r>
            <a:r>
              <a:rPr lang="hu-HU" dirty="0" smtClean="0"/>
              <a:t>: L</a:t>
            </a:r>
            <a:r>
              <a:rPr lang="hu-HU" baseline="-25000" dirty="0" smtClean="0"/>
              <a:t>2</a:t>
            </a:r>
            <a:r>
              <a:rPr lang="hu-HU" dirty="0"/>
              <a:t> </a:t>
            </a:r>
            <a:r>
              <a:rPr lang="hu-HU" dirty="0" err="1" smtClean="0"/>
              <a:t>metric</a:t>
            </a:r>
            <a:endParaRPr lang="hu-HU" dirty="0" smtClean="0"/>
          </a:p>
          <a:p>
            <a:pPr lvl="1"/>
            <a:endParaRPr lang="hu-HU" dirty="0" smtClean="0"/>
          </a:p>
          <a:p>
            <a:r>
              <a:rPr lang="hu-HU" dirty="0" err="1" smtClean="0"/>
              <a:t>Optimization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endParaRPr lang="hu-HU" dirty="0" smtClean="0"/>
          </a:p>
          <a:p>
            <a:pPr lvl="1"/>
            <a:r>
              <a:rPr lang="hu-HU" dirty="0" err="1" smtClean="0"/>
              <a:t>From</a:t>
            </a:r>
            <a:r>
              <a:rPr lang="hu-HU" dirty="0" smtClean="0"/>
              <a:t> a </a:t>
            </a:r>
            <a:r>
              <a:rPr lang="hu-HU" dirty="0" err="1" smtClean="0"/>
              <a:t>given</a:t>
            </a:r>
            <a:r>
              <a:rPr lang="hu-HU" dirty="0" smtClean="0"/>
              <a:t> </a:t>
            </a:r>
            <a:r>
              <a:rPr lang="hu-HU" dirty="0" err="1" smtClean="0"/>
              <a:t>guess</a:t>
            </a:r>
            <a:r>
              <a:rPr lang="hu-HU" dirty="0" smtClean="0"/>
              <a:t> </a:t>
            </a:r>
            <a:r>
              <a:rPr lang="hu-HU" b="1" u="sng" dirty="0" smtClean="0"/>
              <a:t>x</a:t>
            </a:r>
            <a:r>
              <a:rPr lang="hu-HU" b="1" baseline="30000" dirty="0" smtClean="0"/>
              <a:t>(i)</a:t>
            </a:r>
            <a:r>
              <a:rPr lang="hu-HU" dirty="0" smtClean="0"/>
              <a:t>,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proceed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next</a:t>
            </a:r>
            <a:r>
              <a:rPr lang="hu-HU" dirty="0" smtClean="0"/>
              <a:t> </a:t>
            </a:r>
            <a:r>
              <a:rPr lang="hu-HU" dirty="0" err="1" smtClean="0"/>
              <a:t>guess</a:t>
            </a:r>
            <a:endParaRPr lang="hu-HU" dirty="0" smtClean="0"/>
          </a:p>
          <a:p>
            <a:pPr lvl="1"/>
            <a:r>
              <a:rPr lang="hu-HU" dirty="0" err="1" smtClean="0"/>
              <a:t>Examples</a:t>
            </a:r>
            <a:r>
              <a:rPr lang="hu-HU" dirty="0" smtClean="0"/>
              <a:t>: </a:t>
            </a:r>
            <a:r>
              <a:rPr lang="hu-HU" dirty="0" err="1" smtClean="0"/>
              <a:t>gradient</a:t>
            </a:r>
            <a:r>
              <a:rPr lang="hu-HU" dirty="0" smtClean="0"/>
              <a:t> </a:t>
            </a:r>
            <a:r>
              <a:rPr lang="hu-HU" dirty="0" err="1" smtClean="0"/>
              <a:t>search</a:t>
            </a:r>
            <a:r>
              <a:rPr lang="hu-HU" dirty="0" smtClean="0"/>
              <a:t>, Newton-</a:t>
            </a:r>
            <a:r>
              <a:rPr lang="hu-HU" dirty="0" err="1" smtClean="0"/>
              <a:t>method</a:t>
            </a:r>
            <a:r>
              <a:rPr lang="hu-HU" dirty="0" smtClean="0"/>
              <a:t>, </a:t>
            </a:r>
            <a:r>
              <a:rPr lang="hu-HU" dirty="0" err="1" smtClean="0"/>
              <a:t>Levenberg-Marquardt</a:t>
            </a:r>
            <a:r>
              <a:rPr lang="hu-HU" dirty="0" smtClean="0"/>
              <a:t>, </a:t>
            </a:r>
            <a:r>
              <a:rPr lang="hu-HU" dirty="0" err="1" smtClean="0"/>
              <a:t>genetic</a:t>
            </a:r>
            <a:r>
              <a:rPr lang="hu-HU" dirty="0" smtClean="0"/>
              <a:t> </a:t>
            </a:r>
            <a:r>
              <a:rPr lang="hu-HU" dirty="0" err="1" smtClean="0"/>
              <a:t>algorithms</a:t>
            </a:r>
            <a:r>
              <a:rPr lang="hu-HU" dirty="0" smtClean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36264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Learning</a:t>
            </a:r>
            <a:r>
              <a:rPr lang="hu-HU" dirty="0"/>
              <a:t> </a:t>
            </a:r>
            <a:r>
              <a:rPr lang="hu-HU" dirty="0" err="1"/>
              <a:t>algorithms</a:t>
            </a:r>
            <a:r>
              <a:rPr lang="hu-HU" dirty="0"/>
              <a:t> – </a:t>
            </a:r>
            <a:r>
              <a:rPr lang="hu-HU" dirty="0" smtClean="0"/>
              <a:t>main </a:t>
            </a:r>
            <a:r>
              <a:rPr lang="hu-HU" dirty="0" err="1" smtClean="0"/>
              <a:t>uses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Classification</a:t>
            </a:r>
            <a:endParaRPr lang="hu-HU" dirty="0" smtClean="0"/>
          </a:p>
          <a:p>
            <a:pPr lvl="1"/>
            <a:r>
              <a:rPr lang="hu-HU" dirty="0" smtClean="0"/>
              <a:t>Output is </a:t>
            </a:r>
            <a:r>
              <a:rPr lang="hu-HU" dirty="0" err="1" smtClean="0"/>
              <a:t>binary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a </a:t>
            </a:r>
            <a:r>
              <a:rPr lang="hu-HU" dirty="0" err="1" smtClean="0"/>
              <a:t>finite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r>
              <a:rPr lang="hu-HU" dirty="0" err="1" smtClean="0"/>
              <a:t>Regression</a:t>
            </a:r>
            <a:endParaRPr lang="hu-HU" dirty="0" smtClean="0"/>
          </a:p>
          <a:p>
            <a:pPr lvl="1"/>
            <a:r>
              <a:rPr lang="hu-HU" dirty="0" smtClean="0"/>
              <a:t>Output is </a:t>
            </a:r>
            <a:r>
              <a:rPr lang="hu-HU" dirty="0" err="1" smtClean="0"/>
              <a:t>continuous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83" y="2744833"/>
            <a:ext cx="6919106" cy="23089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021839" y="4927108"/>
            <a:ext cx="117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/>
              <a:t>Source</a:t>
            </a:r>
            <a:r>
              <a:rPr lang="hu-HU" sz="1050" dirty="0" smtClean="0"/>
              <a:t>: Google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648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Artificial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Main idea </a:t>
            </a:r>
            <a:r>
              <a:rPr lang="hu-HU" dirty="0" err="1" smtClean="0"/>
              <a:t>taken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human </a:t>
            </a:r>
            <a:r>
              <a:rPr lang="hu-HU" dirty="0" err="1" smtClean="0"/>
              <a:t>brain</a:t>
            </a:r>
            <a:endParaRPr lang="hu-HU" dirty="0" smtClean="0"/>
          </a:p>
          <a:p>
            <a:pPr lvl="1"/>
            <a:r>
              <a:rPr lang="hu-HU" dirty="0" err="1" smtClean="0"/>
              <a:t>Complex</a:t>
            </a:r>
            <a:r>
              <a:rPr lang="hu-HU" dirty="0" smtClean="0"/>
              <a:t> </a:t>
            </a:r>
            <a:r>
              <a:rPr lang="hu-HU" dirty="0" err="1" smtClean="0"/>
              <a:t>computations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a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of </a:t>
            </a:r>
            <a:r>
              <a:rPr lang="hu-HU" dirty="0" err="1" smtClean="0"/>
              <a:t>connected</a:t>
            </a:r>
            <a:r>
              <a:rPr lang="hu-HU" dirty="0" smtClean="0"/>
              <a:t>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simple</a:t>
            </a:r>
            <a:r>
              <a:rPr lang="hu-HU" dirty="0" smtClean="0"/>
              <a:t> </a:t>
            </a:r>
            <a:r>
              <a:rPr lang="hu-HU" dirty="0" err="1" smtClean="0"/>
              <a:t>neurons</a:t>
            </a:r>
            <a:endParaRPr lang="hu-HU" dirty="0" smtClean="0"/>
          </a:p>
        </p:txBody>
      </p:sp>
      <p:pic>
        <p:nvPicPr>
          <p:cNvPr id="1026" name="Picture 2" descr="File:Neuron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92" y="2925788"/>
            <a:ext cx="6441871" cy="33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754264" y="6375805"/>
            <a:ext cx="117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/>
              <a:t>Source</a:t>
            </a:r>
            <a:r>
              <a:rPr lang="hu-HU" sz="1050" dirty="0" smtClean="0"/>
              <a:t>: </a:t>
            </a:r>
            <a:r>
              <a:rPr lang="hu-HU" sz="1050" dirty="0" err="1"/>
              <a:t>W</a:t>
            </a:r>
            <a:r>
              <a:rPr lang="hu-HU" sz="1050" dirty="0" err="1" smtClean="0"/>
              <a:t>ikipedia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05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Artificial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87973"/>
            <a:ext cx="10515600" cy="4351338"/>
          </a:xfrm>
        </p:spPr>
        <p:txBody>
          <a:bodyPr>
            <a:normAutofit/>
          </a:bodyPr>
          <a:lstStyle/>
          <a:p>
            <a:r>
              <a:rPr lang="hu-HU" dirty="0" err="1" smtClean="0"/>
              <a:t>Artificial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is a </a:t>
            </a:r>
            <a:r>
              <a:rPr lang="hu-HU" dirty="0" err="1" smtClean="0"/>
              <a:t>connected</a:t>
            </a:r>
            <a:r>
              <a:rPr lang="hu-HU" dirty="0" smtClean="0"/>
              <a:t> </a:t>
            </a:r>
            <a:r>
              <a:rPr lang="hu-HU" b="1" dirty="0" err="1" smtClean="0"/>
              <a:t>computation</a:t>
            </a:r>
            <a:r>
              <a:rPr lang="hu-HU" b="1" dirty="0" smtClean="0"/>
              <a:t> </a:t>
            </a:r>
            <a:r>
              <a:rPr lang="hu-HU" b="1" dirty="0" err="1" smtClean="0"/>
              <a:t>graph</a:t>
            </a:r>
            <a:r>
              <a:rPr lang="hu-HU" dirty="0" smtClean="0"/>
              <a:t> of </a:t>
            </a:r>
            <a:r>
              <a:rPr lang="hu-HU" b="1" dirty="0" err="1" smtClean="0"/>
              <a:t>artificial</a:t>
            </a:r>
            <a:r>
              <a:rPr lang="hu-HU" b="1" dirty="0" smtClean="0"/>
              <a:t> </a:t>
            </a:r>
            <a:r>
              <a:rPr lang="hu-HU" b="1" dirty="0" err="1" smtClean="0"/>
              <a:t>neurons</a:t>
            </a:r>
            <a:endParaRPr lang="hu-HU" dirty="0" smtClean="0"/>
          </a:p>
          <a:p>
            <a:r>
              <a:rPr lang="hu-HU" dirty="0" err="1" smtClean="0"/>
              <a:t>Artificial</a:t>
            </a:r>
            <a:r>
              <a:rPr lang="hu-HU" dirty="0" smtClean="0"/>
              <a:t> </a:t>
            </a:r>
            <a:r>
              <a:rPr lang="hu-HU" dirty="0" err="1" smtClean="0"/>
              <a:t>neurons</a:t>
            </a:r>
            <a:r>
              <a:rPr lang="hu-HU" dirty="0" smtClean="0"/>
              <a:t> </a:t>
            </a:r>
            <a:r>
              <a:rPr lang="hu-HU" dirty="0" err="1" smtClean="0"/>
              <a:t>take</a:t>
            </a:r>
            <a:r>
              <a:rPr lang="hu-HU" dirty="0" smtClean="0"/>
              <a:t>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inputs</a:t>
            </a:r>
            <a:r>
              <a:rPr lang="hu-HU" dirty="0" smtClean="0"/>
              <a:t> and </a:t>
            </a:r>
            <a:r>
              <a:rPr lang="hu-HU" dirty="0" err="1" smtClean="0"/>
              <a:t>produce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output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applying</a:t>
            </a:r>
            <a:r>
              <a:rPr lang="hu-HU" dirty="0" smtClean="0"/>
              <a:t> a </a:t>
            </a:r>
            <a:r>
              <a:rPr lang="hu-HU" dirty="0" err="1" smtClean="0"/>
              <a:t>simple</a:t>
            </a:r>
            <a:r>
              <a:rPr lang="hu-HU" dirty="0" smtClean="0"/>
              <a:t> </a:t>
            </a:r>
            <a:r>
              <a:rPr lang="hu-HU" b="1" dirty="0" err="1" smtClean="0"/>
              <a:t>activation</a:t>
            </a:r>
            <a:r>
              <a:rPr lang="hu-HU" b="1" dirty="0" smtClean="0"/>
              <a:t> </a:t>
            </a:r>
            <a:r>
              <a:rPr lang="hu-HU" b="1" dirty="0" err="1" smtClean="0"/>
              <a:t>function</a:t>
            </a:r>
            <a:r>
              <a:rPr lang="hu-HU" dirty="0" smtClean="0"/>
              <a:t> </a:t>
            </a:r>
            <a:r>
              <a:rPr lang="hu-HU" dirty="0" err="1" smtClean="0"/>
              <a:t>depending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weights</a:t>
            </a:r>
            <a:endParaRPr lang="hu-HU" dirty="0" smtClean="0"/>
          </a:p>
          <a:p>
            <a:r>
              <a:rPr lang="hu-HU" dirty="0" err="1" smtClean="0"/>
              <a:t>Weights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adjusted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endParaRPr lang="hu-HU" dirty="0"/>
          </a:p>
          <a:p>
            <a:endParaRPr lang="hu-HU" b="1" dirty="0" smtClean="0"/>
          </a:p>
        </p:txBody>
      </p:sp>
      <p:pic>
        <p:nvPicPr>
          <p:cNvPr id="2050" name="Picture 2" descr="File:Artificial neur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85" y="4137433"/>
            <a:ext cx="3216890" cy="22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232" y="4934882"/>
            <a:ext cx="2049104" cy="885415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3229403" y="6351193"/>
            <a:ext cx="2988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McCulloch–Pitts “unit</a:t>
            </a:r>
            <a:r>
              <a:rPr lang="en-US" dirty="0" smtClean="0"/>
              <a:t>”</a:t>
            </a:r>
            <a:r>
              <a:rPr lang="hu-HU" dirty="0" smtClean="0"/>
              <a:t> (1943)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53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Logical</a:t>
            </a:r>
            <a:r>
              <a:rPr lang="hu-HU" dirty="0" smtClean="0"/>
              <a:t> </a:t>
            </a:r>
            <a:r>
              <a:rPr lang="hu-HU" dirty="0" err="1" smtClean="0"/>
              <a:t>functions</a:t>
            </a:r>
            <a:endParaRPr lang="hu-HU" dirty="0" smtClean="0"/>
          </a:p>
          <a:p>
            <a:r>
              <a:rPr lang="hu-HU" dirty="0" err="1" smtClean="0"/>
              <a:t>Adding</a:t>
            </a:r>
            <a:r>
              <a:rPr lang="hu-HU" dirty="0" smtClean="0"/>
              <a:t> non-</a:t>
            </a:r>
            <a:r>
              <a:rPr lang="hu-HU" dirty="0" err="1" smtClean="0"/>
              <a:t>linearity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: </a:t>
            </a:r>
            <a:r>
              <a:rPr lang="hu-HU" dirty="0" err="1" smtClean="0"/>
              <a:t>Step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err="1"/>
              <a:t>Adding</a:t>
            </a:r>
            <a:r>
              <a:rPr lang="hu-HU" dirty="0"/>
              <a:t> </a:t>
            </a:r>
            <a:r>
              <a:rPr lang="hu-HU" dirty="0" smtClean="0"/>
              <a:t>non-</a:t>
            </a:r>
            <a:r>
              <a:rPr lang="hu-HU" dirty="0" err="1" smtClean="0"/>
              <a:t>linearity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: </a:t>
            </a:r>
            <a:r>
              <a:rPr lang="hu-HU" dirty="0" err="1"/>
              <a:t>Sigmoid</a:t>
            </a:r>
            <a:r>
              <a:rPr lang="hu-HU" dirty="0"/>
              <a:t> </a:t>
            </a:r>
            <a:r>
              <a:rPr lang="hu-HU" dirty="0" err="1" smtClean="0"/>
              <a:t>function</a:t>
            </a:r>
            <a:endParaRPr lang="en-US" dirty="0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366685" y="4987855"/>
            <a:ext cx="2916475" cy="1520693"/>
            <a:chOff x="2349910" y="4381945"/>
            <a:chExt cx="3999336" cy="2085312"/>
          </a:xfrm>
        </p:grpSpPr>
        <p:cxnSp>
          <p:nvCxnSpPr>
            <p:cNvPr id="4" name="Egyenes összekötő nyíllal 3"/>
            <p:cNvCxnSpPr/>
            <p:nvPr/>
          </p:nvCxnSpPr>
          <p:spPr>
            <a:xfrm flipV="1">
              <a:off x="2349910" y="6446631"/>
              <a:ext cx="3999336" cy="20626"/>
            </a:xfrm>
            <a:prstGeom prst="straightConnector1">
              <a:avLst/>
            </a:prstGeom>
            <a:ln w="254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8"/>
            <p:cNvSpPr txBox="1"/>
            <p:nvPr/>
          </p:nvSpPr>
          <p:spPr>
            <a:xfrm>
              <a:off x="3019795" y="4510964"/>
              <a:ext cx="16954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1</a:t>
              </a: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 flipH="1" flipV="1">
              <a:off x="4026741" y="4381945"/>
              <a:ext cx="6641" cy="2064686"/>
            </a:xfrm>
            <a:prstGeom prst="straightConnector1">
              <a:avLst/>
            </a:prstGeom>
            <a:ln w="254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Szabadkézi sokszög 4"/>
            <p:cNvSpPr/>
            <p:nvPr/>
          </p:nvSpPr>
          <p:spPr>
            <a:xfrm>
              <a:off x="2394748" y="4831128"/>
              <a:ext cx="3346182" cy="1618300"/>
            </a:xfrm>
            <a:custGeom>
              <a:avLst/>
              <a:gdLst>
                <a:gd name="connsiteX0" fmla="*/ 0 w 2424023"/>
                <a:gd name="connsiteY0" fmla="*/ 1233578 h 1339038"/>
                <a:gd name="connsiteX1" fmla="*/ 681487 w 2424023"/>
                <a:gd name="connsiteY1" fmla="*/ 1242204 h 1339038"/>
                <a:gd name="connsiteX2" fmla="*/ 1388853 w 2424023"/>
                <a:gd name="connsiteY2" fmla="*/ 207034 h 1339038"/>
                <a:gd name="connsiteX3" fmla="*/ 2424023 w 2424023"/>
                <a:gd name="connsiteY3" fmla="*/ 0 h 1339038"/>
                <a:gd name="connsiteX0" fmla="*/ 0 w 2562046"/>
                <a:gd name="connsiteY0" fmla="*/ 1276710 h 1360138"/>
                <a:gd name="connsiteX1" fmla="*/ 819510 w 2562046"/>
                <a:gd name="connsiteY1" fmla="*/ 1242204 h 1360138"/>
                <a:gd name="connsiteX2" fmla="*/ 1526876 w 2562046"/>
                <a:gd name="connsiteY2" fmla="*/ 207034 h 1360138"/>
                <a:gd name="connsiteX3" fmla="*/ 2562046 w 2562046"/>
                <a:gd name="connsiteY3" fmla="*/ 0 h 1360138"/>
                <a:gd name="connsiteX0" fmla="*/ 0 w 2484408"/>
                <a:gd name="connsiteY0" fmla="*/ 1259458 h 1351201"/>
                <a:gd name="connsiteX1" fmla="*/ 741872 w 2484408"/>
                <a:gd name="connsiteY1" fmla="*/ 1242204 h 1351201"/>
                <a:gd name="connsiteX2" fmla="*/ 1449238 w 2484408"/>
                <a:gd name="connsiteY2" fmla="*/ 207034 h 1351201"/>
                <a:gd name="connsiteX3" fmla="*/ 2484408 w 2484408"/>
                <a:gd name="connsiteY3" fmla="*/ 0 h 1351201"/>
                <a:gd name="connsiteX0" fmla="*/ 0 w 2484408"/>
                <a:gd name="connsiteY0" fmla="*/ 1259458 h 1342780"/>
                <a:gd name="connsiteX1" fmla="*/ 741872 w 2484408"/>
                <a:gd name="connsiteY1" fmla="*/ 1242204 h 1342780"/>
                <a:gd name="connsiteX2" fmla="*/ 1449238 w 2484408"/>
                <a:gd name="connsiteY2" fmla="*/ 207034 h 1342780"/>
                <a:gd name="connsiteX3" fmla="*/ 2484408 w 2484408"/>
                <a:gd name="connsiteY3" fmla="*/ 0 h 1342780"/>
                <a:gd name="connsiteX0" fmla="*/ 0 w 2510287"/>
                <a:gd name="connsiteY0" fmla="*/ 1319843 h 1375003"/>
                <a:gd name="connsiteX1" fmla="*/ 767751 w 2510287"/>
                <a:gd name="connsiteY1" fmla="*/ 1242204 h 1375003"/>
                <a:gd name="connsiteX2" fmla="*/ 1475117 w 2510287"/>
                <a:gd name="connsiteY2" fmla="*/ 207034 h 1375003"/>
                <a:gd name="connsiteX3" fmla="*/ 2510287 w 2510287"/>
                <a:gd name="connsiteY3" fmla="*/ 0 h 1375003"/>
                <a:gd name="connsiteX0" fmla="*/ 0 w 2510287"/>
                <a:gd name="connsiteY0" fmla="*/ 1319843 h 1355305"/>
                <a:gd name="connsiteX1" fmla="*/ 767751 w 2510287"/>
                <a:gd name="connsiteY1" fmla="*/ 1242204 h 1355305"/>
                <a:gd name="connsiteX2" fmla="*/ 1475117 w 2510287"/>
                <a:gd name="connsiteY2" fmla="*/ 207034 h 1355305"/>
                <a:gd name="connsiteX3" fmla="*/ 2510287 w 2510287"/>
                <a:gd name="connsiteY3" fmla="*/ 0 h 1355305"/>
                <a:gd name="connsiteX0" fmla="*/ 0 w 2518913"/>
                <a:gd name="connsiteY0" fmla="*/ 1362975 h 1381277"/>
                <a:gd name="connsiteX1" fmla="*/ 776377 w 2518913"/>
                <a:gd name="connsiteY1" fmla="*/ 1242204 h 1381277"/>
                <a:gd name="connsiteX2" fmla="*/ 1483743 w 2518913"/>
                <a:gd name="connsiteY2" fmla="*/ 207034 h 1381277"/>
                <a:gd name="connsiteX3" fmla="*/ 2518913 w 2518913"/>
                <a:gd name="connsiteY3" fmla="*/ 0 h 1381277"/>
                <a:gd name="connsiteX0" fmla="*/ 0 w 2518913"/>
                <a:gd name="connsiteY0" fmla="*/ 1362975 h 1370417"/>
                <a:gd name="connsiteX1" fmla="*/ 776377 w 2518913"/>
                <a:gd name="connsiteY1" fmla="*/ 1242204 h 1370417"/>
                <a:gd name="connsiteX2" fmla="*/ 1483743 w 2518913"/>
                <a:gd name="connsiteY2" fmla="*/ 207034 h 1370417"/>
                <a:gd name="connsiteX3" fmla="*/ 2518913 w 2518913"/>
                <a:gd name="connsiteY3" fmla="*/ 0 h 1370417"/>
                <a:gd name="connsiteX0" fmla="*/ 0 w 2277373"/>
                <a:gd name="connsiteY0" fmla="*/ 1354380 h 1361822"/>
                <a:gd name="connsiteX1" fmla="*/ 776377 w 2277373"/>
                <a:gd name="connsiteY1" fmla="*/ 1233609 h 1361822"/>
                <a:gd name="connsiteX2" fmla="*/ 1483743 w 2277373"/>
                <a:gd name="connsiteY2" fmla="*/ 198439 h 1361822"/>
                <a:gd name="connsiteX3" fmla="*/ 2277373 w 2277373"/>
                <a:gd name="connsiteY3" fmla="*/ 31 h 1361822"/>
                <a:gd name="connsiteX0" fmla="*/ 0 w 2277373"/>
                <a:gd name="connsiteY0" fmla="*/ 1362990 h 1367481"/>
                <a:gd name="connsiteX1" fmla="*/ 776377 w 2277373"/>
                <a:gd name="connsiteY1" fmla="*/ 1233609 h 1367481"/>
                <a:gd name="connsiteX2" fmla="*/ 1483743 w 2277373"/>
                <a:gd name="connsiteY2" fmla="*/ 198439 h 1367481"/>
                <a:gd name="connsiteX3" fmla="*/ 2277373 w 2277373"/>
                <a:gd name="connsiteY3" fmla="*/ 31 h 136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7373" h="1367481">
                  <a:moveTo>
                    <a:pt x="0" y="1362990"/>
                  </a:moveTo>
                  <a:cubicBezTo>
                    <a:pt x="276765" y="1349330"/>
                    <a:pt x="529087" y="1427701"/>
                    <a:pt x="776377" y="1233609"/>
                  </a:cubicBezTo>
                  <a:cubicBezTo>
                    <a:pt x="1023667" y="1039517"/>
                    <a:pt x="1233577" y="404035"/>
                    <a:pt x="1483743" y="198439"/>
                  </a:cubicBezTo>
                  <a:cubicBezTo>
                    <a:pt x="1733909" y="-7157"/>
                    <a:pt x="1904999" y="31"/>
                    <a:pt x="2277373" y="31"/>
                  </a:cubicBezTo>
                </a:path>
              </a:pathLst>
            </a:cu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Egyenes összekötő nyíllal 15"/>
          <p:cNvCxnSpPr/>
          <p:nvPr/>
        </p:nvCxnSpPr>
        <p:spPr>
          <a:xfrm flipH="1" flipV="1">
            <a:off x="2589497" y="2824843"/>
            <a:ext cx="4843" cy="150565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1366685" y="4341369"/>
            <a:ext cx="2916475" cy="416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/>
          <p:nvPr/>
        </p:nvSpPr>
        <p:spPr>
          <a:xfrm>
            <a:off x="1845753" y="2890615"/>
            <a:ext cx="1236389" cy="2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</a:t>
            </a:r>
          </a:p>
        </p:txBody>
      </p:sp>
      <p:cxnSp>
        <p:nvCxnSpPr>
          <p:cNvPr id="18" name="Egyenes összekötő 17"/>
          <p:cNvCxnSpPr/>
          <p:nvPr/>
        </p:nvCxnSpPr>
        <p:spPr>
          <a:xfrm flipV="1">
            <a:off x="1376517" y="4345928"/>
            <a:ext cx="1208850" cy="9438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H="1" flipV="1">
            <a:off x="2643041" y="2997344"/>
            <a:ext cx="1" cy="53415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2643041" y="3008920"/>
            <a:ext cx="1511866" cy="5963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 flipV="1">
            <a:off x="2585367" y="3008920"/>
            <a:ext cx="8973" cy="1332449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Layers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854190" cy="4351338"/>
          </a:xfrm>
        </p:spPr>
        <p:txBody>
          <a:bodyPr/>
          <a:lstStyle/>
          <a:p>
            <a:r>
              <a:rPr lang="hu-HU" dirty="0" smtClean="0"/>
              <a:t>Modern </a:t>
            </a:r>
            <a:r>
              <a:rPr lang="hu-HU" dirty="0" err="1"/>
              <a:t>applications</a:t>
            </a:r>
            <a:r>
              <a:rPr lang="hu-HU" dirty="0"/>
              <a:t>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multi-</a:t>
            </a:r>
            <a:r>
              <a:rPr lang="hu-HU" dirty="0" err="1" smtClean="0"/>
              <a:t>layer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Neurons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fully</a:t>
            </a:r>
            <a:r>
              <a:rPr lang="hu-HU" dirty="0" smtClean="0"/>
              <a:t> </a:t>
            </a:r>
            <a:r>
              <a:rPr lang="hu-HU" dirty="0" err="1" smtClean="0"/>
              <a:t>connected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Neurons</a:t>
            </a:r>
            <a:r>
              <a:rPr lang="hu-HU" dirty="0" smtClean="0"/>
              <a:t> </a:t>
            </a:r>
            <a:r>
              <a:rPr lang="hu-HU" dirty="0" err="1" smtClean="0"/>
              <a:t>inside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connected</a:t>
            </a:r>
            <a:endParaRPr lang="en-US" dirty="0"/>
          </a:p>
        </p:txBody>
      </p:sp>
      <p:pic>
        <p:nvPicPr>
          <p:cNvPr id="4098" name="Picture 2" descr="https://upload.wikimedia.org/wikipedia/en/5/54/Feed_forward_neural_ne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01" y="1825625"/>
            <a:ext cx="36195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175450" y="6046158"/>
            <a:ext cx="117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/>
              <a:t>Source</a:t>
            </a:r>
            <a:r>
              <a:rPr lang="hu-HU" sz="1050" dirty="0" smtClean="0"/>
              <a:t>: </a:t>
            </a:r>
            <a:r>
              <a:rPr lang="hu-HU" sz="1050" dirty="0" err="1"/>
              <a:t>W</a:t>
            </a:r>
            <a:r>
              <a:rPr lang="hu-HU" sz="1050" dirty="0" err="1" smtClean="0"/>
              <a:t>ikipedia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735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Designed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endParaRPr lang="hu-HU" dirty="0" smtClean="0"/>
          </a:p>
          <a:p>
            <a:r>
              <a:rPr lang="hu-HU" dirty="0" smtClean="0"/>
              <a:t>New </a:t>
            </a:r>
            <a:r>
              <a:rPr lang="hu-HU" dirty="0" err="1" smtClean="0"/>
              <a:t>type</a:t>
            </a:r>
            <a:r>
              <a:rPr lang="hu-HU" dirty="0" smtClean="0"/>
              <a:t> of </a:t>
            </a:r>
            <a:r>
              <a:rPr lang="hu-HU" dirty="0" err="1" smtClean="0"/>
              <a:t>layer</a:t>
            </a:r>
            <a:r>
              <a:rPr lang="hu-HU" dirty="0" smtClean="0"/>
              <a:t>: </a:t>
            </a:r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hu-HU" dirty="0" smtClean="0"/>
          </a:p>
          <a:p>
            <a:pPr lvl="1"/>
            <a:r>
              <a:rPr lang="hu-HU" dirty="0" err="1" smtClean="0"/>
              <a:t>Applies</a:t>
            </a:r>
            <a:r>
              <a:rPr lang="hu-HU" dirty="0" smtClean="0"/>
              <a:t> a </a:t>
            </a:r>
            <a:r>
              <a:rPr lang="hu-HU" dirty="0" err="1" smtClean="0"/>
              <a:t>convolutional</a:t>
            </a:r>
            <a:r>
              <a:rPr lang="hu-HU" dirty="0" smtClean="0"/>
              <a:t> filter,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learned</a:t>
            </a:r>
            <a:r>
              <a:rPr lang="hu-HU" dirty="0" smtClean="0"/>
              <a:t> during </a:t>
            </a:r>
            <a:r>
              <a:rPr lang="hu-HU" dirty="0" err="1" smtClean="0"/>
              <a:t>training</a:t>
            </a:r>
            <a:endParaRPr lang="hu-HU" dirty="0" smtClean="0"/>
          </a:p>
        </p:txBody>
      </p:sp>
      <p:pic>
        <p:nvPicPr>
          <p:cNvPr id="5122" name="Picture 2" descr="File:Typical 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4" y="3577761"/>
            <a:ext cx="8804399" cy="27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605548" y="5956218"/>
            <a:ext cx="1219200" cy="32889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509200" y="5956218"/>
            <a:ext cx="1228787" cy="3288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111116" y="6420052"/>
            <a:ext cx="117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/>
              <a:t>Source</a:t>
            </a:r>
            <a:r>
              <a:rPr lang="hu-HU" sz="1050" dirty="0" smtClean="0"/>
              <a:t>: </a:t>
            </a:r>
            <a:r>
              <a:rPr lang="hu-HU" sz="1050" dirty="0" err="1"/>
              <a:t>W</a:t>
            </a:r>
            <a:r>
              <a:rPr lang="hu-HU" sz="1050" dirty="0" err="1" smtClean="0"/>
              <a:t>ikipedia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763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Goal</a:t>
            </a:r>
            <a:r>
              <a:rPr lang="hu-HU" dirty="0" smtClean="0"/>
              <a:t> of image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pic>
        <p:nvPicPr>
          <p:cNvPr id="2050" name="Picture 2" descr="F:\Work\Girona\NPR-course\materials\Marci\E11_files\sty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72" y="1842494"/>
            <a:ext cx="7361918" cy="44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18508" y="2424791"/>
            <a:ext cx="182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How</a:t>
            </a:r>
            <a:r>
              <a:rPr lang="hu-HU" sz="2400" dirty="0" smtClean="0"/>
              <a:t> </a:t>
            </a:r>
            <a:r>
              <a:rPr lang="hu-HU" sz="2400" dirty="0" err="1" smtClean="0"/>
              <a:t>does</a:t>
            </a:r>
            <a:r>
              <a:rPr lang="hu-HU" sz="2400" dirty="0" smtClean="0"/>
              <a:t> </a:t>
            </a:r>
            <a:r>
              <a:rPr lang="hu-HU" sz="2400" dirty="0" err="1" smtClean="0"/>
              <a:t>this</a:t>
            </a:r>
            <a:r>
              <a:rPr lang="hu-HU" sz="2400" dirty="0" smtClean="0"/>
              <a:t> image </a:t>
            </a:r>
            <a:r>
              <a:rPr lang="hu-HU" sz="2400" dirty="0" err="1" smtClean="0"/>
              <a:t>look</a:t>
            </a:r>
            <a:r>
              <a:rPr lang="hu-HU" sz="2400" dirty="0" smtClean="0"/>
              <a:t> </a:t>
            </a:r>
            <a:r>
              <a:rPr lang="hu-HU" sz="2400" dirty="0" err="1" smtClean="0"/>
              <a:t>like</a:t>
            </a:r>
            <a:r>
              <a:rPr lang="hu-HU" sz="2400" dirty="0" smtClean="0"/>
              <a:t>…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10344" y="4855026"/>
            <a:ext cx="182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…in </a:t>
            </a:r>
            <a:r>
              <a:rPr lang="hu-HU" sz="2400" dirty="0" err="1" smtClean="0"/>
              <a:t>this</a:t>
            </a:r>
            <a:r>
              <a:rPr lang="hu-HU" sz="2400" dirty="0" smtClean="0"/>
              <a:t> "</a:t>
            </a:r>
            <a:r>
              <a:rPr lang="hu-HU" sz="2400" dirty="0" err="1" smtClean="0"/>
              <a:t>style</a:t>
            </a:r>
            <a:r>
              <a:rPr lang="hu-HU" sz="2400" dirty="0" smtClean="0"/>
              <a:t>"?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563033" y="4762693"/>
            <a:ext cx="1626052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called</a:t>
            </a:r>
            <a:r>
              <a:rPr lang="hu-HU" dirty="0" smtClean="0"/>
              <a:t> </a:t>
            </a:r>
            <a:r>
              <a:rPr lang="hu-HU" b="1" dirty="0" err="1" smtClean="0"/>
              <a:t>source</a:t>
            </a:r>
            <a:r>
              <a:rPr lang="hu-HU" b="1" dirty="0" smtClean="0"/>
              <a:t> image</a:t>
            </a:r>
            <a:r>
              <a:rPr lang="hu-HU" dirty="0" smtClean="0"/>
              <a:t> </a:t>
            </a:r>
          </a:p>
          <a:p>
            <a:pPr algn="ctr"/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b="1" dirty="0" err="1" smtClean="0"/>
              <a:t>exemplar</a:t>
            </a:r>
            <a:endParaRPr lang="en-US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3469823" y="2554938"/>
            <a:ext cx="181247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called</a:t>
            </a:r>
            <a:r>
              <a:rPr lang="hu-HU" dirty="0" smtClean="0"/>
              <a:t> </a:t>
            </a:r>
          </a:p>
          <a:p>
            <a:pPr algn="ctr"/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err="1" smtClean="0"/>
              <a:t>target</a:t>
            </a:r>
            <a:r>
              <a:rPr lang="hu-HU" b="1" dirty="0" smtClean="0"/>
              <a:t> image</a:t>
            </a:r>
            <a:endParaRPr lang="en-US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368688" y="2424790"/>
            <a:ext cx="155230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Transform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522131" y="4624193"/>
            <a:ext cx="18206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any</a:t>
            </a:r>
            <a:r>
              <a:rPr lang="hu-HU" dirty="0" smtClean="0"/>
              <a:t> </a:t>
            </a:r>
            <a:r>
              <a:rPr lang="hu-HU" dirty="0" err="1" smtClean="0"/>
              <a:t>kind</a:t>
            </a:r>
            <a:r>
              <a:rPr lang="hu-HU" dirty="0" smtClean="0"/>
              <a:t> of image </a:t>
            </a:r>
            <a:r>
              <a:rPr lang="hu-HU" dirty="0" err="1" smtClean="0"/>
              <a:t>statistics</a:t>
            </a:r>
            <a:r>
              <a:rPr lang="hu-HU" dirty="0" smtClean="0"/>
              <a:t> </a:t>
            </a:r>
            <a:r>
              <a:rPr lang="hu-HU" dirty="0" err="1" smtClean="0"/>
              <a:t>extracted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exemplar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From</a:t>
            </a:r>
            <a:r>
              <a:rPr lang="hu-HU" dirty="0" smtClean="0"/>
              <a:t> image </a:t>
            </a:r>
            <a:r>
              <a:rPr lang="hu-HU" dirty="0" err="1" smtClean="0"/>
              <a:t>processing</a:t>
            </a:r>
            <a:r>
              <a:rPr lang="hu-HU" dirty="0" smtClean="0"/>
              <a:t> we </a:t>
            </a:r>
            <a:r>
              <a:rPr lang="hu-HU" dirty="0" err="1" smtClean="0"/>
              <a:t>know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convolutions</a:t>
            </a:r>
            <a:r>
              <a:rPr lang="hu-HU" dirty="0" smtClean="0"/>
              <a:t> </a:t>
            </a:r>
            <a:r>
              <a:rPr lang="hu-HU" dirty="0" err="1" smtClean="0"/>
              <a:t>extract</a:t>
            </a:r>
            <a:r>
              <a:rPr lang="hu-HU" dirty="0" smtClean="0"/>
              <a:t> </a:t>
            </a:r>
            <a:r>
              <a:rPr lang="hu-HU" dirty="0" err="1" smtClean="0"/>
              <a:t>features</a:t>
            </a:r>
            <a:endParaRPr lang="hu-HU" dirty="0" smtClean="0"/>
          </a:p>
          <a:p>
            <a:pPr lvl="1"/>
            <a:r>
              <a:rPr lang="hu-HU" dirty="0" err="1" smtClean="0"/>
              <a:t>Typical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r>
              <a:rPr lang="hu-HU" dirty="0" smtClean="0"/>
              <a:t>: </a:t>
            </a:r>
            <a:r>
              <a:rPr lang="hu-HU" dirty="0" err="1" smtClean="0"/>
              <a:t>edges</a:t>
            </a:r>
            <a:r>
              <a:rPr lang="hu-HU" dirty="0" smtClean="0"/>
              <a:t>, </a:t>
            </a:r>
            <a:r>
              <a:rPr lang="hu-HU" dirty="0" err="1" smtClean="0"/>
              <a:t>corners</a:t>
            </a:r>
            <a:r>
              <a:rPr lang="hu-HU" dirty="0" smtClean="0"/>
              <a:t> etc.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</a:t>
            </a:r>
            <a:r>
              <a:rPr lang="hu-HU" dirty="0" err="1" smtClean="0"/>
              <a:t>learns</a:t>
            </a:r>
            <a:r>
              <a:rPr lang="hu-HU" dirty="0" smtClean="0"/>
              <a:t> </a:t>
            </a:r>
            <a:r>
              <a:rPr lang="hu-HU" b="1" dirty="0" err="1" smtClean="0"/>
              <a:t>which</a:t>
            </a:r>
            <a:r>
              <a:rPr lang="hu-HU" b="1" dirty="0" smtClean="0"/>
              <a:t> </a:t>
            </a:r>
            <a:r>
              <a:rPr lang="hu-HU" b="1" dirty="0" err="1" smtClean="0"/>
              <a:t>features</a:t>
            </a:r>
            <a:r>
              <a:rPr lang="hu-HU" b="1" dirty="0" smtClean="0"/>
              <a:t> </a:t>
            </a:r>
            <a:r>
              <a:rPr lang="hu-HU" b="1" dirty="0" err="1" smtClean="0"/>
              <a:t>are</a:t>
            </a:r>
            <a:r>
              <a:rPr lang="hu-HU" b="1" dirty="0" smtClean="0"/>
              <a:t> important</a:t>
            </a:r>
            <a:r>
              <a:rPr lang="hu-HU" dirty="0" smtClean="0"/>
              <a:t> and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combine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solve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problem</a:t>
            </a:r>
            <a:endParaRPr lang="hu-HU" dirty="0" smtClean="0"/>
          </a:p>
        </p:txBody>
      </p:sp>
      <p:pic>
        <p:nvPicPr>
          <p:cNvPr id="8" name="Picture 2" descr="File:Typical 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4" y="3577761"/>
            <a:ext cx="8804399" cy="27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2605548" y="5956218"/>
            <a:ext cx="1219200" cy="32889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509200" y="5956218"/>
            <a:ext cx="1228787" cy="3288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111116" y="6420052"/>
            <a:ext cx="117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/>
              <a:t>Source</a:t>
            </a:r>
            <a:r>
              <a:rPr lang="hu-HU" sz="1050" dirty="0" smtClean="0"/>
              <a:t>: </a:t>
            </a:r>
            <a:r>
              <a:rPr lang="hu-HU" sz="1050" dirty="0" err="1"/>
              <a:t>W</a:t>
            </a:r>
            <a:r>
              <a:rPr lang="hu-HU" sz="1050" dirty="0" err="1" smtClean="0"/>
              <a:t>ikipedia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1285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1098161" cy="4351338"/>
          </a:xfrm>
        </p:spPr>
        <p:txBody>
          <a:bodyPr/>
          <a:lstStyle/>
          <a:p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r>
              <a:rPr lang="hu-HU" dirty="0" smtClean="0"/>
              <a:t> and </a:t>
            </a:r>
            <a:r>
              <a:rPr lang="hu-HU" dirty="0" err="1" smtClean="0"/>
              <a:t>additional</a:t>
            </a:r>
            <a:r>
              <a:rPr lang="hu-HU" dirty="0" smtClean="0"/>
              <a:t> </a:t>
            </a:r>
            <a:r>
              <a:rPr lang="hu-HU" dirty="0" err="1" smtClean="0"/>
              <a:t>subsampling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r>
              <a:rPr lang="hu-HU" dirty="0" smtClean="0"/>
              <a:t> </a:t>
            </a:r>
            <a:r>
              <a:rPr lang="hu-HU" dirty="0" err="1" smtClean="0"/>
              <a:t>allow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merge</a:t>
            </a:r>
            <a:r>
              <a:rPr lang="hu-HU" dirty="0" smtClean="0"/>
              <a:t> </a:t>
            </a:r>
            <a:r>
              <a:rPr lang="hu-HU" dirty="0" err="1" smtClean="0"/>
              <a:t>smaller</a:t>
            </a:r>
            <a:r>
              <a:rPr lang="hu-HU" dirty="0" smtClean="0"/>
              <a:t> </a:t>
            </a:r>
            <a:r>
              <a:rPr lang="hu-HU" dirty="0" err="1" smtClean="0"/>
              <a:t>regions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regions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>
                <a:sym typeface="Symbol" panose="05050102010706020507" pitchFamily="18" charset="2"/>
              </a:rPr>
              <a:t>    </a:t>
            </a:r>
            <a:r>
              <a:rPr lang="hu-HU" sz="2400" dirty="0" smtClean="0">
                <a:sym typeface="Symbol" panose="05050102010706020507" pitchFamily="18" charset="2"/>
              </a:rPr>
              <a:t>The </a:t>
            </a:r>
            <a:r>
              <a:rPr lang="hu-HU" sz="2400" dirty="0" err="1" smtClean="0">
                <a:sym typeface="Symbol" panose="05050102010706020507" pitchFamily="18" charset="2"/>
              </a:rPr>
              <a:t>network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can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extract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b="1" dirty="0" err="1" smtClean="0">
                <a:sym typeface="Symbol" panose="05050102010706020507" pitchFamily="18" charset="2"/>
              </a:rPr>
              <a:t>high-level</a:t>
            </a:r>
            <a:r>
              <a:rPr lang="hu-HU" sz="2400" b="1" dirty="0" smtClean="0">
                <a:sym typeface="Symbol" panose="05050102010706020507" pitchFamily="18" charset="2"/>
              </a:rPr>
              <a:t> </a:t>
            </a:r>
            <a:r>
              <a:rPr lang="hu-HU" sz="2400" b="1" dirty="0" err="1" smtClean="0">
                <a:sym typeface="Symbol" panose="05050102010706020507" pitchFamily="18" charset="2"/>
              </a:rPr>
              <a:t>features</a:t>
            </a:r>
            <a:r>
              <a:rPr lang="hu-HU" sz="2400" dirty="0" smtClean="0">
                <a:sym typeface="Symbol" panose="05050102010706020507" pitchFamily="18" charset="2"/>
              </a:rPr>
              <a:t>, </a:t>
            </a:r>
            <a:r>
              <a:rPr lang="hu-HU" sz="2400" dirty="0" err="1" smtClean="0">
                <a:sym typeface="Symbol" panose="05050102010706020507" pitchFamily="18" charset="2"/>
              </a:rPr>
              <a:t>built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from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low-level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features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</a:p>
          <a:p>
            <a:pPr marL="0" indent="0">
              <a:buNone/>
            </a:pPr>
            <a:r>
              <a:rPr lang="hu-HU" sz="2400" dirty="0">
                <a:sym typeface="Symbol" panose="05050102010706020507" pitchFamily="18" charset="2"/>
              </a:rPr>
              <a:t> </a:t>
            </a:r>
            <a:r>
              <a:rPr lang="hu-HU" sz="2400" dirty="0" smtClean="0">
                <a:sym typeface="Symbol" panose="05050102010706020507" pitchFamily="18" charset="2"/>
              </a:rPr>
              <a:t>         (</a:t>
            </a:r>
            <a:r>
              <a:rPr lang="hu-HU" sz="2400" dirty="0" err="1" smtClean="0">
                <a:sym typeface="Symbol" panose="05050102010706020507" pitchFamily="18" charset="2"/>
              </a:rPr>
              <a:t>e.g</a:t>
            </a:r>
            <a:r>
              <a:rPr lang="hu-HU" sz="2400" dirty="0" smtClean="0">
                <a:sym typeface="Symbol" panose="05050102010706020507" pitchFamily="18" charset="2"/>
              </a:rPr>
              <a:t> a </a:t>
            </a:r>
            <a:r>
              <a:rPr lang="hu-HU" sz="2400" dirty="0" err="1" smtClean="0">
                <a:sym typeface="Symbol" panose="05050102010706020507" pitchFamily="18" charset="2"/>
              </a:rPr>
              <a:t>face</a:t>
            </a:r>
            <a:r>
              <a:rPr lang="hu-HU" sz="2400" dirty="0" smtClean="0">
                <a:sym typeface="Symbol" panose="05050102010706020507" pitchFamily="18" charset="2"/>
              </a:rPr>
              <a:t>, </a:t>
            </a:r>
            <a:r>
              <a:rPr lang="hu-HU" sz="2400" dirty="0" err="1" smtClean="0">
                <a:sym typeface="Symbol" panose="05050102010706020507" pitchFamily="18" charset="2"/>
              </a:rPr>
              <a:t>as</a:t>
            </a:r>
            <a:r>
              <a:rPr lang="hu-HU" sz="2400" dirty="0" smtClean="0">
                <a:sym typeface="Symbol" panose="05050102010706020507" pitchFamily="18" charset="2"/>
              </a:rPr>
              <a:t> a </a:t>
            </a:r>
            <a:r>
              <a:rPr lang="hu-HU" sz="2400" dirty="0" err="1" smtClean="0">
                <a:sym typeface="Symbol" panose="05050102010706020507" pitchFamily="18" charset="2"/>
              </a:rPr>
              <a:t>high-level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feature</a:t>
            </a:r>
            <a:r>
              <a:rPr lang="hu-HU" sz="2400" dirty="0" smtClean="0">
                <a:sym typeface="Symbol" panose="05050102010706020507" pitchFamily="18" charset="2"/>
              </a:rPr>
              <a:t> is </a:t>
            </a:r>
            <a:r>
              <a:rPr lang="hu-HU" sz="2400" dirty="0" err="1" smtClean="0">
                <a:sym typeface="Symbol" panose="05050102010706020507" pitchFamily="18" charset="2"/>
              </a:rPr>
              <a:t>composed</a:t>
            </a:r>
            <a:r>
              <a:rPr lang="hu-HU" sz="2400" dirty="0" smtClean="0">
                <a:sym typeface="Symbol" panose="05050102010706020507" pitchFamily="18" charset="2"/>
              </a:rPr>
              <a:t> of </a:t>
            </a:r>
            <a:r>
              <a:rPr lang="hu-HU" sz="2400" dirty="0" err="1" smtClean="0">
                <a:sym typeface="Symbol" panose="05050102010706020507" pitchFamily="18" charset="2"/>
              </a:rPr>
              <a:t>edges</a:t>
            </a:r>
            <a:r>
              <a:rPr lang="hu-HU" sz="2400" dirty="0" smtClean="0">
                <a:sym typeface="Symbol" panose="05050102010706020507" pitchFamily="18" charset="2"/>
              </a:rPr>
              <a:t> in a </a:t>
            </a:r>
            <a:r>
              <a:rPr lang="hu-HU" sz="2400" dirty="0" err="1" smtClean="0">
                <a:sym typeface="Symbol" panose="05050102010706020507" pitchFamily="18" charset="2"/>
              </a:rPr>
              <a:t>certain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structure</a:t>
            </a:r>
            <a:r>
              <a:rPr lang="hu-HU" sz="2400" dirty="0" smtClean="0">
                <a:sym typeface="Symbol" panose="05050102010706020507" pitchFamily="18" charset="2"/>
              </a:rPr>
              <a:t>)</a:t>
            </a:r>
            <a:endParaRPr lang="hu-HU" sz="2400" dirty="0" smtClean="0"/>
          </a:p>
        </p:txBody>
      </p:sp>
      <p:pic>
        <p:nvPicPr>
          <p:cNvPr id="8" name="Picture 2" descr="File:Typical 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4" y="3577761"/>
            <a:ext cx="8804399" cy="27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5034116" y="5969610"/>
            <a:ext cx="1091379" cy="32889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7767730" y="5956218"/>
            <a:ext cx="1091136" cy="3288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111116" y="6420052"/>
            <a:ext cx="117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 smtClean="0"/>
              <a:t>Source</a:t>
            </a:r>
            <a:r>
              <a:rPr lang="hu-HU" sz="1050" dirty="0" smtClean="0"/>
              <a:t>: </a:t>
            </a:r>
            <a:r>
              <a:rPr lang="hu-HU" sz="1050" dirty="0" err="1"/>
              <a:t>W</a:t>
            </a:r>
            <a:r>
              <a:rPr lang="hu-HU" sz="1050" dirty="0" err="1" smtClean="0"/>
              <a:t>ikipedia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950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Learned</a:t>
            </a:r>
            <a:r>
              <a:rPr lang="hu-HU" dirty="0" smtClean="0"/>
              <a:t> </a:t>
            </a:r>
            <a:r>
              <a:rPr lang="hu-HU" dirty="0" err="1" smtClean="0"/>
              <a:t>filters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Typical</a:t>
            </a:r>
            <a:r>
              <a:rPr lang="hu-HU" dirty="0" smtClean="0"/>
              <a:t> </a:t>
            </a:r>
            <a:r>
              <a:rPr lang="hu-HU" dirty="0" err="1" smtClean="0"/>
              <a:t>filters</a:t>
            </a:r>
            <a:r>
              <a:rPr lang="hu-HU" dirty="0" smtClean="0"/>
              <a:t> </a:t>
            </a:r>
            <a:r>
              <a:rPr lang="hu-HU" dirty="0" err="1" smtClean="0"/>
              <a:t>learned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the</a:t>
            </a:r>
            <a:r>
              <a:rPr lang="hu-HU" dirty="0" smtClean="0"/>
              <a:t> image shows filter </a:t>
            </a:r>
            <a:r>
              <a:rPr lang="hu-HU" dirty="0" err="1" smtClean="0"/>
              <a:t>weights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6146" name="Picture 2" descr="http://cs231n.github.io/assets/cnnvis/filt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34" y="2458063"/>
            <a:ext cx="4077589" cy="40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3805085" y="6471930"/>
            <a:ext cx="4404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Zeiler</a:t>
            </a:r>
            <a:r>
              <a:rPr lang="en-US" sz="900" dirty="0"/>
              <a:t>, Matthew D., and Rob Fergus. "Visualizing and understanding convolutional networks." European conference on computer vision. springer, Cham, 2014.</a:t>
            </a:r>
          </a:p>
        </p:txBody>
      </p:sp>
    </p:spTree>
    <p:extLst>
      <p:ext uri="{BB962C8B-B14F-4D97-AF65-F5344CB8AC3E}">
        <p14:creationId xmlns:p14="http://schemas.microsoft.com/office/powerpoint/2010/main" val="28880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Feature</a:t>
            </a:r>
            <a:r>
              <a:rPr lang="hu-HU" dirty="0" smtClean="0"/>
              <a:t> map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outputs</a:t>
            </a:r>
            <a:r>
              <a:rPr lang="hu-HU" dirty="0" smtClean="0"/>
              <a:t> of </a:t>
            </a:r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r>
              <a:rPr lang="hu-HU" dirty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feature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endParaRPr lang="hu-HU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90" y="2488420"/>
            <a:ext cx="8474868" cy="4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Feature</a:t>
            </a:r>
            <a:r>
              <a:rPr lang="hu-HU" dirty="0" smtClean="0"/>
              <a:t> map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outputs</a:t>
            </a:r>
            <a:r>
              <a:rPr lang="hu-HU" dirty="0" smtClean="0"/>
              <a:t> of </a:t>
            </a:r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r>
              <a:rPr lang="hu-HU" dirty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feature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endParaRPr lang="hu-HU" dirty="0" smtClean="0"/>
          </a:p>
          <a:p>
            <a:pPr lvl="1"/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response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convolution</a:t>
            </a:r>
            <a:r>
              <a:rPr lang="hu-HU" dirty="0" smtClean="0"/>
              <a:t> filter</a:t>
            </a:r>
          </a:p>
          <a:p>
            <a:pPr lvl="1"/>
            <a:r>
              <a:rPr lang="hu-HU" dirty="0" err="1" smtClean="0"/>
              <a:t>Approximate</a:t>
            </a:r>
            <a:r>
              <a:rPr lang="hu-HU" dirty="0" smtClean="0"/>
              <a:t> </a:t>
            </a:r>
            <a:r>
              <a:rPr lang="hu-HU" dirty="0" err="1" smtClean="0"/>
              <a:t>meaning</a:t>
            </a:r>
            <a:r>
              <a:rPr lang="hu-HU" dirty="0" smtClean="0"/>
              <a:t>: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strong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features</a:t>
            </a:r>
            <a:r>
              <a:rPr lang="hu-HU" dirty="0" smtClean="0"/>
              <a:t> (</a:t>
            </a:r>
            <a:r>
              <a:rPr lang="hu-HU" dirty="0" err="1" smtClean="0"/>
              <a:t>described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weights</a:t>
            </a:r>
            <a:r>
              <a:rPr lang="hu-HU" dirty="0" smtClean="0"/>
              <a:t>) </a:t>
            </a:r>
            <a:r>
              <a:rPr lang="hu-HU" dirty="0" err="1" smtClean="0"/>
              <a:t>at</a:t>
            </a:r>
            <a:r>
              <a:rPr lang="hu-HU" dirty="0" smtClean="0"/>
              <a:t> a </a:t>
            </a:r>
            <a:r>
              <a:rPr lang="hu-HU" dirty="0" err="1" smtClean="0"/>
              <a:t>certain</a:t>
            </a:r>
            <a:r>
              <a:rPr lang="hu-HU" dirty="0" smtClean="0"/>
              <a:t> </a:t>
            </a:r>
            <a:r>
              <a:rPr lang="hu-HU" dirty="0" err="1" smtClean="0"/>
              <a:t>region</a:t>
            </a:r>
            <a:r>
              <a:rPr lang="hu-HU" dirty="0" smtClean="0"/>
              <a:t> of an </a:t>
            </a:r>
            <a:r>
              <a:rPr lang="hu-HU" dirty="0" smtClean="0"/>
              <a:t>image</a:t>
            </a:r>
          </a:p>
          <a:p>
            <a:pPr lvl="1"/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could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strong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edge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neighbourhood</a:t>
            </a:r>
            <a:r>
              <a:rPr lang="hu-HU" dirty="0" smtClean="0"/>
              <a:t> of </a:t>
            </a:r>
            <a:r>
              <a:rPr lang="hu-HU" dirty="0" err="1" smtClean="0"/>
              <a:t>that</a:t>
            </a:r>
            <a:r>
              <a:rPr lang="hu-HU" dirty="0" smtClean="0"/>
              <a:t> pixel</a:t>
            </a:r>
          </a:p>
          <a:p>
            <a:pPr lvl="1"/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could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en-US" dirty="0" smtClean="0"/>
              <a:t>“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likely</a:t>
            </a:r>
            <a:r>
              <a:rPr lang="hu-HU" dirty="0" smtClean="0"/>
              <a:t> is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neighbourhood</a:t>
            </a:r>
            <a:r>
              <a:rPr lang="hu-HU" dirty="0" smtClean="0"/>
              <a:t> of </a:t>
            </a:r>
            <a:r>
              <a:rPr lang="hu-HU" dirty="0" err="1" smtClean="0"/>
              <a:t>this</a:t>
            </a:r>
            <a:r>
              <a:rPr lang="hu-HU" dirty="0" smtClean="0"/>
              <a:t> pixel shows a </a:t>
            </a:r>
            <a:r>
              <a:rPr lang="hu-HU" dirty="0" err="1" smtClean="0"/>
              <a:t>car</a:t>
            </a:r>
            <a:r>
              <a:rPr lang="hu-HU" dirty="0" smtClean="0"/>
              <a:t>”</a:t>
            </a:r>
          </a:p>
          <a:p>
            <a:pPr lvl="2"/>
            <a:r>
              <a:rPr lang="hu-HU" dirty="0" err="1" smtClean="0"/>
              <a:t>Thanks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Pooling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/>
              <a:t>n</a:t>
            </a:r>
            <a:r>
              <a:rPr lang="hu-HU" dirty="0" smtClean="0"/>
              <a:t>on-</a:t>
            </a:r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downsampling</a:t>
            </a:r>
            <a:r>
              <a:rPr lang="hu-HU" dirty="0" smtClean="0"/>
              <a:t>,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learned</a:t>
            </a:r>
            <a:r>
              <a:rPr lang="hu-HU" dirty="0" smtClean="0"/>
              <a:t> </a:t>
            </a:r>
            <a:r>
              <a:rPr lang="hu-HU" dirty="0" err="1" smtClean="0"/>
              <a:t>features</a:t>
            </a:r>
            <a:r>
              <a:rPr lang="hu-HU" dirty="0" smtClean="0"/>
              <a:t> (</a:t>
            </a:r>
            <a:r>
              <a:rPr lang="hu-HU" dirty="0" err="1" smtClean="0"/>
              <a:t>build</a:t>
            </a:r>
            <a:r>
              <a:rPr lang="hu-HU" dirty="0" smtClean="0"/>
              <a:t> </a:t>
            </a:r>
            <a:r>
              <a:rPr lang="hu-HU" dirty="0" err="1" smtClean="0"/>
              <a:t>high-level</a:t>
            </a:r>
            <a:r>
              <a:rPr lang="hu-HU" dirty="0" smtClean="0"/>
              <a:t> </a:t>
            </a:r>
            <a:r>
              <a:rPr lang="hu-HU" dirty="0" err="1" smtClean="0"/>
              <a:t>features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low-level</a:t>
            </a:r>
            <a:r>
              <a:rPr lang="hu-HU" dirty="0" smtClean="0"/>
              <a:t> </a:t>
            </a:r>
            <a:r>
              <a:rPr lang="hu-HU" dirty="0" err="1" smtClean="0"/>
              <a:t>features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functions</a:t>
            </a:r>
            <a:r>
              <a:rPr lang="hu-HU" dirty="0" smtClean="0"/>
              <a:t>: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averaging</a:t>
            </a:r>
            <a:r>
              <a:rPr lang="hu-HU" dirty="0" smtClean="0"/>
              <a:t> (</a:t>
            </a:r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Mip</a:t>
            </a:r>
            <a:r>
              <a:rPr lang="hu-HU" dirty="0" smtClean="0"/>
              <a:t>-Map </a:t>
            </a:r>
            <a:r>
              <a:rPr lang="hu-HU" dirty="0" err="1" smtClean="0"/>
              <a:t>generation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Non-</a:t>
            </a:r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functions</a:t>
            </a:r>
            <a:r>
              <a:rPr lang="hu-HU" dirty="0" smtClean="0"/>
              <a:t>: </a:t>
            </a:r>
            <a:r>
              <a:rPr lang="hu-HU" dirty="0" err="1" smtClean="0"/>
              <a:t>e.g</a:t>
            </a:r>
            <a:r>
              <a:rPr lang="hu-HU" dirty="0" smtClean="0"/>
              <a:t>. maximum</a:t>
            </a:r>
          </a:p>
        </p:txBody>
      </p:sp>
      <p:grpSp>
        <p:nvGrpSpPr>
          <p:cNvPr id="41" name="Csoportba foglalás 40"/>
          <p:cNvGrpSpPr/>
          <p:nvPr/>
        </p:nvGrpSpPr>
        <p:grpSpPr>
          <a:xfrm>
            <a:off x="2499239" y="4156302"/>
            <a:ext cx="1813401" cy="1814485"/>
            <a:chOff x="1869536" y="4001294"/>
            <a:chExt cx="1478751" cy="1479635"/>
          </a:xfrm>
        </p:grpSpPr>
        <p:sp>
          <p:nvSpPr>
            <p:cNvPr id="5" name="Téglalap 4"/>
            <p:cNvSpPr/>
            <p:nvPr/>
          </p:nvSpPr>
          <p:spPr>
            <a:xfrm>
              <a:off x="1869536" y="4001560"/>
              <a:ext cx="369842" cy="369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2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Téglalap 5"/>
            <p:cNvSpPr/>
            <p:nvPr/>
          </p:nvSpPr>
          <p:spPr>
            <a:xfrm>
              <a:off x="2239378" y="4001560"/>
              <a:ext cx="369842" cy="369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3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Téglalap 6"/>
            <p:cNvSpPr/>
            <p:nvPr/>
          </p:nvSpPr>
          <p:spPr>
            <a:xfrm>
              <a:off x="2609221" y="4001560"/>
              <a:ext cx="369842" cy="36984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1869536" y="4371403"/>
              <a:ext cx="369842" cy="369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2239378" y="4371403"/>
              <a:ext cx="369842" cy="369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7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2609221" y="4371403"/>
              <a:ext cx="369842" cy="36984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2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1869536" y="4741245"/>
              <a:ext cx="369842" cy="369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4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2239378" y="4741245"/>
              <a:ext cx="369842" cy="369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3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2609221" y="4741245"/>
              <a:ext cx="369842" cy="36984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Téglalap 13"/>
            <p:cNvSpPr/>
            <p:nvPr/>
          </p:nvSpPr>
          <p:spPr>
            <a:xfrm>
              <a:off x="2978445" y="4001294"/>
              <a:ext cx="369842" cy="3686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5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978445" y="4369990"/>
              <a:ext cx="369842" cy="36984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2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978445" y="4739832"/>
              <a:ext cx="369842" cy="37407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4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1869536" y="5111087"/>
              <a:ext cx="369842" cy="369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4" name="Téglalap 23"/>
            <p:cNvSpPr/>
            <p:nvPr/>
          </p:nvSpPr>
          <p:spPr>
            <a:xfrm>
              <a:off x="2239378" y="5111087"/>
              <a:ext cx="369842" cy="369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5" name="Téglalap 24"/>
            <p:cNvSpPr/>
            <p:nvPr/>
          </p:nvSpPr>
          <p:spPr>
            <a:xfrm>
              <a:off x="2609221" y="5111087"/>
              <a:ext cx="369842" cy="36984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3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>
            <a:xfrm>
              <a:off x="2978445" y="5113911"/>
              <a:ext cx="369842" cy="36419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tx1"/>
                  </a:solidFill>
                </a:rPr>
                <a:t>9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Egyenes összekötő nyíllal 41"/>
          <p:cNvCxnSpPr/>
          <p:nvPr/>
        </p:nvCxnSpPr>
        <p:spPr>
          <a:xfrm flipV="1">
            <a:off x="4704062" y="4156302"/>
            <a:ext cx="2269206" cy="90567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>
            <a:off x="4717669" y="5214376"/>
            <a:ext cx="2255599" cy="64758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églalap 46"/>
          <p:cNvSpPr/>
          <p:nvPr/>
        </p:nvSpPr>
        <p:spPr>
          <a:xfrm>
            <a:off x="7239968" y="3701356"/>
            <a:ext cx="453539" cy="4535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8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Téglalap 47"/>
          <p:cNvSpPr/>
          <p:nvPr/>
        </p:nvSpPr>
        <p:spPr>
          <a:xfrm>
            <a:off x="7693507" y="3701356"/>
            <a:ext cx="453539" cy="4535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7239968" y="4154897"/>
            <a:ext cx="453539" cy="453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Téglalap 49"/>
          <p:cNvSpPr/>
          <p:nvPr/>
        </p:nvSpPr>
        <p:spPr>
          <a:xfrm>
            <a:off x="7693507" y="4154897"/>
            <a:ext cx="453539" cy="4535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9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Téglalap 50"/>
          <p:cNvSpPr/>
          <p:nvPr/>
        </p:nvSpPr>
        <p:spPr>
          <a:xfrm>
            <a:off x="7247238" y="5408418"/>
            <a:ext cx="453539" cy="4535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Téglalap 51"/>
          <p:cNvSpPr/>
          <p:nvPr/>
        </p:nvSpPr>
        <p:spPr>
          <a:xfrm>
            <a:off x="7700777" y="5408418"/>
            <a:ext cx="453539" cy="4535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2.5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7247238" y="5861959"/>
            <a:ext cx="453539" cy="453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3.5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7700777" y="5861959"/>
            <a:ext cx="453539" cy="4535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5" name="Szövegdoboz 54"/>
          <p:cNvSpPr txBox="1"/>
          <p:nvPr/>
        </p:nvSpPr>
        <p:spPr>
          <a:xfrm>
            <a:off x="5113159" y="3987238"/>
            <a:ext cx="1464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Maximum</a:t>
            </a:r>
            <a:endParaRPr lang="en-US" sz="2000" dirty="0"/>
          </a:p>
        </p:txBody>
      </p:sp>
      <p:sp>
        <p:nvSpPr>
          <p:cNvPr id="56" name="Szövegdoboz 55"/>
          <p:cNvSpPr txBox="1"/>
          <p:nvPr/>
        </p:nvSpPr>
        <p:spPr>
          <a:xfrm>
            <a:off x="5169592" y="5749699"/>
            <a:ext cx="120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Average</a:t>
            </a:r>
            <a:endParaRPr lang="en-US" sz="2000" dirty="0"/>
          </a:p>
        </p:txBody>
      </p:sp>
      <p:cxnSp>
        <p:nvCxnSpPr>
          <p:cNvPr id="58" name="Egyenes összekötő 57"/>
          <p:cNvCxnSpPr/>
          <p:nvPr/>
        </p:nvCxnSpPr>
        <p:spPr>
          <a:xfrm>
            <a:off x="2499239" y="4154895"/>
            <a:ext cx="0" cy="181242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4309567" y="4166750"/>
            <a:ext cx="0" cy="181242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59"/>
          <p:cNvCxnSpPr/>
          <p:nvPr/>
        </p:nvCxnSpPr>
        <p:spPr>
          <a:xfrm flipH="1" flipV="1">
            <a:off x="2499239" y="5967324"/>
            <a:ext cx="1810328" cy="1185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2499238" y="4166750"/>
            <a:ext cx="18103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65"/>
          <p:cNvCxnSpPr/>
          <p:nvPr/>
        </p:nvCxnSpPr>
        <p:spPr>
          <a:xfrm flipH="1">
            <a:off x="2499238" y="5074596"/>
            <a:ext cx="18103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/>
          <p:cNvCxnSpPr/>
          <p:nvPr/>
        </p:nvCxnSpPr>
        <p:spPr>
          <a:xfrm flipV="1">
            <a:off x="3406316" y="4166750"/>
            <a:ext cx="2" cy="181242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57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Application</a:t>
            </a:r>
            <a:r>
              <a:rPr lang="hu-HU" dirty="0" smtClean="0"/>
              <a:t>: image </a:t>
            </a:r>
            <a:r>
              <a:rPr lang="hu-HU" dirty="0" err="1" smtClean="0"/>
              <a:t>classification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20824"/>
            <a:ext cx="10515600" cy="4351338"/>
          </a:xfrm>
        </p:spPr>
        <p:txBody>
          <a:bodyPr/>
          <a:lstStyle/>
          <a:p>
            <a:r>
              <a:rPr lang="hu-HU" dirty="0" smtClean="0"/>
              <a:t>An </a:t>
            </a:r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architecture</a:t>
            </a:r>
            <a:r>
              <a:rPr lang="hu-HU" dirty="0" smtClean="0"/>
              <a:t>:</a:t>
            </a:r>
            <a:endParaRPr lang="en-US" dirty="0"/>
          </a:p>
        </p:txBody>
      </p:sp>
      <p:pic>
        <p:nvPicPr>
          <p:cNvPr id="4" name="Picture 2" descr="File:Amerigo vespucci 1976 nyc aufgetake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3" y="3079775"/>
            <a:ext cx="1957226" cy="15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349911" y="2310145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2531808" y="2635979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2762870" y="2961813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/>
        </p:nvSpPr>
        <p:spPr>
          <a:xfrm>
            <a:off x="3013594" y="3308656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ktu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162524"/>
              </p:ext>
            </p:extLst>
          </p:nvPr>
        </p:nvGraphicFramePr>
        <p:xfrm>
          <a:off x="3275169" y="3585214"/>
          <a:ext cx="2014017" cy="155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Image" r:id="rId4" imgW="2603160" imgH="2006280" progId="Photoshop.Image.13">
                  <p:embed/>
                </p:oleObj>
              </mc:Choice>
              <mc:Fallback>
                <p:oleObj name="Image" r:id="rId4" imgW="2603160" imgH="2006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5169" y="3585214"/>
                        <a:ext cx="2014017" cy="1552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Csoportba foglalás 16"/>
          <p:cNvGrpSpPr/>
          <p:nvPr/>
        </p:nvGrpSpPr>
        <p:grpSpPr>
          <a:xfrm>
            <a:off x="5781418" y="2635979"/>
            <a:ext cx="1850023" cy="1767713"/>
            <a:chOff x="5517850" y="2477294"/>
            <a:chExt cx="2639967" cy="2522511"/>
          </a:xfrm>
        </p:grpSpPr>
        <p:sp>
          <p:nvSpPr>
            <p:cNvPr id="12" name="Téglalap 11"/>
            <p:cNvSpPr/>
            <p:nvPr/>
          </p:nvSpPr>
          <p:spPr>
            <a:xfrm>
              <a:off x="5517850" y="2477294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5699747" y="2803128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5930809" y="3128962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/>
            <p:cNvSpPr/>
            <p:nvPr/>
          </p:nvSpPr>
          <p:spPr>
            <a:xfrm>
              <a:off x="6181533" y="3475805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Objektum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875494"/>
              </p:ext>
            </p:extLst>
          </p:nvPr>
        </p:nvGraphicFramePr>
        <p:xfrm>
          <a:off x="6447969" y="3535329"/>
          <a:ext cx="1366474" cy="105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" r:id="rId6" imgW="2603160" imgH="2006280" progId="Photoshop.Image.13">
                  <p:embed/>
                </p:oleObj>
              </mc:Choice>
              <mc:Fallback>
                <p:oleObj name="Image" r:id="rId6" imgW="2603160" imgH="2006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7969" y="3535329"/>
                        <a:ext cx="1366474" cy="105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églalap 17"/>
          <p:cNvSpPr/>
          <p:nvPr/>
        </p:nvSpPr>
        <p:spPr>
          <a:xfrm>
            <a:off x="8230765" y="2102641"/>
            <a:ext cx="336729" cy="323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/>
          <p:cNvSpPr/>
          <p:nvPr/>
        </p:nvSpPr>
        <p:spPr>
          <a:xfrm>
            <a:off x="8281598" y="220244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zis 20"/>
          <p:cNvSpPr/>
          <p:nvPr/>
        </p:nvSpPr>
        <p:spPr>
          <a:xfrm>
            <a:off x="8277036" y="2546589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zis 21"/>
          <p:cNvSpPr/>
          <p:nvPr/>
        </p:nvSpPr>
        <p:spPr>
          <a:xfrm>
            <a:off x="8277036" y="2893178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zis 22"/>
          <p:cNvSpPr/>
          <p:nvPr/>
        </p:nvSpPr>
        <p:spPr>
          <a:xfrm>
            <a:off x="8281598" y="3241996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zis 23"/>
          <p:cNvSpPr/>
          <p:nvPr/>
        </p:nvSpPr>
        <p:spPr>
          <a:xfrm>
            <a:off x="8283182" y="3577603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zis 24"/>
          <p:cNvSpPr/>
          <p:nvPr/>
        </p:nvSpPr>
        <p:spPr>
          <a:xfrm>
            <a:off x="8283182" y="3929222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zis 25"/>
          <p:cNvSpPr/>
          <p:nvPr/>
        </p:nvSpPr>
        <p:spPr>
          <a:xfrm>
            <a:off x="8277036" y="4280841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zis 26"/>
          <p:cNvSpPr/>
          <p:nvPr/>
        </p:nvSpPr>
        <p:spPr>
          <a:xfrm>
            <a:off x="8272474" y="462498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zis 27"/>
          <p:cNvSpPr/>
          <p:nvPr/>
        </p:nvSpPr>
        <p:spPr>
          <a:xfrm>
            <a:off x="8272474" y="4971574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églalap 28"/>
          <p:cNvSpPr/>
          <p:nvPr/>
        </p:nvSpPr>
        <p:spPr>
          <a:xfrm>
            <a:off x="9280083" y="2102641"/>
            <a:ext cx="336729" cy="323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zis 29"/>
          <p:cNvSpPr/>
          <p:nvPr/>
        </p:nvSpPr>
        <p:spPr>
          <a:xfrm>
            <a:off x="9330916" y="220244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zis 30"/>
          <p:cNvSpPr/>
          <p:nvPr/>
        </p:nvSpPr>
        <p:spPr>
          <a:xfrm>
            <a:off x="9326354" y="2546589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zis 31"/>
          <p:cNvSpPr/>
          <p:nvPr/>
        </p:nvSpPr>
        <p:spPr>
          <a:xfrm>
            <a:off x="9326354" y="2893178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zis 32"/>
          <p:cNvSpPr/>
          <p:nvPr/>
        </p:nvSpPr>
        <p:spPr>
          <a:xfrm>
            <a:off x="9330916" y="3241996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zis 33"/>
          <p:cNvSpPr/>
          <p:nvPr/>
        </p:nvSpPr>
        <p:spPr>
          <a:xfrm>
            <a:off x="9332500" y="3577603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zis 34"/>
          <p:cNvSpPr/>
          <p:nvPr/>
        </p:nvSpPr>
        <p:spPr>
          <a:xfrm>
            <a:off x="9332500" y="3929222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zis 35"/>
          <p:cNvSpPr/>
          <p:nvPr/>
        </p:nvSpPr>
        <p:spPr>
          <a:xfrm>
            <a:off x="9326354" y="4280841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zis 36"/>
          <p:cNvSpPr/>
          <p:nvPr/>
        </p:nvSpPr>
        <p:spPr>
          <a:xfrm>
            <a:off x="9321792" y="462498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zis 37"/>
          <p:cNvSpPr/>
          <p:nvPr/>
        </p:nvSpPr>
        <p:spPr>
          <a:xfrm>
            <a:off x="9321792" y="4971574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Egyenes összekötő nyíllal 38"/>
          <p:cNvCxnSpPr/>
          <p:nvPr/>
        </p:nvCxnSpPr>
        <p:spPr>
          <a:xfrm flipV="1">
            <a:off x="8540883" y="2382147"/>
            <a:ext cx="780909" cy="973220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>
            <a:stCxn id="23" idx="6"/>
          </p:cNvCxnSpPr>
          <p:nvPr/>
        </p:nvCxnSpPr>
        <p:spPr>
          <a:xfrm flipV="1">
            <a:off x="8528166" y="2699500"/>
            <a:ext cx="793626" cy="665780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 flipV="1">
            <a:off x="8536321" y="3008778"/>
            <a:ext cx="785471" cy="385047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>
            <a:endCxn id="33" idx="2"/>
          </p:cNvCxnSpPr>
          <p:nvPr/>
        </p:nvCxnSpPr>
        <p:spPr>
          <a:xfrm flipV="1">
            <a:off x="8536321" y="3365280"/>
            <a:ext cx="794595" cy="28546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>
            <a:endCxn id="34" idx="2"/>
          </p:cNvCxnSpPr>
          <p:nvPr/>
        </p:nvCxnSpPr>
        <p:spPr>
          <a:xfrm>
            <a:off x="8548436" y="3390016"/>
            <a:ext cx="784064" cy="310871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/>
          <p:nvPr/>
        </p:nvCxnSpPr>
        <p:spPr>
          <a:xfrm>
            <a:off x="8567494" y="3401773"/>
            <a:ext cx="754298" cy="656966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56"/>
          <p:cNvCxnSpPr>
            <a:endCxn id="36" idx="2"/>
          </p:cNvCxnSpPr>
          <p:nvPr/>
        </p:nvCxnSpPr>
        <p:spPr>
          <a:xfrm>
            <a:off x="8556786" y="3430318"/>
            <a:ext cx="769568" cy="973807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nyíllal 59"/>
          <p:cNvCxnSpPr/>
          <p:nvPr/>
        </p:nvCxnSpPr>
        <p:spPr>
          <a:xfrm>
            <a:off x="8550640" y="3411176"/>
            <a:ext cx="748129" cy="1328556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62"/>
          <p:cNvCxnSpPr>
            <a:stCxn id="23" idx="6"/>
            <a:endCxn id="38" idx="2"/>
          </p:cNvCxnSpPr>
          <p:nvPr/>
        </p:nvCxnSpPr>
        <p:spPr>
          <a:xfrm>
            <a:off x="8528166" y="3365280"/>
            <a:ext cx="793626" cy="1729578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al oldali kapcsos zárójel 65"/>
          <p:cNvSpPr/>
          <p:nvPr/>
        </p:nvSpPr>
        <p:spPr>
          <a:xfrm rot="10800000">
            <a:off x="9940778" y="2102641"/>
            <a:ext cx="460675" cy="330371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kerekített téglalap 66"/>
          <p:cNvSpPr/>
          <p:nvPr/>
        </p:nvSpPr>
        <p:spPr>
          <a:xfrm>
            <a:off x="10940845" y="2102640"/>
            <a:ext cx="825910" cy="4439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cat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Lekerekített téglalap 67"/>
          <p:cNvSpPr/>
          <p:nvPr/>
        </p:nvSpPr>
        <p:spPr>
          <a:xfrm>
            <a:off x="10958124" y="2786803"/>
            <a:ext cx="825910" cy="4439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ship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Lekerekített téglalap 68"/>
          <p:cNvSpPr/>
          <p:nvPr/>
        </p:nvSpPr>
        <p:spPr>
          <a:xfrm>
            <a:off x="10968299" y="3473272"/>
            <a:ext cx="825910" cy="4439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bird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Lekerekített téglalap 69"/>
          <p:cNvSpPr/>
          <p:nvPr/>
        </p:nvSpPr>
        <p:spPr>
          <a:xfrm>
            <a:off x="10966034" y="4159741"/>
            <a:ext cx="825910" cy="4439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car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Szövegdoboz 71"/>
          <p:cNvSpPr txBox="1"/>
          <p:nvPr/>
        </p:nvSpPr>
        <p:spPr>
          <a:xfrm>
            <a:off x="11184143" y="4609928"/>
            <a:ext cx="38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…</a:t>
            </a:r>
            <a:endParaRPr lang="en-US" sz="2800" dirty="0"/>
          </a:p>
        </p:txBody>
      </p:sp>
      <p:cxnSp>
        <p:nvCxnSpPr>
          <p:cNvPr id="73" name="Egyenes összekötő nyíllal 72"/>
          <p:cNvCxnSpPr>
            <a:endCxn id="67" idx="1"/>
          </p:cNvCxnSpPr>
          <p:nvPr/>
        </p:nvCxnSpPr>
        <p:spPr>
          <a:xfrm flipV="1">
            <a:off x="10419226" y="2324615"/>
            <a:ext cx="521619" cy="1429802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gyenes összekötő nyíllal 79"/>
          <p:cNvCxnSpPr>
            <a:stCxn id="66" idx="1"/>
            <a:endCxn id="68" idx="1"/>
          </p:cNvCxnSpPr>
          <p:nvPr/>
        </p:nvCxnSpPr>
        <p:spPr>
          <a:xfrm flipV="1">
            <a:off x="10401453" y="3008778"/>
            <a:ext cx="556671" cy="745722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nyíllal 82"/>
          <p:cNvCxnSpPr>
            <a:stCxn id="66" idx="1"/>
            <a:endCxn id="69" idx="1"/>
          </p:cNvCxnSpPr>
          <p:nvPr/>
        </p:nvCxnSpPr>
        <p:spPr>
          <a:xfrm flipV="1">
            <a:off x="10401453" y="3695247"/>
            <a:ext cx="566846" cy="5925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gyenes összekötő nyíllal 85"/>
          <p:cNvCxnSpPr>
            <a:endCxn id="70" idx="1"/>
          </p:cNvCxnSpPr>
          <p:nvPr/>
        </p:nvCxnSpPr>
        <p:spPr>
          <a:xfrm>
            <a:off x="10428907" y="3754417"/>
            <a:ext cx="537127" cy="62729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gyenes összekötő nyíllal 88"/>
          <p:cNvCxnSpPr/>
          <p:nvPr/>
        </p:nvCxnSpPr>
        <p:spPr>
          <a:xfrm>
            <a:off x="2234894" y="4050445"/>
            <a:ext cx="646671" cy="2061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gyenes összekötő nyíllal 92"/>
          <p:cNvCxnSpPr/>
          <p:nvPr/>
        </p:nvCxnSpPr>
        <p:spPr>
          <a:xfrm>
            <a:off x="5367188" y="4038020"/>
            <a:ext cx="646671" cy="2061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nyíllal 93"/>
          <p:cNvCxnSpPr/>
          <p:nvPr/>
        </p:nvCxnSpPr>
        <p:spPr>
          <a:xfrm>
            <a:off x="7855032" y="4015476"/>
            <a:ext cx="373468" cy="0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zövegdoboz 95"/>
          <p:cNvSpPr txBox="1"/>
          <p:nvPr/>
        </p:nvSpPr>
        <p:spPr>
          <a:xfrm>
            <a:off x="3213069" y="5546182"/>
            <a:ext cx="20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en-US" dirty="0"/>
          </a:p>
        </p:txBody>
      </p:sp>
      <p:sp>
        <p:nvSpPr>
          <p:cNvPr id="97" name="Szövegdoboz 96"/>
          <p:cNvSpPr txBox="1"/>
          <p:nvPr/>
        </p:nvSpPr>
        <p:spPr>
          <a:xfrm>
            <a:off x="527880" y="5546182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Input image</a:t>
            </a:r>
            <a:endParaRPr lang="en-US" dirty="0"/>
          </a:p>
        </p:txBody>
      </p:sp>
      <p:sp>
        <p:nvSpPr>
          <p:cNvPr id="98" name="Szövegdoboz 97"/>
          <p:cNvSpPr txBox="1"/>
          <p:nvPr/>
        </p:nvSpPr>
        <p:spPr>
          <a:xfrm>
            <a:off x="5811154" y="5546182"/>
            <a:ext cx="20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Max </a:t>
            </a:r>
            <a:r>
              <a:rPr lang="hu-HU" dirty="0" err="1" smtClean="0"/>
              <a:t>pooling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en-US" dirty="0"/>
          </a:p>
        </p:txBody>
      </p:sp>
      <p:sp>
        <p:nvSpPr>
          <p:cNvPr id="99" name="Szövegdoboz 98"/>
          <p:cNvSpPr txBox="1"/>
          <p:nvPr/>
        </p:nvSpPr>
        <p:spPr>
          <a:xfrm>
            <a:off x="7756968" y="5397962"/>
            <a:ext cx="1021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Features</a:t>
            </a:r>
            <a:r>
              <a:rPr lang="hu-HU" dirty="0" smtClean="0"/>
              <a:t> </a:t>
            </a:r>
          </a:p>
          <a:p>
            <a:pPr algn="ctr"/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vector</a:t>
            </a:r>
            <a:endParaRPr lang="en-US" dirty="0"/>
          </a:p>
        </p:txBody>
      </p:sp>
      <p:sp>
        <p:nvSpPr>
          <p:cNvPr id="100" name="Szövegdoboz 99"/>
          <p:cNvSpPr txBox="1"/>
          <p:nvPr/>
        </p:nvSpPr>
        <p:spPr>
          <a:xfrm>
            <a:off x="8555543" y="5412298"/>
            <a:ext cx="204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Fully</a:t>
            </a:r>
            <a:r>
              <a:rPr lang="hu-HU" dirty="0" smtClean="0"/>
              <a:t> </a:t>
            </a:r>
            <a:r>
              <a:rPr lang="hu-HU" dirty="0" err="1" smtClean="0"/>
              <a:t>connected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en-US" dirty="0"/>
          </a:p>
        </p:txBody>
      </p:sp>
      <p:sp>
        <p:nvSpPr>
          <p:cNvPr id="101" name="Szövegdoboz 100"/>
          <p:cNvSpPr txBox="1"/>
          <p:nvPr/>
        </p:nvSpPr>
        <p:spPr>
          <a:xfrm>
            <a:off x="3636780" y="6248441"/>
            <a:ext cx="215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Feature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extraction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2" name="Szövegdoboz 101"/>
          <p:cNvSpPr txBox="1"/>
          <p:nvPr/>
        </p:nvSpPr>
        <p:spPr>
          <a:xfrm>
            <a:off x="9831487" y="6257323"/>
            <a:ext cx="104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Classifier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Jobb oldali kapcsos zárójel 104"/>
          <p:cNvSpPr/>
          <p:nvPr/>
        </p:nvSpPr>
        <p:spPr>
          <a:xfrm rot="5400000">
            <a:off x="4473058" y="2034659"/>
            <a:ext cx="297513" cy="8198793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Jobb oldali kapcsos zárójel 105"/>
          <p:cNvSpPr/>
          <p:nvPr/>
        </p:nvSpPr>
        <p:spPr>
          <a:xfrm rot="5400000">
            <a:off x="10215830" y="4544847"/>
            <a:ext cx="297515" cy="3171362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Application</a:t>
            </a:r>
            <a:r>
              <a:rPr lang="hu-HU" dirty="0" smtClean="0"/>
              <a:t>: image </a:t>
            </a:r>
            <a:r>
              <a:rPr lang="hu-HU" dirty="0" err="1" smtClean="0"/>
              <a:t>classification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20824"/>
            <a:ext cx="10515600" cy="4351338"/>
          </a:xfrm>
        </p:spPr>
        <p:txBody>
          <a:bodyPr/>
          <a:lstStyle/>
          <a:p>
            <a:r>
              <a:rPr lang="hu-HU" dirty="0" smtClean="0"/>
              <a:t>An </a:t>
            </a:r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architecture</a:t>
            </a:r>
            <a:r>
              <a:rPr lang="hu-HU" dirty="0" smtClean="0"/>
              <a:t>:</a:t>
            </a:r>
            <a:endParaRPr lang="en-US" dirty="0"/>
          </a:p>
        </p:txBody>
      </p:sp>
      <p:pic>
        <p:nvPicPr>
          <p:cNvPr id="4" name="Picture 2" descr="File:Amerigo vespucci 1976 nyc aufgetake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3" y="3079775"/>
            <a:ext cx="1957226" cy="15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349911" y="2310145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2531808" y="2635979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2762870" y="2961813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/>
        </p:nvSpPr>
        <p:spPr>
          <a:xfrm>
            <a:off x="3013594" y="3308656"/>
            <a:ext cx="1976284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ktu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162524"/>
              </p:ext>
            </p:extLst>
          </p:nvPr>
        </p:nvGraphicFramePr>
        <p:xfrm>
          <a:off x="3275169" y="3585214"/>
          <a:ext cx="2014017" cy="1552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Image" r:id="rId4" imgW="2603160" imgH="2006280" progId="Photoshop.Image.13">
                  <p:embed/>
                </p:oleObj>
              </mc:Choice>
              <mc:Fallback>
                <p:oleObj name="Image" r:id="rId4" imgW="2603160" imgH="2006280" progId="Photoshop.Image.13">
                  <p:embed/>
                  <p:pic>
                    <p:nvPicPr>
                      <p:cNvPr id="10" name="Objektum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5169" y="3585214"/>
                        <a:ext cx="2014017" cy="1552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Csoportba foglalás 16"/>
          <p:cNvGrpSpPr/>
          <p:nvPr/>
        </p:nvGrpSpPr>
        <p:grpSpPr>
          <a:xfrm>
            <a:off x="5781418" y="2635979"/>
            <a:ext cx="1850023" cy="1767713"/>
            <a:chOff x="5517850" y="2477294"/>
            <a:chExt cx="2639967" cy="2522511"/>
          </a:xfrm>
        </p:grpSpPr>
        <p:sp>
          <p:nvSpPr>
            <p:cNvPr id="12" name="Téglalap 11"/>
            <p:cNvSpPr/>
            <p:nvPr/>
          </p:nvSpPr>
          <p:spPr>
            <a:xfrm>
              <a:off x="5517850" y="2477294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5699747" y="2803128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5930809" y="3128962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églalap 14"/>
            <p:cNvSpPr/>
            <p:nvPr/>
          </p:nvSpPr>
          <p:spPr>
            <a:xfrm>
              <a:off x="6181533" y="3475805"/>
              <a:ext cx="1976284" cy="1524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Objektum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875494"/>
              </p:ext>
            </p:extLst>
          </p:nvPr>
        </p:nvGraphicFramePr>
        <p:xfrm>
          <a:off x="6447969" y="3535329"/>
          <a:ext cx="1366474" cy="105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Image" r:id="rId6" imgW="2603160" imgH="2006280" progId="Photoshop.Image.13">
                  <p:embed/>
                </p:oleObj>
              </mc:Choice>
              <mc:Fallback>
                <p:oleObj name="Image" r:id="rId6" imgW="2603160" imgH="2006280" progId="Photoshop.Image.13">
                  <p:embed/>
                  <p:pic>
                    <p:nvPicPr>
                      <p:cNvPr id="11" name="Objektum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7969" y="3535329"/>
                        <a:ext cx="1366474" cy="105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églalap 17"/>
          <p:cNvSpPr/>
          <p:nvPr/>
        </p:nvSpPr>
        <p:spPr>
          <a:xfrm>
            <a:off x="8230765" y="2102641"/>
            <a:ext cx="336729" cy="323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/>
          <p:cNvSpPr/>
          <p:nvPr/>
        </p:nvSpPr>
        <p:spPr>
          <a:xfrm>
            <a:off x="8281598" y="220244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zis 20"/>
          <p:cNvSpPr/>
          <p:nvPr/>
        </p:nvSpPr>
        <p:spPr>
          <a:xfrm>
            <a:off x="8277036" y="2546589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zis 21"/>
          <p:cNvSpPr/>
          <p:nvPr/>
        </p:nvSpPr>
        <p:spPr>
          <a:xfrm>
            <a:off x="8277036" y="2893178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zis 22"/>
          <p:cNvSpPr/>
          <p:nvPr/>
        </p:nvSpPr>
        <p:spPr>
          <a:xfrm>
            <a:off x="8281598" y="3241996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zis 23"/>
          <p:cNvSpPr/>
          <p:nvPr/>
        </p:nvSpPr>
        <p:spPr>
          <a:xfrm>
            <a:off x="8283182" y="3577603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zis 24"/>
          <p:cNvSpPr/>
          <p:nvPr/>
        </p:nvSpPr>
        <p:spPr>
          <a:xfrm>
            <a:off x="8283182" y="3929222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zis 25"/>
          <p:cNvSpPr/>
          <p:nvPr/>
        </p:nvSpPr>
        <p:spPr>
          <a:xfrm>
            <a:off x="8277036" y="4280841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zis 26"/>
          <p:cNvSpPr/>
          <p:nvPr/>
        </p:nvSpPr>
        <p:spPr>
          <a:xfrm>
            <a:off x="8272474" y="462498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zis 27"/>
          <p:cNvSpPr/>
          <p:nvPr/>
        </p:nvSpPr>
        <p:spPr>
          <a:xfrm>
            <a:off x="8272474" y="4971574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églalap 28"/>
          <p:cNvSpPr/>
          <p:nvPr/>
        </p:nvSpPr>
        <p:spPr>
          <a:xfrm>
            <a:off x="9280083" y="2102641"/>
            <a:ext cx="336729" cy="323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zis 29"/>
          <p:cNvSpPr/>
          <p:nvPr/>
        </p:nvSpPr>
        <p:spPr>
          <a:xfrm>
            <a:off x="9330916" y="220244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zis 30"/>
          <p:cNvSpPr/>
          <p:nvPr/>
        </p:nvSpPr>
        <p:spPr>
          <a:xfrm>
            <a:off x="9326354" y="2546589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zis 31"/>
          <p:cNvSpPr/>
          <p:nvPr/>
        </p:nvSpPr>
        <p:spPr>
          <a:xfrm>
            <a:off x="9326354" y="2893178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zis 32"/>
          <p:cNvSpPr/>
          <p:nvPr/>
        </p:nvSpPr>
        <p:spPr>
          <a:xfrm>
            <a:off x="9330916" y="3241996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zis 33"/>
          <p:cNvSpPr/>
          <p:nvPr/>
        </p:nvSpPr>
        <p:spPr>
          <a:xfrm>
            <a:off x="9332500" y="3577603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zis 34"/>
          <p:cNvSpPr/>
          <p:nvPr/>
        </p:nvSpPr>
        <p:spPr>
          <a:xfrm>
            <a:off x="9332500" y="3929222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zis 35"/>
          <p:cNvSpPr/>
          <p:nvPr/>
        </p:nvSpPr>
        <p:spPr>
          <a:xfrm>
            <a:off x="9326354" y="4280841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zis 36"/>
          <p:cNvSpPr/>
          <p:nvPr/>
        </p:nvSpPr>
        <p:spPr>
          <a:xfrm>
            <a:off x="9321792" y="4624985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zis 37"/>
          <p:cNvSpPr/>
          <p:nvPr/>
        </p:nvSpPr>
        <p:spPr>
          <a:xfrm>
            <a:off x="9321792" y="4971574"/>
            <a:ext cx="246568" cy="24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Egyenes összekötő nyíllal 38"/>
          <p:cNvCxnSpPr/>
          <p:nvPr/>
        </p:nvCxnSpPr>
        <p:spPr>
          <a:xfrm flipV="1">
            <a:off x="8540883" y="2382147"/>
            <a:ext cx="780909" cy="973220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>
            <a:stCxn id="23" idx="6"/>
          </p:cNvCxnSpPr>
          <p:nvPr/>
        </p:nvCxnSpPr>
        <p:spPr>
          <a:xfrm flipV="1">
            <a:off x="8528166" y="2699500"/>
            <a:ext cx="793626" cy="665780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 flipV="1">
            <a:off x="8536321" y="3008778"/>
            <a:ext cx="785471" cy="385047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>
            <a:endCxn id="33" idx="2"/>
          </p:cNvCxnSpPr>
          <p:nvPr/>
        </p:nvCxnSpPr>
        <p:spPr>
          <a:xfrm flipV="1">
            <a:off x="8536321" y="3365280"/>
            <a:ext cx="794595" cy="28546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>
            <a:endCxn id="34" idx="2"/>
          </p:cNvCxnSpPr>
          <p:nvPr/>
        </p:nvCxnSpPr>
        <p:spPr>
          <a:xfrm>
            <a:off x="8548436" y="3390016"/>
            <a:ext cx="784064" cy="310871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/>
          <p:nvPr/>
        </p:nvCxnSpPr>
        <p:spPr>
          <a:xfrm>
            <a:off x="8567494" y="3401773"/>
            <a:ext cx="754298" cy="656966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56"/>
          <p:cNvCxnSpPr>
            <a:endCxn id="36" idx="2"/>
          </p:cNvCxnSpPr>
          <p:nvPr/>
        </p:nvCxnSpPr>
        <p:spPr>
          <a:xfrm>
            <a:off x="8556786" y="3430318"/>
            <a:ext cx="769568" cy="973807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nyíllal 59"/>
          <p:cNvCxnSpPr/>
          <p:nvPr/>
        </p:nvCxnSpPr>
        <p:spPr>
          <a:xfrm>
            <a:off x="8550640" y="3411176"/>
            <a:ext cx="748129" cy="1328556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62"/>
          <p:cNvCxnSpPr>
            <a:stCxn id="23" idx="6"/>
            <a:endCxn id="38" idx="2"/>
          </p:cNvCxnSpPr>
          <p:nvPr/>
        </p:nvCxnSpPr>
        <p:spPr>
          <a:xfrm>
            <a:off x="8528166" y="3365280"/>
            <a:ext cx="793626" cy="1729578"/>
          </a:xfrm>
          <a:prstGeom prst="straightConnector1">
            <a:avLst/>
          </a:prstGeom>
          <a:ln w="4127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al oldali kapcsos zárójel 65"/>
          <p:cNvSpPr/>
          <p:nvPr/>
        </p:nvSpPr>
        <p:spPr>
          <a:xfrm rot="10800000">
            <a:off x="9940778" y="2102641"/>
            <a:ext cx="460675" cy="330371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kerekített téglalap 66"/>
          <p:cNvSpPr/>
          <p:nvPr/>
        </p:nvSpPr>
        <p:spPr>
          <a:xfrm>
            <a:off x="10940845" y="2102640"/>
            <a:ext cx="825910" cy="4439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cat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Lekerekített téglalap 67"/>
          <p:cNvSpPr/>
          <p:nvPr/>
        </p:nvSpPr>
        <p:spPr>
          <a:xfrm>
            <a:off x="10958124" y="2786803"/>
            <a:ext cx="825910" cy="4439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ship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Lekerekített téglalap 68"/>
          <p:cNvSpPr/>
          <p:nvPr/>
        </p:nvSpPr>
        <p:spPr>
          <a:xfrm>
            <a:off x="10968299" y="3473272"/>
            <a:ext cx="825910" cy="4439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bird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Lekerekített téglalap 69"/>
          <p:cNvSpPr/>
          <p:nvPr/>
        </p:nvSpPr>
        <p:spPr>
          <a:xfrm>
            <a:off x="10966034" y="4159741"/>
            <a:ext cx="825910" cy="4439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</a:rPr>
              <a:t>car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Szövegdoboz 71"/>
          <p:cNvSpPr txBox="1"/>
          <p:nvPr/>
        </p:nvSpPr>
        <p:spPr>
          <a:xfrm>
            <a:off x="11184143" y="4609928"/>
            <a:ext cx="38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…</a:t>
            </a:r>
            <a:endParaRPr lang="en-US" sz="2800" dirty="0"/>
          </a:p>
        </p:txBody>
      </p:sp>
      <p:cxnSp>
        <p:nvCxnSpPr>
          <p:cNvPr id="73" name="Egyenes összekötő nyíllal 72"/>
          <p:cNvCxnSpPr>
            <a:endCxn id="67" idx="1"/>
          </p:cNvCxnSpPr>
          <p:nvPr/>
        </p:nvCxnSpPr>
        <p:spPr>
          <a:xfrm flipV="1">
            <a:off x="10419226" y="2324615"/>
            <a:ext cx="521619" cy="1429802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gyenes összekötő nyíllal 79"/>
          <p:cNvCxnSpPr>
            <a:stCxn id="66" idx="1"/>
            <a:endCxn id="68" idx="1"/>
          </p:cNvCxnSpPr>
          <p:nvPr/>
        </p:nvCxnSpPr>
        <p:spPr>
          <a:xfrm flipV="1">
            <a:off x="10401453" y="3008778"/>
            <a:ext cx="556671" cy="745722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nyíllal 82"/>
          <p:cNvCxnSpPr>
            <a:stCxn id="66" idx="1"/>
            <a:endCxn id="69" idx="1"/>
          </p:cNvCxnSpPr>
          <p:nvPr/>
        </p:nvCxnSpPr>
        <p:spPr>
          <a:xfrm flipV="1">
            <a:off x="10401453" y="3695247"/>
            <a:ext cx="566846" cy="59253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gyenes összekötő nyíllal 85"/>
          <p:cNvCxnSpPr>
            <a:endCxn id="70" idx="1"/>
          </p:cNvCxnSpPr>
          <p:nvPr/>
        </p:nvCxnSpPr>
        <p:spPr>
          <a:xfrm>
            <a:off x="10428907" y="3754417"/>
            <a:ext cx="537127" cy="62729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gyenes összekötő nyíllal 88"/>
          <p:cNvCxnSpPr/>
          <p:nvPr/>
        </p:nvCxnSpPr>
        <p:spPr>
          <a:xfrm>
            <a:off x="2234894" y="4050445"/>
            <a:ext cx="646671" cy="2061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gyenes összekötő nyíllal 92"/>
          <p:cNvCxnSpPr/>
          <p:nvPr/>
        </p:nvCxnSpPr>
        <p:spPr>
          <a:xfrm>
            <a:off x="5367188" y="4038020"/>
            <a:ext cx="646671" cy="2061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nyíllal 93"/>
          <p:cNvCxnSpPr/>
          <p:nvPr/>
        </p:nvCxnSpPr>
        <p:spPr>
          <a:xfrm>
            <a:off x="7855032" y="4015476"/>
            <a:ext cx="373468" cy="0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zövegdoboz 95"/>
          <p:cNvSpPr txBox="1"/>
          <p:nvPr/>
        </p:nvSpPr>
        <p:spPr>
          <a:xfrm>
            <a:off x="3213069" y="5546182"/>
            <a:ext cx="20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Convolutional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en-US" dirty="0"/>
          </a:p>
        </p:txBody>
      </p:sp>
      <p:sp>
        <p:nvSpPr>
          <p:cNvPr id="97" name="Szövegdoboz 96"/>
          <p:cNvSpPr txBox="1"/>
          <p:nvPr/>
        </p:nvSpPr>
        <p:spPr>
          <a:xfrm>
            <a:off x="527880" y="5546182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Input image</a:t>
            </a:r>
            <a:endParaRPr lang="en-US" dirty="0"/>
          </a:p>
        </p:txBody>
      </p:sp>
      <p:sp>
        <p:nvSpPr>
          <p:cNvPr id="98" name="Szövegdoboz 97"/>
          <p:cNvSpPr txBox="1"/>
          <p:nvPr/>
        </p:nvSpPr>
        <p:spPr>
          <a:xfrm>
            <a:off x="5811154" y="5546182"/>
            <a:ext cx="204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Max </a:t>
            </a:r>
            <a:r>
              <a:rPr lang="hu-HU" dirty="0" err="1" smtClean="0"/>
              <a:t>pooling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en-US" dirty="0"/>
          </a:p>
        </p:txBody>
      </p:sp>
      <p:sp>
        <p:nvSpPr>
          <p:cNvPr id="99" name="Szövegdoboz 98"/>
          <p:cNvSpPr txBox="1"/>
          <p:nvPr/>
        </p:nvSpPr>
        <p:spPr>
          <a:xfrm>
            <a:off x="7756968" y="5397962"/>
            <a:ext cx="1021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Features</a:t>
            </a:r>
            <a:r>
              <a:rPr lang="hu-HU" dirty="0" smtClean="0"/>
              <a:t> </a:t>
            </a:r>
          </a:p>
          <a:p>
            <a:pPr algn="ctr"/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vector</a:t>
            </a:r>
            <a:endParaRPr lang="en-US" dirty="0"/>
          </a:p>
        </p:txBody>
      </p:sp>
      <p:sp>
        <p:nvSpPr>
          <p:cNvPr id="100" name="Szövegdoboz 99"/>
          <p:cNvSpPr txBox="1"/>
          <p:nvPr/>
        </p:nvSpPr>
        <p:spPr>
          <a:xfrm>
            <a:off x="8555543" y="5412298"/>
            <a:ext cx="204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Fully</a:t>
            </a:r>
            <a:r>
              <a:rPr lang="hu-HU" dirty="0" smtClean="0"/>
              <a:t> </a:t>
            </a:r>
            <a:r>
              <a:rPr lang="hu-HU" dirty="0" err="1" smtClean="0"/>
              <a:t>connected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endParaRPr lang="en-US" dirty="0"/>
          </a:p>
        </p:txBody>
      </p:sp>
      <p:sp>
        <p:nvSpPr>
          <p:cNvPr id="101" name="Szövegdoboz 100"/>
          <p:cNvSpPr txBox="1"/>
          <p:nvPr/>
        </p:nvSpPr>
        <p:spPr>
          <a:xfrm>
            <a:off x="3636780" y="6248441"/>
            <a:ext cx="215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Feature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extraction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2" name="Szövegdoboz 101"/>
          <p:cNvSpPr txBox="1"/>
          <p:nvPr/>
        </p:nvSpPr>
        <p:spPr>
          <a:xfrm>
            <a:off x="9831487" y="6257323"/>
            <a:ext cx="104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Classifier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3" name="Jobb oldali kapcsos zárójel 102"/>
          <p:cNvSpPr/>
          <p:nvPr/>
        </p:nvSpPr>
        <p:spPr>
          <a:xfrm rot="5400000">
            <a:off x="4473058" y="2034659"/>
            <a:ext cx="297513" cy="8198793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Jobb oldali kapcsos zárójel 103"/>
          <p:cNvSpPr/>
          <p:nvPr/>
        </p:nvSpPr>
        <p:spPr>
          <a:xfrm rot="5400000">
            <a:off x="10215830" y="4544847"/>
            <a:ext cx="297515" cy="3171362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2184920" y="2102640"/>
            <a:ext cx="5867520" cy="3955989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zövegdoboz 70"/>
          <p:cNvSpPr txBox="1"/>
          <p:nvPr/>
        </p:nvSpPr>
        <p:spPr>
          <a:xfrm>
            <a:off x="5908886" y="1502715"/>
            <a:ext cx="5663023" cy="5232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Information</a:t>
            </a:r>
            <a:r>
              <a:rPr lang="hu-HU" sz="2800" dirty="0" smtClean="0"/>
              <a:t> </a:t>
            </a:r>
            <a:r>
              <a:rPr lang="hu-HU" sz="2800" dirty="0" err="1" smtClean="0"/>
              <a:t>about</a:t>
            </a:r>
            <a:r>
              <a:rPr lang="hu-HU" sz="2800" dirty="0" smtClean="0"/>
              <a:t> </a:t>
            </a:r>
            <a:r>
              <a:rPr lang="hu-HU" sz="2800" dirty="0" err="1" smtClean="0"/>
              <a:t>content</a:t>
            </a:r>
            <a:r>
              <a:rPr lang="hu-HU" sz="2800" dirty="0" smtClean="0"/>
              <a:t> AND </a:t>
            </a:r>
            <a:r>
              <a:rPr lang="hu-HU" sz="2800" dirty="0" err="1" smtClean="0"/>
              <a:t>style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95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/>
              <a:t>T</a:t>
            </a:r>
            <a:r>
              <a:rPr lang="hu-HU" dirty="0" err="1" smtClean="0"/>
              <a:t>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694670" cy="4746625"/>
          </a:xfrm>
        </p:spPr>
        <p:txBody>
          <a:bodyPr>
            <a:normAutofit/>
          </a:bodyPr>
          <a:lstStyle/>
          <a:p>
            <a:r>
              <a:rPr lang="hu-HU" dirty="0" smtClean="0"/>
              <a:t>Basic idea: </a:t>
            </a:r>
          </a:p>
          <a:p>
            <a:pPr lvl="1"/>
            <a:r>
              <a:rPr lang="hu-HU" sz="2800" dirty="0" err="1" smtClean="0"/>
              <a:t>Use</a:t>
            </a:r>
            <a:r>
              <a:rPr lang="hu-HU" sz="2800" dirty="0" smtClean="0"/>
              <a:t> a </a:t>
            </a:r>
            <a:r>
              <a:rPr lang="hu-HU" sz="2800" dirty="0" err="1" smtClean="0"/>
              <a:t>classifier</a:t>
            </a:r>
            <a:r>
              <a:rPr lang="hu-HU" sz="2800" dirty="0" smtClean="0"/>
              <a:t> </a:t>
            </a:r>
            <a:r>
              <a:rPr lang="hu-HU" sz="2800" dirty="0" err="1" smtClean="0"/>
              <a:t>that</a:t>
            </a:r>
            <a:r>
              <a:rPr lang="hu-HU" sz="2800" dirty="0" smtClean="0"/>
              <a:t> </a:t>
            </a:r>
            <a:r>
              <a:rPr lang="hu-HU" sz="2800" dirty="0" err="1" smtClean="0"/>
              <a:t>was</a:t>
            </a:r>
            <a:r>
              <a:rPr lang="hu-HU" sz="2800" dirty="0" smtClean="0"/>
              <a:t> </a:t>
            </a:r>
            <a:r>
              <a:rPr lang="hu-HU" sz="2800" dirty="0" err="1" smtClean="0"/>
              <a:t>trained</a:t>
            </a:r>
            <a:r>
              <a:rPr lang="hu-HU" sz="2800" dirty="0" smtClean="0"/>
              <a:t> </a:t>
            </a:r>
            <a:r>
              <a:rPr lang="hu-HU" sz="2800" dirty="0" err="1" smtClean="0"/>
              <a:t>on</a:t>
            </a:r>
            <a:r>
              <a:rPr lang="hu-HU" sz="2800" dirty="0" smtClean="0"/>
              <a:t> a </a:t>
            </a:r>
            <a:r>
              <a:rPr lang="hu-HU" sz="2800" dirty="0" err="1" smtClean="0"/>
              <a:t>large</a:t>
            </a:r>
            <a:r>
              <a:rPr lang="hu-HU" sz="2800" dirty="0" smtClean="0"/>
              <a:t> </a:t>
            </a:r>
            <a:r>
              <a:rPr lang="hu-HU" sz="2800" dirty="0" err="1" smtClean="0"/>
              <a:t>training</a:t>
            </a:r>
            <a:r>
              <a:rPr lang="hu-HU" sz="2800" dirty="0" smtClean="0"/>
              <a:t> </a:t>
            </a:r>
            <a:r>
              <a:rPr lang="hu-HU" sz="2800" dirty="0" err="1" smtClean="0"/>
              <a:t>set</a:t>
            </a:r>
            <a:endParaRPr lang="hu-HU" sz="2800" dirty="0" smtClean="0"/>
          </a:p>
          <a:p>
            <a:pPr lvl="2"/>
            <a:r>
              <a:rPr lang="hu-HU" sz="2800" dirty="0" err="1" smtClean="0"/>
              <a:t>Can</a:t>
            </a:r>
            <a:r>
              <a:rPr lang="hu-HU" sz="2800" dirty="0" smtClean="0"/>
              <a:t> </a:t>
            </a:r>
            <a:r>
              <a:rPr lang="hu-HU" sz="2800" dirty="0" err="1" smtClean="0"/>
              <a:t>identify</a:t>
            </a:r>
            <a:r>
              <a:rPr lang="hu-HU" sz="2800" dirty="0" smtClean="0"/>
              <a:t> </a:t>
            </a:r>
            <a:r>
              <a:rPr lang="hu-HU" sz="2800" dirty="0" err="1" smtClean="0"/>
              <a:t>many</a:t>
            </a:r>
            <a:r>
              <a:rPr lang="hu-HU" sz="2800" dirty="0" smtClean="0"/>
              <a:t> </a:t>
            </a:r>
            <a:r>
              <a:rPr lang="hu-HU" sz="2800" dirty="0" err="1" smtClean="0"/>
              <a:t>different</a:t>
            </a:r>
            <a:r>
              <a:rPr lang="hu-HU" sz="2800" dirty="0" smtClean="0"/>
              <a:t> </a:t>
            </a:r>
            <a:r>
              <a:rPr lang="hu-HU" sz="2800" dirty="0" err="1" smtClean="0"/>
              <a:t>objects</a:t>
            </a:r>
            <a:endParaRPr lang="hu-HU" sz="2800" dirty="0" smtClean="0"/>
          </a:p>
          <a:p>
            <a:pPr lvl="2"/>
            <a:r>
              <a:rPr lang="hu-HU" sz="2800" dirty="0" err="1" smtClean="0"/>
              <a:t>Can</a:t>
            </a:r>
            <a:r>
              <a:rPr lang="hu-HU" sz="2800" dirty="0" smtClean="0"/>
              <a:t> </a:t>
            </a:r>
            <a:r>
              <a:rPr lang="hu-HU" sz="2800" dirty="0" err="1" smtClean="0"/>
              <a:t>extract</a:t>
            </a:r>
            <a:r>
              <a:rPr lang="hu-HU" sz="2800" dirty="0" smtClean="0"/>
              <a:t> </a:t>
            </a:r>
            <a:r>
              <a:rPr lang="hu-HU" sz="2800" dirty="0" err="1" smtClean="0"/>
              <a:t>relevant</a:t>
            </a:r>
            <a:r>
              <a:rPr lang="hu-HU" sz="2800" dirty="0" smtClean="0"/>
              <a:t> </a:t>
            </a:r>
            <a:r>
              <a:rPr lang="hu-HU" sz="2800" dirty="0" err="1" smtClean="0"/>
              <a:t>features</a:t>
            </a:r>
            <a:r>
              <a:rPr lang="hu-HU" sz="2800" dirty="0" smtClean="0"/>
              <a:t>, </a:t>
            </a:r>
            <a:r>
              <a:rPr lang="hu-HU" sz="2800" dirty="0" err="1" smtClean="0"/>
              <a:t>some</a:t>
            </a:r>
            <a:r>
              <a:rPr lang="hu-HU" sz="2800" dirty="0" smtClean="0"/>
              <a:t> of </a:t>
            </a:r>
            <a:r>
              <a:rPr lang="hu-HU" sz="2800" dirty="0" err="1" smtClean="0"/>
              <a:t>which</a:t>
            </a:r>
            <a:r>
              <a:rPr lang="hu-HU" sz="2800" dirty="0" smtClean="0"/>
              <a:t> </a:t>
            </a:r>
            <a:r>
              <a:rPr lang="hu-HU" sz="2800" dirty="0" err="1" smtClean="0"/>
              <a:t>describe</a:t>
            </a:r>
            <a:r>
              <a:rPr lang="hu-HU" sz="2800" dirty="0" smtClean="0"/>
              <a:t> </a:t>
            </a:r>
            <a:r>
              <a:rPr lang="hu-HU" sz="2800" dirty="0" err="1" smtClean="0"/>
              <a:t>content</a:t>
            </a:r>
            <a:r>
              <a:rPr lang="hu-HU" sz="2800" dirty="0" smtClean="0"/>
              <a:t>, </a:t>
            </a:r>
            <a:r>
              <a:rPr lang="hu-HU" sz="2800" dirty="0" err="1" smtClean="0"/>
              <a:t>others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style</a:t>
            </a:r>
            <a:endParaRPr lang="hu-HU" sz="2800" dirty="0"/>
          </a:p>
          <a:p>
            <a:pPr lvl="1"/>
            <a:r>
              <a:rPr lang="hu-HU" sz="2800" dirty="0" err="1" smtClean="0"/>
              <a:t>Given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target</a:t>
            </a:r>
            <a:r>
              <a:rPr lang="hu-HU" sz="2800" dirty="0" smtClean="0"/>
              <a:t> image and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exemplar</a:t>
            </a:r>
            <a:r>
              <a:rPr lang="hu-HU" sz="2800" dirty="0"/>
              <a:t> </a:t>
            </a:r>
            <a:r>
              <a:rPr lang="hu-HU" sz="2800" dirty="0" smtClean="0"/>
              <a:t>image, </a:t>
            </a:r>
            <a:r>
              <a:rPr lang="hu-HU" sz="2800" dirty="0" err="1" smtClean="0"/>
              <a:t>generate</a:t>
            </a:r>
            <a:r>
              <a:rPr lang="hu-HU" sz="2800" dirty="0" smtClean="0"/>
              <a:t> an image </a:t>
            </a:r>
            <a:r>
              <a:rPr lang="hu-HU" sz="2800" dirty="0" err="1" smtClean="0"/>
              <a:t>that</a:t>
            </a:r>
            <a:r>
              <a:rPr lang="hu-HU" sz="2800" dirty="0" smtClean="0"/>
              <a:t> </a:t>
            </a:r>
            <a:r>
              <a:rPr lang="hu-HU" sz="2800" b="1" dirty="0" err="1" smtClean="0"/>
              <a:t>minimizes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content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loss</a:t>
            </a:r>
            <a:r>
              <a:rPr lang="hu-HU" sz="2800" dirty="0" smtClean="0"/>
              <a:t> w.r.t.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target</a:t>
            </a:r>
            <a:r>
              <a:rPr lang="hu-HU" sz="2800" dirty="0" smtClean="0"/>
              <a:t> image </a:t>
            </a:r>
            <a:r>
              <a:rPr lang="hu-HU" sz="2800" b="1" dirty="0" smtClean="0"/>
              <a:t>and </a:t>
            </a:r>
            <a:r>
              <a:rPr lang="hu-HU" sz="2800" b="1" dirty="0" err="1" smtClean="0"/>
              <a:t>style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loss</a:t>
            </a:r>
            <a:r>
              <a:rPr lang="hu-HU" sz="2800" dirty="0" smtClean="0"/>
              <a:t> w.r.t.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exemplar</a:t>
            </a:r>
            <a:r>
              <a:rPr lang="hu-HU" sz="2800" dirty="0" smtClean="0"/>
              <a:t> image</a:t>
            </a:r>
          </a:p>
          <a:p>
            <a:pPr lvl="2"/>
            <a:r>
              <a:rPr lang="hu-HU" sz="2800" dirty="0" smtClean="0"/>
              <a:t>In </a:t>
            </a:r>
            <a:r>
              <a:rPr lang="hu-HU" sz="2800" dirty="0" err="1" smtClean="0"/>
              <a:t>neural</a:t>
            </a:r>
            <a:r>
              <a:rPr lang="hu-HU" sz="2800" dirty="0" smtClean="0"/>
              <a:t> </a:t>
            </a:r>
            <a:r>
              <a:rPr lang="hu-HU" sz="2800" dirty="0" err="1" smtClean="0"/>
              <a:t>style</a:t>
            </a:r>
            <a:r>
              <a:rPr lang="hu-HU" sz="2800" dirty="0" smtClean="0"/>
              <a:t> </a:t>
            </a:r>
            <a:r>
              <a:rPr lang="hu-HU" sz="2800" dirty="0" err="1" smtClean="0"/>
              <a:t>transfer</a:t>
            </a:r>
            <a:r>
              <a:rPr lang="hu-HU" sz="2800" dirty="0" smtClean="0"/>
              <a:t> </a:t>
            </a:r>
            <a:r>
              <a:rPr lang="hu-HU" sz="2800" dirty="0" err="1" smtClean="0"/>
              <a:t>literature</a:t>
            </a:r>
            <a:r>
              <a:rPr lang="hu-HU" sz="2800" dirty="0" smtClean="0"/>
              <a:t>, </a:t>
            </a:r>
            <a:r>
              <a:rPr lang="hu-HU" sz="2800" dirty="0" err="1" smtClean="0"/>
              <a:t>target</a:t>
            </a:r>
            <a:r>
              <a:rPr lang="hu-HU" sz="2800" dirty="0" smtClean="0"/>
              <a:t> image is </a:t>
            </a:r>
            <a:r>
              <a:rPr lang="hu-HU" sz="2800" dirty="0" err="1" smtClean="0"/>
              <a:t>called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i="1" dirty="0" err="1" smtClean="0"/>
              <a:t>content</a:t>
            </a:r>
            <a:r>
              <a:rPr lang="hu-HU" sz="2800" i="1" dirty="0" smtClean="0"/>
              <a:t> image</a:t>
            </a:r>
            <a:r>
              <a:rPr lang="hu-HU" sz="2800" dirty="0" smtClean="0"/>
              <a:t> and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exemplar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i="1" dirty="0" err="1" smtClean="0"/>
              <a:t>style</a:t>
            </a:r>
            <a:r>
              <a:rPr lang="hu-HU" sz="2800" i="1" dirty="0" smtClean="0"/>
              <a:t> image</a:t>
            </a:r>
            <a:r>
              <a:rPr lang="hu-HU" sz="2800" dirty="0" smtClean="0"/>
              <a:t> – here we </a:t>
            </a:r>
            <a:r>
              <a:rPr lang="hu-HU" sz="2800" dirty="0" err="1" smtClean="0"/>
              <a:t>will</a:t>
            </a:r>
            <a:r>
              <a:rPr lang="hu-HU" sz="2800" dirty="0" smtClean="0"/>
              <a:t> </a:t>
            </a:r>
            <a:r>
              <a:rPr lang="hu-HU" sz="2800" dirty="0" err="1" smtClean="0"/>
              <a:t>stick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</a:t>
            </a:r>
            <a:r>
              <a:rPr lang="hu-HU" sz="2800" dirty="0" err="1" smtClean="0"/>
              <a:t>source</a:t>
            </a:r>
            <a:r>
              <a:rPr lang="hu-HU" sz="2800" dirty="0" smtClean="0"/>
              <a:t> and </a:t>
            </a:r>
            <a:r>
              <a:rPr lang="hu-HU" sz="2800" dirty="0" err="1" smtClean="0"/>
              <a:t>exemplar</a:t>
            </a:r>
            <a:endParaRPr lang="hu-HU" sz="2800" dirty="0" smtClean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75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Style</a:t>
            </a:r>
            <a:r>
              <a:rPr lang="hu-HU" dirty="0"/>
              <a:t> </a:t>
            </a:r>
            <a:r>
              <a:rPr lang="hu-HU" dirty="0" err="1"/>
              <a:t>Transfer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cdn-images-1.medium.com/max/800/1*r2T1RTjGMyCvYwY3EIOp1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98" y="3049032"/>
            <a:ext cx="5610631" cy="21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6732874" y="5176356"/>
            <a:ext cx="53930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https://medium.com/data-science-group-iitr/artistic-style-transfer-with-convolutional-neural-network-7ce2476039fd</a:t>
            </a:r>
          </a:p>
        </p:txBody>
      </p:sp>
      <p:grpSp>
        <p:nvGrpSpPr>
          <p:cNvPr id="35" name="Csoportba foglalás 34"/>
          <p:cNvGrpSpPr/>
          <p:nvPr/>
        </p:nvGrpSpPr>
        <p:grpSpPr>
          <a:xfrm>
            <a:off x="422910" y="2331720"/>
            <a:ext cx="5753340" cy="3535523"/>
            <a:chOff x="422910" y="2548890"/>
            <a:chExt cx="5920740" cy="3638393"/>
          </a:xfrm>
        </p:grpSpPr>
        <p:cxnSp>
          <p:nvCxnSpPr>
            <p:cNvPr id="19" name="Egyenes összekötő nyíllal 18"/>
            <p:cNvCxnSpPr/>
            <p:nvPr/>
          </p:nvCxnSpPr>
          <p:spPr>
            <a:xfrm>
              <a:off x="4570922" y="3497580"/>
              <a:ext cx="418" cy="1286812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/>
            <p:cNvCxnSpPr/>
            <p:nvPr/>
          </p:nvCxnSpPr>
          <p:spPr>
            <a:xfrm>
              <a:off x="5225742" y="3513697"/>
              <a:ext cx="418" cy="1286812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>
              <a:off x="2506503" y="3497580"/>
              <a:ext cx="418" cy="1286812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>
              <a:endCxn id="10" idx="0"/>
            </p:cNvCxnSpPr>
            <p:nvPr/>
          </p:nvCxnSpPr>
          <p:spPr>
            <a:xfrm>
              <a:off x="1234440" y="3497580"/>
              <a:ext cx="418" cy="1286812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églalap 6"/>
            <p:cNvSpPr/>
            <p:nvPr/>
          </p:nvSpPr>
          <p:spPr>
            <a:xfrm>
              <a:off x="651510" y="2548890"/>
              <a:ext cx="1165860" cy="9486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Target</a:t>
              </a:r>
              <a:endParaRPr lang="hu-HU" sz="1400" dirty="0" smtClean="0"/>
            </a:p>
            <a:p>
              <a:pPr algn="ctr"/>
              <a:r>
                <a:rPr lang="hu-HU" sz="1400" dirty="0" smtClean="0"/>
                <a:t>(</a:t>
              </a:r>
              <a:r>
                <a:rPr lang="hu-HU" sz="1400" dirty="0" err="1" smtClean="0"/>
                <a:t>Content</a:t>
              </a:r>
              <a:r>
                <a:rPr lang="hu-HU" sz="1400" dirty="0" smtClean="0"/>
                <a:t>)</a:t>
              </a:r>
            </a:p>
            <a:p>
              <a:pPr algn="ctr"/>
              <a:r>
                <a:rPr lang="hu-HU" sz="1400" dirty="0" smtClean="0"/>
                <a:t>image</a:t>
              </a:r>
              <a:endParaRPr lang="en-US" sz="1400" dirty="0"/>
            </a:p>
          </p:txBody>
        </p:sp>
        <p:sp>
          <p:nvSpPr>
            <p:cNvPr id="8" name="Téglalap 7"/>
            <p:cNvSpPr/>
            <p:nvPr/>
          </p:nvSpPr>
          <p:spPr>
            <a:xfrm>
              <a:off x="1926907" y="2548890"/>
              <a:ext cx="1159193" cy="9486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Exemplar</a:t>
              </a:r>
              <a:endParaRPr lang="hu-HU" sz="1400" dirty="0" smtClean="0"/>
            </a:p>
            <a:p>
              <a:pPr algn="ctr"/>
              <a:r>
                <a:rPr lang="hu-HU" sz="1400" dirty="0" smtClean="0"/>
                <a:t>(</a:t>
              </a:r>
              <a:r>
                <a:rPr lang="hu-HU" sz="1400" dirty="0" err="1" smtClean="0"/>
                <a:t>Style</a:t>
              </a:r>
              <a:r>
                <a:rPr lang="hu-HU" sz="1400" dirty="0" smtClean="0"/>
                <a:t>)</a:t>
              </a:r>
            </a:p>
            <a:p>
              <a:pPr algn="ctr"/>
              <a:r>
                <a:rPr lang="hu-HU" sz="1400" dirty="0" smtClean="0"/>
                <a:t>image</a:t>
              </a:r>
              <a:endParaRPr lang="en-US" sz="1400" dirty="0"/>
            </a:p>
          </p:txBody>
        </p:sp>
        <p:sp>
          <p:nvSpPr>
            <p:cNvPr id="9" name="Téglalap 8"/>
            <p:cNvSpPr/>
            <p:nvPr/>
          </p:nvSpPr>
          <p:spPr>
            <a:xfrm>
              <a:off x="4324350" y="2548890"/>
              <a:ext cx="1165860" cy="94869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Result</a:t>
              </a:r>
              <a:endParaRPr lang="en-US" sz="1400" dirty="0"/>
            </a:p>
          </p:txBody>
        </p:sp>
        <p:sp>
          <p:nvSpPr>
            <p:cNvPr id="10" name="Téglalap 9"/>
            <p:cNvSpPr/>
            <p:nvPr/>
          </p:nvSpPr>
          <p:spPr>
            <a:xfrm>
              <a:off x="652345" y="4784392"/>
              <a:ext cx="1165025" cy="5368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Content</a:t>
              </a:r>
              <a:endParaRPr lang="hu-HU" sz="1400" dirty="0"/>
            </a:p>
            <a:p>
              <a:pPr algn="ctr"/>
              <a:r>
                <a:rPr lang="hu-HU" sz="1400" dirty="0" err="1" smtClean="0"/>
                <a:t>representation</a:t>
              </a:r>
              <a:endParaRPr lang="en-US" sz="1400" dirty="0"/>
            </a:p>
          </p:txBody>
        </p:sp>
        <p:sp>
          <p:nvSpPr>
            <p:cNvPr id="11" name="Téglalap 10"/>
            <p:cNvSpPr/>
            <p:nvPr/>
          </p:nvSpPr>
          <p:spPr>
            <a:xfrm>
              <a:off x="1905475" y="4784393"/>
              <a:ext cx="1159193" cy="55799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Style</a:t>
              </a:r>
              <a:endParaRPr lang="hu-HU" sz="1400" dirty="0"/>
            </a:p>
            <a:p>
              <a:pPr algn="ctr"/>
              <a:r>
                <a:rPr lang="hu-HU" sz="1400" dirty="0" err="1" smtClean="0"/>
                <a:t>representation</a:t>
              </a:r>
              <a:endParaRPr lang="en-US" sz="1400" dirty="0"/>
            </a:p>
          </p:txBody>
        </p:sp>
        <p:sp>
          <p:nvSpPr>
            <p:cNvPr id="12" name="Téglalap 11"/>
            <p:cNvSpPr/>
            <p:nvPr/>
          </p:nvSpPr>
          <p:spPr>
            <a:xfrm>
              <a:off x="4955142" y="4784392"/>
              <a:ext cx="1165860" cy="5368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Content</a:t>
              </a:r>
              <a:endParaRPr lang="hu-HU" sz="1400" dirty="0"/>
            </a:p>
            <a:p>
              <a:pPr algn="ctr"/>
              <a:r>
                <a:rPr lang="hu-HU" sz="1400" dirty="0" err="1" smtClean="0"/>
                <a:t>representation</a:t>
              </a:r>
              <a:endParaRPr lang="en-US" sz="1400" dirty="0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3670458" y="4784392"/>
              <a:ext cx="1159193" cy="5579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/>
                <a:t>Style</a:t>
              </a:r>
              <a:endParaRPr lang="hu-HU" sz="1400" dirty="0"/>
            </a:p>
            <a:p>
              <a:pPr algn="ctr"/>
              <a:r>
                <a:rPr lang="hu-HU" sz="1400" dirty="0" err="1" smtClean="0"/>
                <a:t>representation</a:t>
              </a:r>
              <a:endParaRPr lang="en-US" sz="1400" dirty="0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422910" y="3909669"/>
              <a:ext cx="5920740" cy="46310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400" dirty="0" err="1" smtClean="0">
                  <a:solidFill>
                    <a:schemeClr val="tx1"/>
                  </a:solidFill>
                </a:rPr>
                <a:t>Convolutional</a:t>
              </a:r>
              <a:r>
                <a:rPr lang="hu-HU" sz="1400" dirty="0" smtClean="0">
                  <a:solidFill>
                    <a:schemeClr val="tx1"/>
                  </a:solidFill>
                </a:rPr>
                <a:t> </a:t>
              </a:r>
              <a:r>
                <a:rPr lang="hu-HU" sz="1400" dirty="0" err="1" smtClean="0">
                  <a:solidFill>
                    <a:schemeClr val="tx1"/>
                  </a:solidFill>
                </a:rPr>
                <a:t>Neural</a:t>
              </a:r>
              <a:r>
                <a:rPr lang="hu-HU" sz="1400" dirty="0" smtClean="0">
                  <a:solidFill>
                    <a:schemeClr val="tx1"/>
                  </a:solidFill>
                </a:rPr>
                <a:t> Network (</a:t>
              </a:r>
              <a:r>
                <a:rPr lang="hu-HU" sz="1400" dirty="0" err="1" smtClean="0">
                  <a:solidFill>
                    <a:schemeClr val="tx1"/>
                  </a:solidFill>
                </a:rPr>
                <a:t>example</a:t>
              </a:r>
              <a:r>
                <a:rPr lang="hu-HU" sz="1400" dirty="0" smtClean="0">
                  <a:solidFill>
                    <a:schemeClr val="tx1"/>
                  </a:solidFill>
                </a:rPr>
                <a:t> </a:t>
              </a:r>
              <a:r>
                <a:rPr lang="hu-HU" sz="1400" dirty="0" err="1" smtClean="0">
                  <a:solidFill>
                    <a:schemeClr val="tx1"/>
                  </a:solidFill>
                </a:rPr>
                <a:t>implementation</a:t>
              </a:r>
              <a:r>
                <a:rPr lang="hu-HU" sz="1400" dirty="0" smtClean="0">
                  <a:solidFill>
                    <a:schemeClr val="tx1"/>
                  </a:solidFill>
                </a:rPr>
                <a:t>: VGG)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Egyenes összekötő 21"/>
            <p:cNvCxnSpPr>
              <a:stCxn id="11" idx="2"/>
            </p:cNvCxnSpPr>
            <p:nvPr/>
          </p:nvCxnSpPr>
          <p:spPr>
            <a:xfrm flipH="1">
              <a:off x="2485071" y="5342385"/>
              <a:ext cx="1" cy="43010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/>
            <p:cNvCxnSpPr/>
            <p:nvPr/>
          </p:nvCxnSpPr>
          <p:spPr>
            <a:xfrm flipH="1">
              <a:off x="4272792" y="5342385"/>
              <a:ext cx="1" cy="43010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/>
            <p:cNvCxnSpPr/>
            <p:nvPr/>
          </p:nvCxnSpPr>
          <p:spPr>
            <a:xfrm flipH="1">
              <a:off x="2485072" y="5771785"/>
              <a:ext cx="17877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/>
            <p:cNvCxnSpPr/>
            <p:nvPr/>
          </p:nvCxnSpPr>
          <p:spPr>
            <a:xfrm flipH="1">
              <a:off x="1239858" y="5329567"/>
              <a:ext cx="1" cy="84739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flipH="1">
              <a:off x="5537298" y="5319003"/>
              <a:ext cx="1" cy="86511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 flipH="1">
              <a:off x="1234440" y="6182830"/>
              <a:ext cx="42995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zövegdoboz 32"/>
            <p:cNvSpPr txBox="1"/>
            <p:nvPr/>
          </p:nvSpPr>
          <p:spPr>
            <a:xfrm>
              <a:off x="3022215" y="5494786"/>
              <a:ext cx="810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 smtClean="0"/>
                <a:t>Style</a:t>
              </a:r>
              <a:r>
                <a:rPr lang="hu-HU" sz="1200" dirty="0" smtClean="0"/>
                <a:t> </a:t>
              </a:r>
              <a:r>
                <a:rPr lang="hu-HU" sz="1200" dirty="0" err="1" smtClean="0"/>
                <a:t>loss</a:t>
              </a:r>
              <a:endParaRPr lang="en-US" sz="1200" dirty="0"/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2950368" y="5910284"/>
              <a:ext cx="1015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 smtClean="0"/>
                <a:t>Content</a:t>
              </a:r>
              <a:r>
                <a:rPr lang="hu-HU" sz="1200" dirty="0" smtClean="0"/>
                <a:t> </a:t>
              </a:r>
              <a:r>
                <a:rPr lang="hu-HU" sz="1200" dirty="0" err="1" smtClean="0"/>
                <a:t>loss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90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en-US" dirty="0" smtClean="0"/>
              <a:t>“</a:t>
            </a:r>
            <a:r>
              <a:rPr lang="hu-HU" dirty="0" err="1" smtClean="0"/>
              <a:t>transfer</a:t>
            </a:r>
            <a:r>
              <a:rPr lang="en-US" dirty="0" smtClean="0"/>
              <a:t>”</a:t>
            </a:r>
            <a:r>
              <a:rPr lang="hu-HU" dirty="0" smtClean="0"/>
              <a:t>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9455"/>
          </a:xfrm>
        </p:spPr>
        <p:txBody>
          <a:bodyPr>
            <a:normAutofit/>
          </a:bodyPr>
          <a:lstStyle/>
          <a:p>
            <a:r>
              <a:rPr lang="hu-HU" dirty="0" err="1"/>
              <a:t>Transfer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artistic</a:t>
            </a:r>
            <a:r>
              <a:rPr lang="hu-HU" dirty="0"/>
              <a:t> </a:t>
            </a:r>
            <a:r>
              <a:rPr lang="en-US" dirty="0" smtClean="0"/>
              <a:t>“</a:t>
            </a:r>
            <a:r>
              <a:rPr lang="hu-HU" dirty="0" err="1" smtClean="0"/>
              <a:t>style</a:t>
            </a:r>
            <a:r>
              <a:rPr lang="hu-HU" dirty="0" smtClean="0"/>
              <a:t>” </a:t>
            </a:r>
            <a:r>
              <a:rPr lang="hu-HU" dirty="0"/>
              <a:t>of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smtClean="0"/>
              <a:t>image/</a:t>
            </a:r>
            <a:r>
              <a:rPr lang="hu-HU" dirty="0" err="1" smtClean="0"/>
              <a:t>images</a:t>
            </a:r>
            <a:r>
              <a:rPr lang="hu-HU" dirty="0" smtClean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other</a:t>
            </a:r>
            <a:r>
              <a:rPr lang="hu-HU" dirty="0"/>
              <a:t> </a:t>
            </a:r>
            <a:r>
              <a:rPr lang="hu-HU" dirty="0" smtClean="0"/>
              <a:t>image(s)</a:t>
            </a:r>
          </a:p>
          <a:p>
            <a:endParaRPr lang="hu-HU" dirty="0" smtClean="0"/>
          </a:p>
          <a:p>
            <a:r>
              <a:rPr lang="hu-HU" dirty="0" err="1" smtClean="0"/>
              <a:t>What</a:t>
            </a:r>
            <a:r>
              <a:rPr lang="hu-HU" dirty="0" smtClean="0"/>
              <a:t> is </a:t>
            </a:r>
            <a:r>
              <a:rPr lang="en-US" dirty="0"/>
              <a:t>“</a:t>
            </a:r>
            <a:r>
              <a:rPr lang="hu-HU" dirty="0" err="1"/>
              <a:t>style</a:t>
            </a:r>
            <a:r>
              <a:rPr lang="hu-HU" dirty="0" smtClean="0"/>
              <a:t>”? </a:t>
            </a:r>
          </a:p>
          <a:p>
            <a:r>
              <a:rPr lang="hu-HU" dirty="0" err="1" smtClean="0"/>
              <a:t>Typical</a:t>
            </a:r>
            <a:r>
              <a:rPr lang="hu-HU" dirty="0" smtClean="0"/>
              <a:t> </a:t>
            </a:r>
            <a:r>
              <a:rPr lang="hu-HU" dirty="0" err="1" smtClean="0"/>
              <a:t>approches</a:t>
            </a:r>
            <a:r>
              <a:rPr lang="hu-HU" dirty="0" smtClean="0"/>
              <a:t>:</a:t>
            </a:r>
          </a:p>
          <a:p>
            <a:pPr lvl="1"/>
            <a:r>
              <a:rPr lang="hu-HU" dirty="0" err="1" smtClean="0"/>
              <a:t>Style</a:t>
            </a:r>
            <a:r>
              <a:rPr lang="hu-HU" dirty="0" smtClean="0"/>
              <a:t> is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: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mood</a:t>
            </a:r>
            <a:endParaRPr lang="hu-HU" dirty="0" smtClean="0"/>
          </a:p>
          <a:p>
            <a:pPr lvl="1"/>
            <a:r>
              <a:rPr lang="hu-HU" dirty="0" err="1" smtClean="0"/>
              <a:t>Style</a:t>
            </a:r>
            <a:r>
              <a:rPr lang="hu-HU" dirty="0" smtClean="0"/>
              <a:t> is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: </a:t>
            </a:r>
            <a:r>
              <a:rPr lang="hu-HU" dirty="0" err="1" smtClean="0"/>
              <a:t>transfer</a:t>
            </a:r>
            <a:r>
              <a:rPr lang="hu-HU" dirty="0" smtClean="0"/>
              <a:t> local </a:t>
            </a:r>
            <a:r>
              <a:rPr lang="hu-HU" dirty="0" err="1" smtClean="0"/>
              <a:t>patterns</a:t>
            </a:r>
            <a:r>
              <a:rPr lang="hu-HU" dirty="0" smtClean="0"/>
              <a:t>, </a:t>
            </a:r>
            <a:r>
              <a:rPr lang="hu-HU" dirty="0" err="1" smtClean="0"/>
              <a:t>variations</a:t>
            </a:r>
            <a:r>
              <a:rPr lang="hu-HU" dirty="0" smtClean="0"/>
              <a:t> in </a:t>
            </a:r>
            <a:r>
              <a:rPr lang="hu-HU" dirty="0" err="1" smtClean="0"/>
              <a:t>color</a:t>
            </a:r>
            <a:endParaRPr lang="hu-HU" dirty="0" smtClean="0"/>
          </a:p>
          <a:p>
            <a:pPr lvl="1"/>
            <a:r>
              <a:rPr lang="hu-HU" dirty="0" err="1" smtClean="0"/>
              <a:t>Style</a:t>
            </a:r>
            <a:r>
              <a:rPr lang="hu-HU" dirty="0" smtClean="0"/>
              <a:t> is </a:t>
            </a:r>
            <a:r>
              <a:rPr lang="hu-HU" dirty="0" err="1" smtClean="0"/>
              <a:t>whatever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artificial</a:t>
            </a:r>
            <a:r>
              <a:rPr lang="hu-HU" dirty="0" smtClean="0"/>
              <a:t> </a:t>
            </a:r>
            <a:r>
              <a:rPr lang="hu-HU" dirty="0" err="1" smtClean="0"/>
              <a:t>intelligence</a:t>
            </a:r>
            <a:r>
              <a:rPr lang="hu-HU" dirty="0" smtClean="0"/>
              <a:t> </a:t>
            </a:r>
            <a:r>
              <a:rPr lang="hu-HU" dirty="0" err="1" smtClean="0"/>
              <a:t>gives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: </a:t>
            </a:r>
            <a:r>
              <a:rPr lang="hu-HU" dirty="0"/>
              <a:t> </a:t>
            </a:r>
            <a:r>
              <a:rPr lang="hu-HU" dirty="0" smtClean="0"/>
              <a:t>                                 </a:t>
            </a:r>
            <a:r>
              <a:rPr lang="hu-HU" dirty="0" err="1" smtClean="0"/>
              <a:t>U</a:t>
            </a:r>
            <a:r>
              <a:rPr lang="hu-HU" dirty="0" err="1" smtClean="0"/>
              <a:t>se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figure</a:t>
            </a:r>
            <a:r>
              <a:rPr lang="hu-HU" dirty="0" smtClean="0"/>
              <a:t> out </a:t>
            </a:r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 </a:t>
            </a:r>
            <a:r>
              <a:rPr lang="hu-HU" dirty="0" err="1" smtClean="0"/>
              <a:t>describes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exemplar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separates</a:t>
            </a:r>
            <a:r>
              <a:rPr lang="hu-HU" dirty="0" smtClean="0"/>
              <a:t> </a:t>
            </a:r>
            <a:r>
              <a:rPr lang="hu-HU" i="1" dirty="0" err="1" smtClean="0"/>
              <a:t>content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i="1" dirty="0" err="1" smtClean="0"/>
              <a:t>style</a:t>
            </a:r>
            <a:endParaRPr lang="hu-HU" i="1" dirty="0" smtClean="0"/>
          </a:p>
          <a:p>
            <a:r>
              <a:rPr lang="hu-HU" dirty="0" smtClean="0"/>
              <a:t>We </a:t>
            </a:r>
            <a:r>
              <a:rPr lang="hu-HU" dirty="0" err="1" smtClean="0"/>
              <a:t>shall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look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categories</a:t>
            </a:r>
            <a:r>
              <a:rPr lang="hu-HU" dirty="0" smtClean="0"/>
              <a:t> in more </a:t>
            </a:r>
            <a:r>
              <a:rPr lang="hu-HU" dirty="0" err="1" smtClean="0"/>
              <a:t>details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/>
              <a:t>S</a:t>
            </a:r>
            <a:r>
              <a:rPr lang="hu-HU" dirty="0" err="1" smtClean="0"/>
              <a:t>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63745"/>
              </a:xfrm>
            </p:spPr>
            <p:txBody>
              <a:bodyPr>
                <a:normAutofit/>
              </a:bodyPr>
              <a:lstStyle/>
              <a:p>
                <a:r>
                  <a:rPr lang="hu-HU" dirty="0" smtClean="0"/>
                  <a:t>Input: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exemplar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)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hu-HU" dirty="0" smtClean="0"/>
                  <a:t> and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target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)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hu-HU" dirty="0"/>
              </a:p>
              <a:p>
                <a:endParaRPr lang="hu-HU" dirty="0" smtClean="0"/>
              </a:p>
              <a:p>
                <a:r>
                  <a:rPr lang="hu-HU" dirty="0" err="1" smtClean="0"/>
                  <a:t>Apply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neural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network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on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target</a:t>
                </a:r>
                <a:r>
                  <a:rPr lang="hu-HU" dirty="0" smtClean="0"/>
                  <a:t> </a:t>
                </a:r>
                <a:r>
                  <a:rPr lang="hu-HU" i="1" dirty="0" err="1"/>
                  <a:t>I</a:t>
                </a:r>
                <a:r>
                  <a:rPr lang="hu-HU" i="1" baseline="-25000" dirty="0" err="1"/>
                  <a:t>c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generate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features</a:t>
                </a:r>
                <a:endParaRPr lang="hu-HU" dirty="0" smtClean="0"/>
              </a:p>
              <a:p>
                <a:r>
                  <a:rPr lang="hu-HU" dirty="0" smtClean="0"/>
                  <a:t>Start </a:t>
                </a:r>
                <a:r>
                  <a:rPr lang="hu-HU" dirty="0" err="1" smtClean="0"/>
                  <a:t>with</a:t>
                </a:r>
                <a:r>
                  <a:rPr lang="hu-HU" dirty="0" smtClean="0"/>
                  <a:t> a </a:t>
                </a:r>
                <a:r>
                  <a:rPr lang="hu-HU" dirty="0" err="1" smtClean="0"/>
                  <a:t>noise</a:t>
                </a:r>
                <a:r>
                  <a:rPr lang="hu-HU" dirty="0" smtClean="0"/>
                  <a:t> image, </a:t>
                </a:r>
                <a:r>
                  <a:rPr lang="hu-HU" dirty="0" err="1" smtClean="0"/>
                  <a:t>minimize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following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objective</a:t>
                </a:r>
                <a:r>
                  <a:rPr lang="hu-HU" dirty="0" smtClean="0"/>
                  <a:t>:</a:t>
                </a:r>
              </a:p>
              <a:p>
                <a:endParaRPr lang="hu-HU" dirty="0" smtClean="0"/>
              </a:p>
              <a:p>
                <a:pPr marL="457200" lvl="1" indent="0">
                  <a:buNone/>
                </a:pPr>
                <a:r>
                  <a:rPr lang="hu-HU" dirty="0" err="1" smtClean="0"/>
                  <a:t>Where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loss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function</a:t>
                </a:r>
                <a:r>
                  <a:rPr lang="hu-HU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loss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function</a:t>
                </a:r>
                <a:r>
                  <a:rPr lang="hu-HU" dirty="0" smtClean="0"/>
                  <a:t>,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hu-HU" dirty="0" smtClean="0"/>
                  <a:t> and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hu-HU" dirty="0" smtClean="0"/>
                  <a:t> </a:t>
                </a:r>
                <a:r>
                  <a:rPr lang="hu-HU" dirty="0" err="1" smtClean="0"/>
                  <a:t>are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weighting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parameters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balance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between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preserval</a:t>
                </a:r>
                <a:r>
                  <a:rPr lang="hu-HU" dirty="0" smtClean="0"/>
                  <a:t> and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preserval</a:t>
                </a:r>
                <a:endParaRPr lang="hu-HU" dirty="0" smtClean="0"/>
              </a:p>
              <a:p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find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next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guess</a:t>
                </a:r>
                <a:r>
                  <a:rPr lang="hu-HU" dirty="0" smtClean="0"/>
                  <a:t> we </a:t>
                </a:r>
                <a:r>
                  <a:rPr lang="hu-HU" dirty="0" err="1" smtClean="0"/>
                  <a:t>apply</a:t>
                </a:r>
                <a:r>
                  <a:rPr lang="hu-HU" dirty="0" smtClean="0"/>
                  <a:t> a </a:t>
                </a:r>
                <a:r>
                  <a:rPr lang="hu-HU" dirty="0" err="1" smtClean="0"/>
                  <a:t>technique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similar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what</a:t>
                </a:r>
                <a:r>
                  <a:rPr lang="hu-HU" dirty="0" smtClean="0"/>
                  <a:t> is </a:t>
                </a:r>
                <a:r>
                  <a:rPr lang="hu-HU" dirty="0" err="1" smtClean="0"/>
                  <a:t>used</a:t>
                </a:r>
                <a:r>
                  <a:rPr lang="hu-HU" dirty="0" smtClean="0"/>
                  <a:t> during </a:t>
                </a:r>
                <a:r>
                  <a:rPr lang="hu-HU" dirty="0" err="1" smtClean="0"/>
                  <a:t>training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similar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classic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backpropagation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details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are</a:t>
                </a:r>
                <a:r>
                  <a:rPr lang="hu-HU" dirty="0" smtClean="0"/>
                  <a:t> out of </a:t>
                </a:r>
                <a:r>
                  <a:rPr lang="hu-HU" dirty="0" err="1" smtClean="0"/>
                  <a:t>scope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course</a:t>
                </a:r>
                <a:r>
                  <a:rPr lang="hu-HU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63745"/>
              </a:xfrm>
              <a:blipFill>
                <a:blip r:embed="rId2"/>
                <a:stretch>
                  <a:fillRect l="-1043" t="-2136" r="-522"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églalap 3"/>
              <p:cNvSpPr/>
              <p:nvPr/>
            </p:nvSpPr>
            <p:spPr>
              <a:xfrm>
                <a:off x="838200" y="3790611"/>
                <a:ext cx="55869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u-HU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hu-HU" sz="2400" i="1" dirty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hu-HU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dirty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hu-HU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u-HU" sz="2400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hu-HU" sz="2400" i="1" dirty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hu-HU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hu-HU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u-HU" sz="24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hu-HU" sz="2400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hu-HU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u-HU" sz="2400" dirty="0"/>
              </a:p>
            </p:txBody>
          </p:sp>
        </mc:Choice>
        <mc:Fallback>
          <p:sp>
            <p:nvSpPr>
              <p:cNvPr id="4" name="Téglalap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90611"/>
                <a:ext cx="5586979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ím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hu-HU" dirty="0" err="1" smtClean="0">
                    <a:ea typeface="Cambria Math" panose="02040503050406030204" pitchFamily="18" charset="0"/>
                  </a:rPr>
                  <a:t>Computation</a:t>
                </a:r>
                <a:r>
                  <a:rPr lang="hu-HU" dirty="0" smtClean="0">
                    <a:ea typeface="Cambria Math" panose="02040503050406030204" pitchFamily="18" charset="0"/>
                  </a:rPr>
                  <a:t> of </a:t>
                </a:r>
                <a:r>
                  <a:rPr lang="hu-HU" dirty="0" err="1" smtClean="0">
                    <a:ea typeface="Cambria Math" panose="02040503050406030204" pitchFamily="18" charset="0"/>
                  </a:rPr>
                  <a:t>loss</a:t>
                </a:r>
                <a:r>
                  <a:rPr lang="hu-HU" dirty="0" smtClean="0">
                    <a:ea typeface="Cambria Math" panose="02040503050406030204" pitchFamily="18" charset="0"/>
                  </a:rPr>
                  <a:t> </a:t>
                </a:r>
                <a:r>
                  <a:rPr lang="hu-HU" dirty="0" err="1" smtClean="0">
                    <a:ea typeface="Cambria Math" panose="02040503050406030204" pitchFamily="18" charset="0"/>
                  </a:rPr>
                  <a:t>functions</a:t>
                </a:r>
                <a:r>
                  <a:rPr lang="hu-HU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hu-HU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7423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hu-HU" dirty="0" smtClean="0"/>
                  <a:t>Applying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network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an image </a:t>
                </a:r>
                <a:r>
                  <a:rPr lang="hu-HU" dirty="0" err="1" smtClean="0"/>
                  <a:t>generates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feature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vectors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all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network</a:t>
                </a:r>
                <a:endParaRPr lang="hu-HU" dirty="0" smtClean="0"/>
              </a:p>
              <a:p>
                <a:r>
                  <a:rPr lang="hu-HU" dirty="0" err="1" smtClean="0"/>
                  <a:t>Apply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network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target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) image and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exemplar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) image</a:t>
                </a:r>
              </a:p>
              <a:p>
                <a:pPr lvl="1"/>
                <a:r>
                  <a:rPr lang="hu-HU" dirty="0" err="1" smtClean="0"/>
                  <a:t>Manually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select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certain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/>
                  <a:t> </a:t>
                </a:r>
                <a:r>
                  <a:rPr lang="hu-HU" dirty="0" smtClean="0"/>
                  <a:t>of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network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target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features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these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used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compute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loss</a:t>
                </a:r>
                <a:endParaRPr lang="hu-HU" dirty="0" smtClean="0"/>
              </a:p>
              <a:p>
                <a:pPr lvl="1"/>
                <a:r>
                  <a:rPr lang="hu-HU" dirty="0" err="1" smtClean="0"/>
                  <a:t>Manually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select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certain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usually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not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same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) of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network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exemplar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features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these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/>
                  <a:t> </a:t>
                </a:r>
                <a:r>
                  <a:rPr lang="hu-HU" dirty="0" err="1" smtClean="0"/>
                  <a:t>are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used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compute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loss</a:t>
                </a:r>
                <a:endParaRPr lang="hu-HU" dirty="0" smtClean="0"/>
              </a:p>
              <a:p>
                <a:r>
                  <a:rPr lang="hu-HU" dirty="0"/>
                  <a:t>The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loss</a:t>
                </a:r>
                <a:r>
                  <a:rPr lang="hu-HU" dirty="0" smtClean="0"/>
                  <a:t> </a:t>
                </a:r>
                <a:r>
                  <a:rPr lang="hu-HU" dirty="0" err="1"/>
                  <a:t>function</a:t>
                </a:r>
                <a:r>
                  <a:rPr lang="hu-HU" dirty="0"/>
                  <a:t> is </a:t>
                </a:r>
                <a:r>
                  <a:rPr lang="hu-HU" dirty="0" err="1"/>
                  <a:t>the</a:t>
                </a:r>
                <a:r>
                  <a:rPr lang="hu-HU" dirty="0"/>
                  <a:t> L</a:t>
                </a:r>
                <a:r>
                  <a:rPr lang="hu-HU" baseline="-25000" dirty="0"/>
                  <a:t>2</a:t>
                </a:r>
                <a:r>
                  <a:rPr lang="hu-HU" dirty="0"/>
                  <a:t> </a:t>
                </a:r>
                <a:r>
                  <a:rPr lang="hu-HU" dirty="0" err="1"/>
                  <a:t>distance</a:t>
                </a:r>
                <a:r>
                  <a:rPr lang="hu-HU" dirty="0"/>
                  <a:t> </a:t>
                </a:r>
                <a:r>
                  <a:rPr lang="hu-HU" dirty="0" err="1"/>
                  <a:t>between</a:t>
                </a:r>
                <a:r>
                  <a:rPr lang="hu-HU" dirty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 </a:t>
                </a:r>
                <a:r>
                  <a:rPr lang="hu-HU" dirty="0" err="1"/>
                  <a:t>feature</a:t>
                </a:r>
                <a:r>
                  <a:rPr lang="hu-HU" dirty="0"/>
                  <a:t> </a:t>
                </a:r>
                <a:r>
                  <a:rPr lang="hu-HU" dirty="0" err="1"/>
                  <a:t>vectors</a:t>
                </a:r>
                <a:r>
                  <a:rPr lang="hu-HU" dirty="0"/>
                  <a:t>, </a:t>
                </a:r>
                <a:r>
                  <a:rPr lang="hu-HU" dirty="0" err="1"/>
                  <a:t>summed</a:t>
                </a:r>
                <a:r>
                  <a:rPr lang="hu-HU" dirty="0"/>
                  <a:t> </a:t>
                </a:r>
                <a:r>
                  <a:rPr lang="hu-HU" dirty="0" err="1"/>
                  <a:t>for</a:t>
                </a:r>
                <a:r>
                  <a:rPr lang="hu-HU" dirty="0"/>
                  <a:t> </a:t>
                </a:r>
                <a:r>
                  <a:rPr lang="hu-HU" dirty="0" err="1"/>
                  <a:t>all</a:t>
                </a:r>
                <a:r>
                  <a:rPr lang="hu-HU" dirty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selected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, </a:t>
                </a:r>
                <a:r>
                  <a:rPr lang="hu-HU" dirty="0"/>
                  <a:t>i.e.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m:rPr>
                            <m:brk m:alnAt="9"/>
                          </m:r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hu-HU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hu-HU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hu-HU" dirty="0" smtClean="0"/>
                  <a:t>, </a:t>
                </a:r>
                <a:r>
                  <a:rPr lang="hu-HU" dirty="0" err="1" smtClean="0"/>
                  <a:t>where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m:rPr>
                        <m:brk m:alnAt="9"/>
                      </m:rP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set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manually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selected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content</a:t>
                </a:r>
                <a:r>
                  <a:rPr lang="hu-HU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feature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vector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corresponding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brk m:alnAt="9"/>
                      </m:rP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hu-HU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target</a:t>
                </a:r>
                <a:r>
                  <a:rPr lang="hu-HU" dirty="0" smtClean="0"/>
                  <a:t> image, </a:t>
                </a:r>
                <a14:m>
                  <m:oMath xmlns:m="http://schemas.openxmlformats.org/officeDocument/2006/math"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hu-HU" i="1" dirty="0" smtClean="0"/>
                  <a:t> </a:t>
                </a:r>
                <a:r>
                  <a:rPr lang="hu-HU" dirty="0" smtClean="0"/>
                  <a:t>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current</a:t>
                </a:r>
                <a:r>
                  <a:rPr lang="hu-HU" dirty="0" smtClean="0"/>
                  <a:t> output</a:t>
                </a:r>
                <a:endParaRPr lang="hu-HU" i="1" dirty="0" smtClean="0"/>
              </a:p>
              <a:p>
                <a:r>
                  <a:rPr lang="hu-HU" dirty="0" smtClean="0"/>
                  <a:t>The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loss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function</a:t>
                </a:r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L</a:t>
                </a:r>
                <a:r>
                  <a:rPr lang="hu-HU" baseline="-25000" dirty="0" smtClean="0"/>
                  <a:t>2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distance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between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Gram-matrices</a:t>
                </a:r>
                <a:r>
                  <a:rPr lang="hu-HU" dirty="0" smtClean="0"/>
                  <a:t> (</a:t>
                </a:r>
                <a:r>
                  <a:rPr lang="hu-HU" dirty="0" err="1" smtClean="0"/>
                  <a:t>similar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covariance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matrix</a:t>
                </a:r>
                <a:r>
                  <a:rPr lang="hu-HU" dirty="0" smtClean="0"/>
                  <a:t>) of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feature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vectors</a:t>
                </a:r>
                <a:r>
                  <a:rPr lang="hu-HU" dirty="0" smtClean="0"/>
                  <a:t>, </a:t>
                </a:r>
                <a:r>
                  <a:rPr lang="hu-HU" dirty="0" err="1" smtClean="0"/>
                  <a:t>summed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all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, i.e.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m:rPr>
                            <m:brk m:alnAt="9"/>
                          </m:rP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𝒢</m:t>
                                </m:r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hu-HU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hu-HU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)−</m:t>
                                </m:r>
                                <m:sSup>
                                  <m:sSup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𝒢</m:t>
                                    </m:r>
                                    <m: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hu-HU" dirty="0" smtClean="0"/>
                  <a:t>, </a:t>
                </a:r>
                <a:r>
                  <a:rPr lang="hu-HU" dirty="0" err="1" smtClean="0"/>
                  <a:t>where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brk m:alnAt="9"/>
                      </m:rP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m:rPr>
                            <m:brk m:alnAt="9"/>
                          </m:r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m:rPr>
                        <m:brk m:alnAt="9"/>
                      </m:rP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set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manually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selected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for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style</a:t>
                </a:r>
                <a:r>
                  <a:rPr lang="hu-HU" dirty="0" smtClean="0"/>
                  <a:t> and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Gram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matrix</a:t>
                </a:r>
                <a:r>
                  <a:rPr lang="hu-HU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hu-HU" dirty="0" smtClean="0"/>
                  <a:t> is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exemplar</a:t>
                </a:r>
                <a:r>
                  <a:rPr lang="hu-HU" dirty="0" smtClean="0"/>
                  <a:t> image</a:t>
                </a:r>
              </a:p>
              <a:p>
                <a:r>
                  <a:rPr lang="hu-HU" dirty="0" err="1" smtClean="0"/>
                  <a:t>Selection</a:t>
                </a:r>
                <a:r>
                  <a:rPr lang="hu-HU" dirty="0" smtClean="0"/>
                  <a:t> of </a:t>
                </a:r>
                <a:r>
                  <a:rPr lang="hu-HU" dirty="0" err="1" smtClean="0"/>
                  <a:t>levels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m:rPr>
                        <m:brk m:alnAt="9"/>
                      </m:rP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hu-HU" dirty="0" smtClean="0"/>
                  <a:t> and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m:rPr>
                        <m:brk m:alnAt="9"/>
                      </m:rP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u-HU" dirty="0" smtClean="0"/>
                  <a:t>is </a:t>
                </a:r>
                <a:r>
                  <a:rPr lang="hu-HU" dirty="0" err="1" smtClean="0"/>
                  <a:t>performed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manually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before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running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method</a:t>
                </a:r>
                <a:endParaRPr lang="hu-HU" dirty="0" smtClean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74235"/>
              </a:xfrm>
              <a:blipFill>
                <a:blip r:embed="rId3"/>
                <a:stretch>
                  <a:fillRect l="-696" t="-2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5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2498897" y="1063224"/>
            <a:ext cx="1075689" cy="875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 err="1" smtClean="0">
                <a:solidFill>
                  <a:schemeClr val="tx1"/>
                </a:solidFill>
              </a:rPr>
              <a:t>Target</a:t>
            </a:r>
            <a:endParaRPr lang="hu-HU" sz="1400" dirty="0" smtClean="0">
              <a:solidFill>
                <a:schemeClr val="tx1"/>
              </a:solidFill>
            </a:endParaRPr>
          </a:p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(</a:t>
            </a:r>
            <a:r>
              <a:rPr lang="hu-HU" sz="1400" dirty="0" err="1" smtClean="0">
                <a:solidFill>
                  <a:schemeClr val="tx1"/>
                </a:solidFill>
              </a:rPr>
              <a:t>Content</a:t>
            </a:r>
            <a:r>
              <a:rPr lang="hu-HU" sz="14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image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2496104" y="3049201"/>
            <a:ext cx="1069538" cy="875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 err="1" smtClean="0">
                <a:solidFill>
                  <a:schemeClr val="tx1"/>
                </a:solidFill>
              </a:rPr>
              <a:t>Exemplar</a:t>
            </a:r>
            <a:endParaRPr lang="hu-HU" sz="1400" dirty="0" smtClean="0">
              <a:solidFill>
                <a:schemeClr val="tx1"/>
              </a:solidFill>
            </a:endParaRPr>
          </a:p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(</a:t>
            </a:r>
            <a:r>
              <a:rPr lang="hu-HU" sz="1400" dirty="0" err="1" smtClean="0">
                <a:solidFill>
                  <a:schemeClr val="tx1"/>
                </a:solidFill>
              </a:rPr>
              <a:t>Style</a:t>
            </a:r>
            <a:r>
              <a:rPr lang="hu-HU" sz="14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hu-HU" sz="1400" dirty="0" smtClean="0">
                <a:solidFill>
                  <a:schemeClr val="tx1"/>
                </a:solidFill>
              </a:rPr>
              <a:t>image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2480114" y="5113277"/>
            <a:ext cx="1075689" cy="875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 err="1" smtClean="0">
                <a:solidFill>
                  <a:schemeClr val="tx1"/>
                </a:solidFill>
              </a:rPr>
              <a:t>Result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4" name="Csoportba foglalás 33"/>
          <p:cNvGrpSpPr/>
          <p:nvPr/>
        </p:nvGrpSpPr>
        <p:grpSpPr>
          <a:xfrm>
            <a:off x="4355261" y="798080"/>
            <a:ext cx="591507" cy="1484058"/>
            <a:chOff x="2799261" y="1706880"/>
            <a:chExt cx="687642" cy="1725256"/>
          </a:xfrm>
        </p:grpSpPr>
        <p:grpSp>
          <p:nvGrpSpPr>
            <p:cNvPr id="14" name="Csoportba foglalás 13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4" name="Téglalap 3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Ellipszis 4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Ellipszis 5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Ellipszis 6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Ellipszis 7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Ellipszis 8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Ellipszis 9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llipszis 10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lipszis 11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Ellipszis 12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églalap 28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400" dirty="0" smtClean="0"/>
            </a:p>
          </p:txBody>
        </p:sp>
        <p:cxnSp>
          <p:nvCxnSpPr>
            <p:cNvPr id="30" name="Egyenes összekötő nyíllal 29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Csoportba foglalás 34"/>
          <p:cNvGrpSpPr/>
          <p:nvPr/>
        </p:nvGrpSpPr>
        <p:grpSpPr>
          <a:xfrm>
            <a:off x="5388956" y="798080"/>
            <a:ext cx="591507" cy="1484058"/>
            <a:chOff x="2799261" y="1706880"/>
            <a:chExt cx="687642" cy="1725256"/>
          </a:xfrm>
        </p:grpSpPr>
        <p:grpSp>
          <p:nvGrpSpPr>
            <p:cNvPr id="36" name="Csoportba foglalás 35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39" name="Téglalap 38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Ellipszis 39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Ellipszis 40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Ellipszis 41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Ellipszis 42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Ellipszis 43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Ellipszis 44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Ellipszis 45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Ellipszis 46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Ellipszis 47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églalap 36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38" name="Egyenes összekötő nyíllal 37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Csoportba foglalás 48"/>
          <p:cNvGrpSpPr/>
          <p:nvPr/>
        </p:nvGrpSpPr>
        <p:grpSpPr>
          <a:xfrm>
            <a:off x="6412018" y="798080"/>
            <a:ext cx="591507" cy="1484058"/>
            <a:chOff x="2799261" y="1706880"/>
            <a:chExt cx="687642" cy="1725256"/>
          </a:xfrm>
        </p:grpSpPr>
        <p:grpSp>
          <p:nvGrpSpPr>
            <p:cNvPr id="50" name="Csoportba foglalás 49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53" name="Téglalap 52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Ellipszis 53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Ellipszis 54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Ellipszis 55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Ellipszis 56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Ellipszis 57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Ellipszis 58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Ellipszis 59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Ellipszis 60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Ellipszis 61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églalap 50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400" dirty="0" smtClean="0"/>
            </a:p>
          </p:txBody>
        </p:sp>
        <p:cxnSp>
          <p:nvCxnSpPr>
            <p:cNvPr id="52" name="Egyenes összekötő nyíllal 51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Csoportba foglalás 62"/>
          <p:cNvGrpSpPr/>
          <p:nvPr/>
        </p:nvGrpSpPr>
        <p:grpSpPr>
          <a:xfrm>
            <a:off x="7475662" y="798080"/>
            <a:ext cx="591507" cy="1484058"/>
            <a:chOff x="2799261" y="1706880"/>
            <a:chExt cx="687642" cy="1725256"/>
          </a:xfrm>
        </p:grpSpPr>
        <p:grpSp>
          <p:nvGrpSpPr>
            <p:cNvPr id="64" name="Csoportba foglalás 63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67" name="Téglalap 66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Ellipszis 67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Ellipszis 68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Ellipszis 69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Ellipszis 70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Ellipszis 71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Ellipszis 72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Ellipszis 73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zis 74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Ellipszis 75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églalap 64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66" name="Egyenes összekötő nyíllal 65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Csoportba foglalás 76"/>
          <p:cNvGrpSpPr/>
          <p:nvPr/>
        </p:nvGrpSpPr>
        <p:grpSpPr>
          <a:xfrm>
            <a:off x="8495711" y="798080"/>
            <a:ext cx="591507" cy="1484058"/>
            <a:chOff x="2799261" y="1706880"/>
            <a:chExt cx="687642" cy="1725256"/>
          </a:xfrm>
        </p:grpSpPr>
        <p:grpSp>
          <p:nvGrpSpPr>
            <p:cNvPr id="78" name="Csoportba foglalás 77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81" name="Téglalap 80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Ellipszis 81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Ellipszis 82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Ellipszis 83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Ellipszis 84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Ellipszis 85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Ellipszis 86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Ellipszis 87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Ellipszis 88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Ellipszis 89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Téglalap 78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80" name="Egyenes összekötő nyíllal 79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Csoportba foglalás 90"/>
          <p:cNvGrpSpPr/>
          <p:nvPr/>
        </p:nvGrpSpPr>
        <p:grpSpPr>
          <a:xfrm>
            <a:off x="4355261" y="2804451"/>
            <a:ext cx="591507" cy="1484058"/>
            <a:chOff x="2799261" y="1706880"/>
            <a:chExt cx="687642" cy="1725256"/>
          </a:xfrm>
        </p:grpSpPr>
        <p:grpSp>
          <p:nvGrpSpPr>
            <p:cNvPr id="92" name="Csoportba foglalás 91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95" name="Téglalap 94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Ellipszis 95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Ellipszis 96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Ellipszis 97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Ellipszis 98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Ellipszis 99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Ellipszis 100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Ellipszis 101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Ellipszis 102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Ellipszis 103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églalap 92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94" name="Egyenes összekötő nyíllal 93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Csoportba foglalás 104"/>
          <p:cNvGrpSpPr/>
          <p:nvPr/>
        </p:nvGrpSpPr>
        <p:grpSpPr>
          <a:xfrm>
            <a:off x="5388956" y="2804451"/>
            <a:ext cx="591507" cy="1484058"/>
            <a:chOff x="2799261" y="1706880"/>
            <a:chExt cx="687642" cy="1725256"/>
          </a:xfrm>
        </p:grpSpPr>
        <p:grpSp>
          <p:nvGrpSpPr>
            <p:cNvPr id="106" name="Csoportba foglalás 105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09" name="Téglalap 108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Ellipszis 109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Ellipszis 110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Ellipszis 111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Ellipszis 112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Ellipszis 113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Ellipszis 114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Ellipszis 115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Ellipszis 116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Ellipszis 117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Téglalap 106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08" name="Egyenes összekötő nyíllal 107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Csoportba foglalás 118"/>
          <p:cNvGrpSpPr/>
          <p:nvPr/>
        </p:nvGrpSpPr>
        <p:grpSpPr>
          <a:xfrm>
            <a:off x="6412018" y="2804451"/>
            <a:ext cx="591507" cy="1484058"/>
            <a:chOff x="2799261" y="1706880"/>
            <a:chExt cx="687642" cy="1725256"/>
          </a:xfrm>
        </p:grpSpPr>
        <p:grpSp>
          <p:nvGrpSpPr>
            <p:cNvPr id="120" name="Csoportba foglalás 119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23" name="Téglalap 122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Ellipszis 123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Ellipszis 124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Ellipszis 125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Ellipszis 126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Ellipszis 127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Ellipszis 128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Ellipszis 129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Ellipszis 130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Ellipszis 131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Téglalap 120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22" name="Egyenes összekötő nyíllal 121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Csoportba foglalás 132"/>
          <p:cNvGrpSpPr/>
          <p:nvPr/>
        </p:nvGrpSpPr>
        <p:grpSpPr>
          <a:xfrm>
            <a:off x="7475662" y="2804451"/>
            <a:ext cx="591507" cy="1484058"/>
            <a:chOff x="2799261" y="1706880"/>
            <a:chExt cx="687642" cy="1725256"/>
          </a:xfrm>
        </p:grpSpPr>
        <p:grpSp>
          <p:nvGrpSpPr>
            <p:cNvPr id="134" name="Csoportba foglalás 133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37" name="Téglalap 136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Ellipszis 137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Ellipszis 138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Ellipszis 139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Ellipszis 140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Ellipszis 141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Ellipszis 142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Ellipszis 143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Ellipszis 144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Ellipszis 145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Téglalap 134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36" name="Egyenes összekötő nyíllal 135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Csoportba foglalás 146"/>
          <p:cNvGrpSpPr/>
          <p:nvPr/>
        </p:nvGrpSpPr>
        <p:grpSpPr>
          <a:xfrm>
            <a:off x="8495711" y="2804451"/>
            <a:ext cx="591507" cy="1484058"/>
            <a:chOff x="2799261" y="1706880"/>
            <a:chExt cx="687642" cy="1725256"/>
          </a:xfrm>
        </p:grpSpPr>
        <p:grpSp>
          <p:nvGrpSpPr>
            <p:cNvPr id="148" name="Csoportba foglalás 147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51" name="Téglalap 150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Ellipszis 151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Ellipszis 152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Ellipszis 153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Ellipszis 154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Ellipszis 155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Ellipszis 156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Ellipszis 157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Ellipszis 158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Ellipszis 159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églalap 148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50" name="Egyenes összekötő nyíllal 149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Csoportba foglalás 160"/>
          <p:cNvGrpSpPr/>
          <p:nvPr/>
        </p:nvGrpSpPr>
        <p:grpSpPr>
          <a:xfrm>
            <a:off x="4355261" y="4831448"/>
            <a:ext cx="591507" cy="1484058"/>
            <a:chOff x="2799261" y="1706880"/>
            <a:chExt cx="687642" cy="1725256"/>
          </a:xfrm>
        </p:grpSpPr>
        <p:grpSp>
          <p:nvGrpSpPr>
            <p:cNvPr id="162" name="Csoportba foglalás 161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65" name="Téglalap 164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Ellipszis 165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Ellipszis 166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Ellipszis 167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Ellipszis 168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Ellipszis 169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Ellipszis 170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Ellipszis 171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Ellipszis 172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Ellipszis 173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églalap 162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64" name="Egyenes összekötő nyíllal 163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Csoportba foglalás 174"/>
          <p:cNvGrpSpPr/>
          <p:nvPr/>
        </p:nvGrpSpPr>
        <p:grpSpPr>
          <a:xfrm>
            <a:off x="5388956" y="4831448"/>
            <a:ext cx="591507" cy="1484058"/>
            <a:chOff x="2799261" y="1706880"/>
            <a:chExt cx="687642" cy="1725256"/>
          </a:xfrm>
        </p:grpSpPr>
        <p:grpSp>
          <p:nvGrpSpPr>
            <p:cNvPr id="176" name="Csoportba foglalás 175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79" name="Téglalap 178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Ellipszis 179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Ellipszis 180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Ellipszis 181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Ellipszis 182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Ellipszis 183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Ellipszis 184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Ellipszis 185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Ellipszis 186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Ellipszis 187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7" name="Téglalap 176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78" name="Egyenes összekötő nyíllal 177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Csoportba foglalás 188"/>
          <p:cNvGrpSpPr/>
          <p:nvPr/>
        </p:nvGrpSpPr>
        <p:grpSpPr>
          <a:xfrm>
            <a:off x="6412018" y="4831448"/>
            <a:ext cx="591507" cy="1484058"/>
            <a:chOff x="2799261" y="1706880"/>
            <a:chExt cx="687642" cy="1725256"/>
          </a:xfrm>
        </p:grpSpPr>
        <p:grpSp>
          <p:nvGrpSpPr>
            <p:cNvPr id="190" name="Csoportba foglalás 189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193" name="Téglalap 192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Ellipszis 193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Ellipszis 194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Ellipszis 195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Ellipszis 196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Ellipszis 197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Ellipszis 198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Ellipszis 199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Ellipszis 200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Ellipszis 201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1" name="Téglalap 190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192" name="Egyenes összekötő nyíllal 191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Csoportba foglalás 202"/>
          <p:cNvGrpSpPr/>
          <p:nvPr/>
        </p:nvGrpSpPr>
        <p:grpSpPr>
          <a:xfrm>
            <a:off x="7475662" y="4831448"/>
            <a:ext cx="591507" cy="1484058"/>
            <a:chOff x="2799261" y="1706880"/>
            <a:chExt cx="687642" cy="1725256"/>
          </a:xfrm>
        </p:grpSpPr>
        <p:grpSp>
          <p:nvGrpSpPr>
            <p:cNvPr id="204" name="Csoportba foglalás 203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207" name="Téglalap 206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Ellipszis 207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Ellipszis 208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Ellipszis 209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Ellipszis 210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Ellipszis 211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Ellipszis 212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Ellipszis 213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Ellipszis 214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Ellipszis 215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Téglalap 204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206" name="Egyenes összekötő nyíllal 205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Csoportba foglalás 216"/>
          <p:cNvGrpSpPr/>
          <p:nvPr/>
        </p:nvGrpSpPr>
        <p:grpSpPr>
          <a:xfrm>
            <a:off x="8495711" y="4831448"/>
            <a:ext cx="591507" cy="1484058"/>
            <a:chOff x="2799261" y="1706880"/>
            <a:chExt cx="687642" cy="1725256"/>
          </a:xfrm>
        </p:grpSpPr>
        <p:grpSp>
          <p:nvGrpSpPr>
            <p:cNvPr id="218" name="Csoportba foglalás 217"/>
            <p:cNvGrpSpPr/>
            <p:nvPr/>
          </p:nvGrpSpPr>
          <p:grpSpPr>
            <a:xfrm flipH="1">
              <a:off x="3081463" y="1706880"/>
              <a:ext cx="128854" cy="1238404"/>
              <a:chOff x="8230765" y="2102641"/>
              <a:chExt cx="336729" cy="3236275"/>
            </a:xfrm>
          </p:grpSpPr>
          <p:sp>
            <p:nvSpPr>
              <p:cNvPr id="221" name="Téglalap 220"/>
              <p:cNvSpPr/>
              <p:nvPr/>
            </p:nvSpPr>
            <p:spPr>
              <a:xfrm>
                <a:off x="8230765" y="2102641"/>
                <a:ext cx="336729" cy="32362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Ellipszis 221"/>
              <p:cNvSpPr/>
              <p:nvPr/>
            </p:nvSpPr>
            <p:spPr>
              <a:xfrm>
                <a:off x="8281598" y="220244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Ellipszis 222"/>
              <p:cNvSpPr/>
              <p:nvPr/>
            </p:nvSpPr>
            <p:spPr>
              <a:xfrm>
                <a:off x="8277036" y="2546589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Ellipszis 223"/>
              <p:cNvSpPr/>
              <p:nvPr/>
            </p:nvSpPr>
            <p:spPr>
              <a:xfrm>
                <a:off x="8277036" y="2893178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Ellipszis 224"/>
              <p:cNvSpPr/>
              <p:nvPr/>
            </p:nvSpPr>
            <p:spPr>
              <a:xfrm>
                <a:off x="8281598" y="3241996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Ellipszis 225"/>
              <p:cNvSpPr/>
              <p:nvPr/>
            </p:nvSpPr>
            <p:spPr>
              <a:xfrm>
                <a:off x="8283182" y="3577603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Ellipszis 226"/>
              <p:cNvSpPr/>
              <p:nvPr/>
            </p:nvSpPr>
            <p:spPr>
              <a:xfrm>
                <a:off x="8283182" y="3929222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Ellipszis 227"/>
              <p:cNvSpPr/>
              <p:nvPr/>
            </p:nvSpPr>
            <p:spPr>
              <a:xfrm>
                <a:off x="8277036" y="4280841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Ellipszis 228"/>
              <p:cNvSpPr/>
              <p:nvPr/>
            </p:nvSpPr>
            <p:spPr>
              <a:xfrm>
                <a:off x="8272474" y="4624985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Ellipszis 229"/>
              <p:cNvSpPr/>
              <p:nvPr/>
            </p:nvSpPr>
            <p:spPr>
              <a:xfrm>
                <a:off x="8272474" y="4971574"/>
                <a:ext cx="246568" cy="2465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9" name="Téglalap 218"/>
            <p:cNvSpPr/>
            <p:nvPr/>
          </p:nvSpPr>
          <p:spPr>
            <a:xfrm>
              <a:off x="2799261" y="3181273"/>
              <a:ext cx="687642" cy="2508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hu-HU" sz="1200" dirty="0" err="1" smtClean="0"/>
                <a:t>Features</a:t>
              </a:r>
              <a:endParaRPr lang="hu-HU" sz="1200" dirty="0" smtClean="0"/>
            </a:p>
          </p:txBody>
        </p:sp>
        <p:cxnSp>
          <p:nvCxnSpPr>
            <p:cNvPr id="220" name="Egyenes összekötő nyíllal 219"/>
            <p:cNvCxnSpPr/>
            <p:nvPr/>
          </p:nvCxnSpPr>
          <p:spPr>
            <a:xfrm>
              <a:off x="3143082" y="2933993"/>
              <a:ext cx="0" cy="264319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1" name="Egyenes összekötő nyíllal 230"/>
          <p:cNvCxnSpPr/>
          <p:nvPr/>
        </p:nvCxnSpPr>
        <p:spPr>
          <a:xfrm>
            <a:off x="3622170" y="3490173"/>
            <a:ext cx="927750" cy="3936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Egyenes összekötő nyíllal 234"/>
          <p:cNvCxnSpPr/>
          <p:nvPr/>
        </p:nvCxnSpPr>
        <p:spPr>
          <a:xfrm>
            <a:off x="4786740" y="3490001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Egyenes összekötő nyíllal 236"/>
          <p:cNvCxnSpPr/>
          <p:nvPr/>
        </p:nvCxnSpPr>
        <p:spPr>
          <a:xfrm>
            <a:off x="5799669" y="3486858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Egyenes összekötő nyíllal 237"/>
          <p:cNvCxnSpPr/>
          <p:nvPr/>
        </p:nvCxnSpPr>
        <p:spPr>
          <a:xfrm>
            <a:off x="6841539" y="3489986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Egyenes összekötő nyíllal 238"/>
          <p:cNvCxnSpPr/>
          <p:nvPr/>
        </p:nvCxnSpPr>
        <p:spPr>
          <a:xfrm>
            <a:off x="7883409" y="3486858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Egyenes összekötő nyíllal 240"/>
          <p:cNvCxnSpPr/>
          <p:nvPr/>
        </p:nvCxnSpPr>
        <p:spPr>
          <a:xfrm>
            <a:off x="3598888" y="1474919"/>
            <a:ext cx="927750" cy="3936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gyenes összekötő nyíllal 241"/>
          <p:cNvCxnSpPr/>
          <p:nvPr/>
        </p:nvCxnSpPr>
        <p:spPr>
          <a:xfrm>
            <a:off x="4763458" y="1474748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Egyenes összekötő nyíllal 242"/>
          <p:cNvCxnSpPr/>
          <p:nvPr/>
        </p:nvCxnSpPr>
        <p:spPr>
          <a:xfrm>
            <a:off x="5776387" y="1471605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Egyenes összekötő nyíllal 243"/>
          <p:cNvCxnSpPr/>
          <p:nvPr/>
        </p:nvCxnSpPr>
        <p:spPr>
          <a:xfrm>
            <a:off x="6818257" y="1474732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Egyenes összekötő nyíllal 244"/>
          <p:cNvCxnSpPr/>
          <p:nvPr/>
        </p:nvCxnSpPr>
        <p:spPr>
          <a:xfrm>
            <a:off x="7860127" y="1471605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Egyenes összekötő nyíllal 245"/>
          <p:cNvCxnSpPr/>
          <p:nvPr/>
        </p:nvCxnSpPr>
        <p:spPr>
          <a:xfrm>
            <a:off x="3657733" y="5543909"/>
            <a:ext cx="927750" cy="3936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Egyenes összekötő nyíllal 246"/>
          <p:cNvCxnSpPr/>
          <p:nvPr/>
        </p:nvCxnSpPr>
        <p:spPr>
          <a:xfrm>
            <a:off x="4822302" y="5543737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Egyenes összekötő nyíllal 247"/>
          <p:cNvCxnSpPr/>
          <p:nvPr/>
        </p:nvCxnSpPr>
        <p:spPr>
          <a:xfrm>
            <a:off x="5835232" y="5540595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Egyenes összekötő nyíllal 248"/>
          <p:cNvCxnSpPr/>
          <p:nvPr/>
        </p:nvCxnSpPr>
        <p:spPr>
          <a:xfrm>
            <a:off x="6877102" y="5543722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Egyenes összekötő nyíllal 249"/>
          <p:cNvCxnSpPr/>
          <p:nvPr/>
        </p:nvCxnSpPr>
        <p:spPr>
          <a:xfrm>
            <a:off x="7918972" y="5540595"/>
            <a:ext cx="79554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Szabadkézi sokszög 250"/>
          <p:cNvSpPr/>
          <p:nvPr/>
        </p:nvSpPr>
        <p:spPr>
          <a:xfrm>
            <a:off x="4046109" y="1696341"/>
            <a:ext cx="2292536" cy="836555"/>
          </a:xfrm>
          <a:custGeom>
            <a:avLst/>
            <a:gdLst>
              <a:gd name="connsiteX0" fmla="*/ 256286 w 2414460"/>
              <a:gd name="connsiteY0" fmla="*/ 156019 h 881046"/>
              <a:gd name="connsiteX1" fmla="*/ 4826 w 2414460"/>
              <a:gd name="connsiteY1" fmla="*/ 628459 h 881046"/>
              <a:gd name="connsiteX2" fmla="*/ 210566 w 2414460"/>
              <a:gd name="connsiteY2" fmla="*/ 857059 h 881046"/>
              <a:gd name="connsiteX3" fmla="*/ 622046 w 2414460"/>
              <a:gd name="connsiteY3" fmla="*/ 864679 h 881046"/>
              <a:gd name="connsiteX4" fmla="*/ 2321306 w 2414460"/>
              <a:gd name="connsiteY4" fmla="*/ 773239 h 881046"/>
              <a:gd name="connsiteX5" fmla="*/ 1986026 w 2414460"/>
              <a:gd name="connsiteY5" fmla="*/ 41719 h 881046"/>
              <a:gd name="connsiteX6" fmla="*/ 256286 w 2414460"/>
              <a:gd name="connsiteY6" fmla="*/ 156019 h 8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4460" h="881046">
                <a:moveTo>
                  <a:pt x="256286" y="156019"/>
                </a:moveTo>
                <a:cubicBezTo>
                  <a:pt x="-73914" y="253809"/>
                  <a:pt x="12446" y="511619"/>
                  <a:pt x="4826" y="628459"/>
                </a:cubicBezTo>
                <a:cubicBezTo>
                  <a:pt x="-2794" y="745299"/>
                  <a:pt x="107696" y="817689"/>
                  <a:pt x="210566" y="857059"/>
                </a:cubicBezTo>
                <a:cubicBezTo>
                  <a:pt x="313436" y="896429"/>
                  <a:pt x="270256" y="878649"/>
                  <a:pt x="622046" y="864679"/>
                </a:cubicBezTo>
                <a:cubicBezTo>
                  <a:pt x="973836" y="850709"/>
                  <a:pt x="2093976" y="910399"/>
                  <a:pt x="2321306" y="773239"/>
                </a:cubicBezTo>
                <a:cubicBezTo>
                  <a:pt x="2548636" y="636079"/>
                  <a:pt x="2330196" y="149669"/>
                  <a:pt x="1986026" y="41719"/>
                </a:cubicBezTo>
                <a:cubicBezTo>
                  <a:pt x="1641856" y="-66231"/>
                  <a:pt x="586486" y="58229"/>
                  <a:pt x="256286" y="156019"/>
                </a:cubicBezTo>
                <a:close/>
              </a:path>
            </a:pathLst>
          </a:custGeom>
          <a:noFill/>
          <a:ln w="508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Szabadkézi sokszög 251"/>
          <p:cNvSpPr/>
          <p:nvPr/>
        </p:nvSpPr>
        <p:spPr>
          <a:xfrm>
            <a:off x="5094935" y="3743487"/>
            <a:ext cx="3289647" cy="836555"/>
          </a:xfrm>
          <a:custGeom>
            <a:avLst/>
            <a:gdLst>
              <a:gd name="connsiteX0" fmla="*/ 256286 w 2414460"/>
              <a:gd name="connsiteY0" fmla="*/ 156019 h 881046"/>
              <a:gd name="connsiteX1" fmla="*/ 4826 w 2414460"/>
              <a:gd name="connsiteY1" fmla="*/ 628459 h 881046"/>
              <a:gd name="connsiteX2" fmla="*/ 210566 w 2414460"/>
              <a:gd name="connsiteY2" fmla="*/ 857059 h 881046"/>
              <a:gd name="connsiteX3" fmla="*/ 622046 w 2414460"/>
              <a:gd name="connsiteY3" fmla="*/ 864679 h 881046"/>
              <a:gd name="connsiteX4" fmla="*/ 2321306 w 2414460"/>
              <a:gd name="connsiteY4" fmla="*/ 773239 h 881046"/>
              <a:gd name="connsiteX5" fmla="*/ 1986026 w 2414460"/>
              <a:gd name="connsiteY5" fmla="*/ 41719 h 881046"/>
              <a:gd name="connsiteX6" fmla="*/ 256286 w 2414460"/>
              <a:gd name="connsiteY6" fmla="*/ 156019 h 8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4460" h="881046">
                <a:moveTo>
                  <a:pt x="256286" y="156019"/>
                </a:moveTo>
                <a:cubicBezTo>
                  <a:pt x="-73914" y="253809"/>
                  <a:pt x="12446" y="511619"/>
                  <a:pt x="4826" y="628459"/>
                </a:cubicBezTo>
                <a:cubicBezTo>
                  <a:pt x="-2794" y="745299"/>
                  <a:pt x="107696" y="817689"/>
                  <a:pt x="210566" y="857059"/>
                </a:cubicBezTo>
                <a:cubicBezTo>
                  <a:pt x="313436" y="896429"/>
                  <a:pt x="270256" y="878649"/>
                  <a:pt x="622046" y="864679"/>
                </a:cubicBezTo>
                <a:cubicBezTo>
                  <a:pt x="973836" y="850709"/>
                  <a:pt x="2093976" y="910399"/>
                  <a:pt x="2321306" y="773239"/>
                </a:cubicBezTo>
                <a:cubicBezTo>
                  <a:pt x="2548636" y="636079"/>
                  <a:pt x="2330196" y="149669"/>
                  <a:pt x="1986026" y="41719"/>
                </a:cubicBezTo>
                <a:cubicBezTo>
                  <a:pt x="1641856" y="-66231"/>
                  <a:pt x="586486" y="58229"/>
                  <a:pt x="256286" y="156019"/>
                </a:cubicBezTo>
                <a:close/>
              </a:path>
            </a:pathLst>
          </a:custGeom>
          <a:noFill/>
          <a:ln w="508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Szabadkézi sokszög 252"/>
          <p:cNvSpPr/>
          <p:nvPr/>
        </p:nvSpPr>
        <p:spPr>
          <a:xfrm>
            <a:off x="4009406" y="5744420"/>
            <a:ext cx="2292536" cy="836555"/>
          </a:xfrm>
          <a:custGeom>
            <a:avLst/>
            <a:gdLst>
              <a:gd name="connsiteX0" fmla="*/ 256286 w 2414460"/>
              <a:gd name="connsiteY0" fmla="*/ 156019 h 881046"/>
              <a:gd name="connsiteX1" fmla="*/ 4826 w 2414460"/>
              <a:gd name="connsiteY1" fmla="*/ 628459 h 881046"/>
              <a:gd name="connsiteX2" fmla="*/ 210566 w 2414460"/>
              <a:gd name="connsiteY2" fmla="*/ 857059 h 881046"/>
              <a:gd name="connsiteX3" fmla="*/ 622046 w 2414460"/>
              <a:gd name="connsiteY3" fmla="*/ 864679 h 881046"/>
              <a:gd name="connsiteX4" fmla="*/ 2321306 w 2414460"/>
              <a:gd name="connsiteY4" fmla="*/ 773239 h 881046"/>
              <a:gd name="connsiteX5" fmla="*/ 1986026 w 2414460"/>
              <a:gd name="connsiteY5" fmla="*/ 41719 h 881046"/>
              <a:gd name="connsiteX6" fmla="*/ 256286 w 2414460"/>
              <a:gd name="connsiteY6" fmla="*/ 156019 h 8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4460" h="881046">
                <a:moveTo>
                  <a:pt x="256286" y="156019"/>
                </a:moveTo>
                <a:cubicBezTo>
                  <a:pt x="-73914" y="253809"/>
                  <a:pt x="12446" y="511619"/>
                  <a:pt x="4826" y="628459"/>
                </a:cubicBezTo>
                <a:cubicBezTo>
                  <a:pt x="-2794" y="745299"/>
                  <a:pt x="107696" y="817689"/>
                  <a:pt x="210566" y="857059"/>
                </a:cubicBezTo>
                <a:cubicBezTo>
                  <a:pt x="313436" y="896429"/>
                  <a:pt x="270256" y="878649"/>
                  <a:pt x="622046" y="864679"/>
                </a:cubicBezTo>
                <a:cubicBezTo>
                  <a:pt x="973836" y="850709"/>
                  <a:pt x="2093976" y="910399"/>
                  <a:pt x="2321306" y="773239"/>
                </a:cubicBezTo>
                <a:cubicBezTo>
                  <a:pt x="2548636" y="636079"/>
                  <a:pt x="2330196" y="149669"/>
                  <a:pt x="1986026" y="41719"/>
                </a:cubicBezTo>
                <a:cubicBezTo>
                  <a:pt x="1641856" y="-66231"/>
                  <a:pt x="586486" y="58229"/>
                  <a:pt x="256286" y="156019"/>
                </a:cubicBezTo>
                <a:close/>
              </a:path>
            </a:pathLst>
          </a:custGeom>
          <a:noFill/>
          <a:ln w="508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Szabadkézi sokszög 253"/>
          <p:cNvSpPr/>
          <p:nvPr/>
        </p:nvSpPr>
        <p:spPr>
          <a:xfrm>
            <a:off x="5148231" y="5729846"/>
            <a:ext cx="3289647" cy="836555"/>
          </a:xfrm>
          <a:custGeom>
            <a:avLst/>
            <a:gdLst>
              <a:gd name="connsiteX0" fmla="*/ 256286 w 2414460"/>
              <a:gd name="connsiteY0" fmla="*/ 156019 h 881046"/>
              <a:gd name="connsiteX1" fmla="*/ 4826 w 2414460"/>
              <a:gd name="connsiteY1" fmla="*/ 628459 h 881046"/>
              <a:gd name="connsiteX2" fmla="*/ 210566 w 2414460"/>
              <a:gd name="connsiteY2" fmla="*/ 857059 h 881046"/>
              <a:gd name="connsiteX3" fmla="*/ 622046 w 2414460"/>
              <a:gd name="connsiteY3" fmla="*/ 864679 h 881046"/>
              <a:gd name="connsiteX4" fmla="*/ 2321306 w 2414460"/>
              <a:gd name="connsiteY4" fmla="*/ 773239 h 881046"/>
              <a:gd name="connsiteX5" fmla="*/ 1986026 w 2414460"/>
              <a:gd name="connsiteY5" fmla="*/ 41719 h 881046"/>
              <a:gd name="connsiteX6" fmla="*/ 256286 w 2414460"/>
              <a:gd name="connsiteY6" fmla="*/ 156019 h 8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4460" h="881046">
                <a:moveTo>
                  <a:pt x="256286" y="156019"/>
                </a:moveTo>
                <a:cubicBezTo>
                  <a:pt x="-73914" y="253809"/>
                  <a:pt x="12446" y="511619"/>
                  <a:pt x="4826" y="628459"/>
                </a:cubicBezTo>
                <a:cubicBezTo>
                  <a:pt x="-2794" y="745299"/>
                  <a:pt x="107696" y="817689"/>
                  <a:pt x="210566" y="857059"/>
                </a:cubicBezTo>
                <a:cubicBezTo>
                  <a:pt x="313436" y="896429"/>
                  <a:pt x="270256" y="878649"/>
                  <a:pt x="622046" y="864679"/>
                </a:cubicBezTo>
                <a:cubicBezTo>
                  <a:pt x="973836" y="850709"/>
                  <a:pt x="2093976" y="910399"/>
                  <a:pt x="2321306" y="773239"/>
                </a:cubicBezTo>
                <a:cubicBezTo>
                  <a:pt x="2548636" y="636079"/>
                  <a:pt x="2330196" y="149669"/>
                  <a:pt x="1986026" y="41719"/>
                </a:cubicBezTo>
                <a:cubicBezTo>
                  <a:pt x="1641856" y="-66231"/>
                  <a:pt x="586486" y="58229"/>
                  <a:pt x="256286" y="156019"/>
                </a:cubicBezTo>
                <a:close/>
              </a:path>
            </a:pathLst>
          </a:custGeom>
          <a:noFill/>
          <a:ln w="508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5" name="Téglalap 254"/>
              <p:cNvSpPr/>
              <p:nvPr/>
            </p:nvSpPr>
            <p:spPr>
              <a:xfrm>
                <a:off x="3503438" y="2142651"/>
                <a:ext cx="5890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hu-HU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u-HU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m:rPr>
                          <m:brk m:alnAt="9"/>
                        </m:rPr>
                        <a:rPr lang="hu-HU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5" name="Téglalap 2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438" y="2142651"/>
                <a:ext cx="589071" cy="36933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6" name="Téglalap 255"/>
              <p:cNvSpPr/>
              <p:nvPr/>
            </p:nvSpPr>
            <p:spPr>
              <a:xfrm>
                <a:off x="4637137" y="4280942"/>
                <a:ext cx="5884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9"/>
                        </m:rPr>
                        <a:rPr lang="hu-HU" i="1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hu-HU" i="1" dirty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 dirty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m:rPr>
                              <m:brk m:alnAt="9"/>
                            </m:rPr>
                            <a:rPr lang="hu-HU" i="1" dirty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m:rPr>
                          <m:brk m:alnAt="9"/>
                        </m:rPr>
                        <a:rPr lang="hu-HU" i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6" name="Téglalap 2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137" y="4280942"/>
                <a:ext cx="588494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7" name="Szövegdoboz 256"/>
          <p:cNvSpPr txBox="1"/>
          <p:nvPr/>
        </p:nvSpPr>
        <p:spPr>
          <a:xfrm>
            <a:off x="6331478" y="177279"/>
            <a:ext cx="822537" cy="35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Levels</a:t>
            </a:r>
            <a:endParaRPr lang="en-US" dirty="0"/>
          </a:p>
        </p:txBody>
      </p:sp>
      <p:sp>
        <p:nvSpPr>
          <p:cNvPr id="258" name="Jobb oldali kapcsos zárójel 257"/>
          <p:cNvSpPr/>
          <p:nvPr/>
        </p:nvSpPr>
        <p:spPr>
          <a:xfrm rot="16200000">
            <a:off x="6592443" y="-1680307"/>
            <a:ext cx="282489" cy="4707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0" name="Téglalap 259"/>
              <p:cNvSpPr/>
              <p:nvPr/>
            </p:nvSpPr>
            <p:spPr>
              <a:xfrm>
                <a:off x="4783251" y="1703034"/>
                <a:ext cx="86741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u-HU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hu-HU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d>
                        <m:dPr>
                          <m:ctrlPr>
                            <a:rPr lang="hu-HU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u-HU" i="1" dirty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60" name="Téglalap 2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251" y="1703034"/>
                <a:ext cx="867417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1" name="Téglalap 260"/>
              <p:cNvSpPr/>
              <p:nvPr/>
            </p:nvSpPr>
            <p:spPr>
              <a:xfrm>
                <a:off x="6822209" y="3720821"/>
                <a:ext cx="867417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u-HU" i="1" dirty="0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 dirty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hu-HU" i="1" dirty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d>
                        <m:dPr>
                          <m:ctrlPr>
                            <a:rPr lang="hu-HU" i="1" dirty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i="1" dirty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 dirty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u-HU" b="0" i="1" dirty="0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61" name="Téglalap 2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209" y="3720821"/>
                <a:ext cx="867417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4" name="Felfelé-lefelé nyíl 263"/>
          <p:cNvSpPr/>
          <p:nvPr/>
        </p:nvSpPr>
        <p:spPr>
          <a:xfrm>
            <a:off x="4248316" y="2602984"/>
            <a:ext cx="581243" cy="3126862"/>
          </a:xfrm>
          <a:prstGeom prst="up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Felfelé-lefelé nyíl 264"/>
          <p:cNvSpPr/>
          <p:nvPr/>
        </p:nvSpPr>
        <p:spPr>
          <a:xfrm>
            <a:off x="6542851" y="4628451"/>
            <a:ext cx="566934" cy="1007659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Szövegdoboz 265"/>
          <p:cNvSpPr txBox="1"/>
          <p:nvPr/>
        </p:nvSpPr>
        <p:spPr>
          <a:xfrm>
            <a:off x="3099959" y="4442373"/>
            <a:ext cx="141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</a:rPr>
              <a:t>Content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</a:rPr>
              <a:t>loss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7" name="Szövegdoboz 266"/>
          <p:cNvSpPr txBox="1"/>
          <p:nvPr/>
        </p:nvSpPr>
        <p:spPr>
          <a:xfrm>
            <a:off x="6911982" y="4514666"/>
            <a:ext cx="141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accent4">
                    <a:lumMod val="75000"/>
                  </a:schemeClr>
                </a:solidFill>
              </a:rPr>
              <a:t>Style</a:t>
            </a:r>
            <a:r>
              <a:rPr lang="hu-H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4">
                    <a:lumMod val="75000"/>
                  </a:schemeClr>
                </a:solidFill>
              </a:rPr>
              <a:t>loss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4" grpId="0" animBg="1"/>
      <p:bldP spid="255" grpId="0"/>
      <p:bldP spid="256" grpId="0"/>
      <p:bldP spid="260" grpId="0"/>
      <p:bldP spid="261" grpId="0"/>
      <p:bldP spid="264" grpId="0" animBg="1"/>
      <p:bldP spid="265" grpId="0" animBg="1"/>
      <p:bldP spid="266" grpId="0"/>
      <p:bldP spid="26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62" y="643053"/>
            <a:ext cx="10218481" cy="570262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6442502"/>
            <a:ext cx="39034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err="1">
                <a:solidFill>
                  <a:srgbClr val="222222"/>
                </a:solidFill>
                <a:latin typeface="Arial" panose="020B0604020202020204" pitchFamily="34" charset="0"/>
              </a:rPr>
              <a:t>Gatys</a:t>
            </a:r>
            <a:r>
              <a:rPr lang="en-US" sz="700" dirty="0">
                <a:solidFill>
                  <a:srgbClr val="222222"/>
                </a:solidFill>
                <a:latin typeface="Arial" panose="020B0604020202020204" pitchFamily="34" charset="0"/>
              </a:rPr>
              <a:t>, Leon A., Alexander S. Ecker, and Matthias </a:t>
            </a:r>
            <a:r>
              <a:rPr lang="en-US" sz="700" dirty="0" err="1">
                <a:solidFill>
                  <a:srgbClr val="222222"/>
                </a:solidFill>
                <a:latin typeface="Arial" panose="020B0604020202020204" pitchFamily="34" charset="0"/>
              </a:rPr>
              <a:t>Bethge</a:t>
            </a:r>
            <a:r>
              <a:rPr lang="en-US" sz="700" dirty="0">
                <a:solidFill>
                  <a:srgbClr val="222222"/>
                </a:solidFill>
                <a:latin typeface="Arial" panose="020B0604020202020204" pitchFamily="34" charset="0"/>
              </a:rPr>
              <a:t>. "Image style transfer using convolutional neural networks." </a:t>
            </a:r>
            <a:r>
              <a:rPr lang="en-US" sz="7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 conference on computer vision and pattern recognition</a:t>
            </a:r>
            <a:r>
              <a:rPr lang="en-US" sz="700" dirty="0">
                <a:solidFill>
                  <a:srgbClr val="222222"/>
                </a:solidFill>
                <a:latin typeface="Arial" panose="020B0604020202020204" pitchFamily="34" charset="0"/>
              </a:rPr>
              <a:t>. 2016.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53260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ea typeface="Cambria Math" panose="02040503050406030204" pitchFamily="18" charset="0"/>
              </a:rPr>
              <a:t>Alternative</a:t>
            </a:r>
            <a:r>
              <a:rPr lang="hu-HU" dirty="0" smtClean="0">
                <a:ea typeface="Cambria Math" panose="02040503050406030204" pitchFamily="18" charset="0"/>
              </a:rPr>
              <a:t> </a:t>
            </a:r>
            <a:r>
              <a:rPr lang="hu-HU" dirty="0" err="1" smtClean="0">
                <a:ea typeface="Cambria Math" panose="02040503050406030204" pitchFamily="18" charset="0"/>
              </a:rPr>
              <a:t>loss</a:t>
            </a:r>
            <a:r>
              <a:rPr lang="hu-HU" dirty="0" smtClean="0">
                <a:ea typeface="Cambria Math" panose="02040503050406030204" pitchFamily="18" charset="0"/>
              </a:rPr>
              <a:t> </a:t>
            </a:r>
            <a:r>
              <a:rPr lang="hu-HU" dirty="0" err="1" smtClean="0">
                <a:ea typeface="Cambria Math" panose="02040503050406030204" pitchFamily="18" charset="0"/>
              </a:rPr>
              <a:t>functions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3720" cy="452601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hu-HU" dirty="0" smtClean="0"/>
                  <a:t>The </a:t>
                </a:r>
                <a:r>
                  <a:rPr lang="hu-HU" dirty="0" err="1" smtClean="0"/>
                  <a:t>loss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function</a:t>
                </a:r>
                <a:r>
                  <a:rPr lang="hu-HU" dirty="0" smtClean="0"/>
                  <a:t> we </a:t>
                </a:r>
                <a:r>
                  <a:rPr lang="hu-HU" dirty="0" err="1" smtClean="0"/>
                  <a:t>have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seen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previously</a:t>
                </a:r>
                <a:r>
                  <a:rPr lang="hu-HU" dirty="0" smtClean="0"/>
                  <a:t> (</a:t>
                </a:r>
                <a:r>
                  <a:rPr lang="en-US" dirty="0" err="1"/>
                  <a:t>Gatys</a:t>
                </a:r>
                <a:r>
                  <a:rPr lang="en-US" dirty="0"/>
                  <a:t> </a:t>
                </a:r>
                <a:r>
                  <a:rPr lang="hu-HU" dirty="0" smtClean="0"/>
                  <a:t>et </a:t>
                </a:r>
                <a:r>
                  <a:rPr lang="hu-HU" dirty="0" err="1" smtClean="0"/>
                  <a:t>al</a:t>
                </a:r>
                <a:r>
                  <a:rPr lang="hu-HU" dirty="0" smtClean="0"/>
                  <a:t>. 2015):</a:t>
                </a:r>
                <a:endParaRPr lang="hu-HU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hu-HU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hu-HU" i="1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dirty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hu-HU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 dirty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u-HU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hu-HU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hu-HU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 dirty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u-HU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hu-HU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m:rPr>
                            <m:brk m:alnAt="9"/>
                          </m:r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hu-HU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hu-HU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hu-HU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hu-HU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hu-HU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m:rPr>
                            <m:brk m:alnAt="9"/>
                          </m:rPr>
                          <a:rPr lang="hu-HU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𝒢</m:t>
                                </m:r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hu-HU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hu-HU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)−</m:t>
                                </m:r>
                                <m:sSup>
                                  <m:sSupPr>
                                    <m:ctrlP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𝒢</m:t>
                                    </m:r>
                                    <m:r>
                                      <a:rPr lang="hu-HU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e>
                                  <m:sup>
                                    <m:r>
                                      <a:rPr lang="hu-HU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hu-HU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hu-HU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hu-HU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hu-HU" dirty="0" smtClean="0"/>
              </a:p>
              <a:p>
                <a:endParaRPr lang="hu-HU" dirty="0"/>
              </a:p>
              <a:p>
                <a:r>
                  <a:rPr lang="hu-HU" dirty="0" err="1" smtClean="0"/>
                  <a:t>Some</a:t>
                </a:r>
                <a:r>
                  <a:rPr lang="hu-HU" dirty="0" smtClean="0"/>
                  <a:t> </a:t>
                </a:r>
                <a:r>
                  <a:rPr lang="hu-HU" dirty="0" err="1"/>
                  <a:t>other</a:t>
                </a:r>
                <a:r>
                  <a:rPr lang="hu-HU" dirty="0"/>
                  <a:t> </a:t>
                </a:r>
                <a:r>
                  <a:rPr lang="hu-HU" dirty="0" err="1"/>
                  <a:t>choices</a:t>
                </a:r>
                <a:r>
                  <a:rPr lang="hu-HU" dirty="0"/>
                  <a:t> </a:t>
                </a:r>
                <a:r>
                  <a:rPr lang="hu-HU" dirty="0" err="1"/>
                  <a:t>from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literature</a:t>
                </a:r>
                <a:r>
                  <a:rPr lang="hu-HU" dirty="0"/>
                  <a:t> </a:t>
                </a:r>
                <a:r>
                  <a:rPr lang="hu-HU" dirty="0" err="1" smtClean="0"/>
                  <a:t>to</a:t>
                </a:r>
                <a:r>
                  <a:rPr lang="hu-HU" dirty="0" smtClean="0"/>
                  <a:t> </a:t>
                </a:r>
                <a:r>
                  <a:rPr lang="hu-HU" dirty="0" err="1"/>
                  <a:t>include</a:t>
                </a:r>
                <a:r>
                  <a:rPr lang="hu-HU" dirty="0"/>
                  <a:t> in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smtClean="0"/>
                  <a:t>cost </a:t>
                </a:r>
                <a:r>
                  <a:rPr lang="hu-HU" dirty="0" err="1"/>
                  <a:t>function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hu-HU" dirty="0" smtClean="0"/>
                  <a:t>:</a:t>
                </a:r>
              </a:p>
              <a:p>
                <a:pPr marL="0" indent="0">
                  <a:buNone/>
                </a:pPr>
                <a:r>
                  <a:rPr lang="hu-HU" dirty="0" smtClean="0"/>
                  <a:t>   (</a:t>
                </a:r>
                <a:r>
                  <a:rPr lang="hu-HU" dirty="0" err="1"/>
                  <a:t>instead</a:t>
                </a:r>
                <a:r>
                  <a:rPr lang="hu-HU" dirty="0"/>
                  <a:t> of </a:t>
                </a:r>
                <a:r>
                  <a:rPr lang="hu-HU" dirty="0" err="1"/>
                  <a:t>or</a:t>
                </a:r>
                <a:r>
                  <a:rPr lang="hu-HU" dirty="0"/>
                  <a:t> in </a:t>
                </a:r>
                <a:r>
                  <a:rPr lang="hu-HU" dirty="0" err="1"/>
                  <a:t>addition</a:t>
                </a:r>
                <a:r>
                  <a:rPr lang="hu-HU" dirty="0"/>
                  <a:t> </a:t>
                </a:r>
                <a:r>
                  <a:rPr lang="hu-HU" dirty="0" err="1"/>
                  <a:t>to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Gram-matrix</a:t>
                </a:r>
                <a:r>
                  <a:rPr lang="hu-HU" dirty="0"/>
                  <a:t> </a:t>
                </a:r>
                <a:r>
                  <a:rPr lang="hu-HU" dirty="0" err="1"/>
                  <a:t>term</a:t>
                </a:r>
                <a:r>
                  <a:rPr lang="hu-HU" dirty="0"/>
                  <a:t>):</a:t>
                </a:r>
              </a:p>
              <a:p>
                <a:pPr lvl="1"/>
                <a:r>
                  <a:rPr lang="hu-HU" dirty="0" err="1"/>
                  <a:t>Distance</a:t>
                </a:r>
                <a:r>
                  <a:rPr lang="hu-HU" dirty="0"/>
                  <a:t> of </a:t>
                </a:r>
                <a:r>
                  <a:rPr lang="hu-HU" dirty="0" err="1"/>
                  <a:t>mean</a:t>
                </a:r>
                <a:r>
                  <a:rPr lang="hu-HU" dirty="0"/>
                  <a:t> and </a:t>
                </a:r>
                <a:r>
                  <a:rPr lang="hu-HU" dirty="0" err="1"/>
                  <a:t>variance</a:t>
                </a:r>
                <a:r>
                  <a:rPr lang="hu-HU" dirty="0"/>
                  <a:t> of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feature</a:t>
                </a:r>
                <a:r>
                  <a:rPr lang="hu-HU" dirty="0"/>
                  <a:t> </a:t>
                </a:r>
                <a:r>
                  <a:rPr lang="hu-HU" dirty="0" err="1"/>
                  <a:t>vectors</a:t>
                </a:r>
                <a:endParaRPr lang="hu-HU" dirty="0"/>
              </a:p>
              <a:p>
                <a:pPr lvl="1"/>
                <a:r>
                  <a:rPr lang="hu-HU" dirty="0" err="1"/>
                  <a:t>Activation</a:t>
                </a:r>
                <a:r>
                  <a:rPr lang="hu-HU" dirty="0"/>
                  <a:t> </a:t>
                </a:r>
                <a:r>
                  <a:rPr lang="hu-HU" dirty="0" err="1"/>
                  <a:t>histogram</a:t>
                </a:r>
                <a:r>
                  <a:rPr lang="hu-HU" dirty="0"/>
                  <a:t> of </a:t>
                </a:r>
                <a:r>
                  <a:rPr lang="hu-HU" dirty="0" err="1"/>
                  <a:t>feature</a:t>
                </a:r>
                <a:r>
                  <a:rPr lang="hu-HU" dirty="0"/>
                  <a:t> </a:t>
                </a:r>
                <a:r>
                  <a:rPr lang="hu-HU" dirty="0" err="1"/>
                  <a:t>vectors</a:t>
                </a:r>
                <a:endParaRPr lang="hu-HU" dirty="0"/>
              </a:p>
              <a:p>
                <a:pPr lvl="1"/>
                <a:r>
                  <a:rPr lang="hu-HU" dirty="0" err="1"/>
                  <a:t>Distance</a:t>
                </a:r>
                <a:r>
                  <a:rPr lang="hu-HU" dirty="0"/>
                  <a:t> </a:t>
                </a:r>
                <a:r>
                  <a:rPr lang="hu-HU" dirty="0" err="1"/>
                  <a:t>between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Laplace-filtered </a:t>
                </a:r>
                <a:r>
                  <a:rPr lang="hu-HU" dirty="0" err="1"/>
                  <a:t>target</a:t>
                </a:r>
                <a:r>
                  <a:rPr lang="hu-HU" dirty="0"/>
                  <a:t> and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 smtClean="0"/>
                  <a:t>exemplar</a:t>
                </a:r>
                <a:endParaRPr lang="hu-HU" dirty="0" smtClean="0"/>
              </a:p>
              <a:p>
                <a:pPr lvl="1"/>
                <a:r>
                  <a:rPr lang="hu-HU" dirty="0" err="1" smtClean="0"/>
                  <a:t>Distance</a:t>
                </a:r>
                <a:r>
                  <a:rPr lang="hu-HU" dirty="0" smtClean="0"/>
                  <a:t> </a:t>
                </a:r>
                <a:r>
                  <a:rPr lang="hu-HU" dirty="0"/>
                  <a:t>of local patches of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feature</a:t>
                </a:r>
                <a:r>
                  <a:rPr lang="hu-HU" dirty="0"/>
                  <a:t> </a:t>
                </a:r>
                <a:r>
                  <a:rPr lang="hu-HU" dirty="0" err="1" smtClean="0"/>
                  <a:t>vectors</a:t>
                </a:r>
                <a:endParaRPr lang="en-US" dirty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3720" cy="4526014"/>
              </a:xfrm>
              <a:blipFill>
                <a:blip r:embed="rId2"/>
                <a:stretch>
                  <a:fillRect l="-911" t="-2692" b="-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3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4559710" cy="4351338"/>
          </a:xfrm>
        </p:spPr>
        <p:txBody>
          <a:bodyPr>
            <a:normAutofit/>
          </a:bodyPr>
          <a:lstStyle/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smtClean="0"/>
              <a:t> </a:t>
            </a:r>
            <a:r>
              <a:rPr lang="en-US" smtClean="0"/>
              <a:t>Gatys</a:t>
            </a:r>
            <a:r>
              <a:rPr lang="en-US" dirty="0"/>
              <a:t>, Leon A., Alexander S. Ecker, and Matthias </a:t>
            </a:r>
            <a:r>
              <a:rPr lang="en-US" dirty="0" err="1"/>
              <a:t>Bethge</a:t>
            </a:r>
            <a:r>
              <a:rPr lang="en-US" dirty="0"/>
              <a:t>. "A neural algorithm of artistic style." </a:t>
            </a:r>
            <a:r>
              <a:rPr lang="en-US" i="1" dirty="0" err="1"/>
              <a:t>arXiv</a:t>
            </a:r>
            <a:r>
              <a:rPr lang="en-US" i="1" dirty="0"/>
              <a:t> preprint arXiv:1508.06576</a:t>
            </a:r>
            <a:r>
              <a:rPr lang="en-US" dirty="0"/>
              <a:t>(2015</a:t>
            </a:r>
            <a:r>
              <a:rPr lang="en-US" dirty="0" smtClean="0"/>
              <a:t>).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Note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, </a:t>
            </a:r>
            <a:r>
              <a:rPr lang="hu-HU" dirty="0" err="1" smtClean="0"/>
              <a:t>texture</a:t>
            </a:r>
            <a:r>
              <a:rPr lang="hu-HU" dirty="0" smtClean="0"/>
              <a:t> and </a:t>
            </a:r>
            <a:r>
              <a:rPr lang="hu-HU" b="1" dirty="0" err="1" smtClean="0"/>
              <a:t>shapes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transferred</a:t>
            </a:r>
            <a:endParaRPr lang="hu-HU" dirty="0" smtClean="0"/>
          </a:p>
          <a:p>
            <a:endParaRPr lang="hu-HU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937" y="137651"/>
            <a:ext cx="5828625" cy="65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Trained</a:t>
            </a:r>
            <a:r>
              <a:rPr lang="hu-HU" dirty="0" smtClean="0"/>
              <a:t> </a:t>
            </a:r>
            <a:r>
              <a:rPr lang="hu-HU" dirty="0" err="1" smtClean="0"/>
              <a:t>CNNs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optimization-based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r>
              <a:rPr lang="hu-HU" dirty="0" smtClean="0"/>
              <a:t> we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just</a:t>
            </a:r>
            <a:r>
              <a:rPr lang="hu-HU" dirty="0" smtClean="0"/>
              <a:t> </a:t>
            </a:r>
            <a:r>
              <a:rPr lang="hu-HU" dirty="0" err="1" smtClean="0"/>
              <a:t>seen</a:t>
            </a:r>
            <a:r>
              <a:rPr lang="hu-HU" dirty="0" smtClean="0"/>
              <a:t> is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slow</a:t>
            </a:r>
            <a:endParaRPr lang="hu-HU" dirty="0" smtClean="0"/>
          </a:p>
          <a:p>
            <a:r>
              <a:rPr lang="hu-HU" dirty="0" err="1" smtClean="0"/>
              <a:t>Once</a:t>
            </a:r>
            <a:r>
              <a:rPr lang="hu-HU" dirty="0" smtClean="0"/>
              <a:t> we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b="1" dirty="0" smtClean="0"/>
              <a:t>fixed</a:t>
            </a:r>
            <a:r>
              <a:rPr lang="hu-HU" dirty="0" smtClean="0"/>
              <a:t>,</a:t>
            </a:r>
            <a:r>
              <a:rPr lang="hu-HU" b="1" dirty="0" smtClean="0"/>
              <a:t> </a:t>
            </a:r>
            <a:r>
              <a:rPr lang="hu-HU" b="1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,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train</a:t>
            </a:r>
            <a:r>
              <a:rPr lang="hu-HU" dirty="0" smtClean="0"/>
              <a:t> a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learns</a:t>
            </a:r>
            <a:r>
              <a:rPr lang="hu-HU" dirty="0" smtClean="0"/>
              <a:t>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apply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particular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hu-HU" dirty="0"/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application</a:t>
            </a:r>
            <a:r>
              <a:rPr lang="hu-HU" dirty="0" smtClean="0"/>
              <a:t> (i.e. </a:t>
            </a:r>
            <a:r>
              <a:rPr lang="hu-HU" dirty="0" err="1" smtClean="0"/>
              <a:t>forward</a:t>
            </a:r>
            <a:r>
              <a:rPr lang="hu-HU" dirty="0" smtClean="0"/>
              <a:t> </a:t>
            </a:r>
            <a:r>
              <a:rPr lang="hu-HU" dirty="0" err="1" smtClean="0"/>
              <a:t>evaluation</a:t>
            </a:r>
            <a:r>
              <a:rPr lang="hu-HU" dirty="0" smtClean="0"/>
              <a:t>)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is </a:t>
            </a:r>
            <a:r>
              <a:rPr lang="hu-HU" dirty="0" err="1" smtClean="0"/>
              <a:t>fast</a:t>
            </a:r>
            <a:r>
              <a:rPr lang="hu-HU" dirty="0" smtClean="0"/>
              <a:t> (</a:t>
            </a:r>
            <a:r>
              <a:rPr lang="hu-HU" dirty="0" err="1" smtClean="0"/>
              <a:t>even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real-time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/>
              <a:t> </a:t>
            </a:r>
            <a:r>
              <a:rPr lang="hu-HU" dirty="0" smtClean="0"/>
              <a:t>videos!), we </a:t>
            </a:r>
            <a:r>
              <a:rPr lang="hu-HU" dirty="0" err="1" smtClean="0"/>
              <a:t>simply</a:t>
            </a:r>
            <a:r>
              <a:rPr lang="hu-HU" dirty="0" smtClean="0"/>
              <a:t>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send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input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convoution</a:t>
            </a:r>
            <a:r>
              <a:rPr lang="hu-HU" dirty="0" smtClean="0"/>
              <a:t> and </a:t>
            </a:r>
            <a:r>
              <a:rPr lang="hu-HU" dirty="0" err="1" smtClean="0"/>
              <a:t>pooling</a:t>
            </a:r>
            <a:r>
              <a:rPr lang="hu-HU" dirty="0" smtClean="0"/>
              <a:t> </a:t>
            </a:r>
            <a:r>
              <a:rPr lang="hu-HU" dirty="0" err="1" smtClean="0"/>
              <a:t>layers</a:t>
            </a:r>
            <a:endParaRPr lang="hu-HU" dirty="0" smtClean="0"/>
          </a:p>
          <a:p>
            <a:r>
              <a:rPr lang="hu-HU" dirty="0" smtClean="0"/>
              <a:t>Research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showed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train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of </a:t>
            </a:r>
            <a:r>
              <a:rPr lang="hu-HU" dirty="0" err="1" smtClean="0"/>
              <a:t>styles</a:t>
            </a:r>
            <a:r>
              <a:rPr lang="hu-HU" dirty="0"/>
              <a:t> </a:t>
            </a:r>
            <a:r>
              <a:rPr lang="hu-HU" dirty="0" smtClean="0">
                <a:sym typeface="Symbol" panose="05050102010706020507" pitchFamily="18" charset="2"/>
              </a:rPr>
              <a:t> it is </a:t>
            </a:r>
            <a:r>
              <a:rPr lang="hu-HU" dirty="0" err="1" smtClean="0">
                <a:sym typeface="Symbol" panose="05050102010706020507" pitchFamily="18" charset="2"/>
              </a:rPr>
              <a:t>possible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to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b="1" dirty="0" err="1" smtClean="0">
                <a:sym typeface="Symbol" panose="05050102010706020507" pitchFamily="18" charset="2"/>
              </a:rPr>
              <a:t>interpolate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between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styles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Interpolation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styles</a:t>
            </a:r>
            <a:endParaRPr lang="en-US" dirty="0"/>
          </a:p>
        </p:txBody>
      </p:sp>
      <p:pic>
        <p:nvPicPr>
          <p:cNvPr id="1028" name="Picture 4" descr="F:\Work\Girona\NPR-course\materials\Marci\E11_files\sbl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49" y="1825625"/>
            <a:ext cx="6611682" cy="47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9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Working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AI </a:t>
            </a:r>
            <a:r>
              <a:rPr lang="hu-HU" dirty="0" err="1" smtClean="0"/>
              <a:t>drawing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NVIDIA: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digg.com/video/nvidia-ai-drawing</a:t>
            </a:r>
            <a:endParaRPr lang="hu-HU" dirty="0" smtClean="0"/>
          </a:p>
          <a:p>
            <a:r>
              <a:rPr lang="hu-HU" dirty="0" smtClean="0"/>
              <a:t>AI </a:t>
            </a:r>
            <a:r>
              <a:rPr lang="hu-HU" dirty="0" err="1" smtClean="0"/>
              <a:t>fills</a:t>
            </a:r>
            <a:r>
              <a:rPr lang="hu-HU" dirty="0" smtClean="0"/>
              <a:t> </a:t>
            </a:r>
            <a:r>
              <a:rPr lang="hu-HU" dirty="0" err="1" smtClean="0"/>
              <a:t>complete</a:t>
            </a:r>
            <a:r>
              <a:rPr lang="hu-HU" dirty="0" smtClean="0"/>
              <a:t> </a:t>
            </a:r>
            <a:r>
              <a:rPr lang="hu-HU" dirty="0" err="1" smtClean="0"/>
              <a:t>regions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details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region</a:t>
            </a:r>
            <a:r>
              <a:rPr lang="hu-HU" dirty="0" smtClean="0"/>
              <a:t> has a </a:t>
            </a:r>
            <a:r>
              <a:rPr lang="hu-HU" dirty="0" err="1" smtClean="0"/>
              <a:t>semantic</a:t>
            </a:r>
            <a:r>
              <a:rPr lang="hu-HU" dirty="0" smtClean="0"/>
              <a:t> </a:t>
            </a:r>
            <a:r>
              <a:rPr lang="hu-HU" dirty="0" err="1" smtClean="0"/>
              <a:t>label</a:t>
            </a:r>
            <a:endParaRPr lang="en-US" dirty="0"/>
          </a:p>
        </p:txBody>
      </p:sp>
      <p:pic>
        <p:nvPicPr>
          <p:cNvPr id="4" name="p5U4NgVGAw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27020" y="2818289"/>
            <a:ext cx="6393744" cy="359648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061902" y="6414770"/>
            <a:ext cx="2068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Video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Working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deepart.io</a:t>
            </a:r>
            <a:endParaRPr lang="hu-HU" dirty="0" smtClean="0"/>
          </a:p>
          <a:p>
            <a:r>
              <a:rPr lang="hu-HU" dirty="0" smtClean="0"/>
              <a:t>Browser </a:t>
            </a:r>
            <a:r>
              <a:rPr lang="hu-HU" dirty="0" err="1" smtClean="0"/>
              <a:t>interface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neural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endParaRPr lang="hu-HU" dirty="0" smtClean="0"/>
          </a:p>
          <a:p>
            <a:r>
              <a:rPr lang="hu-HU" dirty="0" err="1" smtClean="0"/>
              <a:t>Upload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photo</a:t>
            </a:r>
            <a:r>
              <a:rPr lang="hu-HU" dirty="0" smtClean="0"/>
              <a:t>, </a:t>
            </a:r>
            <a:r>
              <a:rPr lang="hu-HU" dirty="0" err="1" smtClean="0"/>
              <a:t>choose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, </a:t>
            </a:r>
            <a:r>
              <a:rPr lang="hu-HU" dirty="0" err="1" smtClean="0"/>
              <a:t>wait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minutes</a:t>
            </a:r>
            <a:r>
              <a:rPr lang="hu-HU" dirty="0" smtClean="0"/>
              <a:t> and </a:t>
            </a:r>
            <a:r>
              <a:rPr lang="hu-HU" dirty="0" err="1" smtClean="0"/>
              <a:t>voilá</a:t>
            </a:r>
            <a:r>
              <a:rPr lang="hu-HU" dirty="0" smtClean="0"/>
              <a:t>!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499721"/>
            <a:ext cx="5387340" cy="32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Extract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statistics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exemplar</a:t>
            </a:r>
            <a:endParaRPr lang="hu-HU" dirty="0" smtClean="0"/>
          </a:p>
          <a:p>
            <a:pPr lvl="1"/>
            <a:r>
              <a:rPr lang="hu-HU" dirty="0" err="1" smtClean="0"/>
              <a:t>Histogram</a:t>
            </a:r>
            <a:r>
              <a:rPr lang="hu-HU" dirty="0" smtClean="0"/>
              <a:t>,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, </a:t>
            </a:r>
            <a:r>
              <a:rPr lang="hu-HU" dirty="0" err="1" smtClean="0"/>
              <a:t>variance</a:t>
            </a:r>
            <a:r>
              <a:rPr lang="hu-HU" dirty="0" smtClean="0"/>
              <a:t>, </a:t>
            </a:r>
            <a:r>
              <a:rPr lang="hu-HU" dirty="0" err="1" smtClean="0"/>
              <a:t>principal</a:t>
            </a:r>
            <a:r>
              <a:rPr lang="hu-HU" dirty="0" smtClean="0"/>
              <a:t> </a:t>
            </a:r>
            <a:r>
              <a:rPr lang="hu-HU" dirty="0" err="1" smtClean="0"/>
              <a:t>components</a:t>
            </a:r>
            <a:r>
              <a:rPr lang="hu-HU" dirty="0" smtClean="0"/>
              <a:t> of </a:t>
            </a:r>
            <a:r>
              <a:rPr lang="hu-HU" dirty="0" err="1" smtClean="0"/>
              <a:t>colors</a:t>
            </a:r>
            <a:r>
              <a:rPr lang="hu-HU" dirty="0" smtClean="0"/>
              <a:t> (PCA), </a:t>
            </a:r>
            <a:r>
              <a:rPr lang="hu-HU" dirty="0" err="1" smtClean="0"/>
              <a:t>etc</a:t>
            </a:r>
            <a:r>
              <a:rPr lang="hu-HU" dirty="0" smtClean="0"/>
              <a:t>…</a:t>
            </a:r>
          </a:p>
          <a:p>
            <a:r>
              <a:rPr lang="hu-HU" dirty="0" err="1" smtClean="0"/>
              <a:t>Transform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such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statistics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transformed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match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statistics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exemplar</a:t>
            </a:r>
            <a:endParaRPr lang="hu-HU" dirty="0" smtClean="0"/>
          </a:p>
          <a:p>
            <a:pPr lvl="1"/>
            <a:r>
              <a:rPr lang="hu-HU" dirty="0" err="1" smtClean="0"/>
              <a:t>Note</a:t>
            </a:r>
            <a:r>
              <a:rPr lang="hu-HU" dirty="0" smtClean="0"/>
              <a:t>: </a:t>
            </a:r>
            <a:r>
              <a:rPr lang="hu-HU" dirty="0" err="1" smtClean="0"/>
              <a:t>shapes</a:t>
            </a:r>
            <a:r>
              <a:rPr lang="hu-HU" dirty="0" smtClean="0"/>
              <a:t> and in most </a:t>
            </a:r>
            <a:r>
              <a:rPr lang="hu-HU" dirty="0" err="1" smtClean="0"/>
              <a:t>cases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preserved</a:t>
            </a:r>
            <a:endParaRPr lang="hu-HU" dirty="0"/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3" y="4180907"/>
            <a:ext cx="2089376" cy="20768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87" y="4179674"/>
            <a:ext cx="2078733" cy="20787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50" y="4179674"/>
            <a:ext cx="2078098" cy="207809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65261" y="6208602"/>
            <a:ext cx="100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Target</a:t>
            </a:r>
            <a:endParaRPr lang="en-US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650782" y="6239380"/>
            <a:ext cx="81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Source</a:t>
            </a:r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604160" y="6223991"/>
            <a:ext cx="100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Result</a:t>
            </a:r>
            <a:endParaRPr lang="en-US" sz="2000" dirty="0"/>
          </a:p>
        </p:txBody>
      </p:sp>
      <p:sp>
        <p:nvSpPr>
          <p:cNvPr id="14" name="Jobbra nyíl 13"/>
          <p:cNvSpPr/>
          <p:nvPr/>
        </p:nvSpPr>
        <p:spPr>
          <a:xfrm rot="10800000">
            <a:off x="3389272" y="4936060"/>
            <a:ext cx="731237" cy="56532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Working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680700" cy="4351338"/>
          </a:xfrm>
        </p:spPr>
        <p:txBody>
          <a:bodyPr/>
          <a:lstStyle/>
          <a:p>
            <a:r>
              <a:rPr lang="hu-HU" dirty="0" err="1" smtClean="0"/>
              <a:t>Collection</a:t>
            </a:r>
            <a:r>
              <a:rPr lang="hu-HU" dirty="0" smtClean="0"/>
              <a:t> of </a:t>
            </a:r>
            <a:r>
              <a:rPr lang="hu-HU" dirty="0" err="1" smtClean="0"/>
              <a:t>links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implementations</a:t>
            </a:r>
            <a:r>
              <a:rPr lang="hu-HU" dirty="0" smtClean="0"/>
              <a:t> of </a:t>
            </a:r>
            <a:r>
              <a:rPr lang="hu-HU" dirty="0" err="1" smtClean="0"/>
              <a:t>state</a:t>
            </a:r>
            <a:r>
              <a:rPr lang="hu-HU" dirty="0" smtClean="0"/>
              <a:t>-of-</a:t>
            </a:r>
            <a:r>
              <a:rPr lang="hu-HU" dirty="0" err="1" smtClean="0"/>
              <a:t>the</a:t>
            </a:r>
            <a:r>
              <a:rPr lang="hu-HU" dirty="0" smtClean="0"/>
              <a:t>-art </a:t>
            </a:r>
            <a:r>
              <a:rPr lang="hu-HU" dirty="0" err="1" smtClean="0"/>
              <a:t>methods</a:t>
            </a:r>
            <a:r>
              <a:rPr lang="hu-HU" dirty="0" smtClean="0"/>
              <a:t>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github.com/ycjing/Neural-Style-Transfer-Papers</a:t>
            </a:r>
            <a:endParaRPr lang="hu-HU" dirty="0" smtClean="0"/>
          </a:p>
          <a:p>
            <a:pPr lvl="1"/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Torch</a:t>
            </a:r>
            <a:r>
              <a:rPr lang="hu-HU" dirty="0" smtClean="0"/>
              <a:t>, </a:t>
            </a:r>
            <a:r>
              <a:rPr lang="hu-HU" dirty="0" err="1" smtClean="0"/>
              <a:t>TensorFlow</a:t>
            </a:r>
            <a:r>
              <a:rPr lang="hu-HU" dirty="0" smtClean="0"/>
              <a:t>, </a:t>
            </a:r>
            <a:r>
              <a:rPr lang="hu-HU" dirty="0" err="1" smtClean="0"/>
              <a:t>Caffee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Matlab</a:t>
            </a:r>
            <a:r>
              <a:rPr lang="hu-HU" dirty="0" smtClean="0"/>
              <a:t> </a:t>
            </a:r>
            <a:r>
              <a:rPr lang="hu-HU" dirty="0" err="1" smtClean="0"/>
              <a:t>implementations</a:t>
            </a:r>
            <a:endParaRPr lang="hu-HU" dirty="0" smtClean="0"/>
          </a:p>
          <a:p>
            <a:pPr lvl="1"/>
            <a:endParaRPr lang="hu-HU" dirty="0"/>
          </a:p>
          <a:p>
            <a:r>
              <a:rPr lang="hu-HU" dirty="0" err="1" smtClean="0"/>
              <a:t>Commercial</a:t>
            </a:r>
            <a:r>
              <a:rPr lang="hu-HU" dirty="0" smtClean="0"/>
              <a:t> </a:t>
            </a:r>
            <a:r>
              <a:rPr lang="hu-HU" dirty="0" err="1"/>
              <a:t>applications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style</a:t>
            </a:r>
            <a:r>
              <a:rPr lang="hu-HU" dirty="0"/>
              <a:t> </a:t>
            </a:r>
            <a:r>
              <a:rPr lang="hu-HU" dirty="0" err="1"/>
              <a:t>transfer</a:t>
            </a:r>
            <a:r>
              <a:rPr lang="hu-HU" dirty="0"/>
              <a:t>:</a:t>
            </a:r>
          </a:p>
          <a:p>
            <a:pPr lvl="1"/>
            <a:r>
              <a:rPr lang="hu-HU" dirty="0" err="1"/>
              <a:t>Prisma</a:t>
            </a:r>
            <a:r>
              <a:rPr lang="hu-HU" dirty="0"/>
              <a:t>: </a:t>
            </a:r>
            <a:r>
              <a:rPr lang="en-US" dirty="0">
                <a:hlinkClick r:id="rId3"/>
              </a:rPr>
              <a:t>https://prisma-ai.com</a:t>
            </a:r>
            <a:endParaRPr lang="hu-HU" dirty="0"/>
          </a:p>
          <a:p>
            <a:pPr lvl="1"/>
            <a:r>
              <a:rPr lang="hu-HU" dirty="0" err="1"/>
              <a:t>Ostagram</a:t>
            </a:r>
            <a:r>
              <a:rPr lang="hu-HU" dirty="0"/>
              <a:t>: </a:t>
            </a:r>
            <a:r>
              <a:rPr lang="en-US" dirty="0">
                <a:hlinkClick r:id="rId4"/>
              </a:rPr>
              <a:t>https://www.ostagram.me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5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endParaRPr lang="en-US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8" y="1587851"/>
            <a:ext cx="4312122" cy="242408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2" y="2241883"/>
            <a:ext cx="2390775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09" y="1587851"/>
            <a:ext cx="4312123" cy="242408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2" y="4814586"/>
            <a:ext cx="241935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8" y="4183414"/>
            <a:ext cx="4312122" cy="2424797"/>
          </a:xfrm>
          <a:prstGeom prst="rect">
            <a:avLst/>
          </a:prstGeom>
        </p:spPr>
      </p:pic>
      <p:sp>
        <p:nvSpPr>
          <p:cNvPr id="12" name="Felfelé nyíl 11"/>
          <p:cNvSpPr/>
          <p:nvPr/>
        </p:nvSpPr>
        <p:spPr>
          <a:xfrm>
            <a:off x="5157787" y="3434717"/>
            <a:ext cx="1676400" cy="11207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Match</a:t>
            </a:r>
            <a:endParaRPr lang="en-US" dirty="0"/>
          </a:p>
        </p:txBody>
      </p:sp>
      <p:sp>
        <p:nvSpPr>
          <p:cNvPr id="14" name="Jobbra nyíl 13"/>
          <p:cNvSpPr/>
          <p:nvPr/>
        </p:nvSpPr>
        <p:spPr>
          <a:xfrm>
            <a:off x="3583305" y="2274111"/>
            <a:ext cx="1360170" cy="10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Extract</a:t>
            </a:r>
            <a:endParaRPr lang="en-US" dirty="0"/>
          </a:p>
        </p:txBody>
      </p:sp>
      <p:sp>
        <p:nvSpPr>
          <p:cNvPr id="15" name="Jobbra nyíl 14"/>
          <p:cNvSpPr/>
          <p:nvPr/>
        </p:nvSpPr>
        <p:spPr>
          <a:xfrm>
            <a:off x="3583305" y="4814586"/>
            <a:ext cx="1360170" cy="10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Extract</a:t>
            </a:r>
            <a:endParaRPr lang="en-US" dirty="0"/>
          </a:p>
        </p:txBody>
      </p:sp>
      <p:sp>
        <p:nvSpPr>
          <p:cNvPr id="16" name="Jobbra nyíl 15"/>
          <p:cNvSpPr/>
          <p:nvPr/>
        </p:nvSpPr>
        <p:spPr>
          <a:xfrm>
            <a:off x="6882022" y="2274111"/>
            <a:ext cx="1360170" cy="105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Apply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958884" y="3582494"/>
            <a:ext cx="182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Target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958884" y="6153682"/>
            <a:ext cx="182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Source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782" y="4020095"/>
            <a:ext cx="241935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18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Mean</a:t>
            </a:r>
            <a:r>
              <a:rPr lang="hu-HU" dirty="0" smtClean="0"/>
              <a:t> &amp; </a:t>
            </a:r>
            <a:r>
              <a:rPr lang="hu-HU" dirty="0" err="1" smtClean="0"/>
              <a:t>Variance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1071860" cy="467804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Reinhard</a:t>
            </a:r>
            <a:r>
              <a:rPr lang="en-US" dirty="0"/>
              <a:t>, Erik, et al. "Color transfer between images." IEEE Computer graphics and applications 21.5 (2001): 34-41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hu-HU" dirty="0"/>
              <a:t>The image </a:t>
            </a:r>
            <a:r>
              <a:rPr lang="hu-HU" dirty="0" err="1"/>
              <a:t>statistics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match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and </a:t>
            </a:r>
            <a:r>
              <a:rPr lang="hu-HU" dirty="0" err="1" smtClean="0"/>
              <a:t>variance</a:t>
            </a:r>
            <a:r>
              <a:rPr lang="hu-HU" dirty="0" smtClean="0"/>
              <a:t> of </a:t>
            </a:r>
            <a:r>
              <a:rPr lang="hu-HU" dirty="0" err="1" smtClean="0"/>
              <a:t>colors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CIE-</a:t>
            </a:r>
            <a:r>
              <a:rPr lang="hu-HU" dirty="0" err="1" smtClean="0"/>
              <a:t>Lab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smtClean="0"/>
              <a:t>(HSV</a:t>
            </a:r>
            <a:r>
              <a:rPr lang="hu-HU" dirty="0" smtClean="0"/>
              <a:t>, RGB, </a:t>
            </a:r>
            <a:r>
              <a:rPr lang="hu-HU" dirty="0"/>
              <a:t>XYZ </a:t>
            </a:r>
            <a:r>
              <a:rPr lang="hu-HU" dirty="0" err="1"/>
              <a:t>might</a:t>
            </a:r>
            <a:r>
              <a:rPr lang="hu-HU" dirty="0"/>
              <a:t> </a:t>
            </a:r>
            <a:r>
              <a:rPr lang="hu-HU" dirty="0" err="1"/>
              <a:t>produce</a:t>
            </a:r>
            <a:r>
              <a:rPr lang="hu-HU" dirty="0"/>
              <a:t> </a:t>
            </a:r>
            <a:r>
              <a:rPr lang="hu-HU" dirty="0" err="1"/>
              <a:t>nice</a:t>
            </a:r>
            <a:r>
              <a:rPr lang="hu-HU" dirty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too</a:t>
            </a:r>
            <a:r>
              <a:rPr lang="hu-HU" dirty="0" smtClean="0"/>
              <a:t>)</a:t>
            </a:r>
            <a:endParaRPr lang="hu-HU" dirty="0" smtClean="0"/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The </a:t>
            </a:r>
            <a:r>
              <a:rPr lang="hu-HU" dirty="0" err="1" smtClean="0"/>
              <a:t>algorithm</a:t>
            </a:r>
            <a:r>
              <a:rPr lang="hu-HU" dirty="0" smtClean="0"/>
              <a:t> (</a:t>
            </a:r>
            <a:r>
              <a:rPr lang="hu-HU" dirty="0" err="1" smtClean="0"/>
              <a:t>assuming</a:t>
            </a:r>
            <a:r>
              <a:rPr lang="hu-HU" dirty="0" smtClean="0"/>
              <a:t> RGB </a:t>
            </a:r>
            <a:r>
              <a:rPr lang="hu-HU" dirty="0" err="1" smtClean="0"/>
              <a:t>images</a:t>
            </a:r>
            <a:r>
              <a:rPr lang="hu-HU" dirty="0" smtClean="0"/>
              <a:t>):</a:t>
            </a: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Transform</a:t>
            </a:r>
            <a:r>
              <a:rPr lang="hu-HU" dirty="0" smtClean="0"/>
              <a:t> </a:t>
            </a:r>
            <a:r>
              <a:rPr lang="hu-HU" dirty="0" err="1" smtClean="0"/>
              <a:t>both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desired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CIE-</a:t>
            </a:r>
            <a:r>
              <a:rPr lang="hu-HU" dirty="0" err="1" smtClean="0"/>
              <a:t>Lab</a:t>
            </a:r>
            <a:r>
              <a:rPr lang="hu-HU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Compute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and </a:t>
            </a:r>
            <a:r>
              <a:rPr lang="hu-HU" dirty="0" err="1" smtClean="0"/>
              <a:t>variance</a:t>
            </a:r>
            <a:r>
              <a:rPr lang="hu-HU" dirty="0" smtClean="0"/>
              <a:t> of </a:t>
            </a:r>
            <a:r>
              <a:rPr lang="hu-HU" dirty="0" err="1" smtClean="0"/>
              <a:t>all</a:t>
            </a:r>
            <a:r>
              <a:rPr lang="hu-HU" dirty="0" smtClean="0"/>
              <a:t> pixel </a:t>
            </a:r>
            <a:r>
              <a:rPr lang="hu-HU" dirty="0" err="1" smtClean="0"/>
              <a:t>values</a:t>
            </a:r>
            <a:r>
              <a:rPr lang="hu-HU" dirty="0" smtClean="0"/>
              <a:t>, </a:t>
            </a:r>
            <a:r>
              <a:rPr lang="hu-HU" dirty="0" err="1" smtClean="0"/>
              <a:t>separately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source</a:t>
            </a:r>
            <a:r>
              <a:rPr lang="hu-HU" dirty="0" smtClean="0"/>
              <a:t> and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endParaRPr lang="hu-HU" dirty="0" smtClean="0"/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Scale</a:t>
            </a:r>
            <a:r>
              <a:rPr lang="hu-HU" dirty="0" smtClean="0"/>
              <a:t> and shift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image</a:t>
            </a:r>
          </a:p>
          <a:p>
            <a:pPr marL="457200" lvl="1" indent="0">
              <a:buNone/>
            </a:pPr>
            <a:r>
              <a:rPr lang="hu-HU" dirty="0" err="1" smtClean="0"/>
              <a:t>NewColor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:= </a:t>
            </a:r>
            <a:r>
              <a:rPr lang="hu-HU" dirty="0" err="1" smtClean="0">
                <a:sym typeface="Wingdings" panose="05000000000000000000" pitchFamily="2" charset="2"/>
              </a:rPr>
              <a:t>OldColor</a:t>
            </a:r>
            <a:r>
              <a:rPr lang="hu-HU" dirty="0" smtClean="0">
                <a:sym typeface="Wingdings" panose="05000000000000000000" pitchFamily="2" charset="2"/>
              </a:rPr>
              <a:t> – </a:t>
            </a:r>
            <a:r>
              <a:rPr lang="hu-HU" dirty="0" err="1" smtClean="0">
                <a:sym typeface="Wingdings" panose="05000000000000000000" pitchFamily="2" charset="2"/>
              </a:rPr>
              <a:t>TargetMean</a:t>
            </a:r>
            <a:r>
              <a:rPr lang="hu-HU" dirty="0" smtClean="0">
                <a:sym typeface="Wingdings" panose="05000000000000000000" pitchFamily="2" charset="2"/>
              </a:rPr>
              <a:t>                 // </a:t>
            </a:r>
            <a:r>
              <a:rPr lang="hu-HU" dirty="0" err="1" smtClean="0">
                <a:sym typeface="Wingdings" panose="05000000000000000000" pitchFamily="2" charset="2"/>
              </a:rPr>
              <a:t>Subtract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mean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target</a:t>
            </a:r>
            <a:r>
              <a:rPr lang="hu-HU" dirty="0" smtClean="0">
                <a:sym typeface="Wingdings" panose="05000000000000000000" pitchFamily="2" charset="2"/>
              </a:rPr>
              <a:t> image</a:t>
            </a:r>
          </a:p>
          <a:p>
            <a:pPr marL="457200" lvl="1" indent="0">
              <a:buNone/>
            </a:pPr>
            <a:r>
              <a:rPr lang="hu-HU" dirty="0" err="1" smtClean="0">
                <a:sym typeface="Wingdings" panose="05000000000000000000" pitchFamily="2" charset="2"/>
              </a:rPr>
              <a:t>NewColor</a:t>
            </a:r>
            <a:r>
              <a:rPr lang="hu-HU" dirty="0" smtClean="0">
                <a:sym typeface="Wingdings" panose="05000000000000000000" pitchFamily="2" charset="2"/>
              </a:rPr>
              <a:t> *= </a:t>
            </a:r>
            <a:r>
              <a:rPr lang="hu-HU" dirty="0" err="1" smtClean="0">
                <a:sym typeface="Wingdings" panose="05000000000000000000" pitchFamily="2" charset="2"/>
              </a:rPr>
              <a:t>SourceStdDev</a:t>
            </a:r>
            <a:r>
              <a:rPr lang="hu-HU" dirty="0" smtClean="0">
                <a:sym typeface="Wingdings" panose="05000000000000000000" pitchFamily="2" charset="2"/>
              </a:rPr>
              <a:t> / </a:t>
            </a:r>
            <a:r>
              <a:rPr lang="hu-HU" dirty="0" err="1" smtClean="0">
                <a:sym typeface="Wingdings" panose="05000000000000000000" pitchFamily="2" charset="2"/>
              </a:rPr>
              <a:t>TargetStdDev</a:t>
            </a:r>
            <a:r>
              <a:rPr lang="hu-HU" dirty="0" smtClean="0">
                <a:sym typeface="Wingdings" panose="05000000000000000000" pitchFamily="2" charset="2"/>
              </a:rPr>
              <a:t>     // </a:t>
            </a:r>
            <a:r>
              <a:rPr lang="hu-HU" dirty="0" err="1">
                <a:sym typeface="Wingdings" panose="05000000000000000000" pitchFamily="2" charset="2"/>
              </a:rPr>
              <a:t>S</a:t>
            </a:r>
            <a:r>
              <a:rPr lang="hu-HU" dirty="0" err="1" smtClean="0">
                <a:sym typeface="Wingdings" panose="05000000000000000000" pitchFamily="2" charset="2"/>
              </a:rPr>
              <a:t>cale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to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have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same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std</a:t>
            </a:r>
            <a:r>
              <a:rPr lang="hu-HU" dirty="0" smtClean="0">
                <a:sym typeface="Wingdings" panose="05000000000000000000" pitchFamily="2" charset="2"/>
              </a:rPr>
              <a:t>. </a:t>
            </a:r>
            <a:r>
              <a:rPr lang="hu-HU" dirty="0" err="1" smtClean="0">
                <a:sym typeface="Wingdings" panose="05000000000000000000" pitchFamily="2" charset="2"/>
              </a:rPr>
              <a:t>deviation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source</a:t>
            </a:r>
            <a:endParaRPr lang="hu-HU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hu-HU" dirty="0" err="1" smtClean="0">
                <a:sym typeface="Wingdings" panose="05000000000000000000" pitchFamily="2" charset="2"/>
              </a:rPr>
              <a:t>NewColor</a:t>
            </a:r>
            <a:r>
              <a:rPr lang="hu-HU" dirty="0" smtClean="0">
                <a:sym typeface="Wingdings" panose="05000000000000000000" pitchFamily="2" charset="2"/>
              </a:rPr>
              <a:t> += </a:t>
            </a:r>
            <a:r>
              <a:rPr lang="hu-HU" dirty="0" err="1" smtClean="0">
                <a:sym typeface="Wingdings" panose="05000000000000000000" pitchFamily="2" charset="2"/>
              </a:rPr>
              <a:t>SourceMean</a:t>
            </a:r>
            <a:r>
              <a:rPr lang="hu-HU" dirty="0" smtClean="0">
                <a:sym typeface="Wingdings" panose="05000000000000000000" pitchFamily="2" charset="2"/>
              </a:rPr>
              <a:t>                                   // Add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mean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source</a:t>
            </a:r>
            <a:r>
              <a:rPr lang="hu-HU" dirty="0" smtClean="0">
                <a:sym typeface="Wingdings" panose="05000000000000000000" pitchFamily="2" charset="2"/>
              </a:rPr>
              <a:t> image</a:t>
            </a:r>
            <a:endParaRPr lang="hu-HU" dirty="0" smtClean="0"/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Transform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modified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image back </a:t>
            </a:r>
            <a:r>
              <a:rPr lang="hu-HU" dirty="0" err="1" smtClean="0"/>
              <a:t>to</a:t>
            </a:r>
            <a:r>
              <a:rPr lang="hu-HU" dirty="0" smtClean="0"/>
              <a:t> RGB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Mean</a:t>
            </a:r>
            <a:r>
              <a:rPr lang="hu-HU" dirty="0"/>
              <a:t> &amp; </a:t>
            </a:r>
            <a:r>
              <a:rPr lang="hu-HU" dirty="0" err="1"/>
              <a:t>Variance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735819"/>
            <a:ext cx="10515600" cy="4351338"/>
          </a:xfrm>
        </p:spPr>
        <p:txBody>
          <a:bodyPr/>
          <a:lstStyle/>
          <a:p>
            <a:r>
              <a:rPr lang="hu-HU" dirty="0" err="1" smtClean="0"/>
              <a:t>Advantages</a:t>
            </a:r>
            <a:r>
              <a:rPr lang="hu-HU" dirty="0" smtClean="0"/>
              <a:t>: </a:t>
            </a:r>
            <a:r>
              <a:rPr lang="hu-HU" dirty="0" err="1" smtClean="0"/>
              <a:t>simple</a:t>
            </a:r>
            <a:r>
              <a:rPr lang="hu-HU" dirty="0" smtClean="0"/>
              <a:t> and </a:t>
            </a:r>
            <a:r>
              <a:rPr lang="hu-HU" dirty="0" err="1" smtClean="0"/>
              <a:t>fast</a:t>
            </a:r>
            <a:r>
              <a:rPr lang="hu-HU" dirty="0" smtClean="0"/>
              <a:t> (</a:t>
            </a:r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practicals</a:t>
            </a:r>
            <a:r>
              <a:rPr lang="hu-HU" dirty="0" smtClean="0"/>
              <a:t>)</a:t>
            </a:r>
            <a:endParaRPr lang="hu-HU" dirty="0" smtClean="0"/>
          </a:p>
          <a:p>
            <a:r>
              <a:rPr lang="hu-HU" dirty="0" err="1" smtClean="0"/>
              <a:t>Drawbacks</a:t>
            </a:r>
            <a:r>
              <a:rPr lang="hu-HU" dirty="0" smtClean="0"/>
              <a:t>: </a:t>
            </a:r>
            <a:r>
              <a:rPr lang="hu-HU" dirty="0" err="1" smtClean="0"/>
              <a:t>sometimes</a:t>
            </a:r>
            <a:r>
              <a:rPr lang="hu-HU" dirty="0" smtClean="0"/>
              <a:t>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simple</a:t>
            </a:r>
            <a:r>
              <a:rPr lang="hu-HU" dirty="0" smtClean="0"/>
              <a:t>,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look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original</a:t>
            </a:r>
            <a:r>
              <a:rPr lang="hu-HU" dirty="0" smtClean="0"/>
              <a:t> image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viewed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a constant-</a:t>
            </a:r>
            <a:r>
              <a:rPr lang="hu-HU" dirty="0" err="1" smtClean="0"/>
              <a:t>colored</a:t>
            </a:r>
            <a:r>
              <a:rPr lang="hu-HU" dirty="0" smtClean="0"/>
              <a:t> filter </a:t>
            </a:r>
            <a:r>
              <a:rPr lang="hu-HU" dirty="0" smtClean="0"/>
              <a:t>(</a:t>
            </a:r>
            <a:r>
              <a:rPr lang="hu-HU" dirty="0" err="1" smtClean="0"/>
              <a:t>having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4257680"/>
            <a:ext cx="4297679" cy="24159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2" y="4257680"/>
            <a:ext cx="4297678" cy="24159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53" y="3668083"/>
            <a:ext cx="2427247" cy="1606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01" y="3668083"/>
            <a:ext cx="2411919" cy="1606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zövegdoboz 7"/>
          <p:cNvSpPr txBox="1"/>
          <p:nvPr/>
        </p:nvSpPr>
        <p:spPr>
          <a:xfrm>
            <a:off x="2450374" y="6304895"/>
            <a:ext cx="182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Result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531406" y="6267456"/>
            <a:ext cx="182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Result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435112" y="4865921"/>
            <a:ext cx="143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Source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336803" y="4875415"/>
            <a:ext cx="143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Source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2900</Words>
  <Application>Microsoft Office PowerPoint</Application>
  <PresentationFormat>Szélesvásznú</PresentationFormat>
  <Paragraphs>574</Paragraphs>
  <Slides>60</Slides>
  <Notes>0</Notes>
  <HiddenSlides>1</HiddenSlides>
  <MMClips>1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Adobe Photoshop Image</vt:lpstr>
      <vt:lpstr>Style transfer and example-based techniques</vt:lpstr>
      <vt:lpstr>Outline</vt:lpstr>
      <vt:lpstr>Goal of style transfer</vt:lpstr>
      <vt:lpstr>Goal of image style transfer</vt:lpstr>
      <vt:lpstr>What to “transfer”?</vt:lpstr>
      <vt:lpstr>Color transfer</vt:lpstr>
      <vt:lpstr>Color transfer</vt:lpstr>
      <vt:lpstr>Mean &amp; Variance</vt:lpstr>
      <vt:lpstr>Mean &amp; Variance</vt:lpstr>
      <vt:lpstr>Mean &amp; Variance – Reduction</vt:lpstr>
      <vt:lpstr>Mean &amp; Variance – Mip-Mapping</vt:lpstr>
      <vt:lpstr>Variance computation – first method</vt:lpstr>
      <vt:lpstr>Variance computation – second method</vt:lpstr>
      <vt:lpstr>More sophisticated color transfer methods</vt:lpstr>
      <vt:lpstr>More sophisticated color transfer methods</vt:lpstr>
      <vt:lpstr>Texture transfer – Image analogies</vt:lpstr>
      <vt:lpstr>Image analogies</vt:lpstr>
      <vt:lpstr>Image analogies implementation</vt:lpstr>
      <vt:lpstr>Image analogies implementation</vt:lpstr>
      <vt:lpstr>Image analogies implementation</vt:lpstr>
      <vt:lpstr>Image analogies implementation</vt:lpstr>
      <vt:lpstr>Image analogies implementation</vt:lpstr>
      <vt:lpstr>Image analogies implementation</vt:lpstr>
      <vt:lpstr>Image analogies implementation</vt:lpstr>
      <vt:lpstr>Example application: Texture Transfer</vt:lpstr>
      <vt:lpstr>Example application: Texture Transfer</vt:lpstr>
      <vt:lpstr>Example application: Texture Synthesis</vt:lpstr>
      <vt:lpstr>Example application: Texture-by-numbers</vt:lpstr>
      <vt:lpstr>Image analogies summary</vt:lpstr>
      <vt:lpstr>Neural style transfer</vt:lpstr>
      <vt:lpstr>Neural style transfer</vt:lpstr>
      <vt:lpstr>Learning algorithms</vt:lpstr>
      <vt:lpstr>Learning algorithms – key parts</vt:lpstr>
      <vt:lpstr>Learning algorithms – main uses</vt:lpstr>
      <vt:lpstr>Artificial neural networks</vt:lpstr>
      <vt:lpstr>Artificial neural networks</vt:lpstr>
      <vt:lpstr>Activation function examples</vt:lpstr>
      <vt:lpstr>Layers</vt:lpstr>
      <vt:lpstr>Convolutional neural networks</vt:lpstr>
      <vt:lpstr>Convolutional neural networks</vt:lpstr>
      <vt:lpstr>Convolutional neural networks</vt:lpstr>
      <vt:lpstr>Learned filters</vt:lpstr>
      <vt:lpstr>Feature map</vt:lpstr>
      <vt:lpstr>Feature map</vt:lpstr>
      <vt:lpstr>Pooling</vt:lpstr>
      <vt:lpstr>Application: image classification</vt:lpstr>
      <vt:lpstr>Application: image classification</vt:lpstr>
      <vt:lpstr>Neural Style Transfer</vt:lpstr>
      <vt:lpstr>Neural Style Transfer</vt:lpstr>
      <vt:lpstr>Neural Style Transfer</vt:lpstr>
      <vt:lpstr>Computation of loss functions L_C and L_S</vt:lpstr>
      <vt:lpstr>PowerPoint-bemutató</vt:lpstr>
      <vt:lpstr>PowerPoint-bemutató</vt:lpstr>
      <vt:lpstr>Alternative loss functions</vt:lpstr>
      <vt:lpstr>Example results</vt:lpstr>
      <vt:lpstr>Trained CNNs for a different style</vt:lpstr>
      <vt:lpstr>Interpolation between styles</vt:lpstr>
      <vt:lpstr>Working examples</vt:lpstr>
      <vt:lpstr>Working examples</vt:lpstr>
      <vt:lpstr>Working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</cp:lastModifiedBy>
  <cp:revision>245</cp:revision>
  <dcterms:created xsi:type="dcterms:W3CDTF">2019-01-29T11:56:30Z</dcterms:created>
  <dcterms:modified xsi:type="dcterms:W3CDTF">2019-05-12T22:32:12Z</dcterms:modified>
</cp:coreProperties>
</file>