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306" r:id="rId6"/>
    <p:sldId id="307" r:id="rId7"/>
    <p:sldId id="30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4" r:id="rId21"/>
    <p:sldId id="272" r:id="rId22"/>
    <p:sldId id="273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9" r:id="rId36"/>
    <p:sldId id="290" r:id="rId37"/>
    <p:sldId id="288" r:id="rId38"/>
    <p:sldId id="292" r:id="rId39"/>
    <p:sldId id="291" r:id="rId40"/>
    <p:sldId id="293" r:id="rId41"/>
    <p:sldId id="294" r:id="rId42"/>
    <p:sldId id="295" r:id="rId43"/>
    <p:sldId id="296" r:id="rId44"/>
    <p:sldId id="298" r:id="rId45"/>
    <p:sldId id="297" r:id="rId46"/>
    <p:sldId id="299" r:id="rId47"/>
    <p:sldId id="300" r:id="rId48"/>
    <p:sldId id="301" r:id="rId49"/>
    <p:sldId id="310" r:id="rId50"/>
    <p:sldId id="309" r:id="rId51"/>
    <p:sldId id="302" r:id="rId52"/>
    <p:sldId id="303" r:id="rId53"/>
    <p:sldId id="305" r:id="rId54"/>
    <p:sldId id="30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65" autoAdjust="0"/>
    <p:restoredTop sz="95332" autoAdjust="0"/>
  </p:normalViewPr>
  <p:slideViewPr>
    <p:cSldViewPr snapToGrid="0">
      <p:cViewPr varScale="1">
        <p:scale>
          <a:sx n="108" d="100"/>
          <a:sy n="108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3943C-BE3B-4FAB-9308-2E7D01F1D37C}" type="datetimeFigureOut">
              <a:rPr lang="en-US" smtClean="0"/>
              <a:t>2019-04-14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CD6DF-8735-40BE-9DB7-168D52CD3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9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CD6DF-8735-40BE-9DB7-168D52CD33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79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5966-9069-4EF3-9159-4E7A222CD797}" type="datetimeFigureOut">
              <a:rPr lang="en-US" smtClean="0"/>
              <a:t>2019-04-14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B4FC-83FE-41FF-A388-F7B70DD0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1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5966-9069-4EF3-9159-4E7A222CD797}" type="datetimeFigureOut">
              <a:rPr lang="en-US" smtClean="0"/>
              <a:t>2019-04-14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B4FC-83FE-41FF-A388-F7B70DD0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4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5966-9069-4EF3-9159-4E7A222CD797}" type="datetimeFigureOut">
              <a:rPr lang="en-US" smtClean="0"/>
              <a:t>2019-04-14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B4FC-83FE-41FF-A388-F7B70DD0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4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5966-9069-4EF3-9159-4E7A222CD797}" type="datetimeFigureOut">
              <a:rPr lang="en-US" smtClean="0"/>
              <a:t>2019-04-14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B4FC-83FE-41FF-A388-F7B70DD0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9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5966-9069-4EF3-9159-4E7A222CD797}" type="datetimeFigureOut">
              <a:rPr lang="en-US" smtClean="0"/>
              <a:t>2019-04-14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B4FC-83FE-41FF-A388-F7B70DD0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66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5966-9069-4EF3-9159-4E7A222CD797}" type="datetimeFigureOut">
              <a:rPr lang="en-US" smtClean="0"/>
              <a:t>2019-04-14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B4FC-83FE-41FF-A388-F7B70DD0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9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5966-9069-4EF3-9159-4E7A222CD797}" type="datetimeFigureOut">
              <a:rPr lang="en-US" smtClean="0"/>
              <a:t>2019-04-14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B4FC-83FE-41FF-A388-F7B70DD0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5966-9069-4EF3-9159-4E7A222CD797}" type="datetimeFigureOut">
              <a:rPr lang="en-US" smtClean="0"/>
              <a:t>2019-04-14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B4FC-83FE-41FF-A388-F7B70DD0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7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5966-9069-4EF3-9159-4E7A222CD797}" type="datetimeFigureOut">
              <a:rPr lang="en-US" smtClean="0"/>
              <a:t>2019-04-14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B4FC-83FE-41FF-A388-F7B70DD0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8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5966-9069-4EF3-9159-4E7A222CD797}" type="datetimeFigureOut">
              <a:rPr lang="en-US" smtClean="0"/>
              <a:t>2019-04-14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B4FC-83FE-41FF-A388-F7B70DD0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85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5966-9069-4EF3-9159-4E7A222CD797}" type="datetimeFigureOut">
              <a:rPr lang="en-US" smtClean="0"/>
              <a:t>2019-04-14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B4FC-83FE-41FF-A388-F7B70DD0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93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A5966-9069-4EF3-9159-4E7A222CD797}" type="datetimeFigureOut">
              <a:rPr lang="en-US" smtClean="0"/>
              <a:t>2019-04-14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BB4FC-83FE-41FF-A388-F7B70DD0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0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anim_greenscreen.mp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Stroke Based Rendering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65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Based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19511" y="1654121"/>
            <a:ext cx="7123545" cy="3336691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How to implement tones?</a:t>
            </a:r>
          </a:p>
          <a:p>
            <a:r>
              <a:rPr lang="en-US" dirty="0" smtClean="0"/>
              <a:t>A single texture can not represent tones</a:t>
            </a:r>
          </a:p>
          <a:p>
            <a:r>
              <a:rPr lang="en-US" dirty="0" smtClean="0"/>
              <a:t>We need several texture versions: versions for each tone level we want to illustrate</a:t>
            </a:r>
          </a:p>
          <a:p>
            <a:r>
              <a:rPr lang="en-US" dirty="0" smtClean="0"/>
              <a:t>Switch texture according to pixel luminance (quantize luminance first)</a:t>
            </a:r>
          </a:p>
          <a:p>
            <a:r>
              <a:rPr lang="en-US" dirty="0" smtClean="0"/>
              <a:t>Texture change can be smooth (blend textures) or abrupt</a:t>
            </a:r>
          </a:p>
          <a:p>
            <a:r>
              <a:rPr lang="en-US" dirty="0" smtClean="0"/>
              <a:t>Can be efficiently implemented with a 3D texture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83" y="126063"/>
            <a:ext cx="2143125" cy="21431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63" y="4990812"/>
            <a:ext cx="11015537" cy="164089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7672" r="5232" b="2728"/>
          <a:stretch/>
        </p:blipFill>
        <p:spPr>
          <a:xfrm>
            <a:off x="8769927" y="2364618"/>
            <a:ext cx="2447636" cy="2530763"/>
          </a:xfrm>
          <a:prstGeom prst="rect">
            <a:avLst/>
          </a:prstGeom>
        </p:spPr>
      </p:pic>
      <p:cxnSp>
        <p:nvCxnSpPr>
          <p:cNvPr id="8" name="Egyenes összekötő nyíllal 7"/>
          <p:cNvCxnSpPr/>
          <p:nvPr/>
        </p:nvCxnSpPr>
        <p:spPr>
          <a:xfrm flipV="1">
            <a:off x="6687127" y="1654122"/>
            <a:ext cx="2235056" cy="4887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7241309" y="3431832"/>
            <a:ext cx="1422400" cy="1263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zögletes összekötő 16"/>
          <p:cNvCxnSpPr>
            <a:endCxn id="5" idx="1"/>
          </p:cNvCxnSpPr>
          <p:nvPr/>
        </p:nvCxnSpPr>
        <p:spPr>
          <a:xfrm rot="5400000">
            <a:off x="-1005835" y="3967226"/>
            <a:ext cx="3188134" cy="499937"/>
          </a:xfrm>
          <a:prstGeom prst="bentConnector4">
            <a:avLst>
              <a:gd name="adj1" fmla="val 340"/>
              <a:gd name="adj2" fmla="val 145726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16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Based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93134"/>
            <a:ext cx="10515600" cy="2711859"/>
          </a:xfrm>
        </p:spPr>
        <p:txBody>
          <a:bodyPr/>
          <a:lstStyle/>
          <a:p>
            <a:r>
              <a:rPr lang="en-US" b="1" dirty="0" smtClean="0"/>
              <a:t>How to implement uniform screen space density?</a:t>
            </a:r>
          </a:p>
          <a:p>
            <a:r>
              <a:rPr lang="en-US" dirty="0" smtClean="0"/>
              <a:t>Using our tonal hatching textures objects at larger distance will cover smaller pixel area</a:t>
            </a:r>
          </a:p>
          <a:p>
            <a:r>
              <a:rPr lang="en-US" dirty="0" smtClean="0"/>
              <a:t>The effect is that the texture is scaled in image space</a:t>
            </a:r>
          </a:p>
          <a:p>
            <a:r>
              <a:rPr lang="en-US" dirty="0" smtClean="0"/>
              <a:t>Scaling affects stroke density and stroke length/width too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7672" r="5232" b="2728"/>
          <a:stretch/>
        </p:blipFill>
        <p:spPr>
          <a:xfrm>
            <a:off x="838200" y="4204993"/>
            <a:ext cx="2447636" cy="253076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7672" r="5232" b="2728"/>
          <a:stretch/>
        </p:blipFill>
        <p:spPr>
          <a:xfrm>
            <a:off x="4472982" y="4757196"/>
            <a:ext cx="1220387" cy="12618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7672" r="5232" b="2728"/>
          <a:stretch/>
        </p:blipFill>
        <p:spPr>
          <a:xfrm>
            <a:off x="6967119" y="5081286"/>
            <a:ext cx="600385" cy="62077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7672" r="5232" b="2728"/>
          <a:stretch/>
        </p:blipFill>
        <p:spPr>
          <a:xfrm>
            <a:off x="8996278" y="5278056"/>
            <a:ext cx="219771" cy="227235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9667462" y="4926448"/>
            <a:ext cx="23470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For distant objects individual strokes are blurred together and indistinguishable from each other</a:t>
            </a:r>
          </a:p>
        </p:txBody>
      </p:sp>
    </p:spTree>
    <p:extLst>
      <p:ext uri="{BB962C8B-B14F-4D97-AF65-F5344CB8AC3E}">
        <p14:creationId xmlns:p14="http://schemas.microsoft.com/office/powerpoint/2010/main" val="17574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0421" y="87333"/>
            <a:ext cx="10515600" cy="803918"/>
          </a:xfrm>
        </p:spPr>
        <p:txBody>
          <a:bodyPr/>
          <a:lstStyle/>
          <a:p>
            <a:r>
              <a:rPr lang="en-US" dirty="0" smtClean="0"/>
              <a:t>Texture Based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3557" y="891251"/>
            <a:ext cx="10515600" cy="2291787"/>
          </a:xfrm>
        </p:spPr>
        <p:txBody>
          <a:bodyPr/>
          <a:lstStyle/>
          <a:p>
            <a:r>
              <a:rPr lang="en-US" b="1" dirty="0" smtClean="0"/>
              <a:t>How to implement uniform screen space density?</a:t>
            </a:r>
          </a:p>
          <a:p>
            <a:r>
              <a:rPr lang="en-US" dirty="0" smtClean="0"/>
              <a:t>Solution: Tonal Art Maps (TAM)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Create lower resolution versions for each tone texture</a:t>
            </a:r>
          </a:p>
          <a:p>
            <a:r>
              <a:rPr lang="en-US" dirty="0" smtClean="0"/>
              <a:t>Can be implemented with </a:t>
            </a:r>
            <a:r>
              <a:rPr lang="en-US" dirty="0" err="1" smtClean="0"/>
              <a:t>mip</a:t>
            </a:r>
            <a:r>
              <a:rPr lang="en-US" dirty="0" smtClean="0"/>
              <a:t>-mapping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91" y="3370974"/>
            <a:ext cx="9705766" cy="3487026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424873" y="2969229"/>
            <a:ext cx="112591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Emil </a:t>
            </a:r>
            <a:r>
              <a:rPr lang="en-US" sz="1400" dirty="0" err="1"/>
              <a:t>Praun</a:t>
            </a:r>
            <a:r>
              <a:rPr lang="en-US" sz="1400" dirty="0"/>
              <a:t>, </a:t>
            </a:r>
            <a:r>
              <a:rPr lang="en-US" sz="1400" dirty="0" err="1"/>
              <a:t>Hugues</a:t>
            </a:r>
            <a:r>
              <a:rPr lang="en-US" sz="1400" dirty="0"/>
              <a:t> Hoppe, Matthew Webb, Adam Finkelstein, “Real-time Hatching,” Computer Graphics (SIGGRAPH 2001 Proceedings), pages 581-586. </a:t>
            </a:r>
          </a:p>
        </p:txBody>
      </p:sp>
    </p:spTree>
    <p:extLst>
      <p:ext uri="{BB962C8B-B14F-4D97-AF65-F5344CB8AC3E}">
        <p14:creationId xmlns:p14="http://schemas.microsoft.com/office/powerpoint/2010/main" val="37651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0421" y="87333"/>
            <a:ext cx="10515600" cy="803918"/>
          </a:xfrm>
        </p:spPr>
        <p:txBody>
          <a:bodyPr/>
          <a:lstStyle/>
          <a:p>
            <a:r>
              <a:rPr lang="en-US" dirty="0" smtClean="0"/>
              <a:t>Texture Based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3557" y="891251"/>
            <a:ext cx="10515600" cy="2651685"/>
          </a:xfrm>
        </p:spPr>
        <p:txBody>
          <a:bodyPr>
            <a:normAutofit/>
          </a:bodyPr>
          <a:lstStyle/>
          <a:p>
            <a:r>
              <a:rPr lang="en-US" b="1" dirty="0" smtClean="0"/>
              <a:t>How to implement uniform screen space density?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Create lower resolution versions for each tone texture</a:t>
            </a:r>
          </a:p>
          <a:p>
            <a:r>
              <a:rPr lang="en-US" dirty="0" smtClean="0"/>
              <a:t>Hand drawing these textures are hard</a:t>
            </a:r>
          </a:p>
          <a:p>
            <a:r>
              <a:rPr lang="en-US" dirty="0" smtClean="0"/>
              <a:t>Automatic generation is used</a:t>
            </a:r>
          </a:p>
          <a:p>
            <a:r>
              <a:rPr lang="en-US" dirty="0" smtClean="0"/>
              <a:t>Needs a generator tool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248" y="3542936"/>
            <a:ext cx="8872740" cy="318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1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0421" y="87333"/>
            <a:ext cx="10515600" cy="803918"/>
          </a:xfrm>
        </p:spPr>
        <p:txBody>
          <a:bodyPr/>
          <a:lstStyle/>
          <a:p>
            <a:r>
              <a:rPr lang="en-US" dirty="0" smtClean="0"/>
              <a:t>Texture Based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3557" y="788411"/>
            <a:ext cx="10515600" cy="230516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How to implement uniform screen space density?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Create lower resolution versions for each tone texture</a:t>
            </a:r>
          </a:p>
          <a:p>
            <a:r>
              <a:rPr lang="en-US" dirty="0" smtClean="0"/>
              <a:t>Automatic generation</a:t>
            </a:r>
          </a:p>
          <a:p>
            <a:r>
              <a:rPr lang="en-US" dirty="0" smtClean="0"/>
              <a:t>Start with the lowest resolution of the lightest tone and draw lines in it</a:t>
            </a:r>
          </a:p>
          <a:p>
            <a:r>
              <a:rPr lang="en-US" dirty="0" smtClean="0"/>
              <a:t>For a higher level keep the line positions from previous level and add new ones (line width is fixed in pixels, thus  lines get relatively thinner when moving to higher resolutions)</a:t>
            </a:r>
          </a:p>
          <a:p>
            <a:r>
              <a:rPr lang="en-US" dirty="0" smtClean="0"/>
              <a:t>For a darker tone keep the line positions from the previous tone and add new ones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473" y="3462385"/>
            <a:ext cx="2258642" cy="328142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597" y="3404510"/>
            <a:ext cx="2239459" cy="3440222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1586473" y="3046227"/>
            <a:ext cx="2347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Tone 1</a:t>
            </a:r>
            <a:endParaRPr lang="en-US" dirty="0"/>
          </a:p>
        </p:txBody>
      </p:sp>
      <p:sp>
        <p:nvSpPr>
          <p:cNvPr id="8" name="Téglalap 7"/>
          <p:cNvSpPr/>
          <p:nvPr/>
        </p:nvSpPr>
        <p:spPr>
          <a:xfrm>
            <a:off x="6603597" y="3046228"/>
            <a:ext cx="2347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Tone 2</a:t>
            </a:r>
            <a:endParaRPr lang="en-US" dirty="0"/>
          </a:p>
        </p:txBody>
      </p:sp>
      <p:sp>
        <p:nvSpPr>
          <p:cNvPr id="9" name="Téglalap 8"/>
          <p:cNvSpPr/>
          <p:nvPr/>
        </p:nvSpPr>
        <p:spPr>
          <a:xfrm>
            <a:off x="271549" y="3921951"/>
            <a:ext cx="1398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Level 0</a:t>
            </a:r>
            <a:endParaRPr lang="en-US" dirty="0"/>
          </a:p>
        </p:txBody>
      </p:sp>
      <p:sp>
        <p:nvSpPr>
          <p:cNvPr id="10" name="Téglalap 9"/>
          <p:cNvSpPr/>
          <p:nvPr/>
        </p:nvSpPr>
        <p:spPr>
          <a:xfrm>
            <a:off x="271549" y="5681304"/>
            <a:ext cx="1398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Level 1</a:t>
            </a:r>
            <a:endParaRPr lang="en-US" dirty="0"/>
          </a:p>
        </p:txBody>
      </p:sp>
      <p:sp>
        <p:nvSpPr>
          <p:cNvPr id="11" name="Ellipszis 10"/>
          <p:cNvSpPr/>
          <p:nvPr/>
        </p:nvSpPr>
        <p:spPr>
          <a:xfrm>
            <a:off x="2715794" y="3589708"/>
            <a:ext cx="374647" cy="26727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Ellipszis 13"/>
          <p:cNvSpPr/>
          <p:nvPr/>
        </p:nvSpPr>
        <p:spPr>
          <a:xfrm>
            <a:off x="1586473" y="6097462"/>
            <a:ext cx="1951054" cy="365808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Ellipszis 14"/>
          <p:cNvSpPr/>
          <p:nvPr/>
        </p:nvSpPr>
        <p:spPr>
          <a:xfrm>
            <a:off x="2715794" y="4791488"/>
            <a:ext cx="720133" cy="31160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Görbe összekötő 16"/>
          <p:cNvCxnSpPr>
            <a:stCxn id="11" idx="6"/>
            <a:endCxn id="15" idx="7"/>
          </p:cNvCxnSpPr>
          <p:nvPr/>
        </p:nvCxnSpPr>
        <p:spPr>
          <a:xfrm>
            <a:off x="3090441" y="3723346"/>
            <a:ext cx="240025" cy="1113776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20"/>
          <p:cNvSpPr/>
          <p:nvPr/>
        </p:nvSpPr>
        <p:spPr>
          <a:xfrm>
            <a:off x="3295234" y="5984469"/>
            <a:ext cx="2347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New line in Level 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3" name="Ellipszis 22"/>
          <p:cNvSpPr/>
          <p:nvPr/>
        </p:nvSpPr>
        <p:spPr>
          <a:xfrm>
            <a:off x="7723326" y="3516054"/>
            <a:ext cx="374647" cy="26727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Görbe összekötő 23"/>
          <p:cNvCxnSpPr>
            <a:stCxn id="11" idx="7"/>
            <a:endCxn id="23" idx="1"/>
          </p:cNvCxnSpPr>
          <p:nvPr/>
        </p:nvCxnSpPr>
        <p:spPr>
          <a:xfrm rot="5400000" flipH="1" flipV="1">
            <a:off x="5370056" y="1220715"/>
            <a:ext cx="73654" cy="4742617"/>
          </a:xfrm>
          <a:prstGeom prst="curvedConnector3">
            <a:avLst>
              <a:gd name="adj1" fmla="val 463513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églalap 26"/>
          <p:cNvSpPr/>
          <p:nvPr/>
        </p:nvSpPr>
        <p:spPr>
          <a:xfrm>
            <a:off x="4015413" y="3308839"/>
            <a:ext cx="2347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Keep 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Ellipszis 27"/>
          <p:cNvSpPr/>
          <p:nvPr/>
        </p:nvSpPr>
        <p:spPr>
          <a:xfrm>
            <a:off x="7239785" y="4169726"/>
            <a:ext cx="663725" cy="191880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5062581" y="3947152"/>
            <a:ext cx="2347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New line in Tone 2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0" name="Ellipszis 29"/>
          <p:cNvSpPr/>
          <p:nvPr/>
        </p:nvSpPr>
        <p:spPr>
          <a:xfrm>
            <a:off x="6721311" y="5965060"/>
            <a:ext cx="1376661" cy="261146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Ellipszis 30"/>
          <p:cNvSpPr/>
          <p:nvPr/>
        </p:nvSpPr>
        <p:spPr>
          <a:xfrm>
            <a:off x="6555362" y="6133541"/>
            <a:ext cx="1951054" cy="365808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Ellipszis 31"/>
          <p:cNvSpPr/>
          <p:nvPr/>
        </p:nvSpPr>
        <p:spPr>
          <a:xfrm>
            <a:off x="7117237" y="4947291"/>
            <a:ext cx="980735" cy="240204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églalap 32"/>
          <p:cNvSpPr/>
          <p:nvPr/>
        </p:nvSpPr>
        <p:spPr>
          <a:xfrm>
            <a:off x="8493899" y="4744227"/>
            <a:ext cx="2347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New line in Tone 2, Level 2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34" name="Görbe összekötő 33"/>
          <p:cNvCxnSpPr>
            <a:stCxn id="14" idx="5"/>
            <a:endCxn id="31" idx="3"/>
          </p:cNvCxnSpPr>
          <p:nvPr/>
        </p:nvCxnSpPr>
        <p:spPr>
          <a:xfrm rot="16200000" flipH="1">
            <a:off x="5028405" y="4633095"/>
            <a:ext cx="36079" cy="3589285"/>
          </a:xfrm>
          <a:prstGeom prst="curvedConnector3">
            <a:avLst>
              <a:gd name="adj1" fmla="val 882092"/>
            </a:avLst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églalap 36"/>
          <p:cNvSpPr/>
          <p:nvPr/>
        </p:nvSpPr>
        <p:spPr>
          <a:xfrm>
            <a:off x="4047558" y="6354611"/>
            <a:ext cx="2347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Keep line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9" name="Ellipszis 38"/>
          <p:cNvSpPr/>
          <p:nvPr/>
        </p:nvSpPr>
        <p:spPr>
          <a:xfrm>
            <a:off x="7753936" y="4779929"/>
            <a:ext cx="691989" cy="3149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Görbe összekötő 39"/>
          <p:cNvCxnSpPr>
            <a:stCxn id="15" idx="7"/>
            <a:endCxn id="39" idx="1"/>
          </p:cNvCxnSpPr>
          <p:nvPr/>
        </p:nvCxnSpPr>
        <p:spPr>
          <a:xfrm rot="5400000" flipH="1" flipV="1">
            <a:off x="5587332" y="2569180"/>
            <a:ext cx="11077" cy="4524809"/>
          </a:xfrm>
          <a:prstGeom prst="curvedConnector3">
            <a:avLst>
              <a:gd name="adj1" fmla="val 2580058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örbe összekötő 43"/>
          <p:cNvCxnSpPr>
            <a:stCxn id="28" idx="2"/>
            <a:endCxn id="30" idx="2"/>
          </p:cNvCxnSpPr>
          <p:nvPr/>
        </p:nvCxnSpPr>
        <p:spPr>
          <a:xfrm rot="10800000" flipV="1">
            <a:off x="6721311" y="4265665"/>
            <a:ext cx="518474" cy="1829967"/>
          </a:xfrm>
          <a:prstGeom prst="curvedConnector3">
            <a:avLst>
              <a:gd name="adj1" fmla="val 144091"/>
            </a:avLst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églalap 51"/>
          <p:cNvSpPr/>
          <p:nvPr/>
        </p:nvSpPr>
        <p:spPr>
          <a:xfrm>
            <a:off x="5349483" y="4956106"/>
            <a:ext cx="1311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Keep line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4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3803" y="250420"/>
            <a:ext cx="3793179" cy="1030267"/>
          </a:xfrm>
        </p:spPr>
        <p:txBody>
          <a:bodyPr>
            <a:normAutofit/>
          </a:bodyPr>
          <a:lstStyle/>
          <a:p>
            <a:r>
              <a:rPr lang="en-US" dirty="0" smtClean="0"/>
              <a:t>Tonal Art Maps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5848" y="2225962"/>
            <a:ext cx="3101752" cy="325120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Results</a:t>
            </a:r>
          </a:p>
          <a:p>
            <a:r>
              <a:rPr lang="en-US" dirty="0" smtClean="0"/>
              <a:t>Lines are not blending together on distant objects</a:t>
            </a:r>
          </a:p>
          <a:p>
            <a:r>
              <a:rPr lang="en-US" dirty="0" smtClean="0"/>
              <a:t>Line width is not changing</a:t>
            </a:r>
          </a:p>
          <a:p>
            <a:r>
              <a:rPr lang="en-US" dirty="0" smtClean="0"/>
              <a:t>Screen space density is uniform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708" y="181523"/>
            <a:ext cx="6563303" cy="6522588"/>
          </a:xfrm>
          <a:prstGeom prst="rect">
            <a:avLst/>
          </a:prstGeom>
        </p:spPr>
      </p:pic>
      <p:sp>
        <p:nvSpPr>
          <p:cNvPr id="35" name="Téglalap 34"/>
          <p:cNvSpPr/>
          <p:nvPr/>
        </p:nvSpPr>
        <p:spPr>
          <a:xfrm>
            <a:off x="555848" y="6550223"/>
            <a:ext cx="112591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Emil </a:t>
            </a:r>
            <a:r>
              <a:rPr lang="en-US" sz="1400" dirty="0" err="1"/>
              <a:t>Praun</a:t>
            </a:r>
            <a:r>
              <a:rPr lang="en-US" sz="1400" dirty="0"/>
              <a:t>, </a:t>
            </a:r>
            <a:r>
              <a:rPr lang="en-US" sz="1400" dirty="0" err="1"/>
              <a:t>Hugues</a:t>
            </a:r>
            <a:r>
              <a:rPr lang="en-US" sz="1400" dirty="0"/>
              <a:t> Hoppe, Matthew Webb, Adam Finkelstein, “Real-time Hatching,” Computer Graphics (SIGGRAPH 2001 Proceedings), pages 581-586. </a:t>
            </a:r>
          </a:p>
        </p:txBody>
      </p:sp>
    </p:spTree>
    <p:extLst>
      <p:ext uri="{BB962C8B-B14F-4D97-AF65-F5344CB8AC3E}">
        <p14:creationId xmlns:p14="http://schemas.microsoft.com/office/powerpoint/2010/main" val="16029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7003" y="68860"/>
            <a:ext cx="3793179" cy="1030267"/>
          </a:xfrm>
        </p:spPr>
        <p:txBody>
          <a:bodyPr>
            <a:normAutofit/>
          </a:bodyPr>
          <a:lstStyle/>
          <a:p>
            <a:r>
              <a:rPr lang="en-US" dirty="0" smtClean="0"/>
              <a:t>Tonal Art Maps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34535" y="353083"/>
            <a:ext cx="3101752" cy="4618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Other styles</a:t>
            </a:r>
            <a:endParaRPr lang="en-US" dirty="0"/>
          </a:p>
        </p:txBody>
      </p:sp>
      <p:sp>
        <p:nvSpPr>
          <p:cNvPr id="35" name="Téglalap 34"/>
          <p:cNvSpPr/>
          <p:nvPr/>
        </p:nvSpPr>
        <p:spPr>
          <a:xfrm>
            <a:off x="555848" y="6550223"/>
            <a:ext cx="112591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Emil </a:t>
            </a:r>
            <a:r>
              <a:rPr lang="en-US" sz="1400" dirty="0" err="1"/>
              <a:t>Praun</a:t>
            </a:r>
            <a:r>
              <a:rPr lang="en-US" sz="1400" dirty="0"/>
              <a:t>, </a:t>
            </a:r>
            <a:r>
              <a:rPr lang="en-US" sz="1400" dirty="0" err="1"/>
              <a:t>Hugues</a:t>
            </a:r>
            <a:r>
              <a:rPr lang="en-US" sz="1400" dirty="0"/>
              <a:t> Hoppe, Matthew Webb, Adam Finkelstein, “Real-time Hatching,” Computer Graphics (SIGGRAPH 2001 Proceedings), pages 581-586.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52" y="1071515"/>
            <a:ext cx="4792375" cy="516811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838" y="1099127"/>
            <a:ext cx="5414179" cy="528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Based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5636" y="2244435"/>
            <a:ext cx="7915564" cy="393252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Even with Tonal Art Maps one problem remains</a:t>
            </a:r>
          </a:p>
          <a:p>
            <a:r>
              <a:rPr lang="en-US" b="1" dirty="0" smtClean="0"/>
              <a:t>Good UV mapping should be provided!</a:t>
            </a:r>
          </a:p>
          <a:p>
            <a:r>
              <a:rPr lang="en-US" dirty="0" smtClean="0"/>
              <a:t>Distortion in the mapping is visible on hatching</a:t>
            </a:r>
          </a:p>
          <a:p>
            <a:r>
              <a:rPr lang="en-US" dirty="0" smtClean="0"/>
              <a:t>Triangles should have similar scaling in UV space</a:t>
            </a:r>
          </a:p>
          <a:p>
            <a:r>
              <a:rPr lang="en-US" dirty="0" smtClean="0"/>
              <a:t>Triangles should not distort too much in UV space</a:t>
            </a:r>
          </a:p>
          <a:p>
            <a:r>
              <a:rPr lang="en-US" dirty="0" smtClean="0"/>
              <a:t>We should avoid UV seams</a:t>
            </a:r>
          </a:p>
          <a:p>
            <a:r>
              <a:rPr lang="en-US" dirty="0" smtClean="0"/>
              <a:t>E.g. original TAM paper solved this with covering the surface with overlapping patches (this process is not a usual technique in 3D animation and game pipelines)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476" y="-49692"/>
            <a:ext cx="3228975" cy="6686550"/>
          </a:xfrm>
          <a:prstGeom prst="rect">
            <a:avLst/>
          </a:prstGeom>
        </p:spPr>
      </p:pic>
      <p:cxnSp>
        <p:nvCxnSpPr>
          <p:cNvPr id="5" name="Egyenes összekötő nyíllal 4"/>
          <p:cNvCxnSpPr/>
          <p:nvPr/>
        </p:nvCxnSpPr>
        <p:spPr>
          <a:xfrm flipV="1">
            <a:off x="7832436" y="3934691"/>
            <a:ext cx="1200728" cy="1219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5"/>
          <p:cNvSpPr/>
          <p:nvPr/>
        </p:nvSpPr>
        <p:spPr>
          <a:xfrm>
            <a:off x="466436" y="6482970"/>
            <a:ext cx="112591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Emil </a:t>
            </a:r>
            <a:r>
              <a:rPr lang="en-US" sz="1400" dirty="0" err="1"/>
              <a:t>Praun</a:t>
            </a:r>
            <a:r>
              <a:rPr lang="en-US" sz="1400" dirty="0"/>
              <a:t>, </a:t>
            </a:r>
            <a:r>
              <a:rPr lang="en-US" sz="1400" dirty="0" err="1"/>
              <a:t>Hugues</a:t>
            </a:r>
            <a:r>
              <a:rPr lang="en-US" sz="1400" dirty="0"/>
              <a:t> Hoppe, Matthew Webb, Adam Finkelstein, “Real-time Hatching,” Computer Graphics (SIGGRAPH 2001 Proceedings), pages 581-586. </a:t>
            </a:r>
          </a:p>
        </p:txBody>
      </p:sp>
    </p:spTree>
    <p:extLst>
      <p:ext uri="{BB962C8B-B14F-4D97-AF65-F5344CB8AC3E}">
        <p14:creationId xmlns:p14="http://schemas.microsoft.com/office/powerpoint/2010/main" val="384480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225963"/>
            <a:ext cx="10515600" cy="3950999"/>
          </a:xfrm>
        </p:spPr>
        <p:txBody>
          <a:bodyPr/>
          <a:lstStyle/>
          <a:p>
            <a:r>
              <a:rPr lang="en-US" dirty="0" smtClean="0"/>
              <a:t>Create geometry for each individual stroke</a:t>
            </a:r>
          </a:p>
          <a:p>
            <a:r>
              <a:rPr lang="en-US" dirty="0" smtClean="0"/>
              <a:t>Geometry is usually a textured line strip</a:t>
            </a:r>
          </a:p>
          <a:p>
            <a:r>
              <a:rPr lang="en-US" dirty="0" smtClean="0"/>
              <a:t>Define stroke positions in object space</a:t>
            </a:r>
          </a:p>
          <a:p>
            <a:r>
              <a:rPr lang="en-US" dirty="0" smtClean="0"/>
              <a:t>Extrude strokes to line strips in object space</a:t>
            </a:r>
          </a:p>
          <a:p>
            <a:r>
              <a:rPr lang="en-US" dirty="0" smtClean="0"/>
              <a:t>Render strokes like other 3D geometry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8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8964" y="184941"/>
            <a:ext cx="10515600" cy="826366"/>
          </a:xfrm>
        </p:spPr>
        <p:txBody>
          <a:bodyPr/>
          <a:lstStyle/>
          <a:p>
            <a:r>
              <a:rPr lang="en-US" dirty="0" smtClean="0"/>
              <a:t>Object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7689" y="1182119"/>
            <a:ext cx="7360019" cy="5204645"/>
          </a:xfrm>
        </p:spPr>
        <p:txBody>
          <a:bodyPr>
            <a:normAutofit/>
          </a:bodyPr>
          <a:lstStyle/>
          <a:p>
            <a:r>
              <a:rPr lang="en-US" b="1" dirty="0" smtClean="0"/>
              <a:t>How to define stroke positions on object surface?</a:t>
            </a:r>
          </a:p>
          <a:p>
            <a:r>
              <a:rPr lang="en-US" dirty="0" smtClean="0"/>
              <a:t>I. Simplest method:</a:t>
            </a:r>
          </a:p>
          <a:p>
            <a:pPr lvl="1"/>
            <a:r>
              <a:rPr lang="en-US" dirty="0" smtClean="0"/>
              <a:t>Use texture parameterization</a:t>
            </a:r>
          </a:p>
          <a:p>
            <a:pPr lvl="1"/>
            <a:r>
              <a:rPr lang="en-US" dirty="0" smtClean="0"/>
              <a:t>Define stroke positions in UV space with uniform distribution</a:t>
            </a:r>
          </a:p>
          <a:p>
            <a:pPr lvl="1"/>
            <a:r>
              <a:rPr lang="en-US" dirty="0" smtClean="0"/>
              <a:t>Render a geometry image that flattens triangles in a UV atlas, and renders 3D position to each </a:t>
            </a:r>
            <a:r>
              <a:rPr lang="en-US" dirty="0" err="1" smtClean="0"/>
              <a:t>texel</a:t>
            </a:r>
            <a:r>
              <a:rPr lang="en-US" dirty="0" smtClean="0"/>
              <a:t> (similar to a normal map, but stores object space surface positions instead of </a:t>
            </a:r>
            <a:r>
              <a:rPr lang="en-US" dirty="0" err="1" smtClean="0"/>
              <a:t>normals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For each sample read back the object space position from the geometry image</a:t>
            </a:r>
          </a:p>
          <a:p>
            <a:pPr lvl="1"/>
            <a:r>
              <a:rPr lang="en-US" b="1" dirty="0" smtClean="0"/>
              <a:t>Needs good UV parameterization!</a:t>
            </a:r>
            <a:endParaRPr lang="en-US" b="1" dirty="0"/>
          </a:p>
        </p:txBody>
      </p:sp>
      <p:sp>
        <p:nvSpPr>
          <p:cNvPr id="5" name="Téglalap 4"/>
          <p:cNvSpPr/>
          <p:nvPr/>
        </p:nvSpPr>
        <p:spPr>
          <a:xfrm>
            <a:off x="0" y="6557577"/>
            <a:ext cx="11720945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dirty="0" smtClean="0"/>
              <a:t>GU X., GORTLER S. J., HOPPE H.: Geometry images. In SIGGRAPH ’02 (2002), pp. 355–361.</a:t>
            </a:r>
            <a:endParaRPr lang="en-US" sz="1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983" y="443802"/>
            <a:ext cx="291465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stroke based rendering</a:t>
            </a:r>
          </a:p>
          <a:p>
            <a:r>
              <a:rPr lang="en-US" dirty="0" smtClean="0"/>
              <a:t>Greatest issues of stroke rendering</a:t>
            </a:r>
          </a:p>
          <a:p>
            <a:r>
              <a:rPr lang="en-US" dirty="0" smtClean="0"/>
              <a:t>Stroke rendering using textures</a:t>
            </a:r>
          </a:p>
          <a:p>
            <a:r>
              <a:rPr lang="en-US" dirty="0" smtClean="0"/>
              <a:t>Stroke rendering in object space</a:t>
            </a:r>
          </a:p>
          <a:p>
            <a:r>
              <a:rPr lang="en-US" dirty="0" smtClean="0"/>
              <a:t>Stroke rendering in image space</a:t>
            </a:r>
            <a:endParaRPr lang="hu-HU" dirty="0" smtClean="0"/>
          </a:p>
          <a:p>
            <a:r>
              <a:rPr lang="hu-HU" dirty="0" err="1" smtClean="0"/>
              <a:t>Additional</a:t>
            </a:r>
            <a:r>
              <a:rPr lang="hu-HU" dirty="0" smtClean="0"/>
              <a:t> </a:t>
            </a:r>
            <a:r>
              <a:rPr lang="hu-HU" dirty="0" err="1" smtClean="0"/>
              <a:t>notes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687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8964" y="184941"/>
            <a:ext cx="10515600" cy="826366"/>
          </a:xfrm>
        </p:spPr>
        <p:txBody>
          <a:bodyPr/>
          <a:lstStyle/>
          <a:p>
            <a:r>
              <a:rPr lang="en-US" dirty="0" smtClean="0"/>
              <a:t>Object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8381" y="1214508"/>
            <a:ext cx="7267656" cy="5555748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How to define stroke positions on object surface?</a:t>
            </a:r>
          </a:p>
          <a:p>
            <a:r>
              <a:rPr lang="en-US" dirty="0" smtClean="0"/>
              <a:t>II. Simple method:</a:t>
            </a:r>
          </a:p>
          <a:p>
            <a:pPr lvl="1"/>
            <a:r>
              <a:rPr lang="en-US" dirty="0" smtClean="0"/>
              <a:t>Find circumcircle of each triangle</a:t>
            </a:r>
          </a:p>
          <a:p>
            <a:pPr lvl="1"/>
            <a:r>
              <a:rPr lang="en-US" dirty="0" smtClean="0"/>
              <a:t>Generate uniform sample distribution within circle (</a:t>
            </a:r>
            <a:r>
              <a:rPr lang="en-US" dirty="0" err="1" smtClean="0"/>
              <a:t>Halton</a:t>
            </a:r>
            <a:r>
              <a:rPr lang="en-US" dirty="0" smtClean="0"/>
              <a:t> sequences, or Poisson disk sampling)</a:t>
            </a:r>
          </a:p>
          <a:p>
            <a:pPr lvl="1"/>
            <a:r>
              <a:rPr lang="en-US" dirty="0" smtClean="0"/>
              <a:t>Keep samples that are inside triangle</a:t>
            </a:r>
          </a:p>
          <a:p>
            <a:pPr lvl="1"/>
            <a:r>
              <a:rPr lang="en-US" dirty="0" smtClean="0"/>
              <a:t>How many particle to generate per triangle?</a:t>
            </a:r>
          </a:p>
          <a:p>
            <a:pPr lvl="2"/>
            <a:r>
              <a:rPr lang="en-US" dirty="0" smtClean="0"/>
              <a:t>It should be proportional to surface area</a:t>
            </a:r>
          </a:p>
          <a:p>
            <a:pPr lvl="2"/>
            <a:r>
              <a:rPr lang="en-US" dirty="0" smtClean="0"/>
              <a:t>We can define the maximum number of particles in a scene and distribute it based on triangle surface area ratios</a:t>
            </a:r>
          </a:p>
          <a:p>
            <a:pPr lvl="3"/>
            <a:r>
              <a:rPr lang="en-US" dirty="0" smtClean="0"/>
              <a:t>Good for static, simple scenes</a:t>
            </a:r>
          </a:p>
          <a:p>
            <a:pPr lvl="3"/>
            <a:r>
              <a:rPr lang="en-US" dirty="0" smtClean="0"/>
              <a:t>Limits particle count: predictable performance</a:t>
            </a:r>
          </a:p>
          <a:p>
            <a:pPr lvl="2"/>
            <a:r>
              <a:rPr lang="en-US" dirty="0" smtClean="0"/>
              <a:t>Or we can define the number of particles to use for unit surface area</a:t>
            </a:r>
          </a:p>
          <a:p>
            <a:pPr lvl="3"/>
            <a:r>
              <a:rPr lang="en-US" dirty="0" smtClean="0"/>
              <a:t>Better for dynamic scenes</a:t>
            </a:r>
          </a:p>
          <a:p>
            <a:pPr lvl="3"/>
            <a:r>
              <a:rPr lang="en-US" dirty="0" smtClean="0"/>
              <a:t>Predictable object space density but particle count can go high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525" y="1953164"/>
            <a:ext cx="4943475" cy="37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8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8964" y="184941"/>
            <a:ext cx="10515600" cy="826366"/>
          </a:xfrm>
        </p:spPr>
        <p:txBody>
          <a:bodyPr/>
          <a:lstStyle/>
          <a:p>
            <a:r>
              <a:rPr lang="en-US" dirty="0" smtClean="0"/>
              <a:t>Object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8382" y="1011307"/>
            <a:ext cx="9381288" cy="5306366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How to define stroke positions on object surface</a:t>
            </a:r>
            <a:r>
              <a:rPr lang="hu-HU" b="1" dirty="0" smtClean="0"/>
              <a:t>s</a:t>
            </a:r>
            <a:r>
              <a:rPr lang="en-US" b="1" dirty="0" smtClean="0"/>
              <a:t>?</a:t>
            </a:r>
          </a:p>
          <a:p>
            <a:r>
              <a:rPr lang="en-US" dirty="0" smtClean="0"/>
              <a:t>III. More complicated method:</a:t>
            </a:r>
          </a:p>
          <a:p>
            <a:pPr lvl="1"/>
            <a:r>
              <a:rPr lang="en-US" dirty="0" smtClean="0"/>
              <a:t>Define samples in sample space: uniformly in a 2D rectangle</a:t>
            </a:r>
          </a:p>
          <a:p>
            <a:pPr lvl="1"/>
            <a:r>
              <a:rPr lang="en-US" dirty="0" smtClean="0"/>
              <a:t>Transform from sample space to object space</a:t>
            </a:r>
          </a:p>
          <a:p>
            <a:pPr lvl="1"/>
            <a:r>
              <a:rPr lang="en-US" dirty="0" smtClean="0"/>
              <a:t>Create a </a:t>
            </a:r>
            <a:r>
              <a:rPr lang="en-US" dirty="0" err="1" smtClean="0"/>
              <a:t>Kd</a:t>
            </a:r>
            <a:r>
              <a:rPr lang="en-US" dirty="0" smtClean="0"/>
              <a:t> tree from all triangles of the scene</a:t>
            </a:r>
          </a:p>
          <a:p>
            <a:pPr lvl="1"/>
            <a:r>
              <a:rPr lang="en-US" dirty="0" smtClean="0"/>
              <a:t>In each division step divide proportional to surface area</a:t>
            </a:r>
          </a:p>
          <a:p>
            <a:pPr lvl="2"/>
            <a:r>
              <a:rPr lang="en-US" dirty="0" smtClean="0"/>
              <a:t>Example: triangle 2 and 8 has larger surface area than 1 and 4, thus the first division will leave more space to 8,2 than to 1,4. Etc. …</a:t>
            </a:r>
          </a:p>
          <a:p>
            <a:pPr lvl="1"/>
            <a:r>
              <a:rPr lang="en-US" dirty="0" smtClean="0"/>
              <a:t>The leaves of the </a:t>
            </a:r>
            <a:r>
              <a:rPr lang="en-US" dirty="0" err="1" smtClean="0"/>
              <a:t>kd</a:t>
            </a:r>
            <a:r>
              <a:rPr lang="en-US" dirty="0" smtClean="0"/>
              <a:t> tree correspond to one triangle and a rectangular area in sample space</a:t>
            </a:r>
          </a:p>
          <a:p>
            <a:pPr lvl="1"/>
            <a:r>
              <a:rPr lang="en-US" dirty="0" smtClean="0"/>
              <a:t>To use all samples in sample space, triangles are doubled in sample space to form a rectangle</a:t>
            </a:r>
          </a:p>
          <a:p>
            <a:pPr lvl="1"/>
            <a:r>
              <a:rPr lang="en-US" dirty="0" smtClean="0"/>
              <a:t>To transform a 2D sample position to object space</a:t>
            </a:r>
            <a:r>
              <a:rPr lang="hu-HU" dirty="0" smtClean="0"/>
              <a:t>,</a:t>
            </a:r>
            <a:r>
              <a:rPr lang="en-US" dirty="0" smtClean="0"/>
              <a:t> identify the triangle it is bound to (</a:t>
            </a:r>
            <a:r>
              <a:rPr lang="en-US" dirty="0" err="1" smtClean="0"/>
              <a:t>Kd</a:t>
            </a:r>
            <a:r>
              <a:rPr lang="en-US" dirty="0" smtClean="0"/>
              <a:t> tree leaf), bar</a:t>
            </a:r>
            <a:r>
              <a:rPr lang="hu-HU" dirty="0" smtClean="0"/>
              <a:t>y</a:t>
            </a:r>
            <a:r>
              <a:rPr lang="en-US" dirty="0" smtClean="0"/>
              <a:t>centric coordinates are straightforward using the doubled triangle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7" name="Téglalap 6"/>
          <p:cNvSpPr/>
          <p:nvPr/>
        </p:nvSpPr>
        <p:spPr>
          <a:xfrm>
            <a:off x="240827" y="6431702"/>
            <a:ext cx="116918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Umenhoffer</a:t>
            </a:r>
            <a:r>
              <a:rPr lang="en-US" sz="1600" dirty="0" smtClean="0"/>
              <a:t>, T., </a:t>
            </a:r>
            <a:r>
              <a:rPr lang="en-US" sz="1600" dirty="0" err="1" smtClean="0"/>
              <a:t>Szecsi</a:t>
            </a:r>
            <a:r>
              <a:rPr lang="en-US" sz="1600" dirty="0" smtClean="0"/>
              <a:t>, L., </a:t>
            </a:r>
            <a:r>
              <a:rPr lang="en-US" sz="1600" dirty="0" err="1" smtClean="0"/>
              <a:t>Szirmay-Kalos</a:t>
            </a:r>
            <a:r>
              <a:rPr lang="en-US" sz="1600" dirty="0" smtClean="0"/>
              <a:t>, L.: Hatching for motion picture production. Computer Graphics Forum 30(2), 533{542 (2011)</a:t>
            </a:r>
            <a:endParaRPr lang="en-US" sz="16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729" y="69197"/>
            <a:ext cx="2237580" cy="1999961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670" y="2159570"/>
            <a:ext cx="2055698" cy="170851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592" y="4179320"/>
            <a:ext cx="2088125" cy="2289023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10769600" y="1355566"/>
            <a:ext cx="1163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Triangles</a:t>
            </a:r>
            <a:endParaRPr lang="en-US" dirty="0"/>
          </a:p>
        </p:txBody>
      </p:sp>
      <p:sp>
        <p:nvSpPr>
          <p:cNvPr id="15" name="Téglalap 14"/>
          <p:cNvSpPr/>
          <p:nvPr/>
        </p:nvSpPr>
        <p:spPr>
          <a:xfrm>
            <a:off x="10852728" y="2310240"/>
            <a:ext cx="1163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Kd</a:t>
            </a:r>
            <a:r>
              <a:rPr lang="en-US" dirty="0" smtClean="0"/>
              <a:t> tree</a:t>
            </a:r>
            <a:endParaRPr lang="en-US" dirty="0"/>
          </a:p>
        </p:txBody>
      </p:sp>
      <p:sp>
        <p:nvSpPr>
          <p:cNvPr id="16" name="Téglalap 15"/>
          <p:cNvSpPr/>
          <p:nvPr/>
        </p:nvSpPr>
        <p:spPr>
          <a:xfrm>
            <a:off x="10522868" y="4136874"/>
            <a:ext cx="1643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Sample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8964" y="184941"/>
            <a:ext cx="10515600" cy="826366"/>
          </a:xfrm>
        </p:spPr>
        <p:txBody>
          <a:bodyPr/>
          <a:lstStyle/>
          <a:p>
            <a:r>
              <a:rPr lang="en-US" dirty="0" smtClean="0"/>
              <a:t>Object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2795" y="1387818"/>
            <a:ext cx="9039543" cy="5306366"/>
          </a:xfrm>
        </p:spPr>
        <p:txBody>
          <a:bodyPr>
            <a:normAutofit/>
          </a:bodyPr>
          <a:lstStyle/>
          <a:p>
            <a:r>
              <a:rPr lang="en-US" b="1" dirty="0" smtClean="0"/>
              <a:t>How to define stroke positions on object surface?</a:t>
            </a:r>
          </a:p>
          <a:p>
            <a:r>
              <a:rPr lang="en-US" dirty="0" smtClean="0"/>
              <a:t>III. More complicated method</a:t>
            </a:r>
          </a:p>
          <a:p>
            <a:pPr lvl="1"/>
            <a:r>
              <a:rPr lang="en-US" dirty="0" smtClean="0"/>
              <a:t>Why this method is better?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No samples are wasted!</a:t>
            </a:r>
          </a:p>
          <a:p>
            <a:pPr lvl="2"/>
            <a:r>
              <a:rPr lang="en-US" dirty="0" smtClean="0"/>
              <a:t>The biggest advantage is not computational efficiency as building the tree is a complex process</a:t>
            </a:r>
          </a:p>
          <a:p>
            <a:pPr lvl="2"/>
            <a:r>
              <a:rPr lang="en-US" dirty="0" smtClean="0"/>
              <a:t>Biggest advantage will be exploited during stroke rejection for representing tones (more on this later …)</a:t>
            </a:r>
          </a:p>
          <a:p>
            <a:pPr lvl="1"/>
            <a:r>
              <a:rPr lang="en-US" dirty="0" smtClean="0"/>
              <a:t>Distortion can occur, but still not too high</a:t>
            </a:r>
          </a:p>
          <a:p>
            <a:endParaRPr lang="en-US" dirty="0" smtClean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729" y="69197"/>
            <a:ext cx="2237580" cy="1999961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611" y="2308387"/>
            <a:ext cx="2055698" cy="170851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184" y="4405161"/>
            <a:ext cx="2088125" cy="2289023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10769600" y="1355566"/>
            <a:ext cx="1163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Triangles</a:t>
            </a:r>
            <a:endParaRPr lang="en-US" dirty="0"/>
          </a:p>
        </p:txBody>
      </p:sp>
      <p:sp>
        <p:nvSpPr>
          <p:cNvPr id="15" name="Téglalap 14"/>
          <p:cNvSpPr/>
          <p:nvPr/>
        </p:nvSpPr>
        <p:spPr>
          <a:xfrm>
            <a:off x="10852728" y="2310240"/>
            <a:ext cx="1163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Kd</a:t>
            </a:r>
            <a:r>
              <a:rPr lang="en-US" dirty="0" smtClean="0"/>
              <a:t> tree</a:t>
            </a:r>
            <a:endParaRPr lang="en-US" dirty="0"/>
          </a:p>
        </p:txBody>
      </p:sp>
      <p:sp>
        <p:nvSpPr>
          <p:cNvPr id="16" name="Téglalap 15"/>
          <p:cNvSpPr/>
          <p:nvPr/>
        </p:nvSpPr>
        <p:spPr>
          <a:xfrm>
            <a:off x="10522868" y="4220495"/>
            <a:ext cx="1643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Sample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93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How to orient strokes?</a:t>
            </a:r>
          </a:p>
          <a:p>
            <a:r>
              <a:rPr lang="en-US" dirty="0" smtClean="0"/>
              <a:t>I. Simplest method:</a:t>
            </a:r>
          </a:p>
          <a:p>
            <a:pPr lvl="1"/>
            <a:r>
              <a:rPr lang="en-US" dirty="0" smtClean="0"/>
              <a:t>Use texture parameterization directions</a:t>
            </a:r>
          </a:p>
          <a:p>
            <a:pPr lvl="1"/>
            <a:r>
              <a:rPr lang="en-US" dirty="0" smtClean="0"/>
              <a:t>Basically tangent and </a:t>
            </a:r>
            <a:r>
              <a:rPr lang="en-US" dirty="0" err="1" smtClean="0"/>
              <a:t>binormal</a:t>
            </a:r>
            <a:r>
              <a:rPr lang="en-US" dirty="0" smtClean="0"/>
              <a:t> vectors (</a:t>
            </a:r>
            <a:r>
              <a:rPr lang="en-US" dirty="0" err="1" smtClean="0"/>
              <a:t>binormals</a:t>
            </a:r>
            <a:r>
              <a:rPr lang="en-US" dirty="0" smtClean="0"/>
              <a:t> for cross hatching)</a:t>
            </a:r>
          </a:p>
          <a:p>
            <a:pPr lvl="1"/>
            <a:r>
              <a:rPr lang="en-US" dirty="0" smtClean="0"/>
              <a:t>These vectors are widely used and built in features of graphics engines</a:t>
            </a:r>
          </a:p>
          <a:p>
            <a:pPr lvl="1"/>
            <a:r>
              <a:rPr lang="en-US" dirty="0" smtClean="0"/>
              <a:t>Easy to calculate</a:t>
            </a:r>
          </a:p>
          <a:p>
            <a:pPr lvl="1"/>
            <a:r>
              <a:rPr lang="en-US" b="1" dirty="0" smtClean="0"/>
              <a:t>Needs good UV parameterization!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6025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2"/>
          <a:srcRect l="11988" r="5638"/>
          <a:stretch/>
        </p:blipFill>
        <p:spPr>
          <a:xfrm>
            <a:off x="7075054" y="365125"/>
            <a:ext cx="4535055" cy="6372225"/>
          </a:xfrm>
          <a:prstGeom prst="rect">
            <a:avLst/>
          </a:prstGeom>
        </p:spPr>
      </p:pic>
      <p:sp>
        <p:nvSpPr>
          <p:cNvPr id="22" name="Szabadkézi sokszög 21"/>
          <p:cNvSpPr/>
          <p:nvPr/>
        </p:nvSpPr>
        <p:spPr>
          <a:xfrm>
            <a:off x="9384147" y="3509817"/>
            <a:ext cx="262423" cy="2262910"/>
          </a:xfrm>
          <a:custGeom>
            <a:avLst/>
            <a:gdLst>
              <a:gd name="connsiteX0" fmla="*/ 175491 w 860667"/>
              <a:gd name="connsiteY0" fmla="*/ 3602182 h 3602182"/>
              <a:gd name="connsiteX1" fmla="*/ 858982 w 860667"/>
              <a:gd name="connsiteY1" fmla="*/ 849745 h 3602182"/>
              <a:gd name="connsiteX2" fmla="*/ 0 w 860667"/>
              <a:gd name="connsiteY2" fmla="*/ 0 h 3602182"/>
              <a:gd name="connsiteX0" fmla="*/ 175491 w 695668"/>
              <a:gd name="connsiteY0" fmla="*/ 3602182 h 3602182"/>
              <a:gd name="connsiteX1" fmla="*/ 692728 w 695668"/>
              <a:gd name="connsiteY1" fmla="*/ 2318327 h 3602182"/>
              <a:gd name="connsiteX2" fmla="*/ 0 w 695668"/>
              <a:gd name="connsiteY2" fmla="*/ 0 h 3602182"/>
              <a:gd name="connsiteX0" fmla="*/ 0 w 525004"/>
              <a:gd name="connsiteY0" fmla="*/ 2281382 h 2281382"/>
              <a:gd name="connsiteX1" fmla="*/ 517237 w 525004"/>
              <a:gd name="connsiteY1" fmla="*/ 997527 h 2281382"/>
              <a:gd name="connsiteX2" fmla="*/ 129309 w 525004"/>
              <a:gd name="connsiteY2" fmla="*/ 0 h 2281382"/>
              <a:gd name="connsiteX0" fmla="*/ 157018 w 420587"/>
              <a:gd name="connsiteY0" fmla="*/ 2170546 h 2170546"/>
              <a:gd name="connsiteX1" fmla="*/ 387928 w 420587"/>
              <a:gd name="connsiteY1" fmla="*/ 997527 h 2170546"/>
              <a:gd name="connsiteX2" fmla="*/ 0 w 420587"/>
              <a:gd name="connsiteY2" fmla="*/ 0 h 2170546"/>
              <a:gd name="connsiteX0" fmla="*/ 157018 w 394405"/>
              <a:gd name="connsiteY0" fmla="*/ 2170546 h 2170546"/>
              <a:gd name="connsiteX1" fmla="*/ 387928 w 394405"/>
              <a:gd name="connsiteY1" fmla="*/ 997527 h 2170546"/>
              <a:gd name="connsiteX2" fmla="*/ 0 w 394405"/>
              <a:gd name="connsiteY2" fmla="*/ 0 h 2170546"/>
              <a:gd name="connsiteX0" fmla="*/ 175490 w 413936"/>
              <a:gd name="connsiteY0" fmla="*/ 2401455 h 2401455"/>
              <a:gd name="connsiteX1" fmla="*/ 406400 w 413936"/>
              <a:gd name="connsiteY1" fmla="*/ 1228436 h 2401455"/>
              <a:gd name="connsiteX2" fmla="*/ 0 w 413936"/>
              <a:gd name="connsiteY2" fmla="*/ 0 h 2401455"/>
              <a:gd name="connsiteX0" fmla="*/ 175490 w 413936"/>
              <a:gd name="connsiteY0" fmla="*/ 2401455 h 2401455"/>
              <a:gd name="connsiteX1" fmla="*/ 406400 w 413936"/>
              <a:gd name="connsiteY1" fmla="*/ 1228436 h 2401455"/>
              <a:gd name="connsiteX2" fmla="*/ 0 w 413936"/>
              <a:gd name="connsiteY2" fmla="*/ 0 h 2401455"/>
              <a:gd name="connsiteX0" fmla="*/ 175490 w 410856"/>
              <a:gd name="connsiteY0" fmla="*/ 2401455 h 2401455"/>
              <a:gd name="connsiteX1" fmla="*/ 406400 w 410856"/>
              <a:gd name="connsiteY1" fmla="*/ 1228436 h 2401455"/>
              <a:gd name="connsiteX2" fmla="*/ 0 w 410856"/>
              <a:gd name="connsiteY2" fmla="*/ 0 h 2401455"/>
              <a:gd name="connsiteX0" fmla="*/ 175490 w 410856"/>
              <a:gd name="connsiteY0" fmla="*/ 2401455 h 2401455"/>
              <a:gd name="connsiteX1" fmla="*/ 406400 w 410856"/>
              <a:gd name="connsiteY1" fmla="*/ 1228436 h 2401455"/>
              <a:gd name="connsiteX2" fmla="*/ 0 w 410856"/>
              <a:gd name="connsiteY2" fmla="*/ 0 h 2401455"/>
              <a:gd name="connsiteX0" fmla="*/ 175490 w 411389"/>
              <a:gd name="connsiteY0" fmla="*/ 2401455 h 2401455"/>
              <a:gd name="connsiteX1" fmla="*/ 406400 w 411389"/>
              <a:gd name="connsiteY1" fmla="*/ 1228436 h 2401455"/>
              <a:gd name="connsiteX2" fmla="*/ 0 w 411389"/>
              <a:gd name="connsiteY2" fmla="*/ 0 h 2401455"/>
              <a:gd name="connsiteX0" fmla="*/ 175490 w 418076"/>
              <a:gd name="connsiteY0" fmla="*/ 2401455 h 2401455"/>
              <a:gd name="connsiteX1" fmla="*/ 406400 w 418076"/>
              <a:gd name="connsiteY1" fmla="*/ 1228436 h 2401455"/>
              <a:gd name="connsiteX2" fmla="*/ 0 w 418076"/>
              <a:gd name="connsiteY2" fmla="*/ 0 h 2401455"/>
              <a:gd name="connsiteX0" fmla="*/ 175490 w 418076"/>
              <a:gd name="connsiteY0" fmla="*/ 2401455 h 2401455"/>
              <a:gd name="connsiteX1" fmla="*/ 406400 w 418076"/>
              <a:gd name="connsiteY1" fmla="*/ 1228436 h 2401455"/>
              <a:gd name="connsiteX2" fmla="*/ 0 w 418076"/>
              <a:gd name="connsiteY2" fmla="*/ 0 h 2401455"/>
              <a:gd name="connsiteX0" fmla="*/ 175490 w 414257"/>
              <a:gd name="connsiteY0" fmla="*/ 2401455 h 2401455"/>
              <a:gd name="connsiteX1" fmla="*/ 406400 w 414257"/>
              <a:gd name="connsiteY1" fmla="*/ 1228436 h 2401455"/>
              <a:gd name="connsiteX2" fmla="*/ 0 w 414257"/>
              <a:gd name="connsiteY2" fmla="*/ 0 h 2401455"/>
              <a:gd name="connsiteX0" fmla="*/ 27709 w 258824"/>
              <a:gd name="connsiteY0" fmla="*/ 2392219 h 2392219"/>
              <a:gd name="connsiteX1" fmla="*/ 258619 w 258824"/>
              <a:gd name="connsiteY1" fmla="*/ 1219200 h 2392219"/>
              <a:gd name="connsiteX2" fmla="*/ 0 w 258824"/>
              <a:gd name="connsiteY2" fmla="*/ 0 h 2392219"/>
              <a:gd name="connsiteX0" fmla="*/ 27709 w 258824"/>
              <a:gd name="connsiteY0" fmla="*/ 2392219 h 2392219"/>
              <a:gd name="connsiteX1" fmla="*/ 258619 w 258824"/>
              <a:gd name="connsiteY1" fmla="*/ 1219200 h 2392219"/>
              <a:gd name="connsiteX2" fmla="*/ 0 w 258824"/>
              <a:gd name="connsiteY2" fmla="*/ 0 h 2392219"/>
              <a:gd name="connsiteX0" fmla="*/ 120072 w 268340"/>
              <a:gd name="connsiteY0" fmla="*/ 2262910 h 2262910"/>
              <a:gd name="connsiteX1" fmla="*/ 258619 w 268340"/>
              <a:gd name="connsiteY1" fmla="*/ 1219200 h 2262910"/>
              <a:gd name="connsiteX2" fmla="*/ 0 w 268340"/>
              <a:gd name="connsiteY2" fmla="*/ 0 h 2262910"/>
              <a:gd name="connsiteX0" fmla="*/ 120072 w 262423"/>
              <a:gd name="connsiteY0" fmla="*/ 2262910 h 2262910"/>
              <a:gd name="connsiteX1" fmla="*/ 258619 w 262423"/>
              <a:gd name="connsiteY1" fmla="*/ 1219200 h 2262910"/>
              <a:gd name="connsiteX2" fmla="*/ 0 w 262423"/>
              <a:gd name="connsiteY2" fmla="*/ 0 h 226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423" h="2262910">
                <a:moveTo>
                  <a:pt x="120072" y="2262910"/>
                </a:moveTo>
                <a:cubicBezTo>
                  <a:pt x="217824" y="1953492"/>
                  <a:pt x="278631" y="1596352"/>
                  <a:pt x="258619" y="1219200"/>
                </a:cubicBezTo>
                <a:cubicBezTo>
                  <a:pt x="238607" y="842048"/>
                  <a:pt x="239375" y="595745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5174673" cy="4351338"/>
          </a:xfrm>
        </p:spPr>
        <p:txBody>
          <a:bodyPr>
            <a:normAutofit/>
          </a:bodyPr>
          <a:lstStyle/>
          <a:p>
            <a:r>
              <a:rPr lang="en-US" b="1" dirty="0" smtClean="0"/>
              <a:t>How to orient strokes?</a:t>
            </a:r>
          </a:p>
          <a:p>
            <a:r>
              <a:rPr lang="en-US" dirty="0" smtClean="0"/>
              <a:t>II. Most widely used</a:t>
            </a:r>
          </a:p>
          <a:p>
            <a:pPr lvl="1"/>
            <a:r>
              <a:rPr lang="en-US" dirty="0" smtClean="0"/>
              <a:t>Use principal curvature directions</a:t>
            </a:r>
          </a:p>
          <a:p>
            <a:pPr lvl="1"/>
            <a:r>
              <a:rPr lang="en-US" dirty="0" smtClean="0"/>
              <a:t>Principal curvature value also defines the bending of the stroke</a:t>
            </a:r>
          </a:p>
          <a:p>
            <a:r>
              <a:rPr lang="en-US" dirty="0" smtClean="0"/>
              <a:t>The strokes are extruded along the circular arc defined by the stroke position, surface normal, curvature direction and curvature radius</a:t>
            </a:r>
            <a:endParaRPr lang="en-US" dirty="0"/>
          </a:p>
        </p:txBody>
      </p:sp>
      <p:cxnSp>
        <p:nvCxnSpPr>
          <p:cNvPr id="7" name="Egyenes összekötő nyíllal 6"/>
          <p:cNvCxnSpPr/>
          <p:nvPr/>
        </p:nvCxnSpPr>
        <p:spPr>
          <a:xfrm flipH="1" flipV="1">
            <a:off x="9380221" y="3037841"/>
            <a:ext cx="230504" cy="165877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églalap 7"/>
          <p:cNvSpPr/>
          <p:nvPr/>
        </p:nvSpPr>
        <p:spPr>
          <a:xfrm>
            <a:off x="8279793" y="4318106"/>
            <a:ext cx="1541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Stroke position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8109266" y="2622342"/>
            <a:ext cx="15411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Principal curvature direction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Egyenes összekötő nyíllal 12"/>
          <p:cNvCxnSpPr/>
          <p:nvPr/>
        </p:nvCxnSpPr>
        <p:spPr>
          <a:xfrm>
            <a:off x="9650411" y="4794971"/>
            <a:ext cx="1036062" cy="24019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églalap 18"/>
          <p:cNvSpPr/>
          <p:nvPr/>
        </p:nvSpPr>
        <p:spPr>
          <a:xfrm>
            <a:off x="9938024" y="4576514"/>
            <a:ext cx="1541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92D050"/>
                </a:solidFill>
              </a:rPr>
              <a:t>Normal vector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9557385" y="4696611"/>
            <a:ext cx="186055" cy="1784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églalap 24"/>
          <p:cNvSpPr/>
          <p:nvPr/>
        </p:nvSpPr>
        <p:spPr>
          <a:xfrm>
            <a:off x="8067546" y="5582217"/>
            <a:ext cx="1541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Stroke curve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98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space methods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019" y="365125"/>
            <a:ext cx="5028025" cy="6329506"/>
          </a:xfrm>
          <a:prstGeom prst="rect">
            <a:avLst/>
          </a:prstGeom>
        </p:spPr>
      </p:pic>
      <p:sp>
        <p:nvSpPr>
          <p:cNvPr id="11" name="Szabadkézi sokszög 10"/>
          <p:cNvSpPr/>
          <p:nvPr/>
        </p:nvSpPr>
        <p:spPr>
          <a:xfrm>
            <a:off x="9402621" y="3232725"/>
            <a:ext cx="236629" cy="2641601"/>
          </a:xfrm>
          <a:custGeom>
            <a:avLst/>
            <a:gdLst>
              <a:gd name="connsiteX0" fmla="*/ 175491 w 860667"/>
              <a:gd name="connsiteY0" fmla="*/ 3602182 h 3602182"/>
              <a:gd name="connsiteX1" fmla="*/ 858982 w 860667"/>
              <a:gd name="connsiteY1" fmla="*/ 849745 h 3602182"/>
              <a:gd name="connsiteX2" fmla="*/ 0 w 860667"/>
              <a:gd name="connsiteY2" fmla="*/ 0 h 3602182"/>
              <a:gd name="connsiteX0" fmla="*/ 175491 w 695668"/>
              <a:gd name="connsiteY0" fmla="*/ 3602182 h 3602182"/>
              <a:gd name="connsiteX1" fmla="*/ 692728 w 695668"/>
              <a:gd name="connsiteY1" fmla="*/ 2318327 h 3602182"/>
              <a:gd name="connsiteX2" fmla="*/ 0 w 695668"/>
              <a:gd name="connsiteY2" fmla="*/ 0 h 3602182"/>
              <a:gd name="connsiteX0" fmla="*/ 0 w 525004"/>
              <a:gd name="connsiteY0" fmla="*/ 2281382 h 2281382"/>
              <a:gd name="connsiteX1" fmla="*/ 517237 w 525004"/>
              <a:gd name="connsiteY1" fmla="*/ 997527 h 2281382"/>
              <a:gd name="connsiteX2" fmla="*/ 129309 w 525004"/>
              <a:gd name="connsiteY2" fmla="*/ 0 h 2281382"/>
              <a:gd name="connsiteX0" fmla="*/ 157018 w 420587"/>
              <a:gd name="connsiteY0" fmla="*/ 2170546 h 2170546"/>
              <a:gd name="connsiteX1" fmla="*/ 387928 w 420587"/>
              <a:gd name="connsiteY1" fmla="*/ 997527 h 2170546"/>
              <a:gd name="connsiteX2" fmla="*/ 0 w 420587"/>
              <a:gd name="connsiteY2" fmla="*/ 0 h 2170546"/>
              <a:gd name="connsiteX0" fmla="*/ 157018 w 394405"/>
              <a:gd name="connsiteY0" fmla="*/ 2170546 h 2170546"/>
              <a:gd name="connsiteX1" fmla="*/ 387928 w 394405"/>
              <a:gd name="connsiteY1" fmla="*/ 997527 h 2170546"/>
              <a:gd name="connsiteX2" fmla="*/ 0 w 394405"/>
              <a:gd name="connsiteY2" fmla="*/ 0 h 2170546"/>
              <a:gd name="connsiteX0" fmla="*/ 175490 w 413936"/>
              <a:gd name="connsiteY0" fmla="*/ 2401455 h 2401455"/>
              <a:gd name="connsiteX1" fmla="*/ 406400 w 413936"/>
              <a:gd name="connsiteY1" fmla="*/ 1228436 h 2401455"/>
              <a:gd name="connsiteX2" fmla="*/ 0 w 413936"/>
              <a:gd name="connsiteY2" fmla="*/ 0 h 2401455"/>
              <a:gd name="connsiteX0" fmla="*/ 175490 w 413936"/>
              <a:gd name="connsiteY0" fmla="*/ 2401455 h 2401455"/>
              <a:gd name="connsiteX1" fmla="*/ 406400 w 413936"/>
              <a:gd name="connsiteY1" fmla="*/ 1228436 h 2401455"/>
              <a:gd name="connsiteX2" fmla="*/ 0 w 413936"/>
              <a:gd name="connsiteY2" fmla="*/ 0 h 2401455"/>
              <a:gd name="connsiteX0" fmla="*/ 175490 w 410856"/>
              <a:gd name="connsiteY0" fmla="*/ 2401455 h 2401455"/>
              <a:gd name="connsiteX1" fmla="*/ 406400 w 410856"/>
              <a:gd name="connsiteY1" fmla="*/ 1228436 h 2401455"/>
              <a:gd name="connsiteX2" fmla="*/ 0 w 410856"/>
              <a:gd name="connsiteY2" fmla="*/ 0 h 2401455"/>
              <a:gd name="connsiteX0" fmla="*/ 175490 w 410856"/>
              <a:gd name="connsiteY0" fmla="*/ 2401455 h 2401455"/>
              <a:gd name="connsiteX1" fmla="*/ 406400 w 410856"/>
              <a:gd name="connsiteY1" fmla="*/ 1228436 h 2401455"/>
              <a:gd name="connsiteX2" fmla="*/ 0 w 410856"/>
              <a:gd name="connsiteY2" fmla="*/ 0 h 2401455"/>
              <a:gd name="connsiteX0" fmla="*/ 175490 w 411389"/>
              <a:gd name="connsiteY0" fmla="*/ 2401455 h 2401455"/>
              <a:gd name="connsiteX1" fmla="*/ 406400 w 411389"/>
              <a:gd name="connsiteY1" fmla="*/ 1228436 h 2401455"/>
              <a:gd name="connsiteX2" fmla="*/ 0 w 411389"/>
              <a:gd name="connsiteY2" fmla="*/ 0 h 2401455"/>
              <a:gd name="connsiteX0" fmla="*/ 175490 w 418076"/>
              <a:gd name="connsiteY0" fmla="*/ 2401455 h 2401455"/>
              <a:gd name="connsiteX1" fmla="*/ 406400 w 418076"/>
              <a:gd name="connsiteY1" fmla="*/ 1228436 h 2401455"/>
              <a:gd name="connsiteX2" fmla="*/ 0 w 418076"/>
              <a:gd name="connsiteY2" fmla="*/ 0 h 2401455"/>
              <a:gd name="connsiteX0" fmla="*/ 175490 w 418076"/>
              <a:gd name="connsiteY0" fmla="*/ 2401455 h 2401455"/>
              <a:gd name="connsiteX1" fmla="*/ 406400 w 418076"/>
              <a:gd name="connsiteY1" fmla="*/ 1228436 h 2401455"/>
              <a:gd name="connsiteX2" fmla="*/ 0 w 418076"/>
              <a:gd name="connsiteY2" fmla="*/ 0 h 2401455"/>
              <a:gd name="connsiteX0" fmla="*/ 175490 w 414257"/>
              <a:gd name="connsiteY0" fmla="*/ 2401455 h 2401455"/>
              <a:gd name="connsiteX1" fmla="*/ 406400 w 414257"/>
              <a:gd name="connsiteY1" fmla="*/ 1228436 h 2401455"/>
              <a:gd name="connsiteX2" fmla="*/ 0 w 414257"/>
              <a:gd name="connsiteY2" fmla="*/ 0 h 2401455"/>
              <a:gd name="connsiteX0" fmla="*/ 27709 w 258824"/>
              <a:gd name="connsiteY0" fmla="*/ 2392219 h 2392219"/>
              <a:gd name="connsiteX1" fmla="*/ 258619 w 258824"/>
              <a:gd name="connsiteY1" fmla="*/ 1219200 h 2392219"/>
              <a:gd name="connsiteX2" fmla="*/ 0 w 258824"/>
              <a:gd name="connsiteY2" fmla="*/ 0 h 2392219"/>
              <a:gd name="connsiteX0" fmla="*/ 27709 w 258824"/>
              <a:gd name="connsiteY0" fmla="*/ 2392219 h 2392219"/>
              <a:gd name="connsiteX1" fmla="*/ 258619 w 258824"/>
              <a:gd name="connsiteY1" fmla="*/ 1219200 h 2392219"/>
              <a:gd name="connsiteX2" fmla="*/ 0 w 258824"/>
              <a:gd name="connsiteY2" fmla="*/ 0 h 2392219"/>
              <a:gd name="connsiteX0" fmla="*/ 120072 w 268340"/>
              <a:gd name="connsiteY0" fmla="*/ 2262910 h 2262910"/>
              <a:gd name="connsiteX1" fmla="*/ 258619 w 268340"/>
              <a:gd name="connsiteY1" fmla="*/ 1219200 h 2262910"/>
              <a:gd name="connsiteX2" fmla="*/ 0 w 268340"/>
              <a:gd name="connsiteY2" fmla="*/ 0 h 2262910"/>
              <a:gd name="connsiteX0" fmla="*/ 120072 w 262423"/>
              <a:gd name="connsiteY0" fmla="*/ 2262910 h 2262910"/>
              <a:gd name="connsiteX1" fmla="*/ 258619 w 262423"/>
              <a:gd name="connsiteY1" fmla="*/ 1219200 h 2262910"/>
              <a:gd name="connsiteX2" fmla="*/ 0 w 262423"/>
              <a:gd name="connsiteY2" fmla="*/ 0 h 2262910"/>
              <a:gd name="connsiteX0" fmla="*/ 101599 w 243078"/>
              <a:gd name="connsiteY0" fmla="*/ 2540001 h 2540001"/>
              <a:gd name="connsiteX1" fmla="*/ 240146 w 243078"/>
              <a:gd name="connsiteY1" fmla="*/ 1496291 h 2540001"/>
              <a:gd name="connsiteX2" fmla="*/ 0 w 243078"/>
              <a:gd name="connsiteY2" fmla="*/ 0 h 2540001"/>
              <a:gd name="connsiteX0" fmla="*/ 147780 w 249854"/>
              <a:gd name="connsiteY0" fmla="*/ 2641601 h 2641601"/>
              <a:gd name="connsiteX1" fmla="*/ 240146 w 249854"/>
              <a:gd name="connsiteY1" fmla="*/ 1496291 h 2641601"/>
              <a:gd name="connsiteX2" fmla="*/ 0 w 249854"/>
              <a:gd name="connsiteY2" fmla="*/ 0 h 2641601"/>
              <a:gd name="connsiteX0" fmla="*/ 147780 w 263045"/>
              <a:gd name="connsiteY0" fmla="*/ 2641601 h 2641601"/>
              <a:gd name="connsiteX1" fmla="*/ 255386 w 263045"/>
              <a:gd name="connsiteY1" fmla="*/ 1511531 h 2641601"/>
              <a:gd name="connsiteX2" fmla="*/ 0 w 263045"/>
              <a:gd name="connsiteY2" fmla="*/ 0 h 2641601"/>
              <a:gd name="connsiteX0" fmla="*/ 147780 w 231979"/>
              <a:gd name="connsiteY0" fmla="*/ 2641601 h 2641601"/>
              <a:gd name="connsiteX1" fmla="*/ 217286 w 231979"/>
              <a:gd name="connsiteY1" fmla="*/ 1521056 h 2641601"/>
              <a:gd name="connsiteX2" fmla="*/ 0 w 231979"/>
              <a:gd name="connsiteY2" fmla="*/ 0 h 2641601"/>
              <a:gd name="connsiteX0" fmla="*/ 147780 w 240570"/>
              <a:gd name="connsiteY0" fmla="*/ 2641601 h 2641601"/>
              <a:gd name="connsiteX1" fmla="*/ 228716 w 240570"/>
              <a:gd name="connsiteY1" fmla="*/ 1519151 h 2641601"/>
              <a:gd name="connsiteX2" fmla="*/ 0 w 240570"/>
              <a:gd name="connsiteY2" fmla="*/ 0 h 2641601"/>
              <a:gd name="connsiteX0" fmla="*/ 147780 w 236629"/>
              <a:gd name="connsiteY0" fmla="*/ 2641601 h 2641601"/>
              <a:gd name="connsiteX1" fmla="*/ 228716 w 236629"/>
              <a:gd name="connsiteY1" fmla="*/ 1519151 h 2641601"/>
              <a:gd name="connsiteX2" fmla="*/ 0 w 236629"/>
              <a:gd name="connsiteY2" fmla="*/ 0 h 2641601"/>
              <a:gd name="connsiteX0" fmla="*/ 147780 w 236629"/>
              <a:gd name="connsiteY0" fmla="*/ 2641601 h 2641601"/>
              <a:gd name="connsiteX1" fmla="*/ 228716 w 236629"/>
              <a:gd name="connsiteY1" fmla="*/ 1519151 h 2641601"/>
              <a:gd name="connsiteX2" fmla="*/ 0 w 236629"/>
              <a:gd name="connsiteY2" fmla="*/ 0 h 264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629" h="2641601">
                <a:moveTo>
                  <a:pt x="147780" y="2641601"/>
                </a:moveTo>
                <a:cubicBezTo>
                  <a:pt x="218862" y="2332183"/>
                  <a:pt x="253346" y="1959418"/>
                  <a:pt x="228716" y="1519151"/>
                </a:cubicBezTo>
                <a:cubicBezTo>
                  <a:pt x="204086" y="1078884"/>
                  <a:pt x="155555" y="637655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Ellipszis 4"/>
          <p:cNvSpPr/>
          <p:nvPr/>
        </p:nvSpPr>
        <p:spPr>
          <a:xfrm>
            <a:off x="9552057" y="4677479"/>
            <a:ext cx="151790" cy="1455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80" y="3553450"/>
            <a:ext cx="4479637" cy="200014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731385" y="3552276"/>
            <a:ext cx="1388303" cy="5007240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14764"/>
            <a:ext cx="5174673" cy="240145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How to render strokes?</a:t>
            </a:r>
          </a:p>
          <a:p>
            <a:r>
              <a:rPr lang="en-US" dirty="0" smtClean="0"/>
              <a:t>Tessellate stroke curve and</a:t>
            </a:r>
          </a:p>
          <a:p>
            <a:r>
              <a:rPr lang="en-US" dirty="0" smtClean="0"/>
              <a:t>Extrude stroke curve to triangle strip</a:t>
            </a:r>
          </a:p>
          <a:p>
            <a:r>
              <a:rPr lang="en-US" dirty="0" smtClean="0"/>
              <a:t>Triangle strip ends can be tapered or rounded</a:t>
            </a:r>
          </a:p>
          <a:p>
            <a:r>
              <a:rPr lang="en-US" dirty="0" smtClean="0"/>
              <a:t>Triangle strip can also be textured and alpha blended</a:t>
            </a:r>
          </a:p>
        </p:txBody>
      </p:sp>
    </p:spTree>
    <p:extLst>
      <p:ext uri="{BB962C8B-B14F-4D97-AF65-F5344CB8AC3E}">
        <p14:creationId xmlns:p14="http://schemas.microsoft.com/office/powerpoint/2010/main" val="118168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How to implement tones?</a:t>
            </a:r>
          </a:p>
          <a:p>
            <a:r>
              <a:rPr lang="en-US" dirty="0" smtClean="0"/>
              <a:t>Strokes should be rejected according to lighting information</a:t>
            </a:r>
          </a:p>
          <a:p>
            <a:r>
              <a:rPr lang="en-US" dirty="0" smtClean="0"/>
              <a:t>Outgoing radiance (visible tone) can be calculated for each surface point, thus for each stroke position</a:t>
            </a:r>
          </a:p>
          <a:p>
            <a:r>
              <a:rPr lang="en-US" dirty="0" smtClean="0"/>
              <a:t>How to decide which strokes to reject?</a:t>
            </a:r>
          </a:p>
          <a:p>
            <a:r>
              <a:rPr lang="en-US" dirty="0" smtClean="0"/>
              <a:t>For efficiency reasons it would be good to make this decision independently from other strokes</a:t>
            </a:r>
          </a:p>
          <a:p>
            <a:pPr lvl="1"/>
            <a:r>
              <a:rPr lang="en-US" dirty="0" smtClean="0"/>
              <a:t>(verifying rendered image tone after each rendered stroke is not feasible)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How to decide which strokes to reject?</a:t>
            </a:r>
          </a:p>
          <a:p>
            <a:r>
              <a:rPr lang="en-US" dirty="0" smtClean="0"/>
              <a:t>Recall our complicated stroke generation method</a:t>
            </a:r>
          </a:p>
          <a:p>
            <a:r>
              <a:rPr lang="en-US" dirty="0" smtClean="0"/>
              <a:t>We used 2D </a:t>
            </a:r>
            <a:r>
              <a:rPr lang="en-US" dirty="0" err="1" smtClean="0"/>
              <a:t>Halton</a:t>
            </a:r>
            <a:r>
              <a:rPr lang="en-US" dirty="0" smtClean="0"/>
              <a:t> series to generate sample positions in sample space</a:t>
            </a:r>
          </a:p>
          <a:p>
            <a:r>
              <a:rPr lang="en-US" dirty="0" err="1" smtClean="0"/>
              <a:t>Halton</a:t>
            </a:r>
            <a:r>
              <a:rPr lang="en-US" dirty="0" smtClean="0"/>
              <a:t> sequence is a low-discrepancy sequence: </a:t>
            </a:r>
          </a:p>
          <a:p>
            <a:pPr lvl="1"/>
            <a:r>
              <a:rPr lang="en-US" dirty="0" smtClean="0"/>
              <a:t>Taking any portion of the sequence fills the space uniformly</a:t>
            </a:r>
          </a:p>
          <a:p>
            <a:pPr lvl="1"/>
            <a:r>
              <a:rPr lang="en-US" dirty="0" smtClean="0"/>
              <a:t>The first N number of samples is just as uniform as the first 2N samples, but the </a:t>
            </a:r>
            <a:r>
              <a:rPr lang="en-US" dirty="0" err="1" smtClean="0"/>
              <a:t>lat</a:t>
            </a:r>
            <a:r>
              <a:rPr lang="hu-HU" dirty="0" smtClean="0"/>
              <a:t>t</a:t>
            </a:r>
            <a:r>
              <a:rPr lang="en-US" dirty="0" err="1" smtClean="0"/>
              <a:t>er</a:t>
            </a:r>
            <a:r>
              <a:rPr lang="en-US" dirty="0" smtClean="0"/>
              <a:t> has higher density</a:t>
            </a:r>
          </a:p>
          <a:p>
            <a:r>
              <a:rPr lang="en-US" dirty="0" smtClean="0"/>
              <a:t>The idea is to reject lines based on their generation sequence number</a:t>
            </a:r>
          </a:p>
          <a:p>
            <a:r>
              <a:rPr lang="en-US" dirty="0" smtClean="0"/>
              <a:t>Simply speaking: if we need a medium tone, we reject the second half of the sequence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846" y="179975"/>
            <a:ext cx="2088125" cy="2289023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0181122" y="137529"/>
            <a:ext cx="1643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Sample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3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01205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How to implement uniform screen space density?</a:t>
            </a:r>
          </a:p>
          <a:p>
            <a:r>
              <a:rPr lang="en-US" dirty="0" smtClean="0"/>
              <a:t>Object space methods generate uniform sample di</a:t>
            </a:r>
            <a:r>
              <a:rPr lang="hu-HU" dirty="0" smtClean="0"/>
              <a:t>s</a:t>
            </a:r>
            <a:r>
              <a:rPr lang="en-US" dirty="0" err="1" smtClean="0"/>
              <a:t>tribution</a:t>
            </a:r>
            <a:r>
              <a:rPr lang="en-US" dirty="0" smtClean="0"/>
              <a:t> in object space</a:t>
            </a:r>
          </a:p>
          <a:p>
            <a:r>
              <a:rPr lang="en-US" dirty="0" smtClean="0"/>
              <a:t>However</a:t>
            </a:r>
            <a:r>
              <a:rPr lang="hu-HU" dirty="0" smtClean="0"/>
              <a:t>,</a:t>
            </a:r>
            <a:r>
              <a:rPr lang="en-US" dirty="0" smtClean="0"/>
              <a:t> screen space density will not be uniform</a:t>
            </a:r>
          </a:p>
          <a:p>
            <a:pPr lvl="1"/>
            <a:r>
              <a:rPr lang="en-US" dirty="0" err="1" smtClean="0"/>
              <a:t>Distan</a:t>
            </a:r>
            <a:r>
              <a:rPr lang="hu-HU" dirty="0" smtClean="0"/>
              <a:t>t</a:t>
            </a:r>
            <a:r>
              <a:rPr lang="en-US" dirty="0" smtClean="0"/>
              <a:t> object</a:t>
            </a:r>
            <a:r>
              <a:rPr lang="hu-HU" dirty="0" smtClean="0"/>
              <a:t>s</a:t>
            </a:r>
            <a:r>
              <a:rPr lang="en-US" dirty="0" smtClean="0"/>
              <a:t> will show higher density</a:t>
            </a:r>
          </a:p>
          <a:p>
            <a:pPr lvl="1"/>
            <a:r>
              <a:rPr lang="en-US" dirty="0" smtClean="0"/>
              <a:t>Surfaces with normal directions nearly </a:t>
            </a:r>
            <a:r>
              <a:rPr lang="hu-HU" dirty="0" err="1" smtClean="0"/>
              <a:t>perpendicular</a:t>
            </a:r>
            <a:r>
              <a:rPr lang="en-US" dirty="0" smtClean="0"/>
              <a:t> to view direction (grazing angle) will show higher density</a:t>
            </a:r>
          </a:p>
          <a:p>
            <a:r>
              <a:rPr lang="en-US" dirty="0" smtClean="0"/>
              <a:t>The solution is to take screen space surface area into account when rejecting strokes and not only tone</a:t>
            </a:r>
          </a:p>
          <a:p>
            <a:r>
              <a:rPr lang="en-US" dirty="0" smtClean="0"/>
              <a:t>Details are described here: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846" y="179975"/>
            <a:ext cx="2088125" cy="2289023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0181122" y="137529"/>
            <a:ext cx="1643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Sample space</a:t>
            </a: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132641" y="5971575"/>
            <a:ext cx="116918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Umenhoffer</a:t>
            </a:r>
            <a:r>
              <a:rPr lang="en-US" sz="1600" dirty="0" smtClean="0"/>
              <a:t>, T., </a:t>
            </a:r>
            <a:r>
              <a:rPr lang="en-US" sz="1600" dirty="0" err="1" smtClean="0"/>
              <a:t>Szecsi</a:t>
            </a:r>
            <a:r>
              <a:rPr lang="en-US" sz="1600" dirty="0" smtClean="0"/>
              <a:t>, L., </a:t>
            </a:r>
            <a:r>
              <a:rPr lang="en-US" sz="1600" dirty="0" err="1" smtClean="0"/>
              <a:t>Szirmay-Kalos</a:t>
            </a:r>
            <a:r>
              <a:rPr lang="en-US" sz="1600" dirty="0" smtClean="0"/>
              <a:t>, L.: Hatching for motion picture production. Computer Graphics Forum 30(2), 533{542 (2011)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413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51709"/>
            <a:ext cx="10515600" cy="523701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High quality strokes</a:t>
            </a:r>
          </a:p>
          <a:p>
            <a:pPr lvl="1"/>
            <a:r>
              <a:rPr lang="en-US" dirty="0" smtClean="0"/>
              <a:t>Customizable strokes (with textures or perturbing stroke curves)</a:t>
            </a:r>
          </a:p>
          <a:p>
            <a:pPr lvl="1"/>
            <a:r>
              <a:rPr lang="en-US" dirty="0" smtClean="0"/>
              <a:t>Strokes are fixed to surfaces (no sliding or rotating between frames in an animation)</a:t>
            </a:r>
          </a:p>
          <a:p>
            <a:pPr lvl="1"/>
            <a:r>
              <a:rPr lang="en-US" dirty="0" smtClean="0"/>
              <a:t>Strokes are fixed even with deforming (skeletal animated) geometries</a:t>
            </a:r>
          </a:p>
          <a:p>
            <a:pPr lvl="1"/>
            <a:r>
              <a:rPr lang="en-US" dirty="0" smtClean="0"/>
              <a:t>Rendering uses the same pipeline as other geometries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Need geometry processing (curvature calculation, </a:t>
            </a:r>
            <a:r>
              <a:rPr lang="en-US" dirty="0" err="1" smtClean="0"/>
              <a:t>kd</a:t>
            </a:r>
            <a:r>
              <a:rPr lang="en-US" dirty="0" smtClean="0"/>
              <a:t> tree build)</a:t>
            </a:r>
          </a:p>
          <a:p>
            <a:pPr lvl="1"/>
            <a:r>
              <a:rPr lang="en-US" dirty="0" smtClean="0"/>
              <a:t>Z fighting artifacts can appear (strokes need an offset along surface </a:t>
            </a:r>
            <a:r>
              <a:rPr lang="en-US" dirty="0" err="1" smtClean="0"/>
              <a:t>normals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Uniform screen space density is harder to achieve</a:t>
            </a:r>
          </a:p>
          <a:p>
            <a:pPr lvl="1"/>
            <a:r>
              <a:rPr lang="en-US" dirty="0" smtClean="0"/>
              <a:t>Many strokes can be rejected (distance or grazing angle surfaces)</a:t>
            </a:r>
          </a:p>
          <a:p>
            <a:pPr lvl="1"/>
            <a:r>
              <a:rPr lang="en-US" dirty="0" smtClean="0"/>
              <a:t>Many strokes are overdrawn (visibility)</a:t>
            </a:r>
          </a:p>
          <a:p>
            <a:pPr lvl="1"/>
            <a:r>
              <a:rPr lang="en-US" dirty="0" smtClean="0"/>
              <a:t>Stroke generation is usually a preprocess as it is computationally intensive</a:t>
            </a:r>
          </a:p>
          <a:p>
            <a:pPr lvl="1"/>
            <a:r>
              <a:rPr lang="en-US" dirty="0" smtClean="0"/>
              <a:t>Stroke position buffers can </a:t>
            </a:r>
            <a:r>
              <a:rPr lang="en-US" dirty="0" smtClean="0"/>
              <a:t>use</a:t>
            </a:r>
            <a:r>
              <a:rPr lang="hu-HU" dirty="0" smtClean="0"/>
              <a:t> a</a:t>
            </a:r>
            <a:r>
              <a:rPr lang="en-US" dirty="0" smtClean="0"/>
              <a:t> </a:t>
            </a:r>
            <a:r>
              <a:rPr lang="en-US" dirty="0" smtClean="0"/>
              <a:t>lot of memory in case of complex scenes</a:t>
            </a:r>
          </a:p>
          <a:p>
            <a:pPr lvl="1"/>
            <a:r>
              <a:rPr lang="en-US" dirty="0" smtClean="0"/>
              <a:t>Maximal object space density is defined during sample generation, infinite zooming to a surface can not be implemented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34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Based Rendering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5001" y="1690688"/>
            <a:ext cx="4860636" cy="42057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Image tones and shape of the objects are represented with oriented lines with varying density</a:t>
            </a:r>
          </a:p>
          <a:p>
            <a:r>
              <a:rPr lang="en-US" dirty="0" smtClean="0"/>
              <a:t>Lighter areas have fever line strokes</a:t>
            </a:r>
          </a:p>
          <a:p>
            <a:r>
              <a:rPr lang="en-US" dirty="0" smtClean="0"/>
              <a:t>Darker areas have more line strokes</a:t>
            </a:r>
          </a:p>
          <a:p>
            <a:r>
              <a:rPr lang="en-US" dirty="0" smtClean="0"/>
              <a:t>Strokes are oriented according to some feature that depicts geometric shape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96" y="1807658"/>
            <a:ext cx="6412459" cy="458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2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Object Space Methods Examples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1348" y="1760970"/>
            <a:ext cx="620914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Not used for hatching but for brush paintings</a:t>
            </a:r>
          </a:p>
          <a:p>
            <a:r>
              <a:rPr lang="en-US" dirty="0" smtClean="0"/>
              <a:t>Tones are not created with rejecting but with coloring the brush strokes</a:t>
            </a:r>
          </a:p>
          <a:p>
            <a:r>
              <a:rPr lang="en-US" dirty="0" smtClean="0"/>
              <a:t>Stroke samples are generated on triangle surfaces (method II.)</a:t>
            </a:r>
          </a:p>
          <a:p>
            <a:r>
              <a:rPr lang="en-US" dirty="0" smtClean="0"/>
              <a:t>Strokes are not rejected at grazing angles nor at distance objects (but brush size can be controlled by these values)</a:t>
            </a:r>
          </a:p>
          <a:p>
            <a:r>
              <a:rPr lang="en-US" dirty="0" smtClean="0"/>
              <a:t>Stroke direction is given by projected surface normal directions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875437" y="966219"/>
            <a:ext cx="11610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MEIER B. J.: Painterly rendering for animation. In </a:t>
            </a:r>
            <a:r>
              <a:rPr lang="en-US" dirty="0" smtClean="0"/>
              <a:t>SIGGRAPH’96 </a:t>
            </a:r>
            <a:r>
              <a:rPr lang="en-US" dirty="0"/>
              <a:t>(1996), pp. 477–484.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763" y="1345538"/>
            <a:ext cx="4223037" cy="252547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763" y="3871010"/>
            <a:ext cx="4223037" cy="251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3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2855" y="0"/>
            <a:ext cx="10515600" cy="1325563"/>
          </a:xfrm>
        </p:spPr>
        <p:txBody>
          <a:bodyPr/>
          <a:lstStyle/>
          <a:p>
            <a:r>
              <a:rPr lang="en-US" dirty="0"/>
              <a:t>Object Space Methods Examples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3964" y="1715222"/>
            <a:ext cx="4697845" cy="4351338"/>
          </a:xfrm>
        </p:spPr>
        <p:txBody>
          <a:bodyPr/>
          <a:lstStyle/>
          <a:p>
            <a:r>
              <a:rPr lang="en-US" dirty="0" smtClean="0"/>
              <a:t>(Not purely object space, stroke rejection is done in image space examining stroke by stroke)</a:t>
            </a:r>
          </a:p>
          <a:p>
            <a:r>
              <a:rPr lang="en-US" dirty="0" smtClean="0"/>
              <a:t>Line direction is defined by principal curvature directions as a base step</a:t>
            </a:r>
          </a:p>
          <a:p>
            <a:r>
              <a:rPr lang="en-US" dirty="0" smtClean="0"/>
              <a:t>Geometry is smoothed</a:t>
            </a:r>
          </a:p>
          <a:p>
            <a:r>
              <a:rPr lang="en-US" dirty="0" smtClean="0"/>
              <a:t>Line orientation is optimized on geometry surface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809" y="1256070"/>
            <a:ext cx="6934200" cy="46863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340426" y="1071404"/>
            <a:ext cx="8865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</a:rPr>
              <a:t>HERZMANN A., ZORIN D.: Illustrating smooth surfaces. In </a:t>
            </a:r>
            <a:r>
              <a:rPr lang="en-US" i="1" dirty="0" smtClean="0">
                <a:latin typeface="+mj-lt"/>
              </a:rPr>
              <a:t>SIGGRAPH ’00 </a:t>
            </a:r>
            <a:r>
              <a:rPr lang="en-US" dirty="0" smtClean="0">
                <a:latin typeface="+mj-lt"/>
              </a:rPr>
              <a:t>(2000), pp. 433–438.</a:t>
            </a:r>
            <a:endParaRPr lang="en-US" dirty="0">
              <a:latin typeface="+mj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891809" y="5769803"/>
            <a:ext cx="2170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Original curvature directions</a:t>
            </a:r>
            <a:endParaRPr lang="en-US" dirty="0"/>
          </a:p>
        </p:txBody>
      </p:sp>
      <p:sp>
        <p:nvSpPr>
          <p:cNvPr id="7" name="Téglalap 6"/>
          <p:cNvSpPr/>
          <p:nvPr/>
        </p:nvSpPr>
        <p:spPr>
          <a:xfrm>
            <a:off x="7419109" y="5769803"/>
            <a:ext cx="2170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Smoothed curvature directions</a:t>
            </a:r>
            <a:endParaRPr lang="en-US" dirty="0"/>
          </a:p>
        </p:txBody>
      </p:sp>
      <p:sp>
        <p:nvSpPr>
          <p:cNvPr id="8" name="Téglalap 7"/>
          <p:cNvSpPr/>
          <p:nvPr/>
        </p:nvSpPr>
        <p:spPr>
          <a:xfrm>
            <a:off x="9719543" y="5785351"/>
            <a:ext cx="2170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Strokes after rejection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3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-91374"/>
            <a:ext cx="10515600" cy="1325563"/>
          </a:xfrm>
        </p:spPr>
        <p:txBody>
          <a:bodyPr/>
          <a:lstStyle/>
          <a:p>
            <a:r>
              <a:rPr lang="en-US" dirty="0"/>
              <a:t>Object Space Methods Examples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0585" y="1589288"/>
            <a:ext cx="3732506" cy="290882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Samples are generated with </a:t>
            </a:r>
            <a:r>
              <a:rPr lang="en-US" dirty="0" err="1" smtClean="0"/>
              <a:t>Halton</a:t>
            </a:r>
            <a:r>
              <a:rPr lang="en-US" dirty="0" smtClean="0"/>
              <a:t> sequences in sample space (method III)</a:t>
            </a:r>
          </a:p>
          <a:p>
            <a:r>
              <a:rPr lang="en-US" dirty="0" smtClean="0"/>
              <a:t>Strokes are rejected by visible surface area</a:t>
            </a:r>
          </a:p>
          <a:p>
            <a:r>
              <a:rPr lang="en-US" dirty="0" smtClean="0"/>
              <a:t>Strokes are further rejected by tone</a:t>
            </a:r>
          </a:p>
          <a:p>
            <a:r>
              <a:rPr lang="en-US" dirty="0" smtClean="0"/>
              <a:t>Algorithm optimized for production pipeline</a:t>
            </a:r>
          </a:p>
          <a:p>
            <a:r>
              <a:rPr lang="en-US" dirty="0" smtClean="0"/>
              <a:t>Can be run interactively on GPU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614" y="1292496"/>
            <a:ext cx="5164422" cy="3769552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500127" y="873039"/>
            <a:ext cx="116918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Umenhoffer</a:t>
            </a:r>
            <a:r>
              <a:rPr lang="en-US" sz="1600" dirty="0" smtClean="0"/>
              <a:t>, T., </a:t>
            </a:r>
            <a:r>
              <a:rPr lang="en-US" sz="1600" dirty="0" err="1" smtClean="0"/>
              <a:t>Szecsi</a:t>
            </a:r>
            <a:r>
              <a:rPr lang="en-US" sz="1600" dirty="0" smtClean="0"/>
              <a:t>, L., </a:t>
            </a:r>
            <a:r>
              <a:rPr lang="en-US" sz="1600" dirty="0" err="1" smtClean="0"/>
              <a:t>Szirmay-Kalos</a:t>
            </a:r>
            <a:r>
              <a:rPr lang="en-US" sz="1600" dirty="0" smtClean="0"/>
              <a:t>, L.: Hatching for motion picture production. Computer Graphics Forum 30(2), 533{542 (2011)</a:t>
            </a:r>
            <a:endParaRPr lang="en-US" sz="1600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63" y="4791471"/>
            <a:ext cx="7768919" cy="1591386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959" y="1292496"/>
            <a:ext cx="2374847" cy="34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7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Video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250063" y="6499471"/>
            <a:ext cx="116918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Umenhoffer</a:t>
            </a:r>
            <a:r>
              <a:rPr lang="en-US" sz="1600" dirty="0" smtClean="0"/>
              <a:t>, T., </a:t>
            </a:r>
            <a:r>
              <a:rPr lang="en-US" sz="1600" dirty="0" err="1" smtClean="0"/>
              <a:t>Szecsi</a:t>
            </a:r>
            <a:r>
              <a:rPr lang="en-US" sz="1600" dirty="0" smtClean="0"/>
              <a:t>, L., </a:t>
            </a:r>
            <a:r>
              <a:rPr lang="en-US" sz="1600" dirty="0" err="1" smtClean="0"/>
              <a:t>Szirmay-Kalos</a:t>
            </a:r>
            <a:r>
              <a:rPr lang="en-US" sz="1600" dirty="0" smtClean="0"/>
              <a:t>, L.: Hatching for motion picture production. Computer Graphics Forum 30(2), 533{542 (2011)</a:t>
            </a:r>
            <a:endParaRPr lang="en-US" sz="1600" dirty="0"/>
          </a:p>
        </p:txBody>
      </p:sp>
      <p:pic>
        <p:nvPicPr>
          <p:cNvPr id="7" name="NPR_hatching_offli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9826" y="537209"/>
            <a:ext cx="7538888" cy="5653651"/>
          </a:xfrm>
        </p:spPr>
      </p:pic>
    </p:spTree>
    <p:extLst>
      <p:ext uri="{BB962C8B-B14F-4D97-AF65-F5344CB8AC3E}">
        <p14:creationId xmlns:p14="http://schemas.microsoft.com/office/powerpoint/2010/main" val="16628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091689"/>
            <a:ext cx="10515600" cy="4085273"/>
          </a:xfrm>
        </p:spPr>
        <p:txBody>
          <a:bodyPr/>
          <a:lstStyle/>
          <a:p>
            <a:r>
              <a:rPr lang="en-US" dirty="0" smtClean="0"/>
              <a:t>Create geometry for each individual stroke</a:t>
            </a:r>
          </a:p>
          <a:p>
            <a:r>
              <a:rPr lang="en-US" dirty="0" smtClean="0"/>
              <a:t>Geometry is usually a textured line strip</a:t>
            </a:r>
          </a:p>
          <a:p>
            <a:r>
              <a:rPr lang="en-US" dirty="0" smtClean="0"/>
              <a:t>Define stroke positions in image space</a:t>
            </a:r>
          </a:p>
          <a:p>
            <a:r>
              <a:rPr lang="en-US" dirty="0" smtClean="0"/>
              <a:t>Extrude strokes to line strips in image space</a:t>
            </a:r>
          </a:p>
          <a:p>
            <a:r>
              <a:rPr lang="en-US" dirty="0" smtClean="0"/>
              <a:t>Render stroke geometry in image space (2D projection, no Z testing)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51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8149" y="2011680"/>
            <a:ext cx="6517675" cy="3764281"/>
          </a:xfrm>
        </p:spPr>
        <p:txBody>
          <a:bodyPr/>
          <a:lstStyle/>
          <a:p>
            <a:r>
              <a:rPr lang="en-US" b="1" dirty="0" smtClean="0"/>
              <a:t>How to define stroke positions?</a:t>
            </a:r>
          </a:p>
          <a:p>
            <a:r>
              <a:rPr lang="en-US" dirty="0" smtClean="0"/>
              <a:t>Much simpler than in object space</a:t>
            </a:r>
          </a:p>
          <a:p>
            <a:r>
              <a:rPr lang="en-US" dirty="0" smtClean="0"/>
              <a:t>Generate uniform random sample positions all over the image</a:t>
            </a:r>
          </a:p>
          <a:p>
            <a:r>
              <a:rPr lang="en-US" dirty="0" smtClean="0"/>
              <a:t>Using 2D </a:t>
            </a:r>
            <a:r>
              <a:rPr lang="en-US" dirty="0" err="1" smtClean="0"/>
              <a:t>Halton</a:t>
            </a:r>
            <a:r>
              <a:rPr lang="en-US" dirty="0" smtClean="0"/>
              <a:t>, Poisson disk sampling, or other techniques</a:t>
            </a:r>
          </a:p>
          <a:p>
            <a:r>
              <a:rPr lang="en-US" dirty="0" smtClean="0"/>
              <a:t>Distribution matters!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948" y="239395"/>
            <a:ext cx="3111038" cy="31210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409" y="3648464"/>
            <a:ext cx="3093577" cy="310857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7147560" y="1705929"/>
            <a:ext cx="1332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Halton</a:t>
            </a:r>
            <a:endParaRPr lang="en-US" dirty="0"/>
          </a:p>
        </p:txBody>
      </p:sp>
      <p:sp>
        <p:nvSpPr>
          <p:cNvPr id="7" name="Téglalap 6"/>
          <p:cNvSpPr/>
          <p:nvPr/>
        </p:nvSpPr>
        <p:spPr>
          <a:xfrm>
            <a:off x="7147560" y="5018083"/>
            <a:ext cx="1332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rand()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3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8149" y="1524000"/>
            <a:ext cx="11327131" cy="513588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How to orient strokes?</a:t>
            </a:r>
          </a:p>
          <a:p>
            <a:r>
              <a:rPr lang="en-US" dirty="0" smtClean="0"/>
              <a:t>Depends on what image space information we have</a:t>
            </a:r>
          </a:p>
          <a:p>
            <a:r>
              <a:rPr lang="en-US" dirty="0" smtClean="0"/>
              <a:t>We always have image tone information -&gt; can use its gradient</a:t>
            </a:r>
          </a:p>
          <a:p>
            <a:r>
              <a:rPr lang="en-US" dirty="0" smtClean="0"/>
              <a:t>We can render additional buffers</a:t>
            </a:r>
          </a:p>
          <a:p>
            <a:pPr lvl="1"/>
            <a:r>
              <a:rPr lang="en-US" dirty="0" smtClean="0"/>
              <a:t>Camera space normal vectors</a:t>
            </a:r>
          </a:p>
          <a:p>
            <a:pPr lvl="1"/>
            <a:r>
              <a:rPr lang="en-US" dirty="0" smtClean="0"/>
              <a:t>Camera space principal curvature directions</a:t>
            </a:r>
          </a:p>
          <a:p>
            <a:r>
              <a:rPr lang="en-US" dirty="0" smtClean="0"/>
              <a:t>Normal and depth buffers are common features of render engines, but principal curvatures are not</a:t>
            </a:r>
          </a:p>
          <a:p>
            <a:pPr lvl="1"/>
            <a:r>
              <a:rPr lang="en-US" dirty="0" smtClean="0"/>
              <a:t>This can have a great impact in integration complexity (geometry processing and curvature calculation)</a:t>
            </a:r>
          </a:p>
          <a:p>
            <a:r>
              <a:rPr lang="en-US" dirty="0" smtClean="0"/>
              <a:t>Principal curvature directions can be calculated from the normal buffer using its gradient tensor</a:t>
            </a:r>
          </a:p>
          <a:p>
            <a:pPr lvl="1"/>
            <a:r>
              <a:rPr lang="en-US" dirty="0" smtClean="0"/>
              <a:t>As </a:t>
            </a:r>
            <a:r>
              <a:rPr lang="en-US" dirty="0" err="1" smtClean="0"/>
              <a:t>normals</a:t>
            </a:r>
            <a:r>
              <a:rPr lang="en-US" dirty="0" smtClean="0"/>
              <a:t> are linearly interpolated within a triangle, curvatures (gradient of normal</a:t>
            </a:r>
            <a:r>
              <a:rPr lang="hu-HU" dirty="0" smtClean="0"/>
              <a:t>s</a:t>
            </a:r>
            <a:r>
              <a:rPr lang="en-US" dirty="0" smtClean="0"/>
              <a:t>) will be constant within a triangle, which can make tessellation visible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0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9533" y="195792"/>
            <a:ext cx="8452555" cy="5605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Line orientations – constant direction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32" y="1004711"/>
            <a:ext cx="10146739" cy="294476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001" y="3619728"/>
            <a:ext cx="5918909" cy="3115598"/>
          </a:xfrm>
          <a:prstGeom prst="rect">
            <a:avLst/>
          </a:prstGeom>
        </p:spPr>
      </p:pic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499533" y="4413955"/>
            <a:ext cx="4302935" cy="1824850"/>
          </a:xfrm>
        </p:spPr>
        <p:txBody>
          <a:bodyPr>
            <a:normAutofit/>
          </a:bodyPr>
          <a:lstStyle/>
          <a:p>
            <a:pPr marL="285750" indent="-285750"/>
            <a:r>
              <a:rPr lang="en-US" dirty="0" smtClean="0"/>
              <a:t>Flattened look</a:t>
            </a:r>
          </a:p>
          <a:p>
            <a:pPr marL="285750" indent="-285750"/>
            <a:r>
              <a:rPr lang="en-US" dirty="0" smtClean="0"/>
              <a:t>Surface features are hard to detect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7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9533" y="195792"/>
            <a:ext cx="8452555" cy="5605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Line orientations – tone gradient</a:t>
            </a:r>
            <a:endParaRPr lang="en-US" dirty="0"/>
          </a:p>
        </p:txBody>
      </p:sp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499533" y="4413955"/>
            <a:ext cx="5257800" cy="2054578"/>
          </a:xfrm>
        </p:spPr>
        <p:txBody>
          <a:bodyPr>
            <a:normAutofit fontScale="92500" lnSpcReduction="10000"/>
          </a:bodyPr>
          <a:lstStyle/>
          <a:p>
            <a:pPr marL="285750" indent="-285750"/>
            <a:r>
              <a:rPr lang="en-US" dirty="0" smtClean="0"/>
              <a:t>Shape can be well expressed</a:t>
            </a:r>
          </a:p>
          <a:p>
            <a:pPr marL="285750" indent="-285750"/>
            <a:r>
              <a:rPr lang="en-US" dirty="0" smtClean="0"/>
              <a:t>Flat surfaces with directional lighting does not have a gradient</a:t>
            </a:r>
          </a:p>
          <a:p>
            <a:pPr marL="285750" indent="-285750"/>
            <a:r>
              <a:rPr lang="en-US" dirty="0" smtClean="0"/>
              <a:t>Orientation can change if lighting changes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99" y="756356"/>
            <a:ext cx="10984710" cy="326548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267" y="3556000"/>
            <a:ext cx="6241169" cy="32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1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0889" y="195791"/>
            <a:ext cx="11480800" cy="71190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Line orientations – depth gradient (projected normal vectors)</a:t>
            </a:r>
            <a:endParaRPr lang="en-US" sz="3600" dirty="0"/>
          </a:p>
        </p:txBody>
      </p:sp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499533" y="4413955"/>
            <a:ext cx="5257800" cy="205457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Shape is well expressed</a:t>
            </a:r>
          </a:p>
          <a:p>
            <a:r>
              <a:rPr lang="en-US" dirty="0" smtClean="0"/>
              <a:t>Flat areas are handled robustly</a:t>
            </a:r>
          </a:p>
          <a:p>
            <a:r>
              <a:rPr lang="en-US" dirty="0" smtClean="0"/>
              <a:t>Annoying concentric patterns may appear</a:t>
            </a:r>
          </a:p>
          <a:p>
            <a:r>
              <a:rPr lang="en-US" dirty="0" smtClean="0"/>
              <a:t>Orientation changes with camera movement</a:t>
            </a:r>
          </a:p>
          <a:p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36" y="772229"/>
            <a:ext cx="10282119" cy="299825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34" y="3346160"/>
            <a:ext cx="6344356" cy="329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2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018" y="1825625"/>
            <a:ext cx="4548436" cy="4351338"/>
          </a:xfrm>
        </p:spPr>
      </p:pic>
      <p:sp>
        <p:nvSpPr>
          <p:cNvPr id="6" name="Téglalap 5"/>
          <p:cNvSpPr/>
          <p:nvPr/>
        </p:nvSpPr>
        <p:spPr>
          <a:xfrm>
            <a:off x="7699148" y="6311900"/>
            <a:ext cx="2501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Relatividad</a:t>
            </a:r>
            <a:r>
              <a:rPr lang="en-US" dirty="0" smtClean="0"/>
              <a:t> - M.C. Escher</a:t>
            </a:r>
            <a:endParaRPr lang="en-US" dirty="0"/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4" y="365125"/>
            <a:ext cx="4126606" cy="6036635"/>
          </a:xfrm>
          <a:prstGeom prst="rect">
            <a:avLst/>
          </a:prstGeom>
        </p:spPr>
      </p:pic>
      <p:sp>
        <p:nvSpPr>
          <p:cNvPr id="24" name="Téglalap 23"/>
          <p:cNvSpPr/>
          <p:nvPr/>
        </p:nvSpPr>
        <p:spPr>
          <a:xfrm>
            <a:off x="413250" y="6315364"/>
            <a:ext cx="4766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Mano con </a:t>
            </a:r>
            <a:r>
              <a:rPr lang="en-US" dirty="0" err="1"/>
              <a:t>esfera</a:t>
            </a:r>
            <a:r>
              <a:rPr lang="en-US" dirty="0"/>
              <a:t> </a:t>
            </a:r>
            <a:r>
              <a:rPr lang="en-US" dirty="0" err="1" smtClean="0"/>
              <a:t>reflectante</a:t>
            </a:r>
            <a:r>
              <a:rPr lang="en-US" dirty="0" smtClean="0"/>
              <a:t>. </a:t>
            </a:r>
            <a:r>
              <a:rPr lang="en-US" dirty="0"/>
              <a:t>M.C. Escher, 1935.</a:t>
            </a: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5179292" y="249815"/>
            <a:ext cx="6560126" cy="14408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Different styles from the same artist</a:t>
            </a:r>
          </a:p>
          <a:p>
            <a:r>
              <a:rPr lang="en-US" dirty="0" smtClean="0"/>
              <a:t>Left: short dense strokes</a:t>
            </a:r>
          </a:p>
          <a:p>
            <a:r>
              <a:rPr lang="en-US" dirty="0" smtClean="0"/>
              <a:t>Right: long, straight, less dense strokes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0889" y="195791"/>
            <a:ext cx="11480800" cy="71190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Line orientations – principal curvature directions</a:t>
            </a:r>
            <a:endParaRPr lang="en-US" sz="3600" dirty="0"/>
          </a:p>
        </p:txBody>
      </p:sp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499533" y="4413955"/>
            <a:ext cx="5257800" cy="205457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Shape is well preserved in case of smooth objects with well defined principal curvature directions. </a:t>
            </a:r>
          </a:p>
          <a:p>
            <a:r>
              <a:rPr lang="en-US" dirty="0" smtClean="0"/>
              <a:t>Flat areas and sphere like areas (with no exact principal curvature direction) are unpredictable</a:t>
            </a:r>
            <a:endParaRPr lang="en-US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78" y="907696"/>
            <a:ext cx="10439400" cy="278557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043" y="3467007"/>
            <a:ext cx="6239891" cy="31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5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1200" y="0"/>
            <a:ext cx="11480800" cy="125306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Line orientations – Conclusions</a:t>
            </a:r>
            <a:endParaRPr lang="en-US" sz="3600" dirty="0"/>
          </a:p>
        </p:txBody>
      </p:sp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499533" y="1411110"/>
            <a:ext cx="4196646" cy="521546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There is no BEST stroke direction choice</a:t>
            </a:r>
          </a:p>
          <a:p>
            <a:r>
              <a:rPr lang="en-US" dirty="0" smtClean="0"/>
              <a:t>Depends on scene geometry, lighting, animation</a:t>
            </a:r>
          </a:p>
          <a:p>
            <a:r>
              <a:rPr lang="en-US" dirty="0" smtClean="0"/>
              <a:t>This holds both for image and object space methods</a:t>
            </a:r>
          </a:p>
          <a:p>
            <a:r>
              <a:rPr lang="en-US" dirty="0" smtClean="0"/>
              <a:t>We can mix these strategies:</a:t>
            </a:r>
          </a:p>
          <a:p>
            <a:r>
              <a:rPr lang="en-US" dirty="0" smtClean="0"/>
              <a:t>Use principal curvature directions as base but use tone gradient of no principal curvature direction can be defined</a:t>
            </a:r>
          </a:p>
          <a:p>
            <a:r>
              <a:rPr lang="en-US" dirty="0" smtClean="0"/>
              <a:t>In some cases we use user defined stroke directions (like horizontal lines for water surfaces)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532" y="1935565"/>
            <a:ext cx="7127875" cy="354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0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825624"/>
            <a:ext cx="10605655" cy="2937995"/>
          </a:xfrm>
        </p:spPr>
        <p:txBody>
          <a:bodyPr>
            <a:normAutofit/>
          </a:bodyPr>
          <a:lstStyle/>
          <a:p>
            <a:r>
              <a:rPr lang="en-US" b="1" dirty="0" smtClean="0"/>
              <a:t>Final rendering</a:t>
            </a:r>
          </a:p>
          <a:p>
            <a:r>
              <a:rPr lang="en-US" dirty="0" smtClean="0"/>
              <a:t>Similar to object space version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Sample position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Sample positions are extruded to line strips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Strips are oriented and </a:t>
            </a:r>
            <a:r>
              <a:rPr lang="en-US" dirty="0" err="1" smtClean="0"/>
              <a:t>blent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Strips are textured</a:t>
            </a:r>
          </a:p>
          <a:p>
            <a:pPr lvl="1"/>
            <a:endParaRPr lang="en-US" dirty="0"/>
          </a:p>
        </p:txBody>
      </p:sp>
      <p:grpSp>
        <p:nvGrpSpPr>
          <p:cNvPr id="4" name="Csoportba foglalás 3"/>
          <p:cNvGrpSpPr/>
          <p:nvPr/>
        </p:nvGrpSpPr>
        <p:grpSpPr>
          <a:xfrm>
            <a:off x="2161310" y="5630318"/>
            <a:ext cx="2571923" cy="551250"/>
            <a:chOff x="1600200" y="4572000"/>
            <a:chExt cx="6096000" cy="1318345"/>
          </a:xfrm>
        </p:grpSpPr>
        <p:sp>
          <p:nvSpPr>
            <p:cNvPr id="5" name="Ellipszis 4"/>
            <p:cNvSpPr/>
            <p:nvPr/>
          </p:nvSpPr>
          <p:spPr>
            <a:xfrm>
              <a:off x="3048000" y="457200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Ellipszis 5"/>
            <p:cNvSpPr/>
            <p:nvPr/>
          </p:nvSpPr>
          <p:spPr>
            <a:xfrm>
              <a:off x="3048000" y="559435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Ellipszis 6"/>
            <p:cNvSpPr/>
            <p:nvPr/>
          </p:nvSpPr>
          <p:spPr>
            <a:xfrm>
              <a:off x="4419600" y="457200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Ellipszis 7"/>
            <p:cNvSpPr/>
            <p:nvPr/>
          </p:nvSpPr>
          <p:spPr>
            <a:xfrm>
              <a:off x="1600200" y="559435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Ellipszis 8"/>
            <p:cNvSpPr/>
            <p:nvPr/>
          </p:nvSpPr>
          <p:spPr>
            <a:xfrm>
              <a:off x="1600200" y="457200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Ellipszis 9"/>
            <p:cNvSpPr/>
            <p:nvPr/>
          </p:nvSpPr>
          <p:spPr>
            <a:xfrm>
              <a:off x="4419600" y="559435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5867400" y="457200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5867400" y="559435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Ellipszis 12"/>
            <p:cNvSpPr/>
            <p:nvPr/>
          </p:nvSpPr>
          <p:spPr>
            <a:xfrm>
              <a:off x="7391400" y="457200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Ellipszis 13"/>
            <p:cNvSpPr/>
            <p:nvPr/>
          </p:nvSpPr>
          <p:spPr>
            <a:xfrm>
              <a:off x="7391400" y="559435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Egyenes összekötő 14"/>
            <p:cNvCxnSpPr>
              <a:stCxn id="9" idx="6"/>
              <a:endCxn id="5" idx="2"/>
            </p:cNvCxnSpPr>
            <p:nvPr/>
          </p:nvCxnSpPr>
          <p:spPr>
            <a:xfrm>
              <a:off x="1905000" y="4719998"/>
              <a:ext cx="1143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>
              <a:stCxn id="5" idx="6"/>
              <a:endCxn id="7" idx="2"/>
            </p:cNvCxnSpPr>
            <p:nvPr/>
          </p:nvCxnSpPr>
          <p:spPr>
            <a:xfrm>
              <a:off x="3352800" y="4719998"/>
              <a:ext cx="10668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/>
            <p:cNvCxnSpPr>
              <a:stCxn id="7" idx="6"/>
              <a:endCxn id="11" idx="2"/>
            </p:cNvCxnSpPr>
            <p:nvPr/>
          </p:nvCxnSpPr>
          <p:spPr>
            <a:xfrm>
              <a:off x="4724400" y="4719998"/>
              <a:ext cx="1143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>
              <a:stCxn id="11" idx="6"/>
              <a:endCxn id="13" idx="2"/>
            </p:cNvCxnSpPr>
            <p:nvPr/>
          </p:nvCxnSpPr>
          <p:spPr>
            <a:xfrm>
              <a:off x="6172200" y="4719998"/>
              <a:ext cx="12192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/>
            <p:cNvCxnSpPr>
              <a:stCxn id="12" idx="6"/>
              <a:endCxn id="14" idx="2"/>
            </p:cNvCxnSpPr>
            <p:nvPr/>
          </p:nvCxnSpPr>
          <p:spPr>
            <a:xfrm>
              <a:off x="6172200" y="5742348"/>
              <a:ext cx="12192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/>
            <p:cNvCxnSpPr>
              <a:stCxn id="10" idx="6"/>
              <a:endCxn id="12" idx="2"/>
            </p:cNvCxnSpPr>
            <p:nvPr/>
          </p:nvCxnSpPr>
          <p:spPr>
            <a:xfrm>
              <a:off x="4724400" y="5742348"/>
              <a:ext cx="1143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/>
            <p:cNvCxnSpPr>
              <a:stCxn id="6" idx="6"/>
              <a:endCxn id="10" idx="2"/>
            </p:cNvCxnSpPr>
            <p:nvPr/>
          </p:nvCxnSpPr>
          <p:spPr>
            <a:xfrm>
              <a:off x="3352800" y="5742348"/>
              <a:ext cx="10668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/>
            <p:cNvCxnSpPr>
              <a:stCxn id="8" idx="6"/>
              <a:endCxn id="6" idx="2"/>
            </p:cNvCxnSpPr>
            <p:nvPr/>
          </p:nvCxnSpPr>
          <p:spPr>
            <a:xfrm>
              <a:off x="1905000" y="5742348"/>
              <a:ext cx="1143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/>
            <p:cNvCxnSpPr>
              <a:stCxn id="8" idx="0"/>
              <a:endCxn id="9" idx="4"/>
            </p:cNvCxnSpPr>
            <p:nvPr/>
          </p:nvCxnSpPr>
          <p:spPr>
            <a:xfrm rot="5400000" flipH="1" flipV="1">
              <a:off x="1389423" y="5231173"/>
              <a:ext cx="726355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/>
            <p:cNvCxnSpPr>
              <a:stCxn id="14" idx="0"/>
              <a:endCxn id="13" idx="4"/>
            </p:cNvCxnSpPr>
            <p:nvPr/>
          </p:nvCxnSpPr>
          <p:spPr>
            <a:xfrm rot="5400000" flipH="1" flipV="1">
              <a:off x="7180623" y="5231173"/>
              <a:ext cx="726355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4"/>
            <p:cNvCxnSpPr>
              <a:stCxn id="6" idx="0"/>
              <a:endCxn id="5" idx="4"/>
            </p:cNvCxnSpPr>
            <p:nvPr/>
          </p:nvCxnSpPr>
          <p:spPr>
            <a:xfrm rot="5400000" flipH="1" flipV="1">
              <a:off x="2837223" y="5231173"/>
              <a:ext cx="726355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/>
            <p:cNvCxnSpPr>
              <a:stCxn id="10" idx="0"/>
              <a:endCxn id="7" idx="4"/>
            </p:cNvCxnSpPr>
            <p:nvPr/>
          </p:nvCxnSpPr>
          <p:spPr>
            <a:xfrm rot="5400000" flipH="1" flipV="1">
              <a:off x="4208823" y="5231173"/>
              <a:ext cx="726355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26"/>
            <p:cNvCxnSpPr>
              <a:stCxn id="12" idx="0"/>
              <a:endCxn id="11" idx="4"/>
            </p:cNvCxnSpPr>
            <p:nvPr/>
          </p:nvCxnSpPr>
          <p:spPr>
            <a:xfrm rot="5400000" flipH="1" flipV="1">
              <a:off x="5656623" y="5231173"/>
              <a:ext cx="726355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Ellipszis 27"/>
          <p:cNvSpPr/>
          <p:nvPr/>
        </p:nvSpPr>
        <p:spPr>
          <a:xfrm>
            <a:off x="980930" y="5918008"/>
            <a:ext cx="195292" cy="19951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en-US" dirty="0"/>
          </a:p>
        </p:txBody>
      </p:sp>
      <p:grpSp>
        <p:nvGrpSpPr>
          <p:cNvPr id="29" name="Csoportba foglalás 28"/>
          <p:cNvGrpSpPr/>
          <p:nvPr/>
        </p:nvGrpSpPr>
        <p:grpSpPr>
          <a:xfrm rot="20091137">
            <a:off x="5660427" y="5147116"/>
            <a:ext cx="2518403" cy="966402"/>
            <a:chOff x="1066800" y="1066800"/>
            <a:chExt cx="6629400" cy="2810595"/>
          </a:xfrm>
        </p:grpSpPr>
        <p:sp>
          <p:nvSpPr>
            <p:cNvPr id="30" name="Ellipszis 29"/>
            <p:cNvSpPr/>
            <p:nvPr/>
          </p:nvSpPr>
          <p:spPr>
            <a:xfrm rot="20964214">
              <a:off x="2438400" y="152400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Ellipszis 30"/>
            <p:cNvSpPr/>
            <p:nvPr/>
          </p:nvSpPr>
          <p:spPr>
            <a:xfrm rot="635640">
              <a:off x="2895600" y="251460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Ellipszis 31"/>
            <p:cNvSpPr/>
            <p:nvPr/>
          </p:nvSpPr>
          <p:spPr>
            <a:xfrm>
              <a:off x="4267200" y="106680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Ellipszis 32"/>
            <p:cNvSpPr/>
            <p:nvPr/>
          </p:nvSpPr>
          <p:spPr>
            <a:xfrm>
              <a:off x="1524000" y="358140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Ellipszis 33"/>
            <p:cNvSpPr/>
            <p:nvPr/>
          </p:nvSpPr>
          <p:spPr>
            <a:xfrm>
              <a:off x="1066800" y="259080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Ellipszis 34"/>
            <p:cNvSpPr/>
            <p:nvPr/>
          </p:nvSpPr>
          <p:spPr>
            <a:xfrm>
              <a:off x="4267200" y="208915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Ellipszis 35"/>
            <p:cNvSpPr/>
            <p:nvPr/>
          </p:nvSpPr>
          <p:spPr>
            <a:xfrm rot="21249670">
              <a:off x="6172200" y="167640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Ellipszis 36"/>
            <p:cNvSpPr/>
            <p:nvPr/>
          </p:nvSpPr>
          <p:spPr>
            <a:xfrm rot="21285043">
              <a:off x="5562600" y="251460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Ellipszis 37"/>
            <p:cNvSpPr/>
            <p:nvPr/>
          </p:nvSpPr>
          <p:spPr>
            <a:xfrm>
              <a:off x="7391400" y="281940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Ellipszis 38"/>
            <p:cNvSpPr/>
            <p:nvPr/>
          </p:nvSpPr>
          <p:spPr>
            <a:xfrm>
              <a:off x="6553200" y="3581400"/>
              <a:ext cx="304800" cy="295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Egyenes összekötő 39"/>
            <p:cNvCxnSpPr>
              <a:stCxn id="34" idx="7"/>
              <a:endCxn id="30" idx="3"/>
            </p:cNvCxnSpPr>
            <p:nvPr/>
          </p:nvCxnSpPr>
          <p:spPr>
            <a:xfrm rot="5400000" flipH="1" flipV="1">
              <a:off x="1495808" y="1625836"/>
              <a:ext cx="839467" cy="11771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40"/>
            <p:cNvCxnSpPr>
              <a:stCxn id="30" idx="6"/>
              <a:endCxn id="32" idx="2"/>
            </p:cNvCxnSpPr>
            <p:nvPr/>
          </p:nvCxnSpPr>
          <p:spPr>
            <a:xfrm flipV="1">
              <a:off x="2740601" y="1214798"/>
              <a:ext cx="1526599" cy="429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41"/>
            <p:cNvCxnSpPr>
              <a:stCxn id="32" idx="6"/>
              <a:endCxn id="36" idx="1"/>
            </p:cNvCxnSpPr>
            <p:nvPr/>
          </p:nvCxnSpPr>
          <p:spPr>
            <a:xfrm>
              <a:off x="4572000" y="1214798"/>
              <a:ext cx="1634750" cy="5164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42"/>
            <p:cNvCxnSpPr>
              <a:stCxn id="36" idx="5"/>
              <a:endCxn id="38" idx="1"/>
            </p:cNvCxnSpPr>
            <p:nvPr/>
          </p:nvCxnSpPr>
          <p:spPr>
            <a:xfrm rot="16200000" flipH="1">
              <a:off x="6466641" y="1893350"/>
              <a:ext cx="945205" cy="993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43"/>
            <p:cNvCxnSpPr>
              <a:stCxn id="37" idx="5"/>
              <a:endCxn id="39" idx="1"/>
            </p:cNvCxnSpPr>
            <p:nvPr/>
          </p:nvCxnSpPr>
          <p:spPr>
            <a:xfrm rot="16200000" flipH="1">
              <a:off x="5780963" y="2807872"/>
              <a:ext cx="867797" cy="7659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44"/>
            <p:cNvCxnSpPr>
              <a:stCxn id="35" idx="6"/>
              <a:endCxn id="37" idx="1"/>
            </p:cNvCxnSpPr>
            <p:nvPr/>
          </p:nvCxnSpPr>
          <p:spPr>
            <a:xfrm>
              <a:off x="4572000" y="2237148"/>
              <a:ext cx="1026115" cy="3310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gyenes összekötő 45"/>
            <p:cNvCxnSpPr>
              <a:stCxn id="31" idx="7"/>
              <a:endCxn id="35" idx="2"/>
            </p:cNvCxnSpPr>
            <p:nvPr/>
          </p:nvCxnSpPr>
          <p:spPr>
            <a:xfrm rot="5400000" flipH="1" flipV="1">
              <a:off x="3548986" y="1861329"/>
              <a:ext cx="342395" cy="10940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46"/>
            <p:cNvCxnSpPr>
              <a:stCxn id="33" idx="7"/>
              <a:endCxn id="31" idx="3"/>
            </p:cNvCxnSpPr>
            <p:nvPr/>
          </p:nvCxnSpPr>
          <p:spPr>
            <a:xfrm rot="5400000" flipH="1" flipV="1">
              <a:off x="1913951" y="2615865"/>
              <a:ext cx="879095" cy="11386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gyenes összekötő 47"/>
            <p:cNvCxnSpPr>
              <a:stCxn id="33" idx="1"/>
              <a:endCxn id="34" idx="4"/>
            </p:cNvCxnSpPr>
            <p:nvPr/>
          </p:nvCxnSpPr>
          <p:spPr>
            <a:xfrm rot="16200000" flipV="1">
              <a:off x="1024943" y="3081052"/>
              <a:ext cx="737952" cy="3494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48"/>
            <p:cNvCxnSpPr>
              <a:stCxn id="39" idx="7"/>
              <a:endCxn id="38" idx="3"/>
            </p:cNvCxnSpPr>
            <p:nvPr/>
          </p:nvCxnSpPr>
          <p:spPr>
            <a:xfrm rot="5400000" flipH="1" flipV="1">
              <a:off x="6848351" y="3037061"/>
              <a:ext cx="552699" cy="6226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gyenes összekötő 49"/>
            <p:cNvCxnSpPr>
              <a:stCxn id="31" idx="1"/>
              <a:endCxn id="30" idx="4"/>
            </p:cNvCxnSpPr>
            <p:nvPr/>
          </p:nvCxnSpPr>
          <p:spPr>
            <a:xfrm rot="16200000" flipV="1">
              <a:off x="2428441" y="2007045"/>
              <a:ext cx="722448" cy="3432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gyenes összekötő 50"/>
            <p:cNvCxnSpPr>
              <a:stCxn id="35" idx="0"/>
              <a:endCxn id="32" idx="4"/>
            </p:cNvCxnSpPr>
            <p:nvPr/>
          </p:nvCxnSpPr>
          <p:spPr>
            <a:xfrm rot="5400000" flipH="1" flipV="1">
              <a:off x="4056423" y="1725973"/>
              <a:ext cx="726355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gyenes összekötő 51"/>
            <p:cNvCxnSpPr>
              <a:stCxn id="37" idx="7"/>
              <a:endCxn id="36" idx="3"/>
            </p:cNvCxnSpPr>
            <p:nvPr/>
          </p:nvCxnSpPr>
          <p:spPr>
            <a:xfrm rot="5400000" flipH="1" flipV="1">
              <a:off x="5715860" y="2036346"/>
              <a:ext cx="609059" cy="4153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Szabadkézi sokszög 52"/>
          <p:cNvSpPr/>
          <p:nvPr/>
        </p:nvSpPr>
        <p:spPr>
          <a:xfrm rot="19878559">
            <a:off x="8878773" y="5388369"/>
            <a:ext cx="2192018" cy="563987"/>
          </a:xfrm>
          <a:custGeom>
            <a:avLst/>
            <a:gdLst>
              <a:gd name="connsiteX0" fmla="*/ 0 w 5918200"/>
              <a:gd name="connsiteY0" fmla="*/ 1471083 h 1534583"/>
              <a:gd name="connsiteX1" fmla="*/ 1981200 w 5918200"/>
              <a:gd name="connsiteY1" fmla="*/ 10583 h 1534583"/>
              <a:gd name="connsiteX2" fmla="*/ 5918200 w 5918200"/>
              <a:gd name="connsiteY2" fmla="*/ 1534583 h 1534583"/>
              <a:gd name="connsiteX0" fmla="*/ 0 w 5918200"/>
              <a:gd name="connsiteY0" fmla="*/ 1699683 h 1763183"/>
              <a:gd name="connsiteX1" fmla="*/ 3124200 w 5918200"/>
              <a:gd name="connsiteY1" fmla="*/ 10583 h 1763183"/>
              <a:gd name="connsiteX2" fmla="*/ 5918200 w 5918200"/>
              <a:gd name="connsiteY2" fmla="*/ 1763183 h 1763183"/>
              <a:gd name="connsiteX0" fmla="*/ 0 w 5918200"/>
              <a:gd name="connsiteY0" fmla="*/ 1703917 h 1703917"/>
              <a:gd name="connsiteX1" fmla="*/ 3124200 w 5918200"/>
              <a:gd name="connsiteY1" fmla="*/ 14817 h 1703917"/>
              <a:gd name="connsiteX2" fmla="*/ 5918200 w 5918200"/>
              <a:gd name="connsiteY2" fmla="*/ 1615017 h 1703917"/>
              <a:gd name="connsiteX0" fmla="*/ 0 w 5918200"/>
              <a:gd name="connsiteY0" fmla="*/ 1703917 h 1703917"/>
              <a:gd name="connsiteX1" fmla="*/ 3124200 w 5918200"/>
              <a:gd name="connsiteY1" fmla="*/ 14817 h 1703917"/>
              <a:gd name="connsiteX2" fmla="*/ 5918200 w 5918200"/>
              <a:gd name="connsiteY2" fmla="*/ 1615017 h 1703917"/>
              <a:gd name="connsiteX0" fmla="*/ 0 w 5765800"/>
              <a:gd name="connsiteY0" fmla="*/ 1703917 h 1703917"/>
              <a:gd name="connsiteX1" fmla="*/ 3124200 w 5765800"/>
              <a:gd name="connsiteY1" fmla="*/ 14817 h 1703917"/>
              <a:gd name="connsiteX2" fmla="*/ 5765800 w 5765800"/>
              <a:gd name="connsiteY2" fmla="*/ 1615017 h 1703917"/>
              <a:gd name="connsiteX0" fmla="*/ 0 w 5765800"/>
              <a:gd name="connsiteY0" fmla="*/ 1703917 h 1703917"/>
              <a:gd name="connsiteX1" fmla="*/ 3124200 w 5765800"/>
              <a:gd name="connsiteY1" fmla="*/ 14817 h 1703917"/>
              <a:gd name="connsiteX2" fmla="*/ 5765800 w 5765800"/>
              <a:gd name="connsiteY2" fmla="*/ 1615017 h 1703917"/>
              <a:gd name="connsiteX0" fmla="*/ 0 w 5765800"/>
              <a:gd name="connsiteY0" fmla="*/ 1703917 h 1703917"/>
              <a:gd name="connsiteX1" fmla="*/ 3124200 w 5765800"/>
              <a:gd name="connsiteY1" fmla="*/ 14817 h 1703917"/>
              <a:gd name="connsiteX2" fmla="*/ 5765800 w 5765800"/>
              <a:gd name="connsiteY2" fmla="*/ 1615017 h 1703917"/>
              <a:gd name="connsiteX0" fmla="*/ 0 w 5765800"/>
              <a:gd name="connsiteY0" fmla="*/ 1703917 h 1703917"/>
              <a:gd name="connsiteX1" fmla="*/ 3124200 w 5765800"/>
              <a:gd name="connsiteY1" fmla="*/ 14817 h 1703917"/>
              <a:gd name="connsiteX2" fmla="*/ 5765800 w 5765800"/>
              <a:gd name="connsiteY2" fmla="*/ 1615017 h 1703917"/>
              <a:gd name="connsiteX0" fmla="*/ 508000 w 6273800"/>
              <a:gd name="connsiteY0" fmla="*/ 1737783 h 1737783"/>
              <a:gd name="connsiteX1" fmla="*/ 520700 w 6273800"/>
              <a:gd name="connsiteY1" fmla="*/ 1356783 h 1737783"/>
              <a:gd name="connsiteX2" fmla="*/ 3632200 w 6273800"/>
              <a:gd name="connsiteY2" fmla="*/ 48683 h 1737783"/>
              <a:gd name="connsiteX3" fmla="*/ 6273800 w 6273800"/>
              <a:gd name="connsiteY3" fmla="*/ 1648883 h 1737783"/>
              <a:gd name="connsiteX0" fmla="*/ 406400 w 6172200"/>
              <a:gd name="connsiteY0" fmla="*/ 1737783 h 1778000"/>
              <a:gd name="connsiteX1" fmla="*/ 419100 w 6172200"/>
              <a:gd name="connsiteY1" fmla="*/ 1356783 h 1778000"/>
              <a:gd name="connsiteX2" fmla="*/ 3530600 w 6172200"/>
              <a:gd name="connsiteY2" fmla="*/ 48683 h 1778000"/>
              <a:gd name="connsiteX3" fmla="*/ 6172200 w 6172200"/>
              <a:gd name="connsiteY3" fmla="*/ 1648883 h 1778000"/>
              <a:gd name="connsiteX0" fmla="*/ 406400 w 6172200"/>
              <a:gd name="connsiteY0" fmla="*/ 1827742 h 1867959"/>
              <a:gd name="connsiteX1" fmla="*/ 419100 w 6172200"/>
              <a:gd name="connsiteY1" fmla="*/ 1446742 h 1867959"/>
              <a:gd name="connsiteX2" fmla="*/ 1104900 w 6172200"/>
              <a:gd name="connsiteY2" fmla="*/ 906991 h 1867959"/>
              <a:gd name="connsiteX3" fmla="*/ 3530600 w 6172200"/>
              <a:gd name="connsiteY3" fmla="*/ 138642 h 1867959"/>
              <a:gd name="connsiteX4" fmla="*/ 6172200 w 6172200"/>
              <a:gd name="connsiteY4" fmla="*/ 1738842 h 1867959"/>
              <a:gd name="connsiteX0" fmla="*/ 406400 w 6172200"/>
              <a:gd name="connsiteY0" fmla="*/ 1737783 h 1778000"/>
              <a:gd name="connsiteX1" fmla="*/ 419100 w 6172200"/>
              <a:gd name="connsiteY1" fmla="*/ 1356783 h 1778000"/>
              <a:gd name="connsiteX2" fmla="*/ 3530600 w 6172200"/>
              <a:gd name="connsiteY2" fmla="*/ 48683 h 1778000"/>
              <a:gd name="connsiteX3" fmla="*/ 6172200 w 6172200"/>
              <a:gd name="connsiteY3" fmla="*/ 1648883 h 1778000"/>
              <a:gd name="connsiteX0" fmla="*/ 0 w 5765800"/>
              <a:gd name="connsiteY0" fmla="*/ 1689100 h 1689100"/>
              <a:gd name="connsiteX1" fmla="*/ 3124200 w 5765800"/>
              <a:gd name="connsiteY1" fmla="*/ 0 h 1689100"/>
              <a:gd name="connsiteX2" fmla="*/ 5765800 w 5765800"/>
              <a:gd name="connsiteY2" fmla="*/ 1600200 h 1689100"/>
              <a:gd name="connsiteX0" fmla="*/ 0 w 5702300"/>
              <a:gd name="connsiteY0" fmla="*/ 1574800 h 1600200"/>
              <a:gd name="connsiteX1" fmla="*/ 3060700 w 5702300"/>
              <a:gd name="connsiteY1" fmla="*/ 0 h 1600200"/>
              <a:gd name="connsiteX2" fmla="*/ 5702300 w 5702300"/>
              <a:gd name="connsiteY2" fmla="*/ 1600200 h 1600200"/>
              <a:gd name="connsiteX0" fmla="*/ 0 w 5702300"/>
              <a:gd name="connsiteY0" fmla="*/ 1574800 h 1600200"/>
              <a:gd name="connsiteX1" fmla="*/ 3060700 w 5702300"/>
              <a:gd name="connsiteY1" fmla="*/ 0 h 1600200"/>
              <a:gd name="connsiteX2" fmla="*/ 5702300 w 5702300"/>
              <a:gd name="connsiteY2" fmla="*/ 1600200 h 1600200"/>
              <a:gd name="connsiteX0" fmla="*/ 0 w 5702300"/>
              <a:gd name="connsiteY0" fmla="*/ 1593850 h 1619250"/>
              <a:gd name="connsiteX1" fmla="*/ 3054350 w 5702300"/>
              <a:gd name="connsiteY1" fmla="*/ 0 h 1619250"/>
              <a:gd name="connsiteX2" fmla="*/ 5702300 w 5702300"/>
              <a:gd name="connsiteY2" fmla="*/ 1619250 h 1619250"/>
              <a:gd name="connsiteX0" fmla="*/ 0 w 5702300"/>
              <a:gd name="connsiteY0" fmla="*/ 1593850 h 1619250"/>
              <a:gd name="connsiteX1" fmla="*/ 3054350 w 5702300"/>
              <a:gd name="connsiteY1" fmla="*/ 0 h 1619250"/>
              <a:gd name="connsiteX2" fmla="*/ 5702300 w 5702300"/>
              <a:gd name="connsiteY2" fmla="*/ 1619250 h 1619250"/>
              <a:gd name="connsiteX0" fmla="*/ 0 w 5702300"/>
              <a:gd name="connsiteY0" fmla="*/ 1549400 h 1574800"/>
              <a:gd name="connsiteX1" fmla="*/ 3048000 w 5702300"/>
              <a:gd name="connsiteY1" fmla="*/ 0 h 1574800"/>
              <a:gd name="connsiteX2" fmla="*/ 5702300 w 5702300"/>
              <a:gd name="connsiteY2" fmla="*/ 1574800 h 1574800"/>
              <a:gd name="connsiteX0" fmla="*/ 0 w 5702300"/>
              <a:gd name="connsiteY0" fmla="*/ 1549400 h 1574800"/>
              <a:gd name="connsiteX1" fmla="*/ 3048000 w 5702300"/>
              <a:gd name="connsiteY1" fmla="*/ 0 h 1574800"/>
              <a:gd name="connsiteX2" fmla="*/ 5702300 w 5702300"/>
              <a:gd name="connsiteY2" fmla="*/ 1574800 h 1574800"/>
              <a:gd name="connsiteX0" fmla="*/ 0 w 5702300"/>
              <a:gd name="connsiteY0" fmla="*/ 1569508 h 1594908"/>
              <a:gd name="connsiteX1" fmla="*/ 3048000 w 5702300"/>
              <a:gd name="connsiteY1" fmla="*/ 20108 h 1594908"/>
              <a:gd name="connsiteX2" fmla="*/ 5702300 w 5702300"/>
              <a:gd name="connsiteY2" fmla="*/ 1594908 h 159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02300" h="1594908">
                <a:moveTo>
                  <a:pt x="0" y="1569508"/>
                </a:moveTo>
                <a:cubicBezTo>
                  <a:pt x="847725" y="741362"/>
                  <a:pt x="1744133" y="60325"/>
                  <a:pt x="3048000" y="20108"/>
                </a:cubicBezTo>
                <a:cubicBezTo>
                  <a:pt x="4108450" y="0"/>
                  <a:pt x="5242983" y="769408"/>
                  <a:pt x="5702300" y="1594908"/>
                </a:cubicBezTo>
              </a:path>
            </a:pathLst>
          </a:custGeom>
          <a:noFill/>
          <a:ln w="254000" cap="rnd" cmpd="tri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98" tIns="34299" rIns="68598" bIns="34299" rtlCol="0" anchor="ctr"/>
          <a:lstStyle/>
          <a:p>
            <a:pPr algn="ctr"/>
            <a:endParaRPr lang="en-US" dirty="0"/>
          </a:p>
        </p:txBody>
      </p:sp>
      <p:sp>
        <p:nvSpPr>
          <p:cNvPr id="54" name="Téglalap 53"/>
          <p:cNvSpPr/>
          <p:nvPr/>
        </p:nvSpPr>
        <p:spPr>
          <a:xfrm>
            <a:off x="847690" y="4922158"/>
            <a:ext cx="418219" cy="381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55" name="Téglalap 54"/>
          <p:cNvSpPr/>
          <p:nvPr/>
        </p:nvSpPr>
        <p:spPr>
          <a:xfrm>
            <a:off x="3048891" y="4940261"/>
            <a:ext cx="418219" cy="381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2.</a:t>
            </a:r>
            <a:endParaRPr lang="en-US" dirty="0"/>
          </a:p>
        </p:txBody>
      </p:sp>
      <p:sp>
        <p:nvSpPr>
          <p:cNvPr id="56" name="Téglalap 55"/>
          <p:cNvSpPr/>
          <p:nvPr/>
        </p:nvSpPr>
        <p:spPr>
          <a:xfrm>
            <a:off x="6668055" y="4534455"/>
            <a:ext cx="418219" cy="381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3.</a:t>
            </a:r>
            <a:endParaRPr lang="en-US" dirty="0"/>
          </a:p>
        </p:txBody>
      </p:sp>
      <p:sp>
        <p:nvSpPr>
          <p:cNvPr id="57" name="Téglalap 56"/>
          <p:cNvSpPr/>
          <p:nvPr/>
        </p:nvSpPr>
        <p:spPr>
          <a:xfrm>
            <a:off x="10067037" y="4534455"/>
            <a:ext cx="418219" cy="381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56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How to reject strokes?</a:t>
            </a:r>
          </a:p>
          <a:p>
            <a:r>
              <a:rPr lang="en-US" dirty="0" smtClean="0"/>
              <a:t>Easier than in object space</a:t>
            </a:r>
          </a:p>
          <a:p>
            <a:r>
              <a:rPr lang="en-US" dirty="0" smtClean="0"/>
              <a:t>Stroke density is naturally uniform in image space (no rejection is needed to achieve uniform density)</a:t>
            </a:r>
          </a:p>
          <a:p>
            <a:r>
              <a:rPr lang="en-US" dirty="0" smtClean="0"/>
              <a:t>Reject strokes based on tone similarly as in object space version</a:t>
            </a:r>
          </a:p>
          <a:p>
            <a:pPr lvl="1"/>
            <a:r>
              <a:rPr lang="en-US" dirty="0" smtClean="0"/>
              <a:t>Process each stroke independently and parallel using </a:t>
            </a:r>
            <a:r>
              <a:rPr lang="en-US" dirty="0" err="1" smtClean="0"/>
              <a:t>Halton</a:t>
            </a:r>
            <a:r>
              <a:rPr lang="en-US" dirty="0" smtClean="0"/>
              <a:t> sequences and generation id. Fast, GPU friendly solution</a:t>
            </a:r>
          </a:p>
          <a:p>
            <a:pPr lvl="1"/>
            <a:r>
              <a:rPr lang="en-US" dirty="0" smtClean="0"/>
              <a:t>Verify image tone stroke after stroke. High quality but very slow method.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6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Space Methods – main steps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7414"/>
            <a:ext cx="11988800" cy="353716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66254" y="2009702"/>
            <a:ext cx="3435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Generate uniformly distributed stroke positions</a:t>
            </a: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4276436" y="2007681"/>
            <a:ext cx="3435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Extrude, orient and bend strokes</a:t>
            </a:r>
          </a:p>
          <a:p>
            <a:pPr algn="ctr"/>
            <a:r>
              <a:rPr lang="en-US" dirty="0" smtClean="0"/>
              <a:t>(reject strokes on background)</a:t>
            </a:r>
            <a:endParaRPr lang="en-US" dirty="0"/>
          </a:p>
        </p:txBody>
      </p:sp>
      <p:sp>
        <p:nvSpPr>
          <p:cNvPr id="7" name="Téglalap 6"/>
          <p:cNvSpPr/>
          <p:nvPr/>
        </p:nvSpPr>
        <p:spPr>
          <a:xfrm>
            <a:off x="8386618" y="2125579"/>
            <a:ext cx="3435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Reject strokes based  on tone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30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6670964" cy="440892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How to fix strokes to surfaces?</a:t>
            </a:r>
          </a:p>
          <a:p>
            <a:r>
              <a:rPr lang="en-US" dirty="0" smtClean="0"/>
              <a:t>This is a problem in image space</a:t>
            </a:r>
          </a:p>
          <a:p>
            <a:r>
              <a:rPr lang="en-US" dirty="0" smtClean="0"/>
              <a:t>Strokes should move with the surfaces</a:t>
            </a:r>
          </a:p>
          <a:p>
            <a:r>
              <a:rPr lang="en-US" dirty="0" smtClean="0"/>
              <a:t>We can render an image space velocity buffer in each frame</a:t>
            </a:r>
          </a:p>
          <a:p>
            <a:r>
              <a:rPr lang="en-US" dirty="0" smtClean="0"/>
              <a:t>Move stroke positions based on this buffer</a:t>
            </a:r>
          </a:p>
          <a:p>
            <a:r>
              <a:rPr lang="en-US" dirty="0" smtClean="0"/>
              <a:t>Uniform density is ruined</a:t>
            </a:r>
          </a:p>
          <a:p>
            <a:pPr lvl="1"/>
            <a:r>
              <a:rPr lang="en-US" dirty="0" smtClean="0"/>
              <a:t>strokes can accumulate or attenuate</a:t>
            </a:r>
          </a:p>
          <a:p>
            <a:r>
              <a:rPr lang="en-US" dirty="0" smtClean="0"/>
              <a:t>Special rejection and insertion techniques can handle this problem</a:t>
            </a:r>
          </a:p>
          <a:p>
            <a:r>
              <a:rPr lang="en-US" dirty="0" smtClean="0"/>
              <a:t>Details can be found here: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654628" y="5865213"/>
            <a:ext cx="6752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Tamás</a:t>
            </a:r>
            <a:r>
              <a:rPr lang="en-US" sz="1400" dirty="0"/>
              <a:t> </a:t>
            </a:r>
            <a:r>
              <a:rPr lang="en-US" sz="1400" dirty="0" err="1"/>
              <a:t>Umenhoffer</a:t>
            </a:r>
            <a:r>
              <a:rPr lang="en-US" sz="1400" dirty="0"/>
              <a:t>, </a:t>
            </a:r>
            <a:r>
              <a:rPr lang="en-US" sz="1400" dirty="0" err="1"/>
              <a:t>László</a:t>
            </a:r>
            <a:r>
              <a:rPr lang="en-US" sz="1400" dirty="0"/>
              <a:t> </a:t>
            </a:r>
            <a:r>
              <a:rPr lang="en-US" sz="1400" dirty="0" err="1"/>
              <a:t>Szirmay-Kalos</a:t>
            </a:r>
            <a:r>
              <a:rPr lang="en-US" sz="1400" dirty="0"/>
              <a:t>, </a:t>
            </a:r>
            <a:r>
              <a:rPr lang="en-US" sz="1400" dirty="0" err="1"/>
              <a:t>László</a:t>
            </a:r>
            <a:r>
              <a:rPr lang="en-US" sz="1400" dirty="0"/>
              <a:t> </a:t>
            </a:r>
            <a:r>
              <a:rPr lang="en-US" sz="1400" dirty="0" err="1"/>
              <a:t>Szécsi</a:t>
            </a:r>
            <a:r>
              <a:rPr lang="en-US" sz="1400" dirty="0"/>
              <a:t>, </a:t>
            </a:r>
            <a:r>
              <a:rPr lang="en-US" sz="1400" dirty="0" err="1"/>
              <a:t>Zoltán</a:t>
            </a:r>
            <a:r>
              <a:rPr lang="en-US" sz="1400" dirty="0"/>
              <a:t> </a:t>
            </a:r>
            <a:r>
              <a:rPr lang="en-US" sz="1400" dirty="0" err="1"/>
              <a:t>Lengyel</a:t>
            </a:r>
            <a:r>
              <a:rPr lang="en-US" sz="1400" dirty="0"/>
              <a:t>, and </a:t>
            </a:r>
            <a:r>
              <a:rPr lang="en-US" sz="1400" dirty="0" err="1"/>
              <a:t>Gábor</a:t>
            </a:r>
            <a:r>
              <a:rPr lang="en-US" sz="1400" dirty="0"/>
              <a:t> </a:t>
            </a:r>
            <a:r>
              <a:rPr lang="en-US" sz="1400" dirty="0" err="1"/>
              <a:t>Marinov</a:t>
            </a:r>
            <a:r>
              <a:rPr lang="en-US" sz="1400" dirty="0"/>
              <a:t>: An image-based method for animated stroke rendering. The Visual Computer, June 2018, Volume 34, Issue 6–8, pp 817–827.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369" y="329188"/>
            <a:ext cx="3100019" cy="30852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369" y="3700030"/>
            <a:ext cx="3168124" cy="315797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9388738" y="33325"/>
            <a:ext cx="1453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Frame 1.</a:t>
            </a:r>
            <a:endParaRPr lang="en-US" dirty="0"/>
          </a:p>
        </p:txBody>
      </p:sp>
      <p:sp>
        <p:nvSpPr>
          <p:cNvPr id="9" name="Téglalap 8"/>
          <p:cNvSpPr/>
          <p:nvPr/>
        </p:nvSpPr>
        <p:spPr>
          <a:xfrm>
            <a:off x="9388738" y="3363880"/>
            <a:ext cx="1453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Frame 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8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Space Methods </a:t>
            </a:r>
            <a:r>
              <a:rPr lang="hu-HU" dirty="0" smtClean="0"/>
              <a:t>–</a:t>
            </a:r>
            <a:r>
              <a:rPr lang="en-US" dirty="0" smtClean="0"/>
              <a:t> Examples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7092" y="2217165"/>
            <a:ext cx="2918690" cy="365153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Direction is based on image gradient</a:t>
            </a:r>
          </a:p>
          <a:p>
            <a:r>
              <a:rPr lang="en-US" dirty="0" smtClean="0"/>
              <a:t>Image tone is verified after each rendered stroke</a:t>
            </a:r>
          </a:p>
          <a:p>
            <a:r>
              <a:rPr lang="en-US" dirty="0" smtClean="0"/>
              <a:t>Still images</a:t>
            </a:r>
          </a:p>
          <a:p>
            <a:r>
              <a:rPr lang="en-US" dirty="0" smtClean="0"/>
              <a:t>Slow, but high quality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184728" y="6395181"/>
            <a:ext cx="12007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j-lt"/>
              </a:rPr>
              <a:t>Salisbury, M.P., Anderson, S.E., </a:t>
            </a:r>
            <a:r>
              <a:rPr lang="en-US" sz="1600" dirty="0" err="1" smtClean="0">
                <a:latin typeface="+mj-lt"/>
              </a:rPr>
              <a:t>Barzel</a:t>
            </a:r>
            <a:r>
              <a:rPr lang="en-US" sz="1600" dirty="0" smtClean="0">
                <a:latin typeface="+mj-lt"/>
              </a:rPr>
              <a:t>, R., </a:t>
            </a:r>
            <a:r>
              <a:rPr lang="en-US" sz="1600" dirty="0" err="1" smtClean="0">
                <a:latin typeface="+mj-lt"/>
              </a:rPr>
              <a:t>Salesin</a:t>
            </a:r>
            <a:r>
              <a:rPr lang="en-US" sz="1600" dirty="0" smtClean="0">
                <a:latin typeface="+mj-lt"/>
              </a:rPr>
              <a:t>, D.H.: Interactive </a:t>
            </a:r>
            <a:r>
              <a:rPr lang="en-US" sz="1600" dirty="0" err="1" smtClean="0">
                <a:latin typeface="+mj-lt"/>
              </a:rPr>
              <a:t>penandink</a:t>
            </a:r>
            <a:r>
              <a:rPr lang="en-US" sz="1600" dirty="0" smtClean="0">
                <a:latin typeface="+mj-lt"/>
              </a:rPr>
              <a:t> illustration. In: Proceedings of SIGGRAPH '94, pp. 101{108 (1994)</a:t>
            </a:r>
            <a:endParaRPr lang="en-US" sz="1600" dirty="0">
              <a:latin typeface="+mj-lt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945" y="1504644"/>
            <a:ext cx="4347008" cy="465572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251" y="1616364"/>
            <a:ext cx="4357379" cy="443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3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Space Methods </a:t>
            </a:r>
            <a:r>
              <a:rPr lang="hu-HU" dirty="0"/>
              <a:t>–</a:t>
            </a:r>
            <a:r>
              <a:rPr lang="en-US" dirty="0" smtClean="0"/>
              <a:t> </a:t>
            </a:r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408478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Used to process images and videos too</a:t>
            </a:r>
          </a:p>
          <a:p>
            <a:r>
              <a:rPr lang="en-US" dirty="0" smtClean="0"/>
              <a:t>Strokes are moved with an optical flow or rendered image space velocity field</a:t>
            </a:r>
          </a:p>
          <a:p>
            <a:r>
              <a:rPr lang="en-US" dirty="0" smtClean="0"/>
              <a:t>Particles are rejected based on tone</a:t>
            </a:r>
          </a:p>
          <a:p>
            <a:r>
              <a:rPr lang="en-US" dirty="0" smtClean="0"/>
              <a:t>Particles are oriented according to image gradient</a:t>
            </a:r>
          </a:p>
          <a:p>
            <a:r>
              <a:rPr lang="en-US" dirty="0" smtClean="0"/>
              <a:t>Uses 3 stroke layers</a:t>
            </a:r>
          </a:p>
          <a:p>
            <a:r>
              <a:rPr lang="en-US" dirty="0" smtClean="0"/>
              <a:t>GPU friendly real</a:t>
            </a:r>
            <a:r>
              <a:rPr lang="hu-HU" dirty="0" smtClean="0"/>
              <a:t>-</a:t>
            </a:r>
            <a:r>
              <a:rPr lang="en-US" dirty="0" smtClean="0"/>
              <a:t>time method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304800" y="6405633"/>
            <a:ext cx="1158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j-lt"/>
              </a:rPr>
              <a:t>Lu, J., Sander, P.V., Finkelstein, A.: Interactive painterly stylization of images, videos and 3D animations. In: Proceedings of I3D 2010 (2010)</a:t>
            </a:r>
            <a:endParaRPr lang="en-US" sz="1600" dirty="0">
              <a:latin typeface="+mj-lt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363" y="3026928"/>
            <a:ext cx="5726894" cy="312275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66" y="110585"/>
            <a:ext cx="2808391" cy="280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6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4036" y="365125"/>
            <a:ext cx="7139709" cy="1325563"/>
          </a:xfrm>
        </p:spPr>
        <p:txBody>
          <a:bodyPr/>
          <a:lstStyle/>
          <a:p>
            <a:pPr algn="ctr"/>
            <a:r>
              <a:rPr lang="en-US" dirty="0" smtClean="0"/>
              <a:t>Image Space Methods - Examples</a:t>
            </a:r>
            <a:endParaRPr lang="en-US" dirty="0"/>
          </a:p>
        </p:txBody>
      </p:sp>
      <p:sp>
        <p:nvSpPr>
          <p:cNvPr id="7" name="Téglalap 6"/>
          <p:cNvSpPr/>
          <p:nvPr/>
        </p:nvSpPr>
        <p:spPr>
          <a:xfrm>
            <a:off x="120073" y="6311900"/>
            <a:ext cx="11951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Tamás</a:t>
            </a:r>
            <a:r>
              <a:rPr lang="en-US" sz="1400" dirty="0"/>
              <a:t> </a:t>
            </a:r>
            <a:r>
              <a:rPr lang="en-US" sz="1400" dirty="0" err="1"/>
              <a:t>Umenhoffer</a:t>
            </a:r>
            <a:r>
              <a:rPr lang="en-US" sz="1400" dirty="0"/>
              <a:t>, </a:t>
            </a:r>
            <a:r>
              <a:rPr lang="en-US" sz="1400" dirty="0" err="1"/>
              <a:t>László</a:t>
            </a:r>
            <a:r>
              <a:rPr lang="en-US" sz="1400" dirty="0"/>
              <a:t> </a:t>
            </a:r>
            <a:r>
              <a:rPr lang="en-US" sz="1400" dirty="0" err="1"/>
              <a:t>Szirmay-Kalos</a:t>
            </a:r>
            <a:r>
              <a:rPr lang="en-US" sz="1400" dirty="0"/>
              <a:t>, </a:t>
            </a:r>
            <a:r>
              <a:rPr lang="en-US" sz="1400" dirty="0" err="1"/>
              <a:t>László</a:t>
            </a:r>
            <a:r>
              <a:rPr lang="en-US" sz="1400" dirty="0"/>
              <a:t> </a:t>
            </a:r>
            <a:r>
              <a:rPr lang="en-US" sz="1400" dirty="0" err="1"/>
              <a:t>Szécsi</a:t>
            </a:r>
            <a:r>
              <a:rPr lang="en-US" sz="1400" dirty="0"/>
              <a:t>, </a:t>
            </a:r>
            <a:r>
              <a:rPr lang="en-US" sz="1400" dirty="0" err="1"/>
              <a:t>Zoltán</a:t>
            </a:r>
            <a:r>
              <a:rPr lang="en-US" sz="1400" dirty="0"/>
              <a:t> </a:t>
            </a:r>
            <a:r>
              <a:rPr lang="en-US" sz="1400" dirty="0" err="1"/>
              <a:t>Lengyel</a:t>
            </a:r>
            <a:r>
              <a:rPr lang="en-US" sz="1400" dirty="0"/>
              <a:t>, and </a:t>
            </a:r>
            <a:r>
              <a:rPr lang="en-US" sz="1400" dirty="0" err="1"/>
              <a:t>Gábor</a:t>
            </a:r>
            <a:r>
              <a:rPr lang="en-US" sz="1400" dirty="0"/>
              <a:t> </a:t>
            </a:r>
            <a:r>
              <a:rPr lang="en-US" sz="1400" dirty="0" err="1"/>
              <a:t>Marinov</a:t>
            </a:r>
            <a:r>
              <a:rPr lang="en-US" sz="1400" dirty="0"/>
              <a:t>: An image-based method for animated stroke rendering. The Visual Computer, June 2018, Volume 34, Issue 6–8, pp 817–827.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145" y="2557660"/>
            <a:ext cx="7344930" cy="3571677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408478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Uses rendered buffers (can also work on videos)</a:t>
            </a:r>
          </a:p>
          <a:p>
            <a:r>
              <a:rPr lang="en-US" dirty="0" smtClean="0"/>
              <a:t>Strokes are moved with rendered image space velocity field (or optical flow)</a:t>
            </a:r>
          </a:p>
          <a:p>
            <a:r>
              <a:rPr lang="en-US" dirty="0" smtClean="0"/>
              <a:t>Particles are rejected based on tone</a:t>
            </a:r>
          </a:p>
          <a:p>
            <a:r>
              <a:rPr lang="en-US" dirty="0" smtClean="0"/>
              <a:t>Particle orientation can use different features</a:t>
            </a:r>
          </a:p>
          <a:p>
            <a:r>
              <a:rPr lang="en-US" dirty="0" smtClean="0"/>
              <a:t>Multiple stroke layers</a:t>
            </a:r>
          </a:p>
          <a:p>
            <a:r>
              <a:rPr lang="en-US" dirty="0" smtClean="0"/>
              <a:t>GPU friendly real</a:t>
            </a:r>
            <a:r>
              <a:rPr lang="hu-HU" dirty="0" smtClean="0"/>
              <a:t>-</a:t>
            </a:r>
            <a:r>
              <a:rPr lang="en-US" dirty="0" smtClean="0"/>
              <a:t>time method</a:t>
            </a:r>
            <a:endParaRPr lang="en-US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643" y="434786"/>
            <a:ext cx="4174146" cy="337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9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Video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120073" y="6311900"/>
            <a:ext cx="11951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Tamás</a:t>
            </a:r>
            <a:r>
              <a:rPr lang="en-US" sz="1400" dirty="0"/>
              <a:t> </a:t>
            </a:r>
            <a:r>
              <a:rPr lang="en-US" sz="1400" dirty="0" err="1"/>
              <a:t>Umenhoffer</a:t>
            </a:r>
            <a:r>
              <a:rPr lang="en-US" sz="1400" dirty="0"/>
              <a:t>, </a:t>
            </a:r>
            <a:r>
              <a:rPr lang="en-US" sz="1400" dirty="0" err="1"/>
              <a:t>László</a:t>
            </a:r>
            <a:r>
              <a:rPr lang="en-US" sz="1400" dirty="0"/>
              <a:t> </a:t>
            </a:r>
            <a:r>
              <a:rPr lang="en-US" sz="1400" dirty="0" err="1"/>
              <a:t>Szirmay-Kalos</a:t>
            </a:r>
            <a:r>
              <a:rPr lang="en-US" sz="1400" dirty="0"/>
              <a:t>, </a:t>
            </a:r>
            <a:r>
              <a:rPr lang="en-US" sz="1400" dirty="0" err="1"/>
              <a:t>László</a:t>
            </a:r>
            <a:r>
              <a:rPr lang="en-US" sz="1400" dirty="0"/>
              <a:t> </a:t>
            </a:r>
            <a:r>
              <a:rPr lang="en-US" sz="1400" dirty="0" err="1"/>
              <a:t>Szécsi</a:t>
            </a:r>
            <a:r>
              <a:rPr lang="en-US" sz="1400" dirty="0"/>
              <a:t>, </a:t>
            </a:r>
            <a:r>
              <a:rPr lang="en-US" sz="1400" dirty="0" err="1"/>
              <a:t>Zoltán</a:t>
            </a:r>
            <a:r>
              <a:rPr lang="en-US" sz="1400" dirty="0"/>
              <a:t> </a:t>
            </a:r>
            <a:r>
              <a:rPr lang="en-US" sz="1400" dirty="0" err="1"/>
              <a:t>Lengyel</a:t>
            </a:r>
            <a:r>
              <a:rPr lang="en-US" sz="1400" dirty="0"/>
              <a:t>, and </a:t>
            </a:r>
            <a:r>
              <a:rPr lang="en-US" sz="1400" dirty="0" err="1"/>
              <a:t>Gábor</a:t>
            </a:r>
            <a:r>
              <a:rPr lang="en-US" sz="1400" dirty="0"/>
              <a:t> </a:t>
            </a:r>
            <a:r>
              <a:rPr lang="en-US" sz="1400" dirty="0" err="1"/>
              <a:t>Marinov</a:t>
            </a:r>
            <a:r>
              <a:rPr lang="en-US" sz="1400" dirty="0"/>
              <a:t>: An image-based method for animated stroke rendering. The Visual Computer, June 2018, Volume 34, Issue 6–8, pp 817–827.</a:t>
            </a:r>
          </a:p>
        </p:txBody>
      </p:sp>
      <p:pic>
        <p:nvPicPr>
          <p:cNvPr id="6" name="pond_oldtr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7722" y="190294"/>
            <a:ext cx="7991187" cy="59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0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an artist: Lines and line styles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 style: thickness, ink/pencil color and texture, curvature, shape</a:t>
            </a:r>
            <a:endParaRPr lang="en-US" dirty="0"/>
          </a:p>
        </p:txBody>
      </p:sp>
      <p:pic>
        <p:nvPicPr>
          <p:cNvPr id="15362" name="Picture 2" descr="https://i.guim.co.uk/img/media/1577a0a2b54a2fd160dbf00977a0e880f8bb2585/448_912_2529_1516/master/2529.jpg?width=700&amp;quality=85&amp;auto=format&amp;fit=max&amp;s=4275aa7fcf8dff2997db07dcfe14675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2452687"/>
            <a:ext cx="66675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2460623" y="6457951"/>
            <a:ext cx="5492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Vincent Van Gogh (?), Self portrait, discovered in 2013</a:t>
            </a:r>
            <a:endParaRPr lang="en-US" sz="16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225423" y="55354"/>
            <a:ext cx="5492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Recall</a:t>
            </a:r>
            <a:r>
              <a:rPr lang="hu-HU" sz="1600" dirty="0" smtClean="0"/>
              <a:t> </a:t>
            </a:r>
            <a:r>
              <a:rPr lang="hu-HU" sz="1600" dirty="0" err="1" smtClean="0"/>
              <a:t>from</a:t>
            </a:r>
            <a:r>
              <a:rPr lang="hu-HU" sz="1600" dirty="0" smtClean="0"/>
              <a:t> </a:t>
            </a:r>
            <a:r>
              <a:rPr lang="hu-HU" sz="1600" dirty="0" err="1" smtClean="0"/>
              <a:t>Introduction</a:t>
            </a:r>
            <a:r>
              <a:rPr lang="hu-HU" sz="1600" dirty="0" smtClean="0"/>
              <a:t> 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126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Space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51709"/>
            <a:ext cx="10515600" cy="523701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High quality strokes</a:t>
            </a:r>
          </a:p>
          <a:p>
            <a:pPr lvl="1"/>
            <a:r>
              <a:rPr lang="en-US" dirty="0" smtClean="0"/>
              <a:t>Customizable strokes (with textures or perturbing stroke curves)</a:t>
            </a:r>
          </a:p>
          <a:p>
            <a:pPr lvl="1"/>
            <a:r>
              <a:rPr lang="en-US" dirty="0" smtClean="0"/>
              <a:t>Uniform screen space density</a:t>
            </a:r>
          </a:p>
          <a:p>
            <a:pPr lvl="1"/>
            <a:r>
              <a:rPr lang="en-US" dirty="0" smtClean="0"/>
              <a:t>No depth test issues</a:t>
            </a:r>
          </a:p>
          <a:p>
            <a:pPr lvl="1"/>
            <a:r>
              <a:rPr lang="en-US" dirty="0" smtClean="0"/>
              <a:t>Needs no geometry information and preprocessing</a:t>
            </a:r>
          </a:p>
          <a:p>
            <a:pPr lvl="1"/>
            <a:r>
              <a:rPr lang="en-US" dirty="0" smtClean="0"/>
              <a:t>No unnecessary rejecting caused by visibility or distance or grazing angles</a:t>
            </a:r>
          </a:p>
          <a:p>
            <a:pPr lvl="1"/>
            <a:r>
              <a:rPr lang="en-US" dirty="0" smtClean="0"/>
              <a:t>Can be implemented in a post processing phase (not integrated into the 3D render phase)</a:t>
            </a:r>
          </a:p>
          <a:p>
            <a:pPr lvl="1"/>
            <a:r>
              <a:rPr lang="en-US" dirty="0" smtClean="0"/>
              <a:t>Infinite object space stroke density (we can infinitely zoom on a surface)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Time coherency is a problem</a:t>
            </a:r>
          </a:p>
          <a:p>
            <a:pPr lvl="1"/>
            <a:r>
              <a:rPr lang="en-US" dirty="0" smtClean="0"/>
              <a:t>Geometric information like </a:t>
            </a:r>
            <a:r>
              <a:rPr lang="en-US" dirty="0" err="1" smtClean="0"/>
              <a:t>normals</a:t>
            </a:r>
            <a:r>
              <a:rPr lang="en-US" dirty="0" smtClean="0"/>
              <a:t> and curvature should be rendered</a:t>
            </a:r>
          </a:p>
          <a:p>
            <a:pPr lvl="1"/>
            <a:r>
              <a:rPr lang="en-US" dirty="0" smtClean="0"/>
              <a:t>Smooth line orientation </a:t>
            </a:r>
            <a:r>
              <a:rPr lang="en-US" dirty="0" smtClean="0"/>
              <a:t>fie</a:t>
            </a:r>
            <a:r>
              <a:rPr lang="hu-HU" dirty="0" smtClean="0"/>
              <a:t>l</a:t>
            </a:r>
            <a:r>
              <a:rPr lang="en-US" dirty="0" smtClean="0"/>
              <a:t>d </a:t>
            </a:r>
            <a:r>
              <a:rPr lang="en-US" dirty="0" smtClean="0"/>
              <a:t>is hard to compute (usually works well with many small lines, but long sparse hatching is hard to achieve)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5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073" y="0"/>
            <a:ext cx="10515600" cy="1325563"/>
          </a:xfrm>
        </p:spPr>
        <p:txBody>
          <a:bodyPr/>
          <a:lstStyle/>
          <a:p>
            <a:r>
              <a:rPr lang="hu-HU" dirty="0" err="1" smtClean="0"/>
              <a:t>Additional</a:t>
            </a:r>
            <a:r>
              <a:rPr lang="hu-HU" dirty="0" smtClean="0"/>
              <a:t> </a:t>
            </a:r>
            <a:r>
              <a:rPr lang="hu-HU" dirty="0" err="1" smtClean="0"/>
              <a:t>Notes</a:t>
            </a:r>
            <a:r>
              <a:rPr lang="hu-HU" dirty="0" smtClean="0"/>
              <a:t> - </a:t>
            </a:r>
            <a:r>
              <a:rPr lang="en-US" dirty="0" smtClean="0"/>
              <a:t>Different Styles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3964" y="2336800"/>
            <a:ext cx="3833091" cy="3546764"/>
          </a:xfrm>
        </p:spPr>
        <p:txBody>
          <a:bodyPr/>
          <a:lstStyle/>
          <a:p>
            <a:r>
              <a:rPr lang="en-US" dirty="0" smtClean="0"/>
              <a:t>Both in object and </a:t>
            </a:r>
            <a:r>
              <a:rPr lang="hu-HU" dirty="0" smtClean="0"/>
              <a:t>i</a:t>
            </a:r>
            <a:r>
              <a:rPr lang="en-US" dirty="0" smtClean="0"/>
              <a:t>mage space different styles can be achieved with varying stroke shape, texture, color and rejection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669" y="1145309"/>
            <a:ext cx="7343902" cy="53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4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337800" cy="6231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Additional Notes - Stroke Layers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2635" y="988292"/>
            <a:ext cx="10515600" cy="5079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Usually several layers of strokes with different settings can highly enhance quality and detail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4164031" y="6512198"/>
            <a:ext cx="3686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+mj-lt"/>
              </a:rPr>
              <a:t>Art Deco Ltd. and The Dirty Fred Strikes Back Ltd.</a:t>
            </a:r>
            <a:endParaRPr lang="en-US" sz="1400" dirty="0">
              <a:latin typeface="+mj-lt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19" y="1810326"/>
            <a:ext cx="10958435" cy="4700229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824759" y="1500906"/>
            <a:ext cx="6999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>
                <a:solidFill>
                  <a:srgbClr val="222222"/>
                </a:solidFill>
                <a:latin typeface="+mj-lt"/>
              </a:rPr>
              <a:t>1 </a:t>
            </a:r>
            <a:r>
              <a:rPr lang="hu-HU" sz="1400" dirty="0" err="1" smtClean="0">
                <a:solidFill>
                  <a:srgbClr val="222222"/>
                </a:solidFill>
                <a:latin typeface="+mj-lt"/>
              </a:rPr>
              <a:t>Layer</a:t>
            </a:r>
            <a:endParaRPr lang="en-US" sz="1400" dirty="0">
              <a:latin typeface="+mj-lt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8671377" y="1524000"/>
            <a:ext cx="7653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>
                <a:solidFill>
                  <a:srgbClr val="222222"/>
                </a:solidFill>
                <a:latin typeface="+mj-lt"/>
              </a:rPr>
              <a:t>2 </a:t>
            </a:r>
            <a:r>
              <a:rPr lang="hu-HU" sz="1400" dirty="0" err="1" smtClean="0">
                <a:solidFill>
                  <a:srgbClr val="222222"/>
                </a:solidFill>
                <a:latin typeface="+mj-lt"/>
              </a:rPr>
              <a:t>Layers</a:t>
            </a:r>
            <a:endParaRPr lang="en-US" sz="1400" dirty="0">
              <a:latin typeface="+mj-lt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907886" y="4006551"/>
            <a:ext cx="7653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>
                <a:solidFill>
                  <a:srgbClr val="222222"/>
                </a:solidFill>
                <a:latin typeface="+mj-lt"/>
              </a:rPr>
              <a:t>3 </a:t>
            </a:r>
            <a:r>
              <a:rPr lang="hu-HU" sz="1400" dirty="0" err="1" smtClean="0">
                <a:solidFill>
                  <a:srgbClr val="222222"/>
                </a:solidFill>
                <a:latin typeface="+mj-lt"/>
              </a:rPr>
              <a:t>Layers</a:t>
            </a:r>
            <a:endParaRPr lang="en-US" sz="1400" dirty="0">
              <a:latin typeface="+mj-lt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8154141" y="4006550"/>
            <a:ext cx="15661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>
                <a:solidFill>
                  <a:srgbClr val="222222"/>
                </a:solidFill>
                <a:latin typeface="+mj-lt"/>
              </a:rPr>
              <a:t>3 </a:t>
            </a:r>
            <a:r>
              <a:rPr lang="hu-HU" sz="1400" dirty="0" err="1" smtClean="0">
                <a:solidFill>
                  <a:srgbClr val="222222"/>
                </a:solidFill>
                <a:latin typeface="+mj-lt"/>
              </a:rPr>
              <a:t>Layers</a:t>
            </a:r>
            <a:r>
              <a:rPr lang="hu-HU" sz="1400" dirty="0" smtClean="0">
                <a:solidFill>
                  <a:srgbClr val="222222"/>
                </a:solidFill>
                <a:latin typeface="+mj-lt"/>
              </a:rPr>
              <a:t> + </a:t>
            </a:r>
            <a:r>
              <a:rPr lang="hu-HU" sz="1400" dirty="0" err="1" smtClean="0">
                <a:solidFill>
                  <a:srgbClr val="222222"/>
                </a:solidFill>
                <a:latin typeface="+mj-lt"/>
              </a:rPr>
              <a:t>contours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114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2437" y="2342861"/>
            <a:ext cx="3925454" cy="203517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Stroke layers can be used as a supplement layer above realistically or non-</a:t>
            </a:r>
            <a:r>
              <a:rPr lang="en-US" dirty="0" err="1" smtClean="0"/>
              <a:t>photorealistically</a:t>
            </a:r>
            <a:r>
              <a:rPr lang="en-US" dirty="0" smtClean="0"/>
              <a:t> shaded layers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673" y="77735"/>
            <a:ext cx="7754644" cy="6734085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451754" y="6504043"/>
            <a:ext cx="3686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+mj-lt"/>
              </a:rPr>
              <a:t>Art Deco Ltd. and The Dirty Fred Strikes Back Ltd.</a:t>
            </a:r>
            <a:endParaRPr lang="en-US" sz="1400" dirty="0">
              <a:latin typeface="+mj-lt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12437" y="77735"/>
            <a:ext cx="3782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+mj-lt"/>
              </a:rPr>
              <a:t>Additional Notes 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640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2547" y="988292"/>
            <a:ext cx="5172364" cy="58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artalom helye 2"/>
          <p:cNvSpPr txBox="1">
            <a:spLocks/>
          </p:cNvSpPr>
          <p:nvPr/>
        </p:nvSpPr>
        <p:spPr>
          <a:xfrm>
            <a:off x="212437" y="2342861"/>
            <a:ext cx="6613236" cy="32266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Depth cameras are getting better and better</a:t>
            </a:r>
          </a:p>
          <a:p>
            <a:r>
              <a:rPr lang="en-US" dirty="0" smtClean="0"/>
              <a:t>Scene geometry can be reconstructed from real world footage</a:t>
            </a:r>
          </a:p>
          <a:p>
            <a:r>
              <a:rPr lang="en-US" dirty="0" smtClean="0"/>
              <a:t>From depth image normal vectors and even curvatures can be calculated</a:t>
            </a:r>
          </a:p>
          <a:p>
            <a:pPr lvl="1"/>
            <a:r>
              <a:rPr lang="en-US" dirty="0" smtClean="0"/>
              <a:t>Today it has high </a:t>
            </a:r>
            <a:r>
              <a:rPr lang="en-US" dirty="0" smtClean="0"/>
              <a:t>noise</a:t>
            </a:r>
            <a:endParaRPr lang="en-US" dirty="0" smtClean="0"/>
          </a:p>
          <a:p>
            <a:r>
              <a:rPr lang="en-US" dirty="0" smtClean="0"/>
              <a:t>Image space techniques could be used efficiently in the future</a:t>
            </a:r>
            <a:endParaRPr lang="en-US" dirty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337800" cy="6231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Additional Notes – RGBZ cameras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13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an artist: Lines and line styles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0373" y="1825625"/>
            <a:ext cx="10515600" cy="4351338"/>
          </a:xfrm>
        </p:spPr>
        <p:txBody>
          <a:bodyPr/>
          <a:lstStyle/>
          <a:p>
            <a:r>
              <a:rPr lang="en-US" dirty="0" smtClean="0"/>
              <a:t>Line style: texture, curvature, shape</a:t>
            </a:r>
          </a:p>
          <a:p>
            <a:pPr lvl="1"/>
            <a:r>
              <a:rPr lang="en-US" dirty="0" smtClean="0"/>
              <a:t>Texture: small scale</a:t>
            </a:r>
          </a:p>
          <a:p>
            <a:pPr lvl="1"/>
            <a:r>
              <a:rPr lang="en-US" dirty="0" smtClean="0"/>
              <a:t>Curvature/bending: large scale</a:t>
            </a:r>
          </a:p>
          <a:p>
            <a:pPr lvl="1"/>
            <a:r>
              <a:rPr lang="en-US" dirty="0" smtClean="0"/>
              <a:t>Shape: medium scale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5" y="1255776"/>
            <a:ext cx="5966691" cy="555498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164945" y="6491738"/>
            <a:ext cx="3724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/>
              <a:t>Alan </a:t>
            </a:r>
            <a:r>
              <a:rPr lang="en-US" dirty="0" smtClean="0"/>
              <a:t>Lee: </a:t>
            </a:r>
            <a:r>
              <a:rPr lang="en-US" dirty="0"/>
              <a:t>Concept art for Lord of the Rings</a:t>
            </a:r>
          </a:p>
        </p:txBody>
      </p:sp>
      <p:sp>
        <p:nvSpPr>
          <p:cNvPr id="6" name="Ellipszis 5"/>
          <p:cNvSpPr/>
          <p:nvPr/>
        </p:nvSpPr>
        <p:spPr>
          <a:xfrm>
            <a:off x="10063527" y="1255776"/>
            <a:ext cx="1204837" cy="1204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zis 8"/>
          <p:cNvSpPr/>
          <p:nvPr/>
        </p:nvSpPr>
        <p:spPr>
          <a:xfrm>
            <a:off x="7680543" y="3629522"/>
            <a:ext cx="1204837" cy="1204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gyenes összekötő nyíllal 7"/>
          <p:cNvCxnSpPr>
            <a:stCxn id="6" idx="2"/>
            <a:endCxn id="14" idx="3"/>
          </p:cNvCxnSpPr>
          <p:nvPr/>
        </p:nvCxnSpPr>
        <p:spPr>
          <a:xfrm flipH="1">
            <a:off x="8033818" y="1858195"/>
            <a:ext cx="2029709" cy="164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>
            <a:stCxn id="9" idx="2"/>
            <a:endCxn id="20" idx="3"/>
          </p:cNvCxnSpPr>
          <p:nvPr/>
        </p:nvCxnSpPr>
        <p:spPr>
          <a:xfrm flipH="1" flipV="1">
            <a:off x="6421434" y="4231940"/>
            <a:ext cx="1259109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5744409" y="1412955"/>
            <a:ext cx="2289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Texture: pencil texture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Curvature: no bending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Shape: straight lines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4132025" y="3770275"/>
            <a:ext cx="2289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Texture: pencil texture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Curvature: no bending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Shape: wavy lines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2" name="Kép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68" y="5584670"/>
            <a:ext cx="3724182" cy="352425"/>
          </a:xfrm>
          <a:prstGeom prst="rect">
            <a:avLst/>
          </a:prstGeom>
        </p:spPr>
      </p:pic>
      <p:sp>
        <p:nvSpPr>
          <p:cNvPr id="33" name="Szövegdoboz 32"/>
          <p:cNvSpPr txBox="1"/>
          <p:nvPr/>
        </p:nvSpPr>
        <p:spPr>
          <a:xfrm>
            <a:off x="699607" y="5080401"/>
            <a:ext cx="2454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Line Texture Example:</a:t>
            </a:r>
            <a:endParaRPr lang="en-US" sz="20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25423" y="55354"/>
            <a:ext cx="5492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Recall</a:t>
            </a:r>
            <a:r>
              <a:rPr lang="hu-HU" sz="1600" dirty="0" smtClean="0"/>
              <a:t> </a:t>
            </a:r>
            <a:r>
              <a:rPr lang="hu-HU" sz="1600" dirty="0" err="1" smtClean="0"/>
              <a:t>from</a:t>
            </a:r>
            <a:r>
              <a:rPr lang="hu-HU" sz="1600" dirty="0" smtClean="0"/>
              <a:t> </a:t>
            </a:r>
            <a:r>
              <a:rPr lang="hu-HU" sz="1600" dirty="0" err="1" smtClean="0"/>
              <a:t>Introduction</a:t>
            </a:r>
            <a:r>
              <a:rPr lang="hu-HU" sz="1600" dirty="0" smtClean="0"/>
              <a:t> 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218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ép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276" y="3452277"/>
            <a:ext cx="5366329" cy="320489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0" y="3532361"/>
            <a:ext cx="5232235" cy="312480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an artist: Lines and line styles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0373" y="1825625"/>
            <a:ext cx="10515600" cy="4351338"/>
          </a:xfrm>
        </p:spPr>
        <p:txBody>
          <a:bodyPr/>
          <a:lstStyle/>
          <a:p>
            <a:r>
              <a:rPr lang="en-US" dirty="0" smtClean="0"/>
              <a:t>Line style: texture, curvature, shape</a:t>
            </a:r>
          </a:p>
          <a:p>
            <a:pPr lvl="1"/>
            <a:r>
              <a:rPr lang="en-US" dirty="0" smtClean="0"/>
              <a:t>Texture: small scale</a:t>
            </a:r>
          </a:p>
          <a:p>
            <a:pPr lvl="1"/>
            <a:r>
              <a:rPr lang="en-US" dirty="0" smtClean="0"/>
              <a:t>Curvature/bending: large scale</a:t>
            </a:r>
          </a:p>
          <a:p>
            <a:pPr lvl="1"/>
            <a:r>
              <a:rPr lang="en-US" dirty="0" smtClean="0"/>
              <a:t>Shape: medium scale</a:t>
            </a:r>
            <a:endParaRPr lang="en-US" dirty="0"/>
          </a:p>
        </p:txBody>
      </p:sp>
      <p:sp>
        <p:nvSpPr>
          <p:cNvPr id="6" name="Ellipszis 5"/>
          <p:cNvSpPr/>
          <p:nvPr/>
        </p:nvSpPr>
        <p:spPr>
          <a:xfrm>
            <a:off x="7561084" y="5202958"/>
            <a:ext cx="1204837" cy="1204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zis 8"/>
          <p:cNvSpPr/>
          <p:nvPr/>
        </p:nvSpPr>
        <p:spPr>
          <a:xfrm>
            <a:off x="1936968" y="5029725"/>
            <a:ext cx="1204837" cy="1204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gyenes összekötő nyíllal 7"/>
          <p:cNvCxnSpPr>
            <a:stCxn id="6" idx="6"/>
            <a:endCxn id="14" idx="1"/>
          </p:cNvCxnSpPr>
          <p:nvPr/>
        </p:nvCxnSpPr>
        <p:spPr>
          <a:xfrm>
            <a:off x="8765921" y="5805377"/>
            <a:ext cx="1006961" cy="2618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>
            <a:endCxn id="20" idx="1"/>
          </p:cNvCxnSpPr>
          <p:nvPr/>
        </p:nvCxnSpPr>
        <p:spPr>
          <a:xfrm>
            <a:off x="3141805" y="5632143"/>
            <a:ext cx="944062" cy="3231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9772882" y="5744098"/>
            <a:ext cx="2355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Curvature: curved lines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Shape: straight lines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4085867" y="5632143"/>
            <a:ext cx="2289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Curvature: no bending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Shape: straight lines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5842885" y="645170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Images from:</a:t>
            </a:r>
          </a:p>
          <a:p>
            <a:r>
              <a:rPr lang="en-US" sz="1200" dirty="0" smtClean="0"/>
              <a:t>https</a:t>
            </a:r>
            <a:r>
              <a:rPr lang="en-US" sz="1200" dirty="0"/>
              <a:t>://www.mybluprint.com/article/this-hatching-exercise-will-make-your-drawings-better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225423" y="55354"/>
            <a:ext cx="5492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Recall</a:t>
            </a:r>
            <a:r>
              <a:rPr lang="hu-HU" sz="1600" dirty="0" smtClean="0"/>
              <a:t> </a:t>
            </a:r>
            <a:r>
              <a:rPr lang="hu-HU" sz="1600" dirty="0" err="1" smtClean="0"/>
              <a:t>from</a:t>
            </a:r>
            <a:r>
              <a:rPr lang="hu-HU" sz="1600" dirty="0" smtClean="0"/>
              <a:t> </a:t>
            </a:r>
            <a:r>
              <a:rPr lang="hu-HU" sz="1600" dirty="0" err="1" smtClean="0"/>
              <a:t>Introduction</a:t>
            </a:r>
            <a:r>
              <a:rPr lang="hu-HU" sz="1600" dirty="0" smtClean="0"/>
              <a:t> 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348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Based Rendering Issues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14911"/>
          </a:xfrm>
        </p:spPr>
        <p:txBody>
          <a:bodyPr>
            <a:normAutofit/>
          </a:bodyPr>
          <a:lstStyle/>
          <a:p>
            <a:r>
              <a:rPr lang="en-US" dirty="0" smtClean="0"/>
              <a:t>In traditional illustrations stroke density is only affected by tone and not affected by object distance</a:t>
            </a:r>
          </a:p>
          <a:p>
            <a:pPr lvl="1"/>
            <a:r>
              <a:rPr lang="en-US" dirty="0" smtClean="0"/>
              <a:t>This is hard to achieve if we not define our stroke positions in </a:t>
            </a:r>
            <a:r>
              <a:rPr lang="en-US" dirty="0" err="1" smtClean="0"/>
              <a:t>sceen</a:t>
            </a:r>
            <a:r>
              <a:rPr lang="en-US" dirty="0" smtClean="0"/>
              <a:t> space</a:t>
            </a:r>
          </a:p>
          <a:p>
            <a:r>
              <a:rPr lang="en-US" dirty="0" smtClean="0"/>
              <a:t>Strokes should follow the underlying geometry</a:t>
            </a:r>
          </a:p>
          <a:p>
            <a:pPr lvl="1"/>
            <a:r>
              <a:rPr lang="en-US" dirty="0" smtClean="0"/>
              <a:t>This is easier if we still have geometry information (we are not working in image space)</a:t>
            </a:r>
          </a:p>
          <a:p>
            <a:r>
              <a:rPr lang="en-US" dirty="0" smtClean="0"/>
              <a:t>Temporal coherence issues</a:t>
            </a:r>
          </a:p>
          <a:p>
            <a:pPr lvl="1"/>
            <a:r>
              <a:rPr lang="en-US" dirty="0" smtClean="0"/>
              <a:t>Strokes should be „glued” to the surfaces: they should not slide or rotate frame by frame</a:t>
            </a:r>
          </a:p>
          <a:p>
            <a:pPr lvl="1"/>
            <a:r>
              <a:rPr lang="en-US" dirty="0" smtClean="0"/>
              <a:t>Strokes should not appear and disappear suddenly between frames</a:t>
            </a:r>
          </a:p>
          <a:p>
            <a:pPr lvl="1"/>
            <a:r>
              <a:rPr lang="en-US" dirty="0" smtClean="0"/>
              <a:t>This is easier if we have geometry and animation information</a:t>
            </a:r>
          </a:p>
        </p:txBody>
      </p:sp>
    </p:spTree>
    <p:extLst>
      <p:ext uri="{BB962C8B-B14F-4D97-AF65-F5344CB8AC3E}">
        <p14:creationId xmlns:p14="http://schemas.microsoft.com/office/powerpoint/2010/main" val="147121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Based 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90688"/>
            <a:ext cx="6153727" cy="50323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Create a texture that shows the desired line pattern</a:t>
            </a:r>
          </a:p>
          <a:p>
            <a:r>
              <a:rPr lang="en-US" dirty="0" smtClean="0"/>
              <a:t>Use this texture when rendering the object</a:t>
            </a:r>
          </a:p>
          <a:p>
            <a:r>
              <a:rPr lang="en-US" dirty="0" smtClean="0"/>
              <a:t>We can use arbitrary styles</a:t>
            </a:r>
          </a:p>
          <a:p>
            <a:r>
              <a:rPr lang="en-US" b="1" dirty="0" smtClean="0"/>
              <a:t>Need good texture parameterization!</a:t>
            </a:r>
          </a:p>
          <a:p>
            <a:r>
              <a:rPr lang="en-US" dirty="0" smtClean="0"/>
              <a:t>UV mapping defines how lines follow the geometry</a:t>
            </a:r>
          </a:p>
          <a:p>
            <a:r>
              <a:rPr lang="en-US" dirty="0" smtClean="0"/>
              <a:t>UV mapping guarantees that lines are fixed to the surface</a:t>
            </a:r>
          </a:p>
          <a:p>
            <a:r>
              <a:rPr lang="en-US" dirty="0" smtClean="0"/>
              <a:t>Questions</a:t>
            </a:r>
          </a:p>
          <a:p>
            <a:pPr lvl="1"/>
            <a:r>
              <a:rPr lang="en-US" dirty="0" smtClean="0"/>
              <a:t>How to vary line density according to tone</a:t>
            </a:r>
          </a:p>
          <a:p>
            <a:pPr lvl="1"/>
            <a:r>
              <a:rPr lang="en-US" dirty="0" smtClean="0"/>
              <a:t>How to implement uniform screen space density (line density does not depend on object distance)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999" y="1815026"/>
            <a:ext cx="4063631" cy="406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2903</TotalTime>
  <Words>3455</Words>
  <Application>Microsoft Office PowerPoint</Application>
  <PresentationFormat>Szélesvásznú</PresentationFormat>
  <Paragraphs>414</Paragraphs>
  <Slides>54</Slides>
  <Notes>1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Office-téma</vt:lpstr>
      <vt:lpstr>Stroke Based Rendering</vt:lpstr>
      <vt:lpstr>Outline</vt:lpstr>
      <vt:lpstr>Stroke Based Rendering</vt:lpstr>
      <vt:lpstr>PowerPoint-bemutató</vt:lpstr>
      <vt:lpstr>Tools of an artist: Lines and line styles</vt:lpstr>
      <vt:lpstr>Tools of an artist: Lines and line styles</vt:lpstr>
      <vt:lpstr>Tools of an artist: Lines and line styles</vt:lpstr>
      <vt:lpstr>Stroke Based Rendering Issues</vt:lpstr>
      <vt:lpstr>Texture Based Methods</vt:lpstr>
      <vt:lpstr>Texture Based Methods</vt:lpstr>
      <vt:lpstr>Texture Based Methods</vt:lpstr>
      <vt:lpstr>Texture Based Methods</vt:lpstr>
      <vt:lpstr>Texture Based Methods</vt:lpstr>
      <vt:lpstr>Texture Based Methods</vt:lpstr>
      <vt:lpstr>Tonal Art Maps</vt:lpstr>
      <vt:lpstr>Tonal Art Maps</vt:lpstr>
      <vt:lpstr>Texture Based Methods</vt:lpstr>
      <vt:lpstr>Object space methods</vt:lpstr>
      <vt:lpstr>Object space methods</vt:lpstr>
      <vt:lpstr>Object space methods</vt:lpstr>
      <vt:lpstr>Object space methods</vt:lpstr>
      <vt:lpstr>Object space methods</vt:lpstr>
      <vt:lpstr>Object space methods</vt:lpstr>
      <vt:lpstr>Object space methods</vt:lpstr>
      <vt:lpstr>Object space methods</vt:lpstr>
      <vt:lpstr>Object Space Methods</vt:lpstr>
      <vt:lpstr>Object Space Methods</vt:lpstr>
      <vt:lpstr>Object Space Methods</vt:lpstr>
      <vt:lpstr>Object Space Methods</vt:lpstr>
      <vt:lpstr>Object Space Methods Examples</vt:lpstr>
      <vt:lpstr>Object Space Methods Examples</vt:lpstr>
      <vt:lpstr>Object Space Methods Examples</vt:lpstr>
      <vt:lpstr>Video</vt:lpstr>
      <vt:lpstr>Image Space Methods</vt:lpstr>
      <vt:lpstr>Image Space Methods</vt:lpstr>
      <vt:lpstr>Image Space Methods</vt:lpstr>
      <vt:lpstr>Line orientations – constant direction</vt:lpstr>
      <vt:lpstr>Line orientations – tone gradient</vt:lpstr>
      <vt:lpstr>Line orientations – depth gradient (projected normal vectors)</vt:lpstr>
      <vt:lpstr>Line orientations – principal curvature directions</vt:lpstr>
      <vt:lpstr>Line orientations – Conclusions</vt:lpstr>
      <vt:lpstr>Screen Space Methods</vt:lpstr>
      <vt:lpstr>Image Space Methods</vt:lpstr>
      <vt:lpstr>Image Space Methods – main steps</vt:lpstr>
      <vt:lpstr>Image Space Methods</vt:lpstr>
      <vt:lpstr>Image Space Methods – Examples</vt:lpstr>
      <vt:lpstr>Image Space Methods – Examples</vt:lpstr>
      <vt:lpstr>Image Space Methods - Examples</vt:lpstr>
      <vt:lpstr>Video</vt:lpstr>
      <vt:lpstr>Image Space Methods</vt:lpstr>
      <vt:lpstr>Additional Notes - Different Styles</vt:lpstr>
      <vt:lpstr>Additional Notes - Stroke Layers</vt:lpstr>
      <vt:lpstr>PowerPoint-bemutató</vt:lpstr>
      <vt:lpstr>Additional Notes – RGBZ cameras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Simplification</dc:title>
  <dc:creator>UmiTomi</dc:creator>
  <cp:lastModifiedBy>M</cp:lastModifiedBy>
  <cp:revision>194</cp:revision>
  <dcterms:created xsi:type="dcterms:W3CDTF">2019-03-29T15:29:19Z</dcterms:created>
  <dcterms:modified xsi:type="dcterms:W3CDTF">2019-04-14T07:49:08Z</dcterms:modified>
</cp:coreProperties>
</file>