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304" r:id="rId9"/>
    <p:sldId id="263" r:id="rId10"/>
    <p:sldId id="264" r:id="rId11"/>
    <p:sldId id="265" r:id="rId12"/>
    <p:sldId id="266" r:id="rId13"/>
    <p:sldId id="267" r:id="rId14"/>
    <p:sldId id="279" r:id="rId15"/>
    <p:sldId id="270" r:id="rId16"/>
    <p:sldId id="278" r:id="rId17"/>
    <p:sldId id="282" r:id="rId18"/>
    <p:sldId id="283" r:id="rId19"/>
    <p:sldId id="281" r:id="rId20"/>
    <p:sldId id="284" r:id="rId21"/>
    <p:sldId id="280" r:id="rId22"/>
    <p:sldId id="285" r:id="rId23"/>
    <p:sldId id="268" r:id="rId24"/>
    <p:sldId id="275" r:id="rId25"/>
    <p:sldId id="277" r:id="rId26"/>
    <p:sldId id="269" r:id="rId27"/>
    <p:sldId id="271" r:id="rId28"/>
    <p:sldId id="272" r:id="rId29"/>
    <p:sldId id="273" r:id="rId30"/>
    <p:sldId id="274" r:id="rId31"/>
    <p:sldId id="292" r:id="rId32"/>
    <p:sldId id="293" r:id="rId33"/>
    <p:sldId id="295" r:id="rId34"/>
    <p:sldId id="294" r:id="rId35"/>
    <p:sldId id="297" r:id="rId36"/>
    <p:sldId id="298" r:id="rId37"/>
    <p:sldId id="299" r:id="rId38"/>
    <p:sldId id="296" r:id="rId39"/>
    <p:sldId id="291" r:id="rId40"/>
    <p:sldId id="286" r:id="rId41"/>
    <p:sldId id="287" r:id="rId42"/>
    <p:sldId id="301" r:id="rId43"/>
    <p:sldId id="302" r:id="rId44"/>
    <p:sldId id="303" r:id="rId45"/>
    <p:sldId id="300" r:id="rId46"/>
    <p:sldId id="288" r:id="rId47"/>
    <p:sldId id="290" r:id="rId48"/>
    <p:sldId id="28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58" autoAdjust="0"/>
    <p:restoredTop sz="95332" autoAdjust="0"/>
  </p:normalViewPr>
  <p:slideViewPr>
    <p:cSldViewPr snapToGrid="0">
      <p:cViewPr varScale="1">
        <p:scale>
          <a:sx n="107" d="100"/>
          <a:sy n="107" d="100"/>
        </p:scale>
        <p:origin x="12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en-US"/>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a:p>
        </p:txBody>
      </p:sp>
      <p:sp>
        <p:nvSpPr>
          <p:cNvPr id="4" name="Dátum helye 3"/>
          <p:cNvSpPr>
            <a:spLocks noGrp="1"/>
          </p:cNvSpPr>
          <p:nvPr>
            <p:ph type="dt" sz="half" idx="10"/>
          </p:nvPr>
        </p:nvSpPr>
        <p:spPr/>
        <p:txBody>
          <a:bodyPr/>
          <a:lstStyle/>
          <a:p>
            <a:fld id="{228A5966-9069-4EF3-9159-4E7A222CD797}" type="datetimeFigureOut">
              <a:rPr lang="en-US" smtClean="0"/>
              <a:t>3/17/2021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315161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28A5966-9069-4EF3-9159-4E7A222CD797}" type="datetimeFigureOut">
              <a:rPr lang="en-US" smtClean="0"/>
              <a:t>3/17/2021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3070741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28A5966-9069-4EF3-9159-4E7A222CD797}" type="datetimeFigureOut">
              <a:rPr lang="en-US" smtClean="0"/>
              <a:t>3/17/2021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141944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228A5966-9069-4EF3-9159-4E7A222CD797}" type="datetimeFigureOut">
              <a:rPr lang="en-US" smtClean="0"/>
              <a:t>3/17/2021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414709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en-US"/>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228A5966-9069-4EF3-9159-4E7A222CD797}" type="datetimeFigureOut">
              <a:rPr lang="en-US" smtClean="0"/>
              <a:t>3/17/2021</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383346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228A5966-9069-4EF3-9159-4E7A222CD797}" type="datetimeFigureOut">
              <a:rPr lang="en-US" smtClean="0"/>
              <a:t>3/17/2021</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295439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en-US"/>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228A5966-9069-4EF3-9159-4E7A222CD797}" type="datetimeFigureOut">
              <a:rPr lang="en-US" smtClean="0"/>
              <a:t>3/17/2021</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38539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228A5966-9069-4EF3-9159-4E7A222CD797}" type="datetimeFigureOut">
              <a:rPr lang="en-US" smtClean="0"/>
              <a:t>3/17/2021</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364297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28A5966-9069-4EF3-9159-4E7A222CD797}" type="datetimeFigureOut">
              <a:rPr lang="en-US" smtClean="0"/>
              <a:t>3/17/2021</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81998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228A5966-9069-4EF3-9159-4E7A222CD797}" type="datetimeFigureOut">
              <a:rPr lang="en-US" smtClean="0"/>
              <a:t>3/17/2021</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46498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228A5966-9069-4EF3-9159-4E7A222CD797}" type="datetimeFigureOut">
              <a:rPr lang="en-US" smtClean="0"/>
              <a:t>3/17/2021</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C9ABB4FC-83FE-41FF-A388-F7B70DD0FDD8}" type="slidenum">
              <a:rPr lang="en-US" smtClean="0"/>
              <a:t>‹#›</a:t>
            </a:fld>
            <a:endParaRPr lang="en-US"/>
          </a:p>
        </p:txBody>
      </p:sp>
    </p:spTree>
    <p:extLst>
      <p:ext uri="{BB962C8B-B14F-4D97-AF65-F5344CB8AC3E}">
        <p14:creationId xmlns:p14="http://schemas.microsoft.com/office/powerpoint/2010/main" val="96269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A5966-9069-4EF3-9159-4E7A222CD797}" type="datetimeFigureOut">
              <a:rPr lang="en-US" smtClean="0"/>
              <a:t>3/17/2021</a:t>
            </a:fld>
            <a:endParaRPr lang="en-US"/>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BB4FC-83FE-41FF-A388-F7B70DD0FDD8}" type="slidenum">
              <a:rPr lang="en-US" smtClean="0"/>
              <a:t>‹#›</a:t>
            </a:fld>
            <a:endParaRPr lang="en-US"/>
          </a:p>
        </p:txBody>
      </p:sp>
    </p:spTree>
    <p:extLst>
      <p:ext uri="{BB962C8B-B14F-4D97-AF65-F5344CB8AC3E}">
        <p14:creationId xmlns:p14="http://schemas.microsoft.com/office/powerpoint/2010/main" val="4205804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Image </a:t>
            </a:r>
            <a:r>
              <a:rPr lang="hu-HU" dirty="0" err="1" smtClean="0"/>
              <a:t>Simplification</a:t>
            </a:r>
            <a:endParaRPr lang="en-US" dirty="0"/>
          </a:p>
        </p:txBody>
      </p:sp>
      <p:sp>
        <p:nvSpPr>
          <p:cNvPr id="3" name="Alcím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5365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simplification in 3D rendering</a:t>
            </a:r>
            <a:endParaRPr lang="en-US" dirty="0"/>
          </a:p>
        </p:txBody>
      </p:sp>
      <p:sp>
        <p:nvSpPr>
          <p:cNvPr id="3" name="Tartalom helye 2"/>
          <p:cNvSpPr>
            <a:spLocks noGrp="1"/>
          </p:cNvSpPr>
          <p:nvPr>
            <p:ph idx="1"/>
          </p:nvPr>
        </p:nvSpPr>
        <p:spPr/>
        <p:txBody>
          <a:bodyPr>
            <a:normAutofit lnSpcReduction="10000"/>
          </a:bodyPr>
          <a:lstStyle/>
          <a:p>
            <a:r>
              <a:rPr lang="en-US" dirty="0" smtClean="0"/>
              <a:t>Color simplification can be incorporated into the material definition (simplification is done during shading)</a:t>
            </a:r>
          </a:p>
          <a:p>
            <a:pPr lvl="1"/>
            <a:r>
              <a:rPr lang="en-US" dirty="0" smtClean="0"/>
              <a:t>E.g. Toon shading</a:t>
            </a:r>
          </a:p>
          <a:p>
            <a:pPr lvl="1"/>
            <a:r>
              <a:rPr lang="en-US" dirty="0" smtClean="0"/>
              <a:t>Using simplified/artistic textures</a:t>
            </a:r>
          </a:p>
          <a:p>
            <a:r>
              <a:rPr lang="en-US" dirty="0" smtClean="0"/>
              <a:t>Can be done after rendering in a post processing phase</a:t>
            </a:r>
          </a:p>
          <a:p>
            <a:pPr lvl="1"/>
            <a:r>
              <a:rPr lang="en-US" dirty="0" smtClean="0"/>
              <a:t>Higher level of simplification</a:t>
            </a:r>
          </a:p>
          <a:p>
            <a:pPr lvl="1"/>
            <a:r>
              <a:rPr lang="en-US" dirty="0" smtClean="0"/>
              <a:t>Need to simplify fine </a:t>
            </a:r>
            <a:r>
              <a:rPr lang="en-US" dirty="0" err="1" smtClean="0"/>
              <a:t>sh</a:t>
            </a:r>
            <a:r>
              <a:rPr lang="hu-HU" dirty="0" smtClean="0"/>
              <a:t>a</a:t>
            </a:r>
            <a:r>
              <a:rPr lang="en-US" dirty="0" smtClean="0"/>
              <a:t>ding and texture detail</a:t>
            </a:r>
          </a:p>
          <a:p>
            <a:pPr lvl="1"/>
            <a:r>
              <a:rPr lang="en-US" dirty="0" smtClean="0"/>
              <a:t>Does not seem effective (why render a detailed image if details will be simplified</a:t>
            </a:r>
            <a:r>
              <a:rPr lang="hu-HU" dirty="0" smtClean="0"/>
              <a:t>?</a:t>
            </a:r>
            <a:r>
              <a:rPr lang="en-US" dirty="0" smtClean="0"/>
              <a:t>)</a:t>
            </a:r>
          </a:p>
          <a:p>
            <a:pPr lvl="1"/>
            <a:r>
              <a:rPr lang="en-US" dirty="0" smtClean="0"/>
              <a:t>When to use it:</a:t>
            </a:r>
          </a:p>
          <a:p>
            <a:pPr lvl="2"/>
            <a:r>
              <a:rPr lang="en-US" dirty="0" smtClean="0"/>
              <a:t>If renderer does not support implementing toon shading or similar</a:t>
            </a:r>
          </a:p>
          <a:p>
            <a:pPr lvl="2"/>
            <a:r>
              <a:rPr lang="en-US" dirty="0" smtClean="0"/>
              <a:t>If simplification should be turned on/off</a:t>
            </a:r>
            <a:endParaRPr lang="en-US" dirty="0"/>
          </a:p>
        </p:txBody>
      </p:sp>
    </p:spTree>
    <p:extLst>
      <p:ext uri="{BB962C8B-B14F-4D97-AF65-F5344CB8AC3E}">
        <p14:creationId xmlns:p14="http://schemas.microsoft.com/office/powerpoint/2010/main" val="421438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simplification in post process</a:t>
            </a:r>
            <a:endParaRPr lang="en-US" dirty="0"/>
          </a:p>
        </p:txBody>
      </p:sp>
      <p:sp>
        <p:nvSpPr>
          <p:cNvPr id="3" name="Tartalom helye 2"/>
          <p:cNvSpPr>
            <a:spLocks noGrp="1"/>
          </p:cNvSpPr>
          <p:nvPr>
            <p:ph idx="1"/>
          </p:nvPr>
        </p:nvSpPr>
        <p:spPr>
          <a:xfrm>
            <a:off x="838200" y="1825625"/>
            <a:ext cx="4813663" cy="1555185"/>
          </a:xfrm>
        </p:spPr>
        <p:txBody>
          <a:bodyPr/>
          <a:lstStyle/>
          <a:p>
            <a:r>
              <a:rPr lang="en-US" dirty="0" smtClean="0"/>
              <a:t>How to reduce image details?</a:t>
            </a:r>
          </a:p>
          <a:p>
            <a:r>
              <a:rPr lang="en-US" b="1" dirty="0" smtClean="0"/>
              <a:t>Blur!</a:t>
            </a:r>
          </a:p>
          <a:p>
            <a:r>
              <a:rPr lang="en-US" dirty="0" smtClean="0"/>
              <a:t>Box, Gauss, …</a:t>
            </a:r>
          </a:p>
          <a:p>
            <a:endParaRPr lang="en-US" dirty="0"/>
          </a:p>
        </p:txBody>
      </p:sp>
      <p:pic>
        <p:nvPicPr>
          <p:cNvPr id="4" name="Kép 3"/>
          <p:cNvPicPr>
            <a:picLocks noChangeAspect="1"/>
          </p:cNvPicPr>
          <p:nvPr/>
        </p:nvPicPr>
        <p:blipFill>
          <a:blip r:embed="rId2"/>
          <a:stretch>
            <a:fillRect/>
          </a:stretch>
        </p:blipFill>
        <p:spPr>
          <a:xfrm>
            <a:off x="1021079" y="3380811"/>
            <a:ext cx="4944291" cy="3356349"/>
          </a:xfrm>
          <a:prstGeom prst="rect">
            <a:avLst/>
          </a:prstGeom>
        </p:spPr>
      </p:pic>
      <p:pic>
        <p:nvPicPr>
          <p:cNvPr id="5" name="Kép 4"/>
          <p:cNvPicPr>
            <a:picLocks noChangeAspect="1"/>
          </p:cNvPicPr>
          <p:nvPr/>
        </p:nvPicPr>
        <p:blipFill>
          <a:blip r:embed="rId3"/>
          <a:stretch>
            <a:fillRect/>
          </a:stretch>
        </p:blipFill>
        <p:spPr>
          <a:xfrm>
            <a:off x="6148249" y="3380810"/>
            <a:ext cx="4957069" cy="3356349"/>
          </a:xfrm>
          <a:prstGeom prst="rect">
            <a:avLst/>
          </a:prstGeom>
        </p:spPr>
      </p:pic>
      <p:sp>
        <p:nvSpPr>
          <p:cNvPr id="6" name="Tartalom helye 2"/>
          <p:cNvSpPr txBox="1">
            <a:spLocks/>
          </p:cNvSpPr>
          <p:nvPr/>
        </p:nvSpPr>
        <p:spPr>
          <a:xfrm>
            <a:off x="6219951" y="1825625"/>
            <a:ext cx="4813663" cy="1555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Details are smoothed out but</a:t>
            </a:r>
          </a:p>
          <a:p>
            <a:r>
              <a:rPr lang="en-US" dirty="0" smtClean="0"/>
              <a:t>Object edges are also blurred</a:t>
            </a:r>
          </a:p>
          <a:p>
            <a:endParaRPr lang="en-US" dirty="0"/>
          </a:p>
        </p:txBody>
      </p:sp>
    </p:spTree>
    <p:extLst>
      <p:ext uri="{BB962C8B-B14F-4D97-AF65-F5344CB8AC3E}">
        <p14:creationId xmlns:p14="http://schemas.microsoft.com/office/powerpoint/2010/main" val="371236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simplification in post process</a:t>
            </a:r>
            <a:endParaRPr lang="en-US" dirty="0"/>
          </a:p>
        </p:txBody>
      </p:sp>
      <p:sp>
        <p:nvSpPr>
          <p:cNvPr id="3" name="Tartalom helye 2"/>
          <p:cNvSpPr>
            <a:spLocks noGrp="1"/>
          </p:cNvSpPr>
          <p:nvPr>
            <p:ph idx="1"/>
          </p:nvPr>
        </p:nvSpPr>
        <p:spPr>
          <a:xfrm>
            <a:off x="838200" y="1825626"/>
            <a:ext cx="5031377" cy="1231083"/>
          </a:xfrm>
        </p:spPr>
        <p:txBody>
          <a:bodyPr>
            <a:normAutofit lnSpcReduction="10000"/>
          </a:bodyPr>
          <a:lstStyle/>
          <a:p>
            <a:r>
              <a:rPr lang="en-US" dirty="0" smtClean="0"/>
              <a:t>Solution: edge preserve smoothing</a:t>
            </a:r>
          </a:p>
          <a:p>
            <a:pPr lvl="1"/>
            <a:r>
              <a:rPr lang="en-US" dirty="0" smtClean="0"/>
              <a:t>Bilateral, </a:t>
            </a:r>
            <a:r>
              <a:rPr lang="en-US" dirty="0" err="1" smtClean="0"/>
              <a:t>Kuwahara</a:t>
            </a:r>
            <a:r>
              <a:rPr lang="en-US" dirty="0" smtClean="0"/>
              <a:t>, SNN filter …</a:t>
            </a:r>
          </a:p>
          <a:p>
            <a:endParaRPr lang="en-US" dirty="0"/>
          </a:p>
        </p:txBody>
      </p:sp>
      <p:pic>
        <p:nvPicPr>
          <p:cNvPr id="4" name="Kép 3"/>
          <p:cNvPicPr>
            <a:picLocks noChangeAspect="1"/>
          </p:cNvPicPr>
          <p:nvPr/>
        </p:nvPicPr>
        <p:blipFill>
          <a:blip r:embed="rId2"/>
          <a:stretch>
            <a:fillRect/>
          </a:stretch>
        </p:blipFill>
        <p:spPr>
          <a:xfrm>
            <a:off x="1021079" y="3380811"/>
            <a:ext cx="4944291" cy="3356349"/>
          </a:xfrm>
          <a:prstGeom prst="rect">
            <a:avLst/>
          </a:prstGeom>
        </p:spPr>
      </p:pic>
      <p:sp>
        <p:nvSpPr>
          <p:cNvPr id="6" name="Tartalom helye 2"/>
          <p:cNvSpPr txBox="1">
            <a:spLocks/>
          </p:cNvSpPr>
          <p:nvPr/>
        </p:nvSpPr>
        <p:spPr>
          <a:xfrm>
            <a:off x="6219951" y="1825625"/>
            <a:ext cx="4813663" cy="1555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Details are smoothed out but</a:t>
            </a:r>
          </a:p>
          <a:p>
            <a:r>
              <a:rPr lang="en-US" dirty="0" smtClean="0"/>
              <a:t>Object edges are preserved</a:t>
            </a:r>
          </a:p>
          <a:p>
            <a:endParaRPr lang="en-US" dirty="0"/>
          </a:p>
        </p:txBody>
      </p:sp>
      <p:pic>
        <p:nvPicPr>
          <p:cNvPr id="7" name="Kép 6"/>
          <p:cNvPicPr>
            <a:picLocks noChangeAspect="1"/>
          </p:cNvPicPr>
          <p:nvPr/>
        </p:nvPicPr>
        <p:blipFill>
          <a:blip r:embed="rId3"/>
          <a:stretch>
            <a:fillRect/>
          </a:stretch>
        </p:blipFill>
        <p:spPr>
          <a:xfrm>
            <a:off x="6158988" y="3380809"/>
            <a:ext cx="4953146" cy="3353693"/>
          </a:xfrm>
          <a:prstGeom prst="rect">
            <a:avLst/>
          </a:prstGeom>
        </p:spPr>
      </p:pic>
    </p:spTree>
    <p:extLst>
      <p:ext uri="{BB962C8B-B14F-4D97-AF65-F5344CB8AC3E}">
        <p14:creationId xmlns:p14="http://schemas.microsoft.com/office/powerpoint/2010/main" val="10115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p:sp>
        <p:nvSpPr>
          <p:cNvPr id="3" name="Tartalom helye 2"/>
          <p:cNvSpPr>
            <a:spLocks noGrp="1"/>
          </p:cNvSpPr>
          <p:nvPr>
            <p:ph idx="1"/>
          </p:nvPr>
        </p:nvSpPr>
        <p:spPr>
          <a:xfrm>
            <a:off x="6209210" y="1140823"/>
            <a:ext cx="5477693" cy="5036140"/>
          </a:xfrm>
        </p:spPr>
        <p:txBody>
          <a:bodyPr/>
          <a:lstStyle/>
          <a:p>
            <a:r>
              <a:rPr lang="en-US" dirty="0" smtClean="0"/>
              <a:t>Pixel weights not only depend on </a:t>
            </a:r>
            <a:r>
              <a:rPr lang="en-US" b="1" dirty="0" smtClean="0"/>
              <a:t>distance from center</a:t>
            </a:r>
            <a:r>
              <a:rPr lang="en-US" dirty="0" smtClean="0"/>
              <a:t> pixel, but also</a:t>
            </a:r>
          </a:p>
          <a:p>
            <a:r>
              <a:rPr lang="en-US" dirty="0" smtClean="0"/>
              <a:t>Depend on </a:t>
            </a:r>
            <a:r>
              <a:rPr lang="en-US" b="1" dirty="0" smtClean="0"/>
              <a:t>pixel value difference</a:t>
            </a:r>
          </a:p>
          <a:p>
            <a:r>
              <a:rPr lang="en-US" dirty="0" smtClean="0"/>
              <a:t>Pixel value difference can be:</a:t>
            </a:r>
          </a:p>
          <a:p>
            <a:pPr lvl="1"/>
            <a:r>
              <a:rPr lang="en-US" dirty="0" smtClean="0"/>
              <a:t>Intensity difference (need grayscale conversion)</a:t>
            </a:r>
          </a:p>
          <a:p>
            <a:pPr lvl="1"/>
            <a:r>
              <a:rPr lang="en-US" dirty="0" smtClean="0"/>
              <a:t>RGB Euclidian distance</a:t>
            </a:r>
          </a:p>
          <a:p>
            <a:pPr lvl="1"/>
            <a:r>
              <a:rPr lang="en-US" dirty="0" smtClean="0"/>
              <a:t>Euclidian distance </a:t>
            </a:r>
            <a:r>
              <a:rPr lang="hu-HU" dirty="0" smtClean="0"/>
              <a:t>i</a:t>
            </a:r>
            <a:r>
              <a:rPr lang="en-US" dirty="0" smtClean="0"/>
              <a:t>n a perceptually uniform space like </a:t>
            </a:r>
            <a:r>
              <a:rPr lang="en-US" dirty="0" err="1" smtClean="0"/>
              <a:t>CIELab</a:t>
            </a:r>
            <a:endParaRPr lang="en-US" dirty="0" smtClean="0"/>
          </a:p>
          <a:p>
            <a:pPr lvl="1"/>
            <a:endParaRPr lang="en-US" dirty="0"/>
          </a:p>
        </p:txBody>
      </p:sp>
      <p:sp>
        <p:nvSpPr>
          <p:cNvPr id="4" name="Téglalap 3"/>
          <p:cNvSpPr/>
          <p:nvPr/>
        </p:nvSpPr>
        <p:spPr>
          <a:xfrm>
            <a:off x="461553" y="6439767"/>
            <a:ext cx="11591109" cy="307777"/>
          </a:xfrm>
          <a:prstGeom prst="rect">
            <a:avLst/>
          </a:prstGeom>
        </p:spPr>
        <p:txBody>
          <a:bodyPr wrap="square">
            <a:spAutoFit/>
          </a:bodyPr>
          <a:lstStyle/>
          <a:p>
            <a:r>
              <a:rPr lang="en-US" sz="1400" dirty="0" smtClean="0"/>
              <a:t>C. </a:t>
            </a:r>
            <a:r>
              <a:rPr lang="en-US" sz="1400" dirty="0" err="1" smtClean="0"/>
              <a:t>Tomasi</a:t>
            </a:r>
            <a:r>
              <a:rPr lang="en-US" sz="1400" dirty="0" smtClean="0"/>
              <a:t> and R. </a:t>
            </a:r>
            <a:r>
              <a:rPr lang="en-US" sz="1400" dirty="0" err="1" smtClean="0"/>
              <a:t>Manduchi</a:t>
            </a:r>
            <a:r>
              <a:rPr lang="en-US" sz="1400" dirty="0" smtClean="0"/>
              <a:t>. Bilateral </a:t>
            </a:r>
            <a:r>
              <a:rPr lang="hu-HU" sz="1400" dirty="0" err="1" smtClean="0"/>
              <a:t>Fil</a:t>
            </a:r>
            <a:r>
              <a:rPr lang="en-US" sz="1400" dirty="0" err="1" smtClean="0"/>
              <a:t>tering</a:t>
            </a:r>
            <a:r>
              <a:rPr lang="en-US" sz="1400" dirty="0" smtClean="0"/>
              <a:t> for gray and color images. In </a:t>
            </a:r>
            <a:r>
              <a:rPr lang="en-US" sz="1400" i="1" dirty="0" smtClean="0"/>
              <a:t>Proc. of ICCV</a:t>
            </a:r>
            <a:r>
              <a:rPr lang="en-US" sz="1400" dirty="0" smtClean="0"/>
              <a:t>, pages 839.846, USA, 1998.</a:t>
            </a:r>
            <a:endParaRPr lang="en-US" sz="1400" dirty="0"/>
          </a:p>
        </p:txBody>
      </p:sp>
      <p:graphicFrame>
        <p:nvGraphicFramePr>
          <p:cNvPr id="5" name="Tartalom helye 3"/>
          <p:cNvGraphicFramePr>
            <a:graphicFrameLocks/>
          </p:cNvGraphicFramePr>
          <p:nvPr>
            <p:extLst>
              <p:ext uri="{D42A27DB-BD31-4B8C-83A1-F6EECF244321}">
                <p14:modId xmlns:p14="http://schemas.microsoft.com/office/powerpoint/2010/main" val="645821945"/>
              </p:ext>
            </p:extLst>
          </p:nvPr>
        </p:nvGraphicFramePr>
        <p:xfrm>
          <a:off x="537258" y="1558834"/>
          <a:ext cx="4700450" cy="4486139"/>
        </p:xfrm>
        <a:graphic>
          <a:graphicData uri="http://schemas.openxmlformats.org/drawingml/2006/table">
            <a:tbl>
              <a:tblPr firstRow="1" bandRow="1">
                <a:tableStyleId>{5C22544A-7EE6-4342-B048-85BDC9FD1C3A}</a:tableStyleId>
              </a:tblPr>
              <a:tblGrid>
                <a:gridCol w="940090">
                  <a:extLst>
                    <a:ext uri="{9D8B030D-6E8A-4147-A177-3AD203B41FA5}">
                      <a16:colId xmlns:a16="http://schemas.microsoft.com/office/drawing/2014/main" val="2797781648"/>
                    </a:ext>
                  </a:extLst>
                </a:gridCol>
                <a:gridCol w="940090">
                  <a:extLst>
                    <a:ext uri="{9D8B030D-6E8A-4147-A177-3AD203B41FA5}">
                      <a16:colId xmlns:a16="http://schemas.microsoft.com/office/drawing/2014/main" val="3247264444"/>
                    </a:ext>
                  </a:extLst>
                </a:gridCol>
                <a:gridCol w="940090">
                  <a:extLst>
                    <a:ext uri="{9D8B030D-6E8A-4147-A177-3AD203B41FA5}">
                      <a16:colId xmlns:a16="http://schemas.microsoft.com/office/drawing/2014/main" val="2226016316"/>
                    </a:ext>
                  </a:extLst>
                </a:gridCol>
                <a:gridCol w="940090">
                  <a:extLst>
                    <a:ext uri="{9D8B030D-6E8A-4147-A177-3AD203B41FA5}">
                      <a16:colId xmlns:a16="http://schemas.microsoft.com/office/drawing/2014/main" val="2949760058"/>
                    </a:ext>
                  </a:extLst>
                </a:gridCol>
                <a:gridCol w="940090">
                  <a:extLst>
                    <a:ext uri="{9D8B030D-6E8A-4147-A177-3AD203B41FA5}">
                      <a16:colId xmlns:a16="http://schemas.microsoft.com/office/drawing/2014/main" val="1504783004"/>
                    </a:ext>
                  </a:extLst>
                </a:gridCol>
              </a:tblGrid>
              <a:tr h="949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914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+1)</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914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sz="1200" dirty="0" smtClean="0">
                          <a:ln>
                            <a:noFill/>
                          </a:ln>
                          <a:solidFill>
                            <a:schemeClr val="tx1"/>
                          </a:solidFill>
                        </a:rPr>
                        <a:t>P(x</a:t>
                      </a:r>
                      <a:r>
                        <a:rPr lang="hu-HU" sz="1200" baseline="-25000" dirty="0" smtClean="0">
                          <a:ln>
                            <a:noFill/>
                          </a:ln>
                          <a:solidFill>
                            <a:schemeClr val="tx1"/>
                          </a:solidFill>
                        </a:rPr>
                        <a:t>0</a:t>
                      </a:r>
                      <a:r>
                        <a:rPr lang="hu-HU" sz="1200" dirty="0" smtClean="0">
                          <a:ln>
                            <a:noFill/>
                          </a:ln>
                          <a:solidFill>
                            <a:schemeClr val="tx1"/>
                          </a:solidFill>
                        </a:rPr>
                        <a:t>,y</a:t>
                      </a:r>
                      <a:r>
                        <a:rPr lang="hu-HU" sz="1200" baseline="-25000" dirty="0" smtClean="0">
                          <a:ln>
                            <a:noFill/>
                          </a:ln>
                          <a:solidFill>
                            <a:schemeClr val="tx1"/>
                          </a:solidFill>
                        </a:rPr>
                        <a:t>0</a:t>
                      </a:r>
                      <a:r>
                        <a:rPr lang="hu-HU" sz="1200" dirty="0" smtClean="0">
                          <a:ln>
                            <a:noFill/>
                          </a:ln>
                          <a:solidFill>
                            <a:schemeClr val="tx1"/>
                          </a:solidFill>
                        </a:rPr>
                        <a:t>)</a:t>
                      </a:r>
                      <a:endParaRPr lang="en-US" sz="120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r h="853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-1)</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080698"/>
                  </a:ext>
                </a:extLst>
              </a:tr>
              <a:tr h="853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45725"/>
                  </a:ext>
                </a:extLst>
              </a:tr>
            </a:tbl>
          </a:graphicData>
        </a:graphic>
      </p:graphicFrame>
    </p:spTree>
    <p:extLst>
      <p:ext uri="{BB962C8B-B14F-4D97-AF65-F5344CB8AC3E}">
        <p14:creationId xmlns:p14="http://schemas.microsoft.com/office/powerpoint/2010/main" val="385980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p:sp>
        <p:nvSpPr>
          <p:cNvPr id="3" name="Tartalom helye 2"/>
          <p:cNvSpPr>
            <a:spLocks noGrp="1"/>
          </p:cNvSpPr>
          <p:nvPr>
            <p:ph idx="1"/>
          </p:nvPr>
        </p:nvSpPr>
        <p:spPr>
          <a:xfrm>
            <a:off x="6044835" y="748936"/>
            <a:ext cx="5477693" cy="1093549"/>
          </a:xfrm>
        </p:spPr>
        <p:txBody>
          <a:bodyPr>
            <a:normAutofit fontScale="92500" lnSpcReduction="20000"/>
          </a:bodyPr>
          <a:lstStyle/>
          <a:p>
            <a:r>
              <a:rPr lang="en-US" dirty="0" smtClean="0"/>
              <a:t>Pixel weights not only depend on </a:t>
            </a:r>
            <a:r>
              <a:rPr lang="en-US" b="1" dirty="0" smtClean="0"/>
              <a:t>distance from center</a:t>
            </a:r>
            <a:r>
              <a:rPr lang="en-US" dirty="0" smtClean="0"/>
              <a:t> pixel, but also</a:t>
            </a:r>
          </a:p>
          <a:p>
            <a:r>
              <a:rPr lang="en-US" dirty="0" smtClean="0"/>
              <a:t>Depend on </a:t>
            </a:r>
            <a:r>
              <a:rPr lang="en-US" b="1" dirty="0" smtClean="0"/>
              <a:t>pixel value difference</a:t>
            </a:r>
          </a:p>
          <a:p>
            <a:pPr marL="457200" lvl="1" indent="0">
              <a:buNone/>
            </a:pPr>
            <a:endParaRPr lang="en-US" dirty="0"/>
          </a:p>
        </p:txBody>
      </p:sp>
      <p:graphicFrame>
        <p:nvGraphicFramePr>
          <p:cNvPr id="5" name="Tartalom helye 3"/>
          <p:cNvGraphicFramePr>
            <a:graphicFrameLocks/>
          </p:cNvGraphicFramePr>
          <p:nvPr>
            <p:extLst>
              <p:ext uri="{D42A27DB-BD31-4B8C-83A1-F6EECF244321}">
                <p14:modId xmlns:p14="http://schemas.microsoft.com/office/powerpoint/2010/main" val="4157515705"/>
              </p:ext>
            </p:extLst>
          </p:nvPr>
        </p:nvGraphicFramePr>
        <p:xfrm>
          <a:off x="537256" y="1558834"/>
          <a:ext cx="4700450" cy="4486139"/>
        </p:xfrm>
        <a:graphic>
          <a:graphicData uri="http://schemas.openxmlformats.org/drawingml/2006/table">
            <a:tbl>
              <a:tblPr firstRow="1" bandRow="1">
                <a:tableStyleId>{5C22544A-7EE6-4342-B048-85BDC9FD1C3A}</a:tableStyleId>
              </a:tblPr>
              <a:tblGrid>
                <a:gridCol w="940090">
                  <a:extLst>
                    <a:ext uri="{9D8B030D-6E8A-4147-A177-3AD203B41FA5}">
                      <a16:colId xmlns:a16="http://schemas.microsoft.com/office/drawing/2014/main" val="2797781648"/>
                    </a:ext>
                  </a:extLst>
                </a:gridCol>
                <a:gridCol w="940090">
                  <a:extLst>
                    <a:ext uri="{9D8B030D-6E8A-4147-A177-3AD203B41FA5}">
                      <a16:colId xmlns:a16="http://schemas.microsoft.com/office/drawing/2014/main" val="3247264444"/>
                    </a:ext>
                  </a:extLst>
                </a:gridCol>
                <a:gridCol w="940090">
                  <a:extLst>
                    <a:ext uri="{9D8B030D-6E8A-4147-A177-3AD203B41FA5}">
                      <a16:colId xmlns:a16="http://schemas.microsoft.com/office/drawing/2014/main" val="2226016316"/>
                    </a:ext>
                  </a:extLst>
                </a:gridCol>
                <a:gridCol w="940090">
                  <a:extLst>
                    <a:ext uri="{9D8B030D-6E8A-4147-A177-3AD203B41FA5}">
                      <a16:colId xmlns:a16="http://schemas.microsoft.com/office/drawing/2014/main" val="2949760058"/>
                    </a:ext>
                  </a:extLst>
                </a:gridCol>
                <a:gridCol w="940090">
                  <a:extLst>
                    <a:ext uri="{9D8B030D-6E8A-4147-A177-3AD203B41FA5}">
                      <a16:colId xmlns:a16="http://schemas.microsoft.com/office/drawing/2014/main" val="1504783004"/>
                    </a:ext>
                  </a:extLst>
                </a:gridCol>
              </a:tblGrid>
              <a:tr h="949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914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+1)</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914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sz="1200" dirty="0" smtClean="0">
                          <a:ln>
                            <a:noFill/>
                          </a:ln>
                          <a:solidFill>
                            <a:schemeClr val="tx1"/>
                          </a:solidFill>
                        </a:rPr>
                        <a:t>P(x</a:t>
                      </a:r>
                      <a:r>
                        <a:rPr lang="hu-HU" sz="1200" baseline="-25000" dirty="0" smtClean="0">
                          <a:ln>
                            <a:noFill/>
                          </a:ln>
                          <a:solidFill>
                            <a:schemeClr val="tx1"/>
                          </a:solidFill>
                        </a:rPr>
                        <a:t>0</a:t>
                      </a:r>
                      <a:r>
                        <a:rPr lang="hu-HU" sz="1200" dirty="0" smtClean="0">
                          <a:ln>
                            <a:noFill/>
                          </a:ln>
                          <a:solidFill>
                            <a:schemeClr val="tx1"/>
                          </a:solidFill>
                        </a:rPr>
                        <a:t>,y</a:t>
                      </a:r>
                      <a:r>
                        <a:rPr lang="hu-HU" sz="1200" baseline="-25000" dirty="0" smtClean="0">
                          <a:ln>
                            <a:noFill/>
                          </a:ln>
                          <a:solidFill>
                            <a:schemeClr val="tx1"/>
                          </a:solidFill>
                        </a:rPr>
                        <a:t>0</a:t>
                      </a:r>
                      <a:r>
                        <a:rPr lang="hu-HU" sz="1200" dirty="0" smtClean="0">
                          <a:ln>
                            <a:noFill/>
                          </a:ln>
                          <a:solidFill>
                            <a:schemeClr val="tx1"/>
                          </a:solidFill>
                        </a:rPr>
                        <a:t>)</a:t>
                      </a:r>
                      <a:endParaRPr lang="en-US" sz="120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r h="853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-1)</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080698"/>
                  </a:ext>
                </a:extLst>
              </a:tr>
              <a:tr h="853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mn-lt"/>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mn-lt"/>
                          <a:ea typeface="+mn-ea"/>
                          <a:cs typeface="+mn-cs"/>
                        </a:rPr>
                        <a:t>0</a:t>
                      </a:r>
                      <a:r>
                        <a:rPr kumimoji="0" lang="hu-HU" sz="1200" b="0" i="0" u="none" strike="noStrike" kern="1200" cap="none" spc="0" normalizeH="0" baseline="0" noProof="0" dirty="0" smtClean="0">
                          <a:ln>
                            <a:noFill/>
                          </a:ln>
                          <a:solidFill>
                            <a:prstClr val="black"/>
                          </a:solidFill>
                          <a:effectLst/>
                          <a:uLnTx/>
                          <a:uFillTx/>
                          <a:latin typeface="+mn-lt"/>
                          <a:ea typeface="+mn-ea"/>
                          <a:cs typeface="+mn-cs"/>
                        </a:rPr>
                        <a:t>-2)</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P(x</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+2,y</a:t>
                      </a:r>
                      <a:r>
                        <a:rPr kumimoji="0" lang="hu-HU" sz="12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hu-H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45725"/>
                  </a:ext>
                </a:extLst>
              </a:tr>
            </a:tbl>
          </a:graphicData>
        </a:graphic>
      </p:graphicFrame>
      <mc:AlternateContent xmlns:mc="http://schemas.openxmlformats.org/markup-compatibility/2006" xmlns:a14="http://schemas.microsoft.com/office/drawing/2010/main">
        <mc:Choice Requires="a14">
          <p:sp>
            <p:nvSpPr>
              <p:cNvPr id="6" name="Szövegdoboz 5"/>
              <p:cNvSpPr txBox="1"/>
              <p:nvPr/>
            </p:nvSpPr>
            <p:spPr>
              <a:xfrm>
                <a:off x="6087550" y="2640937"/>
                <a:ext cx="5765073" cy="733471"/>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oMath>
                </a14:m>
                <a:r>
                  <a:rPr lang="en-US" sz="2400" dirty="0" smtClean="0"/>
                  <a:t>’=</a:t>
                </a:r>
                <a14:m>
                  <m:oMath xmlns:m="http://schemas.openxmlformats.org/officeDocument/2006/math">
                    <m:f>
                      <m:fPr>
                        <m:ctrlPr>
                          <a:rPr lang="en-US" sz="2400" b="0" i="1" smtClean="0">
                            <a:latin typeface="Cambria Math" panose="02040503050406030204" pitchFamily="18" charset="0"/>
                          </a:rPr>
                        </m:ctrlPr>
                      </m:fPr>
                      <m:num>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up/>
                          <m:e>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𝑗</m:t>
                                    </m:r>
                                  </m:sub>
                                </m:sSub>
                              </m:e>
                            </m:d>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𝑤</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𝑗</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e>
                        </m:nary>
                      </m:num>
                      <m:den>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up/>
                          <m:e>
                            <m:r>
                              <a:rPr lang="en-US" sz="2400" b="0" i="1" smtClean="0">
                                <a:latin typeface="Cambria Math" panose="02040503050406030204" pitchFamily="18" charset="0"/>
                                <a:ea typeface="Cambria Math" panose="02040503050406030204" pitchFamily="18" charset="0"/>
                              </a:rPr>
                              <m:t>𝑤</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𝑗</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e>
                        </m:nary>
                      </m:den>
                    </m:f>
                  </m:oMath>
                </a14:m>
                <a:endParaRPr lang="en-US" sz="2400" dirty="0"/>
              </a:p>
            </p:txBody>
          </p:sp>
        </mc:Choice>
        <mc:Fallback xmlns="">
          <p:sp>
            <p:nvSpPr>
              <p:cNvPr id="6" name="Szövegdoboz 5"/>
              <p:cNvSpPr txBox="1">
                <a:spLocks noRot="1" noChangeAspect="1" noMove="1" noResize="1" noEditPoints="1" noAdjustHandles="1" noChangeArrowheads="1" noChangeShapeType="1" noTextEdit="1"/>
              </p:cNvSpPr>
              <p:nvPr/>
            </p:nvSpPr>
            <p:spPr>
              <a:xfrm>
                <a:off x="6087550" y="2640937"/>
                <a:ext cx="5765073" cy="73347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églalap 6"/>
              <p:cNvSpPr/>
              <p:nvPr/>
            </p:nvSpPr>
            <p:spPr>
              <a:xfrm>
                <a:off x="6107589" y="3829687"/>
                <a:ext cx="6007827" cy="1007455"/>
              </a:xfrm>
              <a:prstGeom prst="rect">
                <a:avLst/>
              </a:prstGeom>
            </p:spPr>
            <p:txBody>
              <a:bodyPr wrap="square">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𝑤</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oMath>
                </a14:m>
                <a:r>
                  <a:rPr lang="en-US" dirty="0" smtClean="0"/>
                  <a:t> = </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e>
                              </m:d>
                            </m:e>
                          </m:d>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𝑃</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e>
                              </m:d>
                            </m:e>
                          </m:d>
                        </m:e>
                      </m:d>
                    </m:oMath>
                  </m:oMathPara>
                </a14:m>
                <a:endParaRPr lang="en-US" dirty="0"/>
              </a:p>
              <a:p>
                <a:endParaRPr lang="en-US" dirty="0"/>
              </a:p>
            </p:txBody>
          </p:sp>
        </mc:Choice>
        <mc:Fallback xmlns="">
          <p:sp>
            <p:nvSpPr>
              <p:cNvPr id="7" name="Téglalap 6"/>
              <p:cNvSpPr>
                <a:spLocks noRot="1" noChangeAspect="1" noMove="1" noResize="1" noEditPoints="1" noAdjustHandles="1" noChangeArrowheads="1" noChangeShapeType="1" noTextEdit="1"/>
              </p:cNvSpPr>
              <p:nvPr/>
            </p:nvSpPr>
            <p:spPr>
              <a:xfrm>
                <a:off x="6107589" y="3829687"/>
                <a:ext cx="6007827" cy="1007455"/>
              </a:xfrm>
              <a:prstGeom prst="rect">
                <a:avLst/>
              </a:prstGeom>
              <a:blipFill>
                <a:blip r:embed="rId3"/>
                <a:stretch>
                  <a:fillRect t="-2424"/>
                </a:stretch>
              </a:blipFill>
            </p:spPr>
            <p:txBody>
              <a:bodyPr/>
              <a:lstStyle/>
              <a:p>
                <a:r>
                  <a:rPr lang="en-US">
                    <a:noFill/>
                  </a:rPr>
                  <a:t> </a:t>
                </a:r>
              </a:p>
            </p:txBody>
          </p:sp>
        </mc:Fallback>
      </mc:AlternateContent>
      <p:sp>
        <p:nvSpPr>
          <p:cNvPr id="8" name="Szövegdoboz 7"/>
          <p:cNvSpPr txBox="1"/>
          <p:nvPr/>
        </p:nvSpPr>
        <p:spPr>
          <a:xfrm>
            <a:off x="6212057" y="2041433"/>
            <a:ext cx="1939570" cy="369332"/>
          </a:xfrm>
          <a:prstGeom prst="rect">
            <a:avLst/>
          </a:prstGeom>
          <a:noFill/>
          <a:ln>
            <a:noFill/>
          </a:ln>
        </p:spPr>
        <p:txBody>
          <a:bodyPr wrap="none" rtlCol="0">
            <a:spAutoFit/>
          </a:bodyPr>
          <a:lstStyle/>
          <a:p>
            <a:r>
              <a:rPr lang="en-US" dirty="0" smtClean="0">
                <a:solidFill>
                  <a:srgbClr val="FF0000"/>
                </a:solidFill>
              </a:rPr>
              <a:t>pixel value at (</a:t>
            </a:r>
            <a:r>
              <a:rPr lang="en-US" dirty="0" err="1" smtClean="0">
                <a:solidFill>
                  <a:srgbClr val="FF0000"/>
                </a:solidFill>
              </a:rPr>
              <a:t>x</a:t>
            </a:r>
            <a:r>
              <a:rPr lang="en-US" baseline="-25000" dirty="0" err="1" smtClean="0">
                <a:solidFill>
                  <a:srgbClr val="FF0000"/>
                </a:solidFill>
              </a:rPr>
              <a:t>i</a:t>
            </a:r>
            <a:r>
              <a:rPr lang="en-US" dirty="0" err="1" smtClean="0">
                <a:solidFill>
                  <a:srgbClr val="FF0000"/>
                </a:solidFill>
              </a:rPr>
              <a:t>,y</a:t>
            </a:r>
            <a:r>
              <a:rPr lang="en-US" baseline="-25000" dirty="0" err="1" smtClean="0">
                <a:solidFill>
                  <a:srgbClr val="FF0000"/>
                </a:solidFill>
              </a:rPr>
              <a:t>i</a:t>
            </a:r>
            <a:r>
              <a:rPr lang="en-US" dirty="0" smtClean="0">
                <a:solidFill>
                  <a:srgbClr val="FF0000"/>
                </a:solidFill>
              </a:rPr>
              <a:t>)</a:t>
            </a:r>
            <a:endParaRPr lang="en-US" dirty="0">
              <a:solidFill>
                <a:srgbClr val="FF0000"/>
              </a:solidFill>
            </a:endParaRPr>
          </a:p>
        </p:txBody>
      </p:sp>
      <p:sp>
        <p:nvSpPr>
          <p:cNvPr id="9" name="Szövegdoboz 8"/>
          <p:cNvSpPr txBox="1"/>
          <p:nvPr/>
        </p:nvSpPr>
        <p:spPr>
          <a:xfrm>
            <a:off x="8783681" y="2017549"/>
            <a:ext cx="2075055" cy="369332"/>
          </a:xfrm>
          <a:prstGeom prst="rect">
            <a:avLst/>
          </a:prstGeom>
          <a:noFill/>
          <a:ln>
            <a:noFill/>
          </a:ln>
        </p:spPr>
        <p:txBody>
          <a:bodyPr wrap="none" rtlCol="0">
            <a:spAutoFit/>
          </a:bodyPr>
          <a:lstStyle/>
          <a:p>
            <a:r>
              <a:rPr lang="en-US" dirty="0" smtClean="0">
                <a:solidFill>
                  <a:srgbClr val="FF0000"/>
                </a:solidFill>
              </a:rPr>
              <a:t>pixel weight at (</a:t>
            </a:r>
            <a:r>
              <a:rPr lang="en-US" dirty="0" err="1" smtClean="0">
                <a:solidFill>
                  <a:srgbClr val="FF0000"/>
                </a:solidFill>
              </a:rPr>
              <a:t>x</a:t>
            </a:r>
            <a:r>
              <a:rPr lang="en-US" baseline="-25000" dirty="0" err="1" smtClean="0">
                <a:solidFill>
                  <a:srgbClr val="FF0000"/>
                </a:solidFill>
              </a:rPr>
              <a:t>i</a:t>
            </a:r>
            <a:r>
              <a:rPr lang="en-US" dirty="0" err="1" smtClean="0">
                <a:solidFill>
                  <a:srgbClr val="FF0000"/>
                </a:solidFill>
              </a:rPr>
              <a:t>,y</a:t>
            </a:r>
            <a:r>
              <a:rPr lang="en-US" baseline="-25000" dirty="0" err="1" smtClean="0">
                <a:solidFill>
                  <a:srgbClr val="FF0000"/>
                </a:solidFill>
              </a:rPr>
              <a:t>i</a:t>
            </a:r>
            <a:r>
              <a:rPr lang="en-US" dirty="0" smtClean="0">
                <a:solidFill>
                  <a:srgbClr val="FF0000"/>
                </a:solidFill>
              </a:rPr>
              <a:t>)</a:t>
            </a:r>
            <a:endParaRPr lang="en-US" dirty="0">
              <a:solidFill>
                <a:srgbClr val="FF0000"/>
              </a:solidFill>
            </a:endParaRPr>
          </a:p>
        </p:txBody>
      </p:sp>
      <p:sp>
        <p:nvSpPr>
          <p:cNvPr id="10" name="Szövegdoboz 9"/>
          <p:cNvSpPr txBox="1"/>
          <p:nvPr/>
        </p:nvSpPr>
        <p:spPr>
          <a:xfrm>
            <a:off x="8996602" y="3545209"/>
            <a:ext cx="3114442" cy="369332"/>
          </a:xfrm>
          <a:prstGeom prst="rect">
            <a:avLst/>
          </a:prstGeom>
          <a:noFill/>
          <a:ln>
            <a:noFill/>
          </a:ln>
        </p:spPr>
        <p:txBody>
          <a:bodyPr wrap="none" rtlCol="0">
            <a:spAutoFit/>
          </a:bodyPr>
          <a:lstStyle/>
          <a:p>
            <a:r>
              <a:rPr lang="en-US" dirty="0" smtClean="0">
                <a:solidFill>
                  <a:srgbClr val="FF0000"/>
                </a:solidFill>
              </a:rPr>
              <a:t>Normalization with sum weight</a:t>
            </a:r>
            <a:endParaRPr lang="en-US" dirty="0">
              <a:solidFill>
                <a:srgbClr val="FF0000"/>
              </a:solidFill>
            </a:endParaRPr>
          </a:p>
        </p:txBody>
      </p:sp>
      <p:cxnSp>
        <p:nvCxnSpPr>
          <p:cNvPr id="12" name="Egyenes összekötő nyíllal 11"/>
          <p:cNvCxnSpPr>
            <a:stCxn id="8" idx="2"/>
          </p:cNvCxnSpPr>
          <p:nvPr/>
        </p:nvCxnSpPr>
        <p:spPr>
          <a:xfrm>
            <a:off x="7181842" y="2410765"/>
            <a:ext cx="969785" cy="2301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a:stCxn id="9" idx="2"/>
          </p:cNvCxnSpPr>
          <p:nvPr/>
        </p:nvCxnSpPr>
        <p:spPr>
          <a:xfrm flipH="1">
            <a:off x="9456420" y="2386881"/>
            <a:ext cx="364789" cy="25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a:stCxn id="10" idx="1"/>
          </p:cNvCxnSpPr>
          <p:nvPr/>
        </p:nvCxnSpPr>
        <p:spPr>
          <a:xfrm flipH="1" flipV="1">
            <a:off x="8447578" y="3477828"/>
            <a:ext cx="549024" cy="2520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zövegdoboz 20"/>
          <p:cNvSpPr txBox="1"/>
          <p:nvPr/>
        </p:nvSpPr>
        <p:spPr>
          <a:xfrm>
            <a:off x="7207170" y="4714785"/>
            <a:ext cx="1488036" cy="369332"/>
          </a:xfrm>
          <a:prstGeom prst="rect">
            <a:avLst/>
          </a:prstGeom>
          <a:noFill/>
          <a:ln>
            <a:noFill/>
          </a:ln>
        </p:spPr>
        <p:txBody>
          <a:bodyPr wrap="none" rtlCol="0">
            <a:spAutoFit/>
          </a:bodyPr>
          <a:lstStyle/>
          <a:p>
            <a:r>
              <a:rPr lang="en-US" dirty="0" smtClean="0">
                <a:solidFill>
                  <a:srgbClr val="FF0000"/>
                </a:solidFill>
              </a:rPr>
              <a:t>spatial weight</a:t>
            </a:r>
            <a:endParaRPr lang="en-US" dirty="0">
              <a:solidFill>
                <a:srgbClr val="FF0000"/>
              </a:solidFill>
            </a:endParaRPr>
          </a:p>
        </p:txBody>
      </p:sp>
      <p:sp>
        <p:nvSpPr>
          <p:cNvPr id="22" name="Szövegdoboz 21"/>
          <p:cNvSpPr txBox="1"/>
          <p:nvPr/>
        </p:nvSpPr>
        <p:spPr>
          <a:xfrm>
            <a:off x="9887175" y="4737877"/>
            <a:ext cx="1376146" cy="369332"/>
          </a:xfrm>
          <a:prstGeom prst="rect">
            <a:avLst/>
          </a:prstGeom>
          <a:noFill/>
          <a:ln>
            <a:noFill/>
          </a:ln>
        </p:spPr>
        <p:txBody>
          <a:bodyPr wrap="none" rtlCol="0">
            <a:spAutoFit/>
          </a:bodyPr>
          <a:lstStyle/>
          <a:p>
            <a:r>
              <a:rPr lang="en-US" dirty="0" smtClean="0">
                <a:solidFill>
                  <a:srgbClr val="FF0000"/>
                </a:solidFill>
              </a:rPr>
              <a:t>value weight</a:t>
            </a:r>
            <a:endParaRPr lang="en-US" dirty="0">
              <a:solidFill>
                <a:srgbClr val="FF0000"/>
              </a:solidFill>
            </a:endParaRPr>
          </a:p>
        </p:txBody>
      </p:sp>
      <p:cxnSp>
        <p:nvCxnSpPr>
          <p:cNvPr id="23" name="Egyenes összekötő nyíllal 22"/>
          <p:cNvCxnSpPr/>
          <p:nvPr/>
        </p:nvCxnSpPr>
        <p:spPr>
          <a:xfrm flipV="1">
            <a:off x="7951188" y="4510679"/>
            <a:ext cx="0" cy="320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nyíllal 24"/>
          <p:cNvCxnSpPr/>
          <p:nvPr/>
        </p:nvCxnSpPr>
        <p:spPr>
          <a:xfrm flipV="1">
            <a:off x="10494091" y="4470219"/>
            <a:ext cx="0" cy="320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églalap 26"/>
              <p:cNvSpPr/>
              <p:nvPr/>
            </p:nvSpPr>
            <p:spPr>
              <a:xfrm>
                <a:off x="6212057" y="5103583"/>
                <a:ext cx="2784545" cy="694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𝑠</m:t>
                                  </m:r>
                                </m:sub>
                                <m:sup>
                                  <m:r>
                                    <a:rPr lang="en-US" b="0" i="1" smtClean="0">
                                      <a:latin typeface="Cambria Math" panose="02040503050406030204" pitchFamily="18" charset="0"/>
                                    </a:rPr>
                                    <m:t>2</m:t>
                                  </m:r>
                                </m:sup>
                              </m:sSubSup>
                            </m:den>
                          </m:f>
                        </m:sup>
                      </m:sSup>
                    </m:oMath>
                  </m:oMathPara>
                </a14:m>
                <a:endParaRPr lang="en-US" dirty="0"/>
              </a:p>
            </p:txBody>
          </p:sp>
        </mc:Choice>
        <mc:Fallback xmlns="">
          <p:sp>
            <p:nvSpPr>
              <p:cNvPr id="27" name="Téglalap 26"/>
              <p:cNvSpPr>
                <a:spLocks noRot="1" noChangeAspect="1" noMove="1" noResize="1" noEditPoints="1" noAdjustHandles="1" noChangeArrowheads="1" noChangeShapeType="1" noTextEdit="1"/>
              </p:cNvSpPr>
              <p:nvPr/>
            </p:nvSpPr>
            <p:spPr>
              <a:xfrm>
                <a:off x="6212057" y="5103583"/>
                <a:ext cx="2784545" cy="69403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églalap 27"/>
              <p:cNvSpPr/>
              <p:nvPr/>
            </p:nvSpPr>
            <p:spPr>
              <a:xfrm>
                <a:off x="9178712" y="5080484"/>
                <a:ext cx="2793072" cy="694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𝑣</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𝑣</m:t>
                                  </m:r>
                                </m:sub>
                                <m:sup>
                                  <m:r>
                                    <a:rPr lang="en-US" b="0" i="1" smtClean="0">
                                      <a:latin typeface="Cambria Math" panose="02040503050406030204" pitchFamily="18" charset="0"/>
                                    </a:rPr>
                                    <m:t>2</m:t>
                                  </m:r>
                                </m:sup>
                              </m:sSubSup>
                            </m:den>
                          </m:f>
                        </m:sup>
                      </m:sSup>
                    </m:oMath>
                  </m:oMathPara>
                </a14:m>
                <a:endParaRPr lang="en-US" dirty="0"/>
              </a:p>
            </p:txBody>
          </p:sp>
        </mc:Choice>
        <mc:Fallback xmlns="">
          <p:sp>
            <p:nvSpPr>
              <p:cNvPr id="28" name="Téglalap 27"/>
              <p:cNvSpPr>
                <a:spLocks noRot="1" noChangeAspect="1" noMove="1" noResize="1" noEditPoints="1" noAdjustHandles="1" noChangeArrowheads="1" noChangeShapeType="1" noTextEdit="1"/>
              </p:cNvSpPr>
              <p:nvPr/>
            </p:nvSpPr>
            <p:spPr>
              <a:xfrm>
                <a:off x="9178712" y="5080484"/>
                <a:ext cx="2793072" cy="6940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églalap 28"/>
              <p:cNvSpPr/>
              <p:nvPr/>
            </p:nvSpPr>
            <p:spPr>
              <a:xfrm>
                <a:off x="5538650" y="5926317"/>
                <a:ext cx="6645729" cy="369332"/>
              </a:xfrm>
              <a:prstGeom prst="rect">
                <a:avLst/>
              </a:prstGeom>
            </p:spPr>
            <p:txBody>
              <a:bodyPr wrap="square">
                <a:spAutoFit/>
              </a:bodyPr>
              <a:lstStyle/>
              <a:p>
                <a:r>
                  <a:rPr lang="en-US" dirty="0" smtClean="0"/>
                  <a:t>Two Gaussian kernels working on different distances with different </a:t>
                </a:r>
                <a14:m>
                  <m:oMath xmlns:m="http://schemas.openxmlformats.org/officeDocument/2006/math">
                    <m:r>
                      <a:rPr lang="en-US" b="0" i="1" smtClean="0">
                        <a:latin typeface="Cambria Math" panose="02040503050406030204" pitchFamily="18" charset="0"/>
                        <a:ea typeface="Cambria Math" panose="02040503050406030204" pitchFamily="18" charset="0"/>
                      </a:rPr>
                      <m:t>𝜎</m:t>
                    </m:r>
                  </m:oMath>
                </a14:m>
                <a:r>
                  <a:rPr lang="en-US" dirty="0" smtClean="0"/>
                  <a:t> </a:t>
                </a:r>
                <a:endParaRPr lang="en-US" b="1" dirty="0" smtClean="0"/>
              </a:p>
            </p:txBody>
          </p:sp>
        </mc:Choice>
        <mc:Fallback xmlns="">
          <p:sp>
            <p:nvSpPr>
              <p:cNvPr id="29" name="Téglalap 28"/>
              <p:cNvSpPr>
                <a:spLocks noRot="1" noChangeAspect="1" noMove="1" noResize="1" noEditPoints="1" noAdjustHandles="1" noChangeArrowheads="1" noChangeShapeType="1" noTextEdit="1"/>
              </p:cNvSpPr>
              <p:nvPr/>
            </p:nvSpPr>
            <p:spPr>
              <a:xfrm>
                <a:off x="5538650" y="5926317"/>
                <a:ext cx="6645729" cy="369332"/>
              </a:xfrm>
              <a:prstGeom prst="rect">
                <a:avLst/>
              </a:prstGeom>
              <a:blipFill>
                <a:blip r:embed="rId6"/>
                <a:stretch>
                  <a:fillRect l="-826" t="-8197" b="-24590"/>
                </a:stretch>
              </a:blipFill>
            </p:spPr>
            <p:txBody>
              <a:bodyPr/>
              <a:lstStyle/>
              <a:p>
                <a:r>
                  <a:rPr lang="en-US">
                    <a:noFill/>
                  </a:rPr>
                  <a:t> </a:t>
                </a:r>
              </a:p>
            </p:txBody>
          </p:sp>
        </mc:Fallback>
      </mc:AlternateContent>
      <p:sp>
        <p:nvSpPr>
          <p:cNvPr id="24" name="Téglalap 23"/>
          <p:cNvSpPr/>
          <p:nvPr/>
        </p:nvSpPr>
        <p:spPr>
          <a:xfrm>
            <a:off x="461553" y="6439767"/>
            <a:ext cx="11591109" cy="307777"/>
          </a:xfrm>
          <a:prstGeom prst="rect">
            <a:avLst/>
          </a:prstGeom>
        </p:spPr>
        <p:txBody>
          <a:bodyPr wrap="square">
            <a:spAutoFit/>
          </a:bodyPr>
          <a:lstStyle/>
          <a:p>
            <a:r>
              <a:rPr lang="en-US" sz="1400" dirty="0" smtClean="0"/>
              <a:t>C. </a:t>
            </a:r>
            <a:r>
              <a:rPr lang="en-US" sz="1400" dirty="0" err="1" smtClean="0"/>
              <a:t>Tomasi</a:t>
            </a:r>
            <a:r>
              <a:rPr lang="en-US" sz="1400" dirty="0" smtClean="0"/>
              <a:t> and R. </a:t>
            </a:r>
            <a:r>
              <a:rPr lang="en-US" sz="1400" dirty="0" err="1" smtClean="0"/>
              <a:t>Manduchi</a:t>
            </a:r>
            <a:r>
              <a:rPr lang="en-US" sz="1400" dirty="0" smtClean="0"/>
              <a:t>. Bilateral </a:t>
            </a:r>
            <a:r>
              <a:rPr lang="hu-HU" sz="1400" dirty="0" err="1" smtClean="0"/>
              <a:t>Fil</a:t>
            </a:r>
            <a:r>
              <a:rPr lang="en-US" sz="1400" dirty="0" err="1" smtClean="0"/>
              <a:t>tering</a:t>
            </a:r>
            <a:r>
              <a:rPr lang="en-US" sz="1400" dirty="0" smtClean="0"/>
              <a:t> for gray and color images. In </a:t>
            </a:r>
            <a:r>
              <a:rPr lang="en-US" sz="1400" i="1" dirty="0" smtClean="0"/>
              <a:t>Proc. of ICCV</a:t>
            </a:r>
            <a:r>
              <a:rPr lang="en-US" sz="1400" dirty="0" smtClean="0"/>
              <a:t>, pages 839.846, USA, 1998.</a:t>
            </a:r>
            <a:endParaRPr lang="en-US" sz="1400" dirty="0"/>
          </a:p>
        </p:txBody>
      </p:sp>
    </p:spTree>
    <p:extLst>
      <p:ext uri="{BB962C8B-B14F-4D97-AF65-F5344CB8AC3E}">
        <p14:creationId xmlns:p14="http://schemas.microsoft.com/office/powerpoint/2010/main" val="418245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p:pic>
        <p:nvPicPr>
          <p:cNvPr id="6" name="Kép 5"/>
          <p:cNvPicPr>
            <a:picLocks noChangeAspect="1"/>
          </p:cNvPicPr>
          <p:nvPr/>
        </p:nvPicPr>
        <p:blipFill>
          <a:blip r:embed="rId2"/>
          <a:stretch>
            <a:fillRect/>
          </a:stretch>
        </p:blipFill>
        <p:spPr>
          <a:xfrm>
            <a:off x="485711" y="1821037"/>
            <a:ext cx="5311632" cy="4078575"/>
          </a:xfrm>
          <a:prstGeom prst="rect">
            <a:avLst/>
          </a:prstGeom>
        </p:spPr>
      </p:pic>
      <p:sp>
        <p:nvSpPr>
          <p:cNvPr id="7" name="Téglalap 6"/>
          <p:cNvSpPr/>
          <p:nvPr/>
        </p:nvSpPr>
        <p:spPr>
          <a:xfrm>
            <a:off x="616131" y="6552367"/>
            <a:ext cx="10737669" cy="276999"/>
          </a:xfrm>
          <a:prstGeom prst="rect">
            <a:avLst/>
          </a:prstGeom>
        </p:spPr>
        <p:txBody>
          <a:bodyPr wrap="square">
            <a:spAutoFit/>
          </a:bodyPr>
          <a:lstStyle/>
          <a:p>
            <a:r>
              <a:rPr lang="en-US" sz="1200" dirty="0" smtClean="0"/>
              <a:t>Image from: PHAM, T. Q., AND VLIET, L. J. V. 2005. Separable bilateral filtering for fast video preprocessing. In IEEE </a:t>
            </a:r>
            <a:r>
              <a:rPr lang="en-US" sz="1200" dirty="0" err="1" smtClean="0"/>
              <a:t>Internat.</a:t>
            </a:r>
            <a:r>
              <a:rPr lang="en-US" sz="1200" dirty="0" smtClean="0"/>
              <a:t> Conf. on Multimedia &amp; Expo, CD1–4.</a:t>
            </a:r>
            <a:endParaRPr lang="en-US" sz="1200" dirty="0"/>
          </a:p>
        </p:txBody>
      </p:sp>
      <p:pic>
        <p:nvPicPr>
          <p:cNvPr id="8" name="Kép 7"/>
          <p:cNvPicPr>
            <a:picLocks noChangeAspect="1"/>
          </p:cNvPicPr>
          <p:nvPr/>
        </p:nvPicPr>
        <p:blipFill>
          <a:blip r:embed="rId3"/>
          <a:stretch>
            <a:fillRect/>
          </a:stretch>
        </p:blipFill>
        <p:spPr>
          <a:xfrm>
            <a:off x="7848600" y="2479160"/>
            <a:ext cx="3505200" cy="2647950"/>
          </a:xfrm>
          <a:prstGeom prst="rect">
            <a:avLst/>
          </a:prstGeom>
        </p:spPr>
      </p:pic>
      <p:sp>
        <p:nvSpPr>
          <p:cNvPr id="9" name="Jobbra nyíl 8"/>
          <p:cNvSpPr/>
          <p:nvPr/>
        </p:nvSpPr>
        <p:spPr>
          <a:xfrm>
            <a:off x="6268720" y="3129280"/>
            <a:ext cx="1310640" cy="1310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artalom helye 2"/>
          <p:cNvSpPr>
            <a:spLocks noGrp="1"/>
          </p:cNvSpPr>
          <p:nvPr>
            <p:ph idx="1"/>
          </p:nvPr>
        </p:nvSpPr>
        <p:spPr>
          <a:xfrm>
            <a:off x="7035800" y="1117736"/>
            <a:ext cx="4942840" cy="1406602"/>
          </a:xfrm>
        </p:spPr>
        <p:txBody>
          <a:bodyPr>
            <a:normAutofit/>
          </a:bodyPr>
          <a:lstStyle/>
          <a:p>
            <a:pPr marL="0" indent="0">
              <a:buNone/>
            </a:pPr>
            <a:r>
              <a:rPr lang="en-US" dirty="0" smtClean="0"/>
              <a:t>The two Gaussians will produce this combined weight at the pixel denoted with red cross:</a:t>
            </a:r>
            <a:endParaRPr lang="en-US" dirty="0"/>
          </a:p>
        </p:txBody>
      </p:sp>
    </p:spTree>
    <p:extLst>
      <p:ext uri="{BB962C8B-B14F-4D97-AF65-F5344CB8AC3E}">
        <p14:creationId xmlns:p14="http://schemas.microsoft.com/office/powerpoint/2010/main" val="371235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p:pic>
        <p:nvPicPr>
          <p:cNvPr id="4" name="Kép 3"/>
          <p:cNvPicPr>
            <a:picLocks noChangeAspect="1"/>
          </p:cNvPicPr>
          <p:nvPr/>
        </p:nvPicPr>
        <p:blipFill>
          <a:blip r:embed="rId2"/>
          <a:stretch>
            <a:fillRect/>
          </a:stretch>
        </p:blipFill>
        <p:spPr>
          <a:xfrm>
            <a:off x="504654" y="1825625"/>
            <a:ext cx="11182691" cy="3579431"/>
          </a:xfrm>
          <a:prstGeom prst="rect">
            <a:avLst/>
          </a:prstGeom>
        </p:spPr>
      </p:pic>
      <p:sp>
        <p:nvSpPr>
          <p:cNvPr id="5" name="Téglalap 4"/>
          <p:cNvSpPr/>
          <p:nvPr/>
        </p:nvSpPr>
        <p:spPr>
          <a:xfrm>
            <a:off x="616131" y="6552367"/>
            <a:ext cx="10737669" cy="276999"/>
          </a:xfrm>
          <a:prstGeom prst="rect">
            <a:avLst/>
          </a:prstGeom>
        </p:spPr>
        <p:txBody>
          <a:bodyPr wrap="square">
            <a:spAutoFit/>
          </a:bodyPr>
          <a:lstStyle/>
          <a:p>
            <a:r>
              <a:rPr lang="en-US" sz="1200" dirty="0" smtClean="0"/>
              <a:t>Image from: PHAM, T. Q., AND VLIET, L. J. V. 2005. Separable bilateral filtering for fast video preprocessing. In IEEE </a:t>
            </a:r>
            <a:r>
              <a:rPr lang="en-US" sz="1200" dirty="0" err="1" smtClean="0"/>
              <a:t>Internat.</a:t>
            </a:r>
            <a:r>
              <a:rPr lang="en-US" sz="1200" dirty="0" smtClean="0"/>
              <a:t> Conf. on Multimedia &amp; Expo, CD1–4.</a:t>
            </a:r>
            <a:endParaRPr lang="en-US" sz="1200" dirty="0"/>
          </a:p>
        </p:txBody>
      </p:sp>
      <p:sp>
        <p:nvSpPr>
          <p:cNvPr id="6" name="Ellipszis 5"/>
          <p:cNvSpPr/>
          <p:nvPr/>
        </p:nvSpPr>
        <p:spPr>
          <a:xfrm rot="20061613">
            <a:off x="772886" y="2390766"/>
            <a:ext cx="2100943" cy="809897"/>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Ellipszis 10"/>
          <p:cNvSpPr/>
          <p:nvPr/>
        </p:nvSpPr>
        <p:spPr>
          <a:xfrm rot="20061613">
            <a:off x="1652451" y="3398095"/>
            <a:ext cx="2100943" cy="809897"/>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727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8097"/>
            <a:ext cx="10515600" cy="997904"/>
          </a:xfrm>
        </p:spPr>
        <p:txBody>
          <a:bodyPr/>
          <a:lstStyle/>
          <a:p>
            <a:r>
              <a:rPr lang="en-US" dirty="0" smtClean="0"/>
              <a:t>Bilateral filter</a:t>
            </a:r>
            <a:endParaRPr lang="en-US" dirty="0"/>
          </a:p>
        </p:txBody>
      </p:sp>
      <p:sp>
        <p:nvSpPr>
          <p:cNvPr id="3" name="Tartalom helye 2"/>
          <p:cNvSpPr>
            <a:spLocks noGrp="1"/>
          </p:cNvSpPr>
          <p:nvPr>
            <p:ph idx="1"/>
          </p:nvPr>
        </p:nvSpPr>
        <p:spPr>
          <a:xfrm>
            <a:off x="0" y="832641"/>
            <a:ext cx="3413760" cy="295119"/>
          </a:xfrm>
        </p:spPr>
        <p:txBody>
          <a:bodyPr>
            <a:normAutofit fontScale="62500" lnSpcReduction="20000"/>
          </a:bodyPr>
          <a:lstStyle/>
          <a:p>
            <a:pPr marL="0" indent="0">
              <a:buNone/>
            </a:pPr>
            <a:r>
              <a:rPr lang="en-US" dirty="0" smtClean="0"/>
              <a:t>Examples produced with Gimp</a:t>
            </a:r>
            <a:endParaRPr lang="en-US" dirty="0"/>
          </a:p>
        </p:txBody>
      </p:sp>
      <p:pic>
        <p:nvPicPr>
          <p:cNvPr id="4" name="Kép 3"/>
          <p:cNvPicPr>
            <a:picLocks noChangeAspect="1"/>
          </p:cNvPicPr>
          <p:nvPr/>
        </p:nvPicPr>
        <p:blipFill>
          <a:blip r:embed="rId2"/>
          <a:stretch>
            <a:fillRect/>
          </a:stretch>
        </p:blipFill>
        <p:spPr>
          <a:xfrm>
            <a:off x="0" y="3701733"/>
            <a:ext cx="4541520" cy="3074987"/>
          </a:xfrm>
          <a:prstGeom prst="rect">
            <a:avLst/>
          </a:prstGeom>
        </p:spPr>
      </p:pic>
      <p:pic>
        <p:nvPicPr>
          <p:cNvPr id="5" name="Kép 4"/>
          <p:cNvPicPr>
            <a:picLocks noChangeAspect="1"/>
          </p:cNvPicPr>
          <p:nvPr/>
        </p:nvPicPr>
        <p:blipFill>
          <a:blip r:embed="rId3"/>
          <a:stretch>
            <a:fillRect/>
          </a:stretch>
        </p:blipFill>
        <p:spPr>
          <a:xfrm>
            <a:off x="7650481" y="3701733"/>
            <a:ext cx="4541519" cy="3074987"/>
          </a:xfrm>
          <a:prstGeom prst="rect">
            <a:avLst/>
          </a:prstGeom>
        </p:spPr>
      </p:pic>
      <p:pic>
        <p:nvPicPr>
          <p:cNvPr id="6" name="Kép 5"/>
          <p:cNvPicPr>
            <a:picLocks noChangeAspect="1"/>
          </p:cNvPicPr>
          <p:nvPr/>
        </p:nvPicPr>
        <p:blipFill>
          <a:blip r:embed="rId4"/>
          <a:stretch>
            <a:fillRect/>
          </a:stretch>
        </p:blipFill>
        <p:spPr>
          <a:xfrm>
            <a:off x="3677920" y="514987"/>
            <a:ext cx="4541519" cy="3074987"/>
          </a:xfrm>
          <a:prstGeom prst="rect">
            <a:avLst/>
          </a:prstGeom>
        </p:spPr>
      </p:pic>
      <mc:AlternateContent xmlns:mc="http://schemas.openxmlformats.org/markup-compatibility/2006" xmlns:a14="http://schemas.microsoft.com/office/drawing/2010/main">
        <mc:Choice Requires="a14">
          <p:sp>
            <p:nvSpPr>
              <p:cNvPr id="7" name="Tartalom helye 2"/>
              <p:cNvSpPr txBox="1">
                <a:spLocks/>
              </p:cNvSpPr>
              <p:nvPr/>
            </p:nvSpPr>
            <p:spPr>
              <a:xfrm>
                <a:off x="127000" y="1483360"/>
                <a:ext cx="3159760" cy="2106614"/>
              </a:xfrm>
              <a:prstGeom prst="rect">
                <a:avLst/>
              </a:prstGeom>
            </p:spPr>
            <p:txBody>
              <a:bodyPr vert="horz" lIns="91440" tIns="45720" rIns="91440" bIns="45720" rtlCol="0">
                <a:normAutofit fontScale="92500"/>
              </a:bodyPr>
              <a:lstStyle>
                <a:defPPr>
                  <a:defRPr lang="en-US"/>
                </a:defPPr>
                <a:lvl1pPr indent="0" algn="ctr">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Radius = 5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rPr>
                          <m:t>𝜎</m:t>
                        </m:r>
                      </m:e>
                      <m:sub>
                        <m:r>
                          <a:rPr lang="en-US">
                            <a:latin typeface="Cambria Math" panose="02040503050406030204" pitchFamily="18" charset="0"/>
                          </a:rPr>
                          <m:t>𝑠</m:t>
                        </m:r>
                      </m:sub>
                    </m:sSub>
                    <m:r>
                      <a:rPr lang="en-US">
                        <a:latin typeface="Cambria Math" panose="02040503050406030204" pitchFamily="18" charset="0"/>
                      </a:rPr>
                      <m:t>)</m:t>
                    </m:r>
                  </m:oMath>
                </a14:m>
                <a:endParaRPr lang="en-US" dirty="0"/>
              </a:p>
              <a:p>
                <a:r>
                  <a:rPr lang="en-US" dirty="0"/>
                  <a:t>Max. Delta = 0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rPr>
                          <m:t>𝜎</m:t>
                        </m:r>
                      </m:e>
                      <m:sub>
                        <m:r>
                          <a:rPr lang="en-US">
                            <a:latin typeface="Cambria Math" panose="02040503050406030204" pitchFamily="18" charset="0"/>
                          </a:rPr>
                          <m:t>𝑣</m:t>
                        </m:r>
                      </m:sub>
                    </m:sSub>
                    <m:r>
                      <a:rPr lang="en-US">
                        <a:latin typeface="Cambria Math" panose="02040503050406030204" pitchFamily="18" charset="0"/>
                      </a:rPr>
                      <m:t>)</m:t>
                    </m:r>
                  </m:oMath>
                </a14:m>
                <a:endParaRPr lang="en-US" dirty="0" smtClean="0"/>
              </a:p>
              <a:p>
                <a:r>
                  <a:rPr lang="en-US" dirty="0" smtClean="0"/>
                  <a:t>Value weight is non zero only for center pixel.</a:t>
                </a:r>
              </a:p>
              <a:p>
                <a:r>
                  <a:rPr lang="en-US" dirty="0" smtClean="0"/>
                  <a:t>Image is untouched.</a:t>
                </a:r>
                <a:endParaRPr lang="en-US" dirty="0"/>
              </a:p>
            </p:txBody>
          </p:sp>
        </mc:Choice>
        <mc:Fallback xmlns="">
          <p:sp>
            <p:nvSpPr>
              <p:cNvPr id="7" name="Tartalom helye 2"/>
              <p:cNvSpPr txBox="1">
                <a:spLocks noRot="1" noChangeAspect="1" noMove="1" noResize="1" noEditPoints="1" noAdjustHandles="1" noChangeArrowheads="1" noChangeShapeType="1" noTextEdit="1"/>
              </p:cNvSpPr>
              <p:nvPr/>
            </p:nvSpPr>
            <p:spPr>
              <a:xfrm>
                <a:off x="127000" y="1483360"/>
                <a:ext cx="3159760" cy="2106614"/>
              </a:xfrm>
              <a:prstGeom prst="rect">
                <a:avLst/>
              </a:prstGeom>
              <a:blipFill>
                <a:blip r:embed="rId5"/>
                <a:stretch>
                  <a:fillRect t="-3179" r="-9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artalom helye 2"/>
              <p:cNvSpPr txBox="1">
                <a:spLocks/>
              </p:cNvSpPr>
              <p:nvPr/>
            </p:nvSpPr>
            <p:spPr>
              <a:xfrm>
                <a:off x="8737599" y="1559800"/>
                <a:ext cx="3159760" cy="2030174"/>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Radius = 5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rPr>
                          <m:t>𝜎</m:t>
                        </m:r>
                      </m:e>
                      <m:sub>
                        <m:r>
                          <a:rPr lang="en-US">
                            <a:latin typeface="Cambria Math" panose="02040503050406030204" pitchFamily="18" charset="0"/>
                          </a:rPr>
                          <m:t>𝑠</m:t>
                        </m:r>
                      </m:sub>
                    </m:sSub>
                    <m:r>
                      <a:rPr lang="en-US">
                        <a:latin typeface="Cambria Math" panose="02040503050406030204" pitchFamily="18" charset="0"/>
                      </a:rPr>
                      <m:t>)</m:t>
                    </m:r>
                  </m:oMath>
                </a14:m>
                <a:endParaRPr lang="en-US" dirty="0"/>
              </a:p>
              <a:p>
                <a:r>
                  <a:rPr lang="en-US" dirty="0"/>
                  <a:t>Max. Delta = 1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rPr>
                          <m:t>𝜎</m:t>
                        </m:r>
                      </m:e>
                      <m:sub>
                        <m:r>
                          <a:rPr lang="en-US">
                            <a:latin typeface="Cambria Math" panose="02040503050406030204" pitchFamily="18" charset="0"/>
                          </a:rPr>
                          <m:t>𝑣</m:t>
                        </m:r>
                      </m:sub>
                    </m:sSub>
                    <m:r>
                      <a:rPr lang="en-US">
                        <a:latin typeface="Cambria Math" panose="02040503050406030204" pitchFamily="18" charset="0"/>
                      </a:rPr>
                      <m:t>)</m:t>
                    </m:r>
                  </m:oMath>
                </a14:m>
                <a:endParaRPr lang="en-US" dirty="0" smtClean="0"/>
              </a:p>
              <a:p>
                <a:r>
                  <a:rPr lang="en-US" dirty="0" smtClean="0"/>
                  <a:t>Value weight is 1 for all pixels</a:t>
                </a:r>
              </a:p>
              <a:p>
                <a:r>
                  <a:rPr lang="en-US" dirty="0" smtClean="0"/>
                  <a:t>Simple Gaussian blur.</a:t>
                </a:r>
              </a:p>
              <a:p>
                <a:endParaRPr lang="en-US" dirty="0"/>
              </a:p>
            </p:txBody>
          </p:sp>
        </mc:Choice>
        <mc:Fallback xmlns="">
          <p:sp>
            <p:nvSpPr>
              <p:cNvPr id="8" name="Tartalom helye 2"/>
              <p:cNvSpPr txBox="1">
                <a:spLocks noRot="1" noChangeAspect="1" noMove="1" noResize="1" noEditPoints="1" noAdjustHandles="1" noChangeArrowheads="1" noChangeShapeType="1" noTextEdit="1"/>
              </p:cNvSpPr>
              <p:nvPr/>
            </p:nvSpPr>
            <p:spPr>
              <a:xfrm>
                <a:off x="8737599" y="1559800"/>
                <a:ext cx="3159760" cy="2030174"/>
              </a:xfrm>
              <a:prstGeom prst="rect">
                <a:avLst/>
              </a:prstGeom>
              <a:blipFill>
                <a:blip r:embed="rId6"/>
                <a:stretch>
                  <a:fillRect l="-771" t="-5706" r="-3083"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artalom helye 2"/>
              <p:cNvSpPr txBox="1">
                <a:spLocks/>
              </p:cNvSpPr>
              <p:nvPr/>
            </p:nvSpPr>
            <p:spPr>
              <a:xfrm>
                <a:off x="4541519" y="4003200"/>
                <a:ext cx="3108961" cy="2773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Radius = 5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𝑠</m:t>
                        </m:r>
                      </m:sub>
                    </m:sSub>
                    <m:r>
                      <a:rPr lang="en-US" sz="2400" b="0" i="1" smtClean="0">
                        <a:latin typeface="Cambria Math" panose="02040503050406030204" pitchFamily="18" charset="0"/>
                        <a:ea typeface="Cambria Math" panose="02040503050406030204" pitchFamily="18" charset="0"/>
                      </a:rPr>
                      <m:t>)</m:t>
                    </m:r>
                  </m:oMath>
                </a14:m>
                <a:endParaRPr lang="en-US" sz="2400" b="0" dirty="0" smtClean="0">
                  <a:ea typeface="Cambria Math" panose="02040503050406030204" pitchFamily="18" charset="0"/>
                </a:endParaRPr>
              </a:p>
              <a:p>
                <a:pPr marL="0" indent="0" algn="ctr">
                  <a:buNone/>
                </a:pPr>
                <a:r>
                  <a:rPr lang="en-US" sz="2400" dirty="0" smtClean="0"/>
                  <a:t>Max. Delta = 0.</a:t>
                </a:r>
                <a:r>
                  <a:rPr lang="hu-HU" sz="2400" dirty="0" smtClean="0"/>
                  <a:t>3</a:t>
                </a:r>
                <a:r>
                  <a:rPr lang="en-US" sz="2400" dirty="0" smtClean="0"/>
                  <a:t>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𝑣</m:t>
                        </m:r>
                      </m:sub>
                    </m:sSub>
                    <m:r>
                      <a:rPr lang="en-US" sz="2400" b="0" i="1" smtClean="0">
                        <a:latin typeface="Cambria Math" panose="02040503050406030204" pitchFamily="18" charset="0"/>
                        <a:ea typeface="Cambria Math" panose="02040503050406030204" pitchFamily="18" charset="0"/>
                      </a:rPr>
                      <m:t>)</m:t>
                    </m:r>
                  </m:oMath>
                </a14:m>
                <a:endParaRPr lang="en-US" sz="2400" dirty="0" smtClean="0"/>
              </a:p>
              <a:p>
                <a:pPr marL="0" indent="0" algn="ctr">
                  <a:buNone/>
                </a:pPr>
                <a:r>
                  <a:rPr lang="en-US" sz="2400" dirty="0" smtClean="0"/>
                  <a:t>Good value threshold</a:t>
                </a:r>
              </a:p>
              <a:p>
                <a:pPr marL="0" indent="0" algn="ctr">
                  <a:buNone/>
                </a:pPr>
                <a:r>
                  <a:rPr lang="en-US" sz="2400" dirty="0" smtClean="0"/>
                  <a:t>Details are blurred</a:t>
                </a:r>
              </a:p>
              <a:p>
                <a:pPr marL="0" indent="0" algn="ctr">
                  <a:buNone/>
                </a:pPr>
                <a:r>
                  <a:rPr lang="en-US" sz="2400" dirty="0" smtClean="0"/>
                  <a:t>Edges are preserved</a:t>
                </a:r>
                <a:endParaRPr lang="en-US" sz="2400" dirty="0"/>
              </a:p>
            </p:txBody>
          </p:sp>
        </mc:Choice>
        <mc:Fallback xmlns="">
          <p:sp>
            <p:nvSpPr>
              <p:cNvPr id="9" name="Tartalom helye 2"/>
              <p:cNvSpPr txBox="1">
                <a:spLocks noRot="1" noChangeAspect="1" noMove="1" noResize="1" noEditPoints="1" noAdjustHandles="1" noChangeArrowheads="1" noChangeShapeType="1" noTextEdit="1"/>
              </p:cNvSpPr>
              <p:nvPr/>
            </p:nvSpPr>
            <p:spPr>
              <a:xfrm>
                <a:off x="4541519" y="4003200"/>
                <a:ext cx="3108961" cy="2773520"/>
              </a:xfrm>
              <a:prstGeom prst="rect">
                <a:avLst/>
              </a:prstGeom>
              <a:blipFill>
                <a:blip r:embed="rId7"/>
                <a:stretch>
                  <a:fillRect t="-3077"/>
                </a:stretch>
              </a:blipFill>
            </p:spPr>
            <p:txBody>
              <a:bodyPr/>
              <a:lstStyle/>
              <a:p>
                <a:r>
                  <a:rPr lang="en-US">
                    <a:noFill/>
                  </a:rPr>
                  <a:t> </a:t>
                </a:r>
              </a:p>
            </p:txBody>
          </p:sp>
        </mc:Fallback>
      </mc:AlternateContent>
    </p:spTree>
    <p:extLst>
      <p:ext uri="{BB962C8B-B14F-4D97-AF65-F5344CB8AC3E}">
        <p14:creationId xmlns:p14="http://schemas.microsoft.com/office/powerpoint/2010/main" val="46887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264161"/>
            <a:ext cx="10515600" cy="1066799"/>
          </a:xfrm>
        </p:spPr>
        <p:txBody>
          <a:bodyPr/>
          <a:lstStyle/>
          <a:p>
            <a:pPr algn="ctr"/>
            <a:r>
              <a:rPr lang="hu-HU" dirty="0" err="1" smtClean="0"/>
              <a:t>Bilateral</a:t>
            </a:r>
            <a:r>
              <a:rPr lang="hu-HU" dirty="0" smtClean="0"/>
              <a:t> filter</a:t>
            </a:r>
            <a:endParaRPr lang="en-US" dirty="0"/>
          </a:p>
        </p:txBody>
      </p:sp>
      <p:pic>
        <p:nvPicPr>
          <p:cNvPr id="4" name="Kép 3"/>
          <p:cNvPicPr>
            <a:picLocks noChangeAspect="1"/>
          </p:cNvPicPr>
          <p:nvPr/>
        </p:nvPicPr>
        <p:blipFill>
          <a:blip r:embed="rId2"/>
          <a:stretch>
            <a:fillRect/>
          </a:stretch>
        </p:blipFill>
        <p:spPr>
          <a:xfrm>
            <a:off x="6161180" y="2702561"/>
            <a:ext cx="5947820" cy="4027170"/>
          </a:xfrm>
          <a:prstGeom prst="rect">
            <a:avLst/>
          </a:prstGeom>
        </p:spPr>
      </p:pic>
      <p:pic>
        <p:nvPicPr>
          <p:cNvPr id="5" name="Kép 4"/>
          <p:cNvPicPr>
            <a:picLocks noChangeAspect="1"/>
          </p:cNvPicPr>
          <p:nvPr/>
        </p:nvPicPr>
        <p:blipFill>
          <a:blip r:embed="rId3"/>
          <a:stretch>
            <a:fillRect/>
          </a:stretch>
        </p:blipFill>
        <p:spPr>
          <a:xfrm>
            <a:off x="148180" y="2702561"/>
            <a:ext cx="5947820" cy="4027170"/>
          </a:xfrm>
          <a:prstGeom prst="rect">
            <a:avLst/>
          </a:prstGeom>
        </p:spPr>
      </p:pic>
      <mc:AlternateContent xmlns:mc="http://schemas.openxmlformats.org/markup-compatibility/2006" xmlns:a14="http://schemas.microsoft.com/office/drawing/2010/main">
        <mc:Choice Requires="a14">
          <p:sp>
            <p:nvSpPr>
              <p:cNvPr id="6" name="Tartalom helye 2"/>
              <p:cNvSpPr txBox="1">
                <a:spLocks/>
              </p:cNvSpPr>
              <p:nvPr/>
            </p:nvSpPr>
            <p:spPr>
              <a:xfrm>
                <a:off x="1046481" y="1554480"/>
                <a:ext cx="3630090" cy="1148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Radius = 5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a14:m>
                <a:endParaRPr lang="en-US" b="0" dirty="0" smtClean="0">
                  <a:ea typeface="Cambria Math" panose="02040503050406030204" pitchFamily="18" charset="0"/>
                </a:endParaRPr>
              </a:p>
              <a:p>
                <a:pPr marL="0" indent="0" algn="ctr">
                  <a:buNone/>
                </a:pPr>
                <a:r>
                  <a:rPr lang="en-US" dirty="0" smtClean="0"/>
                  <a:t>Max. Delta = 0.</a:t>
                </a:r>
                <a:r>
                  <a:rPr lang="hu-HU" dirty="0" smtClean="0"/>
                  <a:t>3</a:t>
                </a:r>
                <a:r>
                  <a:rPr lang="en-US" dirty="0" smtClean="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m:t>
                    </m:r>
                  </m:oMath>
                </a14:m>
                <a:endParaRPr lang="en-US" dirty="0" smtClean="0"/>
              </a:p>
            </p:txBody>
          </p:sp>
        </mc:Choice>
        <mc:Fallback xmlns="">
          <p:sp>
            <p:nvSpPr>
              <p:cNvPr id="6" name="Tartalom helye 2"/>
              <p:cNvSpPr txBox="1">
                <a:spLocks noRot="1" noChangeAspect="1" noMove="1" noResize="1" noEditPoints="1" noAdjustHandles="1" noChangeArrowheads="1" noChangeShapeType="1" noTextEdit="1"/>
              </p:cNvSpPr>
              <p:nvPr/>
            </p:nvSpPr>
            <p:spPr>
              <a:xfrm>
                <a:off x="1046481" y="1554480"/>
                <a:ext cx="3630090" cy="1148081"/>
              </a:xfrm>
              <a:prstGeom prst="rect">
                <a:avLst/>
              </a:prstGeom>
              <a:blipFill>
                <a:blip r:embed="rId4"/>
                <a:stretch>
                  <a:fillRect t="-8511" b="-15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artalom helye 2"/>
              <p:cNvSpPr txBox="1">
                <a:spLocks/>
              </p:cNvSpPr>
              <p:nvPr/>
            </p:nvSpPr>
            <p:spPr>
              <a:xfrm>
                <a:off x="7580609" y="1554480"/>
                <a:ext cx="3432831" cy="1148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Radius = </a:t>
                </a:r>
                <a:r>
                  <a:rPr lang="hu-HU" dirty="0" smtClean="0"/>
                  <a:t>30</a:t>
                </a:r>
                <a:r>
                  <a:rPr lang="en-US" dirty="0" smtClean="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a14:m>
                <a:endParaRPr lang="en-US" b="0" dirty="0" smtClean="0">
                  <a:ea typeface="Cambria Math" panose="02040503050406030204" pitchFamily="18" charset="0"/>
                </a:endParaRPr>
              </a:p>
              <a:p>
                <a:pPr marL="0" indent="0" algn="ctr">
                  <a:buNone/>
                </a:pPr>
                <a:r>
                  <a:rPr lang="en-US" dirty="0" smtClean="0"/>
                  <a:t>Max. Delta = 0.</a:t>
                </a:r>
                <a:r>
                  <a:rPr lang="hu-HU" dirty="0" smtClean="0"/>
                  <a:t>3</a:t>
                </a:r>
                <a:r>
                  <a:rPr lang="en-US" dirty="0" smtClean="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m:t>
                    </m:r>
                  </m:oMath>
                </a14:m>
                <a:endParaRPr lang="en-US" dirty="0" smtClean="0"/>
              </a:p>
            </p:txBody>
          </p:sp>
        </mc:Choice>
        <mc:Fallback xmlns="">
          <p:sp>
            <p:nvSpPr>
              <p:cNvPr id="7" name="Tartalom helye 2"/>
              <p:cNvSpPr txBox="1">
                <a:spLocks noRot="1" noChangeAspect="1" noMove="1" noResize="1" noEditPoints="1" noAdjustHandles="1" noChangeArrowheads="1" noChangeShapeType="1" noTextEdit="1"/>
              </p:cNvSpPr>
              <p:nvPr/>
            </p:nvSpPr>
            <p:spPr>
              <a:xfrm>
                <a:off x="7580609" y="1554480"/>
                <a:ext cx="3432831" cy="1148081"/>
              </a:xfrm>
              <a:prstGeom prst="rect">
                <a:avLst/>
              </a:prstGeom>
              <a:blipFill>
                <a:blip r:embed="rId5"/>
                <a:stretch>
                  <a:fillRect l="-1243" t="-8511" b="-1596"/>
                </a:stretch>
              </a:blipFill>
            </p:spPr>
            <p:txBody>
              <a:bodyPr/>
              <a:lstStyle/>
              <a:p>
                <a:r>
                  <a:rPr lang="en-US">
                    <a:noFill/>
                  </a:rPr>
                  <a:t> </a:t>
                </a:r>
              </a:p>
            </p:txBody>
          </p:sp>
        </mc:Fallback>
      </mc:AlternateContent>
    </p:spTree>
    <p:extLst>
      <p:ext uri="{BB962C8B-B14F-4D97-AF65-F5344CB8AC3E}">
        <p14:creationId xmlns:p14="http://schemas.microsoft.com/office/powerpoint/2010/main" val="361329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p:sp>
        <p:nvSpPr>
          <p:cNvPr id="3" name="Tartalom helye 2"/>
          <p:cNvSpPr>
            <a:spLocks noGrp="1"/>
          </p:cNvSpPr>
          <p:nvPr>
            <p:ph idx="1"/>
          </p:nvPr>
        </p:nvSpPr>
        <p:spPr>
          <a:xfrm>
            <a:off x="838200" y="1825624"/>
            <a:ext cx="10515600" cy="4849495"/>
          </a:xfrm>
        </p:spPr>
        <p:txBody>
          <a:bodyPr>
            <a:normAutofit lnSpcReduction="10000"/>
          </a:bodyPr>
          <a:lstStyle/>
          <a:p>
            <a:r>
              <a:rPr lang="en-US" dirty="0" smtClean="0"/>
              <a:t>Common edge preserving smoothing filter</a:t>
            </a:r>
          </a:p>
          <a:p>
            <a:pPr lvl="1"/>
            <a:r>
              <a:rPr lang="en-US" dirty="0" smtClean="0"/>
              <a:t>Photoshop:  „Surface Blur” filter</a:t>
            </a:r>
          </a:p>
          <a:p>
            <a:pPr lvl="1"/>
            <a:r>
              <a:rPr lang="en-US" dirty="0" smtClean="0"/>
              <a:t>Gimp: „Selective Gaussian Blur” filter</a:t>
            </a:r>
          </a:p>
          <a:p>
            <a:r>
              <a:rPr lang="en-US" dirty="0" smtClean="0"/>
              <a:t>Can be used for noise reduction in image processing</a:t>
            </a:r>
          </a:p>
          <a:p>
            <a:pPr lvl="1"/>
            <a:r>
              <a:rPr lang="en-US" dirty="0" smtClean="0"/>
              <a:t>Digital camera images (nice smooth skin on cellphone selfies)</a:t>
            </a:r>
          </a:p>
          <a:p>
            <a:pPr lvl="1"/>
            <a:r>
              <a:rPr lang="en-US" dirty="0" smtClean="0"/>
              <a:t>Broadcasting</a:t>
            </a:r>
          </a:p>
          <a:p>
            <a:pPr lvl="1"/>
            <a:r>
              <a:rPr lang="en-US" dirty="0" smtClean="0"/>
              <a:t>Medical image processing</a:t>
            </a:r>
          </a:p>
          <a:p>
            <a:r>
              <a:rPr lang="en-US" dirty="0" smtClean="0"/>
              <a:t>Relatively high computational costs</a:t>
            </a:r>
          </a:p>
          <a:p>
            <a:r>
              <a:rPr lang="en-US" dirty="0" smtClean="0"/>
              <a:t>Though a single 2D Gaussian kernel is separable, the Bilateral kernel is </a:t>
            </a:r>
            <a:r>
              <a:rPr lang="en-US" b="1" dirty="0" smtClean="0"/>
              <a:t>not separable</a:t>
            </a:r>
            <a:r>
              <a:rPr lang="en-US" dirty="0" smtClean="0"/>
              <a:t>!</a:t>
            </a:r>
          </a:p>
          <a:p>
            <a:r>
              <a:rPr lang="en-US" dirty="0" smtClean="0"/>
              <a:t>Can be run iteratively (faster large smoothing)</a:t>
            </a:r>
          </a:p>
          <a:p>
            <a:pPr lvl="1"/>
            <a:endParaRPr lang="en-US" dirty="0"/>
          </a:p>
        </p:txBody>
      </p:sp>
    </p:spTree>
    <p:extLst>
      <p:ext uri="{BB962C8B-B14F-4D97-AF65-F5344CB8AC3E}">
        <p14:creationId xmlns:p14="http://schemas.microsoft.com/office/powerpoint/2010/main" val="140006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Outline</a:t>
            </a:r>
            <a:endParaRPr lang="en-US" dirty="0"/>
          </a:p>
        </p:txBody>
      </p:sp>
      <p:sp>
        <p:nvSpPr>
          <p:cNvPr id="3" name="Tartalom helye 2"/>
          <p:cNvSpPr>
            <a:spLocks noGrp="1"/>
          </p:cNvSpPr>
          <p:nvPr>
            <p:ph idx="1"/>
          </p:nvPr>
        </p:nvSpPr>
        <p:spPr/>
        <p:txBody>
          <a:bodyPr>
            <a:normAutofit lnSpcReduction="10000"/>
          </a:bodyPr>
          <a:lstStyle/>
          <a:p>
            <a:r>
              <a:rPr lang="en-US" dirty="0" smtClean="0"/>
              <a:t>What is image simplification and why use it</a:t>
            </a:r>
          </a:p>
          <a:p>
            <a:r>
              <a:rPr lang="en-US" dirty="0" smtClean="0"/>
              <a:t>Color simplification</a:t>
            </a:r>
          </a:p>
          <a:p>
            <a:pPr lvl="1"/>
            <a:r>
              <a:rPr lang="en-US" dirty="0" smtClean="0"/>
              <a:t>Edge preserve blurring</a:t>
            </a:r>
          </a:p>
          <a:p>
            <a:pPr lvl="1"/>
            <a:r>
              <a:rPr lang="en-US" dirty="0" smtClean="0"/>
              <a:t>Bilateral filter</a:t>
            </a:r>
          </a:p>
          <a:p>
            <a:pPr lvl="1"/>
            <a:r>
              <a:rPr lang="en-US" dirty="0" smtClean="0"/>
              <a:t>Separable bilateral filter</a:t>
            </a:r>
          </a:p>
          <a:p>
            <a:pPr lvl="1"/>
            <a:r>
              <a:rPr lang="en-US" dirty="0" smtClean="0"/>
              <a:t>Symmetric nearest neighbor filter</a:t>
            </a:r>
          </a:p>
          <a:p>
            <a:pPr lvl="1"/>
            <a:r>
              <a:rPr lang="en-US" dirty="0" err="1" smtClean="0"/>
              <a:t>Kuwahara</a:t>
            </a:r>
            <a:r>
              <a:rPr lang="en-US" dirty="0" smtClean="0"/>
              <a:t> filter</a:t>
            </a:r>
          </a:p>
          <a:p>
            <a:r>
              <a:rPr lang="en-US" dirty="0" smtClean="0"/>
              <a:t>Color quantization</a:t>
            </a:r>
            <a:endParaRPr lang="hu-HU" dirty="0" smtClean="0"/>
          </a:p>
          <a:p>
            <a:r>
              <a:rPr lang="en-US" dirty="0" smtClean="0"/>
              <a:t>Flow based filtering</a:t>
            </a:r>
          </a:p>
          <a:p>
            <a:pPr lvl="1"/>
            <a:r>
              <a:rPr lang="hu-HU" dirty="0" smtClean="0"/>
              <a:t>T</a:t>
            </a:r>
            <a:r>
              <a:rPr lang="en-US" dirty="0" err="1" smtClean="0"/>
              <a:t>angent</a:t>
            </a:r>
            <a:r>
              <a:rPr lang="en-US" dirty="0" smtClean="0"/>
              <a:t> flow</a:t>
            </a:r>
          </a:p>
          <a:p>
            <a:pPr lvl="1"/>
            <a:r>
              <a:rPr lang="en-US" dirty="0" smtClean="0"/>
              <a:t>Flow based bilateral</a:t>
            </a:r>
          </a:p>
          <a:p>
            <a:endParaRPr lang="en-US" dirty="0" smtClean="0"/>
          </a:p>
        </p:txBody>
      </p:sp>
    </p:spTree>
    <p:extLst>
      <p:ext uri="{BB962C8B-B14F-4D97-AF65-F5344CB8AC3E}">
        <p14:creationId xmlns:p14="http://schemas.microsoft.com/office/powerpoint/2010/main" val="315687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Bilateral Filter</a:t>
            </a:r>
            <a:endParaRPr lang="en-US" dirty="0"/>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335280" y="1825624"/>
                <a:ext cx="4206240" cy="3396615"/>
              </a:xfrm>
            </p:spPr>
            <p:txBody>
              <a:bodyPr>
                <a:normAutofit/>
              </a:bodyPr>
              <a:lstStyle/>
              <a:p>
                <a:pPr marL="0" indent="0" algn="ctr">
                  <a:buNone/>
                </a:pPr>
                <a:r>
                  <a:rPr lang="en-US" dirty="0" smtClean="0"/>
                  <a:t>Can be run iteratively</a:t>
                </a:r>
              </a:p>
              <a:p>
                <a:pPr marL="0" indent="0" algn="ctr">
                  <a:buNone/>
                </a:pPr>
                <a:endParaRPr lang="en-US" dirty="0" smtClean="0"/>
              </a:p>
              <a:p>
                <a:pPr marL="0" indent="0" algn="ctr">
                  <a:buNone/>
                </a:pPr>
                <a:r>
                  <a:rPr lang="en-US" dirty="0" smtClean="0"/>
                  <a:t>Radius = 5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oMath>
                </a14:m>
                <a:endParaRPr lang="en-US" b="0" dirty="0" smtClean="0">
                  <a:ea typeface="Cambria Math" panose="02040503050406030204" pitchFamily="18" charset="0"/>
                </a:endParaRPr>
              </a:p>
              <a:p>
                <a:pPr marL="0" indent="0" algn="ctr">
                  <a:buNone/>
                </a:pPr>
                <a:r>
                  <a:rPr lang="en-US" dirty="0" smtClean="0"/>
                  <a:t>Max. Delta = 0.1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m:t>
                    </m:r>
                  </m:oMath>
                </a14:m>
                <a:endParaRPr lang="en-US" dirty="0" smtClean="0"/>
              </a:p>
              <a:p>
                <a:pPr marL="0" indent="0" algn="ctr">
                  <a:buNone/>
                </a:pPr>
                <a:r>
                  <a:rPr lang="en-US" dirty="0" smtClean="0"/>
                  <a:t>5 iterations</a:t>
                </a:r>
              </a:p>
              <a:p>
                <a:pPr lvl="1" algn="ctr"/>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335280" y="1825624"/>
                <a:ext cx="4206240" cy="3396615"/>
              </a:xfrm>
              <a:blipFill>
                <a:blip r:embed="rId2"/>
                <a:stretch>
                  <a:fillRect t="-2867"/>
                </a:stretch>
              </a:blipFill>
            </p:spPr>
            <p:txBody>
              <a:bodyPr/>
              <a:lstStyle/>
              <a:p>
                <a:r>
                  <a:rPr lang="en-US">
                    <a:noFill/>
                  </a:rPr>
                  <a:t> </a:t>
                </a:r>
              </a:p>
            </p:txBody>
          </p:sp>
        </mc:Fallback>
      </mc:AlternateContent>
      <p:pic>
        <p:nvPicPr>
          <p:cNvPr id="5" name="Kép 4"/>
          <p:cNvPicPr>
            <a:picLocks noChangeAspect="1"/>
          </p:cNvPicPr>
          <p:nvPr/>
        </p:nvPicPr>
        <p:blipFill>
          <a:blip r:embed="rId3"/>
          <a:stretch>
            <a:fillRect/>
          </a:stretch>
        </p:blipFill>
        <p:spPr>
          <a:xfrm>
            <a:off x="4622800" y="1957070"/>
            <a:ext cx="6923180" cy="4687570"/>
          </a:xfrm>
          <a:prstGeom prst="rect">
            <a:avLst/>
          </a:prstGeom>
        </p:spPr>
      </p:pic>
      <p:sp>
        <p:nvSpPr>
          <p:cNvPr id="6" name="Tartalom helye 2"/>
          <p:cNvSpPr txBox="1">
            <a:spLocks/>
          </p:cNvSpPr>
          <p:nvPr/>
        </p:nvSpPr>
        <p:spPr>
          <a:xfrm>
            <a:off x="4955177" y="278356"/>
            <a:ext cx="6871062" cy="1547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Notes:</a:t>
            </a:r>
          </a:p>
          <a:p>
            <a:pPr lvl="1"/>
            <a:r>
              <a:rPr lang="en-US" dirty="0" smtClean="0"/>
              <a:t>Iterating with smaller kernel does not have the same effect as using a larger kernel once</a:t>
            </a:r>
            <a:endParaRPr lang="en-US" dirty="0"/>
          </a:p>
        </p:txBody>
      </p:sp>
    </p:spTree>
    <p:extLst>
      <p:ext uri="{BB962C8B-B14F-4D97-AF65-F5344CB8AC3E}">
        <p14:creationId xmlns:p14="http://schemas.microsoft.com/office/powerpoint/2010/main" val="819862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Separable bilateral filter</a:t>
            </a:r>
            <a:endParaRPr lang="en-US" dirty="0"/>
          </a:p>
        </p:txBody>
      </p:sp>
      <p:sp>
        <p:nvSpPr>
          <p:cNvPr id="3" name="Tartalom helye 2"/>
          <p:cNvSpPr>
            <a:spLocks noGrp="1"/>
          </p:cNvSpPr>
          <p:nvPr>
            <p:ph idx="1"/>
          </p:nvPr>
        </p:nvSpPr>
        <p:spPr>
          <a:xfrm>
            <a:off x="274320" y="1825625"/>
            <a:ext cx="4480560" cy="4405425"/>
          </a:xfrm>
        </p:spPr>
        <p:txBody>
          <a:bodyPr>
            <a:normAutofit/>
          </a:bodyPr>
          <a:lstStyle/>
          <a:p>
            <a:r>
              <a:rPr lang="en-US" dirty="0" smtClean="0"/>
              <a:t>Neglect that Bilateral filter kernel is not separable, and do it in two steps:</a:t>
            </a:r>
          </a:p>
          <a:p>
            <a:pPr lvl="1"/>
            <a:r>
              <a:rPr lang="en-US" dirty="0" smtClean="0"/>
              <a:t>Use 1D Bilateral filter in X direction</a:t>
            </a:r>
          </a:p>
          <a:p>
            <a:pPr lvl="1"/>
            <a:r>
              <a:rPr lang="en-US" dirty="0" smtClean="0"/>
              <a:t>Use 1D Bilateral filter in Y direction (on X filtered image)</a:t>
            </a:r>
          </a:p>
          <a:p>
            <a:r>
              <a:rPr lang="en-US" dirty="0" smtClean="0"/>
              <a:t>The quality is usually acceptable</a:t>
            </a:r>
            <a:endParaRPr lang="en-US" dirty="0"/>
          </a:p>
        </p:txBody>
      </p:sp>
      <p:sp>
        <p:nvSpPr>
          <p:cNvPr id="4" name="Téglalap 3"/>
          <p:cNvSpPr/>
          <p:nvPr/>
        </p:nvSpPr>
        <p:spPr>
          <a:xfrm>
            <a:off x="161108" y="6509266"/>
            <a:ext cx="11869783" cy="307777"/>
          </a:xfrm>
          <a:prstGeom prst="rect">
            <a:avLst/>
          </a:prstGeom>
        </p:spPr>
        <p:txBody>
          <a:bodyPr wrap="square">
            <a:spAutoFit/>
          </a:bodyPr>
          <a:lstStyle/>
          <a:p>
            <a:r>
              <a:rPr lang="en-US" sz="1400" dirty="0" smtClean="0"/>
              <a:t>P</a:t>
            </a:r>
            <a:r>
              <a:rPr lang="en-US" sz="1400" b="0" i="0" u="none" strike="noStrike" baseline="0" dirty="0" smtClean="0"/>
              <a:t>HAM</a:t>
            </a:r>
            <a:r>
              <a:rPr lang="en-US" sz="1400" dirty="0" smtClean="0"/>
              <a:t>, T. Q., </a:t>
            </a:r>
            <a:r>
              <a:rPr lang="en-US" sz="1400" b="0" i="0" u="none" strike="noStrike" baseline="0" dirty="0" smtClean="0"/>
              <a:t>AND </a:t>
            </a:r>
            <a:r>
              <a:rPr lang="en-US" sz="1400" dirty="0" smtClean="0"/>
              <a:t>V</a:t>
            </a:r>
            <a:r>
              <a:rPr lang="en-US" sz="1400" b="0" i="0" u="none" strike="noStrike" baseline="0" dirty="0" smtClean="0"/>
              <a:t>LIET</a:t>
            </a:r>
            <a:r>
              <a:rPr lang="en-US" sz="1400" dirty="0" smtClean="0"/>
              <a:t>, L. J. V. 2005. Separable bilateral filtering for fast video preprocessing. In IEEE </a:t>
            </a:r>
            <a:r>
              <a:rPr lang="en-US" sz="1400" dirty="0" err="1" smtClean="0"/>
              <a:t>Internat.</a:t>
            </a:r>
            <a:r>
              <a:rPr lang="en-US" sz="1400" dirty="0" smtClean="0"/>
              <a:t> Conf. on Multimedia &amp; Expo, CD1–4.</a:t>
            </a:r>
            <a:endParaRPr lang="en-US" sz="1400" dirty="0"/>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0" y="1968904"/>
            <a:ext cx="6360159" cy="4306357"/>
          </a:xfrm>
          <a:prstGeom prst="rect">
            <a:avLst/>
          </a:prstGeom>
        </p:spPr>
      </p:pic>
      <p:sp>
        <p:nvSpPr>
          <p:cNvPr id="9" name="Tartalom helye 2"/>
          <p:cNvSpPr txBox="1">
            <a:spLocks/>
          </p:cNvSpPr>
          <p:nvPr/>
        </p:nvSpPr>
        <p:spPr>
          <a:xfrm>
            <a:off x="7972629" y="820823"/>
            <a:ext cx="3630090" cy="11480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Radius = 4, no iterations</a:t>
            </a:r>
          </a:p>
          <a:p>
            <a:pPr marL="0" indent="0" algn="ctr">
              <a:buNone/>
            </a:pPr>
            <a:r>
              <a:rPr lang="en-US" b="0" dirty="0" smtClean="0">
                <a:ea typeface="Cambria Math" panose="02040503050406030204" pitchFamily="18" charset="0"/>
              </a:rPr>
              <a:t>Separable version</a:t>
            </a:r>
          </a:p>
        </p:txBody>
      </p:sp>
    </p:spTree>
    <p:extLst>
      <p:ext uri="{BB962C8B-B14F-4D97-AF65-F5344CB8AC3E}">
        <p14:creationId xmlns:p14="http://schemas.microsoft.com/office/powerpoint/2010/main" val="192558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Separable bilateral filter</a:t>
            </a:r>
            <a:endParaRPr lang="en-US" dirty="0"/>
          </a:p>
        </p:txBody>
      </p:sp>
      <p:sp>
        <p:nvSpPr>
          <p:cNvPr id="3" name="Tartalom helye 2"/>
          <p:cNvSpPr>
            <a:spLocks noGrp="1"/>
          </p:cNvSpPr>
          <p:nvPr>
            <p:ph idx="1"/>
          </p:nvPr>
        </p:nvSpPr>
        <p:spPr>
          <a:xfrm>
            <a:off x="274320" y="1825625"/>
            <a:ext cx="6096000" cy="1019175"/>
          </a:xfrm>
        </p:spPr>
        <p:txBody>
          <a:bodyPr>
            <a:normAutofit/>
          </a:bodyPr>
          <a:lstStyle/>
          <a:p>
            <a:r>
              <a:rPr lang="en-US" dirty="0" smtClean="0"/>
              <a:t>Errors can occur on diagonal edges</a:t>
            </a:r>
            <a:endParaRPr lang="en-US" dirty="0"/>
          </a:p>
        </p:txBody>
      </p:sp>
      <p:sp>
        <p:nvSpPr>
          <p:cNvPr id="4" name="Téglalap 3"/>
          <p:cNvSpPr/>
          <p:nvPr/>
        </p:nvSpPr>
        <p:spPr>
          <a:xfrm>
            <a:off x="161108" y="6509266"/>
            <a:ext cx="11869783" cy="307777"/>
          </a:xfrm>
          <a:prstGeom prst="rect">
            <a:avLst/>
          </a:prstGeom>
        </p:spPr>
        <p:txBody>
          <a:bodyPr wrap="square">
            <a:spAutoFit/>
          </a:bodyPr>
          <a:lstStyle/>
          <a:p>
            <a:r>
              <a:rPr lang="en-US" sz="1400" dirty="0" smtClean="0"/>
              <a:t>P</a:t>
            </a:r>
            <a:r>
              <a:rPr lang="en-US" sz="1400" b="0" i="0" u="none" strike="noStrike" baseline="0" dirty="0" smtClean="0"/>
              <a:t>HAM</a:t>
            </a:r>
            <a:r>
              <a:rPr lang="en-US" sz="1400" dirty="0" smtClean="0"/>
              <a:t>, T. Q., </a:t>
            </a:r>
            <a:r>
              <a:rPr lang="en-US" sz="1400" b="0" i="0" u="none" strike="noStrike" baseline="0" dirty="0" smtClean="0"/>
              <a:t>AND </a:t>
            </a:r>
            <a:r>
              <a:rPr lang="en-US" sz="1400" dirty="0" smtClean="0"/>
              <a:t>V</a:t>
            </a:r>
            <a:r>
              <a:rPr lang="en-US" sz="1400" b="0" i="0" u="none" strike="noStrike" baseline="0" dirty="0" smtClean="0"/>
              <a:t>LIET</a:t>
            </a:r>
            <a:r>
              <a:rPr lang="en-US" sz="1400" dirty="0" smtClean="0"/>
              <a:t>, L. J. V. 2005. Separable bilateral filtering for fast video preprocessing. In IEEE </a:t>
            </a:r>
            <a:r>
              <a:rPr lang="en-US" sz="1400" dirty="0" err="1" smtClean="0"/>
              <a:t>Internat.</a:t>
            </a:r>
            <a:r>
              <a:rPr lang="en-US" sz="1400" dirty="0" smtClean="0"/>
              <a:t> Conf. on Multimedia &amp; Expo, CD1–4.</a:t>
            </a:r>
            <a:endParaRPr lang="en-US" sz="1400" dirty="0"/>
          </a:p>
        </p:txBody>
      </p:sp>
      <p:pic>
        <p:nvPicPr>
          <p:cNvPr id="5" name="Kép 4"/>
          <p:cNvPicPr>
            <a:picLocks noChangeAspect="1"/>
          </p:cNvPicPr>
          <p:nvPr/>
        </p:nvPicPr>
        <p:blipFill>
          <a:blip r:embed="rId2"/>
          <a:stretch>
            <a:fillRect/>
          </a:stretch>
        </p:blipFill>
        <p:spPr>
          <a:xfrm>
            <a:off x="355599" y="2630539"/>
            <a:ext cx="3516627" cy="3561141"/>
          </a:xfrm>
          <a:prstGeom prst="rect">
            <a:avLst/>
          </a:prstGeom>
        </p:spPr>
      </p:pic>
      <p:pic>
        <p:nvPicPr>
          <p:cNvPr id="6" name="Kép 5"/>
          <p:cNvPicPr>
            <a:picLocks noChangeAspect="1"/>
          </p:cNvPicPr>
          <p:nvPr/>
        </p:nvPicPr>
        <p:blipFill>
          <a:blip r:embed="rId3"/>
          <a:stretch>
            <a:fillRect/>
          </a:stretch>
        </p:blipFill>
        <p:spPr>
          <a:xfrm>
            <a:off x="7918828" y="2630539"/>
            <a:ext cx="3224982" cy="3251200"/>
          </a:xfrm>
          <a:prstGeom prst="rect">
            <a:avLst/>
          </a:prstGeom>
        </p:spPr>
      </p:pic>
      <p:pic>
        <p:nvPicPr>
          <p:cNvPr id="7" name="Kép 6"/>
          <p:cNvPicPr>
            <a:picLocks noChangeAspect="1"/>
          </p:cNvPicPr>
          <p:nvPr/>
        </p:nvPicPr>
        <p:blipFill>
          <a:blip r:embed="rId4"/>
          <a:stretch>
            <a:fillRect/>
          </a:stretch>
        </p:blipFill>
        <p:spPr>
          <a:xfrm>
            <a:off x="4269927" y="2630539"/>
            <a:ext cx="3251200" cy="3251200"/>
          </a:xfrm>
          <a:prstGeom prst="rect">
            <a:avLst/>
          </a:prstGeom>
        </p:spPr>
      </p:pic>
      <p:sp>
        <p:nvSpPr>
          <p:cNvPr id="10" name="Tartalom helye 2"/>
          <p:cNvSpPr txBox="1">
            <a:spLocks/>
          </p:cNvSpPr>
          <p:nvPr/>
        </p:nvSpPr>
        <p:spPr>
          <a:xfrm>
            <a:off x="1381759" y="5955807"/>
            <a:ext cx="1188721" cy="4653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Image</a:t>
            </a:r>
            <a:endParaRPr lang="en-US" dirty="0"/>
          </a:p>
        </p:txBody>
      </p:sp>
      <p:sp>
        <p:nvSpPr>
          <p:cNvPr id="11" name="Tartalom helye 2"/>
          <p:cNvSpPr txBox="1">
            <a:spLocks/>
          </p:cNvSpPr>
          <p:nvPr/>
        </p:nvSpPr>
        <p:spPr>
          <a:xfrm>
            <a:off x="4541520" y="5791200"/>
            <a:ext cx="2804160" cy="67399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True 2D kernel for center pixel</a:t>
            </a:r>
            <a:endParaRPr lang="en-US" dirty="0"/>
          </a:p>
        </p:txBody>
      </p:sp>
      <p:sp>
        <p:nvSpPr>
          <p:cNvPr id="12" name="Tartalom helye 2"/>
          <p:cNvSpPr txBox="1">
            <a:spLocks/>
          </p:cNvSpPr>
          <p:nvPr/>
        </p:nvSpPr>
        <p:spPr>
          <a:xfrm>
            <a:off x="8090087" y="5791199"/>
            <a:ext cx="2804160" cy="67399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u-HU" dirty="0" smtClean="0"/>
              <a:t>S</a:t>
            </a:r>
            <a:r>
              <a:rPr lang="en-US" dirty="0" err="1" smtClean="0"/>
              <a:t>eparable</a:t>
            </a:r>
            <a:r>
              <a:rPr lang="en-US" dirty="0" smtClean="0"/>
              <a:t>  kernel for center pixel</a:t>
            </a:r>
            <a:endParaRPr lang="en-US" dirty="0"/>
          </a:p>
        </p:txBody>
      </p:sp>
    </p:spTree>
    <p:extLst>
      <p:ext uri="{BB962C8B-B14F-4D97-AF65-F5344CB8AC3E}">
        <p14:creationId xmlns:p14="http://schemas.microsoft.com/office/powerpoint/2010/main" val="323429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t>Symmetric nearest </a:t>
            </a:r>
            <a:r>
              <a:rPr lang="en-US" dirty="0" smtClean="0"/>
              <a:t>neighbor filter</a:t>
            </a:r>
            <a:r>
              <a:rPr lang="hu-HU" dirty="0" smtClean="0"/>
              <a:t> (SNN)</a:t>
            </a:r>
            <a:endParaRPr lang="en-US" dirty="0"/>
          </a:p>
        </p:txBody>
      </p:sp>
      <p:sp>
        <p:nvSpPr>
          <p:cNvPr id="3" name="Tartalom helye 2"/>
          <p:cNvSpPr>
            <a:spLocks noGrp="1"/>
          </p:cNvSpPr>
          <p:nvPr>
            <p:ph idx="1"/>
          </p:nvPr>
        </p:nvSpPr>
        <p:spPr>
          <a:xfrm>
            <a:off x="904594" y="4992515"/>
            <a:ext cx="10268503" cy="1312253"/>
          </a:xfrm>
        </p:spPr>
        <p:txBody>
          <a:bodyPr>
            <a:normAutofit fontScale="85000" lnSpcReduction="10000"/>
          </a:bodyPr>
          <a:lstStyle/>
          <a:p>
            <a:r>
              <a:rPr lang="en-US" dirty="0" smtClean="0"/>
              <a:t>Visit pixel pairs on opposite directions</a:t>
            </a:r>
          </a:p>
          <a:p>
            <a:r>
              <a:rPr lang="en-US" dirty="0" smtClean="0"/>
              <a:t>Choose the pixel from the pair, which is closer (in value) to center pixel (P13)</a:t>
            </a:r>
          </a:p>
          <a:p>
            <a:r>
              <a:rPr lang="en-US" dirty="0" smtClean="0"/>
              <a:t>Take the average of closer pixels for all pairs</a:t>
            </a:r>
            <a:endParaRPr lang="en-US" dirty="0"/>
          </a:p>
        </p:txBody>
      </p:sp>
      <p:graphicFrame>
        <p:nvGraphicFramePr>
          <p:cNvPr id="4" name="Tartalom helye 3"/>
          <p:cNvGraphicFramePr>
            <a:graphicFrameLocks/>
          </p:cNvGraphicFramePr>
          <p:nvPr>
            <p:extLst>
              <p:ext uri="{D42A27DB-BD31-4B8C-83A1-F6EECF244321}">
                <p14:modId xmlns:p14="http://schemas.microsoft.com/office/powerpoint/2010/main" val="3589961743"/>
              </p:ext>
            </p:extLst>
          </p:nvPr>
        </p:nvGraphicFramePr>
        <p:xfrm>
          <a:off x="904594" y="1800951"/>
          <a:ext cx="3310355" cy="2927354"/>
        </p:xfrm>
        <a:graphic>
          <a:graphicData uri="http://schemas.openxmlformats.org/drawingml/2006/table">
            <a:tbl>
              <a:tblPr firstRow="1" bandRow="1">
                <a:tableStyleId>{5C22544A-7EE6-4342-B048-85BDC9FD1C3A}</a:tableStyleId>
              </a:tblPr>
              <a:tblGrid>
                <a:gridCol w="662071">
                  <a:extLst>
                    <a:ext uri="{9D8B030D-6E8A-4147-A177-3AD203B41FA5}">
                      <a16:colId xmlns:a16="http://schemas.microsoft.com/office/drawing/2014/main" val="2797781648"/>
                    </a:ext>
                  </a:extLst>
                </a:gridCol>
                <a:gridCol w="662071">
                  <a:extLst>
                    <a:ext uri="{9D8B030D-6E8A-4147-A177-3AD203B41FA5}">
                      <a16:colId xmlns:a16="http://schemas.microsoft.com/office/drawing/2014/main" val="3247264444"/>
                    </a:ext>
                  </a:extLst>
                </a:gridCol>
                <a:gridCol w="662071">
                  <a:extLst>
                    <a:ext uri="{9D8B030D-6E8A-4147-A177-3AD203B41FA5}">
                      <a16:colId xmlns:a16="http://schemas.microsoft.com/office/drawing/2014/main" val="2226016316"/>
                    </a:ext>
                  </a:extLst>
                </a:gridCol>
                <a:gridCol w="662071">
                  <a:extLst>
                    <a:ext uri="{9D8B030D-6E8A-4147-A177-3AD203B41FA5}">
                      <a16:colId xmlns:a16="http://schemas.microsoft.com/office/drawing/2014/main" val="2949760058"/>
                    </a:ext>
                  </a:extLst>
                </a:gridCol>
                <a:gridCol w="662071">
                  <a:extLst>
                    <a:ext uri="{9D8B030D-6E8A-4147-A177-3AD203B41FA5}">
                      <a16:colId xmlns:a16="http://schemas.microsoft.com/office/drawing/2014/main" val="1504783004"/>
                    </a:ext>
                  </a:extLst>
                </a:gridCol>
              </a:tblGrid>
              <a:tr h="619428">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P4</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P5</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64">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P10</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64">
                <a:tc>
                  <a:txBody>
                    <a:bodyPr/>
                    <a:lstStyle/>
                    <a:p>
                      <a:pPr algn="ctr"/>
                      <a:r>
                        <a:rPr lang="hu-HU" dirty="0" smtClean="0">
                          <a:ln>
                            <a:noFill/>
                          </a:ln>
                          <a:solidFill>
                            <a:schemeClr val="tx1"/>
                          </a:solidFill>
                        </a:rPr>
                        <a:t>P11</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P12</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P13</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hu-HU" dirty="0" smtClean="0">
                          <a:ln>
                            <a:noFill/>
                          </a:ln>
                          <a:solidFill>
                            <a:schemeClr val="tx1"/>
                          </a:solidFill>
                        </a:rPr>
                        <a:t>P14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r h="556899">
                <a:tc>
                  <a:txBody>
                    <a:bodyPr/>
                    <a:lstStyle/>
                    <a:p>
                      <a:pPr algn="ctr"/>
                      <a:r>
                        <a:rPr lang="hu-HU" dirty="0" smtClean="0">
                          <a:ln>
                            <a:noFill/>
                          </a:ln>
                          <a:solidFill>
                            <a:schemeClr val="tx1"/>
                          </a:solidFill>
                        </a:rPr>
                        <a:t>P16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P20</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080698"/>
                  </a:ext>
                </a:extLst>
              </a:tr>
              <a:tr h="556899">
                <a:tc>
                  <a:txBody>
                    <a:bodyPr/>
                    <a:lstStyle/>
                    <a:p>
                      <a:pPr algn="ctr"/>
                      <a:r>
                        <a:rPr lang="hu-HU" dirty="0" smtClean="0">
                          <a:ln>
                            <a:noFill/>
                          </a:ln>
                          <a:solidFill>
                            <a:schemeClr val="tx1"/>
                          </a:solidFill>
                        </a:rPr>
                        <a:t>P21</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P22</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P23</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45725"/>
                  </a:ext>
                </a:extLst>
              </a:tr>
            </a:tbl>
          </a:graphicData>
        </a:graphic>
      </p:graphicFrame>
      <p:graphicFrame>
        <p:nvGraphicFramePr>
          <p:cNvPr id="6" name="Tartalom helye 3"/>
          <p:cNvGraphicFramePr>
            <a:graphicFrameLocks/>
          </p:cNvGraphicFramePr>
          <p:nvPr>
            <p:extLst>
              <p:ext uri="{D42A27DB-BD31-4B8C-83A1-F6EECF244321}">
                <p14:modId xmlns:p14="http://schemas.microsoft.com/office/powerpoint/2010/main" val="2212306749"/>
              </p:ext>
            </p:extLst>
          </p:nvPr>
        </p:nvGraphicFramePr>
        <p:xfrm>
          <a:off x="5241463" y="1800951"/>
          <a:ext cx="3310355" cy="2927354"/>
        </p:xfrm>
        <a:graphic>
          <a:graphicData uri="http://schemas.openxmlformats.org/drawingml/2006/table">
            <a:tbl>
              <a:tblPr firstRow="1" bandRow="1">
                <a:tableStyleId>{5C22544A-7EE6-4342-B048-85BDC9FD1C3A}</a:tableStyleId>
              </a:tblPr>
              <a:tblGrid>
                <a:gridCol w="662071">
                  <a:extLst>
                    <a:ext uri="{9D8B030D-6E8A-4147-A177-3AD203B41FA5}">
                      <a16:colId xmlns:a16="http://schemas.microsoft.com/office/drawing/2014/main" val="2797781648"/>
                    </a:ext>
                  </a:extLst>
                </a:gridCol>
                <a:gridCol w="662071">
                  <a:extLst>
                    <a:ext uri="{9D8B030D-6E8A-4147-A177-3AD203B41FA5}">
                      <a16:colId xmlns:a16="http://schemas.microsoft.com/office/drawing/2014/main" val="3247264444"/>
                    </a:ext>
                  </a:extLst>
                </a:gridCol>
                <a:gridCol w="662071">
                  <a:extLst>
                    <a:ext uri="{9D8B030D-6E8A-4147-A177-3AD203B41FA5}">
                      <a16:colId xmlns:a16="http://schemas.microsoft.com/office/drawing/2014/main" val="2226016316"/>
                    </a:ext>
                  </a:extLst>
                </a:gridCol>
                <a:gridCol w="662071">
                  <a:extLst>
                    <a:ext uri="{9D8B030D-6E8A-4147-A177-3AD203B41FA5}">
                      <a16:colId xmlns:a16="http://schemas.microsoft.com/office/drawing/2014/main" val="2949760058"/>
                    </a:ext>
                  </a:extLst>
                </a:gridCol>
                <a:gridCol w="662071">
                  <a:extLst>
                    <a:ext uri="{9D8B030D-6E8A-4147-A177-3AD203B41FA5}">
                      <a16:colId xmlns:a16="http://schemas.microsoft.com/office/drawing/2014/main" val="1504783004"/>
                    </a:ext>
                  </a:extLst>
                </a:gridCol>
              </a:tblGrid>
              <a:tr h="619428">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P4</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P5</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64">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P10</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64">
                <a:tc>
                  <a:txBody>
                    <a:bodyPr/>
                    <a:lstStyle/>
                    <a:p>
                      <a:pPr algn="ctr"/>
                      <a:r>
                        <a:rPr lang="hu-HU" dirty="0" smtClean="0">
                          <a:ln>
                            <a:noFill/>
                          </a:ln>
                          <a:solidFill>
                            <a:schemeClr val="tx1"/>
                          </a:solidFill>
                        </a:rPr>
                        <a:t>P11</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P12</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P13</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hu-HU" dirty="0" smtClean="0">
                          <a:ln>
                            <a:noFill/>
                          </a:ln>
                          <a:solidFill>
                            <a:schemeClr val="tx1"/>
                          </a:solidFill>
                        </a:rPr>
                        <a:t>P14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r h="556899">
                <a:tc>
                  <a:txBody>
                    <a:bodyPr/>
                    <a:lstStyle/>
                    <a:p>
                      <a:pPr algn="ctr"/>
                      <a:r>
                        <a:rPr lang="hu-HU" dirty="0" smtClean="0">
                          <a:ln>
                            <a:noFill/>
                          </a:ln>
                          <a:solidFill>
                            <a:schemeClr val="tx1"/>
                          </a:solidFill>
                        </a:rPr>
                        <a:t>P16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P19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P20</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080698"/>
                  </a:ext>
                </a:extLst>
              </a:tr>
              <a:tr h="556899">
                <a:tc>
                  <a:txBody>
                    <a:bodyPr/>
                    <a:lstStyle/>
                    <a:p>
                      <a:pPr algn="ctr"/>
                      <a:r>
                        <a:rPr lang="hu-HU" dirty="0" smtClean="0">
                          <a:ln>
                            <a:noFill/>
                          </a:ln>
                          <a:solidFill>
                            <a:schemeClr val="tx1"/>
                          </a:solidFill>
                        </a:rPr>
                        <a:t>P21</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P22</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P23</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P25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45725"/>
                  </a:ext>
                </a:extLst>
              </a:tr>
            </a:tbl>
          </a:graphicData>
        </a:graphic>
      </p:graphicFrame>
      <p:sp>
        <p:nvSpPr>
          <p:cNvPr id="7" name="Ellipszis 6"/>
          <p:cNvSpPr/>
          <p:nvPr/>
        </p:nvSpPr>
        <p:spPr>
          <a:xfrm>
            <a:off x="6026331" y="2481943"/>
            <a:ext cx="452846" cy="435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zis 7"/>
          <p:cNvSpPr/>
          <p:nvPr/>
        </p:nvSpPr>
        <p:spPr>
          <a:xfrm>
            <a:off x="7315200" y="3709852"/>
            <a:ext cx="452846" cy="435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gyenes összekötő 9"/>
          <p:cNvCxnSpPr>
            <a:stCxn id="7" idx="5"/>
            <a:endCxn id="8" idx="1"/>
          </p:cNvCxnSpPr>
          <p:nvPr/>
        </p:nvCxnSpPr>
        <p:spPr>
          <a:xfrm>
            <a:off x="6412859" y="2853604"/>
            <a:ext cx="968659" cy="920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Ellipszis 12"/>
          <p:cNvSpPr/>
          <p:nvPr/>
        </p:nvSpPr>
        <p:spPr>
          <a:xfrm>
            <a:off x="8008758" y="1876934"/>
            <a:ext cx="452846" cy="435428"/>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llipszis 13"/>
          <p:cNvSpPr/>
          <p:nvPr/>
        </p:nvSpPr>
        <p:spPr>
          <a:xfrm>
            <a:off x="5350467" y="4244798"/>
            <a:ext cx="452846" cy="435428"/>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gyenes összekötő 14"/>
          <p:cNvCxnSpPr>
            <a:stCxn id="13" idx="3"/>
            <a:endCxn id="14" idx="7"/>
          </p:cNvCxnSpPr>
          <p:nvPr/>
        </p:nvCxnSpPr>
        <p:spPr>
          <a:xfrm flipH="1">
            <a:off x="5736995" y="2248595"/>
            <a:ext cx="2338081" cy="205997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églalap 21"/>
          <p:cNvSpPr/>
          <p:nvPr/>
        </p:nvSpPr>
        <p:spPr>
          <a:xfrm>
            <a:off x="400594" y="6484158"/>
            <a:ext cx="11791406" cy="338554"/>
          </a:xfrm>
          <a:prstGeom prst="rect">
            <a:avLst/>
          </a:prstGeom>
        </p:spPr>
        <p:txBody>
          <a:bodyPr wrap="square">
            <a:spAutoFit/>
          </a:bodyPr>
          <a:lstStyle/>
          <a:p>
            <a:r>
              <a:rPr lang="en-US" sz="1600" dirty="0"/>
              <a:t>D. Harwood, M. </a:t>
            </a:r>
            <a:r>
              <a:rPr lang="en-US" sz="1600" dirty="0" err="1"/>
              <a:t>Subbarao</a:t>
            </a:r>
            <a:r>
              <a:rPr lang="en-US" sz="1600" dirty="0"/>
              <a:t>, H. </a:t>
            </a:r>
            <a:r>
              <a:rPr lang="en-US" sz="1600" dirty="0" err="1"/>
              <a:t>Hakalahti</a:t>
            </a:r>
            <a:r>
              <a:rPr lang="en-US" sz="1600" dirty="0"/>
              <a:t>, and L.S. </a:t>
            </a:r>
            <a:r>
              <a:rPr lang="en-US" sz="1600" dirty="0" smtClean="0"/>
              <a:t>Davis:</a:t>
            </a:r>
            <a:r>
              <a:rPr lang="hu-HU" sz="1600" dirty="0" smtClean="0"/>
              <a:t> </a:t>
            </a:r>
            <a:r>
              <a:rPr lang="en-US" sz="1600" dirty="0" smtClean="0"/>
              <a:t>A </a:t>
            </a:r>
            <a:r>
              <a:rPr lang="en-US" sz="1600" dirty="0"/>
              <a:t>New Class Of Edge-Preserving Smoothing </a:t>
            </a:r>
            <a:r>
              <a:rPr lang="en-US" sz="1600" dirty="0" smtClean="0"/>
              <a:t>Filters</a:t>
            </a:r>
            <a:r>
              <a:rPr lang="hu-HU" sz="1600" dirty="0" smtClean="0"/>
              <a:t> </a:t>
            </a:r>
            <a:r>
              <a:rPr lang="nl-NL" sz="1600" dirty="0" smtClean="0"/>
              <a:t>PRL </a:t>
            </a:r>
            <a:r>
              <a:rPr lang="nl-NL" sz="1600" dirty="0"/>
              <a:t>Vol. 6, pp. 155-162, 1987.</a:t>
            </a:r>
            <a:endParaRPr lang="en-US" sz="1600" dirty="0"/>
          </a:p>
        </p:txBody>
      </p:sp>
    </p:spTree>
    <p:extLst>
      <p:ext uri="{BB962C8B-B14F-4D97-AF65-F5344CB8AC3E}">
        <p14:creationId xmlns:p14="http://schemas.microsoft.com/office/powerpoint/2010/main" val="329262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73034" y="206671"/>
            <a:ext cx="10515600" cy="1325563"/>
          </a:xfrm>
        </p:spPr>
        <p:txBody>
          <a:bodyPr/>
          <a:lstStyle/>
          <a:p>
            <a:r>
              <a:rPr lang="en-US" dirty="0" smtClean="0"/>
              <a:t>Symmetric nearest neighbor filter</a:t>
            </a:r>
            <a:endParaRPr lang="en-US" dirty="0"/>
          </a:p>
        </p:txBody>
      </p:sp>
      <p:sp>
        <p:nvSpPr>
          <p:cNvPr id="3" name="Tartalom helye 2"/>
          <p:cNvSpPr>
            <a:spLocks noGrp="1"/>
          </p:cNvSpPr>
          <p:nvPr>
            <p:ph idx="1"/>
          </p:nvPr>
        </p:nvSpPr>
        <p:spPr>
          <a:xfrm>
            <a:off x="130629" y="3523797"/>
            <a:ext cx="2542902" cy="1596843"/>
          </a:xfrm>
        </p:spPr>
        <p:txBody>
          <a:bodyPr/>
          <a:lstStyle/>
          <a:p>
            <a:r>
              <a:rPr lang="hu-HU" dirty="0" smtClean="0"/>
              <a:t>Filter </a:t>
            </a:r>
            <a:r>
              <a:rPr lang="hu-HU" dirty="0" err="1" smtClean="0"/>
              <a:t>size</a:t>
            </a:r>
            <a:r>
              <a:rPr lang="hu-HU" dirty="0" smtClean="0"/>
              <a:t>:</a:t>
            </a:r>
          </a:p>
          <a:p>
            <a:pPr marL="0" indent="0" algn="ctr">
              <a:buNone/>
            </a:pPr>
            <a:r>
              <a:rPr lang="hu-HU" dirty="0" smtClean="0"/>
              <a:t>3x3</a:t>
            </a:r>
            <a:endParaRPr lang="en-US" dirty="0" smtClean="0"/>
          </a:p>
        </p:txBody>
      </p:sp>
      <p:pic>
        <p:nvPicPr>
          <p:cNvPr id="4" name="Kép 3"/>
          <p:cNvPicPr>
            <a:picLocks noChangeAspect="1"/>
          </p:cNvPicPr>
          <p:nvPr/>
        </p:nvPicPr>
        <p:blipFill>
          <a:blip r:embed="rId2"/>
          <a:stretch>
            <a:fillRect/>
          </a:stretch>
        </p:blipFill>
        <p:spPr>
          <a:xfrm>
            <a:off x="2745377" y="1532234"/>
            <a:ext cx="9282112" cy="5100839"/>
          </a:xfrm>
          <a:prstGeom prst="rect">
            <a:avLst/>
          </a:prstGeom>
        </p:spPr>
      </p:pic>
    </p:spTree>
    <p:extLst>
      <p:ext uri="{BB962C8B-B14F-4D97-AF65-F5344CB8AC3E}">
        <p14:creationId xmlns:p14="http://schemas.microsoft.com/office/powerpoint/2010/main" val="1398424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6611" y="254273"/>
            <a:ext cx="4674326" cy="1325563"/>
          </a:xfrm>
        </p:spPr>
        <p:txBody>
          <a:bodyPr/>
          <a:lstStyle/>
          <a:p>
            <a:r>
              <a:rPr lang="en-US" dirty="0" smtClean="0"/>
              <a:t>SNN filter</a:t>
            </a:r>
            <a:endParaRPr lang="en-US" dirty="0"/>
          </a:p>
        </p:txBody>
      </p:sp>
      <p:sp>
        <p:nvSpPr>
          <p:cNvPr id="6" name="Tartalom helye 2"/>
          <p:cNvSpPr txBox="1">
            <a:spLocks/>
          </p:cNvSpPr>
          <p:nvPr/>
        </p:nvSpPr>
        <p:spPr>
          <a:xfrm>
            <a:off x="1661160" y="1768317"/>
            <a:ext cx="2514600" cy="588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Filter size: 7x7</a:t>
            </a:r>
            <a:endParaRPr lang="en-US" dirty="0"/>
          </a:p>
        </p:txBody>
      </p:sp>
      <p:sp>
        <p:nvSpPr>
          <p:cNvPr id="7" name="Tartalom helye 2"/>
          <p:cNvSpPr txBox="1">
            <a:spLocks/>
          </p:cNvSpPr>
          <p:nvPr/>
        </p:nvSpPr>
        <p:spPr>
          <a:xfrm>
            <a:off x="7588348" y="1768317"/>
            <a:ext cx="2514600" cy="5888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Filter size: 15x15</a:t>
            </a:r>
            <a:endParaRPr lang="en-US" dirty="0"/>
          </a:p>
        </p:txBody>
      </p:sp>
      <p:sp>
        <p:nvSpPr>
          <p:cNvPr id="8" name="Tartalom helye 2"/>
          <p:cNvSpPr txBox="1">
            <a:spLocks/>
          </p:cNvSpPr>
          <p:nvPr/>
        </p:nvSpPr>
        <p:spPr>
          <a:xfrm>
            <a:off x="5320937" y="143421"/>
            <a:ext cx="6871062" cy="15472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Notes:</a:t>
            </a:r>
          </a:p>
          <a:p>
            <a:pPr lvl="1"/>
            <a:r>
              <a:rPr lang="en-US" dirty="0" smtClean="0"/>
              <a:t>Not separable</a:t>
            </a:r>
          </a:p>
          <a:p>
            <a:pPr lvl="1"/>
            <a:r>
              <a:rPr lang="en-US" dirty="0" smtClean="0"/>
              <a:t>Iterating with smaller kernel does not have the same effect as using a larger kernel once (iterating cannot produce large flat regions)</a:t>
            </a:r>
            <a:endParaRPr lang="en-US" dirty="0"/>
          </a:p>
        </p:txBody>
      </p:sp>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70" y="2357119"/>
            <a:ext cx="5997930" cy="4061098"/>
          </a:xfrm>
          <a:prstGeom prst="rect">
            <a:avLst/>
          </a:prstGeom>
        </p:spPr>
      </p:pic>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112" y="2357120"/>
            <a:ext cx="5997928" cy="4061097"/>
          </a:xfrm>
          <a:prstGeom prst="rect">
            <a:avLst/>
          </a:prstGeom>
        </p:spPr>
      </p:pic>
    </p:spTree>
    <p:extLst>
      <p:ext uri="{BB962C8B-B14F-4D97-AF65-F5344CB8AC3E}">
        <p14:creationId xmlns:p14="http://schemas.microsoft.com/office/powerpoint/2010/main" val="382569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églalap 12"/>
          <p:cNvSpPr/>
          <p:nvPr/>
        </p:nvSpPr>
        <p:spPr>
          <a:xfrm>
            <a:off x="10392591" y="2309221"/>
            <a:ext cx="1513115" cy="1384659"/>
          </a:xfrm>
          <a:prstGeom prst="rect">
            <a:avLst/>
          </a:prstGeom>
          <a:solidFill>
            <a:schemeClr val="accent4">
              <a:lumMod val="20000"/>
              <a:lumOff val="80000"/>
            </a:schemeClr>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églalap 11"/>
          <p:cNvSpPr/>
          <p:nvPr/>
        </p:nvSpPr>
        <p:spPr>
          <a:xfrm>
            <a:off x="7510053" y="2306730"/>
            <a:ext cx="1513115" cy="1384659"/>
          </a:xfrm>
          <a:prstGeom prst="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églalap 10"/>
          <p:cNvSpPr/>
          <p:nvPr/>
        </p:nvSpPr>
        <p:spPr>
          <a:xfrm>
            <a:off x="5866303" y="1673497"/>
            <a:ext cx="1513115" cy="1384659"/>
          </a:xfrm>
          <a:prstGeom prst="rect">
            <a:avLst/>
          </a:prstGeom>
          <a:solidFill>
            <a:schemeClr val="accent2">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églalap 8"/>
          <p:cNvSpPr/>
          <p:nvPr/>
        </p:nvSpPr>
        <p:spPr>
          <a:xfrm>
            <a:off x="2960357" y="1673496"/>
            <a:ext cx="1513115" cy="1384659"/>
          </a:xfrm>
          <a:prstGeom prst="rect">
            <a:avLst/>
          </a:prstGeom>
          <a:solidFill>
            <a:schemeClr val="accent1">
              <a:lumMod val="60000"/>
              <a:lumOff val="4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p:cNvSpPr>
            <a:spLocks noGrp="1"/>
          </p:cNvSpPr>
          <p:nvPr>
            <p:ph type="title"/>
          </p:nvPr>
        </p:nvSpPr>
        <p:spPr/>
        <p:txBody>
          <a:bodyPr/>
          <a:lstStyle/>
          <a:p>
            <a:r>
              <a:rPr lang="en-US" dirty="0" err="1" smtClean="0"/>
              <a:t>Kuwahara</a:t>
            </a:r>
            <a:r>
              <a:rPr lang="en-US" dirty="0" smtClean="0"/>
              <a:t> filter</a:t>
            </a:r>
            <a:endParaRPr lang="en-US"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2307801593"/>
              </p:ext>
            </p:extLst>
          </p:nvPr>
        </p:nvGraphicFramePr>
        <p:xfrm>
          <a:off x="312411" y="1739991"/>
          <a:ext cx="2070465" cy="1858100"/>
        </p:xfrm>
        <a:graphic>
          <a:graphicData uri="http://schemas.openxmlformats.org/drawingml/2006/table">
            <a:tbl>
              <a:tblPr firstRow="1" bandRow="1">
                <a:tableStyleId>{5C22544A-7EE6-4342-B048-85BDC9FD1C3A}</a:tableStyleId>
              </a:tblPr>
              <a:tblGrid>
                <a:gridCol w="690155">
                  <a:extLst>
                    <a:ext uri="{9D8B030D-6E8A-4147-A177-3AD203B41FA5}">
                      <a16:colId xmlns:a16="http://schemas.microsoft.com/office/drawing/2014/main" val="2797781648"/>
                    </a:ext>
                  </a:extLst>
                </a:gridCol>
                <a:gridCol w="690155">
                  <a:extLst>
                    <a:ext uri="{9D8B030D-6E8A-4147-A177-3AD203B41FA5}">
                      <a16:colId xmlns:a16="http://schemas.microsoft.com/office/drawing/2014/main" val="3247264444"/>
                    </a:ext>
                  </a:extLst>
                </a:gridCol>
                <a:gridCol w="690155">
                  <a:extLst>
                    <a:ext uri="{9D8B030D-6E8A-4147-A177-3AD203B41FA5}">
                      <a16:colId xmlns:a16="http://schemas.microsoft.com/office/drawing/2014/main" val="2226016316"/>
                    </a:ext>
                  </a:extLst>
                </a:gridCol>
              </a:tblGrid>
              <a:tr h="664056">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22">
                <a:tc>
                  <a:txBody>
                    <a:bodyPr/>
                    <a:lstStyle/>
                    <a:p>
                      <a:pPr algn="ctr"/>
                      <a:r>
                        <a:rPr lang="hu-HU" dirty="0" smtClean="0">
                          <a:ln>
                            <a:noFill/>
                          </a:ln>
                          <a:solidFill>
                            <a:schemeClr val="tx1"/>
                          </a:solidFill>
                        </a:rPr>
                        <a:t>P4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22">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bl>
          </a:graphicData>
        </a:graphic>
      </p:graphicFrame>
      <p:graphicFrame>
        <p:nvGraphicFramePr>
          <p:cNvPr id="5" name="Tartalom helye 3"/>
          <p:cNvGraphicFramePr>
            <a:graphicFrameLocks/>
          </p:cNvGraphicFramePr>
          <p:nvPr>
            <p:extLst>
              <p:ext uri="{D42A27DB-BD31-4B8C-83A1-F6EECF244321}">
                <p14:modId xmlns:p14="http://schemas.microsoft.com/office/powerpoint/2010/main" val="3106482632"/>
              </p:ext>
            </p:extLst>
          </p:nvPr>
        </p:nvGraphicFramePr>
        <p:xfrm>
          <a:off x="3032753" y="1739991"/>
          <a:ext cx="2070465" cy="1858100"/>
        </p:xfrm>
        <a:graphic>
          <a:graphicData uri="http://schemas.openxmlformats.org/drawingml/2006/table">
            <a:tbl>
              <a:tblPr firstRow="1" bandRow="1">
                <a:tableStyleId>{5C22544A-7EE6-4342-B048-85BDC9FD1C3A}</a:tableStyleId>
              </a:tblPr>
              <a:tblGrid>
                <a:gridCol w="690155">
                  <a:extLst>
                    <a:ext uri="{9D8B030D-6E8A-4147-A177-3AD203B41FA5}">
                      <a16:colId xmlns:a16="http://schemas.microsoft.com/office/drawing/2014/main" val="2797781648"/>
                    </a:ext>
                  </a:extLst>
                </a:gridCol>
                <a:gridCol w="690155">
                  <a:extLst>
                    <a:ext uri="{9D8B030D-6E8A-4147-A177-3AD203B41FA5}">
                      <a16:colId xmlns:a16="http://schemas.microsoft.com/office/drawing/2014/main" val="3247264444"/>
                    </a:ext>
                  </a:extLst>
                </a:gridCol>
                <a:gridCol w="690155">
                  <a:extLst>
                    <a:ext uri="{9D8B030D-6E8A-4147-A177-3AD203B41FA5}">
                      <a16:colId xmlns:a16="http://schemas.microsoft.com/office/drawing/2014/main" val="2226016316"/>
                    </a:ext>
                  </a:extLst>
                </a:gridCol>
              </a:tblGrid>
              <a:tr h="664056">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22">
                <a:tc>
                  <a:txBody>
                    <a:bodyPr/>
                    <a:lstStyle/>
                    <a:p>
                      <a:pPr algn="ctr"/>
                      <a:r>
                        <a:rPr lang="hu-HU" dirty="0" smtClean="0">
                          <a:ln>
                            <a:noFill/>
                          </a:ln>
                          <a:solidFill>
                            <a:schemeClr val="tx1"/>
                          </a:solidFill>
                        </a:rPr>
                        <a:t>P4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22">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bl>
          </a:graphicData>
        </a:graphic>
      </p:graphicFrame>
      <p:graphicFrame>
        <p:nvGraphicFramePr>
          <p:cNvPr id="6" name="Tartalom helye 3"/>
          <p:cNvGraphicFramePr>
            <a:graphicFrameLocks/>
          </p:cNvGraphicFramePr>
          <p:nvPr>
            <p:extLst>
              <p:ext uri="{D42A27DB-BD31-4B8C-83A1-F6EECF244321}">
                <p14:modId xmlns:p14="http://schemas.microsoft.com/office/powerpoint/2010/main" val="1957027672"/>
              </p:ext>
            </p:extLst>
          </p:nvPr>
        </p:nvGraphicFramePr>
        <p:xfrm>
          <a:off x="5240375" y="1739991"/>
          <a:ext cx="2070465" cy="1858100"/>
        </p:xfrm>
        <a:graphic>
          <a:graphicData uri="http://schemas.openxmlformats.org/drawingml/2006/table">
            <a:tbl>
              <a:tblPr firstRow="1" bandRow="1">
                <a:tableStyleId>{5C22544A-7EE6-4342-B048-85BDC9FD1C3A}</a:tableStyleId>
              </a:tblPr>
              <a:tblGrid>
                <a:gridCol w="690155">
                  <a:extLst>
                    <a:ext uri="{9D8B030D-6E8A-4147-A177-3AD203B41FA5}">
                      <a16:colId xmlns:a16="http://schemas.microsoft.com/office/drawing/2014/main" val="2797781648"/>
                    </a:ext>
                  </a:extLst>
                </a:gridCol>
                <a:gridCol w="690155">
                  <a:extLst>
                    <a:ext uri="{9D8B030D-6E8A-4147-A177-3AD203B41FA5}">
                      <a16:colId xmlns:a16="http://schemas.microsoft.com/office/drawing/2014/main" val="3247264444"/>
                    </a:ext>
                  </a:extLst>
                </a:gridCol>
                <a:gridCol w="690155">
                  <a:extLst>
                    <a:ext uri="{9D8B030D-6E8A-4147-A177-3AD203B41FA5}">
                      <a16:colId xmlns:a16="http://schemas.microsoft.com/office/drawing/2014/main" val="2226016316"/>
                    </a:ext>
                  </a:extLst>
                </a:gridCol>
              </a:tblGrid>
              <a:tr h="664056">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22">
                <a:tc>
                  <a:txBody>
                    <a:bodyPr/>
                    <a:lstStyle/>
                    <a:p>
                      <a:pPr algn="ctr"/>
                      <a:r>
                        <a:rPr lang="hu-HU" dirty="0" smtClean="0">
                          <a:ln>
                            <a:noFill/>
                          </a:ln>
                          <a:solidFill>
                            <a:schemeClr val="tx1"/>
                          </a:solidFill>
                        </a:rPr>
                        <a:t>P4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22">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bl>
          </a:graphicData>
        </a:graphic>
      </p:graphicFrame>
      <p:graphicFrame>
        <p:nvGraphicFramePr>
          <p:cNvPr id="7" name="Tartalom helye 3"/>
          <p:cNvGraphicFramePr>
            <a:graphicFrameLocks/>
          </p:cNvGraphicFramePr>
          <p:nvPr>
            <p:extLst>
              <p:ext uri="{D42A27DB-BD31-4B8C-83A1-F6EECF244321}">
                <p14:modId xmlns:p14="http://schemas.microsoft.com/office/powerpoint/2010/main" val="3358355096"/>
              </p:ext>
            </p:extLst>
          </p:nvPr>
        </p:nvGraphicFramePr>
        <p:xfrm>
          <a:off x="7578632" y="1739991"/>
          <a:ext cx="2070465" cy="1858100"/>
        </p:xfrm>
        <a:graphic>
          <a:graphicData uri="http://schemas.openxmlformats.org/drawingml/2006/table">
            <a:tbl>
              <a:tblPr firstRow="1" bandRow="1">
                <a:tableStyleId>{5C22544A-7EE6-4342-B048-85BDC9FD1C3A}</a:tableStyleId>
              </a:tblPr>
              <a:tblGrid>
                <a:gridCol w="690155">
                  <a:extLst>
                    <a:ext uri="{9D8B030D-6E8A-4147-A177-3AD203B41FA5}">
                      <a16:colId xmlns:a16="http://schemas.microsoft.com/office/drawing/2014/main" val="2797781648"/>
                    </a:ext>
                  </a:extLst>
                </a:gridCol>
                <a:gridCol w="690155">
                  <a:extLst>
                    <a:ext uri="{9D8B030D-6E8A-4147-A177-3AD203B41FA5}">
                      <a16:colId xmlns:a16="http://schemas.microsoft.com/office/drawing/2014/main" val="3247264444"/>
                    </a:ext>
                  </a:extLst>
                </a:gridCol>
                <a:gridCol w="690155">
                  <a:extLst>
                    <a:ext uri="{9D8B030D-6E8A-4147-A177-3AD203B41FA5}">
                      <a16:colId xmlns:a16="http://schemas.microsoft.com/office/drawing/2014/main" val="2226016316"/>
                    </a:ext>
                  </a:extLst>
                </a:gridCol>
              </a:tblGrid>
              <a:tr h="664056">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22">
                <a:tc>
                  <a:txBody>
                    <a:bodyPr/>
                    <a:lstStyle/>
                    <a:p>
                      <a:pPr algn="ctr"/>
                      <a:r>
                        <a:rPr lang="hu-HU" dirty="0" smtClean="0">
                          <a:ln>
                            <a:noFill/>
                          </a:ln>
                          <a:solidFill>
                            <a:schemeClr val="tx1"/>
                          </a:solidFill>
                        </a:rPr>
                        <a:t>P4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22">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bl>
          </a:graphicData>
        </a:graphic>
      </p:graphicFrame>
      <p:graphicFrame>
        <p:nvGraphicFramePr>
          <p:cNvPr id="8" name="Tartalom helye 3"/>
          <p:cNvGraphicFramePr>
            <a:graphicFrameLocks/>
          </p:cNvGraphicFramePr>
          <p:nvPr>
            <p:extLst>
              <p:ext uri="{D42A27DB-BD31-4B8C-83A1-F6EECF244321}">
                <p14:modId xmlns:p14="http://schemas.microsoft.com/office/powerpoint/2010/main" val="906061963"/>
              </p:ext>
            </p:extLst>
          </p:nvPr>
        </p:nvGraphicFramePr>
        <p:xfrm>
          <a:off x="9786254" y="1739991"/>
          <a:ext cx="2070465" cy="1858100"/>
        </p:xfrm>
        <a:graphic>
          <a:graphicData uri="http://schemas.openxmlformats.org/drawingml/2006/table">
            <a:tbl>
              <a:tblPr firstRow="1" bandRow="1">
                <a:tableStyleId>{5C22544A-7EE6-4342-B048-85BDC9FD1C3A}</a:tableStyleId>
              </a:tblPr>
              <a:tblGrid>
                <a:gridCol w="690155">
                  <a:extLst>
                    <a:ext uri="{9D8B030D-6E8A-4147-A177-3AD203B41FA5}">
                      <a16:colId xmlns:a16="http://schemas.microsoft.com/office/drawing/2014/main" val="2797781648"/>
                    </a:ext>
                  </a:extLst>
                </a:gridCol>
                <a:gridCol w="690155">
                  <a:extLst>
                    <a:ext uri="{9D8B030D-6E8A-4147-A177-3AD203B41FA5}">
                      <a16:colId xmlns:a16="http://schemas.microsoft.com/office/drawing/2014/main" val="3247264444"/>
                    </a:ext>
                  </a:extLst>
                </a:gridCol>
                <a:gridCol w="690155">
                  <a:extLst>
                    <a:ext uri="{9D8B030D-6E8A-4147-A177-3AD203B41FA5}">
                      <a16:colId xmlns:a16="http://schemas.microsoft.com/office/drawing/2014/main" val="2226016316"/>
                    </a:ext>
                  </a:extLst>
                </a:gridCol>
              </a:tblGrid>
              <a:tr h="664056">
                <a:tc>
                  <a:txBody>
                    <a:bodyPr/>
                    <a:lstStyle/>
                    <a:p>
                      <a:pPr algn="ctr"/>
                      <a:r>
                        <a:rPr lang="hu-HU" b="0" dirty="0" smtClean="0">
                          <a:ln>
                            <a:noFill/>
                          </a:ln>
                          <a:solidFill>
                            <a:schemeClr val="tx1"/>
                          </a:solidFill>
                        </a:rPr>
                        <a:t>P1</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P2</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b="0" dirty="0" smtClean="0">
                          <a:ln>
                            <a:noFill/>
                          </a:ln>
                          <a:solidFill>
                            <a:schemeClr val="tx1"/>
                          </a:solidFill>
                        </a:rPr>
                        <a:t>P3</a:t>
                      </a:r>
                      <a:endParaRPr lang="en-US" b="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53669"/>
                  </a:ext>
                </a:extLst>
              </a:tr>
              <a:tr h="597022">
                <a:tc>
                  <a:txBody>
                    <a:bodyPr/>
                    <a:lstStyle/>
                    <a:p>
                      <a:pPr algn="ctr"/>
                      <a:r>
                        <a:rPr lang="hu-HU" dirty="0" smtClean="0">
                          <a:ln>
                            <a:noFill/>
                          </a:ln>
                          <a:solidFill>
                            <a:schemeClr val="tx1"/>
                          </a:solidFill>
                        </a:rPr>
                        <a:t>P4</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P5</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P6</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701505"/>
                  </a:ext>
                </a:extLst>
              </a:tr>
              <a:tr h="597022">
                <a:tc>
                  <a:txBody>
                    <a:bodyPr/>
                    <a:lstStyle/>
                    <a:p>
                      <a:pPr algn="ctr"/>
                      <a:r>
                        <a:rPr lang="hu-HU" dirty="0" smtClean="0">
                          <a:ln>
                            <a:noFill/>
                          </a:ln>
                          <a:solidFill>
                            <a:schemeClr val="tx1"/>
                          </a:solidFill>
                        </a:rPr>
                        <a:t>P7</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P8</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hu-HU" dirty="0" smtClean="0">
                          <a:ln>
                            <a:noFill/>
                          </a:ln>
                          <a:solidFill>
                            <a:schemeClr val="tx1"/>
                          </a:solidFill>
                        </a:rPr>
                        <a:t>P9</a:t>
                      </a:r>
                      <a:endParaRPr lang="en-US"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853132"/>
                  </a:ext>
                </a:extLst>
              </a:tr>
            </a:tbl>
          </a:graphicData>
        </a:graphic>
      </p:graphicFrame>
      <p:sp>
        <p:nvSpPr>
          <p:cNvPr id="14" name="Szövegdoboz 13"/>
          <p:cNvSpPr txBox="1"/>
          <p:nvPr/>
        </p:nvSpPr>
        <p:spPr>
          <a:xfrm>
            <a:off x="3114037" y="3720643"/>
            <a:ext cx="1907895" cy="369332"/>
          </a:xfrm>
          <a:prstGeom prst="rect">
            <a:avLst/>
          </a:prstGeom>
          <a:noFill/>
        </p:spPr>
        <p:txBody>
          <a:bodyPr wrap="none" rtlCol="0">
            <a:spAutoFit/>
          </a:bodyPr>
          <a:lstStyle/>
          <a:p>
            <a:r>
              <a:rPr lang="en-US" dirty="0" smtClean="0"/>
              <a:t>R1 = {P1,P2,P4,P5}</a:t>
            </a:r>
            <a:endParaRPr lang="en-US" dirty="0"/>
          </a:p>
        </p:txBody>
      </p:sp>
      <p:sp>
        <p:nvSpPr>
          <p:cNvPr id="15" name="Szövegdoboz 14"/>
          <p:cNvSpPr txBox="1"/>
          <p:nvPr/>
        </p:nvSpPr>
        <p:spPr>
          <a:xfrm>
            <a:off x="5352688" y="3720643"/>
            <a:ext cx="1907895" cy="369332"/>
          </a:xfrm>
          <a:prstGeom prst="rect">
            <a:avLst/>
          </a:prstGeom>
          <a:noFill/>
        </p:spPr>
        <p:txBody>
          <a:bodyPr wrap="none" rtlCol="0">
            <a:spAutoFit/>
          </a:bodyPr>
          <a:lstStyle/>
          <a:p>
            <a:r>
              <a:rPr lang="en-US" dirty="0" smtClean="0"/>
              <a:t>R2 = {P2,P3,P5,P6}</a:t>
            </a:r>
            <a:endParaRPr lang="en-US" dirty="0"/>
          </a:p>
        </p:txBody>
      </p:sp>
      <p:sp>
        <p:nvSpPr>
          <p:cNvPr id="16" name="Szövegdoboz 15"/>
          <p:cNvSpPr txBox="1"/>
          <p:nvPr/>
        </p:nvSpPr>
        <p:spPr>
          <a:xfrm>
            <a:off x="7659916" y="3720643"/>
            <a:ext cx="1907895" cy="369332"/>
          </a:xfrm>
          <a:prstGeom prst="rect">
            <a:avLst/>
          </a:prstGeom>
          <a:noFill/>
        </p:spPr>
        <p:txBody>
          <a:bodyPr wrap="none" rtlCol="0">
            <a:spAutoFit/>
          </a:bodyPr>
          <a:lstStyle/>
          <a:p>
            <a:r>
              <a:rPr lang="en-US" dirty="0" smtClean="0"/>
              <a:t>R3 = {P4,P5,P7,P8}</a:t>
            </a:r>
            <a:endParaRPr lang="en-US" dirty="0"/>
          </a:p>
        </p:txBody>
      </p:sp>
      <p:sp>
        <p:nvSpPr>
          <p:cNvPr id="17" name="Szövegdoboz 16"/>
          <p:cNvSpPr txBox="1"/>
          <p:nvPr/>
        </p:nvSpPr>
        <p:spPr>
          <a:xfrm>
            <a:off x="9947736" y="3701993"/>
            <a:ext cx="1907895" cy="369332"/>
          </a:xfrm>
          <a:prstGeom prst="rect">
            <a:avLst/>
          </a:prstGeom>
          <a:noFill/>
        </p:spPr>
        <p:txBody>
          <a:bodyPr wrap="none" rtlCol="0">
            <a:spAutoFit/>
          </a:bodyPr>
          <a:lstStyle/>
          <a:p>
            <a:r>
              <a:rPr lang="en-US" dirty="0" smtClean="0"/>
              <a:t>R4 = {P5,P6,P8,P9}</a:t>
            </a:r>
            <a:endParaRPr lang="en-US" dirty="0"/>
          </a:p>
        </p:txBody>
      </p:sp>
      <p:sp>
        <p:nvSpPr>
          <p:cNvPr id="18" name="Tartalom helye 2"/>
          <p:cNvSpPr txBox="1">
            <a:spLocks/>
          </p:cNvSpPr>
          <p:nvPr/>
        </p:nvSpPr>
        <p:spPr>
          <a:xfrm>
            <a:off x="838200" y="4362219"/>
            <a:ext cx="10515600" cy="22313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Divide pixel neighborhood to four rectangular sub regions: R1,R2,R3,R4</a:t>
            </a:r>
          </a:p>
          <a:p>
            <a:r>
              <a:rPr lang="en-US" dirty="0" smtClean="0"/>
              <a:t>Compute expected value and variance for all regions</a:t>
            </a:r>
          </a:p>
          <a:p>
            <a:pPr lvl="1"/>
            <a:r>
              <a:rPr lang="en-US" dirty="0" smtClean="0"/>
              <a:t>E</a:t>
            </a:r>
            <a:r>
              <a:rPr lang="en-US" baseline="-25000" dirty="0" smtClean="0"/>
              <a:t>R1</a:t>
            </a:r>
            <a:r>
              <a:rPr lang="en-US" dirty="0" smtClean="0"/>
              <a:t> = ¼ * (</a:t>
            </a:r>
            <a:r>
              <a:rPr lang="en-US" dirty="0" smtClean="0"/>
              <a:t>P1+P2+P4+P5)</a:t>
            </a:r>
            <a:endParaRPr lang="en-US" dirty="0" smtClean="0"/>
          </a:p>
          <a:p>
            <a:pPr lvl="1"/>
            <a:r>
              <a:rPr lang="en-US" dirty="0" smtClean="0"/>
              <a:t>Var</a:t>
            </a:r>
            <a:r>
              <a:rPr lang="en-US" baseline="-25000" dirty="0" smtClean="0"/>
              <a:t>R1</a:t>
            </a:r>
            <a:r>
              <a:rPr lang="en-US" dirty="0" smtClean="0"/>
              <a:t> = ¼ * </a:t>
            </a:r>
            <a:r>
              <a:rPr lang="en-US" smtClean="0"/>
              <a:t>(</a:t>
            </a:r>
            <a:r>
              <a:rPr lang="en-US" smtClean="0"/>
              <a:t>P1</a:t>
            </a:r>
            <a:r>
              <a:rPr lang="en-US" baseline="30000" smtClean="0"/>
              <a:t>2</a:t>
            </a:r>
            <a:r>
              <a:rPr lang="en-US" smtClean="0"/>
              <a:t>+P2</a:t>
            </a:r>
            <a:r>
              <a:rPr lang="en-US" baseline="30000" smtClean="0"/>
              <a:t>2</a:t>
            </a:r>
            <a:r>
              <a:rPr lang="en-US" smtClean="0"/>
              <a:t>+P4</a:t>
            </a:r>
            <a:r>
              <a:rPr lang="en-US" baseline="30000" smtClean="0"/>
              <a:t>2</a:t>
            </a:r>
            <a:r>
              <a:rPr lang="en-US" smtClean="0"/>
              <a:t>+P5</a:t>
            </a:r>
            <a:r>
              <a:rPr lang="en-US" baseline="30000" smtClean="0"/>
              <a:t>2</a:t>
            </a:r>
            <a:r>
              <a:rPr lang="en-US" dirty="0" smtClean="0"/>
              <a:t>) - E</a:t>
            </a:r>
            <a:r>
              <a:rPr lang="en-US" baseline="-25000" dirty="0" smtClean="0"/>
              <a:t>R1</a:t>
            </a:r>
            <a:r>
              <a:rPr lang="en-US" baseline="30000" dirty="0" smtClean="0"/>
              <a:t>2 </a:t>
            </a:r>
          </a:p>
          <a:p>
            <a:r>
              <a:rPr lang="en-US" dirty="0" smtClean="0"/>
              <a:t>Find region with minimum variance and replace P5 with the expected value of this region</a:t>
            </a:r>
            <a:endParaRPr lang="en-US" dirty="0"/>
          </a:p>
        </p:txBody>
      </p:sp>
    </p:spTree>
    <p:extLst>
      <p:ext uri="{BB962C8B-B14F-4D97-AF65-F5344CB8AC3E}">
        <p14:creationId xmlns:p14="http://schemas.microsoft.com/office/powerpoint/2010/main" val="528635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err="1" smtClean="0"/>
              <a:t>Kuwahara</a:t>
            </a:r>
            <a:r>
              <a:rPr lang="en-US" dirty="0" smtClean="0"/>
              <a:t> filter</a:t>
            </a:r>
            <a:endParaRPr lang="en-US" dirty="0"/>
          </a:p>
        </p:txBody>
      </p:sp>
      <p:sp>
        <p:nvSpPr>
          <p:cNvPr id="3" name="Tartalom helye 2"/>
          <p:cNvSpPr>
            <a:spLocks noGrp="1"/>
          </p:cNvSpPr>
          <p:nvPr>
            <p:ph idx="1"/>
          </p:nvPr>
        </p:nvSpPr>
        <p:spPr>
          <a:xfrm>
            <a:off x="396240" y="3217545"/>
            <a:ext cx="1915160" cy="1100455"/>
          </a:xfrm>
        </p:spPr>
        <p:txBody>
          <a:bodyPr/>
          <a:lstStyle/>
          <a:p>
            <a:r>
              <a:rPr lang="en-US" dirty="0" smtClean="0"/>
              <a:t>Filter size:</a:t>
            </a:r>
          </a:p>
          <a:p>
            <a:pPr marL="0" indent="0" algn="ctr">
              <a:buNone/>
            </a:pPr>
            <a:r>
              <a:rPr lang="en-US" dirty="0" smtClean="0"/>
              <a:t>3x3</a:t>
            </a:r>
            <a:endParaRPr lang="en-US" dirty="0"/>
          </a:p>
        </p:txBody>
      </p:sp>
      <p:pic>
        <p:nvPicPr>
          <p:cNvPr id="7" name="Kép 6"/>
          <p:cNvPicPr>
            <a:picLocks noChangeAspect="1"/>
          </p:cNvPicPr>
          <p:nvPr/>
        </p:nvPicPr>
        <p:blipFill>
          <a:blip r:embed="rId2"/>
          <a:stretch>
            <a:fillRect/>
          </a:stretch>
        </p:blipFill>
        <p:spPr>
          <a:xfrm>
            <a:off x="2753360" y="1449705"/>
            <a:ext cx="9144000" cy="5112608"/>
          </a:xfrm>
          <a:prstGeom prst="rect">
            <a:avLst/>
          </a:prstGeom>
        </p:spPr>
      </p:pic>
    </p:spTree>
    <p:extLst>
      <p:ext uri="{BB962C8B-B14F-4D97-AF65-F5344CB8AC3E}">
        <p14:creationId xmlns:p14="http://schemas.microsoft.com/office/powerpoint/2010/main" val="239370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err="1" smtClean="0"/>
              <a:t>Kuwahara</a:t>
            </a:r>
            <a:r>
              <a:rPr lang="en-US" dirty="0" smtClean="0"/>
              <a:t> filter</a:t>
            </a:r>
            <a:endParaRPr lang="en-US"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12" y="2357120"/>
            <a:ext cx="5927188" cy="401320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106" y="2357120"/>
            <a:ext cx="5927187" cy="4013200"/>
          </a:xfrm>
          <a:prstGeom prst="rect">
            <a:avLst/>
          </a:prstGeom>
        </p:spPr>
      </p:pic>
      <p:sp>
        <p:nvSpPr>
          <p:cNvPr id="6" name="Tartalom helye 2"/>
          <p:cNvSpPr txBox="1">
            <a:spLocks/>
          </p:cNvSpPr>
          <p:nvPr/>
        </p:nvSpPr>
        <p:spPr>
          <a:xfrm>
            <a:off x="1661160" y="1768317"/>
            <a:ext cx="2514600" cy="588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Filter size: 7x7</a:t>
            </a:r>
            <a:endParaRPr lang="en-US" dirty="0"/>
          </a:p>
        </p:txBody>
      </p:sp>
      <p:sp>
        <p:nvSpPr>
          <p:cNvPr id="7" name="Tartalom helye 2"/>
          <p:cNvSpPr txBox="1">
            <a:spLocks/>
          </p:cNvSpPr>
          <p:nvPr/>
        </p:nvSpPr>
        <p:spPr>
          <a:xfrm>
            <a:off x="7588348" y="1768317"/>
            <a:ext cx="2514600" cy="5888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Filter size: 15x15</a:t>
            </a:r>
            <a:endParaRPr lang="en-US" dirty="0"/>
          </a:p>
        </p:txBody>
      </p:sp>
      <p:sp>
        <p:nvSpPr>
          <p:cNvPr id="8" name="Tartalom helye 2"/>
          <p:cNvSpPr txBox="1">
            <a:spLocks/>
          </p:cNvSpPr>
          <p:nvPr/>
        </p:nvSpPr>
        <p:spPr>
          <a:xfrm>
            <a:off x="5320937" y="143421"/>
            <a:ext cx="6871062" cy="15472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Notes:</a:t>
            </a:r>
          </a:p>
          <a:p>
            <a:pPr lvl="1"/>
            <a:r>
              <a:rPr lang="en-US" dirty="0" smtClean="0"/>
              <a:t>Not separable</a:t>
            </a:r>
          </a:p>
          <a:p>
            <a:pPr lvl="1"/>
            <a:r>
              <a:rPr lang="en-US" dirty="0" smtClean="0"/>
              <a:t>Iterating with smaller kernel does not have the same effect as using a larger kernel once (iterating cannot produce large flat regions)</a:t>
            </a:r>
            <a:endParaRPr lang="en-US" dirty="0"/>
          </a:p>
        </p:txBody>
      </p:sp>
    </p:spTree>
    <p:extLst>
      <p:ext uri="{BB962C8B-B14F-4D97-AF65-F5344CB8AC3E}">
        <p14:creationId xmlns:p14="http://schemas.microsoft.com/office/powerpoint/2010/main" val="3219841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err="1" smtClean="0"/>
              <a:t>Kuwahara</a:t>
            </a:r>
            <a:r>
              <a:rPr lang="en-US" dirty="0" smtClean="0"/>
              <a:t> extensions</a:t>
            </a:r>
            <a:endParaRPr lang="en-US" dirty="0"/>
          </a:p>
        </p:txBody>
      </p:sp>
      <p:sp>
        <p:nvSpPr>
          <p:cNvPr id="3" name="Tartalom helye 2"/>
          <p:cNvSpPr>
            <a:spLocks noGrp="1"/>
          </p:cNvSpPr>
          <p:nvPr>
            <p:ph idx="1"/>
          </p:nvPr>
        </p:nvSpPr>
        <p:spPr>
          <a:xfrm>
            <a:off x="5984240" y="1448118"/>
            <a:ext cx="4058920" cy="485140"/>
          </a:xfrm>
        </p:spPr>
        <p:txBody>
          <a:bodyPr/>
          <a:lstStyle/>
          <a:p>
            <a:pPr marL="0" indent="0">
              <a:buNone/>
            </a:pPr>
            <a:r>
              <a:rPr lang="en-US" dirty="0" smtClean="0"/>
              <a:t>Original</a:t>
            </a:r>
            <a:endParaRPr lang="en-US" dirty="0"/>
          </a:p>
        </p:txBody>
      </p:sp>
      <p:pic>
        <p:nvPicPr>
          <p:cNvPr id="4" name="Kép 3"/>
          <p:cNvPicPr>
            <a:picLocks noChangeAspect="1"/>
          </p:cNvPicPr>
          <p:nvPr/>
        </p:nvPicPr>
        <p:blipFill>
          <a:blip r:embed="rId2"/>
          <a:stretch>
            <a:fillRect/>
          </a:stretch>
        </p:blipFill>
        <p:spPr>
          <a:xfrm>
            <a:off x="603250" y="1435100"/>
            <a:ext cx="5309870" cy="1763123"/>
          </a:xfrm>
          <a:prstGeom prst="rect">
            <a:avLst/>
          </a:prstGeom>
        </p:spPr>
      </p:pic>
      <p:pic>
        <p:nvPicPr>
          <p:cNvPr id="5" name="Kép 4"/>
          <p:cNvPicPr>
            <a:picLocks noChangeAspect="1"/>
          </p:cNvPicPr>
          <p:nvPr/>
        </p:nvPicPr>
        <p:blipFill>
          <a:blip r:embed="rId3"/>
          <a:stretch>
            <a:fillRect/>
          </a:stretch>
        </p:blipFill>
        <p:spPr>
          <a:xfrm>
            <a:off x="603251" y="3198223"/>
            <a:ext cx="5299730" cy="1770017"/>
          </a:xfrm>
          <a:prstGeom prst="rect">
            <a:avLst/>
          </a:prstGeom>
        </p:spPr>
      </p:pic>
      <p:pic>
        <p:nvPicPr>
          <p:cNvPr id="6" name="Kép 5"/>
          <p:cNvPicPr>
            <a:picLocks noChangeAspect="1"/>
          </p:cNvPicPr>
          <p:nvPr/>
        </p:nvPicPr>
        <p:blipFill>
          <a:blip r:embed="rId4"/>
          <a:stretch>
            <a:fillRect/>
          </a:stretch>
        </p:blipFill>
        <p:spPr>
          <a:xfrm>
            <a:off x="603250" y="4998752"/>
            <a:ext cx="5228590" cy="1732611"/>
          </a:xfrm>
          <a:prstGeom prst="rect">
            <a:avLst/>
          </a:prstGeom>
        </p:spPr>
      </p:pic>
      <p:sp>
        <p:nvSpPr>
          <p:cNvPr id="7" name="Tartalom helye 2"/>
          <p:cNvSpPr txBox="1">
            <a:spLocks/>
          </p:cNvSpPr>
          <p:nvPr/>
        </p:nvSpPr>
        <p:spPr>
          <a:xfrm>
            <a:off x="6096000" y="1910210"/>
            <a:ext cx="5740400" cy="956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 </a:t>
            </a:r>
            <a:r>
              <a:rPr lang="en-US" sz="1800" dirty="0" err="1" smtClean="0"/>
              <a:t>Kuwahara</a:t>
            </a:r>
            <a:r>
              <a:rPr lang="en-US" sz="1800" dirty="0" smtClean="0"/>
              <a:t> M., </a:t>
            </a:r>
            <a:r>
              <a:rPr lang="en-US" sz="1800" dirty="0" err="1" smtClean="0"/>
              <a:t>Hachimura</a:t>
            </a:r>
            <a:r>
              <a:rPr lang="en-US" sz="1800" dirty="0" smtClean="0"/>
              <a:t> K., </a:t>
            </a:r>
            <a:r>
              <a:rPr lang="en-US" sz="1800" dirty="0" err="1" smtClean="0"/>
              <a:t>Eiho</a:t>
            </a:r>
            <a:r>
              <a:rPr lang="en-US" sz="1800" dirty="0" smtClean="0"/>
              <a:t> S., Kinoshita M.:</a:t>
            </a:r>
          </a:p>
          <a:p>
            <a:pPr marL="0" indent="0">
              <a:buNone/>
            </a:pPr>
            <a:r>
              <a:rPr lang="en-US" sz="1800" dirty="0" smtClean="0"/>
              <a:t>Digital processing of biomedical images. Plenum Press, 1976, pp. 187–203.</a:t>
            </a:r>
            <a:endParaRPr lang="en-US" sz="1800" dirty="0"/>
          </a:p>
        </p:txBody>
      </p:sp>
      <p:sp>
        <p:nvSpPr>
          <p:cNvPr id="8" name="Tartalom helye 2"/>
          <p:cNvSpPr txBox="1">
            <a:spLocks/>
          </p:cNvSpPr>
          <p:nvPr/>
        </p:nvSpPr>
        <p:spPr>
          <a:xfrm>
            <a:off x="5984240" y="3327718"/>
            <a:ext cx="4058920" cy="485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Disk shaped regions</a:t>
            </a:r>
            <a:endParaRPr lang="en-US" dirty="0"/>
          </a:p>
        </p:txBody>
      </p:sp>
      <p:sp>
        <p:nvSpPr>
          <p:cNvPr id="9" name="Tartalom helye 2"/>
          <p:cNvSpPr txBox="1">
            <a:spLocks/>
          </p:cNvSpPr>
          <p:nvPr/>
        </p:nvSpPr>
        <p:spPr>
          <a:xfrm>
            <a:off x="6096000" y="3833370"/>
            <a:ext cx="6004560" cy="106679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dirty="0" err="1" smtClean="0"/>
              <a:t>Papari</a:t>
            </a:r>
            <a:r>
              <a:rPr lang="en-US" dirty="0" smtClean="0"/>
              <a:t> G., </a:t>
            </a:r>
            <a:r>
              <a:rPr lang="en-US" dirty="0" err="1" smtClean="0"/>
              <a:t>Petkov</a:t>
            </a:r>
            <a:r>
              <a:rPr lang="en-US" dirty="0" smtClean="0"/>
              <a:t> N., </a:t>
            </a:r>
            <a:r>
              <a:rPr lang="en-US" dirty="0" err="1" smtClean="0"/>
              <a:t>Campisi</a:t>
            </a:r>
            <a:r>
              <a:rPr lang="en-US" dirty="0" smtClean="0"/>
              <a:t> P.: </a:t>
            </a:r>
          </a:p>
          <a:p>
            <a:pPr marL="0" indent="0">
              <a:buNone/>
            </a:pPr>
            <a:r>
              <a:rPr lang="en-US" dirty="0" smtClean="0"/>
              <a:t>Artistic edge and corner enhancing smoothing. IEEE Transactions on Image Processing 16, 10 (2007), 2449–2462.</a:t>
            </a:r>
            <a:endParaRPr lang="en-US" dirty="0"/>
          </a:p>
        </p:txBody>
      </p:sp>
      <p:sp>
        <p:nvSpPr>
          <p:cNvPr id="10" name="Tartalom helye 2"/>
          <p:cNvSpPr txBox="1">
            <a:spLocks/>
          </p:cNvSpPr>
          <p:nvPr/>
        </p:nvSpPr>
        <p:spPr>
          <a:xfrm>
            <a:off x="5984240" y="4998752"/>
            <a:ext cx="5740400" cy="868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Anisotropic disk regions based on local image structure</a:t>
            </a:r>
            <a:endParaRPr lang="en-US" dirty="0"/>
          </a:p>
        </p:txBody>
      </p:sp>
      <p:sp>
        <p:nvSpPr>
          <p:cNvPr id="11" name="Tartalom helye 2"/>
          <p:cNvSpPr txBox="1">
            <a:spLocks/>
          </p:cNvSpPr>
          <p:nvPr/>
        </p:nvSpPr>
        <p:spPr>
          <a:xfrm>
            <a:off x="5984240" y="5791202"/>
            <a:ext cx="5963920" cy="1066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 </a:t>
            </a:r>
            <a:r>
              <a:rPr lang="en-US" sz="1800" dirty="0" err="1" smtClean="0"/>
              <a:t>Kyprianidis</a:t>
            </a:r>
            <a:r>
              <a:rPr lang="en-US" sz="1800" dirty="0" smtClean="0"/>
              <a:t> J. E., Kang H., </a:t>
            </a:r>
            <a:r>
              <a:rPr lang="en-US" sz="1800" dirty="0" err="1" smtClean="0"/>
              <a:t>Döllner</a:t>
            </a:r>
            <a:r>
              <a:rPr lang="en-US" sz="1800" dirty="0" smtClean="0"/>
              <a:t> J.: </a:t>
            </a:r>
          </a:p>
          <a:p>
            <a:pPr marL="0" indent="0">
              <a:buNone/>
            </a:pPr>
            <a:r>
              <a:rPr lang="en-US" sz="1800" dirty="0" smtClean="0"/>
              <a:t>Image and Video Abstraction by Anisotropic </a:t>
            </a:r>
            <a:r>
              <a:rPr lang="en-US" sz="1800" dirty="0" err="1" smtClean="0"/>
              <a:t>Kuwahara</a:t>
            </a:r>
            <a:r>
              <a:rPr lang="en-US" sz="1800" dirty="0" smtClean="0"/>
              <a:t> Filtering. </a:t>
            </a:r>
            <a:r>
              <a:rPr lang="en-US" sz="1800" i="1" dirty="0" smtClean="0"/>
              <a:t>Computer Graphics Forum 28</a:t>
            </a:r>
            <a:r>
              <a:rPr lang="en-US" sz="1800" dirty="0" smtClean="0"/>
              <a:t>, 7 (2009), 1955–1963.</a:t>
            </a:r>
            <a:endParaRPr lang="en-US" sz="1800" dirty="0"/>
          </a:p>
        </p:txBody>
      </p:sp>
    </p:spTree>
    <p:extLst>
      <p:ext uri="{BB962C8B-B14F-4D97-AF65-F5344CB8AC3E}">
        <p14:creationId xmlns:p14="http://schemas.microsoft.com/office/powerpoint/2010/main" val="199923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abstraction</a:t>
            </a:r>
            <a:endParaRPr lang="en-US" dirty="0"/>
          </a:p>
        </p:txBody>
      </p:sp>
      <p:pic>
        <p:nvPicPr>
          <p:cNvPr id="5" name="Tartalom helye 4"/>
          <p:cNvPicPr>
            <a:picLocks noGrp="1" noChangeAspect="1"/>
          </p:cNvPicPr>
          <p:nvPr>
            <p:ph idx="1"/>
          </p:nvPr>
        </p:nvPicPr>
        <p:blipFill>
          <a:blip r:embed="rId2"/>
          <a:stretch>
            <a:fillRect/>
          </a:stretch>
        </p:blipFill>
        <p:spPr>
          <a:xfrm>
            <a:off x="4589664" y="2549274"/>
            <a:ext cx="2846649" cy="3424806"/>
          </a:xfrm>
          <a:prstGeom prst="rect">
            <a:avLst/>
          </a:prstGeom>
        </p:spPr>
      </p:pic>
      <p:pic>
        <p:nvPicPr>
          <p:cNvPr id="4" name="Kép 3"/>
          <p:cNvPicPr>
            <a:picLocks noChangeAspect="1"/>
          </p:cNvPicPr>
          <p:nvPr/>
        </p:nvPicPr>
        <p:blipFill>
          <a:blip r:embed="rId3"/>
          <a:stretch>
            <a:fillRect/>
          </a:stretch>
        </p:blipFill>
        <p:spPr>
          <a:xfrm>
            <a:off x="527116" y="2549274"/>
            <a:ext cx="2846649" cy="3424806"/>
          </a:xfrm>
          <a:prstGeom prst="rect">
            <a:avLst/>
          </a:prstGeom>
        </p:spPr>
      </p:pic>
      <p:pic>
        <p:nvPicPr>
          <p:cNvPr id="6" name="Kép 5"/>
          <p:cNvPicPr>
            <a:picLocks noChangeAspect="1"/>
          </p:cNvPicPr>
          <p:nvPr/>
        </p:nvPicPr>
        <p:blipFill>
          <a:blip r:embed="rId4"/>
          <a:stretch>
            <a:fillRect/>
          </a:stretch>
        </p:blipFill>
        <p:spPr>
          <a:xfrm>
            <a:off x="8652213" y="2549274"/>
            <a:ext cx="2846649" cy="3424806"/>
          </a:xfrm>
          <a:prstGeom prst="rect">
            <a:avLst/>
          </a:prstGeom>
        </p:spPr>
      </p:pic>
      <p:sp>
        <p:nvSpPr>
          <p:cNvPr id="7" name="Téglalap 6"/>
          <p:cNvSpPr/>
          <p:nvPr/>
        </p:nvSpPr>
        <p:spPr>
          <a:xfrm>
            <a:off x="731521" y="6316964"/>
            <a:ext cx="11547564" cy="307777"/>
          </a:xfrm>
          <a:prstGeom prst="rect">
            <a:avLst/>
          </a:prstGeom>
        </p:spPr>
        <p:txBody>
          <a:bodyPr wrap="square">
            <a:spAutoFit/>
          </a:bodyPr>
          <a:lstStyle/>
          <a:p>
            <a:r>
              <a:rPr lang="en-US" sz="1400" dirty="0" smtClean="0">
                <a:cs typeface="Arial" panose="020B0604020202020204" pitchFamily="34" charset="0"/>
              </a:rPr>
              <a:t>R</a:t>
            </a:r>
            <a:r>
              <a:rPr lang="en-US" sz="1400" b="0" i="0" u="none" strike="noStrike" baseline="0" dirty="0" smtClean="0">
                <a:cs typeface="Arial" panose="020B0604020202020204" pitchFamily="34" charset="0"/>
              </a:rPr>
              <a:t>YAN</a:t>
            </a:r>
            <a:r>
              <a:rPr lang="en-US" sz="1400" dirty="0" smtClean="0">
                <a:cs typeface="Arial" panose="020B0604020202020204" pitchFamily="34" charset="0"/>
              </a:rPr>
              <a:t>, T. A., </a:t>
            </a:r>
            <a:r>
              <a:rPr lang="en-US" sz="1400" b="0" i="0" u="none" strike="noStrike" baseline="0" dirty="0" smtClean="0">
                <a:cs typeface="Arial" panose="020B0604020202020204" pitchFamily="34" charset="0"/>
              </a:rPr>
              <a:t>AND </a:t>
            </a:r>
            <a:r>
              <a:rPr lang="en-US" sz="1400" dirty="0" smtClean="0">
                <a:cs typeface="Arial" panose="020B0604020202020204" pitchFamily="34" charset="0"/>
              </a:rPr>
              <a:t>S</a:t>
            </a:r>
            <a:r>
              <a:rPr lang="en-US" sz="1400" b="0" i="0" u="none" strike="noStrike" baseline="0" dirty="0" smtClean="0">
                <a:cs typeface="Arial" panose="020B0604020202020204" pitchFamily="34" charset="0"/>
              </a:rPr>
              <a:t>CHWARTZ</a:t>
            </a:r>
            <a:r>
              <a:rPr lang="en-US" sz="1400" dirty="0" smtClean="0">
                <a:cs typeface="Arial" panose="020B0604020202020204" pitchFamily="34" charset="0"/>
              </a:rPr>
              <a:t>, C. B. 1956. Speed of perception as a function of mode of presentation. American Journal of Psychology 69, 60–69.</a:t>
            </a:r>
            <a:endParaRPr lang="en-US" sz="1400" dirty="0">
              <a:cs typeface="Arial" panose="020B0604020202020204" pitchFamily="34" charset="0"/>
            </a:endParaRPr>
          </a:p>
        </p:txBody>
      </p:sp>
      <p:sp>
        <p:nvSpPr>
          <p:cNvPr id="8" name="Tartalom helye 2"/>
          <p:cNvSpPr txBox="1">
            <a:spLocks/>
          </p:cNvSpPr>
          <p:nvPr/>
        </p:nvSpPr>
        <p:spPr>
          <a:xfrm>
            <a:off x="731521" y="1579139"/>
            <a:ext cx="10515600" cy="9088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information is important on image?</a:t>
            </a:r>
          </a:p>
          <a:p>
            <a:r>
              <a:rPr lang="en-US" dirty="0" smtClean="0"/>
              <a:t>How long does it take to recognize the important information?</a:t>
            </a:r>
            <a:endParaRPr lang="en-US" dirty="0"/>
          </a:p>
        </p:txBody>
      </p:sp>
    </p:spTree>
    <p:extLst>
      <p:ext uri="{BB962C8B-B14F-4D97-AF65-F5344CB8AC3E}">
        <p14:creationId xmlns:p14="http://schemas.microsoft.com/office/powerpoint/2010/main" val="845976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Anisotropic </a:t>
            </a:r>
            <a:r>
              <a:rPr lang="en-US" dirty="0" err="1" smtClean="0"/>
              <a:t>Kuwahara</a:t>
            </a:r>
            <a:endParaRPr lang="en-US" dirty="0"/>
          </a:p>
        </p:txBody>
      </p:sp>
      <p:sp>
        <p:nvSpPr>
          <p:cNvPr id="3" name="Tartalom helye 2"/>
          <p:cNvSpPr>
            <a:spLocks noGrp="1"/>
          </p:cNvSpPr>
          <p:nvPr>
            <p:ph idx="1"/>
          </p:nvPr>
        </p:nvSpPr>
        <p:spPr>
          <a:xfrm>
            <a:off x="2141722" y="1690688"/>
            <a:ext cx="2360609" cy="468006"/>
          </a:xfrm>
        </p:spPr>
        <p:txBody>
          <a:bodyPr>
            <a:normAutofit lnSpcReduction="10000"/>
          </a:bodyPr>
          <a:lstStyle/>
          <a:p>
            <a:pPr marL="0" indent="0">
              <a:buNone/>
            </a:pPr>
            <a:r>
              <a:rPr lang="en-US" dirty="0" smtClean="0"/>
              <a:t>Original</a:t>
            </a:r>
            <a:endParaRPr lang="en-US" dirty="0"/>
          </a:p>
        </p:txBody>
      </p:sp>
      <p:pic>
        <p:nvPicPr>
          <p:cNvPr id="4" name="Kép 3"/>
          <p:cNvPicPr>
            <a:picLocks noChangeAspect="1"/>
          </p:cNvPicPr>
          <p:nvPr/>
        </p:nvPicPr>
        <p:blipFill>
          <a:blip r:embed="rId2"/>
          <a:stretch>
            <a:fillRect/>
          </a:stretch>
        </p:blipFill>
        <p:spPr>
          <a:xfrm>
            <a:off x="6147920" y="2280206"/>
            <a:ext cx="5891680" cy="3999468"/>
          </a:xfrm>
          <a:prstGeom prst="rect">
            <a:avLst/>
          </a:prstGeom>
        </p:spPr>
      </p:pic>
      <p:pic>
        <p:nvPicPr>
          <p:cNvPr id="6" name="Tartalom hely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66474"/>
            <a:ext cx="5927188" cy="4013200"/>
          </a:xfrm>
          <a:prstGeom prst="rect">
            <a:avLst/>
          </a:prstGeom>
        </p:spPr>
      </p:pic>
      <p:sp>
        <p:nvSpPr>
          <p:cNvPr id="7" name="Tartalom helye 2"/>
          <p:cNvSpPr txBox="1">
            <a:spLocks/>
          </p:cNvSpPr>
          <p:nvPr/>
        </p:nvSpPr>
        <p:spPr>
          <a:xfrm>
            <a:off x="8054842" y="1683205"/>
            <a:ext cx="2360609" cy="4680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Anisotropic</a:t>
            </a:r>
            <a:endParaRPr lang="en-US" dirty="0"/>
          </a:p>
        </p:txBody>
      </p:sp>
    </p:spTree>
    <p:extLst>
      <p:ext uri="{BB962C8B-B14F-4D97-AF65-F5344CB8AC3E}">
        <p14:creationId xmlns:p14="http://schemas.microsoft.com/office/powerpoint/2010/main" val="329987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quantization</a:t>
            </a:r>
            <a:endParaRPr lang="en-US" dirty="0"/>
          </a:p>
        </p:txBody>
      </p:sp>
      <p:sp>
        <p:nvSpPr>
          <p:cNvPr id="3" name="Tartalom helye 2"/>
          <p:cNvSpPr>
            <a:spLocks noGrp="1"/>
          </p:cNvSpPr>
          <p:nvPr>
            <p:ph idx="1"/>
          </p:nvPr>
        </p:nvSpPr>
        <p:spPr>
          <a:xfrm>
            <a:off x="688340" y="1866265"/>
            <a:ext cx="10815320" cy="4351338"/>
          </a:xfrm>
        </p:spPr>
        <p:txBody>
          <a:bodyPr/>
          <a:lstStyle/>
          <a:p>
            <a:r>
              <a:rPr lang="en-US" dirty="0" smtClean="0"/>
              <a:t>Edge preserve blurring smooths out fine details, but</a:t>
            </a:r>
          </a:p>
          <a:p>
            <a:r>
              <a:rPr lang="en-US" dirty="0" smtClean="0"/>
              <a:t>Image still has  gradients</a:t>
            </a:r>
          </a:p>
          <a:p>
            <a:r>
              <a:rPr lang="en-US" dirty="0" smtClean="0"/>
              <a:t>Some traditional techniques can’t mix colors, has no color gradients</a:t>
            </a:r>
          </a:p>
          <a:p>
            <a:pPr lvl="1"/>
            <a:r>
              <a:rPr lang="en-US" dirty="0" smtClean="0"/>
              <a:t>Lithography</a:t>
            </a:r>
          </a:p>
          <a:p>
            <a:pPr lvl="1"/>
            <a:r>
              <a:rPr lang="en-US" dirty="0" err="1" smtClean="0"/>
              <a:t>Cel</a:t>
            </a:r>
            <a:r>
              <a:rPr lang="en-US" dirty="0" smtClean="0"/>
              <a:t> paintings for traditional animation</a:t>
            </a:r>
          </a:p>
          <a:p>
            <a:pPr marL="457200" lvl="1" indent="0">
              <a:buNone/>
            </a:pPr>
            <a:r>
              <a:rPr lang="en-US" dirty="0" smtClean="0"/>
              <a:t>...</a:t>
            </a:r>
          </a:p>
          <a:p>
            <a:r>
              <a:rPr lang="en-US" dirty="0" smtClean="0"/>
              <a:t>We have to limit the number of tones on our images</a:t>
            </a:r>
            <a:endParaRPr lang="en-US" dirty="0"/>
          </a:p>
        </p:txBody>
      </p:sp>
    </p:spTree>
    <p:extLst>
      <p:ext uri="{BB962C8B-B14F-4D97-AF65-F5344CB8AC3E}">
        <p14:creationId xmlns:p14="http://schemas.microsoft.com/office/powerpoint/2010/main" val="780654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Luminance quantization</a:t>
            </a:r>
            <a:endParaRPr lang="en-US" dirty="0"/>
          </a:p>
        </p:txBody>
      </p:sp>
      <p:sp>
        <p:nvSpPr>
          <p:cNvPr id="3" name="Tartalom helye 2"/>
          <p:cNvSpPr>
            <a:spLocks noGrp="1"/>
          </p:cNvSpPr>
          <p:nvPr>
            <p:ph idx="1"/>
          </p:nvPr>
        </p:nvSpPr>
        <p:spPr>
          <a:xfrm>
            <a:off x="330200" y="1919578"/>
            <a:ext cx="11353800" cy="1577975"/>
          </a:xfrm>
        </p:spPr>
        <p:txBody>
          <a:bodyPr>
            <a:normAutofit fontScale="92500"/>
          </a:bodyPr>
          <a:lstStyle/>
          <a:p>
            <a:r>
              <a:rPr lang="en-US" dirty="0" smtClean="0"/>
              <a:t>Define N bins of luminance, and replace pixel luminance value with bin luminance</a:t>
            </a:r>
          </a:p>
          <a:p>
            <a:r>
              <a:rPr lang="en-US" dirty="0" smtClean="0"/>
              <a:t>Need to convert to a color space with luminance channel (e.g. YC</a:t>
            </a:r>
            <a:r>
              <a:rPr lang="hu-HU" dirty="0" smtClean="0"/>
              <a:t>b</a:t>
            </a:r>
            <a:r>
              <a:rPr lang="en-US" dirty="0" smtClean="0"/>
              <a:t>C</a:t>
            </a:r>
            <a:r>
              <a:rPr lang="hu-HU" dirty="0" smtClean="0"/>
              <a:t>r</a:t>
            </a:r>
            <a:r>
              <a:rPr lang="en-US" dirty="0" smtClean="0"/>
              <a:t> or </a:t>
            </a:r>
            <a:r>
              <a:rPr lang="en-US" dirty="0" err="1" smtClean="0"/>
              <a:t>CIELab</a:t>
            </a:r>
            <a:r>
              <a:rPr lang="en-US" dirty="0" smtClean="0"/>
              <a:t>)</a:t>
            </a:r>
          </a:p>
          <a:p>
            <a:r>
              <a:rPr lang="en-US" dirty="0" smtClean="0"/>
              <a:t>After quantization convert back to RGB</a:t>
            </a:r>
            <a:endParaRPr lang="en-US" dirty="0"/>
          </a:p>
        </p:txBody>
      </p:sp>
      <p:sp>
        <p:nvSpPr>
          <p:cNvPr id="4" name="Téglalap 3"/>
          <p:cNvSpPr/>
          <p:nvPr/>
        </p:nvSpPr>
        <p:spPr>
          <a:xfrm>
            <a:off x="1198880" y="3616960"/>
            <a:ext cx="5588000" cy="619760"/>
          </a:xfrm>
          <a:prstGeom prst="rect">
            <a:avLst/>
          </a:prstGeom>
          <a:gradFill flip="none" rotWithShape="1">
            <a:gsLst>
              <a:gs pos="0">
                <a:schemeClr val="accent1">
                  <a:lumMod val="0"/>
                </a:schemeClr>
              </a:gs>
              <a:gs pos="100000">
                <a:schemeClr val="accent1">
                  <a:lumMod val="0"/>
                  <a:lumOff val="10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églalap 4"/>
          <p:cNvSpPr/>
          <p:nvPr/>
        </p:nvSpPr>
        <p:spPr>
          <a:xfrm>
            <a:off x="1198880" y="5882640"/>
            <a:ext cx="5588000" cy="619760"/>
          </a:xfrm>
          <a:prstGeom prst="rect">
            <a:avLst/>
          </a:prstGeom>
          <a:gradFill flip="none" rotWithShape="1">
            <a:gsLst>
              <a:gs pos="64000">
                <a:schemeClr val="tx1">
                  <a:lumMod val="50000"/>
                  <a:lumOff val="50000"/>
                </a:schemeClr>
              </a:gs>
              <a:gs pos="35000">
                <a:schemeClr val="tx1">
                  <a:lumMod val="50000"/>
                  <a:lumOff val="50000"/>
                </a:schemeClr>
              </a:gs>
              <a:gs pos="68000">
                <a:srgbClr val="C8C8C8">
                  <a:lumMod val="0"/>
                  <a:lumOff val="100000"/>
                </a:srgbClr>
              </a:gs>
              <a:gs pos="31000">
                <a:srgbClr val="242424"/>
              </a:gs>
              <a:gs pos="0">
                <a:schemeClr val="accent1">
                  <a:lumMod val="0"/>
                </a:schemeClr>
              </a:gs>
              <a:gs pos="100000">
                <a:schemeClr val="accent1">
                  <a:lumMod val="0"/>
                  <a:lumOff val="10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áblázat 5"/>
          <p:cNvGraphicFramePr>
            <a:graphicFrameLocks noGrp="1"/>
          </p:cNvGraphicFramePr>
          <p:nvPr>
            <p:extLst>
              <p:ext uri="{D42A27DB-BD31-4B8C-83A1-F6EECF244321}">
                <p14:modId xmlns:p14="http://schemas.microsoft.com/office/powerpoint/2010/main" val="1007167341"/>
              </p:ext>
            </p:extLst>
          </p:nvPr>
        </p:nvGraphicFramePr>
        <p:xfrm>
          <a:off x="1198880" y="4729480"/>
          <a:ext cx="5588001" cy="619760"/>
        </p:xfrm>
        <a:graphic>
          <a:graphicData uri="http://schemas.openxmlformats.org/drawingml/2006/table">
            <a:tbl>
              <a:tblPr firstRow="1" bandRow="1">
                <a:tableStyleId>{5C22544A-7EE6-4342-B048-85BDC9FD1C3A}</a:tableStyleId>
              </a:tblPr>
              <a:tblGrid>
                <a:gridCol w="1862667">
                  <a:extLst>
                    <a:ext uri="{9D8B030D-6E8A-4147-A177-3AD203B41FA5}">
                      <a16:colId xmlns:a16="http://schemas.microsoft.com/office/drawing/2014/main" val="4152267186"/>
                    </a:ext>
                  </a:extLst>
                </a:gridCol>
                <a:gridCol w="1862667">
                  <a:extLst>
                    <a:ext uri="{9D8B030D-6E8A-4147-A177-3AD203B41FA5}">
                      <a16:colId xmlns:a16="http://schemas.microsoft.com/office/drawing/2014/main" val="837543556"/>
                    </a:ext>
                  </a:extLst>
                </a:gridCol>
                <a:gridCol w="1862667">
                  <a:extLst>
                    <a:ext uri="{9D8B030D-6E8A-4147-A177-3AD203B41FA5}">
                      <a16:colId xmlns:a16="http://schemas.microsoft.com/office/drawing/2014/main" val="1951600706"/>
                    </a:ext>
                  </a:extLst>
                </a:gridCol>
              </a:tblGrid>
              <a:tr h="6197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lumOff val="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3514696"/>
                  </a:ext>
                </a:extLst>
              </a:tr>
            </a:tbl>
          </a:graphicData>
        </a:graphic>
      </p:graphicFrame>
      <p:sp>
        <p:nvSpPr>
          <p:cNvPr id="7" name="Tartalom helye 2"/>
          <p:cNvSpPr txBox="1">
            <a:spLocks/>
          </p:cNvSpPr>
          <p:nvPr/>
        </p:nvSpPr>
        <p:spPr>
          <a:xfrm>
            <a:off x="7147560" y="3768714"/>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Original luminance values</a:t>
            </a:r>
            <a:endParaRPr lang="en-US" sz="1800" dirty="0"/>
          </a:p>
        </p:txBody>
      </p:sp>
      <p:sp>
        <p:nvSpPr>
          <p:cNvPr id="8" name="Tartalom helye 2"/>
          <p:cNvSpPr txBox="1">
            <a:spLocks/>
          </p:cNvSpPr>
          <p:nvPr/>
        </p:nvSpPr>
        <p:spPr>
          <a:xfrm>
            <a:off x="7147559" y="4729480"/>
            <a:ext cx="3835401" cy="6146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3 luminance bins</a:t>
            </a:r>
          </a:p>
          <a:p>
            <a:pPr marL="0" indent="0">
              <a:buFont typeface="Arial" panose="020B0604020202020204" pitchFamily="34" charset="0"/>
              <a:buNone/>
            </a:pPr>
            <a:r>
              <a:rPr lang="en-US" sz="1800" dirty="0" smtClean="0"/>
              <a:t>can be implemented with floor() or step()</a:t>
            </a:r>
            <a:endParaRPr lang="en-US" sz="1800" dirty="0"/>
          </a:p>
        </p:txBody>
      </p:sp>
      <p:sp>
        <p:nvSpPr>
          <p:cNvPr id="9" name="Tartalom helye 2"/>
          <p:cNvSpPr txBox="1">
            <a:spLocks/>
          </p:cNvSpPr>
          <p:nvPr/>
        </p:nvSpPr>
        <p:spPr>
          <a:xfrm>
            <a:off x="7147560" y="5882639"/>
            <a:ext cx="3926840" cy="61976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3 luminance with smooth transition</a:t>
            </a:r>
          </a:p>
          <a:p>
            <a:pPr marL="0" indent="0">
              <a:buFont typeface="Arial" panose="020B0604020202020204" pitchFamily="34" charset="0"/>
              <a:buNone/>
            </a:pPr>
            <a:r>
              <a:rPr lang="en-US" sz="1800" dirty="0" smtClean="0"/>
              <a:t>can be implemented with </a:t>
            </a:r>
            <a:r>
              <a:rPr lang="en-US" sz="1800" dirty="0" err="1" smtClean="0"/>
              <a:t>smoothstep</a:t>
            </a:r>
            <a:r>
              <a:rPr lang="en-US" sz="1800" dirty="0" smtClean="0"/>
              <a:t>()</a:t>
            </a:r>
            <a:endParaRPr lang="en-US" sz="1800" dirty="0"/>
          </a:p>
        </p:txBody>
      </p:sp>
    </p:spTree>
    <p:extLst>
      <p:ext uri="{BB962C8B-B14F-4D97-AF65-F5344CB8AC3E}">
        <p14:creationId xmlns:p14="http://schemas.microsoft.com/office/powerpoint/2010/main" val="319447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
            <a:ext cx="12192000" cy="812800"/>
          </a:xfrm>
        </p:spPr>
        <p:txBody>
          <a:bodyPr/>
          <a:lstStyle/>
          <a:p>
            <a:pPr algn="ctr"/>
            <a:r>
              <a:rPr lang="en-US" dirty="0" smtClean="0"/>
              <a:t>Luminance quantization as luminance transfer curves</a:t>
            </a:r>
            <a:endParaRPr lang="en-US" dirty="0"/>
          </a:p>
        </p:txBody>
      </p:sp>
      <p:sp>
        <p:nvSpPr>
          <p:cNvPr id="4" name="Téglalap 3"/>
          <p:cNvSpPr/>
          <p:nvPr/>
        </p:nvSpPr>
        <p:spPr>
          <a:xfrm>
            <a:off x="812800" y="1383596"/>
            <a:ext cx="5588000" cy="619760"/>
          </a:xfrm>
          <a:prstGeom prst="rect">
            <a:avLst/>
          </a:prstGeom>
          <a:gradFill flip="none" rotWithShape="1">
            <a:gsLst>
              <a:gs pos="0">
                <a:schemeClr val="accent1">
                  <a:lumMod val="0"/>
                </a:schemeClr>
              </a:gs>
              <a:gs pos="100000">
                <a:schemeClr val="accent1">
                  <a:lumMod val="0"/>
                  <a:lumOff val="10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églalap 4"/>
          <p:cNvSpPr/>
          <p:nvPr/>
        </p:nvSpPr>
        <p:spPr>
          <a:xfrm>
            <a:off x="812800" y="5333683"/>
            <a:ext cx="5588000" cy="619760"/>
          </a:xfrm>
          <a:prstGeom prst="rect">
            <a:avLst/>
          </a:prstGeom>
          <a:gradFill flip="none" rotWithShape="1">
            <a:gsLst>
              <a:gs pos="64000">
                <a:schemeClr val="tx1">
                  <a:lumMod val="50000"/>
                  <a:lumOff val="50000"/>
                </a:schemeClr>
              </a:gs>
              <a:gs pos="35000">
                <a:schemeClr val="tx1">
                  <a:lumMod val="50000"/>
                  <a:lumOff val="50000"/>
                </a:schemeClr>
              </a:gs>
              <a:gs pos="68000">
                <a:srgbClr val="C8C8C8">
                  <a:lumMod val="0"/>
                  <a:lumOff val="100000"/>
                </a:srgbClr>
              </a:gs>
              <a:gs pos="31000">
                <a:srgbClr val="242424"/>
              </a:gs>
              <a:gs pos="0">
                <a:schemeClr val="accent1">
                  <a:lumMod val="0"/>
                </a:schemeClr>
              </a:gs>
              <a:gs pos="100000">
                <a:schemeClr val="accent1">
                  <a:lumMod val="0"/>
                  <a:lumOff val="10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áblázat 5"/>
          <p:cNvGraphicFramePr>
            <a:graphicFrameLocks noGrp="1"/>
          </p:cNvGraphicFramePr>
          <p:nvPr>
            <p:extLst>
              <p:ext uri="{D42A27DB-BD31-4B8C-83A1-F6EECF244321}">
                <p14:modId xmlns:p14="http://schemas.microsoft.com/office/powerpoint/2010/main" val="3197956759"/>
              </p:ext>
            </p:extLst>
          </p:nvPr>
        </p:nvGraphicFramePr>
        <p:xfrm>
          <a:off x="812799" y="3393439"/>
          <a:ext cx="5588001" cy="619760"/>
        </p:xfrm>
        <a:graphic>
          <a:graphicData uri="http://schemas.openxmlformats.org/drawingml/2006/table">
            <a:tbl>
              <a:tblPr firstRow="1" bandRow="1">
                <a:tableStyleId>{5C22544A-7EE6-4342-B048-85BDC9FD1C3A}</a:tableStyleId>
              </a:tblPr>
              <a:tblGrid>
                <a:gridCol w="1862667">
                  <a:extLst>
                    <a:ext uri="{9D8B030D-6E8A-4147-A177-3AD203B41FA5}">
                      <a16:colId xmlns:a16="http://schemas.microsoft.com/office/drawing/2014/main" val="4152267186"/>
                    </a:ext>
                  </a:extLst>
                </a:gridCol>
                <a:gridCol w="1862667">
                  <a:extLst>
                    <a:ext uri="{9D8B030D-6E8A-4147-A177-3AD203B41FA5}">
                      <a16:colId xmlns:a16="http://schemas.microsoft.com/office/drawing/2014/main" val="837543556"/>
                    </a:ext>
                  </a:extLst>
                </a:gridCol>
                <a:gridCol w="1862667">
                  <a:extLst>
                    <a:ext uri="{9D8B030D-6E8A-4147-A177-3AD203B41FA5}">
                      <a16:colId xmlns:a16="http://schemas.microsoft.com/office/drawing/2014/main" val="1951600706"/>
                    </a:ext>
                  </a:extLst>
                </a:gridCol>
              </a:tblGrid>
              <a:tr h="6197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lumOff val="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3514696"/>
                  </a:ext>
                </a:extLst>
              </a:tr>
            </a:tbl>
          </a:graphicData>
        </a:graphic>
      </p:graphicFrame>
      <p:pic>
        <p:nvPicPr>
          <p:cNvPr id="7" name="Kép 6"/>
          <p:cNvPicPr>
            <a:picLocks noChangeAspect="1"/>
          </p:cNvPicPr>
          <p:nvPr/>
        </p:nvPicPr>
        <p:blipFill>
          <a:blip r:embed="rId2"/>
          <a:stretch>
            <a:fillRect/>
          </a:stretch>
        </p:blipFill>
        <p:spPr>
          <a:xfrm>
            <a:off x="8523874" y="671512"/>
            <a:ext cx="2123807" cy="2043929"/>
          </a:xfrm>
          <a:prstGeom prst="rect">
            <a:avLst/>
          </a:prstGeom>
        </p:spPr>
      </p:pic>
      <p:pic>
        <p:nvPicPr>
          <p:cNvPr id="8" name="Kép 7"/>
          <p:cNvPicPr>
            <a:picLocks noChangeAspect="1"/>
          </p:cNvPicPr>
          <p:nvPr/>
        </p:nvPicPr>
        <p:blipFill>
          <a:blip r:embed="rId2"/>
          <a:stretch>
            <a:fillRect/>
          </a:stretch>
        </p:blipFill>
        <p:spPr>
          <a:xfrm>
            <a:off x="8523873" y="2722880"/>
            <a:ext cx="2123807" cy="2043929"/>
          </a:xfrm>
          <a:prstGeom prst="rect">
            <a:avLst/>
          </a:prstGeom>
        </p:spPr>
      </p:pic>
      <p:pic>
        <p:nvPicPr>
          <p:cNvPr id="9" name="Kép 8"/>
          <p:cNvPicPr>
            <a:picLocks noChangeAspect="1"/>
          </p:cNvPicPr>
          <p:nvPr/>
        </p:nvPicPr>
        <p:blipFill>
          <a:blip r:embed="rId2"/>
          <a:stretch>
            <a:fillRect/>
          </a:stretch>
        </p:blipFill>
        <p:spPr>
          <a:xfrm>
            <a:off x="8523873" y="4774248"/>
            <a:ext cx="2123807" cy="2043929"/>
          </a:xfrm>
          <a:prstGeom prst="rect">
            <a:avLst/>
          </a:prstGeom>
        </p:spPr>
      </p:pic>
      <p:sp>
        <p:nvSpPr>
          <p:cNvPr id="10" name="Szabadkézi sokszög 9"/>
          <p:cNvSpPr/>
          <p:nvPr/>
        </p:nvSpPr>
        <p:spPr>
          <a:xfrm>
            <a:off x="8633460" y="2747010"/>
            <a:ext cx="1981200" cy="1885950"/>
          </a:xfrm>
          <a:custGeom>
            <a:avLst/>
            <a:gdLst>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2901 h 2035663"/>
              <a:gd name="connsiteX1" fmla="*/ 575310 w 1969770"/>
              <a:gd name="connsiteY1" fmla="*/ 1946711 h 2035663"/>
              <a:gd name="connsiteX2" fmla="*/ 613410 w 1969770"/>
              <a:gd name="connsiteY2" fmla="*/ 1009451 h 2035663"/>
              <a:gd name="connsiteX3" fmla="*/ 1363980 w 1969770"/>
              <a:gd name="connsiteY3" fmla="*/ 1005641 h 2035663"/>
              <a:gd name="connsiteX4" fmla="*/ 1367790 w 1969770"/>
              <a:gd name="connsiteY4" fmla="*/ 95051 h 2035663"/>
              <a:gd name="connsiteX5" fmla="*/ 1969770 w 1969770"/>
              <a:gd name="connsiteY5" fmla="*/ 64571 h 2035663"/>
              <a:gd name="connsiteX0" fmla="*/ 0 w 1969770"/>
              <a:gd name="connsiteY0" fmla="*/ 1895463 h 1988225"/>
              <a:gd name="connsiteX1" fmla="*/ 575310 w 1969770"/>
              <a:gd name="connsiteY1" fmla="*/ 1899273 h 1988225"/>
              <a:gd name="connsiteX2" fmla="*/ 613410 w 1969770"/>
              <a:gd name="connsiteY2" fmla="*/ 962013 h 1988225"/>
              <a:gd name="connsiteX3" fmla="*/ 1363980 w 1969770"/>
              <a:gd name="connsiteY3" fmla="*/ 958203 h 1988225"/>
              <a:gd name="connsiteX4" fmla="*/ 1367790 w 1969770"/>
              <a:gd name="connsiteY4" fmla="*/ 47613 h 1988225"/>
              <a:gd name="connsiteX5" fmla="*/ 1969770 w 1969770"/>
              <a:gd name="connsiteY5" fmla="*/ 17133 h 1988225"/>
              <a:gd name="connsiteX0" fmla="*/ 0 w 1969770"/>
              <a:gd name="connsiteY0" fmla="*/ 1878330 h 1971092"/>
              <a:gd name="connsiteX1" fmla="*/ 575310 w 1969770"/>
              <a:gd name="connsiteY1" fmla="*/ 1882140 h 1971092"/>
              <a:gd name="connsiteX2" fmla="*/ 613410 w 1969770"/>
              <a:gd name="connsiteY2" fmla="*/ 944880 h 1971092"/>
              <a:gd name="connsiteX3" fmla="*/ 1363980 w 1969770"/>
              <a:gd name="connsiteY3" fmla="*/ 941070 h 1971092"/>
              <a:gd name="connsiteX4" fmla="*/ 1367790 w 1969770"/>
              <a:gd name="connsiteY4" fmla="*/ 30480 h 1971092"/>
              <a:gd name="connsiteX5" fmla="*/ 1969770 w 1969770"/>
              <a:gd name="connsiteY5" fmla="*/ 0 h 1971092"/>
              <a:gd name="connsiteX0" fmla="*/ 0 w 1973580"/>
              <a:gd name="connsiteY0" fmla="*/ 1859280 h 1952042"/>
              <a:gd name="connsiteX1" fmla="*/ 575310 w 1973580"/>
              <a:gd name="connsiteY1" fmla="*/ 1863090 h 1952042"/>
              <a:gd name="connsiteX2" fmla="*/ 613410 w 1973580"/>
              <a:gd name="connsiteY2" fmla="*/ 925830 h 1952042"/>
              <a:gd name="connsiteX3" fmla="*/ 1363980 w 1973580"/>
              <a:gd name="connsiteY3" fmla="*/ 922020 h 1952042"/>
              <a:gd name="connsiteX4" fmla="*/ 1367790 w 1973580"/>
              <a:gd name="connsiteY4" fmla="*/ 11430 h 1952042"/>
              <a:gd name="connsiteX5" fmla="*/ 1973580 w 1973580"/>
              <a:gd name="connsiteY5" fmla="*/ 0 h 1952042"/>
              <a:gd name="connsiteX0" fmla="*/ 0 w 1973580"/>
              <a:gd name="connsiteY0" fmla="*/ 1859280 h 1952042"/>
              <a:gd name="connsiteX1" fmla="*/ 575310 w 1973580"/>
              <a:gd name="connsiteY1" fmla="*/ 1863090 h 1952042"/>
              <a:gd name="connsiteX2" fmla="*/ 613410 w 1973580"/>
              <a:gd name="connsiteY2" fmla="*/ 925830 h 1952042"/>
              <a:gd name="connsiteX3" fmla="*/ 1363980 w 1973580"/>
              <a:gd name="connsiteY3" fmla="*/ 922020 h 1952042"/>
              <a:gd name="connsiteX4" fmla="*/ 1367790 w 1973580"/>
              <a:gd name="connsiteY4" fmla="*/ 11430 h 1952042"/>
              <a:gd name="connsiteX5" fmla="*/ 1973580 w 1973580"/>
              <a:gd name="connsiteY5" fmla="*/ 0 h 1952042"/>
              <a:gd name="connsiteX0" fmla="*/ 0 w 1973580"/>
              <a:gd name="connsiteY0" fmla="*/ 1874520 h 1967282"/>
              <a:gd name="connsiteX1" fmla="*/ 575310 w 1973580"/>
              <a:gd name="connsiteY1" fmla="*/ 1878330 h 1967282"/>
              <a:gd name="connsiteX2" fmla="*/ 613410 w 1973580"/>
              <a:gd name="connsiteY2" fmla="*/ 941070 h 1967282"/>
              <a:gd name="connsiteX3" fmla="*/ 1363980 w 1973580"/>
              <a:gd name="connsiteY3" fmla="*/ 937260 h 1967282"/>
              <a:gd name="connsiteX4" fmla="*/ 1375410 w 1973580"/>
              <a:gd name="connsiteY4" fmla="*/ 0 h 1967282"/>
              <a:gd name="connsiteX5" fmla="*/ 1973580 w 1973580"/>
              <a:gd name="connsiteY5" fmla="*/ 15240 h 196728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7541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17789"/>
              <a:gd name="connsiteX1" fmla="*/ 609600 w 1981200"/>
              <a:gd name="connsiteY1" fmla="*/ 1874520 h 1917789"/>
              <a:gd name="connsiteX2" fmla="*/ 613410 w 1981200"/>
              <a:gd name="connsiteY2" fmla="*/ 952500 h 1917789"/>
              <a:gd name="connsiteX3" fmla="*/ 1363980 w 1981200"/>
              <a:gd name="connsiteY3" fmla="*/ 948690 h 1917789"/>
              <a:gd name="connsiteX4" fmla="*/ 1356360 w 1981200"/>
              <a:gd name="connsiteY4" fmla="*/ 11430 h 1917789"/>
              <a:gd name="connsiteX5" fmla="*/ 1981200 w 1981200"/>
              <a:gd name="connsiteY5" fmla="*/ 0 h 1917789"/>
              <a:gd name="connsiteX0" fmla="*/ 0 w 1981200"/>
              <a:gd name="connsiteY0" fmla="*/ 1885950 h 1885950"/>
              <a:gd name="connsiteX1" fmla="*/ 609600 w 1981200"/>
              <a:gd name="connsiteY1" fmla="*/ 1874520 h 1885950"/>
              <a:gd name="connsiteX2" fmla="*/ 613410 w 1981200"/>
              <a:gd name="connsiteY2" fmla="*/ 952500 h 1885950"/>
              <a:gd name="connsiteX3" fmla="*/ 1363980 w 1981200"/>
              <a:gd name="connsiteY3" fmla="*/ 948690 h 1885950"/>
              <a:gd name="connsiteX4" fmla="*/ 1356360 w 1981200"/>
              <a:gd name="connsiteY4" fmla="*/ 11430 h 1885950"/>
              <a:gd name="connsiteX5" fmla="*/ 1981200 w 1981200"/>
              <a:gd name="connsiteY5" fmla="*/ 0 h 1885950"/>
              <a:gd name="connsiteX0" fmla="*/ 0 w 1981200"/>
              <a:gd name="connsiteY0" fmla="*/ 1885950 h 1885950"/>
              <a:gd name="connsiteX1" fmla="*/ 609600 w 1981200"/>
              <a:gd name="connsiteY1" fmla="*/ 187452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1885950">
                <a:moveTo>
                  <a:pt x="0" y="1885950"/>
                </a:moveTo>
                <a:cubicBezTo>
                  <a:pt x="247967" y="1881822"/>
                  <a:pt x="419735" y="1870075"/>
                  <a:pt x="609600" y="1874520"/>
                </a:cubicBezTo>
                <a:cubicBezTo>
                  <a:pt x="605155" y="1669415"/>
                  <a:pt x="607695" y="1151255"/>
                  <a:pt x="613410" y="952500"/>
                </a:cubicBezTo>
                <a:cubicBezTo>
                  <a:pt x="840105" y="944245"/>
                  <a:pt x="1156891" y="941616"/>
                  <a:pt x="1363980" y="948690"/>
                </a:cubicBezTo>
                <a:cubicBezTo>
                  <a:pt x="1362710" y="681355"/>
                  <a:pt x="1365885" y="210185"/>
                  <a:pt x="1371600" y="7620"/>
                </a:cubicBezTo>
                <a:cubicBezTo>
                  <a:pt x="1544955" y="14605"/>
                  <a:pt x="1811020" y="3175"/>
                  <a:pt x="19812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zabadkézi sokszög 10"/>
          <p:cNvSpPr/>
          <p:nvPr/>
        </p:nvSpPr>
        <p:spPr>
          <a:xfrm>
            <a:off x="8595176" y="4789540"/>
            <a:ext cx="1981200" cy="1896137"/>
          </a:xfrm>
          <a:custGeom>
            <a:avLst/>
            <a:gdLst>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5096 h 2037858"/>
              <a:gd name="connsiteX1" fmla="*/ 575310 w 1969770"/>
              <a:gd name="connsiteY1" fmla="*/ 1948906 h 2037858"/>
              <a:gd name="connsiteX2" fmla="*/ 613410 w 1969770"/>
              <a:gd name="connsiteY2" fmla="*/ 1011646 h 2037858"/>
              <a:gd name="connsiteX3" fmla="*/ 1363980 w 1969770"/>
              <a:gd name="connsiteY3" fmla="*/ 1007836 h 2037858"/>
              <a:gd name="connsiteX4" fmla="*/ 1451610 w 1969770"/>
              <a:gd name="connsiteY4" fmla="*/ 93436 h 2037858"/>
              <a:gd name="connsiteX5" fmla="*/ 1969770 w 1969770"/>
              <a:gd name="connsiteY5" fmla="*/ 66766 h 203785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7336 h 2040098"/>
              <a:gd name="connsiteX1" fmla="*/ 575310 w 1969770"/>
              <a:gd name="connsiteY1" fmla="*/ 1951146 h 2040098"/>
              <a:gd name="connsiteX2" fmla="*/ 613410 w 1969770"/>
              <a:gd name="connsiteY2" fmla="*/ 1013886 h 2040098"/>
              <a:gd name="connsiteX3" fmla="*/ 1363980 w 1969770"/>
              <a:gd name="connsiteY3" fmla="*/ 1010076 h 2040098"/>
              <a:gd name="connsiteX4" fmla="*/ 1386840 w 1969770"/>
              <a:gd name="connsiteY4" fmla="*/ 91866 h 2040098"/>
              <a:gd name="connsiteX5" fmla="*/ 1969770 w 1969770"/>
              <a:gd name="connsiteY5" fmla="*/ 69006 h 2040098"/>
              <a:gd name="connsiteX0" fmla="*/ 0 w 1969770"/>
              <a:gd name="connsiteY0" fmla="*/ 1942901 h 2035663"/>
              <a:gd name="connsiteX1" fmla="*/ 575310 w 1969770"/>
              <a:gd name="connsiteY1" fmla="*/ 1946711 h 2035663"/>
              <a:gd name="connsiteX2" fmla="*/ 613410 w 1969770"/>
              <a:gd name="connsiteY2" fmla="*/ 1009451 h 2035663"/>
              <a:gd name="connsiteX3" fmla="*/ 1363980 w 1969770"/>
              <a:gd name="connsiteY3" fmla="*/ 1005641 h 2035663"/>
              <a:gd name="connsiteX4" fmla="*/ 1367790 w 1969770"/>
              <a:gd name="connsiteY4" fmla="*/ 95051 h 2035663"/>
              <a:gd name="connsiteX5" fmla="*/ 1969770 w 1969770"/>
              <a:gd name="connsiteY5" fmla="*/ 64571 h 2035663"/>
              <a:gd name="connsiteX0" fmla="*/ 0 w 1969770"/>
              <a:gd name="connsiteY0" fmla="*/ 1895463 h 1988225"/>
              <a:gd name="connsiteX1" fmla="*/ 575310 w 1969770"/>
              <a:gd name="connsiteY1" fmla="*/ 1899273 h 1988225"/>
              <a:gd name="connsiteX2" fmla="*/ 613410 w 1969770"/>
              <a:gd name="connsiteY2" fmla="*/ 962013 h 1988225"/>
              <a:gd name="connsiteX3" fmla="*/ 1363980 w 1969770"/>
              <a:gd name="connsiteY3" fmla="*/ 958203 h 1988225"/>
              <a:gd name="connsiteX4" fmla="*/ 1367790 w 1969770"/>
              <a:gd name="connsiteY4" fmla="*/ 47613 h 1988225"/>
              <a:gd name="connsiteX5" fmla="*/ 1969770 w 1969770"/>
              <a:gd name="connsiteY5" fmla="*/ 17133 h 1988225"/>
              <a:gd name="connsiteX0" fmla="*/ 0 w 1969770"/>
              <a:gd name="connsiteY0" fmla="*/ 1878330 h 1971092"/>
              <a:gd name="connsiteX1" fmla="*/ 575310 w 1969770"/>
              <a:gd name="connsiteY1" fmla="*/ 1882140 h 1971092"/>
              <a:gd name="connsiteX2" fmla="*/ 613410 w 1969770"/>
              <a:gd name="connsiteY2" fmla="*/ 944880 h 1971092"/>
              <a:gd name="connsiteX3" fmla="*/ 1363980 w 1969770"/>
              <a:gd name="connsiteY3" fmla="*/ 941070 h 1971092"/>
              <a:gd name="connsiteX4" fmla="*/ 1367790 w 1969770"/>
              <a:gd name="connsiteY4" fmla="*/ 30480 h 1971092"/>
              <a:gd name="connsiteX5" fmla="*/ 1969770 w 1969770"/>
              <a:gd name="connsiteY5" fmla="*/ 0 h 1971092"/>
              <a:gd name="connsiteX0" fmla="*/ 0 w 1973580"/>
              <a:gd name="connsiteY0" fmla="*/ 1859280 h 1952042"/>
              <a:gd name="connsiteX1" fmla="*/ 575310 w 1973580"/>
              <a:gd name="connsiteY1" fmla="*/ 1863090 h 1952042"/>
              <a:gd name="connsiteX2" fmla="*/ 613410 w 1973580"/>
              <a:gd name="connsiteY2" fmla="*/ 925830 h 1952042"/>
              <a:gd name="connsiteX3" fmla="*/ 1363980 w 1973580"/>
              <a:gd name="connsiteY3" fmla="*/ 922020 h 1952042"/>
              <a:gd name="connsiteX4" fmla="*/ 1367790 w 1973580"/>
              <a:gd name="connsiteY4" fmla="*/ 11430 h 1952042"/>
              <a:gd name="connsiteX5" fmla="*/ 1973580 w 1973580"/>
              <a:gd name="connsiteY5" fmla="*/ 0 h 1952042"/>
              <a:gd name="connsiteX0" fmla="*/ 0 w 1973580"/>
              <a:gd name="connsiteY0" fmla="*/ 1859280 h 1952042"/>
              <a:gd name="connsiteX1" fmla="*/ 575310 w 1973580"/>
              <a:gd name="connsiteY1" fmla="*/ 1863090 h 1952042"/>
              <a:gd name="connsiteX2" fmla="*/ 613410 w 1973580"/>
              <a:gd name="connsiteY2" fmla="*/ 925830 h 1952042"/>
              <a:gd name="connsiteX3" fmla="*/ 1363980 w 1973580"/>
              <a:gd name="connsiteY3" fmla="*/ 922020 h 1952042"/>
              <a:gd name="connsiteX4" fmla="*/ 1367790 w 1973580"/>
              <a:gd name="connsiteY4" fmla="*/ 11430 h 1952042"/>
              <a:gd name="connsiteX5" fmla="*/ 1973580 w 1973580"/>
              <a:gd name="connsiteY5" fmla="*/ 0 h 1952042"/>
              <a:gd name="connsiteX0" fmla="*/ 0 w 1973580"/>
              <a:gd name="connsiteY0" fmla="*/ 1874520 h 1967282"/>
              <a:gd name="connsiteX1" fmla="*/ 575310 w 1973580"/>
              <a:gd name="connsiteY1" fmla="*/ 1878330 h 1967282"/>
              <a:gd name="connsiteX2" fmla="*/ 613410 w 1973580"/>
              <a:gd name="connsiteY2" fmla="*/ 941070 h 1967282"/>
              <a:gd name="connsiteX3" fmla="*/ 1363980 w 1973580"/>
              <a:gd name="connsiteY3" fmla="*/ 937260 h 1967282"/>
              <a:gd name="connsiteX4" fmla="*/ 1375410 w 1973580"/>
              <a:gd name="connsiteY4" fmla="*/ 0 h 1967282"/>
              <a:gd name="connsiteX5" fmla="*/ 1973580 w 1973580"/>
              <a:gd name="connsiteY5" fmla="*/ 15240 h 196728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7541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78712"/>
              <a:gd name="connsiteX1" fmla="*/ 575310 w 1981200"/>
              <a:gd name="connsiteY1" fmla="*/ 1889760 h 1978712"/>
              <a:gd name="connsiteX2" fmla="*/ 613410 w 1981200"/>
              <a:gd name="connsiteY2" fmla="*/ 952500 h 1978712"/>
              <a:gd name="connsiteX3" fmla="*/ 1363980 w 1981200"/>
              <a:gd name="connsiteY3" fmla="*/ 948690 h 1978712"/>
              <a:gd name="connsiteX4" fmla="*/ 1356360 w 1981200"/>
              <a:gd name="connsiteY4" fmla="*/ 11430 h 1978712"/>
              <a:gd name="connsiteX5" fmla="*/ 1981200 w 1981200"/>
              <a:gd name="connsiteY5" fmla="*/ 0 h 1978712"/>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69546"/>
              <a:gd name="connsiteX1" fmla="*/ 609600 w 1981200"/>
              <a:gd name="connsiteY1" fmla="*/ 1874520 h 1969546"/>
              <a:gd name="connsiteX2" fmla="*/ 613410 w 1981200"/>
              <a:gd name="connsiteY2" fmla="*/ 952500 h 1969546"/>
              <a:gd name="connsiteX3" fmla="*/ 1363980 w 1981200"/>
              <a:gd name="connsiteY3" fmla="*/ 948690 h 1969546"/>
              <a:gd name="connsiteX4" fmla="*/ 1356360 w 1981200"/>
              <a:gd name="connsiteY4" fmla="*/ 11430 h 1969546"/>
              <a:gd name="connsiteX5" fmla="*/ 1981200 w 1981200"/>
              <a:gd name="connsiteY5" fmla="*/ 0 h 1969546"/>
              <a:gd name="connsiteX0" fmla="*/ 0 w 1981200"/>
              <a:gd name="connsiteY0" fmla="*/ 1885950 h 1917789"/>
              <a:gd name="connsiteX1" fmla="*/ 609600 w 1981200"/>
              <a:gd name="connsiteY1" fmla="*/ 1874520 h 1917789"/>
              <a:gd name="connsiteX2" fmla="*/ 613410 w 1981200"/>
              <a:gd name="connsiteY2" fmla="*/ 952500 h 1917789"/>
              <a:gd name="connsiteX3" fmla="*/ 1363980 w 1981200"/>
              <a:gd name="connsiteY3" fmla="*/ 948690 h 1917789"/>
              <a:gd name="connsiteX4" fmla="*/ 1356360 w 1981200"/>
              <a:gd name="connsiteY4" fmla="*/ 11430 h 1917789"/>
              <a:gd name="connsiteX5" fmla="*/ 1981200 w 1981200"/>
              <a:gd name="connsiteY5" fmla="*/ 0 h 1917789"/>
              <a:gd name="connsiteX0" fmla="*/ 0 w 1981200"/>
              <a:gd name="connsiteY0" fmla="*/ 1885950 h 1885950"/>
              <a:gd name="connsiteX1" fmla="*/ 609600 w 1981200"/>
              <a:gd name="connsiteY1" fmla="*/ 1874520 h 1885950"/>
              <a:gd name="connsiteX2" fmla="*/ 613410 w 1981200"/>
              <a:gd name="connsiteY2" fmla="*/ 952500 h 1885950"/>
              <a:gd name="connsiteX3" fmla="*/ 1363980 w 1981200"/>
              <a:gd name="connsiteY3" fmla="*/ 948690 h 1885950"/>
              <a:gd name="connsiteX4" fmla="*/ 1356360 w 1981200"/>
              <a:gd name="connsiteY4" fmla="*/ 11430 h 1885950"/>
              <a:gd name="connsiteX5" fmla="*/ 1981200 w 1981200"/>
              <a:gd name="connsiteY5" fmla="*/ 0 h 1885950"/>
              <a:gd name="connsiteX0" fmla="*/ 0 w 1981200"/>
              <a:gd name="connsiteY0" fmla="*/ 1885950 h 1885950"/>
              <a:gd name="connsiteX1" fmla="*/ 609600 w 1981200"/>
              <a:gd name="connsiteY1" fmla="*/ 187452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5950"/>
              <a:gd name="connsiteX1" fmla="*/ 609600 w 1981200"/>
              <a:gd name="connsiteY1" fmla="*/ 187452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5950"/>
              <a:gd name="connsiteX1" fmla="*/ 497840 w 1981200"/>
              <a:gd name="connsiteY1" fmla="*/ 183134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5950"/>
              <a:gd name="connsiteX1" fmla="*/ 497840 w 1981200"/>
              <a:gd name="connsiteY1" fmla="*/ 183134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5950"/>
              <a:gd name="connsiteX1" fmla="*/ 497840 w 1981200"/>
              <a:gd name="connsiteY1" fmla="*/ 183134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5950"/>
              <a:gd name="connsiteX1" fmla="*/ 497840 w 1981200"/>
              <a:gd name="connsiteY1" fmla="*/ 1831340 h 1885950"/>
              <a:gd name="connsiteX2" fmla="*/ 613410 w 1981200"/>
              <a:gd name="connsiteY2" fmla="*/ 952500 h 1885950"/>
              <a:gd name="connsiteX3" fmla="*/ 1363980 w 1981200"/>
              <a:gd name="connsiteY3" fmla="*/ 948690 h 1885950"/>
              <a:gd name="connsiteX4" fmla="*/ 1371600 w 1981200"/>
              <a:gd name="connsiteY4" fmla="*/ 7620 h 1885950"/>
              <a:gd name="connsiteX5" fmla="*/ 1981200 w 1981200"/>
              <a:gd name="connsiteY5" fmla="*/ 0 h 1885950"/>
              <a:gd name="connsiteX0" fmla="*/ 0 w 1981200"/>
              <a:gd name="connsiteY0" fmla="*/ 1885950 h 1887793"/>
              <a:gd name="connsiteX1" fmla="*/ 497840 w 1981200"/>
              <a:gd name="connsiteY1" fmla="*/ 1831340 h 1887793"/>
              <a:gd name="connsiteX2" fmla="*/ 613410 w 1981200"/>
              <a:gd name="connsiteY2" fmla="*/ 952500 h 1887793"/>
              <a:gd name="connsiteX3" fmla="*/ 1363980 w 1981200"/>
              <a:gd name="connsiteY3" fmla="*/ 94869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363980 w 1981200"/>
              <a:gd name="connsiteY3" fmla="*/ 94869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363980 w 1981200"/>
              <a:gd name="connsiteY3" fmla="*/ 94869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320800 w 1981200"/>
              <a:gd name="connsiteY3" fmla="*/ 84455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320800 w 1981200"/>
              <a:gd name="connsiteY3" fmla="*/ 84455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320800 w 1981200"/>
              <a:gd name="connsiteY3" fmla="*/ 84455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257300 w 1981200"/>
              <a:gd name="connsiteY3" fmla="*/ 77597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257300 w 1981200"/>
              <a:gd name="connsiteY3" fmla="*/ 775970 h 1887793"/>
              <a:gd name="connsiteX4" fmla="*/ 1371600 w 1981200"/>
              <a:gd name="connsiteY4" fmla="*/ 7620 h 1887793"/>
              <a:gd name="connsiteX5" fmla="*/ 1981200 w 1981200"/>
              <a:gd name="connsiteY5" fmla="*/ 0 h 1887793"/>
              <a:gd name="connsiteX0" fmla="*/ 0 w 1981200"/>
              <a:gd name="connsiteY0" fmla="*/ 1885950 h 1887793"/>
              <a:gd name="connsiteX1" fmla="*/ 497840 w 1981200"/>
              <a:gd name="connsiteY1" fmla="*/ 1831340 h 1887793"/>
              <a:gd name="connsiteX2" fmla="*/ 613410 w 1981200"/>
              <a:gd name="connsiteY2" fmla="*/ 952500 h 1887793"/>
              <a:gd name="connsiteX3" fmla="*/ 1257300 w 1981200"/>
              <a:gd name="connsiteY3" fmla="*/ 775970 h 1887793"/>
              <a:gd name="connsiteX4" fmla="*/ 1371600 w 1981200"/>
              <a:gd name="connsiteY4" fmla="*/ 7620 h 1887793"/>
              <a:gd name="connsiteX5" fmla="*/ 1981200 w 1981200"/>
              <a:gd name="connsiteY5" fmla="*/ 0 h 1887793"/>
              <a:gd name="connsiteX0" fmla="*/ 0 w 1981200"/>
              <a:gd name="connsiteY0" fmla="*/ 1937111 h 1938954"/>
              <a:gd name="connsiteX1" fmla="*/ 497840 w 1981200"/>
              <a:gd name="connsiteY1" fmla="*/ 1882501 h 1938954"/>
              <a:gd name="connsiteX2" fmla="*/ 613410 w 1981200"/>
              <a:gd name="connsiteY2" fmla="*/ 1003661 h 1938954"/>
              <a:gd name="connsiteX3" fmla="*/ 1206500 w 1981200"/>
              <a:gd name="connsiteY3" fmla="*/ 827131 h 1938954"/>
              <a:gd name="connsiteX4" fmla="*/ 1371600 w 1981200"/>
              <a:gd name="connsiteY4" fmla="*/ 58781 h 1938954"/>
              <a:gd name="connsiteX5" fmla="*/ 1981200 w 1981200"/>
              <a:gd name="connsiteY5" fmla="*/ 51161 h 1938954"/>
              <a:gd name="connsiteX0" fmla="*/ 0 w 1981200"/>
              <a:gd name="connsiteY0" fmla="*/ 1888959 h 1890802"/>
              <a:gd name="connsiteX1" fmla="*/ 497840 w 1981200"/>
              <a:gd name="connsiteY1" fmla="*/ 1834349 h 1890802"/>
              <a:gd name="connsiteX2" fmla="*/ 613410 w 1981200"/>
              <a:gd name="connsiteY2" fmla="*/ 955509 h 1890802"/>
              <a:gd name="connsiteX3" fmla="*/ 1206500 w 1981200"/>
              <a:gd name="connsiteY3" fmla="*/ 778979 h 1890802"/>
              <a:gd name="connsiteX4" fmla="*/ 1348740 w 1981200"/>
              <a:gd name="connsiteY4" fmla="*/ 96989 h 1890802"/>
              <a:gd name="connsiteX5" fmla="*/ 1981200 w 1981200"/>
              <a:gd name="connsiteY5" fmla="*/ 3009 h 1890802"/>
              <a:gd name="connsiteX0" fmla="*/ 0 w 1981200"/>
              <a:gd name="connsiteY0" fmla="*/ 1888959 h 1888959"/>
              <a:gd name="connsiteX1" fmla="*/ 497840 w 1981200"/>
              <a:gd name="connsiteY1" fmla="*/ 1791169 h 1888959"/>
              <a:gd name="connsiteX2" fmla="*/ 613410 w 1981200"/>
              <a:gd name="connsiteY2" fmla="*/ 955509 h 1888959"/>
              <a:gd name="connsiteX3" fmla="*/ 1206500 w 1981200"/>
              <a:gd name="connsiteY3" fmla="*/ 778979 h 1888959"/>
              <a:gd name="connsiteX4" fmla="*/ 1348740 w 1981200"/>
              <a:gd name="connsiteY4" fmla="*/ 96989 h 1888959"/>
              <a:gd name="connsiteX5" fmla="*/ 1981200 w 1981200"/>
              <a:gd name="connsiteY5" fmla="*/ 3009 h 1888959"/>
              <a:gd name="connsiteX0" fmla="*/ 0 w 1981200"/>
              <a:gd name="connsiteY0" fmla="*/ 1888959 h 1888959"/>
              <a:gd name="connsiteX1" fmla="*/ 497840 w 1981200"/>
              <a:gd name="connsiteY1" fmla="*/ 1791169 h 1888959"/>
              <a:gd name="connsiteX2" fmla="*/ 613410 w 1981200"/>
              <a:gd name="connsiteY2" fmla="*/ 955509 h 1888959"/>
              <a:gd name="connsiteX3" fmla="*/ 1206500 w 1981200"/>
              <a:gd name="connsiteY3" fmla="*/ 778979 h 1888959"/>
              <a:gd name="connsiteX4" fmla="*/ 1348740 w 1981200"/>
              <a:gd name="connsiteY4" fmla="*/ 96989 h 1888959"/>
              <a:gd name="connsiteX5" fmla="*/ 1981200 w 1981200"/>
              <a:gd name="connsiteY5" fmla="*/ 3009 h 1888959"/>
              <a:gd name="connsiteX0" fmla="*/ 0 w 1981200"/>
              <a:gd name="connsiteY0" fmla="*/ 1888959 h 1897456"/>
              <a:gd name="connsiteX1" fmla="*/ 497840 w 1981200"/>
              <a:gd name="connsiteY1" fmla="*/ 1791169 h 1897456"/>
              <a:gd name="connsiteX2" fmla="*/ 664210 w 1981200"/>
              <a:gd name="connsiteY2" fmla="*/ 960589 h 1897456"/>
              <a:gd name="connsiteX3" fmla="*/ 1206500 w 1981200"/>
              <a:gd name="connsiteY3" fmla="*/ 778979 h 1897456"/>
              <a:gd name="connsiteX4" fmla="*/ 1348740 w 1981200"/>
              <a:gd name="connsiteY4" fmla="*/ 96989 h 1897456"/>
              <a:gd name="connsiteX5" fmla="*/ 1981200 w 1981200"/>
              <a:gd name="connsiteY5" fmla="*/ 3009 h 1897456"/>
              <a:gd name="connsiteX0" fmla="*/ 0 w 1981200"/>
              <a:gd name="connsiteY0" fmla="*/ 1888959 h 1894029"/>
              <a:gd name="connsiteX1" fmla="*/ 497840 w 1981200"/>
              <a:gd name="connsiteY1" fmla="*/ 1791169 h 1894029"/>
              <a:gd name="connsiteX2" fmla="*/ 641350 w 1981200"/>
              <a:gd name="connsiteY2" fmla="*/ 1029169 h 1894029"/>
              <a:gd name="connsiteX3" fmla="*/ 1206500 w 1981200"/>
              <a:gd name="connsiteY3" fmla="*/ 778979 h 1894029"/>
              <a:gd name="connsiteX4" fmla="*/ 1348740 w 1981200"/>
              <a:gd name="connsiteY4" fmla="*/ 96989 h 1894029"/>
              <a:gd name="connsiteX5" fmla="*/ 1981200 w 1981200"/>
              <a:gd name="connsiteY5" fmla="*/ 3009 h 1894029"/>
              <a:gd name="connsiteX0" fmla="*/ 0 w 1981200"/>
              <a:gd name="connsiteY0" fmla="*/ 1892915 h 1897985"/>
              <a:gd name="connsiteX1" fmla="*/ 497840 w 1981200"/>
              <a:gd name="connsiteY1" fmla="*/ 1795125 h 1897985"/>
              <a:gd name="connsiteX2" fmla="*/ 641350 w 1981200"/>
              <a:gd name="connsiteY2" fmla="*/ 1033125 h 1897985"/>
              <a:gd name="connsiteX3" fmla="*/ 1209040 w 1981200"/>
              <a:gd name="connsiteY3" fmla="*/ 869295 h 1897985"/>
              <a:gd name="connsiteX4" fmla="*/ 1348740 w 1981200"/>
              <a:gd name="connsiteY4" fmla="*/ 100945 h 1897985"/>
              <a:gd name="connsiteX5" fmla="*/ 1981200 w 1981200"/>
              <a:gd name="connsiteY5" fmla="*/ 6965 h 1897985"/>
              <a:gd name="connsiteX0" fmla="*/ 0 w 1981200"/>
              <a:gd name="connsiteY0" fmla="*/ 1894214 h 1899284"/>
              <a:gd name="connsiteX1" fmla="*/ 497840 w 1981200"/>
              <a:gd name="connsiteY1" fmla="*/ 1796424 h 1899284"/>
              <a:gd name="connsiteX2" fmla="*/ 641350 w 1981200"/>
              <a:gd name="connsiteY2" fmla="*/ 1034424 h 1899284"/>
              <a:gd name="connsiteX3" fmla="*/ 1214120 w 1981200"/>
              <a:gd name="connsiteY3" fmla="*/ 895994 h 1899284"/>
              <a:gd name="connsiteX4" fmla="*/ 1348740 w 1981200"/>
              <a:gd name="connsiteY4" fmla="*/ 102244 h 1899284"/>
              <a:gd name="connsiteX5" fmla="*/ 1981200 w 1981200"/>
              <a:gd name="connsiteY5" fmla="*/ 8264 h 1899284"/>
              <a:gd name="connsiteX0" fmla="*/ 0 w 1981200"/>
              <a:gd name="connsiteY0" fmla="*/ 1886792 h 1891862"/>
              <a:gd name="connsiteX1" fmla="*/ 497840 w 1981200"/>
              <a:gd name="connsiteY1" fmla="*/ 1789002 h 1891862"/>
              <a:gd name="connsiteX2" fmla="*/ 641350 w 1981200"/>
              <a:gd name="connsiteY2" fmla="*/ 1027002 h 1891862"/>
              <a:gd name="connsiteX3" fmla="*/ 1214120 w 1981200"/>
              <a:gd name="connsiteY3" fmla="*/ 888572 h 1891862"/>
              <a:gd name="connsiteX4" fmla="*/ 1343660 w 1981200"/>
              <a:gd name="connsiteY4" fmla="*/ 120222 h 1891862"/>
              <a:gd name="connsiteX5" fmla="*/ 1981200 w 1981200"/>
              <a:gd name="connsiteY5" fmla="*/ 842 h 1891862"/>
              <a:gd name="connsiteX0" fmla="*/ 0 w 1981200"/>
              <a:gd name="connsiteY0" fmla="*/ 1894690 h 1899760"/>
              <a:gd name="connsiteX1" fmla="*/ 497840 w 1981200"/>
              <a:gd name="connsiteY1" fmla="*/ 1796900 h 1899760"/>
              <a:gd name="connsiteX2" fmla="*/ 641350 w 1981200"/>
              <a:gd name="connsiteY2" fmla="*/ 1034900 h 1899760"/>
              <a:gd name="connsiteX3" fmla="*/ 1214120 w 1981200"/>
              <a:gd name="connsiteY3" fmla="*/ 896470 h 1899760"/>
              <a:gd name="connsiteX4" fmla="*/ 1343660 w 1981200"/>
              <a:gd name="connsiteY4" fmla="*/ 128120 h 1899760"/>
              <a:gd name="connsiteX5" fmla="*/ 1981200 w 1981200"/>
              <a:gd name="connsiteY5" fmla="*/ 8740 h 1899760"/>
              <a:gd name="connsiteX0" fmla="*/ 0 w 1981200"/>
              <a:gd name="connsiteY0" fmla="*/ 1885950 h 1891020"/>
              <a:gd name="connsiteX1" fmla="*/ 497840 w 1981200"/>
              <a:gd name="connsiteY1" fmla="*/ 1788160 h 1891020"/>
              <a:gd name="connsiteX2" fmla="*/ 641350 w 1981200"/>
              <a:gd name="connsiteY2" fmla="*/ 1026160 h 1891020"/>
              <a:gd name="connsiteX3" fmla="*/ 1214120 w 1981200"/>
              <a:gd name="connsiteY3" fmla="*/ 887730 h 1891020"/>
              <a:gd name="connsiteX4" fmla="*/ 1343660 w 1981200"/>
              <a:gd name="connsiteY4" fmla="*/ 119380 h 1891020"/>
              <a:gd name="connsiteX5" fmla="*/ 1981200 w 1981200"/>
              <a:gd name="connsiteY5" fmla="*/ 0 h 1891020"/>
              <a:gd name="connsiteX0" fmla="*/ 0 w 1981200"/>
              <a:gd name="connsiteY0" fmla="*/ 1888254 h 1893324"/>
              <a:gd name="connsiteX1" fmla="*/ 497840 w 1981200"/>
              <a:gd name="connsiteY1" fmla="*/ 1790464 h 1893324"/>
              <a:gd name="connsiteX2" fmla="*/ 641350 w 1981200"/>
              <a:gd name="connsiteY2" fmla="*/ 1028464 h 1893324"/>
              <a:gd name="connsiteX3" fmla="*/ 1214120 w 1981200"/>
              <a:gd name="connsiteY3" fmla="*/ 890034 h 1893324"/>
              <a:gd name="connsiteX4" fmla="*/ 1397000 w 1981200"/>
              <a:gd name="connsiteY4" fmla="*/ 103904 h 1893324"/>
              <a:gd name="connsiteX5" fmla="*/ 1981200 w 1981200"/>
              <a:gd name="connsiteY5" fmla="*/ 2304 h 1893324"/>
              <a:gd name="connsiteX0" fmla="*/ 0 w 1981200"/>
              <a:gd name="connsiteY0" fmla="*/ 1887075 h 1892145"/>
              <a:gd name="connsiteX1" fmla="*/ 497840 w 1981200"/>
              <a:gd name="connsiteY1" fmla="*/ 1789285 h 1892145"/>
              <a:gd name="connsiteX2" fmla="*/ 641350 w 1981200"/>
              <a:gd name="connsiteY2" fmla="*/ 1027285 h 1892145"/>
              <a:gd name="connsiteX3" fmla="*/ 1214120 w 1981200"/>
              <a:gd name="connsiteY3" fmla="*/ 888855 h 1892145"/>
              <a:gd name="connsiteX4" fmla="*/ 1343660 w 1981200"/>
              <a:gd name="connsiteY4" fmla="*/ 107805 h 1892145"/>
              <a:gd name="connsiteX5" fmla="*/ 1981200 w 1981200"/>
              <a:gd name="connsiteY5" fmla="*/ 1125 h 1892145"/>
              <a:gd name="connsiteX0" fmla="*/ 0 w 1981200"/>
              <a:gd name="connsiteY0" fmla="*/ 1891269 h 1896339"/>
              <a:gd name="connsiteX1" fmla="*/ 497840 w 1981200"/>
              <a:gd name="connsiteY1" fmla="*/ 1793479 h 1896339"/>
              <a:gd name="connsiteX2" fmla="*/ 641350 w 1981200"/>
              <a:gd name="connsiteY2" fmla="*/ 1031479 h 1896339"/>
              <a:gd name="connsiteX3" fmla="*/ 1214120 w 1981200"/>
              <a:gd name="connsiteY3" fmla="*/ 893049 h 1896339"/>
              <a:gd name="connsiteX4" fmla="*/ 1343660 w 1981200"/>
              <a:gd name="connsiteY4" fmla="*/ 111999 h 1896339"/>
              <a:gd name="connsiteX5" fmla="*/ 1981200 w 1981200"/>
              <a:gd name="connsiteY5" fmla="*/ 5319 h 1896339"/>
              <a:gd name="connsiteX0" fmla="*/ 0 w 1981200"/>
              <a:gd name="connsiteY0" fmla="*/ 1889945 h 1895015"/>
              <a:gd name="connsiteX1" fmla="*/ 497840 w 1981200"/>
              <a:gd name="connsiteY1" fmla="*/ 1792155 h 1895015"/>
              <a:gd name="connsiteX2" fmla="*/ 641350 w 1981200"/>
              <a:gd name="connsiteY2" fmla="*/ 1030155 h 1895015"/>
              <a:gd name="connsiteX3" fmla="*/ 1214120 w 1981200"/>
              <a:gd name="connsiteY3" fmla="*/ 891725 h 1895015"/>
              <a:gd name="connsiteX4" fmla="*/ 1343660 w 1981200"/>
              <a:gd name="connsiteY4" fmla="*/ 110675 h 1895015"/>
              <a:gd name="connsiteX5" fmla="*/ 1981200 w 1981200"/>
              <a:gd name="connsiteY5" fmla="*/ 3995 h 1895015"/>
              <a:gd name="connsiteX0" fmla="*/ 0 w 1981200"/>
              <a:gd name="connsiteY0" fmla="*/ 1890266 h 1895336"/>
              <a:gd name="connsiteX1" fmla="*/ 497840 w 1981200"/>
              <a:gd name="connsiteY1" fmla="*/ 1792476 h 1895336"/>
              <a:gd name="connsiteX2" fmla="*/ 641350 w 1981200"/>
              <a:gd name="connsiteY2" fmla="*/ 1030476 h 1895336"/>
              <a:gd name="connsiteX3" fmla="*/ 1275080 w 1981200"/>
              <a:gd name="connsiteY3" fmla="*/ 902206 h 1895336"/>
              <a:gd name="connsiteX4" fmla="*/ 1343660 w 1981200"/>
              <a:gd name="connsiteY4" fmla="*/ 110996 h 1895336"/>
              <a:gd name="connsiteX5" fmla="*/ 1981200 w 1981200"/>
              <a:gd name="connsiteY5" fmla="*/ 4316 h 1895336"/>
              <a:gd name="connsiteX0" fmla="*/ 0 w 1981200"/>
              <a:gd name="connsiteY0" fmla="*/ 1891067 h 1896137"/>
              <a:gd name="connsiteX1" fmla="*/ 497840 w 1981200"/>
              <a:gd name="connsiteY1" fmla="*/ 1793277 h 1896137"/>
              <a:gd name="connsiteX2" fmla="*/ 641350 w 1981200"/>
              <a:gd name="connsiteY2" fmla="*/ 1031277 h 1896137"/>
              <a:gd name="connsiteX3" fmla="*/ 1275080 w 1981200"/>
              <a:gd name="connsiteY3" fmla="*/ 903007 h 1896137"/>
              <a:gd name="connsiteX4" fmla="*/ 1414780 w 1981200"/>
              <a:gd name="connsiteY4" fmla="*/ 109257 h 1896137"/>
              <a:gd name="connsiteX5" fmla="*/ 1981200 w 1981200"/>
              <a:gd name="connsiteY5" fmla="*/ 5117 h 18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1896137">
                <a:moveTo>
                  <a:pt x="0" y="1891067"/>
                </a:moveTo>
                <a:cubicBezTo>
                  <a:pt x="247967" y="1886939"/>
                  <a:pt x="390948" y="1936575"/>
                  <a:pt x="497840" y="1793277"/>
                </a:cubicBezTo>
                <a:cubicBezTo>
                  <a:pt x="604732" y="1649979"/>
                  <a:pt x="511810" y="1179655"/>
                  <a:pt x="641350" y="1031277"/>
                </a:cubicBezTo>
                <a:cubicBezTo>
                  <a:pt x="770890" y="882899"/>
                  <a:pt x="1146175" y="1056677"/>
                  <a:pt x="1275080" y="903007"/>
                </a:cubicBezTo>
                <a:cubicBezTo>
                  <a:pt x="1403985" y="749337"/>
                  <a:pt x="1297093" y="258905"/>
                  <a:pt x="1414780" y="109257"/>
                </a:cubicBezTo>
                <a:cubicBezTo>
                  <a:pt x="1532467" y="-40391"/>
                  <a:pt x="1811020" y="8292"/>
                  <a:pt x="1981200" y="511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522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06896" y="1"/>
            <a:ext cx="6943424" cy="721360"/>
          </a:xfrm>
        </p:spPr>
        <p:txBody>
          <a:bodyPr/>
          <a:lstStyle/>
          <a:p>
            <a:r>
              <a:rPr lang="en-US" dirty="0" smtClean="0"/>
              <a:t>Luminance quantization</a:t>
            </a:r>
            <a:endParaRPr lang="en-US" dirty="0"/>
          </a:p>
        </p:txBody>
      </p:sp>
      <p:pic>
        <p:nvPicPr>
          <p:cNvPr id="5" name="Tartalom helye 4"/>
          <p:cNvPicPr>
            <a:picLocks noGrp="1" noChangeAspect="1"/>
          </p:cNvPicPr>
          <p:nvPr>
            <p:ph idx="1"/>
          </p:nvPr>
        </p:nvPicPr>
        <p:blipFill>
          <a:blip r:embed="rId2"/>
          <a:stretch>
            <a:fillRect/>
          </a:stretch>
        </p:blipFill>
        <p:spPr>
          <a:xfrm>
            <a:off x="123825" y="692246"/>
            <a:ext cx="3730410" cy="2533281"/>
          </a:xfrm>
          <a:prstGeom prst="rect">
            <a:avLst/>
          </a:prstGeom>
        </p:spPr>
      </p:pic>
      <p:pic>
        <p:nvPicPr>
          <p:cNvPr id="4" name="Kép 3"/>
          <p:cNvPicPr>
            <a:picLocks noChangeAspect="1"/>
          </p:cNvPicPr>
          <p:nvPr/>
        </p:nvPicPr>
        <p:blipFill>
          <a:blip r:embed="rId3"/>
          <a:stretch>
            <a:fillRect/>
          </a:stretch>
        </p:blipFill>
        <p:spPr>
          <a:xfrm>
            <a:off x="129358" y="3830788"/>
            <a:ext cx="3724877" cy="2529523"/>
          </a:xfrm>
          <a:prstGeom prst="rect">
            <a:avLst/>
          </a:prstGeom>
        </p:spPr>
      </p:pic>
      <p:pic>
        <p:nvPicPr>
          <p:cNvPr id="6" name="Kép 5"/>
          <p:cNvPicPr>
            <a:picLocks noChangeAspect="1"/>
          </p:cNvPicPr>
          <p:nvPr/>
        </p:nvPicPr>
        <p:blipFill>
          <a:blip r:embed="rId4"/>
          <a:stretch>
            <a:fillRect/>
          </a:stretch>
        </p:blipFill>
        <p:spPr>
          <a:xfrm>
            <a:off x="4568610" y="1264026"/>
            <a:ext cx="3696335" cy="2510141"/>
          </a:xfrm>
          <a:prstGeom prst="rect">
            <a:avLst/>
          </a:prstGeom>
        </p:spPr>
      </p:pic>
      <p:pic>
        <p:nvPicPr>
          <p:cNvPr id="7" name="Kép 6"/>
          <p:cNvPicPr>
            <a:picLocks noChangeAspect="1"/>
          </p:cNvPicPr>
          <p:nvPr/>
        </p:nvPicPr>
        <p:blipFill>
          <a:blip r:embed="rId5"/>
          <a:stretch>
            <a:fillRect/>
          </a:stretch>
        </p:blipFill>
        <p:spPr>
          <a:xfrm>
            <a:off x="4506896" y="4236720"/>
            <a:ext cx="3696335" cy="2510140"/>
          </a:xfrm>
          <a:prstGeom prst="rect">
            <a:avLst/>
          </a:prstGeom>
        </p:spPr>
      </p:pic>
      <p:pic>
        <p:nvPicPr>
          <p:cNvPr id="8" name="Kép 7"/>
          <p:cNvPicPr>
            <a:picLocks noChangeAspect="1"/>
          </p:cNvPicPr>
          <p:nvPr/>
        </p:nvPicPr>
        <p:blipFill>
          <a:blip r:embed="rId6"/>
          <a:stretch>
            <a:fillRect/>
          </a:stretch>
        </p:blipFill>
        <p:spPr>
          <a:xfrm>
            <a:off x="8363585" y="1253676"/>
            <a:ext cx="3726815" cy="2530839"/>
          </a:xfrm>
          <a:prstGeom prst="rect">
            <a:avLst/>
          </a:prstGeom>
        </p:spPr>
      </p:pic>
      <p:pic>
        <p:nvPicPr>
          <p:cNvPr id="9" name="Kép 8"/>
          <p:cNvPicPr>
            <a:picLocks noChangeAspect="1"/>
          </p:cNvPicPr>
          <p:nvPr/>
        </p:nvPicPr>
        <p:blipFill>
          <a:blip r:embed="rId7"/>
          <a:stretch>
            <a:fillRect/>
          </a:stretch>
        </p:blipFill>
        <p:spPr>
          <a:xfrm>
            <a:off x="8363585" y="4238999"/>
            <a:ext cx="3721520" cy="2527243"/>
          </a:xfrm>
          <a:prstGeom prst="rect">
            <a:avLst/>
          </a:prstGeom>
        </p:spPr>
      </p:pic>
      <p:sp>
        <p:nvSpPr>
          <p:cNvPr id="10" name="Tartalom helye 2"/>
          <p:cNvSpPr txBox="1">
            <a:spLocks/>
          </p:cNvSpPr>
          <p:nvPr/>
        </p:nvSpPr>
        <p:spPr>
          <a:xfrm>
            <a:off x="264093" y="6360311"/>
            <a:ext cx="3449873" cy="4680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Anisotropic </a:t>
            </a:r>
            <a:r>
              <a:rPr lang="en-US" sz="1800" dirty="0" err="1" smtClean="0"/>
              <a:t>Kuwahara</a:t>
            </a:r>
            <a:r>
              <a:rPr lang="en-US" sz="1800" dirty="0" smtClean="0"/>
              <a:t> filtered image</a:t>
            </a:r>
            <a:endParaRPr lang="en-US" sz="1800" dirty="0"/>
          </a:p>
        </p:txBody>
      </p:sp>
      <p:sp>
        <p:nvSpPr>
          <p:cNvPr id="11" name="Tartalom helye 2"/>
          <p:cNvSpPr txBox="1">
            <a:spLocks/>
          </p:cNvSpPr>
          <p:nvPr/>
        </p:nvSpPr>
        <p:spPr>
          <a:xfrm>
            <a:off x="264093" y="345118"/>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Luminance</a:t>
            </a:r>
            <a:endParaRPr lang="en-US" sz="1800" dirty="0"/>
          </a:p>
        </p:txBody>
      </p:sp>
      <p:cxnSp>
        <p:nvCxnSpPr>
          <p:cNvPr id="13" name="Egyenes összekötő nyíllal 12"/>
          <p:cNvCxnSpPr>
            <a:stCxn id="4" idx="0"/>
            <a:endCxn id="5" idx="2"/>
          </p:cNvCxnSpPr>
          <p:nvPr/>
        </p:nvCxnSpPr>
        <p:spPr>
          <a:xfrm flipH="1" flipV="1">
            <a:off x="1989030" y="3225527"/>
            <a:ext cx="2767" cy="6052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Görbe összekötő 15"/>
          <p:cNvCxnSpPr>
            <a:stCxn id="5" idx="3"/>
            <a:endCxn id="6" idx="1"/>
          </p:cNvCxnSpPr>
          <p:nvPr/>
        </p:nvCxnSpPr>
        <p:spPr>
          <a:xfrm>
            <a:off x="3854235" y="1958887"/>
            <a:ext cx="714375" cy="56021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Görbe összekötő 17"/>
          <p:cNvCxnSpPr>
            <a:stCxn id="5" idx="3"/>
            <a:endCxn id="7" idx="1"/>
          </p:cNvCxnSpPr>
          <p:nvPr/>
        </p:nvCxnSpPr>
        <p:spPr>
          <a:xfrm>
            <a:off x="3854235" y="1958887"/>
            <a:ext cx="652661" cy="353290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artalom helye 2"/>
          <p:cNvSpPr txBox="1">
            <a:spLocks/>
          </p:cNvSpPr>
          <p:nvPr/>
        </p:nvSpPr>
        <p:spPr>
          <a:xfrm>
            <a:off x="4630126" y="919108"/>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Quantize to 10 luminance bins</a:t>
            </a:r>
            <a:endParaRPr lang="en-US" sz="1800" dirty="0"/>
          </a:p>
        </p:txBody>
      </p:sp>
      <p:sp>
        <p:nvSpPr>
          <p:cNvPr id="21" name="Tartalom helye 2"/>
          <p:cNvSpPr txBox="1">
            <a:spLocks/>
          </p:cNvSpPr>
          <p:nvPr/>
        </p:nvSpPr>
        <p:spPr>
          <a:xfrm>
            <a:off x="4630126" y="3879629"/>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Quantize to 5 luminance bins</a:t>
            </a:r>
            <a:endParaRPr lang="en-US" sz="1800" dirty="0"/>
          </a:p>
        </p:txBody>
      </p:sp>
      <p:sp>
        <p:nvSpPr>
          <p:cNvPr id="22" name="Tartalom helye 2"/>
          <p:cNvSpPr txBox="1">
            <a:spLocks/>
          </p:cNvSpPr>
          <p:nvPr/>
        </p:nvSpPr>
        <p:spPr>
          <a:xfrm>
            <a:off x="8363585" y="936086"/>
            <a:ext cx="3721520" cy="3279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Final image with 10 luminance bins</a:t>
            </a:r>
            <a:endParaRPr lang="en-US" sz="1800" dirty="0"/>
          </a:p>
        </p:txBody>
      </p:sp>
      <p:sp>
        <p:nvSpPr>
          <p:cNvPr id="23" name="Tartalom helye 2"/>
          <p:cNvSpPr txBox="1">
            <a:spLocks/>
          </p:cNvSpPr>
          <p:nvPr/>
        </p:nvSpPr>
        <p:spPr>
          <a:xfrm>
            <a:off x="8363585" y="3908780"/>
            <a:ext cx="3721520" cy="3279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Final image with 5 luminance bins</a:t>
            </a:r>
            <a:endParaRPr lang="en-US" sz="1800" dirty="0"/>
          </a:p>
        </p:txBody>
      </p:sp>
    </p:spTree>
    <p:extLst>
      <p:ext uri="{BB962C8B-B14F-4D97-AF65-F5344CB8AC3E}">
        <p14:creationId xmlns:p14="http://schemas.microsoft.com/office/powerpoint/2010/main" val="1058904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quantization</a:t>
            </a:r>
            <a:endParaRPr lang="en-US" dirty="0"/>
          </a:p>
        </p:txBody>
      </p:sp>
      <p:sp>
        <p:nvSpPr>
          <p:cNvPr id="3" name="Tartalom helye 2"/>
          <p:cNvSpPr>
            <a:spLocks noGrp="1"/>
          </p:cNvSpPr>
          <p:nvPr>
            <p:ph idx="1"/>
          </p:nvPr>
        </p:nvSpPr>
        <p:spPr>
          <a:xfrm>
            <a:off x="838200" y="1825625"/>
            <a:ext cx="6597615" cy="4351338"/>
          </a:xfrm>
        </p:spPr>
        <p:txBody>
          <a:bodyPr/>
          <a:lstStyle/>
          <a:p>
            <a:r>
              <a:rPr lang="en-US" dirty="0" smtClean="0"/>
              <a:t>With </a:t>
            </a:r>
            <a:r>
              <a:rPr lang="en-US" dirty="0" err="1" smtClean="0"/>
              <a:t>lumina</a:t>
            </a:r>
            <a:r>
              <a:rPr lang="hu-HU" dirty="0" smtClean="0"/>
              <a:t>n</a:t>
            </a:r>
            <a:r>
              <a:rPr lang="en-US" dirty="0" err="1" smtClean="0"/>
              <a:t>ce</a:t>
            </a:r>
            <a:r>
              <a:rPr lang="en-US" dirty="0" smtClean="0"/>
              <a:t> quantization the luminance channel has no gradient, but </a:t>
            </a:r>
            <a:r>
              <a:rPr lang="en-US" dirty="0" err="1" smtClean="0"/>
              <a:t>chroma</a:t>
            </a:r>
            <a:r>
              <a:rPr lang="en-US" dirty="0" smtClean="0"/>
              <a:t> channels still have</a:t>
            </a:r>
          </a:p>
          <a:p>
            <a:r>
              <a:rPr lang="en-US" dirty="0" smtClean="0"/>
              <a:t>We still have smooth color changes within a luminance bin</a:t>
            </a:r>
          </a:p>
          <a:p>
            <a:r>
              <a:rPr lang="en-US" dirty="0" smtClean="0"/>
              <a:t>Chroma can also be quantized</a:t>
            </a:r>
          </a:p>
          <a:p>
            <a:r>
              <a:rPr lang="en-US" dirty="0" smtClean="0"/>
              <a:t>We assign a color palette to the image</a:t>
            </a:r>
          </a:p>
          <a:p>
            <a:r>
              <a:rPr lang="en-US" dirty="0" smtClean="0"/>
              <a:t>For each pixel we choose the closest color from the palette</a:t>
            </a:r>
          </a:p>
        </p:txBody>
      </p:sp>
      <p:pic>
        <p:nvPicPr>
          <p:cNvPr id="4" name="Kép 3"/>
          <p:cNvPicPr>
            <a:picLocks noChangeAspect="1"/>
          </p:cNvPicPr>
          <p:nvPr/>
        </p:nvPicPr>
        <p:blipFill>
          <a:blip r:embed="rId2"/>
          <a:stretch>
            <a:fillRect/>
          </a:stretch>
        </p:blipFill>
        <p:spPr>
          <a:xfrm>
            <a:off x="8093737" y="1998063"/>
            <a:ext cx="3637114" cy="3200400"/>
          </a:xfrm>
          <a:prstGeom prst="rect">
            <a:avLst/>
          </a:prstGeom>
        </p:spPr>
      </p:pic>
      <p:cxnSp>
        <p:nvCxnSpPr>
          <p:cNvPr id="6" name="Egyenes összekötő nyíllal 5"/>
          <p:cNvCxnSpPr/>
          <p:nvPr/>
        </p:nvCxnSpPr>
        <p:spPr>
          <a:xfrm>
            <a:off x="6096000" y="3598263"/>
            <a:ext cx="3683620" cy="1373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556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quantization questions</a:t>
            </a:r>
            <a:endParaRPr lang="en-US" dirty="0"/>
          </a:p>
        </p:txBody>
      </p:sp>
      <p:sp>
        <p:nvSpPr>
          <p:cNvPr id="3" name="Tartalom helye 2"/>
          <p:cNvSpPr>
            <a:spLocks noGrp="1"/>
          </p:cNvSpPr>
          <p:nvPr>
            <p:ph idx="1"/>
          </p:nvPr>
        </p:nvSpPr>
        <p:spPr>
          <a:xfrm>
            <a:off x="838200" y="1825625"/>
            <a:ext cx="10736766" cy="4351338"/>
          </a:xfrm>
        </p:spPr>
        <p:txBody>
          <a:bodyPr/>
          <a:lstStyle/>
          <a:p>
            <a:r>
              <a:rPr lang="en-US" dirty="0" smtClean="0"/>
              <a:t>Choosing nearest palette pixel needs pixel value difference. How to calculate it?</a:t>
            </a:r>
          </a:p>
          <a:p>
            <a:pPr lvl="1"/>
            <a:r>
              <a:rPr lang="en-US" dirty="0" smtClean="0"/>
              <a:t>Difference should be calculated in a perceptually even color space like </a:t>
            </a:r>
            <a:r>
              <a:rPr lang="en-US" dirty="0" err="1" smtClean="0"/>
              <a:t>CIELab</a:t>
            </a:r>
            <a:endParaRPr lang="en-US" dirty="0" smtClean="0"/>
          </a:p>
          <a:p>
            <a:pPr lvl="1"/>
            <a:r>
              <a:rPr lang="en-US" dirty="0" smtClean="0"/>
              <a:t>For efficiency reasons we can choose YC</a:t>
            </a:r>
            <a:r>
              <a:rPr lang="hu-HU" dirty="0" smtClean="0"/>
              <a:t>b</a:t>
            </a:r>
            <a:r>
              <a:rPr lang="en-US" dirty="0" smtClean="0"/>
              <a:t>C</a:t>
            </a:r>
            <a:r>
              <a:rPr lang="hu-HU" dirty="0" smtClean="0"/>
              <a:t>r</a:t>
            </a:r>
            <a:r>
              <a:rPr lang="en-US" dirty="0" smtClean="0"/>
              <a:t> too</a:t>
            </a:r>
          </a:p>
          <a:p>
            <a:pPr lvl="1"/>
            <a:r>
              <a:rPr lang="en-US" dirty="0" smtClean="0"/>
              <a:t>Using RGB space Euclidian distance is usually not sufficient</a:t>
            </a:r>
          </a:p>
          <a:p>
            <a:r>
              <a:rPr lang="en-US" dirty="0" smtClean="0"/>
              <a:t>How to construct color palette?</a:t>
            </a:r>
          </a:p>
          <a:p>
            <a:pPr lvl="1"/>
            <a:r>
              <a:rPr lang="en-US" dirty="0" smtClean="0"/>
              <a:t>It can be defined by artist (should match image content)</a:t>
            </a:r>
          </a:p>
          <a:p>
            <a:pPr lvl="1"/>
            <a:r>
              <a:rPr lang="en-US" dirty="0" smtClean="0"/>
              <a:t>We can define it automatically from the image. It needs the preprocessing of the input image and clustering its pixels. It is time consuming for real</a:t>
            </a:r>
            <a:r>
              <a:rPr lang="hu-HU" dirty="0" smtClean="0"/>
              <a:t>-</a:t>
            </a:r>
            <a:r>
              <a:rPr lang="en-US" dirty="0" smtClean="0"/>
              <a:t>time applications.</a:t>
            </a:r>
          </a:p>
        </p:txBody>
      </p:sp>
    </p:spTree>
    <p:extLst>
      <p:ext uri="{BB962C8B-B14F-4D97-AF65-F5344CB8AC3E}">
        <p14:creationId xmlns:p14="http://schemas.microsoft.com/office/powerpoint/2010/main" val="2419119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
            <a:ext cx="12192000" cy="721360"/>
          </a:xfrm>
        </p:spPr>
        <p:txBody>
          <a:bodyPr>
            <a:normAutofit/>
          </a:bodyPr>
          <a:lstStyle/>
          <a:p>
            <a:r>
              <a:rPr lang="en-US" dirty="0" smtClean="0"/>
              <a:t>Color quantization with automatic palette generation</a:t>
            </a:r>
            <a:endParaRPr lang="en-US" dirty="0"/>
          </a:p>
        </p:txBody>
      </p:sp>
      <p:pic>
        <p:nvPicPr>
          <p:cNvPr id="4" name="Kép 3"/>
          <p:cNvPicPr>
            <a:picLocks noChangeAspect="1"/>
          </p:cNvPicPr>
          <p:nvPr/>
        </p:nvPicPr>
        <p:blipFill>
          <a:blip r:embed="rId2"/>
          <a:stretch>
            <a:fillRect/>
          </a:stretch>
        </p:blipFill>
        <p:spPr>
          <a:xfrm>
            <a:off x="3962779" y="721361"/>
            <a:ext cx="3724877" cy="2529523"/>
          </a:xfrm>
          <a:prstGeom prst="rect">
            <a:avLst/>
          </a:prstGeom>
        </p:spPr>
      </p:pic>
      <p:sp>
        <p:nvSpPr>
          <p:cNvPr id="10" name="Tartalom helye 2"/>
          <p:cNvSpPr txBox="1">
            <a:spLocks/>
          </p:cNvSpPr>
          <p:nvPr/>
        </p:nvSpPr>
        <p:spPr>
          <a:xfrm>
            <a:off x="393930" y="1876034"/>
            <a:ext cx="3449873" cy="4680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Anisotropic </a:t>
            </a:r>
            <a:r>
              <a:rPr lang="en-US" sz="1800" dirty="0" err="1" smtClean="0"/>
              <a:t>Kuwahara</a:t>
            </a:r>
            <a:r>
              <a:rPr lang="en-US" sz="1800" dirty="0" smtClean="0"/>
              <a:t> filtered image</a:t>
            </a:r>
            <a:endParaRPr lang="en-US" sz="1800" dirty="0"/>
          </a:p>
        </p:txBody>
      </p:sp>
      <p:sp>
        <p:nvSpPr>
          <p:cNvPr id="19" name="Tartalom helye 2"/>
          <p:cNvSpPr txBox="1">
            <a:spLocks/>
          </p:cNvSpPr>
          <p:nvPr/>
        </p:nvSpPr>
        <p:spPr>
          <a:xfrm>
            <a:off x="1382887" y="6510069"/>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Quantize to 5 colors</a:t>
            </a:r>
            <a:endParaRPr lang="en-US" sz="1800" dirty="0"/>
          </a:p>
        </p:txBody>
      </p:sp>
      <p:pic>
        <p:nvPicPr>
          <p:cNvPr id="12" name="Kép 11"/>
          <p:cNvPicPr>
            <a:picLocks noChangeAspect="1"/>
          </p:cNvPicPr>
          <p:nvPr/>
        </p:nvPicPr>
        <p:blipFill>
          <a:blip r:embed="rId3"/>
          <a:stretch>
            <a:fillRect/>
          </a:stretch>
        </p:blipFill>
        <p:spPr>
          <a:xfrm>
            <a:off x="6323164" y="3498714"/>
            <a:ext cx="4296789" cy="2917902"/>
          </a:xfrm>
          <a:prstGeom prst="rect">
            <a:avLst/>
          </a:prstGeom>
        </p:spPr>
      </p:pic>
      <p:pic>
        <p:nvPicPr>
          <p:cNvPr id="14" name="Kép 13"/>
          <p:cNvPicPr>
            <a:picLocks noChangeAspect="1"/>
          </p:cNvPicPr>
          <p:nvPr/>
        </p:nvPicPr>
        <p:blipFill>
          <a:blip r:embed="rId4"/>
          <a:stretch>
            <a:fillRect/>
          </a:stretch>
        </p:blipFill>
        <p:spPr>
          <a:xfrm>
            <a:off x="1070942" y="3498714"/>
            <a:ext cx="4296789" cy="2917902"/>
          </a:xfrm>
          <a:prstGeom prst="rect">
            <a:avLst/>
          </a:prstGeom>
        </p:spPr>
      </p:pic>
      <p:sp>
        <p:nvSpPr>
          <p:cNvPr id="24" name="Tartalom helye 2"/>
          <p:cNvSpPr txBox="1">
            <a:spLocks/>
          </p:cNvSpPr>
          <p:nvPr/>
        </p:nvSpPr>
        <p:spPr>
          <a:xfrm>
            <a:off x="6869286" y="6510069"/>
            <a:ext cx="3449873" cy="46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Quantize to 20 colors</a:t>
            </a:r>
            <a:endParaRPr lang="en-US" sz="1800" dirty="0"/>
          </a:p>
        </p:txBody>
      </p:sp>
      <p:pic>
        <p:nvPicPr>
          <p:cNvPr id="15" name="Kép 14"/>
          <p:cNvPicPr>
            <a:picLocks noChangeAspect="1"/>
          </p:cNvPicPr>
          <p:nvPr/>
        </p:nvPicPr>
        <p:blipFill>
          <a:blip r:embed="rId5"/>
          <a:stretch>
            <a:fillRect/>
          </a:stretch>
        </p:blipFill>
        <p:spPr>
          <a:xfrm>
            <a:off x="9784132" y="1225747"/>
            <a:ext cx="1996068" cy="1628030"/>
          </a:xfrm>
          <a:prstGeom prst="rect">
            <a:avLst/>
          </a:prstGeom>
        </p:spPr>
      </p:pic>
      <p:sp>
        <p:nvSpPr>
          <p:cNvPr id="25" name="Tartalom helye 2"/>
          <p:cNvSpPr txBox="1">
            <a:spLocks/>
          </p:cNvSpPr>
          <p:nvPr/>
        </p:nvSpPr>
        <p:spPr>
          <a:xfrm>
            <a:off x="9824956" y="2853777"/>
            <a:ext cx="1970908" cy="363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No color gradients</a:t>
            </a:r>
            <a:endParaRPr lang="en-US" sz="1800" dirty="0"/>
          </a:p>
        </p:txBody>
      </p:sp>
    </p:spTree>
    <p:extLst>
      <p:ext uri="{BB962C8B-B14F-4D97-AF65-F5344CB8AC3E}">
        <p14:creationId xmlns:p14="http://schemas.microsoft.com/office/powerpoint/2010/main" val="1044006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simplification workflow</a:t>
            </a:r>
            <a:endParaRPr lang="en-US" dirty="0"/>
          </a:p>
        </p:txBody>
      </p:sp>
      <p:sp>
        <p:nvSpPr>
          <p:cNvPr id="3" name="Tartalom helye 2"/>
          <p:cNvSpPr>
            <a:spLocks noGrp="1"/>
          </p:cNvSpPr>
          <p:nvPr>
            <p:ph idx="1"/>
          </p:nvPr>
        </p:nvSpPr>
        <p:spPr/>
        <p:txBody>
          <a:bodyPr/>
          <a:lstStyle/>
          <a:p>
            <a:r>
              <a:rPr lang="en-US" dirty="0" smtClean="0"/>
              <a:t>Using what we learnt so far and from lecture about edge detection we can build up the main components of an image simplification workflow:</a:t>
            </a:r>
          </a:p>
          <a:p>
            <a:pPr marL="514350" indent="-514350">
              <a:buFont typeface="+mj-lt"/>
              <a:buAutoNum type="arabicPeriod"/>
            </a:pPr>
            <a:r>
              <a:rPr lang="en-US" dirty="0" smtClean="0"/>
              <a:t>Convert image to </a:t>
            </a:r>
            <a:r>
              <a:rPr lang="en-US" dirty="0" err="1" smtClean="0"/>
              <a:t>CIELab</a:t>
            </a:r>
            <a:r>
              <a:rPr lang="en-US" dirty="0" smtClean="0"/>
              <a:t> or </a:t>
            </a:r>
            <a:r>
              <a:rPr lang="en-US" dirty="0" err="1" smtClean="0"/>
              <a:t>YCbCr</a:t>
            </a:r>
            <a:endParaRPr lang="en-US" dirty="0" smtClean="0"/>
          </a:p>
          <a:p>
            <a:pPr marL="514350" indent="-514350">
              <a:buFont typeface="+mj-lt"/>
              <a:buAutoNum type="arabicPeriod"/>
            </a:pPr>
            <a:r>
              <a:rPr lang="en-US" dirty="0" smtClean="0"/>
              <a:t>Apply edge preserve smoothing (Bilateral/SNN/</a:t>
            </a:r>
            <a:r>
              <a:rPr lang="en-US" dirty="0" err="1" smtClean="0"/>
              <a:t>Kuwahara</a:t>
            </a:r>
            <a:r>
              <a:rPr lang="en-US" dirty="0" smtClean="0"/>
              <a:t>)</a:t>
            </a:r>
          </a:p>
          <a:p>
            <a:pPr marL="514350" indent="-514350">
              <a:buFont typeface="+mj-lt"/>
              <a:buAutoNum type="arabicPeriod"/>
            </a:pPr>
            <a:r>
              <a:rPr lang="en-US" dirty="0" smtClean="0"/>
              <a:t>Extract edges (contours) from smooth image (Sobel/</a:t>
            </a:r>
            <a:r>
              <a:rPr lang="en-US" dirty="0" err="1" smtClean="0"/>
              <a:t>LoG</a:t>
            </a:r>
            <a:r>
              <a:rPr lang="en-US" dirty="0" smtClean="0"/>
              <a:t>/</a:t>
            </a:r>
            <a:r>
              <a:rPr lang="en-US" dirty="0" err="1" smtClean="0"/>
              <a:t>DoG</a:t>
            </a:r>
            <a:r>
              <a:rPr lang="en-US" dirty="0" smtClean="0"/>
              <a:t>)</a:t>
            </a:r>
          </a:p>
          <a:p>
            <a:pPr marL="514350" indent="-514350">
              <a:buFont typeface="+mj-lt"/>
              <a:buAutoNum type="arabicPeriod"/>
            </a:pPr>
            <a:r>
              <a:rPr lang="en-US" dirty="0" smtClean="0"/>
              <a:t>Quantize luminance or color of smooth image</a:t>
            </a:r>
          </a:p>
          <a:p>
            <a:pPr marL="514350" indent="-514350">
              <a:buFont typeface="+mj-lt"/>
              <a:buAutoNum type="arabicPeriod"/>
            </a:pPr>
            <a:r>
              <a:rPr lang="en-US" dirty="0" smtClean="0"/>
              <a:t>Combine quantized image with contours</a:t>
            </a:r>
            <a:endParaRPr lang="en-US" dirty="0"/>
          </a:p>
        </p:txBody>
      </p:sp>
    </p:spTree>
    <p:extLst>
      <p:ext uri="{BB962C8B-B14F-4D97-AF65-F5344CB8AC3E}">
        <p14:creationId xmlns:p14="http://schemas.microsoft.com/office/powerpoint/2010/main" val="2212700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7360920" cy="1016000"/>
          </a:xfrm>
        </p:spPr>
        <p:txBody>
          <a:bodyPr/>
          <a:lstStyle/>
          <a:p>
            <a:pPr algn="ctr"/>
            <a:r>
              <a:rPr lang="en-US" dirty="0" smtClean="0"/>
              <a:t>Image simplification workflow</a:t>
            </a:r>
            <a:endParaRPr lang="en-US" dirty="0"/>
          </a:p>
        </p:txBody>
      </p:sp>
      <p:sp>
        <p:nvSpPr>
          <p:cNvPr id="3" name="Tartalom helye 2"/>
          <p:cNvSpPr>
            <a:spLocks noGrp="1"/>
          </p:cNvSpPr>
          <p:nvPr>
            <p:ph idx="1"/>
          </p:nvPr>
        </p:nvSpPr>
        <p:spPr/>
        <p:txBody>
          <a:bodyPr/>
          <a:lstStyle/>
          <a:p>
            <a:endParaRPr lang="en-US" dirty="0"/>
          </a:p>
        </p:txBody>
      </p:sp>
      <p:pic>
        <p:nvPicPr>
          <p:cNvPr id="4" name="Kép 3"/>
          <p:cNvPicPr>
            <a:picLocks noChangeAspect="1"/>
          </p:cNvPicPr>
          <p:nvPr/>
        </p:nvPicPr>
        <p:blipFill>
          <a:blip r:embed="rId2"/>
          <a:stretch>
            <a:fillRect/>
          </a:stretch>
        </p:blipFill>
        <p:spPr>
          <a:xfrm>
            <a:off x="248907" y="993300"/>
            <a:ext cx="11104893" cy="5301932"/>
          </a:xfrm>
          <a:prstGeom prst="rect">
            <a:avLst/>
          </a:prstGeom>
        </p:spPr>
      </p:pic>
      <p:sp>
        <p:nvSpPr>
          <p:cNvPr id="5" name="Téglalap 4"/>
          <p:cNvSpPr/>
          <p:nvPr/>
        </p:nvSpPr>
        <p:spPr>
          <a:xfrm>
            <a:off x="86366" y="6413500"/>
            <a:ext cx="11968480" cy="307777"/>
          </a:xfrm>
          <a:prstGeom prst="rect">
            <a:avLst/>
          </a:prstGeom>
        </p:spPr>
        <p:txBody>
          <a:bodyPr wrap="square">
            <a:spAutoFit/>
          </a:bodyPr>
          <a:lstStyle/>
          <a:p>
            <a:pPr algn="ctr"/>
            <a:r>
              <a:rPr lang="en-US" sz="1400" dirty="0" err="1" smtClean="0">
                <a:latin typeface="Times-Roman"/>
              </a:rPr>
              <a:t>W</a:t>
            </a:r>
            <a:r>
              <a:rPr lang="en-US" sz="1400" dirty="0" err="1" smtClean="0">
                <a:latin typeface="Times-RomanSC"/>
              </a:rPr>
              <a:t>innemöller</a:t>
            </a:r>
            <a:r>
              <a:rPr lang="en-US" sz="1400" dirty="0" smtClean="0">
                <a:latin typeface="Times-RomanSC"/>
              </a:rPr>
              <a:t> </a:t>
            </a:r>
            <a:r>
              <a:rPr lang="en-US" sz="1400" dirty="0" smtClean="0">
                <a:latin typeface="Times-Roman"/>
              </a:rPr>
              <a:t>H., O</a:t>
            </a:r>
            <a:r>
              <a:rPr lang="en-US" sz="1400" dirty="0" smtClean="0">
                <a:latin typeface="Times-RomanSC"/>
              </a:rPr>
              <a:t>lsen </a:t>
            </a:r>
            <a:r>
              <a:rPr lang="en-US" sz="1400" dirty="0" smtClean="0">
                <a:latin typeface="Times-Roman"/>
              </a:rPr>
              <a:t>S. C., G</a:t>
            </a:r>
            <a:r>
              <a:rPr lang="en-US" sz="1400" dirty="0" smtClean="0">
                <a:latin typeface="Times-RomanSC"/>
              </a:rPr>
              <a:t>ooch </a:t>
            </a:r>
            <a:r>
              <a:rPr lang="en-US" sz="1400" dirty="0" smtClean="0">
                <a:latin typeface="Times-Roman"/>
              </a:rPr>
              <a:t>B.: Real-time video abstraction. In </a:t>
            </a:r>
            <a:r>
              <a:rPr lang="en-US" sz="1400" i="1" dirty="0" smtClean="0">
                <a:latin typeface="Times-Italic"/>
              </a:rPr>
              <a:t>SIGGRAPH ’06: ACM SIGGRAPH 2006 Papers </a:t>
            </a:r>
            <a:r>
              <a:rPr lang="en-US" sz="1400" dirty="0" smtClean="0">
                <a:latin typeface="Times-Roman"/>
              </a:rPr>
              <a:t>(2006), pp. 1221–1226.</a:t>
            </a:r>
            <a:endParaRPr lang="en-US" sz="1400" dirty="0"/>
          </a:p>
        </p:txBody>
      </p:sp>
      <p:sp>
        <p:nvSpPr>
          <p:cNvPr id="6" name="Tartalom helye 2"/>
          <p:cNvSpPr txBox="1">
            <a:spLocks/>
          </p:cNvSpPr>
          <p:nvPr/>
        </p:nvSpPr>
        <p:spPr>
          <a:xfrm>
            <a:off x="8249920" y="701039"/>
            <a:ext cx="1442720" cy="56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Quantization turned off</a:t>
            </a:r>
            <a:endParaRPr lang="en-US" sz="1600" dirty="0"/>
          </a:p>
        </p:txBody>
      </p:sp>
      <p:sp>
        <p:nvSpPr>
          <p:cNvPr id="7" name="Tartalom helye 2"/>
          <p:cNvSpPr txBox="1">
            <a:spLocks/>
          </p:cNvSpPr>
          <p:nvPr/>
        </p:nvSpPr>
        <p:spPr>
          <a:xfrm>
            <a:off x="9692640" y="701039"/>
            <a:ext cx="1442720" cy="56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Quantization turned on</a:t>
            </a:r>
            <a:endParaRPr lang="en-US" sz="1600" dirty="0"/>
          </a:p>
        </p:txBody>
      </p:sp>
    </p:spTree>
    <p:extLst>
      <p:ext uri="{BB962C8B-B14F-4D97-AF65-F5344CB8AC3E}">
        <p14:creationId xmlns:p14="http://schemas.microsoft.com/office/powerpoint/2010/main" val="939855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abstraction</a:t>
            </a:r>
            <a:endParaRPr lang="en-US" dirty="0"/>
          </a:p>
        </p:txBody>
      </p:sp>
      <p:pic>
        <p:nvPicPr>
          <p:cNvPr id="4" name="Kép 3"/>
          <p:cNvPicPr>
            <a:picLocks noChangeAspect="1"/>
          </p:cNvPicPr>
          <p:nvPr/>
        </p:nvPicPr>
        <p:blipFill>
          <a:blip r:embed="rId2"/>
          <a:stretch>
            <a:fillRect/>
          </a:stretch>
        </p:blipFill>
        <p:spPr>
          <a:xfrm>
            <a:off x="838200" y="2593173"/>
            <a:ext cx="2846649" cy="3424806"/>
          </a:xfrm>
          <a:prstGeom prst="rect">
            <a:avLst/>
          </a:prstGeom>
        </p:spPr>
      </p:pic>
      <p:sp>
        <p:nvSpPr>
          <p:cNvPr id="7" name="Téglalap 6"/>
          <p:cNvSpPr/>
          <p:nvPr/>
        </p:nvSpPr>
        <p:spPr>
          <a:xfrm>
            <a:off x="731521" y="6316964"/>
            <a:ext cx="11547564" cy="307777"/>
          </a:xfrm>
          <a:prstGeom prst="rect">
            <a:avLst/>
          </a:prstGeom>
        </p:spPr>
        <p:txBody>
          <a:bodyPr wrap="square">
            <a:spAutoFit/>
          </a:bodyPr>
          <a:lstStyle/>
          <a:p>
            <a:r>
              <a:rPr lang="en-US" sz="1400" dirty="0" smtClean="0">
                <a:cs typeface="Arial" panose="020B0604020202020204" pitchFamily="34" charset="0"/>
              </a:rPr>
              <a:t>R</a:t>
            </a:r>
            <a:r>
              <a:rPr lang="en-US" sz="1400" b="0" i="0" u="none" strike="noStrike" baseline="0" dirty="0" smtClean="0">
                <a:cs typeface="Arial" panose="020B0604020202020204" pitchFamily="34" charset="0"/>
              </a:rPr>
              <a:t>YAN</a:t>
            </a:r>
            <a:r>
              <a:rPr lang="en-US" sz="1400" dirty="0" smtClean="0">
                <a:cs typeface="Arial" panose="020B0604020202020204" pitchFamily="34" charset="0"/>
              </a:rPr>
              <a:t>, T. A., </a:t>
            </a:r>
            <a:r>
              <a:rPr lang="en-US" sz="1400" b="0" i="0" u="none" strike="noStrike" baseline="0" dirty="0" smtClean="0">
                <a:cs typeface="Arial" panose="020B0604020202020204" pitchFamily="34" charset="0"/>
              </a:rPr>
              <a:t>AND </a:t>
            </a:r>
            <a:r>
              <a:rPr lang="en-US" sz="1400" dirty="0" smtClean="0">
                <a:cs typeface="Arial" panose="020B0604020202020204" pitchFamily="34" charset="0"/>
              </a:rPr>
              <a:t>S</a:t>
            </a:r>
            <a:r>
              <a:rPr lang="en-US" sz="1400" b="0" i="0" u="none" strike="noStrike" baseline="0" dirty="0" smtClean="0">
                <a:cs typeface="Arial" panose="020B0604020202020204" pitchFamily="34" charset="0"/>
              </a:rPr>
              <a:t>CHWARTZ</a:t>
            </a:r>
            <a:r>
              <a:rPr lang="en-US" sz="1400" dirty="0" smtClean="0">
                <a:cs typeface="Arial" panose="020B0604020202020204" pitchFamily="34" charset="0"/>
              </a:rPr>
              <a:t>, C. B. 1956. Speed of perception as a function of mode of presentation. American Journal of Psychology 69, 60–69.</a:t>
            </a:r>
            <a:endParaRPr lang="en-US" sz="1400" dirty="0">
              <a:cs typeface="Arial" panose="020B0604020202020204" pitchFamily="34" charset="0"/>
            </a:endParaRPr>
          </a:p>
        </p:txBody>
      </p:sp>
      <p:sp>
        <p:nvSpPr>
          <p:cNvPr id="8" name="Tartalom helye 2"/>
          <p:cNvSpPr txBox="1">
            <a:spLocks/>
          </p:cNvSpPr>
          <p:nvPr/>
        </p:nvSpPr>
        <p:spPr>
          <a:xfrm>
            <a:off x="731521" y="1579139"/>
            <a:ext cx="10515600" cy="9088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information is important on image?</a:t>
            </a:r>
          </a:p>
          <a:p>
            <a:r>
              <a:rPr lang="en-US" dirty="0" smtClean="0"/>
              <a:t>How long does it take to recognize the important information?</a:t>
            </a:r>
            <a:endParaRPr lang="en-US" dirty="0"/>
          </a:p>
        </p:txBody>
      </p:sp>
      <p:sp>
        <p:nvSpPr>
          <p:cNvPr id="3" name="Tartalom helye 2"/>
          <p:cNvSpPr>
            <a:spLocks noGrp="1"/>
          </p:cNvSpPr>
          <p:nvPr>
            <p:ph idx="1"/>
          </p:nvPr>
        </p:nvSpPr>
        <p:spPr>
          <a:xfrm>
            <a:off x="3779520" y="2549273"/>
            <a:ext cx="7574280" cy="3662523"/>
          </a:xfrm>
        </p:spPr>
        <p:txBody>
          <a:bodyPr>
            <a:normAutofit fontScale="62500" lnSpcReduction="20000"/>
          </a:bodyPr>
          <a:lstStyle/>
          <a:p>
            <a:r>
              <a:rPr lang="en-US" dirty="0" smtClean="0"/>
              <a:t>We immediately see that this is a hand</a:t>
            </a:r>
          </a:p>
          <a:p>
            <a:r>
              <a:rPr lang="en-US" dirty="0" smtClean="0"/>
              <a:t>We can see the form of the fingers</a:t>
            </a:r>
          </a:p>
          <a:p>
            <a:r>
              <a:rPr lang="en-US" dirty="0" smtClean="0"/>
              <a:t>We can see the wrinkles, texture of the skin</a:t>
            </a:r>
          </a:p>
          <a:p>
            <a:r>
              <a:rPr lang="en-US" dirty="0" smtClean="0"/>
              <a:t>We can guess the gender and age of the person</a:t>
            </a:r>
          </a:p>
          <a:p>
            <a:r>
              <a:rPr lang="en-US" dirty="0" smtClean="0"/>
              <a:t>We can see the lighting, and tell its direction. Even guess further: </a:t>
            </a:r>
          </a:p>
          <a:p>
            <a:pPr lvl="1"/>
            <a:r>
              <a:rPr lang="en-US" dirty="0" smtClean="0"/>
              <a:t>the image was not taken outside on a cloudy day (as we exactly can tell light direction due to shadows)</a:t>
            </a:r>
          </a:p>
          <a:p>
            <a:pPr lvl="1"/>
            <a:r>
              <a:rPr lang="en-US" dirty="0" smtClean="0"/>
              <a:t>It was not taken under bright sunlight, as the shadows are soft</a:t>
            </a:r>
          </a:p>
          <a:p>
            <a:pPr lvl="1"/>
            <a:r>
              <a:rPr lang="en-US" dirty="0" smtClean="0"/>
              <a:t>The background is uniformly bright, maybe it is a wall</a:t>
            </a:r>
          </a:p>
          <a:p>
            <a:pPr lvl="1"/>
            <a:r>
              <a:rPr lang="en-US" dirty="0" smtClean="0"/>
              <a:t>…</a:t>
            </a:r>
          </a:p>
          <a:p>
            <a:r>
              <a:rPr lang="en-US" dirty="0" smtClean="0"/>
              <a:t>Examining the pose of the fingers we can see that this is a finger snapping</a:t>
            </a:r>
          </a:p>
          <a:p>
            <a:r>
              <a:rPr lang="en-US" dirty="0" smtClean="0"/>
              <a:t>Among all these information we don’t know what is the most important, what the creator of this image wanted to tell us (we can just pick one, which makes important information subjective)</a:t>
            </a:r>
          </a:p>
          <a:p>
            <a:endParaRPr lang="en-US" dirty="0"/>
          </a:p>
        </p:txBody>
      </p:sp>
    </p:spTree>
    <p:extLst>
      <p:ext uri="{BB962C8B-B14F-4D97-AF65-F5344CB8AC3E}">
        <p14:creationId xmlns:p14="http://schemas.microsoft.com/office/powerpoint/2010/main" val="4208813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Tangent flow based filters</a:t>
            </a:r>
            <a:endParaRPr lang="en-US" dirty="0"/>
          </a:p>
        </p:txBody>
      </p:sp>
      <p:sp>
        <p:nvSpPr>
          <p:cNvPr id="3" name="Tartalom helye 2"/>
          <p:cNvSpPr>
            <a:spLocks noGrp="1"/>
          </p:cNvSpPr>
          <p:nvPr>
            <p:ph idx="1"/>
          </p:nvPr>
        </p:nvSpPr>
        <p:spPr/>
        <p:txBody>
          <a:bodyPr/>
          <a:lstStyle/>
          <a:p>
            <a:r>
              <a:rPr lang="en-US" dirty="0" smtClean="0"/>
              <a:t>Applying non separable filter in a separable way can cause artifacts</a:t>
            </a:r>
          </a:p>
          <a:p>
            <a:r>
              <a:rPr lang="en-US" dirty="0" smtClean="0"/>
              <a:t>But separable execution is much faster</a:t>
            </a:r>
          </a:p>
          <a:p>
            <a:r>
              <a:rPr lang="en-US" dirty="0" smtClean="0"/>
              <a:t>Reduce artifacts by aligning the filter axes to image features</a:t>
            </a:r>
          </a:p>
          <a:p>
            <a:r>
              <a:rPr lang="en-US" dirty="0" smtClean="0"/>
              <a:t>Filter kernels are rotated in the direction of image tangent flow</a:t>
            </a:r>
          </a:p>
          <a:p>
            <a:r>
              <a:rPr lang="en-US" dirty="0" smtClean="0"/>
              <a:t>Image tangent flow: a vector pointing in the direction of minimum rate of change</a:t>
            </a:r>
          </a:p>
          <a:p>
            <a:r>
              <a:rPr lang="en-US" dirty="0" smtClean="0"/>
              <a:t>Intuitively: a vector field following contour directions</a:t>
            </a:r>
          </a:p>
          <a:p>
            <a:r>
              <a:rPr lang="en-US" dirty="0" smtClean="0"/>
              <a:t>Not to be confused with optical flow : temporal movement direction of pixels</a:t>
            </a:r>
          </a:p>
          <a:p>
            <a:pPr lvl="1"/>
            <a:endParaRPr lang="en-US" dirty="0"/>
          </a:p>
        </p:txBody>
      </p:sp>
    </p:spTree>
    <p:extLst>
      <p:ext uri="{BB962C8B-B14F-4D97-AF65-F5344CB8AC3E}">
        <p14:creationId xmlns:p14="http://schemas.microsoft.com/office/powerpoint/2010/main" val="4292310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Tangent flow calculation</a:t>
            </a:r>
            <a:endParaRPr lang="en-US" dirty="0"/>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411480" y="1825625"/>
                <a:ext cx="11414760" cy="4351338"/>
              </a:xfrm>
            </p:spPr>
            <p:txBody>
              <a:bodyPr>
                <a:normAutofit fontScale="92500"/>
              </a:bodyPr>
              <a:lstStyle/>
              <a:p>
                <a:r>
                  <a:rPr lang="en-US" dirty="0" smtClean="0"/>
                  <a:t>On a greyscale image the tangent flow is perpendicular to image gradient</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𝑇𝐹</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e>
                      </m:d>
                    </m:oMath>
                  </m:oMathPara>
                </a14:m>
                <a:endParaRPr lang="en-US" dirty="0" smtClean="0"/>
              </a:p>
              <a:p>
                <a:pPr marL="0" indent="0">
                  <a:buNone/>
                </a:pPr>
                <a:endParaRPr lang="en-US" dirty="0"/>
              </a:p>
              <a:p>
                <a:r>
                  <a:rPr lang="en-US" dirty="0" smtClean="0"/>
                  <a:t>Image gradient can be calculated with Sobel (can be preceded by a smoothing filter)</a:t>
                </a:r>
              </a:p>
              <a:p>
                <a:r>
                  <a:rPr lang="en-US" dirty="0" smtClean="0"/>
                  <a:t>Other definitions of tangent flow exists. E.g.: eigenvalues of structure tensor.</a:t>
                </a:r>
              </a:p>
              <a:p>
                <a:pPr marL="457200" lvl="1" indent="0">
                  <a:buNone/>
                </a:pPr>
                <a:r>
                  <a:rPr lang="en-US" dirty="0" smtClean="0"/>
                  <a:t>L.J.  Van </a:t>
                </a:r>
                <a:r>
                  <a:rPr lang="en-US" dirty="0" err="1" smtClean="0"/>
                  <a:t>Vliet</a:t>
                </a:r>
                <a:r>
                  <a:rPr lang="en-US" dirty="0" smtClean="0"/>
                  <a:t>, P.W. </a:t>
                </a:r>
                <a:r>
                  <a:rPr lang="en-US" dirty="0" err="1" smtClean="0"/>
                  <a:t>Verbeek</a:t>
                </a:r>
                <a:r>
                  <a:rPr lang="en-US" dirty="0" smtClean="0"/>
                  <a:t>: Estimators </a:t>
                </a:r>
                <a:r>
                  <a:rPr lang="en-US" dirty="0"/>
                  <a:t>for Orientation and Anisotropy in Digitized </a:t>
                </a:r>
                <a:r>
                  <a:rPr lang="en-US" dirty="0" smtClean="0"/>
                  <a:t>Images. ASCI Imaging Workshop, </a:t>
                </a:r>
                <a:r>
                  <a:rPr lang="en-US" dirty="0" err="1" smtClean="0"/>
                  <a:t>Venray</a:t>
                </a:r>
                <a:r>
                  <a:rPr lang="en-US" dirty="0" smtClean="0"/>
                  <a:t>, NL, October 25-27. 1995</a:t>
                </a:r>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411480" y="1825625"/>
                <a:ext cx="11414760" cy="4351338"/>
              </a:xfrm>
              <a:blipFill>
                <a:blip r:embed="rId2"/>
                <a:stretch>
                  <a:fillRect l="-855" t="-2101" r="-1068"/>
                </a:stretch>
              </a:blipFill>
            </p:spPr>
            <p:txBody>
              <a:bodyPr/>
              <a:lstStyle/>
              <a:p>
                <a:r>
                  <a:rPr lang="en-US">
                    <a:noFill/>
                  </a:rPr>
                  <a:t> </a:t>
                </a:r>
              </a:p>
            </p:txBody>
          </p:sp>
        </mc:Fallback>
      </mc:AlternateContent>
    </p:spTree>
    <p:extLst>
      <p:ext uri="{BB962C8B-B14F-4D97-AF65-F5344CB8AC3E}">
        <p14:creationId xmlns:p14="http://schemas.microsoft.com/office/powerpoint/2010/main" val="1570452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Tangent flow</a:t>
            </a:r>
            <a:endParaRPr lang="en-US" dirty="0"/>
          </a:p>
        </p:txBody>
      </p:sp>
      <p:sp>
        <p:nvSpPr>
          <p:cNvPr id="3" name="Tartalom helye 2"/>
          <p:cNvSpPr>
            <a:spLocks noGrp="1"/>
          </p:cNvSpPr>
          <p:nvPr>
            <p:ph idx="1"/>
          </p:nvPr>
        </p:nvSpPr>
        <p:spPr>
          <a:xfrm>
            <a:off x="320040" y="1690688"/>
            <a:ext cx="11612880" cy="2363152"/>
          </a:xfrm>
        </p:spPr>
        <p:txBody>
          <a:bodyPr>
            <a:normAutofit lnSpcReduction="10000"/>
          </a:bodyPr>
          <a:lstStyle/>
          <a:p>
            <a:r>
              <a:rPr lang="en-US" dirty="0" smtClean="0"/>
              <a:t>Tangent flow is a vector field</a:t>
            </a:r>
          </a:p>
          <a:p>
            <a:r>
              <a:rPr lang="en-US" dirty="0" smtClean="0"/>
              <a:t>How to visualize it?</a:t>
            </a:r>
          </a:p>
          <a:p>
            <a:pPr marL="914400" lvl="1" indent="-457200">
              <a:buFont typeface="+mj-lt"/>
              <a:buAutoNum type="arabicPeriod"/>
            </a:pPr>
            <a:r>
              <a:rPr lang="en-US" dirty="0" smtClean="0"/>
              <a:t>Line Integral Convolution</a:t>
            </a:r>
          </a:p>
          <a:p>
            <a:pPr marL="914400" lvl="2" indent="0">
              <a:buNone/>
            </a:pPr>
            <a:r>
              <a:rPr lang="en-US" dirty="0" smtClean="0"/>
              <a:t>Start from a random noise grayscale image and smooth it with an 1D filter along the tangent direction. Resulting grayscale values have no real meaning, just visualize the flow.</a:t>
            </a:r>
          </a:p>
          <a:p>
            <a:pPr marL="914400" lvl="1" indent="-457200">
              <a:buFont typeface="+mj-lt"/>
              <a:buAutoNum type="arabicPeriod"/>
            </a:pPr>
            <a:r>
              <a:rPr lang="en-US" dirty="0" smtClean="0"/>
              <a:t>Draw the direction vectors</a:t>
            </a:r>
          </a:p>
          <a:p>
            <a:pPr marL="914400" lvl="1" indent="-457200">
              <a:buFont typeface="+mj-lt"/>
              <a:buAutoNum type="arabicPeriod"/>
            </a:pPr>
            <a:endParaRPr lang="en-US" dirty="0" smtClean="0"/>
          </a:p>
          <a:p>
            <a:pPr marL="457200" lvl="1" indent="0">
              <a:buNone/>
            </a:pPr>
            <a:endParaRPr lang="en-US" dirty="0" smtClean="0"/>
          </a:p>
        </p:txBody>
      </p:sp>
      <p:pic>
        <p:nvPicPr>
          <p:cNvPr id="4" name="Kép 3"/>
          <p:cNvPicPr>
            <a:picLocks noChangeAspect="1"/>
          </p:cNvPicPr>
          <p:nvPr/>
        </p:nvPicPr>
        <p:blipFill>
          <a:blip r:embed="rId2"/>
          <a:stretch>
            <a:fillRect/>
          </a:stretch>
        </p:blipFill>
        <p:spPr>
          <a:xfrm>
            <a:off x="320040" y="3975206"/>
            <a:ext cx="7345680" cy="2808394"/>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5840" y="3975206"/>
            <a:ext cx="2727960" cy="2727960"/>
          </a:xfrm>
          <a:prstGeom prst="rect">
            <a:avLst/>
          </a:prstGeom>
        </p:spPr>
      </p:pic>
    </p:spTree>
    <p:extLst>
      <p:ext uri="{BB962C8B-B14F-4D97-AF65-F5344CB8AC3E}">
        <p14:creationId xmlns:p14="http://schemas.microsoft.com/office/powerpoint/2010/main" val="2753938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0"/>
            <a:ext cx="10515600" cy="1325563"/>
          </a:xfrm>
        </p:spPr>
        <p:txBody>
          <a:bodyPr/>
          <a:lstStyle/>
          <a:p>
            <a:r>
              <a:rPr lang="en-US" dirty="0" smtClean="0"/>
              <a:t>Using the tangent flow</a:t>
            </a:r>
            <a:endParaRPr lang="en-US" dirty="0"/>
          </a:p>
        </p:txBody>
      </p:sp>
      <p:sp>
        <p:nvSpPr>
          <p:cNvPr id="3" name="Tartalom helye 2"/>
          <p:cNvSpPr>
            <a:spLocks noGrp="1"/>
          </p:cNvSpPr>
          <p:nvPr>
            <p:ph idx="1"/>
          </p:nvPr>
        </p:nvSpPr>
        <p:spPr>
          <a:xfrm>
            <a:off x="533400" y="1325563"/>
            <a:ext cx="5430186" cy="5431507"/>
          </a:xfrm>
        </p:spPr>
        <p:txBody>
          <a:bodyPr>
            <a:normAutofit/>
          </a:bodyPr>
          <a:lstStyle/>
          <a:p>
            <a:r>
              <a:rPr lang="en-US" dirty="0" smtClean="0"/>
              <a:t>Separable bilateral filter is oriented to the tangent direction</a:t>
            </a:r>
          </a:p>
          <a:p>
            <a:pPr lvl="1"/>
            <a:r>
              <a:rPr lang="en-US" dirty="0" smtClean="0"/>
              <a:t>Produces fewer artifacts</a:t>
            </a:r>
          </a:p>
          <a:p>
            <a:pPr lvl="1"/>
            <a:r>
              <a:rPr lang="en-US" dirty="0" smtClean="0"/>
              <a:t>Important features are better preserved</a:t>
            </a:r>
          </a:p>
          <a:p>
            <a:pPr lvl="1"/>
            <a:r>
              <a:rPr lang="en-US" dirty="0" smtClean="0"/>
              <a:t>Unimportant features are better smoothed</a:t>
            </a:r>
          </a:p>
          <a:p>
            <a:r>
              <a:rPr lang="en-US" dirty="0" smtClean="0"/>
              <a:t>Separable difference of Gaussians kernels are also oriented to the tangent direction</a:t>
            </a:r>
          </a:p>
          <a:p>
            <a:pPr lvl="1"/>
            <a:r>
              <a:rPr lang="en-US" dirty="0" smtClean="0"/>
              <a:t>Produces more coherent contour lines</a:t>
            </a:r>
            <a:endParaRPr lang="en-US" dirty="0"/>
          </a:p>
        </p:txBody>
      </p:sp>
      <p:graphicFrame>
        <p:nvGraphicFramePr>
          <p:cNvPr id="4" name="Táblázat 3"/>
          <p:cNvGraphicFramePr>
            <a:graphicFrameLocks noGrp="1"/>
          </p:cNvGraphicFramePr>
          <p:nvPr>
            <p:extLst>
              <p:ext uri="{D42A27DB-BD31-4B8C-83A1-F6EECF244321}">
                <p14:modId xmlns:p14="http://schemas.microsoft.com/office/powerpoint/2010/main" val="1893797119"/>
              </p:ext>
            </p:extLst>
          </p:nvPr>
        </p:nvGraphicFramePr>
        <p:xfrm>
          <a:off x="8153400" y="145846"/>
          <a:ext cx="3337560" cy="3230880"/>
        </p:xfrm>
        <a:graphic>
          <a:graphicData uri="http://schemas.openxmlformats.org/drawingml/2006/table">
            <a:tbl>
              <a:tblPr firstRow="1" bandRow="1">
                <a:tableStyleId>{5C22544A-7EE6-4342-B048-85BDC9FD1C3A}</a:tableStyleId>
              </a:tblPr>
              <a:tblGrid>
                <a:gridCol w="667512">
                  <a:extLst>
                    <a:ext uri="{9D8B030D-6E8A-4147-A177-3AD203B41FA5}">
                      <a16:colId xmlns:a16="http://schemas.microsoft.com/office/drawing/2014/main" val="1857722609"/>
                    </a:ext>
                  </a:extLst>
                </a:gridCol>
                <a:gridCol w="667512">
                  <a:extLst>
                    <a:ext uri="{9D8B030D-6E8A-4147-A177-3AD203B41FA5}">
                      <a16:colId xmlns:a16="http://schemas.microsoft.com/office/drawing/2014/main" val="3847968252"/>
                    </a:ext>
                  </a:extLst>
                </a:gridCol>
                <a:gridCol w="667512">
                  <a:extLst>
                    <a:ext uri="{9D8B030D-6E8A-4147-A177-3AD203B41FA5}">
                      <a16:colId xmlns:a16="http://schemas.microsoft.com/office/drawing/2014/main" val="866779414"/>
                    </a:ext>
                  </a:extLst>
                </a:gridCol>
                <a:gridCol w="667512">
                  <a:extLst>
                    <a:ext uri="{9D8B030D-6E8A-4147-A177-3AD203B41FA5}">
                      <a16:colId xmlns:a16="http://schemas.microsoft.com/office/drawing/2014/main" val="253195596"/>
                    </a:ext>
                  </a:extLst>
                </a:gridCol>
                <a:gridCol w="667512">
                  <a:extLst>
                    <a:ext uri="{9D8B030D-6E8A-4147-A177-3AD203B41FA5}">
                      <a16:colId xmlns:a16="http://schemas.microsoft.com/office/drawing/2014/main" val="258046863"/>
                    </a:ext>
                  </a:extLst>
                </a:gridCol>
              </a:tblGrid>
              <a:tr h="6461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4790470"/>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762563"/>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291998"/>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3772347"/>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9408709"/>
                  </a:ext>
                </a:extLst>
              </a:tr>
            </a:tbl>
          </a:graphicData>
        </a:graphic>
      </p:graphicFrame>
      <p:cxnSp>
        <p:nvCxnSpPr>
          <p:cNvPr id="6" name="Egyenes összekötő nyíllal 5"/>
          <p:cNvCxnSpPr/>
          <p:nvPr/>
        </p:nvCxnSpPr>
        <p:spPr>
          <a:xfrm>
            <a:off x="8293100" y="308245"/>
            <a:ext cx="391160" cy="26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a:off x="8286750" y="1123351"/>
            <a:ext cx="434340" cy="6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flipV="1">
            <a:off x="8990074" y="1013147"/>
            <a:ext cx="412371" cy="208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a:off x="8963660" y="349726"/>
            <a:ext cx="403860" cy="186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a:off x="9685972" y="204536"/>
            <a:ext cx="256699" cy="35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flipV="1">
            <a:off x="9625965" y="1039411"/>
            <a:ext cx="406400" cy="21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p:nvPr/>
        </p:nvCxnSpPr>
        <p:spPr>
          <a:xfrm flipV="1">
            <a:off x="9652635" y="1549124"/>
            <a:ext cx="406400" cy="380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flipV="1">
            <a:off x="10350182" y="891326"/>
            <a:ext cx="253501" cy="42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p:nvPr/>
        </p:nvCxnSpPr>
        <p:spPr>
          <a:xfrm flipV="1">
            <a:off x="8928735" y="2320084"/>
            <a:ext cx="473710" cy="182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p:nvPr/>
        </p:nvCxnSpPr>
        <p:spPr>
          <a:xfrm>
            <a:off x="8217535" y="2466772"/>
            <a:ext cx="572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p:nvPr/>
        </p:nvCxnSpPr>
        <p:spPr>
          <a:xfrm flipV="1">
            <a:off x="8960358" y="1707889"/>
            <a:ext cx="407162" cy="17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gyenes összekötő nyíllal 33"/>
          <p:cNvCxnSpPr/>
          <p:nvPr/>
        </p:nvCxnSpPr>
        <p:spPr>
          <a:xfrm>
            <a:off x="8238268" y="1736230"/>
            <a:ext cx="500824" cy="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Egyenes összekötő nyíllal 37"/>
          <p:cNvCxnSpPr/>
          <p:nvPr/>
        </p:nvCxnSpPr>
        <p:spPr>
          <a:xfrm flipV="1">
            <a:off x="10437859" y="204536"/>
            <a:ext cx="137160" cy="438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Egyenes összekötő nyíllal 41"/>
          <p:cNvCxnSpPr/>
          <p:nvPr/>
        </p:nvCxnSpPr>
        <p:spPr>
          <a:xfrm flipV="1">
            <a:off x="11121119" y="223382"/>
            <a:ext cx="68580" cy="438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p:nvPr/>
        </p:nvCxnSpPr>
        <p:spPr>
          <a:xfrm flipV="1">
            <a:off x="11025598" y="928874"/>
            <a:ext cx="232681" cy="39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gyenes összekötő nyíllal 45"/>
          <p:cNvCxnSpPr/>
          <p:nvPr/>
        </p:nvCxnSpPr>
        <p:spPr>
          <a:xfrm flipV="1">
            <a:off x="10294937" y="1588653"/>
            <a:ext cx="384810" cy="41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Egyenes összekötő nyíllal 48"/>
          <p:cNvCxnSpPr/>
          <p:nvPr/>
        </p:nvCxnSpPr>
        <p:spPr>
          <a:xfrm flipV="1">
            <a:off x="9565640" y="2295284"/>
            <a:ext cx="493395" cy="285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Egyenes összekötő nyíllal 53"/>
          <p:cNvCxnSpPr/>
          <p:nvPr/>
        </p:nvCxnSpPr>
        <p:spPr>
          <a:xfrm flipV="1">
            <a:off x="8909537" y="3011114"/>
            <a:ext cx="492908" cy="167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gyenes összekötő nyíllal 55"/>
          <p:cNvCxnSpPr/>
          <p:nvPr/>
        </p:nvCxnSpPr>
        <p:spPr>
          <a:xfrm>
            <a:off x="8202295" y="3176721"/>
            <a:ext cx="572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gyenes összekötő nyíllal 58"/>
          <p:cNvCxnSpPr/>
          <p:nvPr/>
        </p:nvCxnSpPr>
        <p:spPr>
          <a:xfrm flipV="1">
            <a:off x="9565640" y="3011114"/>
            <a:ext cx="492908" cy="167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Egyenes összekötő nyíllal 59"/>
          <p:cNvCxnSpPr/>
          <p:nvPr/>
        </p:nvCxnSpPr>
        <p:spPr>
          <a:xfrm flipV="1">
            <a:off x="10303239" y="2247684"/>
            <a:ext cx="406400" cy="380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Egyenes összekötő nyíllal 60"/>
          <p:cNvCxnSpPr/>
          <p:nvPr/>
        </p:nvCxnSpPr>
        <p:spPr>
          <a:xfrm flipV="1">
            <a:off x="11062948" y="1574619"/>
            <a:ext cx="253501" cy="42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Egyenes összekötő nyíllal 63"/>
          <p:cNvCxnSpPr/>
          <p:nvPr/>
        </p:nvCxnSpPr>
        <p:spPr>
          <a:xfrm flipV="1">
            <a:off x="10221743" y="2913429"/>
            <a:ext cx="487896" cy="26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Egyenes összekötő nyíllal 65"/>
          <p:cNvCxnSpPr/>
          <p:nvPr/>
        </p:nvCxnSpPr>
        <p:spPr>
          <a:xfrm flipV="1">
            <a:off x="10953843" y="2246164"/>
            <a:ext cx="426652" cy="383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Egyenes összekötő nyíllal 70"/>
          <p:cNvCxnSpPr/>
          <p:nvPr/>
        </p:nvCxnSpPr>
        <p:spPr>
          <a:xfrm flipV="1">
            <a:off x="10923221" y="2995363"/>
            <a:ext cx="547567" cy="181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Ellipszis 72"/>
          <p:cNvSpPr/>
          <p:nvPr/>
        </p:nvSpPr>
        <p:spPr>
          <a:xfrm>
            <a:off x="8402320" y="349726"/>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Ellipszis 73"/>
          <p:cNvSpPr/>
          <p:nvPr/>
        </p:nvSpPr>
        <p:spPr>
          <a:xfrm>
            <a:off x="9069631" y="1013146"/>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Ellipszis 74"/>
          <p:cNvSpPr/>
          <p:nvPr/>
        </p:nvSpPr>
        <p:spPr>
          <a:xfrm>
            <a:off x="10443028" y="2323101"/>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Ellipszis 75"/>
          <p:cNvSpPr/>
          <p:nvPr/>
        </p:nvSpPr>
        <p:spPr>
          <a:xfrm>
            <a:off x="11103338" y="2990444"/>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Ellipszis 76"/>
          <p:cNvSpPr/>
          <p:nvPr/>
        </p:nvSpPr>
        <p:spPr>
          <a:xfrm>
            <a:off x="9739016" y="1658526"/>
            <a:ext cx="172720" cy="1862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Egyenes összekötő 78"/>
          <p:cNvCxnSpPr>
            <a:stCxn id="73" idx="5"/>
            <a:endCxn id="74" idx="1"/>
          </p:cNvCxnSpPr>
          <p:nvPr/>
        </p:nvCxnSpPr>
        <p:spPr>
          <a:xfrm>
            <a:off x="8549746" y="508723"/>
            <a:ext cx="545179" cy="53170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Egyenes összekötő 81"/>
          <p:cNvCxnSpPr>
            <a:stCxn id="74" idx="5"/>
            <a:endCxn id="77" idx="1"/>
          </p:cNvCxnSpPr>
          <p:nvPr/>
        </p:nvCxnSpPr>
        <p:spPr>
          <a:xfrm>
            <a:off x="9217057" y="1172143"/>
            <a:ext cx="547253" cy="51366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Egyenes összekötő 84"/>
          <p:cNvCxnSpPr>
            <a:stCxn id="77" idx="5"/>
            <a:endCxn id="75" idx="1"/>
          </p:cNvCxnSpPr>
          <p:nvPr/>
        </p:nvCxnSpPr>
        <p:spPr>
          <a:xfrm>
            <a:off x="9886442" y="1817523"/>
            <a:ext cx="581880" cy="53285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Egyenes összekötő 87"/>
          <p:cNvCxnSpPr>
            <a:stCxn id="75" idx="5"/>
            <a:endCxn id="76" idx="1"/>
          </p:cNvCxnSpPr>
          <p:nvPr/>
        </p:nvCxnSpPr>
        <p:spPr>
          <a:xfrm>
            <a:off x="10590454" y="2482098"/>
            <a:ext cx="538178" cy="53562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5" name="Táblázat 94"/>
          <p:cNvGraphicFramePr>
            <a:graphicFrameLocks noGrp="1"/>
          </p:cNvGraphicFramePr>
          <p:nvPr>
            <p:extLst>
              <p:ext uri="{D42A27DB-BD31-4B8C-83A1-F6EECF244321}">
                <p14:modId xmlns:p14="http://schemas.microsoft.com/office/powerpoint/2010/main" val="896102744"/>
              </p:ext>
            </p:extLst>
          </p:nvPr>
        </p:nvGraphicFramePr>
        <p:xfrm>
          <a:off x="8171877" y="3526190"/>
          <a:ext cx="3337560" cy="3230880"/>
        </p:xfrm>
        <a:graphic>
          <a:graphicData uri="http://schemas.openxmlformats.org/drawingml/2006/table">
            <a:tbl>
              <a:tblPr firstRow="1" bandRow="1">
                <a:tableStyleId>{5C22544A-7EE6-4342-B048-85BDC9FD1C3A}</a:tableStyleId>
              </a:tblPr>
              <a:tblGrid>
                <a:gridCol w="667512">
                  <a:extLst>
                    <a:ext uri="{9D8B030D-6E8A-4147-A177-3AD203B41FA5}">
                      <a16:colId xmlns:a16="http://schemas.microsoft.com/office/drawing/2014/main" val="1857722609"/>
                    </a:ext>
                  </a:extLst>
                </a:gridCol>
                <a:gridCol w="667512">
                  <a:extLst>
                    <a:ext uri="{9D8B030D-6E8A-4147-A177-3AD203B41FA5}">
                      <a16:colId xmlns:a16="http://schemas.microsoft.com/office/drawing/2014/main" val="3847968252"/>
                    </a:ext>
                  </a:extLst>
                </a:gridCol>
                <a:gridCol w="667512">
                  <a:extLst>
                    <a:ext uri="{9D8B030D-6E8A-4147-A177-3AD203B41FA5}">
                      <a16:colId xmlns:a16="http://schemas.microsoft.com/office/drawing/2014/main" val="866779414"/>
                    </a:ext>
                  </a:extLst>
                </a:gridCol>
                <a:gridCol w="667512">
                  <a:extLst>
                    <a:ext uri="{9D8B030D-6E8A-4147-A177-3AD203B41FA5}">
                      <a16:colId xmlns:a16="http://schemas.microsoft.com/office/drawing/2014/main" val="253195596"/>
                    </a:ext>
                  </a:extLst>
                </a:gridCol>
                <a:gridCol w="667512">
                  <a:extLst>
                    <a:ext uri="{9D8B030D-6E8A-4147-A177-3AD203B41FA5}">
                      <a16:colId xmlns:a16="http://schemas.microsoft.com/office/drawing/2014/main" val="258046863"/>
                    </a:ext>
                  </a:extLst>
                </a:gridCol>
              </a:tblGrid>
              <a:tr h="6461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4790470"/>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762563"/>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291998"/>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3772347"/>
                  </a:ext>
                </a:extLst>
              </a:tr>
              <a:tr h="6461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9408709"/>
                  </a:ext>
                </a:extLst>
              </a:tr>
            </a:tbl>
          </a:graphicData>
        </a:graphic>
      </p:graphicFrame>
      <p:cxnSp>
        <p:nvCxnSpPr>
          <p:cNvPr id="96" name="Egyenes összekötő nyíllal 95"/>
          <p:cNvCxnSpPr/>
          <p:nvPr/>
        </p:nvCxnSpPr>
        <p:spPr>
          <a:xfrm>
            <a:off x="8311577" y="3688589"/>
            <a:ext cx="391160" cy="26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Egyenes összekötő nyíllal 96"/>
          <p:cNvCxnSpPr/>
          <p:nvPr/>
        </p:nvCxnSpPr>
        <p:spPr>
          <a:xfrm>
            <a:off x="8305227" y="4503695"/>
            <a:ext cx="434340" cy="6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Egyenes összekötő nyíllal 97"/>
          <p:cNvCxnSpPr/>
          <p:nvPr/>
        </p:nvCxnSpPr>
        <p:spPr>
          <a:xfrm flipV="1">
            <a:off x="9053910" y="4371248"/>
            <a:ext cx="336714" cy="22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Egyenes összekötő nyíllal 98"/>
          <p:cNvCxnSpPr/>
          <p:nvPr/>
        </p:nvCxnSpPr>
        <p:spPr>
          <a:xfrm>
            <a:off x="8982137" y="3730070"/>
            <a:ext cx="403860" cy="186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Egyenes összekötő nyíllal 99"/>
          <p:cNvCxnSpPr/>
          <p:nvPr/>
        </p:nvCxnSpPr>
        <p:spPr>
          <a:xfrm>
            <a:off x="9704449" y="3584880"/>
            <a:ext cx="256699" cy="35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Egyenes összekötő nyíllal 100"/>
          <p:cNvCxnSpPr/>
          <p:nvPr/>
        </p:nvCxnSpPr>
        <p:spPr>
          <a:xfrm flipV="1">
            <a:off x="9644442" y="4419755"/>
            <a:ext cx="406400" cy="21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Egyenes összekötő nyíllal 101"/>
          <p:cNvCxnSpPr/>
          <p:nvPr/>
        </p:nvCxnSpPr>
        <p:spPr>
          <a:xfrm flipV="1">
            <a:off x="9671112" y="4929468"/>
            <a:ext cx="406400" cy="380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Egyenes összekötő nyíllal 102"/>
          <p:cNvCxnSpPr/>
          <p:nvPr/>
        </p:nvCxnSpPr>
        <p:spPr>
          <a:xfrm flipV="1">
            <a:off x="10368659" y="4271670"/>
            <a:ext cx="253501" cy="42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Egyenes összekötő nyíllal 103"/>
          <p:cNvCxnSpPr/>
          <p:nvPr/>
        </p:nvCxnSpPr>
        <p:spPr>
          <a:xfrm flipV="1">
            <a:off x="8947212" y="5700428"/>
            <a:ext cx="473710" cy="182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Egyenes összekötő nyíllal 104"/>
          <p:cNvCxnSpPr/>
          <p:nvPr/>
        </p:nvCxnSpPr>
        <p:spPr>
          <a:xfrm>
            <a:off x="8236012" y="5847116"/>
            <a:ext cx="572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Egyenes összekötő nyíllal 105"/>
          <p:cNvCxnSpPr/>
          <p:nvPr/>
        </p:nvCxnSpPr>
        <p:spPr>
          <a:xfrm flipV="1">
            <a:off x="8978835" y="5088233"/>
            <a:ext cx="407162" cy="17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Egyenes összekötő nyíllal 106"/>
          <p:cNvCxnSpPr/>
          <p:nvPr/>
        </p:nvCxnSpPr>
        <p:spPr>
          <a:xfrm>
            <a:off x="8256745" y="5116574"/>
            <a:ext cx="500824" cy="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Egyenes összekötő nyíllal 107"/>
          <p:cNvCxnSpPr/>
          <p:nvPr/>
        </p:nvCxnSpPr>
        <p:spPr>
          <a:xfrm flipV="1">
            <a:off x="10456336" y="3584880"/>
            <a:ext cx="137160" cy="438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Egyenes összekötő nyíllal 108"/>
          <p:cNvCxnSpPr/>
          <p:nvPr/>
        </p:nvCxnSpPr>
        <p:spPr>
          <a:xfrm flipV="1">
            <a:off x="11139596" y="3603726"/>
            <a:ext cx="68580" cy="438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Egyenes összekötő nyíllal 109"/>
          <p:cNvCxnSpPr/>
          <p:nvPr/>
        </p:nvCxnSpPr>
        <p:spPr>
          <a:xfrm flipV="1">
            <a:off x="11044075" y="4309218"/>
            <a:ext cx="232681" cy="39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Egyenes összekötő nyíllal 110"/>
          <p:cNvCxnSpPr/>
          <p:nvPr/>
        </p:nvCxnSpPr>
        <p:spPr>
          <a:xfrm flipV="1">
            <a:off x="10313414" y="4968997"/>
            <a:ext cx="384810" cy="41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Egyenes összekötő nyíllal 111"/>
          <p:cNvCxnSpPr/>
          <p:nvPr/>
        </p:nvCxnSpPr>
        <p:spPr>
          <a:xfrm flipV="1">
            <a:off x="9584117" y="5675628"/>
            <a:ext cx="493395" cy="285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Egyenes összekötő nyíllal 112"/>
          <p:cNvCxnSpPr/>
          <p:nvPr/>
        </p:nvCxnSpPr>
        <p:spPr>
          <a:xfrm flipV="1">
            <a:off x="8928014" y="6391458"/>
            <a:ext cx="492908" cy="167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Egyenes összekötő nyíllal 113"/>
          <p:cNvCxnSpPr/>
          <p:nvPr/>
        </p:nvCxnSpPr>
        <p:spPr>
          <a:xfrm>
            <a:off x="8220772" y="6557065"/>
            <a:ext cx="572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Egyenes összekötő nyíllal 114"/>
          <p:cNvCxnSpPr/>
          <p:nvPr/>
        </p:nvCxnSpPr>
        <p:spPr>
          <a:xfrm flipV="1">
            <a:off x="9584117" y="6391458"/>
            <a:ext cx="492908" cy="167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Egyenes összekötő nyíllal 115"/>
          <p:cNvCxnSpPr/>
          <p:nvPr/>
        </p:nvCxnSpPr>
        <p:spPr>
          <a:xfrm flipV="1">
            <a:off x="10321716" y="5628028"/>
            <a:ext cx="406400" cy="380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Egyenes összekötő nyíllal 116"/>
          <p:cNvCxnSpPr/>
          <p:nvPr/>
        </p:nvCxnSpPr>
        <p:spPr>
          <a:xfrm flipV="1">
            <a:off x="11081425" y="4954963"/>
            <a:ext cx="253501" cy="42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Egyenes összekötő nyíllal 117"/>
          <p:cNvCxnSpPr/>
          <p:nvPr/>
        </p:nvCxnSpPr>
        <p:spPr>
          <a:xfrm flipV="1">
            <a:off x="10240220" y="6293773"/>
            <a:ext cx="487896" cy="26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Egyenes összekötő nyíllal 118"/>
          <p:cNvCxnSpPr/>
          <p:nvPr/>
        </p:nvCxnSpPr>
        <p:spPr>
          <a:xfrm flipV="1">
            <a:off x="10972320" y="5626508"/>
            <a:ext cx="426652" cy="383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Egyenes összekötő nyíllal 119"/>
          <p:cNvCxnSpPr/>
          <p:nvPr/>
        </p:nvCxnSpPr>
        <p:spPr>
          <a:xfrm flipV="1">
            <a:off x="10941698" y="6375707"/>
            <a:ext cx="547567" cy="181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1" name="Ellipszis 120"/>
          <p:cNvSpPr/>
          <p:nvPr/>
        </p:nvSpPr>
        <p:spPr>
          <a:xfrm>
            <a:off x="8329357" y="5483118"/>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Szabadkézi sokszög 147"/>
          <p:cNvSpPr/>
          <p:nvPr/>
        </p:nvSpPr>
        <p:spPr>
          <a:xfrm>
            <a:off x="8449519" y="3889094"/>
            <a:ext cx="2280213" cy="1701478"/>
          </a:xfrm>
          <a:custGeom>
            <a:avLst/>
            <a:gdLst>
              <a:gd name="connsiteX0" fmla="*/ 2280213 w 2280213"/>
              <a:gd name="connsiteY0" fmla="*/ 0 h 1701478"/>
              <a:gd name="connsiteX1" fmla="*/ 1990846 w 2280213"/>
              <a:gd name="connsiteY1" fmla="*/ 752354 h 1701478"/>
              <a:gd name="connsiteX2" fmla="*/ 1412111 w 2280213"/>
              <a:gd name="connsiteY2" fmla="*/ 1250065 h 1701478"/>
              <a:gd name="connsiteX3" fmla="*/ 694481 w 2280213"/>
              <a:gd name="connsiteY3" fmla="*/ 1620455 h 1701478"/>
              <a:gd name="connsiteX4" fmla="*/ 0 w 2280213"/>
              <a:gd name="connsiteY4" fmla="*/ 1701478 h 170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213" h="1701478">
                <a:moveTo>
                  <a:pt x="2280213" y="0"/>
                </a:moveTo>
                <a:cubicBezTo>
                  <a:pt x="2207871" y="272005"/>
                  <a:pt x="2135530" y="544010"/>
                  <a:pt x="1990846" y="752354"/>
                </a:cubicBezTo>
                <a:cubicBezTo>
                  <a:pt x="1846162" y="960698"/>
                  <a:pt x="1628172" y="1105382"/>
                  <a:pt x="1412111" y="1250065"/>
                </a:cubicBezTo>
                <a:cubicBezTo>
                  <a:pt x="1196050" y="1394748"/>
                  <a:pt x="929833" y="1545220"/>
                  <a:pt x="694481" y="1620455"/>
                </a:cubicBezTo>
                <a:cubicBezTo>
                  <a:pt x="459129" y="1695691"/>
                  <a:pt x="59802" y="1647463"/>
                  <a:pt x="0" y="1701478"/>
                </a:cubicBezTo>
              </a:path>
            </a:pathLst>
          </a:cu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Ellipszis 121"/>
          <p:cNvSpPr/>
          <p:nvPr/>
        </p:nvSpPr>
        <p:spPr>
          <a:xfrm>
            <a:off x="9043558" y="5389980"/>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Ellipszis 122"/>
          <p:cNvSpPr/>
          <p:nvPr/>
        </p:nvSpPr>
        <p:spPr>
          <a:xfrm>
            <a:off x="10343365" y="4538655"/>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Ellipszis 123"/>
          <p:cNvSpPr/>
          <p:nvPr/>
        </p:nvSpPr>
        <p:spPr>
          <a:xfrm>
            <a:off x="10622160" y="3790724"/>
            <a:ext cx="172720" cy="18627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Ellipszis 124"/>
          <p:cNvSpPr/>
          <p:nvPr/>
        </p:nvSpPr>
        <p:spPr>
          <a:xfrm>
            <a:off x="9757493" y="5038870"/>
            <a:ext cx="172720" cy="1862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artalom helye 2"/>
          <p:cNvSpPr txBox="1">
            <a:spLocks/>
          </p:cNvSpPr>
          <p:nvPr/>
        </p:nvSpPr>
        <p:spPr>
          <a:xfrm>
            <a:off x="6102016" y="1612142"/>
            <a:ext cx="1932005" cy="1100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1st filter pass</a:t>
            </a:r>
          </a:p>
          <a:p>
            <a:pPr marL="0" indent="0">
              <a:buFont typeface="Arial" panose="020B0604020202020204" pitchFamily="34" charset="0"/>
              <a:buNone/>
            </a:pPr>
            <a:r>
              <a:rPr lang="en-US" sz="1800" dirty="0" smtClean="0"/>
              <a:t>Along gradient direction</a:t>
            </a:r>
          </a:p>
          <a:p>
            <a:pPr marL="0" indent="0">
              <a:buFont typeface="Arial" panose="020B0604020202020204" pitchFamily="34" charset="0"/>
              <a:buNone/>
            </a:pPr>
            <a:endParaRPr lang="en-US" sz="1800" dirty="0"/>
          </a:p>
        </p:txBody>
      </p:sp>
      <p:sp>
        <p:nvSpPr>
          <p:cNvPr id="150" name="Tartalom helye 2"/>
          <p:cNvSpPr txBox="1">
            <a:spLocks/>
          </p:cNvSpPr>
          <p:nvPr/>
        </p:nvSpPr>
        <p:spPr>
          <a:xfrm>
            <a:off x="6107878" y="4846320"/>
            <a:ext cx="1884209" cy="8230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2nd filter pass</a:t>
            </a:r>
          </a:p>
          <a:p>
            <a:pPr marL="0" indent="0">
              <a:buFont typeface="Arial" panose="020B0604020202020204" pitchFamily="34" charset="0"/>
              <a:buNone/>
            </a:pPr>
            <a:r>
              <a:rPr lang="en-US" sz="1800" dirty="0" smtClean="0"/>
              <a:t>Along tangent flow</a:t>
            </a:r>
            <a:endParaRPr lang="en-US" sz="1800" dirty="0"/>
          </a:p>
        </p:txBody>
      </p:sp>
    </p:spTree>
    <p:extLst>
      <p:ext uri="{BB962C8B-B14F-4D97-AF65-F5344CB8AC3E}">
        <p14:creationId xmlns:p14="http://schemas.microsoft.com/office/powerpoint/2010/main" val="1633371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86287"/>
            <a:ext cx="10515600" cy="1325563"/>
          </a:xfrm>
        </p:spPr>
        <p:txBody>
          <a:bodyPr/>
          <a:lstStyle/>
          <a:p>
            <a:r>
              <a:rPr lang="en-US" dirty="0" smtClean="0"/>
              <a:t>Tangent flow smoothing</a:t>
            </a:r>
            <a:endParaRPr lang="en-US" dirty="0"/>
          </a:p>
        </p:txBody>
      </p:sp>
      <p:sp>
        <p:nvSpPr>
          <p:cNvPr id="3" name="Tartalom helye 2"/>
          <p:cNvSpPr>
            <a:spLocks noGrp="1"/>
          </p:cNvSpPr>
          <p:nvPr>
            <p:ph idx="1"/>
          </p:nvPr>
        </p:nvSpPr>
        <p:spPr>
          <a:xfrm>
            <a:off x="838199" y="1374213"/>
            <a:ext cx="10794357" cy="4351338"/>
          </a:xfrm>
        </p:spPr>
        <p:txBody>
          <a:bodyPr/>
          <a:lstStyle/>
          <a:p>
            <a:r>
              <a:rPr lang="en-US" dirty="0" smtClean="0"/>
              <a:t>After gradient calculation the tangent flow is not smooth enough</a:t>
            </a:r>
          </a:p>
          <a:p>
            <a:r>
              <a:rPr lang="en-US" dirty="0" smtClean="0"/>
              <a:t>It can be smoothed with a Gaussian blur</a:t>
            </a:r>
          </a:p>
          <a:p>
            <a:r>
              <a:rPr lang="en-US" dirty="0" smtClean="0"/>
              <a:t>Better smooth it with an edge preserving filter, typically bilateral filter</a:t>
            </a:r>
          </a:p>
          <a:p>
            <a:pPr lvl="1"/>
            <a:r>
              <a:rPr lang="en-US" dirty="0" smtClean="0"/>
              <a:t>Details of bilateral filter weights used in tangent flow smoothing is described in:</a:t>
            </a:r>
            <a:endParaRPr lang="en-US" dirty="0"/>
          </a:p>
        </p:txBody>
      </p:sp>
      <p:sp>
        <p:nvSpPr>
          <p:cNvPr id="4" name="Téglalap 3"/>
          <p:cNvSpPr/>
          <p:nvPr/>
        </p:nvSpPr>
        <p:spPr>
          <a:xfrm>
            <a:off x="188271" y="3326075"/>
            <a:ext cx="11959386" cy="338554"/>
          </a:xfrm>
          <a:prstGeom prst="rect">
            <a:avLst/>
          </a:prstGeom>
        </p:spPr>
        <p:txBody>
          <a:bodyPr wrap="square">
            <a:spAutoFit/>
          </a:bodyPr>
          <a:lstStyle/>
          <a:p>
            <a:r>
              <a:rPr lang="en-US" sz="1600" dirty="0" smtClean="0"/>
              <a:t>Kang H., Lee S., Chui C. K.: Flow-based image abstraction. </a:t>
            </a:r>
            <a:r>
              <a:rPr lang="en-US" sz="1600" i="1" dirty="0" smtClean="0"/>
              <a:t>IEEE Transactions on Visualization and Computer Graphics 15</a:t>
            </a:r>
            <a:r>
              <a:rPr lang="en-US" sz="1600" dirty="0" smtClean="0"/>
              <a:t>, 1 (2009), 62–76.</a:t>
            </a:r>
            <a:endParaRPr lang="en-US" sz="1600" dirty="0"/>
          </a:p>
        </p:txBody>
      </p:sp>
      <p:pic>
        <p:nvPicPr>
          <p:cNvPr id="5" name="Kép 4"/>
          <p:cNvPicPr>
            <a:picLocks noChangeAspect="1"/>
          </p:cNvPicPr>
          <p:nvPr/>
        </p:nvPicPr>
        <p:blipFill>
          <a:blip r:embed="rId2"/>
          <a:stretch>
            <a:fillRect/>
          </a:stretch>
        </p:blipFill>
        <p:spPr>
          <a:xfrm>
            <a:off x="-57875" y="3843038"/>
            <a:ext cx="6225839" cy="2486705"/>
          </a:xfrm>
          <a:prstGeom prst="rect">
            <a:avLst/>
          </a:prstGeom>
        </p:spPr>
      </p:pic>
      <p:pic>
        <p:nvPicPr>
          <p:cNvPr id="6" name="Kép 5"/>
          <p:cNvPicPr>
            <a:picLocks noChangeAspect="1"/>
          </p:cNvPicPr>
          <p:nvPr/>
        </p:nvPicPr>
        <p:blipFill>
          <a:blip r:embed="rId3"/>
          <a:stretch>
            <a:fillRect/>
          </a:stretch>
        </p:blipFill>
        <p:spPr>
          <a:xfrm>
            <a:off x="6084425" y="3854612"/>
            <a:ext cx="6175772" cy="2486705"/>
          </a:xfrm>
          <a:prstGeom prst="rect">
            <a:avLst/>
          </a:prstGeom>
        </p:spPr>
      </p:pic>
      <p:sp>
        <p:nvSpPr>
          <p:cNvPr id="7" name="Tartalom helye 2"/>
          <p:cNvSpPr txBox="1">
            <a:spLocks/>
          </p:cNvSpPr>
          <p:nvPr/>
        </p:nvSpPr>
        <p:spPr>
          <a:xfrm>
            <a:off x="1162415" y="6414561"/>
            <a:ext cx="1048473" cy="328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Image</a:t>
            </a:r>
          </a:p>
          <a:p>
            <a:pPr marL="0" indent="0">
              <a:buFont typeface="Arial" panose="020B0604020202020204" pitchFamily="34" charset="0"/>
              <a:buNone/>
            </a:pPr>
            <a:endParaRPr lang="en-US" sz="1800" dirty="0"/>
          </a:p>
        </p:txBody>
      </p:sp>
      <p:sp>
        <p:nvSpPr>
          <p:cNvPr id="8" name="Tartalom helye 2"/>
          <p:cNvSpPr txBox="1">
            <a:spLocks/>
          </p:cNvSpPr>
          <p:nvPr/>
        </p:nvSpPr>
        <p:spPr>
          <a:xfrm>
            <a:off x="3188825" y="6348007"/>
            <a:ext cx="2895600" cy="4620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Tangent flow after 1st smooth iteration</a:t>
            </a:r>
          </a:p>
          <a:p>
            <a:pPr marL="0" indent="0" algn="ctr">
              <a:buFont typeface="Arial" panose="020B0604020202020204" pitchFamily="34" charset="0"/>
              <a:buNone/>
            </a:pPr>
            <a:endParaRPr lang="en-US" sz="1800" dirty="0"/>
          </a:p>
        </p:txBody>
      </p:sp>
      <p:sp>
        <p:nvSpPr>
          <p:cNvPr id="9" name="Tartalom helye 2"/>
          <p:cNvSpPr txBox="1">
            <a:spLocks/>
          </p:cNvSpPr>
          <p:nvPr/>
        </p:nvSpPr>
        <p:spPr>
          <a:xfrm>
            <a:off x="6167964" y="6348007"/>
            <a:ext cx="2895600" cy="4620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Tangent flow after 2nd smooth iteration</a:t>
            </a:r>
          </a:p>
          <a:p>
            <a:pPr marL="0" indent="0" algn="ctr">
              <a:buFont typeface="Arial" panose="020B0604020202020204" pitchFamily="34" charset="0"/>
              <a:buNone/>
            </a:pPr>
            <a:endParaRPr lang="en-US" sz="1800" dirty="0"/>
          </a:p>
        </p:txBody>
      </p:sp>
      <p:sp>
        <p:nvSpPr>
          <p:cNvPr id="10" name="Tartalom helye 2"/>
          <p:cNvSpPr txBox="1">
            <a:spLocks/>
          </p:cNvSpPr>
          <p:nvPr/>
        </p:nvSpPr>
        <p:spPr>
          <a:xfrm>
            <a:off x="9172311" y="6335725"/>
            <a:ext cx="2895600" cy="4620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t>Tangent flow after 3rd smooth iteration</a:t>
            </a:r>
          </a:p>
          <a:p>
            <a:pPr marL="0" indent="0" algn="ctr">
              <a:buFont typeface="Arial" panose="020B0604020202020204" pitchFamily="34" charset="0"/>
              <a:buNone/>
            </a:pPr>
            <a:endParaRPr lang="en-US" sz="1800" dirty="0"/>
          </a:p>
        </p:txBody>
      </p:sp>
    </p:spTree>
    <p:extLst>
      <p:ext uri="{BB962C8B-B14F-4D97-AF65-F5344CB8AC3E}">
        <p14:creationId xmlns:p14="http://schemas.microsoft.com/office/powerpoint/2010/main" val="3673754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2880" y="174523"/>
            <a:ext cx="6736080" cy="783453"/>
          </a:xfrm>
        </p:spPr>
        <p:txBody>
          <a:bodyPr>
            <a:normAutofit fontScale="90000"/>
          </a:bodyPr>
          <a:lstStyle/>
          <a:p>
            <a:pPr algn="ctr"/>
            <a:r>
              <a:rPr lang="en-US" dirty="0" smtClean="0"/>
              <a:t>Tangent flow based image simplification workflow</a:t>
            </a:r>
            <a:endParaRPr lang="en-US" dirty="0"/>
          </a:p>
        </p:txBody>
      </p:sp>
      <p:sp>
        <p:nvSpPr>
          <p:cNvPr id="3" name="Tartalom helye 2"/>
          <p:cNvSpPr>
            <a:spLocks noGrp="1"/>
          </p:cNvSpPr>
          <p:nvPr>
            <p:ph idx="1"/>
          </p:nvPr>
        </p:nvSpPr>
        <p:spPr/>
        <p:txBody>
          <a:bodyPr/>
          <a:lstStyle/>
          <a:p>
            <a:endParaRPr lang="en-US" dirty="0"/>
          </a:p>
        </p:txBody>
      </p:sp>
      <p:pic>
        <p:nvPicPr>
          <p:cNvPr id="4" name="Kép 3"/>
          <p:cNvPicPr>
            <a:picLocks noChangeAspect="1"/>
          </p:cNvPicPr>
          <p:nvPr/>
        </p:nvPicPr>
        <p:blipFill>
          <a:blip r:embed="rId2"/>
          <a:stretch>
            <a:fillRect/>
          </a:stretch>
        </p:blipFill>
        <p:spPr>
          <a:xfrm>
            <a:off x="224314" y="1085395"/>
            <a:ext cx="11316652" cy="5435557"/>
          </a:xfrm>
          <a:prstGeom prst="rect">
            <a:avLst/>
          </a:prstGeom>
        </p:spPr>
      </p:pic>
      <p:sp>
        <p:nvSpPr>
          <p:cNvPr id="5" name="Tartalom helye 2"/>
          <p:cNvSpPr txBox="1">
            <a:spLocks/>
          </p:cNvSpPr>
          <p:nvPr/>
        </p:nvSpPr>
        <p:spPr>
          <a:xfrm>
            <a:off x="6903720" y="113017"/>
            <a:ext cx="5196840" cy="11504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Similar to our previous workflow, but uses Edge Tangent Flow in bilateral and </a:t>
            </a:r>
            <a:r>
              <a:rPr lang="en-US" dirty="0" err="1" smtClean="0"/>
              <a:t>DoG</a:t>
            </a:r>
            <a:r>
              <a:rPr lang="en-US" dirty="0" smtClean="0"/>
              <a:t> filtering</a:t>
            </a:r>
          </a:p>
          <a:p>
            <a:pPr marL="0" indent="0" algn="ctr">
              <a:buNone/>
            </a:pPr>
            <a:r>
              <a:rPr lang="en-US" dirty="0" smtClean="0"/>
              <a:t>(FBL: flow</a:t>
            </a:r>
            <a:r>
              <a:rPr lang="hu-HU" dirty="0" smtClean="0"/>
              <a:t> </a:t>
            </a:r>
            <a:r>
              <a:rPr lang="en-US" dirty="0" smtClean="0"/>
              <a:t>based bilateral, </a:t>
            </a:r>
            <a:r>
              <a:rPr lang="en-US" dirty="0" err="1" smtClean="0"/>
              <a:t>FDoG</a:t>
            </a:r>
            <a:r>
              <a:rPr lang="en-US" dirty="0" smtClean="0"/>
              <a:t>: flow based difference of Gaussians)</a:t>
            </a:r>
            <a:endParaRPr lang="en-US" dirty="0"/>
          </a:p>
        </p:txBody>
      </p:sp>
      <p:sp>
        <p:nvSpPr>
          <p:cNvPr id="6" name="Téglalap 5"/>
          <p:cNvSpPr/>
          <p:nvPr/>
        </p:nvSpPr>
        <p:spPr>
          <a:xfrm>
            <a:off x="116306" y="6495664"/>
            <a:ext cx="11959386" cy="338554"/>
          </a:xfrm>
          <a:prstGeom prst="rect">
            <a:avLst/>
          </a:prstGeom>
        </p:spPr>
        <p:txBody>
          <a:bodyPr wrap="square">
            <a:spAutoFit/>
          </a:bodyPr>
          <a:lstStyle/>
          <a:p>
            <a:r>
              <a:rPr lang="en-US" sz="1600" dirty="0" smtClean="0"/>
              <a:t>Kang H., Lee S., Chui C. K.: Flow-based image abstraction. </a:t>
            </a:r>
            <a:r>
              <a:rPr lang="en-US" sz="1600" i="1" dirty="0" smtClean="0"/>
              <a:t>IEEE Transactions on Visualization and Computer Graphics 15</a:t>
            </a:r>
            <a:r>
              <a:rPr lang="en-US" sz="1600" dirty="0" smtClean="0"/>
              <a:t>, 1 (2009), 62–76.</a:t>
            </a:r>
            <a:endParaRPr lang="en-US" sz="1600" dirty="0"/>
          </a:p>
        </p:txBody>
      </p:sp>
    </p:spTree>
    <p:extLst>
      <p:ext uri="{BB962C8B-B14F-4D97-AF65-F5344CB8AC3E}">
        <p14:creationId xmlns:p14="http://schemas.microsoft.com/office/powerpoint/2010/main" val="655430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pic>
        <p:nvPicPr>
          <p:cNvPr id="4" name="Kép 3"/>
          <p:cNvPicPr>
            <a:picLocks noChangeAspect="1"/>
          </p:cNvPicPr>
          <p:nvPr/>
        </p:nvPicPr>
        <p:blipFill>
          <a:blip r:embed="rId2"/>
          <a:stretch>
            <a:fillRect/>
          </a:stretch>
        </p:blipFill>
        <p:spPr>
          <a:xfrm>
            <a:off x="1443787" y="169854"/>
            <a:ext cx="9304425" cy="6254096"/>
          </a:xfrm>
          <a:prstGeom prst="rect">
            <a:avLst/>
          </a:prstGeom>
        </p:spPr>
      </p:pic>
      <p:sp>
        <p:nvSpPr>
          <p:cNvPr id="5" name="Téglalap 4"/>
          <p:cNvSpPr/>
          <p:nvPr/>
        </p:nvSpPr>
        <p:spPr>
          <a:xfrm>
            <a:off x="116306" y="6449944"/>
            <a:ext cx="11959386" cy="338554"/>
          </a:xfrm>
          <a:prstGeom prst="rect">
            <a:avLst/>
          </a:prstGeom>
        </p:spPr>
        <p:txBody>
          <a:bodyPr wrap="square">
            <a:spAutoFit/>
          </a:bodyPr>
          <a:lstStyle/>
          <a:p>
            <a:r>
              <a:rPr lang="en-US" sz="1600" dirty="0"/>
              <a:t>Kang H., Lee S., Chui C. K.: Flow-based image </a:t>
            </a:r>
            <a:r>
              <a:rPr lang="en-US" sz="1600" dirty="0" smtClean="0"/>
              <a:t>abstraction.</a:t>
            </a:r>
            <a:r>
              <a:rPr lang="hu-HU" sz="1600" dirty="0" smtClean="0"/>
              <a:t> </a:t>
            </a:r>
            <a:r>
              <a:rPr lang="en-US" sz="1600" i="1" dirty="0" smtClean="0"/>
              <a:t>IEEE </a:t>
            </a:r>
            <a:r>
              <a:rPr lang="en-US" sz="1600" i="1" dirty="0"/>
              <a:t>Transactions on Visualization and Computer </a:t>
            </a:r>
            <a:r>
              <a:rPr lang="en-US" sz="1600" i="1" dirty="0" smtClean="0"/>
              <a:t>Graphics</a:t>
            </a:r>
            <a:r>
              <a:rPr lang="hu-HU" sz="1600" i="1" dirty="0" smtClean="0"/>
              <a:t> </a:t>
            </a:r>
            <a:r>
              <a:rPr lang="en-US" sz="1600" i="1" dirty="0" smtClean="0"/>
              <a:t>15</a:t>
            </a:r>
            <a:r>
              <a:rPr lang="en-US" sz="1600" dirty="0"/>
              <a:t>, 1 (2009), 62–76.</a:t>
            </a:r>
          </a:p>
        </p:txBody>
      </p:sp>
    </p:spTree>
    <p:extLst>
      <p:ext uri="{BB962C8B-B14F-4D97-AF65-F5344CB8AC3E}">
        <p14:creationId xmlns:p14="http://schemas.microsoft.com/office/powerpoint/2010/main" val="2243774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Diffusion based methods</a:t>
            </a:r>
            <a:endParaRPr lang="en-US" dirty="0"/>
          </a:p>
        </p:txBody>
      </p:sp>
      <p:sp>
        <p:nvSpPr>
          <p:cNvPr id="3" name="Tartalom helye 2"/>
          <p:cNvSpPr>
            <a:spLocks noGrp="1"/>
          </p:cNvSpPr>
          <p:nvPr>
            <p:ph idx="1"/>
          </p:nvPr>
        </p:nvSpPr>
        <p:spPr>
          <a:xfrm>
            <a:off x="838200" y="2233913"/>
            <a:ext cx="10515600" cy="3055717"/>
          </a:xfrm>
        </p:spPr>
        <p:txBody>
          <a:bodyPr/>
          <a:lstStyle/>
          <a:p>
            <a:r>
              <a:rPr lang="en-US" dirty="0" smtClean="0"/>
              <a:t>Diffusion processes based on partial differential equations can regularize the flow field on a global manner</a:t>
            </a:r>
          </a:p>
          <a:p>
            <a:r>
              <a:rPr lang="en-US" dirty="0" smtClean="0"/>
              <a:t>The diffusion process (Mean Curvature Flow) not only smoothens colors, but also simplifies shape boundaries</a:t>
            </a:r>
          </a:p>
          <a:p>
            <a:r>
              <a:rPr lang="en-US" dirty="0" smtClean="0"/>
              <a:t>Diffusion can lead to too much smoothing, thus after a few diffusion iterations a de</a:t>
            </a:r>
            <a:r>
              <a:rPr lang="hu-HU" dirty="0" smtClean="0"/>
              <a:t>-</a:t>
            </a:r>
            <a:r>
              <a:rPr lang="en-US" dirty="0" smtClean="0"/>
              <a:t>blurring shock filter should be used</a:t>
            </a:r>
            <a:endParaRPr lang="en-US" dirty="0"/>
          </a:p>
        </p:txBody>
      </p:sp>
    </p:spTree>
    <p:extLst>
      <p:ext uri="{BB962C8B-B14F-4D97-AF65-F5344CB8AC3E}">
        <p14:creationId xmlns:p14="http://schemas.microsoft.com/office/powerpoint/2010/main" val="2632160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40897" y="222695"/>
            <a:ext cx="10515600" cy="549275"/>
          </a:xfrm>
        </p:spPr>
        <p:txBody>
          <a:bodyPr>
            <a:normAutofit fontScale="90000"/>
          </a:bodyPr>
          <a:lstStyle/>
          <a:p>
            <a:pPr algn="ctr"/>
            <a:r>
              <a:rPr lang="hu-HU" dirty="0" err="1" smtClean="0"/>
              <a:t>Diffusion</a:t>
            </a:r>
            <a:r>
              <a:rPr lang="hu-HU" dirty="0" smtClean="0"/>
              <a:t> </a:t>
            </a:r>
            <a:r>
              <a:rPr lang="hu-HU" dirty="0" err="1" smtClean="0"/>
              <a:t>based</a:t>
            </a:r>
            <a:r>
              <a:rPr lang="hu-HU" dirty="0" smtClean="0"/>
              <a:t> </a:t>
            </a:r>
            <a:r>
              <a:rPr lang="hu-HU" dirty="0" err="1" smtClean="0"/>
              <a:t>methods</a:t>
            </a:r>
            <a:endParaRPr lang="en-US" dirty="0"/>
          </a:p>
        </p:txBody>
      </p:sp>
      <p:pic>
        <p:nvPicPr>
          <p:cNvPr id="5" name="Tartalom helye 4"/>
          <p:cNvPicPr>
            <a:picLocks noGrp="1" noChangeAspect="1"/>
          </p:cNvPicPr>
          <p:nvPr>
            <p:ph idx="1"/>
          </p:nvPr>
        </p:nvPicPr>
        <p:blipFill>
          <a:blip r:embed="rId2"/>
          <a:stretch>
            <a:fillRect/>
          </a:stretch>
        </p:blipFill>
        <p:spPr>
          <a:xfrm>
            <a:off x="6219552" y="1838704"/>
            <a:ext cx="5875145" cy="3988243"/>
          </a:xfrm>
          <a:prstGeom prst="rect">
            <a:avLst/>
          </a:prstGeom>
        </p:spPr>
      </p:pic>
      <p:pic>
        <p:nvPicPr>
          <p:cNvPr id="4" name="Kép 3"/>
          <p:cNvPicPr>
            <a:picLocks noChangeAspect="1"/>
          </p:cNvPicPr>
          <p:nvPr/>
        </p:nvPicPr>
        <p:blipFill>
          <a:blip r:embed="rId3"/>
          <a:stretch>
            <a:fillRect/>
          </a:stretch>
        </p:blipFill>
        <p:spPr>
          <a:xfrm>
            <a:off x="123552" y="1838704"/>
            <a:ext cx="5875145" cy="3988243"/>
          </a:xfrm>
          <a:prstGeom prst="rect">
            <a:avLst/>
          </a:prstGeom>
        </p:spPr>
      </p:pic>
      <p:sp>
        <p:nvSpPr>
          <p:cNvPr id="6" name="Téglalap 5"/>
          <p:cNvSpPr/>
          <p:nvPr/>
        </p:nvSpPr>
        <p:spPr>
          <a:xfrm>
            <a:off x="123552" y="5826947"/>
            <a:ext cx="6096000" cy="584775"/>
          </a:xfrm>
          <a:prstGeom prst="rect">
            <a:avLst/>
          </a:prstGeom>
        </p:spPr>
        <p:txBody>
          <a:bodyPr>
            <a:spAutoFit/>
          </a:bodyPr>
          <a:lstStyle/>
          <a:p>
            <a:r>
              <a:rPr lang="en-US" sz="1600" dirty="0">
                <a:latin typeface="Palatino-Roman"/>
              </a:rPr>
              <a:t>H. Kang and S. Lee, “Shape-simplifying image abstraction,”</a:t>
            </a:r>
          </a:p>
          <a:p>
            <a:r>
              <a:rPr lang="nl-NL" sz="1600" i="1" dirty="0">
                <a:latin typeface="Palatino-Italic"/>
              </a:rPr>
              <a:t>Comput. Graph. Forum</a:t>
            </a:r>
            <a:r>
              <a:rPr lang="nl-NL" sz="1600" dirty="0">
                <a:latin typeface="Palatino-Roman"/>
              </a:rPr>
              <a:t>, vol. 27, no. 7, pp. 1773–1780, 2008.</a:t>
            </a:r>
            <a:endParaRPr lang="en-US" sz="1600" dirty="0"/>
          </a:p>
        </p:txBody>
      </p:sp>
      <p:sp>
        <p:nvSpPr>
          <p:cNvPr id="7" name="Téglalap 6"/>
          <p:cNvSpPr/>
          <p:nvPr/>
        </p:nvSpPr>
        <p:spPr>
          <a:xfrm>
            <a:off x="6299500" y="5826947"/>
            <a:ext cx="6096000" cy="830997"/>
          </a:xfrm>
          <a:prstGeom prst="rect">
            <a:avLst/>
          </a:prstGeom>
        </p:spPr>
        <p:txBody>
          <a:bodyPr>
            <a:spAutoFit/>
          </a:bodyPr>
          <a:lstStyle/>
          <a:p>
            <a:r>
              <a:rPr lang="en-US" sz="1600" dirty="0">
                <a:latin typeface="Palatino-Roman"/>
              </a:rPr>
              <a:t>J. E. </a:t>
            </a:r>
            <a:r>
              <a:rPr lang="en-US" sz="1600" dirty="0" err="1">
                <a:latin typeface="Palatino-Roman"/>
              </a:rPr>
              <a:t>Kyprianidis</a:t>
            </a:r>
            <a:r>
              <a:rPr lang="en-US" sz="1600" dirty="0">
                <a:latin typeface="Palatino-Roman"/>
              </a:rPr>
              <a:t> and H. Kang, “Image and video abstraction</a:t>
            </a:r>
          </a:p>
          <a:p>
            <a:r>
              <a:rPr lang="en-US" sz="1600" dirty="0">
                <a:latin typeface="Palatino-Roman"/>
              </a:rPr>
              <a:t>by coherence-enhancing filtering,” </a:t>
            </a:r>
            <a:r>
              <a:rPr lang="en-US" sz="1600" i="1" dirty="0" err="1">
                <a:latin typeface="Palatino-Italic"/>
              </a:rPr>
              <a:t>Comput</a:t>
            </a:r>
            <a:r>
              <a:rPr lang="en-US" sz="1600" i="1" dirty="0">
                <a:latin typeface="Palatino-Italic"/>
              </a:rPr>
              <a:t>. Graph. Forum</a:t>
            </a:r>
            <a:r>
              <a:rPr lang="en-US" sz="1600" dirty="0">
                <a:latin typeface="Palatino-Roman"/>
              </a:rPr>
              <a:t>,</a:t>
            </a:r>
          </a:p>
          <a:p>
            <a:r>
              <a:rPr lang="en-US" sz="1600" dirty="0">
                <a:latin typeface="Palatino-Roman"/>
              </a:rPr>
              <a:t>vol. 30, no. 2, pp. 593–602, 2011.</a:t>
            </a:r>
            <a:endParaRPr lang="en-US" sz="1600" dirty="0"/>
          </a:p>
        </p:txBody>
      </p:sp>
      <p:sp>
        <p:nvSpPr>
          <p:cNvPr id="8" name="Téglalap 7"/>
          <p:cNvSpPr/>
          <p:nvPr/>
        </p:nvSpPr>
        <p:spPr>
          <a:xfrm>
            <a:off x="1041635" y="1253929"/>
            <a:ext cx="3890809" cy="369332"/>
          </a:xfrm>
          <a:prstGeom prst="rect">
            <a:avLst/>
          </a:prstGeom>
        </p:spPr>
        <p:txBody>
          <a:bodyPr wrap="none">
            <a:spAutoFit/>
          </a:bodyPr>
          <a:lstStyle/>
          <a:p>
            <a:r>
              <a:rPr lang="en-US" dirty="0">
                <a:latin typeface="Helvetica" panose="020B0604020202020204" pitchFamily="34" charset="0"/>
              </a:rPr>
              <a:t>Shape-simplifying image abstraction</a:t>
            </a:r>
            <a:endParaRPr lang="en-US" dirty="0"/>
          </a:p>
        </p:txBody>
      </p:sp>
      <p:sp>
        <p:nvSpPr>
          <p:cNvPr id="9" name="Téglalap 8"/>
          <p:cNvSpPr/>
          <p:nvPr/>
        </p:nvSpPr>
        <p:spPr>
          <a:xfrm>
            <a:off x="7525908" y="1253929"/>
            <a:ext cx="3262432" cy="369332"/>
          </a:xfrm>
          <a:prstGeom prst="rect">
            <a:avLst/>
          </a:prstGeom>
        </p:spPr>
        <p:txBody>
          <a:bodyPr wrap="none">
            <a:spAutoFit/>
          </a:bodyPr>
          <a:lstStyle/>
          <a:p>
            <a:r>
              <a:rPr lang="en-US" dirty="0">
                <a:latin typeface="Helvetica" panose="020B0604020202020204" pitchFamily="34" charset="0"/>
              </a:rPr>
              <a:t>Coherence-enhancing filtering</a:t>
            </a:r>
            <a:endParaRPr lang="en-US" dirty="0"/>
          </a:p>
        </p:txBody>
      </p:sp>
    </p:spTree>
    <p:extLst>
      <p:ext uri="{BB962C8B-B14F-4D97-AF65-F5344CB8AC3E}">
        <p14:creationId xmlns:p14="http://schemas.microsoft.com/office/powerpoint/2010/main" val="167650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abstraction</a:t>
            </a:r>
            <a:endParaRPr lang="en-US" dirty="0"/>
          </a:p>
        </p:txBody>
      </p:sp>
      <p:sp>
        <p:nvSpPr>
          <p:cNvPr id="7" name="Téglalap 6"/>
          <p:cNvSpPr/>
          <p:nvPr/>
        </p:nvSpPr>
        <p:spPr>
          <a:xfrm>
            <a:off x="731521" y="6316964"/>
            <a:ext cx="11299114" cy="307777"/>
          </a:xfrm>
          <a:prstGeom prst="rect">
            <a:avLst/>
          </a:prstGeom>
        </p:spPr>
        <p:txBody>
          <a:bodyPr wrap="square">
            <a:spAutoFit/>
          </a:bodyPr>
          <a:lstStyle/>
          <a:p>
            <a:r>
              <a:rPr lang="en-US" sz="1400" dirty="0" smtClean="0">
                <a:cs typeface="Arial" panose="020B0604020202020204" pitchFamily="34" charset="0"/>
              </a:rPr>
              <a:t>R</a:t>
            </a:r>
            <a:r>
              <a:rPr lang="en-US" sz="1400" b="0" i="0" u="none" strike="noStrike" baseline="0" dirty="0" smtClean="0">
                <a:cs typeface="Arial" panose="020B0604020202020204" pitchFamily="34" charset="0"/>
              </a:rPr>
              <a:t>YAN</a:t>
            </a:r>
            <a:r>
              <a:rPr lang="en-US" sz="1400" dirty="0" smtClean="0">
                <a:cs typeface="Arial" panose="020B0604020202020204" pitchFamily="34" charset="0"/>
              </a:rPr>
              <a:t>, T. A., </a:t>
            </a:r>
            <a:r>
              <a:rPr lang="en-US" sz="1400" b="0" i="0" u="none" strike="noStrike" baseline="0" dirty="0" smtClean="0">
                <a:cs typeface="Arial" panose="020B0604020202020204" pitchFamily="34" charset="0"/>
              </a:rPr>
              <a:t>AND </a:t>
            </a:r>
            <a:r>
              <a:rPr lang="en-US" sz="1400" dirty="0" smtClean="0">
                <a:cs typeface="Arial" panose="020B0604020202020204" pitchFamily="34" charset="0"/>
              </a:rPr>
              <a:t>S</a:t>
            </a:r>
            <a:r>
              <a:rPr lang="en-US" sz="1400" b="0" i="0" u="none" strike="noStrike" baseline="0" dirty="0" smtClean="0">
                <a:cs typeface="Arial" panose="020B0604020202020204" pitchFamily="34" charset="0"/>
              </a:rPr>
              <a:t>CHWARTZ</a:t>
            </a:r>
            <a:r>
              <a:rPr lang="en-US" sz="1400" dirty="0" smtClean="0">
                <a:cs typeface="Arial" panose="020B0604020202020204" pitchFamily="34" charset="0"/>
              </a:rPr>
              <a:t>, C. B. 1956. Speed of perception as a function of mode of presentation. American Journal of Psychology 69, 60–69.</a:t>
            </a:r>
            <a:endParaRPr lang="en-US" sz="1400" dirty="0">
              <a:cs typeface="Arial" panose="020B0604020202020204" pitchFamily="34" charset="0"/>
            </a:endParaRPr>
          </a:p>
        </p:txBody>
      </p:sp>
      <p:sp>
        <p:nvSpPr>
          <p:cNvPr id="8" name="Tartalom helye 2"/>
          <p:cNvSpPr txBox="1">
            <a:spLocks/>
          </p:cNvSpPr>
          <p:nvPr/>
        </p:nvSpPr>
        <p:spPr>
          <a:xfrm>
            <a:off x="731521" y="1579139"/>
            <a:ext cx="10515600" cy="9088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information is important on image?</a:t>
            </a:r>
          </a:p>
          <a:p>
            <a:r>
              <a:rPr lang="en-US" dirty="0" smtClean="0"/>
              <a:t>How long does it take to recognize the important information?</a:t>
            </a:r>
            <a:endParaRPr lang="en-US" dirty="0"/>
          </a:p>
        </p:txBody>
      </p:sp>
      <p:sp>
        <p:nvSpPr>
          <p:cNvPr id="3" name="Tartalom helye 2"/>
          <p:cNvSpPr>
            <a:spLocks noGrp="1"/>
          </p:cNvSpPr>
          <p:nvPr>
            <p:ph idx="1"/>
          </p:nvPr>
        </p:nvSpPr>
        <p:spPr>
          <a:xfrm>
            <a:off x="3779520" y="2549273"/>
            <a:ext cx="7574280" cy="3662523"/>
          </a:xfrm>
        </p:spPr>
        <p:txBody>
          <a:bodyPr>
            <a:normAutofit fontScale="92500" lnSpcReduction="10000"/>
          </a:bodyPr>
          <a:lstStyle/>
          <a:p>
            <a:r>
              <a:rPr lang="en-US" dirty="0" smtClean="0"/>
              <a:t>We immediately see that this is a hand</a:t>
            </a:r>
          </a:p>
          <a:p>
            <a:r>
              <a:rPr lang="en-US" dirty="0" smtClean="0"/>
              <a:t>We can see the form of the fingers</a:t>
            </a:r>
          </a:p>
          <a:p>
            <a:r>
              <a:rPr lang="en-US" dirty="0" smtClean="0"/>
              <a:t>We can maybe guess the gender and age of the person</a:t>
            </a:r>
          </a:p>
          <a:p>
            <a:r>
              <a:rPr lang="en-US" dirty="0" smtClean="0"/>
              <a:t>Examining the pose of the fingers we can see that this is a finger snapping</a:t>
            </a:r>
          </a:p>
          <a:p>
            <a:r>
              <a:rPr lang="en-US" dirty="0" smtClean="0"/>
              <a:t>The author probably wanted to show us the main anatomy of the human hand and the spatial relationship between fingers during a snap</a:t>
            </a:r>
          </a:p>
          <a:p>
            <a:endParaRPr lang="en-US" dirty="0"/>
          </a:p>
        </p:txBody>
      </p:sp>
      <p:pic>
        <p:nvPicPr>
          <p:cNvPr id="9" name="Tartalom helye 4"/>
          <p:cNvPicPr>
            <a:picLocks noChangeAspect="1"/>
          </p:cNvPicPr>
          <p:nvPr/>
        </p:nvPicPr>
        <p:blipFill>
          <a:blip r:embed="rId2"/>
          <a:stretch>
            <a:fillRect/>
          </a:stretch>
        </p:blipFill>
        <p:spPr>
          <a:xfrm>
            <a:off x="838200" y="2593173"/>
            <a:ext cx="2846649" cy="3424806"/>
          </a:xfrm>
          <a:prstGeom prst="rect">
            <a:avLst/>
          </a:prstGeom>
        </p:spPr>
      </p:pic>
    </p:spTree>
    <p:extLst>
      <p:ext uri="{BB962C8B-B14F-4D97-AF65-F5344CB8AC3E}">
        <p14:creationId xmlns:p14="http://schemas.microsoft.com/office/powerpoint/2010/main" val="64680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abstraction</a:t>
            </a:r>
            <a:endParaRPr lang="en-US" dirty="0"/>
          </a:p>
        </p:txBody>
      </p:sp>
      <p:sp>
        <p:nvSpPr>
          <p:cNvPr id="7" name="Téglalap 6"/>
          <p:cNvSpPr/>
          <p:nvPr/>
        </p:nvSpPr>
        <p:spPr>
          <a:xfrm>
            <a:off x="731521" y="6316964"/>
            <a:ext cx="11343938" cy="307777"/>
          </a:xfrm>
          <a:prstGeom prst="rect">
            <a:avLst/>
          </a:prstGeom>
        </p:spPr>
        <p:txBody>
          <a:bodyPr wrap="square">
            <a:spAutoFit/>
          </a:bodyPr>
          <a:lstStyle/>
          <a:p>
            <a:r>
              <a:rPr lang="en-US" sz="1400" dirty="0" smtClean="0">
                <a:cs typeface="Arial" panose="020B0604020202020204" pitchFamily="34" charset="0"/>
              </a:rPr>
              <a:t>R</a:t>
            </a:r>
            <a:r>
              <a:rPr lang="en-US" sz="1400" b="0" i="0" u="none" strike="noStrike" baseline="0" dirty="0" smtClean="0">
                <a:cs typeface="Arial" panose="020B0604020202020204" pitchFamily="34" charset="0"/>
              </a:rPr>
              <a:t>YAN</a:t>
            </a:r>
            <a:r>
              <a:rPr lang="en-US" sz="1400" dirty="0" smtClean="0">
                <a:cs typeface="Arial" panose="020B0604020202020204" pitchFamily="34" charset="0"/>
              </a:rPr>
              <a:t>, T. A., </a:t>
            </a:r>
            <a:r>
              <a:rPr lang="en-US" sz="1400" b="0" i="0" u="none" strike="noStrike" baseline="0" dirty="0" smtClean="0">
                <a:cs typeface="Arial" panose="020B0604020202020204" pitchFamily="34" charset="0"/>
              </a:rPr>
              <a:t>AND </a:t>
            </a:r>
            <a:r>
              <a:rPr lang="en-US" sz="1400" dirty="0" smtClean="0">
                <a:cs typeface="Arial" panose="020B0604020202020204" pitchFamily="34" charset="0"/>
              </a:rPr>
              <a:t>S</a:t>
            </a:r>
            <a:r>
              <a:rPr lang="en-US" sz="1400" b="0" i="0" u="none" strike="noStrike" baseline="0" dirty="0" smtClean="0">
                <a:cs typeface="Arial" panose="020B0604020202020204" pitchFamily="34" charset="0"/>
              </a:rPr>
              <a:t>CHWARTZ</a:t>
            </a:r>
            <a:r>
              <a:rPr lang="en-US" sz="1400" dirty="0" smtClean="0">
                <a:cs typeface="Arial" panose="020B0604020202020204" pitchFamily="34" charset="0"/>
              </a:rPr>
              <a:t>, C. B. 1956. Speed of perception as a function of mode of presentation. American Journal of Psychology 69, 60–69.</a:t>
            </a:r>
            <a:endParaRPr lang="en-US" sz="1400" dirty="0">
              <a:cs typeface="Arial" panose="020B0604020202020204" pitchFamily="34" charset="0"/>
            </a:endParaRPr>
          </a:p>
        </p:txBody>
      </p:sp>
      <p:sp>
        <p:nvSpPr>
          <p:cNvPr id="8" name="Tartalom helye 2"/>
          <p:cNvSpPr txBox="1">
            <a:spLocks/>
          </p:cNvSpPr>
          <p:nvPr/>
        </p:nvSpPr>
        <p:spPr>
          <a:xfrm>
            <a:off x="731521" y="1579139"/>
            <a:ext cx="10515600" cy="9088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information is important on image?</a:t>
            </a:r>
          </a:p>
          <a:p>
            <a:r>
              <a:rPr lang="en-US" dirty="0" smtClean="0"/>
              <a:t>How long does it take to recognize the important information?</a:t>
            </a:r>
            <a:endParaRPr lang="en-US" dirty="0"/>
          </a:p>
        </p:txBody>
      </p:sp>
      <p:sp>
        <p:nvSpPr>
          <p:cNvPr id="3" name="Tartalom helye 2"/>
          <p:cNvSpPr>
            <a:spLocks noGrp="1"/>
          </p:cNvSpPr>
          <p:nvPr>
            <p:ph idx="1"/>
          </p:nvPr>
        </p:nvSpPr>
        <p:spPr>
          <a:xfrm>
            <a:off x="3779520" y="2549273"/>
            <a:ext cx="7574280" cy="3662523"/>
          </a:xfrm>
        </p:spPr>
        <p:txBody>
          <a:bodyPr>
            <a:normAutofit/>
          </a:bodyPr>
          <a:lstStyle/>
          <a:p>
            <a:r>
              <a:rPr lang="en-US" dirty="0" smtClean="0"/>
              <a:t>We immediately see that this is a hand</a:t>
            </a:r>
          </a:p>
          <a:p>
            <a:r>
              <a:rPr lang="en-US" dirty="0" smtClean="0"/>
              <a:t>Examining the pose of the fingers we can see that this is a finger snapping</a:t>
            </a:r>
          </a:p>
          <a:p>
            <a:r>
              <a:rPr lang="en-US" dirty="0" smtClean="0"/>
              <a:t>Finger snapping is used to get someone’s  attention, probably because:</a:t>
            </a:r>
          </a:p>
          <a:p>
            <a:pPr lvl="1"/>
            <a:r>
              <a:rPr lang="en-US" b="1" dirty="0" smtClean="0"/>
              <a:t>We have a great idea!</a:t>
            </a:r>
            <a:endParaRPr lang="en-US" dirty="0" smtClean="0"/>
          </a:p>
          <a:p>
            <a:pPr lvl="1"/>
            <a:r>
              <a:rPr lang="en-US" b="1" dirty="0" smtClean="0"/>
              <a:t>The job is done right!</a:t>
            </a:r>
          </a:p>
          <a:p>
            <a:endParaRPr lang="en-US" dirty="0"/>
          </a:p>
        </p:txBody>
      </p:sp>
      <p:pic>
        <p:nvPicPr>
          <p:cNvPr id="10" name="Kép 9"/>
          <p:cNvPicPr>
            <a:picLocks noChangeAspect="1"/>
          </p:cNvPicPr>
          <p:nvPr/>
        </p:nvPicPr>
        <p:blipFill>
          <a:blip r:embed="rId2"/>
          <a:stretch>
            <a:fillRect/>
          </a:stretch>
        </p:blipFill>
        <p:spPr>
          <a:xfrm>
            <a:off x="838200" y="2593173"/>
            <a:ext cx="2846649" cy="3424806"/>
          </a:xfrm>
          <a:prstGeom prst="rect">
            <a:avLst/>
          </a:prstGeom>
        </p:spPr>
      </p:pic>
    </p:spTree>
    <p:extLst>
      <p:ext uri="{BB962C8B-B14F-4D97-AF65-F5344CB8AC3E}">
        <p14:creationId xmlns:p14="http://schemas.microsoft.com/office/powerpoint/2010/main" val="4006259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Image abstraction – why use it?</a:t>
            </a:r>
            <a:endParaRPr lang="en-US" dirty="0"/>
          </a:p>
        </p:txBody>
      </p:sp>
      <p:sp>
        <p:nvSpPr>
          <p:cNvPr id="3" name="Tartalom helye 2"/>
          <p:cNvSpPr>
            <a:spLocks noGrp="1"/>
          </p:cNvSpPr>
          <p:nvPr>
            <p:ph idx="1"/>
          </p:nvPr>
        </p:nvSpPr>
        <p:spPr>
          <a:xfrm>
            <a:off x="838200" y="1825624"/>
            <a:ext cx="7466330" cy="5032375"/>
          </a:xfrm>
        </p:spPr>
        <p:txBody>
          <a:bodyPr>
            <a:normAutofit lnSpcReduction="10000"/>
          </a:bodyPr>
          <a:lstStyle/>
          <a:p>
            <a:r>
              <a:rPr lang="en-US" dirty="0" smtClean="0"/>
              <a:t>Enhance important information/Hide not important information</a:t>
            </a:r>
          </a:p>
          <a:p>
            <a:pPr lvl="1"/>
            <a:r>
              <a:rPr lang="en-US" dirty="0" smtClean="0"/>
              <a:t>Benefits:</a:t>
            </a:r>
          </a:p>
          <a:p>
            <a:pPr lvl="2"/>
            <a:r>
              <a:rPr lang="en-US" dirty="0" smtClean="0"/>
              <a:t>Faster visual recognition (recognitions of persons on abstract images is faster than on photographs)</a:t>
            </a:r>
          </a:p>
          <a:p>
            <a:pPr lvl="2"/>
            <a:r>
              <a:rPr lang="en-US" dirty="0" smtClean="0"/>
              <a:t>Better memorization (memory games using abstract images are easier to solve than games using photographs)</a:t>
            </a:r>
          </a:p>
          <a:p>
            <a:pPr lvl="1"/>
            <a:endParaRPr lang="en-US" dirty="0" smtClean="0"/>
          </a:p>
          <a:p>
            <a:r>
              <a:rPr lang="en-US" dirty="0" smtClean="0"/>
              <a:t>Simulate a classic technique</a:t>
            </a:r>
          </a:p>
          <a:p>
            <a:pPr lvl="1"/>
            <a:r>
              <a:rPr lang="en-US" dirty="0" smtClean="0"/>
              <a:t>Lithograph</a:t>
            </a:r>
          </a:p>
          <a:p>
            <a:pPr lvl="1"/>
            <a:r>
              <a:rPr lang="en-US" dirty="0" smtClean="0"/>
              <a:t>Serigraph</a:t>
            </a:r>
          </a:p>
          <a:p>
            <a:pPr lvl="1"/>
            <a:r>
              <a:rPr lang="en-US" dirty="0" smtClean="0"/>
              <a:t>Painting</a:t>
            </a:r>
          </a:p>
          <a:p>
            <a:pPr lvl="1"/>
            <a:r>
              <a:rPr lang="en-US" dirty="0" smtClean="0"/>
              <a:t>Cartoons, comics</a:t>
            </a:r>
          </a:p>
          <a:p>
            <a:pPr lvl="1"/>
            <a:r>
              <a:rPr lang="en-US" dirty="0" smtClean="0"/>
              <a:t>…</a:t>
            </a:r>
          </a:p>
          <a:p>
            <a:pPr lvl="1"/>
            <a:endParaRPr lang="en-US" dirty="0" smtClean="0"/>
          </a:p>
          <a:p>
            <a:endParaRPr lang="en-US" dirty="0"/>
          </a:p>
        </p:txBody>
      </p:sp>
      <p:sp>
        <p:nvSpPr>
          <p:cNvPr id="4" name="Téglalap 3"/>
          <p:cNvSpPr/>
          <p:nvPr/>
        </p:nvSpPr>
        <p:spPr>
          <a:xfrm>
            <a:off x="89648" y="4082474"/>
            <a:ext cx="8707429" cy="286232"/>
          </a:xfrm>
          <a:prstGeom prst="rect">
            <a:avLst/>
          </a:prstGeom>
        </p:spPr>
        <p:txBody>
          <a:bodyPr wrap="square">
            <a:spAutoFit/>
          </a:bodyPr>
          <a:lstStyle/>
          <a:p>
            <a:pPr>
              <a:lnSpc>
                <a:spcPct val="90000"/>
              </a:lnSpc>
              <a:spcBef>
                <a:spcPts val="500"/>
              </a:spcBef>
            </a:pPr>
            <a:r>
              <a:rPr lang="en-US" sz="1400" dirty="0" smtClean="0"/>
              <a:t>H. </a:t>
            </a:r>
            <a:r>
              <a:rPr lang="en-US" sz="1400" dirty="0" err="1" smtClean="0"/>
              <a:t>Winnemoller</a:t>
            </a:r>
            <a:r>
              <a:rPr lang="en-US" sz="1400" dirty="0" smtClean="0"/>
              <a:t>, S. C. Olsen, B. Gooch: Real-Time Video Abstraction. SIGGRAPH conference; 2006; Boston, MA</a:t>
            </a:r>
            <a:endParaRPr lang="en-US" sz="1400"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622" y="1262063"/>
            <a:ext cx="3263900" cy="4914900"/>
          </a:xfrm>
          <a:prstGeom prst="rect">
            <a:avLst/>
          </a:prstGeom>
        </p:spPr>
      </p:pic>
      <p:sp>
        <p:nvSpPr>
          <p:cNvPr id="6" name="Téglalap 5"/>
          <p:cNvSpPr/>
          <p:nvPr/>
        </p:nvSpPr>
        <p:spPr>
          <a:xfrm>
            <a:off x="8072846" y="6418645"/>
            <a:ext cx="4119154" cy="286232"/>
          </a:xfrm>
          <a:prstGeom prst="rect">
            <a:avLst/>
          </a:prstGeom>
        </p:spPr>
        <p:txBody>
          <a:bodyPr wrap="square">
            <a:spAutoFit/>
          </a:bodyPr>
          <a:lstStyle/>
          <a:p>
            <a:pPr lvl="1">
              <a:lnSpc>
                <a:spcPct val="90000"/>
              </a:lnSpc>
              <a:spcBef>
                <a:spcPts val="500"/>
              </a:spcBef>
            </a:pPr>
            <a:r>
              <a:rPr lang="en-US" sz="1400" dirty="0" smtClean="0"/>
              <a:t>Campbell's Soup Cans (I), Andy Warhol (1961)</a:t>
            </a:r>
            <a:endParaRPr lang="en-US" sz="1400" dirty="0"/>
          </a:p>
        </p:txBody>
      </p:sp>
    </p:spTree>
    <p:extLst>
      <p:ext uri="{BB962C8B-B14F-4D97-AF65-F5344CB8AC3E}">
        <p14:creationId xmlns:p14="http://schemas.microsoft.com/office/powerpoint/2010/main" val="124549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Faster</a:t>
            </a:r>
            <a:r>
              <a:rPr lang="hu-HU" dirty="0" smtClean="0"/>
              <a:t> </a:t>
            </a:r>
            <a:r>
              <a:rPr lang="hu-HU" dirty="0" err="1" smtClean="0"/>
              <a:t>perception</a:t>
            </a:r>
            <a:endParaRPr lang="en-US" dirty="0"/>
          </a:p>
        </p:txBody>
      </p:sp>
      <p:sp>
        <p:nvSpPr>
          <p:cNvPr id="3" name="Tartalom helye 2"/>
          <p:cNvSpPr>
            <a:spLocks noGrp="1"/>
          </p:cNvSpPr>
          <p:nvPr>
            <p:ph idx="1"/>
          </p:nvPr>
        </p:nvSpPr>
        <p:spPr/>
        <p:txBody>
          <a:bodyPr>
            <a:normAutofit/>
          </a:bodyPr>
          <a:lstStyle/>
          <a:p>
            <a:r>
              <a:rPr lang="hu-HU" sz="2400" dirty="0" err="1" smtClean="0"/>
              <a:t>User</a:t>
            </a:r>
            <a:r>
              <a:rPr lang="hu-HU" sz="2400" dirty="0" smtClean="0"/>
              <a:t> </a:t>
            </a:r>
            <a:r>
              <a:rPr lang="hu-HU" sz="2400" dirty="0" err="1" smtClean="0"/>
              <a:t>study</a:t>
            </a:r>
            <a:r>
              <a:rPr lang="hu-HU" sz="2400" dirty="0" smtClean="0"/>
              <a:t> in </a:t>
            </a:r>
            <a:r>
              <a:rPr lang="en-US" sz="2400" dirty="0" smtClean="0"/>
              <a:t>H</a:t>
            </a:r>
            <a:r>
              <a:rPr lang="en-US" sz="2400" dirty="0"/>
              <a:t>. </a:t>
            </a:r>
            <a:r>
              <a:rPr lang="en-US" sz="2400" dirty="0" err="1"/>
              <a:t>Winnemoller</a:t>
            </a:r>
            <a:r>
              <a:rPr lang="en-US" sz="2400" dirty="0"/>
              <a:t>, S. C. Olsen, B. Gooch: Real-Time Video Abstraction. SIGGRAPH conference; 2006; Boston, </a:t>
            </a:r>
            <a:r>
              <a:rPr lang="en-US" sz="2400" dirty="0" smtClean="0"/>
              <a:t>MA</a:t>
            </a:r>
            <a:endParaRPr lang="hu-HU" sz="2400" dirty="0" smtClean="0"/>
          </a:p>
          <a:p>
            <a:endParaRPr lang="hu-HU" sz="2400" dirty="0"/>
          </a:p>
          <a:p>
            <a:r>
              <a:rPr lang="hu-HU" sz="2400" dirty="0" err="1" smtClean="0"/>
              <a:t>Recognition</a:t>
            </a:r>
            <a:r>
              <a:rPr lang="hu-HU" sz="2400" dirty="0" smtClean="0"/>
              <a:t> of </a:t>
            </a:r>
            <a:r>
              <a:rPr lang="hu-HU" sz="2400" dirty="0" err="1" smtClean="0"/>
              <a:t>photos</a:t>
            </a:r>
            <a:r>
              <a:rPr lang="hu-HU" sz="2400" dirty="0" smtClean="0"/>
              <a:t> of 25 </a:t>
            </a:r>
            <a:r>
              <a:rPr lang="hu-HU" sz="2400" dirty="0" err="1" smtClean="0"/>
              <a:t>movie</a:t>
            </a:r>
            <a:r>
              <a:rPr lang="hu-HU" sz="2400" dirty="0" smtClean="0"/>
              <a:t> </a:t>
            </a:r>
            <a:r>
              <a:rPr lang="hu-HU" sz="2400" dirty="0" err="1" smtClean="0"/>
              <a:t>stars</a:t>
            </a:r>
            <a:endParaRPr lang="hu-HU" sz="2400" dirty="0" smtClean="0"/>
          </a:p>
          <a:p>
            <a:pPr lvl="1"/>
            <a:r>
              <a:rPr lang="hu-HU" sz="2000" dirty="0" err="1" smtClean="0"/>
              <a:t>One</a:t>
            </a:r>
            <a:r>
              <a:rPr lang="hu-HU" sz="2000" dirty="0" smtClean="0"/>
              <a:t> </a:t>
            </a:r>
            <a:r>
              <a:rPr lang="hu-HU" sz="2000" dirty="0" err="1" smtClean="0"/>
              <a:t>group</a:t>
            </a:r>
            <a:r>
              <a:rPr lang="hu-HU" sz="2000" dirty="0" smtClean="0"/>
              <a:t> </a:t>
            </a:r>
            <a:r>
              <a:rPr lang="hu-HU" sz="2000" dirty="0" err="1" smtClean="0"/>
              <a:t>using</a:t>
            </a:r>
            <a:r>
              <a:rPr lang="hu-HU" sz="2000" dirty="0" smtClean="0"/>
              <a:t> </a:t>
            </a:r>
            <a:r>
              <a:rPr lang="hu-HU" sz="2000" dirty="0" err="1" smtClean="0"/>
              <a:t>the</a:t>
            </a:r>
            <a:r>
              <a:rPr lang="hu-HU" sz="2000" dirty="0" smtClean="0"/>
              <a:t> </a:t>
            </a:r>
            <a:r>
              <a:rPr lang="hu-HU" sz="2000" dirty="0" err="1" smtClean="0"/>
              <a:t>original</a:t>
            </a:r>
            <a:r>
              <a:rPr lang="hu-HU" sz="2000" dirty="0" smtClean="0"/>
              <a:t> </a:t>
            </a:r>
            <a:r>
              <a:rPr lang="hu-HU" sz="2000" dirty="0" err="1" smtClean="0"/>
              <a:t>photo</a:t>
            </a:r>
            <a:r>
              <a:rPr lang="hu-HU" sz="2000" dirty="0" smtClean="0"/>
              <a:t> and </a:t>
            </a:r>
            <a:r>
              <a:rPr lang="hu-HU" sz="2000" dirty="0" err="1" smtClean="0"/>
              <a:t>the</a:t>
            </a:r>
            <a:r>
              <a:rPr lang="hu-HU" sz="2000" dirty="0" smtClean="0"/>
              <a:t> </a:t>
            </a:r>
            <a:r>
              <a:rPr lang="hu-HU" sz="2000" dirty="0" err="1" smtClean="0"/>
              <a:t>other</a:t>
            </a:r>
            <a:r>
              <a:rPr lang="hu-HU" sz="2000" dirty="0" smtClean="0"/>
              <a:t> </a:t>
            </a:r>
            <a:r>
              <a:rPr lang="hu-HU" sz="2000" dirty="0" err="1" smtClean="0"/>
              <a:t>using</a:t>
            </a:r>
            <a:r>
              <a:rPr lang="hu-HU" sz="2000" dirty="0" smtClean="0"/>
              <a:t> </a:t>
            </a:r>
            <a:r>
              <a:rPr lang="hu-HU" sz="2000" dirty="0" err="1" smtClean="0"/>
              <a:t>the</a:t>
            </a:r>
            <a:r>
              <a:rPr lang="hu-HU" sz="2000" dirty="0" smtClean="0"/>
              <a:t> </a:t>
            </a:r>
            <a:r>
              <a:rPr lang="hu-HU" sz="2000" dirty="0" err="1" smtClean="0"/>
              <a:t>abstracted</a:t>
            </a:r>
            <a:r>
              <a:rPr lang="hu-HU" sz="2000" dirty="0" smtClean="0"/>
              <a:t> </a:t>
            </a:r>
            <a:r>
              <a:rPr lang="hu-HU" sz="2000" dirty="0" err="1" smtClean="0"/>
              <a:t>images</a:t>
            </a:r>
            <a:endParaRPr lang="hu-HU" sz="2000" dirty="0" smtClean="0"/>
          </a:p>
          <a:p>
            <a:pPr lvl="1"/>
            <a:r>
              <a:rPr lang="hu-HU" sz="2000" dirty="0" err="1" smtClean="0"/>
              <a:t>Result</a:t>
            </a:r>
            <a:r>
              <a:rPr lang="hu-HU" sz="2000" dirty="0" smtClean="0"/>
              <a:t>: 13% </a:t>
            </a:r>
            <a:r>
              <a:rPr lang="hu-HU" sz="2000" dirty="0" err="1" smtClean="0"/>
              <a:t>faster</a:t>
            </a:r>
            <a:r>
              <a:rPr lang="hu-HU" sz="2000" dirty="0" smtClean="0"/>
              <a:t> </a:t>
            </a:r>
            <a:r>
              <a:rPr lang="hu-HU" sz="2000" dirty="0" err="1" smtClean="0"/>
              <a:t>average</a:t>
            </a:r>
            <a:r>
              <a:rPr lang="hu-HU" sz="2000" dirty="0" smtClean="0"/>
              <a:t> </a:t>
            </a:r>
            <a:r>
              <a:rPr lang="hu-HU" sz="2000" dirty="0" err="1" smtClean="0"/>
              <a:t>recognition</a:t>
            </a:r>
            <a:r>
              <a:rPr lang="hu-HU" sz="2000" dirty="0" smtClean="0"/>
              <a:t> </a:t>
            </a:r>
            <a:r>
              <a:rPr lang="hu-HU" sz="2000" dirty="0" err="1" smtClean="0"/>
              <a:t>speed</a:t>
            </a:r>
            <a:r>
              <a:rPr lang="hu-HU" sz="2000" dirty="0" smtClean="0"/>
              <a:t>, </a:t>
            </a:r>
            <a:r>
              <a:rPr lang="hu-HU" sz="2000" dirty="0" err="1" smtClean="0"/>
              <a:t>same</a:t>
            </a:r>
            <a:r>
              <a:rPr lang="hu-HU" sz="2000" dirty="0" smtClean="0"/>
              <a:t> </a:t>
            </a:r>
            <a:r>
              <a:rPr lang="hu-HU" sz="2000" dirty="0" err="1" smtClean="0"/>
              <a:t>accuracy</a:t>
            </a:r>
            <a:r>
              <a:rPr lang="hu-HU" sz="2000" dirty="0" smtClean="0"/>
              <a:t> </a:t>
            </a:r>
            <a:r>
              <a:rPr lang="hu-HU" sz="2000" dirty="0" err="1" smtClean="0"/>
              <a:t>with</a:t>
            </a:r>
            <a:r>
              <a:rPr lang="hu-HU" sz="2000" dirty="0" smtClean="0"/>
              <a:t> </a:t>
            </a:r>
            <a:r>
              <a:rPr lang="hu-HU" sz="2000" dirty="0" err="1" smtClean="0"/>
              <a:t>abstracted</a:t>
            </a:r>
            <a:r>
              <a:rPr lang="hu-HU" sz="2000" dirty="0" smtClean="0"/>
              <a:t> </a:t>
            </a:r>
            <a:r>
              <a:rPr lang="hu-HU" sz="2000" dirty="0" err="1" smtClean="0"/>
              <a:t>images</a:t>
            </a:r>
            <a:endParaRPr lang="hu-HU" sz="2000" dirty="0" smtClean="0"/>
          </a:p>
          <a:p>
            <a:r>
              <a:rPr lang="hu-HU" sz="2400" dirty="0" err="1" smtClean="0"/>
              <a:t>Memory</a:t>
            </a:r>
            <a:r>
              <a:rPr lang="hu-HU" sz="2400" dirty="0" smtClean="0"/>
              <a:t> game </a:t>
            </a:r>
            <a:r>
              <a:rPr lang="hu-HU" sz="2400" dirty="0" err="1" smtClean="0"/>
              <a:t>with</a:t>
            </a:r>
            <a:r>
              <a:rPr lang="hu-HU" sz="2400" dirty="0" smtClean="0"/>
              <a:t> 24 </a:t>
            </a:r>
            <a:r>
              <a:rPr lang="hu-HU" sz="2400" dirty="0" err="1" smtClean="0"/>
              <a:t>cards</a:t>
            </a:r>
            <a:endParaRPr lang="hu-HU" sz="2400" dirty="0" smtClean="0"/>
          </a:p>
          <a:p>
            <a:pPr lvl="1"/>
            <a:r>
              <a:rPr lang="hu-HU" sz="2000" dirty="0" err="1" smtClean="0"/>
              <a:t>One</a:t>
            </a:r>
            <a:r>
              <a:rPr lang="hu-HU" sz="2000" dirty="0" smtClean="0"/>
              <a:t> </a:t>
            </a:r>
            <a:r>
              <a:rPr lang="hu-HU" sz="2000" dirty="0" err="1" smtClean="0"/>
              <a:t>group</a:t>
            </a:r>
            <a:r>
              <a:rPr lang="hu-HU" sz="2000" dirty="0" smtClean="0"/>
              <a:t> playing </a:t>
            </a:r>
            <a:r>
              <a:rPr lang="hu-HU" sz="2000" dirty="0" err="1" smtClean="0"/>
              <a:t>with</a:t>
            </a:r>
            <a:r>
              <a:rPr lang="hu-HU" sz="2000" dirty="0" smtClean="0"/>
              <a:t> </a:t>
            </a:r>
            <a:r>
              <a:rPr lang="hu-HU" sz="2000" dirty="0" err="1" smtClean="0"/>
              <a:t>photographs</a:t>
            </a:r>
            <a:r>
              <a:rPr lang="hu-HU" sz="2000" dirty="0" smtClean="0"/>
              <a:t> and </a:t>
            </a:r>
            <a:r>
              <a:rPr lang="hu-HU" sz="2000" dirty="0" err="1" smtClean="0"/>
              <a:t>the</a:t>
            </a:r>
            <a:r>
              <a:rPr lang="hu-HU" sz="2000" dirty="0" smtClean="0"/>
              <a:t> </a:t>
            </a:r>
            <a:r>
              <a:rPr lang="hu-HU" sz="2000" dirty="0" err="1" smtClean="0"/>
              <a:t>other</a:t>
            </a:r>
            <a:r>
              <a:rPr lang="hu-HU" sz="2000" dirty="0" smtClean="0"/>
              <a:t> </a:t>
            </a:r>
            <a:r>
              <a:rPr lang="hu-HU" sz="2000" dirty="0" err="1" smtClean="0"/>
              <a:t>group</a:t>
            </a:r>
            <a:r>
              <a:rPr lang="hu-HU" sz="2000" dirty="0" smtClean="0"/>
              <a:t> </a:t>
            </a:r>
            <a:r>
              <a:rPr lang="hu-HU" sz="2000" dirty="0" err="1" smtClean="0"/>
              <a:t>with</a:t>
            </a:r>
            <a:r>
              <a:rPr lang="hu-HU" sz="2000" dirty="0" smtClean="0"/>
              <a:t> </a:t>
            </a:r>
            <a:r>
              <a:rPr lang="hu-HU" sz="2000" dirty="0" err="1" smtClean="0"/>
              <a:t>abstract</a:t>
            </a:r>
            <a:r>
              <a:rPr lang="hu-HU" sz="2000" dirty="0" smtClean="0"/>
              <a:t> </a:t>
            </a:r>
            <a:r>
              <a:rPr lang="hu-HU" sz="2000" dirty="0" err="1" smtClean="0"/>
              <a:t>images</a:t>
            </a:r>
            <a:endParaRPr lang="hu-HU" sz="2000" dirty="0" smtClean="0"/>
          </a:p>
          <a:p>
            <a:pPr lvl="1"/>
            <a:r>
              <a:rPr lang="hu-HU" sz="2000" dirty="0" err="1" smtClean="0"/>
              <a:t>Result</a:t>
            </a:r>
            <a:r>
              <a:rPr lang="hu-HU" sz="2000" dirty="0" smtClean="0"/>
              <a:t>: 26% </a:t>
            </a:r>
            <a:r>
              <a:rPr lang="hu-HU" sz="2000" dirty="0" err="1" smtClean="0"/>
              <a:t>faster</a:t>
            </a:r>
            <a:r>
              <a:rPr lang="hu-HU" sz="2000" dirty="0" smtClean="0"/>
              <a:t> </a:t>
            </a:r>
            <a:r>
              <a:rPr lang="hu-HU" sz="2000" dirty="0" err="1" smtClean="0"/>
              <a:t>completion</a:t>
            </a:r>
            <a:r>
              <a:rPr lang="hu-HU" sz="2000" dirty="0" smtClean="0"/>
              <a:t> </a:t>
            </a:r>
            <a:r>
              <a:rPr lang="hu-HU" sz="2000" dirty="0" err="1" smtClean="0"/>
              <a:t>with</a:t>
            </a:r>
            <a:r>
              <a:rPr lang="hu-HU" sz="2000" dirty="0" smtClean="0"/>
              <a:t> </a:t>
            </a:r>
            <a:r>
              <a:rPr lang="hu-HU" sz="2000" dirty="0" err="1" smtClean="0"/>
              <a:t>abstract</a:t>
            </a:r>
            <a:r>
              <a:rPr lang="hu-HU" sz="2000" dirty="0" smtClean="0"/>
              <a:t> </a:t>
            </a:r>
            <a:r>
              <a:rPr lang="hu-HU" sz="2000" dirty="0" err="1" smtClean="0"/>
              <a:t>images</a:t>
            </a:r>
            <a:endParaRPr lang="en-US" sz="2000" dirty="0"/>
          </a:p>
          <a:p>
            <a:endParaRPr lang="en-US" sz="2400" dirty="0"/>
          </a:p>
        </p:txBody>
      </p:sp>
    </p:spTree>
    <p:extLst>
      <p:ext uri="{BB962C8B-B14F-4D97-AF65-F5344CB8AC3E}">
        <p14:creationId xmlns:p14="http://schemas.microsoft.com/office/powerpoint/2010/main" val="295983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Color simplification</a:t>
            </a:r>
            <a:endParaRPr lang="en-US" dirty="0"/>
          </a:p>
        </p:txBody>
      </p:sp>
      <p:sp>
        <p:nvSpPr>
          <p:cNvPr id="3" name="Tartalom helye 2"/>
          <p:cNvSpPr>
            <a:spLocks noGrp="1"/>
          </p:cNvSpPr>
          <p:nvPr>
            <p:ph idx="1"/>
          </p:nvPr>
        </p:nvSpPr>
        <p:spPr/>
        <p:txBody>
          <a:bodyPr/>
          <a:lstStyle/>
          <a:p>
            <a:r>
              <a:rPr lang="en-US" dirty="0" smtClean="0"/>
              <a:t>In 3D rendering, abstracting shapes is not straightforward</a:t>
            </a:r>
          </a:p>
          <a:p>
            <a:r>
              <a:rPr lang="en-US" dirty="0" smtClean="0"/>
              <a:t>Color abstraction is easier</a:t>
            </a:r>
          </a:p>
          <a:p>
            <a:r>
              <a:rPr lang="en-US" dirty="0" smtClean="0"/>
              <a:t>Color abstraction is:</a:t>
            </a:r>
          </a:p>
          <a:p>
            <a:pPr lvl="1"/>
            <a:r>
              <a:rPr lang="en-US" dirty="0" smtClean="0"/>
              <a:t>Limit the tone of shades (luminance) on the image</a:t>
            </a:r>
          </a:p>
          <a:p>
            <a:pPr lvl="1"/>
            <a:r>
              <a:rPr lang="en-US" dirty="0" smtClean="0"/>
              <a:t>Limit the number of colors (</a:t>
            </a:r>
            <a:r>
              <a:rPr lang="en-US" dirty="0" err="1" smtClean="0"/>
              <a:t>chroma</a:t>
            </a:r>
            <a:r>
              <a:rPr lang="en-US" dirty="0" smtClean="0"/>
              <a:t>) on the image</a:t>
            </a:r>
          </a:p>
          <a:p>
            <a:pPr lvl="1"/>
            <a:r>
              <a:rPr lang="en-US" dirty="0" smtClean="0"/>
              <a:t>Limit both color and tone</a:t>
            </a:r>
            <a:endParaRPr lang="en-US" dirty="0"/>
          </a:p>
        </p:txBody>
      </p:sp>
    </p:spTree>
    <p:extLst>
      <p:ext uri="{BB962C8B-B14F-4D97-AF65-F5344CB8AC3E}">
        <p14:creationId xmlns:p14="http://schemas.microsoft.com/office/powerpoint/2010/main" val="2458342983"/>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2934</Words>
  <Application>Microsoft Office PowerPoint</Application>
  <PresentationFormat>Widescreen</PresentationFormat>
  <Paragraphs>489</Paragraphs>
  <Slides>48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Calibri</vt:lpstr>
      <vt:lpstr>Calibri Light</vt:lpstr>
      <vt:lpstr>Cambria Math</vt:lpstr>
      <vt:lpstr>Helvetica</vt:lpstr>
      <vt:lpstr>Palatino-Italic</vt:lpstr>
      <vt:lpstr>Palatino-Roman</vt:lpstr>
      <vt:lpstr>Times-Italic</vt:lpstr>
      <vt:lpstr>Times-Roman</vt:lpstr>
      <vt:lpstr>Times-RomanSC</vt:lpstr>
      <vt:lpstr>Office-téma</vt:lpstr>
      <vt:lpstr>Image Simplification</vt:lpstr>
      <vt:lpstr>Outline</vt:lpstr>
      <vt:lpstr>Image abstraction</vt:lpstr>
      <vt:lpstr>Image abstraction</vt:lpstr>
      <vt:lpstr>Image abstraction</vt:lpstr>
      <vt:lpstr>Image abstraction</vt:lpstr>
      <vt:lpstr>Image abstraction – why use it?</vt:lpstr>
      <vt:lpstr>Faster perception</vt:lpstr>
      <vt:lpstr>Color simplification</vt:lpstr>
      <vt:lpstr>Color simplification in 3D rendering</vt:lpstr>
      <vt:lpstr>Color simplification in post process</vt:lpstr>
      <vt:lpstr>Color simplification in post process</vt:lpstr>
      <vt:lpstr>Bilateral filter</vt:lpstr>
      <vt:lpstr>Bilateral filter</vt:lpstr>
      <vt:lpstr>Bilateral filter</vt:lpstr>
      <vt:lpstr>Bilateral filter</vt:lpstr>
      <vt:lpstr>Bilateral filter</vt:lpstr>
      <vt:lpstr>Bilateral filter</vt:lpstr>
      <vt:lpstr>Bilateral Filter</vt:lpstr>
      <vt:lpstr>Bilateral Filter</vt:lpstr>
      <vt:lpstr>Separable bilateral filter</vt:lpstr>
      <vt:lpstr>Separable bilateral filter</vt:lpstr>
      <vt:lpstr>Symmetric nearest neighbor filter (SNN)</vt:lpstr>
      <vt:lpstr>Symmetric nearest neighbor filter</vt:lpstr>
      <vt:lpstr>SNN filter</vt:lpstr>
      <vt:lpstr>Kuwahara filter</vt:lpstr>
      <vt:lpstr>Kuwahara filter</vt:lpstr>
      <vt:lpstr>Kuwahara filter</vt:lpstr>
      <vt:lpstr>Kuwahara extensions</vt:lpstr>
      <vt:lpstr>Anisotropic Kuwahara</vt:lpstr>
      <vt:lpstr>Color quantization</vt:lpstr>
      <vt:lpstr>Luminance quantization</vt:lpstr>
      <vt:lpstr>Luminance quantization as luminance transfer curves</vt:lpstr>
      <vt:lpstr>Luminance quantization</vt:lpstr>
      <vt:lpstr>Color quantization</vt:lpstr>
      <vt:lpstr>Color quantization questions</vt:lpstr>
      <vt:lpstr>Color quantization with automatic palette generation</vt:lpstr>
      <vt:lpstr>Image simplification workflow</vt:lpstr>
      <vt:lpstr>Image simplification workflow</vt:lpstr>
      <vt:lpstr>Tangent flow based filters</vt:lpstr>
      <vt:lpstr>Tangent flow calculation</vt:lpstr>
      <vt:lpstr>Tangent flow</vt:lpstr>
      <vt:lpstr>Using the tangent flow</vt:lpstr>
      <vt:lpstr>Tangent flow smoothing</vt:lpstr>
      <vt:lpstr>Tangent flow based image simplification workflow</vt:lpstr>
      <vt:lpstr>PowerPoint Presentation</vt:lpstr>
      <vt:lpstr>Diffusion based methods</vt:lpstr>
      <vt:lpstr>Diffusion based methods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Simplification</dc:title>
  <dc:creator>UmiTomi</dc:creator>
  <cp:lastModifiedBy>Windows User</cp:lastModifiedBy>
  <cp:revision>112</cp:revision>
  <dcterms:created xsi:type="dcterms:W3CDTF">2019-03-29T15:29:19Z</dcterms:created>
  <dcterms:modified xsi:type="dcterms:W3CDTF">2021-03-17T09:02:46Z</dcterms:modified>
</cp:coreProperties>
</file>