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89" r:id="rId11"/>
    <p:sldId id="264" r:id="rId12"/>
    <p:sldId id="265" r:id="rId13"/>
    <p:sldId id="266" r:id="rId14"/>
    <p:sldId id="269" r:id="rId15"/>
    <p:sldId id="267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11" r:id="rId34"/>
    <p:sldId id="310" r:id="rId35"/>
    <p:sldId id="287" r:id="rId36"/>
    <p:sldId id="288" r:id="rId37"/>
    <p:sldId id="290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291" r:id="rId51"/>
    <p:sldId id="292" r:id="rId52"/>
    <p:sldId id="293" r:id="rId53"/>
    <p:sldId id="306" r:id="rId54"/>
    <p:sldId id="308" r:id="rId55"/>
    <p:sldId id="307" r:id="rId56"/>
    <p:sldId id="30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0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4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E1D5-5D8E-4877-B5A0-FDEF9CC3D70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68A0-6D83-4F1D-B71D-66FDA368F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tour_draw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royalsocietypublishing.org/doi/pdf/10.1098/rspb.1980.002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ntour_draw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fx.cs.princeton.edu/pubs/DeCarlo_2003_SCF/index.php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Contour drawing / Edge detection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597" y="3460830"/>
            <a:ext cx="7999355" cy="333929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596" y="98328"/>
            <a:ext cx="7999355" cy="32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computer vision contour detection usually has the following tasks: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Identify edge pixels on image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Try to form line segments or curve segments from distinct edge points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Merge segments into continuous contour lines</a:t>
            </a:r>
          </a:p>
          <a:p>
            <a:r>
              <a:rPr lang="en-US" dirty="0" smtClean="0"/>
              <a:t>In NPR rendering we usually stop at the first step: find edge pixels</a:t>
            </a:r>
          </a:p>
          <a:p>
            <a:r>
              <a:rPr lang="en-US" dirty="0" smtClean="0"/>
              <a:t>Analyzing edge pixels, cleaning and merging them usually ha</a:t>
            </a:r>
            <a:r>
              <a:rPr lang="hu-HU" dirty="0" err="1" smtClean="0"/>
              <a:t>ve</a:t>
            </a:r>
            <a:r>
              <a:rPr lang="en-US" dirty="0" smtClean="0"/>
              <a:t> too high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edge pixels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1098" y="1622689"/>
            <a:ext cx="10515600" cy="1118770"/>
          </a:xfrm>
        </p:spPr>
        <p:txBody>
          <a:bodyPr/>
          <a:lstStyle/>
          <a:p>
            <a:r>
              <a:rPr lang="en-US" dirty="0" smtClean="0"/>
              <a:t>Detect significant local changes: find local peaks in first derivative</a:t>
            </a:r>
          </a:p>
          <a:p>
            <a:r>
              <a:rPr lang="en-US" dirty="0" smtClean="0"/>
              <a:t>Two example edge profiles in 1D:</a:t>
            </a:r>
          </a:p>
          <a:p>
            <a:endParaRPr lang="en-US" dirty="0"/>
          </a:p>
        </p:txBody>
      </p:sp>
      <p:sp>
        <p:nvSpPr>
          <p:cNvPr id="4" name="Szabadkézi sokszög 3"/>
          <p:cNvSpPr/>
          <p:nvPr/>
        </p:nvSpPr>
        <p:spPr>
          <a:xfrm>
            <a:off x="349877" y="3279649"/>
            <a:ext cx="2013527" cy="1531418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950" h="650240">
                <a:moveTo>
                  <a:pt x="0" y="650240"/>
                </a:moveTo>
                <a:lnTo>
                  <a:pt x="569011" y="646565"/>
                </a:lnTo>
                <a:lnTo>
                  <a:pt x="1274505" y="217"/>
                </a:lnTo>
                <a:lnTo>
                  <a:pt x="170295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zabadkézi sokszög 4"/>
          <p:cNvSpPr/>
          <p:nvPr/>
        </p:nvSpPr>
        <p:spPr>
          <a:xfrm>
            <a:off x="3412101" y="3595678"/>
            <a:ext cx="2120207" cy="1531419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  <a:gd name="connsiteX0" fmla="*/ 0 w 1702950"/>
              <a:gd name="connsiteY0" fmla="*/ 670775 h 670775"/>
              <a:gd name="connsiteX1" fmla="*/ 569011 w 1702950"/>
              <a:gd name="connsiteY1" fmla="*/ 667100 h 670775"/>
              <a:gd name="connsiteX2" fmla="*/ 565593 w 1702950"/>
              <a:gd name="connsiteY2" fmla="*/ 0 h 670775"/>
              <a:gd name="connsiteX3" fmla="*/ 1702950 w 1702950"/>
              <a:gd name="connsiteY3" fmla="*/ 20535 h 670775"/>
              <a:gd name="connsiteX0" fmla="*/ 0 w 1702950"/>
              <a:gd name="connsiteY0" fmla="*/ 670781 h 670781"/>
              <a:gd name="connsiteX1" fmla="*/ 569011 w 1702950"/>
              <a:gd name="connsiteY1" fmla="*/ 667106 h 670781"/>
              <a:gd name="connsiteX2" fmla="*/ 565593 w 1702950"/>
              <a:gd name="connsiteY2" fmla="*/ 6 h 670781"/>
              <a:gd name="connsiteX3" fmla="*/ 934193 w 1702950"/>
              <a:gd name="connsiteY3" fmla="*/ 63423 h 670781"/>
              <a:gd name="connsiteX4" fmla="*/ 1702950 w 1702950"/>
              <a:gd name="connsiteY4" fmla="*/ 20541 h 670781"/>
              <a:gd name="connsiteX0" fmla="*/ 0 w 1702950"/>
              <a:gd name="connsiteY0" fmla="*/ 670775 h 670775"/>
              <a:gd name="connsiteX1" fmla="*/ 569011 w 1702950"/>
              <a:gd name="connsiteY1" fmla="*/ 667100 h 670775"/>
              <a:gd name="connsiteX2" fmla="*/ 565593 w 1702950"/>
              <a:gd name="connsiteY2" fmla="*/ 0 h 670775"/>
              <a:gd name="connsiteX3" fmla="*/ 934193 w 1702950"/>
              <a:gd name="connsiteY3" fmla="*/ 4619 h 670775"/>
              <a:gd name="connsiteX4" fmla="*/ 1702950 w 1702950"/>
              <a:gd name="connsiteY4" fmla="*/ 20535 h 670775"/>
              <a:gd name="connsiteX0" fmla="*/ 0 w 946778"/>
              <a:gd name="connsiteY0" fmla="*/ 670775 h 670775"/>
              <a:gd name="connsiteX1" fmla="*/ 569011 w 946778"/>
              <a:gd name="connsiteY1" fmla="*/ 667100 h 670775"/>
              <a:gd name="connsiteX2" fmla="*/ 565593 w 946778"/>
              <a:gd name="connsiteY2" fmla="*/ 0 h 670775"/>
              <a:gd name="connsiteX3" fmla="*/ 934193 w 946778"/>
              <a:gd name="connsiteY3" fmla="*/ 4619 h 670775"/>
              <a:gd name="connsiteX4" fmla="*/ 946778 w 946778"/>
              <a:gd name="connsiteY4" fmla="*/ 670775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1793176 w 1793176"/>
              <a:gd name="connsiteY4" fmla="*/ 656940 h 670775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25600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25600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42786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42786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176" h="673938">
                <a:moveTo>
                  <a:pt x="0" y="673938"/>
                </a:moveTo>
                <a:lnTo>
                  <a:pt x="569011" y="670263"/>
                </a:lnTo>
                <a:cubicBezTo>
                  <a:pt x="567872" y="447896"/>
                  <a:pt x="566732" y="225530"/>
                  <a:pt x="565593" y="3163"/>
                </a:cubicBezTo>
                <a:lnTo>
                  <a:pt x="932582" y="0"/>
                </a:lnTo>
                <a:cubicBezTo>
                  <a:pt x="930255" y="137052"/>
                  <a:pt x="944577" y="495462"/>
                  <a:pt x="942786" y="668398"/>
                </a:cubicBezTo>
                <a:lnTo>
                  <a:pt x="1793176" y="660103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36278" y="2922552"/>
            <a:ext cx="0" cy="259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0" y="5127097"/>
            <a:ext cx="2936240" cy="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091184" y="55194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3298502" y="2922552"/>
            <a:ext cx="0" cy="259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088640" y="5127097"/>
            <a:ext cx="2702560" cy="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4187643" y="551944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DF(x)</a:t>
            </a:r>
            <a:endParaRPr lang="en-US" dirty="0"/>
          </a:p>
        </p:txBody>
      </p:sp>
      <p:sp>
        <p:nvSpPr>
          <p:cNvPr id="28" name="Szabadkézi sokszög 27"/>
          <p:cNvSpPr/>
          <p:nvPr/>
        </p:nvSpPr>
        <p:spPr>
          <a:xfrm flipV="1">
            <a:off x="6541434" y="3223457"/>
            <a:ext cx="2013527" cy="1481079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950" h="650240">
                <a:moveTo>
                  <a:pt x="0" y="650240"/>
                </a:moveTo>
                <a:lnTo>
                  <a:pt x="569011" y="646565"/>
                </a:lnTo>
                <a:lnTo>
                  <a:pt x="1274505" y="217"/>
                </a:lnTo>
                <a:lnTo>
                  <a:pt x="170295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zabadkézi sokszög 28"/>
          <p:cNvSpPr/>
          <p:nvPr/>
        </p:nvSpPr>
        <p:spPr>
          <a:xfrm flipV="1">
            <a:off x="9513719" y="3579834"/>
            <a:ext cx="2120207" cy="1481080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  <a:gd name="connsiteX0" fmla="*/ 0 w 1702950"/>
              <a:gd name="connsiteY0" fmla="*/ 670775 h 670775"/>
              <a:gd name="connsiteX1" fmla="*/ 569011 w 1702950"/>
              <a:gd name="connsiteY1" fmla="*/ 667100 h 670775"/>
              <a:gd name="connsiteX2" fmla="*/ 565593 w 1702950"/>
              <a:gd name="connsiteY2" fmla="*/ 0 h 670775"/>
              <a:gd name="connsiteX3" fmla="*/ 1702950 w 1702950"/>
              <a:gd name="connsiteY3" fmla="*/ 20535 h 670775"/>
              <a:gd name="connsiteX0" fmla="*/ 0 w 1702950"/>
              <a:gd name="connsiteY0" fmla="*/ 670781 h 670781"/>
              <a:gd name="connsiteX1" fmla="*/ 569011 w 1702950"/>
              <a:gd name="connsiteY1" fmla="*/ 667106 h 670781"/>
              <a:gd name="connsiteX2" fmla="*/ 565593 w 1702950"/>
              <a:gd name="connsiteY2" fmla="*/ 6 h 670781"/>
              <a:gd name="connsiteX3" fmla="*/ 934193 w 1702950"/>
              <a:gd name="connsiteY3" fmla="*/ 63423 h 670781"/>
              <a:gd name="connsiteX4" fmla="*/ 1702950 w 1702950"/>
              <a:gd name="connsiteY4" fmla="*/ 20541 h 670781"/>
              <a:gd name="connsiteX0" fmla="*/ 0 w 1702950"/>
              <a:gd name="connsiteY0" fmla="*/ 670775 h 670775"/>
              <a:gd name="connsiteX1" fmla="*/ 569011 w 1702950"/>
              <a:gd name="connsiteY1" fmla="*/ 667100 h 670775"/>
              <a:gd name="connsiteX2" fmla="*/ 565593 w 1702950"/>
              <a:gd name="connsiteY2" fmla="*/ 0 h 670775"/>
              <a:gd name="connsiteX3" fmla="*/ 934193 w 1702950"/>
              <a:gd name="connsiteY3" fmla="*/ 4619 h 670775"/>
              <a:gd name="connsiteX4" fmla="*/ 1702950 w 1702950"/>
              <a:gd name="connsiteY4" fmla="*/ 20535 h 670775"/>
              <a:gd name="connsiteX0" fmla="*/ 0 w 946778"/>
              <a:gd name="connsiteY0" fmla="*/ 670775 h 670775"/>
              <a:gd name="connsiteX1" fmla="*/ 569011 w 946778"/>
              <a:gd name="connsiteY1" fmla="*/ 667100 h 670775"/>
              <a:gd name="connsiteX2" fmla="*/ 565593 w 946778"/>
              <a:gd name="connsiteY2" fmla="*/ 0 h 670775"/>
              <a:gd name="connsiteX3" fmla="*/ 934193 w 946778"/>
              <a:gd name="connsiteY3" fmla="*/ 4619 h 670775"/>
              <a:gd name="connsiteX4" fmla="*/ 946778 w 946778"/>
              <a:gd name="connsiteY4" fmla="*/ 670775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1793176 w 1793176"/>
              <a:gd name="connsiteY4" fmla="*/ 656940 h 670775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25600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25600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42786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42786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176" h="673938">
                <a:moveTo>
                  <a:pt x="0" y="673938"/>
                </a:moveTo>
                <a:lnTo>
                  <a:pt x="569011" y="670263"/>
                </a:lnTo>
                <a:cubicBezTo>
                  <a:pt x="567872" y="447896"/>
                  <a:pt x="566732" y="225530"/>
                  <a:pt x="565593" y="3163"/>
                </a:cubicBezTo>
                <a:lnTo>
                  <a:pt x="932582" y="0"/>
                </a:lnTo>
                <a:cubicBezTo>
                  <a:pt x="930255" y="137052"/>
                  <a:pt x="944577" y="495462"/>
                  <a:pt x="942786" y="668398"/>
                </a:cubicBezTo>
                <a:lnTo>
                  <a:pt x="1793176" y="660103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Egyenes összekötő nyíllal 29"/>
          <p:cNvCxnSpPr/>
          <p:nvPr/>
        </p:nvCxnSpPr>
        <p:spPr>
          <a:xfrm flipV="1">
            <a:off x="6427835" y="2922552"/>
            <a:ext cx="0" cy="259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6096000" y="5127097"/>
            <a:ext cx="3031797" cy="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7282741" y="55194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9490059" y="2922552"/>
            <a:ext cx="0" cy="220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>
            <a:off x="8991600" y="3579834"/>
            <a:ext cx="2970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10379200" y="551944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DF(x)</a:t>
            </a:r>
            <a:endParaRPr lang="en-US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5667324" y="365898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4" name="Ellipszis 43"/>
          <p:cNvSpPr/>
          <p:nvPr/>
        </p:nvSpPr>
        <p:spPr>
          <a:xfrm>
            <a:off x="3877519" y="3391382"/>
            <a:ext cx="787078" cy="406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Ellipszis 44"/>
          <p:cNvSpPr/>
          <p:nvPr/>
        </p:nvSpPr>
        <p:spPr>
          <a:xfrm>
            <a:off x="10031619" y="4822192"/>
            <a:ext cx="787078" cy="406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Ellipszis 45"/>
          <p:cNvSpPr/>
          <p:nvPr/>
        </p:nvSpPr>
        <p:spPr>
          <a:xfrm>
            <a:off x="7262511" y="2922552"/>
            <a:ext cx="787078" cy="206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Ellipszis 46"/>
          <p:cNvSpPr/>
          <p:nvPr/>
        </p:nvSpPr>
        <p:spPr>
          <a:xfrm>
            <a:off x="980312" y="2922552"/>
            <a:ext cx="787078" cy="206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artalom helye 2"/>
          <p:cNvSpPr txBox="1">
            <a:spLocks/>
          </p:cNvSpPr>
          <p:nvPr/>
        </p:nvSpPr>
        <p:spPr>
          <a:xfrm>
            <a:off x="515559" y="6146689"/>
            <a:ext cx="11160881" cy="111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Edges are where the absolute value of the first derivative is </a:t>
            </a:r>
            <a:r>
              <a:rPr lang="hu-HU" dirty="0" smtClean="0"/>
              <a:t>„</a:t>
            </a:r>
            <a:r>
              <a:rPr lang="en-US" dirty="0" smtClean="0"/>
              <a:t>high enough</a:t>
            </a:r>
            <a:r>
              <a:rPr lang="hu-HU" dirty="0" smtClean="0"/>
              <a:t>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edge pixels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329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Detect significant local changes: find local peaks in first derivative</a:t>
                </a:r>
              </a:p>
              <a:p>
                <a:r>
                  <a:rPr lang="en-US" dirty="0" smtClean="0"/>
                  <a:t>Question: </a:t>
                </a:r>
                <a:r>
                  <a:rPr lang="en-US" dirty="0"/>
                  <a:t>R</a:t>
                </a:r>
                <a:r>
                  <a:rPr lang="en-US" dirty="0" smtClean="0"/>
                  <a:t>endered image is 2D, what is the first gradient, and what is „high enough”?</a:t>
                </a:r>
              </a:p>
              <a:p>
                <a:r>
                  <a:rPr lang="en-US" dirty="0" smtClean="0"/>
                  <a:t>Answer: </a:t>
                </a:r>
              </a:p>
              <a:p>
                <a:pPr lvl="1"/>
                <a:r>
                  <a:rPr lang="en-US" sz="2800" dirty="0" smtClean="0"/>
                  <a:t>Use partial derivatives: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Examine the magnitude of this vector</a:t>
                </a:r>
                <a:r>
                  <a:rPr lang="en-US" sz="2800" dirty="0"/>
                  <a:t>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/>
                  <a:t>. Is it high enough?</a:t>
                </a:r>
              </a:p>
              <a:p>
                <a:r>
                  <a:rPr lang="en-US" dirty="0" smtClean="0"/>
                  <a:t>In practice the sum of the absolute values of the partial derivatives can be used: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3295"/>
              </a:xfrm>
              <a:blipFill>
                <a:blip r:embed="rId2"/>
                <a:stretch>
                  <a:fillRect l="-1043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4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edge pixels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9986"/>
                <a:ext cx="10515600" cy="53880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Question: </a:t>
                </a:r>
                <a:r>
                  <a:rPr lang="en-US" dirty="0"/>
                  <a:t>R</a:t>
                </a:r>
                <a:r>
                  <a:rPr lang="en-US" dirty="0" smtClean="0"/>
                  <a:t>endered image is vector valued (RGB), how to handle this?</a:t>
                </a:r>
              </a:p>
              <a:p>
                <a:r>
                  <a:rPr lang="en-US" dirty="0" smtClean="0"/>
                  <a:t>Answer I.</a:t>
                </a:r>
              </a:p>
              <a:p>
                <a:pPr lvl="1"/>
                <a:r>
                  <a:rPr lang="en-US" sz="2800" dirty="0" smtClean="0"/>
                  <a:t>Compute partial derivatives of color channels separately:</a:t>
                </a:r>
              </a:p>
              <a:p>
                <a:pPr marL="457200" lvl="1" indent="0">
                  <a:buNone/>
                </a:pPr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DF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smtClean="0"/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 smtClean="0"/>
              </a:p>
              <a:p>
                <a:pPr marL="457200" lvl="1" indent="0">
                  <a:buNone/>
                </a:pPr>
                <a:endParaRPr lang="en-US" sz="2600" dirty="0" smtClean="0"/>
              </a:p>
              <a:p>
                <a:pPr lvl="1"/>
                <a:r>
                  <a:rPr lang="en-US" sz="2800" dirty="0" smtClean="0"/>
                  <a:t>Examine this: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/>
                  <a:t>. </a:t>
                </a:r>
              </a:p>
              <a:p>
                <a:pPr marL="457200" lvl="1" indent="0">
                  <a:buNone/>
                </a:pPr>
                <a:endParaRPr lang="en-US" sz="2800" dirty="0" smtClean="0"/>
              </a:p>
              <a:p>
                <a:pPr lvl="1"/>
                <a:r>
                  <a:rPr lang="en-US" sz="2800" dirty="0" smtClean="0"/>
                  <a:t>Or this: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Answer II.</a:t>
                </a:r>
              </a:p>
              <a:p>
                <a:pPr lvl="1"/>
                <a:r>
                  <a:rPr lang="en-US" dirty="0" smtClean="0"/>
                  <a:t>Compute luminance of image -&gt; scalar value image (prev. slide)</a:t>
                </a:r>
              </a:p>
              <a:p>
                <a:pPr lvl="1"/>
                <a:r>
                  <a:rPr lang="en-US" dirty="0" smtClean="0"/>
                  <a:t>Some color contours could be missed!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9986"/>
                <a:ext cx="10515600" cy="5388014"/>
              </a:xfrm>
              <a:blipFill>
                <a:blip r:embed="rId2"/>
                <a:stretch>
                  <a:fillRect l="-812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7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derivatives on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Convolution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Problem: dx, and </a:t>
                </a:r>
                <a:r>
                  <a:rPr lang="en-US" dirty="0" err="1" smtClean="0"/>
                  <a:t>dy</a:t>
                </a:r>
                <a:r>
                  <a:rPr lang="en-US" dirty="0" smtClean="0"/>
                  <a:t> approximates the derivatives at different pixel positions ((x+0.5,y) and (x,y+0.5) respectively)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derivatives on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Roberts operator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Convolution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dx, and </a:t>
                </a:r>
                <a:r>
                  <a:rPr lang="en-US" dirty="0" err="1" smtClean="0"/>
                  <a:t>dy</a:t>
                </a:r>
                <a:r>
                  <a:rPr lang="en-US" dirty="0" smtClean="0"/>
                  <a:t> approximates the derivatives at the same pixel positions: (x+0.5, y+0.5), but not at (x, y)!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derivatives on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Central differences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Convolution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dx, and </a:t>
                </a:r>
                <a:r>
                  <a:rPr lang="en-US" dirty="0" err="1" smtClean="0"/>
                  <a:t>dy</a:t>
                </a:r>
                <a:r>
                  <a:rPr lang="en-US" dirty="0" smtClean="0"/>
                  <a:t> approximates the derivatives at (x, y), but discards pixel value at (x, y)!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1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derivatives on image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Sobel operator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Convolution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Less </a:t>
                </a:r>
                <a:r>
                  <a:rPr lang="en-US" dirty="0" smtClean="0"/>
                  <a:t>sensitive </a:t>
                </a:r>
                <a:r>
                  <a:rPr lang="en-US" dirty="0" smtClean="0"/>
                  <a:t>to noise.</a:t>
                </a:r>
              </a:p>
              <a:p>
                <a:r>
                  <a:rPr lang="en-US" dirty="0" smtClean="0"/>
                  <a:t>Combination of a box blur and central differences.</a:t>
                </a:r>
              </a:p>
              <a:p>
                <a:r>
                  <a:rPr lang="en-US" dirty="0" smtClean="0"/>
                  <a:t>One of the most commonly used differential operator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0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derivatives on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Prewitt operator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Convolution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Similar to Sobel, but closer pixels do not have higher influence.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2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Outline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Contour drawing in art</a:t>
            </a:r>
          </a:p>
          <a:p>
            <a:pPr lvl="1"/>
            <a:r>
              <a:rPr lang="en-US" dirty="0" smtClean="0"/>
              <a:t>S</a:t>
            </a:r>
            <a:r>
              <a:rPr lang="hu-HU" dirty="0" err="1" smtClean="0"/>
              <a:t>il</a:t>
            </a:r>
            <a:r>
              <a:rPr lang="en-US" dirty="0" smtClean="0"/>
              <a:t>h</a:t>
            </a:r>
            <a:r>
              <a:rPr lang="hu-HU" dirty="0"/>
              <a:t>o</a:t>
            </a:r>
            <a:r>
              <a:rPr lang="en-US" dirty="0" err="1" smtClean="0"/>
              <a:t>uette</a:t>
            </a:r>
            <a:r>
              <a:rPr lang="en-US" dirty="0" smtClean="0"/>
              <a:t> / outline</a:t>
            </a:r>
          </a:p>
          <a:p>
            <a:r>
              <a:rPr lang="en-US" dirty="0" smtClean="0"/>
              <a:t>Definition of outlines</a:t>
            </a:r>
          </a:p>
          <a:p>
            <a:pPr lvl="1"/>
            <a:r>
              <a:rPr lang="en-US" dirty="0" smtClean="0"/>
              <a:t>Image space</a:t>
            </a:r>
          </a:p>
          <a:p>
            <a:pPr lvl="1"/>
            <a:r>
              <a:rPr lang="en-US" dirty="0" smtClean="0"/>
              <a:t>Object space</a:t>
            </a:r>
          </a:p>
          <a:p>
            <a:r>
              <a:rPr lang="en-US" dirty="0" smtClean="0"/>
              <a:t>Image space methods</a:t>
            </a:r>
          </a:p>
          <a:p>
            <a:pPr lvl="1"/>
            <a:r>
              <a:rPr lang="en-US" dirty="0" smtClean="0"/>
              <a:t>Edge detection</a:t>
            </a:r>
          </a:p>
          <a:p>
            <a:pPr lvl="2"/>
            <a:r>
              <a:rPr lang="en-US" dirty="0" smtClean="0"/>
              <a:t>First order methods</a:t>
            </a:r>
          </a:p>
          <a:p>
            <a:pPr lvl="2"/>
            <a:r>
              <a:rPr lang="en-US" dirty="0" smtClean="0"/>
              <a:t>Second order methods</a:t>
            </a:r>
            <a:endParaRPr lang="hu-HU" dirty="0" smtClean="0"/>
          </a:p>
          <a:p>
            <a:pPr lvl="1"/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non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buffers</a:t>
            </a:r>
            <a:endParaRPr lang="hu-HU" dirty="0"/>
          </a:p>
          <a:p>
            <a:pPr marL="914400" lvl="2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/>
              <a:t>Object space methods</a:t>
            </a:r>
          </a:p>
          <a:p>
            <a:pPr lvl="1"/>
            <a:r>
              <a:rPr lang="en-US" dirty="0"/>
              <a:t>Rendering object space contours</a:t>
            </a:r>
          </a:p>
          <a:p>
            <a:pPr lvl="1"/>
            <a:r>
              <a:rPr lang="en-US" dirty="0" smtClean="0"/>
              <a:t>Occluding contours</a:t>
            </a:r>
          </a:p>
          <a:p>
            <a:pPr lvl="1"/>
            <a:r>
              <a:rPr lang="en-US" dirty="0" smtClean="0"/>
              <a:t>Suggestive Contours</a:t>
            </a:r>
          </a:p>
          <a:p>
            <a:pPr lvl="1"/>
            <a:r>
              <a:rPr lang="en-US" dirty="0" smtClean="0"/>
              <a:t>Ridges/valleys</a:t>
            </a:r>
            <a:endParaRPr lang="hu-HU" dirty="0" smtClean="0"/>
          </a:p>
          <a:p>
            <a:r>
              <a:rPr lang="en-US" dirty="0" smtClean="0"/>
              <a:t>Other GPU based methods</a:t>
            </a:r>
          </a:p>
          <a:p>
            <a:pPr lvl="1"/>
            <a:r>
              <a:rPr lang="en-US" dirty="0" smtClean="0"/>
              <a:t>2pass drawing</a:t>
            </a:r>
          </a:p>
          <a:p>
            <a:pPr lvl="1"/>
            <a:r>
              <a:rPr lang="en-US" dirty="0" smtClean="0"/>
              <a:t>Occluding edge extraction</a:t>
            </a:r>
          </a:p>
          <a:p>
            <a:pPr lvl="1"/>
            <a:r>
              <a:rPr lang="en-US" dirty="0" smtClean="0"/>
              <a:t>Occluding contour detection in pixel </a:t>
            </a:r>
            <a:r>
              <a:rPr lang="en-US" dirty="0" err="1" smtClean="0"/>
              <a:t>shader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233"/>
            <a:ext cx="6342927" cy="4219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57" y="3513168"/>
            <a:ext cx="5410759" cy="30398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39" y="61764"/>
            <a:ext cx="5415877" cy="30427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61" y="597687"/>
            <a:ext cx="3975603" cy="22335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" y="3245158"/>
            <a:ext cx="5887799" cy="330787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66420" y="2804088"/>
            <a:ext cx="170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Grayscale image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8300510" y="3124169"/>
            <a:ext cx="240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Derivative in x direction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161614" y="6551507"/>
            <a:ext cx="240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Derivative in y direction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135986" y="6551507"/>
            <a:ext cx="20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4798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" y="639593"/>
            <a:ext cx="4021600" cy="22594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99" y="639592"/>
            <a:ext cx="4021601" cy="22594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57" y="639592"/>
            <a:ext cx="4021601" cy="225940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2" y="3336403"/>
            <a:ext cx="5516236" cy="309912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45" y="3336402"/>
            <a:ext cx="5516236" cy="309912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439897" y="2937677"/>
            <a:ext cx="120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image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004992" y="2959859"/>
            <a:ext cx="416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 of R,G and B channels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706636" y="2942317"/>
            <a:ext cx="28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gradient magnitudes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439897" y="6442737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at 0.8 and invert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509836" y="6455915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at 3.0 and invert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1349" y="0"/>
            <a:ext cx="10515600" cy="713419"/>
          </a:xfrm>
        </p:spPr>
        <p:txBody>
          <a:bodyPr/>
          <a:lstStyle/>
          <a:p>
            <a:pPr algn="ctr"/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8" y="1133175"/>
            <a:ext cx="4659519" cy="261780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9" y="3921895"/>
            <a:ext cx="4659518" cy="261780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87423" y="636342"/>
            <a:ext cx="256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 Differences</a:t>
            </a:r>
            <a:endParaRPr lang="en-US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257887" y="2164324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= 0.3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257887" y="5249200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= 0.9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84" y="1093352"/>
            <a:ext cx="4730403" cy="26576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84" y="3882071"/>
            <a:ext cx="4730403" cy="2657626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8107680" y="2026920"/>
            <a:ext cx="731520" cy="3220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zis 11"/>
          <p:cNvSpPr/>
          <p:nvPr/>
        </p:nvSpPr>
        <p:spPr>
          <a:xfrm>
            <a:off x="3216681" y="2076464"/>
            <a:ext cx="731520" cy="3457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839200" y="102256"/>
            <a:ext cx="324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two methods are similar but Sobel has less noise e.g. here</a:t>
            </a:r>
            <a:endParaRPr lang="en-US" dirty="0"/>
          </a:p>
        </p:txBody>
      </p:sp>
      <p:cxnSp>
        <p:nvCxnSpPr>
          <p:cNvPr id="15" name="Egyenes összekötő nyíllal 14"/>
          <p:cNvCxnSpPr>
            <a:stCxn id="13" idx="2"/>
            <a:endCxn id="11" idx="7"/>
          </p:cNvCxnSpPr>
          <p:nvPr/>
        </p:nvCxnSpPr>
        <p:spPr>
          <a:xfrm flipH="1">
            <a:off x="8732071" y="748587"/>
            <a:ext cx="1729514" cy="13254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13" idx="2"/>
            <a:endCxn id="12" idx="7"/>
          </p:cNvCxnSpPr>
          <p:nvPr/>
        </p:nvCxnSpPr>
        <p:spPr>
          <a:xfrm flipH="1">
            <a:off x="3841072" y="748587"/>
            <a:ext cx="6620513" cy="13785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7227208" y="63634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55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the right threshold value is hard</a:t>
            </a:r>
          </a:p>
          <a:p>
            <a:r>
              <a:rPr lang="en-US" dirty="0" smtClean="0"/>
              <a:t>Depends on the image itself</a:t>
            </a:r>
          </a:p>
          <a:p>
            <a:r>
              <a:rPr lang="en-US" dirty="0" smtClean="0"/>
              <a:t>Depends on the gradient operator </a:t>
            </a:r>
          </a:p>
          <a:p>
            <a:pPr lvl="1"/>
            <a:r>
              <a:rPr lang="en-US" dirty="0" smtClean="0"/>
              <a:t>E</a:t>
            </a:r>
            <a:r>
              <a:rPr lang="hu-HU" dirty="0" smtClean="0"/>
              <a:t>.</a:t>
            </a:r>
            <a:r>
              <a:rPr lang="en-US" dirty="0" smtClean="0"/>
              <a:t>g. in previous slide Sobel operator was normalized with a factor of 0.25 to match the central differences operator</a:t>
            </a:r>
          </a:p>
          <a:p>
            <a:r>
              <a:rPr lang="en-US" dirty="0" smtClean="0"/>
              <a:t>If low threshold is used, thick lines and noise will appear</a:t>
            </a:r>
          </a:p>
          <a:p>
            <a:r>
              <a:rPr lang="en-US" dirty="0" smtClean="0"/>
              <a:t>If high threshold is used, important lines will disappear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585" y="3969703"/>
            <a:ext cx="1988521" cy="17706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996" y="5114904"/>
            <a:ext cx="1823283" cy="148953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9339481" y="4330471"/>
            <a:ext cx="1126423" cy="2713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7541996" y="4979967"/>
            <a:ext cx="667726" cy="8891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89798" cy="1325563"/>
          </a:xfrm>
        </p:spPr>
        <p:txBody>
          <a:bodyPr/>
          <a:lstStyle/>
          <a:p>
            <a:r>
              <a:rPr lang="en-US" dirty="0" smtClean="0"/>
              <a:t>Threshold problem</a:t>
            </a:r>
            <a:endParaRPr lang="en-US" dirty="0"/>
          </a:p>
        </p:txBody>
      </p:sp>
      <p:sp>
        <p:nvSpPr>
          <p:cNvPr id="4" name="Szabadkézi sokszög 3"/>
          <p:cNvSpPr/>
          <p:nvPr/>
        </p:nvSpPr>
        <p:spPr>
          <a:xfrm>
            <a:off x="600649" y="2473713"/>
            <a:ext cx="2833431" cy="1963425"/>
          </a:xfrm>
          <a:custGeom>
            <a:avLst/>
            <a:gdLst>
              <a:gd name="connsiteX0" fmla="*/ 0 w 3449256"/>
              <a:gd name="connsiteY0" fmla="*/ 885592 h 953633"/>
              <a:gd name="connsiteX1" fmla="*/ 694481 w 3449256"/>
              <a:gd name="connsiteY1" fmla="*/ 874018 h 953633"/>
              <a:gd name="connsiteX2" fmla="*/ 1585732 w 3449256"/>
              <a:gd name="connsiteY2" fmla="*/ 86939 h 953633"/>
              <a:gd name="connsiteX3" fmla="*/ 2187615 w 3449256"/>
              <a:gd name="connsiteY3" fmla="*/ 40640 h 953633"/>
              <a:gd name="connsiteX4" fmla="*/ 2558005 w 3449256"/>
              <a:gd name="connsiteY4" fmla="*/ 272134 h 953633"/>
              <a:gd name="connsiteX5" fmla="*/ 3449256 w 3449256"/>
              <a:gd name="connsiteY5" fmla="*/ 306858 h 953633"/>
              <a:gd name="connsiteX0" fmla="*/ 0 w 3473640"/>
              <a:gd name="connsiteY0" fmla="*/ 940456 h 984618"/>
              <a:gd name="connsiteX1" fmla="*/ 718865 w 3473640"/>
              <a:gd name="connsiteY1" fmla="*/ 874018 h 984618"/>
              <a:gd name="connsiteX2" fmla="*/ 1610116 w 3473640"/>
              <a:gd name="connsiteY2" fmla="*/ 86939 h 984618"/>
              <a:gd name="connsiteX3" fmla="*/ 2211999 w 3473640"/>
              <a:gd name="connsiteY3" fmla="*/ 40640 h 984618"/>
              <a:gd name="connsiteX4" fmla="*/ 2582389 w 3473640"/>
              <a:gd name="connsiteY4" fmla="*/ 272134 h 984618"/>
              <a:gd name="connsiteX5" fmla="*/ 3473640 w 3473640"/>
              <a:gd name="connsiteY5" fmla="*/ 306858 h 984618"/>
              <a:gd name="connsiteX0" fmla="*/ 0 w 3473640"/>
              <a:gd name="connsiteY0" fmla="*/ 940456 h 960568"/>
              <a:gd name="connsiteX1" fmla="*/ 718865 w 3473640"/>
              <a:gd name="connsiteY1" fmla="*/ 874018 h 960568"/>
              <a:gd name="connsiteX2" fmla="*/ 1610116 w 3473640"/>
              <a:gd name="connsiteY2" fmla="*/ 86939 h 960568"/>
              <a:gd name="connsiteX3" fmla="*/ 2211999 w 3473640"/>
              <a:gd name="connsiteY3" fmla="*/ 40640 h 960568"/>
              <a:gd name="connsiteX4" fmla="*/ 2582389 w 3473640"/>
              <a:gd name="connsiteY4" fmla="*/ 272134 h 960568"/>
              <a:gd name="connsiteX5" fmla="*/ 3473640 w 3473640"/>
              <a:gd name="connsiteY5" fmla="*/ 306858 h 960568"/>
              <a:gd name="connsiteX0" fmla="*/ 0 w 3473640"/>
              <a:gd name="connsiteY0" fmla="*/ 940456 h 942570"/>
              <a:gd name="connsiteX1" fmla="*/ 718865 w 3473640"/>
              <a:gd name="connsiteY1" fmla="*/ 874018 h 942570"/>
              <a:gd name="connsiteX2" fmla="*/ 1610116 w 3473640"/>
              <a:gd name="connsiteY2" fmla="*/ 86939 h 942570"/>
              <a:gd name="connsiteX3" fmla="*/ 2211999 w 3473640"/>
              <a:gd name="connsiteY3" fmla="*/ 40640 h 942570"/>
              <a:gd name="connsiteX4" fmla="*/ 2582389 w 3473640"/>
              <a:gd name="connsiteY4" fmla="*/ 272134 h 942570"/>
              <a:gd name="connsiteX5" fmla="*/ 3473640 w 3473640"/>
              <a:gd name="connsiteY5" fmla="*/ 306858 h 942570"/>
              <a:gd name="connsiteX0" fmla="*/ 0 w 3473640"/>
              <a:gd name="connsiteY0" fmla="*/ 970851 h 972965"/>
              <a:gd name="connsiteX1" fmla="*/ 718865 w 3473640"/>
              <a:gd name="connsiteY1" fmla="*/ 904413 h 972965"/>
              <a:gd name="connsiteX2" fmla="*/ 1610116 w 3473640"/>
              <a:gd name="connsiteY2" fmla="*/ 117334 h 972965"/>
              <a:gd name="connsiteX3" fmla="*/ 2211999 w 3473640"/>
              <a:gd name="connsiteY3" fmla="*/ 22267 h 972965"/>
              <a:gd name="connsiteX4" fmla="*/ 2582389 w 3473640"/>
              <a:gd name="connsiteY4" fmla="*/ 302529 h 972965"/>
              <a:gd name="connsiteX5" fmla="*/ 3473640 w 3473640"/>
              <a:gd name="connsiteY5" fmla="*/ 337253 h 972965"/>
              <a:gd name="connsiteX0" fmla="*/ 0 w 3473640"/>
              <a:gd name="connsiteY0" fmla="*/ 997698 h 999812"/>
              <a:gd name="connsiteX1" fmla="*/ 718865 w 3473640"/>
              <a:gd name="connsiteY1" fmla="*/ 931260 h 999812"/>
              <a:gd name="connsiteX2" fmla="*/ 1610116 w 3473640"/>
              <a:gd name="connsiteY2" fmla="*/ 144181 h 999812"/>
              <a:gd name="connsiteX3" fmla="*/ 2211999 w 3473640"/>
              <a:gd name="connsiteY3" fmla="*/ 49114 h 999812"/>
              <a:gd name="connsiteX4" fmla="*/ 2582389 w 3473640"/>
              <a:gd name="connsiteY4" fmla="*/ 329376 h 999812"/>
              <a:gd name="connsiteX5" fmla="*/ 3473640 w 3473640"/>
              <a:gd name="connsiteY5" fmla="*/ 364100 h 999812"/>
              <a:gd name="connsiteX0" fmla="*/ 0 w 3473640"/>
              <a:gd name="connsiteY0" fmla="*/ 980166 h 982280"/>
              <a:gd name="connsiteX1" fmla="*/ 718865 w 3473640"/>
              <a:gd name="connsiteY1" fmla="*/ 913728 h 982280"/>
              <a:gd name="connsiteX2" fmla="*/ 1610116 w 3473640"/>
              <a:gd name="connsiteY2" fmla="*/ 126649 h 982280"/>
              <a:gd name="connsiteX3" fmla="*/ 2071791 w 3473640"/>
              <a:gd name="connsiteY3" fmla="*/ 55966 h 982280"/>
              <a:gd name="connsiteX4" fmla="*/ 2582389 w 3473640"/>
              <a:gd name="connsiteY4" fmla="*/ 311844 h 982280"/>
              <a:gd name="connsiteX5" fmla="*/ 3473640 w 3473640"/>
              <a:gd name="connsiteY5" fmla="*/ 346568 h 982280"/>
              <a:gd name="connsiteX0" fmla="*/ 0 w 3473640"/>
              <a:gd name="connsiteY0" fmla="*/ 959512 h 961626"/>
              <a:gd name="connsiteX1" fmla="*/ 718865 w 3473640"/>
              <a:gd name="connsiteY1" fmla="*/ 893074 h 961626"/>
              <a:gd name="connsiteX2" fmla="*/ 1610116 w 3473640"/>
              <a:gd name="connsiteY2" fmla="*/ 105995 h 961626"/>
              <a:gd name="connsiteX3" fmla="*/ 2071791 w 3473640"/>
              <a:gd name="connsiteY3" fmla="*/ 35312 h 961626"/>
              <a:gd name="connsiteX4" fmla="*/ 2582389 w 3473640"/>
              <a:gd name="connsiteY4" fmla="*/ 291190 h 961626"/>
              <a:gd name="connsiteX5" fmla="*/ 3473640 w 3473640"/>
              <a:gd name="connsiteY5" fmla="*/ 325914 h 961626"/>
              <a:gd name="connsiteX0" fmla="*/ 0 w 3473640"/>
              <a:gd name="connsiteY0" fmla="*/ 967891 h 970005"/>
              <a:gd name="connsiteX1" fmla="*/ 718865 w 3473640"/>
              <a:gd name="connsiteY1" fmla="*/ 901453 h 970005"/>
              <a:gd name="connsiteX2" fmla="*/ 1610116 w 3473640"/>
              <a:gd name="connsiteY2" fmla="*/ 114374 h 970005"/>
              <a:gd name="connsiteX3" fmla="*/ 2071791 w 3473640"/>
              <a:gd name="connsiteY3" fmla="*/ 43691 h 970005"/>
              <a:gd name="connsiteX4" fmla="*/ 2582389 w 3473640"/>
              <a:gd name="connsiteY4" fmla="*/ 299569 h 970005"/>
              <a:gd name="connsiteX5" fmla="*/ 3473640 w 3473640"/>
              <a:gd name="connsiteY5" fmla="*/ 334293 h 970005"/>
              <a:gd name="connsiteX0" fmla="*/ 0 w 3473640"/>
              <a:gd name="connsiteY0" fmla="*/ 967891 h 970005"/>
              <a:gd name="connsiteX1" fmla="*/ 718865 w 3473640"/>
              <a:gd name="connsiteY1" fmla="*/ 901453 h 970005"/>
              <a:gd name="connsiteX2" fmla="*/ 1610116 w 3473640"/>
              <a:gd name="connsiteY2" fmla="*/ 114374 h 970005"/>
              <a:gd name="connsiteX3" fmla="*/ 2071791 w 3473640"/>
              <a:gd name="connsiteY3" fmla="*/ 43691 h 970005"/>
              <a:gd name="connsiteX4" fmla="*/ 2582389 w 3473640"/>
              <a:gd name="connsiteY4" fmla="*/ 299569 h 970005"/>
              <a:gd name="connsiteX5" fmla="*/ 3473640 w 3473640"/>
              <a:gd name="connsiteY5" fmla="*/ 334293 h 970005"/>
              <a:gd name="connsiteX0" fmla="*/ 0 w 3473640"/>
              <a:gd name="connsiteY0" fmla="*/ 967891 h 974935"/>
              <a:gd name="connsiteX1" fmla="*/ 718865 w 3473640"/>
              <a:gd name="connsiteY1" fmla="*/ 901453 h 974935"/>
              <a:gd name="connsiteX2" fmla="*/ 1610116 w 3473640"/>
              <a:gd name="connsiteY2" fmla="*/ 114374 h 974935"/>
              <a:gd name="connsiteX3" fmla="*/ 2071791 w 3473640"/>
              <a:gd name="connsiteY3" fmla="*/ 43691 h 974935"/>
              <a:gd name="connsiteX4" fmla="*/ 2582389 w 3473640"/>
              <a:gd name="connsiteY4" fmla="*/ 299569 h 974935"/>
              <a:gd name="connsiteX5" fmla="*/ 3473640 w 3473640"/>
              <a:gd name="connsiteY5" fmla="*/ 334293 h 974935"/>
              <a:gd name="connsiteX0" fmla="*/ 0 w 3473640"/>
              <a:gd name="connsiteY0" fmla="*/ 963199 h 970243"/>
              <a:gd name="connsiteX1" fmla="*/ 718865 w 3473640"/>
              <a:gd name="connsiteY1" fmla="*/ 896761 h 970243"/>
              <a:gd name="connsiteX2" fmla="*/ 1610116 w 3473640"/>
              <a:gd name="connsiteY2" fmla="*/ 109682 h 970243"/>
              <a:gd name="connsiteX3" fmla="*/ 2071791 w 3473640"/>
              <a:gd name="connsiteY3" fmla="*/ 38999 h 970243"/>
              <a:gd name="connsiteX4" fmla="*/ 2781809 w 3473640"/>
              <a:gd name="connsiteY4" fmla="*/ 294877 h 970243"/>
              <a:gd name="connsiteX5" fmla="*/ 3473640 w 3473640"/>
              <a:gd name="connsiteY5" fmla="*/ 329601 h 970243"/>
              <a:gd name="connsiteX0" fmla="*/ 0 w 3473640"/>
              <a:gd name="connsiteY0" fmla="*/ 950796 h 957840"/>
              <a:gd name="connsiteX1" fmla="*/ 718865 w 3473640"/>
              <a:gd name="connsiteY1" fmla="*/ 884358 h 957840"/>
              <a:gd name="connsiteX2" fmla="*/ 1610116 w 3473640"/>
              <a:gd name="connsiteY2" fmla="*/ 97279 h 957840"/>
              <a:gd name="connsiteX3" fmla="*/ 2191443 w 3473640"/>
              <a:gd name="connsiteY3" fmla="*/ 32692 h 957840"/>
              <a:gd name="connsiteX4" fmla="*/ 2781809 w 3473640"/>
              <a:gd name="connsiteY4" fmla="*/ 282474 h 957840"/>
              <a:gd name="connsiteX5" fmla="*/ 3473640 w 3473640"/>
              <a:gd name="connsiteY5" fmla="*/ 317198 h 957840"/>
              <a:gd name="connsiteX0" fmla="*/ 0 w 3473640"/>
              <a:gd name="connsiteY0" fmla="*/ 937123 h 944167"/>
              <a:gd name="connsiteX1" fmla="*/ 718865 w 3473640"/>
              <a:gd name="connsiteY1" fmla="*/ 870685 h 944167"/>
              <a:gd name="connsiteX2" fmla="*/ 1610116 w 3473640"/>
              <a:gd name="connsiteY2" fmla="*/ 83606 h 944167"/>
              <a:gd name="connsiteX3" fmla="*/ 2191443 w 3473640"/>
              <a:gd name="connsiteY3" fmla="*/ 19019 h 944167"/>
              <a:gd name="connsiteX4" fmla="*/ 2781809 w 3473640"/>
              <a:gd name="connsiteY4" fmla="*/ 268801 h 944167"/>
              <a:gd name="connsiteX5" fmla="*/ 3473640 w 3473640"/>
              <a:gd name="connsiteY5" fmla="*/ 303525 h 944167"/>
              <a:gd name="connsiteX0" fmla="*/ 0 w 3473640"/>
              <a:gd name="connsiteY0" fmla="*/ 946062 h 953106"/>
              <a:gd name="connsiteX1" fmla="*/ 718865 w 3473640"/>
              <a:gd name="connsiteY1" fmla="*/ 879624 h 953106"/>
              <a:gd name="connsiteX2" fmla="*/ 1610116 w 3473640"/>
              <a:gd name="connsiteY2" fmla="*/ 92545 h 953106"/>
              <a:gd name="connsiteX3" fmla="*/ 2191443 w 3473640"/>
              <a:gd name="connsiteY3" fmla="*/ 27958 h 953106"/>
              <a:gd name="connsiteX4" fmla="*/ 2781809 w 3473640"/>
              <a:gd name="connsiteY4" fmla="*/ 277740 h 953106"/>
              <a:gd name="connsiteX5" fmla="*/ 3473640 w 3473640"/>
              <a:gd name="connsiteY5" fmla="*/ 312464 h 953106"/>
              <a:gd name="connsiteX0" fmla="*/ 0 w 3473640"/>
              <a:gd name="connsiteY0" fmla="*/ 969912 h 976956"/>
              <a:gd name="connsiteX1" fmla="*/ 718865 w 3473640"/>
              <a:gd name="connsiteY1" fmla="*/ 903474 h 976956"/>
              <a:gd name="connsiteX2" fmla="*/ 1610116 w 3473640"/>
              <a:gd name="connsiteY2" fmla="*/ 116395 h 976956"/>
              <a:gd name="connsiteX3" fmla="*/ 2159536 w 3473640"/>
              <a:gd name="connsiteY3" fmla="*/ 15232 h 976956"/>
              <a:gd name="connsiteX4" fmla="*/ 2781809 w 3473640"/>
              <a:gd name="connsiteY4" fmla="*/ 301590 h 976956"/>
              <a:gd name="connsiteX5" fmla="*/ 3473640 w 3473640"/>
              <a:gd name="connsiteY5" fmla="*/ 336314 h 976956"/>
              <a:gd name="connsiteX0" fmla="*/ 0 w 3489594"/>
              <a:gd name="connsiteY0" fmla="*/ 969912 h 976956"/>
              <a:gd name="connsiteX1" fmla="*/ 718865 w 3489594"/>
              <a:gd name="connsiteY1" fmla="*/ 903474 h 976956"/>
              <a:gd name="connsiteX2" fmla="*/ 1610116 w 3489594"/>
              <a:gd name="connsiteY2" fmla="*/ 116395 h 976956"/>
              <a:gd name="connsiteX3" fmla="*/ 2159536 w 3489594"/>
              <a:gd name="connsiteY3" fmla="*/ 15232 h 976956"/>
              <a:gd name="connsiteX4" fmla="*/ 2781809 w 3489594"/>
              <a:gd name="connsiteY4" fmla="*/ 301590 h 976956"/>
              <a:gd name="connsiteX5" fmla="*/ 3489594 w 3489594"/>
              <a:gd name="connsiteY5" fmla="*/ 391178 h 976956"/>
              <a:gd name="connsiteX0" fmla="*/ 0 w 3489594"/>
              <a:gd name="connsiteY0" fmla="*/ 969912 h 976956"/>
              <a:gd name="connsiteX1" fmla="*/ 718865 w 3489594"/>
              <a:gd name="connsiteY1" fmla="*/ 903474 h 976956"/>
              <a:gd name="connsiteX2" fmla="*/ 1610116 w 3489594"/>
              <a:gd name="connsiteY2" fmla="*/ 116395 h 976956"/>
              <a:gd name="connsiteX3" fmla="*/ 2159536 w 3489594"/>
              <a:gd name="connsiteY3" fmla="*/ 15232 h 976956"/>
              <a:gd name="connsiteX4" fmla="*/ 2781809 w 3489594"/>
              <a:gd name="connsiteY4" fmla="*/ 301590 h 976956"/>
              <a:gd name="connsiteX5" fmla="*/ 3489594 w 3489594"/>
              <a:gd name="connsiteY5" fmla="*/ 391178 h 976956"/>
              <a:gd name="connsiteX0" fmla="*/ 0 w 3514800"/>
              <a:gd name="connsiteY0" fmla="*/ 969912 h 976956"/>
              <a:gd name="connsiteX1" fmla="*/ 718865 w 3514800"/>
              <a:gd name="connsiteY1" fmla="*/ 903474 h 976956"/>
              <a:gd name="connsiteX2" fmla="*/ 1610116 w 3514800"/>
              <a:gd name="connsiteY2" fmla="*/ 116395 h 976956"/>
              <a:gd name="connsiteX3" fmla="*/ 2159536 w 3514800"/>
              <a:gd name="connsiteY3" fmla="*/ 15232 h 976956"/>
              <a:gd name="connsiteX4" fmla="*/ 2781809 w 3514800"/>
              <a:gd name="connsiteY4" fmla="*/ 301590 h 976956"/>
              <a:gd name="connsiteX5" fmla="*/ 3514800 w 3514800"/>
              <a:gd name="connsiteY5" fmla="*/ 270147 h 976956"/>
              <a:gd name="connsiteX0" fmla="*/ 0 w 3514800"/>
              <a:gd name="connsiteY0" fmla="*/ 967513 h 974557"/>
              <a:gd name="connsiteX1" fmla="*/ 718865 w 3514800"/>
              <a:gd name="connsiteY1" fmla="*/ 901075 h 974557"/>
              <a:gd name="connsiteX2" fmla="*/ 1610116 w 3514800"/>
              <a:gd name="connsiteY2" fmla="*/ 113996 h 974557"/>
              <a:gd name="connsiteX3" fmla="*/ 2159536 w 3514800"/>
              <a:gd name="connsiteY3" fmla="*/ 12833 h 974557"/>
              <a:gd name="connsiteX4" fmla="*/ 2844826 w 3514800"/>
              <a:gd name="connsiteY4" fmla="*/ 193289 h 974557"/>
              <a:gd name="connsiteX5" fmla="*/ 3514800 w 3514800"/>
              <a:gd name="connsiteY5" fmla="*/ 267748 h 9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800" h="974557">
                <a:moveTo>
                  <a:pt x="0" y="967513"/>
                </a:moveTo>
                <a:cubicBezTo>
                  <a:pt x="257768" y="967320"/>
                  <a:pt x="298112" y="1006752"/>
                  <a:pt x="718865" y="901075"/>
                </a:cubicBezTo>
                <a:cubicBezTo>
                  <a:pt x="1139618" y="795398"/>
                  <a:pt x="1370004" y="262036"/>
                  <a:pt x="1610116" y="113996"/>
                </a:cubicBezTo>
                <a:cubicBezTo>
                  <a:pt x="1850228" y="-34044"/>
                  <a:pt x="1953751" y="-382"/>
                  <a:pt x="2159536" y="12833"/>
                </a:cubicBezTo>
                <a:cubicBezTo>
                  <a:pt x="2365321" y="26049"/>
                  <a:pt x="2618949" y="150803"/>
                  <a:pt x="2844826" y="193289"/>
                </a:cubicBezTo>
                <a:cubicBezTo>
                  <a:pt x="3070703" y="235775"/>
                  <a:pt x="3305154" y="263504"/>
                  <a:pt x="3514800" y="26774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zabadkézi sokszög 4"/>
          <p:cNvSpPr/>
          <p:nvPr/>
        </p:nvSpPr>
        <p:spPr>
          <a:xfrm>
            <a:off x="4151569" y="2468880"/>
            <a:ext cx="2694432" cy="2092008"/>
          </a:xfrm>
          <a:custGeom>
            <a:avLst/>
            <a:gdLst>
              <a:gd name="connsiteX0" fmla="*/ 0 w 2712720"/>
              <a:gd name="connsiteY0" fmla="*/ 950991 h 1037828"/>
              <a:gd name="connsiteX1" fmla="*/ 609600 w 2712720"/>
              <a:gd name="connsiteY1" fmla="*/ 944895 h 1037828"/>
              <a:gd name="connsiteX2" fmla="*/ 1164336 w 2712720"/>
              <a:gd name="connsiteY2" fmla="*/ 15 h 1037828"/>
              <a:gd name="connsiteX3" fmla="*/ 1591056 w 2712720"/>
              <a:gd name="connsiteY3" fmla="*/ 969279 h 1037828"/>
              <a:gd name="connsiteX4" fmla="*/ 1901952 w 2712720"/>
              <a:gd name="connsiteY4" fmla="*/ 530367 h 1037828"/>
              <a:gd name="connsiteX5" fmla="*/ 2261616 w 2712720"/>
              <a:gd name="connsiteY5" fmla="*/ 963183 h 1037828"/>
              <a:gd name="connsiteX6" fmla="*/ 2712720 w 2712720"/>
              <a:gd name="connsiteY6" fmla="*/ 1030239 h 1037828"/>
              <a:gd name="connsiteX0" fmla="*/ 0 w 2694432"/>
              <a:gd name="connsiteY0" fmla="*/ 1018047 h 1074759"/>
              <a:gd name="connsiteX1" fmla="*/ 591312 w 2694432"/>
              <a:gd name="connsiteY1" fmla="*/ 944895 h 1074759"/>
              <a:gd name="connsiteX2" fmla="*/ 1146048 w 2694432"/>
              <a:gd name="connsiteY2" fmla="*/ 15 h 1074759"/>
              <a:gd name="connsiteX3" fmla="*/ 1572768 w 2694432"/>
              <a:gd name="connsiteY3" fmla="*/ 969279 h 1074759"/>
              <a:gd name="connsiteX4" fmla="*/ 1883664 w 2694432"/>
              <a:gd name="connsiteY4" fmla="*/ 530367 h 1074759"/>
              <a:gd name="connsiteX5" fmla="*/ 2243328 w 2694432"/>
              <a:gd name="connsiteY5" fmla="*/ 963183 h 1074759"/>
              <a:gd name="connsiteX6" fmla="*/ 2694432 w 2694432"/>
              <a:gd name="connsiteY6" fmla="*/ 1030239 h 1074759"/>
              <a:gd name="connsiteX0" fmla="*/ 0 w 2694432"/>
              <a:gd name="connsiteY0" fmla="*/ 1018047 h 1046456"/>
              <a:gd name="connsiteX1" fmla="*/ 591312 w 2694432"/>
              <a:gd name="connsiteY1" fmla="*/ 944895 h 1046456"/>
              <a:gd name="connsiteX2" fmla="*/ 1146048 w 2694432"/>
              <a:gd name="connsiteY2" fmla="*/ 15 h 1046456"/>
              <a:gd name="connsiteX3" fmla="*/ 1572768 w 2694432"/>
              <a:gd name="connsiteY3" fmla="*/ 969279 h 1046456"/>
              <a:gd name="connsiteX4" fmla="*/ 1883664 w 2694432"/>
              <a:gd name="connsiteY4" fmla="*/ 530367 h 1046456"/>
              <a:gd name="connsiteX5" fmla="*/ 2243328 w 2694432"/>
              <a:gd name="connsiteY5" fmla="*/ 963183 h 1046456"/>
              <a:gd name="connsiteX6" fmla="*/ 2694432 w 2694432"/>
              <a:gd name="connsiteY6" fmla="*/ 1030239 h 1046456"/>
              <a:gd name="connsiteX0" fmla="*/ 0 w 2694432"/>
              <a:gd name="connsiteY0" fmla="*/ 1018047 h 1030239"/>
              <a:gd name="connsiteX1" fmla="*/ 591312 w 2694432"/>
              <a:gd name="connsiteY1" fmla="*/ 944895 h 1030239"/>
              <a:gd name="connsiteX2" fmla="*/ 1146048 w 2694432"/>
              <a:gd name="connsiteY2" fmla="*/ 15 h 1030239"/>
              <a:gd name="connsiteX3" fmla="*/ 1572768 w 2694432"/>
              <a:gd name="connsiteY3" fmla="*/ 969279 h 1030239"/>
              <a:gd name="connsiteX4" fmla="*/ 1883664 w 2694432"/>
              <a:gd name="connsiteY4" fmla="*/ 530367 h 1030239"/>
              <a:gd name="connsiteX5" fmla="*/ 2243328 w 2694432"/>
              <a:gd name="connsiteY5" fmla="*/ 963183 h 1030239"/>
              <a:gd name="connsiteX6" fmla="*/ 2694432 w 2694432"/>
              <a:gd name="connsiteY6" fmla="*/ 1030239 h 1030239"/>
              <a:gd name="connsiteX0" fmla="*/ 0 w 2694432"/>
              <a:gd name="connsiteY0" fmla="*/ 1024143 h 1052954"/>
              <a:gd name="connsiteX1" fmla="*/ 591312 w 2694432"/>
              <a:gd name="connsiteY1" fmla="*/ 950991 h 1052954"/>
              <a:gd name="connsiteX2" fmla="*/ 1091184 w 2694432"/>
              <a:gd name="connsiteY2" fmla="*/ 15 h 1052954"/>
              <a:gd name="connsiteX3" fmla="*/ 1572768 w 2694432"/>
              <a:gd name="connsiteY3" fmla="*/ 975375 h 1052954"/>
              <a:gd name="connsiteX4" fmla="*/ 1883664 w 2694432"/>
              <a:gd name="connsiteY4" fmla="*/ 536463 h 1052954"/>
              <a:gd name="connsiteX5" fmla="*/ 2243328 w 2694432"/>
              <a:gd name="connsiteY5" fmla="*/ 969279 h 1052954"/>
              <a:gd name="connsiteX6" fmla="*/ 2694432 w 2694432"/>
              <a:gd name="connsiteY6" fmla="*/ 1036335 h 1052954"/>
              <a:gd name="connsiteX0" fmla="*/ 0 w 2694432"/>
              <a:gd name="connsiteY0" fmla="*/ 1024143 h 1039166"/>
              <a:gd name="connsiteX1" fmla="*/ 591312 w 2694432"/>
              <a:gd name="connsiteY1" fmla="*/ 950991 h 1039166"/>
              <a:gd name="connsiteX2" fmla="*/ 1091184 w 2694432"/>
              <a:gd name="connsiteY2" fmla="*/ 15 h 1039166"/>
              <a:gd name="connsiteX3" fmla="*/ 1572768 w 2694432"/>
              <a:gd name="connsiteY3" fmla="*/ 975375 h 1039166"/>
              <a:gd name="connsiteX4" fmla="*/ 1883664 w 2694432"/>
              <a:gd name="connsiteY4" fmla="*/ 536463 h 1039166"/>
              <a:gd name="connsiteX5" fmla="*/ 2243328 w 2694432"/>
              <a:gd name="connsiteY5" fmla="*/ 969279 h 1039166"/>
              <a:gd name="connsiteX6" fmla="*/ 2694432 w 2694432"/>
              <a:gd name="connsiteY6" fmla="*/ 1036335 h 10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4432" h="1039166">
                <a:moveTo>
                  <a:pt x="0" y="1024143"/>
                </a:moveTo>
                <a:cubicBezTo>
                  <a:pt x="219964" y="1027191"/>
                  <a:pt x="403352" y="1085103"/>
                  <a:pt x="591312" y="950991"/>
                </a:cubicBezTo>
                <a:cubicBezTo>
                  <a:pt x="779272" y="816879"/>
                  <a:pt x="927608" y="-4049"/>
                  <a:pt x="1091184" y="15"/>
                </a:cubicBezTo>
                <a:cubicBezTo>
                  <a:pt x="1254760" y="4079"/>
                  <a:pt x="1440688" y="885967"/>
                  <a:pt x="1572768" y="975375"/>
                </a:cubicBezTo>
                <a:cubicBezTo>
                  <a:pt x="1704848" y="1064783"/>
                  <a:pt x="1771904" y="537479"/>
                  <a:pt x="1883664" y="536463"/>
                </a:cubicBezTo>
                <a:cubicBezTo>
                  <a:pt x="1995424" y="535447"/>
                  <a:pt x="2108200" y="885967"/>
                  <a:pt x="2243328" y="969279"/>
                </a:cubicBezTo>
                <a:cubicBezTo>
                  <a:pt x="2378456" y="1052591"/>
                  <a:pt x="2585720" y="987567"/>
                  <a:pt x="2694432" y="103633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575249" y="2265680"/>
            <a:ext cx="30480" cy="31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130871" y="4561840"/>
            <a:ext cx="336356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4121089" y="2235200"/>
            <a:ext cx="30480" cy="31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3676711" y="4531360"/>
            <a:ext cx="336356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abadkézi sokszög 13"/>
          <p:cNvSpPr/>
          <p:nvPr/>
        </p:nvSpPr>
        <p:spPr>
          <a:xfrm>
            <a:off x="8421939" y="376872"/>
            <a:ext cx="2694432" cy="2092008"/>
          </a:xfrm>
          <a:custGeom>
            <a:avLst/>
            <a:gdLst>
              <a:gd name="connsiteX0" fmla="*/ 0 w 2712720"/>
              <a:gd name="connsiteY0" fmla="*/ 950991 h 1037828"/>
              <a:gd name="connsiteX1" fmla="*/ 609600 w 2712720"/>
              <a:gd name="connsiteY1" fmla="*/ 944895 h 1037828"/>
              <a:gd name="connsiteX2" fmla="*/ 1164336 w 2712720"/>
              <a:gd name="connsiteY2" fmla="*/ 15 h 1037828"/>
              <a:gd name="connsiteX3" fmla="*/ 1591056 w 2712720"/>
              <a:gd name="connsiteY3" fmla="*/ 969279 h 1037828"/>
              <a:gd name="connsiteX4" fmla="*/ 1901952 w 2712720"/>
              <a:gd name="connsiteY4" fmla="*/ 530367 h 1037828"/>
              <a:gd name="connsiteX5" fmla="*/ 2261616 w 2712720"/>
              <a:gd name="connsiteY5" fmla="*/ 963183 h 1037828"/>
              <a:gd name="connsiteX6" fmla="*/ 2712720 w 2712720"/>
              <a:gd name="connsiteY6" fmla="*/ 1030239 h 1037828"/>
              <a:gd name="connsiteX0" fmla="*/ 0 w 2694432"/>
              <a:gd name="connsiteY0" fmla="*/ 1018047 h 1074759"/>
              <a:gd name="connsiteX1" fmla="*/ 591312 w 2694432"/>
              <a:gd name="connsiteY1" fmla="*/ 944895 h 1074759"/>
              <a:gd name="connsiteX2" fmla="*/ 1146048 w 2694432"/>
              <a:gd name="connsiteY2" fmla="*/ 15 h 1074759"/>
              <a:gd name="connsiteX3" fmla="*/ 1572768 w 2694432"/>
              <a:gd name="connsiteY3" fmla="*/ 969279 h 1074759"/>
              <a:gd name="connsiteX4" fmla="*/ 1883664 w 2694432"/>
              <a:gd name="connsiteY4" fmla="*/ 530367 h 1074759"/>
              <a:gd name="connsiteX5" fmla="*/ 2243328 w 2694432"/>
              <a:gd name="connsiteY5" fmla="*/ 963183 h 1074759"/>
              <a:gd name="connsiteX6" fmla="*/ 2694432 w 2694432"/>
              <a:gd name="connsiteY6" fmla="*/ 1030239 h 1074759"/>
              <a:gd name="connsiteX0" fmla="*/ 0 w 2694432"/>
              <a:gd name="connsiteY0" fmla="*/ 1018047 h 1046456"/>
              <a:gd name="connsiteX1" fmla="*/ 591312 w 2694432"/>
              <a:gd name="connsiteY1" fmla="*/ 944895 h 1046456"/>
              <a:gd name="connsiteX2" fmla="*/ 1146048 w 2694432"/>
              <a:gd name="connsiteY2" fmla="*/ 15 h 1046456"/>
              <a:gd name="connsiteX3" fmla="*/ 1572768 w 2694432"/>
              <a:gd name="connsiteY3" fmla="*/ 969279 h 1046456"/>
              <a:gd name="connsiteX4" fmla="*/ 1883664 w 2694432"/>
              <a:gd name="connsiteY4" fmla="*/ 530367 h 1046456"/>
              <a:gd name="connsiteX5" fmla="*/ 2243328 w 2694432"/>
              <a:gd name="connsiteY5" fmla="*/ 963183 h 1046456"/>
              <a:gd name="connsiteX6" fmla="*/ 2694432 w 2694432"/>
              <a:gd name="connsiteY6" fmla="*/ 1030239 h 1046456"/>
              <a:gd name="connsiteX0" fmla="*/ 0 w 2694432"/>
              <a:gd name="connsiteY0" fmla="*/ 1018047 h 1030239"/>
              <a:gd name="connsiteX1" fmla="*/ 591312 w 2694432"/>
              <a:gd name="connsiteY1" fmla="*/ 944895 h 1030239"/>
              <a:gd name="connsiteX2" fmla="*/ 1146048 w 2694432"/>
              <a:gd name="connsiteY2" fmla="*/ 15 h 1030239"/>
              <a:gd name="connsiteX3" fmla="*/ 1572768 w 2694432"/>
              <a:gd name="connsiteY3" fmla="*/ 969279 h 1030239"/>
              <a:gd name="connsiteX4" fmla="*/ 1883664 w 2694432"/>
              <a:gd name="connsiteY4" fmla="*/ 530367 h 1030239"/>
              <a:gd name="connsiteX5" fmla="*/ 2243328 w 2694432"/>
              <a:gd name="connsiteY5" fmla="*/ 963183 h 1030239"/>
              <a:gd name="connsiteX6" fmla="*/ 2694432 w 2694432"/>
              <a:gd name="connsiteY6" fmla="*/ 1030239 h 1030239"/>
              <a:gd name="connsiteX0" fmla="*/ 0 w 2694432"/>
              <a:gd name="connsiteY0" fmla="*/ 1024143 h 1052954"/>
              <a:gd name="connsiteX1" fmla="*/ 591312 w 2694432"/>
              <a:gd name="connsiteY1" fmla="*/ 950991 h 1052954"/>
              <a:gd name="connsiteX2" fmla="*/ 1091184 w 2694432"/>
              <a:gd name="connsiteY2" fmla="*/ 15 h 1052954"/>
              <a:gd name="connsiteX3" fmla="*/ 1572768 w 2694432"/>
              <a:gd name="connsiteY3" fmla="*/ 975375 h 1052954"/>
              <a:gd name="connsiteX4" fmla="*/ 1883664 w 2694432"/>
              <a:gd name="connsiteY4" fmla="*/ 536463 h 1052954"/>
              <a:gd name="connsiteX5" fmla="*/ 2243328 w 2694432"/>
              <a:gd name="connsiteY5" fmla="*/ 969279 h 1052954"/>
              <a:gd name="connsiteX6" fmla="*/ 2694432 w 2694432"/>
              <a:gd name="connsiteY6" fmla="*/ 1036335 h 1052954"/>
              <a:gd name="connsiteX0" fmla="*/ 0 w 2694432"/>
              <a:gd name="connsiteY0" fmla="*/ 1024143 h 1039166"/>
              <a:gd name="connsiteX1" fmla="*/ 591312 w 2694432"/>
              <a:gd name="connsiteY1" fmla="*/ 950991 h 1039166"/>
              <a:gd name="connsiteX2" fmla="*/ 1091184 w 2694432"/>
              <a:gd name="connsiteY2" fmla="*/ 15 h 1039166"/>
              <a:gd name="connsiteX3" fmla="*/ 1572768 w 2694432"/>
              <a:gd name="connsiteY3" fmla="*/ 975375 h 1039166"/>
              <a:gd name="connsiteX4" fmla="*/ 1883664 w 2694432"/>
              <a:gd name="connsiteY4" fmla="*/ 536463 h 1039166"/>
              <a:gd name="connsiteX5" fmla="*/ 2243328 w 2694432"/>
              <a:gd name="connsiteY5" fmla="*/ 969279 h 1039166"/>
              <a:gd name="connsiteX6" fmla="*/ 2694432 w 2694432"/>
              <a:gd name="connsiteY6" fmla="*/ 1036335 h 10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4432" h="1039166">
                <a:moveTo>
                  <a:pt x="0" y="1024143"/>
                </a:moveTo>
                <a:cubicBezTo>
                  <a:pt x="219964" y="1027191"/>
                  <a:pt x="403352" y="1085103"/>
                  <a:pt x="591312" y="950991"/>
                </a:cubicBezTo>
                <a:cubicBezTo>
                  <a:pt x="779272" y="816879"/>
                  <a:pt x="927608" y="-4049"/>
                  <a:pt x="1091184" y="15"/>
                </a:cubicBezTo>
                <a:cubicBezTo>
                  <a:pt x="1254760" y="4079"/>
                  <a:pt x="1440688" y="885967"/>
                  <a:pt x="1572768" y="975375"/>
                </a:cubicBezTo>
                <a:cubicBezTo>
                  <a:pt x="1704848" y="1064783"/>
                  <a:pt x="1771904" y="537479"/>
                  <a:pt x="1883664" y="536463"/>
                </a:cubicBezTo>
                <a:cubicBezTo>
                  <a:pt x="1995424" y="535447"/>
                  <a:pt x="2108200" y="885967"/>
                  <a:pt x="2243328" y="969279"/>
                </a:cubicBezTo>
                <a:cubicBezTo>
                  <a:pt x="2378456" y="1052591"/>
                  <a:pt x="2585720" y="987567"/>
                  <a:pt x="2694432" y="103633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 flipV="1">
            <a:off x="8391459" y="143192"/>
            <a:ext cx="30480" cy="31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7947081" y="2439352"/>
            <a:ext cx="336356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abadkézi sokszög 16"/>
          <p:cNvSpPr/>
          <p:nvPr/>
        </p:nvSpPr>
        <p:spPr>
          <a:xfrm>
            <a:off x="8421939" y="3766344"/>
            <a:ext cx="2694432" cy="2092008"/>
          </a:xfrm>
          <a:custGeom>
            <a:avLst/>
            <a:gdLst>
              <a:gd name="connsiteX0" fmla="*/ 0 w 2712720"/>
              <a:gd name="connsiteY0" fmla="*/ 950991 h 1037828"/>
              <a:gd name="connsiteX1" fmla="*/ 609600 w 2712720"/>
              <a:gd name="connsiteY1" fmla="*/ 944895 h 1037828"/>
              <a:gd name="connsiteX2" fmla="*/ 1164336 w 2712720"/>
              <a:gd name="connsiteY2" fmla="*/ 15 h 1037828"/>
              <a:gd name="connsiteX3" fmla="*/ 1591056 w 2712720"/>
              <a:gd name="connsiteY3" fmla="*/ 969279 h 1037828"/>
              <a:gd name="connsiteX4" fmla="*/ 1901952 w 2712720"/>
              <a:gd name="connsiteY4" fmla="*/ 530367 h 1037828"/>
              <a:gd name="connsiteX5" fmla="*/ 2261616 w 2712720"/>
              <a:gd name="connsiteY5" fmla="*/ 963183 h 1037828"/>
              <a:gd name="connsiteX6" fmla="*/ 2712720 w 2712720"/>
              <a:gd name="connsiteY6" fmla="*/ 1030239 h 1037828"/>
              <a:gd name="connsiteX0" fmla="*/ 0 w 2694432"/>
              <a:gd name="connsiteY0" fmla="*/ 1018047 h 1074759"/>
              <a:gd name="connsiteX1" fmla="*/ 591312 w 2694432"/>
              <a:gd name="connsiteY1" fmla="*/ 944895 h 1074759"/>
              <a:gd name="connsiteX2" fmla="*/ 1146048 w 2694432"/>
              <a:gd name="connsiteY2" fmla="*/ 15 h 1074759"/>
              <a:gd name="connsiteX3" fmla="*/ 1572768 w 2694432"/>
              <a:gd name="connsiteY3" fmla="*/ 969279 h 1074759"/>
              <a:gd name="connsiteX4" fmla="*/ 1883664 w 2694432"/>
              <a:gd name="connsiteY4" fmla="*/ 530367 h 1074759"/>
              <a:gd name="connsiteX5" fmla="*/ 2243328 w 2694432"/>
              <a:gd name="connsiteY5" fmla="*/ 963183 h 1074759"/>
              <a:gd name="connsiteX6" fmla="*/ 2694432 w 2694432"/>
              <a:gd name="connsiteY6" fmla="*/ 1030239 h 1074759"/>
              <a:gd name="connsiteX0" fmla="*/ 0 w 2694432"/>
              <a:gd name="connsiteY0" fmla="*/ 1018047 h 1046456"/>
              <a:gd name="connsiteX1" fmla="*/ 591312 w 2694432"/>
              <a:gd name="connsiteY1" fmla="*/ 944895 h 1046456"/>
              <a:gd name="connsiteX2" fmla="*/ 1146048 w 2694432"/>
              <a:gd name="connsiteY2" fmla="*/ 15 h 1046456"/>
              <a:gd name="connsiteX3" fmla="*/ 1572768 w 2694432"/>
              <a:gd name="connsiteY3" fmla="*/ 969279 h 1046456"/>
              <a:gd name="connsiteX4" fmla="*/ 1883664 w 2694432"/>
              <a:gd name="connsiteY4" fmla="*/ 530367 h 1046456"/>
              <a:gd name="connsiteX5" fmla="*/ 2243328 w 2694432"/>
              <a:gd name="connsiteY5" fmla="*/ 963183 h 1046456"/>
              <a:gd name="connsiteX6" fmla="*/ 2694432 w 2694432"/>
              <a:gd name="connsiteY6" fmla="*/ 1030239 h 1046456"/>
              <a:gd name="connsiteX0" fmla="*/ 0 w 2694432"/>
              <a:gd name="connsiteY0" fmla="*/ 1018047 h 1030239"/>
              <a:gd name="connsiteX1" fmla="*/ 591312 w 2694432"/>
              <a:gd name="connsiteY1" fmla="*/ 944895 h 1030239"/>
              <a:gd name="connsiteX2" fmla="*/ 1146048 w 2694432"/>
              <a:gd name="connsiteY2" fmla="*/ 15 h 1030239"/>
              <a:gd name="connsiteX3" fmla="*/ 1572768 w 2694432"/>
              <a:gd name="connsiteY3" fmla="*/ 969279 h 1030239"/>
              <a:gd name="connsiteX4" fmla="*/ 1883664 w 2694432"/>
              <a:gd name="connsiteY4" fmla="*/ 530367 h 1030239"/>
              <a:gd name="connsiteX5" fmla="*/ 2243328 w 2694432"/>
              <a:gd name="connsiteY5" fmla="*/ 963183 h 1030239"/>
              <a:gd name="connsiteX6" fmla="*/ 2694432 w 2694432"/>
              <a:gd name="connsiteY6" fmla="*/ 1030239 h 1030239"/>
              <a:gd name="connsiteX0" fmla="*/ 0 w 2694432"/>
              <a:gd name="connsiteY0" fmla="*/ 1024143 h 1052954"/>
              <a:gd name="connsiteX1" fmla="*/ 591312 w 2694432"/>
              <a:gd name="connsiteY1" fmla="*/ 950991 h 1052954"/>
              <a:gd name="connsiteX2" fmla="*/ 1091184 w 2694432"/>
              <a:gd name="connsiteY2" fmla="*/ 15 h 1052954"/>
              <a:gd name="connsiteX3" fmla="*/ 1572768 w 2694432"/>
              <a:gd name="connsiteY3" fmla="*/ 975375 h 1052954"/>
              <a:gd name="connsiteX4" fmla="*/ 1883664 w 2694432"/>
              <a:gd name="connsiteY4" fmla="*/ 536463 h 1052954"/>
              <a:gd name="connsiteX5" fmla="*/ 2243328 w 2694432"/>
              <a:gd name="connsiteY5" fmla="*/ 969279 h 1052954"/>
              <a:gd name="connsiteX6" fmla="*/ 2694432 w 2694432"/>
              <a:gd name="connsiteY6" fmla="*/ 1036335 h 1052954"/>
              <a:gd name="connsiteX0" fmla="*/ 0 w 2694432"/>
              <a:gd name="connsiteY0" fmla="*/ 1024143 h 1039166"/>
              <a:gd name="connsiteX1" fmla="*/ 591312 w 2694432"/>
              <a:gd name="connsiteY1" fmla="*/ 950991 h 1039166"/>
              <a:gd name="connsiteX2" fmla="*/ 1091184 w 2694432"/>
              <a:gd name="connsiteY2" fmla="*/ 15 h 1039166"/>
              <a:gd name="connsiteX3" fmla="*/ 1572768 w 2694432"/>
              <a:gd name="connsiteY3" fmla="*/ 975375 h 1039166"/>
              <a:gd name="connsiteX4" fmla="*/ 1883664 w 2694432"/>
              <a:gd name="connsiteY4" fmla="*/ 536463 h 1039166"/>
              <a:gd name="connsiteX5" fmla="*/ 2243328 w 2694432"/>
              <a:gd name="connsiteY5" fmla="*/ 969279 h 1039166"/>
              <a:gd name="connsiteX6" fmla="*/ 2694432 w 2694432"/>
              <a:gd name="connsiteY6" fmla="*/ 1036335 h 10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4432" h="1039166">
                <a:moveTo>
                  <a:pt x="0" y="1024143"/>
                </a:moveTo>
                <a:cubicBezTo>
                  <a:pt x="219964" y="1027191"/>
                  <a:pt x="403352" y="1085103"/>
                  <a:pt x="591312" y="950991"/>
                </a:cubicBezTo>
                <a:cubicBezTo>
                  <a:pt x="779272" y="816879"/>
                  <a:pt x="927608" y="-4049"/>
                  <a:pt x="1091184" y="15"/>
                </a:cubicBezTo>
                <a:cubicBezTo>
                  <a:pt x="1254760" y="4079"/>
                  <a:pt x="1440688" y="885967"/>
                  <a:pt x="1572768" y="975375"/>
                </a:cubicBezTo>
                <a:cubicBezTo>
                  <a:pt x="1704848" y="1064783"/>
                  <a:pt x="1771904" y="537479"/>
                  <a:pt x="1883664" y="536463"/>
                </a:cubicBezTo>
                <a:cubicBezTo>
                  <a:pt x="1995424" y="535447"/>
                  <a:pt x="2108200" y="885967"/>
                  <a:pt x="2243328" y="969279"/>
                </a:cubicBezTo>
                <a:cubicBezTo>
                  <a:pt x="2378456" y="1052591"/>
                  <a:pt x="2585720" y="987567"/>
                  <a:pt x="2694432" y="103633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Egyenes összekötő nyíllal 17"/>
          <p:cNvCxnSpPr/>
          <p:nvPr/>
        </p:nvCxnSpPr>
        <p:spPr>
          <a:xfrm flipH="1" flipV="1">
            <a:off x="8391459" y="3532664"/>
            <a:ext cx="30480" cy="31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7947081" y="5828824"/>
            <a:ext cx="336356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7701595" y="1795384"/>
            <a:ext cx="4135120" cy="20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7666929" y="4338640"/>
            <a:ext cx="4135120" cy="20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9159240" y="1795384"/>
            <a:ext cx="701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10185400" y="1792448"/>
            <a:ext cx="264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9314180" y="4338640"/>
            <a:ext cx="39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922056" y="50505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136329" y="5022428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derivative absolute value</a:t>
            </a:r>
            <a:endParaRPr lang="en-US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6906496" y="1383291"/>
            <a:ext cx="152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threshold</a:t>
            </a:r>
            <a:endParaRPr lang="en-US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846001" y="3955914"/>
            <a:ext cx="156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threshold</a:t>
            </a:r>
            <a:endParaRPr lang="en-US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9967397" y="488712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wide edge</a:t>
            </a:r>
            <a:endParaRPr lang="en-US" dirty="0"/>
          </a:p>
        </p:txBody>
      </p:sp>
      <p:cxnSp>
        <p:nvCxnSpPr>
          <p:cNvPr id="35" name="Egyenes összekötő nyíllal 34"/>
          <p:cNvCxnSpPr>
            <a:stCxn id="33" idx="2"/>
          </p:cNvCxnSpPr>
          <p:nvPr/>
        </p:nvCxnSpPr>
        <p:spPr>
          <a:xfrm flipH="1">
            <a:off x="9509760" y="858044"/>
            <a:ext cx="1228040" cy="885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9860280" y="3610721"/>
            <a:ext cx="187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Disappeared edge</a:t>
            </a:r>
            <a:endParaRPr lang="en-US" dirty="0"/>
          </a:p>
        </p:txBody>
      </p:sp>
      <p:cxnSp>
        <p:nvCxnSpPr>
          <p:cNvPr id="37" name="Egyenes összekötő nyíllal 36"/>
          <p:cNvCxnSpPr>
            <a:stCxn id="36" idx="2"/>
          </p:cNvCxnSpPr>
          <p:nvPr/>
        </p:nvCxnSpPr>
        <p:spPr>
          <a:xfrm flipH="1">
            <a:off x="10317481" y="3980053"/>
            <a:ext cx="481454" cy="1092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artalom helye 2"/>
          <p:cNvSpPr>
            <a:spLocks noGrp="1"/>
          </p:cNvSpPr>
          <p:nvPr>
            <p:ph idx="1"/>
          </p:nvPr>
        </p:nvSpPr>
        <p:spPr>
          <a:xfrm>
            <a:off x="130871" y="5791746"/>
            <a:ext cx="7108881" cy="10309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solution can be adaptive </a:t>
            </a:r>
            <a:r>
              <a:rPr lang="en-US" dirty="0" err="1" smtClean="0"/>
              <a:t>thresholding</a:t>
            </a:r>
            <a:r>
              <a:rPr lang="en-US" dirty="0" smtClean="0"/>
              <a:t>: adjust threshold value based on average gradient magnitude around the pixel</a:t>
            </a:r>
          </a:p>
          <a:p>
            <a:r>
              <a:rPr lang="en-US" dirty="0" smtClean="0"/>
              <a:t>Con: </a:t>
            </a:r>
            <a:r>
              <a:rPr lang="en-US" dirty="0" err="1" smtClean="0"/>
              <a:t>multipass</a:t>
            </a:r>
            <a:r>
              <a:rPr lang="en-US" dirty="0" smtClean="0"/>
              <a:t> solution, needs preprocessing of gradient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derivatives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249" y="5607775"/>
            <a:ext cx="10515600" cy="1154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First and second derivatives can be combined: </a:t>
            </a:r>
          </a:p>
          <a:p>
            <a:pPr marL="0" indent="0">
              <a:buNone/>
            </a:pPr>
            <a:r>
              <a:rPr lang="en-US" dirty="0" smtClean="0"/>
              <a:t>Keep zero crossings where </a:t>
            </a:r>
            <a:r>
              <a:rPr lang="en-US" dirty="0" smtClean="0">
                <a:solidFill>
                  <a:srgbClr val="FF0000"/>
                </a:solidFill>
              </a:rPr>
              <a:t>first derivative has high peak </a:t>
            </a:r>
            <a:r>
              <a:rPr lang="en-US" dirty="0" smtClean="0"/>
              <a:t>(threshold again </a:t>
            </a:r>
            <a:r>
              <a:rPr lang="en-US" dirty="0" smtClean="0">
                <a:sym typeface="Wingdings" panose="05000000000000000000" pitchFamily="2" charset="2"/>
              </a:rPr>
              <a:t>, but edge width won’t grow as zero crossings positions can be calculated even at subpixel precision)</a:t>
            </a:r>
            <a:endParaRPr lang="en-US" dirty="0"/>
          </a:p>
        </p:txBody>
      </p:sp>
      <p:sp>
        <p:nvSpPr>
          <p:cNvPr id="5" name="Szabadkézi sokszög 4"/>
          <p:cNvSpPr/>
          <p:nvPr/>
        </p:nvSpPr>
        <p:spPr>
          <a:xfrm>
            <a:off x="4151569" y="1910208"/>
            <a:ext cx="2694432" cy="2343310"/>
          </a:xfrm>
          <a:custGeom>
            <a:avLst/>
            <a:gdLst>
              <a:gd name="connsiteX0" fmla="*/ 0 w 2712720"/>
              <a:gd name="connsiteY0" fmla="*/ 950991 h 1037828"/>
              <a:gd name="connsiteX1" fmla="*/ 609600 w 2712720"/>
              <a:gd name="connsiteY1" fmla="*/ 944895 h 1037828"/>
              <a:gd name="connsiteX2" fmla="*/ 1164336 w 2712720"/>
              <a:gd name="connsiteY2" fmla="*/ 15 h 1037828"/>
              <a:gd name="connsiteX3" fmla="*/ 1591056 w 2712720"/>
              <a:gd name="connsiteY3" fmla="*/ 969279 h 1037828"/>
              <a:gd name="connsiteX4" fmla="*/ 1901952 w 2712720"/>
              <a:gd name="connsiteY4" fmla="*/ 530367 h 1037828"/>
              <a:gd name="connsiteX5" fmla="*/ 2261616 w 2712720"/>
              <a:gd name="connsiteY5" fmla="*/ 963183 h 1037828"/>
              <a:gd name="connsiteX6" fmla="*/ 2712720 w 2712720"/>
              <a:gd name="connsiteY6" fmla="*/ 1030239 h 1037828"/>
              <a:gd name="connsiteX0" fmla="*/ 0 w 2694432"/>
              <a:gd name="connsiteY0" fmla="*/ 1018047 h 1074759"/>
              <a:gd name="connsiteX1" fmla="*/ 591312 w 2694432"/>
              <a:gd name="connsiteY1" fmla="*/ 944895 h 1074759"/>
              <a:gd name="connsiteX2" fmla="*/ 1146048 w 2694432"/>
              <a:gd name="connsiteY2" fmla="*/ 15 h 1074759"/>
              <a:gd name="connsiteX3" fmla="*/ 1572768 w 2694432"/>
              <a:gd name="connsiteY3" fmla="*/ 969279 h 1074759"/>
              <a:gd name="connsiteX4" fmla="*/ 1883664 w 2694432"/>
              <a:gd name="connsiteY4" fmla="*/ 530367 h 1074759"/>
              <a:gd name="connsiteX5" fmla="*/ 2243328 w 2694432"/>
              <a:gd name="connsiteY5" fmla="*/ 963183 h 1074759"/>
              <a:gd name="connsiteX6" fmla="*/ 2694432 w 2694432"/>
              <a:gd name="connsiteY6" fmla="*/ 1030239 h 1074759"/>
              <a:gd name="connsiteX0" fmla="*/ 0 w 2694432"/>
              <a:gd name="connsiteY0" fmla="*/ 1018047 h 1046456"/>
              <a:gd name="connsiteX1" fmla="*/ 591312 w 2694432"/>
              <a:gd name="connsiteY1" fmla="*/ 944895 h 1046456"/>
              <a:gd name="connsiteX2" fmla="*/ 1146048 w 2694432"/>
              <a:gd name="connsiteY2" fmla="*/ 15 h 1046456"/>
              <a:gd name="connsiteX3" fmla="*/ 1572768 w 2694432"/>
              <a:gd name="connsiteY3" fmla="*/ 969279 h 1046456"/>
              <a:gd name="connsiteX4" fmla="*/ 1883664 w 2694432"/>
              <a:gd name="connsiteY4" fmla="*/ 530367 h 1046456"/>
              <a:gd name="connsiteX5" fmla="*/ 2243328 w 2694432"/>
              <a:gd name="connsiteY5" fmla="*/ 963183 h 1046456"/>
              <a:gd name="connsiteX6" fmla="*/ 2694432 w 2694432"/>
              <a:gd name="connsiteY6" fmla="*/ 1030239 h 1046456"/>
              <a:gd name="connsiteX0" fmla="*/ 0 w 2694432"/>
              <a:gd name="connsiteY0" fmla="*/ 1018047 h 1030239"/>
              <a:gd name="connsiteX1" fmla="*/ 591312 w 2694432"/>
              <a:gd name="connsiteY1" fmla="*/ 944895 h 1030239"/>
              <a:gd name="connsiteX2" fmla="*/ 1146048 w 2694432"/>
              <a:gd name="connsiteY2" fmla="*/ 15 h 1030239"/>
              <a:gd name="connsiteX3" fmla="*/ 1572768 w 2694432"/>
              <a:gd name="connsiteY3" fmla="*/ 969279 h 1030239"/>
              <a:gd name="connsiteX4" fmla="*/ 1883664 w 2694432"/>
              <a:gd name="connsiteY4" fmla="*/ 530367 h 1030239"/>
              <a:gd name="connsiteX5" fmla="*/ 2243328 w 2694432"/>
              <a:gd name="connsiteY5" fmla="*/ 963183 h 1030239"/>
              <a:gd name="connsiteX6" fmla="*/ 2694432 w 2694432"/>
              <a:gd name="connsiteY6" fmla="*/ 1030239 h 1030239"/>
              <a:gd name="connsiteX0" fmla="*/ 0 w 2694432"/>
              <a:gd name="connsiteY0" fmla="*/ 1024143 h 1052954"/>
              <a:gd name="connsiteX1" fmla="*/ 591312 w 2694432"/>
              <a:gd name="connsiteY1" fmla="*/ 950991 h 1052954"/>
              <a:gd name="connsiteX2" fmla="*/ 1091184 w 2694432"/>
              <a:gd name="connsiteY2" fmla="*/ 15 h 1052954"/>
              <a:gd name="connsiteX3" fmla="*/ 1572768 w 2694432"/>
              <a:gd name="connsiteY3" fmla="*/ 975375 h 1052954"/>
              <a:gd name="connsiteX4" fmla="*/ 1883664 w 2694432"/>
              <a:gd name="connsiteY4" fmla="*/ 536463 h 1052954"/>
              <a:gd name="connsiteX5" fmla="*/ 2243328 w 2694432"/>
              <a:gd name="connsiteY5" fmla="*/ 969279 h 1052954"/>
              <a:gd name="connsiteX6" fmla="*/ 2694432 w 2694432"/>
              <a:gd name="connsiteY6" fmla="*/ 1036335 h 1052954"/>
              <a:gd name="connsiteX0" fmla="*/ 0 w 2694432"/>
              <a:gd name="connsiteY0" fmla="*/ 1024143 h 1039166"/>
              <a:gd name="connsiteX1" fmla="*/ 591312 w 2694432"/>
              <a:gd name="connsiteY1" fmla="*/ 950991 h 1039166"/>
              <a:gd name="connsiteX2" fmla="*/ 1091184 w 2694432"/>
              <a:gd name="connsiteY2" fmla="*/ 15 h 1039166"/>
              <a:gd name="connsiteX3" fmla="*/ 1572768 w 2694432"/>
              <a:gd name="connsiteY3" fmla="*/ 975375 h 1039166"/>
              <a:gd name="connsiteX4" fmla="*/ 1883664 w 2694432"/>
              <a:gd name="connsiteY4" fmla="*/ 536463 h 1039166"/>
              <a:gd name="connsiteX5" fmla="*/ 2243328 w 2694432"/>
              <a:gd name="connsiteY5" fmla="*/ 969279 h 1039166"/>
              <a:gd name="connsiteX6" fmla="*/ 2694432 w 2694432"/>
              <a:gd name="connsiteY6" fmla="*/ 1036335 h 1039166"/>
              <a:gd name="connsiteX0" fmla="*/ 0 w 2694432"/>
              <a:gd name="connsiteY0" fmla="*/ 1024339 h 1053007"/>
              <a:gd name="connsiteX1" fmla="*/ 591312 w 2694432"/>
              <a:gd name="connsiteY1" fmla="*/ 951187 h 1053007"/>
              <a:gd name="connsiteX2" fmla="*/ 1091184 w 2694432"/>
              <a:gd name="connsiteY2" fmla="*/ 211 h 1053007"/>
              <a:gd name="connsiteX3" fmla="*/ 1580388 w 2694432"/>
              <a:gd name="connsiteY3" fmla="*/ 1043703 h 1053007"/>
              <a:gd name="connsiteX4" fmla="*/ 1883664 w 2694432"/>
              <a:gd name="connsiteY4" fmla="*/ 536659 h 1053007"/>
              <a:gd name="connsiteX5" fmla="*/ 2243328 w 2694432"/>
              <a:gd name="connsiteY5" fmla="*/ 969475 h 1053007"/>
              <a:gd name="connsiteX6" fmla="*/ 2694432 w 2694432"/>
              <a:gd name="connsiteY6" fmla="*/ 1036531 h 1053007"/>
              <a:gd name="connsiteX0" fmla="*/ 0 w 2694432"/>
              <a:gd name="connsiteY0" fmla="*/ 1024339 h 1043729"/>
              <a:gd name="connsiteX1" fmla="*/ 591312 w 2694432"/>
              <a:gd name="connsiteY1" fmla="*/ 951187 h 1043729"/>
              <a:gd name="connsiteX2" fmla="*/ 1091184 w 2694432"/>
              <a:gd name="connsiteY2" fmla="*/ 211 h 1043729"/>
              <a:gd name="connsiteX3" fmla="*/ 1580388 w 2694432"/>
              <a:gd name="connsiteY3" fmla="*/ 1043703 h 1043729"/>
              <a:gd name="connsiteX4" fmla="*/ 1883664 w 2694432"/>
              <a:gd name="connsiteY4" fmla="*/ 536659 h 1043729"/>
              <a:gd name="connsiteX5" fmla="*/ 2243328 w 2694432"/>
              <a:gd name="connsiteY5" fmla="*/ 969475 h 1043729"/>
              <a:gd name="connsiteX6" fmla="*/ 2694432 w 2694432"/>
              <a:gd name="connsiteY6" fmla="*/ 1036531 h 1043729"/>
              <a:gd name="connsiteX0" fmla="*/ 0 w 2694432"/>
              <a:gd name="connsiteY0" fmla="*/ 1024356 h 1047531"/>
              <a:gd name="connsiteX1" fmla="*/ 591312 w 2694432"/>
              <a:gd name="connsiteY1" fmla="*/ 951204 h 1047531"/>
              <a:gd name="connsiteX2" fmla="*/ 1091184 w 2694432"/>
              <a:gd name="connsiteY2" fmla="*/ 228 h 1047531"/>
              <a:gd name="connsiteX3" fmla="*/ 1607058 w 2694432"/>
              <a:gd name="connsiteY3" fmla="*/ 1047505 h 1047531"/>
              <a:gd name="connsiteX4" fmla="*/ 1883664 w 2694432"/>
              <a:gd name="connsiteY4" fmla="*/ 536676 h 1047531"/>
              <a:gd name="connsiteX5" fmla="*/ 2243328 w 2694432"/>
              <a:gd name="connsiteY5" fmla="*/ 969492 h 1047531"/>
              <a:gd name="connsiteX6" fmla="*/ 2694432 w 2694432"/>
              <a:gd name="connsiteY6" fmla="*/ 1036548 h 1047531"/>
              <a:gd name="connsiteX0" fmla="*/ 0 w 2694432"/>
              <a:gd name="connsiteY0" fmla="*/ 1024356 h 1182864"/>
              <a:gd name="connsiteX1" fmla="*/ 591312 w 2694432"/>
              <a:gd name="connsiteY1" fmla="*/ 951204 h 1182864"/>
              <a:gd name="connsiteX2" fmla="*/ 1091184 w 2694432"/>
              <a:gd name="connsiteY2" fmla="*/ 228 h 1182864"/>
              <a:gd name="connsiteX3" fmla="*/ 1607058 w 2694432"/>
              <a:gd name="connsiteY3" fmla="*/ 1047505 h 1182864"/>
              <a:gd name="connsiteX4" fmla="*/ 1975104 w 2694432"/>
              <a:gd name="connsiteY4" fmla="*/ 1161216 h 1182864"/>
              <a:gd name="connsiteX5" fmla="*/ 2243328 w 2694432"/>
              <a:gd name="connsiteY5" fmla="*/ 969492 h 1182864"/>
              <a:gd name="connsiteX6" fmla="*/ 2694432 w 2694432"/>
              <a:gd name="connsiteY6" fmla="*/ 1036548 h 1182864"/>
              <a:gd name="connsiteX0" fmla="*/ 0 w 2694432"/>
              <a:gd name="connsiteY0" fmla="*/ 1025176 h 1162036"/>
              <a:gd name="connsiteX1" fmla="*/ 591312 w 2694432"/>
              <a:gd name="connsiteY1" fmla="*/ 952024 h 1162036"/>
              <a:gd name="connsiteX2" fmla="*/ 1091184 w 2694432"/>
              <a:gd name="connsiteY2" fmla="*/ 1048 h 1162036"/>
              <a:gd name="connsiteX3" fmla="*/ 1975104 w 2694432"/>
              <a:gd name="connsiteY3" fmla="*/ 1162036 h 1162036"/>
              <a:gd name="connsiteX4" fmla="*/ 2243328 w 2694432"/>
              <a:gd name="connsiteY4" fmla="*/ 970312 h 1162036"/>
              <a:gd name="connsiteX5" fmla="*/ 2694432 w 2694432"/>
              <a:gd name="connsiteY5" fmla="*/ 1037368 h 1162036"/>
              <a:gd name="connsiteX0" fmla="*/ 0 w 2694432"/>
              <a:gd name="connsiteY0" fmla="*/ 1025176 h 1162086"/>
              <a:gd name="connsiteX1" fmla="*/ 591312 w 2694432"/>
              <a:gd name="connsiteY1" fmla="*/ 952024 h 1162086"/>
              <a:gd name="connsiteX2" fmla="*/ 1091184 w 2694432"/>
              <a:gd name="connsiteY2" fmla="*/ 1048 h 1162086"/>
              <a:gd name="connsiteX3" fmla="*/ 1975104 w 2694432"/>
              <a:gd name="connsiteY3" fmla="*/ 1162036 h 1162086"/>
              <a:gd name="connsiteX4" fmla="*/ 2243328 w 2694432"/>
              <a:gd name="connsiteY4" fmla="*/ 970312 h 1162086"/>
              <a:gd name="connsiteX5" fmla="*/ 2694432 w 2694432"/>
              <a:gd name="connsiteY5" fmla="*/ 1037368 h 1162086"/>
              <a:gd name="connsiteX0" fmla="*/ 0 w 2694432"/>
              <a:gd name="connsiteY0" fmla="*/ 1025176 h 1162202"/>
              <a:gd name="connsiteX1" fmla="*/ 591312 w 2694432"/>
              <a:gd name="connsiteY1" fmla="*/ 952024 h 1162202"/>
              <a:gd name="connsiteX2" fmla="*/ 1091184 w 2694432"/>
              <a:gd name="connsiteY2" fmla="*/ 1048 h 1162202"/>
              <a:gd name="connsiteX3" fmla="*/ 1975104 w 2694432"/>
              <a:gd name="connsiteY3" fmla="*/ 1162036 h 1162202"/>
              <a:gd name="connsiteX4" fmla="*/ 2243328 w 2694432"/>
              <a:gd name="connsiteY4" fmla="*/ 970312 h 1162202"/>
              <a:gd name="connsiteX5" fmla="*/ 2694432 w 2694432"/>
              <a:gd name="connsiteY5" fmla="*/ 1037368 h 1162202"/>
              <a:gd name="connsiteX0" fmla="*/ 0 w 2694432"/>
              <a:gd name="connsiteY0" fmla="*/ 1025176 h 1219182"/>
              <a:gd name="connsiteX1" fmla="*/ 591312 w 2694432"/>
              <a:gd name="connsiteY1" fmla="*/ 952024 h 1219182"/>
              <a:gd name="connsiteX2" fmla="*/ 1091184 w 2694432"/>
              <a:gd name="connsiteY2" fmla="*/ 1048 h 1219182"/>
              <a:gd name="connsiteX3" fmla="*/ 1975104 w 2694432"/>
              <a:gd name="connsiteY3" fmla="*/ 1162036 h 1219182"/>
              <a:gd name="connsiteX4" fmla="*/ 2694432 w 2694432"/>
              <a:gd name="connsiteY4" fmla="*/ 1037368 h 1219182"/>
              <a:gd name="connsiteX0" fmla="*/ 0 w 2694432"/>
              <a:gd name="connsiteY0" fmla="*/ 1025176 h 1163828"/>
              <a:gd name="connsiteX1" fmla="*/ 591312 w 2694432"/>
              <a:gd name="connsiteY1" fmla="*/ 952024 h 1163828"/>
              <a:gd name="connsiteX2" fmla="*/ 1091184 w 2694432"/>
              <a:gd name="connsiteY2" fmla="*/ 1048 h 1163828"/>
              <a:gd name="connsiteX3" fmla="*/ 1975104 w 2694432"/>
              <a:gd name="connsiteY3" fmla="*/ 1162036 h 1163828"/>
              <a:gd name="connsiteX4" fmla="*/ 2694432 w 2694432"/>
              <a:gd name="connsiteY4" fmla="*/ 1037368 h 1163828"/>
              <a:gd name="connsiteX0" fmla="*/ 0 w 2694432"/>
              <a:gd name="connsiteY0" fmla="*/ 1025176 h 1162297"/>
              <a:gd name="connsiteX1" fmla="*/ 591312 w 2694432"/>
              <a:gd name="connsiteY1" fmla="*/ 952024 h 1162297"/>
              <a:gd name="connsiteX2" fmla="*/ 1091184 w 2694432"/>
              <a:gd name="connsiteY2" fmla="*/ 1048 h 1162297"/>
              <a:gd name="connsiteX3" fmla="*/ 1975104 w 2694432"/>
              <a:gd name="connsiteY3" fmla="*/ 1162036 h 1162297"/>
              <a:gd name="connsiteX4" fmla="*/ 2694432 w 2694432"/>
              <a:gd name="connsiteY4" fmla="*/ 1037368 h 1162297"/>
              <a:gd name="connsiteX0" fmla="*/ 0 w 2694432"/>
              <a:gd name="connsiteY0" fmla="*/ 1025176 h 1162327"/>
              <a:gd name="connsiteX1" fmla="*/ 591312 w 2694432"/>
              <a:gd name="connsiteY1" fmla="*/ 952024 h 1162327"/>
              <a:gd name="connsiteX2" fmla="*/ 1091184 w 2694432"/>
              <a:gd name="connsiteY2" fmla="*/ 1048 h 1162327"/>
              <a:gd name="connsiteX3" fmla="*/ 1975104 w 2694432"/>
              <a:gd name="connsiteY3" fmla="*/ 1162036 h 1162327"/>
              <a:gd name="connsiteX4" fmla="*/ 2694432 w 2694432"/>
              <a:gd name="connsiteY4" fmla="*/ 1037368 h 1162327"/>
              <a:gd name="connsiteX0" fmla="*/ 0 w 2694432"/>
              <a:gd name="connsiteY0" fmla="*/ 1025176 h 1163995"/>
              <a:gd name="connsiteX1" fmla="*/ 591312 w 2694432"/>
              <a:gd name="connsiteY1" fmla="*/ 952024 h 1163995"/>
              <a:gd name="connsiteX2" fmla="*/ 1091184 w 2694432"/>
              <a:gd name="connsiteY2" fmla="*/ 1048 h 1163995"/>
              <a:gd name="connsiteX3" fmla="*/ 1975104 w 2694432"/>
              <a:gd name="connsiteY3" fmla="*/ 1162036 h 1163995"/>
              <a:gd name="connsiteX4" fmla="*/ 2694432 w 2694432"/>
              <a:gd name="connsiteY4" fmla="*/ 1037368 h 116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432" h="1163995">
                <a:moveTo>
                  <a:pt x="0" y="1025176"/>
                </a:moveTo>
                <a:cubicBezTo>
                  <a:pt x="219964" y="1028224"/>
                  <a:pt x="403352" y="1086136"/>
                  <a:pt x="591312" y="952024"/>
                </a:cubicBezTo>
                <a:cubicBezTo>
                  <a:pt x="779272" y="817912"/>
                  <a:pt x="860552" y="-33954"/>
                  <a:pt x="1091184" y="1048"/>
                </a:cubicBezTo>
                <a:cubicBezTo>
                  <a:pt x="1321816" y="36050"/>
                  <a:pt x="1624076" y="1144504"/>
                  <a:pt x="1975104" y="1162036"/>
                </a:cubicBezTo>
                <a:cubicBezTo>
                  <a:pt x="2326132" y="1179568"/>
                  <a:pt x="2559812" y="1074696"/>
                  <a:pt x="2694432" y="1037368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575249" y="1709089"/>
            <a:ext cx="30480" cy="31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130871" y="4005249"/>
            <a:ext cx="336356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4121089" y="1678609"/>
            <a:ext cx="30480" cy="31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3676711" y="3974769"/>
            <a:ext cx="336356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922056" y="44939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310369" y="4473012"/>
            <a:ext cx="3070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derivative</a:t>
            </a:r>
          </a:p>
          <a:p>
            <a:r>
              <a:rPr lang="en-US" dirty="0" smtClean="0"/>
              <a:t>Edges at high (absolute) values</a:t>
            </a:r>
            <a:endParaRPr lang="en-US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 flipV="1">
            <a:off x="7856209" y="1649081"/>
            <a:ext cx="30480" cy="313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8398459" y="4455971"/>
            <a:ext cx="2320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derivative</a:t>
            </a:r>
          </a:p>
          <a:p>
            <a:r>
              <a:rPr lang="en-US" dirty="0" smtClean="0"/>
              <a:t>Edges at zero crossings</a:t>
            </a:r>
            <a:endParaRPr lang="en-US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7552123" y="3247609"/>
            <a:ext cx="3363564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abadkézi sokszög 15"/>
          <p:cNvSpPr/>
          <p:nvPr/>
        </p:nvSpPr>
        <p:spPr>
          <a:xfrm>
            <a:off x="7869592" y="2137167"/>
            <a:ext cx="2668016" cy="2222662"/>
          </a:xfrm>
          <a:custGeom>
            <a:avLst/>
            <a:gdLst>
              <a:gd name="connsiteX0" fmla="*/ 0 w 2712720"/>
              <a:gd name="connsiteY0" fmla="*/ 950991 h 1037828"/>
              <a:gd name="connsiteX1" fmla="*/ 609600 w 2712720"/>
              <a:gd name="connsiteY1" fmla="*/ 944895 h 1037828"/>
              <a:gd name="connsiteX2" fmla="*/ 1164336 w 2712720"/>
              <a:gd name="connsiteY2" fmla="*/ 15 h 1037828"/>
              <a:gd name="connsiteX3" fmla="*/ 1591056 w 2712720"/>
              <a:gd name="connsiteY3" fmla="*/ 969279 h 1037828"/>
              <a:gd name="connsiteX4" fmla="*/ 1901952 w 2712720"/>
              <a:gd name="connsiteY4" fmla="*/ 530367 h 1037828"/>
              <a:gd name="connsiteX5" fmla="*/ 2261616 w 2712720"/>
              <a:gd name="connsiteY5" fmla="*/ 963183 h 1037828"/>
              <a:gd name="connsiteX6" fmla="*/ 2712720 w 2712720"/>
              <a:gd name="connsiteY6" fmla="*/ 1030239 h 1037828"/>
              <a:gd name="connsiteX0" fmla="*/ 0 w 2694432"/>
              <a:gd name="connsiteY0" fmla="*/ 1018047 h 1074759"/>
              <a:gd name="connsiteX1" fmla="*/ 591312 w 2694432"/>
              <a:gd name="connsiteY1" fmla="*/ 944895 h 1074759"/>
              <a:gd name="connsiteX2" fmla="*/ 1146048 w 2694432"/>
              <a:gd name="connsiteY2" fmla="*/ 15 h 1074759"/>
              <a:gd name="connsiteX3" fmla="*/ 1572768 w 2694432"/>
              <a:gd name="connsiteY3" fmla="*/ 969279 h 1074759"/>
              <a:gd name="connsiteX4" fmla="*/ 1883664 w 2694432"/>
              <a:gd name="connsiteY4" fmla="*/ 530367 h 1074759"/>
              <a:gd name="connsiteX5" fmla="*/ 2243328 w 2694432"/>
              <a:gd name="connsiteY5" fmla="*/ 963183 h 1074759"/>
              <a:gd name="connsiteX6" fmla="*/ 2694432 w 2694432"/>
              <a:gd name="connsiteY6" fmla="*/ 1030239 h 1074759"/>
              <a:gd name="connsiteX0" fmla="*/ 0 w 2694432"/>
              <a:gd name="connsiteY0" fmla="*/ 1018047 h 1046456"/>
              <a:gd name="connsiteX1" fmla="*/ 591312 w 2694432"/>
              <a:gd name="connsiteY1" fmla="*/ 944895 h 1046456"/>
              <a:gd name="connsiteX2" fmla="*/ 1146048 w 2694432"/>
              <a:gd name="connsiteY2" fmla="*/ 15 h 1046456"/>
              <a:gd name="connsiteX3" fmla="*/ 1572768 w 2694432"/>
              <a:gd name="connsiteY3" fmla="*/ 969279 h 1046456"/>
              <a:gd name="connsiteX4" fmla="*/ 1883664 w 2694432"/>
              <a:gd name="connsiteY4" fmla="*/ 530367 h 1046456"/>
              <a:gd name="connsiteX5" fmla="*/ 2243328 w 2694432"/>
              <a:gd name="connsiteY5" fmla="*/ 963183 h 1046456"/>
              <a:gd name="connsiteX6" fmla="*/ 2694432 w 2694432"/>
              <a:gd name="connsiteY6" fmla="*/ 1030239 h 1046456"/>
              <a:gd name="connsiteX0" fmla="*/ 0 w 2694432"/>
              <a:gd name="connsiteY0" fmla="*/ 1018047 h 1030239"/>
              <a:gd name="connsiteX1" fmla="*/ 591312 w 2694432"/>
              <a:gd name="connsiteY1" fmla="*/ 944895 h 1030239"/>
              <a:gd name="connsiteX2" fmla="*/ 1146048 w 2694432"/>
              <a:gd name="connsiteY2" fmla="*/ 15 h 1030239"/>
              <a:gd name="connsiteX3" fmla="*/ 1572768 w 2694432"/>
              <a:gd name="connsiteY3" fmla="*/ 969279 h 1030239"/>
              <a:gd name="connsiteX4" fmla="*/ 1883664 w 2694432"/>
              <a:gd name="connsiteY4" fmla="*/ 530367 h 1030239"/>
              <a:gd name="connsiteX5" fmla="*/ 2243328 w 2694432"/>
              <a:gd name="connsiteY5" fmla="*/ 963183 h 1030239"/>
              <a:gd name="connsiteX6" fmla="*/ 2694432 w 2694432"/>
              <a:gd name="connsiteY6" fmla="*/ 1030239 h 1030239"/>
              <a:gd name="connsiteX0" fmla="*/ 0 w 2694432"/>
              <a:gd name="connsiteY0" fmla="*/ 1024143 h 1052954"/>
              <a:gd name="connsiteX1" fmla="*/ 591312 w 2694432"/>
              <a:gd name="connsiteY1" fmla="*/ 950991 h 1052954"/>
              <a:gd name="connsiteX2" fmla="*/ 1091184 w 2694432"/>
              <a:gd name="connsiteY2" fmla="*/ 15 h 1052954"/>
              <a:gd name="connsiteX3" fmla="*/ 1572768 w 2694432"/>
              <a:gd name="connsiteY3" fmla="*/ 975375 h 1052954"/>
              <a:gd name="connsiteX4" fmla="*/ 1883664 w 2694432"/>
              <a:gd name="connsiteY4" fmla="*/ 536463 h 1052954"/>
              <a:gd name="connsiteX5" fmla="*/ 2243328 w 2694432"/>
              <a:gd name="connsiteY5" fmla="*/ 969279 h 1052954"/>
              <a:gd name="connsiteX6" fmla="*/ 2694432 w 2694432"/>
              <a:gd name="connsiteY6" fmla="*/ 1036335 h 1052954"/>
              <a:gd name="connsiteX0" fmla="*/ 0 w 2694432"/>
              <a:gd name="connsiteY0" fmla="*/ 1024143 h 1039166"/>
              <a:gd name="connsiteX1" fmla="*/ 591312 w 2694432"/>
              <a:gd name="connsiteY1" fmla="*/ 950991 h 1039166"/>
              <a:gd name="connsiteX2" fmla="*/ 1091184 w 2694432"/>
              <a:gd name="connsiteY2" fmla="*/ 15 h 1039166"/>
              <a:gd name="connsiteX3" fmla="*/ 1572768 w 2694432"/>
              <a:gd name="connsiteY3" fmla="*/ 975375 h 1039166"/>
              <a:gd name="connsiteX4" fmla="*/ 1883664 w 2694432"/>
              <a:gd name="connsiteY4" fmla="*/ 536463 h 1039166"/>
              <a:gd name="connsiteX5" fmla="*/ 2243328 w 2694432"/>
              <a:gd name="connsiteY5" fmla="*/ 969279 h 1039166"/>
              <a:gd name="connsiteX6" fmla="*/ 2694432 w 2694432"/>
              <a:gd name="connsiteY6" fmla="*/ 1036335 h 1039166"/>
              <a:gd name="connsiteX0" fmla="*/ 0 w 2694432"/>
              <a:gd name="connsiteY0" fmla="*/ 487683 h 499875"/>
              <a:gd name="connsiteX1" fmla="*/ 591312 w 2694432"/>
              <a:gd name="connsiteY1" fmla="*/ 414531 h 499875"/>
              <a:gd name="connsiteX2" fmla="*/ 1223264 w 2694432"/>
              <a:gd name="connsiteY2" fmla="*/ 490577 h 499875"/>
              <a:gd name="connsiteX3" fmla="*/ 1572768 w 2694432"/>
              <a:gd name="connsiteY3" fmla="*/ 438915 h 499875"/>
              <a:gd name="connsiteX4" fmla="*/ 1883664 w 2694432"/>
              <a:gd name="connsiteY4" fmla="*/ 3 h 499875"/>
              <a:gd name="connsiteX5" fmla="*/ 2243328 w 2694432"/>
              <a:gd name="connsiteY5" fmla="*/ 432819 h 499875"/>
              <a:gd name="connsiteX6" fmla="*/ 2694432 w 2694432"/>
              <a:gd name="connsiteY6" fmla="*/ 499875 h 499875"/>
              <a:gd name="connsiteX0" fmla="*/ 0 w 2694432"/>
              <a:gd name="connsiteY0" fmla="*/ 683813 h 738636"/>
              <a:gd name="connsiteX1" fmla="*/ 789432 w 2694432"/>
              <a:gd name="connsiteY1" fmla="*/ 0 h 738636"/>
              <a:gd name="connsiteX2" fmla="*/ 1223264 w 2694432"/>
              <a:gd name="connsiteY2" fmla="*/ 686707 h 738636"/>
              <a:gd name="connsiteX3" fmla="*/ 1572768 w 2694432"/>
              <a:gd name="connsiteY3" fmla="*/ 635045 h 738636"/>
              <a:gd name="connsiteX4" fmla="*/ 1883664 w 2694432"/>
              <a:gd name="connsiteY4" fmla="*/ 196133 h 738636"/>
              <a:gd name="connsiteX5" fmla="*/ 2243328 w 2694432"/>
              <a:gd name="connsiteY5" fmla="*/ 628949 h 738636"/>
              <a:gd name="connsiteX6" fmla="*/ 2694432 w 2694432"/>
              <a:gd name="connsiteY6" fmla="*/ 696005 h 738636"/>
              <a:gd name="connsiteX0" fmla="*/ 0 w 2694432"/>
              <a:gd name="connsiteY0" fmla="*/ 683813 h 738636"/>
              <a:gd name="connsiteX1" fmla="*/ 466688 w 2694432"/>
              <a:gd name="connsiteY1" fmla="*/ 685308 h 738636"/>
              <a:gd name="connsiteX2" fmla="*/ 789432 w 2694432"/>
              <a:gd name="connsiteY2" fmla="*/ 0 h 738636"/>
              <a:gd name="connsiteX3" fmla="*/ 1223264 w 2694432"/>
              <a:gd name="connsiteY3" fmla="*/ 686707 h 738636"/>
              <a:gd name="connsiteX4" fmla="*/ 1572768 w 2694432"/>
              <a:gd name="connsiteY4" fmla="*/ 635045 h 738636"/>
              <a:gd name="connsiteX5" fmla="*/ 1883664 w 2694432"/>
              <a:gd name="connsiteY5" fmla="*/ 196133 h 738636"/>
              <a:gd name="connsiteX6" fmla="*/ 2243328 w 2694432"/>
              <a:gd name="connsiteY6" fmla="*/ 628949 h 738636"/>
              <a:gd name="connsiteX7" fmla="*/ 2694432 w 2694432"/>
              <a:gd name="connsiteY7" fmla="*/ 696005 h 738636"/>
              <a:gd name="connsiteX0" fmla="*/ 0 w 2694432"/>
              <a:gd name="connsiteY0" fmla="*/ 683813 h 738636"/>
              <a:gd name="connsiteX1" fmla="*/ 466688 w 2694432"/>
              <a:gd name="connsiteY1" fmla="*/ 685308 h 738636"/>
              <a:gd name="connsiteX2" fmla="*/ 789432 w 2694432"/>
              <a:gd name="connsiteY2" fmla="*/ 0 h 738636"/>
              <a:gd name="connsiteX3" fmla="*/ 1223264 w 2694432"/>
              <a:gd name="connsiteY3" fmla="*/ 686707 h 738636"/>
              <a:gd name="connsiteX4" fmla="*/ 1572768 w 2694432"/>
              <a:gd name="connsiteY4" fmla="*/ 635045 h 738636"/>
              <a:gd name="connsiteX5" fmla="*/ 1883664 w 2694432"/>
              <a:gd name="connsiteY5" fmla="*/ 196133 h 738636"/>
              <a:gd name="connsiteX6" fmla="*/ 2243328 w 2694432"/>
              <a:gd name="connsiteY6" fmla="*/ 628949 h 738636"/>
              <a:gd name="connsiteX7" fmla="*/ 2694432 w 2694432"/>
              <a:gd name="connsiteY7" fmla="*/ 696005 h 738636"/>
              <a:gd name="connsiteX0" fmla="*/ 0 w 2643632"/>
              <a:gd name="connsiteY0" fmla="*/ 691383 h 738636"/>
              <a:gd name="connsiteX1" fmla="*/ 415888 w 2643632"/>
              <a:gd name="connsiteY1" fmla="*/ 685308 h 738636"/>
              <a:gd name="connsiteX2" fmla="*/ 738632 w 2643632"/>
              <a:gd name="connsiteY2" fmla="*/ 0 h 738636"/>
              <a:gd name="connsiteX3" fmla="*/ 1172464 w 2643632"/>
              <a:gd name="connsiteY3" fmla="*/ 686707 h 738636"/>
              <a:gd name="connsiteX4" fmla="*/ 1521968 w 2643632"/>
              <a:gd name="connsiteY4" fmla="*/ 635045 h 738636"/>
              <a:gd name="connsiteX5" fmla="*/ 1832864 w 2643632"/>
              <a:gd name="connsiteY5" fmla="*/ 196133 h 738636"/>
              <a:gd name="connsiteX6" fmla="*/ 2192528 w 2643632"/>
              <a:gd name="connsiteY6" fmla="*/ 628949 h 738636"/>
              <a:gd name="connsiteX7" fmla="*/ 2643632 w 2643632"/>
              <a:gd name="connsiteY7" fmla="*/ 696005 h 738636"/>
              <a:gd name="connsiteX0" fmla="*/ 0 w 2643632"/>
              <a:gd name="connsiteY0" fmla="*/ 691383 h 738636"/>
              <a:gd name="connsiteX1" fmla="*/ 415888 w 2643632"/>
              <a:gd name="connsiteY1" fmla="*/ 685308 h 738636"/>
              <a:gd name="connsiteX2" fmla="*/ 738632 w 2643632"/>
              <a:gd name="connsiteY2" fmla="*/ 0 h 738636"/>
              <a:gd name="connsiteX3" fmla="*/ 1172464 w 2643632"/>
              <a:gd name="connsiteY3" fmla="*/ 686707 h 738636"/>
              <a:gd name="connsiteX4" fmla="*/ 1521968 w 2643632"/>
              <a:gd name="connsiteY4" fmla="*/ 635045 h 738636"/>
              <a:gd name="connsiteX5" fmla="*/ 1832864 w 2643632"/>
              <a:gd name="connsiteY5" fmla="*/ 196133 h 738636"/>
              <a:gd name="connsiteX6" fmla="*/ 2192528 w 2643632"/>
              <a:gd name="connsiteY6" fmla="*/ 628949 h 738636"/>
              <a:gd name="connsiteX7" fmla="*/ 2643632 w 2643632"/>
              <a:gd name="connsiteY7" fmla="*/ 696005 h 738636"/>
              <a:gd name="connsiteX0" fmla="*/ 0 w 2643632"/>
              <a:gd name="connsiteY0" fmla="*/ 691383 h 762763"/>
              <a:gd name="connsiteX1" fmla="*/ 415888 w 2643632"/>
              <a:gd name="connsiteY1" fmla="*/ 685308 h 762763"/>
              <a:gd name="connsiteX2" fmla="*/ 738632 w 2643632"/>
              <a:gd name="connsiteY2" fmla="*/ 0 h 762763"/>
              <a:gd name="connsiteX3" fmla="*/ 1172464 w 2643632"/>
              <a:gd name="connsiteY3" fmla="*/ 686707 h 762763"/>
              <a:gd name="connsiteX4" fmla="*/ 1603248 w 2643632"/>
              <a:gd name="connsiteY4" fmla="*/ 690560 h 762763"/>
              <a:gd name="connsiteX5" fmla="*/ 1832864 w 2643632"/>
              <a:gd name="connsiteY5" fmla="*/ 196133 h 762763"/>
              <a:gd name="connsiteX6" fmla="*/ 2192528 w 2643632"/>
              <a:gd name="connsiteY6" fmla="*/ 628949 h 762763"/>
              <a:gd name="connsiteX7" fmla="*/ 2643632 w 2643632"/>
              <a:gd name="connsiteY7" fmla="*/ 696005 h 762763"/>
              <a:gd name="connsiteX0" fmla="*/ 0 w 2643632"/>
              <a:gd name="connsiteY0" fmla="*/ 691383 h 1232885"/>
              <a:gd name="connsiteX1" fmla="*/ 415888 w 2643632"/>
              <a:gd name="connsiteY1" fmla="*/ 685308 h 1232885"/>
              <a:gd name="connsiteX2" fmla="*/ 738632 w 2643632"/>
              <a:gd name="connsiteY2" fmla="*/ 0 h 1232885"/>
              <a:gd name="connsiteX3" fmla="*/ 1172464 w 2643632"/>
              <a:gd name="connsiteY3" fmla="*/ 686707 h 1232885"/>
              <a:gd name="connsiteX4" fmla="*/ 1436968 w 2643632"/>
              <a:gd name="connsiteY4" fmla="*/ 1232885 h 1232885"/>
              <a:gd name="connsiteX5" fmla="*/ 1603248 w 2643632"/>
              <a:gd name="connsiteY5" fmla="*/ 690560 h 1232885"/>
              <a:gd name="connsiteX6" fmla="*/ 1832864 w 2643632"/>
              <a:gd name="connsiteY6" fmla="*/ 196133 h 1232885"/>
              <a:gd name="connsiteX7" fmla="*/ 2192528 w 2643632"/>
              <a:gd name="connsiteY7" fmla="*/ 628949 h 1232885"/>
              <a:gd name="connsiteX8" fmla="*/ 2643632 w 2643632"/>
              <a:gd name="connsiteY8" fmla="*/ 696005 h 1232885"/>
              <a:gd name="connsiteX0" fmla="*/ 0 w 2643632"/>
              <a:gd name="connsiteY0" fmla="*/ 699983 h 1258959"/>
              <a:gd name="connsiteX1" fmla="*/ 415888 w 2643632"/>
              <a:gd name="connsiteY1" fmla="*/ 693908 h 1258959"/>
              <a:gd name="connsiteX2" fmla="*/ 738632 w 2643632"/>
              <a:gd name="connsiteY2" fmla="*/ 8600 h 1258959"/>
              <a:gd name="connsiteX3" fmla="*/ 1436968 w 2643632"/>
              <a:gd name="connsiteY3" fmla="*/ 1241485 h 1258959"/>
              <a:gd name="connsiteX4" fmla="*/ 1603248 w 2643632"/>
              <a:gd name="connsiteY4" fmla="*/ 699160 h 1258959"/>
              <a:gd name="connsiteX5" fmla="*/ 1832864 w 2643632"/>
              <a:gd name="connsiteY5" fmla="*/ 204733 h 1258959"/>
              <a:gd name="connsiteX6" fmla="*/ 2192528 w 2643632"/>
              <a:gd name="connsiteY6" fmla="*/ 637549 h 1258959"/>
              <a:gd name="connsiteX7" fmla="*/ 2643632 w 2643632"/>
              <a:gd name="connsiteY7" fmla="*/ 704605 h 1258959"/>
              <a:gd name="connsiteX0" fmla="*/ 0 w 2643632"/>
              <a:gd name="connsiteY0" fmla="*/ 691417 h 1250393"/>
              <a:gd name="connsiteX1" fmla="*/ 415888 w 2643632"/>
              <a:gd name="connsiteY1" fmla="*/ 685342 h 1250393"/>
              <a:gd name="connsiteX2" fmla="*/ 738632 w 2643632"/>
              <a:gd name="connsiteY2" fmla="*/ 34 h 1250393"/>
              <a:gd name="connsiteX3" fmla="*/ 1436968 w 2643632"/>
              <a:gd name="connsiteY3" fmla="*/ 1232919 h 1250393"/>
              <a:gd name="connsiteX4" fmla="*/ 1603248 w 2643632"/>
              <a:gd name="connsiteY4" fmla="*/ 690594 h 1250393"/>
              <a:gd name="connsiteX5" fmla="*/ 1832864 w 2643632"/>
              <a:gd name="connsiteY5" fmla="*/ 196167 h 1250393"/>
              <a:gd name="connsiteX6" fmla="*/ 2192528 w 2643632"/>
              <a:gd name="connsiteY6" fmla="*/ 628983 h 1250393"/>
              <a:gd name="connsiteX7" fmla="*/ 2643632 w 2643632"/>
              <a:gd name="connsiteY7" fmla="*/ 696039 h 1250393"/>
              <a:gd name="connsiteX0" fmla="*/ 0 w 2643632"/>
              <a:gd name="connsiteY0" fmla="*/ 691417 h 1248275"/>
              <a:gd name="connsiteX1" fmla="*/ 415888 w 2643632"/>
              <a:gd name="connsiteY1" fmla="*/ 685342 h 1248275"/>
              <a:gd name="connsiteX2" fmla="*/ 738632 w 2643632"/>
              <a:gd name="connsiteY2" fmla="*/ 34 h 1248275"/>
              <a:gd name="connsiteX3" fmla="*/ 1436968 w 2643632"/>
              <a:gd name="connsiteY3" fmla="*/ 1232919 h 1248275"/>
              <a:gd name="connsiteX4" fmla="*/ 1603248 w 2643632"/>
              <a:gd name="connsiteY4" fmla="*/ 690594 h 1248275"/>
              <a:gd name="connsiteX5" fmla="*/ 1934464 w 2643632"/>
              <a:gd name="connsiteY5" fmla="*/ 688229 h 1248275"/>
              <a:gd name="connsiteX6" fmla="*/ 2192528 w 2643632"/>
              <a:gd name="connsiteY6" fmla="*/ 628983 h 1248275"/>
              <a:gd name="connsiteX7" fmla="*/ 2643632 w 2643632"/>
              <a:gd name="connsiteY7" fmla="*/ 696039 h 1248275"/>
              <a:gd name="connsiteX0" fmla="*/ 0 w 2643632"/>
              <a:gd name="connsiteY0" fmla="*/ 713107 h 1261973"/>
              <a:gd name="connsiteX1" fmla="*/ 415888 w 2643632"/>
              <a:gd name="connsiteY1" fmla="*/ 707032 h 1261973"/>
              <a:gd name="connsiteX2" fmla="*/ 738632 w 2643632"/>
              <a:gd name="connsiteY2" fmla="*/ 21724 h 1261973"/>
              <a:gd name="connsiteX3" fmla="*/ 1436968 w 2643632"/>
              <a:gd name="connsiteY3" fmla="*/ 1254609 h 1261973"/>
              <a:gd name="connsiteX4" fmla="*/ 1689608 w 2643632"/>
              <a:gd name="connsiteY4" fmla="*/ 8257 h 1261973"/>
              <a:gd name="connsiteX5" fmla="*/ 1934464 w 2643632"/>
              <a:gd name="connsiteY5" fmla="*/ 709919 h 1261973"/>
              <a:gd name="connsiteX6" fmla="*/ 2192528 w 2643632"/>
              <a:gd name="connsiteY6" fmla="*/ 650673 h 1261973"/>
              <a:gd name="connsiteX7" fmla="*/ 2643632 w 2643632"/>
              <a:gd name="connsiteY7" fmla="*/ 717729 h 1261973"/>
              <a:gd name="connsiteX0" fmla="*/ 0 w 2643632"/>
              <a:gd name="connsiteY0" fmla="*/ 714423 h 1287887"/>
              <a:gd name="connsiteX1" fmla="*/ 415888 w 2643632"/>
              <a:gd name="connsiteY1" fmla="*/ 708348 h 1287887"/>
              <a:gd name="connsiteX2" fmla="*/ 738632 w 2643632"/>
              <a:gd name="connsiteY2" fmla="*/ 23040 h 1287887"/>
              <a:gd name="connsiteX3" fmla="*/ 1436968 w 2643632"/>
              <a:gd name="connsiteY3" fmla="*/ 1255925 h 1287887"/>
              <a:gd name="connsiteX4" fmla="*/ 1689608 w 2643632"/>
              <a:gd name="connsiteY4" fmla="*/ 9573 h 1287887"/>
              <a:gd name="connsiteX5" fmla="*/ 1934464 w 2643632"/>
              <a:gd name="connsiteY5" fmla="*/ 711235 h 1287887"/>
              <a:gd name="connsiteX6" fmla="*/ 2233168 w 2643632"/>
              <a:gd name="connsiteY6" fmla="*/ 1287885 h 1287887"/>
              <a:gd name="connsiteX7" fmla="*/ 2643632 w 2643632"/>
              <a:gd name="connsiteY7" fmla="*/ 719045 h 1287887"/>
              <a:gd name="connsiteX0" fmla="*/ 0 w 2643632"/>
              <a:gd name="connsiteY0" fmla="*/ 704854 h 1278318"/>
              <a:gd name="connsiteX1" fmla="*/ 415888 w 2643632"/>
              <a:gd name="connsiteY1" fmla="*/ 698779 h 1278318"/>
              <a:gd name="connsiteX2" fmla="*/ 738632 w 2643632"/>
              <a:gd name="connsiteY2" fmla="*/ 13471 h 1278318"/>
              <a:gd name="connsiteX3" fmla="*/ 1436968 w 2643632"/>
              <a:gd name="connsiteY3" fmla="*/ 1246356 h 1278318"/>
              <a:gd name="connsiteX4" fmla="*/ 1689608 w 2643632"/>
              <a:gd name="connsiteY4" fmla="*/ 4 h 1278318"/>
              <a:gd name="connsiteX5" fmla="*/ 1934464 w 2643632"/>
              <a:gd name="connsiteY5" fmla="*/ 701666 h 1278318"/>
              <a:gd name="connsiteX6" fmla="*/ 2233168 w 2643632"/>
              <a:gd name="connsiteY6" fmla="*/ 1278316 h 1278318"/>
              <a:gd name="connsiteX7" fmla="*/ 2643632 w 2643632"/>
              <a:gd name="connsiteY7" fmla="*/ 709476 h 1278318"/>
              <a:gd name="connsiteX0" fmla="*/ 0 w 2643632"/>
              <a:gd name="connsiteY0" fmla="*/ 704854 h 1278318"/>
              <a:gd name="connsiteX1" fmla="*/ 415888 w 2643632"/>
              <a:gd name="connsiteY1" fmla="*/ 698779 h 1278318"/>
              <a:gd name="connsiteX2" fmla="*/ 738632 w 2643632"/>
              <a:gd name="connsiteY2" fmla="*/ 13471 h 1278318"/>
              <a:gd name="connsiteX3" fmla="*/ 1436968 w 2643632"/>
              <a:gd name="connsiteY3" fmla="*/ 1246356 h 1278318"/>
              <a:gd name="connsiteX4" fmla="*/ 1704848 w 2643632"/>
              <a:gd name="connsiteY4" fmla="*/ 4 h 1278318"/>
              <a:gd name="connsiteX5" fmla="*/ 1934464 w 2643632"/>
              <a:gd name="connsiteY5" fmla="*/ 701666 h 1278318"/>
              <a:gd name="connsiteX6" fmla="*/ 2233168 w 2643632"/>
              <a:gd name="connsiteY6" fmla="*/ 1278316 h 1278318"/>
              <a:gd name="connsiteX7" fmla="*/ 2643632 w 2643632"/>
              <a:gd name="connsiteY7" fmla="*/ 709476 h 1278318"/>
              <a:gd name="connsiteX0" fmla="*/ 0 w 2643632"/>
              <a:gd name="connsiteY0" fmla="*/ 704934 h 1278398"/>
              <a:gd name="connsiteX1" fmla="*/ 415888 w 2643632"/>
              <a:gd name="connsiteY1" fmla="*/ 698859 h 1278398"/>
              <a:gd name="connsiteX2" fmla="*/ 738632 w 2643632"/>
              <a:gd name="connsiteY2" fmla="*/ 13551 h 1278398"/>
              <a:gd name="connsiteX3" fmla="*/ 1436968 w 2643632"/>
              <a:gd name="connsiteY3" fmla="*/ 1246436 h 1278398"/>
              <a:gd name="connsiteX4" fmla="*/ 1704848 w 2643632"/>
              <a:gd name="connsiteY4" fmla="*/ 84 h 1278398"/>
              <a:gd name="connsiteX5" fmla="*/ 1934464 w 2643632"/>
              <a:gd name="connsiteY5" fmla="*/ 701746 h 1278398"/>
              <a:gd name="connsiteX6" fmla="*/ 2233168 w 2643632"/>
              <a:gd name="connsiteY6" fmla="*/ 1278396 h 1278398"/>
              <a:gd name="connsiteX7" fmla="*/ 2643632 w 2643632"/>
              <a:gd name="connsiteY7" fmla="*/ 709556 h 1278398"/>
              <a:gd name="connsiteX0" fmla="*/ 0 w 2643632"/>
              <a:gd name="connsiteY0" fmla="*/ 704866 h 1278330"/>
              <a:gd name="connsiteX1" fmla="*/ 415888 w 2643632"/>
              <a:gd name="connsiteY1" fmla="*/ 698791 h 1278330"/>
              <a:gd name="connsiteX2" fmla="*/ 738632 w 2643632"/>
              <a:gd name="connsiteY2" fmla="*/ 13483 h 1278330"/>
              <a:gd name="connsiteX3" fmla="*/ 1436968 w 2643632"/>
              <a:gd name="connsiteY3" fmla="*/ 1246368 h 1278330"/>
              <a:gd name="connsiteX4" fmla="*/ 1704848 w 2643632"/>
              <a:gd name="connsiteY4" fmla="*/ 16 h 1278330"/>
              <a:gd name="connsiteX5" fmla="*/ 2233168 w 2643632"/>
              <a:gd name="connsiteY5" fmla="*/ 1278328 h 1278330"/>
              <a:gd name="connsiteX6" fmla="*/ 2643632 w 2643632"/>
              <a:gd name="connsiteY6" fmla="*/ 709488 h 1278330"/>
              <a:gd name="connsiteX0" fmla="*/ 0 w 2643632"/>
              <a:gd name="connsiteY0" fmla="*/ 704866 h 1278345"/>
              <a:gd name="connsiteX1" fmla="*/ 415888 w 2643632"/>
              <a:gd name="connsiteY1" fmla="*/ 698791 h 1278345"/>
              <a:gd name="connsiteX2" fmla="*/ 738632 w 2643632"/>
              <a:gd name="connsiteY2" fmla="*/ 13483 h 1278345"/>
              <a:gd name="connsiteX3" fmla="*/ 1436968 w 2643632"/>
              <a:gd name="connsiteY3" fmla="*/ 1246368 h 1278345"/>
              <a:gd name="connsiteX4" fmla="*/ 1704848 w 2643632"/>
              <a:gd name="connsiteY4" fmla="*/ 16 h 1278345"/>
              <a:gd name="connsiteX5" fmla="*/ 2233168 w 2643632"/>
              <a:gd name="connsiteY5" fmla="*/ 1278328 h 1278345"/>
              <a:gd name="connsiteX6" fmla="*/ 2643632 w 2643632"/>
              <a:gd name="connsiteY6" fmla="*/ 709488 h 1278345"/>
              <a:gd name="connsiteX0" fmla="*/ 0 w 2643632"/>
              <a:gd name="connsiteY0" fmla="*/ 704860 h 1270769"/>
              <a:gd name="connsiteX1" fmla="*/ 415888 w 2643632"/>
              <a:gd name="connsiteY1" fmla="*/ 698785 h 1270769"/>
              <a:gd name="connsiteX2" fmla="*/ 738632 w 2643632"/>
              <a:gd name="connsiteY2" fmla="*/ 13477 h 1270769"/>
              <a:gd name="connsiteX3" fmla="*/ 1436968 w 2643632"/>
              <a:gd name="connsiteY3" fmla="*/ 1246362 h 1270769"/>
              <a:gd name="connsiteX4" fmla="*/ 1704848 w 2643632"/>
              <a:gd name="connsiteY4" fmla="*/ 10 h 1270769"/>
              <a:gd name="connsiteX5" fmla="*/ 2263648 w 2643632"/>
              <a:gd name="connsiteY5" fmla="*/ 1270752 h 1270769"/>
              <a:gd name="connsiteX6" fmla="*/ 2643632 w 2643632"/>
              <a:gd name="connsiteY6" fmla="*/ 709482 h 1270769"/>
              <a:gd name="connsiteX0" fmla="*/ 0 w 2643632"/>
              <a:gd name="connsiteY0" fmla="*/ 691417 h 1268267"/>
              <a:gd name="connsiteX1" fmla="*/ 415888 w 2643632"/>
              <a:gd name="connsiteY1" fmla="*/ 685342 h 1268267"/>
              <a:gd name="connsiteX2" fmla="*/ 738632 w 2643632"/>
              <a:gd name="connsiteY2" fmla="*/ 34 h 1268267"/>
              <a:gd name="connsiteX3" fmla="*/ 1436968 w 2643632"/>
              <a:gd name="connsiteY3" fmla="*/ 1232919 h 1268267"/>
              <a:gd name="connsiteX4" fmla="*/ 1684528 w 2643632"/>
              <a:gd name="connsiteY4" fmla="*/ 52175 h 1268267"/>
              <a:gd name="connsiteX5" fmla="*/ 2263648 w 2643632"/>
              <a:gd name="connsiteY5" fmla="*/ 1257309 h 1268267"/>
              <a:gd name="connsiteX6" fmla="*/ 2643632 w 2643632"/>
              <a:gd name="connsiteY6" fmla="*/ 696039 h 1268267"/>
              <a:gd name="connsiteX0" fmla="*/ 0 w 2643632"/>
              <a:gd name="connsiteY0" fmla="*/ 691417 h 1268267"/>
              <a:gd name="connsiteX1" fmla="*/ 415888 w 2643632"/>
              <a:gd name="connsiteY1" fmla="*/ 685342 h 1268267"/>
              <a:gd name="connsiteX2" fmla="*/ 738632 w 2643632"/>
              <a:gd name="connsiteY2" fmla="*/ 34 h 1268267"/>
              <a:gd name="connsiteX3" fmla="*/ 1436968 w 2643632"/>
              <a:gd name="connsiteY3" fmla="*/ 1232919 h 1268267"/>
              <a:gd name="connsiteX4" fmla="*/ 1684528 w 2643632"/>
              <a:gd name="connsiteY4" fmla="*/ 52175 h 1268267"/>
              <a:gd name="connsiteX5" fmla="*/ 2263648 w 2643632"/>
              <a:gd name="connsiteY5" fmla="*/ 1257309 h 1268267"/>
              <a:gd name="connsiteX6" fmla="*/ 2643632 w 2643632"/>
              <a:gd name="connsiteY6" fmla="*/ 696039 h 1268267"/>
              <a:gd name="connsiteX0" fmla="*/ 0 w 2643632"/>
              <a:gd name="connsiteY0" fmla="*/ 691417 h 1267516"/>
              <a:gd name="connsiteX1" fmla="*/ 415888 w 2643632"/>
              <a:gd name="connsiteY1" fmla="*/ 685342 h 1267516"/>
              <a:gd name="connsiteX2" fmla="*/ 738632 w 2643632"/>
              <a:gd name="connsiteY2" fmla="*/ 34 h 1267516"/>
              <a:gd name="connsiteX3" fmla="*/ 1436968 w 2643632"/>
              <a:gd name="connsiteY3" fmla="*/ 1232919 h 1267516"/>
              <a:gd name="connsiteX4" fmla="*/ 1699768 w 2643632"/>
              <a:gd name="connsiteY4" fmla="*/ 77409 h 1267516"/>
              <a:gd name="connsiteX5" fmla="*/ 2263648 w 2643632"/>
              <a:gd name="connsiteY5" fmla="*/ 1257309 h 1267516"/>
              <a:gd name="connsiteX6" fmla="*/ 2643632 w 2643632"/>
              <a:gd name="connsiteY6" fmla="*/ 696039 h 1267516"/>
              <a:gd name="connsiteX0" fmla="*/ 0 w 2643632"/>
              <a:gd name="connsiteY0" fmla="*/ 691417 h 1240388"/>
              <a:gd name="connsiteX1" fmla="*/ 415888 w 2643632"/>
              <a:gd name="connsiteY1" fmla="*/ 685342 h 1240388"/>
              <a:gd name="connsiteX2" fmla="*/ 738632 w 2643632"/>
              <a:gd name="connsiteY2" fmla="*/ 34 h 1240388"/>
              <a:gd name="connsiteX3" fmla="*/ 1436968 w 2643632"/>
              <a:gd name="connsiteY3" fmla="*/ 1232919 h 1240388"/>
              <a:gd name="connsiteX4" fmla="*/ 1699768 w 2643632"/>
              <a:gd name="connsiteY4" fmla="*/ 77409 h 1240388"/>
              <a:gd name="connsiteX5" fmla="*/ 2299208 w 2643632"/>
              <a:gd name="connsiteY5" fmla="*/ 1126093 h 1240388"/>
              <a:gd name="connsiteX6" fmla="*/ 2643632 w 2643632"/>
              <a:gd name="connsiteY6" fmla="*/ 696039 h 1240388"/>
              <a:gd name="connsiteX0" fmla="*/ 0 w 2643632"/>
              <a:gd name="connsiteY0" fmla="*/ 691417 h 1240388"/>
              <a:gd name="connsiteX1" fmla="*/ 415888 w 2643632"/>
              <a:gd name="connsiteY1" fmla="*/ 685342 h 1240388"/>
              <a:gd name="connsiteX2" fmla="*/ 738632 w 2643632"/>
              <a:gd name="connsiteY2" fmla="*/ 34 h 1240388"/>
              <a:gd name="connsiteX3" fmla="*/ 1436968 w 2643632"/>
              <a:gd name="connsiteY3" fmla="*/ 1232919 h 1240388"/>
              <a:gd name="connsiteX4" fmla="*/ 1699768 w 2643632"/>
              <a:gd name="connsiteY4" fmla="*/ 77409 h 1240388"/>
              <a:gd name="connsiteX5" fmla="*/ 2299208 w 2643632"/>
              <a:gd name="connsiteY5" fmla="*/ 1126093 h 1240388"/>
              <a:gd name="connsiteX6" fmla="*/ 2643632 w 2643632"/>
              <a:gd name="connsiteY6" fmla="*/ 696039 h 1240388"/>
              <a:gd name="connsiteX0" fmla="*/ 0 w 2643632"/>
              <a:gd name="connsiteY0" fmla="*/ 691417 h 1240360"/>
              <a:gd name="connsiteX1" fmla="*/ 415888 w 2643632"/>
              <a:gd name="connsiteY1" fmla="*/ 685342 h 1240360"/>
              <a:gd name="connsiteX2" fmla="*/ 738632 w 2643632"/>
              <a:gd name="connsiteY2" fmla="*/ 34 h 1240360"/>
              <a:gd name="connsiteX3" fmla="*/ 1436968 w 2643632"/>
              <a:gd name="connsiteY3" fmla="*/ 1232919 h 1240360"/>
              <a:gd name="connsiteX4" fmla="*/ 1740408 w 2643632"/>
              <a:gd name="connsiteY4" fmla="*/ 72362 h 1240360"/>
              <a:gd name="connsiteX5" fmla="*/ 2299208 w 2643632"/>
              <a:gd name="connsiteY5" fmla="*/ 1126093 h 1240360"/>
              <a:gd name="connsiteX6" fmla="*/ 2643632 w 2643632"/>
              <a:gd name="connsiteY6" fmla="*/ 696039 h 1240360"/>
              <a:gd name="connsiteX0" fmla="*/ 0 w 2643632"/>
              <a:gd name="connsiteY0" fmla="*/ 691417 h 1240277"/>
              <a:gd name="connsiteX1" fmla="*/ 415888 w 2643632"/>
              <a:gd name="connsiteY1" fmla="*/ 685342 h 1240277"/>
              <a:gd name="connsiteX2" fmla="*/ 738632 w 2643632"/>
              <a:gd name="connsiteY2" fmla="*/ 34 h 1240277"/>
              <a:gd name="connsiteX3" fmla="*/ 1436968 w 2643632"/>
              <a:gd name="connsiteY3" fmla="*/ 1232919 h 1240277"/>
              <a:gd name="connsiteX4" fmla="*/ 1740408 w 2643632"/>
              <a:gd name="connsiteY4" fmla="*/ 72362 h 1240277"/>
              <a:gd name="connsiteX5" fmla="*/ 2299208 w 2643632"/>
              <a:gd name="connsiteY5" fmla="*/ 1126093 h 1240277"/>
              <a:gd name="connsiteX6" fmla="*/ 2643632 w 2643632"/>
              <a:gd name="connsiteY6" fmla="*/ 696039 h 1240277"/>
              <a:gd name="connsiteX0" fmla="*/ 0 w 2643632"/>
              <a:gd name="connsiteY0" fmla="*/ 691417 h 1241019"/>
              <a:gd name="connsiteX1" fmla="*/ 415888 w 2643632"/>
              <a:gd name="connsiteY1" fmla="*/ 685342 h 1241019"/>
              <a:gd name="connsiteX2" fmla="*/ 738632 w 2643632"/>
              <a:gd name="connsiteY2" fmla="*/ 34 h 1241019"/>
              <a:gd name="connsiteX3" fmla="*/ 1436968 w 2643632"/>
              <a:gd name="connsiteY3" fmla="*/ 1232919 h 1241019"/>
              <a:gd name="connsiteX4" fmla="*/ 1628648 w 2643632"/>
              <a:gd name="connsiteY4" fmla="*/ 196008 h 1241019"/>
              <a:gd name="connsiteX5" fmla="*/ 2299208 w 2643632"/>
              <a:gd name="connsiteY5" fmla="*/ 1126093 h 1241019"/>
              <a:gd name="connsiteX6" fmla="*/ 2643632 w 2643632"/>
              <a:gd name="connsiteY6" fmla="*/ 696039 h 1241019"/>
              <a:gd name="connsiteX0" fmla="*/ 0 w 2643632"/>
              <a:gd name="connsiteY0" fmla="*/ 691417 h 1232919"/>
              <a:gd name="connsiteX1" fmla="*/ 415888 w 2643632"/>
              <a:gd name="connsiteY1" fmla="*/ 685342 h 1232919"/>
              <a:gd name="connsiteX2" fmla="*/ 738632 w 2643632"/>
              <a:gd name="connsiteY2" fmla="*/ 34 h 1232919"/>
              <a:gd name="connsiteX3" fmla="*/ 1436968 w 2643632"/>
              <a:gd name="connsiteY3" fmla="*/ 1232919 h 1232919"/>
              <a:gd name="connsiteX4" fmla="*/ 1628648 w 2643632"/>
              <a:gd name="connsiteY4" fmla="*/ 196008 h 1232919"/>
              <a:gd name="connsiteX5" fmla="*/ 2299208 w 2643632"/>
              <a:gd name="connsiteY5" fmla="*/ 1126093 h 1232919"/>
              <a:gd name="connsiteX6" fmla="*/ 2643632 w 2643632"/>
              <a:gd name="connsiteY6" fmla="*/ 696039 h 1232919"/>
              <a:gd name="connsiteX0" fmla="*/ 0 w 2643632"/>
              <a:gd name="connsiteY0" fmla="*/ 691414 h 1232916"/>
              <a:gd name="connsiteX1" fmla="*/ 415888 w 2643632"/>
              <a:gd name="connsiteY1" fmla="*/ 685339 h 1232916"/>
              <a:gd name="connsiteX2" fmla="*/ 738632 w 2643632"/>
              <a:gd name="connsiteY2" fmla="*/ 31 h 1232916"/>
              <a:gd name="connsiteX3" fmla="*/ 1436968 w 2643632"/>
              <a:gd name="connsiteY3" fmla="*/ 1232916 h 1232916"/>
              <a:gd name="connsiteX4" fmla="*/ 1628648 w 2643632"/>
              <a:gd name="connsiteY4" fmla="*/ 196005 h 1232916"/>
              <a:gd name="connsiteX5" fmla="*/ 2299208 w 2643632"/>
              <a:gd name="connsiteY5" fmla="*/ 1126090 h 1232916"/>
              <a:gd name="connsiteX6" fmla="*/ 2643632 w 2643632"/>
              <a:gd name="connsiteY6" fmla="*/ 696036 h 1232916"/>
              <a:gd name="connsiteX0" fmla="*/ 0 w 2643632"/>
              <a:gd name="connsiteY0" fmla="*/ 691414 h 1232916"/>
              <a:gd name="connsiteX1" fmla="*/ 415888 w 2643632"/>
              <a:gd name="connsiteY1" fmla="*/ 685339 h 1232916"/>
              <a:gd name="connsiteX2" fmla="*/ 738632 w 2643632"/>
              <a:gd name="connsiteY2" fmla="*/ 31 h 1232916"/>
              <a:gd name="connsiteX3" fmla="*/ 1436968 w 2643632"/>
              <a:gd name="connsiteY3" fmla="*/ 1232916 h 1232916"/>
              <a:gd name="connsiteX4" fmla="*/ 1628648 w 2643632"/>
              <a:gd name="connsiteY4" fmla="*/ 196005 h 1232916"/>
              <a:gd name="connsiteX5" fmla="*/ 2299208 w 2643632"/>
              <a:gd name="connsiteY5" fmla="*/ 1126090 h 1232916"/>
              <a:gd name="connsiteX6" fmla="*/ 2643632 w 2643632"/>
              <a:gd name="connsiteY6" fmla="*/ 696036 h 1232916"/>
              <a:gd name="connsiteX0" fmla="*/ 0 w 2643632"/>
              <a:gd name="connsiteY0" fmla="*/ 691414 h 1232927"/>
              <a:gd name="connsiteX1" fmla="*/ 415888 w 2643632"/>
              <a:gd name="connsiteY1" fmla="*/ 685339 h 1232927"/>
              <a:gd name="connsiteX2" fmla="*/ 738632 w 2643632"/>
              <a:gd name="connsiteY2" fmla="*/ 31 h 1232927"/>
              <a:gd name="connsiteX3" fmla="*/ 1436968 w 2643632"/>
              <a:gd name="connsiteY3" fmla="*/ 1232916 h 1232927"/>
              <a:gd name="connsiteX4" fmla="*/ 1628648 w 2643632"/>
              <a:gd name="connsiteY4" fmla="*/ 196005 h 1232927"/>
              <a:gd name="connsiteX5" fmla="*/ 2299208 w 2643632"/>
              <a:gd name="connsiteY5" fmla="*/ 1126090 h 1232927"/>
              <a:gd name="connsiteX6" fmla="*/ 2643632 w 2643632"/>
              <a:gd name="connsiteY6" fmla="*/ 696036 h 1232927"/>
              <a:gd name="connsiteX0" fmla="*/ 0 w 2643632"/>
              <a:gd name="connsiteY0" fmla="*/ 691414 h 1232927"/>
              <a:gd name="connsiteX1" fmla="*/ 415888 w 2643632"/>
              <a:gd name="connsiteY1" fmla="*/ 685339 h 1232927"/>
              <a:gd name="connsiteX2" fmla="*/ 738632 w 2643632"/>
              <a:gd name="connsiteY2" fmla="*/ 31 h 1232927"/>
              <a:gd name="connsiteX3" fmla="*/ 1436968 w 2643632"/>
              <a:gd name="connsiteY3" fmla="*/ 1232916 h 1232927"/>
              <a:gd name="connsiteX4" fmla="*/ 1684528 w 2643632"/>
              <a:gd name="connsiteY4" fmla="*/ 198528 h 1232927"/>
              <a:gd name="connsiteX5" fmla="*/ 2299208 w 2643632"/>
              <a:gd name="connsiteY5" fmla="*/ 1126090 h 1232927"/>
              <a:gd name="connsiteX6" fmla="*/ 2643632 w 2643632"/>
              <a:gd name="connsiteY6" fmla="*/ 696036 h 1232927"/>
              <a:gd name="connsiteX0" fmla="*/ 0 w 2643632"/>
              <a:gd name="connsiteY0" fmla="*/ 691414 h 1232927"/>
              <a:gd name="connsiteX1" fmla="*/ 415888 w 2643632"/>
              <a:gd name="connsiteY1" fmla="*/ 685339 h 1232927"/>
              <a:gd name="connsiteX2" fmla="*/ 738632 w 2643632"/>
              <a:gd name="connsiteY2" fmla="*/ 31 h 1232927"/>
              <a:gd name="connsiteX3" fmla="*/ 1436968 w 2643632"/>
              <a:gd name="connsiteY3" fmla="*/ 1232916 h 1232927"/>
              <a:gd name="connsiteX4" fmla="*/ 1684528 w 2643632"/>
              <a:gd name="connsiteY4" fmla="*/ 198528 h 1232927"/>
              <a:gd name="connsiteX5" fmla="*/ 2299208 w 2643632"/>
              <a:gd name="connsiteY5" fmla="*/ 1126090 h 1232927"/>
              <a:gd name="connsiteX6" fmla="*/ 2643632 w 2643632"/>
              <a:gd name="connsiteY6" fmla="*/ 696036 h 1232927"/>
              <a:gd name="connsiteX0" fmla="*/ 0 w 2643632"/>
              <a:gd name="connsiteY0" fmla="*/ 691414 h 1232927"/>
              <a:gd name="connsiteX1" fmla="*/ 415888 w 2643632"/>
              <a:gd name="connsiteY1" fmla="*/ 685339 h 1232927"/>
              <a:gd name="connsiteX2" fmla="*/ 738632 w 2643632"/>
              <a:gd name="connsiteY2" fmla="*/ 31 h 1232927"/>
              <a:gd name="connsiteX3" fmla="*/ 1436968 w 2643632"/>
              <a:gd name="connsiteY3" fmla="*/ 1232916 h 1232927"/>
              <a:gd name="connsiteX4" fmla="*/ 1684528 w 2643632"/>
              <a:gd name="connsiteY4" fmla="*/ 198528 h 1232927"/>
              <a:gd name="connsiteX5" fmla="*/ 2299208 w 2643632"/>
              <a:gd name="connsiteY5" fmla="*/ 1126090 h 1232927"/>
              <a:gd name="connsiteX6" fmla="*/ 2643632 w 2643632"/>
              <a:gd name="connsiteY6" fmla="*/ 696036 h 1232927"/>
              <a:gd name="connsiteX0" fmla="*/ 0 w 2643632"/>
              <a:gd name="connsiteY0" fmla="*/ 699983 h 1241497"/>
              <a:gd name="connsiteX1" fmla="*/ 415888 w 2643632"/>
              <a:gd name="connsiteY1" fmla="*/ 693908 h 1241497"/>
              <a:gd name="connsiteX2" fmla="*/ 738632 w 2643632"/>
              <a:gd name="connsiteY2" fmla="*/ 8600 h 1241497"/>
              <a:gd name="connsiteX3" fmla="*/ 1650328 w 2643632"/>
              <a:gd name="connsiteY3" fmla="*/ 1241485 h 1241497"/>
              <a:gd name="connsiteX4" fmla="*/ 1684528 w 2643632"/>
              <a:gd name="connsiteY4" fmla="*/ 207097 h 1241497"/>
              <a:gd name="connsiteX5" fmla="*/ 2299208 w 2643632"/>
              <a:gd name="connsiteY5" fmla="*/ 1134659 h 1241497"/>
              <a:gd name="connsiteX6" fmla="*/ 2643632 w 2643632"/>
              <a:gd name="connsiteY6" fmla="*/ 704605 h 1241497"/>
              <a:gd name="connsiteX0" fmla="*/ 0 w 2643632"/>
              <a:gd name="connsiteY0" fmla="*/ 598442 h 1139956"/>
              <a:gd name="connsiteX1" fmla="*/ 415888 w 2643632"/>
              <a:gd name="connsiteY1" fmla="*/ 592367 h 1139956"/>
              <a:gd name="connsiteX2" fmla="*/ 732536 w 2643632"/>
              <a:gd name="connsiteY2" fmla="*/ 10013 h 1139956"/>
              <a:gd name="connsiteX3" fmla="*/ 1650328 w 2643632"/>
              <a:gd name="connsiteY3" fmla="*/ 1139944 h 1139956"/>
              <a:gd name="connsiteX4" fmla="*/ 1684528 w 2643632"/>
              <a:gd name="connsiteY4" fmla="*/ 105556 h 1139956"/>
              <a:gd name="connsiteX5" fmla="*/ 2299208 w 2643632"/>
              <a:gd name="connsiteY5" fmla="*/ 1033118 h 1139956"/>
              <a:gd name="connsiteX6" fmla="*/ 2643632 w 2643632"/>
              <a:gd name="connsiteY6" fmla="*/ 603064 h 1139956"/>
              <a:gd name="connsiteX0" fmla="*/ 0 w 2643632"/>
              <a:gd name="connsiteY0" fmla="*/ 588479 h 1129993"/>
              <a:gd name="connsiteX1" fmla="*/ 415888 w 2643632"/>
              <a:gd name="connsiteY1" fmla="*/ 582404 h 1129993"/>
              <a:gd name="connsiteX2" fmla="*/ 732536 w 2643632"/>
              <a:gd name="connsiteY2" fmla="*/ 50 h 1129993"/>
              <a:gd name="connsiteX3" fmla="*/ 1650328 w 2643632"/>
              <a:gd name="connsiteY3" fmla="*/ 1129981 h 1129993"/>
              <a:gd name="connsiteX4" fmla="*/ 1684528 w 2643632"/>
              <a:gd name="connsiteY4" fmla="*/ 95593 h 1129993"/>
              <a:gd name="connsiteX5" fmla="*/ 2299208 w 2643632"/>
              <a:gd name="connsiteY5" fmla="*/ 1023155 h 1129993"/>
              <a:gd name="connsiteX6" fmla="*/ 2643632 w 2643632"/>
              <a:gd name="connsiteY6" fmla="*/ 593101 h 1129993"/>
              <a:gd name="connsiteX0" fmla="*/ 0 w 2643632"/>
              <a:gd name="connsiteY0" fmla="*/ 555171 h 1096685"/>
              <a:gd name="connsiteX1" fmla="*/ 415888 w 2643632"/>
              <a:gd name="connsiteY1" fmla="*/ 549096 h 1096685"/>
              <a:gd name="connsiteX2" fmla="*/ 769112 w 2643632"/>
              <a:gd name="connsiteY2" fmla="*/ 51 h 1096685"/>
              <a:gd name="connsiteX3" fmla="*/ 1650328 w 2643632"/>
              <a:gd name="connsiteY3" fmla="*/ 1096673 h 1096685"/>
              <a:gd name="connsiteX4" fmla="*/ 1684528 w 2643632"/>
              <a:gd name="connsiteY4" fmla="*/ 62285 h 1096685"/>
              <a:gd name="connsiteX5" fmla="*/ 2299208 w 2643632"/>
              <a:gd name="connsiteY5" fmla="*/ 989847 h 1096685"/>
              <a:gd name="connsiteX6" fmla="*/ 2643632 w 2643632"/>
              <a:gd name="connsiteY6" fmla="*/ 559793 h 1096685"/>
              <a:gd name="connsiteX0" fmla="*/ 0 w 2643632"/>
              <a:gd name="connsiteY0" fmla="*/ 555513 h 1097027"/>
              <a:gd name="connsiteX1" fmla="*/ 415888 w 2643632"/>
              <a:gd name="connsiteY1" fmla="*/ 549438 h 1097027"/>
              <a:gd name="connsiteX2" fmla="*/ 769112 w 2643632"/>
              <a:gd name="connsiteY2" fmla="*/ 393 h 1097027"/>
              <a:gd name="connsiteX3" fmla="*/ 1650328 w 2643632"/>
              <a:gd name="connsiteY3" fmla="*/ 1097015 h 1097027"/>
              <a:gd name="connsiteX4" fmla="*/ 1684528 w 2643632"/>
              <a:gd name="connsiteY4" fmla="*/ 62627 h 1097027"/>
              <a:gd name="connsiteX5" fmla="*/ 2299208 w 2643632"/>
              <a:gd name="connsiteY5" fmla="*/ 990189 h 1097027"/>
              <a:gd name="connsiteX6" fmla="*/ 2643632 w 2643632"/>
              <a:gd name="connsiteY6" fmla="*/ 560135 h 1097027"/>
              <a:gd name="connsiteX0" fmla="*/ 0 w 2643632"/>
              <a:gd name="connsiteY0" fmla="*/ 565592 h 1104078"/>
              <a:gd name="connsiteX1" fmla="*/ 415888 w 2643632"/>
              <a:gd name="connsiteY1" fmla="*/ 559517 h 1104078"/>
              <a:gd name="connsiteX2" fmla="*/ 769112 w 2643632"/>
              <a:gd name="connsiteY2" fmla="*/ 10472 h 1104078"/>
              <a:gd name="connsiteX3" fmla="*/ 1558888 w 2643632"/>
              <a:gd name="connsiteY3" fmla="*/ 1104066 h 1104078"/>
              <a:gd name="connsiteX4" fmla="*/ 1684528 w 2643632"/>
              <a:gd name="connsiteY4" fmla="*/ 72706 h 1104078"/>
              <a:gd name="connsiteX5" fmla="*/ 2299208 w 2643632"/>
              <a:gd name="connsiteY5" fmla="*/ 1000268 h 1104078"/>
              <a:gd name="connsiteX6" fmla="*/ 2643632 w 2643632"/>
              <a:gd name="connsiteY6" fmla="*/ 570214 h 1104078"/>
              <a:gd name="connsiteX0" fmla="*/ 0 w 2643632"/>
              <a:gd name="connsiteY0" fmla="*/ 565592 h 1104089"/>
              <a:gd name="connsiteX1" fmla="*/ 415888 w 2643632"/>
              <a:gd name="connsiteY1" fmla="*/ 559517 h 1104089"/>
              <a:gd name="connsiteX2" fmla="*/ 769112 w 2643632"/>
              <a:gd name="connsiteY2" fmla="*/ 10472 h 1104089"/>
              <a:gd name="connsiteX3" fmla="*/ 1558888 w 2643632"/>
              <a:gd name="connsiteY3" fmla="*/ 1104066 h 1104089"/>
              <a:gd name="connsiteX4" fmla="*/ 1952752 w 2643632"/>
              <a:gd name="connsiteY4" fmla="*/ 557198 h 1104089"/>
              <a:gd name="connsiteX5" fmla="*/ 2299208 w 2643632"/>
              <a:gd name="connsiteY5" fmla="*/ 1000268 h 1104089"/>
              <a:gd name="connsiteX6" fmla="*/ 2643632 w 2643632"/>
              <a:gd name="connsiteY6" fmla="*/ 570214 h 1104089"/>
              <a:gd name="connsiteX0" fmla="*/ 0 w 2643632"/>
              <a:gd name="connsiteY0" fmla="*/ 565592 h 1104094"/>
              <a:gd name="connsiteX1" fmla="*/ 415888 w 2643632"/>
              <a:gd name="connsiteY1" fmla="*/ 559517 h 1104094"/>
              <a:gd name="connsiteX2" fmla="*/ 769112 w 2643632"/>
              <a:gd name="connsiteY2" fmla="*/ 10472 h 1104094"/>
              <a:gd name="connsiteX3" fmla="*/ 1558888 w 2643632"/>
              <a:gd name="connsiteY3" fmla="*/ 1104066 h 1104094"/>
              <a:gd name="connsiteX4" fmla="*/ 1952752 w 2643632"/>
              <a:gd name="connsiteY4" fmla="*/ 557198 h 1104094"/>
              <a:gd name="connsiteX5" fmla="*/ 2317496 w 2643632"/>
              <a:gd name="connsiteY5" fmla="*/ 364373 h 1104094"/>
              <a:gd name="connsiteX6" fmla="*/ 2643632 w 2643632"/>
              <a:gd name="connsiteY6" fmla="*/ 570214 h 1104094"/>
              <a:gd name="connsiteX0" fmla="*/ 0 w 2643632"/>
              <a:gd name="connsiteY0" fmla="*/ 565592 h 1107543"/>
              <a:gd name="connsiteX1" fmla="*/ 415888 w 2643632"/>
              <a:gd name="connsiteY1" fmla="*/ 559517 h 1107543"/>
              <a:gd name="connsiteX2" fmla="*/ 769112 w 2643632"/>
              <a:gd name="connsiteY2" fmla="*/ 10472 h 1107543"/>
              <a:gd name="connsiteX3" fmla="*/ 1558888 w 2643632"/>
              <a:gd name="connsiteY3" fmla="*/ 1104066 h 1107543"/>
              <a:gd name="connsiteX4" fmla="*/ 2317496 w 2643632"/>
              <a:gd name="connsiteY4" fmla="*/ 364373 h 1107543"/>
              <a:gd name="connsiteX5" fmla="*/ 2643632 w 2643632"/>
              <a:gd name="connsiteY5" fmla="*/ 570214 h 1107543"/>
              <a:gd name="connsiteX0" fmla="*/ 0 w 2643632"/>
              <a:gd name="connsiteY0" fmla="*/ 565592 h 1107600"/>
              <a:gd name="connsiteX1" fmla="*/ 415888 w 2643632"/>
              <a:gd name="connsiteY1" fmla="*/ 559517 h 1107600"/>
              <a:gd name="connsiteX2" fmla="*/ 769112 w 2643632"/>
              <a:gd name="connsiteY2" fmla="*/ 10472 h 1107600"/>
              <a:gd name="connsiteX3" fmla="*/ 1558888 w 2643632"/>
              <a:gd name="connsiteY3" fmla="*/ 1104066 h 1107600"/>
              <a:gd name="connsiteX4" fmla="*/ 2311400 w 2643632"/>
              <a:gd name="connsiteY4" fmla="*/ 376485 h 1107600"/>
              <a:gd name="connsiteX5" fmla="*/ 2643632 w 2643632"/>
              <a:gd name="connsiteY5" fmla="*/ 570214 h 1107600"/>
              <a:gd name="connsiteX0" fmla="*/ 0 w 2680208"/>
              <a:gd name="connsiteY0" fmla="*/ 565592 h 1107806"/>
              <a:gd name="connsiteX1" fmla="*/ 415888 w 2680208"/>
              <a:gd name="connsiteY1" fmla="*/ 559517 h 1107806"/>
              <a:gd name="connsiteX2" fmla="*/ 769112 w 2680208"/>
              <a:gd name="connsiteY2" fmla="*/ 10472 h 1107806"/>
              <a:gd name="connsiteX3" fmla="*/ 1558888 w 2680208"/>
              <a:gd name="connsiteY3" fmla="*/ 1104066 h 1107806"/>
              <a:gd name="connsiteX4" fmla="*/ 2311400 w 2680208"/>
              <a:gd name="connsiteY4" fmla="*/ 376485 h 1107806"/>
              <a:gd name="connsiteX5" fmla="*/ 2680208 w 2680208"/>
              <a:gd name="connsiteY5" fmla="*/ 321912 h 1107806"/>
              <a:gd name="connsiteX0" fmla="*/ 0 w 2680208"/>
              <a:gd name="connsiteY0" fmla="*/ 565592 h 1106920"/>
              <a:gd name="connsiteX1" fmla="*/ 415888 w 2680208"/>
              <a:gd name="connsiteY1" fmla="*/ 559517 h 1106920"/>
              <a:gd name="connsiteX2" fmla="*/ 769112 w 2680208"/>
              <a:gd name="connsiteY2" fmla="*/ 10472 h 1106920"/>
              <a:gd name="connsiteX3" fmla="*/ 1558888 w 2680208"/>
              <a:gd name="connsiteY3" fmla="*/ 1104066 h 1106920"/>
              <a:gd name="connsiteX4" fmla="*/ 2680208 w 2680208"/>
              <a:gd name="connsiteY4" fmla="*/ 321912 h 1106920"/>
              <a:gd name="connsiteX0" fmla="*/ 0 w 2680208"/>
              <a:gd name="connsiteY0" fmla="*/ 565592 h 1106861"/>
              <a:gd name="connsiteX1" fmla="*/ 415888 w 2680208"/>
              <a:gd name="connsiteY1" fmla="*/ 559517 h 1106861"/>
              <a:gd name="connsiteX2" fmla="*/ 769112 w 2680208"/>
              <a:gd name="connsiteY2" fmla="*/ 10472 h 1106861"/>
              <a:gd name="connsiteX3" fmla="*/ 1558888 w 2680208"/>
              <a:gd name="connsiteY3" fmla="*/ 1104066 h 1106861"/>
              <a:gd name="connsiteX4" fmla="*/ 2680208 w 2680208"/>
              <a:gd name="connsiteY4" fmla="*/ 321912 h 1106861"/>
              <a:gd name="connsiteX0" fmla="*/ 0 w 2698496"/>
              <a:gd name="connsiteY0" fmla="*/ 565592 h 1107048"/>
              <a:gd name="connsiteX1" fmla="*/ 415888 w 2698496"/>
              <a:gd name="connsiteY1" fmla="*/ 559517 h 1107048"/>
              <a:gd name="connsiteX2" fmla="*/ 769112 w 2698496"/>
              <a:gd name="connsiteY2" fmla="*/ 10472 h 1107048"/>
              <a:gd name="connsiteX3" fmla="*/ 1558888 w 2698496"/>
              <a:gd name="connsiteY3" fmla="*/ 1104066 h 1107048"/>
              <a:gd name="connsiteX4" fmla="*/ 2698496 w 2698496"/>
              <a:gd name="connsiteY4" fmla="*/ 367333 h 1107048"/>
              <a:gd name="connsiteX0" fmla="*/ 0 w 2698496"/>
              <a:gd name="connsiteY0" fmla="*/ 565592 h 1106840"/>
              <a:gd name="connsiteX1" fmla="*/ 415888 w 2698496"/>
              <a:gd name="connsiteY1" fmla="*/ 559517 h 1106840"/>
              <a:gd name="connsiteX2" fmla="*/ 769112 w 2698496"/>
              <a:gd name="connsiteY2" fmla="*/ 10472 h 1106840"/>
              <a:gd name="connsiteX3" fmla="*/ 1558888 w 2698496"/>
              <a:gd name="connsiteY3" fmla="*/ 1104066 h 1106840"/>
              <a:gd name="connsiteX4" fmla="*/ 2698496 w 2698496"/>
              <a:gd name="connsiteY4" fmla="*/ 367333 h 1106840"/>
              <a:gd name="connsiteX0" fmla="*/ 0 w 2698496"/>
              <a:gd name="connsiteY0" fmla="*/ 565592 h 1106752"/>
              <a:gd name="connsiteX1" fmla="*/ 415888 w 2698496"/>
              <a:gd name="connsiteY1" fmla="*/ 559517 h 1106752"/>
              <a:gd name="connsiteX2" fmla="*/ 769112 w 2698496"/>
              <a:gd name="connsiteY2" fmla="*/ 10472 h 1106752"/>
              <a:gd name="connsiteX3" fmla="*/ 1558888 w 2698496"/>
              <a:gd name="connsiteY3" fmla="*/ 1104066 h 1106752"/>
              <a:gd name="connsiteX4" fmla="*/ 2698496 w 2698496"/>
              <a:gd name="connsiteY4" fmla="*/ 367333 h 1106752"/>
              <a:gd name="connsiteX0" fmla="*/ 0 w 2698496"/>
              <a:gd name="connsiteY0" fmla="*/ 565592 h 1104066"/>
              <a:gd name="connsiteX1" fmla="*/ 415888 w 2698496"/>
              <a:gd name="connsiteY1" fmla="*/ 559517 h 1104066"/>
              <a:gd name="connsiteX2" fmla="*/ 769112 w 2698496"/>
              <a:gd name="connsiteY2" fmla="*/ 10472 h 1104066"/>
              <a:gd name="connsiteX3" fmla="*/ 1558888 w 2698496"/>
              <a:gd name="connsiteY3" fmla="*/ 1104066 h 1104066"/>
              <a:gd name="connsiteX4" fmla="*/ 2698496 w 2698496"/>
              <a:gd name="connsiteY4" fmla="*/ 367333 h 1104066"/>
              <a:gd name="connsiteX0" fmla="*/ 0 w 2668016"/>
              <a:gd name="connsiteY0" fmla="*/ 565592 h 1104066"/>
              <a:gd name="connsiteX1" fmla="*/ 415888 w 2668016"/>
              <a:gd name="connsiteY1" fmla="*/ 559517 h 1104066"/>
              <a:gd name="connsiteX2" fmla="*/ 769112 w 2668016"/>
              <a:gd name="connsiteY2" fmla="*/ 10472 h 1104066"/>
              <a:gd name="connsiteX3" fmla="*/ 1558888 w 2668016"/>
              <a:gd name="connsiteY3" fmla="*/ 1104066 h 1104066"/>
              <a:gd name="connsiteX4" fmla="*/ 2668016 w 2668016"/>
              <a:gd name="connsiteY4" fmla="*/ 409726 h 1104066"/>
              <a:gd name="connsiteX0" fmla="*/ 0 w 2668016"/>
              <a:gd name="connsiteY0" fmla="*/ 565592 h 1104066"/>
              <a:gd name="connsiteX1" fmla="*/ 415888 w 2668016"/>
              <a:gd name="connsiteY1" fmla="*/ 559517 h 1104066"/>
              <a:gd name="connsiteX2" fmla="*/ 769112 w 2668016"/>
              <a:gd name="connsiteY2" fmla="*/ 10472 h 1104066"/>
              <a:gd name="connsiteX3" fmla="*/ 1558888 w 2668016"/>
              <a:gd name="connsiteY3" fmla="*/ 1104066 h 1104066"/>
              <a:gd name="connsiteX4" fmla="*/ 2668016 w 2668016"/>
              <a:gd name="connsiteY4" fmla="*/ 409726 h 110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016" h="1104066">
                <a:moveTo>
                  <a:pt x="0" y="565592"/>
                </a:moveTo>
                <a:cubicBezTo>
                  <a:pt x="155675" y="568785"/>
                  <a:pt x="243676" y="607878"/>
                  <a:pt x="415888" y="559517"/>
                </a:cubicBezTo>
                <a:cubicBezTo>
                  <a:pt x="547460" y="445548"/>
                  <a:pt x="578612" y="-80286"/>
                  <a:pt x="769112" y="10472"/>
                </a:cubicBezTo>
                <a:cubicBezTo>
                  <a:pt x="959612" y="101230"/>
                  <a:pt x="1363985" y="1100003"/>
                  <a:pt x="1558888" y="1104066"/>
                </a:cubicBezTo>
                <a:cubicBezTo>
                  <a:pt x="1816444" y="1101468"/>
                  <a:pt x="1556584" y="397047"/>
                  <a:pt x="2668016" y="40972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zabadkézi sokszög 16"/>
          <p:cNvSpPr/>
          <p:nvPr/>
        </p:nvSpPr>
        <p:spPr>
          <a:xfrm>
            <a:off x="7844192" y="1199904"/>
            <a:ext cx="2694432" cy="2343310"/>
          </a:xfrm>
          <a:custGeom>
            <a:avLst/>
            <a:gdLst>
              <a:gd name="connsiteX0" fmla="*/ 0 w 2712720"/>
              <a:gd name="connsiteY0" fmla="*/ 950991 h 1037828"/>
              <a:gd name="connsiteX1" fmla="*/ 609600 w 2712720"/>
              <a:gd name="connsiteY1" fmla="*/ 944895 h 1037828"/>
              <a:gd name="connsiteX2" fmla="*/ 1164336 w 2712720"/>
              <a:gd name="connsiteY2" fmla="*/ 15 h 1037828"/>
              <a:gd name="connsiteX3" fmla="*/ 1591056 w 2712720"/>
              <a:gd name="connsiteY3" fmla="*/ 969279 h 1037828"/>
              <a:gd name="connsiteX4" fmla="*/ 1901952 w 2712720"/>
              <a:gd name="connsiteY4" fmla="*/ 530367 h 1037828"/>
              <a:gd name="connsiteX5" fmla="*/ 2261616 w 2712720"/>
              <a:gd name="connsiteY5" fmla="*/ 963183 h 1037828"/>
              <a:gd name="connsiteX6" fmla="*/ 2712720 w 2712720"/>
              <a:gd name="connsiteY6" fmla="*/ 1030239 h 1037828"/>
              <a:gd name="connsiteX0" fmla="*/ 0 w 2694432"/>
              <a:gd name="connsiteY0" fmla="*/ 1018047 h 1074759"/>
              <a:gd name="connsiteX1" fmla="*/ 591312 w 2694432"/>
              <a:gd name="connsiteY1" fmla="*/ 944895 h 1074759"/>
              <a:gd name="connsiteX2" fmla="*/ 1146048 w 2694432"/>
              <a:gd name="connsiteY2" fmla="*/ 15 h 1074759"/>
              <a:gd name="connsiteX3" fmla="*/ 1572768 w 2694432"/>
              <a:gd name="connsiteY3" fmla="*/ 969279 h 1074759"/>
              <a:gd name="connsiteX4" fmla="*/ 1883664 w 2694432"/>
              <a:gd name="connsiteY4" fmla="*/ 530367 h 1074759"/>
              <a:gd name="connsiteX5" fmla="*/ 2243328 w 2694432"/>
              <a:gd name="connsiteY5" fmla="*/ 963183 h 1074759"/>
              <a:gd name="connsiteX6" fmla="*/ 2694432 w 2694432"/>
              <a:gd name="connsiteY6" fmla="*/ 1030239 h 1074759"/>
              <a:gd name="connsiteX0" fmla="*/ 0 w 2694432"/>
              <a:gd name="connsiteY0" fmla="*/ 1018047 h 1046456"/>
              <a:gd name="connsiteX1" fmla="*/ 591312 w 2694432"/>
              <a:gd name="connsiteY1" fmla="*/ 944895 h 1046456"/>
              <a:gd name="connsiteX2" fmla="*/ 1146048 w 2694432"/>
              <a:gd name="connsiteY2" fmla="*/ 15 h 1046456"/>
              <a:gd name="connsiteX3" fmla="*/ 1572768 w 2694432"/>
              <a:gd name="connsiteY3" fmla="*/ 969279 h 1046456"/>
              <a:gd name="connsiteX4" fmla="*/ 1883664 w 2694432"/>
              <a:gd name="connsiteY4" fmla="*/ 530367 h 1046456"/>
              <a:gd name="connsiteX5" fmla="*/ 2243328 w 2694432"/>
              <a:gd name="connsiteY5" fmla="*/ 963183 h 1046456"/>
              <a:gd name="connsiteX6" fmla="*/ 2694432 w 2694432"/>
              <a:gd name="connsiteY6" fmla="*/ 1030239 h 1046456"/>
              <a:gd name="connsiteX0" fmla="*/ 0 w 2694432"/>
              <a:gd name="connsiteY0" fmla="*/ 1018047 h 1030239"/>
              <a:gd name="connsiteX1" fmla="*/ 591312 w 2694432"/>
              <a:gd name="connsiteY1" fmla="*/ 944895 h 1030239"/>
              <a:gd name="connsiteX2" fmla="*/ 1146048 w 2694432"/>
              <a:gd name="connsiteY2" fmla="*/ 15 h 1030239"/>
              <a:gd name="connsiteX3" fmla="*/ 1572768 w 2694432"/>
              <a:gd name="connsiteY3" fmla="*/ 969279 h 1030239"/>
              <a:gd name="connsiteX4" fmla="*/ 1883664 w 2694432"/>
              <a:gd name="connsiteY4" fmla="*/ 530367 h 1030239"/>
              <a:gd name="connsiteX5" fmla="*/ 2243328 w 2694432"/>
              <a:gd name="connsiteY5" fmla="*/ 963183 h 1030239"/>
              <a:gd name="connsiteX6" fmla="*/ 2694432 w 2694432"/>
              <a:gd name="connsiteY6" fmla="*/ 1030239 h 1030239"/>
              <a:gd name="connsiteX0" fmla="*/ 0 w 2694432"/>
              <a:gd name="connsiteY0" fmla="*/ 1024143 h 1052954"/>
              <a:gd name="connsiteX1" fmla="*/ 591312 w 2694432"/>
              <a:gd name="connsiteY1" fmla="*/ 950991 h 1052954"/>
              <a:gd name="connsiteX2" fmla="*/ 1091184 w 2694432"/>
              <a:gd name="connsiteY2" fmla="*/ 15 h 1052954"/>
              <a:gd name="connsiteX3" fmla="*/ 1572768 w 2694432"/>
              <a:gd name="connsiteY3" fmla="*/ 975375 h 1052954"/>
              <a:gd name="connsiteX4" fmla="*/ 1883664 w 2694432"/>
              <a:gd name="connsiteY4" fmla="*/ 536463 h 1052954"/>
              <a:gd name="connsiteX5" fmla="*/ 2243328 w 2694432"/>
              <a:gd name="connsiteY5" fmla="*/ 969279 h 1052954"/>
              <a:gd name="connsiteX6" fmla="*/ 2694432 w 2694432"/>
              <a:gd name="connsiteY6" fmla="*/ 1036335 h 1052954"/>
              <a:gd name="connsiteX0" fmla="*/ 0 w 2694432"/>
              <a:gd name="connsiteY0" fmla="*/ 1024143 h 1039166"/>
              <a:gd name="connsiteX1" fmla="*/ 591312 w 2694432"/>
              <a:gd name="connsiteY1" fmla="*/ 950991 h 1039166"/>
              <a:gd name="connsiteX2" fmla="*/ 1091184 w 2694432"/>
              <a:gd name="connsiteY2" fmla="*/ 15 h 1039166"/>
              <a:gd name="connsiteX3" fmla="*/ 1572768 w 2694432"/>
              <a:gd name="connsiteY3" fmla="*/ 975375 h 1039166"/>
              <a:gd name="connsiteX4" fmla="*/ 1883664 w 2694432"/>
              <a:gd name="connsiteY4" fmla="*/ 536463 h 1039166"/>
              <a:gd name="connsiteX5" fmla="*/ 2243328 w 2694432"/>
              <a:gd name="connsiteY5" fmla="*/ 969279 h 1039166"/>
              <a:gd name="connsiteX6" fmla="*/ 2694432 w 2694432"/>
              <a:gd name="connsiteY6" fmla="*/ 1036335 h 1039166"/>
              <a:gd name="connsiteX0" fmla="*/ 0 w 2694432"/>
              <a:gd name="connsiteY0" fmla="*/ 1024339 h 1053007"/>
              <a:gd name="connsiteX1" fmla="*/ 591312 w 2694432"/>
              <a:gd name="connsiteY1" fmla="*/ 951187 h 1053007"/>
              <a:gd name="connsiteX2" fmla="*/ 1091184 w 2694432"/>
              <a:gd name="connsiteY2" fmla="*/ 211 h 1053007"/>
              <a:gd name="connsiteX3" fmla="*/ 1580388 w 2694432"/>
              <a:gd name="connsiteY3" fmla="*/ 1043703 h 1053007"/>
              <a:gd name="connsiteX4" fmla="*/ 1883664 w 2694432"/>
              <a:gd name="connsiteY4" fmla="*/ 536659 h 1053007"/>
              <a:gd name="connsiteX5" fmla="*/ 2243328 w 2694432"/>
              <a:gd name="connsiteY5" fmla="*/ 969475 h 1053007"/>
              <a:gd name="connsiteX6" fmla="*/ 2694432 w 2694432"/>
              <a:gd name="connsiteY6" fmla="*/ 1036531 h 1053007"/>
              <a:gd name="connsiteX0" fmla="*/ 0 w 2694432"/>
              <a:gd name="connsiteY0" fmla="*/ 1024339 h 1043729"/>
              <a:gd name="connsiteX1" fmla="*/ 591312 w 2694432"/>
              <a:gd name="connsiteY1" fmla="*/ 951187 h 1043729"/>
              <a:gd name="connsiteX2" fmla="*/ 1091184 w 2694432"/>
              <a:gd name="connsiteY2" fmla="*/ 211 h 1043729"/>
              <a:gd name="connsiteX3" fmla="*/ 1580388 w 2694432"/>
              <a:gd name="connsiteY3" fmla="*/ 1043703 h 1043729"/>
              <a:gd name="connsiteX4" fmla="*/ 1883664 w 2694432"/>
              <a:gd name="connsiteY4" fmla="*/ 536659 h 1043729"/>
              <a:gd name="connsiteX5" fmla="*/ 2243328 w 2694432"/>
              <a:gd name="connsiteY5" fmla="*/ 969475 h 1043729"/>
              <a:gd name="connsiteX6" fmla="*/ 2694432 w 2694432"/>
              <a:gd name="connsiteY6" fmla="*/ 1036531 h 1043729"/>
              <a:gd name="connsiteX0" fmla="*/ 0 w 2694432"/>
              <a:gd name="connsiteY0" fmla="*/ 1024356 h 1047531"/>
              <a:gd name="connsiteX1" fmla="*/ 591312 w 2694432"/>
              <a:gd name="connsiteY1" fmla="*/ 951204 h 1047531"/>
              <a:gd name="connsiteX2" fmla="*/ 1091184 w 2694432"/>
              <a:gd name="connsiteY2" fmla="*/ 228 h 1047531"/>
              <a:gd name="connsiteX3" fmla="*/ 1607058 w 2694432"/>
              <a:gd name="connsiteY3" fmla="*/ 1047505 h 1047531"/>
              <a:gd name="connsiteX4" fmla="*/ 1883664 w 2694432"/>
              <a:gd name="connsiteY4" fmla="*/ 536676 h 1047531"/>
              <a:gd name="connsiteX5" fmla="*/ 2243328 w 2694432"/>
              <a:gd name="connsiteY5" fmla="*/ 969492 h 1047531"/>
              <a:gd name="connsiteX6" fmla="*/ 2694432 w 2694432"/>
              <a:gd name="connsiteY6" fmla="*/ 1036548 h 1047531"/>
              <a:gd name="connsiteX0" fmla="*/ 0 w 2694432"/>
              <a:gd name="connsiteY0" fmla="*/ 1024356 h 1182864"/>
              <a:gd name="connsiteX1" fmla="*/ 591312 w 2694432"/>
              <a:gd name="connsiteY1" fmla="*/ 951204 h 1182864"/>
              <a:gd name="connsiteX2" fmla="*/ 1091184 w 2694432"/>
              <a:gd name="connsiteY2" fmla="*/ 228 h 1182864"/>
              <a:gd name="connsiteX3" fmla="*/ 1607058 w 2694432"/>
              <a:gd name="connsiteY3" fmla="*/ 1047505 h 1182864"/>
              <a:gd name="connsiteX4" fmla="*/ 1975104 w 2694432"/>
              <a:gd name="connsiteY4" fmla="*/ 1161216 h 1182864"/>
              <a:gd name="connsiteX5" fmla="*/ 2243328 w 2694432"/>
              <a:gd name="connsiteY5" fmla="*/ 969492 h 1182864"/>
              <a:gd name="connsiteX6" fmla="*/ 2694432 w 2694432"/>
              <a:gd name="connsiteY6" fmla="*/ 1036548 h 1182864"/>
              <a:gd name="connsiteX0" fmla="*/ 0 w 2694432"/>
              <a:gd name="connsiteY0" fmla="*/ 1025176 h 1162036"/>
              <a:gd name="connsiteX1" fmla="*/ 591312 w 2694432"/>
              <a:gd name="connsiteY1" fmla="*/ 952024 h 1162036"/>
              <a:gd name="connsiteX2" fmla="*/ 1091184 w 2694432"/>
              <a:gd name="connsiteY2" fmla="*/ 1048 h 1162036"/>
              <a:gd name="connsiteX3" fmla="*/ 1975104 w 2694432"/>
              <a:gd name="connsiteY3" fmla="*/ 1162036 h 1162036"/>
              <a:gd name="connsiteX4" fmla="*/ 2243328 w 2694432"/>
              <a:gd name="connsiteY4" fmla="*/ 970312 h 1162036"/>
              <a:gd name="connsiteX5" fmla="*/ 2694432 w 2694432"/>
              <a:gd name="connsiteY5" fmla="*/ 1037368 h 1162036"/>
              <a:gd name="connsiteX0" fmla="*/ 0 w 2694432"/>
              <a:gd name="connsiteY0" fmla="*/ 1025176 h 1162086"/>
              <a:gd name="connsiteX1" fmla="*/ 591312 w 2694432"/>
              <a:gd name="connsiteY1" fmla="*/ 952024 h 1162086"/>
              <a:gd name="connsiteX2" fmla="*/ 1091184 w 2694432"/>
              <a:gd name="connsiteY2" fmla="*/ 1048 h 1162086"/>
              <a:gd name="connsiteX3" fmla="*/ 1975104 w 2694432"/>
              <a:gd name="connsiteY3" fmla="*/ 1162036 h 1162086"/>
              <a:gd name="connsiteX4" fmla="*/ 2243328 w 2694432"/>
              <a:gd name="connsiteY4" fmla="*/ 970312 h 1162086"/>
              <a:gd name="connsiteX5" fmla="*/ 2694432 w 2694432"/>
              <a:gd name="connsiteY5" fmla="*/ 1037368 h 1162086"/>
              <a:gd name="connsiteX0" fmla="*/ 0 w 2694432"/>
              <a:gd name="connsiteY0" fmla="*/ 1025176 h 1162202"/>
              <a:gd name="connsiteX1" fmla="*/ 591312 w 2694432"/>
              <a:gd name="connsiteY1" fmla="*/ 952024 h 1162202"/>
              <a:gd name="connsiteX2" fmla="*/ 1091184 w 2694432"/>
              <a:gd name="connsiteY2" fmla="*/ 1048 h 1162202"/>
              <a:gd name="connsiteX3" fmla="*/ 1975104 w 2694432"/>
              <a:gd name="connsiteY3" fmla="*/ 1162036 h 1162202"/>
              <a:gd name="connsiteX4" fmla="*/ 2243328 w 2694432"/>
              <a:gd name="connsiteY4" fmla="*/ 970312 h 1162202"/>
              <a:gd name="connsiteX5" fmla="*/ 2694432 w 2694432"/>
              <a:gd name="connsiteY5" fmla="*/ 1037368 h 1162202"/>
              <a:gd name="connsiteX0" fmla="*/ 0 w 2694432"/>
              <a:gd name="connsiteY0" fmla="*/ 1025176 h 1219182"/>
              <a:gd name="connsiteX1" fmla="*/ 591312 w 2694432"/>
              <a:gd name="connsiteY1" fmla="*/ 952024 h 1219182"/>
              <a:gd name="connsiteX2" fmla="*/ 1091184 w 2694432"/>
              <a:gd name="connsiteY2" fmla="*/ 1048 h 1219182"/>
              <a:gd name="connsiteX3" fmla="*/ 1975104 w 2694432"/>
              <a:gd name="connsiteY3" fmla="*/ 1162036 h 1219182"/>
              <a:gd name="connsiteX4" fmla="*/ 2694432 w 2694432"/>
              <a:gd name="connsiteY4" fmla="*/ 1037368 h 1219182"/>
              <a:gd name="connsiteX0" fmla="*/ 0 w 2694432"/>
              <a:gd name="connsiteY0" fmla="*/ 1025176 h 1163828"/>
              <a:gd name="connsiteX1" fmla="*/ 591312 w 2694432"/>
              <a:gd name="connsiteY1" fmla="*/ 952024 h 1163828"/>
              <a:gd name="connsiteX2" fmla="*/ 1091184 w 2694432"/>
              <a:gd name="connsiteY2" fmla="*/ 1048 h 1163828"/>
              <a:gd name="connsiteX3" fmla="*/ 1975104 w 2694432"/>
              <a:gd name="connsiteY3" fmla="*/ 1162036 h 1163828"/>
              <a:gd name="connsiteX4" fmla="*/ 2694432 w 2694432"/>
              <a:gd name="connsiteY4" fmla="*/ 1037368 h 1163828"/>
              <a:gd name="connsiteX0" fmla="*/ 0 w 2694432"/>
              <a:gd name="connsiteY0" fmla="*/ 1025176 h 1162297"/>
              <a:gd name="connsiteX1" fmla="*/ 591312 w 2694432"/>
              <a:gd name="connsiteY1" fmla="*/ 952024 h 1162297"/>
              <a:gd name="connsiteX2" fmla="*/ 1091184 w 2694432"/>
              <a:gd name="connsiteY2" fmla="*/ 1048 h 1162297"/>
              <a:gd name="connsiteX3" fmla="*/ 1975104 w 2694432"/>
              <a:gd name="connsiteY3" fmla="*/ 1162036 h 1162297"/>
              <a:gd name="connsiteX4" fmla="*/ 2694432 w 2694432"/>
              <a:gd name="connsiteY4" fmla="*/ 1037368 h 1162297"/>
              <a:gd name="connsiteX0" fmla="*/ 0 w 2694432"/>
              <a:gd name="connsiteY0" fmla="*/ 1025176 h 1162327"/>
              <a:gd name="connsiteX1" fmla="*/ 591312 w 2694432"/>
              <a:gd name="connsiteY1" fmla="*/ 952024 h 1162327"/>
              <a:gd name="connsiteX2" fmla="*/ 1091184 w 2694432"/>
              <a:gd name="connsiteY2" fmla="*/ 1048 h 1162327"/>
              <a:gd name="connsiteX3" fmla="*/ 1975104 w 2694432"/>
              <a:gd name="connsiteY3" fmla="*/ 1162036 h 1162327"/>
              <a:gd name="connsiteX4" fmla="*/ 2694432 w 2694432"/>
              <a:gd name="connsiteY4" fmla="*/ 1037368 h 1162327"/>
              <a:gd name="connsiteX0" fmla="*/ 0 w 2694432"/>
              <a:gd name="connsiteY0" fmla="*/ 1025176 h 1163995"/>
              <a:gd name="connsiteX1" fmla="*/ 591312 w 2694432"/>
              <a:gd name="connsiteY1" fmla="*/ 952024 h 1163995"/>
              <a:gd name="connsiteX2" fmla="*/ 1091184 w 2694432"/>
              <a:gd name="connsiteY2" fmla="*/ 1048 h 1163995"/>
              <a:gd name="connsiteX3" fmla="*/ 1975104 w 2694432"/>
              <a:gd name="connsiteY3" fmla="*/ 1162036 h 1163995"/>
              <a:gd name="connsiteX4" fmla="*/ 2694432 w 2694432"/>
              <a:gd name="connsiteY4" fmla="*/ 1037368 h 116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432" h="1163995">
                <a:moveTo>
                  <a:pt x="0" y="1025176"/>
                </a:moveTo>
                <a:cubicBezTo>
                  <a:pt x="219964" y="1028224"/>
                  <a:pt x="403352" y="1086136"/>
                  <a:pt x="591312" y="952024"/>
                </a:cubicBezTo>
                <a:cubicBezTo>
                  <a:pt x="779272" y="817912"/>
                  <a:pt x="860552" y="-33954"/>
                  <a:pt x="1091184" y="1048"/>
                </a:cubicBezTo>
                <a:cubicBezTo>
                  <a:pt x="1321816" y="36050"/>
                  <a:pt x="1624076" y="1144504"/>
                  <a:pt x="1975104" y="1162036"/>
                </a:cubicBezTo>
                <a:cubicBezTo>
                  <a:pt x="2326132" y="1179568"/>
                  <a:pt x="2559812" y="1074696"/>
                  <a:pt x="2694432" y="1037368"/>
                </a:cubicBezTo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zabadkézi sokszög 17"/>
          <p:cNvSpPr/>
          <p:nvPr/>
        </p:nvSpPr>
        <p:spPr>
          <a:xfrm>
            <a:off x="590489" y="1917122"/>
            <a:ext cx="2541751" cy="1958340"/>
          </a:xfrm>
          <a:custGeom>
            <a:avLst/>
            <a:gdLst>
              <a:gd name="connsiteX0" fmla="*/ 0 w 3449256"/>
              <a:gd name="connsiteY0" fmla="*/ 885592 h 953633"/>
              <a:gd name="connsiteX1" fmla="*/ 694481 w 3449256"/>
              <a:gd name="connsiteY1" fmla="*/ 874018 h 953633"/>
              <a:gd name="connsiteX2" fmla="*/ 1585732 w 3449256"/>
              <a:gd name="connsiteY2" fmla="*/ 86939 h 953633"/>
              <a:gd name="connsiteX3" fmla="*/ 2187615 w 3449256"/>
              <a:gd name="connsiteY3" fmla="*/ 40640 h 953633"/>
              <a:gd name="connsiteX4" fmla="*/ 2558005 w 3449256"/>
              <a:gd name="connsiteY4" fmla="*/ 272134 h 953633"/>
              <a:gd name="connsiteX5" fmla="*/ 3449256 w 3449256"/>
              <a:gd name="connsiteY5" fmla="*/ 306858 h 953633"/>
              <a:gd name="connsiteX0" fmla="*/ 0 w 3473640"/>
              <a:gd name="connsiteY0" fmla="*/ 940456 h 984618"/>
              <a:gd name="connsiteX1" fmla="*/ 718865 w 3473640"/>
              <a:gd name="connsiteY1" fmla="*/ 874018 h 984618"/>
              <a:gd name="connsiteX2" fmla="*/ 1610116 w 3473640"/>
              <a:gd name="connsiteY2" fmla="*/ 86939 h 984618"/>
              <a:gd name="connsiteX3" fmla="*/ 2211999 w 3473640"/>
              <a:gd name="connsiteY3" fmla="*/ 40640 h 984618"/>
              <a:gd name="connsiteX4" fmla="*/ 2582389 w 3473640"/>
              <a:gd name="connsiteY4" fmla="*/ 272134 h 984618"/>
              <a:gd name="connsiteX5" fmla="*/ 3473640 w 3473640"/>
              <a:gd name="connsiteY5" fmla="*/ 306858 h 984618"/>
              <a:gd name="connsiteX0" fmla="*/ 0 w 3473640"/>
              <a:gd name="connsiteY0" fmla="*/ 940456 h 960568"/>
              <a:gd name="connsiteX1" fmla="*/ 718865 w 3473640"/>
              <a:gd name="connsiteY1" fmla="*/ 874018 h 960568"/>
              <a:gd name="connsiteX2" fmla="*/ 1610116 w 3473640"/>
              <a:gd name="connsiteY2" fmla="*/ 86939 h 960568"/>
              <a:gd name="connsiteX3" fmla="*/ 2211999 w 3473640"/>
              <a:gd name="connsiteY3" fmla="*/ 40640 h 960568"/>
              <a:gd name="connsiteX4" fmla="*/ 2582389 w 3473640"/>
              <a:gd name="connsiteY4" fmla="*/ 272134 h 960568"/>
              <a:gd name="connsiteX5" fmla="*/ 3473640 w 3473640"/>
              <a:gd name="connsiteY5" fmla="*/ 306858 h 960568"/>
              <a:gd name="connsiteX0" fmla="*/ 0 w 3473640"/>
              <a:gd name="connsiteY0" fmla="*/ 940456 h 942570"/>
              <a:gd name="connsiteX1" fmla="*/ 718865 w 3473640"/>
              <a:gd name="connsiteY1" fmla="*/ 874018 h 942570"/>
              <a:gd name="connsiteX2" fmla="*/ 1610116 w 3473640"/>
              <a:gd name="connsiteY2" fmla="*/ 86939 h 942570"/>
              <a:gd name="connsiteX3" fmla="*/ 2211999 w 3473640"/>
              <a:gd name="connsiteY3" fmla="*/ 40640 h 942570"/>
              <a:gd name="connsiteX4" fmla="*/ 2582389 w 3473640"/>
              <a:gd name="connsiteY4" fmla="*/ 272134 h 942570"/>
              <a:gd name="connsiteX5" fmla="*/ 3473640 w 3473640"/>
              <a:gd name="connsiteY5" fmla="*/ 306858 h 942570"/>
              <a:gd name="connsiteX0" fmla="*/ 0 w 3473640"/>
              <a:gd name="connsiteY0" fmla="*/ 970851 h 972965"/>
              <a:gd name="connsiteX1" fmla="*/ 718865 w 3473640"/>
              <a:gd name="connsiteY1" fmla="*/ 904413 h 972965"/>
              <a:gd name="connsiteX2" fmla="*/ 1610116 w 3473640"/>
              <a:gd name="connsiteY2" fmla="*/ 117334 h 972965"/>
              <a:gd name="connsiteX3" fmla="*/ 2211999 w 3473640"/>
              <a:gd name="connsiteY3" fmla="*/ 22267 h 972965"/>
              <a:gd name="connsiteX4" fmla="*/ 2582389 w 3473640"/>
              <a:gd name="connsiteY4" fmla="*/ 302529 h 972965"/>
              <a:gd name="connsiteX5" fmla="*/ 3473640 w 3473640"/>
              <a:gd name="connsiteY5" fmla="*/ 337253 h 972965"/>
              <a:gd name="connsiteX0" fmla="*/ 0 w 3473640"/>
              <a:gd name="connsiteY0" fmla="*/ 997698 h 999812"/>
              <a:gd name="connsiteX1" fmla="*/ 718865 w 3473640"/>
              <a:gd name="connsiteY1" fmla="*/ 931260 h 999812"/>
              <a:gd name="connsiteX2" fmla="*/ 1610116 w 3473640"/>
              <a:gd name="connsiteY2" fmla="*/ 144181 h 999812"/>
              <a:gd name="connsiteX3" fmla="*/ 2211999 w 3473640"/>
              <a:gd name="connsiteY3" fmla="*/ 49114 h 999812"/>
              <a:gd name="connsiteX4" fmla="*/ 2582389 w 3473640"/>
              <a:gd name="connsiteY4" fmla="*/ 329376 h 999812"/>
              <a:gd name="connsiteX5" fmla="*/ 3473640 w 3473640"/>
              <a:gd name="connsiteY5" fmla="*/ 364100 h 999812"/>
              <a:gd name="connsiteX0" fmla="*/ 0 w 3473640"/>
              <a:gd name="connsiteY0" fmla="*/ 980166 h 982280"/>
              <a:gd name="connsiteX1" fmla="*/ 718865 w 3473640"/>
              <a:gd name="connsiteY1" fmla="*/ 913728 h 982280"/>
              <a:gd name="connsiteX2" fmla="*/ 1610116 w 3473640"/>
              <a:gd name="connsiteY2" fmla="*/ 126649 h 982280"/>
              <a:gd name="connsiteX3" fmla="*/ 2071791 w 3473640"/>
              <a:gd name="connsiteY3" fmla="*/ 55966 h 982280"/>
              <a:gd name="connsiteX4" fmla="*/ 2582389 w 3473640"/>
              <a:gd name="connsiteY4" fmla="*/ 311844 h 982280"/>
              <a:gd name="connsiteX5" fmla="*/ 3473640 w 3473640"/>
              <a:gd name="connsiteY5" fmla="*/ 346568 h 982280"/>
              <a:gd name="connsiteX0" fmla="*/ 0 w 3473640"/>
              <a:gd name="connsiteY0" fmla="*/ 959512 h 961626"/>
              <a:gd name="connsiteX1" fmla="*/ 718865 w 3473640"/>
              <a:gd name="connsiteY1" fmla="*/ 893074 h 961626"/>
              <a:gd name="connsiteX2" fmla="*/ 1610116 w 3473640"/>
              <a:gd name="connsiteY2" fmla="*/ 105995 h 961626"/>
              <a:gd name="connsiteX3" fmla="*/ 2071791 w 3473640"/>
              <a:gd name="connsiteY3" fmla="*/ 35312 h 961626"/>
              <a:gd name="connsiteX4" fmla="*/ 2582389 w 3473640"/>
              <a:gd name="connsiteY4" fmla="*/ 291190 h 961626"/>
              <a:gd name="connsiteX5" fmla="*/ 3473640 w 3473640"/>
              <a:gd name="connsiteY5" fmla="*/ 325914 h 961626"/>
              <a:gd name="connsiteX0" fmla="*/ 0 w 3473640"/>
              <a:gd name="connsiteY0" fmla="*/ 967891 h 970005"/>
              <a:gd name="connsiteX1" fmla="*/ 718865 w 3473640"/>
              <a:gd name="connsiteY1" fmla="*/ 901453 h 970005"/>
              <a:gd name="connsiteX2" fmla="*/ 1610116 w 3473640"/>
              <a:gd name="connsiteY2" fmla="*/ 114374 h 970005"/>
              <a:gd name="connsiteX3" fmla="*/ 2071791 w 3473640"/>
              <a:gd name="connsiteY3" fmla="*/ 43691 h 970005"/>
              <a:gd name="connsiteX4" fmla="*/ 2582389 w 3473640"/>
              <a:gd name="connsiteY4" fmla="*/ 299569 h 970005"/>
              <a:gd name="connsiteX5" fmla="*/ 3473640 w 3473640"/>
              <a:gd name="connsiteY5" fmla="*/ 334293 h 970005"/>
              <a:gd name="connsiteX0" fmla="*/ 0 w 3473640"/>
              <a:gd name="connsiteY0" fmla="*/ 967891 h 970005"/>
              <a:gd name="connsiteX1" fmla="*/ 718865 w 3473640"/>
              <a:gd name="connsiteY1" fmla="*/ 901453 h 970005"/>
              <a:gd name="connsiteX2" fmla="*/ 1610116 w 3473640"/>
              <a:gd name="connsiteY2" fmla="*/ 114374 h 970005"/>
              <a:gd name="connsiteX3" fmla="*/ 2071791 w 3473640"/>
              <a:gd name="connsiteY3" fmla="*/ 43691 h 970005"/>
              <a:gd name="connsiteX4" fmla="*/ 2582389 w 3473640"/>
              <a:gd name="connsiteY4" fmla="*/ 299569 h 970005"/>
              <a:gd name="connsiteX5" fmla="*/ 3473640 w 3473640"/>
              <a:gd name="connsiteY5" fmla="*/ 334293 h 970005"/>
              <a:gd name="connsiteX0" fmla="*/ 0 w 3473640"/>
              <a:gd name="connsiteY0" fmla="*/ 967891 h 974935"/>
              <a:gd name="connsiteX1" fmla="*/ 718865 w 3473640"/>
              <a:gd name="connsiteY1" fmla="*/ 901453 h 974935"/>
              <a:gd name="connsiteX2" fmla="*/ 1610116 w 3473640"/>
              <a:gd name="connsiteY2" fmla="*/ 114374 h 974935"/>
              <a:gd name="connsiteX3" fmla="*/ 2071791 w 3473640"/>
              <a:gd name="connsiteY3" fmla="*/ 43691 h 974935"/>
              <a:gd name="connsiteX4" fmla="*/ 2582389 w 3473640"/>
              <a:gd name="connsiteY4" fmla="*/ 299569 h 974935"/>
              <a:gd name="connsiteX5" fmla="*/ 3473640 w 3473640"/>
              <a:gd name="connsiteY5" fmla="*/ 334293 h 974935"/>
              <a:gd name="connsiteX0" fmla="*/ 0 w 3473640"/>
              <a:gd name="connsiteY0" fmla="*/ 963199 h 970243"/>
              <a:gd name="connsiteX1" fmla="*/ 718865 w 3473640"/>
              <a:gd name="connsiteY1" fmla="*/ 896761 h 970243"/>
              <a:gd name="connsiteX2" fmla="*/ 1610116 w 3473640"/>
              <a:gd name="connsiteY2" fmla="*/ 109682 h 970243"/>
              <a:gd name="connsiteX3" fmla="*/ 2071791 w 3473640"/>
              <a:gd name="connsiteY3" fmla="*/ 38999 h 970243"/>
              <a:gd name="connsiteX4" fmla="*/ 2781809 w 3473640"/>
              <a:gd name="connsiteY4" fmla="*/ 294877 h 970243"/>
              <a:gd name="connsiteX5" fmla="*/ 3473640 w 3473640"/>
              <a:gd name="connsiteY5" fmla="*/ 329601 h 970243"/>
              <a:gd name="connsiteX0" fmla="*/ 0 w 3473640"/>
              <a:gd name="connsiteY0" fmla="*/ 950796 h 957840"/>
              <a:gd name="connsiteX1" fmla="*/ 718865 w 3473640"/>
              <a:gd name="connsiteY1" fmla="*/ 884358 h 957840"/>
              <a:gd name="connsiteX2" fmla="*/ 1610116 w 3473640"/>
              <a:gd name="connsiteY2" fmla="*/ 97279 h 957840"/>
              <a:gd name="connsiteX3" fmla="*/ 2191443 w 3473640"/>
              <a:gd name="connsiteY3" fmla="*/ 32692 h 957840"/>
              <a:gd name="connsiteX4" fmla="*/ 2781809 w 3473640"/>
              <a:gd name="connsiteY4" fmla="*/ 282474 h 957840"/>
              <a:gd name="connsiteX5" fmla="*/ 3473640 w 3473640"/>
              <a:gd name="connsiteY5" fmla="*/ 317198 h 957840"/>
              <a:gd name="connsiteX0" fmla="*/ 0 w 3473640"/>
              <a:gd name="connsiteY0" fmla="*/ 937123 h 944167"/>
              <a:gd name="connsiteX1" fmla="*/ 718865 w 3473640"/>
              <a:gd name="connsiteY1" fmla="*/ 870685 h 944167"/>
              <a:gd name="connsiteX2" fmla="*/ 1610116 w 3473640"/>
              <a:gd name="connsiteY2" fmla="*/ 83606 h 944167"/>
              <a:gd name="connsiteX3" fmla="*/ 2191443 w 3473640"/>
              <a:gd name="connsiteY3" fmla="*/ 19019 h 944167"/>
              <a:gd name="connsiteX4" fmla="*/ 2781809 w 3473640"/>
              <a:gd name="connsiteY4" fmla="*/ 268801 h 944167"/>
              <a:gd name="connsiteX5" fmla="*/ 3473640 w 3473640"/>
              <a:gd name="connsiteY5" fmla="*/ 303525 h 944167"/>
              <a:gd name="connsiteX0" fmla="*/ 0 w 3473640"/>
              <a:gd name="connsiteY0" fmla="*/ 946062 h 953106"/>
              <a:gd name="connsiteX1" fmla="*/ 718865 w 3473640"/>
              <a:gd name="connsiteY1" fmla="*/ 879624 h 953106"/>
              <a:gd name="connsiteX2" fmla="*/ 1610116 w 3473640"/>
              <a:gd name="connsiteY2" fmla="*/ 92545 h 953106"/>
              <a:gd name="connsiteX3" fmla="*/ 2191443 w 3473640"/>
              <a:gd name="connsiteY3" fmla="*/ 27958 h 953106"/>
              <a:gd name="connsiteX4" fmla="*/ 2781809 w 3473640"/>
              <a:gd name="connsiteY4" fmla="*/ 277740 h 953106"/>
              <a:gd name="connsiteX5" fmla="*/ 3473640 w 3473640"/>
              <a:gd name="connsiteY5" fmla="*/ 312464 h 953106"/>
              <a:gd name="connsiteX0" fmla="*/ 0 w 3473640"/>
              <a:gd name="connsiteY0" fmla="*/ 969912 h 976956"/>
              <a:gd name="connsiteX1" fmla="*/ 718865 w 3473640"/>
              <a:gd name="connsiteY1" fmla="*/ 903474 h 976956"/>
              <a:gd name="connsiteX2" fmla="*/ 1610116 w 3473640"/>
              <a:gd name="connsiteY2" fmla="*/ 116395 h 976956"/>
              <a:gd name="connsiteX3" fmla="*/ 2159536 w 3473640"/>
              <a:gd name="connsiteY3" fmla="*/ 15232 h 976956"/>
              <a:gd name="connsiteX4" fmla="*/ 2781809 w 3473640"/>
              <a:gd name="connsiteY4" fmla="*/ 301590 h 976956"/>
              <a:gd name="connsiteX5" fmla="*/ 3473640 w 3473640"/>
              <a:gd name="connsiteY5" fmla="*/ 336314 h 976956"/>
              <a:gd name="connsiteX0" fmla="*/ 0 w 3489594"/>
              <a:gd name="connsiteY0" fmla="*/ 969912 h 976956"/>
              <a:gd name="connsiteX1" fmla="*/ 718865 w 3489594"/>
              <a:gd name="connsiteY1" fmla="*/ 903474 h 976956"/>
              <a:gd name="connsiteX2" fmla="*/ 1610116 w 3489594"/>
              <a:gd name="connsiteY2" fmla="*/ 116395 h 976956"/>
              <a:gd name="connsiteX3" fmla="*/ 2159536 w 3489594"/>
              <a:gd name="connsiteY3" fmla="*/ 15232 h 976956"/>
              <a:gd name="connsiteX4" fmla="*/ 2781809 w 3489594"/>
              <a:gd name="connsiteY4" fmla="*/ 301590 h 976956"/>
              <a:gd name="connsiteX5" fmla="*/ 3489594 w 3489594"/>
              <a:gd name="connsiteY5" fmla="*/ 391178 h 976956"/>
              <a:gd name="connsiteX0" fmla="*/ 0 w 3489594"/>
              <a:gd name="connsiteY0" fmla="*/ 969912 h 976956"/>
              <a:gd name="connsiteX1" fmla="*/ 718865 w 3489594"/>
              <a:gd name="connsiteY1" fmla="*/ 903474 h 976956"/>
              <a:gd name="connsiteX2" fmla="*/ 1610116 w 3489594"/>
              <a:gd name="connsiteY2" fmla="*/ 116395 h 976956"/>
              <a:gd name="connsiteX3" fmla="*/ 2159536 w 3489594"/>
              <a:gd name="connsiteY3" fmla="*/ 15232 h 976956"/>
              <a:gd name="connsiteX4" fmla="*/ 2781809 w 3489594"/>
              <a:gd name="connsiteY4" fmla="*/ 301590 h 976956"/>
              <a:gd name="connsiteX5" fmla="*/ 3489594 w 3489594"/>
              <a:gd name="connsiteY5" fmla="*/ 391178 h 976956"/>
              <a:gd name="connsiteX0" fmla="*/ 0 w 3514800"/>
              <a:gd name="connsiteY0" fmla="*/ 969912 h 976956"/>
              <a:gd name="connsiteX1" fmla="*/ 718865 w 3514800"/>
              <a:gd name="connsiteY1" fmla="*/ 903474 h 976956"/>
              <a:gd name="connsiteX2" fmla="*/ 1610116 w 3514800"/>
              <a:gd name="connsiteY2" fmla="*/ 116395 h 976956"/>
              <a:gd name="connsiteX3" fmla="*/ 2159536 w 3514800"/>
              <a:gd name="connsiteY3" fmla="*/ 15232 h 976956"/>
              <a:gd name="connsiteX4" fmla="*/ 2781809 w 3514800"/>
              <a:gd name="connsiteY4" fmla="*/ 301590 h 976956"/>
              <a:gd name="connsiteX5" fmla="*/ 3514800 w 3514800"/>
              <a:gd name="connsiteY5" fmla="*/ 270147 h 976956"/>
              <a:gd name="connsiteX0" fmla="*/ 0 w 3514800"/>
              <a:gd name="connsiteY0" fmla="*/ 967513 h 974557"/>
              <a:gd name="connsiteX1" fmla="*/ 718865 w 3514800"/>
              <a:gd name="connsiteY1" fmla="*/ 901075 h 974557"/>
              <a:gd name="connsiteX2" fmla="*/ 1610116 w 3514800"/>
              <a:gd name="connsiteY2" fmla="*/ 113996 h 974557"/>
              <a:gd name="connsiteX3" fmla="*/ 2159536 w 3514800"/>
              <a:gd name="connsiteY3" fmla="*/ 12833 h 974557"/>
              <a:gd name="connsiteX4" fmla="*/ 2844826 w 3514800"/>
              <a:gd name="connsiteY4" fmla="*/ 193289 h 974557"/>
              <a:gd name="connsiteX5" fmla="*/ 3514800 w 3514800"/>
              <a:gd name="connsiteY5" fmla="*/ 267748 h 974557"/>
              <a:gd name="connsiteX0" fmla="*/ 0 w 4455649"/>
              <a:gd name="connsiteY0" fmla="*/ 967513 h 974557"/>
              <a:gd name="connsiteX1" fmla="*/ 718865 w 4455649"/>
              <a:gd name="connsiteY1" fmla="*/ 901075 h 974557"/>
              <a:gd name="connsiteX2" fmla="*/ 1610116 w 4455649"/>
              <a:gd name="connsiteY2" fmla="*/ 113996 h 974557"/>
              <a:gd name="connsiteX3" fmla="*/ 2159536 w 4455649"/>
              <a:gd name="connsiteY3" fmla="*/ 12833 h 974557"/>
              <a:gd name="connsiteX4" fmla="*/ 2844826 w 4455649"/>
              <a:gd name="connsiteY4" fmla="*/ 193289 h 974557"/>
              <a:gd name="connsiteX5" fmla="*/ 4455649 w 4455649"/>
              <a:gd name="connsiteY5" fmla="*/ 257882 h 974557"/>
              <a:gd name="connsiteX0" fmla="*/ 0 w 4455649"/>
              <a:gd name="connsiteY0" fmla="*/ 967513 h 974557"/>
              <a:gd name="connsiteX1" fmla="*/ 718865 w 4455649"/>
              <a:gd name="connsiteY1" fmla="*/ 901075 h 974557"/>
              <a:gd name="connsiteX2" fmla="*/ 1610116 w 4455649"/>
              <a:gd name="connsiteY2" fmla="*/ 113996 h 974557"/>
              <a:gd name="connsiteX3" fmla="*/ 2159536 w 4455649"/>
              <a:gd name="connsiteY3" fmla="*/ 12833 h 974557"/>
              <a:gd name="connsiteX4" fmla="*/ 2844826 w 4455649"/>
              <a:gd name="connsiteY4" fmla="*/ 193289 h 974557"/>
              <a:gd name="connsiteX5" fmla="*/ 4455649 w 4455649"/>
              <a:gd name="connsiteY5" fmla="*/ 257882 h 974557"/>
              <a:gd name="connsiteX0" fmla="*/ 0 w 4455649"/>
              <a:gd name="connsiteY0" fmla="*/ 967513 h 974557"/>
              <a:gd name="connsiteX1" fmla="*/ 718865 w 4455649"/>
              <a:gd name="connsiteY1" fmla="*/ 901075 h 974557"/>
              <a:gd name="connsiteX2" fmla="*/ 1610116 w 4455649"/>
              <a:gd name="connsiteY2" fmla="*/ 113996 h 974557"/>
              <a:gd name="connsiteX3" fmla="*/ 2159536 w 4455649"/>
              <a:gd name="connsiteY3" fmla="*/ 12833 h 974557"/>
              <a:gd name="connsiteX4" fmla="*/ 2844826 w 4455649"/>
              <a:gd name="connsiteY4" fmla="*/ 193289 h 974557"/>
              <a:gd name="connsiteX5" fmla="*/ 4455649 w 4455649"/>
              <a:gd name="connsiteY5" fmla="*/ 257882 h 974557"/>
              <a:gd name="connsiteX0" fmla="*/ 0 w 4455649"/>
              <a:gd name="connsiteY0" fmla="*/ 964989 h 972033"/>
              <a:gd name="connsiteX1" fmla="*/ 718865 w 4455649"/>
              <a:gd name="connsiteY1" fmla="*/ 898551 h 972033"/>
              <a:gd name="connsiteX2" fmla="*/ 1610116 w 4455649"/>
              <a:gd name="connsiteY2" fmla="*/ 111472 h 972033"/>
              <a:gd name="connsiteX3" fmla="*/ 2159536 w 4455649"/>
              <a:gd name="connsiteY3" fmla="*/ 10309 h 972033"/>
              <a:gd name="connsiteX4" fmla="*/ 2618325 w 4455649"/>
              <a:gd name="connsiteY4" fmla="*/ 156231 h 972033"/>
              <a:gd name="connsiteX5" fmla="*/ 4455649 w 4455649"/>
              <a:gd name="connsiteY5" fmla="*/ 255358 h 972033"/>
              <a:gd name="connsiteX0" fmla="*/ 0 w 4455649"/>
              <a:gd name="connsiteY0" fmla="*/ 964989 h 972033"/>
              <a:gd name="connsiteX1" fmla="*/ 718865 w 4455649"/>
              <a:gd name="connsiteY1" fmla="*/ 898551 h 972033"/>
              <a:gd name="connsiteX2" fmla="*/ 1610116 w 4455649"/>
              <a:gd name="connsiteY2" fmla="*/ 111472 h 972033"/>
              <a:gd name="connsiteX3" fmla="*/ 2159536 w 4455649"/>
              <a:gd name="connsiteY3" fmla="*/ 10309 h 972033"/>
              <a:gd name="connsiteX4" fmla="*/ 2618325 w 4455649"/>
              <a:gd name="connsiteY4" fmla="*/ 156231 h 972033"/>
              <a:gd name="connsiteX5" fmla="*/ 4455649 w 4455649"/>
              <a:gd name="connsiteY5" fmla="*/ 206024 h 972033"/>
              <a:gd name="connsiteX0" fmla="*/ 0 w 4455649"/>
              <a:gd name="connsiteY0" fmla="*/ 964989 h 972033"/>
              <a:gd name="connsiteX1" fmla="*/ 718865 w 4455649"/>
              <a:gd name="connsiteY1" fmla="*/ 898551 h 972033"/>
              <a:gd name="connsiteX2" fmla="*/ 1610116 w 4455649"/>
              <a:gd name="connsiteY2" fmla="*/ 111472 h 972033"/>
              <a:gd name="connsiteX3" fmla="*/ 2159536 w 4455649"/>
              <a:gd name="connsiteY3" fmla="*/ 10309 h 972033"/>
              <a:gd name="connsiteX4" fmla="*/ 2618325 w 4455649"/>
              <a:gd name="connsiteY4" fmla="*/ 156231 h 972033"/>
              <a:gd name="connsiteX5" fmla="*/ 4455649 w 4455649"/>
              <a:gd name="connsiteY5" fmla="*/ 206024 h 9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5649" h="972033">
                <a:moveTo>
                  <a:pt x="0" y="964989"/>
                </a:moveTo>
                <a:cubicBezTo>
                  <a:pt x="257768" y="964796"/>
                  <a:pt x="298112" y="1004228"/>
                  <a:pt x="718865" y="898551"/>
                </a:cubicBezTo>
                <a:cubicBezTo>
                  <a:pt x="1139618" y="792874"/>
                  <a:pt x="1370004" y="259512"/>
                  <a:pt x="1610116" y="111472"/>
                </a:cubicBezTo>
                <a:cubicBezTo>
                  <a:pt x="1850228" y="-36568"/>
                  <a:pt x="1991501" y="2849"/>
                  <a:pt x="2159536" y="10309"/>
                </a:cubicBezTo>
                <a:cubicBezTo>
                  <a:pt x="2327571" y="17769"/>
                  <a:pt x="2357602" y="98945"/>
                  <a:pt x="2618325" y="156231"/>
                </a:cubicBezTo>
                <a:cubicBezTo>
                  <a:pt x="2879048" y="213517"/>
                  <a:pt x="3549076" y="310314"/>
                  <a:pt x="4455649" y="2060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zabadkézi sokszög 18"/>
          <p:cNvSpPr/>
          <p:nvPr/>
        </p:nvSpPr>
        <p:spPr>
          <a:xfrm>
            <a:off x="7869312" y="1165496"/>
            <a:ext cx="2541751" cy="1958340"/>
          </a:xfrm>
          <a:custGeom>
            <a:avLst/>
            <a:gdLst>
              <a:gd name="connsiteX0" fmla="*/ 0 w 3449256"/>
              <a:gd name="connsiteY0" fmla="*/ 885592 h 953633"/>
              <a:gd name="connsiteX1" fmla="*/ 694481 w 3449256"/>
              <a:gd name="connsiteY1" fmla="*/ 874018 h 953633"/>
              <a:gd name="connsiteX2" fmla="*/ 1585732 w 3449256"/>
              <a:gd name="connsiteY2" fmla="*/ 86939 h 953633"/>
              <a:gd name="connsiteX3" fmla="*/ 2187615 w 3449256"/>
              <a:gd name="connsiteY3" fmla="*/ 40640 h 953633"/>
              <a:gd name="connsiteX4" fmla="*/ 2558005 w 3449256"/>
              <a:gd name="connsiteY4" fmla="*/ 272134 h 953633"/>
              <a:gd name="connsiteX5" fmla="*/ 3449256 w 3449256"/>
              <a:gd name="connsiteY5" fmla="*/ 306858 h 953633"/>
              <a:gd name="connsiteX0" fmla="*/ 0 w 3473640"/>
              <a:gd name="connsiteY0" fmla="*/ 940456 h 984618"/>
              <a:gd name="connsiteX1" fmla="*/ 718865 w 3473640"/>
              <a:gd name="connsiteY1" fmla="*/ 874018 h 984618"/>
              <a:gd name="connsiteX2" fmla="*/ 1610116 w 3473640"/>
              <a:gd name="connsiteY2" fmla="*/ 86939 h 984618"/>
              <a:gd name="connsiteX3" fmla="*/ 2211999 w 3473640"/>
              <a:gd name="connsiteY3" fmla="*/ 40640 h 984618"/>
              <a:gd name="connsiteX4" fmla="*/ 2582389 w 3473640"/>
              <a:gd name="connsiteY4" fmla="*/ 272134 h 984618"/>
              <a:gd name="connsiteX5" fmla="*/ 3473640 w 3473640"/>
              <a:gd name="connsiteY5" fmla="*/ 306858 h 984618"/>
              <a:gd name="connsiteX0" fmla="*/ 0 w 3473640"/>
              <a:gd name="connsiteY0" fmla="*/ 940456 h 960568"/>
              <a:gd name="connsiteX1" fmla="*/ 718865 w 3473640"/>
              <a:gd name="connsiteY1" fmla="*/ 874018 h 960568"/>
              <a:gd name="connsiteX2" fmla="*/ 1610116 w 3473640"/>
              <a:gd name="connsiteY2" fmla="*/ 86939 h 960568"/>
              <a:gd name="connsiteX3" fmla="*/ 2211999 w 3473640"/>
              <a:gd name="connsiteY3" fmla="*/ 40640 h 960568"/>
              <a:gd name="connsiteX4" fmla="*/ 2582389 w 3473640"/>
              <a:gd name="connsiteY4" fmla="*/ 272134 h 960568"/>
              <a:gd name="connsiteX5" fmla="*/ 3473640 w 3473640"/>
              <a:gd name="connsiteY5" fmla="*/ 306858 h 960568"/>
              <a:gd name="connsiteX0" fmla="*/ 0 w 3473640"/>
              <a:gd name="connsiteY0" fmla="*/ 940456 h 942570"/>
              <a:gd name="connsiteX1" fmla="*/ 718865 w 3473640"/>
              <a:gd name="connsiteY1" fmla="*/ 874018 h 942570"/>
              <a:gd name="connsiteX2" fmla="*/ 1610116 w 3473640"/>
              <a:gd name="connsiteY2" fmla="*/ 86939 h 942570"/>
              <a:gd name="connsiteX3" fmla="*/ 2211999 w 3473640"/>
              <a:gd name="connsiteY3" fmla="*/ 40640 h 942570"/>
              <a:gd name="connsiteX4" fmla="*/ 2582389 w 3473640"/>
              <a:gd name="connsiteY4" fmla="*/ 272134 h 942570"/>
              <a:gd name="connsiteX5" fmla="*/ 3473640 w 3473640"/>
              <a:gd name="connsiteY5" fmla="*/ 306858 h 942570"/>
              <a:gd name="connsiteX0" fmla="*/ 0 w 3473640"/>
              <a:gd name="connsiteY0" fmla="*/ 970851 h 972965"/>
              <a:gd name="connsiteX1" fmla="*/ 718865 w 3473640"/>
              <a:gd name="connsiteY1" fmla="*/ 904413 h 972965"/>
              <a:gd name="connsiteX2" fmla="*/ 1610116 w 3473640"/>
              <a:gd name="connsiteY2" fmla="*/ 117334 h 972965"/>
              <a:gd name="connsiteX3" fmla="*/ 2211999 w 3473640"/>
              <a:gd name="connsiteY3" fmla="*/ 22267 h 972965"/>
              <a:gd name="connsiteX4" fmla="*/ 2582389 w 3473640"/>
              <a:gd name="connsiteY4" fmla="*/ 302529 h 972965"/>
              <a:gd name="connsiteX5" fmla="*/ 3473640 w 3473640"/>
              <a:gd name="connsiteY5" fmla="*/ 337253 h 972965"/>
              <a:gd name="connsiteX0" fmla="*/ 0 w 3473640"/>
              <a:gd name="connsiteY0" fmla="*/ 997698 h 999812"/>
              <a:gd name="connsiteX1" fmla="*/ 718865 w 3473640"/>
              <a:gd name="connsiteY1" fmla="*/ 931260 h 999812"/>
              <a:gd name="connsiteX2" fmla="*/ 1610116 w 3473640"/>
              <a:gd name="connsiteY2" fmla="*/ 144181 h 999812"/>
              <a:gd name="connsiteX3" fmla="*/ 2211999 w 3473640"/>
              <a:gd name="connsiteY3" fmla="*/ 49114 h 999812"/>
              <a:gd name="connsiteX4" fmla="*/ 2582389 w 3473640"/>
              <a:gd name="connsiteY4" fmla="*/ 329376 h 999812"/>
              <a:gd name="connsiteX5" fmla="*/ 3473640 w 3473640"/>
              <a:gd name="connsiteY5" fmla="*/ 364100 h 999812"/>
              <a:gd name="connsiteX0" fmla="*/ 0 w 3473640"/>
              <a:gd name="connsiteY0" fmla="*/ 980166 h 982280"/>
              <a:gd name="connsiteX1" fmla="*/ 718865 w 3473640"/>
              <a:gd name="connsiteY1" fmla="*/ 913728 h 982280"/>
              <a:gd name="connsiteX2" fmla="*/ 1610116 w 3473640"/>
              <a:gd name="connsiteY2" fmla="*/ 126649 h 982280"/>
              <a:gd name="connsiteX3" fmla="*/ 2071791 w 3473640"/>
              <a:gd name="connsiteY3" fmla="*/ 55966 h 982280"/>
              <a:gd name="connsiteX4" fmla="*/ 2582389 w 3473640"/>
              <a:gd name="connsiteY4" fmla="*/ 311844 h 982280"/>
              <a:gd name="connsiteX5" fmla="*/ 3473640 w 3473640"/>
              <a:gd name="connsiteY5" fmla="*/ 346568 h 982280"/>
              <a:gd name="connsiteX0" fmla="*/ 0 w 3473640"/>
              <a:gd name="connsiteY0" fmla="*/ 959512 h 961626"/>
              <a:gd name="connsiteX1" fmla="*/ 718865 w 3473640"/>
              <a:gd name="connsiteY1" fmla="*/ 893074 h 961626"/>
              <a:gd name="connsiteX2" fmla="*/ 1610116 w 3473640"/>
              <a:gd name="connsiteY2" fmla="*/ 105995 h 961626"/>
              <a:gd name="connsiteX3" fmla="*/ 2071791 w 3473640"/>
              <a:gd name="connsiteY3" fmla="*/ 35312 h 961626"/>
              <a:gd name="connsiteX4" fmla="*/ 2582389 w 3473640"/>
              <a:gd name="connsiteY4" fmla="*/ 291190 h 961626"/>
              <a:gd name="connsiteX5" fmla="*/ 3473640 w 3473640"/>
              <a:gd name="connsiteY5" fmla="*/ 325914 h 961626"/>
              <a:gd name="connsiteX0" fmla="*/ 0 w 3473640"/>
              <a:gd name="connsiteY0" fmla="*/ 967891 h 970005"/>
              <a:gd name="connsiteX1" fmla="*/ 718865 w 3473640"/>
              <a:gd name="connsiteY1" fmla="*/ 901453 h 970005"/>
              <a:gd name="connsiteX2" fmla="*/ 1610116 w 3473640"/>
              <a:gd name="connsiteY2" fmla="*/ 114374 h 970005"/>
              <a:gd name="connsiteX3" fmla="*/ 2071791 w 3473640"/>
              <a:gd name="connsiteY3" fmla="*/ 43691 h 970005"/>
              <a:gd name="connsiteX4" fmla="*/ 2582389 w 3473640"/>
              <a:gd name="connsiteY4" fmla="*/ 299569 h 970005"/>
              <a:gd name="connsiteX5" fmla="*/ 3473640 w 3473640"/>
              <a:gd name="connsiteY5" fmla="*/ 334293 h 970005"/>
              <a:gd name="connsiteX0" fmla="*/ 0 w 3473640"/>
              <a:gd name="connsiteY0" fmla="*/ 967891 h 970005"/>
              <a:gd name="connsiteX1" fmla="*/ 718865 w 3473640"/>
              <a:gd name="connsiteY1" fmla="*/ 901453 h 970005"/>
              <a:gd name="connsiteX2" fmla="*/ 1610116 w 3473640"/>
              <a:gd name="connsiteY2" fmla="*/ 114374 h 970005"/>
              <a:gd name="connsiteX3" fmla="*/ 2071791 w 3473640"/>
              <a:gd name="connsiteY3" fmla="*/ 43691 h 970005"/>
              <a:gd name="connsiteX4" fmla="*/ 2582389 w 3473640"/>
              <a:gd name="connsiteY4" fmla="*/ 299569 h 970005"/>
              <a:gd name="connsiteX5" fmla="*/ 3473640 w 3473640"/>
              <a:gd name="connsiteY5" fmla="*/ 334293 h 970005"/>
              <a:gd name="connsiteX0" fmla="*/ 0 w 3473640"/>
              <a:gd name="connsiteY0" fmla="*/ 967891 h 974935"/>
              <a:gd name="connsiteX1" fmla="*/ 718865 w 3473640"/>
              <a:gd name="connsiteY1" fmla="*/ 901453 h 974935"/>
              <a:gd name="connsiteX2" fmla="*/ 1610116 w 3473640"/>
              <a:gd name="connsiteY2" fmla="*/ 114374 h 974935"/>
              <a:gd name="connsiteX3" fmla="*/ 2071791 w 3473640"/>
              <a:gd name="connsiteY3" fmla="*/ 43691 h 974935"/>
              <a:gd name="connsiteX4" fmla="*/ 2582389 w 3473640"/>
              <a:gd name="connsiteY4" fmla="*/ 299569 h 974935"/>
              <a:gd name="connsiteX5" fmla="*/ 3473640 w 3473640"/>
              <a:gd name="connsiteY5" fmla="*/ 334293 h 974935"/>
              <a:gd name="connsiteX0" fmla="*/ 0 w 3473640"/>
              <a:gd name="connsiteY0" fmla="*/ 963199 h 970243"/>
              <a:gd name="connsiteX1" fmla="*/ 718865 w 3473640"/>
              <a:gd name="connsiteY1" fmla="*/ 896761 h 970243"/>
              <a:gd name="connsiteX2" fmla="*/ 1610116 w 3473640"/>
              <a:gd name="connsiteY2" fmla="*/ 109682 h 970243"/>
              <a:gd name="connsiteX3" fmla="*/ 2071791 w 3473640"/>
              <a:gd name="connsiteY3" fmla="*/ 38999 h 970243"/>
              <a:gd name="connsiteX4" fmla="*/ 2781809 w 3473640"/>
              <a:gd name="connsiteY4" fmla="*/ 294877 h 970243"/>
              <a:gd name="connsiteX5" fmla="*/ 3473640 w 3473640"/>
              <a:gd name="connsiteY5" fmla="*/ 329601 h 970243"/>
              <a:gd name="connsiteX0" fmla="*/ 0 w 3473640"/>
              <a:gd name="connsiteY0" fmla="*/ 950796 h 957840"/>
              <a:gd name="connsiteX1" fmla="*/ 718865 w 3473640"/>
              <a:gd name="connsiteY1" fmla="*/ 884358 h 957840"/>
              <a:gd name="connsiteX2" fmla="*/ 1610116 w 3473640"/>
              <a:gd name="connsiteY2" fmla="*/ 97279 h 957840"/>
              <a:gd name="connsiteX3" fmla="*/ 2191443 w 3473640"/>
              <a:gd name="connsiteY3" fmla="*/ 32692 h 957840"/>
              <a:gd name="connsiteX4" fmla="*/ 2781809 w 3473640"/>
              <a:gd name="connsiteY4" fmla="*/ 282474 h 957840"/>
              <a:gd name="connsiteX5" fmla="*/ 3473640 w 3473640"/>
              <a:gd name="connsiteY5" fmla="*/ 317198 h 957840"/>
              <a:gd name="connsiteX0" fmla="*/ 0 w 3473640"/>
              <a:gd name="connsiteY0" fmla="*/ 937123 h 944167"/>
              <a:gd name="connsiteX1" fmla="*/ 718865 w 3473640"/>
              <a:gd name="connsiteY1" fmla="*/ 870685 h 944167"/>
              <a:gd name="connsiteX2" fmla="*/ 1610116 w 3473640"/>
              <a:gd name="connsiteY2" fmla="*/ 83606 h 944167"/>
              <a:gd name="connsiteX3" fmla="*/ 2191443 w 3473640"/>
              <a:gd name="connsiteY3" fmla="*/ 19019 h 944167"/>
              <a:gd name="connsiteX4" fmla="*/ 2781809 w 3473640"/>
              <a:gd name="connsiteY4" fmla="*/ 268801 h 944167"/>
              <a:gd name="connsiteX5" fmla="*/ 3473640 w 3473640"/>
              <a:gd name="connsiteY5" fmla="*/ 303525 h 944167"/>
              <a:gd name="connsiteX0" fmla="*/ 0 w 3473640"/>
              <a:gd name="connsiteY0" fmla="*/ 946062 h 953106"/>
              <a:gd name="connsiteX1" fmla="*/ 718865 w 3473640"/>
              <a:gd name="connsiteY1" fmla="*/ 879624 h 953106"/>
              <a:gd name="connsiteX2" fmla="*/ 1610116 w 3473640"/>
              <a:gd name="connsiteY2" fmla="*/ 92545 h 953106"/>
              <a:gd name="connsiteX3" fmla="*/ 2191443 w 3473640"/>
              <a:gd name="connsiteY3" fmla="*/ 27958 h 953106"/>
              <a:gd name="connsiteX4" fmla="*/ 2781809 w 3473640"/>
              <a:gd name="connsiteY4" fmla="*/ 277740 h 953106"/>
              <a:gd name="connsiteX5" fmla="*/ 3473640 w 3473640"/>
              <a:gd name="connsiteY5" fmla="*/ 312464 h 953106"/>
              <a:gd name="connsiteX0" fmla="*/ 0 w 3473640"/>
              <a:gd name="connsiteY0" fmla="*/ 969912 h 976956"/>
              <a:gd name="connsiteX1" fmla="*/ 718865 w 3473640"/>
              <a:gd name="connsiteY1" fmla="*/ 903474 h 976956"/>
              <a:gd name="connsiteX2" fmla="*/ 1610116 w 3473640"/>
              <a:gd name="connsiteY2" fmla="*/ 116395 h 976956"/>
              <a:gd name="connsiteX3" fmla="*/ 2159536 w 3473640"/>
              <a:gd name="connsiteY3" fmla="*/ 15232 h 976956"/>
              <a:gd name="connsiteX4" fmla="*/ 2781809 w 3473640"/>
              <a:gd name="connsiteY4" fmla="*/ 301590 h 976956"/>
              <a:gd name="connsiteX5" fmla="*/ 3473640 w 3473640"/>
              <a:gd name="connsiteY5" fmla="*/ 336314 h 976956"/>
              <a:gd name="connsiteX0" fmla="*/ 0 w 3489594"/>
              <a:gd name="connsiteY0" fmla="*/ 969912 h 976956"/>
              <a:gd name="connsiteX1" fmla="*/ 718865 w 3489594"/>
              <a:gd name="connsiteY1" fmla="*/ 903474 h 976956"/>
              <a:gd name="connsiteX2" fmla="*/ 1610116 w 3489594"/>
              <a:gd name="connsiteY2" fmla="*/ 116395 h 976956"/>
              <a:gd name="connsiteX3" fmla="*/ 2159536 w 3489594"/>
              <a:gd name="connsiteY3" fmla="*/ 15232 h 976956"/>
              <a:gd name="connsiteX4" fmla="*/ 2781809 w 3489594"/>
              <a:gd name="connsiteY4" fmla="*/ 301590 h 976956"/>
              <a:gd name="connsiteX5" fmla="*/ 3489594 w 3489594"/>
              <a:gd name="connsiteY5" fmla="*/ 391178 h 976956"/>
              <a:gd name="connsiteX0" fmla="*/ 0 w 3489594"/>
              <a:gd name="connsiteY0" fmla="*/ 969912 h 976956"/>
              <a:gd name="connsiteX1" fmla="*/ 718865 w 3489594"/>
              <a:gd name="connsiteY1" fmla="*/ 903474 h 976956"/>
              <a:gd name="connsiteX2" fmla="*/ 1610116 w 3489594"/>
              <a:gd name="connsiteY2" fmla="*/ 116395 h 976956"/>
              <a:gd name="connsiteX3" fmla="*/ 2159536 w 3489594"/>
              <a:gd name="connsiteY3" fmla="*/ 15232 h 976956"/>
              <a:gd name="connsiteX4" fmla="*/ 2781809 w 3489594"/>
              <a:gd name="connsiteY4" fmla="*/ 301590 h 976956"/>
              <a:gd name="connsiteX5" fmla="*/ 3489594 w 3489594"/>
              <a:gd name="connsiteY5" fmla="*/ 391178 h 976956"/>
              <a:gd name="connsiteX0" fmla="*/ 0 w 3514800"/>
              <a:gd name="connsiteY0" fmla="*/ 969912 h 976956"/>
              <a:gd name="connsiteX1" fmla="*/ 718865 w 3514800"/>
              <a:gd name="connsiteY1" fmla="*/ 903474 h 976956"/>
              <a:gd name="connsiteX2" fmla="*/ 1610116 w 3514800"/>
              <a:gd name="connsiteY2" fmla="*/ 116395 h 976956"/>
              <a:gd name="connsiteX3" fmla="*/ 2159536 w 3514800"/>
              <a:gd name="connsiteY3" fmla="*/ 15232 h 976956"/>
              <a:gd name="connsiteX4" fmla="*/ 2781809 w 3514800"/>
              <a:gd name="connsiteY4" fmla="*/ 301590 h 976956"/>
              <a:gd name="connsiteX5" fmla="*/ 3514800 w 3514800"/>
              <a:gd name="connsiteY5" fmla="*/ 270147 h 976956"/>
              <a:gd name="connsiteX0" fmla="*/ 0 w 3514800"/>
              <a:gd name="connsiteY0" fmla="*/ 967513 h 974557"/>
              <a:gd name="connsiteX1" fmla="*/ 718865 w 3514800"/>
              <a:gd name="connsiteY1" fmla="*/ 901075 h 974557"/>
              <a:gd name="connsiteX2" fmla="*/ 1610116 w 3514800"/>
              <a:gd name="connsiteY2" fmla="*/ 113996 h 974557"/>
              <a:gd name="connsiteX3" fmla="*/ 2159536 w 3514800"/>
              <a:gd name="connsiteY3" fmla="*/ 12833 h 974557"/>
              <a:gd name="connsiteX4" fmla="*/ 2844826 w 3514800"/>
              <a:gd name="connsiteY4" fmla="*/ 193289 h 974557"/>
              <a:gd name="connsiteX5" fmla="*/ 3514800 w 3514800"/>
              <a:gd name="connsiteY5" fmla="*/ 267748 h 974557"/>
              <a:gd name="connsiteX0" fmla="*/ 0 w 4455649"/>
              <a:gd name="connsiteY0" fmla="*/ 967513 h 974557"/>
              <a:gd name="connsiteX1" fmla="*/ 718865 w 4455649"/>
              <a:gd name="connsiteY1" fmla="*/ 901075 h 974557"/>
              <a:gd name="connsiteX2" fmla="*/ 1610116 w 4455649"/>
              <a:gd name="connsiteY2" fmla="*/ 113996 h 974557"/>
              <a:gd name="connsiteX3" fmla="*/ 2159536 w 4455649"/>
              <a:gd name="connsiteY3" fmla="*/ 12833 h 974557"/>
              <a:gd name="connsiteX4" fmla="*/ 2844826 w 4455649"/>
              <a:gd name="connsiteY4" fmla="*/ 193289 h 974557"/>
              <a:gd name="connsiteX5" fmla="*/ 4455649 w 4455649"/>
              <a:gd name="connsiteY5" fmla="*/ 257882 h 974557"/>
              <a:gd name="connsiteX0" fmla="*/ 0 w 4455649"/>
              <a:gd name="connsiteY0" fmla="*/ 967513 h 974557"/>
              <a:gd name="connsiteX1" fmla="*/ 718865 w 4455649"/>
              <a:gd name="connsiteY1" fmla="*/ 901075 h 974557"/>
              <a:gd name="connsiteX2" fmla="*/ 1610116 w 4455649"/>
              <a:gd name="connsiteY2" fmla="*/ 113996 h 974557"/>
              <a:gd name="connsiteX3" fmla="*/ 2159536 w 4455649"/>
              <a:gd name="connsiteY3" fmla="*/ 12833 h 974557"/>
              <a:gd name="connsiteX4" fmla="*/ 2844826 w 4455649"/>
              <a:gd name="connsiteY4" fmla="*/ 193289 h 974557"/>
              <a:gd name="connsiteX5" fmla="*/ 4455649 w 4455649"/>
              <a:gd name="connsiteY5" fmla="*/ 257882 h 974557"/>
              <a:gd name="connsiteX0" fmla="*/ 0 w 4455649"/>
              <a:gd name="connsiteY0" fmla="*/ 967513 h 974557"/>
              <a:gd name="connsiteX1" fmla="*/ 718865 w 4455649"/>
              <a:gd name="connsiteY1" fmla="*/ 901075 h 974557"/>
              <a:gd name="connsiteX2" fmla="*/ 1610116 w 4455649"/>
              <a:gd name="connsiteY2" fmla="*/ 113996 h 974557"/>
              <a:gd name="connsiteX3" fmla="*/ 2159536 w 4455649"/>
              <a:gd name="connsiteY3" fmla="*/ 12833 h 974557"/>
              <a:gd name="connsiteX4" fmla="*/ 2844826 w 4455649"/>
              <a:gd name="connsiteY4" fmla="*/ 193289 h 974557"/>
              <a:gd name="connsiteX5" fmla="*/ 4455649 w 4455649"/>
              <a:gd name="connsiteY5" fmla="*/ 257882 h 974557"/>
              <a:gd name="connsiteX0" fmla="*/ 0 w 4455649"/>
              <a:gd name="connsiteY0" fmla="*/ 964989 h 972033"/>
              <a:gd name="connsiteX1" fmla="*/ 718865 w 4455649"/>
              <a:gd name="connsiteY1" fmla="*/ 898551 h 972033"/>
              <a:gd name="connsiteX2" fmla="*/ 1610116 w 4455649"/>
              <a:gd name="connsiteY2" fmla="*/ 111472 h 972033"/>
              <a:gd name="connsiteX3" fmla="*/ 2159536 w 4455649"/>
              <a:gd name="connsiteY3" fmla="*/ 10309 h 972033"/>
              <a:gd name="connsiteX4" fmla="*/ 2618325 w 4455649"/>
              <a:gd name="connsiteY4" fmla="*/ 156231 h 972033"/>
              <a:gd name="connsiteX5" fmla="*/ 4455649 w 4455649"/>
              <a:gd name="connsiteY5" fmla="*/ 255358 h 972033"/>
              <a:gd name="connsiteX0" fmla="*/ 0 w 4455649"/>
              <a:gd name="connsiteY0" fmla="*/ 964989 h 972033"/>
              <a:gd name="connsiteX1" fmla="*/ 718865 w 4455649"/>
              <a:gd name="connsiteY1" fmla="*/ 898551 h 972033"/>
              <a:gd name="connsiteX2" fmla="*/ 1610116 w 4455649"/>
              <a:gd name="connsiteY2" fmla="*/ 111472 h 972033"/>
              <a:gd name="connsiteX3" fmla="*/ 2159536 w 4455649"/>
              <a:gd name="connsiteY3" fmla="*/ 10309 h 972033"/>
              <a:gd name="connsiteX4" fmla="*/ 2618325 w 4455649"/>
              <a:gd name="connsiteY4" fmla="*/ 156231 h 972033"/>
              <a:gd name="connsiteX5" fmla="*/ 4455649 w 4455649"/>
              <a:gd name="connsiteY5" fmla="*/ 206024 h 972033"/>
              <a:gd name="connsiteX0" fmla="*/ 0 w 4455649"/>
              <a:gd name="connsiteY0" fmla="*/ 964989 h 972033"/>
              <a:gd name="connsiteX1" fmla="*/ 718865 w 4455649"/>
              <a:gd name="connsiteY1" fmla="*/ 898551 h 972033"/>
              <a:gd name="connsiteX2" fmla="*/ 1610116 w 4455649"/>
              <a:gd name="connsiteY2" fmla="*/ 111472 h 972033"/>
              <a:gd name="connsiteX3" fmla="*/ 2159536 w 4455649"/>
              <a:gd name="connsiteY3" fmla="*/ 10309 h 972033"/>
              <a:gd name="connsiteX4" fmla="*/ 2618325 w 4455649"/>
              <a:gd name="connsiteY4" fmla="*/ 156231 h 972033"/>
              <a:gd name="connsiteX5" fmla="*/ 4455649 w 4455649"/>
              <a:gd name="connsiteY5" fmla="*/ 206024 h 9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5649" h="972033">
                <a:moveTo>
                  <a:pt x="0" y="964989"/>
                </a:moveTo>
                <a:cubicBezTo>
                  <a:pt x="257768" y="964796"/>
                  <a:pt x="298112" y="1004228"/>
                  <a:pt x="718865" y="898551"/>
                </a:cubicBezTo>
                <a:cubicBezTo>
                  <a:pt x="1139618" y="792874"/>
                  <a:pt x="1370004" y="259512"/>
                  <a:pt x="1610116" y="111472"/>
                </a:cubicBezTo>
                <a:cubicBezTo>
                  <a:pt x="1850228" y="-36568"/>
                  <a:pt x="1991501" y="2849"/>
                  <a:pt x="2159536" y="10309"/>
                </a:cubicBezTo>
                <a:cubicBezTo>
                  <a:pt x="2327571" y="17769"/>
                  <a:pt x="2357602" y="98945"/>
                  <a:pt x="2618325" y="156231"/>
                </a:cubicBezTo>
                <a:cubicBezTo>
                  <a:pt x="2879048" y="213517"/>
                  <a:pt x="3549076" y="310314"/>
                  <a:pt x="4455649" y="206024"/>
                </a:cubicBezTo>
              </a:path>
            </a:pathLst>
          </a:custGeom>
          <a:noFill/>
          <a:ln w="95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Ellipszis 19"/>
          <p:cNvSpPr/>
          <p:nvPr/>
        </p:nvSpPr>
        <p:spPr>
          <a:xfrm>
            <a:off x="4894592" y="1713070"/>
            <a:ext cx="731520" cy="3220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zis 20"/>
          <p:cNvSpPr/>
          <p:nvPr/>
        </p:nvSpPr>
        <p:spPr>
          <a:xfrm>
            <a:off x="5845373" y="4108020"/>
            <a:ext cx="731520" cy="3220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zis 21"/>
          <p:cNvSpPr/>
          <p:nvPr/>
        </p:nvSpPr>
        <p:spPr>
          <a:xfrm>
            <a:off x="8896897" y="3169933"/>
            <a:ext cx="230285" cy="2163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zis 22"/>
          <p:cNvSpPr/>
          <p:nvPr/>
        </p:nvSpPr>
        <p:spPr>
          <a:xfrm>
            <a:off x="9718161" y="3173899"/>
            <a:ext cx="230285" cy="2163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Egyenes összekötő nyíllal 23"/>
          <p:cNvCxnSpPr>
            <a:endCxn id="22" idx="3"/>
          </p:cNvCxnSpPr>
          <p:nvPr/>
        </p:nvCxnSpPr>
        <p:spPr>
          <a:xfrm flipV="1">
            <a:off x="6846001" y="3354566"/>
            <a:ext cx="2084620" cy="25790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order derivative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389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Laplace operator</a:t>
                </a:r>
              </a:p>
              <a:p>
                <a:r>
                  <a:rPr lang="en-US" dirty="0" smtClean="0"/>
                  <a:t>Divergence of the gradient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Convolution matrix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Or a smoothed version less </a:t>
                </a:r>
                <a:r>
                  <a:rPr lang="en-US" dirty="0" smtClean="0"/>
                  <a:t>sensitive </a:t>
                </a:r>
                <a:r>
                  <a:rPr lang="en-US" dirty="0" smtClean="0"/>
                  <a:t>to noise: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3897"/>
              </a:xfrm>
              <a:blipFill>
                <a:blip r:embed="rId2"/>
                <a:stretch>
                  <a:fillRect l="-928" t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3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example 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pixel row:</a:t>
            </a:r>
          </a:p>
          <a:p>
            <a:endParaRPr lang="en-US" dirty="0" smtClean="0"/>
          </a:p>
          <a:p>
            <a:r>
              <a:rPr lang="en-US" dirty="0" smtClean="0"/>
              <a:t>First derivative:</a:t>
            </a:r>
          </a:p>
          <a:p>
            <a:endParaRPr lang="en-US" dirty="0" smtClean="0"/>
          </a:p>
          <a:p>
            <a:r>
              <a:rPr lang="en-US" dirty="0" smtClean="0"/>
              <a:t>Laplacian:</a:t>
            </a:r>
          </a:p>
          <a:p>
            <a:pPr lvl="1"/>
            <a:endParaRPr lang="en-US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57010"/>
              </p:ext>
            </p:extLst>
          </p:nvPr>
        </p:nvGraphicFramePr>
        <p:xfrm>
          <a:off x="1833217" y="2359623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377666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435315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4283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3272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216845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9179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28453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7927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59723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9520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6385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35484"/>
              </p:ext>
            </p:extLst>
          </p:nvPr>
        </p:nvGraphicFramePr>
        <p:xfrm>
          <a:off x="1833217" y="338335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377666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435315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4283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3272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216845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9179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28453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7927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59723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9520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6385"/>
                  </a:ext>
                </a:extLst>
              </a:tr>
            </a:tbl>
          </a:graphicData>
        </a:graphic>
      </p:graphicFrame>
      <p:sp>
        <p:nvSpPr>
          <p:cNvPr id="6" name="Ellipszis 5"/>
          <p:cNvSpPr/>
          <p:nvPr/>
        </p:nvSpPr>
        <p:spPr>
          <a:xfrm>
            <a:off x="4924409" y="4116635"/>
            <a:ext cx="1078826" cy="9517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11317"/>
              </p:ext>
            </p:extLst>
          </p:nvPr>
        </p:nvGraphicFramePr>
        <p:xfrm>
          <a:off x="1833217" y="4407085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377666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435315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4283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3272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216845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9179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28453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7927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59723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9520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6385"/>
                  </a:ext>
                </a:extLst>
              </a:tr>
            </a:tbl>
          </a:graphicData>
        </a:graphic>
      </p:graphicFrame>
      <p:sp>
        <p:nvSpPr>
          <p:cNvPr id="8" name="Ellipszis 7"/>
          <p:cNvSpPr/>
          <p:nvPr/>
        </p:nvSpPr>
        <p:spPr>
          <a:xfrm>
            <a:off x="1386078" y="4135931"/>
            <a:ext cx="2828113" cy="951739"/>
          </a:xfrm>
          <a:prstGeom prst="ellipse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6624000" y="4116634"/>
            <a:ext cx="3643122" cy="951739"/>
          </a:xfrm>
          <a:prstGeom prst="ellipse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églalap 9"/>
          <p:cNvSpPr/>
          <p:nvPr/>
        </p:nvSpPr>
        <p:spPr>
          <a:xfrm>
            <a:off x="3741719" y="5206264"/>
            <a:ext cx="382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crossing with high first derivative</a:t>
            </a:r>
            <a:endParaRPr lang="en-US" dirty="0"/>
          </a:p>
        </p:txBody>
      </p:sp>
      <p:sp>
        <p:nvSpPr>
          <p:cNvPr id="11" name="Téglalap 10"/>
          <p:cNvSpPr/>
          <p:nvPr/>
        </p:nvSpPr>
        <p:spPr>
          <a:xfrm>
            <a:off x="3741719" y="5962504"/>
            <a:ext cx="3762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Zero crossings with low first derivative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Egyenes összekötő nyíllal 12"/>
          <p:cNvCxnSpPr>
            <a:stCxn id="11" idx="3"/>
            <a:endCxn id="9" idx="4"/>
          </p:cNvCxnSpPr>
          <p:nvPr/>
        </p:nvCxnSpPr>
        <p:spPr>
          <a:xfrm flipV="1">
            <a:off x="7503839" y="5068373"/>
            <a:ext cx="941722" cy="107879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11" idx="1"/>
            <a:endCxn id="8" idx="4"/>
          </p:cNvCxnSpPr>
          <p:nvPr/>
        </p:nvCxnSpPr>
        <p:spPr>
          <a:xfrm flipH="1" flipV="1">
            <a:off x="2800135" y="5087670"/>
            <a:ext cx="941584" cy="10595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example II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pixel row:</a:t>
            </a:r>
          </a:p>
          <a:p>
            <a:endParaRPr lang="en-US" dirty="0" smtClean="0"/>
          </a:p>
          <a:p>
            <a:r>
              <a:rPr lang="en-US" dirty="0" smtClean="0"/>
              <a:t>First derivative:</a:t>
            </a:r>
          </a:p>
          <a:p>
            <a:endParaRPr lang="en-US" dirty="0" smtClean="0"/>
          </a:p>
          <a:p>
            <a:r>
              <a:rPr lang="en-US" dirty="0" smtClean="0"/>
              <a:t>Laplacian:</a:t>
            </a:r>
          </a:p>
          <a:p>
            <a:pPr lvl="1"/>
            <a:endParaRPr lang="en-US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87634"/>
              </p:ext>
            </p:extLst>
          </p:nvPr>
        </p:nvGraphicFramePr>
        <p:xfrm>
          <a:off x="1833217" y="2359623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377666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435315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4283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3272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216845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9179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28453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7927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59723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9520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6385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92173"/>
              </p:ext>
            </p:extLst>
          </p:nvPr>
        </p:nvGraphicFramePr>
        <p:xfrm>
          <a:off x="1833217" y="338335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377666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435315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4283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3272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216845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9179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28453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7927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59723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9520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6385"/>
                  </a:ext>
                </a:extLst>
              </a:tr>
            </a:tbl>
          </a:graphicData>
        </a:graphic>
      </p:graphicFrame>
      <p:sp>
        <p:nvSpPr>
          <p:cNvPr id="6" name="Ellipszis 5"/>
          <p:cNvSpPr/>
          <p:nvPr/>
        </p:nvSpPr>
        <p:spPr>
          <a:xfrm>
            <a:off x="5622779" y="4135930"/>
            <a:ext cx="369155" cy="9517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50580"/>
              </p:ext>
            </p:extLst>
          </p:nvPr>
        </p:nvGraphicFramePr>
        <p:xfrm>
          <a:off x="1833217" y="4407085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3776664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435315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04283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3272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216845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9179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28453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7927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659723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9520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-6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176385"/>
                  </a:ext>
                </a:extLst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3741719" y="5206264"/>
            <a:ext cx="479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crossing is between pixels: harder to detect!</a:t>
            </a:r>
            <a:endParaRPr lang="en-US" dirty="0"/>
          </a:p>
        </p:txBody>
      </p:sp>
      <p:sp>
        <p:nvSpPr>
          <p:cNvPr id="14" name="Téglalap 13"/>
          <p:cNvSpPr/>
          <p:nvPr/>
        </p:nvSpPr>
        <p:spPr>
          <a:xfrm>
            <a:off x="392232" y="5721500"/>
            <a:ext cx="11799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Laplacian works better on smooth edges.</a:t>
            </a:r>
          </a:p>
          <a:p>
            <a:r>
              <a:rPr lang="en-US" sz="2000" dirty="0" smtClean="0"/>
              <a:t>Laplace operator is usually not used on its own, as second order derivatives are </a:t>
            </a:r>
            <a:r>
              <a:rPr lang="en-US" sz="2000" dirty="0" smtClean="0"/>
              <a:t>sensitive </a:t>
            </a:r>
            <a:r>
              <a:rPr lang="en-US" sz="2000" dirty="0" smtClean="0"/>
              <a:t>to noise.</a:t>
            </a:r>
          </a:p>
          <a:p>
            <a:r>
              <a:rPr lang="en-US" sz="2000" dirty="0" smtClean="0"/>
              <a:t>Now we have two good reasons to </a:t>
            </a:r>
            <a:r>
              <a:rPr lang="en-US" sz="2000" dirty="0" err="1" smtClean="0"/>
              <a:t>prefilter</a:t>
            </a:r>
            <a:r>
              <a:rPr lang="en-US" sz="2000" dirty="0" smtClean="0"/>
              <a:t> (blur) image before using Laplace operator!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4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of Gaussian (</a:t>
            </a:r>
            <a:r>
              <a:rPr lang="en-US" dirty="0" err="1" smtClean="0"/>
              <a:t>LoG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175" y="1825625"/>
            <a:ext cx="7942328" cy="4351338"/>
          </a:xfrm>
        </p:spPr>
        <p:txBody>
          <a:bodyPr/>
          <a:lstStyle/>
          <a:p>
            <a:r>
              <a:rPr lang="en-US" dirty="0" smtClean="0"/>
              <a:t>Steps: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Smooth the image with Gaussian. (Can be a two pass separable filter.)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Apply Laplace operator.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Detect zero crossing with high first derivatives.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Optional: edge location can even be estimated with subpixel resolution.</a:t>
            </a:r>
          </a:p>
          <a:p>
            <a:pPr lvl="1"/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217" y="99392"/>
            <a:ext cx="2705792" cy="21567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214" y="2332538"/>
            <a:ext cx="2690087" cy="21820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15" y="4665973"/>
            <a:ext cx="2690087" cy="216574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240503" y="92354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40502" y="3238916"/>
            <a:ext cx="111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First</a:t>
            </a:r>
          </a:p>
          <a:p>
            <a:pPr algn="ctr"/>
            <a:r>
              <a:rPr lang="en-US" dirty="0" smtClean="0"/>
              <a:t>derivative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49113" y="5327752"/>
            <a:ext cx="2202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Second</a:t>
            </a:r>
          </a:p>
          <a:p>
            <a:pPr algn="ctr"/>
            <a:r>
              <a:rPr lang="en-US" dirty="0" smtClean="0"/>
              <a:t>Derivative</a:t>
            </a:r>
            <a:r>
              <a:rPr lang="hu-HU" dirty="0" smtClean="0"/>
              <a:t>,</a:t>
            </a:r>
          </a:p>
          <a:p>
            <a:pPr algn="ctr"/>
            <a:r>
              <a:rPr lang="hu-HU" dirty="0" err="1" smtClean="0"/>
              <a:t>Laplacian</a:t>
            </a:r>
            <a:r>
              <a:rPr lang="hu-HU" dirty="0" smtClean="0"/>
              <a:t> of Gaussian</a:t>
            </a:r>
            <a:endParaRPr lang="en-US" dirty="0" smtClean="0"/>
          </a:p>
          <a:p>
            <a:pPr algn="ctr"/>
            <a:r>
              <a:rPr lang="en-US" dirty="0" smtClean="0"/>
              <a:t>(Mexican hat)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Contour</a:t>
            </a:r>
            <a:r>
              <a:rPr lang="hu-HU" dirty="0" smtClean="0"/>
              <a:t> </a:t>
            </a:r>
            <a:r>
              <a:rPr lang="hu-HU" dirty="0" err="1" smtClean="0"/>
              <a:t>drawing</a:t>
            </a:r>
            <a:r>
              <a:rPr lang="hu-HU" dirty="0" smtClean="0"/>
              <a:t> in art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5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„The purpose of contour drawing is to emphasize the </a:t>
            </a:r>
            <a:r>
              <a:rPr lang="en-US" b="1" i="1" dirty="0" smtClean="0"/>
              <a:t>mass</a:t>
            </a:r>
            <a:r>
              <a:rPr lang="en-US" i="1" dirty="0" smtClean="0"/>
              <a:t> and </a:t>
            </a:r>
            <a:r>
              <a:rPr lang="en-US" b="1" i="1" dirty="0" smtClean="0"/>
              <a:t>volume</a:t>
            </a:r>
            <a:r>
              <a:rPr lang="en-US" i="1" dirty="0" smtClean="0"/>
              <a:t> of the subject rather than the detail; the focus is on the outlined </a:t>
            </a:r>
            <a:r>
              <a:rPr lang="en-US" b="1" i="1" dirty="0" smtClean="0"/>
              <a:t>shape</a:t>
            </a:r>
            <a:r>
              <a:rPr lang="en-US" i="1" dirty="0" smtClean="0"/>
              <a:t> of the subject and not the minor details.”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https://en.wikipedia.org/wiki/Contour_drawing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classic art several contour drawing techniques and exercises exist: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327185" y="4269651"/>
            <a:ext cx="5824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computer graphics, contour drawing technique is the most </a:t>
            </a:r>
            <a:r>
              <a:rPr lang="en-US" dirty="0" err="1" smtClean="0"/>
              <a:t>revelant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shows the main shape and edges of the scene omitting tone and fine geometric details. Compared to Blind/Timed drawings, contour drawings provide realistic representation of the subjects.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838200" y="4002847"/>
            <a:ext cx="4258491" cy="2497344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Blind Contour Drawing</a:t>
            </a:r>
            <a:endParaRPr lang="hu-H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Timed Drawing</a:t>
            </a:r>
            <a:endParaRPr lang="hu-H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Continuous Line Drawing</a:t>
            </a:r>
            <a:endParaRPr lang="hu-H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Contour drawing</a:t>
            </a:r>
            <a:endParaRPr lang="hu-HU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Cross contour drawing</a:t>
            </a:r>
            <a:endParaRPr lang="hu-H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Etc..</a:t>
            </a:r>
          </a:p>
        </p:txBody>
      </p:sp>
    </p:spTree>
    <p:extLst>
      <p:ext uri="{BB962C8B-B14F-4D97-AF65-F5344CB8AC3E}">
        <p14:creationId xmlns:p14="http://schemas.microsoft.com/office/powerpoint/2010/main" val="716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515600" cy="750948"/>
          </a:xfrm>
        </p:spPr>
        <p:txBody>
          <a:bodyPr/>
          <a:lstStyle/>
          <a:p>
            <a:r>
              <a:rPr lang="en-US" dirty="0" smtClean="0"/>
              <a:t>Laplacian of Gaussian result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55" y="750948"/>
            <a:ext cx="7966697" cy="4475836"/>
          </a:xfrm>
        </p:spPr>
      </p:pic>
      <p:sp>
        <p:nvSpPr>
          <p:cNvPr id="5" name="Téglalap 4"/>
          <p:cNvSpPr/>
          <p:nvPr/>
        </p:nvSpPr>
        <p:spPr>
          <a:xfrm>
            <a:off x="302779" y="5226784"/>
            <a:ext cx="11799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We have three parameters that should be fine tuned: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 for first derivative high peak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 for zero crossing (if searching for pixels with near zero values, as an alternative more sophisticated zero crossing search can be used at higher cost)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Gaussian kernel width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37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of Gaussians</a:t>
            </a:r>
            <a:r>
              <a:rPr lang="hu-HU" dirty="0" smtClean="0"/>
              <a:t> (</a:t>
            </a:r>
            <a:r>
              <a:rPr lang="hu-HU" dirty="0" err="1" smtClean="0"/>
              <a:t>DoG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54225"/>
            <a:ext cx="108762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Approximation of Laplacian of Gaussians</a:t>
            </a:r>
          </a:p>
          <a:p>
            <a:r>
              <a:rPr lang="en-US" dirty="0" smtClean="0"/>
              <a:t>Use the difference of two Gaussian blurs</a:t>
            </a:r>
          </a:p>
          <a:p>
            <a:pPr lvl="1"/>
            <a:r>
              <a:rPr lang="en-US" dirty="0" smtClean="0"/>
              <a:t>A Gaussian blur is a low pass filter</a:t>
            </a:r>
          </a:p>
          <a:p>
            <a:pPr lvl="1"/>
            <a:r>
              <a:rPr lang="en-US" dirty="0" smtClean="0"/>
              <a:t>A difference of two low pass filter is a band pass filter, just like the Laplacian</a:t>
            </a:r>
            <a:endParaRPr lang="hu-HU" dirty="0" smtClean="0"/>
          </a:p>
          <a:p>
            <a:pPr lvl="1"/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retinal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believed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extract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 and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endParaRPr lang="hu-HU" dirty="0" smtClean="0"/>
          </a:p>
          <a:p>
            <a:pPr lvl="2"/>
            <a:r>
              <a:rPr lang="hu-HU" dirty="0" err="1" smtClean="0"/>
              <a:t>Details</a:t>
            </a:r>
            <a:r>
              <a:rPr lang="hu-HU" dirty="0" smtClean="0"/>
              <a:t>: </a:t>
            </a:r>
            <a:r>
              <a:rPr lang="hu-HU" i="1" dirty="0" err="1"/>
              <a:t>Theory</a:t>
            </a:r>
            <a:r>
              <a:rPr lang="hu-HU" i="1" dirty="0"/>
              <a:t> of </a:t>
            </a:r>
            <a:r>
              <a:rPr lang="hu-HU" i="1" dirty="0" err="1"/>
              <a:t>edge</a:t>
            </a:r>
            <a:r>
              <a:rPr lang="hu-HU" i="1" dirty="0"/>
              <a:t> </a:t>
            </a:r>
            <a:r>
              <a:rPr lang="hu-HU" i="1" dirty="0" err="1" smtClean="0"/>
              <a:t>detection</a:t>
            </a:r>
            <a:r>
              <a:rPr lang="hu-HU" dirty="0"/>
              <a:t>,</a:t>
            </a:r>
            <a:r>
              <a:rPr lang="hu-HU" dirty="0" smtClean="0"/>
              <a:t> D. Marr, E. </a:t>
            </a:r>
            <a:r>
              <a:rPr lang="hu-HU" dirty="0" err="1" smtClean="0"/>
              <a:t>Hildreth</a:t>
            </a:r>
            <a:r>
              <a:rPr lang="hu-HU" dirty="0" smtClean="0"/>
              <a:t>, 1980.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://royalsocietypublishing.org/doi/pdf/10.1098/rspb.1980.0020</a:t>
            </a:r>
            <a:endParaRPr lang="en-US" dirty="0" smtClean="0"/>
          </a:p>
          <a:p>
            <a:r>
              <a:rPr lang="en-US" dirty="0" smtClean="0"/>
              <a:t>More efficient implementation (Gaussians are separable)</a:t>
            </a:r>
          </a:p>
          <a:p>
            <a:r>
              <a:rPr lang="en-US" dirty="0" smtClean="0"/>
              <a:t>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Smooth the image with Gaussian.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Smooth the image with Gaussian with different width.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Compute difference of two smooth image.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Detect zero crossing on difference image.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427" y="0"/>
            <a:ext cx="4123573" cy="30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5948" cy="1325563"/>
          </a:xfrm>
        </p:spPr>
        <p:txBody>
          <a:bodyPr/>
          <a:lstStyle/>
          <a:p>
            <a:r>
              <a:rPr lang="en-US" dirty="0" smtClean="0"/>
              <a:t>Difference of Gaussians Result</a:t>
            </a:r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37" y="3592231"/>
            <a:ext cx="5653635" cy="3176315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37" y="292441"/>
            <a:ext cx="5653635" cy="3176315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860308" y="1981177"/>
            <a:ext cx="4398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Using wider Gaussians extracts main structures (lower frequency band is kept)</a:t>
            </a:r>
            <a:endParaRPr lang="en-US" sz="2000" dirty="0"/>
          </a:p>
        </p:txBody>
      </p:sp>
      <p:sp>
        <p:nvSpPr>
          <p:cNvPr id="10" name="Téglalap 9"/>
          <p:cNvSpPr/>
          <p:nvPr/>
        </p:nvSpPr>
        <p:spPr>
          <a:xfrm>
            <a:off x="1763831" y="4200045"/>
            <a:ext cx="439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Using narrower Gaussians extracts fine details (high frequency band is kept)</a:t>
            </a:r>
            <a:endParaRPr lang="en-US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3" y="5180388"/>
            <a:ext cx="4272991" cy="165507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9908" y="5080855"/>
            <a:ext cx="33768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err="1"/>
              <a:t>XDoG</a:t>
            </a:r>
            <a:r>
              <a:rPr lang="en-US" sz="600" dirty="0"/>
              <a:t>: advanced image stylization with </a:t>
            </a:r>
            <a:r>
              <a:rPr lang="en-US" sz="600" dirty="0" err="1"/>
              <a:t>eXtended</a:t>
            </a:r>
            <a:r>
              <a:rPr lang="en-US" sz="600" dirty="0"/>
              <a:t> </a:t>
            </a:r>
            <a:r>
              <a:rPr lang="en-US" sz="600" dirty="0" smtClean="0"/>
              <a:t>Difference-of-Gaussians</a:t>
            </a:r>
            <a:r>
              <a:rPr lang="hu-HU" sz="600" dirty="0" smtClean="0"/>
              <a:t>, H. </a:t>
            </a:r>
            <a:r>
              <a:rPr lang="hu-HU" sz="600" dirty="0" err="1" smtClean="0"/>
              <a:t>Winnemöller</a:t>
            </a:r>
            <a:r>
              <a:rPr lang="hu-HU" sz="600" dirty="0" smtClean="0"/>
              <a:t>, NPAR11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87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Smooth</a:t>
            </a:r>
            <a:r>
              <a:rPr lang="hu-HU" dirty="0" smtClean="0"/>
              <a:t> </a:t>
            </a:r>
            <a:r>
              <a:rPr lang="hu-HU" dirty="0" err="1" smtClean="0"/>
              <a:t>thresholding</a:t>
            </a:r>
            <a:r>
              <a:rPr lang="hu-HU" dirty="0" smtClean="0"/>
              <a:t>: </a:t>
            </a:r>
            <a:r>
              <a:rPr lang="hu-HU" dirty="0" err="1" smtClean="0"/>
              <a:t>XDoG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X</a:t>
            </a:r>
            <a:r>
              <a:rPr lang="hu-HU" sz="2400" i="1" dirty="0" smtClean="0"/>
              <a:t>D</a:t>
            </a:r>
            <a:r>
              <a:rPr lang="en-US" sz="2400" i="1" dirty="0" smtClean="0"/>
              <a:t>o</a:t>
            </a:r>
            <a:r>
              <a:rPr lang="hu-HU" sz="2400" i="1" dirty="0" smtClean="0"/>
              <a:t>G</a:t>
            </a:r>
            <a:r>
              <a:rPr lang="en-US" sz="2400" i="1" dirty="0" smtClean="0"/>
              <a:t>: </a:t>
            </a:r>
            <a:r>
              <a:rPr lang="hu-HU" sz="2400" i="1" dirty="0" smtClean="0"/>
              <a:t>A</a:t>
            </a:r>
            <a:r>
              <a:rPr lang="en-US" sz="2400" i="1" dirty="0" err="1" smtClean="0"/>
              <a:t>dvanced</a:t>
            </a:r>
            <a:r>
              <a:rPr lang="en-US" sz="2400" i="1" dirty="0" smtClean="0"/>
              <a:t> </a:t>
            </a:r>
            <a:r>
              <a:rPr lang="hu-HU" sz="2400" i="1" dirty="0"/>
              <a:t>I</a:t>
            </a:r>
            <a:r>
              <a:rPr lang="en-US" sz="2400" i="1" dirty="0" smtClean="0"/>
              <a:t>mage </a:t>
            </a:r>
            <a:r>
              <a:rPr lang="hu-HU" sz="2400" i="1" dirty="0" smtClean="0"/>
              <a:t>S</a:t>
            </a:r>
            <a:r>
              <a:rPr lang="en-US" sz="2400" i="1" dirty="0" err="1" smtClean="0"/>
              <a:t>tylization</a:t>
            </a:r>
            <a:r>
              <a:rPr lang="en-US" sz="2400" i="1" dirty="0" smtClean="0"/>
              <a:t> </a:t>
            </a:r>
            <a:r>
              <a:rPr lang="en-US" sz="2400" i="1" dirty="0"/>
              <a:t>with </a:t>
            </a:r>
            <a:r>
              <a:rPr lang="hu-HU" sz="2400" i="1" dirty="0" smtClean="0"/>
              <a:t>E</a:t>
            </a:r>
            <a:r>
              <a:rPr lang="en-US" sz="2400" i="1" dirty="0" err="1" smtClean="0"/>
              <a:t>xtended</a:t>
            </a:r>
            <a:r>
              <a:rPr lang="en-US" sz="2400" i="1" dirty="0" smtClean="0"/>
              <a:t> </a:t>
            </a:r>
            <a:r>
              <a:rPr lang="hu-HU" sz="2400" i="1" dirty="0" smtClean="0"/>
              <a:t>D</a:t>
            </a:r>
            <a:r>
              <a:rPr lang="en-US" sz="2400" i="1" dirty="0" err="1" smtClean="0"/>
              <a:t>ifference</a:t>
            </a:r>
            <a:r>
              <a:rPr lang="en-US" sz="2400" i="1" dirty="0" smtClean="0"/>
              <a:t>-of-</a:t>
            </a:r>
            <a:r>
              <a:rPr lang="hu-HU" sz="2400" i="1" dirty="0" smtClean="0"/>
              <a:t>G</a:t>
            </a:r>
            <a:r>
              <a:rPr lang="en-US" sz="2400" i="1" dirty="0" err="1" smtClean="0"/>
              <a:t>aussians</a:t>
            </a:r>
            <a:r>
              <a:rPr lang="en-US" sz="2400" dirty="0" smtClean="0"/>
              <a:t>.</a:t>
            </a:r>
            <a:r>
              <a:rPr lang="hu-HU" sz="2400" dirty="0" smtClean="0"/>
              <a:t> H. </a:t>
            </a:r>
            <a:r>
              <a:rPr lang="en-US" sz="2400" dirty="0" err="1" smtClean="0"/>
              <a:t>Winnemöller</a:t>
            </a:r>
            <a:r>
              <a:rPr lang="hu-HU" sz="2400" dirty="0" smtClean="0"/>
              <a:t> NPAR</a:t>
            </a:r>
            <a:r>
              <a:rPr lang="en-US" sz="2400" dirty="0" smtClean="0"/>
              <a:t>, </a:t>
            </a:r>
            <a:r>
              <a:rPr lang="en-US" sz="2400" dirty="0"/>
              <a:t>2011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 lvl="1"/>
            <a:r>
              <a:rPr lang="hu-HU" sz="2000" dirty="0" err="1" smtClean="0"/>
              <a:t>XDoG</a:t>
            </a:r>
            <a:r>
              <a:rPr lang="hu-HU" sz="2000" dirty="0" smtClean="0"/>
              <a:t>: </a:t>
            </a:r>
            <a:r>
              <a:rPr lang="hu-HU" sz="2000" dirty="0" err="1" smtClean="0"/>
              <a:t>E</a:t>
            </a:r>
            <a:r>
              <a:rPr lang="hu-HU" sz="2000" b="1" dirty="0" err="1" smtClean="0"/>
              <a:t>x</a:t>
            </a:r>
            <a:r>
              <a:rPr lang="hu-HU" sz="2000" dirty="0" err="1" smtClean="0"/>
              <a:t>tended</a:t>
            </a:r>
            <a:r>
              <a:rPr lang="hu-HU" sz="2000" dirty="0" smtClean="0"/>
              <a:t> </a:t>
            </a:r>
            <a:r>
              <a:rPr lang="hu-HU" sz="2000" b="1" dirty="0" err="1" smtClean="0"/>
              <a:t>D</a:t>
            </a:r>
            <a:r>
              <a:rPr lang="hu-HU" sz="2000" dirty="0" err="1" smtClean="0"/>
              <a:t>ifference</a:t>
            </a:r>
            <a:r>
              <a:rPr lang="hu-HU" sz="2000" dirty="0" smtClean="0"/>
              <a:t>-</a:t>
            </a:r>
            <a:r>
              <a:rPr lang="hu-HU" sz="2000" b="1" dirty="0" smtClean="0"/>
              <a:t>o</a:t>
            </a:r>
            <a:r>
              <a:rPr lang="hu-HU" sz="2000" dirty="0" smtClean="0"/>
              <a:t>f-</a:t>
            </a:r>
            <a:r>
              <a:rPr lang="hu-HU" sz="2000" b="1" dirty="0" smtClean="0"/>
              <a:t>G</a:t>
            </a:r>
            <a:r>
              <a:rPr lang="hu-HU" sz="2000" dirty="0" smtClean="0"/>
              <a:t>aussians</a:t>
            </a:r>
            <a:endParaRPr lang="hu-HU" sz="2000" b="1" dirty="0" smtClean="0"/>
          </a:p>
          <a:p>
            <a:r>
              <a:rPr lang="hu-HU" sz="2400" dirty="0" smtClean="0"/>
              <a:t>Idea: </a:t>
            </a:r>
            <a:r>
              <a:rPr lang="hu-HU" sz="2400" dirty="0" err="1" smtClean="0"/>
              <a:t>use</a:t>
            </a:r>
            <a:r>
              <a:rPr lang="hu-HU" sz="2400" dirty="0" smtClean="0"/>
              <a:t> a </a:t>
            </a:r>
            <a:r>
              <a:rPr lang="hu-HU" sz="2400" dirty="0" err="1" smtClean="0"/>
              <a:t>smoothstep</a:t>
            </a:r>
            <a:r>
              <a:rPr lang="hu-HU" sz="2400" dirty="0" smtClean="0"/>
              <a:t> </a:t>
            </a:r>
            <a:r>
              <a:rPr lang="hu-HU" sz="2400" dirty="0" err="1" smtClean="0"/>
              <a:t>function</a:t>
            </a:r>
            <a:r>
              <a:rPr lang="hu-HU" sz="2400" dirty="0" smtClean="0"/>
              <a:t> </a:t>
            </a:r>
            <a:r>
              <a:rPr lang="hu-HU" sz="2400" dirty="0" err="1" smtClean="0"/>
              <a:t>instead</a:t>
            </a:r>
            <a:r>
              <a:rPr lang="hu-HU" sz="2400" dirty="0" smtClean="0"/>
              <a:t> of a </a:t>
            </a:r>
            <a:r>
              <a:rPr lang="hu-HU" sz="2400" dirty="0" err="1" smtClean="0"/>
              <a:t>step</a:t>
            </a:r>
            <a:r>
              <a:rPr lang="hu-HU" sz="2400" dirty="0" smtClean="0"/>
              <a:t> </a:t>
            </a:r>
            <a:r>
              <a:rPr lang="hu-HU" sz="2400" dirty="0" err="1" smtClean="0"/>
              <a:t>function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thresholding</a:t>
            </a:r>
            <a:endParaRPr lang="hu-HU" sz="2400" dirty="0" smtClean="0"/>
          </a:p>
          <a:p>
            <a:pPr lvl="1"/>
            <a:r>
              <a:rPr lang="hu-HU" sz="2000" dirty="0" err="1" smtClean="0"/>
              <a:t>Edges</a:t>
            </a:r>
            <a:r>
              <a:rPr lang="hu-HU" sz="2000" dirty="0" smtClean="0"/>
              <a:t>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binary</a:t>
            </a:r>
            <a:r>
              <a:rPr lang="hu-HU" sz="2000" dirty="0" smtClean="0"/>
              <a:t> </a:t>
            </a:r>
            <a:r>
              <a:rPr lang="hu-HU" sz="2000" dirty="0" err="1" smtClean="0"/>
              <a:t>anymore</a:t>
            </a:r>
            <a:r>
              <a:rPr lang="hu-HU" sz="2000" dirty="0" smtClean="0"/>
              <a:t>, </a:t>
            </a:r>
            <a:r>
              <a:rPr lang="hu-HU" sz="2000" dirty="0" err="1" smtClean="0"/>
              <a:t>so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edge</a:t>
            </a:r>
            <a:r>
              <a:rPr lang="hu-HU" sz="2000" dirty="0" smtClean="0"/>
              <a:t> map </a:t>
            </a:r>
            <a:r>
              <a:rPr lang="hu-HU" sz="2000" dirty="0" err="1" smtClean="0"/>
              <a:t>becomes</a:t>
            </a:r>
            <a:r>
              <a:rPr lang="hu-HU" sz="2000" dirty="0" smtClean="0"/>
              <a:t> </a:t>
            </a:r>
            <a:r>
              <a:rPr lang="hu-HU" sz="2000" dirty="0" err="1" smtClean="0"/>
              <a:t>softer</a:t>
            </a:r>
            <a:endParaRPr lang="en-US" sz="2000" dirty="0"/>
          </a:p>
        </p:txBody>
      </p:sp>
      <p:sp>
        <p:nvSpPr>
          <p:cNvPr id="6" name="Szabadkézi sokszög 5"/>
          <p:cNvSpPr/>
          <p:nvPr/>
        </p:nvSpPr>
        <p:spPr>
          <a:xfrm>
            <a:off x="1968467" y="3940162"/>
            <a:ext cx="2008313" cy="1427892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080" h="650240">
                <a:moveTo>
                  <a:pt x="0" y="650240"/>
                </a:moveTo>
                <a:lnTo>
                  <a:pt x="878061" y="645268"/>
                </a:lnTo>
                <a:lnTo>
                  <a:pt x="872202" y="6702"/>
                </a:lnTo>
                <a:lnTo>
                  <a:pt x="165608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1252538" y="5953295"/>
                <a:ext cx="12540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hu-HU" sz="1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threshold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38" y="5953295"/>
                <a:ext cx="1254061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al oldali kapcsos zárójel 7"/>
          <p:cNvSpPr/>
          <p:nvPr/>
        </p:nvSpPr>
        <p:spPr>
          <a:xfrm>
            <a:off x="2579600" y="5638031"/>
            <a:ext cx="280800" cy="936990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2796017" y="5645518"/>
                <a:ext cx="18381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1     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treshold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017" y="5645518"/>
                <a:ext cx="183813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2796016" y="6175689"/>
                <a:ext cx="12955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016" y="6175689"/>
                <a:ext cx="129554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5513342" y="5970407"/>
                <a:ext cx="12540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hu-HU" sz="1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threshold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42" y="5970407"/>
                <a:ext cx="1254061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al oldali kapcsos zárójel 11"/>
          <p:cNvSpPr/>
          <p:nvPr/>
        </p:nvSpPr>
        <p:spPr>
          <a:xfrm>
            <a:off x="7148731" y="5693778"/>
            <a:ext cx="280800" cy="936990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/>
              <p:cNvSpPr/>
              <p:nvPr/>
            </p:nvSpPr>
            <p:spPr>
              <a:xfrm>
                <a:off x="7347896" y="5701265"/>
                <a:ext cx="471183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1                                                                              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treshold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96" y="5701265"/>
                <a:ext cx="471183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7296138" y="6231436"/>
                <a:ext cx="4276427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hu-H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𝑠h𝑎𝑟𝑝𝑛𝑒𝑠𝑠</m:t>
                          </m:r>
                          <m:r>
                            <a:rPr lang="hu-H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hu-H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hu-H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𝑡h𝑟𝑒𝑠h𝑜𝑙𝑑</m:t>
                              </m:r>
                            </m:e>
                          </m:d>
                        </m:e>
                      </m:d>
                      <m: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hu-HU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38" y="6231436"/>
                <a:ext cx="4276427" cy="335476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zabadkézi sokszög 14"/>
          <p:cNvSpPr/>
          <p:nvPr/>
        </p:nvSpPr>
        <p:spPr>
          <a:xfrm>
            <a:off x="7341082" y="3940163"/>
            <a:ext cx="2277373" cy="1427892"/>
          </a:xfrm>
          <a:custGeom>
            <a:avLst/>
            <a:gdLst>
              <a:gd name="connsiteX0" fmla="*/ 0 w 2424023"/>
              <a:gd name="connsiteY0" fmla="*/ 1233578 h 1339038"/>
              <a:gd name="connsiteX1" fmla="*/ 681487 w 2424023"/>
              <a:gd name="connsiteY1" fmla="*/ 1242204 h 1339038"/>
              <a:gd name="connsiteX2" fmla="*/ 1388853 w 2424023"/>
              <a:gd name="connsiteY2" fmla="*/ 207034 h 1339038"/>
              <a:gd name="connsiteX3" fmla="*/ 2424023 w 2424023"/>
              <a:gd name="connsiteY3" fmla="*/ 0 h 1339038"/>
              <a:gd name="connsiteX0" fmla="*/ 0 w 2562046"/>
              <a:gd name="connsiteY0" fmla="*/ 1276710 h 1360138"/>
              <a:gd name="connsiteX1" fmla="*/ 819510 w 2562046"/>
              <a:gd name="connsiteY1" fmla="*/ 1242204 h 1360138"/>
              <a:gd name="connsiteX2" fmla="*/ 1526876 w 2562046"/>
              <a:gd name="connsiteY2" fmla="*/ 207034 h 1360138"/>
              <a:gd name="connsiteX3" fmla="*/ 2562046 w 2562046"/>
              <a:gd name="connsiteY3" fmla="*/ 0 h 1360138"/>
              <a:gd name="connsiteX0" fmla="*/ 0 w 2484408"/>
              <a:gd name="connsiteY0" fmla="*/ 1259458 h 1351201"/>
              <a:gd name="connsiteX1" fmla="*/ 741872 w 2484408"/>
              <a:gd name="connsiteY1" fmla="*/ 1242204 h 1351201"/>
              <a:gd name="connsiteX2" fmla="*/ 1449238 w 2484408"/>
              <a:gd name="connsiteY2" fmla="*/ 207034 h 1351201"/>
              <a:gd name="connsiteX3" fmla="*/ 2484408 w 2484408"/>
              <a:gd name="connsiteY3" fmla="*/ 0 h 1351201"/>
              <a:gd name="connsiteX0" fmla="*/ 0 w 2484408"/>
              <a:gd name="connsiteY0" fmla="*/ 1259458 h 1342780"/>
              <a:gd name="connsiteX1" fmla="*/ 741872 w 2484408"/>
              <a:gd name="connsiteY1" fmla="*/ 1242204 h 1342780"/>
              <a:gd name="connsiteX2" fmla="*/ 1449238 w 2484408"/>
              <a:gd name="connsiteY2" fmla="*/ 207034 h 1342780"/>
              <a:gd name="connsiteX3" fmla="*/ 2484408 w 2484408"/>
              <a:gd name="connsiteY3" fmla="*/ 0 h 1342780"/>
              <a:gd name="connsiteX0" fmla="*/ 0 w 2510287"/>
              <a:gd name="connsiteY0" fmla="*/ 1319843 h 1375003"/>
              <a:gd name="connsiteX1" fmla="*/ 767751 w 2510287"/>
              <a:gd name="connsiteY1" fmla="*/ 1242204 h 1375003"/>
              <a:gd name="connsiteX2" fmla="*/ 1475117 w 2510287"/>
              <a:gd name="connsiteY2" fmla="*/ 207034 h 1375003"/>
              <a:gd name="connsiteX3" fmla="*/ 2510287 w 2510287"/>
              <a:gd name="connsiteY3" fmla="*/ 0 h 1375003"/>
              <a:gd name="connsiteX0" fmla="*/ 0 w 2510287"/>
              <a:gd name="connsiteY0" fmla="*/ 1319843 h 1355305"/>
              <a:gd name="connsiteX1" fmla="*/ 767751 w 2510287"/>
              <a:gd name="connsiteY1" fmla="*/ 1242204 h 1355305"/>
              <a:gd name="connsiteX2" fmla="*/ 1475117 w 2510287"/>
              <a:gd name="connsiteY2" fmla="*/ 207034 h 1355305"/>
              <a:gd name="connsiteX3" fmla="*/ 2510287 w 2510287"/>
              <a:gd name="connsiteY3" fmla="*/ 0 h 1355305"/>
              <a:gd name="connsiteX0" fmla="*/ 0 w 2518913"/>
              <a:gd name="connsiteY0" fmla="*/ 1362975 h 1381277"/>
              <a:gd name="connsiteX1" fmla="*/ 776377 w 2518913"/>
              <a:gd name="connsiteY1" fmla="*/ 1242204 h 1381277"/>
              <a:gd name="connsiteX2" fmla="*/ 1483743 w 2518913"/>
              <a:gd name="connsiteY2" fmla="*/ 207034 h 1381277"/>
              <a:gd name="connsiteX3" fmla="*/ 2518913 w 2518913"/>
              <a:gd name="connsiteY3" fmla="*/ 0 h 1381277"/>
              <a:gd name="connsiteX0" fmla="*/ 0 w 2518913"/>
              <a:gd name="connsiteY0" fmla="*/ 1362975 h 1370417"/>
              <a:gd name="connsiteX1" fmla="*/ 776377 w 2518913"/>
              <a:gd name="connsiteY1" fmla="*/ 1242204 h 1370417"/>
              <a:gd name="connsiteX2" fmla="*/ 1483743 w 2518913"/>
              <a:gd name="connsiteY2" fmla="*/ 207034 h 1370417"/>
              <a:gd name="connsiteX3" fmla="*/ 2518913 w 2518913"/>
              <a:gd name="connsiteY3" fmla="*/ 0 h 1370417"/>
              <a:gd name="connsiteX0" fmla="*/ 0 w 2277373"/>
              <a:gd name="connsiteY0" fmla="*/ 1354380 h 1361822"/>
              <a:gd name="connsiteX1" fmla="*/ 776377 w 2277373"/>
              <a:gd name="connsiteY1" fmla="*/ 1233609 h 1361822"/>
              <a:gd name="connsiteX2" fmla="*/ 1483743 w 2277373"/>
              <a:gd name="connsiteY2" fmla="*/ 198439 h 1361822"/>
              <a:gd name="connsiteX3" fmla="*/ 2277373 w 2277373"/>
              <a:gd name="connsiteY3" fmla="*/ 31 h 13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373" h="1361822">
                <a:moveTo>
                  <a:pt x="0" y="1354380"/>
                </a:moveTo>
                <a:cubicBezTo>
                  <a:pt x="276765" y="1340720"/>
                  <a:pt x="529086" y="1426266"/>
                  <a:pt x="776377" y="1233609"/>
                </a:cubicBezTo>
                <a:cubicBezTo>
                  <a:pt x="1023668" y="1040952"/>
                  <a:pt x="1233577" y="404035"/>
                  <a:pt x="1483743" y="198439"/>
                </a:cubicBezTo>
                <a:cubicBezTo>
                  <a:pt x="1733909" y="-7157"/>
                  <a:pt x="1904999" y="31"/>
                  <a:pt x="2277373" y="3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Smooth</a:t>
            </a:r>
            <a:r>
              <a:rPr lang="hu-HU" dirty="0" smtClean="0"/>
              <a:t> </a:t>
            </a:r>
            <a:r>
              <a:rPr lang="hu-HU" dirty="0" err="1" smtClean="0"/>
              <a:t>thresholding</a:t>
            </a:r>
            <a:r>
              <a:rPr lang="hu-HU" dirty="0" smtClean="0"/>
              <a:t>: </a:t>
            </a:r>
            <a:r>
              <a:rPr lang="hu-HU" dirty="0" err="1" smtClean="0"/>
              <a:t>XDoG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2" y="2195998"/>
            <a:ext cx="5684926" cy="31968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64" y="2196000"/>
            <a:ext cx="5684924" cy="31968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981964" y="5392799"/>
            <a:ext cx="237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DoG</a:t>
            </a:r>
            <a:endParaRPr lang="hu-HU" dirty="0" smtClean="0"/>
          </a:p>
          <a:p>
            <a:pPr algn="ctr"/>
            <a:r>
              <a:rPr lang="hu-HU" dirty="0" err="1" smtClean="0"/>
              <a:t>Thresholding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step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7362813" y="5374792"/>
            <a:ext cx="336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XDoG</a:t>
            </a:r>
            <a:endParaRPr lang="hu-HU" dirty="0" smtClean="0"/>
          </a:p>
          <a:p>
            <a:pPr algn="ctr"/>
            <a:r>
              <a:rPr lang="hu-HU" dirty="0" err="1" smtClean="0"/>
              <a:t>Thresholding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smoothstep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color buffers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4709"/>
            <a:ext cx="10515600" cy="53532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RGB image stores color information.</a:t>
            </a:r>
          </a:p>
          <a:p>
            <a:r>
              <a:rPr lang="en-US" dirty="0" smtClean="0"/>
              <a:t>Edges appear at significant color differences.</a:t>
            </a:r>
          </a:p>
          <a:p>
            <a:r>
              <a:rPr lang="en-US" dirty="0" smtClean="0"/>
              <a:t>Color difference can be caused by lighting and texture. These edges are not always wanted.</a:t>
            </a:r>
          </a:p>
          <a:p>
            <a:r>
              <a:rPr lang="en-US" dirty="0" smtClean="0"/>
              <a:t>Object boundaries can have the same color: important edges will be lost.</a:t>
            </a:r>
          </a:p>
          <a:p>
            <a:r>
              <a:rPr lang="en-US" dirty="0" smtClean="0"/>
              <a:t>We can use images storing non color information as the basis of edge detection:</a:t>
            </a:r>
          </a:p>
          <a:p>
            <a:pPr lvl="1"/>
            <a:r>
              <a:rPr lang="en-US" dirty="0" smtClean="0"/>
              <a:t>Camera space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Camera space depth</a:t>
            </a:r>
          </a:p>
          <a:p>
            <a:pPr lvl="1"/>
            <a:r>
              <a:rPr lang="en-US" dirty="0" smtClean="0"/>
              <a:t>Object ID (not always available in render engines)</a:t>
            </a:r>
          </a:p>
          <a:p>
            <a:r>
              <a:rPr lang="en-US" dirty="0" smtClean="0"/>
              <a:t>They can provide much cleaner edges</a:t>
            </a:r>
          </a:p>
          <a:p>
            <a:r>
              <a:rPr lang="en-US" dirty="0" smtClean="0"/>
              <a:t>Method: Calculate gradient for depth, normal, color, etc. maps separately and use the maximum or sum of these gradients for edge detection.</a:t>
            </a:r>
          </a:p>
          <a:p>
            <a:r>
              <a:rPr lang="en-US" dirty="0" smtClean="0"/>
              <a:t>We have to find a good weighting for the separate gradients (normal gradients are probably in a smaller range than depth gradients)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936" y="132237"/>
            <a:ext cx="12002008" cy="7638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3" t="1319"/>
          <a:stretch/>
        </p:blipFill>
        <p:spPr>
          <a:xfrm>
            <a:off x="2981274" y="3970337"/>
            <a:ext cx="3483509" cy="2631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529" t="939" r="-1"/>
          <a:stretch/>
        </p:blipFill>
        <p:spPr>
          <a:xfrm>
            <a:off x="2981274" y="1000759"/>
            <a:ext cx="3536696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565" y="1493710"/>
            <a:ext cx="4450986" cy="4297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/>
          <p:cNvSpPr/>
          <p:nvPr/>
        </p:nvSpPr>
        <p:spPr>
          <a:xfrm>
            <a:off x="232347" y="896112"/>
            <a:ext cx="2528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Depth based contours</a:t>
            </a:r>
            <a:endParaRPr lang="en-US" sz="2000" dirty="0"/>
          </a:p>
        </p:txBody>
      </p:sp>
      <p:sp>
        <p:nvSpPr>
          <p:cNvPr id="10" name="Téglalap 9"/>
          <p:cNvSpPr/>
          <p:nvPr/>
        </p:nvSpPr>
        <p:spPr>
          <a:xfrm>
            <a:off x="361473" y="3959810"/>
            <a:ext cx="2638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Normal based contours</a:t>
            </a:r>
            <a:endParaRPr lang="en-US" sz="2000" dirty="0"/>
          </a:p>
        </p:txBody>
      </p:sp>
      <p:sp>
        <p:nvSpPr>
          <p:cNvPr id="11" name="Téglalap 10"/>
          <p:cNvSpPr/>
          <p:nvPr/>
        </p:nvSpPr>
        <p:spPr>
          <a:xfrm>
            <a:off x="7177566" y="5990655"/>
            <a:ext cx="4450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Combined depth and normal contours</a:t>
            </a:r>
          </a:p>
          <a:p>
            <a:pPr algn="ctr"/>
            <a:r>
              <a:rPr lang="en-US" sz="2000" dirty="0" smtClean="0"/>
              <a:t>Keep both features</a:t>
            </a:r>
            <a:endParaRPr lang="en-US" sz="2000" dirty="0"/>
          </a:p>
        </p:txBody>
      </p:sp>
      <p:sp>
        <p:nvSpPr>
          <p:cNvPr id="12" name="Ellipszis 11"/>
          <p:cNvSpPr/>
          <p:nvPr/>
        </p:nvSpPr>
        <p:spPr>
          <a:xfrm>
            <a:off x="3951459" y="4897119"/>
            <a:ext cx="254781" cy="5040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zis 12"/>
          <p:cNvSpPr/>
          <p:nvPr/>
        </p:nvSpPr>
        <p:spPr>
          <a:xfrm rot="5024811">
            <a:off x="3720954" y="2946747"/>
            <a:ext cx="254781" cy="5040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églalap 13"/>
          <p:cNvSpPr/>
          <p:nvPr/>
        </p:nvSpPr>
        <p:spPr>
          <a:xfrm>
            <a:off x="549524" y="1613673"/>
            <a:ext cx="2075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Lost edges due to small depth difference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40080" y="5149149"/>
            <a:ext cx="1856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Lost edges due to same orientation of surfaces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space methods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109" y="1690688"/>
            <a:ext cx="11095782" cy="4884517"/>
          </a:xfrm>
        </p:spPr>
        <p:txBody>
          <a:bodyPr>
            <a:noAutofit/>
          </a:bodyPr>
          <a:lstStyle/>
          <a:p>
            <a:r>
              <a:rPr lang="en-US" sz="3200" dirty="0" smtClean="0"/>
              <a:t>Main workflow</a:t>
            </a:r>
          </a:p>
          <a:p>
            <a:pPr lvl="1"/>
            <a:r>
              <a:rPr lang="en-US" sz="2800" dirty="0" smtClean="0"/>
              <a:t>Process triangle geometry</a:t>
            </a:r>
          </a:p>
          <a:p>
            <a:pPr lvl="1"/>
            <a:r>
              <a:rPr lang="en-US" sz="2800" dirty="0" smtClean="0"/>
              <a:t>Extract polylines or curves describing the contours from the geometry</a:t>
            </a:r>
          </a:p>
          <a:p>
            <a:pPr lvl="1"/>
            <a:r>
              <a:rPr lang="en-US" sz="2800" dirty="0" smtClean="0"/>
              <a:t>Send the lines through the graphics pipeline just like any other 3D objects</a:t>
            </a:r>
          </a:p>
          <a:p>
            <a:pPr lvl="1"/>
            <a:r>
              <a:rPr lang="en-US" sz="2800" dirty="0" smtClean="0"/>
              <a:t>Lines can be rendered as line primitives or</a:t>
            </a:r>
          </a:p>
          <a:p>
            <a:pPr lvl="1"/>
            <a:r>
              <a:rPr lang="en-US" sz="2800" dirty="0" smtClean="0"/>
              <a:t>Lines are converted to line strips/rib</a:t>
            </a:r>
            <a:r>
              <a:rPr lang="hu-HU" sz="2800" dirty="0" smtClean="0"/>
              <a:t>b</a:t>
            </a:r>
            <a:r>
              <a:rPr lang="en-US" sz="2800" dirty="0" err="1" smtClean="0"/>
              <a:t>ons</a:t>
            </a:r>
            <a:r>
              <a:rPr lang="en-US" sz="2800" dirty="0" smtClean="0"/>
              <a:t> (in camera space to face the camera)</a:t>
            </a:r>
          </a:p>
          <a:p>
            <a:pPr lvl="1"/>
            <a:r>
              <a:rPr lang="en-US" sz="2800" dirty="0" smtClean="0"/>
              <a:t>Strips can be textured with artist given line texture</a:t>
            </a:r>
          </a:p>
          <a:p>
            <a:pPr lvl="1"/>
            <a:r>
              <a:rPr lang="en-US" sz="2800" dirty="0" smtClean="0"/>
              <a:t>Texture is typically semi-transparent (alpha blending)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04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extract contours from triangle geometry?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Contours are related to specific geometric features</a:t>
            </a:r>
          </a:p>
          <a:p>
            <a:r>
              <a:rPr lang="en-US" dirty="0" smtClean="0"/>
              <a:t>Extracting contours use</a:t>
            </a:r>
            <a:r>
              <a:rPr lang="hu-HU" dirty="0" smtClean="0"/>
              <a:t>s</a:t>
            </a:r>
            <a:r>
              <a:rPr lang="en-US" dirty="0" smtClean="0"/>
              <a:t> the theory of differential geometry</a:t>
            </a:r>
          </a:p>
          <a:p>
            <a:r>
              <a:rPr lang="en-US" dirty="0" smtClean="0"/>
              <a:t>Very basics:</a:t>
            </a:r>
          </a:p>
          <a:p>
            <a:pPr lvl="1"/>
            <a:r>
              <a:rPr lang="en-US" dirty="0" smtClean="0"/>
              <a:t>The first order approximation of a surface is its tangent plane, defined by its normal vector (</a:t>
            </a:r>
            <a:r>
              <a:rPr lang="en-US" dirty="0" err="1" smtClean="0"/>
              <a:t>normals</a:t>
            </a:r>
            <a:r>
              <a:rPr lang="en-US" dirty="0" smtClean="0"/>
              <a:t> = first order derivatives of the surface)</a:t>
            </a:r>
          </a:p>
          <a:p>
            <a:pPr lvl="1"/>
            <a:r>
              <a:rPr lang="en-US" dirty="0" smtClean="0"/>
              <a:t>The derivatives of normal vectors define second order features: curvature</a:t>
            </a:r>
            <a:endParaRPr lang="en-US" dirty="0"/>
          </a:p>
        </p:txBody>
      </p:sp>
      <p:sp>
        <p:nvSpPr>
          <p:cNvPr id="6" name="Szabadkézi sokszög 5"/>
          <p:cNvSpPr/>
          <p:nvPr/>
        </p:nvSpPr>
        <p:spPr>
          <a:xfrm>
            <a:off x="2221972" y="4897487"/>
            <a:ext cx="2011680" cy="1419517"/>
          </a:xfrm>
          <a:custGeom>
            <a:avLst/>
            <a:gdLst>
              <a:gd name="connsiteX0" fmla="*/ 0 w 2011680"/>
              <a:gd name="connsiteY0" fmla="*/ 1393391 h 1419517"/>
              <a:gd name="connsiteX1" fmla="*/ 1001486 w 2011680"/>
              <a:gd name="connsiteY1" fmla="*/ 20 h 1419517"/>
              <a:gd name="connsiteX2" fmla="*/ 2011680 w 2011680"/>
              <a:gd name="connsiteY2" fmla="*/ 1419517 h 1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80" h="1419517">
                <a:moveTo>
                  <a:pt x="0" y="1393391"/>
                </a:moveTo>
                <a:cubicBezTo>
                  <a:pt x="333103" y="694528"/>
                  <a:pt x="666206" y="-4334"/>
                  <a:pt x="1001486" y="20"/>
                </a:cubicBezTo>
                <a:cubicBezTo>
                  <a:pt x="1336766" y="4374"/>
                  <a:pt x="1928949" y="1161163"/>
                  <a:pt x="2011680" y="141951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zis 6"/>
          <p:cNvSpPr/>
          <p:nvPr/>
        </p:nvSpPr>
        <p:spPr>
          <a:xfrm>
            <a:off x="2909934" y="4920347"/>
            <a:ext cx="600196" cy="6001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Egyenes összekötő 8"/>
          <p:cNvCxnSpPr>
            <a:endCxn id="7" idx="0"/>
          </p:cNvCxnSpPr>
          <p:nvPr/>
        </p:nvCxnSpPr>
        <p:spPr>
          <a:xfrm flipV="1">
            <a:off x="3210032" y="4920347"/>
            <a:ext cx="0" cy="300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170535" y="49068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5055446" y="4915243"/>
            <a:ext cx="2943297" cy="1419517"/>
          </a:xfrm>
          <a:custGeom>
            <a:avLst/>
            <a:gdLst>
              <a:gd name="connsiteX0" fmla="*/ 0 w 2011680"/>
              <a:gd name="connsiteY0" fmla="*/ 1393391 h 1419517"/>
              <a:gd name="connsiteX1" fmla="*/ 1001486 w 2011680"/>
              <a:gd name="connsiteY1" fmla="*/ 20 h 1419517"/>
              <a:gd name="connsiteX2" fmla="*/ 2011680 w 2011680"/>
              <a:gd name="connsiteY2" fmla="*/ 1419517 h 1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80" h="1419517">
                <a:moveTo>
                  <a:pt x="0" y="1393391"/>
                </a:moveTo>
                <a:cubicBezTo>
                  <a:pt x="333103" y="694528"/>
                  <a:pt x="666206" y="-4334"/>
                  <a:pt x="1001486" y="20"/>
                </a:cubicBezTo>
                <a:cubicBezTo>
                  <a:pt x="1336766" y="4374"/>
                  <a:pt x="1928949" y="1161163"/>
                  <a:pt x="2011680" y="141951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zis 11"/>
          <p:cNvSpPr/>
          <p:nvPr/>
        </p:nvSpPr>
        <p:spPr>
          <a:xfrm>
            <a:off x="5938480" y="4928745"/>
            <a:ext cx="1127575" cy="1127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Egyenes összekötő 12"/>
          <p:cNvCxnSpPr>
            <a:endCxn id="12" idx="0"/>
          </p:cNvCxnSpPr>
          <p:nvPr/>
        </p:nvCxnSpPr>
        <p:spPr>
          <a:xfrm flipV="1">
            <a:off x="6502267" y="4928745"/>
            <a:ext cx="1" cy="563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502267" y="5065292"/>
            <a:ext cx="30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Szabadkézi sokszög 16"/>
          <p:cNvSpPr/>
          <p:nvPr/>
        </p:nvSpPr>
        <p:spPr>
          <a:xfrm flipV="1">
            <a:off x="8511517" y="5255451"/>
            <a:ext cx="2943297" cy="1020309"/>
          </a:xfrm>
          <a:custGeom>
            <a:avLst/>
            <a:gdLst>
              <a:gd name="connsiteX0" fmla="*/ 0 w 2011680"/>
              <a:gd name="connsiteY0" fmla="*/ 1393391 h 1419517"/>
              <a:gd name="connsiteX1" fmla="*/ 1001486 w 2011680"/>
              <a:gd name="connsiteY1" fmla="*/ 20 h 1419517"/>
              <a:gd name="connsiteX2" fmla="*/ 2011680 w 2011680"/>
              <a:gd name="connsiteY2" fmla="*/ 1419517 h 141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80" h="1419517">
                <a:moveTo>
                  <a:pt x="0" y="1393391"/>
                </a:moveTo>
                <a:cubicBezTo>
                  <a:pt x="333103" y="694528"/>
                  <a:pt x="666206" y="-4334"/>
                  <a:pt x="1001486" y="20"/>
                </a:cubicBezTo>
                <a:cubicBezTo>
                  <a:pt x="1336766" y="4374"/>
                  <a:pt x="1928949" y="1161163"/>
                  <a:pt x="2011680" y="141951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llipszis 17"/>
          <p:cNvSpPr/>
          <p:nvPr/>
        </p:nvSpPr>
        <p:spPr>
          <a:xfrm>
            <a:off x="9419379" y="5148185"/>
            <a:ext cx="1127575" cy="1127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gyenes összekötő 18"/>
          <p:cNvCxnSpPr>
            <a:endCxn id="18" idx="0"/>
          </p:cNvCxnSpPr>
          <p:nvPr/>
        </p:nvCxnSpPr>
        <p:spPr>
          <a:xfrm flipV="1">
            <a:off x="9983166" y="5148185"/>
            <a:ext cx="1" cy="563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9983166" y="5284732"/>
            <a:ext cx="30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914854" y="5048385"/>
            <a:ext cx="333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3" name="Egyenes összekötő nyíllal 22"/>
          <p:cNvCxnSpPr/>
          <p:nvPr/>
        </p:nvCxnSpPr>
        <p:spPr>
          <a:xfrm flipV="1">
            <a:off x="3762355" y="4976746"/>
            <a:ext cx="396240" cy="3396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7462969" y="5093907"/>
            <a:ext cx="333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5" name="Egyenes összekötő nyíllal 24"/>
          <p:cNvCxnSpPr/>
          <p:nvPr/>
        </p:nvCxnSpPr>
        <p:spPr>
          <a:xfrm flipV="1">
            <a:off x="7310470" y="5022268"/>
            <a:ext cx="396240" cy="3396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8883605" y="5187920"/>
            <a:ext cx="333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flipV="1">
            <a:off x="8731106" y="5116281"/>
            <a:ext cx="396240" cy="3396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126640" y="4699304"/>
            <a:ext cx="201118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Curvature = 1/R</a:t>
            </a:r>
          </a:p>
          <a:p>
            <a:r>
              <a:rPr lang="en-US" sz="1600" dirty="0" smtClean="0"/>
              <a:t>Curvature at a point is the reciprocal of the radius of the circle that can tightly fit onto the curve at the given point.</a:t>
            </a:r>
            <a:endParaRPr lang="en-US" sz="16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294928" y="6338021"/>
            <a:ext cx="18657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Positive curvature</a:t>
            </a:r>
            <a:endParaRPr lang="en-US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579589" y="6311900"/>
            <a:ext cx="18657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Positive curvature</a:t>
            </a:r>
            <a:endParaRPr lang="en-US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9000684" y="6284229"/>
            <a:ext cx="19649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Negative curvature</a:t>
            </a:r>
            <a:endParaRPr lang="en-US" dirty="0"/>
          </a:p>
        </p:txBody>
      </p:sp>
      <p:sp>
        <p:nvSpPr>
          <p:cNvPr id="32" name="Ellipszis 31"/>
          <p:cNvSpPr/>
          <p:nvPr/>
        </p:nvSpPr>
        <p:spPr>
          <a:xfrm>
            <a:off x="3170535" y="4867145"/>
            <a:ext cx="84003" cy="84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Ellipszis 32"/>
          <p:cNvSpPr/>
          <p:nvPr/>
        </p:nvSpPr>
        <p:spPr>
          <a:xfrm>
            <a:off x="6460265" y="4864078"/>
            <a:ext cx="84003" cy="84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Ellipszis 33"/>
          <p:cNvSpPr/>
          <p:nvPr/>
        </p:nvSpPr>
        <p:spPr>
          <a:xfrm>
            <a:off x="9941162" y="6233758"/>
            <a:ext cx="84003" cy="8400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Curvatures and Principal curvatures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4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Curvature on a 3D surface is defined with respect to a direction in its tangent plane (normal curvature)</a:t>
            </a:r>
          </a:p>
          <a:p>
            <a:r>
              <a:rPr lang="en-US" dirty="0" smtClean="0"/>
              <a:t>Two special directions exists</a:t>
            </a:r>
          </a:p>
          <a:p>
            <a:pPr lvl="1"/>
            <a:r>
              <a:rPr lang="en-US" dirty="0" smtClean="0"/>
              <a:t>The direction where the surface has largest curvature</a:t>
            </a:r>
          </a:p>
          <a:p>
            <a:pPr lvl="1"/>
            <a:r>
              <a:rPr lang="en-US" dirty="0" smtClean="0"/>
              <a:t>The direction where the surface has smallest curvature</a:t>
            </a:r>
          </a:p>
          <a:p>
            <a:r>
              <a:rPr lang="en-US" dirty="0" smtClean="0"/>
              <a:t>These directions are called principal curvature directions</a:t>
            </a:r>
          </a:p>
          <a:p>
            <a:r>
              <a:rPr lang="en-US" dirty="0" smtClean="0"/>
              <a:t>The corresponding curvatures are the principal curvatures</a:t>
            </a:r>
          </a:p>
          <a:p>
            <a:r>
              <a:rPr lang="en-US" dirty="0" smtClean="0"/>
              <a:t>These two vectors are perpendicular</a:t>
            </a:r>
          </a:p>
          <a:p>
            <a:r>
              <a:rPr lang="en-US" dirty="0" smtClean="0"/>
              <a:t>Principal curvature directions and values are important geometric features that are commonly used in NPR techniques</a:t>
            </a:r>
          </a:p>
          <a:p>
            <a:r>
              <a:rPr lang="en-US" dirty="0" smtClean="0"/>
              <a:t>Not all geometries have principal curvature directions</a:t>
            </a:r>
          </a:p>
          <a:p>
            <a:pPr lvl="1"/>
            <a:r>
              <a:rPr lang="en-US" dirty="0" smtClean="0"/>
              <a:t>Planes have zero curvature, and no principal directions</a:t>
            </a:r>
          </a:p>
          <a:p>
            <a:pPr lvl="1"/>
            <a:r>
              <a:rPr lang="en-US" dirty="0" smtClean="0"/>
              <a:t>A sphere has the same curvature in all directions, thus has no principal direction</a:t>
            </a:r>
            <a:endParaRPr lang="en-US" dirty="0"/>
          </a:p>
        </p:txBody>
      </p:sp>
      <p:pic>
        <p:nvPicPr>
          <p:cNvPr id="1026" name="Picture 2" descr="https://upload.wikimedia.org/wikipedia/commons/thumb/e/eb/Minimal_surface_curvature_planes-en.svg/300px-Minimal_surface_curvature_planes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50" y="2373988"/>
            <a:ext cx="2961317" cy="20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655570" y="4286833"/>
            <a:ext cx="974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err="1" smtClean="0"/>
              <a:t>Source</a:t>
            </a:r>
            <a:r>
              <a:rPr lang="hu-HU" sz="800" dirty="0" smtClean="0"/>
              <a:t>: </a:t>
            </a:r>
            <a:r>
              <a:rPr lang="hu-HU" sz="800" dirty="0" err="1" smtClean="0"/>
              <a:t>Wikipedia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79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drawing in art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9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„The purpose of contour drawing is to emphasize the </a:t>
            </a:r>
            <a:r>
              <a:rPr lang="en-US" b="1" i="1" dirty="0" smtClean="0"/>
              <a:t>mass</a:t>
            </a:r>
            <a:r>
              <a:rPr lang="en-US" i="1" dirty="0" smtClean="0"/>
              <a:t> and </a:t>
            </a:r>
            <a:r>
              <a:rPr lang="en-US" b="1" i="1" dirty="0" smtClean="0"/>
              <a:t>volume</a:t>
            </a:r>
            <a:r>
              <a:rPr lang="en-US" i="1" dirty="0" smtClean="0"/>
              <a:t> of the subject rather than the detail; the focus is on the outlined </a:t>
            </a:r>
            <a:r>
              <a:rPr lang="en-US" b="1" i="1" dirty="0" smtClean="0"/>
              <a:t>shape</a:t>
            </a:r>
            <a:r>
              <a:rPr lang="en-US" i="1" dirty="0" smtClean="0"/>
              <a:t> of the subject and not the minor details.”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https://en.wikipedia.org/wiki/Contour_drawing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classic art several contour drawing techniques and exercises exist.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églalap 3"/>
          <p:cNvSpPr/>
          <p:nvPr/>
        </p:nvSpPr>
        <p:spPr>
          <a:xfrm>
            <a:off x="1179442" y="4566887"/>
            <a:ext cx="9157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For details see:</a:t>
            </a:r>
          </a:p>
          <a:p>
            <a:r>
              <a:rPr lang="en-US" sz="2800" dirty="0" smtClean="0"/>
              <a:t>https://www.studentartguide.com/articles/line-drawings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3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occluding contours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Occluding contours are the contours which represent depth discontinuities perceived at the rendered image</a:t>
            </a:r>
          </a:p>
          <a:p>
            <a:r>
              <a:rPr lang="en-US" dirty="0" smtClean="0"/>
              <a:t>As they depend on the viewpoint, they can not be pre</a:t>
            </a:r>
            <a:r>
              <a:rPr lang="hu-HU" dirty="0" smtClean="0"/>
              <a:t>p</a:t>
            </a:r>
            <a:r>
              <a:rPr lang="en-US" dirty="0" err="1" smtClean="0"/>
              <a:t>rocessed</a:t>
            </a:r>
            <a:r>
              <a:rPr lang="en-US" dirty="0" smtClean="0"/>
              <a:t>: must be recalculated if the viewpoint changes</a:t>
            </a:r>
          </a:p>
          <a:p>
            <a:r>
              <a:rPr lang="en-US" dirty="0" smtClean="0"/>
              <a:t>Assuming a smooth, closed surface depth discontinuities can only happen where the surface turns away from the camera</a:t>
            </a:r>
          </a:p>
        </p:txBody>
      </p:sp>
    </p:spTree>
    <p:extLst>
      <p:ext uri="{BB962C8B-B14F-4D97-AF65-F5344CB8AC3E}">
        <p14:creationId xmlns:p14="http://schemas.microsoft.com/office/powerpoint/2010/main" val="38509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occluding contours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722453" y="1395922"/>
                <a:ext cx="10515600" cy="21756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Assuming a smooth, closed surface depth discontinuities can only happen where the surface turns away from the camera</a:t>
                </a:r>
              </a:p>
              <a:p>
                <a:pPr lvl="1"/>
                <a:r>
                  <a:rPr lang="en-US" dirty="0" smtClean="0"/>
                  <a:t>Surfaces with green </a:t>
                </a:r>
                <a:r>
                  <a:rPr lang="en-US" dirty="0" err="1" smtClean="0"/>
                  <a:t>normals</a:t>
                </a:r>
                <a:r>
                  <a:rPr lang="en-US" dirty="0" smtClean="0"/>
                  <a:t>: facing toward the camera (front facing)</a:t>
                </a:r>
              </a:p>
              <a:p>
                <a:pPr lvl="1"/>
                <a:r>
                  <a:rPr lang="en-US" dirty="0" smtClean="0"/>
                  <a:t>Surfaces with blue </a:t>
                </a:r>
                <a:r>
                  <a:rPr lang="en-US" dirty="0" err="1" smtClean="0"/>
                  <a:t>normals</a:t>
                </a:r>
                <a:r>
                  <a:rPr lang="en-US" dirty="0" smtClean="0"/>
                  <a:t>: facing away the camera (back facing)</a:t>
                </a:r>
              </a:p>
              <a:p>
                <a:pPr lvl="1"/>
                <a:r>
                  <a:rPr lang="en-US" dirty="0" smtClean="0"/>
                  <a:t>Surface points with red </a:t>
                </a:r>
                <a:r>
                  <a:rPr lang="en-US" dirty="0" err="1" smtClean="0"/>
                  <a:t>normals</a:t>
                </a:r>
                <a:r>
                  <a:rPr lang="en-US" dirty="0" smtClean="0"/>
                  <a:t>: perpendicular to view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Surfaces with red </a:t>
                </a:r>
                <a:r>
                  <a:rPr lang="en-US" dirty="0" err="1" smtClean="0"/>
                  <a:t>normals</a:t>
                </a:r>
                <a:r>
                  <a:rPr lang="en-US" dirty="0" smtClean="0"/>
                  <a:t> are occluding contours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453" y="1395922"/>
                <a:ext cx="10515600" cy="2175669"/>
              </a:xfrm>
              <a:blipFill>
                <a:blip r:embed="rId2"/>
                <a:stretch>
                  <a:fillRect l="-928" t="-5602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63" y="3571591"/>
            <a:ext cx="6884903" cy="314092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970857" y="4804940"/>
            <a:ext cx="138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seen</a:t>
            </a:r>
          </a:p>
          <a:p>
            <a:r>
              <a:rPr lang="en-US" dirty="0" smtClean="0"/>
              <a:t>from camera</a:t>
            </a:r>
            <a:endParaRPr lang="en-US" dirty="0"/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>
          <a:xfrm flipH="1" flipV="1">
            <a:off x="9178724" y="5128105"/>
            <a:ext cx="79213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0037286" y="3849966"/>
            <a:ext cx="140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Occluding</a:t>
            </a:r>
          </a:p>
          <a:p>
            <a:r>
              <a:rPr lang="en-US" dirty="0" smtClean="0"/>
              <a:t>contour lines</a:t>
            </a:r>
            <a:endParaRPr lang="en-US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 flipV="1">
            <a:off x="8982866" y="4349847"/>
            <a:ext cx="987992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 flipV="1">
            <a:off x="7780020" y="4187044"/>
            <a:ext cx="2190839" cy="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6690167" y="4024242"/>
            <a:ext cx="3280692" cy="1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6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occluding contours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05281"/>
            <a:ext cx="10515600" cy="21742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Method I:</a:t>
            </a:r>
          </a:p>
          <a:p>
            <a:pPr lvl="1"/>
            <a:r>
              <a:rPr lang="en-US" dirty="0" smtClean="0"/>
              <a:t>Visit all edges of the triangle mesh</a:t>
            </a:r>
          </a:p>
          <a:p>
            <a:pPr lvl="1"/>
            <a:r>
              <a:rPr lang="en-US" dirty="0" smtClean="0"/>
              <a:t>If the edge connects a front and a back facing polygon it is part of an occluding contour</a:t>
            </a:r>
          </a:p>
          <a:p>
            <a:pPr lvl="1"/>
            <a:r>
              <a:rPr lang="en-US" dirty="0" smtClean="0"/>
              <a:t>Uses triangle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Can produce </a:t>
            </a:r>
            <a:r>
              <a:rPr lang="hu-HU" dirty="0" smtClean="0"/>
              <a:t>„</a:t>
            </a:r>
            <a:r>
              <a:rPr lang="en-US" dirty="0" smtClean="0"/>
              <a:t>zigzag</a:t>
            </a:r>
            <a:r>
              <a:rPr lang="hu-HU" dirty="0" smtClean="0"/>
              <a:t>”-</a:t>
            </a:r>
            <a:r>
              <a:rPr lang="en-US" dirty="0" err="1" smtClean="0"/>
              <a:t>ed</a:t>
            </a:r>
            <a:r>
              <a:rPr lang="en-US" dirty="0" smtClean="0"/>
              <a:t>, messy lines:</a:t>
            </a:r>
          </a:p>
          <a:p>
            <a:pPr lvl="1"/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3914457"/>
            <a:ext cx="10262552" cy="24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occluding contours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690688"/>
                <a:ext cx="10515600" cy="509016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Method II:</a:t>
                </a:r>
              </a:p>
              <a:p>
                <a:pPr lvl="1"/>
                <a:r>
                  <a:rPr lang="en-US" sz="2800" dirty="0" smtClean="0"/>
                  <a:t>Use smooth vertex </a:t>
                </a:r>
                <a:r>
                  <a:rPr lang="en-US" sz="2800" dirty="0" err="1" smtClean="0"/>
                  <a:t>normals</a:t>
                </a:r>
                <a:endParaRPr lang="en-US" sz="2800" dirty="0" smtClean="0"/>
              </a:p>
              <a:p>
                <a:pPr lvl="1"/>
                <a:r>
                  <a:rPr lang="en-US" sz="2800" dirty="0" smtClean="0"/>
                  <a:t>Interpolate them along triangle edges</a:t>
                </a:r>
              </a:p>
              <a:p>
                <a:pPr lvl="1"/>
                <a:r>
                  <a:rPr lang="en-US" sz="2800" dirty="0" smtClean="0"/>
                  <a:t>Find zero crossing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Can produce cleaner lines,</a:t>
                </a:r>
              </a:p>
              <a:p>
                <a:pPr lvl="1"/>
                <a:r>
                  <a:rPr lang="en-US" sz="2800" dirty="0" smtClean="0"/>
                  <a:t>but lines can run through back facing triangles, which makes occlusion handling more difficult</a:t>
                </a:r>
              </a:p>
              <a:p>
                <a:pPr lvl="1"/>
                <a:r>
                  <a:rPr lang="en-US" sz="2800" dirty="0" smtClean="0"/>
                  <a:t>Assumes smooth surface, hard edges are not possible</a:t>
                </a:r>
              </a:p>
              <a:p>
                <a:pPr lvl="1"/>
                <a:r>
                  <a:rPr lang="en-US" sz="2800" dirty="0" smtClean="0"/>
                  <a:t>Geometry should be finely tessellated, as lines go through triangles: large polygons are not good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690688"/>
                <a:ext cx="10515600" cy="5090160"/>
              </a:xfrm>
              <a:blipFill>
                <a:blip r:embed="rId2"/>
                <a:stretch>
                  <a:fillRect l="-1333" t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36" y="1671648"/>
            <a:ext cx="5150484" cy="2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5520" y="0"/>
            <a:ext cx="9530080" cy="1325563"/>
          </a:xfrm>
        </p:spPr>
        <p:txBody>
          <a:bodyPr/>
          <a:lstStyle/>
          <a:p>
            <a:r>
              <a:rPr lang="en-US" dirty="0" smtClean="0"/>
              <a:t>Bad examples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" y="1513840"/>
            <a:ext cx="9423603" cy="518223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109200" y="5171440"/>
            <a:ext cx="191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Lines go through large polygons (needs finer tessellation, and no sharp edges)</a:t>
            </a:r>
            <a:endParaRPr lang="en-US" dirty="0"/>
          </a:p>
        </p:txBody>
      </p:sp>
      <p:cxnSp>
        <p:nvCxnSpPr>
          <p:cNvPr id="10" name="Egyenes összekötő nyíllal 9"/>
          <p:cNvCxnSpPr>
            <a:stCxn id="8" idx="1"/>
          </p:cNvCxnSpPr>
          <p:nvPr/>
        </p:nvCxnSpPr>
        <p:spPr>
          <a:xfrm flipH="1">
            <a:off x="8128000" y="5910104"/>
            <a:ext cx="1981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9987280" y="1771173"/>
            <a:ext cx="191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Occlusion problems</a:t>
            </a:r>
            <a:endParaRPr lang="en-US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5648960" y="2079784"/>
            <a:ext cx="4305402" cy="13746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720" y="385445"/>
            <a:ext cx="2595880" cy="1325563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40" y="30480"/>
            <a:ext cx="7855580" cy="68053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022634"/>
            <a:ext cx="4145370" cy="31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Suggestive contours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Surface points that are not occluding contours but are close to them:</a:t>
                </a:r>
              </a:p>
              <a:p>
                <a:pPr marL="0" indent="0">
                  <a:buNone/>
                </a:pPr>
                <a:r>
                  <a:rPr lang="en-US" dirty="0" smtClean="0"/>
                  <a:t>changing view direction a little would make them occluding contours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is not zero, but close to zero, it has a local minimum</a:t>
                </a:r>
              </a:p>
              <a:p>
                <a:r>
                  <a:rPr lang="en-US" dirty="0" smtClean="0"/>
                  <a:t>Local minimum is where the derivative is zero</a:t>
                </a:r>
              </a:p>
              <a:p>
                <a:r>
                  <a:rPr lang="en-US" dirty="0" smtClean="0"/>
                  <a:t>We are examining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, the derivative of N is curvature, so suggestive contours are related to curvature</a:t>
                </a:r>
              </a:p>
              <a:p>
                <a:r>
                  <a:rPr lang="en-US" dirty="0" smtClean="0"/>
                  <a:t>Radial curvature: curvature along the view direction projected to the tangent plane</a:t>
                </a:r>
              </a:p>
              <a:p>
                <a:r>
                  <a:rPr lang="en-US" dirty="0" smtClean="0"/>
                  <a:t>Suggestive contours are zero values of radial curvatures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6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Suggestive contours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42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Detailed description of extracting suggestive contours is beyond the scope of this course.</a:t>
            </a:r>
          </a:p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078480"/>
            <a:ext cx="8673465" cy="35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Suggestive contours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31" y="1690688"/>
            <a:ext cx="8715057" cy="49532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933439" y="7921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Doug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DeCarlo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Adam Finkelstein,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Szymon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Rusinkiewicz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Anthony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Santella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i="1" u="sng" dirty="0">
                <a:solidFill>
                  <a:srgbClr val="0000DD"/>
                </a:solidFill>
                <a:latin typeface="Times New Roman" panose="02020603050405020304" pitchFamily="18" charset="0"/>
                <a:hlinkClick r:id="rId3"/>
              </a:rPr>
              <a:t>Suggestive Contours for Conveying Shape</a:t>
            </a:r>
            <a:r>
              <a:rPr lang="en-US" u="sng" dirty="0">
                <a:solidFill>
                  <a:srgbClr val="0000DD"/>
                </a:solidFill>
                <a:latin typeface="Times New Roman" panose="02020603050405020304" pitchFamily="18" charset="0"/>
                <a:hlinkClick r:id="rId3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ACM Transactions on Graphics (Proc. SIGGRAPH 2003)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22, No. 3, pp. 848-855, July 2003.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Ridges and Valleys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459865"/>
            <a:ext cx="10515600" cy="4351338"/>
          </a:xfrm>
        </p:spPr>
        <p:txBody>
          <a:bodyPr/>
          <a:lstStyle/>
          <a:p>
            <a:r>
              <a:rPr lang="en-US" dirty="0" smtClean="0"/>
              <a:t>Local minima/maxima of curvature, in principal curvature directions.</a:t>
            </a:r>
          </a:p>
          <a:p>
            <a:r>
              <a:rPr lang="en-US" dirty="0" smtClean="0"/>
              <a:t>Detailed description of extracting ridges and valleys is beyond the scope of this course. Example: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2939758"/>
            <a:ext cx="10119360" cy="37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139" y="115234"/>
            <a:ext cx="10515600" cy="1325563"/>
          </a:xfrm>
        </p:spPr>
        <p:txBody>
          <a:bodyPr/>
          <a:lstStyle/>
          <a:p>
            <a:r>
              <a:rPr lang="en-US" dirty="0" smtClean="0"/>
              <a:t>Contour drawing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1440797"/>
            <a:ext cx="5944937" cy="507409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95" y="1348199"/>
            <a:ext cx="4224639" cy="507409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591879" y="6514893"/>
            <a:ext cx="24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 of David </a:t>
            </a:r>
            <a:r>
              <a:rPr lang="en-US" dirty="0" err="1" smtClean="0"/>
              <a:t>Hockney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6544496" y="1227690"/>
            <a:ext cx="113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Sil</a:t>
            </a:r>
            <a:r>
              <a:rPr lang="hu-HU" dirty="0" err="1" smtClean="0"/>
              <a:t>ho</a:t>
            </a:r>
            <a:r>
              <a:rPr lang="en-US" dirty="0" err="1" smtClean="0"/>
              <a:t>uette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487326" y="1853879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boundaries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402677" y="2478901"/>
            <a:ext cx="15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changes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66172" y="2781525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Occlusion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182488" y="1669213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change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05290" y="3763902"/>
            <a:ext cx="165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Sharp edges</a:t>
            </a:r>
            <a:endParaRPr lang="hu-HU" dirty="0" smtClean="0"/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Ridges</a:t>
            </a:r>
            <a:r>
              <a:rPr lang="hu-HU" dirty="0" smtClean="0"/>
              <a:t>/</a:t>
            </a:r>
            <a:r>
              <a:rPr lang="hu-HU" dirty="0" err="1" smtClean="0"/>
              <a:t>valleys</a:t>
            </a:r>
            <a:r>
              <a:rPr lang="hu-HU" dirty="0" smtClean="0"/>
              <a:t>)</a:t>
            </a:r>
            <a:endParaRPr lang="en-US" dirty="0"/>
          </a:p>
        </p:txBody>
      </p:sp>
      <p:cxnSp>
        <p:nvCxnSpPr>
          <p:cNvPr id="14" name="Egyenes összekötő nyíllal 13"/>
          <p:cNvCxnSpPr>
            <a:stCxn id="8" idx="3"/>
          </p:cNvCxnSpPr>
          <p:nvPr/>
        </p:nvCxnSpPr>
        <p:spPr>
          <a:xfrm flipV="1">
            <a:off x="2401633" y="1853879"/>
            <a:ext cx="232083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0" idx="1"/>
          </p:cNvCxnSpPr>
          <p:nvPr/>
        </p:nvCxnSpPr>
        <p:spPr>
          <a:xfrm flipH="1">
            <a:off x="4479403" y="2966191"/>
            <a:ext cx="1886769" cy="25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0" idx="3"/>
          </p:cNvCxnSpPr>
          <p:nvPr/>
        </p:nvCxnSpPr>
        <p:spPr>
          <a:xfrm>
            <a:off x="7459741" y="2966191"/>
            <a:ext cx="1739949" cy="35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11163302" y="2848233"/>
            <a:ext cx="0" cy="180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 flipV="1">
            <a:off x="4718398" y="3532524"/>
            <a:ext cx="1826098" cy="46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7741920" y="4410233"/>
            <a:ext cx="1217809" cy="65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7" idx="1"/>
          </p:cNvCxnSpPr>
          <p:nvPr/>
        </p:nvCxnSpPr>
        <p:spPr>
          <a:xfrm flipH="1">
            <a:off x="4907666" y="1412356"/>
            <a:ext cx="1636830" cy="25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stCxn id="7" idx="2"/>
          </p:cNvCxnSpPr>
          <p:nvPr/>
        </p:nvCxnSpPr>
        <p:spPr>
          <a:xfrm>
            <a:off x="7114236" y="1597022"/>
            <a:ext cx="1728822" cy="145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11" idx="2"/>
          </p:cNvCxnSpPr>
          <p:nvPr/>
        </p:nvCxnSpPr>
        <p:spPr>
          <a:xfrm flipH="1">
            <a:off x="9414226" y="2038545"/>
            <a:ext cx="1474385" cy="635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6708270" y="129329"/>
            <a:ext cx="498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features that can be expressed with contours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strip generation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5" y="1590267"/>
            <a:ext cx="8952412" cy="2280067"/>
          </a:xfrm>
          <a:prstGeom prst="rect">
            <a:avLst/>
          </a:prstGeom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838200" y="4049485"/>
            <a:ext cx="10515600" cy="21274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Curves are first subdivided into polylines</a:t>
            </a:r>
          </a:p>
          <a:p>
            <a:r>
              <a:rPr lang="en-US" dirty="0" smtClean="0"/>
              <a:t>For each line segment of the polyline define its normal vector</a:t>
            </a:r>
          </a:p>
          <a:p>
            <a:r>
              <a:rPr lang="en-US" dirty="0" smtClean="0"/>
              <a:t>Extrude the line segment along its normal</a:t>
            </a:r>
          </a:p>
          <a:p>
            <a:r>
              <a:rPr lang="en-US" dirty="0" smtClean="0"/>
              <a:t>Each line segment is rendered as quad: two triangles</a:t>
            </a:r>
          </a:p>
          <a:p>
            <a:r>
              <a:rPr lang="en-US" dirty="0" smtClean="0"/>
              <a:t>The subdivision detail of curves affects line quality, especially at sharp corners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strip textured rendering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38" y="1690688"/>
            <a:ext cx="7828704" cy="2128429"/>
          </a:xfrm>
          <a:prstGeom prst="rect">
            <a:avLst/>
          </a:prstGeom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838200" y="4049485"/>
            <a:ext cx="10515600" cy="26125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 strip vertices can have texture coordinates</a:t>
            </a:r>
          </a:p>
          <a:p>
            <a:r>
              <a:rPr lang="en-US" dirty="0" smtClean="0"/>
              <a:t>Line texture is possible</a:t>
            </a:r>
          </a:p>
          <a:p>
            <a:pPr lvl="1"/>
            <a:r>
              <a:rPr lang="en-US" dirty="0" smtClean="0"/>
              <a:t>Here three different texture was used to render the same contour line strip</a:t>
            </a:r>
          </a:p>
          <a:p>
            <a:r>
              <a:rPr lang="en-US" dirty="0" smtClean="0"/>
              <a:t>Assigning UV coordinates to vertices is not trivial</a:t>
            </a:r>
          </a:p>
          <a:p>
            <a:r>
              <a:rPr lang="en-US" dirty="0" smtClean="0"/>
              <a:t>If the contour is given as a series of connected line segments the UV coordinates can be assigned according to the arc length of the line</a:t>
            </a:r>
          </a:p>
          <a:p>
            <a:r>
              <a:rPr lang="en-US" dirty="0" smtClean="0"/>
              <a:t>If contours are extracted from the geometry as separate line segments, they should be preprocessed: we should reconnect them to form a continuous line 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stylization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4" y="1877876"/>
            <a:ext cx="5801784" cy="4351338"/>
          </a:xfrm>
        </p:spPr>
      </p:pic>
      <p:sp>
        <p:nvSpPr>
          <p:cNvPr id="6" name="Téglalap 5"/>
          <p:cNvSpPr/>
          <p:nvPr/>
        </p:nvSpPr>
        <p:spPr>
          <a:xfrm>
            <a:off x="139337" y="6308020"/>
            <a:ext cx="7332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Tamás</a:t>
            </a:r>
            <a:r>
              <a:rPr lang="en-US" sz="1200" dirty="0" smtClean="0"/>
              <a:t> </a:t>
            </a:r>
            <a:r>
              <a:rPr lang="en-US" sz="1200" dirty="0" err="1" smtClean="0"/>
              <a:t>Umenhoffer</a:t>
            </a:r>
            <a:r>
              <a:rPr lang="en-US" sz="1200" dirty="0" smtClean="0"/>
              <a:t>, </a:t>
            </a:r>
            <a:r>
              <a:rPr lang="en-US" sz="1200" dirty="0" err="1" smtClean="0"/>
              <a:t>Milán</a:t>
            </a:r>
            <a:r>
              <a:rPr lang="en-US" sz="1200" dirty="0" smtClean="0"/>
              <a:t> </a:t>
            </a:r>
            <a:r>
              <a:rPr lang="en-US" sz="1200" dirty="0" err="1" smtClean="0"/>
              <a:t>Magdics</a:t>
            </a:r>
            <a:r>
              <a:rPr lang="en-US" sz="1200" dirty="0" smtClean="0"/>
              <a:t>, </a:t>
            </a:r>
            <a:r>
              <a:rPr lang="en-US" sz="1200" dirty="0" err="1" smtClean="0"/>
              <a:t>Károly</a:t>
            </a:r>
            <a:r>
              <a:rPr lang="en-US" sz="1200" dirty="0" smtClean="0"/>
              <a:t> </a:t>
            </a:r>
            <a:r>
              <a:rPr lang="en-US" sz="1200" dirty="0" err="1" smtClean="0"/>
              <a:t>Zsolnai</a:t>
            </a:r>
            <a:r>
              <a:rPr lang="en-US" sz="1200" dirty="0" smtClean="0"/>
              <a:t>: Procedural Generation of Hand-drawn like Line Art</a:t>
            </a:r>
          </a:p>
          <a:p>
            <a:r>
              <a:rPr lang="en-US" sz="1200" dirty="0" smtClean="0"/>
              <a:t>https://www.researchgate.net/publication/228916295_Procedural_Generation_of_Hand-drawn_like_Line_Art</a:t>
            </a:r>
            <a:endParaRPr lang="en-US" sz="1200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7315200" y="1178560"/>
            <a:ext cx="4724400" cy="5591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lines are highly tessellated we can add unique stroke style to them</a:t>
            </a:r>
          </a:p>
          <a:p>
            <a:r>
              <a:rPr lang="en-US" dirty="0" smtClean="0"/>
              <a:t>This can be random displacement along line normal</a:t>
            </a:r>
          </a:p>
          <a:p>
            <a:r>
              <a:rPr lang="en-US" dirty="0" smtClean="0"/>
              <a:t>It can be given by an example (see image)</a:t>
            </a:r>
          </a:p>
          <a:p>
            <a:r>
              <a:rPr lang="en-US" dirty="0" smtClean="0"/>
              <a:t>Both stylization and texturing ha</a:t>
            </a:r>
            <a:r>
              <a:rPr lang="hu-HU" dirty="0" err="1" smtClean="0"/>
              <a:t>ve</a:t>
            </a:r>
            <a:r>
              <a:rPr lang="en-US" dirty="0" smtClean="0"/>
              <a:t> time coherency issues:</a:t>
            </a:r>
          </a:p>
          <a:p>
            <a:pPr lvl="1"/>
            <a:r>
              <a:rPr lang="en-US" dirty="0" smtClean="0"/>
              <a:t>UV coordinates and random displacements should be coherent between adjacent frames</a:t>
            </a:r>
          </a:p>
          <a:p>
            <a:pPr lvl="1"/>
            <a:r>
              <a:rPr lang="en-US" dirty="0" smtClean="0"/>
              <a:t>The problem is that lines can be split up or merged between two frames, thus arc length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8858"/>
            <a:ext cx="4367348" cy="6551022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55600" y="2621279"/>
            <a:ext cx="5648960" cy="3555683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contouring</a:t>
            </a:r>
            <a:endParaRPr lang="hu-HU" dirty="0" smtClean="0"/>
          </a:p>
          <a:p>
            <a:pPr marL="0" indent="0">
              <a:buNone/>
            </a:pPr>
            <a:r>
              <a:rPr lang="hu-HU" sz="2000" dirty="0" smtClean="0"/>
              <a:t>(</a:t>
            </a:r>
            <a:r>
              <a:rPr lang="hu-HU" sz="2000" dirty="0" err="1" smtClean="0"/>
              <a:t>rendering</a:t>
            </a:r>
            <a:r>
              <a:rPr lang="hu-HU" sz="2000" dirty="0" smtClean="0"/>
              <a:t> of </a:t>
            </a:r>
            <a:r>
              <a:rPr lang="hu-HU" sz="2000" dirty="0" err="1" smtClean="0"/>
              <a:t>hatching</a:t>
            </a:r>
            <a:r>
              <a:rPr lang="hu-HU" sz="2000" dirty="0" smtClean="0"/>
              <a:t> </a:t>
            </a:r>
            <a:r>
              <a:rPr lang="hu-HU" sz="2000" dirty="0" err="1" smtClean="0"/>
              <a:t>lines</a:t>
            </a:r>
            <a:r>
              <a:rPr lang="hu-HU" sz="2000" dirty="0" smtClean="0"/>
              <a:t> </a:t>
            </a:r>
            <a:r>
              <a:rPr lang="hu-HU" sz="2000" dirty="0" err="1" smtClean="0"/>
              <a:t>will</a:t>
            </a:r>
            <a:r>
              <a:rPr lang="hu-HU" sz="2000" dirty="0" smtClean="0"/>
              <a:t> be </a:t>
            </a:r>
            <a:r>
              <a:rPr lang="hu-HU" sz="2000" dirty="0" err="1" smtClean="0"/>
              <a:t>introduced</a:t>
            </a:r>
            <a:r>
              <a:rPr lang="hu-HU" sz="2000" dirty="0" smtClean="0"/>
              <a:t> </a:t>
            </a:r>
            <a:r>
              <a:rPr lang="hu-HU" sz="2000" dirty="0" err="1" smtClean="0"/>
              <a:t>later</a:t>
            </a:r>
            <a:r>
              <a:rPr lang="hu-HU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9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GPU friendly methods 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7651" y="1909605"/>
            <a:ext cx="7848600" cy="3724910"/>
          </a:xfrm>
        </p:spPr>
        <p:txBody>
          <a:bodyPr/>
          <a:lstStyle/>
          <a:p>
            <a:r>
              <a:rPr lang="en-US" dirty="0" smtClean="0"/>
              <a:t>Render silhouette outline around a specific object</a:t>
            </a:r>
          </a:p>
          <a:p>
            <a:r>
              <a:rPr lang="en-US" dirty="0" smtClean="0"/>
              <a:t>Two pass rendering</a:t>
            </a:r>
          </a:p>
          <a:p>
            <a:r>
              <a:rPr lang="en-US" dirty="0" smtClean="0"/>
              <a:t>First render with outline color</a:t>
            </a:r>
          </a:p>
          <a:p>
            <a:pPr lvl="1"/>
            <a:r>
              <a:rPr lang="en-US" dirty="0" smtClean="0"/>
              <a:t>Depth write turned off</a:t>
            </a:r>
          </a:p>
          <a:p>
            <a:pPr lvl="1"/>
            <a:r>
              <a:rPr lang="en-US" dirty="0" smtClean="0"/>
              <a:t>Object slightly scaled up (this scaling controls line width)</a:t>
            </a:r>
          </a:p>
          <a:p>
            <a:r>
              <a:rPr lang="en-US" dirty="0" smtClean="0"/>
              <a:t>Render the object as usual</a:t>
            </a:r>
          </a:p>
          <a:p>
            <a:pPr lvl="1"/>
            <a:r>
              <a:rPr lang="en-US" dirty="0" smtClean="0"/>
              <a:t>Depth write on</a:t>
            </a:r>
          </a:p>
          <a:p>
            <a:pPr lvl="1"/>
            <a:r>
              <a:rPr lang="en-US" dirty="0" smtClean="0"/>
              <a:t>No additional scaling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24" y="1582421"/>
            <a:ext cx="3399625" cy="429640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852160" y="6142592"/>
            <a:ext cx="620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http://wiki.unity3d.com/index.php/Silhouette-Outlined_Diffuse</a:t>
            </a:r>
          </a:p>
        </p:txBody>
      </p:sp>
    </p:spTree>
    <p:extLst>
      <p:ext uri="{BB962C8B-B14F-4D97-AF65-F5344CB8AC3E}">
        <p14:creationId xmlns:p14="http://schemas.microsoft.com/office/powerpoint/2010/main" val="19426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GPU friendly methods II.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7453" y="1805305"/>
            <a:ext cx="8305800" cy="4351338"/>
          </a:xfrm>
        </p:spPr>
        <p:txBody>
          <a:bodyPr/>
          <a:lstStyle/>
          <a:p>
            <a:r>
              <a:rPr lang="en-US" dirty="0" smtClean="0"/>
              <a:t>Triangle adjacency information can be stored in vertex buffers</a:t>
            </a:r>
          </a:p>
          <a:p>
            <a:r>
              <a:rPr lang="en-US" dirty="0" smtClean="0"/>
              <a:t>Occluding contours can be extracted in geometry </a:t>
            </a:r>
            <a:r>
              <a:rPr lang="en-US" dirty="0" err="1" smtClean="0"/>
              <a:t>shader</a:t>
            </a:r>
            <a:r>
              <a:rPr lang="en-US" dirty="0" smtClean="0"/>
              <a:t> (edges connecting back and front facing polygons)</a:t>
            </a:r>
          </a:p>
          <a:p>
            <a:r>
              <a:rPr lang="en-US" dirty="0" smtClean="0"/>
              <a:t>Contour edges can be extruded to line strips in geometry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Line texturing is tricky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519" y="3522503"/>
            <a:ext cx="2479825" cy="32583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504" y="88106"/>
            <a:ext cx="3241856" cy="34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GPU friendly methods III.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04920" cy="4351338"/>
              </a:xfrm>
            </p:spPr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 smtClean="0"/>
                  <a:t>Occluding contour detection in pixel </a:t>
                </a:r>
                <a:r>
                  <a:rPr lang="en-US" sz="2800" dirty="0" err="1" smtClean="0"/>
                  <a:t>shader</a:t>
                </a:r>
                <a:endParaRPr lang="en-US" sz="2800" dirty="0" smtClean="0"/>
              </a:p>
              <a:p>
                <a:r>
                  <a:rPr lang="en-US" dirty="0" smtClean="0"/>
                  <a:t>Check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in each fragment, return contour color if below threshold</a:t>
                </a:r>
              </a:p>
              <a:p>
                <a:r>
                  <a:rPr lang="en-US" dirty="0" smtClean="0"/>
                  <a:t>Quality depends on tessellation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04920" cy="4351338"/>
              </a:xfrm>
              <a:blipFill>
                <a:blip r:embed="rId2"/>
                <a:stretch>
                  <a:fillRect l="-288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37" y="1690688"/>
            <a:ext cx="7209448" cy="440340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10897" y="6186806"/>
            <a:ext cx="102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poly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171137" y="6186806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contour drawing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9280" y="2164080"/>
            <a:ext cx="6182360" cy="4551680"/>
          </a:xfrm>
        </p:spPr>
        <p:txBody>
          <a:bodyPr/>
          <a:lstStyle/>
          <a:p>
            <a:r>
              <a:rPr lang="en-US" dirty="0" smtClean="0"/>
              <a:t>Many fine art contour drawings are not realistic but abstract</a:t>
            </a:r>
          </a:p>
          <a:p>
            <a:r>
              <a:rPr lang="en-US" dirty="0" smtClean="0"/>
              <a:t>These are hard to reproduce with computer graphics</a:t>
            </a:r>
          </a:p>
          <a:p>
            <a:r>
              <a:rPr lang="en-US" dirty="0" smtClean="0"/>
              <a:t>Recent solutions use neural networks and machine learning</a:t>
            </a:r>
          </a:p>
          <a:p>
            <a:pPr marL="0" indent="0">
              <a:buNone/>
            </a:pPr>
            <a:r>
              <a:rPr lang="en-US" sz="1800" dirty="0" smtClean="0"/>
              <a:t>Leon A. </a:t>
            </a:r>
            <a:r>
              <a:rPr lang="en-US" sz="1800" dirty="0" err="1" smtClean="0"/>
              <a:t>Gatys</a:t>
            </a:r>
            <a:r>
              <a:rPr lang="en-US" sz="1800" dirty="0" smtClean="0"/>
              <a:t>, Alexander S. Ecker, Matthias </a:t>
            </a:r>
            <a:r>
              <a:rPr lang="en-US" sz="1800" dirty="0" err="1" smtClean="0"/>
              <a:t>Bethge</a:t>
            </a:r>
            <a:r>
              <a:rPr lang="en-US" sz="1800" dirty="0" smtClean="0"/>
              <a:t>: A Neural Algorithm of Artistic Style. Published in </a:t>
            </a:r>
            <a:r>
              <a:rPr lang="en-US" sz="1800" dirty="0" err="1" smtClean="0"/>
              <a:t>ArXiv</a:t>
            </a:r>
            <a:r>
              <a:rPr lang="en-US" sz="1800" dirty="0" smtClean="0"/>
              <a:t> 2015</a:t>
            </a:r>
            <a:endParaRPr lang="en-US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0" y="1472184"/>
            <a:ext cx="3444240" cy="47061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7059" y="6346428"/>
            <a:ext cx="47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Henri Matisse „...la </a:t>
            </a:r>
            <a:r>
              <a:rPr lang="en-US" dirty="0" err="1" smtClean="0"/>
              <a:t>torsem</a:t>
            </a:r>
            <a:r>
              <a:rPr lang="en-US" dirty="0" smtClean="0"/>
              <a:t> et  native </a:t>
            </a:r>
            <a:r>
              <a:rPr lang="en-US" dirty="0" err="1" smtClean="0"/>
              <a:t>nue</a:t>
            </a:r>
            <a:r>
              <a:rPr lang="en-US" dirty="0" smtClean="0"/>
              <a:t>...” 1932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outlines in 3D graphics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22400"/>
            <a:ext cx="5709920" cy="5364480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Image space</a:t>
            </a:r>
          </a:p>
          <a:p>
            <a:pPr lvl="1"/>
            <a:r>
              <a:rPr lang="en-US" dirty="0" smtClean="0"/>
              <a:t>Search for features on images</a:t>
            </a:r>
          </a:p>
          <a:p>
            <a:pPr lvl="1"/>
            <a:r>
              <a:rPr lang="en-US" dirty="0" smtClean="0"/>
              <a:t>RGB image is always present</a:t>
            </a:r>
          </a:p>
          <a:p>
            <a:pPr lvl="1"/>
            <a:r>
              <a:rPr lang="en-US" dirty="0" smtClean="0"/>
              <a:t>Additional images can be rendered:</a:t>
            </a:r>
          </a:p>
          <a:p>
            <a:pPr lvl="2"/>
            <a:r>
              <a:rPr lang="en-US" dirty="0" smtClean="0"/>
              <a:t>Depth</a:t>
            </a:r>
          </a:p>
          <a:p>
            <a:pPr lvl="2"/>
            <a:r>
              <a:rPr lang="en-US" dirty="0" smtClean="0"/>
              <a:t>Normal</a:t>
            </a:r>
          </a:p>
          <a:p>
            <a:pPr lvl="2"/>
            <a:r>
              <a:rPr lang="en-US" dirty="0" smtClean="0"/>
              <a:t>Object ID</a:t>
            </a:r>
          </a:p>
          <a:p>
            <a:pPr lvl="1"/>
            <a:r>
              <a:rPr lang="en-US" dirty="0" smtClean="0"/>
              <a:t>Edge detection algorithms used in image processing and computer vision</a:t>
            </a:r>
          </a:p>
          <a:p>
            <a:pPr lvl="1"/>
            <a:r>
              <a:rPr lang="en-US" dirty="0" smtClean="0"/>
              <a:t>Pro</a:t>
            </a:r>
          </a:p>
          <a:p>
            <a:pPr lvl="2"/>
            <a:r>
              <a:rPr lang="en-US" dirty="0" smtClean="0"/>
              <a:t>Can be done in a post process</a:t>
            </a:r>
          </a:p>
          <a:p>
            <a:pPr lvl="2"/>
            <a:r>
              <a:rPr lang="en-US" dirty="0" smtClean="0"/>
              <a:t>Original geometry is not needed</a:t>
            </a:r>
          </a:p>
          <a:p>
            <a:pPr lvl="2"/>
            <a:r>
              <a:rPr lang="en-US" dirty="0" smtClean="0"/>
              <a:t>We work on visible information only: occlusion is not a problem</a:t>
            </a:r>
          </a:p>
          <a:p>
            <a:pPr lvl="1"/>
            <a:r>
              <a:rPr lang="en-US" dirty="0" smtClean="0"/>
              <a:t>Con</a:t>
            </a:r>
          </a:p>
          <a:p>
            <a:pPr lvl="2"/>
            <a:r>
              <a:rPr lang="en-US" dirty="0" smtClean="0"/>
              <a:t>Line stylization is harder</a:t>
            </a:r>
          </a:p>
          <a:p>
            <a:pPr lvl="2"/>
            <a:r>
              <a:rPr lang="en-US" dirty="0" smtClean="0"/>
              <a:t>Time coherency can be a problem</a:t>
            </a:r>
          </a:p>
          <a:p>
            <a:pPr lvl="2"/>
            <a:r>
              <a:rPr lang="en-US" dirty="0" smtClean="0"/>
              <a:t>Hard to define „good” edges (false edges, missed edges)</a:t>
            </a:r>
          </a:p>
          <a:p>
            <a:pPr lvl="2"/>
            <a:r>
              <a:rPr lang="en-US" dirty="0" smtClean="0"/>
              <a:t>Sensitive </a:t>
            </a:r>
            <a:r>
              <a:rPr lang="en-US" dirty="0" smtClean="0"/>
              <a:t>to noise</a:t>
            </a:r>
          </a:p>
          <a:p>
            <a:pPr lvl="2"/>
            <a:endParaRPr lang="en-US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177280" y="1422400"/>
            <a:ext cx="5709920" cy="489712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Object space</a:t>
            </a:r>
          </a:p>
          <a:p>
            <a:pPr lvl="1"/>
            <a:r>
              <a:rPr lang="en-US" dirty="0" smtClean="0"/>
              <a:t>Search for features on the geometry (triangles)</a:t>
            </a:r>
          </a:p>
          <a:p>
            <a:pPr lvl="1"/>
            <a:r>
              <a:rPr lang="en-US" dirty="0" smtClean="0"/>
              <a:t>Use vertex data: position and normal</a:t>
            </a:r>
          </a:p>
          <a:p>
            <a:pPr lvl="1"/>
            <a:r>
              <a:rPr lang="en-US" dirty="0" smtClean="0"/>
              <a:t>Use topology data: triangle adjacency</a:t>
            </a:r>
          </a:p>
          <a:p>
            <a:pPr lvl="1"/>
            <a:r>
              <a:rPr lang="en-US" dirty="0" smtClean="0"/>
              <a:t>Based on differential geometry</a:t>
            </a:r>
          </a:p>
          <a:p>
            <a:pPr lvl="1"/>
            <a:r>
              <a:rPr lang="en-US" dirty="0" smtClean="0"/>
              <a:t>Pro</a:t>
            </a:r>
          </a:p>
          <a:p>
            <a:pPr lvl="2"/>
            <a:r>
              <a:rPr lang="en-US" dirty="0" smtClean="0"/>
              <a:t>High quality can be achieved</a:t>
            </a:r>
          </a:p>
          <a:p>
            <a:pPr lvl="2"/>
            <a:r>
              <a:rPr lang="en-US" dirty="0" smtClean="0"/>
              <a:t>Less false edges and edge misses</a:t>
            </a:r>
          </a:p>
          <a:p>
            <a:pPr lvl="2"/>
            <a:r>
              <a:rPr lang="en-US" dirty="0" smtClean="0"/>
              <a:t>Line stylization is easier</a:t>
            </a:r>
          </a:p>
          <a:p>
            <a:pPr lvl="1"/>
            <a:r>
              <a:rPr lang="en-US" dirty="0" smtClean="0"/>
              <a:t>Con</a:t>
            </a:r>
          </a:p>
          <a:p>
            <a:pPr lvl="2"/>
            <a:r>
              <a:rPr lang="en-US" dirty="0" smtClean="0"/>
              <a:t>Occlusion can be a problem</a:t>
            </a:r>
          </a:p>
          <a:p>
            <a:pPr lvl="2"/>
            <a:r>
              <a:rPr lang="en-US" dirty="0" smtClean="0"/>
              <a:t>Need geometry processing (deformable objects can not be preprocessed!)</a:t>
            </a:r>
          </a:p>
          <a:p>
            <a:pPr lvl="2"/>
            <a:r>
              <a:rPr lang="en-US" dirty="0" smtClean="0"/>
              <a:t>Color change contours can not be handled</a:t>
            </a:r>
          </a:p>
          <a:p>
            <a:pPr lvl="2"/>
            <a:r>
              <a:rPr lang="en-US" dirty="0" smtClean="0"/>
              <a:t>High quality lines need fine tessellation</a:t>
            </a:r>
          </a:p>
          <a:p>
            <a:pPr lvl="2"/>
            <a:r>
              <a:rPr lang="en-US" dirty="0" smtClean="0"/>
              <a:t>Most contour extracting methods assume smooth geometry (no hard edges)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space methods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edges on rendered images.</a:t>
            </a:r>
          </a:p>
          <a:p>
            <a:r>
              <a:rPr lang="en-US" dirty="0" smtClean="0"/>
              <a:t>Edge: significant local change in image intensity.</a:t>
            </a:r>
          </a:p>
          <a:p>
            <a:r>
              <a:rPr lang="en-US" dirty="0" smtClean="0"/>
              <a:t>Basic edge profile types (real edge can be a combination too):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6169" y="6231818"/>
            <a:ext cx="11879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cs typeface="Arial" panose="020B0604020202020204" pitchFamily="34" charset="0"/>
              </a:rPr>
              <a:t>Ramesh Jain,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cs typeface="Arial" panose="020B0604020202020204" pitchFamily="34" charset="0"/>
              </a:rPr>
              <a:t>Rangachar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cs typeface="Arial" panose="020B0604020202020204" pitchFamily="34" charset="0"/>
              </a:rPr>
              <a:t>Kasturi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cs typeface="Arial" panose="020B0604020202020204" pitchFamily="34" charset="0"/>
              </a:rPr>
              <a:t>, Brian G.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effectLst/>
                <a:cs typeface="Arial" panose="020B0604020202020204" pitchFamily="34" charset="0"/>
              </a:rPr>
              <a:t>Schunck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cs typeface="Arial" panose="020B0604020202020204" pitchFamily="34" charset="0"/>
              </a:rPr>
              <a:t>: Machine Vision. Published by McGraw-Hill, Inc., ISBN 0-07-032018-7, 1995</a:t>
            </a:r>
          </a:p>
          <a:p>
            <a:pPr lvl="0" algn="ctr"/>
            <a:r>
              <a:rPr lang="en-US" altLang="en-US" sz="1600" dirty="0" smtClean="0">
                <a:solidFill>
                  <a:srgbClr val="003366"/>
                </a:solidFill>
                <a:cs typeface="Arial" panose="020B0604020202020204" pitchFamily="34" charset="0"/>
              </a:rPr>
              <a:t>http://www.cse.usf.edu/~r1k/MachineVisionBook/MachineVision.pdf</a:t>
            </a:r>
            <a:endParaRPr lang="en-US" altLang="en-US" sz="160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838200" y="3811773"/>
            <a:ext cx="2153920" cy="1531417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080" h="650240">
                <a:moveTo>
                  <a:pt x="0" y="650240"/>
                </a:moveTo>
                <a:lnTo>
                  <a:pt x="878061" y="645268"/>
                </a:lnTo>
                <a:lnTo>
                  <a:pt x="872202" y="6702"/>
                </a:lnTo>
                <a:lnTo>
                  <a:pt x="165608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zabadkézi sokszög 9"/>
          <p:cNvSpPr/>
          <p:nvPr/>
        </p:nvSpPr>
        <p:spPr>
          <a:xfrm>
            <a:off x="3340615" y="3811773"/>
            <a:ext cx="2013527" cy="1531418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950" h="650240">
                <a:moveTo>
                  <a:pt x="0" y="650240"/>
                </a:moveTo>
                <a:lnTo>
                  <a:pt x="569011" y="646565"/>
                </a:lnTo>
                <a:lnTo>
                  <a:pt x="1274505" y="217"/>
                </a:lnTo>
                <a:lnTo>
                  <a:pt x="170295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zabadkézi sokszög 10"/>
          <p:cNvSpPr/>
          <p:nvPr/>
        </p:nvSpPr>
        <p:spPr>
          <a:xfrm>
            <a:off x="6069535" y="3811772"/>
            <a:ext cx="2120207" cy="1531419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  <a:gd name="connsiteX0" fmla="*/ 0 w 1702950"/>
              <a:gd name="connsiteY0" fmla="*/ 670775 h 670775"/>
              <a:gd name="connsiteX1" fmla="*/ 569011 w 1702950"/>
              <a:gd name="connsiteY1" fmla="*/ 667100 h 670775"/>
              <a:gd name="connsiteX2" fmla="*/ 565593 w 1702950"/>
              <a:gd name="connsiteY2" fmla="*/ 0 h 670775"/>
              <a:gd name="connsiteX3" fmla="*/ 1702950 w 1702950"/>
              <a:gd name="connsiteY3" fmla="*/ 20535 h 670775"/>
              <a:gd name="connsiteX0" fmla="*/ 0 w 1702950"/>
              <a:gd name="connsiteY0" fmla="*/ 670781 h 670781"/>
              <a:gd name="connsiteX1" fmla="*/ 569011 w 1702950"/>
              <a:gd name="connsiteY1" fmla="*/ 667106 h 670781"/>
              <a:gd name="connsiteX2" fmla="*/ 565593 w 1702950"/>
              <a:gd name="connsiteY2" fmla="*/ 6 h 670781"/>
              <a:gd name="connsiteX3" fmla="*/ 934193 w 1702950"/>
              <a:gd name="connsiteY3" fmla="*/ 63423 h 670781"/>
              <a:gd name="connsiteX4" fmla="*/ 1702950 w 1702950"/>
              <a:gd name="connsiteY4" fmla="*/ 20541 h 670781"/>
              <a:gd name="connsiteX0" fmla="*/ 0 w 1702950"/>
              <a:gd name="connsiteY0" fmla="*/ 670775 h 670775"/>
              <a:gd name="connsiteX1" fmla="*/ 569011 w 1702950"/>
              <a:gd name="connsiteY1" fmla="*/ 667100 h 670775"/>
              <a:gd name="connsiteX2" fmla="*/ 565593 w 1702950"/>
              <a:gd name="connsiteY2" fmla="*/ 0 h 670775"/>
              <a:gd name="connsiteX3" fmla="*/ 934193 w 1702950"/>
              <a:gd name="connsiteY3" fmla="*/ 4619 h 670775"/>
              <a:gd name="connsiteX4" fmla="*/ 1702950 w 1702950"/>
              <a:gd name="connsiteY4" fmla="*/ 20535 h 670775"/>
              <a:gd name="connsiteX0" fmla="*/ 0 w 946778"/>
              <a:gd name="connsiteY0" fmla="*/ 670775 h 670775"/>
              <a:gd name="connsiteX1" fmla="*/ 569011 w 946778"/>
              <a:gd name="connsiteY1" fmla="*/ 667100 h 670775"/>
              <a:gd name="connsiteX2" fmla="*/ 565593 w 946778"/>
              <a:gd name="connsiteY2" fmla="*/ 0 h 670775"/>
              <a:gd name="connsiteX3" fmla="*/ 934193 w 946778"/>
              <a:gd name="connsiteY3" fmla="*/ 4619 h 670775"/>
              <a:gd name="connsiteX4" fmla="*/ 946778 w 946778"/>
              <a:gd name="connsiteY4" fmla="*/ 670775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1793176 w 1793176"/>
              <a:gd name="connsiteY4" fmla="*/ 656940 h 670775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5611"/>
              <a:gd name="connsiteX1" fmla="*/ 569011 w 1793176"/>
              <a:gd name="connsiteY1" fmla="*/ 667100 h 675611"/>
              <a:gd name="connsiteX2" fmla="*/ 565593 w 1793176"/>
              <a:gd name="connsiteY2" fmla="*/ 0 h 675611"/>
              <a:gd name="connsiteX3" fmla="*/ 934193 w 1793176"/>
              <a:gd name="connsiteY3" fmla="*/ 4619 h 675611"/>
              <a:gd name="connsiteX4" fmla="*/ 968565 w 1793176"/>
              <a:gd name="connsiteY4" fmla="*/ 675611 h 675611"/>
              <a:gd name="connsiteX5" fmla="*/ 1793176 w 1793176"/>
              <a:gd name="connsiteY5" fmla="*/ 656940 h 675611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25600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25600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42786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0775 h 670775"/>
              <a:gd name="connsiteX1" fmla="*/ 569011 w 1793176"/>
              <a:gd name="connsiteY1" fmla="*/ 667100 h 670775"/>
              <a:gd name="connsiteX2" fmla="*/ 565593 w 1793176"/>
              <a:gd name="connsiteY2" fmla="*/ 0 h 670775"/>
              <a:gd name="connsiteX3" fmla="*/ 934193 w 1793176"/>
              <a:gd name="connsiteY3" fmla="*/ 4619 h 670775"/>
              <a:gd name="connsiteX4" fmla="*/ 942786 w 1793176"/>
              <a:gd name="connsiteY4" fmla="*/ 665235 h 670775"/>
              <a:gd name="connsiteX5" fmla="*/ 1793176 w 1793176"/>
              <a:gd name="connsiteY5" fmla="*/ 656940 h 670775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  <a:gd name="connsiteX0" fmla="*/ 0 w 1793176"/>
              <a:gd name="connsiteY0" fmla="*/ 673938 h 673938"/>
              <a:gd name="connsiteX1" fmla="*/ 569011 w 1793176"/>
              <a:gd name="connsiteY1" fmla="*/ 670263 h 673938"/>
              <a:gd name="connsiteX2" fmla="*/ 565593 w 1793176"/>
              <a:gd name="connsiteY2" fmla="*/ 3163 h 673938"/>
              <a:gd name="connsiteX3" fmla="*/ 932582 w 1793176"/>
              <a:gd name="connsiteY3" fmla="*/ 0 h 673938"/>
              <a:gd name="connsiteX4" fmla="*/ 942786 w 1793176"/>
              <a:gd name="connsiteY4" fmla="*/ 668398 h 673938"/>
              <a:gd name="connsiteX5" fmla="*/ 1793176 w 1793176"/>
              <a:gd name="connsiteY5" fmla="*/ 660103 h 6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176" h="673938">
                <a:moveTo>
                  <a:pt x="0" y="673938"/>
                </a:moveTo>
                <a:lnTo>
                  <a:pt x="569011" y="670263"/>
                </a:lnTo>
                <a:cubicBezTo>
                  <a:pt x="567872" y="447896"/>
                  <a:pt x="566732" y="225530"/>
                  <a:pt x="565593" y="3163"/>
                </a:cubicBezTo>
                <a:lnTo>
                  <a:pt x="932582" y="0"/>
                </a:lnTo>
                <a:cubicBezTo>
                  <a:pt x="930255" y="137052"/>
                  <a:pt x="944577" y="495462"/>
                  <a:pt x="942786" y="668398"/>
                </a:cubicBezTo>
                <a:lnTo>
                  <a:pt x="1793176" y="660103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zabadkézi sokszög 11"/>
          <p:cNvSpPr/>
          <p:nvPr/>
        </p:nvSpPr>
        <p:spPr>
          <a:xfrm>
            <a:off x="8538237" y="3811773"/>
            <a:ext cx="2816166" cy="1531418"/>
          </a:xfrm>
          <a:custGeom>
            <a:avLst/>
            <a:gdLst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83920 w 1656080"/>
              <a:gd name="connsiteY2" fmla="*/ 10160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6108 w 1656080"/>
              <a:gd name="connsiteY2" fmla="*/ 17078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83920 w 1656080"/>
              <a:gd name="connsiteY1" fmla="*/ 640080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872202 w 1656080"/>
              <a:gd name="connsiteY2" fmla="*/ 6702 h 650240"/>
              <a:gd name="connsiteX3" fmla="*/ 1656080 w 1656080"/>
              <a:gd name="connsiteY3" fmla="*/ 0 h 650240"/>
              <a:gd name="connsiteX0" fmla="*/ 0 w 1656080"/>
              <a:gd name="connsiteY0" fmla="*/ 653914 h 653914"/>
              <a:gd name="connsiteX1" fmla="*/ 878061 w 1656080"/>
              <a:gd name="connsiteY1" fmla="*/ 648942 h 653914"/>
              <a:gd name="connsiteX2" fmla="*/ 1450268 w 1656080"/>
              <a:gd name="connsiteY2" fmla="*/ 0 h 653914"/>
              <a:gd name="connsiteX3" fmla="*/ 1656080 w 1656080"/>
              <a:gd name="connsiteY3" fmla="*/ 3674 h 653914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448803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878061 w 1656080"/>
              <a:gd name="connsiteY1" fmla="*/ 645268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656080"/>
              <a:gd name="connsiteY0" fmla="*/ 650240 h 650240"/>
              <a:gd name="connsiteX1" fmla="*/ 569011 w 1656080"/>
              <a:gd name="connsiteY1" fmla="*/ 646565 h 650240"/>
              <a:gd name="connsiteX2" fmla="*/ 1274505 w 1656080"/>
              <a:gd name="connsiteY2" fmla="*/ 217 h 650240"/>
              <a:gd name="connsiteX3" fmla="*/ 1656080 w 1656080"/>
              <a:gd name="connsiteY3" fmla="*/ 0 h 650240"/>
              <a:gd name="connsiteX0" fmla="*/ 0 w 1702950"/>
              <a:gd name="connsiteY0" fmla="*/ 650240 h 650240"/>
              <a:gd name="connsiteX1" fmla="*/ 569011 w 1702950"/>
              <a:gd name="connsiteY1" fmla="*/ 646565 h 650240"/>
              <a:gd name="connsiteX2" fmla="*/ 1274505 w 1702950"/>
              <a:gd name="connsiteY2" fmla="*/ 217 h 650240"/>
              <a:gd name="connsiteX3" fmla="*/ 1702950 w 1702950"/>
              <a:gd name="connsiteY3" fmla="*/ 0 h 650240"/>
              <a:gd name="connsiteX0" fmla="*/ 0 w 2386083"/>
              <a:gd name="connsiteY0" fmla="*/ 650023 h 684610"/>
              <a:gd name="connsiteX1" fmla="*/ 569011 w 2386083"/>
              <a:gd name="connsiteY1" fmla="*/ 646348 h 684610"/>
              <a:gd name="connsiteX2" fmla="*/ 1274505 w 2386083"/>
              <a:gd name="connsiteY2" fmla="*/ 0 h 684610"/>
              <a:gd name="connsiteX3" fmla="*/ 2386083 w 2386083"/>
              <a:gd name="connsiteY3" fmla="*/ 684610 h 684610"/>
              <a:gd name="connsiteX0" fmla="*/ 0 w 2386083"/>
              <a:gd name="connsiteY0" fmla="*/ 650023 h 684610"/>
              <a:gd name="connsiteX1" fmla="*/ 569011 w 2386083"/>
              <a:gd name="connsiteY1" fmla="*/ 646348 h 684610"/>
              <a:gd name="connsiteX2" fmla="*/ 1274505 w 2386083"/>
              <a:gd name="connsiteY2" fmla="*/ 0 h 684610"/>
              <a:gd name="connsiteX3" fmla="*/ 1788369 w 2386083"/>
              <a:gd name="connsiteY3" fmla="*/ 663152 h 684610"/>
              <a:gd name="connsiteX4" fmla="*/ 2386083 w 2386083"/>
              <a:gd name="connsiteY4" fmla="*/ 684610 h 684610"/>
              <a:gd name="connsiteX0" fmla="*/ 0 w 2390379"/>
              <a:gd name="connsiteY0" fmla="*/ 650023 h 663152"/>
              <a:gd name="connsiteX1" fmla="*/ 569011 w 2390379"/>
              <a:gd name="connsiteY1" fmla="*/ 646348 h 663152"/>
              <a:gd name="connsiteX2" fmla="*/ 1274505 w 2390379"/>
              <a:gd name="connsiteY2" fmla="*/ 0 h 663152"/>
              <a:gd name="connsiteX3" fmla="*/ 1788369 w 2390379"/>
              <a:gd name="connsiteY3" fmla="*/ 663152 h 663152"/>
              <a:gd name="connsiteX4" fmla="*/ 2390379 w 2390379"/>
              <a:gd name="connsiteY4" fmla="*/ 660399 h 663152"/>
              <a:gd name="connsiteX0" fmla="*/ 0 w 2390379"/>
              <a:gd name="connsiteY0" fmla="*/ 650023 h 663152"/>
              <a:gd name="connsiteX1" fmla="*/ 569011 w 2390379"/>
              <a:gd name="connsiteY1" fmla="*/ 646348 h 663152"/>
              <a:gd name="connsiteX2" fmla="*/ 1274505 w 2390379"/>
              <a:gd name="connsiteY2" fmla="*/ 0 h 663152"/>
              <a:gd name="connsiteX3" fmla="*/ 1788369 w 2390379"/>
              <a:gd name="connsiteY3" fmla="*/ 663152 h 663152"/>
              <a:gd name="connsiteX4" fmla="*/ 2390379 w 2390379"/>
              <a:gd name="connsiteY4" fmla="*/ 660399 h 663152"/>
              <a:gd name="connsiteX0" fmla="*/ 0 w 2390379"/>
              <a:gd name="connsiteY0" fmla="*/ 650023 h 663152"/>
              <a:gd name="connsiteX1" fmla="*/ 569011 w 2390379"/>
              <a:gd name="connsiteY1" fmla="*/ 646348 h 663152"/>
              <a:gd name="connsiteX2" fmla="*/ 1274505 w 2390379"/>
              <a:gd name="connsiteY2" fmla="*/ 0 h 663152"/>
              <a:gd name="connsiteX3" fmla="*/ 1788369 w 2390379"/>
              <a:gd name="connsiteY3" fmla="*/ 663152 h 663152"/>
              <a:gd name="connsiteX4" fmla="*/ 2390379 w 2390379"/>
              <a:gd name="connsiteY4" fmla="*/ 660399 h 663152"/>
              <a:gd name="connsiteX0" fmla="*/ 0 w 2390379"/>
              <a:gd name="connsiteY0" fmla="*/ 650023 h 663152"/>
              <a:gd name="connsiteX1" fmla="*/ 569011 w 2390379"/>
              <a:gd name="connsiteY1" fmla="*/ 646348 h 663152"/>
              <a:gd name="connsiteX2" fmla="*/ 1085462 w 2390379"/>
              <a:gd name="connsiteY2" fmla="*/ 0 h 663152"/>
              <a:gd name="connsiteX3" fmla="*/ 1788369 w 2390379"/>
              <a:gd name="connsiteY3" fmla="*/ 663152 h 663152"/>
              <a:gd name="connsiteX4" fmla="*/ 2390379 w 2390379"/>
              <a:gd name="connsiteY4" fmla="*/ 660399 h 663152"/>
              <a:gd name="connsiteX0" fmla="*/ 0 w 2390379"/>
              <a:gd name="connsiteY0" fmla="*/ 3675 h 16804"/>
              <a:gd name="connsiteX1" fmla="*/ 569011 w 2390379"/>
              <a:gd name="connsiteY1" fmla="*/ 0 h 16804"/>
              <a:gd name="connsiteX2" fmla="*/ 1788369 w 2390379"/>
              <a:gd name="connsiteY2" fmla="*/ 16804 h 16804"/>
              <a:gd name="connsiteX3" fmla="*/ 2390379 w 2390379"/>
              <a:gd name="connsiteY3" fmla="*/ 14051 h 16804"/>
              <a:gd name="connsiteX0" fmla="*/ 0 w 2390379"/>
              <a:gd name="connsiteY0" fmla="*/ 0 h 13129"/>
              <a:gd name="connsiteX1" fmla="*/ 569011 w 2390379"/>
              <a:gd name="connsiteY1" fmla="*/ 6701 h 13129"/>
              <a:gd name="connsiteX2" fmla="*/ 1788369 w 2390379"/>
              <a:gd name="connsiteY2" fmla="*/ 13129 h 13129"/>
              <a:gd name="connsiteX3" fmla="*/ 2390379 w 2390379"/>
              <a:gd name="connsiteY3" fmla="*/ 10376 h 13129"/>
              <a:gd name="connsiteX0" fmla="*/ 0 w 2390379"/>
              <a:gd name="connsiteY0" fmla="*/ 379442 h 392571"/>
              <a:gd name="connsiteX1" fmla="*/ 569011 w 2390379"/>
              <a:gd name="connsiteY1" fmla="*/ 386143 h 392571"/>
              <a:gd name="connsiteX2" fmla="*/ 1236276 w 2390379"/>
              <a:gd name="connsiteY2" fmla="*/ 1 h 392571"/>
              <a:gd name="connsiteX3" fmla="*/ 1788369 w 2390379"/>
              <a:gd name="connsiteY3" fmla="*/ 392571 h 392571"/>
              <a:gd name="connsiteX4" fmla="*/ 2390379 w 2390379"/>
              <a:gd name="connsiteY4" fmla="*/ 389818 h 392571"/>
              <a:gd name="connsiteX0" fmla="*/ 0 w 2390379"/>
              <a:gd name="connsiteY0" fmla="*/ 379441 h 392570"/>
              <a:gd name="connsiteX1" fmla="*/ 569011 w 2390379"/>
              <a:gd name="connsiteY1" fmla="*/ 386142 h 392570"/>
              <a:gd name="connsiteX2" fmla="*/ 1236276 w 2390379"/>
              <a:gd name="connsiteY2" fmla="*/ 0 h 392570"/>
              <a:gd name="connsiteX3" fmla="*/ 1788369 w 2390379"/>
              <a:gd name="connsiteY3" fmla="*/ 392570 h 392570"/>
              <a:gd name="connsiteX4" fmla="*/ 2390379 w 2390379"/>
              <a:gd name="connsiteY4" fmla="*/ 389817 h 392570"/>
              <a:gd name="connsiteX0" fmla="*/ 0 w 2390379"/>
              <a:gd name="connsiteY0" fmla="*/ 379441 h 392570"/>
              <a:gd name="connsiteX1" fmla="*/ 569011 w 2390379"/>
              <a:gd name="connsiteY1" fmla="*/ 386142 h 392570"/>
              <a:gd name="connsiteX2" fmla="*/ 1236276 w 2390379"/>
              <a:gd name="connsiteY2" fmla="*/ 0 h 392570"/>
              <a:gd name="connsiteX3" fmla="*/ 1788369 w 2390379"/>
              <a:gd name="connsiteY3" fmla="*/ 392570 h 392570"/>
              <a:gd name="connsiteX4" fmla="*/ 2390379 w 2390379"/>
              <a:gd name="connsiteY4" fmla="*/ 389817 h 392570"/>
              <a:gd name="connsiteX0" fmla="*/ 0 w 2381786"/>
              <a:gd name="connsiteY0" fmla="*/ 385214 h 392570"/>
              <a:gd name="connsiteX1" fmla="*/ 560418 w 2381786"/>
              <a:gd name="connsiteY1" fmla="*/ 386142 h 392570"/>
              <a:gd name="connsiteX2" fmla="*/ 1227683 w 2381786"/>
              <a:gd name="connsiteY2" fmla="*/ 0 h 392570"/>
              <a:gd name="connsiteX3" fmla="*/ 1779776 w 2381786"/>
              <a:gd name="connsiteY3" fmla="*/ 392570 h 392570"/>
              <a:gd name="connsiteX4" fmla="*/ 2381786 w 2381786"/>
              <a:gd name="connsiteY4" fmla="*/ 389817 h 3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786" h="392570">
                <a:moveTo>
                  <a:pt x="0" y="385214"/>
                </a:moveTo>
                <a:lnTo>
                  <a:pt x="560418" y="386142"/>
                </a:lnTo>
                <a:cubicBezTo>
                  <a:pt x="896695" y="195171"/>
                  <a:pt x="910740" y="183189"/>
                  <a:pt x="1227683" y="0"/>
                </a:cubicBezTo>
                <a:lnTo>
                  <a:pt x="1779776" y="392570"/>
                </a:lnTo>
                <a:lnTo>
                  <a:pt x="2381786" y="38981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49124" y="5741043"/>
            <a:ext cx="58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096237" y="5690434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607894" y="5690434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roof</a:t>
            </a:r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662782" y="569043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profile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2" y="1883498"/>
            <a:ext cx="11589875" cy="38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2816</Words>
  <Application>Microsoft Office PowerPoint</Application>
  <PresentationFormat>Widescreen</PresentationFormat>
  <Paragraphs>499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Contour drawing / Edge detection</vt:lpstr>
      <vt:lpstr>Outline</vt:lpstr>
      <vt:lpstr>Contour drawing in art</vt:lpstr>
      <vt:lpstr>Contour drawing in art</vt:lpstr>
      <vt:lpstr>Contour drawing</vt:lpstr>
      <vt:lpstr>Abstract contour drawing</vt:lpstr>
      <vt:lpstr>Definition of outlines in 3D graphics</vt:lpstr>
      <vt:lpstr>Image space methods</vt:lpstr>
      <vt:lpstr>Example edge profile</vt:lpstr>
      <vt:lpstr>PowerPoint Presentation</vt:lpstr>
      <vt:lpstr>Edge detection</vt:lpstr>
      <vt:lpstr>Finding edge pixels</vt:lpstr>
      <vt:lpstr>Finding edge pixels</vt:lpstr>
      <vt:lpstr>Finding edge pixels</vt:lpstr>
      <vt:lpstr>How to calculate derivatives on image</vt:lpstr>
      <vt:lpstr>How to calculate derivatives on image</vt:lpstr>
      <vt:lpstr>How to calculate derivatives on image</vt:lpstr>
      <vt:lpstr>How to calculate derivatives on image</vt:lpstr>
      <vt:lpstr>How to calculate derivatives on image</vt:lpstr>
      <vt:lpstr>Example</vt:lpstr>
      <vt:lpstr>Example</vt:lpstr>
      <vt:lpstr>Comparison</vt:lpstr>
      <vt:lpstr>Threshold</vt:lpstr>
      <vt:lpstr>Threshold problem</vt:lpstr>
      <vt:lpstr>Higher order derivatives</vt:lpstr>
      <vt:lpstr>Second order derivative</vt:lpstr>
      <vt:lpstr>Laplacian example I</vt:lpstr>
      <vt:lpstr>Laplacian example II</vt:lpstr>
      <vt:lpstr>Laplacian of Gaussian (LoG)</vt:lpstr>
      <vt:lpstr>Laplacian of Gaussian result</vt:lpstr>
      <vt:lpstr>Difference of Gaussians (DoG)</vt:lpstr>
      <vt:lpstr>Difference of Gaussians Result</vt:lpstr>
      <vt:lpstr>Smooth thresholding: XDoG</vt:lpstr>
      <vt:lpstr>Smooth thresholding: XDoG</vt:lpstr>
      <vt:lpstr>Non color buffers</vt:lpstr>
      <vt:lpstr>Example</vt:lpstr>
      <vt:lpstr>Object space methods</vt:lpstr>
      <vt:lpstr>How to extract contours from triangle geometry?</vt:lpstr>
      <vt:lpstr>Curvatures and Principal curvatures</vt:lpstr>
      <vt:lpstr>Extracting occluding contours</vt:lpstr>
      <vt:lpstr>Extracting occluding contours</vt:lpstr>
      <vt:lpstr>Extracting occluding contours</vt:lpstr>
      <vt:lpstr>Extracting occluding contours</vt:lpstr>
      <vt:lpstr>Bad examples</vt:lpstr>
      <vt:lpstr>Examples</vt:lpstr>
      <vt:lpstr>Suggestive contours</vt:lpstr>
      <vt:lpstr>Suggestive contours</vt:lpstr>
      <vt:lpstr>Suggestive contours</vt:lpstr>
      <vt:lpstr>Ridges and Valleys</vt:lpstr>
      <vt:lpstr>Line strip generation</vt:lpstr>
      <vt:lpstr>Line strip textured rendering</vt:lpstr>
      <vt:lpstr>Line stylization</vt:lpstr>
      <vt:lpstr>PowerPoint Presentation</vt:lpstr>
      <vt:lpstr>Other GPU friendly methods I.</vt:lpstr>
      <vt:lpstr>Other GPU friendly methods II.</vt:lpstr>
      <vt:lpstr>Other GPU friendly methods III.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 detection</dc:title>
  <dc:creator>UmiTomi</dc:creator>
  <cp:lastModifiedBy>Windows User</cp:lastModifiedBy>
  <cp:revision>115</cp:revision>
  <dcterms:created xsi:type="dcterms:W3CDTF">2019-03-20T19:44:02Z</dcterms:created>
  <dcterms:modified xsi:type="dcterms:W3CDTF">2021-03-17T09:00:31Z</dcterms:modified>
</cp:coreProperties>
</file>