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17" r:id="rId3"/>
    <p:sldId id="318" r:id="rId4"/>
    <p:sldId id="319" r:id="rId5"/>
    <p:sldId id="320" r:id="rId6"/>
    <p:sldId id="325" r:id="rId7"/>
    <p:sldId id="322" r:id="rId8"/>
    <p:sldId id="327" r:id="rId9"/>
    <p:sldId id="323" r:id="rId10"/>
    <p:sldId id="326" r:id="rId11"/>
    <p:sldId id="335" r:id="rId12"/>
    <p:sldId id="324" r:id="rId13"/>
    <p:sldId id="328" r:id="rId14"/>
    <p:sldId id="321" r:id="rId15"/>
    <p:sldId id="333" r:id="rId16"/>
    <p:sldId id="332" r:id="rId17"/>
    <p:sldId id="334" r:id="rId18"/>
    <p:sldId id="357" r:id="rId19"/>
    <p:sldId id="359" r:id="rId20"/>
    <p:sldId id="360" r:id="rId21"/>
    <p:sldId id="361" r:id="rId22"/>
    <p:sldId id="336" r:id="rId23"/>
    <p:sldId id="338" r:id="rId24"/>
    <p:sldId id="330" r:id="rId25"/>
    <p:sldId id="331" r:id="rId26"/>
    <p:sldId id="329" r:id="rId27"/>
    <p:sldId id="339" r:id="rId28"/>
    <p:sldId id="340" r:id="rId29"/>
    <p:sldId id="345" r:id="rId30"/>
    <p:sldId id="346" r:id="rId31"/>
    <p:sldId id="274" r:id="rId32"/>
    <p:sldId id="342" r:id="rId33"/>
    <p:sldId id="343" r:id="rId34"/>
    <p:sldId id="344" r:id="rId35"/>
    <p:sldId id="347" r:id="rId36"/>
    <p:sldId id="349" r:id="rId37"/>
    <p:sldId id="348" r:id="rId38"/>
    <p:sldId id="350" r:id="rId39"/>
    <p:sldId id="351" r:id="rId40"/>
    <p:sldId id="352" r:id="rId41"/>
    <p:sldId id="354" r:id="rId42"/>
    <p:sldId id="363" r:id="rId43"/>
    <p:sldId id="362" r:id="rId44"/>
    <p:sldId id="364" r:id="rId45"/>
    <p:sldId id="365" r:id="rId46"/>
    <p:sldId id="353" r:id="rId47"/>
    <p:sldId id="355" r:id="rId48"/>
    <p:sldId id="366" r:id="rId49"/>
    <p:sldId id="369" r:id="rId50"/>
    <p:sldId id="370" r:id="rId51"/>
    <p:sldId id="356" r:id="rId52"/>
    <p:sldId id="341" r:id="rId53"/>
    <p:sldId id="372" r:id="rId54"/>
    <p:sldId id="371" r:id="rId55"/>
    <p:sldId id="373" r:id="rId56"/>
    <p:sldId id="379" r:id="rId57"/>
    <p:sldId id="380" r:id="rId58"/>
    <p:sldId id="381" r:id="rId59"/>
    <p:sldId id="378" r:id="rId60"/>
    <p:sldId id="374" r:id="rId61"/>
    <p:sldId id="375" r:id="rId62"/>
    <p:sldId id="376" r:id="rId63"/>
    <p:sldId id="377" r:id="rId64"/>
    <p:sldId id="38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 id="2" name="UmiTomi" initials="U" lastIdx="4" clrIdx="1">
    <p:extLst>
      <p:ext uri="{19B8F6BF-5375-455C-9EA6-DF929625EA0E}">
        <p15:presenceInfo xmlns:p15="http://schemas.microsoft.com/office/powerpoint/2012/main" userId="UmiTom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p:cViewPr varScale="1">
        <p:scale>
          <a:sx n="115" d="100"/>
          <a:sy n="115" d="100"/>
        </p:scale>
        <p:origin x="1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2F76D-4ACA-4A34-B3D0-87EBB8BB3D17}" type="datetimeFigureOut">
              <a:rPr lang="en-US" smtClean="0"/>
              <a:t>3/21/2019</a:t>
            </a:fld>
            <a:endParaRPr lang="en-US"/>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8B87A-954D-4301-B1C4-2C51246CA1AA}" type="slidenum">
              <a:rPr lang="en-US" smtClean="0"/>
              <a:t>‹#›</a:t>
            </a:fld>
            <a:endParaRPr lang="en-US"/>
          </a:p>
        </p:txBody>
      </p:sp>
    </p:spTree>
    <p:extLst>
      <p:ext uri="{BB962C8B-B14F-4D97-AF65-F5344CB8AC3E}">
        <p14:creationId xmlns:p14="http://schemas.microsoft.com/office/powerpoint/2010/main" val="272230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DA70D75-3133-4407-B497-426DBFE9BB87}" type="datetimeFigureOut">
              <a:rPr lang="en-GB" smtClean="0"/>
              <a:t>21/03/2019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325918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A70D75-3133-4407-B497-426DBFE9BB87}" type="datetimeFigureOut">
              <a:rPr lang="en-GB" smtClean="0"/>
              <a:t>21/03/2019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97918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A70D75-3133-4407-B497-426DBFE9BB87}" type="datetimeFigureOut">
              <a:rPr lang="en-GB" smtClean="0"/>
              <a:t>21/03/2019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63574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A70D75-3133-4407-B497-426DBFE9BB87}" type="datetimeFigureOut">
              <a:rPr lang="en-GB" smtClean="0"/>
              <a:t>21/03/2019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3009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A70D75-3133-4407-B497-426DBFE9BB87}" type="datetimeFigureOut">
              <a:rPr lang="en-GB" smtClean="0"/>
              <a:t>21/03/2019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423450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DA70D75-3133-4407-B497-426DBFE9BB87}" type="datetimeFigureOut">
              <a:rPr lang="en-GB" smtClean="0"/>
              <a:t>21/03/2019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48711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DA70D75-3133-4407-B497-426DBFE9BB87}" type="datetimeFigureOut">
              <a:rPr lang="en-GB" smtClean="0"/>
              <a:t>21/03/2019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133824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DA70D75-3133-4407-B497-426DBFE9BB87}" type="datetimeFigureOut">
              <a:rPr lang="en-GB" smtClean="0"/>
              <a:t>21/03/2019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79880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A70D75-3133-4407-B497-426DBFE9BB87}" type="datetimeFigureOut">
              <a:rPr lang="en-GB" smtClean="0"/>
              <a:t>21/03/2019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84977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A70D75-3133-4407-B497-426DBFE9BB87}" type="datetimeFigureOut">
              <a:rPr lang="en-GB" smtClean="0"/>
              <a:t>21/03/2019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1353860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A70D75-3133-4407-B497-426DBFE9BB87}" type="datetimeFigureOut">
              <a:rPr lang="en-GB" smtClean="0"/>
              <a:t>21/03/2019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E254D3-DCE0-4F79-995C-1241C19E133D}" type="slidenum">
              <a:rPr lang="en-GB" smtClean="0"/>
              <a:t>‹#›</a:t>
            </a:fld>
            <a:endParaRPr lang="en-GB"/>
          </a:p>
        </p:txBody>
      </p:sp>
    </p:spTree>
    <p:extLst>
      <p:ext uri="{BB962C8B-B14F-4D97-AF65-F5344CB8AC3E}">
        <p14:creationId xmlns:p14="http://schemas.microsoft.com/office/powerpoint/2010/main" val="290418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70D75-3133-4407-B497-426DBFE9BB87}" type="datetimeFigureOut">
              <a:rPr lang="en-GB" smtClean="0"/>
              <a:t>21/03/2019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254D3-DCE0-4F79-995C-1241C19E133D}" type="slidenum">
              <a:rPr lang="en-GB" smtClean="0"/>
              <a:t>‹#›</a:t>
            </a:fld>
            <a:endParaRPr lang="en-GB"/>
          </a:p>
        </p:txBody>
      </p:sp>
    </p:spTree>
    <p:extLst>
      <p:ext uri="{BB962C8B-B14F-4D97-AF65-F5344CB8AC3E}">
        <p14:creationId xmlns:p14="http://schemas.microsoft.com/office/powerpoint/2010/main" val="140516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Double Rainbow with Niagara Fa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64"/>
            <a:ext cx="12192000" cy="68641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560903"/>
            <a:ext cx="9144000" cy="2387600"/>
          </a:xfrm>
        </p:spPr>
        <p:txBody>
          <a:bodyPr/>
          <a:lstStyle/>
          <a:p>
            <a:r>
              <a:rPr lang="hu-HU" dirty="0" err="1" smtClean="0">
                <a:solidFill>
                  <a:srgbClr val="FF0000"/>
                </a:solidFill>
              </a:rPr>
              <a:t>C</a:t>
            </a:r>
            <a:r>
              <a:rPr lang="hu-HU" dirty="0" err="1" smtClean="0">
                <a:solidFill>
                  <a:srgbClr val="FFC000"/>
                </a:solidFill>
              </a:rPr>
              <a:t>o</a:t>
            </a:r>
            <a:r>
              <a:rPr lang="hu-HU" dirty="0" err="1" smtClean="0">
                <a:solidFill>
                  <a:srgbClr val="FFFF00"/>
                </a:solidFill>
              </a:rPr>
              <a:t>l</a:t>
            </a:r>
            <a:r>
              <a:rPr lang="hu-HU" dirty="0" err="1" smtClean="0">
                <a:solidFill>
                  <a:srgbClr val="00B050"/>
                </a:solidFill>
              </a:rPr>
              <a:t>o</a:t>
            </a:r>
            <a:r>
              <a:rPr lang="hu-HU" dirty="0" err="1" smtClean="0">
                <a:solidFill>
                  <a:schemeClr val="accent5">
                    <a:lumMod val="75000"/>
                  </a:schemeClr>
                </a:solidFill>
              </a:rPr>
              <a:t>r</a:t>
            </a:r>
            <a:r>
              <a:rPr lang="hu-HU" dirty="0" err="1" smtClean="0">
                <a:solidFill>
                  <a:srgbClr val="7030A0"/>
                </a:solidFill>
              </a:rPr>
              <a:t>s</a:t>
            </a:r>
            <a:endParaRPr lang="en-GB" dirty="0">
              <a:solidFill>
                <a:srgbClr val="7030A0"/>
              </a:solidFill>
            </a:endParaRP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71886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RYB </a:t>
            </a:r>
            <a:r>
              <a:rPr lang="hu-HU" dirty="0" err="1" smtClean="0"/>
              <a:t>model</a:t>
            </a:r>
            <a:endParaRPr lang="en-US" dirty="0"/>
          </a:p>
        </p:txBody>
      </p:sp>
      <p:sp>
        <p:nvSpPr>
          <p:cNvPr id="3" name="Tartalom helye 2"/>
          <p:cNvSpPr>
            <a:spLocks noGrp="1"/>
          </p:cNvSpPr>
          <p:nvPr>
            <p:ph idx="1"/>
          </p:nvPr>
        </p:nvSpPr>
        <p:spPr/>
        <p:txBody>
          <a:bodyPr/>
          <a:lstStyle/>
          <a:p>
            <a:r>
              <a:rPr lang="hu-HU" dirty="0" smtClean="0"/>
              <a:t>Red </a:t>
            </a:r>
            <a:r>
              <a:rPr lang="hu-HU" dirty="0" err="1" smtClean="0"/>
              <a:t>Yellow</a:t>
            </a:r>
            <a:r>
              <a:rPr lang="hu-HU" dirty="0" smtClean="0"/>
              <a:t> </a:t>
            </a:r>
            <a:r>
              <a:rPr lang="hu-HU" dirty="0" err="1" smtClean="0"/>
              <a:t>Blue</a:t>
            </a:r>
            <a:r>
              <a:rPr lang="hu-HU" dirty="0" smtClean="0"/>
              <a:t>: </a:t>
            </a:r>
            <a:r>
              <a:rPr lang="hu-HU" dirty="0" err="1" smtClean="0"/>
              <a:t>primary</a:t>
            </a:r>
            <a:r>
              <a:rPr lang="hu-HU" dirty="0" smtClean="0"/>
              <a:t> </a:t>
            </a:r>
            <a:r>
              <a:rPr lang="hu-HU" dirty="0" err="1" smtClean="0"/>
              <a:t>colors</a:t>
            </a:r>
            <a:endParaRPr lang="hu-HU" dirty="0" smtClean="0"/>
          </a:p>
          <a:p>
            <a:pPr lvl="1"/>
            <a:r>
              <a:rPr lang="hu-HU" dirty="0" err="1" smtClean="0"/>
              <a:t>Additive</a:t>
            </a:r>
            <a:r>
              <a:rPr lang="hu-HU" dirty="0" smtClean="0"/>
              <a:t>: </a:t>
            </a:r>
            <a:r>
              <a:rPr lang="hu-HU" dirty="0" err="1" smtClean="0"/>
              <a:t>secondary</a:t>
            </a:r>
            <a:r>
              <a:rPr lang="hu-HU" dirty="0" smtClean="0"/>
              <a:t>, </a:t>
            </a:r>
            <a:r>
              <a:rPr lang="hu-HU" dirty="0" err="1" smtClean="0"/>
              <a:t>tertiary</a:t>
            </a:r>
            <a:r>
              <a:rPr lang="hu-HU" dirty="0" smtClean="0"/>
              <a:t> etc. </a:t>
            </a:r>
            <a:r>
              <a:rPr lang="hu-HU" dirty="0" err="1" smtClean="0"/>
              <a:t>colors</a:t>
            </a:r>
            <a:r>
              <a:rPr lang="hu-HU" dirty="0" smtClean="0"/>
              <a:t> </a:t>
            </a:r>
            <a:r>
              <a:rPr lang="hu-HU" dirty="0" err="1" smtClean="0"/>
              <a:t>by</a:t>
            </a:r>
            <a:r>
              <a:rPr lang="hu-HU" dirty="0" smtClean="0"/>
              <a:t> </a:t>
            </a:r>
            <a:r>
              <a:rPr lang="hu-HU" dirty="0" err="1" smtClean="0"/>
              <a:t>combination</a:t>
            </a:r>
            <a:r>
              <a:rPr lang="hu-HU" dirty="0" smtClean="0"/>
              <a:t> of </a:t>
            </a:r>
            <a:r>
              <a:rPr lang="hu-HU" dirty="0" err="1" smtClean="0"/>
              <a:t>the</a:t>
            </a:r>
            <a:r>
              <a:rPr lang="hu-HU" dirty="0" smtClean="0"/>
              <a:t> </a:t>
            </a:r>
            <a:r>
              <a:rPr lang="hu-HU" dirty="0" err="1" smtClean="0"/>
              <a:t>previous</a:t>
            </a:r>
            <a:r>
              <a:rPr lang="hu-HU" dirty="0" smtClean="0"/>
              <a:t> </a:t>
            </a:r>
            <a:r>
              <a:rPr lang="hu-HU" dirty="0" err="1" smtClean="0"/>
              <a:t>level</a:t>
            </a:r>
            <a:endParaRPr lang="hu-HU" dirty="0" smtClean="0"/>
          </a:p>
          <a:p>
            <a:r>
              <a:rPr lang="hu-HU" dirty="0" err="1" smtClean="0"/>
              <a:t>One</a:t>
            </a:r>
            <a:r>
              <a:rPr lang="hu-HU" dirty="0" smtClean="0"/>
              <a:t> of </a:t>
            </a:r>
            <a:r>
              <a:rPr lang="hu-HU" dirty="0" err="1" smtClean="0"/>
              <a:t>the</a:t>
            </a:r>
            <a:r>
              <a:rPr lang="hu-HU" dirty="0" smtClean="0"/>
              <a:t> </a:t>
            </a:r>
            <a:r>
              <a:rPr lang="hu-HU" dirty="0" err="1" smtClean="0"/>
              <a:t>first</a:t>
            </a:r>
            <a:r>
              <a:rPr lang="hu-HU" dirty="0" smtClean="0"/>
              <a:t> </a:t>
            </a:r>
            <a:r>
              <a:rPr lang="hu-HU" dirty="0" err="1" smtClean="0"/>
              <a:t>color</a:t>
            </a:r>
            <a:r>
              <a:rPr lang="hu-HU" dirty="0" smtClean="0"/>
              <a:t> </a:t>
            </a:r>
            <a:r>
              <a:rPr lang="hu-HU" dirty="0" err="1" smtClean="0"/>
              <a:t>models</a:t>
            </a:r>
            <a:r>
              <a:rPr lang="hu-HU" dirty="0" smtClean="0"/>
              <a:t> </a:t>
            </a:r>
            <a:r>
              <a:rPr lang="hu-HU" dirty="0" err="1" smtClean="0"/>
              <a:t>used</a:t>
            </a:r>
            <a:r>
              <a:rPr lang="hu-HU" dirty="0" smtClean="0"/>
              <a:t> in art </a:t>
            </a:r>
            <a:r>
              <a:rPr lang="hu-HU" dirty="0" err="1" smtClean="0"/>
              <a:t>theory</a:t>
            </a:r>
            <a:r>
              <a:rPr lang="hu-HU" dirty="0" smtClean="0"/>
              <a:t> (18-19th </a:t>
            </a:r>
            <a:r>
              <a:rPr lang="hu-HU" dirty="0" err="1" smtClean="0"/>
              <a:t>century</a:t>
            </a:r>
            <a:r>
              <a:rPr lang="hu-HU" dirty="0" smtClean="0"/>
              <a:t>)</a:t>
            </a:r>
            <a:endParaRPr lang="en-US" dirty="0"/>
          </a:p>
        </p:txBody>
      </p:sp>
      <p:pic>
        <p:nvPicPr>
          <p:cNvPr id="7170" name="Picture 2" descr="File:RJB MÃ©rimÃ©e 18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881" y="3442994"/>
            <a:ext cx="2478111" cy="30407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le:Pigment Colours - Classific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771" y="3442994"/>
            <a:ext cx="3040744" cy="304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0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models</a:t>
            </a:r>
            <a:r>
              <a:rPr lang="hu-HU" dirty="0" smtClean="0"/>
              <a:t> </a:t>
            </a:r>
            <a:r>
              <a:rPr lang="hu-HU" dirty="0" err="1" smtClean="0"/>
              <a:t>for</a:t>
            </a:r>
            <a:r>
              <a:rPr lang="hu-HU" dirty="0" smtClean="0"/>
              <a:t> NPR</a:t>
            </a:r>
            <a:endParaRPr lang="en-US" dirty="0"/>
          </a:p>
        </p:txBody>
      </p:sp>
      <p:sp>
        <p:nvSpPr>
          <p:cNvPr id="3" name="Tartalom helye 2"/>
          <p:cNvSpPr>
            <a:spLocks noGrp="1"/>
          </p:cNvSpPr>
          <p:nvPr>
            <p:ph idx="1"/>
          </p:nvPr>
        </p:nvSpPr>
        <p:spPr/>
        <p:txBody>
          <a:bodyPr/>
          <a:lstStyle/>
          <a:p>
            <a:r>
              <a:rPr lang="hu-HU" dirty="0" err="1" smtClean="0"/>
              <a:t>Dozens</a:t>
            </a:r>
            <a:r>
              <a:rPr lang="hu-HU" dirty="0" smtClean="0"/>
              <a:t> of </a:t>
            </a:r>
            <a:r>
              <a:rPr lang="hu-HU" dirty="0" err="1" smtClean="0"/>
              <a:t>color</a:t>
            </a:r>
            <a:r>
              <a:rPr lang="hu-HU" dirty="0" smtClean="0"/>
              <a:t> </a:t>
            </a:r>
            <a:r>
              <a:rPr lang="hu-HU" dirty="0" err="1" smtClean="0"/>
              <a:t>models</a:t>
            </a:r>
            <a:r>
              <a:rPr lang="hu-HU" dirty="0" smtClean="0"/>
              <a:t> </a:t>
            </a:r>
            <a:r>
              <a:rPr lang="hu-HU" dirty="0" err="1" smtClean="0"/>
              <a:t>exist</a:t>
            </a:r>
            <a:endParaRPr lang="hu-HU" dirty="0"/>
          </a:p>
          <a:p>
            <a:r>
              <a:rPr lang="hu-HU" dirty="0" err="1" smtClean="0"/>
              <a:t>For</a:t>
            </a:r>
            <a:r>
              <a:rPr lang="hu-HU" dirty="0" smtClean="0"/>
              <a:t> NPR </a:t>
            </a:r>
            <a:r>
              <a:rPr lang="hu-HU" dirty="0" err="1" smtClean="0"/>
              <a:t>algorithms</a:t>
            </a:r>
            <a:r>
              <a:rPr lang="hu-HU" dirty="0" smtClean="0"/>
              <a:t>, </a:t>
            </a:r>
            <a:r>
              <a:rPr lang="hu-HU" dirty="0" err="1" smtClean="0"/>
              <a:t>the</a:t>
            </a:r>
            <a:r>
              <a:rPr lang="hu-HU" dirty="0" smtClean="0"/>
              <a:t> most important </a:t>
            </a:r>
            <a:r>
              <a:rPr lang="hu-HU" dirty="0" err="1" smtClean="0"/>
              <a:t>ones</a:t>
            </a:r>
            <a:r>
              <a:rPr lang="hu-HU" dirty="0" smtClean="0"/>
              <a:t> </a:t>
            </a:r>
            <a:r>
              <a:rPr lang="hu-HU" dirty="0" err="1" smtClean="0"/>
              <a:t>are</a:t>
            </a:r>
            <a:r>
              <a:rPr lang="hu-HU" dirty="0" smtClean="0"/>
              <a:t>:</a:t>
            </a:r>
          </a:p>
          <a:p>
            <a:pPr lvl="1"/>
            <a:r>
              <a:rPr lang="hu-HU" dirty="0" smtClean="0"/>
              <a:t>RGB: </a:t>
            </a:r>
            <a:r>
              <a:rPr lang="hu-HU" dirty="0" err="1" smtClean="0"/>
              <a:t>default</a:t>
            </a:r>
            <a:r>
              <a:rPr lang="hu-HU" dirty="0" smtClean="0"/>
              <a:t> </a:t>
            </a:r>
            <a:r>
              <a:rPr lang="hu-HU" dirty="0" err="1" smtClean="0"/>
              <a:t>color</a:t>
            </a:r>
            <a:r>
              <a:rPr lang="hu-HU" dirty="0" smtClean="0"/>
              <a:t> </a:t>
            </a:r>
            <a:r>
              <a:rPr lang="hu-HU" dirty="0" err="1" smtClean="0"/>
              <a:t>space</a:t>
            </a:r>
            <a:r>
              <a:rPr lang="hu-HU" dirty="0" smtClean="0"/>
              <a:t> of almost </a:t>
            </a:r>
            <a:r>
              <a:rPr lang="hu-HU" dirty="0" err="1" smtClean="0"/>
              <a:t>every</a:t>
            </a:r>
            <a:r>
              <a:rPr lang="hu-HU" dirty="0" smtClean="0"/>
              <a:t> software</a:t>
            </a:r>
          </a:p>
          <a:p>
            <a:pPr lvl="1"/>
            <a:r>
              <a:rPr lang="hu-HU" dirty="0" smtClean="0"/>
              <a:t>HSL/HSV/HSB: </a:t>
            </a:r>
            <a:r>
              <a:rPr lang="hu-HU" dirty="0" err="1" smtClean="0"/>
              <a:t>easy</a:t>
            </a:r>
            <a:r>
              <a:rPr lang="hu-HU" dirty="0" smtClean="0"/>
              <a:t> </a:t>
            </a:r>
            <a:r>
              <a:rPr lang="hu-HU" dirty="0" err="1" smtClean="0"/>
              <a:t>to</a:t>
            </a:r>
            <a:r>
              <a:rPr lang="hu-HU" dirty="0" smtClean="0"/>
              <a:t> </a:t>
            </a:r>
            <a:r>
              <a:rPr lang="hu-HU" dirty="0" err="1" smtClean="0"/>
              <a:t>change</a:t>
            </a:r>
            <a:r>
              <a:rPr lang="hu-HU" dirty="0" smtClean="0"/>
              <a:t> ”</a:t>
            </a:r>
            <a:r>
              <a:rPr lang="hu-HU" dirty="0" err="1" smtClean="0"/>
              <a:t>natural</a:t>
            </a:r>
            <a:r>
              <a:rPr lang="hu-HU" dirty="0" smtClean="0"/>
              <a:t>” </a:t>
            </a:r>
            <a:r>
              <a:rPr lang="hu-HU" dirty="0" err="1" smtClean="0"/>
              <a:t>properties</a:t>
            </a:r>
            <a:r>
              <a:rPr lang="hu-HU" dirty="0"/>
              <a:t> </a:t>
            </a:r>
            <a:r>
              <a:rPr lang="hu-HU" dirty="0" smtClean="0"/>
              <a:t>of </a:t>
            </a:r>
            <a:r>
              <a:rPr lang="hu-HU" dirty="0" err="1" smtClean="0"/>
              <a:t>colors</a:t>
            </a:r>
            <a:endParaRPr lang="hu-HU" dirty="0" smtClean="0"/>
          </a:p>
          <a:p>
            <a:pPr lvl="1"/>
            <a:r>
              <a:rPr lang="hu-HU" dirty="0" smtClean="0"/>
              <a:t>XYZ: </a:t>
            </a:r>
            <a:r>
              <a:rPr lang="hu-HU" dirty="0" err="1" smtClean="0"/>
              <a:t>intermediate</a:t>
            </a:r>
            <a:r>
              <a:rPr lang="hu-HU" dirty="0" smtClean="0"/>
              <a:t> </a:t>
            </a:r>
            <a:r>
              <a:rPr lang="hu-HU" dirty="0" err="1" smtClean="0"/>
              <a:t>color</a:t>
            </a:r>
            <a:r>
              <a:rPr lang="hu-HU" dirty="0" smtClean="0"/>
              <a:t> </a:t>
            </a:r>
            <a:r>
              <a:rPr lang="hu-HU" dirty="0" err="1" smtClean="0"/>
              <a:t>space</a:t>
            </a:r>
            <a:r>
              <a:rPr lang="hu-HU" dirty="0" smtClean="0"/>
              <a:t> </a:t>
            </a:r>
            <a:r>
              <a:rPr lang="hu-HU" dirty="0" err="1" smtClean="0"/>
              <a:t>for</a:t>
            </a:r>
            <a:r>
              <a:rPr lang="hu-HU" dirty="0" smtClean="0"/>
              <a:t> </a:t>
            </a:r>
            <a:r>
              <a:rPr lang="hu-HU" dirty="0" err="1" smtClean="0"/>
              <a:t>some</a:t>
            </a:r>
            <a:r>
              <a:rPr lang="hu-HU" dirty="0" smtClean="0"/>
              <a:t> </a:t>
            </a:r>
            <a:r>
              <a:rPr lang="hu-HU" dirty="0" err="1" smtClean="0"/>
              <a:t>color</a:t>
            </a:r>
            <a:r>
              <a:rPr lang="hu-HU" dirty="0" smtClean="0"/>
              <a:t> </a:t>
            </a:r>
            <a:r>
              <a:rPr lang="hu-HU" dirty="0" err="1" smtClean="0"/>
              <a:t>space</a:t>
            </a:r>
            <a:r>
              <a:rPr lang="hu-HU" dirty="0" smtClean="0"/>
              <a:t> </a:t>
            </a:r>
            <a:r>
              <a:rPr lang="hu-HU" dirty="0" err="1" smtClean="0"/>
              <a:t>conversions</a:t>
            </a:r>
            <a:endParaRPr lang="hu-HU" dirty="0" smtClean="0"/>
          </a:p>
          <a:p>
            <a:pPr lvl="1"/>
            <a:r>
              <a:rPr lang="hu-HU" dirty="0" smtClean="0"/>
              <a:t>CIE </a:t>
            </a:r>
            <a:r>
              <a:rPr lang="hu-HU" dirty="0" err="1" smtClean="0"/>
              <a:t>Lab</a:t>
            </a:r>
            <a:r>
              <a:rPr lang="hu-HU" dirty="0" smtClean="0"/>
              <a:t>: </a:t>
            </a:r>
            <a:r>
              <a:rPr lang="hu-HU" dirty="0" err="1" smtClean="0"/>
              <a:t>perceptually</a:t>
            </a:r>
            <a:r>
              <a:rPr lang="hu-HU" dirty="0" smtClean="0"/>
              <a:t> uniform</a:t>
            </a:r>
          </a:p>
          <a:p>
            <a:pPr lvl="1"/>
            <a:endParaRPr lang="en-US" dirty="0"/>
          </a:p>
        </p:txBody>
      </p:sp>
    </p:spTree>
    <p:extLst>
      <p:ext uri="{BB962C8B-B14F-4D97-AF65-F5344CB8AC3E}">
        <p14:creationId xmlns:p14="http://schemas.microsoft.com/office/powerpoint/2010/main" val="976271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RGB </a:t>
            </a:r>
            <a:r>
              <a:rPr lang="hu-HU" dirty="0" err="1" smtClean="0"/>
              <a:t>model</a:t>
            </a:r>
            <a:endParaRPr lang="en-US" dirty="0"/>
          </a:p>
        </p:txBody>
      </p:sp>
      <p:sp>
        <p:nvSpPr>
          <p:cNvPr id="3" name="Tartalom helye 2"/>
          <p:cNvSpPr>
            <a:spLocks noGrp="1"/>
          </p:cNvSpPr>
          <p:nvPr>
            <p:ph idx="1"/>
          </p:nvPr>
        </p:nvSpPr>
        <p:spPr>
          <a:xfrm>
            <a:off x="838200" y="1825625"/>
            <a:ext cx="5480512" cy="4351338"/>
          </a:xfrm>
        </p:spPr>
        <p:txBody>
          <a:bodyPr/>
          <a:lstStyle/>
          <a:p>
            <a:r>
              <a:rPr lang="hu-HU" dirty="0" err="1" smtClean="0"/>
              <a:t>Additive</a:t>
            </a:r>
            <a:r>
              <a:rPr lang="hu-HU" dirty="0" smtClean="0"/>
              <a:t> </a:t>
            </a:r>
            <a:r>
              <a:rPr lang="hu-HU" dirty="0" err="1" smtClean="0"/>
              <a:t>color</a:t>
            </a:r>
            <a:r>
              <a:rPr lang="hu-HU" dirty="0" smtClean="0"/>
              <a:t> </a:t>
            </a:r>
            <a:r>
              <a:rPr lang="hu-HU" dirty="0" err="1" smtClean="0"/>
              <a:t>model</a:t>
            </a:r>
            <a:r>
              <a:rPr lang="hu-HU" dirty="0" smtClean="0"/>
              <a:t> </a:t>
            </a:r>
          </a:p>
          <a:p>
            <a:r>
              <a:rPr lang="hu-HU" dirty="0" err="1" smtClean="0"/>
              <a:t>Motivation</a:t>
            </a:r>
            <a:r>
              <a:rPr lang="hu-HU" dirty="0" smtClean="0"/>
              <a:t>: </a:t>
            </a:r>
            <a:r>
              <a:rPr lang="hu-HU" dirty="0" err="1" smtClean="0"/>
              <a:t>dominant</a:t>
            </a:r>
            <a:r>
              <a:rPr lang="hu-HU" dirty="0" smtClean="0"/>
              <a:t> </a:t>
            </a:r>
            <a:r>
              <a:rPr lang="hu-HU" dirty="0" err="1" smtClean="0"/>
              <a:t>wavelengths</a:t>
            </a:r>
            <a:r>
              <a:rPr lang="hu-HU" dirty="0" smtClean="0"/>
              <a:t> of </a:t>
            </a:r>
            <a:r>
              <a:rPr lang="hu-HU" dirty="0" err="1" smtClean="0"/>
              <a:t>color</a:t>
            </a:r>
            <a:r>
              <a:rPr lang="hu-HU" dirty="0" smtClean="0"/>
              <a:t> </a:t>
            </a:r>
            <a:r>
              <a:rPr lang="hu-HU" dirty="0" err="1" smtClean="0"/>
              <a:t>perception</a:t>
            </a:r>
            <a:endParaRPr lang="en-US" dirty="0"/>
          </a:p>
        </p:txBody>
      </p:sp>
      <p:pic>
        <p:nvPicPr>
          <p:cNvPr id="4" name="Picture 2" descr="The RGB cube has black at its origin, and the three dimensions R, G, and B pointed in orthogonal directions away from black. The corner in each of those directions is the respective primary color (red, green, or blue), while the corners further away from black are combinations of two primaries (red plus green makes yellow, red plus blue makes magenta, green plus blue makes cyan). At the cubeâs corner farthest from the origin lies white. Any point in the cube describes a particular color within the gamut of 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629" y="3331028"/>
            <a:ext cx="4288498" cy="32163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76"/>
          <p:cNvGrpSpPr>
            <a:grpSpLocks/>
          </p:cNvGrpSpPr>
          <p:nvPr/>
        </p:nvGrpSpPr>
        <p:grpSpPr bwMode="auto">
          <a:xfrm>
            <a:off x="6587412" y="3029780"/>
            <a:ext cx="5334000" cy="3147183"/>
            <a:chOff x="3072" y="1090"/>
            <a:chExt cx="2544" cy="1757"/>
          </a:xfrm>
        </p:grpSpPr>
        <p:sp>
          <p:nvSpPr>
            <p:cNvPr id="6" name="Line 21"/>
            <p:cNvSpPr>
              <a:spLocks noChangeShapeType="1"/>
            </p:cNvSpPr>
            <p:nvPr/>
          </p:nvSpPr>
          <p:spPr bwMode="auto">
            <a:xfrm>
              <a:off x="3216" y="2448"/>
              <a:ext cx="24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2"/>
            <p:cNvSpPr>
              <a:spLocks noChangeShapeType="1"/>
            </p:cNvSpPr>
            <p:nvPr/>
          </p:nvSpPr>
          <p:spPr bwMode="auto">
            <a:xfrm flipH="1" flipV="1">
              <a:off x="3215" y="1205"/>
              <a:ext cx="1" cy="124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Freeform 23"/>
            <p:cNvSpPr>
              <a:spLocks/>
            </p:cNvSpPr>
            <p:nvPr/>
          </p:nvSpPr>
          <p:spPr bwMode="auto">
            <a:xfrm>
              <a:off x="3216" y="1090"/>
              <a:ext cx="2256" cy="1521"/>
            </a:xfrm>
            <a:custGeom>
              <a:avLst/>
              <a:gdLst>
                <a:gd name="T0" fmla="*/ 2256 w 2256"/>
                <a:gd name="T1" fmla="*/ 1358 h 1521"/>
                <a:gd name="T2" fmla="*/ 1998 w 2256"/>
                <a:gd name="T3" fmla="*/ 1293 h 1521"/>
                <a:gd name="T4" fmla="*/ 1776 w 2256"/>
                <a:gd name="T5" fmla="*/ 734 h 1521"/>
                <a:gd name="T6" fmla="*/ 1632 w 2256"/>
                <a:gd name="T7" fmla="*/ 110 h 1521"/>
                <a:gd name="T8" fmla="*/ 1486 w 2256"/>
                <a:gd name="T9" fmla="*/ 99 h 1521"/>
                <a:gd name="T10" fmla="*/ 1317 w 2256"/>
                <a:gd name="T11" fmla="*/ 704 h 1521"/>
                <a:gd name="T12" fmla="*/ 1152 w 2256"/>
                <a:gd name="T13" fmla="*/ 1262 h 1521"/>
                <a:gd name="T14" fmla="*/ 1011 w 2256"/>
                <a:gd name="T15" fmla="*/ 1468 h 1521"/>
                <a:gd name="T16" fmla="*/ 657 w 2256"/>
                <a:gd name="T17" fmla="*/ 1495 h 1521"/>
                <a:gd name="T18" fmla="*/ 432 w 2256"/>
                <a:gd name="T19" fmla="*/ 1310 h 1521"/>
                <a:gd name="T20" fmla="*/ 144 w 2256"/>
                <a:gd name="T21" fmla="*/ 1358 h 1521"/>
                <a:gd name="T22" fmla="*/ 0 w 2256"/>
                <a:gd name="T23" fmla="*/ 1358 h 1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56"/>
                <a:gd name="T37" fmla="*/ 0 h 1521"/>
                <a:gd name="T38" fmla="*/ 2256 w 2256"/>
                <a:gd name="T39" fmla="*/ 1521 h 15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56" h="1521">
                  <a:moveTo>
                    <a:pt x="2256" y="1358"/>
                  </a:moveTo>
                  <a:cubicBezTo>
                    <a:pt x="2213" y="1347"/>
                    <a:pt x="2078" y="1397"/>
                    <a:pt x="1998" y="1293"/>
                  </a:cubicBezTo>
                  <a:cubicBezTo>
                    <a:pt x="1918" y="1189"/>
                    <a:pt x="1837" y="931"/>
                    <a:pt x="1776" y="734"/>
                  </a:cubicBezTo>
                  <a:cubicBezTo>
                    <a:pt x="1715" y="537"/>
                    <a:pt x="1680" y="216"/>
                    <a:pt x="1632" y="110"/>
                  </a:cubicBezTo>
                  <a:cubicBezTo>
                    <a:pt x="1584" y="4"/>
                    <a:pt x="1538" y="0"/>
                    <a:pt x="1486" y="99"/>
                  </a:cubicBezTo>
                  <a:cubicBezTo>
                    <a:pt x="1434" y="198"/>
                    <a:pt x="1373" y="510"/>
                    <a:pt x="1317" y="704"/>
                  </a:cubicBezTo>
                  <a:cubicBezTo>
                    <a:pt x="1261" y="898"/>
                    <a:pt x="1203" y="1135"/>
                    <a:pt x="1152" y="1262"/>
                  </a:cubicBezTo>
                  <a:cubicBezTo>
                    <a:pt x="1101" y="1389"/>
                    <a:pt x="1093" y="1429"/>
                    <a:pt x="1011" y="1468"/>
                  </a:cubicBezTo>
                  <a:cubicBezTo>
                    <a:pt x="929" y="1507"/>
                    <a:pt x="754" y="1521"/>
                    <a:pt x="657" y="1495"/>
                  </a:cubicBezTo>
                  <a:cubicBezTo>
                    <a:pt x="560" y="1469"/>
                    <a:pt x="517" y="1333"/>
                    <a:pt x="432" y="1310"/>
                  </a:cubicBezTo>
                  <a:cubicBezTo>
                    <a:pt x="347" y="1287"/>
                    <a:pt x="216" y="1350"/>
                    <a:pt x="144" y="1358"/>
                  </a:cubicBezTo>
                  <a:cubicBezTo>
                    <a:pt x="72" y="1366"/>
                    <a:pt x="36" y="1362"/>
                    <a:pt x="0" y="1358"/>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24"/>
            <p:cNvSpPr>
              <a:spLocks/>
            </p:cNvSpPr>
            <p:nvPr/>
          </p:nvSpPr>
          <p:spPr bwMode="auto">
            <a:xfrm>
              <a:off x="3216" y="1921"/>
              <a:ext cx="1008" cy="543"/>
            </a:xfrm>
            <a:custGeom>
              <a:avLst/>
              <a:gdLst>
                <a:gd name="T0" fmla="*/ 0 w 1008"/>
                <a:gd name="T1" fmla="*/ 527 h 543"/>
                <a:gd name="T2" fmla="*/ 192 w 1008"/>
                <a:gd name="T3" fmla="*/ 479 h 543"/>
                <a:gd name="T4" fmla="*/ 378 w 1008"/>
                <a:gd name="T5" fmla="*/ 141 h 543"/>
                <a:gd name="T6" fmla="*/ 487 w 1008"/>
                <a:gd name="T7" fmla="*/ 4 h 543"/>
                <a:gd name="T8" fmla="*/ 602 w 1008"/>
                <a:gd name="T9" fmla="*/ 168 h 543"/>
                <a:gd name="T10" fmla="*/ 720 w 1008"/>
                <a:gd name="T11" fmla="*/ 431 h 543"/>
                <a:gd name="T12" fmla="*/ 831 w 1008"/>
                <a:gd name="T13" fmla="*/ 506 h 543"/>
                <a:gd name="T14" fmla="*/ 1008 w 1008"/>
                <a:gd name="T15" fmla="*/ 527 h 543"/>
                <a:gd name="T16" fmla="*/ 0 60000 65536"/>
                <a:gd name="T17" fmla="*/ 0 60000 65536"/>
                <a:gd name="T18" fmla="*/ 0 60000 65536"/>
                <a:gd name="T19" fmla="*/ 0 60000 65536"/>
                <a:gd name="T20" fmla="*/ 0 60000 65536"/>
                <a:gd name="T21" fmla="*/ 0 60000 65536"/>
                <a:gd name="T22" fmla="*/ 0 60000 65536"/>
                <a:gd name="T23" fmla="*/ 0 60000 65536"/>
                <a:gd name="T24" fmla="*/ 0 w 1008"/>
                <a:gd name="T25" fmla="*/ 0 h 543"/>
                <a:gd name="T26" fmla="*/ 1008 w 1008"/>
                <a:gd name="T27" fmla="*/ 543 h 5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8" h="543">
                  <a:moveTo>
                    <a:pt x="0" y="527"/>
                  </a:moveTo>
                  <a:cubicBezTo>
                    <a:pt x="64" y="539"/>
                    <a:pt x="129" y="543"/>
                    <a:pt x="192" y="479"/>
                  </a:cubicBezTo>
                  <a:cubicBezTo>
                    <a:pt x="255" y="415"/>
                    <a:pt x="329" y="220"/>
                    <a:pt x="378" y="141"/>
                  </a:cubicBezTo>
                  <a:cubicBezTo>
                    <a:pt x="427" y="62"/>
                    <a:pt x="450" y="0"/>
                    <a:pt x="487" y="4"/>
                  </a:cubicBezTo>
                  <a:cubicBezTo>
                    <a:pt x="524" y="8"/>
                    <a:pt x="563" y="97"/>
                    <a:pt x="602" y="168"/>
                  </a:cubicBezTo>
                  <a:cubicBezTo>
                    <a:pt x="641" y="239"/>
                    <a:pt x="682" y="375"/>
                    <a:pt x="720" y="431"/>
                  </a:cubicBezTo>
                  <a:cubicBezTo>
                    <a:pt x="758" y="487"/>
                    <a:pt x="783" y="490"/>
                    <a:pt x="831" y="506"/>
                  </a:cubicBezTo>
                  <a:cubicBezTo>
                    <a:pt x="879" y="522"/>
                    <a:pt x="971" y="523"/>
                    <a:pt x="1008" y="527"/>
                  </a:cubicBezTo>
                </a:path>
              </a:pathLst>
            </a:custGeom>
            <a:noFill/>
            <a:ln w="38100" cap="flat" cmpd="sng">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25"/>
            <p:cNvSpPr>
              <a:spLocks/>
            </p:cNvSpPr>
            <p:nvPr/>
          </p:nvSpPr>
          <p:spPr bwMode="auto">
            <a:xfrm>
              <a:off x="3264" y="1824"/>
              <a:ext cx="2064" cy="696"/>
            </a:xfrm>
            <a:custGeom>
              <a:avLst/>
              <a:gdLst>
                <a:gd name="T0" fmla="*/ 0 w 2064"/>
                <a:gd name="T1" fmla="*/ 624 h 696"/>
                <a:gd name="T2" fmla="*/ 192 w 2064"/>
                <a:gd name="T3" fmla="*/ 672 h 696"/>
                <a:gd name="T4" fmla="*/ 401 w 2064"/>
                <a:gd name="T5" fmla="*/ 685 h 696"/>
                <a:gd name="T6" fmla="*/ 510 w 2064"/>
                <a:gd name="T7" fmla="*/ 608 h 696"/>
                <a:gd name="T8" fmla="*/ 761 w 2064"/>
                <a:gd name="T9" fmla="*/ 363 h 696"/>
                <a:gd name="T10" fmla="*/ 960 w 2064"/>
                <a:gd name="T11" fmla="*/ 96 h 696"/>
                <a:gd name="T12" fmla="*/ 1104 w 2064"/>
                <a:gd name="T13" fmla="*/ 0 h 696"/>
                <a:gd name="T14" fmla="*/ 1248 w 2064"/>
                <a:gd name="T15" fmla="*/ 96 h 696"/>
                <a:gd name="T16" fmla="*/ 1440 w 2064"/>
                <a:gd name="T17" fmla="*/ 336 h 696"/>
                <a:gd name="T18" fmla="*/ 1632 w 2064"/>
                <a:gd name="T19" fmla="*/ 528 h 696"/>
                <a:gd name="T20" fmla="*/ 1824 w 2064"/>
                <a:gd name="T21" fmla="*/ 624 h 696"/>
                <a:gd name="T22" fmla="*/ 2064 w 2064"/>
                <a:gd name="T23" fmla="*/ 624 h 6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64"/>
                <a:gd name="T37" fmla="*/ 0 h 696"/>
                <a:gd name="T38" fmla="*/ 2064 w 2064"/>
                <a:gd name="T39" fmla="*/ 696 h 6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64" h="696">
                  <a:moveTo>
                    <a:pt x="0" y="624"/>
                  </a:moveTo>
                  <a:cubicBezTo>
                    <a:pt x="60" y="644"/>
                    <a:pt x="125" y="662"/>
                    <a:pt x="192" y="672"/>
                  </a:cubicBezTo>
                  <a:cubicBezTo>
                    <a:pt x="259" y="682"/>
                    <a:pt x="348" y="696"/>
                    <a:pt x="401" y="685"/>
                  </a:cubicBezTo>
                  <a:cubicBezTo>
                    <a:pt x="454" y="674"/>
                    <a:pt x="450" y="662"/>
                    <a:pt x="510" y="608"/>
                  </a:cubicBezTo>
                  <a:cubicBezTo>
                    <a:pt x="570" y="554"/>
                    <a:pt x="686" y="448"/>
                    <a:pt x="761" y="363"/>
                  </a:cubicBezTo>
                  <a:cubicBezTo>
                    <a:pt x="836" y="278"/>
                    <a:pt x="903" y="156"/>
                    <a:pt x="960" y="96"/>
                  </a:cubicBezTo>
                  <a:cubicBezTo>
                    <a:pt x="1017" y="36"/>
                    <a:pt x="1056" y="0"/>
                    <a:pt x="1104" y="0"/>
                  </a:cubicBezTo>
                  <a:cubicBezTo>
                    <a:pt x="1152" y="0"/>
                    <a:pt x="1192" y="40"/>
                    <a:pt x="1248" y="96"/>
                  </a:cubicBezTo>
                  <a:cubicBezTo>
                    <a:pt x="1304" y="152"/>
                    <a:pt x="1376" y="264"/>
                    <a:pt x="1440" y="336"/>
                  </a:cubicBezTo>
                  <a:cubicBezTo>
                    <a:pt x="1504" y="408"/>
                    <a:pt x="1568" y="480"/>
                    <a:pt x="1632" y="528"/>
                  </a:cubicBezTo>
                  <a:cubicBezTo>
                    <a:pt x="1696" y="576"/>
                    <a:pt x="1752" y="608"/>
                    <a:pt x="1824" y="624"/>
                  </a:cubicBezTo>
                  <a:cubicBezTo>
                    <a:pt x="1896" y="640"/>
                    <a:pt x="1980" y="632"/>
                    <a:pt x="2064" y="624"/>
                  </a:cubicBezTo>
                </a:path>
              </a:pathLst>
            </a:custGeom>
            <a:noFill/>
            <a:ln w="38100" cap="flat" cmpd="sng">
              <a:solidFill>
                <a:srgbClr val="33CC3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Text Box 26"/>
            <p:cNvSpPr txBox="1">
              <a:spLocks noChangeArrowheads="1"/>
            </p:cNvSpPr>
            <p:nvPr/>
          </p:nvSpPr>
          <p:spPr bwMode="auto">
            <a:xfrm>
              <a:off x="3072" y="2592"/>
              <a:ext cx="30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a:latin typeface="Times New Roman" pitchFamily="18" charset="0"/>
                </a:rPr>
                <a:t>400</a:t>
              </a:r>
            </a:p>
          </p:txBody>
        </p:sp>
        <p:sp>
          <p:nvSpPr>
            <p:cNvPr id="12" name="Text Box 27"/>
            <p:cNvSpPr txBox="1">
              <a:spLocks noChangeArrowheads="1"/>
            </p:cNvSpPr>
            <p:nvPr/>
          </p:nvSpPr>
          <p:spPr bwMode="auto">
            <a:xfrm>
              <a:off x="5232" y="2592"/>
              <a:ext cx="30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a:latin typeface="Times New Roman" pitchFamily="18" charset="0"/>
                </a:rPr>
                <a:t>700</a:t>
              </a:r>
            </a:p>
          </p:txBody>
        </p:sp>
        <p:sp>
          <p:nvSpPr>
            <p:cNvPr id="13" name="Text Box 28"/>
            <p:cNvSpPr txBox="1">
              <a:spLocks noChangeArrowheads="1"/>
            </p:cNvSpPr>
            <p:nvPr/>
          </p:nvSpPr>
          <p:spPr bwMode="auto">
            <a:xfrm>
              <a:off x="3840" y="2592"/>
              <a:ext cx="30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a:latin typeface="Times New Roman" pitchFamily="18" charset="0"/>
                </a:rPr>
                <a:t>500</a:t>
              </a:r>
            </a:p>
          </p:txBody>
        </p:sp>
        <p:sp>
          <p:nvSpPr>
            <p:cNvPr id="14" name="Text Box 29"/>
            <p:cNvSpPr txBox="1">
              <a:spLocks noChangeArrowheads="1"/>
            </p:cNvSpPr>
            <p:nvPr/>
          </p:nvSpPr>
          <p:spPr bwMode="auto">
            <a:xfrm>
              <a:off x="4560" y="2592"/>
              <a:ext cx="30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a:latin typeface="Times New Roman" pitchFamily="18" charset="0"/>
                </a:rPr>
                <a:t>600</a:t>
              </a:r>
            </a:p>
          </p:txBody>
        </p:sp>
        <p:sp>
          <p:nvSpPr>
            <p:cNvPr id="15" name="Rectangle 30"/>
            <p:cNvSpPr>
              <a:spLocks noChangeArrowheads="1"/>
            </p:cNvSpPr>
            <p:nvPr/>
          </p:nvSpPr>
          <p:spPr bwMode="auto">
            <a:xfrm>
              <a:off x="5040" y="1580"/>
              <a:ext cx="321"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i="1">
                  <a:latin typeface="Times New Roman" pitchFamily="18" charset="0"/>
                </a:rPr>
                <a:t>r</a:t>
              </a:r>
              <a:r>
                <a:rPr lang="hu-HU" altLang="en-US" sz="2400">
                  <a:latin typeface="Times New Roman" pitchFamily="18" charset="0"/>
                </a:rPr>
                <a:t>(</a:t>
              </a:r>
              <a:r>
                <a:rPr lang="hu-HU" altLang="en-US" sz="2400">
                  <a:latin typeface="Symbol" pitchFamily="18" charset="2"/>
                  <a:sym typeface="Symbol" pitchFamily="18" charset="2"/>
                </a:rPr>
                <a:t>)</a:t>
              </a:r>
              <a:endParaRPr lang="hu-HU" altLang="en-US">
                <a:latin typeface="Symbol" pitchFamily="18" charset="2"/>
                <a:sym typeface="Symbol" pitchFamily="18" charset="2"/>
              </a:endParaRPr>
            </a:p>
          </p:txBody>
        </p:sp>
        <p:sp>
          <p:nvSpPr>
            <p:cNvPr id="16" name="Rectangle 33"/>
            <p:cNvSpPr>
              <a:spLocks noChangeArrowheads="1"/>
            </p:cNvSpPr>
            <p:nvPr/>
          </p:nvSpPr>
          <p:spPr bwMode="auto">
            <a:xfrm>
              <a:off x="4032" y="1536"/>
              <a:ext cx="33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i="1">
                  <a:latin typeface="Times New Roman" pitchFamily="18" charset="0"/>
                </a:rPr>
                <a:t>g</a:t>
              </a:r>
              <a:r>
                <a:rPr lang="hu-HU" altLang="en-US" sz="2400">
                  <a:latin typeface="Times New Roman" pitchFamily="18" charset="0"/>
                </a:rPr>
                <a:t>(</a:t>
              </a:r>
              <a:r>
                <a:rPr lang="hu-HU" altLang="en-US" sz="2400">
                  <a:latin typeface="Symbol" pitchFamily="18" charset="2"/>
                  <a:sym typeface="Symbol" pitchFamily="18" charset="2"/>
                </a:rPr>
                <a:t>)</a:t>
              </a:r>
              <a:endParaRPr lang="hu-HU" altLang="en-US">
                <a:latin typeface="Symbol" pitchFamily="18" charset="2"/>
                <a:sym typeface="Symbol" pitchFamily="18" charset="2"/>
              </a:endParaRPr>
            </a:p>
          </p:txBody>
        </p:sp>
        <p:sp>
          <p:nvSpPr>
            <p:cNvPr id="17" name="Rectangle 34"/>
            <p:cNvSpPr>
              <a:spLocks noChangeArrowheads="1"/>
            </p:cNvSpPr>
            <p:nvPr/>
          </p:nvSpPr>
          <p:spPr bwMode="auto">
            <a:xfrm>
              <a:off x="3408" y="1680"/>
              <a:ext cx="33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i="1">
                  <a:latin typeface="Times New Roman" pitchFamily="18" charset="0"/>
                </a:rPr>
                <a:t>b</a:t>
              </a:r>
              <a:r>
                <a:rPr lang="hu-HU" altLang="en-US" sz="2400">
                  <a:latin typeface="Times New Roman" pitchFamily="18" charset="0"/>
                </a:rPr>
                <a:t>(</a:t>
              </a:r>
              <a:r>
                <a:rPr lang="hu-HU" altLang="en-US" sz="2400">
                  <a:latin typeface="Symbol" pitchFamily="18" charset="2"/>
                  <a:sym typeface="Symbol" pitchFamily="18" charset="2"/>
                </a:rPr>
                <a:t>)</a:t>
              </a:r>
              <a:endParaRPr lang="hu-HU" altLang="en-US">
                <a:latin typeface="Symbol" pitchFamily="18" charset="2"/>
                <a:sym typeface="Symbol" pitchFamily="18" charset="2"/>
              </a:endParaRPr>
            </a:p>
          </p:txBody>
        </p:sp>
      </p:grpSp>
      <p:pic>
        <p:nvPicPr>
          <p:cNvPr id="18" name="Picture 51" descr="spektrum"/>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6724573" y="2059926"/>
            <a:ext cx="495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04"/>
          <p:cNvSpPr>
            <a:spLocks noChangeShapeType="1"/>
          </p:cNvSpPr>
          <p:nvPr/>
        </p:nvSpPr>
        <p:spPr bwMode="auto">
          <a:xfrm flipV="1">
            <a:off x="6890035" y="945229"/>
            <a:ext cx="0" cy="76200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05"/>
          <p:cNvSpPr>
            <a:spLocks noChangeShapeType="1"/>
          </p:cNvSpPr>
          <p:nvPr/>
        </p:nvSpPr>
        <p:spPr bwMode="auto">
          <a:xfrm>
            <a:off x="6874795" y="1707229"/>
            <a:ext cx="4702627" cy="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Freeform 106"/>
          <p:cNvSpPr>
            <a:spLocks/>
          </p:cNvSpPr>
          <p:nvPr/>
        </p:nvSpPr>
        <p:spPr bwMode="auto">
          <a:xfrm>
            <a:off x="7671630" y="688326"/>
            <a:ext cx="77698" cy="1007428"/>
          </a:xfrm>
          <a:custGeom>
            <a:avLst/>
            <a:gdLst>
              <a:gd name="T0" fmla="*/ 0 w 43"/>
              <a:gd name="T1" fmla="*/ 2147483647 h 433"/>
              <a:gd name="T2" fmla="*/ 2147483647 w 43"/>
              <a:gd name="T3" fmla="*/ 0 h 433"/>
              <a:gd name="T4" fmla="*/ 2147483647 w 43"/>
              <a:gd name="T5" fmla="*/ 2147483647 h 433"/>
              <a:gd name="T6" fmla="*/ 0 60000 65536"/>
              <a:gd name="T7" fmla="*/ 0 60000 65536"/>
              <a:gd name="T8" fmla="*/ 0 60000 65536"/>
              <a:gd name="T9" fmla="*/ 0 w 43"/>
              <a:gd name="T10" fmla="*/ 0 h 433"/>
              <a:gd name="T11" fmla="*/ 43 w 43"/>
              <a:gd name="T12" fmla="*/ 433 h 433"/>
            </a:gdLst>
            <a:ahLst/>
            <a:cxnLst>
              <a:cxn ang="T6">
                <a:pos x="T0" y="T1"/>
              </a:cxn>
              <a:cxn ang="T7">
                <a:pos x="T2" y="T3"/>
              </a:cxn>
              <a:cxn ang="T8">
                <a:pos x="T4" y="T5"/>
              </a:cxn>
            </a:cxnLst>
            <a:rect l="T9" t="T10" r="T11" b="T12"/>
            <a:pathLst>
              <a:path w="43" h="433">
                <a:moveTo>
                  <a:pt x="0" y="433"/>
                </a:moveTo>
                <a:cubicBezTo>
                  <a:pt x="4" y="361"/>
                  <a:pt x="9" y="0"/>
                  <a:pt x="16" y="0"/>
                </a:cubicBezTo>
                <a:cubicBezTo>
                  <a:pt x="23" y="0"/>
                  <a:pt x="38" y="343"/>
                  <a:pt x="43" y="433"/>
                </a:cubicBezTo>
              </a:path>
            </a:pathLst>
          </a:custGeom>
          <a:noFill/>
          <a:ln w="12700"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Rectangle 107"/>
          <p:cNvSpPr>
            <a:spLocks noChangeArrowheads="1"/>
          </p:cNvSpPr>
          <p:nvPr/>
        </p:nvSpPr>
        <p:spPr bwMode="auto">
          <a:xfrm>
            <a:off x="10970000" y="1149881"/>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dirty="0">
                <a:latin typeface="Symbol" pitchFamily="18" charset="2"/>
                <a:sym typeface="Symbol" pitchFamily="18" charset="2"/>
              </a:rPr>
              <a:t></a:t>
            </a:r>
          </a:p>
        </p:txBody>
      </p:sp>
      <p:sp>
        <p:nvSpPr>
          <p:cNvPr id="23" name="Text Box 111"/>
          <p:cNvSpPr txBox="1">
            <a:spLocks noChangeArrowheads="1"/>
          </p:cNvSpPr>
          <p:nvPr/>
        </p:nvSpPr>
        <p:spPr bwMode="auto">
          <a:xfrm>
            <a:off x="10366934" y="161796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a:latin typeface="Times New Roman" pitchFamily="18" charset="0"/>
              </a:rPr>
              <a:t>645</a:t>
            </a:r>
          </a:p>
        </p:txBody>
      </p:sp>
      <p:sp>
        <p:nvSpPr>
          <p:cNvPr id="24" name="Text Box 112"/>
          <p:cNvSpPr txBox="1">
            <a:spLocks noChangeArrowheads="1"/>
          </p:cNvSpPr>
          <p:nvPr/>
        </p:nvSpPr>
        <p:spPr bwMode="auto">
          <a:xfrm>
            <a:off x="8579502" y="1617966"/>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dirty="0">
                <a:latin typeface="Times New Roman" pitchFamily="18" charset="0"/>
              </a:rPr>
              <a:t>526</a:t>
            </a:r>
          </a:p>
        </p:txBody>
      </p:sp>
      <p:sp>
        <p:nvSpPr>
          <p:cNvPr id="25" name="Text Box 113"/>
          <p:cNvSpPr txBox="1">
            <a:spLocks noChangeArrowheads="1"/>
          </p:cNvSpPr>
          <p:nvPr/>
        </p:nvSpPr>
        <p:spPr bwMode="auto">
          <a:xfrm>
            <a:off x="7440852" y="1631029"/>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a:latin typeface="Times New Roman" pitchFamily="18" charset="0"/>
              </a:rPr>
              <a:t>444</a:t>
            </a:r>
          </a:p>
        </p:txBody>
      </p:sp>
      <p:sp>
        <p:nvSpPr>
          <p:cNvPr id="26" name="Text Box 114"/>
          <p:cNvSpPr txBox="1">
            <a:spLocks noChangeArrowheads="1"/>
          </p:cNvSpPr>
          <p:nvPr/>
        </p:nvSpPr>
        <p:spPr bwMode="auto">
          <a:xfrm>
            <a:off x="11274800" y="1226081"/>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dirty="0">
                <a:latin typeface="Times New Roman" pitchFamily="18" charset="0"/>
              </a:rPr>
              <a:t>nm</a:t>
            </a:r>
          </a:p>
        </p:txBody>
      </p:sp>
      <p:sp>
        <p:nvSpPr>
          <p:cNvPr id="27" name="Oval 115"/>
          <p:cNvSpPr>
            <a:spLocks noChangeArrowheads="1"/>
          </p:cNvSpPr>
          <p:nvPr/>
        </p:nvSpPr>
        <p:spPr bwMode="auto">
          <a:xfrm>
            <a:off x="6816012" y="4470036"/>
            <a:ext cx="152400" cy="76200"/>
          </a:xfrm>
          <a:prstGeom prst="ellipse">
            <a:avLst/>
          </a:prstGeom>
          <a:solidFill>
            <a:schemeClr val="accent1"/>
          </a:solidFill>
          <a:ln w="12700">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400">
              <a:latin typeface="Times New Roman" pitchFamily="18" charset="0"/>
            </a:endParaRPr>
          </a:p>
        </p:txBody>
      </p:sp>
      <p:sp>
        <p:nvSpPr>
          <p:cNvPr id="28" name="Oval 117"/>
          <p:cNvSpPr>
            <a:spLocks noChangeArrowheads="1"/>
          </p:cNvSpPr>
          <p:nvPr/>
        </p:nvSpPr>
        <p:spPr bwMode="auto">
          <a:xfrm>
            <a:off x="6816012" y="3603532"/>
            <a:ext cx="152400" cy="76200"/>
          </a:xfrm>
          <a:prstGeom prst="ellipse">
            <a:avLst/>
          </a:prstGeom>
          <a:solidFill>
            <a:schemeClr val="accent1"/>
          </a:solidFill>
          <a:ln w="12700">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400">
              <a:latin typeface="Times New Roman" pitchFamily="18" charset="0"/>
            </a:endParaRPr>
          </a:p>
        </p:txBody>
      </p:sp>
      <p:sp>
        <p:nvSpPr>
          <p:cNvPr id="29" name="Freeform 106"/>
          <p:cNvSpPr>
            <a:spLocks/>
          </p:cNvSpPr>
          <p:nvPr/>
        </p:nvSpPr>
        <p:spPr bwMode="auto">
          <a:xfrm>
            <a:off x="8901048" y="1250029"/>
            <a:ext cx="45719" cy="454432"/>
          </a:xfrm>
          <a:custGeom>
            <a:avLst/>
            <a:gdLst>
              <a:gd name="T0" fmla="*/ 0 w 43"/>
              <a:gd name="T1" fmla="*/ 2147483647 h 433"/>
              <a:gd name="T2" fmla="*/ 2147483647 w 43"/>
              <a:gd name="T3" fmla="*/ 0 h 433"/>
              <a:gd name="T4" fmla="*/ 2147483647 w 43"/>
              <a:gd name="T5" fmla="*/ 2147483647 h 433"/>
              <a:gd name="T6" fmla="*/ 0 60000 65536"/>
              <a:gd name="T7" fmla="*/ 0 60000 65536"/>
              <a:gd name="T8" fmla="*/ 0 60000 65536"/>
              <a:gd name="T9" fmla="*/ 0 w 43"/>
              <a:gd name="T10" fmla="*/ 0 h 433"/>
              <a:gd name="T11" fmla="*/ 43 w 43"/>
              <a:gd name="T12" fmla="*/ 433 h 433"/>
            </a:gdLst>
            <a:ahLst/>
            <a:cxnLst>
              <a:cxn ang="T6">
                <a:pos x="T0" y="T1"/>
              </a:cxn>
              <a:cxn ang="T7">
                <a:pos x="T2" y="T3"/>
              </a:cxn>
              <a:cxn ang="T8">
                <a:pos x="T4" y="T5"/>
              </a:cxn>
            </a:cxnLst>
            <a:rect l="T9" t="T10" r="T11" b="T12"/>
            <a:pathLst>
              <a:path w="43" h="433">
                <a:moveTo>
                  <a:pt x="0" y="433"/>
                </a:moveTo>
                <a:cubicBezTo>
                  <a:pt x="4" y="361"/>
                  <a:pt x="9" y="0"/>
                  <a:pt x="16" y="0"/>
                </a:cubicBezTo>
                <a:cubicBezTo>
                  <a:pt x="23" y="0"/>
                  <a:pt x="38" y="343"/>
                  <a:pt x="43" y="433"/>
                </a:cubicBezTo>
              </a:path>
            </a:pathLst>
          </a:custGeom>
          <a:noFill/>
          <a:ln w="12700"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Freeform 106"/>
          <p:cNvSpPr>
            <a:spLocks/>
          </p:cNvSpPr>
          <p:nvPr/>
        </p:nvSpPr>
        <p:spPr bwMode="auto">
          <a:xfrm>
            <a:off x="10663779" y="1025780"/>
            <a:ext cx="68263" cy="687388"/>
          </a:xfrm>
          <a:custGeom>
            <a:avLst/>
            <a:gdLst>
              <a:gd name="T0" fmla="*/ 0 w 43"/>
              <a:gd name="T1" fmla="*/ 2147483647 h 433"/>
              <a:gd name="T2" fmla="*/ 2147483647 w 43"/>
              <a:gd name="T3" fmla="*/ 0 h 433"/>
              <a:gd name="T4" fmla="*/ 2147483647 w 43"/>
              <a:gd name="T5" fmla="*/ 2147483647 h 433"/>
              <a:gd name="T6" fmla="*/ 0 60000 65536"/>
              <a:gd name="T7" fmla="*/ 0 60000 65536"/>
              <a:gd name="T8" fmla="*/ 0 60000 65536"/>
              <a:gd name="T9" fmla="*/ 0 w 43"/>
              <a:gd name="T10" fmla="*/ 0 h 433"/>
              <a:gd name="T11" fmla="*/ 43 w 43"/>
              <a:gd name="T12" fmla="*/ 433 h 433"/>
            </a:gdLst>
            <a:ahLst/>
            <a:cxnLst>
              <a:cxn ang="T6">
                <a:pos x="T0" y="T1"/>
              </a:cxn>
              <a:cxn ang="T7">
                <a:pos x="T2" y="T3"/>
              </a:cxn>
              <a:cxn ang="T8">
                <a:pos x="T4" y="T5"/>
              </a:cxn>
            </a:cxnLst>
            <a:rect l="T9" t="T10" r="T11" b="T12"/>
            <a:pathLst>
              <a:path w="43" h="433">
                <a:moveTo>
                  <a:pt x="0" y="433"/>
                </a:moveTo>
                <a:cubicBezTo>
                  <a:pt x="4" y="361"/>
                  <a:pt x="9" y="0"/>
                  <a:pt x="16" y="0"/>
                </a:cubicBezTo>
                <a:cubicBezTo>
                  <a:pt x="23" y="0"/>
                  <a:pt x="38" y="343"/>
                  <a:pt x="43" y="433"/>
                </a:cubicBezTo>
              </a:path>
            </a:pathLst>
          </a:custGeom>
          <a:noFill/>
          <a:ln w="12700"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Rectangle 103"/>
          <p:cNvSpPr>
            <a:spLocks noChangeArrowheads="1"/>
          </p:cNvSpPr>
          <p:nvPr/>
        </p:nvSpPr>
        <p:spPr bwMode="auto">
          <a:xfrm>
            <a:off x="7379892" y="784121"/>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i="1" dirty="0" smtClean="0">
                <a:latin typeface="Times New Roman" pitchFamily="18" charset="0"/>
              </a:rPr>
              <a:t>b</a:t>
            </a:r>
            <a:endParaRPr lang="hu-HU" altLang="en-US" sz="2400" i="1" dirty="0">
              <a:latin typeface="Times New Roman" pitchFamily="18" charset="0"/>
            </a:endParaRPr>
          </a:p>
        </p:txBody>
      </p:sp>
      <p:sp>
        <p:nvSpPr>
          <p:cNvPr id="32" name="Rectangle 103"/>
          <p:cNvSpPr>
            <a:spLocks noChangeArrowheads="1"/>
          </p:cNvSpPr>
          <p:nvPr/>
        </p:nvSpPr>
        <p:spPr bwMode="auto">
          <a:xfrm>
            <a:off x="8603441" y="714452"/>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i="1" dirty="0" smtClean="0">
                <a:latin typeface="Times New Roman" pitchFamily="18" charset="0"/>
              </a:rPr>
              <a:t>g</a:t>
            </a:r>
            <a:endParaRPr lang="hu-HU" altLang="en-US" sz="2400" i="1" dirty="0">
              <a:latin typeface="Times New Roman" pitchFamily="18" charset="0"/>
            </a:endParaRPr>
          </a:p>
        </p:txBody>
      </p:sp>
      <p:sp>
        <p:nvSpPr>
          <p:cNvPr id="33" name="Rectangle 103"/>
          <p:cNvSpPr>
            <a:spLocks noChangeArrowheads="1"/>
          </p:cNvSpPr>
          <p:nvPr/>
        </p:nvSpPr>
        <p:spPr bwMode="auto">
          <a:xfrm>
            <a:off x="10440956" y="749287"/>
            <a:ext cx="3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en-US" sz="2400" i="1" dirty="0" smtClean="0">
                <a:latin typeface="Times New Roman" pitchFamily="18" charset="0"/>
              </a:rPr>
              <a:t>r</a:t>
            </a:r>
            <a:endParaRPr lang="hu-HU" altLang="en-US" sz="2400" i="1" dirty="0">
              <a:latin typeface="Times New Roman" pitchFamily="18" charset="0"/>
            </a:endParaRPr>
          </a:p>
        </p:txBody>
      </p:sp>
    </p:spTree>
    <p:extLst>
      <p:ext uri="{BB962C8B-B14F-4D97-AF65-F5344CB8AC3E}">
        <p14:creationId xmlns:p14="http://schemas.microsoft.com/office/powerpoint/2010/main" val="1621804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RGB </a:t>
            </a:r>
            <a:r>
              <a:rPr lang="hu-HU" dirty="0" err="1" smtClean="0"/>
              <a:t>model</a:t>
            </a:r>
            <a:endParaRPr lang="en-US" dirty="0"/>
          </a:p>
        </p:txBody>
      </p:sp>
      <p:sp>
        <p:nvSpPr>
          <p:cNvPr id="3" name="Tartalom helye 2"/>
          <p:cNvSpPr>
            <a:spLocks noGrp="1"/>
          </p:cNvSpPr>
          <p:nvPr>
            <p:ph idx="1"/>
          </p:nvPr>
        </p:nvSpPr>
        <p:spPr>
          <a:xfrm>
            <a:off x="838199" y="1825625"/>
            <a:ext cx="10479363" cy="4351338"/>
          </a:xfrm>
        </p:spPr>
        <p:txBody>
          <a:bodyPr/>
          <a:lstStyle/>
          <a:p>
            <a:r>
              <a:rPr lang="hu-HU" dirty="0" smtClean="0"/>
              <a:t>The main </a:t>
            </a:r>
            <a:r>
              <a:rPr lang="hu-HU" dirty="0" err="1" smtClean="0"/>
              <a:t>color</a:t>
            </a:r>
            <a:r>
              <a:rPr lang="hu-HU" dirty="0" smtClean="0"/>
              <a:t> </a:t>
            </a:r>
            <a:r>
              <a:rPr lang="hu-HU" dirty="0" err="1" smtClean="0"/>
              <a:t>model</a:t>
            </a:r>
            <a:r>
              <a:rPr lang="hu-HU" dirty="0" smtClean="0"/>
              <a:t> </a:t>
            </a:r>
            <a:r>
              <a:rPr lang="hu-HU" dirty="0" err="1" smtClean="0"/>
              <a:t>used</a:t>
            </a:r>
            <a:r>
              <a:rPr lang="hu-HU" dirty="0" smtClean="0"/>
              <a:t> in almost </a:t>
            </a:r>
            <a:r>
              <a:rPr lang="hu-HU" dirty="0" err="1" smtClean="0"/>
              <a:t>every</a:t>
            </a:r>
            <a:r>
              <a:rPr lang="hu-HU" dirty="0" smtClean="0"/>
              <a:t> computer </a:t>
            </a:r>
            <a:r>
              <a:rPr lang="hu-HU" dirty="0" err="1" smtClean="0"/>
              <a:t>programs</a:t>
            </a:r>
            <a:r>
              <a:rPr lang="hu-HU" dirty="0" smtClean="0"/>
              <a:t>, </a:t>
            </a:r>
            <a:r>
              <a:rPr lang="hu-HU" dirty="0" err="1" smtClean="0"/>
              <a:t>including</a:t>
            </a:r>
            <a:r>
              <a:rPr lang="hu-HU" dirty="0" smtClean="0"/>
              <a:t> </a:t>
            </a:r>
            <a:r>
              <a:rPr lang="hu-HU" dirty="0" err="1" smtClean="0"/>
              <a:t>games</a:t>
            </a:r>
            <a:endParaRPr lang="hu-HU" dirty="0" smtClean="0"/>
          </a:p>
          <a:p>
            <a:r>
              <a:rPr lang="hu-HU" dirty="0" smtClean="0"/>
              <a:t>8 </a:t>
            </a:r>
            <a:r>
              <a:rPr lang="hu-HU" dirty="0" err="1" smtClean="0"/>
              <a:t>bits</a:t>
            </a:r>
            <a:r>
              <a:rPr lang="hu-HU" dirty="0" smtClean="0"/>
              <a:t> per </a:t>
            </a:r>
            <a:r>
              <a:rPr lang="hu-HU" dirty="0" err="1" smtClean="0"/>
              <a:t>channel</a:t>
            </a:r>
            <a:r>
              <a:rPr lang="hu-HU" dirty="0" smtClean="0"/>
              <a:t>: [0,255] </a:t>
            </a:r>
            <a:r>
              <a:rPr lang="hu-HU" dirty="0" err="1" smtClean="0"/>
              <a:t>or</a:t>
            </a:r>
            <a:r>
              <a:rPr lang="hu-HU" dirty="0" smtClean="0"/>
              <a:t> </a:t>
            </a:r>
            <a:r>
              <a:rPr lang="hu-HU" dirty="0" err="1" smtClean="0"/>
              <a:t>normalized</a:t>
            </a:r>
            <a:r>
              <a:rPr lang="hu-HU" dirty="0" smtClean="0"/>
              <a:t> </a:t>
            </a:r>
            <a:r>
              <a:rPr lang="hu-HU" dirty="0" err="1" smtClean="0"/>
              <a:t>to</a:t>
            </a:r>
            <a:r>
              <a:rPr lang="hu-HU" dirty="0" smtClean="0"/>
              <a:t> [0.0, 1.0]</a:t>
            </a:r>
          </a:p>
          <a:p>
            <a:r>
              <a:rPr lang="hu-HU" dirty="0" err="1" smtClean="0"/>
              <a:t>Need</a:t>
            </a:r>
            <a:r>
              <a:rPr lang="hu-HU" dirty="0" smtClean="0"/>
              <a:t> </a:t>
            </a:r>
            <a:r>
              <a:rPr lang="hu-HU" dirty="0" err="1" smtClean="0"/>
              <a:t>to</a:t>
            </a:r>
            <a:r>
              <a:rPr lang="hu-HU" dirty="0" smtClean="0"/>
              <a:t> </a:t>
            </a:r>
            <a:r>
              <a:rPr lang="hu-HU" dirty="0" err="1" smtClean="0"/>
              <a:t>define</a:t>
            </a:r>
            <a:r>
              <a:rPr lang="hu-HU" dirty="0" smtClean="0"/>
              <a:t> </a:t>
            </a:r>
            <a:r>
              <a:rPr lang="hu-HU" dirty="0" err="1" smtClean="0"/>
              <a:t>other</a:t>
            </a:r>
            <a:r>
              <a:rPr lang="hu-HU" dirty="0" smtClean="0"/>
              <a:t> </a:t>
            </a:r>
            <a:r>
              <a:rPr lang="hu-HU" dirty="0" err="1" smtClean="0"/>
              <a:t>parameters</a:t>
            </a:r>
            <a:r>
              <a:rPr lang="hu-HU" dirty="0" smtClean="0"/>
              <a:t> </a:t>
            </a:r>
            <a:r>
              <a:rPr lang="hu-HU" dirty="0" err="1" smtClean="0"/>
              <a:t>like</a:t>
            </a:r>
            <a:r>
              <a:rPr lang="hu-HU" dirty="0" smtClean="0"/>
              <a:t> </a:t>
            </a:r>
            <a:r>
              <a:rPr lang="hu-HU" dirty="0" err="1" smtClean="0"/>
              <a:t>illuminant</a:t>
            </a:r>
            <a:r>
              <a:rPr lang="hu-HU" dirty="0" smtClean="0"/>
              <a:t>, gamma etc. </a:t>
            </a:r>
            <a:r>
              <a:rPr lang="hu-HU" dirty="0" err="1" smtClean="0"/>
              <a:t>to</a:t>
            </a:r>
            <a:r>
              <a:rPr lang="hu-HU" dirty="0" smtClean="0"/>
              <a:t> </a:t>
            </a:r>
            <a:r>
              <a:rPr lang="hu-HU" dirty="0" err="1" smtClean="0"/>
              <a:t>get</a:t>
            </a:r>
            <a:r>
              <a:rPr lang="hu-HU" dirty="0" smtClean="0"/>
              <a:t> an </a:t>
            </a:r>
            <a:r>
              <a:rPr lang="hu-HU" dirty="0" err="1" smtClean="0"/>
              <a:t>exact</a:t>
            </a:r>
            <a:r>
              <a:rPr lang="hu-HU" dirty="0" smtClean="0"/>
              <a:t> </a:t>
            </a:r>
            <a:r>
              <a:rPr lang="hu-HU" dirty="0" err="1" smtClean="0"/>
              <a:t>color</a:t>
            </a:r>
            <a:r>
              <a:rPr lang="hu-HU" dirty="0" smtClean="0"/>
              <a:t> </a:t>
            </a:r>
            <a:r>
              <a:rPr lang="hu-HU" dirty="0" err="1" smtClean="0"/>
              <a:t>space</a:t>
            </a:r>
            <a:endParaRPr lang="hu-HU" dirty="0" smtClean="0"/>
          </a:p>
          <a:p>
            <a:pPr lvl="1"/>
            <a:r>
              <a:rPr lang="hu-HU" dirty="0" smtClean="0"/>
              <a:t>Adobe RGB, </a:t>
            </a:r>
            <a:r>
              <a:rPr lang="hu-HU" dirty="0" err="1" smtClean="0"/>
              <a:t>sRGB</a:t>
            </a:r>
            <a:r>
              <a:rPr lang="hu-HU" dirty="0" smtClean="0"/>
              <a:t> etc.</a:t>
            </a:r>
          </a:p>
          <a:p>
            <a:endParaRPr lang="hu-HU" dirty="0" smtClean="0"/>
          </a:p>
        </p:txBody>
      </p:sp>
      <p:pic>
        <p:nvPicPr>
          <p:cNvPr id="34" name="Kép 33"/>
          <p:cNvPicPr>
            <a:picLocks noChangeAspect="1"/>
          </p:cNvPicPr>
          <p:nvPr/>
        </p:nvPicPr>
        <p:blipFill>
          <a:blip r:embed="rId2"/>
          <a:stretch>
            <a:fillRect/>
          </a:stretch>
        </p:blipFill>
        <p:spPr>
          <a:xfrm>
            <a:off x="7125270" y="3872204"/>
            <a:ext cx="2634679" cy="2663631"/>
          </a:xfrm>
          <a:prstGeom prst="rect">
            <a:avLst/>
          </a:prstGeom>
        </p:spPr>
      </p:pic>
    </p:spTree>
    <p:extLst>
      <p:ext uri="{BB962C8B-B14F-4D97-AF65-F5344CB8AC3E}">
        <p14:creationId xmlns:p14="http://schemas.microsoft.com/office/powerpoint/2010/main" val="2399402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Measuring</a:t>
            </a:r>
            <a:r>
              <a:rPr lang="hu-HU" dirty="0" smtClean="0"/>
              <a:t> </a:t>
            </a:r>
            <a:r>
              <a:rPr lang="hu-HU" dirty="0" err="1" smtClean="0"/>
              <a:t>the</a:t>
            </a:r>
            <a:r>
              <a:rPr lang="hu-HU" dirty="0"/>
              <a:t> </a:t>
            </a:r>
            <a:r>
              <a:rPr lang="hu-HU" dirty="0" err="1" smtClean="0"/>
              <a:t>color</a:t>
            </a:r>
            <a:r>
              <a:rPr lang="hu-HU" dirty="0" smtClean="0"/>
              <a:t> </a:t>
            </a:r>
            <a:r>
              <a:rPr lang="hu-HU" dirty="0" err="1" smtClean="0"/>
              <a:t>matching</a:t>
            </a:r>
            <a:r>
              <a:rPr lang="hu-HU" dirty="0" smtClean="0"/>
              <a:t> </a:t>
            </a:r>
            <a:r>
              <a:rPr lang="hu-HU" dirty="0" err="1" smtClean="0"/>
              <a:t>function</a:t>
            </a:r>
            <a:endParaRPr lang="en-US" dirty="0"/>
          </a:p>
        </p:txBody>
      </p:sp>
      <p:sp>
        <p:nvSpPr>
          <p:cNvPr id="3" name="Tartalom helye 2"/>
          <p:cNvSpPr>
            <a:spLocks noGrp="1"/>
          </p:cNvSpPr>
          <p:nvPr>
            <p:ph idx="1"/>
          </p:nvPr>
        </p:nvSpPr>
        <p:spPr/>
        <p:txBody>
          <a:bodyPr>
            <a:normAutofit/>
          </a:bodyPr>
          <a:lstStyle/>
          <a:p>
            <a:r>
              <a:rPr lang="hu-HU" sz="2400" dirty="0" smtClean="0"/>
              <a:t>CIE RGB, 1932: </a:t>
            </a:r>
            <a:r>
              <a:rPr lang="hu-HU" sz="2400" dirty="0" err="1" smtClean="0"/>
              <a:t>adjust</a:t>
            </a:r>
            <a:r>
              <a:rPr lang="hu-HU" sz="2400" dirty="0" smtClean="0"/>
              <a:t> </a:t>
            </a:r>
            <a:r>
              <a:rPr lang="hu-HU" sz="2400" dirty="0" err="1" smtClean="0"/>
              <a:t>red</a:t>
            </a:r>
            <a:r>
              <a:rPr lang="hu-HU" sz="2400" dirty="0" smtClean="0"/>
              <a:t>, </a:t>
            </a:r>
            <a:r>
              <a:rPr lang="hu-HU" sz="2400" dirty="0" err="1" smtClean="0"/>
              <a:t>green</a:t>
            </a:r>
            <a:r>
              <a:rPr lang="hu-HU" sz="2400" dirty="0"/>
              <a:t> </a:t>
            </a:r>
            <a:r>
              <a:rPr lang="hu-HU" sz="2400" dirty="0" smtClean="0"/>
              <a:t>and </a:t>
            </a:r>
            <a:r>
              <a:rPr lang="hu-HU" sz="2400" dirty="0" err="1" smtClean="0"/>
              <a:t>blue</a:t>
            </a:r>
            <a:r>
              <a:rPr lang="hu-HU" sz="2400" dirty="0" smtClean="0"/>
              <a:t> </a:t>
            </a:r>
            <a:r>
              <a:rPr lang="hu-HU" sz="2400" dirty="0" err="1" smtClean="0"/>
              <a:t>lamps</a:t>
            </a:r>
            <a:r>
              <a:rPr lang="hu-HU" sz="2400" dirty="0" smtClean="0"/>
              <a:t> </a:t>
            </a:r>
            <a:r>
              <a:rPr lang="hu-HU" sz="2400" dirty="0" err="1" smtClean="0"/>
              <a:t>until</a:t>
            </a:r>
            <a:r>
              <a:rPr lang="hu-HU" sz="2400" dirty="0" smtClean="0"/>
              <a:t> </a:t>
            </a:r>
            <a:r>
              <a:rPr lang="hu-HU" sz="2400" dirty="0" err="1" smtClean="0"/>
              <a:t>their</a:t>
            </a:r>
            <a:r>
              <a:rPr lang="hu-HU" sz="2400" dirty="0" smtClean="0"/>
              <a:t> </a:t>
            </a:r>
            <a:r>
              <a:rPr lang="hu-HU" sz="2400" dirty="0" err="1" smtClean="0"/>
              <a:t>combined</a:t>
            </a:r>
            <a:r>
              <a:rPr lang="hu-HU" sz="2400" dirty="0" smtClean="0"/>
              <a:t> </a:t>
            </a:r>
            <a:r>
              <a:rPr lang="hu-HU" sz="2400" dirty="0" err="1" smtClean="0"/>
              <a:t>color</a:t>
            </a:r>
            <a:r>
              <a:rPr lang="hu-HU" sz="2400" dirty="0" smtClean="0"/>
              <a:t> is </a:t>
            </a:r>
            <a:r>
              <a:rPr lang="hu-HU" sz="2400" b="1" dirty="0" err="1" smtClean="0"/>
              <a:t>perceived</a:t>
            </a:r>
            <a:r>
              <a:rPr lang="hu-HU" sz="2400" b="1" dirty="0" smtClean="0"/>
              <a:t> </a:t>
            </a:r>
            <a:r>
              <a:rPr lang="hu-HU" sz="2400" b="1" dirty="0" err="1" smtClean="0"/>
              <a:t>identical</a:t>
            </a:r>
            <a:r>
              <a:rPr lang="hu-HU" sz="2400" dirty="0" smtClean="0"/>
              <a:t> </a:t>
            </a:r>
            <a:r>
              <a:rPr lang="hu-HU" sz="2400" dirty="0" err="1" smtClean="0"/>
              <a:t>to</a:t>
            </a:r>
            <a:r>
              <a:rPr lang="hu-HU" sz="2400" dirty="0" smtClean="0"/>
              <a:t> a </a:t>
            </a:r>
            <a:r>
              <a:rPr lang="hu-HU" sz="2400" dirty="0" err="1" smtClean="0"/>
              <a:t>monochrome</a:t>
            </a:r>
            <a:r>
              <a:rPr lang="hu-HU" sz="2400" dirty="0" smtClean="0"/>
              <a:t> </a:t>
            </a:r>
            <a:r>
              <a:rPr lang="hu-HU" sz="2400" dirty="0" err="1" smtClean="0"/>
              <a:t>light</a:t>
            </a:r>
            <a:r>
              <a:rPr lang="hu-HU" sz="2400" dirty="0" smtClean="0"/>
              <a:t> of </a:t>
            </a:r>
            <a:r>
              <a:rPr lang="hu-HU" sz="2400" dirty="0" err="1" smtClean="0"/>
              <a:t>certain</a:t>
            </a:r>
            <a:r>
              <a:rPr lang="hu-HU" sz="2400" dirty="0" smtClean="0"/>
              <a:t> </a:t>
            </a:r>
            <a:r>
              <a:rPr lang="hu-HU" sz="2400" dirty="0" err="1" smtClean="0"/>
              <a:t>wavelength</a:t>
            </a:r>
            <a:r>
              <a:rPr lang="hu-HU" sz="2400" dirty="0" smtClean="0"/>
              <a:t> </a:t>
            </a:r>
            <a:r>
              <a:rPr lang="hu-HU" sz="2400" dirty="0" err="1"/>
              <a:t>for</a:t>
            </a:r>
            <a:r>
              <a:rPr lang="hu-HU" sz="2400" dirty="0"/>
              <a:t> </a:t>
            </a:r>
            <a:r>
              <a:rPr lang="hu-HU" sz="2400" dirty="0" err="1"/>
              <a:t>the</a:t>
            </a:r>
            <a:r>
              <a:rPr lang="hu-HU" sz="2400" dirty="0"/>
              <a:t> </a:t>
            </a:r>
            <a:r>
              <a:rPr lang="hu-HU" sz="2400" dirty="0" err="1"/>
              <a:t>observer</a:t>
            </a:r>
            <a:r>
              <a:rPr lang="hu-HU" sz="2400" dirty="0"/>
              <a:t> </a:t>
            </a:r>
            <a:endParaRPr lang="en-US" sz="2400" dirty="0"/>
          </a:p>
        </p:txBody>
      </p:sp>
      <p:pic>
        <p:nvPicPr>
          <p:cNvPr id="2050" name="Picture 2" descr="http://jamie-wong.com/images/color/ColorMatchin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112" y="2737370"/>
            <a:ext cx="5657228" cy="32327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amie-wong.com/images/color/ColorMatching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5728" y="2737370"/>
            <a:ext cx="5657229" cy="3232702"/>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334929" y="5975605"/>
            <a:ext cx="1497526" cy="200055"/>
          </a:xfrm>
          <a:prstGeom prst="rect">
            <a:avLst/>
          </a:prstGeom>
        </p:spPr>
        <p:txBody>
          <a:bodyPr wrap="none">
            <a:spAutoFit/>
          </a:bodyPr>
          <a:lstStyle/>
          <a:p>
            <a:r>
              <a:rPr lang="en-US" sz="700" dirty="0"/>
              <a:t>http://jamie-wong.com/post/color/</a:t>
            </a:r>
          </a:p>
        </p:txBody>
      </p:sp>
    </p:spTree>
    <p:extLst>
      <p:ext uri="{BB962C8B-B14F-4D97-AF65-F5344CB8AC3E}">
        <p14:creationId xmlns:p14="http://schemas.microsoft.com/office/powerpoint/2010/main" val="244035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When</a:t>
            </a:r>
            <a:r>
              <a:rPr lang="hu-HU" dirty="0" smtClean="0"/>
              <a:t> </a:t>
            </a:r>
            <a:r>
              <a:rPr lang="hu-HU" dirty="0" err="1" smtClean="0"/>
              <a:t>to</a:t>
            </a:r>
            <a:r>
              <a:rPr lang="hu-HU" dirty="0" smtClean="0"/>
              <a:t> </a:t>
            </a:r>
            <a:r>
              <a:rPr lang="hu-HU" dirty="0" err="1" smtClean="0"/>
              <a:t>use</a:t>
            </a:r>
            <a:r>
              <a:rPr lang="hu-HU" dirty="0" smtClean="0"/>
              <a:t> RGB?</a:t>
            </a:r>
            <a:endParaRPr lang="en-US" dirty="0"/>
          </a:p>
        </p:txBody>
      </p:sp>
      <p:sp>
        <p:nvSpPr>
          <p:cNvPr id="3" name="Tartalom helye 2"/>
          <p:cNvSpPr>
            <a:spLocks noGrp="1"/>
          </p:cNvSpPr>
          <p:nvPr>
            <p:ph idx="1"/>
          </p:nvPr>
        </p:nvSpPr>
        <p:spPr/>
        <p:txBody>
          <a:bodyPr/>
          <a:lstStyle/>
          <a:p>
            <a:r>
              <a:rPr lang="hu-HU" dirty="0" smtClean="0"/>
              <a:t>In almost </a:t>
            </a:r>
            <a:r>
              <a:rPr lang="hu-HU" dirty="0" err="1" smtClean="0"/>
              <a:t>all</a:t>
            </a:r>
            <a:r>
              <a:rPr lang="hu-HU" dirty="0" smtClean="0"/>
              <a:t> software (</a:t>
            </a:r>
            <a:r>
              <a:rPr lang="hu-HU" dirty="0" err="1" smtClean="0"/>
              <a:t>photo</a:t>
            </a:r>
            <a:r>
              <a:rPr lang="hu-HU" dirty="0" smtClean="0"/>
              <a:t>/video </a:t>
            </a:r>
            <a:r>
              <a:rPr lang="hu-HU" dirty="0" err="1" smtClean="0"/>
              <a:t>editors</a:t>
            </a:r>
            <a:r>
              <a:rPr lang="hu-HU" dirty="0" smtClean="0"/>
              <a:t>, game </a:t>
            </a:r>
            <a:r>
              <a:rPr lang="hu-HU" dirty="0" err="1" smtClean="0"/>
              <a:t>engines</a:t>
            </a:r>
            <a:r>
              <a:rPr lang="hu-HU" dirty="0" smtClean="0"/>
              <a:t> etc.) </a:t>
            </a:r>
            <a:r>
              <a:rPr lang="hu-HU" dirty="0" err="1" smtClean="0"/>
              <a:t>when</a:t>
            </a:r>
            <a:r>
              <a:rPr lang="hu-HU" dirty="0" smtClean="0"/>
              <a:t> we </a:t>
            </a:r>
            <a:r>
              <a:rPr lang="hu-HU" dirty="0" err="1" smtClean="0"/>
              <a:t>load</a:t>
            </a:r>
            <a:r>
              <a:rPr lang="hu-HU" dirty="0" smtClean="0"/>
              <a:t> an image/</a:t>
            </a:r>
            <a:r>
              <a:rPr lang="hu-HU" dirty="0" err="1" smtClean="0"/>
              <a:t>texture</a:t>
            </a:r>
            <a:r>
              <a:rPr lang="hu-HU" dirty="0" smtClean="0"/>
              <a:t> </a:t>
            </a:r>
            <a:r>
              <a:rPr lang="hu-HU" dirty="0" err="1" smtClean="0"/>
              <a:t>the</a:t>
            </a:r>
            <a:r>
              <a:rPr lang="hu-HU" dirty="0" smtClean="0"/>
              <a:t> pixel </a:t>
            </a:r>
            <a:r>
              <a:rPr lang="hu-HU" dirty="0" err="1" smtClean="0"/>
              <a:t>values</a:t>
            </a:r>
            <a:r>
              <a:rPr lang="hu-HU" dirty="0" smtClean="0"/>
              <a:t> </a:t>
            </a:r>
            <a:r>
              <a:rPr lang="hu-HU" dirty="0" err="1" smtClean="0"/>
              <a:t>will</a:t>
            </a:r>
            <a:r>
              <a:rPr lang="hu-HU" dirty="0" smtClean="0"/>
              <a:t> be </a:t>
            </a:r>
            <a:r>
              <a:rPr lang="hu-HU" dirty="0" err="1" smtClean="0"/>
              <a:t>stored</a:t>
            </a:r>
            <a:r>
              <a:rPr lang="hu-HU" dirty="0" smtClean="0"/>
              <a:t> in RGB</a:t>
            </a:r>
          </a:p>
          <a:p>
            <a:pPr lvl="1"/>
            <a:r>
              <a:rPr lang="hu-HU" dirty="0" err="1" smtClean="0"/>
              <a:t>Example</a:t>
            </a:r>
            <a:r>
              <a:rPr lang="hu-HU" dirty="0" smtClean="0"/>
              <a:t>: </a:t>
            </a:r>
            <a:r>
              <a:rPr lang="hu-HU" dirty="0" err="1" smtClean="0"/>
              <a:t>when</a:t>
            </a:r>
            <a:r>
              <a:rPr lang="hu-HU" dirty="0" smtClean="0"/>
              <a:t> we </a:t>
            </a:r>
            <a:r>
              <a:rPr lang="hu-HU" dirty="0" err="1" smtClean="0"/>
              <a:t>sample</a:t>
            </a:r>
            <a:r>
              <a:rPr lang="hu-HU" dirty="0" smtClean="0"/>
              <a:t> a </a:t>
            </a:r>
            <a:r>
              <a:rPr lang="hu-HU" dirty="0" err="1" smtClean="0"/>
              <a:t>texture</a:t>
            </a:r>
            <a:r>
              <a:rPr lang="hu-HU" dirty="0" smtClean="0"/>
              <a:t> in a </a:t>
            </a:r>
            <a:r>
              <a:rPr lang="hu-HU" dirty="0" err="1" smtClean="0"/>
              <a:t>Unity</a:t>
            </a:r>
            <a:r>
              <a:rPr lang="hu-HU" dirty="0" smtClean="0"/>
              <a:t> </a:t>
            </a:r>
            <a:r>
              <a:rPr lang="hu-HU" dirty="0" err="1" smtClean="0"/>
              <a:t>shader</a:t>
            </a:r>
            <a:r>
              <a:rPr lang="hu-HU" dirty="0" smtClean="0"/>
              <a:t>, </a:t>
            </a:r>
            <a:r>
              <a:rPr lang="hu-HU" dirty="0" err="1" smtClean="0"/>
              <a:t>the</a:t>
            </a:r>
            <a:r>
              <a:rPr lang="hu-HU" dirty="0" smtClean="0"/>
              <a:t> </a:t>
            </a:r>
            <a:r>
              <a:rPr lang="hu-HU" dirty="0" err="1" smtClean="0"/>
              <a:t>color</a:t>
            </a:r>
            <a:r>
              <a:rPr lang="hu-HU" dirty="0" smtClean="0"/>
              <a:t> is RGB</a:t>
            </a:r>
          </a:p>
          <a:p>
            <a:r>
              <a:rPr lang="hu-HU" dirty="0" err="1" smtClean="0"/>
              <a:t>Leave</a:t>
            </a:r>
            <a:r>
              <a:rPr lang="hu-HU" dirty="0" smtClean="0"/>
              <a:t> </a:t>
            </a:r>
            <a:r>
              <a:rPr lang="hu-HU" dirty="0" err="1" smtClean="0"/>
              <a:t>the</a:t>
            </a:r>
            <a:r>
              <a:rPr lang="hu-HU" dirty="0" smtClean="0"/>
              <a:t> image in RGB </a:t>
            </a:r>
            <a:r>
              <a:rPr lang="hu-HU" dirty="0" err="1" smtClean="0"/>
              <a:t>if</a:t>
            </a:r>
            <a:r>
              <a:rPr lang="hu-HU" dirty="0" smtClean="0"/>
              <a:t> </a:t>
            </a:r>
          </a:p>
          <a:p>
            <a:pPr lvl="1"/>
            <a:r>
              <a:rPr lang="hu-HU" dirty="0" smtClean="0"/>
              <a:t>The </a:t>
            </a:r>
            <a:r>
              <a:rPr lang="hu-HU" dirty="0" err="1" smtClean="0"/>
              <a:t>desired</a:t>
            </a:r>
            <a:r>
              <a:rPr lang="hu-HU" dirty="0" smtClean="0"/>
              <a:t> </a:t>
            </a:r>
            <a:r>
              <a:rPr lang="hu-HU" dirty="0" err="1" smtClean="0"/>
              <a:t>color</a:t>
            </a:r>
            <a:r>
              <a:rPr lang="hu-HU" dirty="0" smtClean="0"/>
              <a:t> </a:t>
            </a:r>
            <a:r>
              <a:rPr lang="hu-HU" dirty="0" err="1" smtClean="0"/>
              <a:t>manipulation</a:t>
            </a:r>
            <a:r>
              <a:rPr lang="hu-HU" dirty="0" smtClean="0"/>
              <a:t> is </a:t>
            </a:r>
            <a:r>
              <a:rPr lang="hu-HU" dirty="0" err="1" smtClean="0"/>
              <a:t>easy</a:t>
            </a:r>
            <a:r>
              <a:rPr lang="hu-HU" dirty="0" smtClean="0"/>
              <a:t> </a:t>
            </a:r>
            <a:r>
              <a:rPr lang="hu-HU" dirty="0" err="1" smtClean="0"/>
              <a:t>to</a:t>
            </a:r>
            <a:r>
              <a:rPr lang="hu-HU" dirty="0" smtClean="0"/>
              <a:t> </a:t>
            </a:r>
            <a:r>
              <a:rPr lang="hu-HU" dirty="0" err="1" smtClean="0"/>
              <a:t>achieve</a:t>
            </a:r>
            <a:r>
              <a:rPr lang="hu-HU" dirty="0" smtClean="0"/>
              <a:t> in </a:t>
            </a:r>
            <a:r>
              <a:rPr lang="hu-HU" dirty="0" err="1" smtClean="0"/>
              <a:t>this</a:t>
            </a:r>
            <a:r>
              <a:rPr lang="hu-HU" dirty="0" smtClean="0"/>
              <a:t> </a:t>
            </a:r>
            <a:r>
              <a:rPr lang="hu-HU" dirty="0" err="1" smtClean="0"/>
              <a:t>color</a:t>
            </a:r>
            <a:r>
              <a:rPr lang="hu-HU" dirty="0" smtClean="0"/>
              <a:t> </a:t>
            </a:r>
            <a:r>
              <a:rPr lang="hu-HU" dirty="0" err="1" smtClean="0"/>
              <a:t>space</a:t>
            </a:r>
            <a:endParaRPr lang="hu-HU" dirty="0" smtClean="0"/>
          </a:p>
          <a:p>
            <a:pPr lvl="2"/>
            <a:r>
              <a:rPr lang="hu-HU" dirty="0" err="1" smtClean="0"/>
              <a:t>Brightness</a:t>
            </a:r>
            <a:r>
              <a:rPr lang="hu-HU" dirty="0" smtClean="0"/>
              <a:t>/</a:t>
            </a:r>
            <a:r>
              <a:rPr lang="hu-HU" dirty="0" err="1" smtClean="0"/>
              <a:t>contrast</a:t>
            </a:r>
            <a:r>
              <a:rPr lang="hu-HU" dirty="0" smtClean="0"/>
              <a:t>, </a:t>
            </a:r>
            <a:r>
              <a:rPr lang="hu-HU" dirty="0" err="1" smtClean="0"/>
              <a:t>luminance</a:t>
            </a:r>
            <a:r>
              <a:rPr lang="hu-HU" dirty="0" smtClean="0"/>
              <a:t> conversion etc.</a:t>
            </a:r>
          </a:p>
          <a:p>
            <a:pPr lvl="1"/>
            <a:r>
              <a:rPr lang="hu-HU" dirty="0" err="1" smtClean="0"/>
              <a:t>Doing</a:t>
            </a:r>
            <a:r>
              <a:rPr lang="hu-HU" dirty="0" smtClean="0"/>
              <a:t> image </a:t>
            </a:r>
            <a:r>
              <a:rPr lang="hu-HU" dirty="0" err="1" smtClean="0"/>
              <a:t>processing</a:t>
            </a:r>
            <a:r>
              <a:rPr lang="hu-HU" dirty="0" smtClean="0"/>
              <a:t> </a:t>
            </a:r>
            <a:r>
              <a:rPr lang="hu-HU" dirty="0" err="1" smtClean="0"/>
              <a:t>that</a:t>
            </a:r>
            <a:r>
              <a:rPr lang="hu-HU" dirty="0" smtClean="0"/>
              <a:t> </a:t>
            </a:r>
            <a:r>
              <a:rPr lang="hu-HU" dirty="0" err="1" smtClean="0"/>
              <a:t>assumes</a:t>
            </a:r>
            <a:r>
              <a:rPr lang="hu-HU" dirty="0" smtClean="0"/>
              <a:t> an </a:t>
            </a:r>
            <a:r>
              <a:rPr lang="hu-HU" dirty="0" err="1" smtClean="0"/>
              <a:t>additive</a:t>
            </a:r>
            <a:r>
              <a:rPr lang="hu-HU" dirty="0" smtClean="0"/>
              <a:t> </a:t>
            </a:r>
            <a:r>
              <a:rPr lang="hu-HU" dirty="0" err="1" smtClean="0"/>
              <a:t>color</a:t>
            </a:r>
            <a:r>
              <a:rPr lang="hu-HU" dirty="0" smtClean="0"/>
              <a:t> </a:t>
            </a:r>
            <a:r>
              <a:rPr lang="hu-HU" dirty="0" err="1" smtClean="0"/>
              <a:t>model</a:t>
            </a:r>
            <a:endParaRPr lang="hu-HU" dirty="0" smtClean="0"/>
          </a:p>
          <a:p>
            <a:pPr lvl="2"/>
            <a:r>
              <a:rPr lang="hu-HU" dirty="0" err="1" smtClean="0"/>
              <a:t>Convolution</a:t>
            </a:r>
            <a:r>
              <a:rPr lang="hu-HU" dirty="0" smtClean="0"/>
              <a:t>, </a:t>
            </a:r>
            <a:r>
              <a:rPr lang="hu-HU" dirty="0" err="1" smtClean="0"/>
              <a:t>filters</a:t>
            </a:r>
            <a:r>
              <a:rPr lang="hu-HU" dirty="0" smtClean="0"/>
              <a:t>, etc.</a:t>
            </a:r>
            <a:endParaRPr lang="en-US" dirty="0"/>
          </a:p>
        </p:txBody>
      </p:sp>
    </p:spTree>
    <p:extLst>
      <p:ext uri="{BB962C8B-B14F-4D97-AF65-F5344CB8AC3E}">
        <p14:creationId xmlns:p14="http://schemas.microsoft.com/office/powerpoint/2010/main" val="679431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HSV and HSL </a:t>
            </a:r>
            <a:r>
              <a:rPr lang="hu-HU" dirty="0" err="1" smtClean="0"/>
              <a:t>models</a:t>
            </a:r>
            <a:endParaRPr lang="en-US" dirty="0"/>
          </a:p>
        </p:txBody>
      </p:sp>
      <p:sp>
        <p:nvSpPr>
          <p:cNvPr id="3" name="Tartalom helye 2"/>
          <p:cNvSpPr>
            <a:spLocks noGrp="1"/>
          </p:cNvSpPr>
          <p:nvPr>
            <p:ph idx="1"/>
          </p:nvPr>
        </p:nvSpPr>
        <p:spPr/>
        <p:txBody>
          <a:bodyPr/>
          <a:lstStyle/>
          <a:p>
            <a:r>
              <a:rPr lang="hu-HU" dirty="0" err="1" smtClean="0"/>
              <a:t>Motivation</a:t>
            </a:r>
            <a:r>
              <a:rPr lang="hu-HU" dirty="0" smtClean="0"/>
              <a:t>: </a:t>
            </a:r>
            <a:r>
              <a:rPr lang="hu-HU" dirty="0" err="1" smtClean="0"/>
              <a:t>coordinates</a:t>
            </a:r>
            <a:r>
              <a:rPr lang="hu-HU" dirty="0" smtClean="0"/>
              <a:t> </a:t>
            </a:r>
            <a:r>
              <a:rPr lang="hu-HU" dirty="0" err="1" smtClean="0"/>
              <a:t>represent</a:t>
            </a:r>
            <a:r>
              <a:rPr lang="hu-HU" dirty="0" smtClean="0"/>
              <a:t> </a:t>
            </a:r>
            <a:r>
              <a:rPr lang="hu-HU" dirty="0" err="1" smtClean="0"/>
              <a:t>attributes</a:t>
            </a:r>
            <a:r>
              <a:rPr lang="hu-HU" dirty="0" smtClean="0"/>
              <a:t> </a:t>
            </a:r>
            <a:r>
              <a:rPr lang="hu-HU" dirty="0" err="1" smtClean="0"/>
              <a:t>that</a:t>
            </a:r>
            <a:r>
              <a:rPr lang="hu-HU" dirty="0" smtClean="0"/>
              <a:t> we </a:t>
            </a:r>
            <a:r>
              <a:rPr lang="hu-HU" dirty="0" err="1" smtClean="0"/>
              <a:t>use</a:t>
            </a:r>
            <a:r>
              <a:rPr lang="hu-HU" dirty="0" smtClean="0"/>
              <a:t> </a:t>
            </a:r>
            <a:r>
              <a:rPr lang="hu-HU" dirty="0" err="1" smtClean="0"/>
              <a:t>to</a:t>
            </a:r>
            <a:r>
              <a:rPr lang="hu-HU" dirty="0" smtClean="0"/>
              <a:t> </a:t>
            </a:r>
            <a:r>
              <a:rPr lang="hu-HU" dirty="0" err="1" smtClean="0"/>
              <a:t>describe</a:t>
            </a:r>
            <a:r>
              <a:rPr lang="hu-HU" dirty="0" smtClean="0"/>
              <a:t> </a:t>
            </a:r>
            <a:r>
              <a:rPr lang="hu-HU" dirty="0" err="1" smtClean="0"/>
              <a:t>colors</a:t>
            </a:r>
            <a:r>
              <a:rPr lang="hu-HU" dirty="0" smtClean="0"/>
              <a:t> in </a:t>
            </a:r>
            <a:r>
              <a:rPr lang="hu-HU" dirty="0" err="1" smtClean="0"/>
              <a:t>everyday</a:t>
            </a:r>
            <a:r>
              <a:rPr lang="hu-HU" dirty="0" smtClean="0"/>
              <a:t> life</a:t>
            </a:r>
          </a:p>
          <a:p>
            <a:pPr lvl="1"/>
            <a:r>
              <a:rPr lang="hu-HU" dirty="0" err="1" smtClean="0"/>
              <a:t>Hue</a:t>
            </a:r>
            <a:r>
              <a:rPr lang="hu-HU" dirty="0" smtClean="0"/>
              <a:t>, Saturation, </a:t>
            </a:r>
            <a:r>
              <a:rPr lang="hu-HU" dirty="0" err="1" smtClean="0"/>
              <a:t>Brightness</a:t>
            </a:r>
            <a:r>
              <a:rPr lang="hu-HU" dirty="0" smtClean="0"/>
              <a:t> (</a:t>
            </a:r>
            <a:r>
              <a:rPr lang="hu-HU" dirty="0" err="1" smtClean="0"/>
              <a:t>Value</a:t>
            </a:r>
            <a:r>
              <a:rPr lang="hu-HU" dirty="0" smtClean="0"/>
              <a:t>/</a:t>
            </a:r>
            <a:r>
              <a:rPr lang="hu-HU" dirty="0" err="1" smtClean="0"/>
              <a:t>Lightness</a:t>
            </a:r>
            <a:r>
              <a:rPr lang="hu-HU" dirty="0" smtClean="0"/>
              <a:t>, </a:t>
            </a:r>
            <a:r>
              <a:rPr lang="hu-HU" dirty="0" err="1" smtClean="0"/>
              <a:t>a.k.a</a:t>
            </a:r>
            <a:r>
              <a:rPr lang="hu-HU" dirty="0" smtClean="0"/>
              <a:t> </a:t>
            </a:r>
            <a:r>
              <a:rPr lang="hu-HU" dirty="0" err="1" smtClean="0"/>
              <a:t>Tone</a:t>
            </a:r>
            <a:r>
              <a:rPr lang="hu-HU" dirty="0" smtClean="0"/>
              <a:t>, </a:t>
            </a:r>
            <a:r>
              <a:rPr lang="hu-HU" dirty="0" err="1" smtClean="0"/>
              <a:t>luminance</a:t>
            </a:r>
            <a:r>
              <a:rPr lang="hu-HU" dirty="0" smtClean="0"/>
              <a:t>)</a:t>
            </a:r>
            <a:endParaRPr lang="en-US" dirty="0"/>
          </a:p>
        </p:txBody>
      </p:sp>
      <p:pic>
        <p:nvPicPr>
          <p:cNvPr id="4" name="Picture 2" descr="https://upload.wikimedia.org/wikipedia/commons/thumb/6/6b/HSL_color_solid_cylinder_saturation_gray.png/1280px-HSL_color_solid_cylinder_saturation_gr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1124" y="3334516"/>
            <a:ext cx="4458759" cy="33440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upload.wikimedia.org/wikipedia/commons/thumb/3/33/HSV_color_solid_cylinder_saturation_gray.png/1280px-HSV_color_solid_cylinder_saturation_gr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334516"/>
            <a:ext cx="4458759" cy="334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666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When</a:t>
            </a:r>
            <a:r>
              <a:rPr lang="hu-HU" dirty="0" smtClean="0"/>
              <a:t> </a:t>
            </a:r>
            <a:r>
              <a:rPr lang="hu-HU" dirty="0" err="1" smtClean="0"/>
              <a:t>to</a:t>
            </a:r>
            <a:r>
              <a:rPr lang="hu-HU" dirty="0" smtClean="0"/>
              <a:t> </a:t>
            </a:r>
            <a:r>
              <a:rPr lang="hu-HU" dirty="0" err="1" smtClean="0"/>
              <a:t>use</a:t>
            </a:r>
            <a:r>
              <a:rPr lang="hu-HU" dirty="0" smtClean="0"/>
              <a:t> HSV/HSL?</a:t>
            </a:r>
            <a:endParaRPr lang="en-US" dirty="0"/>
          </a:p>
        </p:txBody>
      </p:sp>
      <p:sp>
        <p:nvSpPr>
          <p:cNvPr id="3" name="Tartalom helye 2"/>
          <p:cNvSpPr>
            <a:spLocks noGrp="1"/>
          </p:cNvSpPr>
          <p:nvPr>
            <p:ph idx="1"/>
          </p:nvPr>
        </p:nvSpPr>
        <p:spPr>
          <a:xfrm>
            <a:off x="838199" y="1825625"/>
            <a:ext cx="7059931" cy="4351338"/>
          </a:xfrm>
        </p:spPr>
        <p:txBody>
          <a:bodyPr/>
          <a:lstStyle/>
          <a:p>
            <a:r>
              <a:rPr lang="hu-HU" dirty="0" err="1" smtClean="0"/>
              <a:t>When</a:t>
            </a:r>
            <a:r>
              <a:rPr lang="hu-HU" dirty="0" smtClean="0"/>
              <a:t> </a:t>
            </a:r>
            <a:r>
              <a:rPr lang="hu-HU" dirty="0" err="1" smtClean="0"/>
              <a:t>changing</a:t>
            </a:r>
            <a:r>
              <a:rPr lang="hu-HU" dirty="0" smtClean="0"/>
              <a:t> an </a:t>
            </a:r>
            <a:r>
              <a:rPr lang="hu-HU" dirty="0" err="1" smtClean="0"/>
              <a:t>attribute</a:t>
            </a:r>
            <a:r>
              <a:rPr lang="hu-HU" dirty="0" smtClean="0"/>
              <a:t> of </a:t>
            </a:r>
            <a:r>
              <a:rPr lang="hu-HU" dirty="0" err="1" smtClean="0"/>
              <a:t>colors</a:t>
            </a:r>
            <a:r>
              <a:rPr lang="hu-HU" dirty="0" smtClean="0"/>
              <a:t> </a:t>
            </a:r>
            <a:r>
              <a:rPr lang="hu-HU" dirty="0" err="1" smtClean="0"/>
              <a:t>that</a:t>
            </a:r>
            <a:r>
              <a:rPr lang="hu-HU" dirty="0" smtClean="0"/>
              <a:t> is a </a:t>
            </a:r>
            <a:r>
              <a:rPr lang="hu-HU" dirty="0" err="1" smtClean="0"/>
              <a:t>coordinate</a:t>
            </a:r>
            <a:r>
              <a:rPr lang="hu-HU" dirty="0" smtClean="0"/>
              <a:t> of HSV/HSL</a:t>
            </a:r>
          </a:p>
          <a:p>
            <a:pPr lvl="1"/>
            <a:r>
              <a:rPr lang="hu-HU" dirty="0" err="1" smtClean="0"/>
              <a:t>Hue</a:t>
            </a:r>
            <a:r>
              <a:rPr lang="hu-HU" dirty="0" smtClean="0"/>
              <a:t> shift – </a:t>
            </a:r>
            <a:r>
              <a:rPr lang="hu-HU" dirty="0" err="1" smtClean="0"/>
              <a:t>e.g</a:t>
            </a:r>
            <a:r>
              <a:rPr lang="hu-HU" dirty="0" smtClean="0"/>
              <a:t>. </a:t>
            </a:r>
            <a:r>
              <a:rPr lang="hu-HU" dirty="0" err="1" smtClean="0"/>
              <a:t>complementary</a:t>
            </a:r>
            <a:r>
              <a:rPr lang="hu-HU" dirty="0" smtClean="0"/>
              <a:t> </a:t>
            </a:r>
            <a:r>
              <a:rPr lang="hu-HU" dirty="0" err="1" smtClean="0"/>
              <a:t>colors</a:t>
            </a:r>
            <a:r>
              <a:rPr lang="hu-HU" dirty="0" smtClean="0"/>
              <a:t>, </a:t>
            </a:r>
            <a:r>
              <a:rPr lang="hu-HU" dirty="0" err="1" smtClean="0"/>
              <a:t>see</a:t>
            </a:r>
            <a:r>
              <a:rPr lang="hu-HU" dirty="0" smtClean="0"/>
              <a:t> </a:t>
            </a:r>
            <a:r>
              <a:rPr lang="hu-HU" dirty="0" err="1" smtClean="0"/>
              <a:t>later</a:t>
            </a:r>
            <a:endParaRPr lang="hu-HU" dirty="0" smtClean="0"/>
          </a:p>
          <a:p>
            <a:pPr lvl="1"/>
            <a:r>
              <a:rPr lang="hu-HU" dirty="0" smtClean="0"/>
              <a:t>Saturation </a:t>
            </a:r>
            <a:r>
              <a:rPr lang="hu-HU" dirty="0" err="1" smtClean="0"/>
              <a:t>change</a:t>
            </a:r>
            <a:endParaRPr lang="en-US" dirty="0"/>
          </a:p>
        </p:txBody>
      </p:sp>
      <p:pic>
        <p:nvPicPr>
          <p:cNvPr id="9218" name="Picture 2" descr="KÃ©ptalÃ¡lat a kÃ¶vetkezÅre: âhue grant gifâ"/>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08096" y="1825625"/>
            <a:ext cx="2900267" cy="4426725"/>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p:cNvPicPr>
            <a:picLocks noChangeAspect="1"/>
          </p:cNvPicPr>
          <p:nvPr/>
        </p:nvPicPr>
        <p:blipFill>
          <a:blip r:embed="rId3"/>
          <a:stretch>
            <a:fillRect/>
          </a:stretch>
        </p:blipFill>
        <p:spPr>
          <a:xfrm>
            <a:off x="914010" y="4048123"/>
            <a:ext cx="3853544" cy="2204227"/>
          </a:xfrm>
          <a:prstGeom prst="rect">
            <a:avLst/>
          </a:prstGeom>
        </p:spPr>
      </p:pic>
      <p:pic>
        <p:nvPicPr>
          <p:cNvPr id="6" name="Kép 5"/>
          <p:cNvPicPr>
            <a:picLocks noChangeAspect="1"/>
          </p:cNvPicPr>
          <p:nvPr/>
        </p:nvPicPr>
        <p:blipFill>
          <a:blip r:embed="rId4"/>
          <a:stretch>
            <a:fillRect/>
          </a:stretch>
        </p:blipFill>
        <p:spPr>
          <a:xfrm>
            <a:off x="4838886" y="4052075"/>
            <a:ext cx="3819922" cy="2200275"/>
          </a:xfrm>
          <a:prstGeom prst="rect">
            <a:avLst/>
          </a:prstGeom>
        </p:spPr>
      </p:pic>
    </p:spTree>
    <p:extLst>
      <p:ext uri="{BB962C8B-B14F-4D97-AF65-F5344CB8AC3E}">
        <p14:creationId xmlns:p14="http://schemas.microsoft.com/office/powerpoint/2010/main" val="884516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Example</a:t>
            </a:r>
            <a:r>
              <a:rPr lang="hu-HU" dirty="0" smtClean="0"/>
              <a:t>: saturation </a:t>
            </a:r>
            <a:r>
              <a:rPr lang="hu-HU" dirty="0" err="1" smtClean="0"/>
              <a:t>manipulation</a:t>
            </a:r>
            <a:endParaRPr lang="en-US" dirty="0"/>
          </a:p>
        </p:txBody>
      </p:sp>
      <p:sp>
        <p:nvSpPr>
          <p:cNvPr id="3" name="Tartalom helye 2"/>
          <p:cNvSpPr>
            <a:spLocks noGrp="1"/>
          </p:cNvSpPr>
          <p:nvPr>
            <p:ph idx="1"/>
          </p:nvPr>
        </p:nvSpPr>
        <p:spPr/>
        <p:txBody>
          <a:bodyPr/>
          <a:lstStyle/>
          <a:p>
            <a:endParaRPr lang="en-US"/>
          </a:p>
        </p:txBody>
      </p:sp>
      <p:grpSp>
        <p:nvGrpSpPr>
          <p:cNvPr id="4" name="Csoportba foglalás 3"/>
          <p:cNvGrpSpPr/>
          <p:nvPr/>
        </p:nvGrpSpPr>
        <p:grpSpPr>
          <a:xfrm>
            <a:off x="1496695" y="1863431"/>
            <a:ext cx="9386294" cy="4448469"/>
            <a:chOff x="4712954" y="2828925"/>
            <a:chExt cx="7244095" cy="3433211"/>
          </a:xfrm>
        </p:grpSpPr>
        <p:pic>
          <p:nvPicPr>
            <p:cNvPr id="5" name="Picture 2" descr="KÃ©ptalÃ¡lat a kÃ¶vetkezÅre: âThe Meadow of San Isidro on his Feast Day by Francisco de Goya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202" y="2828925"/>
              <a:ext cx="7173847" cy="3216275"/>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4712954" y="6072109"/>
              <a:ext cx="3581813" cy="190027"/>
            </a:xfrm>
            <a:prstGeom prst="rect">
              <a:avLst/>
            </a:prstGeom>
          </p:spPr>
          <p:txBody>
            <a:bodyPr wrap="none">
              <a:spAutoFit/>
            </a:bodyPr>
            <a:lstStyle/>
            <a:p>
              <a:r>
                <a:rPr lang="en-US" sz="1000" dirty="0" smtClean="0"/>
                <a:t>Francisco José de Goya y </a:t>
              </a:r>
              <a:r>
                <a:rPr lang="en-US" sz="1000" dirty="0" err="1" smtClean="0"/>
                <a:t>Lucientes</a:t>
              </a:r>
              <a:r>
                <a:rPr lang="en-US" sz="1000" dirty="0" smtClean="0"/>
                <a:t>, The Meadow of San Isidro on his Feast Day (1788)</a:t>
              </a:r>
              <a:endParaRPr lang="en-US" sz="1000" dirty="0"/>
            </a:p>
          </p:txBody>
        </p:sp>
      </p:grpSp>
    </p:spTree>
    <p:extLst>
      <p:ext uri="{BB962C8B-B14F-4D97-AF65-F5344CB8AC3E}">
        <p14:creationId xmlns:p14="http://schemas.microsoft.com/office/powerpoint/2010/main" val="44014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06" y="1515220"/>
            <a:ext cx="8978610" cy="5048936"/>
          </a:xfrm>
          <a:prstGeom prst="rect">
            <a:avLst/>
          </a:prstGeom>
        </p:spPr>
      </p:pic>
      <p:sp>
        <p:nvSpPr>
          <p:cNvPr id="2" name="Cím 1"/>
          <p:cNvSpPr>
            <a:spLocks noGrp="1"/>
          </p:cNvSpPr>
          <p:nvPr>
            <p:ph type="title"/>
          </p:nvPr>
        </p:nvSpPr>
        <p:spPr/>
        <p:txBody>
          <a:bodyPr/>
          <a:lstStyle/>
          <a:p>
            <a:r>
              <a:rPr lang="hu-HU" dirty="0" err="1" smtClean="0"/>
              <a:t>Example</a:t>
            </a:r>
            <a:r>
              <a:rPr lang="hu-HU" dirty="0" smtClean="0"/>
              <a:t>: saturation </a:t>
            </a:r>
            <a:r>
              <a:rPr lang="hu-HU" dirty="0" err="1" smtClean="0"/>
              <a:t>manipulation</a:t>
            </a:r>
            <a:endParaRPr lang="en-US" dirty="0"/>
          </a:p>
        </p:txBody>
      </p:sp>
    </p:spTree>
    <p:extLst>
      <p:ext uri="{BB962C8B-B14F-4D97-AF65-F5344CB8AC3E}">
        <p14:creationId xmlns:p14="http://schemas.microsoft.com/office/powerpoint/2010/main" val="557079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Light</a:t>
            </a:r>
            <a:r>
              <a:rPr lang="hu-HU" dirty="0" smtClean="0"/>
              <a:t> </a:t>
            </a:r>
            <a:r>
              <a:rPr lang="hu-HU" dirty="0" err="1" smtClean="0"/>
              <a:t>propagation</a:t>
            </a:r>
            <a:r>
              <a:rPr lang="hu-HU" dirty="0" smtClean="0"/>
              <a:t> in </a:t>
            </a:r>
            <a:r>
              <a:rPr lang="hu-HU" dirty="0" err="1" smtClean="0"/>
              <a:t>the</a:t>
            </a:r>
            <a:r>
              <a:rPr lang="hu-HU" dirty="0" smtClean="0"/>
              <a:t> </a:t>
            </a:r>
            <a:r>
              <a:rPr lang="hu-HU" dirty="0" err="1" smtClean="0"/>
              <a:t>real</a:t>
            </a:r>
            <a:r>
              <a:rPr lang="hu-HU" dirty="0" smtClean="0"/>
              <a:t> </a:t>
            </a:r>
            <a:r>
              <a:rPr lang="hu-HU" dirty="0" err="1" smtClean="0"/>
              <a:t>world</a:t>
            </a:r>
            <a:endParaRPr lang="en-US" dirty="0"/>
          </a:p>
        </p:txBody>
      </p:sp>
      <p:sp>
        <p:nvSpPr>
          <p:cNvPr id="3" name="Tartalom helye 2"/>
          <p:cNvSpPr>
            <a:spLocks noGrp="1"/>
          </p:cNvSpPr>
          <p:nvPr>
            <p:ph idx="1"/>
          </p:nvPr>
        </p:nvSpPr>
        <p:spPr/>
        <p:txBody>
          <a:bodyPr/>
          <a:lstStyle/>
          <a:p>
            <a:endParaRPr lang="en-US" dirty="0"/>
          </a:p>
        </p:txBody>
      </p:sp>
      <p:grpSp>
        <p:nvGrpSpPr>
          <p:cNvPr id="32" name="Csoportba foglalás 31"/>
          <p:cNvGrpSpPr/>
          <p:nvPr/>
        </p:nvGrpSpPr>
        <p:grpSpPr>
          <a:xfrm>
            <a:off x="3017349" y="2882411"/>
            <a:ext cx="6612869" cy="3429489"/>
            <a:chOff x="2735995" y="2933151"/>
            <a:chExt cx="4905376" cy="2543969"/>
          </a:xfrm>
        </p:grpSpPr>
        <p:sp>
          <p:nvSpPr>
            <p:cNvPr id="4" name="Oval 6"/>
            <p:cNvSpPr>
              <a:spLocks noChangeArrowheads="1"/>
            </p:cNvSpPr>
            <p:nvPr/>
          </p:nvSpPr>
          <p:spPr bwMode="auto">
            <a:xfrm>
              <a:off x="5436333" y="3114920"/>
              <a:ext cx="822325" cy="479425"/>
            </a:xfrm>
            <a:prstGeom prst="ellipse">
              <a:avLst/>
            </a:prstGeom>
            <a:solidFill>
              <a:schemeClr val="accent1"/>
            </a:solidFill>
            <a:ln w="12700">
              <a:solidFill>
                <a:schemeClr val="accent1"/>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hu-HU" altLang="hu-HU" sz="2200" b="1">
                <a:latin typeface="Times New Roman" pitchFamily="18" charset="0"/>
              </a:endParaRPr>
            </a:p>
          </p:txBody>
        </p:sp>
        <p:graphicFrame>
          <p:nvGraphicFramePr>
            <p:cNvPr id="5" name="Object 7"/>
            <p:cNvGraphicFramePr>
              <a:graphicFrameLocks noChangeAspect="1"/>
            </p:cNvGraphicFramePr>
            <p:nvPr>
              <p:extLst>
                <p:ext uri="{D42A27DB-BD31-4B8C-83A1-F6EECF244321}">
                  <p14:modId xmlns:p14="http://schemas.microsoft.com/office/powerpoint/2010/main" val="2667126476"/>
                </p:ext>
              </p:extLst>
            </p:nvPr>
          </p:nvGraphicFramePr>
          <p:xfrm>
            <a:off x="6517421" y="3695945"/>
            <a:ext cx="733425" cy="1092200"/>
          </p:xfrm>
          <a:graphic>
            <a:graphicData uri="http://schemas.openxmlformats.org/presentationml/2006/ole">
              <mc:AlternateContent xmlns:mc="http://schemas.openxmlformats.org/markup-compatibility/2006">
                <mc:Choice xmlns:v="urn:schemas-microsoft-com:vml" Requires="v">
                  <p:oleObj spid="_x0000_s1051" name="Klip" r:id="rId3" imgW="2478088" imgH="4460875" progId="">
                    <p:embed/>
                  </p:oleObj>
                </mc:Choice>
                <mc:Fallback>
                  <p:oleObj name="Klip" r:id="rId3" imgW="2478088" imgH="4460875" progId="">
                    <p:embed/>
                    <p:pic>
                      <p:nvPicPr>
                        <p:cNvPr id="3079"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421" y="3695945"/>
                          <a:ext cx="733425"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Line 8"/>
            <p:cNvSpPr>
              <a:spLocks noChangeShapeType="1"/>
            </p:cNvSpPr>
            <p:nvPr/>
          </p:nvSpPr>
          <p:spPr bwMode="auto">
            <a:xfrm flipH="1" flipV="1">
              <a:off x="5817333" y="3572120"/>
              <a:ext cx="6858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p:nvSpPr>
          <p:spPr bwMode="auto">
            <a:xfrm>
              <a:off x="3607533" y="3343520"/>
              <a:ext cx="167640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 name="Group 24"/>
            <p:cNvGrpSpPr>
              <a:grpSpLocks/>
            </p:cNvGrpSpPr>
            <p:nvPr/>
          </p:nvGrpSpPr>
          <p:grpSpPr bwMode="auto">
            <a:xfrm>
              <a:off x="4217133" y="4257920"/>
              <a:ext cx="1169988" cy="1219200"/>
              <a:chOff x="1296" y="3552"/>
              <a:chExt cx="737" cy="768"/>
            </a:xfrm>
          </p:grpSpPr>
          <p:sp>
            <p:nvSpPr>
              <p:cNvPr id="9" name="Line 25"/>
              <p:cNvSpPr>
                <a:spLocks noChangeShapeType="1"/>
              </p:cNvSpPr>
              <p:nvPr/>
            </p:nvSpPr>
            <p:spPr bwMode="auto">
              <a:xfrm flipV="1">
                <a:off x="1296" y="3552"/>
                <a:ext cx="0" cy="48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26"/>
              <p:cNvSpPr>
                <a:spLocks noChangeShapeType="1"/>
              </p:cNvSpPr>
              <p:nvPr/>
            </p:nvSpPr>
            <p:spPr bwMode="auto">
              <a:xfrm>
                <a:off x="1296" y="4032"/>
                <a:ext cx="672" cy="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Freeform 27"/>
              <p:cNvSpPr>
                <a:spLocks/>
              </p:cNvSpPr>
              <p:nvPr/>
            </p:nvSpPr>
            <p:spPr bwMode="auto">
              <a:xfrm>
                <a:off x="1296" y="3616"/>
                <a:ext cx="576" cy="368"/>
              </a:xfrm>
              <a:custGeom>
                <a:avLst/>
                <a:gdLst>
                  <a:gd name="T0" fmla="*/ 0 w 576"/>
                  <a:gd name="T1" fmla="*/ 320 h 368"/>
                  <a:gd name="T2" fmla="*/ 48 w 576"/>
                  <a:gd name="T3" fmla="*/ 320 h 368"/>
                  <a:gd name="T4" fmla="*/ 96 w 576"/>
                  <a:gd name="T5" fmla="*/ 32 h 368"/>
                  <a:gd name="T6" fmla="*/ 144 w 576"/>
                  <a:gd name="T7" fmla="*/ 128 h 368"/>
                  <a:gd name="T8" fmla="*/ 240 w 576"/>
                  <a:gd name="T9" fmla="*/ 80 h 368"/>
                  <a:gd name="T10" fmla="*/ 288 w 576"/>
                  <a:gd name="T11" fmla="*/ 224 h 368"/>
                  <a:gd name="T12" fmla="*/ 384 w 576"/>
                  <a:gd name="T13" fmla="*/ 176 h 368"/>
                  <a:gd name="T14" fmla="*/ 432 w 576"/>
                  <a:gd name="T15" fmla="*/ 320 h 368"/>
                  <a:gd name="T16" fmla="*/ 480 w 576"/>
                  <a:gd name="T17" fmla="*/ 176 h 368"/>
                  <a:gd name="T18" fmla="*/ 528 w 576"/>
                  <a:gd name="T19" fmla="*/ 368 h 368"/>
                  <a:gd name="T20" fmla="*/ 576 w 576"/>
                  <a:gd name="T21" fmla="*/ 176 h 3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68"/>
                  <a:gd name="T35" fmla="*/ 576 w 576"/>
                  <a:gd name="T36" fmla="*/ 368 h 3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68">
                    <a:moveTo>
                      <a:pt x="0" y="320"/>
                    </a:moveTo>
                    <a:cubicBezTo>
                      <a:pt x="16" y="344"/>
                      <a:pt x="32" y="368"/>
                      <a:pt x="48" y="320"/>
                    </a:cubicBezTo>
                    <a:cubicBezTo>
                      <a:pt x="64" y="272"/>
                      <a:pt x="80" y="64"/>
                      <a:pt x="96" y="32"/>
                    </a:cubicBezTo>
                    <a:cubicBezTo>
                      <a:pt x="112" y="0"/>
                      <a:pt x="120" y="120"/>
                      <a:pt x="144" y="128"/>
                    </a:cubicBezTo>
                    <a:cubicBezTo>
                      <a:pt x="168" y="136"/>
                      <a:pt x="216" y="64"/>
                      <a:pt x="240" y="80"/>
                    </a:cubicBezTo>
                    <a:cubicBezTo>
                      <a:pt x="264" y="96"/>
                      <a:pt x="264" y="208"/>
                      <a:pt x="288" y="224"/>
                    </a:cubicBezTo>
                    <a:cubicBezTo>
                      <a:pt x="312" y="240"/>
                      <a:pt x="360" y="160"/>
                      <a:pt x="384" y="176"/>
                    </a:cubicBezTo>
                    <a:cubicBezTo>
                      <a:pt x="408" y="192"/>
                      <a:pt x="416" y="320"/>
                      <a:pt x="432" y="320"/>
                    </a:cubicBezTo>
                    <a:cubicBezTo>
                      <a:pt x="448" y="320"/>
                      <a:pt x="464" y="168"/>
                      <a:pt x="480" y="176"/>
                    </a:cubicBezTo>
                    <a:cubicBezTo>
                      <a:pt x="496" y="184"/>
                      <a:pt x="512" y="368"/>
                      <a:pt x="528" y="368"/>
                    </a:cubicBezTo>
                    <a:cubicBezTo>
                      <a:pt x="544" y="368"/>
                      <a:pt x="568" y="208"/>
                      <a:pt x="576" y="176"/>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Rectangle 28"/>
              <p:cNvSpPr>
                <a:spLocks noChangeArrowheads="1"/>
              </p:cNvSpPr>
              <p:nvPr/>
            </p:nvSpPr>
            <p:spPr bwMode="auto">
              <a:xfrm>
                <a:off x="1776" y="3955"/>
                <a:ext cx="25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hu-HU" b="1">
                    <a:latin typeface="Symbol" pitchFamily="18" charset="2"/>
                    <a:sym typeface="Symbol" pitchFamily="18" charset="2"/>
                  </a:rPr>
                  <a:t></a:t>
                </a:r>
              </a:p>
            </p:txBody>
          </p:sp>
        </p:grpSp>
        <p:sp>
          <p:nvSpPr>
            <p:cNvPr id="13" name="Oval 29"/>
            <p:cNvSpPr>
              <a:spLocks noChangeArrowheads="1"/>
            </p:cNvSpPr>
            <p:nvPr/>
          </p:nvSpPr>
          <p:spPr bwMode="auto">
            <a:xfrm rot="20563137">
              <a:off x="4902933" y="3876920"/>
              <a:ext cx="1160463" cy="400050"/>
            </a:xfrm>
            <a:prstGeom prst="ellipse">
              <a:avLst/>
            </a:prstGeom>
            <a:solidFill>
              <a:schemeClr val="accent1"/>
            </a:solidFill>
            <a:ln w="12700">
              <a:solidFill>
                <a:schemeClr val="accent1"/>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hu-HU" altLang="hu-HU" sz="2200" b="1">
                <a:latin typeface="Times New Roman" pitchFamily="18" charset="0"/>
              </a:endParaRPr>
            </a:p>
          </p:txBody>
        </p:sp>
        <p:sp>
          <p:nvSpPr>
            <p:cNvPr id="14" name="Line 30"/>
            <p:cNvSpPr>
              <a:spLocks noChangeShapeType="1"/>
            </p:cNvSpPr>
            <p:nvPr/>
          </p:nvSpPr>
          <p:spPr bwMode="auto">
            <a:xfrm flipH="1">
              <a:off x="5055333" y="3572120"/>
              <a:ext cx="762000" cy="457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31"/>
            <p:cNvSpPr>
              <a:spLocks noChangeShapeType="1"/>
            </p:cNvSpPr>
            <p:nvPr/>
          </p:nvSpPr>
          <p:spPr bwMode="auto">
            <a:xfrm>
              <a:off x="3607533" y="3343520"/>
              <a:ext cx="13716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32"/>
            <p:cNvSpPr>
              <a:spLocks noChangeShapeType="1"/>
            </p:cNvSpPr>
            <p:nvPr/>
          </p:nvSpPr>
          <p:spPr bwMode="auto">
            <a:xfrm flipH="1" flipV="1">
              <a:off x="3607533" y="3343520"/>
              <a:ext cx="14478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39"/>
            <p:cNvSpPr>
              <a:spLocks noChangeShapeType="1"/>
            </p:cNvSpPr>
            <p:nvPr/>
          </p:nvSpPr>
          <p:spPr bwMode="auto">
            <a:xfrm flipV="1">
              <a:off x="6288821" y="4596058"/>
              <a:ext cx="0" cy="76200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40"/>
            <p:cNvSpPr>
              <a:spLocks noChangeShapeType="1"/>
            </p:cNvSpPr>
            <p:nvPr/>
          </p:nvSpPr>
          <p:spPr bwMode="auto">
            <a:xfrm>
              <a:off x="6288821" y="5358058"/>
              <a:ext cx="1066800" cy="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Freeform 41"/>
            <p:cNvSpPr>
              <a:spLocks/>
            </p:cNvSpPr>
            <p:nvPr/>
          </p:nvSpPr>
          <p:spPr bwMode="auto">
            <a:xfrm>
              <a:off x="6288821" y="4742108"/>
              <a:ext cx="914400" cy="582612"/>
            </a:xfrm>
            <a:custGeom>
              <a:avLst/>
              <a:gdLst>
                <a:gd name="T0" fmla="*/ 0 w 576"/>
                <a:gd name="T1" fmla="*/ 2147483647 h 367"/>
                <a:gd name="T2" fmla="*/ 2147483647 w 576"/>
                <a:gd name="T3" fmla="*/ 2147483647 h 367"/>
                <a:gd name="T4" fmla="*/ 2147483647 w 576"/>
                <a:gd name="T5" fmla="*/ 2147483647 h 367"/>
                <a:gd name="T6" fmla="*/ 2147483647 w 576"/>
                <a:gd name="T7" fmla="*/ 2147483647 h 367"/>
                <a:gd name="T8" fmla="*/ 2147483647 w 576"/>
                <a:gd name="T9" fmla="*/ 2147483647 h 367"/>
                <a:gd name="T10" fmla="*/ 2147483647 w 576"/>
                <a:gd name="T11" fmla="*/ 2147483647 h 367"/>
                <a:gd name="T12" fmla="*/ 2147483647 w 576"/>
                <a:gd name="T13" fmla="*/ 2147483647 h 367"/>
                <a:gd name="T14" fmla="*/ 2147483647 w 576"/>
                <a:gd name="T15" fmla="*/ 2147483647 h 367"/>
                <a:gd name="T16" fmla="*/ 2147483647 w 576"/>
                <a:gd name="T17" fmla="*/ 2147483647 h 367"/>
                <a:gd name="T18" fmla="*/ 2147483647 w 576"/>
                <a:gd name="T19" fmla="*/ 0 h 367"/>
                <a:gd name="T20" fmla="*/ 2147483647 w 576"/>
                <a:gd name="T21" fmla="*/ 2147483647 h 3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67"/>
                <a:gd name="T35" fmla="*/ 576 w 576"/>
                <a:gd name="T36" fmla="*/ 367 h 3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67">
                  <a:moveTo>
                    <a:pt x="0" y="292"/>
                  </a:moveTo>
                  <a:cubicBezTo>
                    <a:pt x="16" y="316"/>
                    <a:pt x="26" y="282"/>
                    <a:pt x="48" y="292"/>
                  </a:cubicBezTo>
                  <a:cubicBezTo>
                    <a:pt x="70" y="302"/>
                    <a:pt x="109" y="367"/>
                    <a:pt x="130" y="352"/>
                  </a:cubicBezTo>
                  <a:cubicBezTo>
                    <a:pt x="151" y="337"/>
                    <a:pt x="159" y="250"/>
                    <a:pt x="177" y="200"/>
                  </a:cubicBezTo>
                  <a:cubicBezTo>
                    <a:pt x="195" y="150"/>
                    <a:pt x="222" y="53"/>
                    <a:pt x="240" y="52"/>
                  </a:cubicBezTo>
                  <a:cubicBezTo>
                    <a:pt x="258" y="51"/>
                    <a:pt x="268" y="162"/>
                    <a:pt x="288" y="196"/>
                  </a:cubicBezTo>
                  <a:cubicBezTo>
                    <a:pt x="308" y="230"/>
                    <a:pt x="334" y="241"/>
                    <a:pt x="358" y="257"/>
                  </a:cubicBezTo>
                  <a:cubicBezTo>
                    <a:pt x="382" y="273"/>
                    <a:pt x="412" y="310"/>
                    <a:pt x="432" y="292"/>
                  </a:cubicBezTo>
                  <a:cubicBezTo>
                    <a:pt x="452" y="274"/>
                    <a:pt x="464" y="197"/>
                    <a:pt x="480" y="148"/>
                  </a:cubicBezTo>
                  <a:cubicBezTo>
                    <a:pt x="496" y="99"/>
                    <a:pt x="514" y="0"/>
                    <a:pt x="530" y="0"/>
                  </a:cubicBezTo>
                  <a:cubicBezTo>
                    <a:pt x="546" y="0"/>
                    <a:pt x="567" y="117"/>
                    <a:pt x="576" y="148"/>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Rectangle 42"/>
            <p:cNvSpPr>
              <a:spLocks noChangeArrowheads="1"/>
            </p:cNvSpPr>
            <p:nvPr/>
          </p:nvSpPr>
          <p:spPr bwMode="auto">
            <a:xfrm>
              <a:off x="7233383" y="489768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hu-HU" altLang="hu-HU" b="1">
                  <a:latin typeface="Symbol" pitchFamily="18" charset="2"/>
                  <a:sym typeface="Symbol" pitchFamily="18" charset="2"/>
                </a:rPr>
                <a:t></a:t>
              </a:r>
            </a:p>
          </p:txBody>
        </p:sp>
        <p:grpSp>
          <p:nvGrpSpPr>
            <p:cNvPr id="21" name="Csoportba foglalás 135"/>
            <p:cNvGrpSpPr>
              <a:grpSpLocks/>
            </p:cNvGrpSpPr>
            <p:nvPr/>
          </p:nvGrpSpPr>
          <p:grpSpPr bwMode="auto">
            <a:xfrm>
              <a:off x="2735995" y="2933151"/>
              <a:ext cx="833438" cy="820737"/>
              <a:chOff x="4933950" y="1860550"/>
              <a:chExt cx="833438" cy="820738"/>
            </a:xfrm>
          </p:grpSpPr>
          <p:sp>
            <p:nvSpPr>
              <p:cNvPr id="22" name="Line 60"/>
              <p:cNvSpPr>
                <a:spLocks noChangeShapeType="1"/>
              </p:cNvSpPr>
              <p:nvPr/>
            </p:nvSpPr>
            <p:spPr bwMode="auto">
              <a:xfrm flipV="1">
                <a:off x="4933950" y="2041525"/>
                <a:ext cx="628650" cy="2397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61"/>
              <p:cNvSpPr>
                <a:spLocks noChangeShapeType="1"/>
              </p:cNvSpPr>
              <p:nvPr/>
            </p:nvSpPr>
            <p:spPr bwMode="auto">
              <a:xfrm>
                <a:off x="4933950" y="2281238"/>
                <a:ext cx="628650" cy="2397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Oval 62"/>
              <p:cNvSpPr>
                <a:spLocks noChangeArrowheads="1"/>
              </p:cNvSpPr>
              <p:nvPr/>
            </p:nvSpPr>
            <p:spPr bwMode="auto">
              <a:xfrm>
                <a:off x="5416550" y="2081213"/>
                <a:ext cx="193675" cy="400050"/>
              </a:xfrm>
              <a:prstGeom prst="ellipse">
                <a:avLst/>
              </a:prstGeom>
              <a:solidFill>
                <a:schemeClr val="bg1"/>
              </a:solidFill>
              <a:ln w="38100">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hu-HU" altLang="hu-HU" sz="2200" b="1">
                  <a:latin typeface="Times New Roman" pitchFamily="18" charset="0"/>
                </a:endParaRPr>
              </a:p>
            </p:txBody>
          </p:sp>
          <p:sp>
            <p:nvSpPr>
              <p:cNvPr id="25" name="Oval 63"/>
              <p:cNvSpPr>
                <a:spLocks noChangeArrowheads="1"/>
              </p:cNvSpPr>
              <p:nvPr/>
            </p:nvSpPr>
            <p:spPr bwMode="auto">
              <a:xfrm>
                <a:off x="5513388" y="2160588"/>
                <a:ext cx="96837" cy="239712"/>
              </a:xfrm>
              <a:prstGeom prst="ellipse">
                <a:avLst/>
              </a:prstGeom>
              <a:solidFill>
                <a:schemeClr val="tx1"/>
              </a:solidFill>
              <a:ln w="38100">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hu-HU" altLang="hu-HU" sz="2200" b="1">
                  <a:latin typeface="Times New Roman" pitchFamily="18" charset="0"/>
                </a:endParaRPr>
              </a:p>
            </p:txBody>
          </p:sp>
          <p:sp>
            <p:nvSpPr>
              <p:cNvPr id="26" name="Freeform 64"/>
              <p:cNvSpPr>
                <a:spLocks/>
              </p:cNvSpPr>
              <p:nvPr/>
            </p:nvSpPr>
            <p:spPr bwMode="auto">
              <a:xfrm>
                <a:off x="5513388" y="1881188"/>
                <a:ext cx="146050" cy="160337"/>
              </a:xfrm>
              <a:custGeom>
                <a:avLst/>
                <a:gdLst>
                  <a:gd name="T0" fmla="*/ 0 w 144"/>
                  <a:gd name="T1" fmla="*/ 2147483647 h 192"/>
                  <a:gd name="T2" fmla="*/ 2147483647 w 144"/>
                  <a:gd name="T3" fmla="*/ 2147483647 h 192"/>
                  <a:gd name="T4" fmla="*/ 2147483647 w 144"/>
                  <a:gd name="T5" fmla="*/ 0 h 192"/>
                  <a:gd name="T6" fmla="*/ 0 60000 65536"/>
                  <a:gd name="T7" fmla="*/ 0 60000 65536"/>
                  <a:gd name="T8" fmla="*/ 0 60000 65536"/>
                  <a:gd name="T9" fmla="*/ 0 w 144"/>
                  <a:gd name="T10" fmla="*/ 0 h 192"/>
                  <a:gd name="T11" fmla="*/ 144 w 144"/>
                  <a:gd name="T12" fmla="*/ 192 h 192"/>
                </a:gdLst>
                <a:ahLst/>
                <a:cxnLst>
                  <a:cxn ang="T6">
                    <a:pos x="T0" y="T1"/>
                  </a:cxn>
                  <a:cxn ang="T7">
                    <a:pos x="T2" y="T3"/>
                  </a:cxn>
                  <a:cxn ang="T8">
                    <a:pos x="T4" y="T5"/>
                  </a:cxn>
                </a:cxnLst>
                <a:rect l="T9" t="T10" r="T11" b="T12"/>
                <a:pathLst>
                  <a:path w="144" h="192">
                    <a:moveTo>
                      <a:pt x="0" y="192"/>
                    </a:moveTo>
                    <a:cubicBezTo>
                      <a:pt x="36" y="184"/>
                      <a:pt x="72" y="176"/>
                      <a:pt x="96" y="144"/>
                    </a:cubicBezTo>
                    <a:cubicBezTo>
                      <a:pt x="120" y="112"/>
                      <a:pt x="136" y="32"/>
                      <a:pt x="144"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 name="Freeform 65"/>
              <p:cNvSpPr>
                <a:spLocks/>
              </p:cNvSpPr>
              <p:nvPr/>
            </p:nvSpPr>
            <p:spPr bwMode="auto">
              <a:xfrm>
                <a:off x="5562600" y="1911350"/>
                <a:ext cx="193675" cy="130175"/>
              </a:xfrm>
              <a:custGeom>
                <a:avLst/>
                <a:gdLst>
                  <a:gd name="T0" fmla="*/ 0 w 192"/>
                  <a:gd name="T1" fmla="*/ 2147483647 h 156"/>
                  <a:gd name="T2" fmla="*/ 2147483647 w 192"/>
                  <a:gd name="T3" fmla="*/ 2147483647 h 156"/>
                  <a:gd name="T4" fmla="*/ 2147483647 w 192"/>
                  <a:gd name="T5" fmla="*/ 0 h 156"/>
                  <a:gd name="T6" fmla="*/ 0 60000 65536"/>
                  <a:gd name="T7" fmla="*/ 0 60000 65536"/>
                  <a:gd name="T8" fmla="*/ 0 60000 65536"/>
                  <a:gd name="T9" fmla="*/ 0 w 192"/>
                  <a:gd name="T10" fmla="*/ 0 h 156"/>
                  <a:gd name="T11" fmla="*/ 192 w 192"/>
                  <a:gd name="T12" fmla="*/ 156 h 156"/>
                </a:gdLst>
                <a:ahLst/>
                <a:cxnLst>
                  <a:cxn ang="T6">
                    <a:pos x="T0" y="T1"/>
                  </a:cxn>
                  <a:cxn ang="T7">
                    <a:pos x="T2" y="T3"/>
                  </a:cxn>
                  <a:cxn ang="T8">
                    <a:pos x="T4" y="T5"/>
                  </a:cxn>
                </a:cxnLst>
                <a:rect l="T9" t="T10" r="T11" b="T12"/>
                <a:pathLst>
                  <a:path w="192" h="156">
                    <a:moveTo>
                      <a:pt x="0" y="156"/>
                    </a:moveTo>
                    <a:cubicBezTo>
                      <a:pt x="22" y="150"/>
                      <a:pt x="100" y="146"/>
                      <a:pt x="132" y="120"/>
                    </a:cubicBezTo>
                    <a:cubicBezTo>
                      <a:pt x="164" y="94"/>
                      <a:pt x="180" y="25"/>
                      <a:pt x="192"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 name="Freeform 66"/>
              <p:cNvSpPr>
                <a:spLocks/>
              </p:cNvSpPr>
              <p:nvPr/>
            </p:nvSpPr>
            <p:spPr bwMode="auto">
              <a:xfrm>
                <a:off x="5513388" y="2481263"/>
                <a:ext cx="254000" cy="119062"/>
              </a:xfrm>
              <a:custGeom>
                <a:avLst/>
                <a:gdLst>
                  <a:gd name="T0" fmla="*/ 0 w 252"/>
                  <a:gd name="T1" fmla="*/ 0 h 144"/>
                  <a:gd name="T2" fmla="*/ 2147483647 w 252"/>
                  <a:gd name="T3" fmla="*/ 2147483647 h 144"/>
                  <a:gd name="T4" fmla="*/ 2147483647 w 252"/>
                  <a:gd name="T5" fmla="*/ 2147483647 h 144"/>
                  <a:gd name="T6" fmla="*/ 0 60000 65536"/>
                  <a:gd name="T7" fmla="*/ 0 60000 65536"/>
                  <a:gd name="T8" fmla="*/ 0 60000 65536"/>
                  <a:gd name="T9" fmla="*/ 0 w 252"/>
                  <a:gd name="T10" fmla="*/ 0 h 144"/>
                  <a:gd name="T11" fmla="*/ 252 w 252"/>
                  <a:gd name="T12" fmla="*/ 144 h 144"/>
                </a:gdLst>
                <a:ahLst/>
                <a:cxnLst>
                  <a:cxn ang="T6">
                    <a:pos x="T0" y="T1"/>
                  </a:cxn>
                  <a:cxn ang="T7">
                    <a:pos x="T2" y="T3"/>
                  </a:cxn>
                  <a:cxn ang="T8">
                    <a:pos x="T4" y="T5"/>
                  </a:cxn>
                </a:cxnLst>
                <a:rect l="T9" t="T10" r="T11" b="T12"/>
                <a:pathLst>
                  <a:path w="252" h="144">
                    <a:moveTo>
                      <a:pt x="0" y="0"/>
                    </a:moveTo>
                    <a:cubicBezTo>
                      <a:pt x="56" y="8"/>
                      <a:pt x="102" y="24"/>
                      <a:pt x="144" y="48"/>
                    </a:cubicBezTo>
                    <a:cubicBezTo>
                      <a:pt x="186" y="72"/>
                      <a:pt x="230" y="124"/>
                      <a:pt x="252" y="14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 name="Freeform 67"/>
              <p:cNvSpPr>
                <a:spLocks/>
              </p:cNvSpPr>
              <p:nvPr/>
            </p:nvSpPr>
            <p:spPr bwMode="auto">
              <a:xfrm>
                <a:off x="5513388" y="2481263"/>
                <a:ext cx="146050" cy="200025"/>
              </a:xfrm>
              <a:custGeom>
                <a:avLst/>
                <a:gdLst>
                  <a:gd name="T0" fmla="*/ 0 w 144"/>
                  <a:gd name="T1" fmla="*/ 0 h 240"/>
                  <a:gd name="T2" fmla="*/ 2147483647 w 144"/>
                  <a:gd name="T3" fmla="*/ 2147483647 h 240"/>
                  <a:gd name="T4" fmla="*/ 2147483647 w 144"/>
                  <a:gd name="T5" fmla="*/ 2147483647 h 240"/>
                  <a:gd name="T6" fmla="*/ 0 60000 65536"/>
                  <a:gd name="T7" fmla="*/ 0 60000 65536"/>
                  <a:gd name="T8" fmla="*/ 0 60000 65536"/>
                  <a:gd name="T9" fmla="*/ 0 w 144"/>
                  <a:gd name="T10" fmla="*/ 0 h 240"/>
                  <a:gd name="T11" fmla="*/ 144 w 144"/>
                  <a:gd name="T12" fmla="*/ 240 h 240"/>
                </a:gdLst>
                <a:ahLst/>
                <a:cxnLst>
                  <a:cxn ang="T6">
                    <a:pos x="T0" y="T1"/>
                  </a:cxn>
                  <a:cxn ang="T7">
                    <a:pos x="T2" y="T3"/>
                  </a:cxn>
                  <a:cxn ang="T8">
                    <a:pos x="T4" y="T5"/>
                  </a:cxn>
                </a:cxnLst>
                <a:rect l="T9" t="T10" r="T11" b="T12"/>
                <a:pathLst>
                  <a:path w="144" h="240">
                    <a:moveTo>
                      <a:pt x="0" y="0"/>
                    </a:moveTo>
                    <a:cubicBezTo>
                      <a:pt x="20" y="24"/>
                      <a:pt x="96" y="104"/>
                      <a:pt x="120" y="144"/>
                    </a:cubicBezTo>
                    <a:cubicBezTo>
                      <a:pt x="144" y="184"/>
                      <a:pt x="139" y="220"/>
                      <a:pt x="144" y="24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Freeform 68"/>
              <p:cNvSpPr>
                <a:spLocks/>
              </p:cNvSpPr>
              <p:nvPr/>
            </p:nvSpPr>
            <p:spPr bwMode="auto">
              <a:xfrm>
                <a:off x="5513388" y="2481263"/>
                <a:ext cx="49212" cy="200025"/>
              </a:xfrm>
              <a:custGeom>
                <a:avLst/>
                <a:gdLst>
                  <a:gd name="T0" fmla="*/ 0 w 48"/>
                  <a:gd name="T1" fmla="*/ 0 h 240"/>
                  <a:gd name="T2" fmla="*/ 2147483647 w 48"/>
                  <a:gd name="T3" fmla="*/ 2147483647 h 240"/>
                  <a:gd name="T4" fmla="*/ 0 w 48"/>
                  <a:gd name="T5" fmla="*/ 2147483647 h 240"/>
                  <a:gd name="T6" fmla="*/ 0 60000 65536"/>
                  <a:gd name="T7" fmla="*/ 0 60000 65536"/>
                  <a:gd name="T8" fmla="*/ 0 60000 65536"/>
                  <a:gd name="T9" fmla="*/ 0 w 48"/>
                  <a:gd name="T10" fmla="*/ 0 h 240"/>
                  <a:gd name="T11" fmla="*/ 48 w 48"/>
                  <a:gd name="T12" fmla="*/ 240 h 240"/>
                </a:gdLst>
                <a:ahLst/>
                <a:cxnLst>
                  <a:cxn ang="T6">
                    <a:pos x="T0" y="T1"/>
                  </a:cxn>
                  <a:cxn ang="T7">
                    <a:pos x="T2" y="T3"/>
                  </a:cxn>
                  <a:cxn ang="T8">
                    <a:pos x="T4" y="T5"/>
                  </a:cxn>
                </a:cxnLst>
                <a:rect l="T9" t="T10" r="T11" b="T12"/>
                <a:pathLst>
                  <a:path w="48" h="240">
                    <a:moveTo>
                      <a:pt x="0" y="0"/>
                    </a:moveTo>
                    <a:cubicBezTo>
                      <a:pt x="24" y="52"/>
                      <a:pt x="48" y="104"/>
                      <a:pt x="48" y="144"/>
                    </a:cubicBezTo>
                    <a:cubicBezTo>
                      <a:pt x="48" y="184"/>
                      <a:pt x="24" y="212"/>
                      <a:pt x="0" y="24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Freeform 69"/>
              <p:cNvSpPr>
                <a:spLocks/>
              </p:cNvSpPr>
              <p:nvPr/>
            </p:nvSpPr>
            <p:spPr bwMode="auto">
              <a:xfrm>
                <a:off x="5538788" y="1860550"/>
                <a:ext cx="52387" cy="180975"/>
              </a:xfrm>
              <a:custGeom>
                <a:avLst/>
                <a:gdLst>
                  <a:gd name="T0" fmla="*/ 0 w 52"/>
                  <a:gd name="T1" fmla="*/ 2147483647 h 216"/>
                  <a:gd name="T2" fmla="*/ 2147483647 w 52"/>
                  <a:gd name="T3" fmla="*/ 2147483647 h 216"/>
                  <a:gd name="T4" fmla="*/ 2147483647 w 52"/>
                  <a:gd name="T5" fmla="*/ 0 h 216"/>
                  <a:gd name="T6" fmla="*/ 0 60000 65536"/>
                  <a:gd name="T7" fmla="*/ 0 60000 65536"/>
                  <a:gd name="T8" fmla="*/ 0 60000 65536"/>
                  <a:gd name="T9" fmla="*/ 0 w 52"/>
                  <a:gd name="T10" fmla="*/ 0 h 216"/>
                  <a:gd name="T11" fmla="*/ 52 w 52"/>
                  <a:gd name="T12" fmla="*/ 216 h 216"/>
                </a:gdLst>
                <a:ahLst/>
                <a:cxnLst>
                  <a:cxn ang="T6">
                    <a:pos x="T0" y="T1"/>
                  </a:cxn>
                  <a:cxn ang="T7">
                    <a:pos x="T2" y="T3"/>
                  </a:cxn>
                  <a:cxn ang="T8">
                    <a:pos x="T4" y="T5"/>
                  </a:cxn>
                </a:cxnLst>
                <a:rect l="T9" t="T10" r="T11" b="T12"/>
                <a:pathLst>
                  <a:path w="52" h="216">
                    <a:moveTo>
                      <a:pt x="0" y="216"/>
                    </a:moveTo>
                    <a:cubicBezTo>
                      <a:pt x="8" y="196"/>
                      <a:pt x="44" y="132"/>
                      <a:pt x="48" y="96"/>
                    </a:cubicBezTo>
                    <a:cubicBezTo>
                      <a:pt x="52" y="60"/>
                      <a:pt x="29" y="20"/>
                      <a:pt x="24"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33" name="Szövegdoboz 32"/>
          <p:cNvSpPr txBox="1"/>
          <p:nvPr/>
        </p:nvSpPr>
        <p:spPr>
          <a:xfrm>
            <a:off x="9022873" y="3610040"/>
            <a:ext cx="1805354" cy="1200329"/>
          </a:xfrm>
          <a:prstGeom prst="rect">
            <a:avLst/>
          </a:prstGeom>
          <a:noFill/>
        </p:spPr>
        <p:txBody>
          <a:bodyPr wrap="square" rtlCol="0">
            <a:spAutoFit/>
          </a:bodyPr>
          <a:lstStyle/>
          <a:p>
            <a:pPr algn="ctr"/>
            <a:r>
              <a:rPr lang="hu-HU" dirty="0" err="1" smtClean="0"/>
              <a:t>Light</a:t>
            </a:r>
            <a:r>
              <a:rPr lang="hu-HU" dirty="0" smtClean="0"/>
              <a:t> </a:t>
            </a:r>
            <a:r>
              <a:rPr lang="hu-HU" dirty="0" err="1" smtClean="0"/>
              <a:t>sources</a:t>
            </a:r>
            <a:r>
              <a:rPr lang="hu-HU" dirty="0" smtClean="0"/>
              <a:t> </a:t>
            </a:r>
            <a:r>
              <a:rPr lang="hu-HU" dirty="0" err="1" smtClean="0"/>
              <a:t>emit</a:t>
            </a:r>
            <a:r>
              <a:rPr lang="hu-HU" dirty="0" smtClean="0"/>
              <a:t> </a:t>
            </a:r>
            <a:r>
              <a:rPr lang="hu-HU" dirty="0" err="1" smtClean="0"/>
              <a:t>radiation</a:t>
            </a:r>
            <a:r>
              <a:rPr lang="hu-HU" dirty="0" smtClean="0"/>
              <a:t> </a:t>
            </a:r>
            <a:r>
              <a:rPr lang="hu-HU" dirty="0" err="1" smtClean="0"/>
              <a:t>with</a:t>
            </a:r>
            <a:r>
              <a:rPr lang="hu-HU" dirty="0" smtClean="0"/>
              <a:t> a </a:t>
            </a:r>
            <a:r>
              <a:rPr lang="hu-HU" dirty="0" err="1" smtClean="0"/>
              <a:t>certain</a:t>
            </a:r>
            <a:r>
              <a:rPr lang="hu-HU" dirty="0" smtClean="0"/>
              <a:t> </a:t>
            </a:r>
            <a:r>
              <a:rPr lang="hu-HU" dirty="0" err="1" smtClean="0"/>
              <a:t>spectrum</a:t>
            </a:r>
            <a:endParaRPr lang="en-US" dirty="0"/>
          </a:p>
        </p:txBody>
      </p:sp>
      <p:sp>
        <p:nvSpPr>
          <p:cNvPr id="34" name="Szövegdoboz 33"/>
          <p:cNvSpPr txBox="1"/>
          <p:nvPr/>
        </p:nvSpPr>
        <p:spPr>
          <a:xfrm>
            <a:off x="2892490" y="5318896"/>
            <a:ext cx="2123089" cy="1200329"/>
          </a:xfrm>
          <a:prstGeom prst="rect">
            <a:avLst/>
          </a:prstGeom>
          <a:noFill/>
        </p:spPr>
        <p:txBody>
          <a:bodyPr wrap="square" rtlCol="0">
            <a:spAutoFit/>
          </a:bodyPr>
          <a:lstStyle/>
          <a:p>
            <a:pPr algn="ctr"/>
            <a:r>
              <a:rPr lang="hu-HU" dirty="0" err="1" smtClean="0"/>
              <a:t>Objects</a:t>
            </a:r>
            <a:r>
              <a:rPr lang="hu-HU" dirty="0" smtClean="0"/>
              <a:t> </a:t>
            </a:r>
            <a:r>
              <a:rPr lang="hu-HU" dirty="0" err="1" smtClean="0"/>
              <a:t>reflect</a:t>
            </a:r>
            <a:r>
              <a:rPr lang="hu-HU" dirty="0" smtClean="0"/>
              <a:t> </a:t>
            </a:r>
            <a:r>
              <a:rPr lang="hu-HU" dirty="0" err="1" smtClean="0"/>
              <a:t>certain</a:t>
            </a:r>
            <a:r>
              <a:rPr lang="hu-HU" dirty="0" smtClean="0"/>
              <a:t> </a:t>
            </a:r>
            <a:r>
              <a:rPr lang="hu-HU" dirty="0" err="1" smtClean="0"/>
              <a:t>wavelengths</a:t>
            </a:r>
            <a:r>
              <a:rPr lang="hu-HU" dirty="0" smtClean="0"/>
              <a:t>, </a:t>
            </a:r>
            <a:r>
              <a:rPr lang="hu-HU" dirty="0" err="1" smtClean="0"/>
              <a:t>absorb</a:t>
            </a:r>
            <a:r>
              <a:rPr lang="hu-HU" dirty="0" smtClean="0"/>
              <a:t> </a:t>
            </a:r>
            <a:r>
              <a:rPr lang="hu-HU" dirty="0" err="1" smtClean="0"/>
              <a:t>the</a:t>
            </a:r>
            <a:r>
              <a:rPr lang="hu-HU" dirty="0" smtClean="0"/>
              <a:t> rest of </a:t>
            </a:r>
            <a:r>
              <a:rPr lang="hu-HU" dirty="0" err="1" smtClean="0"/>
              <a:t>the</a:t>
            </a:r>
            <a:r>
              <a:rPr lang="hu-HU" dirty="0" smtClean="0"/>
              <a:t> </a:t>
            </a:r>
            <a:r>
              <a:rPr lang="hu-HU" dirty="0" err="1" smtClean="0"/>
              <a:t>spectrum</a:t>
            </a:r>
            <a:endParaRPr lang="en-US" dirty="0"/>
          </a:p>
        </p:txBody>
      </p:sp>
      <p:sp>
        <p:nvSpPr>
          <p:cNvPr id="35" name="Szövegdoboz 34"/>
          <p:cNvSpPr txBox="1"/>
          <p:nvPr/>
        </p:nvSpPr>
        <p:spPr>
          <a:xfrm>
            <a:off x="1142924" y="1825625"/>
            <a:ext cx="2134445" cy="1477328"/>
          </a:xfrm>
          <a:prstGeom prst="rect">
            <a:avLst/>
          </a:prstGeom>
          <a:noFill/>
        </p:spPr>
        <p:txBody>
          <a:bodyPr wrap="square" rtlCol="0">
            <a:spAutoFit/>
          </a:bodyPr>
          <a:lstStyle/>
          <a:p>
            <a:pPr algn="ctr"/>
            <a:r>
              <a:rPr lang="hu-HU" dirty="0" err="1" smtClean="0"/>
              <a:t>Our</a:t>
            </a:r>
            <a:r>
              <a:rPr lang="hu-HU" dirty="0" smtClean="0"/>
              <a:t> </a:t>
            </a:r>
            <a:r>
              <a:rPr lang="hu-HU" dirty="0" err="1" smtClean="0"/>
              <a:t>eyes</a:t>
            </a:r>
            <a:r>
              <a:rPr lang="hu-HU" dirty="0"/>
              <a:t> </a:t>
            </a:r>
            <a:r>
              <a:rPr lang="hu-HU" dirty="0" smtClean="0"/>
              <a:t>and </a:t>
            </a:r>
            <a:r>
              <a:rPr lang="hu-HU" dirty="0" err="1" smtClean="0"/>
              <a:t>visual</a:t>
            </a:r>
            <a:r>
              <a:rPr lang="hu-HU" dirty="0" smtClean="0"/>
              <a:t> </a:t>
            </a:r>
            <a:r>
              <a:rPr lang="hu-HU" dirty="0" err="1" smtClean="0"/>
              <a:t>system</a:t>
            </a:r>
            <a:r>
              <a:rPr lang="hu-HU" dirty="0" smtClean="0"/>
              <a:t> </a:t>
            </a:r>
            <a:r>
              <a:rPr lang="hu-HU" dirty="0" err="1" smtClean="0"/>
              <a:t>create</a:t>
            </a:r>
            <a:r>
              <a:rPr lang="hu-HU" dirty="0" smtClean="0"/>
              <a:t> </a:t>
            </a:r>
            <a:r>
              <a:rPr lang="hu-HU" dirty="0" err="1" smtClean="0"/>
              <a:t>the</a:t>
            </a:r>
            <a:r>
              <a:rPr lang="hu-HU" dirty="0" smtClean="0"/>
              <a:t> </a:t>
            </a:r>
            <a:r>
              <a:rPr lang="hu-HU" dirty="0" err="1" smtClean="0"/>
              <a:t>perception</a:t>
            </a:r>
            <a:r>
              <a:rPr lang="hu-HU" dirty="0" smtClean="0"/>
              <a:t> of </a:t>
            </a:r>
            <a:r>
              <a:rPr lang="hu-HU" dirty="0" err="1" smtClean="0"/>
              <a:t>colors</a:t>
            </a:r>
            <a:r>
              <a:rPr lang="hu-HU" dirty="0" smtClean="0"/>
              <a:t> </a:t>
            </a:r>
            <a:r>
              <a:rPr lang="hu-HU" dirty="0" err="1" smtClean="0"/>
              <a:t>from</a:t>
            </a:r>
            <a:r>
              <a:rPr lang="hu-HU" dirty="0" smtClean="0"/>
              <a:t> </a:t>
            </a:r>
            <a:r>
              <a:rPr lang="hu-HU" dirty="0" err="1" smtClean="0"/>
              <a:t>the</a:t>
            </a:r>
            <a:r>
              <a:rPr lang="hu-HU" dirty="0" smtClean="0"/>
              <a:t> </a:t>
            </a:r>
            <a:r>
              <a:rPr lang="hu-HU" dirty="0" err="1" smtClean="0"/>
              <a:t>incident</a:t>
            </a:r>
            <a:r>
              <a:rPr lang="hu-HU" dirty="0" smtClean="0"/>
              <a:t> </a:t>
            </a:r>
            <a:r>
              <a:rPr lang="hu-HU" dirty="0" err="1" smtClean="0"/>
              <a:t>wavelength</a:t>
            </a:r>
            <a:endParaRPr lang="en-US" dirty="0"/>
          </a:p>
        </p:txBody>
      </p:sp>
    </p:spTree>
    <p:extLst>
      <p:ext uri="{BB962C8B-B14F-4D97-AF65-F5344CB8AC3E}">
        <p14:creationId xmlns:p14="http://schemas.microsoft.com/office/powerpoint/2010/main" val="3715567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07" y="1515220"/>
            <a:ext cx="8978610" cy="5048936"/>
          </a:xfrm>
          <a:prstGeom prst="rect">
            <a:avLst/>
          </a:prstGeom>
        </p:spPr>
      </p:pic>
      <p:sp>
        <p:nvSpPr>
          <p:cNvPr id="2" name="Cím 1"/>
          <p:cNvSpPr>
            <a:spLocks noGrp="1"/>
          </p:cNvSpPr>
          <p:nvPr>
            <p:ph type="title"/>
          </p:nvPr>
        </p:nvSpPr>
        <p:spPr/>
        <p:txBody>
          <a:bodyPr/>
          <a:lstStyle/>
          <a:p>
            <a:r>
              <a:rPr lang="hu-HU" dirty="0" err="1" smtClean="0"/>
              <a:t>Example</a:t>
            </a:r>
            <a:r>
              <a:rPr lang="hu-HU" dirty="0" smtClean="0"/>
              <a:t>: saturation </a:t>
            </a:r>
            <a:r>
              <a:rPr lang="hu-HU" dirty="0" err="1" smtClean="0"/>
              <a:t>manipulation</a:t>
            </a:r>
            <a:endParaRPr lang="en-US" dirty="0"/>
          </a:p>
        </p:txBody>
      </p:sp>
    </p:spTree>
    <p:extLst>
      <p:ext uri="{BB962C8B-B14F-4D97-AF65-F5344CB8AC3E}">
        <p14:creationId xmlns:p14="http://schemas.microsoft.com/office/powerpoint/2010/main" val="4203343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07" y="1515220"/>
            <a:ext cx="8978610" cy="5048936"/>
          </a:xfrm>
          <a:prstGeom prst="rect">
            <a:avLst/>
          </a:prstGeom>
        </p:spPr>
      </p:pic>
      <p:sp>
        <p:nvSpPr>
          <p:cNvPr id="2" name="Cím 1"/>
          <p:cNvSpPr>
            <a:spLocks noGrp="1"/>
          </p:cNvSpPr>
          <p:nvPr>
            <p:ph type="title"/>
          </p:nvPr>
        </p:nvSpPr>
        <p:spPr/>
        <p:txBody>
          <a:bodyPr/>
          <a:lstStyle/>
          <a:p>
            <a:r>
              <a:rPr lang="hu-HU" dirty="0" err="1" smtClean="0"/>
              <a:t>Example</a:t>
            </a:r>
            <a:r>
              <a:rPr lang="hu-HU" dirty="0" smtClean="0"/>
              <a:t>: saturation </a:t>
            </a:r>
            <a:r>
              <a:rPr lang="hu-HU" dirty="0" err="1" smtClean="0"/>
              <a:t>manipulation</a:t>
            </a:r>
            <a:endParaRPr lang="en-US" dirty="0"/>
          </a:p>
        </p:txBody>
      </p:sp>
      <p:sp>
        <p:nvSpPr>
          <p:cNvPr id="4" name="Ellipszis 3"/>
          <p:cNvSpPr/>
          <p:nvPr/>
        </p:nvSpPr>
        <p:spPr>
          <a:xfrm>
            <a:off x="5881670" y="4213004"/>
            <a:ext cx="177282" cy="177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8"/>
          <p:cNvSpPr>
            <a:spLocks noChangeShapeType="1"/>
          </p:cNvSpPr>
          <p:nvPr/>
        </p:nvSpPr>
        <p:spPr bwMode="auto">
          <a:xfrm flipH="1" flipV="1">
            <a:off x="4435262" y="3174809"/>
            <a:ext cx="1340221" cy="1038193"/>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Line 8"/>
          <p:cNvSpPr>
            <a:spLocks noChangeShapeType="1"/>
          </p:cNvSpPr>
          <p:nvPr/>
        </p:nvSpPr>
        <p:spPr bwMode="auto">
          <a:xfrm flipV="1">
            <a:off x="6165137" y="4304441"/>
            <a:ext cx="1710133" cy="1"/>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Line 8"/>
          <p:cNvSpPr>
            <a:spLocks noChangeShapeType="1"/>
          </p:cNvSpPr>
          <p:nvPr/>
        </p:nvSpPr>
        <p:spPr bwMode="auto">
          <a:xfrm flipH="1">
            <a:off x="5589269" y="4469956"/>
            <a:ext cx="315259" cy="1222184"/>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Szövegdoboz 8"/>
          <p:cNvSpPr txBox="1"/>
          <p:nvPr/>
        </p:nvSpPr>
        <p:spPr>
          <a:xfrm>
            <a:off x="2051936" y="2397693"/>
            <a:ext cx="3289276" cy="646331"/>
          </a:xfrm>
          <a:prstGeom prst="rect">
            <a:avLst/>
          </a:prstGeom>
          <a:solidFill>
            <a:schemeClr val="bg1">
              <a:alpha val="74000"/>
            </a:schemeClr>
          </a:solidFill>
        </p:spPr>
        <p:txBody>
          <a:bodyPr wrap="square" rtlCol="0">
            <a:spAutoFit/>
          </a:bodyPr>
          <a:lstStyle/>
          <a:p>
            <a:pPr algn="just"/>
            <a:r>
              <a:rPr lang="hu-HU" dirty="0" err="1" smtClean="0"/>
              <a:t>Reduce</a:t>
            </a:r>
            <a:r>
              <a:rPr lang="hu-HU" dirty="0" smtClean="0"/>
              <a:t> saturation </a:t>
            </a:r>
            <a:r>
              <a:rPr lang="hu-HU" dirty="0" err="1" smtClean="0"/>
              <a:t>based</a:t>
            </a:r>
            <a:r>
              <a:rPr lang="hu-HU" dirty="0" smtClean="0"/>
              <a:t> </a:t>
            </a:r>
            <a:r>
              <a:rPr lang="hu-HU" dirty="0" err="1" smtClean="0"/>
              <a:t>on</a:t>
            </a:r>
            <a:r>
              <a:rPr lang="hu-HU" dirty="0" smtClean="0"/>
              <a:t> </a:t>
            </a:r>
            <a:r>
              <a:rPr lang="hu-HU" dirty="0" err="1" smtClean="0"/>
              <a:t>the</a:t>
            </a:r>
            <a:r>
              <a:rPr lang="hu-HU" dirty="0" smtClean="0"/>
              <a:t> </a:t>
            </a:r>
            <a:r>
              <a:rPr lang="hu-HU" dirty="0" err="1" smtClean="0"/>
              <a:t>distance</a:t>
            </a:r>
            <a:r>
              <a:rPr lang="hu-HU" dirty="0" smtClean="0"/>
              <a:t> </a:t>
            </a:r>
            <a:r>
              <a:rPr lang="hu-HU" dirty="0" err="1" smtClean="0"/>
              <a:t>from</a:t>
            </a:r>
            <a:r>
              <a:rPr lang="hu-HU" dirty="0" smtClean="0"/>
              <a:t> </a:t>
            </a:r>
            <a:r>
              <a:rPr lang="hu-HU" dirty="0" err="1" smtClean="0"/>
              <a:t>the</a:t>
            </a:r>
            <a:r>
              <a:rPr lang="hu-HU" dirty="0" smtClean="0"/>
              <a:t> image center</a:t>
            </a:r>
            <a:endParaRPr lang="en-US" dirty="0"/>
          </a:p>
        </p:txBody>
      </p:sp>
      <p:grpSp>
        <p:nvGrpSpPr>
          <p:cNvPr id="10" name="Csoportba foglalás 9"/>
          <p:cNvGrpSpPr/>
          <p:nvPr/>
        </p:nvGrpSpPr>
        <p:grpSpPr>
          <a:xfrm>
            <a:off x="5323754" y="2797771"/>
            <a:ext cx="3182507" cy="1445711"/>
            <a:chOff x="6264951" y="-29231"/>
            <a:chExt cx="3182507" cy="1445711"/>
          </a:xfrm>
        </p:grpSpPr>
        <p:sp>
          <p:nvSpPr>
            <p:cNvPr id="11" name="Line 8"/>
            <p:cNvSpPr>
              <a:spLocks noChangeShapeType="1"/>
            </p:cNvSpPr>
            <p:nvPr/>
          </p:nvSpPr>
          <p:spPr bwMode="auto">
            <a:xfrm flipV="1">
              <a:off x="7106335" y="1386000"/>
              <a:ext cx="1969085"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8"/>
            <p:cNvSpPr>
              <a:spLocks noChangeShapeType="1"/>
            </p:cNvSpPr>
            <p:nvPr/>
          </p:nvSpPr>
          <p:spPr bwMode="auto">
            <a:xfrm flipV="1">
              <a:off x="7106334" y="224806"/>
              <a:ext cx="1" cy="113071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Szövegdoboz 12"/>
            <p:cNvSpPr txBox="1"/>
            <p:nvPr/>
          </p:nvSpPr>
          <p:spPr>
            <a:xfrm>
              <a:off x="6264951" y="-29231"/>
              <a:ext cx="1245717" cy="369332"/>
            </a:xfrm>
            <a:prstGeom prst="rect">
              <a:avLst/>
            </a:prstGeom>
            <a:noFill/>
          </p:spPr>
          <p:txBody>
            <a:bodyPr wrap="square" rtlCol="0">
              <a:spAutoFit/>
            </a:bodyPr>
            <a:lstStyle/>
            <a:p>
              <a:r>
                <a:rPr lang="hu-HU" dirty="0" smtClean="0">
                  <a:solidFill>
                    <a:schemeClr val="tx1">
                      <a:lumMod val="95000"/>
                      <a:lumOff val="5000"/>
                    </a:schemeClr>
                  </a:solidFill>
                </a:rPr>
                <a:t>saturation</a:t>
              </a:r>
              <a:endParaRPr lang="en-US" dirty="0">
                <a:solidFill>
                  <a:schemeClr val="tx1">
                    <a:lumMod val="95000"/>
                    <a:lumOff val="5000"/>
                  </a:schemeClr>
                </a:solidFill>
              </a:endParaRPr>
            </a:p>
          </p:txBody>
        </p:sp>
        <p:sp>
          <p:nvSpPr>
            <p:cNvPr id="14" name="Szövegdoboz 13"/>
            <p:cNvSpPr txBox="1"/>
            <p:nvPr/>
          </p:nvSpPr>
          <p:spPr>
            <a:xfrm>
              <a:off x="8201741" y="1047148"/>
              <a:ext cx="1245717" cy="369332"/>
            </a:xfrm>
            <a:prstGeom prst="rect">
              <a:avLst/>
            </a:prstGeom>
            <a:noFill/>
          </p:spPr>
          <p:txBody>
            <a:bodyPr wrap="square" rtlCol="0">
              <a:spAutoFit/>
            </a:bodyPr>
            <a:lstStyle/>
            <a:p>
              <a:r>
                <a:rPr lang="hu-HU" dirty="0" err="1" smtClean="0">
                  <a:solidFill>
                    <a:schemeClr val="tx1">
                      <a:lumMod val="95000"/>
                      <a:lumOff val="5000"/>
                    </a:schemeClr>
                  </a:solidFill>
                </a:rPr>
                <a:t>distance</a:t>
              </a:r>
              <a:endParaRPr lang="en-US" dirty="0">
                <a:solidFill>
                  <a:schemeClr val="tx1">
                    <a:lumMod val="95000"/>
                    <a:lumOff val="5000"/>
                  </a:schemeClr>
                </a:solidFill>
              </a:endParaRPr>
            </a:p>
          </p:txBody>
        </p:sp>
        <p:sp>
          <p:nvSpPr>
            <p:cNvPr id="15" name="Szabadkézi sokszög 14"/>
            <p:cNvSpPr/>
            <p:nvPr/>
          </p:nvSpPr>
          <p:spPr>
            <a:xfrm>
              <a:off x="7132320" y="552019"/>
              <a:ext cx="1200150" cy="751001"/>
            </a:xfrm>
            <a:custGeom>
              <a:avLst/>
              <a:gdLst>
                <a:gd name="connsiteX0" fmla="*/ 0 w 1200150"/>
                <a:gd name="connsiteY0" fmla="*/ 8051 h 751001"/>
                <a:gd name="connsiteX1" fmla="*/ 205740 w 1200150"/>
                <a:gd name="connsiteY1" fmla="*/ 88061 h 751001"/>
                <a:gd name="connsiteX2" fmla="*/ 662940 w 1200150"/>
                <a:gd name="connsiteY2" fmla="*/ 636701 h 751001"/>
                <a:gd name="connsiteX3" fmla="*/ 1200150 w 1200150"/>
                <a:gd name="connsiteY3" fmla="*/ 751001 h 751001"/>
              </a:gdLst>
              <a:ahLst/>
              <a:cxnLst>
                <a:cxn ang="0">
                  <a:pos x="connsiteX0" y="connsiteY0"/>
                </a:cxn>
                <a:cxn ang="0">
                  <a:pos x="connsiteX1" y="connsiteY1"/>
                </a:cxn>
                <a:cxn ang="0">
                  <a:pos x="connsiteX2" y="connsiteY2"/>
                </a:cxn>
                <a:cxn ang="0">
                  <a:pos x="connsiteX3" y="connsiteY3"/>
                </a:cxn>
              </a:cxnLst>
              <a:rect l="l" t="t" r="r" b="b"/>
              <a:pathLst>
                <a:path w="1200150" h="751001">
                  <a:moveTo>
                    <a:pt x="0" y="8051"/>
                  </a:moveTo>
                  <a:cubicBezTo>
                    <a:pt x="47625" y="-4332"/>
                    <a:pt x="95250" y="-16714"/>
                    <a:pt x="205740" y="88061"/>
                  </a:cubicBezTo>
                  <a:cubicBezTo>
                    <a:pt x="316230" y="192836"/>
                    <a:pt x="497205" y="526211"/>
                    <a:pt x="662940" y="636701"/>
                  </a:cubicBezTo>
                  <a:cubicBezTo>
                    <a:pt x="828675" y="747191"/>
                    <a:pt x="1014412" y="749096"/>
                    <a:pt x="1200150" y="751001"/>
                  </a:cubicBezTo>
                </a:path>
              </a:pathLst>
            </a:cu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241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CIE </a:t>
            </a:r>
            <a:r>
              <a:rPr lang="hu-HU" dirty="0"/>
              <a:t>L*a*b</a:t>
            </a:r>
            <a:r>
              <a:rPr lang="hu-HU" dirty="0" smtClean="0"/>
              <a:t>*</a:t>
            </a:r>
            <a:endParaRPr lang="en-US" dirty="0"/>
          </a:p>
        </p:txBody>
      </p:sp>
      <mc:AlternateContent xmlns:mc="http://schemas.openxmlformats.org/markup-compatibility/2006" xmlns:a14="http://schemas.microsoft.com/office/drawing/2010/main">
        <mc:Choice Requires="a14">
          <p:sp>
            <p:nvSpPr>
              <p:cNvPr id="3" name="Tartalom helye 2"/>
              <p:cNvSpPr>
                <a:spLocks noGrp="1"/>
              </p:cNvSpPr>
              <p:nvPr>
                <p:ph idx="1"/>
              </p:nvPr>
            </p:nvSpPr>
            <p:spPr>
              <a:xfrm>
                <a:off x="838200" y="1825625"/>
                <a:ext cx="6318380" cy="4351338"/>
              </a:xfrm>
            </p:spPr>
            <p:txBody>
              <a:bodyPr>
                <a:normAutofit/>
              </a:bodyPr>
              <a:lstStyle/>
              <a:p>
                <a:r>
                  <a:rPr lang="hu-HU" dirty="0" smtClean="0"/>
                  <a:t>Called </a:t>
                </a:r>
                <a:r>
                  <a:rPr lang="hu-HU" dirty="0" err="1" smtClean="0"/>
                  <a:t>Lab</a:t>
                </a:r>
                <a:r>
                  <a:rPr lang="hu-HU" dirty="0" smtClean="0"/>
                  <a:t> in </a:t>
                </a:r>
                <a:r>
                  <a:rPr lang="hu-HU" dirty="0" err="1" smtClean="0"/>
                  <a:t>short</a:t>
                </a:r>
                <a:endParaRPr lang="hu-HU" dirty="0" smtClean="0"/>
              </a:p>
              <a:p>
                <a:r>
                  <a:rPr lang="hu-HU" dirty="0" smtClean="0"/>
                  <a:t>L: </a:t>
                </a:r>
                <a:r>
                  <a:rPr lang="hu-HU" dirty="0" err="1" smtClean="0"/>
                  <a:t>lightness</a:t>
                </a:r>
                <a:r>
                  <a:rPr lang="hu-HU" dirty="0" smtClean="0"/>
                  <a:t>, a: </a:t>
                </a:r>
                <a:r>
                  <a:rPr lang="hu-HU" dirty="0" err="1" smtClean="0"/>
                  <a:t>green-red</a:t>
                </a:r>
                <a:r>
                  <a:rPr lang="hu-HU" dirty="0" smtClean="0"/>
                  <a:t>, b: </a:t>
                </a:r>
                <a:r>
                  <a:rPr lang="hu-HU" dirty="0" err="1" smtClean="0"/>
                  <a:t>blue-yellow</a:t>
                </a:r>
                <a:endParaRPr lang="hu-HU" dirty="0" smtClean="0"/>
              </a:p>
              <a:p>
                <a:r>
                  <a:rPr lang="hu-HU" dirty="0" err="1" smtClean="0"/>
                  <a:t>Designed</a:t>
                </a:r>
                <a:r>
                  <a:rPr lang="hu-HU" dirty="0" smtClean="0"/>
                  <a:t> </a:t>
                </a:r>
                <a:r>
                  <a:rPr lang="hu-HU" dirty="0" err="1" smtClean="0"/>
                  <a:t>to</a:t>
                </a:r>
                <a:r>
                  <a:rPr lang="hu-HU" dirty="0" smtClean="0"/>
                  <a:t> be </a:t>
                </a:r>
                <a:r>
                  <a:rPr lang="hu-HU" b="1" dirty="0" err="1" smtClean="0"/>
                  <a:t>perceptually</a:t>
                </a:r>
                <a:r>
                  <a:rPr lang="hu-HU" b="1" dirty="0" smtClean="0"/>
                  <a:t> uniform</a:t>
                </a:r>
              </a:p>
              <a:p>
                <a:pPr lvl="1"/>
                <a:r>
                  <a:rPr lang="hu-HU" dirty="0" err="1" smtClean="0"/>
                  <a:t>Two</a:t>
                </a:r>
                <a:r>
                  <a:rPr lang="hu-HU" dirty="0" smtClean="0"/>
                  <a:t> </a:t>
                </a:r>
                <a:r>
                  <a:rPr lang="hu-HU" dirty="0" err="1" smtClean="0"/>
                  <a:t>pairs</a:t>
                </a:r>
                <a:r>
                  <a:rPr lang="hu-HU" dirty="0" smtClean="0"/>
                  <a:t> of </a:t>
                </a:r>
                <a:r>
                  <a:rPr lang="hu-HU" dirty="0" err="1" smtClean="0"/>
                  <a:t>points</a:t>
                </a:r>
                <a:r>
                  <a:rPr lang="hu-HU" dirty="0" smtClean="0"/>
                  <a:t> </a:t>
                </a:r>
                <a:r>
                  <a:rPr lang="hu-HU" dirty="0" err="1" smtClean="0"/>
                  <a:t>at</a:t>
                </a:r>
                <a:r>
                  <a:rPr lang="hu-HU" dirty="0" smtClean="0"/>
                  <a:t> </a:t>
                </a:r>
                <a:r>
                  <a:rPr lang="hu-HU" dirty="0" err="1" smtClean="0"/>
                  <a:t>the</a:t>
                </a:r>
                <a:r>
                  <a:rPr lang="hu-HU" dirty="0" smtClean="0"/>
                  <a:t> </a:t>
                </a:r>
                <a:r>
                  <a:rPr lang="hu-HU" dirty="0" err="1" smtClean="0"/>
                  <a:t>same</a:t>
                </a:r>
                <a:r>
                  <a:rPr lang="hu-HU" dirty="0" smtClean="0"/>
                  <a:t> </a:t>
                </a:r>
                <a:r>
                  <a:rPr lang="hu-HU" dirty="0" err="1" smtClean="0"/>
                  <a:t>Euclidean</a:t>
                </a:r>
                <a:r>
                  <a:rPr lang="hu-HU" dirty="0" smtClean="0"/>
                  <a:t> </a:t>
                </a:r>
                <a:r>
                  <a:rPr lang="hu-HU" dirty="0" err="1" smtClean="0"/>
                  <a:t>distance</a:t>
                </a:r>
                <a:r>
                  <a:rPr lang="hu-HU" dirty="0" smtClean="0"/>
                  <a:t> in </a:t>
                </a:r>
                <a:r>
                  <a:rPr lang="hu-HU" dirty="0" err="1" smtClean="0"/>
                  <a:t>Lab</a:t>
                </a:r>
                <a:r>
                  <a:rPr lang="hu-HU" dirty="0" smtClean="0"/>
                  <a:t> </a:t>
                </a:r>
                <a:r>
                  <a:rPr lang="hu-HU" dirty="0" err="1" smtClean="0"/>
                  <a:t>coordinates</a:t>
                </a:r>
                <a:r>
                  <a:rPr lang="hu-HU" dirty="0" smtClean="0"/>
                  <a:t> </a:t>
                </a:r>
                <a:r>
                  <a:rPr lang="hu-HU" dirty="0" err="1" smtClean="0"/>
                  <a:t>are</a:t>
                </a:r>
                <a:r>
                  <a:rPr lang="hu-HU" dirty="0" smtClean="0"/>
                  <a:t> </a:t>
                </a:r>
                <a:r>
                  <a:rPr lang="hu-HU" b="1" dirty="0" err="1" smtClean="0"/>
                  <a:t>perceived</a:t>
                </a:r>
                <a:r>
                  <a:rPr lang="hu-HU" dirty="0" smtClean="0"/>
                  <a:t> </a:t>
                </a:r>
                <a:r>
                  <a:rPr lang="hu-HU" dirty="0" err="1" smtClean="0"/>
                  <a:t>to</a:t>
                </a:r>
                <a:r>
                  <a:rPr lang="hu-HU" dirty="0" smtClean="0"/>
                  <a:t> be </a:t>
                </a:r>
                <a:r>
                  <a:rPr lang="hu-HU" dirty="0" err="1" smtClean="0"/>
                  <a:t>equally</a:t>
                </a:r>
                <a:r>
                  <a:rPr lang="hu-HU" dirty="0" smtClean="0"/>
                  <a:t> </a:t>
                </a:r>
                <a:r>
                  <a:rPr lang="hu-HU" dirty="0" err="1" smtClean="0"/>
                  <a:t>different</a:t>
                </a:r>
                <a:r>
                  <a:rPr lang="hu-HU" dirty="0" smtClean="0"/>
                  <a:t> </a:t>
                </a:r>
                <a:r>
                  <a:rPr lang="hu-HU" dirty="0" err="1" smtClean="0"/>
                  <a:t>colors</a:t>
                </a:r>
                <a:endParaRPr lang="hu-HU" dirty="0" smtClean="0"/>
              </a:p>
              <a:p>
                <a:pPr lvl="2"/>
                <a14:m>
                  <m:oMath xmlns:m="http://schemas.openxmlformats.org/officeDocument/2006/math">
                    <m:r>
                      <a:rPr lang="hu-HU" i="1" smtClean="0">
                        <a:latin typeface="Cambria Math" panose="02040503050406030204" pitchFamily="18" charset="0"/>
                      </a:rPr>
                      <m:t>||</m:t>
                    </m:r>
                    <m:r>
                      <a:rPr lang="hu-HU" b="0" i="1" smtClean="0">
                        <a:latin typeface="Cambria Math" panose="02040503050406030204" pitchFamily="18" charset="0"/>
                      </a:rPr>
                      <m:t>𝑐</m:t>
                    </m:r>
                    <m:r>
                      <a:rPr lang="hu-HU" b="0" i="1" baseline="-25000" smtClean="0">
                        <a:latin typeface="Cambria Math" panose="02040503050406030204" pitchFamily="18" charset="0"/>
                      </a:rPr>
                      <m:t>1</m:t>
                    </m:r>
                    <m:r>
                      <a:rPr lang="hu-HU" b="0" i="1" smtClean="0">
                        <a:latin typeface="Cambria Math" panose="02040503050406030204" pitchFamily="18" charset="0"/>
                      </a:rPr>
                      <m:t>−</m:t>
                    </m:r>
                    <m:r>
                      <a:rPr lang="hu-HU" b="0" i="1" smtClean="0">
                        <a:latin typeface="Cambria Math" panose="02040503050406030204" pitchFamily="18" charset="0"/>
                      </a:rPr>
                      <m:t>𝑐</m:t>
                    </m:r>
                    <m:r>
                      <a:rPr lang="hu-HU" b="0" i="1" baseline="-25000" smtClean="0">
                        <a:latin typeface="Cambria Math" panose="02040503050406030204" pitchFamily="18" charset="0"/>
                      </a:rPr>
                      <m:t>2</m:t>
                    </m:r>
                    <m:r>
                      <a:rPr lang="hu-HU" b="0" i="1" smtClean="0">
                        <a:latin typeface="Cambria Math" panose="02040503050406030204" pitchFamily="18" charset="0"/>
                      </a:rPr>
                      <m:t>||</m:t>
                    </m:r>
                  </m:oMath>
                </a14:m>
                <a:r>
                  <a:rPr lang="hu-HU" baseline="-25000" dirty="0" smtClean="0"/>
                  <a:t>Lab</a:t>
                </a:r>
                <a:r>
                  <a:rPr lang="hu-HU" dirty="0" smtClean="0"/>
                  <a:t> = </a:t>
                </a:r>
                <a14:m>
                  <m:oMath xmlns:m="http://schemas.openxmlformats.org/officeDocument/2006/math">
                    <m:r>
                      <a:rPr lang="hu-HU" i="1">
                        <a:latin typeface="Cambria Math" panose="02040503050406030204" pitchFamily="18" charset="0"/>
                      </a:rPr>
                      <m:t>||</m:t>
                    </m:r>
                    <m:r>
                      <a:rPr lang="hu-HU" b="0" i="1" smtClean="0">
                        <a:latin typeface="Cambria Math" panose="02040503050406030204" pitchFamily="18" charset="0"/>
                      </a:rPr>
                      <m:t>𝑐</m:t>
                    </m:r>
                    <m:r>
                      <a:rPr lang="hu-HU" b="0" i="1" baseline="-25000" smtClean="0">
                        <a:latin typeface="Cambria Math" panose="02040503050406030204" pitchFamily="18" charset="0"/>
                      </a:rPr>
                      <m:t>3</m:t>
                    </m:r>
                    <m:r>
                      <a:rPr lang="hu-HU" i="1">
                        <a:latin typeface="Cambria Math" panose="02040503050406030204" pitchFamily="18" charset="0"/>
                      </a:rPr>
                      <m:t>−</m:t>
                    </m:r>
                    <m:r>
                      <a:rPr lang="hu-HU" b="0" i="1" smtClean="0">
                        <a:latin typeface="Cambria Math" panose="02040503050406030204" pitchFamily="18" charset="0"/>
                      </a:rPr>
                      <m:t>𝑐</m:t>
                    </m:r>
                    <m:r>
                      <a:rPr lang="hu-HU" b="0" i="1" baseline="-25000" smtClean="0">
                        <a:latin typeface="Cambria Math" panose="02040503050406030204" pitchFamily="18" charset="0"/>
                      </a:rPr>
                      <m:t>4</m:t>
                    </m:r>
                    <m:r>
                      <a:rPr lang="hu-HU" i="1">
                        <a:latin typeface="Cambria Math" panose="02040503050406030204" pitchFamily="18" charset="0"/>
                      </a:rPr>
                      <m:t>||</m:t>
                    </m:r>
                  </m:oMath>
                </a14:m>
                <a:r>
                  <a:rPr lang="hu-HU" baseline="-25000" dirty="0"/>
                  <a:t>Lab</a:t>
                </a:r>
                <a:r>
                  <a:rPr lang="hu-HU" dirty="0" smtClean="0"/>
                  <a:t> </a:t>
                </a:r>
                <a:r>
                  <a:rPr lang="hu-HU" dirty="0" err="1" smtClean="0"/>
                  <a:t>means</a:t>
                </a:r>
                <a:r>
                  <a:rPr lang="hu-HU" dirty="0" smtClean="0"/>
                  <a:t> </a:t>
                </a:r>
                <a14:m>
                  <m:oMath xmlns:m="http://schemas.openxmlformats.org/officeDocument/2006/math">
                    <m:r>
                      <a:rPr lang="hu-HU" i="1">
                        <a:latin typeface="Cambria Math" panose="02040503050406030204" pitchFamily="18" charset="0"/>
                      </a:rPr>
                      <m:t>𝑐</m:t>
                    </m:r>
                    <m:r>
                      <a:rPr lang="hu-HU" i="1" baseline="-25000">
                        <a:latin typeface="Cambria Math" panose="02040503050406030204" pitchFamily="18" charset="0"/>
                      </a:rPr>
                      <m:t>1</m:t>
                    </m:r>
                  </m:oMath>
                </a14:m>
                <a:r>
                  <a:rPr lang="hu-HU" dirty="0" smtClean="0"/>
                  <a:t> is </a:t>
                </a:r>
                <a:r>
                  <a:rPr lang="hu-HU" dirty="0" err="1" smtClean="0"/>
                  <a:t>as</a:t>
                </a:r>
                <a:r>
                  <a:rPr lang="hu-HU" dirty="0" smtClean="0"/>
                  <a:t> </a:t>
                </a:r>
                <a:r>
                  <a:rPr lang="hu-HU" dirty="0" err="1" smtClean="0"/>
                  <a:t>different</a:t>
                </a:r>
                <a:r>
                  <a:rPr lang="hu-HU" dirty="0" smtClean="0"/>
                  <a:t> </a:t>
                </a:r>
                <a:r>
                  <a:rPr lang="hu-HU" b="1" dirty="0" err="1" smtClean="0"/>
                  <a:t>perceptually</a:t>
                </a:r>
                <a:r>
                  <a:rPr lang="hu-HU" dirty="0" smtClean="0"/>
                  <a:t> </a:t>
                </a:r>
                <a:r>
                  <a:rPr lang="hu-HU" dirty="0" err="1" smtClean="0"/>
                  <a:t>from</a:t>
                </a:r>
                <a:r>
                  <a:rPr lang="hu-HU" dirty="0" smtClean="0"/>
                  <a:t> </a:t>
                </a:r>
                <a14:m>
                  <m:oMath xmlns:m="http://schemas.openxmlformats.org/officeDocument/2006/math">
                    <m:r>
                      <a:rPr lang="hu-HU" i="1">
                        <a:latin typeface="Cambria Math" panose="02040503050406030204" pitchFamily="18" charset="0"/>
                      </a:rPr>
                      <m:t>𝑐</m:t>
                    </m:r>
                    <m:r>
                      <a:rPr lang="hu-HU" b="0" i="1" baseline="-25000" smtClean="0">
                        <a:latin typeface="Cambria Math" panose="02040503050406030204" pitchFamily="18" charset="0"/>
                      </a:rPr>
                      <m:t>2</m:t>
                    </m:r>
                  </m:oMath>
                </a14:m>
                <a:r>
                  <a:rPr lang="hu-HU" dirty="0" smtClean="0"/>
                  <a:t> as </a:t>
                </a:r>
                <a14:m>
                  <m:oMath xmlns:m="http://schemas.openxmlformats.org/officeDocument/2006/math">
                    <m:r>
                      <a:rPr lang="hu-HU" i="1">
                        <a:latin typeface="Cambria Math" panose="02040503050406030204" pitchFamily="18" charset="0"/>
                      </a:rPr>
                      <m:t>𝑐</m:t>
                    </m:r>
                    <m:r>
                      <a:rPr lang="hu-HU" b="0" i="1" baseline="-25000" smtClean="0">
                        <a:latin typeface="Cambria Math" panose="02040503050406030204" pitchFamily="18" charset="0"/>
                      </a:rPr>
                      <m:t>3</m:t>
                    </m:r>
                  </m:oMath>
                </a14:m>
                <a:r>
                  <a:rPr lang="hu-HU" dirty="0" smtClean="0"/>
                  <a:t> from </a:t>
                </a:r>
                <a14:m>
                  <m:oMath xmlns:m="http://schemas.openxmlformats.org/officeDocument/2006/math">
                    <m:r>
                      <a:rPr lang="hu-HU" i="1">
                        <a:latin typeface="Cambria Math" panose="02040503050406030204" pitchFamily="18" charset="0"/>
                      </a:rPr>
                      <m:t>𝑐</m:t>
                    </m:r>
                    <m:r>
                      <a:rPr lang="hu-HU" b="0" i="1" baseline="-25000" smtClean="0">
                        <a:latin typeface="Cambria Math" panose="02040503050406030204" pitchFamily="18" charset="0"/>
                      </a:rPr>
                      <m:t>4</m:t>
                    </m:r>
                  </m:oMath>
                </a14:m>
                <a:r>
                  <a:rPr lang="hu-HU" dirty="0" smtClean="0"/>
                  <a:t> </a:t>
                </a:r>
              </a:p>
              <a:p>
                <a:pPr lvl="1"/>
                <a:r>
                  <a:rPr lang="hu-HU" dirty="0" err="1" smtClean="0"/>
                  <a:t>Beneficial</a:t>
                </a:r>
                <a:r>
                  <a:rPr lang="hu-HU" dirty="0" smtClean="0"/>
                  <a:t> </a:t>
                </a:r>
                <a:r>
                  <a:rPr lang="hu-HU" dirty="0" err="1" smtClean="0"/>
                  <a:t>when</a:t>
                </a:r>
                <a:r>
                  <a:rPr lang="hu-HU" dirty="0" smtClean="0"/>
                  <a:t> </a:t>
                </a:r>
                <a:r>
                  <a:rPr lang="hu-HU" dirty="0" err="1" smtClean="0"/>
                  <a:t>applying</a:t>
                </a:r>
                <a:r>
                  <a:rPr lang="hu-HU" dirty="0" smtClean="0"/>
                  <a:t> </a:t>
                </a:r>
                <a:r>
                  <a:rPr lang="hu-HU" dirty="0" err="1" smtClean="0"/>
                  <a:t>filters</a:t>
                </a:r>
                <a:r>
                  <a:rPr lang="hu-HU" dirty="0" smtClean="0"/>
                  <a:t> </a:t>
                </a:r>
                <a:r>
                  <a:rPr lang="hu-HU" dirty="0" err="1" smtClean="0"/>
                  <a:t>depending</a:t>
                </a:r>
                <a:r>
                  <a:rPr lang="hu-HU" dirty="0" smtClean="0"/>
                  <a:t> </a:t>
                </a:r>
                <a:r>
                  <a:rPr lang="hu-HU" dirty="0" err="1" smtClean="0"/>
                  <a:t>on</a:t>
                </a:r>
                <a:r>
                  <a:rPr lang="hu-HU" dirty="0" smtClean="0"/>
                  <a:t> </a:t>
                </a:r>
                <a:r>
                  <a:rPr lang="hu-HU" dirty="0" err="1" smtClean="0"/>
                  <a:t>color</a:t>
                </a:r>
                <a:r>
                  <a:rPr lang="hu-HU" dirty="0" smtClean="0"/>
                  <a:t> </a:t>
                </a:r>
                <a:r>
                  <a:rPr lang="hu-HU" dirty="0" err="1" smtClean="0"/>
                  <a:t>distance</a:t>
                </a:r>
                <a:endParaRPr lang="hu-HU" dirty="0" smtClean="0"/>
              </a:p>
              <a:p>
                <a:pPr lvl="2"/>
                <a:r>
                  <a:rPr lang="hu-HU" dirty="0" err="1" smtClean="0"/>
                  <a:t>Example</a:t>
                </a:r>
                <a:r>
                  <a:rPr lang="hu-HU" dirty="0" smtClean="0"/>
                  <a:t>: </a:t>
                </a:r>
                <a:r>
                  <a:rPr lang="hu-HU" dirty="0" err="1" smtClean="0"/>
                  <a:t>bilateral</a:t>
                </a:r>
                <a:r>
                  <a:rPr lang="hu-HU" dirty="0" smtClean="0"/>
                  <a:t> filter</a:t>
                </a:r>
                <a:endParaRPr lang="en-US" dirty="0"/>
              </a:p>
            </p:txBody>
          </p:sp>
        </mc:Choice>
        <mc:Fallback xmlns="">
          <p:sp>
            <p:nvSpPr>
              <p:cNvPr id="3" name="Tartalom helye 2"/>
              <p:cNvSpPr>
                <a:spLocks noGrp="1" noRot="1" noChangeAspect="1" noMove="1" noResize="1" noEditPoints="1" noAdjustHandles="1" noChangeArrowheads="1" noChangeShapeType="1" noTextEdit="1"/>
              </p:cNvSpPr>
              <p:nvPr>
                <p:ph idx="1"/>
              </p:nvPr>
            </p:nvSpPr>
            <p:spPr>
              <a:xfrm>
                <a:off x="838200" y="1825625"/>
                <a:ext cx="6318380" cy="4351338"/>
              </a:xfrm>
              <a:blipFill>
                <a:blip r:embed="rId2"/>
                <a:stretch>
                  <a:fillRect l="-1737" t="-2241"/>
                </a:stretch>
              </a:blipFill>
            </p:spPr>
            <p:txBody>
              <a:bodyPr/>
              <a:lstStyle/>
              <a:p>
                <a:r>
                  <a:rPr lang="en-US">
                    <a:noFill/>
                  </a:rPr>
                  <a:t> </a:t>
                </a:r>
              </a:p>
            </p:txBody>
          </p:sp>
        </mc:Fallback>
      </mc:AlternateContent>
      <p:pic>
        <p:nvPicPr>
          <p:cNvPr id="10242" name="Picture 2" descr="https://www.researchgate.net/profile/SUDHIR_SHUKLA/publication/23789543/figure/fig3/AS:276894424551429@1443028183655/The-cubical-CIE-Lab-color-sp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739" y="1690688"/>
            <a:ext cx="3749351" cy="3897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219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When</a:t>
            </a:r>
            <a:r>
              <a:rPr lang="hu-HU" dirty="0" smtClean="0"/>
              <a:t> </a:t>
            </a:r>
            <a:r>
              <a:rPr lang="hu-HU" dirty="0" err="1" smtClean="0"/>
              <a:t>to</a:t>
            </a:r>
            <a:r>
              <a:rPr lang="hu-HU" dirty="0" smtClean="0"/>
              <a:t> </a:t>
            </a:r>
            <a:r>
              <a:rPr lang="hu-HU" dirty="0" err="1" smtClean="0"/>
              <a:t>use</a:t>
            </a:r>
            <a:r>
              <a:rPr lang="hu-HU" dirty="0" smtClean="0"/>
              <a:t> CIE </a:t>
            </a:r>
            <a:r>
              <a:rPr lang="hu-HU" dirty="0"/>
              <a:t>L*a*b</a:t>
            </a:r>
            <a:r>
              <a:rPr lang="hu-HU" dirty="0" smtClean="0"/>
              <a:t>*?</a:t>
            </a:r>
            <a:endParaRPr lang="en-US" dirty="0"/>
          </a:p>
        </p:txBody>
      </p:sp>
      <p:sp>
        <p:nvSpPr>
          <p:cNvPr id="3" name="Tartalom helye 2"/>
          <p:cNvSpPr>
            <a:spLocks noGrp="1"/>
          </p:cNvSpPr>
          <p:nvPr>
            <p:ph idx="1"/>
          </p:nvPr>
        </p:nvSpPr>
        <p:spPr>
          <a:xfrm>
            <a:off x="838199" y="1825625"/>
            <a:ext cx="10759751" cy="4351338"/>
          </a:xfrm>
        </p:spPr>
        <p:txBody>
          <a:bodyPr>
            <a:normAutofit/>
          </a:bodyPr>
          <a:lstStyle/>
          <a:p>
            <a:r>
              <a:rPr lang="hu-HU" dirty="0" err="1" smtClean="0"/>
              <a:t>When</a:t>
            </a:r>
            <a:r>
              <a:rPr lang="hu-HU" dirty="0" smtClean="0"/>
              <a:t> </a:t>
            </a:r>
            <a:r>
              <a:rPr lang="hu-HU" dirty="0" err="1" smtClean="0"/>
              <a:t>the</a:t>
            </a:r>
            <a:r>
              <a:rPr lang="hu-HU" dirty="0" smtClean="0"/>
              <a:t> image </a:t>
            </a:r>
            <a:r>
              <a:rPr lang="hu-HU" dirty="0" err="1" smtClean="0"/>
              <a:t>processing</a:t>
            </a:r>
            <a:r>
              <a:rPr lang="hu-HU" dirty="0" smtClean="0"/>
              <a:t> </a:t>
            </a:r>
            <a:r>
              <a:rPr lang="hu-HU" dirty="0" err="1" smtClean="0"/>
              <a:t>method</a:t>
            </a:r>
            <a:r>
              <a:rPr lang="hu-HU" dirty="0" smtClean="0"/>
              <a:t> </a:t>
            </a:r>
            <a:r>
              <a:rPr lang="hu-HU" dirty="0" err="1" smtClean="0"/>
              <a:t>takes</a:t>
            </a:r>
            <a:r>
              <a:rPr lang="hu-HU" dirty="0" smtClean="0"/>
              <a:t> </a:t>
            </a:r>
            <a:r>
              <a:rPr lang="hu-HU" dirty="0" err="1" smtClean="0"/>
              <a:t>distance</a:t>
            </a:r>
            <a:r>
              <a:rPr lang="hu-HU" dirty="0" smtClean="0"/>
              <a:t>/</a:t>
            </a:r>
            <a:r>
              <a:rPr lang="hu-HU" dirty="0" err="1" smtClean="0"/>
              <a:t>difference</a:t>
            </a:r>
            <a:r>
              <a:rPr lang="hu-HU" dirty="0" smtClean="0"/>
              <a:t> of </a:t>
            </a:r>
            <a:r>
              <a:rPr lang="hu-HU" dirty="0" err="1" smtClean="0"/>
              <a:t>colors</a:t>
            </a:r>
            <a:endParaRPr lang="en-US" dirty="0"/>
          </a:p>
        </p:txBody>
      </p:sp>
    </p:spTree>
    <p:extLst>
      <p:ext uri="{BB962C8B-B14F-4D97-AF65-F5344CB8AC3E}">
        <p14:creationId xmlns:p14="http://schemas.microsoft.com/office/powerpoint/2010/main" val="3040131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XYZ</a:t>
            </a:r>
            <a:r>
              <a:rPr lang="hu-HU" dirty="0" smtClean="0"/>
              <a:t> </a:t>
            </a:r>
            <a:r>
              <a:rPr lang="hu-HU" dirty="0" err="1" smtClean="0"/>
              <a:t>color</a:t>
            </a:r>
            <a:r>
              <a:rPr lang="hu-HU" dirty="0" smtClean="0"/>
              <a:t> </a:t>
            </a:r>
            <a:r>
              <a:rPr lang="hu-HU" dirty="0" err="1" smtClean="0"/>
              <a:t>space</a:t>
            </a:r>
            <a:endParaRPr lang="hu-HU" dirty="0"/>
          </a:p>
        </p:txBody>
      </p:sp>
      <p:pic>
        <p:nvPicPr>
          <p:cNvPr id="5122" name="Picture 2" descr="https://upload.wikimedia.org/wikipedia/commons/thumb/6/69/CIE1931_RGBCMF.svg/1325px-CIE1931_RGBCMF.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700" y="3936999"/>
            <a:ext cx="4314551" cy="27352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thumb/8/8f/CIE_1931_XYZ_Color_Matching_Functions.svg/446px-CIE_1931_XYZ_Color_Matching_Function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170" y="3935326"/>
            <a:ext cx="4504329" cy="2736936"/>
          </a:xfrm>
          <a:prstGeom prst="rect">
            <a:avLst/>
          </a:prstGeom>
          <a:noFill/>
          <a:extLst>
            <a:ext uri="{909E8E84-426E-40DD-AFC4-6F175D3DCCD1}">
              <a14:hiddenFill xmlns:a14="http://schemas.microsoft.com/office/drawing/2010/main">
                <a:solidFill>
                  <a:srgbClr val="FFFFFF"/>
                </a:solidFill>
              </a14:hiddenFill>
            </a:ext>
          </a:extLst>
        </p:spPr>
      </p:pic>
      <p:sp>
        <p:nvSpPr>
          <p:cNvPr id="4" name="Tartalom helye 3"/>
          <p:cNvSpPr>
            <a:spLocks noGrp="1"/>
          </p:cNvSpPr>
          <p:nvPr>
            <p:ph idx="1"/>
          </p:nvPr>
        </p:nvSpPr>
        <p:spPr/>
        <p:txBody>
          <a:bodyPr/>
          <a:lstStyle/>
          <a:p>
            <a:r>
              <a:rPr lang="en-US" dirty="0"/>
              <a:t>CIE XYZ</a:t>
            </a:r>
          </a:p>
          <a:p>
            <a:pPr lvl="1"/>
            <a:r>
              <a:rPr lang="hu-HU" dirty="0" smtClean="0"/>
              <a:t>The </a:t>
            </a:r>
            <a:r>
              <a:rPr lang="hu-HU" dirty="0" err="1" smtClean="0"/>
              <a:t>curve</a:t>
            </a:r>
            <a:r>
              <a:rPr lang="hu-HU" dirty="0" smtClean="0"/>
              <a:t> must be </a:t>
            </a:r>
            <a:r>
              <a:rPr lang="hu-HU" dirty="0" err="1" smtClean="0"/>
              <a:t>nonnegative</a:t>
            </a:r>
            <a:r>
              <a:rPr lang="hu-HU" dirty="0" smtClean="0"/>
              <a:t> </a:t>
            </a:r>
            <a:r>
              <a:rPr lang="hu-HU" dirty="0" err="1" smtClean="0"/>
              <a:t>everywhere</a:t>
            </a:r>
            <a:endParaRPr lang="en-US" dirty="0"/>
          </a:p>
          <a:p>
            <a:pPr lvl="1"/>
            <a:r>
              <a:rPr lang="hu-HU" b="1" dirty="0" err="1" smtClean="0">
                <a:solidFill>
                  <a:srgbClr val="FF0000"/>
                </a:solidFill>
              </a:rPr>
              <a:t>One</a:t>
            </a:r>
            <a:r>
              <a:rPr lang="hu-HU" b="1" dirty="0" smtClean="0">
                <a:solidFill>
                  <a:srgbClr val="FF0000"/>
                </a:solidFill>
              </a:rPr>
              <a:t> of </a:t>
            </a:r>
            <a:r>
              <a:rPr lang="hu-HU" b="1" dirty="0" err="1" smtClean="0">
                <a:solidFill>
                  <a:srgbClr val="FF0000"/>
                </a:solidFill>
              </a:rPr>
              <a:t>the</a:t>
            </a:r>
            <a:r>
              <a:rPr lang="hu-HU" b="1" dirty="0" smtClean="0">
                <a:solidFill>
                  <a:srgbClr val="FF0000"/>
                </a:solidFill>
              </a:rPr>
              <a:t> </a:t>
            </a:r>
            <a:r>
              <a:rPr lang="hu-HU" b="1" dirty="0" err="1" smtClean="0">
                <a:solidFill>
                  <a:srgbClr val="FF0000"/>
                </a:solidFill>
              </a:rPr>
              <a:t>coordinates</a:t>
            </a:r>
            <a:r>
              <a:rPr lang="hu-HU" b="1" dirty="0" smtClean="0">
                <a:solidFill>
                  <a:srgbClr val="FF0000"/>
                </a:solidFill>
              </a:rPr>
              <a:t> (</a:t>
            </a:r>
            <a:r>
              <a:rPr lang="en-US" b="1" dirty="0" smtClean="0">
                <a:solidFill>
                  <a:srgbClr val="FF0000"/>
                </a:solidFill>
              </a:rPr>
              <a:t>Y</a:t>
            </a:r>
            <a:r>
              <a:rPr lang="en-US" b="1" dirty="0">
                <a:solidFill>
                  <a:srgbClr val="FF0000"/>
                </a:solidFill>
              </a:rPr>
              <a:t>) </a:t>
            </a:r>
            <a:r>
              <a:rPr lang="hu-HU" b="1" dirty="0" smtClean="0">
                <a:solidFill>
                  <a:srgbClr val="FF0000"/>
                </a:solidFill>
              </a:rPr>
              <a:t>corre</a:t>
            </a:r>
            <a:r>
              <a:rPr lang="en-GB" b="1" dirty="0" smtClean="0">
                <a:solidFill>
                  <a:srgbClr val="FF0000"/>
                </a:solidFill>
              </a:rPr>
              <a:t>s</a:t>
            </a:r>
            <a:r>
              <a:rPr lang="hu-HU" b="1" dirty="0" smtClean="0">
                <a:solidFill>
                  <a:srgbClr val="FF0000"/>
                </a:solidFill>
              </a:rPr>
              <a:t>ponds </a:t>
            </a:r>
            <a:r>
              <a:rPr lang="hu-HU" b="1" dirty="0" smtClean="0">
                <a:solidFill>
                  <a:srgbClr val="FF0000"/>
                </a:solidFill>
              </a:rPr>
              <a:t>to the brightness</a:t>
            </a:r>
            <a:endParaRPr lang="en-US" b="1" dirty="0">
              <a:solidFill>
                <a:srgbClr val="FF0000"/>
              </a:solidFill>
            </a:endParaRPr>
          </a:p>
          <a:p>
            <a:pPr lvl="1"/>
            <a:r>
              <a:rPr lang="hu-HU" dirty="0" smtClean="0"/>
              <a:t>The </a:t>
            </a:r>
            <a:r>
              <a:rPr lang="hu-HU" dirty="0" err="1" smtClean="0"/>
              <a:t>white</a:t>
            </a:r>
            <a:r>
              <a:rPr lang="hu-HU" dirty="0" smtClean="0"/>
              <a:t> </a:t>
            </a:r>
            <a:r>
              <a:rPr lang="hu-HU" dirty="0" err="1" smtClean="0"/>
              <a:t>point</a:t>
            </a:r>
            <a:r>
              <a:rPr lang="hu-HU" dirty="0" smtClean="0"/>
              <a:t> has </a:t>
            </a:r>
            <a:r>
              <a:rPr lang="hu-HU" dirty="0" err="1" smtClean="0"/>
              <a:t>equal</a:t>
            </a:r>
            <a:r>
              <a:rPr lang="hu-HU" dirty="0" smtClean="0"/>
              <a:t> </a:t>
            </a:r>
            <a:r>
              <a:rPr lang="hu-HU" dirty="0" err="1" smtClean="0"/>
              <a:t>coordinates</a:t>
            </a:r>
            <a:r>
              <a:rPr lang="en-US" dirty="0" smtClean="0"/>
              <a:t> </a:t>
            </a:r>
            <a:r>
              <a:rPr lang="en-US" dirty="0"/>
              <a:t>X=Y=Z</a:t>
            </a:r>
            <a:endParaRPr lang="hu-HU" dirty="0"/>
          </a:p>
          <a:p>
            <a:endParaRPr lang="en-US" dirty="0"/>
          </a:p>
        </p:txBody>
      </p:sp>
      <p:sp>
        <p:nvSpPr>
          <p:cNvPr id="8" name="Jobbra nyíl 7"/>
          <p:cNvSpPr/>
          <p:nvPr/>
        </p:nvSpPr>
        <p:spPr>
          <a:xfrm>
            <a:off x="5152751" y="4797167"/>
            <a:ext cx="1194487" cy="1013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448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RGB to XYZ, XYZ to RGB 		-		</a:t>
            </a:r>
            <a:r>
              <a:rPr lang="en-US" dirty="0" err="1" smtClean="0"/>
              <a:t>xyY</a:t>
            </a:r>
            <a:endParaRPr lang="hu-HU" dirty="0"/>
          </a:p>
        </p:txBody>
      </p:sp>
      <p:grpSp>
        <p:nvGrpSpPr>
          <p:cNvPr id="7" name="Csoportba foglalás 6"/>
          <p:cNvGrpSpPr/>
          <p:nvPr/>
        </p:nvGrpSpPr>
        <p:grpSpPr>
          <a:xfrm>
            <a:off x="399254" y="1547812"/>
            <a:ext cx="6325395" cy="2471737"/>
            <a:chOff x="523080" y="1652588"/>
            <a:chExt cx="4341830" cy="1677988"/>
          </a:xfrm>
        </p:grpSpPr>
        <p:pic>
          <p:nvPicPr>
            <p:cNvPr id="4" name="Kép 3"/>
            <p:cNvPicPr>
              <a:picLocks noChangeAspect="1"/>
            </p:cNvPicPr>
            <p:nvPr/>
          </p:nvPicPr>
          <p:blipFill>
            <a:blip r:embed="rId2"/>
            <a:stretch>
              <a:fillRect/>
            </a:stretch>
          </p:blipFill>
          <p:spPr>
            <a:xfrm>
              <a:off x="523080" y="1671638"/>
              <a:ext cx="733425" cy="819150"/>
            </a:xfrm>
            <a:prstGeom prst="rect">
              <a:avLst/>
            </a:prstGeom>
          </p:spPr>
        </p:pic>
        <p:pic>
          <p:nvPicPr>
            <p:cNvPr id="5" name="Kép 4"/>
            <p:cNvPicPr>
              <a:picLocks noChangeAspect="1"/>
            </p:cNvPicPr>
            <p:nvPr/>
          </p:nvPicPr>
          <p:blipFill>
            <a:blip r:embed="rId3"/>
            <a:stretch>
              <a:fillRect/>
            </a:stretch>
          </p:blipFill>
          <p:spPr>
            <a:xfrm>
              <a:off x="1256505" y="1652588"/>
              <a:ext cx="3608405" cy="819150"/>
            </a:xfrm>
            <a:prstGeom prst="rect">
              <a:avLst/>
            </a:prstGeom>
          </p:spPr>
        </p:pic>
        <p:pic>
          <p:nvPicPr>
            <p:cNvPr id="6" name="Kép 5"/>
            <p:cNvPicPr>
              <a:picLocks noChangeAspect="1"/>
            </p:cNvPicPr>
            <p:nvPr/>
          </p:nvPicPr>
          <p:blipFill>
            <a:blip r:embed="rId4"/>
            <a:stretch>
              <a:fillRect/>
            </a:stretch>
          </p:blipFill>
          <p:spPr>
            <a:xfrm>
              <a:off x="626285" y="2625726"/>
              <a:ext cx="4114800" cy="704850"/>
            </a:xfrm>
            <a:prstGeom prst="rect">
              <a:avLst/>
            </a:prstGeom>
          </p:spPr>
        </p:pic>
      </p:grpSp>
      <p:pic>
        <p:nvPicPr>
          <p:cNvPr id="8" name="Kép 7"/>
          <p:cNvPicPr>
            <a:picLocks noChangeAspect="1"/>
          </p:cNvPicPr>
          <p:nvPr/>
        </p:nvPicPr>
        <p:blipFill>
          <a:blip r:embed="rId5"/>
          <a:stretch>
            <a:fillRect/>
          </a:stretch>
        </p:blipFill>
        <p:spPr>
          <a:xfrm>
            <a:off x="399254" y="5010150"/>
            <a:ext cx="2647950" cy="1543050"/>
          </a:xfrm>
          <a:prstGeom prst="rect">
            <a:avLst/>
          </a:prstGeom>
        </p:spPr>
      </p:pic>
      <p:pic>
        <p:nvPicPr>
          <p:cNvPr id="9" name="Kép 8"/>
          <p:cNvPicPr>
            <a:picLocks noChangeAspect="1"/>
          </p:cNvPicPr>
          <p:nvPr/>
        </p:nvPicPr>
        <p:blipFill>
          <a:blip r:embed="rId6"/>
          <a:stretch>
            <a:fillRect/>
          </a:stretch>
        </p:blipFill>
        <p:spPr>
          <a:xfrm>
            <a:off x="3546931" y="5200636"/>
            <a:ext cx="1738313" cy="1162077"/>
          </a:xfrm>
          <a:prstGeom prst="rect">
            <a:avLst/>
          </a:prstGeom>
        </p:spPr>
      </p:pic>
      <p:pic>
        <p:nvPicPr>
          <p:cNvPr id="6146" name="Picture 2" descr="https://upload.wikimedia.org/wikipedia/commons/thumb/3/3b/CIE1931xy_blank.svg/495px-CIE1931xy_blank.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871" y="1543050"/>
            <a:ext cx="4714875" cy="501015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idx="1"/>
          </p:nvPr>
        </p:nvSpPr>
        <p:spPr/>
        <p:txBody>
          <a:bodyPr/>
          <a:lstStyle/>
          <a:p>
            <a:endParaRPr lang="en-GB"/>
          </a:p>
        </p:txBody>
      </p:sp>
    </p:spTree>
    <p:extLst>
      <p:ext uri="{BB962C8B-B14F-4D97-AF65-F5344CB8AC3E}">
        <p14:creationId xmlns:p14="http://schemas.microsoft.com/office/powerpoint/2010/main" val="227695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domain</a:t>
            </a:r>
            <a:r>
              <a:rPr lang="hu-HU" dirty="0" smtClean="0"/>
              <a:t> of </a:t>
            </a:r>
            <a:r>
              <a:rPr lang="hu-HU" dirty="0" err="1" smtClean="0"/>
              <a:t>color</a:t>
            </a:r>
            <a:r>
              <a:rPr lang="hu-HU" dirty="0" smtClean="0"/>
              <a:t> </a:t>
            </a:r>
            <a:r>
              <a:rPr lang="hu-HU" dirty="0" err="1" smtClean="0"/>
              <a:t>spaces</a:t>
            </a:r>
            <a:r>
              <a:rPr lang="hu-HU" dirty="0" smtClean="0"/>
              <a:t> (</a:t>
            </a:r>
            <a:r>
              <a:rPr lang="hu-HU" dirty="0" err="1" smtClean="0"/>
              <a:t>Gamut</a:t>
            </a:r>
            <a:r>
              <a:rPr lang="hu-HU" dirty="0" smtClean="0"/>
              <a:t>)</a:t>
            </a:r>
            <a:endParaRPr lang="en-US" dirty="0"/>
          </a:p>
        </p:txBody>
      </p:sp>
      <p:sp>
        <p:nvSpPr>
          <p:cNvPr id="3" name="Tartalom helye 2"/>
          <p:cNvSpPr>
            <a:spLocks noGrp="1"/>
          </p:cNvSpPr>
          <p:nvPr>
            <p:ph idx="1"/>
          </p:nvPr>
        </p:nvSpPr>
        <p:spPr>
          <a:xfrm>
            <a:off x="838200" y="1825625"/>
            <a:ext cx="5049416" cy="4351338"/>
          </a:xfrm>
        </p:spPr>
        <p:txBody>
          <a:bodyPr/>
          <a:lstStyle/>
          <a:p>
            <a:r>
              <a:rPr lang="hu-HU" dirty="0" err="1" smtClean="0"/>
              <a:t>Typical</a:t>
            </a:r>
            <a:r>
              <a:rPr lang="hu-HU" dirty="0" smtClean="0"/>
              <a:t> </a:t>
            </a:r>
            <a:r>
              <a:rPr lang="hu-HU" dirty="0" err="1" smtClean="0"/>
              <a:t>color</a:t>
            </a:r>
            <a:r>
              <a:rPr lang="hu-HU" dirty="0" smtClean="0"/>
              <a:t> </a:t>
            </a:r>
            <a:r>
              <a:rPr lang="hu-HU" dirty="0" err="1" smtClean="0"/>
              <a:t>spaces</a:t>
            </a:r>
            <a:r>
              <a:rPr lang="hu-HU" dirty="0" smtClean="0"/>
              <a:t> </a:t>
            </a:r>
            <a:r>
              <a:rPr lang="hu-HU" dirty="0" err="1" smtClean="0"/>
              <a:t>are</a:t>
            </a:r>
            <a:r>
              <a:rPr lang="hu-HU" dirty="0" smtClean="0"/>
              <a:t> </a:t>
            </a:r>
            <a:r>
              <a:rPr lang="hu-HU" dirty="0" err="1" smtClean="0"/>
              <a:t>not</a:t>
            </a:r>
            <a:r>
              <a:rPr lang="hu-HU" dirty="0" smtClean="0"/>
              <a:t> </a:t>
            </a:r>
            <a:r>
              <a:rPr lang="hu-HU" dirty="0" err="1" smtClean="0"/>
              <a:t>capable</a:t>
            </a:r>
            <a:r>
              <a:rPr lang="hu-HU" dirty="0" smtClean="0"/>
              <a:t> of </a:t>
            </a:r>
            <a:r>
              <a:rPr lang="hu-HU" dirty="0" err="1" smtClean="0"/>
              <a:t>representing</a:t>
            </a:r>
            <a:r>
              <a:rPr lang="hu-HU" dirty="0" smtClean="0"/>
              <a:t> </a:t>
            </a:r>
            <a:r>
              <a:rPr lang="hu-HU" dirty="0" err="1" smtClean="0"/>
              <a:t>all</a:t>
            </a:r>
            <a:r>
              <a:rPr lang="hu-HU" dirty="0" smtClean="0"/>
              <a:t> </a:t>
            </a:r>
            <a:r>
              <a:rPr lang="hu-HU" dirty="0" err="1" smtClean="0"/>
              <a:t>visible</a:t>
            </a:r>
            <a:r>
              <a:rPr lang="hu-HU" dirty="0" smtClean="0"/>
              <a:t> </a:t>
            </a:r>
            <a:r>
              <a:rPr lang="hu-HU" dirty="0" err="1" smtClean="0"/>
              <a:t>colors</a:t>
            </a:r>
            <a:endParaRPr lang="en-US" dirty="0"/>
          </a:p>
        </p:txBody>
      </p:sp>
      <p:pic>
        <p:nvPicPr>
          <p:cNvPr id="4" name="Picture 2" descr="KÃ©ptalÃ¡lat a kÃ¶vetkezÅre: âsrgb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130" y="1825625"/>
            <a:ext cx="4542453" cy="466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5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space</a:t>
            </a:r>
            <a:r>
              <a:rPr lang="hu-HU" dirty="0" smtClean="0"/>
              <a:t> </a:t>
            </a:r>
            <a:r>
              <a:rPr lang="hu-HU" dirty="0" err="1" smtClean="0"/>
              <a:t>conversions</a:t>
            </a:r>
            <a:endParaRPr lang="en-US" dirty="0"/>
          </a:p>
        </p:txBody>
      </p:sp>
      <p:sp>
        <p:nvSpPr>
          <p:cNvPr id="3" name="Tartalom helye 2"/>
          <p:cNvSpPr>
            <a:spLocks noGrp="1"/>
          </p:cNvSpPr>
          <p:nvPr>
            <p:ph idx="1"/>
          </p:nvPr>
        </p:nvSpPr>
        <p:spPr/>
        <p:txBody>
          <a:bodyPr/>
          <a:lstStyle/>
          <a:p>
            <a:r>
              <a:rPr lang="hu-HU" dirty="0" err="1" smtClean="0"/>
              <a:t>Usually</a:t>
            </a:r>
            <a:r>
              <a:rPr lang="hu-HU" dirty="0" smtClean="0"/>
              <a:t> a </a:t>
            </a:r>
            <a:r>
              <a:rPr lang="hu-HU" dirty="0" err="1" smtClean="0"/>
              <a:t>few</a:t>
            </a:r>
            <a:r>
              <a:rPr lang="hu-HU" dirty="0" smtClean="0"/>
              <a:t> </a:t>
            </a:r>
            <a:r>
              <a:rPr lang="hu-HU" dirty="0" err="1" smtClean="0"/>
              <a:t>arithmetic</a:t>
            </a:r>
            <a:r>
              <a:rPr lang="hu-HU" dirty="0" smtClean="0"/>
              <a:t> </a:t>
            </a:r>
            <a:r>
              <a:rPr lang="hu-HU" dirty="0" err="1" smtClean="0"/>
              <a:t>operations</a:t>
            </a:r>
            <a:r>
              <a:rPr lang="hu-HU" dirty="0" smtClean="0"/>
              <a:t>, </a:t>
            </a:r>
            <a:r>
              <a:rPr lang="hu-HU" dirty="0" err="1" smtClean="0"/>
              <a:t>involving</a:t>
            </a:r>
            <a:r>
              <a:rPr lang="hu-HU" dirty="0" smtClean="0"/>
              <a:t> </a:t>
            </a:r>
            <a:r>
              <a:rPr lang="hu-HU" dirty="0" err="1" smtClean="0"/>
              <a:t>matrix-vector</a:t>
            </a:r>
            <a:r>
              <a:rPr lang="hu-HU" dirty="0" smtClean="0"/>
              <a:t> </a:t>
            </a:r>
            <a:r>
              <a:rPr lang="hu-HU" dirty="0" err="1" smtClean="0"/>
              <a:t>products</a:t>
            </a:r>
            <a:endParaRPr lang="hu-HU" dirty="0" smtClean="0"/>
          </a:p>
          <a:p>
            <a:pPr lvl="1"/>
            <a:r>
              <a:rPr lang="hu-HU" dirty="0" err="1" smtClean="0"/>
              <a:t>Relatively</a:t>
            </a:r>
            <a:r>
              <a:rPr lang="hu-HU" dirty="0" smtClean="0"/>
              <a:t> </a:t>
            </a:r>
            <a:r>
              <a:rPr lang="hu-HU" dirty="0" err="1" smtClean="0"/>
              <a:t>fast</a:t>
            </a:r>
            <a:r>
              <a:rPr lang="hu-HU" dirty="0" smtClean="0"/>
              <a:t> in </a:t>
            </a:r>
            <a:r>
              <a:rPr lang="hu-HU" dirty="0" err="1" smtClean="0"/>
              <a:t>shaders</a:t>
            </a:r>
            <a:r>
              <a:rPr lang="hu-HU" dirty="0" smtClean="0"/>
              <a:t>, </a:t>
            </a:r>
            <a:r>
              <a:rPr lang="hu-HU" dirty="0" err="1" smtClean="0"/>
              <a:t>so</a:t>
            </a:r>
            <a:r>
              <a:rPr lang="hu-HU" dirty="0" smtClean="0"/>
              <a:t> we </a:t>
            </a:r>
            <a:r>
              <a:rPr lang="hu-HU" dirty="0" err="1" smtClean="0"/>
              <a:t>can</a:t>
            </a:r>
            <a:r>
              <a:rPr lang="hu-HU" dirty="0" smtClean="0"/>
              <a:t> </a:t>
            </a:r>
            <a:r>
              <a:rPr lang="hu-HU" dirty="0" err="1" smtClean="0"/>
              <a:t>change</a:t>
            </a:r>
            <a:r>
              <a:rPr lang="hu-HU" dirty="0" smtClean="0"/>
              <a:t> </a:t>
            </a:r>
            <a:r>
              <a:rPr lang="hu-HU" dirty="0" err="1" smtClean="0"/>
              <a:t>color</a:t>
            </a:r>
            <a:r>
              <a:rPr lang="hu-HU" dirty="0" smtClean="0"/>
              <a:t> </a:t>
            </a:r>
            <a:r>
              <a:rPr lang="hu-HU" dirty="0" err="1" smtClean="0"/>
              <a:t>spaces</a:t>
            </a:r>
            <a:r>
              <a:rPr lang="hu-HU" dirty="0" smtClean="0"/>
              <a:t> in a post </a:t>
            </a:r>
            <a:r>
              <a:rPr lang="hu-HU" dirty="0" err="1" smtClean="0"/>
              <a:t>processing</a:t>
            </a:r>
            <a:r>
              <a:rPr lang="hu-HU" dirty="0" smtClean="0"/>
              <a:t> </a:t>
            </a:r>
            <a:r>
              <a:rPr lang="hu-HU" dirty="0" err="1" smtClean="0"/>
              <a:t>effect</a:t>
            </a:r>
            <a:r>
              <a:rPr lang="hu-HU" dirty="0" smtClean="0"/>
              <a:t> </a:t>
            </a:r>
            <a:r>
              <a:rPr lang="hu-HU" dirty="0" err="1" smtClean="0"/>
              <a:t>several</a:t>
            </a:r>
            <a:r>
              <a:rPr lang="hu-HU" dirty="0" smtClean="0"/>
              <a:t> </a:t>
            </a:r>
            <a:r>
              <a:rPr lang="hu-HU" dirty="0" err="1" smtClean="0"/>
              <a:t>times</a:t>
            </a:r>
            <a:r>
              <a:rPr lang="hu-HU" dirty="0" smtClean="0"/>
              <a:t> </a:t>
            </a:r>
            <a:r>
              <a:rPr lang="hu-HU" dirty="0" err="1" smtClean="0"/>
              <a:t>without</a:t>
            </a:r>
            <a:r>
              <a:rPr lang="hu-HU" dirty="0" smtClean="0"/>
              <a:t> </a:t>
            </a:r>
            <a:r>
              <a:rPr lang="hu-HU" dirty="0" err="1" smtClean="0"/>
              <a:t>noticeable</a:t>
            </a:r>
            <a:r>
              <a:rPr lang="hu-HU" dirty="0" smtClean="0"/>
              <a:t> performance </a:t>
            </a:r>
            <a:r>
              <a:rPr lang="hu-HU" dirty="0" err="1" smtClean="0"/>
              <a:t>degradation</a:t>
            </a:r>
            <a:endParaRPr lang="hu-HU" dirty="0" smtClean="0"/>
          </a:p>
          <a:p>
            <a:r>
              <a:rPr lang="hu-HU" dirty="0" err="1" smtClean="0"/>
              <a:t>Some</a:t>
            </a:r>
            <a:r>
              <a:rPr lang="hu-HU" dirty="0" smtClean="0"/>
              <a:t> </a:t>
            </a:r>
            <a:r>
              <a:rPr lang="hu-HU" dirty="0" err="1" smtClean="0"/>
              <a:t>conversions</a:t>
            </a:r>
            <a:r>
              <a:rPr lang="hu-HU" dirty="0" smtClean="0"/>
              <a:t> </a:t>
            </a:r>
            <a:r>
              <a:rPr lang="hu-HU" dirty="0" err="1" smtClean="0"/>
              <a:t>first</a:t>
            </a:r>
            <a:r>
              <a:rPr lang="hu-HU" dirty="0" smtClean="0"/>
              <a:t> convert </a:t>
            </a:r>
            <a:r>
              <a:rPr lang="hu-HU" dirty="0" err="1" smtClean="0"/>
              <a:t>to</a:t>
            </a:r>
            <a:r>
              <a:rPr lang="hu-HU" dirty="0" smtClean="0"/>
              <a:t> XYZ and </a:t>
            </a:r>
            <a:r>
              <a:rPr lang="hu-HU" dirty="0" err="1" smtClean="0"/>
              <a:t>then</a:t>
            </a:r>
            <a:r>
              <a:rPr lang="hu-HU" dirty="0" smtClean="0"/>
              <a:t> </a:t>
            </a:r>
            <a:r>
              <a:rPr lang="hu-HU" dirty="0" err="1" smtClean="0"/>
              <a:t>to</a:t>
            </a:r>
            <a:r>
              <a:rPr lang="hu-HU" dirty="0" smtClean="0"/>
              <a:t> </a:t>
            </a:r>
            <a:r>
              <a:rPr lang="hu-HU" dirty="0" err="1" smtClean="0"/>
              <a:t>the</a:t>
            </a:r>
            <a:r>
              <a:rPr lang="hu-HU" dirty="0" smtClean="0"/>
              <a:t> </a:t>
            </a:r>
            <a:r>
              <a:rPr lang="hu-HU" dirty="0" err="1" smtClean="0"/>
              <a:t>target</a:t>
            </a:r>
            <a:r>
              <a:rPr lang="hu-HU" dirty="0" smtClean="0"/>
              <a:t> </a:t>
            </a:r>
            <a:r>
              <a:rPr lang="hu-HU" dirty="0" err="1" smtClean="0"/>
              <a:t>space</a:t>
            </a:r>
            <a:endParaRPr lang="hu-HU" dirty="0" smtClean="0"/>
          </a:p>
          <a:p>
            <a:r>
              <a:rPr lang="hu-HU" dirty="0" err="1" smtClean="0"/>
              <a:t>See</a:t>
            </a:r>
            <a:r>
              <a:rPr lang="hu-HU" dirty="0" smtClean="0"/>
              <a:t> </a:t>
            </a:r>
            <a:r>
              <a:rPr lang="hu-HU" dirty="0" err="1" smtClean="0"/>
              <a:t>e.g</a:t>
            </a:r>
            <a:r>
              <a:rPr lang="hu-HU" dirty="0" smtClean="0"/>
              <a:t>. </a:t>
            </a:r>
            <a:r>
              <a:rPr lang="en-US" dirty="0" smtClean="0"/>
              <a:t>https</a:t>
            </a:r>
            <a:r>
              <a:rPr lang="en-US" dirty="0"/>
              <a:t>://</a:t>
            </a:r>
            <a:r>
              <a:rPr lang="en-US" dirty="0" smtClean="0"/>
              <a:t>www.easyrgb.com/en/math.php</a:t>
            </a:r>
            <a:r>
              <a:rPr lang="hu-HU" dirty="0" smtClean="0"/>
              <a:t> </a:t>
            </a:r>
            <a:r>
              <a:rPr lang="hu-HU" dirty="0" err="1" smtClean="0"/>
              <a:t>for</a:t>
            </a:r>
            <a:r>
              <a:rPr lang="hu-HU" dirty="0" smtClean="0"/>
              <a:t> </a:t>
            </a:r>
            <a:r>
              <a:rPr lang="hu-HU" dirty="0" err="1" smtClean="0"/>
              <a:t>formulae</a:t>
            </a:r>
            <a:endParaRPr lang="en-US" dirty="0"/>
          </a:p>
        </p:txBody>
      </p:sp>
    </p:spTree>
    <p:extLst>
      <p:ext uri="{BB962C8B-B14F-4D97-AF65-F5344CB8AC3E}">
        <p14:creationId xmlns:p14="http://schemas.microsoft.com/office/powerpoint/2010/main" val="4064324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More </a:t>
            </a:r>
            <a:r>
              <a:rPr lang="hu-HU" dirty="0" err="1" smtClean="0"/>
              <a:t>on</a:t>
            </a:r>
            <a:r>
              <a:rPr lang="hu-HU" dirty="0" smtClean="0"/>
              <a:t> </a:t>
            </a:r>
            <a:r>
              <a:rPr lang="hu-HU" dirty="0" err="1" smtClean="0"/>
              <a:t>colors</a:t>
            </a:r>
            <a:endParaRPr lang="en-US" dirty="0"/>
          </a:p>
        </p:txBody>
      </p:sp>
      <p:sp>
        <p:nvSpPr>
          <p:cNvPr id="3" name="Tartalom helye 2"/>
          <p:cNvSpPr>
            <a:spLocks noGrp="1"/>
          </p:cNvSpPr>
          <p:nvPr>
            <p:ph idx="1"/>
          </p:nvPr>
        </p:nvSpPr>
        <p:spPr/>
        <p:txBody>
          <a:bodyPr/>
          <a:lstStyle/>
          <a:p>
            <a:r>
              <a:rPr lang="hu-HU" dirty="0" err="1" smtClean="0"/>
              <a:t>Color</a:t>
            </a:r>
            <a:r>
              <a:rPr lang="hu-HU" dirty="0" smtClean="0"/>
              <a:t> </a:t>
            </a:r>
            <a:r>
              <a:rPr lang="hu-HU" dirty="0" err="1" smtClean="0"/>
              <a:t>corrections</a:t>
            </a:r>
            <a:endParaRPr lang="hu-HU" dirty="0" smtClean="0"/>
          </a:p>
          <a:p>
            <a:pPr lvl="1"/>
            <a:r>
              <a:rPr lang="hu-HU" dirty="0" err="1" smtClean="0"/>
              <a:t>Brigthness</a:t>
            </a:r>
            <a:r>
              <a:rPr lang="hu-HU" dirty="0" smtClean="0"/>
              <a:t>, </a:t>
            </a:r>
            <a:r>
              <a:rPr lang="hu-HU" dirty="0" err="1" smtClean="0"/>
              <a:t>contrast</a:t>
            </a:r>
            <a:r>
              <a:rPr lang="hu-HU" dirty="0" smtClean="0"/>
              <a:t>, gamma</a:t>
            </a:r>
          </a:p>
          <a:p>
            <a:pPr lvl="1"/>
            <a:r>
              <a:rPr lang="hu-HU" dirty="0" smtClean="0"/>
              <a:t>White </a:t>
            </a:r>
            <a:r>
              <a:rPr lang="hu-HU" dirty="0" err="1" smtClean="0"/>
              <a:t>balance</a:t>
            </a:r>
            <a:endParaRPr lang="hu-HU" dirty="0" smtClean="0"/>
          </a:p>
          <a:p>
            <a:r>
              <a:rPr lang="hu-HU" dirty="0" err="1" smtClean="0"/>
              <a:t>Color</a:t>
            </a:r>
            <a:r>
              <a:rPr lang="hu-HU" dirty="0" smtClean="0"/>
              <a:t> bit </a:t>
            </a:r>
            <a:r>
              <a:rPr lang="hu-HU" dirty="0" err="1" smtClean="0"/>
              <a:t>depth</a:t>
            </a:r>
            <a:endParaRPr lang="hu-HU" dirty="0" smtClean="0"/>
          </a:p>
          <a:p>
            <a:r>
              <a:rPr lang="hu-HU" dirty="0" err="1" smtClean="0"/>
              <a:t>Complementary</a:t>
            </a:r>
            <a:r>
              <a:rPr lang="hu-HU" dirty="0" smtClean="0"/>
              <a:t> </a:t>
            </a:r>
            <a:r>
              <a:rPr lang="hu-HU" dirty="0" err="1" smtClean="0"/>
              <a:t>colors</a:t>
            </a:r>
            <a:endParaRPr lang="hu-HU" dirty="0" smtClean="0"/>
          </a:p>
          <a:p>
            <a:r>
              <a:rPr lang="hu-HU" dirty="0" err="1" smtClean="0"/>
              <a:t>Shadows</a:t>
            </a:r>
            <a:endParaRPr lang="hu-HU" dirty="0" smtClean="0"/>
          </a:p>
          <a:p>
            <a:endParaRPr lang="en-US" dirty="0"/>
          </a:p>
        </p:txBody>
      </p:sp>
    </p:spTree>
    <p:extLst>
      <p:ext uri="{BB962C8B-B14F-4D97-AF65-F5344CB8AC3E}">
        <p14:creationId xmlns:p14="http://schemas.microsoft.com/office/powerpoint/2010/main" val="2389951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corrections</a:t>
            </a:r>
            <a:endParaRPr lang="en-US" dirty="0"/>
          </a:p>
        </p:txBody>
      </p:sp>
      <p:sp>
        <p:nvSpPr>
          <p:cNvPr id="3" name="Tartalom helye 2"/>
          <p:cNvSpPr>
            <a:spLocks noGrp="1"/>
          </p:cNvSpPr>
          <p:nvPr>
            <p:ph idx="1"/>
          </p:nvPr>
        </p:nvSpPr>
        <p:spPr>
          <a:xfrm>
            <a:off x="563880" y="1528445"/>
            <a:ext cx="5711190" cy="4351338"/>
          </a:xfrm>
        </p:spPr>
        <p:txBody>
          <a:bodyPr/>
          <a:lstStyle/>
          <a:p>
            <a:r>
              <a:rPr lang="hu-HU" dirty="0" smtClean="0"/>
              <a:t>Basic </a:t>
            </a:r>
            <a:r>
              <a:rPr lang="hu-HU" dirty="0" err="1" smtClean="0"/>
              <a:t>tool</a:t>
            </a:r>
            <a:r>
              <a:rPr lang="hu-HU" dirty="0" smtClean="0"/>
              <a:t> in </a:t>
            </a:r>
            <a:r>
              <a:rPr lang="hu-HU" dirty="0" err="1" smtClean="0"/>
              <a:t>every</a:t>
            </a:r>
            <a:r>
              <a:rPr lang="hu-HU" dirty="0" smtClean="0"/>
              <a:t> </a:t>
            </a:r>
            <a:r>
              <a:rPr lang="hu-HU" dirty="0" err="1" smtClean="0"/>
              <a:t>photo</a:t>
            </a:r>
            <a:r>
              <a:rPr lang="hu-HU" dirty="0" smtClean="0"/>
              <a:t> editor </a:t>
            </a:r>
            <a:r>
              <a:rPr lang="hu-HU" dirty="0" err="1" smtClean="0"/>
              <a:t>sw</a:t>
            </a:r>
            <a:endParaRPr lang="hu-HU" dirty="0" smtClean="0"/>
          </a:p>
          <a:p>
            <a:r>
              <a:rPr lang="hu-HU" dirty="0" err="1" smtClean="0"/>
              <a:t>Transfer</a:t>
            </a:r>
            <a:r>
              <a:rPr lang="hu-HU" dirty="0" smtClean="0"/>
              <a:t> </a:t>
            </a:r>
            <a:r>
              <a:rPr lang="hu-HU" dirty="0" err="1" smtClean="0"/>
              <a:t>curve</a:t>
            </a:r>
            <a:r>
              <a:rPr lang="hu-HU" dirty="0" smtClean="0"/>
              <a:t> </a:t>
            </a:r>
            <a:r>
              <a:rPr lang="hu-HU" dirty="0" err="1" smtClean="0"/>
              <a:t>on</a:t>
            </a:r>
            <a:r>
              <a:rPr lang="hu-HU" dirty="0" smtClean="0"/>
              <a:t> </a:t>
            </a:r>
            <a:r>
              <a:rPr lang="hu-HU" dirty="0" err="1" smtClean="0"/>
              <a:t>the</a:t>
            </a:r>
            <a:r>
              <a:rPr lang="hu-HU" dirty="0" smtClean="0"/>
              <a:t> </a:t>
            </a:r>
            <a:r>
              <a:rPr lang="hu-HU" dirty="0" err="1" smtClean="0"/>
              <a:t>color</a:t>
            </a:r>
            <a:r>
              <a:rPr lang="hu-HU" dirty="0" smtClean="0"/>
              <a:t> </a:t>
            </a:r>
            <a:r>
              <a:rPr lang="hu-HU" dirty="0" err="1" smtClean="0"/>
              <a:t>channels</a:t>
            </a:r>
            <a:endParaRPr lang="hu-HU" dirty="0" smtClean="0"/>
          </a:p>
          <a:p>
            <a:r>
              <a:rPr lang="hu-HU" dirty="0" err="1" smtClean="0"/>
              <a:t>Usually</a:t>
            </a:r>
            <a:r>
              <a:rPr lang="hu-HU" dirty="0" smtClean="0"/>
              <a:t> </a:t>
            </a:r>
            <a:r>
              <a:rPr lang="hu-HU" dirty="0" err="1" smtClean="0"/>
              <a:t>done</a:t>
            </a:r>
            <a:r>
              <a:rPr lang="hu-HU" dirty="0" smtClean="0"/>
              <a:t> in RGB</a:t>
            </a:r>
            <a:endParaRPr lang="en-US" dirty="0"/>
          </a:p>
        </p:txBody>
      </p:sp>
      <p:pic>
        <p:nvPicPr>
          <p:cNvPr id="4" name="Kép 3"/>
          <p:cNvPicPr>
            <a:picLocks noChangeAspect="1"/>
          </p:cNvPicPr>
          <p:nvPr/>
        </p:nvPicPr>
        <p:blipFill>
          <a:blip r:embed="rId2"/>
          <a:stretch>
            <a:fillRect/>
          </a:stretch>
        </p:blipFill>
        <p:spPr>
          <a:xfrm>
            <a:off x="1566956" y="3048749"/>
            <a:ext cx="3933210" cy="3682841"/>
          </a:xfrm>
          <a:prstGeom prst="rect">
            <a:avLst/>
          </a:prstGeom>
        </p:spPr>
      </p:pic>
      <p:pic>
        <p:nvPicPr>
          <p:cNvPr id="5" name="Kép 4"/>
          <p:cNvPicPr>
            <a:picLocks noChangeAspect="1"/>
          </p:cNvPicPr>
          <p:nvPr/>
        </p:nvPicPr>
        <p:blipFill>
          <a:blip r:embed="rId3"/>
          <a:stretch>
            <a:fillRect/>
          </a:stretch>
        </p:blipFill>
        <p:spPr>
          <a:xfrm>
            <a:off x="6423660" y="3524025"/>
            <a:ext cx="5511481" cy="3093265"/>
          </a:xfrm>
          <a:prstGeom prst="rect">
            <a:avLst/>
          </a:prstGeom>
        </p:spPr>
      </p:pic>
      <p:pic>
        <p:nvPicPr>
          <p:cNvPr id="6" name="Kép 5"/>
          <p:cNvPicPr>
            <a:picLocks noChangeAspect="1"/>
          </p:cNvPicPr>
          <p:nvPr/>
        </p:nvPicPr>
        <p:blipFill>
          <a:blip r:embed="rId4"/>
          <a:stretch>
            <a:fillRect/>
          </a:stretch>
        </p:blipFill>
        <p:spPr>
          <a:xfrm>
            <a:off x="6423660" y="275727"/>
            <a:ext cx="5511481" cy="3093265"/>
          </a:xfrm>
          <a:prstGeom prst="rect">
            <a:avLst/>
          </a:prstGeom>
        </p:spPr>
      </p:pic>
    </p:spTree>
    <p:extLst>
      <p:ext uri="{BB962C8B-B14F-4D97-AF65-F5344CB8AC3E}">
        <p14:creationId xmlns:p14="http://schemas.microsoft.com/office/powerpoint/2010/main" val="4096653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Light</a:t>
            </a:r>
            <a:r>
              <a:rPr lang="hu-HU" dirty="0"/>
              <a:t> </a:t>
            </a:r>
            <a:r>
              <a:rPr lang="hu-HU" dirty="0" err="1"/>
              <a:t>propagation</a:t>
            </a:r>
            <a:r>
              <a:rPr lang="hu-HU" dirty="0"/>
              <a:t> in </a:t>
            </a:r>
            <a:r>
              <a:rPr lang="hu-HU" dirty="0" err="1" smtClean="0"/>
              <a:t>the</a:t>
            </a:r>
            <a:r>
              <a:rPr lang="hu-HU" dirty="0" smtClean="0"/>
              <a:t> </a:t>
            </a:r>
            <a:r>
              <a:rPr lang="hu-HU" dirty="0" err="1" smtClean="0"/>
              <a:t>real</a:t>
            </a:r>
            <a:r>
              <a:rPr lang="hu-HU" dirty="0" smtClean="0"/>
              <a:t> </a:t>
            </a:r>
            <a:r>
              <a:rPr lang="hu-HU" dirty="0" err="1" smtClean="0"/>
              <a:t>world</a:t>
            </a:r>
            <a:endParaRPr lang="en-US" dirty="0"/>
          </a:p>
        </p:txBody>
      </p:sp>
      <p:sp>
        <p:nvSpPr>
          <p:cNvPr id="3" name="Tartalom helye 2"/>
          <p:cNvSpPr>
            <a:spLocks noGrp="1"/>
          </p:cNvSpPr>
          <p:nvPr>
            <p:ph idx="1"/>
          </p:nvPr>
        </p:nvSpPr>
        <p:spPr/>
        <p:txBody>
          <a:bodyPr/>
          <a:lstStyle/>
          <a:p>
            <a:endParaRPr lang="en-US" dirty="0"/>
          </a:p>
        </p:txBody>
      </p:sp>
      <p:pic>
        <p:nvPicPr>
          <p:cNvPr id="4" name="Picture 4" descr="Color bouncing off ob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555" y="1958488"/>
            <a:ext cx="6932246" cy="4618986"/>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6772434" y="6309826"/>
            <a:ext cx="2629246" cy="215444"/>
          </a:xfrm>
          <a:prstGeom prst="rect">
            <a:avLst/>
          </a:prstGeom>
          <a:solidFill>
            <a:schemeClr val="bg1"/>
          </a:solidFill>
        </p:spPr>
        <p:txBody>
          <a:bodyPr wrap="none">
            <a:spAutoFit/>
          </a:bodyPr>
          <a:lstStyle/>
          <a:p>
            <a:r>
              <a:rPr lang="en-US" sz="800" dirty="0"/>
              <a:t>https://springsemester2015artz363.wordpress.com/color/</a:t>
            </a:r>
          </a:p>
        </p:txBody>
      </p:sp>
    </p:spTree>
    <p:extLst>
      <p:ext uri="{BB962C8B-B14F-4D97-AF65-F5344CB8AC3E}">
        <p14:creationId xmlns:p14="http://schemas.microsoft.com/office/powerpoint/2010/main" val="828410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327047" y="111212"/>
            <a:ext cx="2416153" cy="1325563"/>
          </a:xfrm>
        </p:spPr>
        <p:txBody>
          <a:bodyPr/>
          <a:lstStyle/>
          <a:p>
            <a:r>
              <a:rPr lang="hu-HU" dirty="0" err="1" smtClean="0"/>
              <a:t>Contrast</a:t>
            </a:r>
            <a:endParaRPr lang="hu-HU" dirty="0"/>
          </a:p>
        </p:txBody>
      </p:sp>
      <p:sp>
        <p:nvSpPr>
          <p:cNvPr id="5" name="Tartalom helye 2"/>
          <p:cNvSpPr>
            <a:spLocks noGrp="1"/>
          </p:cNvSpPr>
          <p:nvPr>
            <p:ph idx="1"/>
          </p:nvPr>
        </p:nvSpPr>
        <p:spPr>
          <a:xfrm>
            <a:off x="838200" y="1825625"/>
            <a:ext cx="10515600" cy="4351338"/>
          </a:xfrm>
        </p:spPr>
        <p:txBody>
          <a:bodyPr/>
          <a:lstStyle/>
          <a:p>
            <a:endParaRPr lang="hu-HU"/>
          </a:p>
        </p:txBody>
      </p:sp>
      <p:pic>
        <p:nvPicPr>
          <p:cNvPr id="6" name="Kép 5"/>
          <p:cNvPicPr>
            <a:picLocks noChangeAspect="1"/>
          </p:cNvPicPr>
          <p:nvPr/>
        </p:nvPicPr>
        <p:blipFill>
          <a:blip r:embed="rId2"/>
          <a:stretch>
            <a:fillRect/>
          </a:stretch>
        </p:blipFill>
        <p:spPr>
          <a:xfrm>
            <a:off x="3303587" y="365125"/>
            <a:ext cx="5332413" cy="2992765"/>
          </a:xfrm>
          <a:prstGeom prst="rect">
            <a:avLst/>
          </a:prstGeom>
        </p:spPr>
      </p:pic>
      <p:pic>
        <p:nvPicPr>
          <p:cNvPr id="7" name="Kép 6"/>
          <p:cNvPicPr>
            <a:picLocks noChangeAspect="1"/>
          </p:cNvPicPr>
          <p:nvPr/>
        </p:nvPicPr>
        <p:blipFill>
          <a:blip r:embed="rId3"/>
          <a:stretch>
            <a:fillRect/>
          </a:stretch>
        </p:blipFill>
        <p:spPr>
          <a:xfrm>
            <a:off x="219074" y="3622675"/>
            <a:ext cx="5365773" cy="3011488"/>
          </a:xfrm>
          <a:prstGeom prst="rect">
            <a:avLst/>
          </a:prstGeom>
        </p:spPr>
      </p:pic>
      <p:pic>
        <p:nvPicPr>
          <p:cNvPr id="8" name="Kép 7"/>
          <p:cNvPicPr>
            <a:picLocks noChangeAspect="1"/>
          </p:cNvPicPr>
          <p:nvPr/>
        </p:nvPicPr>
        <p:blipFill>
          <a:blip r:embed="rId4"/>
          <a:stretch>
            <a:fillRect/>
          </a:stretch>
        </p:blipFill>
        <p:spPr>
          <a:xfrm>
            <a:off x="6489700" y="3622675"/>
            <a:ext cx="5306218" cy="2978063"/>
          </a:xfrm>
          <a:prstGeom prst="rect">
            <a:avLst/>
          </a:prstGeom>
        </p:spPr>
      </p:pic>
      <p:pic>
        <p:nvPicPr>
          <p:cNvPr id="9" name="Kép 8"/>
          <p:cNvPicPr>
            <a:picLocks noChangeAspect="1"/>
          </p:cNvPicPr>
          <p:nvPr/>
        </p:nvPicPr>
        <p:blipFill>
          <a:blip r:embed="rId5"/>
          <a:stretch>
            <a:fillRect/>
          </a:stretch>
        </p:blipFill>
        <p:spPr>
          <a:xfrm>
            <a:off x="701675" y="1401850"/>
            <a:ext cx="3057525" cy="3067050"/>
          </a:xfrm>
          <a:prstGeom prst="rect">
            <a:avLst/>
          </a:prstGeom>
          <a:ln>
            <a:solidFill>
              <a:schemeClr val="tx1"/>
            </a:solidFill>
          </a:ln>
        </p:spPr>
      </p:pic>
      <p:sp>
        <p:nvSpPr>
          <p:cNvPr id="10" name="Cím 1"/>
          <p:cNvSpPr txBox="1">
            <a:spLocks/>
          </p:cNvSpPr>
          <p:nvPr/>
        </p:nvSpPr>
        <p:spPr>
          <a:xfrm>
            <a:off x="9196387" y="201613"/>
            <a:ext cx="2765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u-HU" dirty="0" err="1" smtClean="0"/>
              <a:t>Brightness</a:t>
            </a:r>
            <a:endParaRPr lang="hu-HU" dirty="0"/>
          </a:p>
        </p:txBody>
      </p:sp>
      <p:pic>
        <p:nvPicPr>
          <p:cNvPr id="11" name="Kép 10"/>
          <p:cNvPicPr>
            <a:picLocks noChangeAspect="1"/>
          </p:cNvPicPr>
          <p:nvPr/>
        </p:nvPicPr>
        <p:blipFill>
          <a:blip r:embed="rId6"/>
          <a:stretch>
            <a:fillRect/>
          </a:stretch>
        </p:blipFill>
        <p:spPr>
          <a:xfrm>
            <a:off x="8451850" y="1368425"/>
            <a:ext cx="3038475" cy="3000375"/>
          </a:xfrm>
          <a:prstGeom prst="rect">
            <a:avLst/>
          </a:prstGeom>
          <a:ln>
            <a:solidFill>
              <a:schemeClr val="tx1"/>
            </a:solidFill>
          </a:ln>
        </p:spPr>
      </p:pic>
    </p:spTree>
    <p:extLst>
      <p:ext uri="{BB962C8B-B14F-4D97-AF65-F5344CB8AC3E}">
        <p14:creationId xmlns:p14="http://schemas.microsoft.com/office/powerpoint/2010/main" val="1303789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Chiaroscuro</a:t>
            </a:r>
            <a:endParaRPr lang="en-US" dirty="0"/>
          </a:p>
        </p:txBody>
      </p:sp>
      <p:sp>
        <p:nvSpPr>
          <p:cNvPr id="3" name="Tartalom helye 2"/>
          <p:cNvSpPr>
            <a:spLocks noGrp="1"/>
          </p:cNvSpPr>
          <p:nvPr>
            <p:ph idx="1"/>
          </p:nvPr>
        </p:nvSpPr>
        <p:spPr>
          <a:xfrm>
            <a:off x="838200" y="1631315"/>
            <a:ext cx="10515600" cy="4351338"/>
          </a:xfrm>
        </p:spPr>
        <p:txBody>
          <a:bodyPr/>
          <a:lstStyle/>
          <a:p>
            <a:r>
              <a:rPr lang="hu-HU" dirty="0" err="1" smtClean="0"/>
              <a:t>Large</a:t>
            </a:r>
            <a:r>
              <a:rPr lang="hu-HU" dirty="0" smtClean="0"/>
              <a:t> </a:t>
            </a:r>
            <a:r>
              <a:rPr lang="hu-HU" dirty="0" err="1" smtClean="0"/>
              <a:t>contrast</a:t>
            </a:r>
            <a:r>
              <a:rPr lang="hu-HU" dirty="0"/>
              <a:t> </a:t>
            </a:r>
            <a:r>
              <a:rPr lang="hu-HU" dirty="0" err="1" smtClean="0"/>
              <a:t>to</a:t>
            </a:r>
            <a:r>
              <a:rPr lang="hu-HU" dirty="0"/>
              <a:t> </a:t>
            </a:r>
            <a:r>
              <a:rPr lang="hu-HU" dirty="0" err="1" smtClean="0"/>
              <a:t>guide</a:t>
            </a:r>
            <a:r>
              <a:rPr lang="hu-HU" dirty="0" smtClean="0"/>
              <a:t> </a:t>
            </a:r>
            <a:r>
              <a:rPr lang="hu-HU" dirty="0" err="1" smtClean="0"/>
              <a:t>attention</a:t>
            </a:r>
            <a:r>
              <a:rPr lang="hu-HU" dirty="0" smtClean="0"/>
              <a:t> </a:t>
            </a:r>
            <a:r>
              <a:rPr lang="hu-HU" dirty="0" err="1" smtClean="0"/>
              <a:t>to</a:t>
            </a:r>
            <a:r>
              <a:rPr lang="hu-HU" dirty="0" smtClean="0"/>
              <a:t> a </a:t>
            </a:r>
            <a:r>
              <a:rPr lang="hu-HU" dirty="0" err="1" smtClean="0"/>
              <a:t>certain</a:t>
            </a:r>
            <a:r>
              <a:rPr lang="hu-HU" dirty="0" smtClean="0"/>
              <a:t> part of </a:t>
            </a:r>
            <a:r>
              <a:rPr lang="hu-HU" dirty="0" err="1" smtClean="0"/>
              <a:t>the</a:t>
            </a:r>
            <a:r>
              <a:rPr lang="hu-HU" dirty="0" smtClean="0"/>
              <a:t> image</a:t>
            </a:r>
          </a:p>
          <a:p>
            <a:r>
              <a:rPr lang="hu-HU" dirty="0" err="1" smtClean="0"/>
              <a:t>Higher</a:t>
            </a:r>
            <a:r>
              <a:rPr lang="hu-HU" dirty="0" smtClean="0"/>
              <a:t> </a:t>
            </a:r>
            <a:r>
              <a:rPr lang="hu-HU" b="1" dirty="0" err="1" smtClean="0"/>
              <a:t>brightness</a:t>
            </a:r>
            <a:r>
              <a:rPr lang="hu-HU" dirty="0" smtClean="0"/>
              <a:t> main part of </a:t>
            </a:r>
            <a:r>
              <a:rPr lang="hu-HU" dirty="0" err="1" smtClean="0"/>
              <a:t>the</a:t>
            </a:r>
            <a:r>
              <a:rPr lang="hu-HU" dirty="0" smtClean="0"/>
              <a:t> image, </a:t>
            </a:r>
            <a:r>
              <a:rPr lang="hu-HU" dirty="0" err="1" smtClean="0"/>
              <a:t>low</a:t>
            </a:r>
            <a:r>
              <a:rPr lang="hu-HU" dirty="0" smtClean="0"/>
              <a:t> </a:t>
            </a:r>
            <a:r>
              <a:rPr lang="hu-HU" dirty="0" err="1" smtClean="0"/>
              <a:t>brightness</a:t>
            </a:r>
            <a:r>
              <a:rPr lang="hu-HU" dirty="0" smtClean="0"/>
              <a:t> </a:t>
            </a:r>
            <a:r>
              <a:rPr lang="hu-HU" dirty="0" err="1" smtClean="0"/>
              <a:t>elsewhere</a:t>
            </a:r>
            <a:endParaRPr lang="en-US" dirty="0"/>
          </a:p>
        </p:txBody>
      </p:sp>
      <p:pic>
        <p:nvPicPr>
          <p:cNvPr id="9218" name="Picture 2" descr="File:Gerard van Honthorst - Adoration of the Child - WGA116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2625867"/>
            <a:ext cx="5543550" cy="3977498"/>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3257550" y="6612096"/>
            <a:ext cx="5265650" cy="246221"/>
          </a:xfrm>
          <a:prstGeom prst="rect">
            <a:avLst/>
          </a:prstGeom>
        </p:spPr>
        <p:txBody>
          <a:bodyPr wrap="square">
            <a:spAutoFit/>
          </a:bodyPr>
          <a:lstStyle/>
          <a:p>
            <a:r>
              <a:rPr lang="en-US" sz="1000" dirty="0" smtClean="0"/>
              <a:t>Gerard van </a:t>
            </a:r>
            <a:r>
              <a:rPr lang="en-US" sz="1000" dirty="0" err="1" smtClean="0"/>
              <a:t>Honthorst</a:t>
            </a:r>
            <a:r>
              <a:rPr lang="en-US" sz="1000" dirty="0" smtClean="0"/>
              <a:t>, Adoration of the Child (</a:t>
            </a:r>
            <a:r>
              <a:rPr lang="en-US" sz="1000" dirty="0" err="1" smtClean="0"/>
              <a:t>cca</a:t>
            </a:r>
            <a:r>
              <a:rPr lang="en-US" sz="1000" dirty="0" smtClean="0"/>
              <a:t> 1620)</a:t>
            </a:r>
            <a:endParaRPr lang="en-US" sz="1000" dirty="0"/>
          </a:p>
        </p:txBody>
      </p:sp>
    </p:spTree>
    <p:extLst>
      <p:ext uri="{BB962C8B-B14F-4D97-AF65-F5344CB8AC3E}">
        <p14:creationId xmlns:p14="http://schemas.microsoft.com/office/powerpoint/2010/main" val="31409534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Chiaroscuro</a:t>
            </a:r>
            <a:r>
              <a:rPr lang="hu-HU" dirty="0" smtClean="0"/>
              <a:t> post </a:t>
            </a:r>
            <a:r>
              <a:rPr lang="hu-HU" dirty="0" err="1" smtClean="0"/>
              <a:t>processing</a:t>
            </a:r>
            <a:r>
              <a:rPr lang="hu-HU" dirty="0" smtClean="0"/>
              <a:t> </a:t>
            </a:r>
            <a:r>
              <a:rPr lang="hu-HU" dirty="0" err="1" smtClean="0"/>
              <a:t>effect</a:t>
            </a:r>
            <a:endParaRPr lang="en-US"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006" y="1515220"/>
            <a:ext cx="8978610" cy="5048936"/>
          </a:xfrm>
        </p:spPr>
      </p:pic>
    </p:spTree>
    <p:extLst>
      <p:ext uri="{BB962C8B-B14F-4D97-AF65-F5344CB8AC3E}">
        <p14:creationId xmlns:p14="http://schemas.microsoft.com/office/powerpoint/2010/main" val="2257580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07" y="1515220"/>
            <a:ext cx="8978610" cy="5048936"/>
          </a:xfrm>
          <a:prstGeom prst="rect">
            <a:avLst/>
          </a:prstGeom>
        </p:spPr>
      </p:pic>
      <p:sp>
        <p:nvSpPr>
          <p:cNvPr id="2" name="Cím 1"/>
          <p:cNvSpPr>
            <a:spLocks noGrp="1"/>
          </p:cNvSpPr>
          <p:nvPr>
            <p:ph type="title"/>
          </p:nvPr>
        </p:nvSpPr>
        <p:spPr/>
        <p:txBody>
          <a:bodyPr/>
          <a:lstStyle/>
          <a:p>
            <a:r>
              <a:rPr lang="hu-HU" dirty="0" err="1" smtClean="0"/>
              <a:t>Chiaroscuro</a:t>
            </a:r>
            <a:r>
              <a:rPr lang="hu-HU" dirty="0" smtClean="0"/>
              <a:t> </a:t>
            </a:r>
            <a:r>
              <a:rPr lang="hu-HU" dirty="0"/>
              <a:t>post </a:t>
            </a:r>
            <a:r>
              <a:rPr lang="hu-HU" dirty="0" err="1"/>
              <a:t>processing</a:t>
            </a:r>
            <a:r>
              <a:rPr lang="hu-HU" dirty="0"/>
              <a:t> </a:t>
            </a:r>
            <a:r>
              <a:rPr lang="hu-HU" dirty="0" err="1" smtClean="0"/>
              <a:t>effect</a:t>
            </a:r>
            <a:endParaRPr lang="en-US" dirty="0"/>
          </a:p>
        </p:txBody>
      </p:sp>
    </p:spTree>
    <p:extLst>
      <p:ext uri="{BB962C8B-B14F-4D97-AF65-F5344CB8AC3E}">
        <p14:creationId xmlns:p14="http://schemas.microsoft.com/office/powerpoint/2010/main" val="18151836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07" y="1515220"/>
            <a:ext cx="8978610" cy="5048936"/>
          </a:xfrm>
          <a:prstGeom prst="rect">
            <a:avLst/>
          </a:prstGeom>
        </p:spPr>
      </p:pic>
      <p:sp>
        <p:nvSpPr>
          <p:cNvPr id="2" name="Cím 1"/>
          <p:cNvSpPr>
            <a:spLocks noGrp="1"/>
          </p:cNvSpPr>
          <p:nvPr>
            <p:ph type="title"/>
          </p:nvPr>
        </p:nvSpPr>
        <p:spPr/>
        <p:txBody>
          <a:bodyPr/>
          <a:lstStyle/>
          <a:p>
            <a:r>
              <a:rPr lang="hu-HU" dirty="0" err="1" smtClean="0"/>
              <a:t>Chiaroscuro</a:t>
            </a:r>
            <a:r>
              <a:rPr lang="hu-HU" dirty="0" smtClean="0"/>
              <a:t> </a:t>
            </a:r>
            <a:r>
              <a:rPr lang="hu-HU" dirty="0"/>
              <a:t>post </a:t>
            </a:r>
            <a:r>
              <a:rPr lang="hu-HU" dirty="0" err="1"/>
              <a:t>processing</a:t>
            </a:r>
            <a:r>
              <a:rPr lang="hu-HU" dirty="0"/>
              <a:t> </a:t>
            </a:r>
            <a:r>
              <a:rPr lang="hu-HU" dirty="0" err="1" smtClean="0"/>
              <a:t>effect</a:t>
            </a:r>
            <a:endParaRPr lang="en-US" dirty="0"/>
          </a:p>
        </p:txBody>
      </p:sp>
      <p:sp>
        <p:nvSpPr>
          <p:cNvPr id="3" name="Ellipszis 2"/>
          <p:cNvSpPr/>
          <p:nvPr/>
        </p:nvSpPr>
        <p:spPr>
          <a:xfrm>
            <a:off x="5881670" y="4795934"/>
            <a:ext cx="177282" cy="1772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8"/>
          <p:cNvSpPr>
            <a:spLocks noChangeShapeType="1"/>
          </p:cNvSpPr>
          <p:nvPr/>
        </p:nvSpPr>
        <p:spPr bwMode="auto">
          <a:xfrm flipH="1" flipV="1">
            <a:off x="4435262" y="3757739"/>
            <a:ext cx="1340221" cy="1038193"/>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Line 8"/>
          <p:cNvSpPr>
            <a:spLocks noChangeShapeType="1"/>
          </p:cNvSpPr>
          <p:nvPr/>
        </p:nvSpPr>
        <p:spPr bwMode="auto">
          <a:xfrm flipV="1">
            <a:off x="6165137" y="4887371"/>
            <a:ext cx="1710133" cy="1"/>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 name="Line 8"/>
          <p:cNvSpPr>
            <a:spLocks noChangeShapeType="1"/>
          </p:cNvSpPr>
          <p:nvPr/>
        </p:nvSpPr>
        <p:spPr bwMode="auto">
          <a:xfrm flipH="1">
            <a:off x="5589269" y="5052886"/>
            <a:ext cx="315259" cy="1222184"/>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Szövegdoboz 8"/>
          <p:cNvSpPr txBox="1"/>
          <p:nvPr/>
        </p:nvSpPr>
        <p:spPr>
          <a:xfrm>
            <a:off x="2051937" y="2717733"/>
            <a:ext cx="2883562" cy="923330"/>
          </a:xfrm>
          <a:prstGeom prst="rect">
            <a:avLst/>
          </a:prstGeom>
          <a:solidFill>
            <a:schemeClr val="bg1">
              <a:alpha val="37000"/>
            </a:schemeClr>
          </a:solidFill>
        </p:spPr>
        <p:txBody>
          <a:bodyPr wrap="square" rtlCol="0">
            <a:spAutoFit/>
          </a:bodyPr>
          <a:lstStyle/>
          <a:p>
            <a:pPr algn="just"/>
            <a:r>
              <a:rPr lang="hu-HU" dirty="0" err="1" smtClean="0">
                <a:solidFill>
                  <a:srgbClr val="FFC000"/>
                </a:solidFill>
              </a:rPr>
              <a:t>Reduce</a:t>
            </a:r>
            <a:r>
              <a:rPr lang="hu-HU" dirty="0" smtClean="0">
                <a:solidFill>
                  <a:srgbClr val="FFC000"/>
                </a:solidFill>
              </a:rPr>
              <a:t> </a:t>
            </a:r>
            <a:r>
              <a:rPr lang="hu-HU" dirty="0" err="1" smtClean="0">
                <a:solidFill>
                  <a:srgbClr val="FFC000"/>
                </a:solidFill>
              </a:rPr>
              <a:t>brigthness</a:t>
            </a:r>
            <a:r>
              <a:rPr lang="hu-HU" dirty="0" smtClean="0">
                <a:solidFill>
                  <a:srgbClr val="FFC000"/>
                </a:solidFill>
              </a:rPr>
              <a:t> </a:t>
            </a:r>
            <a:r>
              <a:rPr lang="hu-HU" dirty="0" err="1" smtClean="0">
                <a:solidFill>
                  <a:srgbClr val="FFC000"/>
                </a:solidFill>
              </a:rPr>
              <a:t>based</a:t>
            </a:r>
            <a:r>
              <a:rPr lang="hu-HU" dirty="0" smtClean="0">
                <a:solidFill>
                  <a:srgbClr val="FFC000"/>
                </a:solidFill>
              </a:rPr>
              <a:t> </a:t>
            </a:r>
            <a:r>
              <a:rPr lang="hu-HU" dirty="0" err="1" smtClean="0">
                <a:solidFill>
                  <a:srgbClr val="FFC000"/>
                </a:solidFill>
              </a:rPr>
              <a:t>on</a:t>
            </a:r>
            <a:r>
              <a:rPr lang="hu-HU" dirty="0" smtClean="0">
                <a:solidFill>
                  <a:srgbClr val="FFC000"/>
                </a:solidFill>
              </a:rPr>
              <a:t> </a:t>
            </a:r>
            <a:r>
              <a:rPr lang="hu-HU" dirty="0" err="1" smtClean="0">
                <a:solidFill>
                  <a:srgbClr val="FFC000"/>
                </a:solidFill>
              </a:rPr>
              <a:t>the</a:t>
            </a:r>
            <a:r>
              <a:rPr lang="hu-HU" dirty="0" smtClean="0">
                <a:solidFill>
                  <a:srgbClr val="FFC000"/>
                </a:solidFill>
              </a:rPr>
              <a:t> </a:t>
            </a:r>
            <a:r>
              <a:rPr lang="hu-HU" dirty="0" err="1" smtClean="0">
                <a:solidFill>
                  <a:srgbClr val="FFC000"/>
                </a:solidFill>
              </a:rPr>
              <a:t>distance</a:t>
            </a:r>
            <a:r>
              <a:rPr lang="hu-HU" dirty="0" smtClean="0">
                <a:solidFill>
                  <a:srgbClr val="FFC000"/>
                </a:solidFill>
              </a:rPr>
              <a:t> </a:t>
            </a:r>
            <a:r>
              <a:rPr lang="hu-HU" dirty="0" err="1" smtClean="0">
                <a:solidFill>
                  <a:srgbClr val="FFC000"/>
                </a:solidFill>
              </a:rPr>
              <a:t>from</a:t>
            </a:r>
            <a:r>
              <a:rPr lang="hu-HU" dirty="0" smtClean="0">
                <a:solidFill>
                  <a:srgbClr val="FFC000"/>
                </a:solidFill>
              </a:rPr>
              <a:t> a ”center” pixel (</a:t>
            </a:r>
            <a:r>
              <a:rPr lang="hu-HU" dirty="0" err="1" smtClean="0">
                <a:solidFill>
                  <a:srgbClr val="FFC000"/>
                </a:solidFill>
              </a:rPr>
              <a:t>e.g</a:t>
            </a:r>
            <a:r>
              <a:rPr lang="hu-HU" dirty="0" smtClean="0">
                <a:solidFill>
                  <a:srgbClr val="FFC000"/>
                </a:solidFill>
              </a:rPr>
              <a:t>. </a:t>
            </a:r>
            <a:r>
              <a:rPr lang="hu-HU" dirty="0" err="1" smtClean="0">
                <a:solidFill>
                  <a:srgbClr val="FFC000"/>
                </a:solidFill>
              </a:rPr>
              <a:t>the</a:t>
            </a:r>
            <a:r>
              <a:rPr lang="hu-HU" dirty="0" smtClean="0">
                <a:solidFill>
                  <a:srgbClr val="FFC000"/>
                </a:solidFill>
              </a:rPr>
              <a:t> </a:t>
            </a:r>
            <a:r>
              <a:rPr lang="hu-HU" dirty="0" err="1" smtClean="0">
                <a:solidFill>
                  <a:srgbClr val="FFC000"/>
                </a:solidFill>
              </a:rPr>
              <a:t>player</a:t>
            </a:r>
            <a:r>
              <a:rPr lang="hu-HU" dirty="0" smtClean="0">
                <a:solidFill>
                  <a:srgbClr val="FFC000"/>
                </a:solidFill>
              </a:rPr>
              <a:t>)</a:t>
            </a:r>
            <a:endParaRPr lang="en-US" dirty="0">
              <a:solidFill>
                <a:srgbClr val="FFC000"/>
              </a:solidFill>
            </a:endParaRPr>
          </a:p>
        </p:txBody>
      </p:sp>
      <p:grpSp>
        <p:nvGrpSpPr>
          <p:cNvPr id="16" name="Csoportba foglalás 15"/>
          <p:cNvGrpSpPr/>
          <p:nvPr/>
        </p:nvGrpSpPr>
        <p:grpSpPr>
          <a:xfrm>
            <a:off x="6165137" y="3516232"/>
            <a:ext cx="2848073" cy="1279700"/>
            <a:chOff x="7106334" y="106300"/>
            <a:chExt cx="2848073" cy="1279700"/>
          </a:xfrm>
        </p:grpSpPr>
        <p:sp>
          <p:nvSpPr>
            <p:cNvPr id="10" name="Line 8"/>
            <p:cNvSpPr>
              <a:spLocks noChangeShapeType="1"/>
            </p:cNvSpPr>
            <p:nvPr/>
          </p:nvSpPr>
          <p:spPr bwMode="auto">
            <a:xfrm flipV="1">
              <a:off x="7106335" y="1386000"/>
              <a:ext cx="1969085"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8"/>
            <p:cNvSpPr>
              <a:spLocks noChangeShapeType="1"/>
            </p:cNvSpPr>
            <p:nvPr/>
          </p:nvSpPr>
          <p:spPr bwMode="auto">
            <a:xfrm flipV="1">
              <a:off x="7106334" y="224806"/>
              <a:ext cx="1" cy="113071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Szövegdoboz 12"/>
            <p:cNvSpPr txBox="1"/>
            <p:nvPr/>
          </p:nvSpPr>
          <p:spPr>
            <a:xfrm>
              <a:off x="7176592" y="106300"/>
              <a:ext cx="1245717" cy="369332"/>
            </a:xfrm>
            <a:prstGeom prst="rect">
              <a:avLst/>
            </a:prstGeom>
            <a:noFill/>
          </p:spPr>
          <p:txBody>
            <a:bodyPr wrap="square" rtlCol="0">
              <a:spAutoFit/>
            </a:bodyPr>
            <a:lstStyle/>
            <a:p>
              <a:r>
                <a:rPr lang="hu-HU" dirty="0" err="1" smtClean="0">
                  <a:solidFill>
                    <a:srgbClr val="FF0000"/>
                  </a:solidFill>
                </a:rPr>
                <a:t>brightness</a:t>
              </a:r>
              <a:endParaRPr lang="en-US" dirty="0">
                <a:solidFill>
                  <a:srgbClr val="FF0000"/>
                </a:solidFill>
              </a:endParaRPr>
            </a:p>
          </p:txBody>
        </p:sp>
        <p:sp>
          <p:nvSpPr>
            <p:cNvPr id="14" name="Szövegdoboz 13"/>
            <p:cNvSpPr txBox="1"/>
            <p:nvPr/>
          </p:nvSpPr>
          <p:spPr>
            <a:xfrm>
              <a:off x="8708690" y="946509"/>
              <a:ext cx="1245717" cy="369332"/>
            </a:xfrm>
            <a:prstGeom prst="rect">
              <a:avLst/>
            </a:prstGeom>
            <a:noFill/>
          </p:spPr>
          <p:txBody>
            <a:bodyPr wrap="square" rtlCol="0">
              <a:spAutoFit/>
            </a:bodyPr>
            <a:lstStyle/>
            <a:p>
              <a:r>
                <a:rPr lang="hu-HU" dirty="0" err="1" smtClean="0">
                  <a:solidFill>
                    <a:srgbClr val="FF0000"/>
                  </a:solidFill>
                </a:rPr>
                <a:t>distance</a:t>
              </a:r>
              <a:endParaRPr lang="en-US" dirty="0">
                <a:solidFill>
                  <a:srgbClr val="FF0000"/>
                </a:solidFill>
              </a:endParaRPr>
            </a:p>
          </p:txBody>
        </p:sp>
        <p:sp>
          <p:nvSpPr>
            <p:cNvPr id="15" name="Szabadkézi sokszög 14"/>
            <p:cNvSpPr/>
            <p:nvPr/>
          </p:nvSpPr>
          <p:spPr>
            <a:xfrm>
              <a:off x="7132320" y="552019"/>
              <a:ext cx="1200150" cy="751001"/>
            </a:xfrm>
            <a:custGeom>
              <a:avLst/>
              <a:gdLst>
                <a:gd name="connsiteX0" fmla="*/ 0 w 1200150"/>
                <a:gd name="connsiteY0" fmla="*/ 8051 h 751001"/>
                <a:gd name="connsiteX1" fmla="*/ 205740 w 1200150"/>
                <a:gd name="connsiteY1" fmla="*/ 88061 h 751001"/>
                <a:gd name="connsiteX2" fmla="*/ 662940 w 1200150"/>
                <a:gd name="connsiteY2" fmla="*/ 636701 h 751001"/>
                <a:gd name="connsiteX3" fmla="*/ 1200150 w 1200150"/>
                <a:gd name="connsiteY3" fmla="*/ 751001 h 751001"/>
              </a:gdLst>
              <a:ahLst/>
              <a:cxnLst>
                <a:cxn ang="0">
                  <a:pos x="connsiteX0" y="connsiteY0"/>
                </a:cxn>
                <a:cxn ang="0">
                  <a:pos x="connsiteX1" y="connsiteY1"/>
                </a:cxn>
                <a:cxn ang="0">
                  <a:pos x="connsiteX2" y="connsiteY2"/>
                </a:cxn>
                <a:cxn ang="0">
                  <a:pos x="connsiteX3" y="connsiteY3"/>
                </a:cxn>
              </a:cxnLst>
              <a:rect l="l" t="t" r="r" b="b"/>
              <a:pathLst>
                <a:path w="1200150" h="751001">
                  <a:moveTo>
                    <a:pt x="0" y="8051"/>
                  </a:moveTo>
                  <a:cubicBezTo>
                    <a:pt x="47625" y="-4332"/>
                    <a:pt x="95250" y="-16714"/>
                    <a:pt x="205740" y="88061"/>
                  </a:cubicBezTo>
                  <a:cubicBezTo>
                    <a:pt x="316230" y="192836"/>
                    <a:pt x="497205" y="526211"/>
                    <a:pt x="662940" y="636701"/>
                  </a:cubicBezTo>
                  <a:cubicBezTo>
                    <a:pt x="828675" y="747191"/>
                    <a:pt x="1014412" y="749096"/>
                    <a:pt x="1200150" y="751001"/>
                  </a:cubicBezTo>
                </a:path>
              </a:pathLst>
            </a:cu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5389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52475" y="98822"/>
            <a:ext cx="10515600" cy="1325563"/>
          </a:xfrm>
        </p:spPr>
        <p:txBody>
          <a:bodyPr/>
          <a:lstStyle/>
          <a:p>
            <a:r>
              <a:rPr lang="en-US" dirty="0" smtClean="0"/>
              <a:t>Gamma </a:t>
            </a:r>
            <a:r>
              <a:rPr lang="hu-HU" dirty="0" err="1" smtClean="0"/>
              <a:t>correction</a:t>
            </a:r>
            <a:endParaRPr lang="hu-HU" dirty="0"/>
          </a:p>
        </p:txBody>
      </p:sp>
      <p:sp>
        <p:nvSpPr>
          <p:cNvPr id="3" name="Tartalom helye 2"/>
          <p:cNvSpPr>
            <a:spLocks noGrp="1"/>
          </p:cNvSpPr>
          <p:nvPr>
            <p:ph idx="1"/>
          </p:nvPr>
        </p:nvSpPr>
        <p:spPr>
          <a:xfrm>
            <a:off x="419625" y="2320925"/>
            <a:ext cx="4762500" cy="4351338"/>
          </a:xfrm>
        </p:spPr>
        <p:txBody>
          <a:bodyPr>
            <a:normAutofit fontScale="92500" lnSpcReduction="20000"/>
          </a:bodyPr>
          <a:lstStyle/>
          <a:p>
            <a:r>
              <a:rPr lang="hu-HU" dirty="0" err="1" smtClean="0"/>
              <a:t>Better</a:t>
            </a:r>
            <a:r>
              <a:rPr lang="hu-HU" dirty="0" smtClean="0"/>
              <a:t> </a:t>
            </a:r>
            <a:r>
              <a:rPr lang="hu-HU" dirty="0" err="1" smtClean="0"/>
              <a:t>use</a:t>
            </a:r>
            <a:r>
              <a:rPr lang="hu-HU" dirty="0" smtClean="0"/>
              <a:t> of </a:t>
            </a:r>
            <a:r>
              <a:rPr lang="hu-HU" dirty="0" err="1" smtClean="0"/>
              <a:t>precision</a:t>
            </a:r>
            <a:endParaRPr lang="en-US" dirty="0" smtClean="0"/>
          </a:p>
          <a:p>
            <a:r>
              <a:rPr lang="hu-HU" dirty="0" err="1" smtClean="0"/>
              <a:t>Builds</a:t>
            </a:r>
            <a:r>
              <a:rPr lang="hu-HU" dirty="0" smtClean="0"/>
              <a:t> </a:t>
            </a:r>
            <a:r>
              <a:rPr lang="hu-HU" dirty="0" err="1" smtClean="0"/>
              <a:t>on</a:t>
            </a:r>
            <a:r>
              <a:rPr lang="hu-HU" dirty="0" smtClean="0"/>
              <a:t> </a:t>
            </a:r>
            <a:r>
              <a:rPr lang="hu-HU" dirty="0" err="1" smtClean="0"/>
              <a:t>the</a:t>
            </a:r>
            <a:r>
              <a:rPr lang="hu-HU" dirty="0" smtClean="0"/>
              <a:t> non-</a:t>
            </a:r>
            <a:r>
              <a:rPr lang="hu-HU" dirty="0" err="1" smtClean="0"/>
              <a:t>linearity</a:t>
            </a:r>
            <a:r>
              <a:rPr lang="hu-HU" dirty="0" smtClean="0"/>
              <a:t> of </a:t>
            </a:r>
            <a:r>
              <a:rPr lang="hu-HU" dirty="0" err="1" smtClean="0"/>
              <a:t>the</a:t>
            </a:r>
            <a:r>
              <a:rPr lang="hu-HU" dirty="0" smtClean="0"/>
              <a:t> human </a:t>
            </a:r>
            <a:r>
              <a:rPr lang="hu-HU" dirty="0" err="1" smtClean="0"/>
              <a:t>eye</a:t>
            </a:r>
            <a:endParaRPr lang="hu-HU" dirty="0" smtClean="0"/>
          </a:p>
          <a:p>
            <a:pPr lvl="1"/>
            <a:r>
              <a:rPr lang="hu-HU" dirty="0" smtClean="0"/>
              <a:t>We </a:t>
            </a:r>
            <a:r>
              <a:rPr lang="hu-HU" dirty="0" err="1" smtClean="0"/>
              <a:t>do</a:t>
            </a:r>
            <a:r>
              <a:rPr lang="hu-HU" dirty="0" smtClean="0"/>
              <a:t> </a:t>
            </a:r>
            <a:r>
              <a:rPr lang="hu-HU" dirty="0" err="1" smtClean="0"/>
              <a:t>not</a:t>
            </a:r>
            <a:r>
              <a:rPr lang="hu-HU" dirty="0" smtClean="0"/>
              <a:t> </a:t>
            </a:r>
            <a:r>
              <a:rPr lang="hu-HU" dirty="0" err="1" smtClean="0"/>
              <a:t>necessarily</a:t>
            </a:r>
            <a:r>
              <a:rPr lang="hu-HU" dirty="0" smtClean="0"/>
              <a:t> </a:t>
            </a:r>
            <a:r>
              <a:rPr lang="hu-HU" dirty="0" err="1" smtClean="0"/>
              <a:t>perceive</a:t>
            </a:r>
            <a:r>
              <a:rPr lang="hu-HU" dirty="0" smtClean="0"/>
              <a:t> a </a:t>
            </a:r>
            <a:r>
              <a:rPr lang="hu-HU" dirty="0" err="1" smtClean="0"/>
              <a:t>two</a:t>
            </a:r>
            <a:r>
              <a:rPr lang="hu-HU" dirty="0" smtClean="0"/>
              <a:t> </a:t>
            </a:r>
            <a:r>
              <a:rPr lang="hu-HU" dirty="0" err="1" smtClean="0"/>
              <a:t>times</a:t>
            </a:r>
            <a:r>
              <a:rPr lang="hu-HU" dirty="0" smtClean="0"/>
              <a:t> </a:t>
            </a:r>
            <a:r>
              <a:rPr lang="hu-HU" dirty="0" err="1" smtClean="0"/>
              <a:t>brighter</a:t>
            </a:r>
            <a:r>
              <a:rPr lang="hu-HU" dirty="0" smtClean="0"/>
              <a:t> </a:t>
            </a:r>
            <a:r>
              <a:rPr lang="hu-HU" dirty="0" err="1" smtClean="0"/>
              <a:t>light</a:t>
            </a:r>
            <a:r>
              <a:rPr lang="hu-HU" dirty="0" smtClean="0"/>
              <a:t> (in </a:t>
            </a:r>
            <a:r>
              <a:rPr lang="hu-HU" dirty="0" err="1" smtClean="0"/>
              <a:t>terms</a:t>
            </a:r>
            <a:r>
              <a:rPr lang="hu-HU" dirty="0" smtClean="0"/>
              <a:t> of </a:t>
            </a:r>
            <a:r>
              <a:rPr lang="hu-HU" dirty="0" err="1" smtClean="0"/>
              <a:t>physical</a:t>
            </a:r>
            <a:r>
              <a:rPr lang="hu-HU" dirty="0" smtClean="0"/>
              <a:t> </a:t>
            </a:r>
            <a:r>
              <a:rPr lang="hu-HU" dirty="0" err="1" smtClean="0"/>
              <a:t>light</a:t>
            </a:r>
            <a:r>
              <a:rPr lang="hu-HU" dirty="0" smtClean="0"/>
              <a:t> </a:t>
            </a:r>
            <a:r>
              <a:rPr lang="hu-HU" dirty="0" err="1" smtClean="0"/>
              <a:t>intensity</a:t>
            </a:r>
            <a:r>
              <a:rPr lang="hu-HU" dirty="0" smtClean="0"/>
              <a:t>) </a:t>
            </a:r>
            <a:r>
              <a:rPr lang="hu-HU" dirty="0" err="1" smtClean="0"/>
              <a:t>twice</a:t>
            </a:r>
            <a:r>
              <a:rPr lang="hu-HU" dirty="0" smtClean="0"/>
              <a:t> </a:t>
            </a:r>
            <a:r>
              <a:rPr lang="hu-HU" dirty="0" err="1" smtClean="0"/>
              <a:t>as</a:t>
            </a:r>
            <a:r>
              <a:rPr lang="hu-HU" dirty="0" smtClean="0"/>
              <a:t> </a:t>
            </a:r>
            <a:r>
              <a:rPr lang="hu-HU" dirty="0" err="1" smtClean="0"/>
              <a:t>bright</a:t>
            </a:r>
            <a:r>
              <a:rPr lang="hu-HU" dirty="0" smtClean="0"/>
              <a:t> (in </a:t>
            </a:r>
            <a:r>
              <a:rPr lang="hu-HU" dirty="0" err="1" smtClean="0"/>
              <a:t>terms</a:t>
            </a:r>
            <a:r>
              <a:rPr lang="hu-HU" dirty="0" smtClean="0"/>
              <a:t> of </a:t>
            </a:r>
            <a:r>
              <a:rPr lang="hu-HU" dirty="0" err="1" smtClean="0"/>
              <a:t>perceived</a:t>
            </a:r>
            <a:r>
              <a:rPr lang="hu-HU" dirty="0" smtClean="0"/>
              <a:t> </a:t>
            </a:r>
            <a:r>
              <a:rPr lang="hu-HU" dirty="0" err="1" smtClean="0"/>
              <a:t>color</a:t>
            </a:r>
            <a:r>
              <a:rPr lang="hu-HU" dirty="0" smtClean="0"/>
              <a:t>)</a:t>
            </a:r>
            <a:endParaRPr lang="en-US" dirty="0" smtClean="0"/>
          </a:p>
          <a:p>
            <a:r>
              <a:rPr lang="hu-HU" dirty="0" smtClean="0"/>
              <a:t>We </a:t>
            </a:r>
            <a:r>
              <a:rPr lang="hu-HU" dirty="0" err="1" smtClean="0"/>
              <a:t>can</a:t>
            </a:r>
            <a:r>
              <a:rPr lang="hu-HU" dirty="0" smtClean="0"/>
              <a:t> </a:t>
            </a:r>
            <a:r>
              <a:rPr lang="hu-HU" dirty="0" err="1" smtClean="0"/>
              <a:t>distinguish</a:t>
            </a:r>
            <a:r>
              <a:rPr lang="hu-HU" dirty="0" smtClean="0"/>
              <a:t> </a:t>
            </a:r>
            <a:r>
              <a:rPr lang="hu-HU" dirty="0" err="1" smtClean="0"/>
              <a:t>smaller</a:t>
            </a:r>
            <a:r>
              <a:rPr lang="hu-HU" dirty="0" smtClean="0"/>
              <a:t> </a:t>
            </a:r>
            <a:r>
              <a:rPr lang="hu-HU" dirty="0" err="1" smtClean="0"/>
              <a:t>intensity</a:t>
            </a:r>
            <a:r>
              <a:rPr lang="hu-HU" dirty="0" smtClean="0"/>
              <a:t> </a:t>
            </a:r>
            <a:r>
              <a:rPr lang="hu-HU" dirty="0" err="1" smtClean="0"/>
              <a:t>differences</a:t>
            </a:r>
            <a:r>
              <a:rPr lang="hu-HU" dirty="0"/>
              <a:t> </a:t>
            </a:r>
            <a:r>
              <a:rPr lang="hu-HU" dirty="0" err="1" smtClean="0"/>
              <a:t>for</a:t>
            </a:r>
            <a:r>
              <a:rPr lang="hu-HU" dirty="0" smtClean="0"/>
              <a:t> </a:t>
            </a:r>
            <a:r>
              <a:rPr lang="hu-HU" dirty="0" err="1" smtClean="0"/>
              <a:t>darker</a:t>
            </a:r>
            <a:r>
              <a:rPr lang="hu-HU" dirty="0" smtClean="0"/>
              <a:t> </a:t>
            </a:r>
            <a:r>
              <a:rPr lang="hu-HU" dirty="0" err="1" smtClean="0"/>
              <a:t>colors</a:t>
            </a:r>
            <a:endParaRPr lang="en-US" dirty="0" smtClean="0"/>
          </a:p>
          <a:p>
            <a:r>
              <a:rPr lang="hu-HU" dirty="0" err="1" smtClean="0"/>
              <a:t>Without</a:t>
            </a:r>
            <a:r>
              <a:rPr lang="hu-HU" dirty="0" smtClean="0"/>
              <a:t> gamma </a:t>
            </a:r>
            <a:r>
              <a:rPr lang="hu-HU" dirty="0" err="1" smtClean="0"/>
              <a:t>correction</a:t>
            </a:r>
            <a:r>
              <a:rPr lang="hu-HU" dirty="0" smtClean="0"/>
              <a:t> we </a:t>
            </a:r>
            <a:r>
              <a:rPr lang="hu-HU" dirty="0" err="1" smtClean="0"/>
              <a:t>would</a:t>
            </a:r>
            <a:r>
              <a:rPr lang="hu-HU" dirty="0" smtClean="0"/>
              <a:t> </a:t>
            </a:r>
            <a:r>
              <a:rPr lang="hu-HU" dirty="0" err="1" smtClean="0"/>
              <a:t>use</a:t>
            </a:r>
            <a:r>
              <a:rPr lang="hu-HU" dirty="0" smtClean="0"/>
              <a:t> </a:t>
            </a:r>
            <a:r>
              <a:rPr lang="hu-HU" dirty="0" err="1" smtClean="0"/>
              <a:t>unnecessarily</a:t>
            </a:r>
            <a:r>
              <a:rPr lang="hu-HU" dirty="0" smtClean="0"/>
              <a:t> </a:t>
            </a:r>
            <a:r>
              <a:rPr lang="hu-HU" dirty="0" err="1" smtClean="0"/>
              <a:t>high</a:t>
            </a:r>
            <a:r>
              <a:rPr lang="hu-HU" dirty="0" smtClean="0"/>
              <a:t> </a:t>
            </a:r>
            <a:r>
              <a:rPr lang="hu-HU" dirty="0" err="1" smtClean="0"/>
              <a:t>precision</a:t>
            </a:r>
            <a:r>
              <a:rPr lang="hu-HU" dirty="0" smtClean="0"/>
              <a:t> </a:t>
            </a:r>
            <a:r>
              <a:rPr lang="hu-HU" dirty="0" err="1" smtClean="0"/>
              <a:t>for</a:t>
            </a:r>
            <a:r>
              <a:rPr lang="hu-HU" dirty="0" smtClean="0"/>
              <a:t> </a:t>
            </a:r>
            <a:r>
              <a:rPr lang="hu-HU" dirty="0" err="1" smtClean="0"/>
              <a:t>bright</a:t>
            </a:r>
            <a:r>
              <a:rPr lang="hu-HU" dirty="0" smtClean="0"/>
              <a:t> </a:t>
            </a:r>
            <a:r>
              <a:rPr lang="hu-HU" dirty="0" err="1" smtClean="0"/>
              <a:t>colors</a:t>
            </a:r>
            <a:endParaRPr lang="hu-HU" dirty="0"/>
          </a:p>
        </p:txBody>
      </p:sp>
      <p:pic>
        <p:nvPicPr>
          <p:cNvPr id="4" name="Kép 3"/>
          <p:cNvPicPr>
            <a:picLocks noChangeAspect="1"/>
          </p:cNvPicPr>
          <p:nvPr/>
        </p:nvPicPr>
        <p:blipFill>
          <a:blip r:embed="rId2"/>
          <a:stretch>
            <a:fillRect/>
          </a:stretch>
        </p:blipFill>
        <p:spPr>
          <a:xfrm>
            <a:off x="5434316" y="1519635"/>
            <a:ext cx="3000071" cy="2695376"/>
          </a:xfrm>
          <a:prstGeom prst="rect">
            <a:avLst/>
          </a:prstGeom>
        </p:spPr>
      </p:pic>
      <p:pic>
        <p:nvPicPr>
          <p:cNvPr id="5" name="Kép 4"/>
          <p:cNvPicPr>
            <a:picLocks noChangeAspect="1"/>
          </p:cNvPicPr>
          <p:nvPr/>
        </p:nvPicPr>
        <p:blipFill>
          <a:blip r:embed="rId3"/>
          <a:stretch>
            <a:fillRect/>
          </a:stretch>
        </p:blipFill>
        <p:spPr>
          <a:xfrm>
            <a:off x="8658527" y="3481586"/>
            <a:ext cx="3000071" cy="2695377"/>
          </a:xfrm>
          <a:prstGeom prst="rect">
            <a:avLst/>
          </a:prstGeom>
        </p:spPr>
      </p:pic>
      <p:pic>
        <p:nvPicPr>
          <p:cNvPr id="6" name="Kép 5"/>
          <p:cNvPicPr>
            <a:picLocks noChangeAspect="1"/>
          </p:cNvPicPr>
          <p:nvPr/>
        </p:nvPicPr>
        <p:blipFill>
          <a:blip r:embed="rId4"/>
          <a:stretch>
            <a:fillRect/>
          </a:stretch>
        </p:blipFill>
        <p:spPr>
          <a:xfrm>
            <a:off x="8658527" y="531591"/>
            <a:ext cx="3000071" cy="2692237"/>
          </a:xfrm>
          <a:prstGeom prst="rect">
            <a:avLst/>
          </a:prstGeom>
        </p:spPr>
      </p:pic>
      <p:pic>
        <p:nvPicPr>
          <p:cNvPr id="8" name="Kép 7"/>
          <p:cNvPicPr>
            <a:picLocks noChangeAspect="1"/>
          </p:cNvPicPr>
          <p:nvPr/>
        </p:nvPicPr>
        <p:blipFill>
          <a:blip r:embed="rId5"/>
          <a:stretch>
            <a:fillRect/>
          </a:stretch>
        </p:blipFill>
        <p:spPr>
          <a:xfrm>
            <a:off x="6305701" y="873125"/>
            <a:ext cx="1085850" cy="457200"/>
          </a:xfrm>
          <a:prstGeom prst="rect">
            <a:avLst/>
          </a:prstGeom>
        </p:spPr>
      </p:pic>
      <p:pic>
        <p:nvPicPr>
          <p:cNvPr id="10" name="Kép 9"/>
          <p:cNvPicPr>
            <a:picLocks noChangeAspect="1"/>
          </p:cNvPicPr>
          <p:nvPr/>
        </p:nvPicPr>
        <p:blipFill>
          <a:blip r:embed="rId6"/>
          <a:stretch>
            <a:fillRect/>
          </a:stretch>
        </p:blipFill>
        <p:spPr>
          <a:xfrm>
            <a:off x="5714558" y="4324350"/>
            <a:ext cx="2439587" cy="2433637"/>
          </a:xfrm>
          <a:prstGeom prst="rect">
            <a:avLst/>
          </a:prstGeom>
        </p:spPr>
      </p:pic>
      <p:pic>
        <p:nvPicPr>
          <p:cNvPr id="11" name="Kép 10"/>
          <p:cNvPicPr>
            <a:picLocks noChangeAspect="1"/>
          </p:cNvPicPr>
          <p:nvPr/>
        </p:nvPicPr>
        <p:blipFill>
          <a:blip r:embed="rId7"/>
          <a:stretch>
            <a:fillRect/>
          </a:stretch>
        </p:blipFill>
        <p:spPr>
          <a:xfrm>
            <a:off x="857775" y="1330325"/>
            <a:ext cx="3886200" cy="800100"/>
          </a:xfrm>
          <a:prstGeom prst="rect">
            <a:avLst/>
          </a:prstGeom>
        </p:spPr>
      </p:pic>
    </p:spTree>
    <p:extLst>
      <p:ext uri="{BB962C8B-B14F-4D97-AF65-F5344CB8AC3E}">
        <p14:creationId xmlns:p14="http://schemas.microsoft.com/office/powerpoint/2010/main" val="414261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Gamma </a:t>
            </a:r>
            <a:r>
              <a:rPr lang="hu-HU" dirty="0" err="1" smtClean="0"/>
              <a:t>correction</a:t>
            </a:r>
            <a:r>
              <a:rPr lang="hu-HU" dirty="0" smtClean="0"/>
              <a:t> – </a:t>
            </a:r>
            <a:r>
              <a:rPr lang="hu-HU" dirty="0" err="1" smtClean="0"/>
              <a:t>Unity</a:t>
            </a:r>
            <a:endParaRPr lang="en-US" dirty="0"/>
          </a:p>
        </p:txBody>
      </p:sp>
      <p:sp>
        <p:nvSpPr>
          <p:cNvPr id="3" name="Tartalom helye 2"/>
          <p:cNvSpPr>
            <a:spLocks noGrp="1"/>
          </p:cNvSpPr>
          <p:nvPr>
            <p:ph idx="1"/>
          </p:nvPr>
        </p:nvSpPr>
        <p:spPr/>
        <p:txBody>
          <a:bodyPr/>
          <a:lstStyle/>
          <a:p>
            <a:r>
              <a:rPr lang="hu-HU" dirty="0" smtClean="0"/>
              <a:t>Image </a:t>
            </a:r>
            <a:r>
              <a:rPr lang="hu-HU" dirty="0" err="1" smtClean="0"/>
              <a:t>files</a:t>
            </a:r>
            <a:r>
              <a:rPr lang="hu-HU" dirty="0" smtClean="0"/>
              <a:t> </a:t>
            </a:r>
            <a:r>
              <a:rPr lang="hu-HU" dirty="0" err="1" smtClean="0"/>
              <a:t>are</a:t>
            </a:r>
            <a:r>
              <a:rPr lang="hu-HU" dirty="0" smtClean="0"/>
              <a:t> </a:t>
            </a:r>
            <a:r>
              <a:rPr lang="hu-HU" dirty="0" err="1" smtClean="0"/>
              <a:t>usually</a:t>
            </a:r>
            <a:r>
              <a:rPr lang="hu-HU" dirty="0" smtClean="0"/>
              <a:t> gamma </a:t>
            </a:r>
            <a:r>
              <a:rPr lang="hu-HU" dirty="0" err="1" smtClean="0"/>
              <a:t>corrected</a:t>
            </a:r>
            <a:endParaRPr lang="hu-HU" dirty="0" smtClean="0"/>
          </a:p>
          <a:p>
            <a:pPr lvl="1"/>
            <a:r>
              <a:rPr lang="hu-HU" dirty="0" smtClean="0"/>
              <a:t>Most image </a:t>
            </a:r>
            <a:r>
              <a:rPr lang="hu-HU" dirty="0" err="1" smtClean="0"/>
              <a:t>files</a:t>
            </a:r>
            <a:r>
              <a:rPr lang="hu-HU" dirty="0" smtClean="0"/>
              <a:t> </a:t>
            </a:r>
            <a:r>
              <a:rPr lang="hu-HU" dirty="0" err="1" smtClean="0"/>
              <a:t>on</a:t>
            </a:r>
            <a:r>
              <a:rPr lang="hu-HU" dirty="0" smtClean="0"/>
              <a:t> </a:t>
            </a:r>
            <a:r>
              <a:rPr lang="hu-HU" dirty="0" err="1" smtClean="0"/>
              <a:t>the</a:t>
            </a:r>
            <a:r>
              <a:rPr lang="hu-HU" dirty="0" smtClean="0"/>
              <a:t> internet </a:t>
            </a:r>
            <a:r>
              <a:rPr lang="hu-HU" dirty="0" err="1" smtClean="0"/>
              <a:t>are</a:t>
            </a:r>
            <a:r>
              <a:rPr lang="hu-HU" dirty="0" smtClean="0"/>
              <a:t> in </a:t>
            </a:r>
            <a:r>
              <a:rPr lang="hu-HU" dirty="0" err="1" smtClean="0"/>
              <a:t>sRGB</a:t>
            </a:r>
            <a:r>
              <a:rPr lang="hu-HU" dirty="0" smtClean="0"/>
              <a:t> </a:t>
            </a:r>
            <a:r>
              <a:rPr lang="hu-HU" dirty="0" err="1" smtClean="0"/>
              <a:t>space</a:t>
            </a:r>
            <a:r>
              <a:rPr lang="hu-HU" dirty="0" smtClean="0"/>
              <a:t>, </a:t>
            </a:r>
            <a:r>
              <a:rPr lang="hu-HU" dirty="0" err="1" smtClean="0"/>
              <a:t>which</a:t>
            </a:r>
            <a:r>
              <a:rPr lang="hu-HU" dirty="0" smtClean="0"/>
              <a:t> </a:t>
            </a:r>
            <a:r>
              <a:rPr lang="hu-HU" dirty="0" err="1" smtClean="0"/>
              <a:t>uses</a:t>
            </a:r>
            <a:r>
              <a:rPr lang="hu-HU" dirty="0" smtClean="0"/>
              <a:t> </a:t>
            </a:r>
            <a:r>
              <a:rPr lang="hu-HU" dirty="0" smtClean="0">
                <a:sym typeface="Symbol" panose="05050102010706020507" pitchFamily="18" charset="2"/>
              </a:rPr>
              <a:t> = 2.4</a:t>
            </a:r>
          </a:p>
          <a:p>
            <a:pPr lvl="1"/>
            <a:r>
              <a:rPr lang="hu-HU" dirty="0" smtClean="0">
                <a:sym typeface="Symbol" panose="05050102010706020507" pitchFamily="18" charset="2"/>
              </a:rPr>
              <a:t>Image </a:t>
            </a:r>
            <a:r>
              <a:rPr lang="hu-HU" dirty="0" err="1" smtClean="0">
                <a:sym typeface="Symbol" panose="05050102010706020507" pitchFamily="18" charset="2"/>
              </a:rPr>
              <a:t>processing</a:t>
            </a:r>
            <a:r>
              <a:rPr lang="hu-HU" dirty="0" smtClean="0">
                <a:sym typeface="Symbol" panose="05050102010706020507" pitchFamily="18" charset="2"/>
              </a:rPr>
              <a:t> </a:t>
            </a:r>
            <a:r>
              <a:rPr lang="hu-HU" dirty="0" err="1" smtClean="0">
                <a:sym typeface="Symbol" panose="05050102010706020507" pitchFamily="18" charset="2"/>
              </a:rPr>
              <a:t>methods</a:t>
            </a:r>
            <a:r>
              <a:rPr lang="hu-HU" dirty="0" smtClean="0">
                <a:sym typeface="Symbol" panose="05050102010706020507" pitchFamily="18" charset="2"/>
              </a:rPr>
              <a:t> </a:t>
            </a:r>
            <a:r>
              <a:rPr lang="hu-HU" dirty="0" err="1" smtClean="0">
                <a:sym typeface="Symbol" panose="05050102010706020507" pitchFamily="18" charset="2"/>
              </a:rPr>
              <a:t>assume</a:t>
            </a:r>
            <a:r>
              <a:rPr lang="hu-HU" dirty="0" smtClean="0">
                <a:sym typeface="Symbol" panose="05050102010706020507" pitchFamily="18" charset="2"/>
              </a:rPr>
              <a:t> </a:t>
            </a:r>
            <a:r>
              <a:rPr lang="hu-HU" b="1" dirty="0" err="1" smtClean="0">
                <a:sym typeface="Symbol" panose="05050102010706020507" pitchFamily="18" charset="2"/>
              </a:rPr>
              <a:t>linear</a:t>
            </a:r>
            <a:r>
              <a:rPr lang="hu-HU" b="1" dirty="0" smtClean="0">
                <a:sym typeface="Symbol" panose="05050102010706020507" pitchFamily="18" charset="2"/>
              </a:rPr>
              <a:t> </a:t>
            </a:r>
            <a:r>
              <a:rPr lang="hu-HU" dirty="0" smtClean="0">
                <a:sym typeface="Symbol" panose="05050102010706020507" pitchFamily="18" charset="2"/>
              </a:rPr>
              <a:t>RGB </a:t>
            </a:r>
            <a:r>
              <a:rPr lang="hu-HU" dirty="0" err="1" smtClean="0">
                <a:sym typeface="Symbol" panose="05050102010706020507" pitchFamily="18" charset="2"/>
              </a:rPr>
              <a:t>space</a:t>
            </a:r>
            <a:endParaRPr lang="hu-HU" dirty="0" smtClean="0">
              <a:sym typeface="Symbol" panose="05050102010706020507" pitchFamily="18" charset="2"/>
            </a:endParaRPr>
          </a:p>
          <a:p>
            <a:r>
              <a:rPr lang="hu-HU" dirty="0" smtClean="0">
                <a:sym typeface="Symbol" panose="05050102010706020507" pitchFamily="18" charset="2"/>
              </a:rPr>
              <a:t>In </a:t>
            </a:r>
            <a:r>
              <a:rPr lang="hu-HU" dirty="0" err="1" smtClean="0">
                <a:sym typeface="Symbol" panose="05050102010706020507" pitchFamily="18" charset="2"/>
              </a:rPr>
              <a:t>Unity</a:t>
            </a:r>
            <a:r>
              <a:rPr lang="hu-HU" dirty="0" smtClean="0">
                <a:sym typeface="Symbol" panose="05050102010706020507" pitchFamily="18" charset="2"/>
              </a:rPr>
              <a:t>, </a:t>
            </a:r>
            <a:r>
              <a:rPr lang="hu-HU" dirty="0" err="1" smtClean="0">
                <a:sym typeface="Symbol" panose="05050102010706020507" pitchFamily="18" charset="2"/>
              </a:rPr>
              <a:t>when</a:t>
            </a:r>
            <a:r>
              <a:rPr lang="hu-HU" dirty="0" smtClean="0">
                <a:sym typeface="Symbol" panose="05050102010706020507" pitchFamily="18" charset="2"/>
              </a:rPr>
              <a:t> </a:t>
            </a:r>
            <a:r>
              <a:rPr lang="hu-HU" dirty="0" err="1" smtClean="0">
                <a:sym typeface="Symbol" panose="05050102010706020507" pitchFamily="18" charset="2"/>
              </a:rPr>
              <a:t>loading</a:t>
            </a:r>
            <a:r>
              <a:rPr lang="hu-HU" dirty="0" smtClean="0">
                <a:sym typeface="Symbol" panose="05050102010706020507" pitchFamily="18" charset="2"/>
              </a:rPr>
              <a:t> an image (</a:t>
            </a:r>
            <a:r>
              <a:rPr lang="hu-HU" dirty="0" err="1" smtClean="0">
                <a:sym typeface="Symbol" panose="05050102010706020507" pitchFamily="18" charset="2"/>
              </a:rPr>
              <a:t>texture</a:t>
            </a:r>
            <a:r>
              <a:rPr lang="hu-HU" dirty="0" smtClean="0">
                <a:sym typeface="Symbol" panose="05050102010706020507" pitchFamily="18" charset="2"/>
              </a:rPr>
              <a:t>) we </a:t>
            </a:r>
            <a:r>
              <a:rPr lang="hu-HU" dirty="0" err="1" smtClean="0">
                <a:sym typeface="Symbol" panose="05050102010706020507" pitchFamily="18" charset="2"/>
              </a:rPr>
              <a:t>can</a:t>
            </a:r>
            <a:r>
              <a:rPr lang="hu-HU" dirty="0" smtClean="0">
                <a:sym typeface="Symbol" panose="05050102010706020507" pitchFamily="18" charset="2"/>
              </a:rPr>
              <a:t> </a:t>
            </a:r>
            <a:r>
              <a:rPr lang="hu-HU" dirty="0" err="1" smtClean="0">
                <a:sym typeface="Symbol" panose="05050102010706020507" pitchFamily="18" charset="2"/>
              </a:rPr>
              <a:t>select</a:t>
            </a:r>
            <a:r>
              <a:rPr lang="hu-HU" dirty="0" smtClean="0">
                <a:sym typeface="Symbol" panose="05050102010706020507" pitchFamily="18" charset="2"/>
              </a:rPr>
              <a:t> </a:t>
            </a:r>
            <a:r>
              <a:rPr lang="hu-HU" dirty="0" err="1" smtClean="0">
                <a:sym typeface="Symbol" panose="05050102010706020507" pitchFamily="18" charset="2"/>
              </a:rPr>
              <a:t>whether</a:t>
            </a:r>
            <a:r>
              <a:rPr lang="hu-HU" dirty="0" smtClean="0">
                <a:sym typeface="Symbol" panose="05050102010706020507" pitchFamily="18" charset="2"/>
              </a:rPr>
              <a:t> </a:t>
            </a:r>
            <a:r>
              <a:rPr lang="hu-HU" dirty="0" err="1" smtClean="0">
                <a:sym typeface="Symbol" panose="05050102010706020507" pitchFamily="18" charset="2"/>
              </a:rPr>
              <a:t>our</a:t>
            </a:r>
            <a:r>
              <a:rPr lang="hu-HU" dirty="0" smtClean="0">
                <a:sym typeface="Symbol" panose="05050102010706020507" pitchFamily="18" charset="2"/>
              </a:rPr>
              <a:t> file had gamma </a:t>
            </a:r>
            <a:r>
              <a:rPr lang="hu-HU" dirty="0" err="1" smtClean="0">
                <a:sym typeface="Symbol" panose="05050102010706020507" pitchFamily="18" charset="2"/>
              </a:rPr>
              <a:t>correction</a:t>
            </a:r>
            <a:r>
              <a:rPr lang="hu-HU" dirty="0" smtClean="0">
                <a:sym typeface="Symbol" panose="05050102010706020507" pitchFamily="18" charset="2"/>
              </a:rPr>
              <a:t> </a:t>
            </a:r>
            <a:r>
              <a:rPr lang="hu-HU" dirty="0" err="1" smtClean="0">
                <a:sym typeface="Symbol" panose="05050102010706020507" pitchFamily="18" charset="2"/>
              </a:rPr>
              <a:t>or</a:t>
            </a:r>
            <a:r>
              <a:rPr lang="hu-HU" dirty="0" smtClean="0">
                <a:sym typeface="Symbol" panose="05050102010706020507" pitchFamily="18" charset="2"/>
              </a:rPr>
              <a:t> </a:t>
            </a:r>
            <a:r>
              <a:rPr lang="hu-HU" dirty="0" err="1" smtClean="0">
                <a:sym typeface="Symbol" panose="05050102010706020507" pitchFamily="18" charset="2"/>
              </a:rPr>
              <a:t>not</a:t>
            </a:r>
            <a:endParaRPr lang="hu-HU" dirty="0" smtClean="0">
              <a:sym typeface="Symbol" panose="05050102010706020507" pitchFamily="18" charset="2"/>
            </a:endParaRPr>
          </a:p>
          <a:p>
            <a:pPr lvl="1"/>
            <a:r>
              <a:rPr lang="hu-HU" dirty="0" err="1" smtClean="0">
                <a:sym typeface="Symbol" panose="05050102010706020507" pitchFamily="18" charset="2"/>
              </a:rPr>
              <a:t>Default</a:t>
            </a:r>
            <a:r>
              <a:rPr lang="hu-HU" dirty="0" smtClean="0">
                <a:sym typeface="Symbol" panose="05050102010706020507" pitchFamily="18" charset="2"/>
              </a:rPr>
              <a:t>: </a:t>
            </a:r>
            <a:r>
              <a:rPr lang="hu-HU" dirty="0" err="1" smtClean="0">
                <a:sym typeface="Symbol" panose="05050102010706020507" pitchFamily="18" charset="2"/>
              </a:rPr>
              <a:t>sRGB</a:t>
            </a:r>
            <a:r>
              <a:rPr lang="hu-HU" dirty="0" smtClean="0">
                <a:sym typeface="Symbol" panose="05050102010706020507" pitchFamily="18" charset="2"/>
              </a:rPr>
              <a:t> (gamma </a:t>
            </a:r>
            <a:r>
              <a:rPr lang="hu-HU" dirty="0" err="1" smtClean="0">
                <a:sym typeface="Symbol" panose="05050102010706020507" pitchFamily="18" charset="2"/>
              </a:rPr>
              <a:t>corrected</a:t>
            </a:r>
            <a:r>
              <a:rPr lang="hu-HU" dirty="0" smtClean="0">
                <a:sym typeface="Symbol" panose="05050102010706020507" pitchFamily="18" charset="2"/>
              </a:rPr>
              <a:t>), </a:t>
            </a:r>
            <a:r>
              <a:rPr lang="hu-HU" dirty="0" err="1" smtClean="0">
                <a:sym typeface="Symbol" panose="05050102010706020507" pitchFamily="18" charset="2"/>
              </a:rPr>
              <a:t>so</a:t>
            </a:r>
            <a:r>
              <a:rPr lang="hu-HU" dirty="0" smtClean="0">
                <a:sym typeface="Symbol" panose="05050102010706020507" pitchFamily="18" charset="2"/>
              </a:rPr>
              <a:t> no </a:t>
            </a:r>
            <a:r>
              <a:rPr lang="hu-HU" dirty="0" err="1" smtClean="0">
                <a:sym typeface="Symbol" panose="05050102010706020507" pitchFamily="18" charset="2"/>
              </a:rPr>
              <a:t>need</a:t>
            </a:r>
            <a:r>
              <a:rPr lang="hu-HU" dirty="0" smtClean="0">
                <a:sym typeface="Symbol" panose="05050102010706020507" pitchFamily="18" charset="2"/>
              </a:rPr>
              <a:t> </a:t>
            </a:r>
            <a:r>
              <a:rPr lang="hu-HU" dirty="0" err="1" smtClean="0">
                <a:sym typeface="Symbol" panose="05050102010706020507" pitchFamily="18" charset="2"/>
              </a:rPr>
              <a:t>to</a:t>
            </a:r>
            <a:r>
              <a:rPr lang="hu-HU" dirty="0" smtClean="0">
                <a:sym typeface="Symbol" panose="05050102010706020507" pitchFamily="18" charset="2"/>
              </a:rPr>
              <a:t> </a:t>
            </a:r>
            <a:r>
              <a:rPr lang="hu-HU" dirty="0" err="1" smtClean="0">
                <a:sym typeface="Symbol" panose="05050102010706020507" pitchFamily="18" charset="2"/>
              </a:rPr>
              <a:t>change</a:t>
            </a:r>
            <a:r>
              <a:rPr lang="hu-HU" dirty="0" smtClean="0">
                <a:sym typeface="Symbol" panose="05050102010706020507" pitchFamily="18" charset="2"/>
              </a:rPr>
              <a:t> it </a:t>
            </a:r>
            <a:r>
              <a:rPr lang="hu-HU" dirty="0" err="1" smtClean="0">
                <a:sym typeface="Symbol" panose="05050102010706020507" pitchFamily="18" charset="2"/>
              </a:rPr>
              <a:t>if</a:t>
            </a:r>
            <a:r>
              <a:rPr lang="hu-HU" dirty="0" smtClean="0">
                <a:sym typeface="Symbol" panose="05050102010706020507" pitchFamily="18" charset="2"/>
              </a:rPr>
              <a:t> </a:t>
            </a:r>
            <a:r>
              <a:rPr lang="hu-HU" dirty="0" err="1" smtClean="0">
                <a:sym typeface="Symbol" panose="05050102010706020507" pitchFamily="18" charset="2"/>
              </a:rPr>
              <a:t>you</a:t>
            </a:r>
            <a:r>
              <a:rPr lang="hu-HU" dirty="0" smtClean="0">
                <a:sym typeface="Symbol" panose="05050102010706020507" pitchFamily="18" charset="2"/>
              </a:rPr>
              <a:t> </a:t>
            </a:r>
            <a:r>
              <a:rPr lang="hu-HU" dirty="0" err="1" smtClean="0">
                <a:sym typeface="Symbol" panose="05050102010706020507" pitchFamily="18" charset="2"/>
              </a:rPr>
              <a:t>use</a:t>
            </a:r>
            <a:r>
              <a:rPr lang="hu-HU" dirty="0" smtClean="0">
                <a:sym typeface="Symbol" panose="05050102010706020507" pitchFamily="18" charset="2"/>
              </a:rPr>
              <a:t> a </a:t>
            </a:r>
            <a:r>
              <a:rPr lang="hu-HU" dirty="0" err="1" smtClean="0">
                <a:sym typeface="Symbol" panose="05050102010706020507" pitchFamily="18" charset="2"/>
              </a:rPr>
              <a:t>regular</a:t>
            </a:r>
            <a:r>
              <a:rPr lang="hu-HU" dirty="0" smtClean="0">
                <a:sym typeface="Symbol" panose="05050102010706020507" pitchFamily="18" charset="2"/>
              </a:rPr>
              <a:t> image file</a:t>
            </a:r>
            <a:endParaRPr lang="en-US" dirty="0"/>
          </a:p>
        </p:txBody>
      </p:sp>
      <p:pic>
        <p:nvPicPr>
          <p:cNvPr id="4" name="Kép 3"/>
          <p:cNvPicPr>
            <a:picLocks noChangeAspect="1"/>
          </p:cNvPicPr>
          <p:nvPr/>
        </p:nvPicPr>
        <p:blipFill>
          <a:blip r:embed="rId2"/>
          <a:stretch>
            <a:fillRect/>
          </a:stretch>
        </p:blipFill>
        <p:spPr>
          <a:xfrm>
            <a:off x="3421380" y="4668203"/>
            <a:ext cx="4800600" cy="1714500"/>
          </a:xfrm>
          <a:prstGeom prst="rect">
            <a:avLst/>
          </a:prstGeom>
        </p:spPr>
      </p:pic>
      <p:sp>
        <p:nvSpPr>
          <p:cNvPr id="5" name="Téglalap 4"/>
          <p:cNvSpPr/>
          <p:nvPr/>
        </p:nvSpPr>
        <p:spPr>
          <a:xfrm>
            <a:off x="3371850" y="5737860"/>
            <a:ext cx="2320290" cy="32004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695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Gamma </a:t>
            </a:r>
            <a:r>
              <a:rPr lang="hu-HU" dirty="0" err="1" smtClean="0"/>
              <a:t>correction</a:t>
            </a:r>
            <a:r>
              <a:rPr lang="hu-HU" dirty="0" smtClean="0"/>
              <a:t> – </a:t>
            </a:r>
            <a:r>
              <a:rPr lang="hu-HU" dirty="0" err="1" smtClean="0"/>
              <a:t>Unity</a:t>
            </a:r>
            <a:endParaRPr lang="en-US" dirty="0"/>
          </a:p>
        </p:txBody>
      </p:sp>
      <p:sp>
        <p:nvSpPr>
          <p:cNvPr id="3" name="Tartalom helye 2"/>
          <p:cNvSpPr>
            <a:spLocks noGrp="1"/>
          </p:cNvSpPr>
          <p:nvPr>
            <p:ph idx="1"/>
          </p:nvPr>
        </p:nvSpPr>
        <p:spPr/>
        <p:txBody>
          <a:bodyPr/>
          <a:lstStyle/>
          <a:p>
            <a:r>
              <a:rPr lang="hu-HU" dirty="0" err="1" smtClean="0"/>
              <a:t>Textures</a:t>
            </a:r>
            <a:r>
              <a:rPr lang="hu-HU" dirty="0" smtClean="0"/>
              <a:t> </a:t>
            </a:r>
            <a:r>
              <a:rPr lang="hu-HU" dirty="0" err="1" smtClean="0"/>
              <a:t>are</a:t>
            </a:r>
            <a:r>
              <a:rPr lang="hu-HU" dirty="0" smtClean="0"/>
              <a:t> </a:t>
            </a:r>
            <a:r>
              <a:rPr lang="hu-HU" dirty="0" err="1" smtClean="0"/>
              <a:t>stored</a:t>
            </a:r>
            <a:r>
              <a:rPr lang="hu-HU" dirty="0" smtClean="0"/>
              <a:t> in gamma </a:t>
            </a:r>
            <a:r>
              <a:rPr lang="hu-HU" dirty="0" err="1" smtClean="0"/>
              <a:t>color</a:t>
            </a:r>
            <a:r>
              <a:rPr lang="hu-HU" dirty="0" smtClean="0"/>
              <a:t> </a:t>
            </a:r>
            <a:r>
              <a:rPr lang="hu-HU" dirty="0" err="1" smtClean="0"/>
              <a:t>spaces</a:t>
            </a:r>
            <a:r>
              <a:rPr lang="hu-HU" dirty="0" smtClean="0"/>
              <a:t>, </a:t>
            </a:r>
            <a:r>
              <a:rPr lang="hu-HU" dirty="0" err="1" smtClean="0"/>
              <a:t>but</a:t>
            </a:r>
            <a:r>
              <a:rPr lang="hu-HU" dirty="0" smtClean="0"/>
              <a:t> image </a:t>
            </a:r>
            <a:r>
              <a:rPr lang="hu-HU" dirty="0" err="1" smtClean="0"/>
              <a:t>processing</a:t>
            </a:r>
            <a:r>
              <a:rPr lang="hu-HU" dirty="0" smtClean="0"/>
              <a:t> in </a:t>
            </a:r>
            <a:r>
              <a:rPr lang="hu-HU" dirty="0" err="1" smtClean="0"/>
              <a:t>the</a:t>
            </a:r>
            <a:r>
              <a:rPr lang="hu-HU" dirty="0" smtClean="0"/>
              <a:t> </a:t>
            </a:r>
            <a:r>
              <a:rPr lang="hu-HU" dirty="0" err="1" smtClean="0"/>
              <a:t>shaders</a:t>
            </a:r>
            <a:r>
              <a:rPr lang="hu-HU" dirty="0" smtClean="0"/>
              <a:t> </a:t>
            </a:r>
            <a:r>
              <a:rPr lang="hu-HU" dirty="0" err="1" smtClean="0"/>
              <a:t>should</a:t>
            </a:r>
            <a:r>
              <a:rPr lang="hu-HU" dirty="0" smtClean="0"/>
              <a:t> be </a:t>
            </a:r>
            <a:r>
              <a:rPr lang="hu-HU" dirty="0" err="1" smtClean="0"/>
              <a:t>computed</a:t>
            </a:r>
            <a:r>
              <a:rPr lang="hu-HU" dirty="0" smtClean="0"/>
              <a:t> in </a:t>
            </a:r>
            <a:r>
              <a:rPr lang="hu-HU" dirty="0" err="1" smtClean="0"/>
              <a:t>linear</a:t>
            </a:r>
            <a:r>
              <a:rPr lang="hu-HU" dirty="0" smtClean="0"/>
              <a:t> </a:t>
            </a:r>
            <a:r>
              <a:rPr lang="hu-HU" dirty="0" err="1" smtClean="0"/>
              <a:t>color</a:t>
            </a:r>
            <a:r>
              <a:rPr lang="hu-HU" dirty="0" smtClean="0"/>
              <a:t> </a:t>
            </a:r>
            <a:r>
              <a:rPr lang="hu-HU" dirty="0" err="1" smtClean="0"/>
              <a:t>space</a:t>
            </a:r>
            <a:endParaRPr lang="hu-HU" dirty="0" smtClean="0"/>
          </a:p>
          <a:p>
            <a:r>
              <a:rPr lang="hu-HU" dirty="0" smtClean="0"/>
              <a:t>We </a:t>
            </a:r>
            <a:r>
              <a:rPr lang="hu-HU" dirty="0" err="1" smtClean="0"/>
              <a:t>can</a:t>
            </a:r>
            <a:r>
              <a:rPr lang="hu-HU" dirty="0" smtClean="0"/>
              <a:t> </a:t>
            </a:r>
            <a:r>
              <a:rPr lang="hu-HU" dirty="0" err="1" smtClean="0"/>
              <a:t>tell</a:t>
            </a:r>
            <a:r>
              <a:rPr lang="hu-HU" dirty="0" smtClean="0"/>
              <a:t> </a:t>
            </a:r>
            <a:r>
              <a:rPr lang="hu-HU" dirty="0" err="1" smtClean="0"/>
              <a:t>Unity</a:t>
            </a:r>
            <a:r>
              <a:rPr lang="hu-HU" dirty="0" smtClean="0"/>
              <a:t> </a:t>
            </a:r>
            <a:r>
              <a:rPr lang="hu-HU" dirty="0" err="1" smtClean="0"/>
              <a:t>to</a:t>
            </a:r>
            <a:r>
              <a:rPr lang="hu-HU" dirty="0" smtClean="0"/>
              <a:t> </a:t>
            </a:r>
            <a:r>
              <a:rPr lang="hu-HU" dirty="0" err="1" smtClean="0"/>
              <a:t>automatically</a:t>
            </a:r>
            <a:r>
              <a:rPr lang="hu-HU" dirty="0" smtClean="0"/>
              <a:t> </a:t>
            </a:r>
            <a:r>
              <a:rPr lang="hu-HU" dirty="0" err="1" smtClean="0"/>
              <a:t>do</a:t>
            </a:r>
            <a:r>
              <a:rPr lang="hu-HU" dirty="0" smtClean="0"/>
              <a:t> </a:t>
            </a:r>
            <a:r>
              <a:rPr lang="hu-HU" dirty="0" err="1" smtClean="0"/>
              <a:t>the</a:t>
            </a:r>
            <a:r>
              <a:rPr lang="hu-HU" dirty="0" smtClean="0"/>
              <a:t> </a:t>
            </a:r>
            <a:r>
              <a:rPr lang="hu-HU" dirty="0" err="1" smtClean="0"/>
              <a:t>sRGB</a:t>
            </a:r>
            <a:r>
              <a:rPr lang="hu-HU" dirty="0" smtClean="0"/>
              <a:t> → </a:t>
            </a:r>
            <a:r>
              <a:rPr lang="hu-HU" dirty="0" err="1" smtClean="0"/>
              <a:t>linear</a:t>
            </a:r>
            <a:r>
              <a:rPr lang="hu-HU" dirty="0" smtClean="0"/>
              <a:t> RGB conversion </a:t>
            </a:r>
            <a:r>
              <a:rPr lang="hu-HU" dirty="0" err="1" smtClean="0"/>
              <a:t>when</a:t>
            </a:r>
            <a:r>
              <a:rPr lang="hu-HU" dirty="0" smtClean="0"/>
              <a:t> </a:t>
            </a:r>
            <a:r>
              <a:rPr lang="hu-HU" dirty="0" err="1" smtClean="0"/>
              <a:t>sampling</a:t>
            </a:r>
            <a:r>
              <a:rPr lang="hu-HU" dirty="0" smtClean="0"/>
              <a:t> </a:t>
            </a:r>
            <a:r>
              <a:rPr lang="hu-HU" dirty="0" err="1" smtClean="0"/>
              <a:t>from</a:t>
            </a:r>
            <a:r>
              <a:rPr lang="hu-HU" dirty="0" smtClean="0"/>
              <a:t> </a:t>
            </a:r>
            <a:r>
              <a:rPr lang="hu-HU" dirty="0" err="1" smtClean="0"/>
              <a:t>the</a:t>
            </a:r>
            <a:r>
              <a:rPr lang="hu-HU" dirty="0" smtClean="0"/>
              <a:t> </a:t>
            </a:r>
            <a:r>
              <a:rPr lang="hu-HU" dirty="0" err="1" smtClean="0"/>
              <a:t>texture</a:t>
            </a:r>
            <a:endParaRPr lang="hu-HU" dirty="0" smtClean="0"/>
          </a:p>
          <a:p>
            <a:pPr lvl="1"/>
            <a:r>
              <a:rPr lang="hu-HU" dirty="0" smtClean="0"/>
              <a:t>Edit </a:t>
            </a:r>
            <a:r>
              <a:rPr lang="hu-HU" dirty="0" err="1" smtClean="0"/>
              <a:t>menu</a:t>
            </a:r>
            <a:r>
              <a:rPr lang="hu-HU" dirty="0" smtClean="0"/>
              <a:t> → Project </a:t>
            </a:r>
            <a:r>
              <a:rPr lang="hu-HU" dirty="0" err="1" smtClean="0"/>
              <a:t>settings</a:t>
            </a:r>
            <a:r>
              <a:rPr lang="hu-HU" dirty="0" smtClean="0"/>
              <a:t> → </a:t>
            </a:r>
            <a:r>
              <a:rPr lang="hu-HU" dirty="0" err="1" smtClean="0"/>
              <a:t>Other</a:t>
            </a:r>
            <a:r>
              <a:rPr lang="hu-HU" dirty="0" smtClean="0"/>
              <a:t> </a:t>
            </a:r>
            <a:r>
              <a:rPr lang="hu-HU" dirty="0" err="1" smtClean="0"/>
              <a:t>settings</a:t>
            </a:r>
            <a:r>
              <a:rPr lang="hu-HU" dirty="0" smtClean="0"/>
              <a:t> </a:t>
            </a:r>
            <a:r>
              <a:rPr lang="hu-HU" dirty="0" err="1" smtClean="0"/>
              <a:t>tab</a:t>
            </a:r>
            <a:endParaRPr lang="hu-HU" dirty="0" smtClean="0"/>
          </a:p>
          <a:p>
            <a:pPr lvl="1"/>
            <a:r>
              <a:rPr lang="hu-HU" dirty="0" err="1" smtClean="0"/>
              <a:t>When</a:t>
            </a:r>
            <a:r>
              <a:rPr lang="hu-HU" dirty="0" smtClean="0"/>
              <a:t> </a:t>
            </a:r>
            <a:r>
              <a:rPr lang="hu-HU" dirty="0" err="1" smtClean="0"/>
              <a:t>linear</a:t>
            </a:r>
            <a:r>
              <a:rPr lang="hu-HU" dirty="0" smtClean="0"/>
              <a:t> is </a:t>
            </a:r>
            <a:r>
              <a:rPr lang="hu-HU" dirty="0" err="1" smtClean="0"/>
              <a:t>set</a:t>
            </a:r>
            <a:r>
              <a:rPr lang="hu-HU" dirty="0" smtClean="0"/>
              <a:t>, no </a:t>
            </a:r>
            <a:r>
              <a:rPr lang="hu-HU" dirty="0" err="1" smtClean="0"/>
              <a:t>need</a:t>
            </a:r>
            <a:r>
              <a:rPr lang="hu-HU" dirty="0" smtClean="0"/>
              <a:t> </a:t>
            </a:r>
            <a:r>
              <a:rPr lang="hu-HU" dirty="0" err="1" smtClean="0"/>
              <a:t>to</a:t>
            </a:r>
            <a:r>
              <a:rPr lang="hu-HU" dirty="0" smtClean="0"/>
              <a:t> </a:t>
            </a:r>
            <a:r>
              <a:rPr lang="hu-HU" dirty="0" err="1" smtClean="0"/>
              <a:t>do</a:t>
            </a:r>
            <a:r>
              <a:rPr lang="hu-HU" dirty="0" smtClean="0"/>
              <a:t> </a:t>
            </a:r>
            <a:r>
              <a:rPr lang="hu-HU" dirty="0" err="1" smtClean="0"/>
              <a:t>anything</a:t>
            </a:r>
            <a:r>
              <a:rPr lang="hu-HU" dirty="0" smtClean="0"/>
              <a:t> in </a:t>
            </a:r>
            <a:r>
              <a:rPr lang="hu-HU" dirty="0" err="1" smtClean="0"/>
              <a:t>the</a:t>
            </a:r>
            <a:r>
              <a:rPr lang="hu-HU" dirty="0" smtClean="0"/>
              <a:t> </a:t>
            </a:r>
            <a:r>
              <a:rPr lang="hu-HU" dirty="0" err="1" smtClean="0"/>
              <a:t>shader</a:t>
            </a:r>
            <a:r>
              <a:rPr lang="hu-HU" dirty="0" smtClean="0"/>
              <a:t>, </a:t>
            </a:r>
            <a:r>
              <a:rPr lang="hu-HU" dirty="0" err="1" smtClean="0"/>
              <a:t>just</a:t>
            </a:r>
            <a:r>
              <a:rPr lang="hu-HU" dirty="0" smtClean="0"/>
              <a:t> </a:t>
            </a:r>
            <a:r>
              <a:rPr lang="hu-HU" dirty="0" err="1" smtClean="0"/>
              <a:t>read</a:t>
            </a:r>
            <a:r>
              <a:rPr lang="hu-HU" dirty="0" smtClean="0"/>
              <a:t> </a:t>
            </a:r>
            <a:r>
              <a:rPr lang="hu-HU" dirty="0" err="1" smtClean="0"/>
              <a:t>from</a:t>
            </a:r>
            <a:r>
              <a:rPr lang="hu-HU" dirty="0" smtClean="0"/>
              <a:t> </a:t>
            </a:r>
            <a:r>
              <a:rPr lang="hu-HU" dirty="0" err="1" smtClean="0"/>
              <a:t>the</a:t>
            </a:r>
            <a:r>
              <a:rPr lang="hu-HU" dirty="0" smtClean="0"/>
              <a:t> </a:t>
            </a:r>
            <a:r>
              <a:rPr lang="hu-HU" dirty="0" err="1" smtClean="0"/>
              <a:t>texture</a:t>
            </a:r>
            <a:r>
              <a:rPr lang="hu-HU" dirty="0" smtClean="0"/>
              <a:t> </a:t>
            </a:r>
            <a:r>
              <a:rPr lang="hu-HU" dirty="0" err="1" smtClean="0"/>
              <a:t>normally</a:t>
            </a:r>
            <a:r>
              <a:rPr lang="hu-HU" dirty="0" smtClean="0"/>
              <a:t>, </a:t>
            </a:r>
            <a:r>
              <a:rPr lang="hu-HU" dirty="0" err="1" smtClean="0"/>
              <a:t>values</a:t>
            </a:r>
            <a:r>
              <a:rPr lang="hu-HU" dirty="0" smtClean="0"/>
              <a:t> </a:t>
            </a:r>
            <a:r>
              <a:rPr lang="hu-HU" dirty="0" err="1" smtClean="0"/>
              <a:t>will</a:t>
            </a:r>
            <a:r>
              <a:rPr lang="hu-HU" dirty="0" smtClean="0"/>
              <a:t> be </a:t>
            </a:r>
            <a:r>
              <a:rPr lang="hu-HU" dirty="0" err="1" smtClean="0"/>
              <a:t>linear</a:t>
            </a:r>
            <a:endParaRPr lang="hu-HU" dirty="0" smtClean="0"/>
          </a:p>
        </p:txBody>
      </p:sp>
      <p:pic>
        <p:nvPicPr>
          <p:cNvPr id="11266" name="Picture 2" descr="Player settings showing the Color Space set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6256" y="4709159"/>
            <a:ext cx="3554074" cy="2035175"/>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4166256" y="5966460"/>
            <a:ext cx="3554074" cy="32004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392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Shading</a:t>
            </a:r>
            <a:r>
              <a:rPr lang="hu-HU" dirty="0" smtClean="0"/>
              <a:t> </a:t>
            </a:r>
            <a:r>
              <a:rPr lang="hu-HU" dirty="0" err="1" smtClean="0"/>
              <a:t>with</a:t>
            </a:r>
            <a:r>
              <a:rPr lang="hu-HU" dirty="0" smtClean="0"/>
              <a:t> gamma </a:t>
            </a:r>
            <a:r>
              <a:rPr lang="hu-HU" dirty="0" err="1" smtClean="0"/>
              <a:t>vs</a:t>
            </a:r>
            <a:r>
              <a:rPr lang="hu-HU" dirty="0" smtClean="0"/>
              <a:t> </a:t>
            </a:r>
            <a:r>
              <a:rPr lang="hu-HU" dirty="0" err="1" smtClean="0"/>
              <a:t>linear</a:t>
            </a:r>
            <a:r>
              <a:rPr lang="hu-HU" dirty="0" smtClean="0"/>
              <a:t> </a:t>
            </a:r>
            <a:r>
              <a:rPr lang="hu-HU" dirty="0" err="1" smtClean="0"/>
              <a:t>textures</a:t>
            </a:r>
            <a:endParaRPr lang="en-US" dirty="0"/>
          </a:p>
        </p:txBody>
      </p:sp>
      <p:sp>
        <p:nvSpPr>
          <p:cNvPr id="3" name="Tartalom helye 2"/>
          <p:cNvSpPr>
            <a:spLocks noGrp="1"/>
          </p:cNvSpPr>
          <p:nvPr>
            <p:ph idx="1"/>
          </p:nvPr>
        </p:nvSpPr>
        <p:spPr/>
        <p:txBody>
          <a:bodyPr/>
          <a:lstStyle/>
          <a:p>
            <a:endParaRPr lang="en-US"/>
          </a:p>
        </p:txBody>
      </p:sp>
      <p:pic>
        <p:nvPicPr>
          <p:cNvPr id="14338" name="Picture 2" descr="Infinite 3D Head Scan by Lee Perry-Smith, licensed under a Creative Commons Attribution 3.0 Unported License (available from www.ir-ltd.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76" y="1991201"/>
            <a:ext cx="5806934" cy="402018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op: Blending in linear color space produces expected blending results&lt;br/&gt;Bottom: Blending in gamma color space results in over-saturated and overly-bright bl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361" y="1690688"/>
            <a:ext cx="4506799" cy="4514056"/>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7229805" y="1711325"/>
            <a:ext cx="2622855" cy="369332"/>
          </a:xfrm>
          <a:prstGeom prst="rect">
            <a:avLst/>
          </a:prstGeom>
          <a:noFill/>
        </p:spPr>
        <p:txBody>
          <a:bodyPr wrap="square" rtlCol="0">
            <a:spAutoFit/>
          </a:bodyPr>
          <a:lstStyle/>
          <a:p>
            <a:r>
              <a:rPr lang="hu-HU" dirty="0" err="1" smtClean="0"/>
              <a:t>Linear</a:t>
            </a:r>
            <a:r>
              <a:rPr lang="hu-HU" dirty="0" smtClean="0"/>
              <a:t> </a:t>
            </a:r>
            <a:r>
              <a:rPr lang="hu-HU" dirty="0" err="1" smtClean="0"/>
              <a:t>space</a:t>
            </a:r>
            <a:r>
              <a:rPr lang="hu-HU" dirty="0" smtClean="0"/>
              <a:t>: </a:t>
            </a:r>
            <a:r>
              <a:rPr lang="hu-HU" dirty="0" err="1" smtClean="0"/>
              <a:t>correct</a:t>
            </a:r>
            <a:endParaRPr lang="en-US" dirty="0"/>
          </a:p>
        </p:txBody>
      </p:sp>
      <p:sp>
        <p:nvSpPr>
          <p:cNvPr id="8" name="Szövegdoboz 7"/>
          <p:cNvSpPr txBox="1"/>
          <p:nvPr/>
        </p:nvSpPr>
        <p:spPr>
          <a:xfrm>
            <a:off x="7229805" y="4001293"/>
            <a:ext cx="4364519" cy="369332"/>
          </a:xfrm>
          <a:prstGeom prst="rect">
            <a:avLst/>
          </a:prstGeom>
          <a:noFill/>
        </p:spPr>
        <p:txBody>
          <a:bodyPr wrap="square" rtlCol="0">
            <a:spAutoFit/>
          </a:bodyPr>
          <a:lstStyle/>
          <a:p>
            <a:r>
              <a:rPr lang="hu-HU" dirty="0" smtClean="0"/>
              <a:t>Gamma </a:t>
            </a:r>
            <a:r>
              <a:rPr lang="hu-HU" dirty="0" err="1" smtClean="0"/>
              <a:t>space</a:t>
            </a:r>
            <a:r>
              <a:rPr lang="hu-HU" dirty="0" smtClean="0"/>
              <a:t>: </a:t>
            </a:r>
            <a:r>
              <a:rPr lang="hu-HU" dirty="0" err="1" smtClean="0"/>
              <a:t>too</a:t>
            </a:r>
            <a:r>
              <a:rPr lang="hu-HU" dirty="0" smtClean="0"/>
              <a:t> </a:t>
            </a:r>
            <a:r>
              <a:rPr lang="hu-HU" dirty="0" err="1" smtClean="0"/>
              <a:t>bright</a:t>
            </a:r>
            <a:r>
              <a:rPr lang="hu-HU" dirty="0" smtClean="0"/>
              <a:t>, </a:t>
            </a:r>
            <a:r>
              <a:rPr lang="hu-HU" dirty="0" err="1" smtClean="0"/>
              <a:t>halo</a:t>
            </a:r>
            <a:r>
              <a:rPr lang="hu-HU" dirty="0" smtClean="0"/>
              <a:t> </a:t>
            </a:r>
            <a:r>
              <a:rPr lang="hu-HU" dirty="0" err="1" smtClean="0"/>
              <a:t>at</a:t>
            </a:r>
            <a:r>
              <a:rPr lang="hu-HU" dirty="0" smtClean="0"/>
              <a:t> </a:t>
            </a:r>
            <a:r>
              <a:rPr lang="hu-HU" dirty="0" err="1" smtClean="0"/>
              <a:t>transitions</a:t>
            </a:r>
            <a:endParaRPr lang="en-US" dirty="0"/>
          </a:p>
        </p:txBody>
      </p:sp>
      <p:sp>
        <p:nvSpPr>
          <p:cNvPr id="9" name="Szövegdoboz 8"/>
          <p:cNvSpPr txBox="1"/>
          <p:nvPr/>
        </p:nvSpPr>
        <p:spPr>
          <a:xfrm>
            <a:off x="2692388" y="6050289"/>
            <a:ext cx="1617509" cy="523220"/>
          </a:xfrm>
          <a:prstGeom prst="rect">
            <a:avLst/>
          </a:prstGeom>
          <a:noFill/>
        </p:spPr>
        <p:txBody>
          <a:bodyPr wrap="square" rtlCol="0">
            <a:spAutoFit/>
          </a:bodyPr>
          <a:lstStyle/>
          <a:p>
            <a:r>
              <a:rPr lang="hu-HU" sz="2800" dirty="0" err="1" smtClean="0"/>
              <a:t>Shading</a:t>
            </a:r>
            <a:endParaRPr lang="en-US" sz="2800" dirty="0"/>
          </a:p>
        </p:txBody>
      </p:sp>
      <p:sp>
        <p:nvSpPr>
          <p:cNvPr id="10" name="Szövegdoboz 9"/>
          <p:cNvSpPr txBox="1"/>
          <p:nvPr/>
        </p:nvSpPr>
        <p:spPr>
          <a:xfrm>
            <a:off x="8822678" y="6204744"/>
            <a:ext cx="1617509" cy="523220"/>
          </a:xfrm>
          <a:prstGeom prst="rect">
            <a:avLst/>
          </a:prstGeom>
          <a:noFill/>
        </p:spPr>
        <p:txBody>
          <a:bodyPr wrap="square" rtlCol="0">
            <a:spAutoFit/>
          </a:bodyPr>
          <a:lstStyle/>
          <a:p>
            <a:r>
              <a:rPr lang="hu-HU" sz="2800" dirty="0" err="1" smtClean="0"/>
              <a:t>Blending</a:t>
            </a:r>
            <a:endParaRPr lang="en-US" sz="2800" dirty="0"/>
          </a:p>
        </p:txBody>
      </p:sp>
    </p:spTree>
    <p:extLst>
      <p:ext uri="{BB962C8B-B14F-4D97-AF65-F5344CB8AC3E}">
        <p14:creationId xmlns:p14="http://schemas.microsoft.com/office/powerpoint/2010/main" val="60081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White </a:t>
            </a:r>
            <a:r>
              <a:rPr lang="hu-HU" dirty="0" err="1" smtClean="0"/>
              <a:t>balance</a:t>
            </a:r>
            <a:endParaRPr lang="en-US" dirty="0"/>
          </a:p>
        </p:txBody>
      </p:sp>
      <p:sp>
        <p:nvSpPr>
          <p:cNvPr id="3" name="Tartalom helye 2"/>
          <p:cNvSpPr>
            <a:spLocks noGrp="1"/>
          </p:cNvSpPr>
          <p:nvPr>
            <p:ph idx="1"/>
          </p:nvPr>
        </p:nvSpPr>
        <p:spPr>
          <a:xfrm>
            <a:off x="609600" y="1985645"/>
            <a:ext cx="3768090" cy="4351338"/>
          </a:xfrm>
        </p:spPr>
        <p:txBody>
          <a:bodyPr/>
          <a:lstStyle/>
          <a:p>
            <a:r>
              <a:rPr lang="hu-HU" dirty="0" err="1" smtClean="0"/>
              <a:t>Compensation</a:t>
            </a:r>
            <a:r>
              <a:rPr lang="hu-HU" dirty="0" smtClean="0"/>
              <a:t> </a:t>
            </a:r>
            <a:r>
              <a:rPr lang="hu-HU" dirty="0" err="1" smtClean="0"/>
              <a:t>for</a:t>
            </a:r>
            <a:r>
              <a:rPr lang="hu-HU" dirty="0" smtClean="0"/>
              <a:t> </a:t>
            </a:r>
            <a:r>
              <a:rPr lang="hu-HU" dirty="0" err="1" smtClean="0"/>
              <a:t>the</a:t>
            </a:r>
            <a:r>
              <a:rPr lang="hu-HU" dirty="0" smtClean="0"/>
              <a:t> </a:t>
            </a:r>
            <a:r>
              <a:rPr lang="hu-HU" dirty="0" err="1" smtClean="0"/>
              <a:t>spectrum</a:t>
            </a:r>
            <a:r>
              <a:rPr lang="hu-HU" dirty="0" smtClean="0"/>
              <a:t> of </a:t>
            </a:r>
            <a:r>
              <a:rPr lang="hu-HU" dirty="0" err="1" smtClean="0"/>
              <a:t>the</a:t>
            </a:r>
            <a:r>
              <a:rPr lang="hu-HU" dirty="0" smtClean="0"/>
              <a:t> </a:t>
            </a:r>
            <a:r>
              <a:rPr lang="hu-HU" dirty="0" err="1" smtClean="0"/>
              <a:t>light</a:t>
            </a:r>
            <a:r>
              <a:rPr lang="hu-HU" dirty="0" smtClean="0"/>
              <a:t> </a:t>
            </a:r>
            <a:r>
              <a:rPr lang="hu-HU" dirty="0" err="1" smtClean="0"/>
              <a:t>source</a:t>
            </a:r>
            <a:endParaRPr lang="en-US" dirty="0"/>
          </a:p>
        </p:txBody>
      </p:sp>
      <p:pic>
        <p:nvPicPr>
          <p:cNvPr id="6" name="Picture 2" descr="KapcsolÃ³dÃ³ kÃ©p"/>
          <p:cNvPicPr>
            <a:picLocks noChangeAspect="1" noChangeArrowheads="1"/>
          </p:cNvPicPr>
          <p:nvPr/>
        </p:nvPicPr>
        <p:blipFill rotWithShape="1">
          <a:blip r:embed="rId2">
            <a:extLst>
              <a:ext uri="{28A0092B-C50C-407E-A947-70E740481C1C}">
                <a14:useLocalDpi xmlns:a14="http://schemas.microsoft.com/office/drawing/2010/main" val="0"/>
              </a:ext>
            </a:extLst>
          </a:blip>
          <a:srcRect l="38800" t="-197" b="12291"/>
          <a:stretch/>
        </p:blipFill>
        <p:spPr bwMode="auto">
          <a:xfrm>
            <a:off x="4834007" y="217170"/>
            <a:ext cx="7112248" cy="638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98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Visual </a:t>
            </a:r>
            <a:r>
              <a:rPr lang="hu-HU" dirty="0" err="1" smtClean="0"/>
              <a:t>perception</a:t>
            </a:r>
            <a:endParaRPr lang="en-US" dirty="0"/>
          </a:p>
        </p:txBody>
      </p:sp>
      <p:sp>
        <p:nvSpPr>
          <p:cNvPr id="3" name="Tartalom helye 2"/>
          <p:cNvSpPr>
            <a:spLocks noGrp="1"/>
          </p:cNvSpPr>
          <p:nvPr>
            <p:ph idx="1"/>
          </p:nvPr>
        </p:nvSpPr>
        <p:spPr/>
        <p:txBody>
          <a:bodyPr/>
          <a:lstStyle/>
          <a:p>
            <a:r>
              <a:rPr lang="hu-HU" dirty="0" smtClean="0"/>
              <a:t>A </a:t>
            </a:r>
            <a:r>
              <a:rPr lang="hu-HU" dirty="0" err="1" smtClean="0"/>
              <a:t>response</a:t>
            </a:r>
            <a:r>
              <a:rPr lang="hu-HU" dirty="0" smtClean="0"/>
              <a:t> of </a:t>
            </a:r>
            <a:r>
              <a:rPr lang="hu-HU" dirty="0" err="1" smtClean="0"/>
              <a:t>our</a:t>
            </a:r>
            <a:r>
              <a:rPr lang="hu-HU" dirty="0" smtClean="0"/>
              <a:t> </a:t>
            </a:r>
            <a:r>
              <a:rPr lang="hu-HU" dirty="0" err="1" smtClean="0"/>
              <a:t>visual</a:t>
            </a:r>
            <a:r>
              <a:rPr lang="hu-HU" dirty="0" smtClean="0"/>
              <a:t> </a:t>
            </a:r>
            <a:r>
              <a:rPr lang="hu-HU" dirty="0" err="1" smtClean="0"/>
              <a:t>perception</a:t>
            </a:r>
            <a:r>
              <a:rPr lang="hu-HU" dirty="0" smtClean="0"/>
              <a:t> </a:t>
            </a:r>
            <a:r>
              <a:rPr lang="hu-HU" dirty="0" err="1" smtClean="0"/>
              <a:t>to</a:t>
            </a:r>
            <a:r>
              <a:rPr lang="hu-HU" dirty="0" smtClean="0"/>
              <a:t> </a:t>
            </a:r>
            <a:r>
              <a:rPr lang="hu-HU" dirty="0" err="1" smtClean="0"/>
              <a:t>light</a:t>
            </a:r>
            <a:endParaRPr lang="en-US" dirty="0"/>
          </a:p>
        </p:txBody>
      </p:sp>
      <p:pic>
        <p:nvPicPr>
          <p:cNvPr id="4" name="Kép 3"/>
          <p:cNvPicPr>
            <a:picLocks noChangeAspect="1"/>
          </p:cNvPicPr>
          <p:nvPr/>
        </p:nvPicPr>
        <p:blipFill>
          <a:blip r:embed="rId2"/>
          <a:stretch>
            <a:fillRect/>
          </a:stretch>
        </p:blipFill>
        <p:spPr>
          <a:xfrm>
            <a:off x="8379576" y="4351039"/>
            <a:ext cx="2177057" cy="2174522"/>
          </a:xfrm>
          <a:prstGeom prst="rect">
            <a:avLst/>
          </a:prstGeom>
        </p:spPr>
      </p:pic>
      <p:pic>
        <p:nvPicPr>
          <p:cNvPr id="5" name="Kép 4"/>
          <p:cNvPicPr>
            <a:picLocks noChangeAspect="1"/>
          </p:cNvPicPr>
          <p:nvPr/>
        </p:nvPicPr>
        <p:blipFill rotWithShape="1">
          <a:blip r:embed="rId3"/>
          <a:srcRect l="490" t="-810" r="-490" b="12434"/>
          <a:stretch/>
        </p:blipFill>
        <p:spPr>
          <a:xfrm>
            <a:off x="8048902" y="2075489"/>
            <a:ext cx="2838407" cy="2272294"/>
          </a:xfrm>
          <a:prstGeom prst="rect">
            <a:avLst/>
          </a:prstGeom>
        </p:spPr>
      </p:pic>
      <p:pic>
        <p:nvPicPr>
          <p:cNvPr id="6" name="Picture 2" descr="KÃ©ptalÃ¡lat a kÃ¶vetkezÅre: âcones and rods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690" y="2711098"/>
            <a:ext cx="6626854" cy="3410500"/>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8565427" y="1502459"/>
            <a:ext cx="1805354" cy="646331"/>
          </a:xfrm>
          <a:prstGeom prst="rect">
            <a:avLst/>
          </a:prstGeom>
          <a:noFill/>
        </p:spPr>
        <p:txBody>
          <a:bodyPr wrap="square" rtlCol="0">
            <a:spAutoFit/>
          </a:bodyPr>
          <a:lstStyle/>
          <a:p>
            <a:pPr algn="ctr"/>
            <a:r>
              <a:rPr lang="hu-HU" dirty="0" err="1" smtClean="0"/>
              <a:t>Photopigments</a:t>
            </a:r>
            <a:r>
              <a:rPr lang="hu-HU" dirty="0" smtClean="0"/>
              <a:t> in </a:t>
            </a:r>
            <a:r>
              <a:rPr lang="hu-HU" dirty="0" err="1" smtClean="0"/>
              <a:t>the</a:t>
            </a:r>
            <a:r>
              <a:rPr lang="hu-HU" dirty="0" smtClean="0"/>
              <a:t> retina</a:t>
            </a:r>
            <a:endParaRPr lang="en-US" dirty="0"/>
          </a:p>
        </p:txBody>
      </p:sp>
    </p:spTree>
    <p:extLst>
      <p:ext uri="{BB962C8B-B14F-4D97-AF65-F5344CB8AC3E}">
        <p14:creationId xmlns:p14="http://schemas.microsoft.com/office/powerpoint/2010/main" val="16522370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bit </a:t>
            </a:r>
            <a:r>
              <a:rPr lang="hu-HU" dirty="0" err="1" smtClean="0"/>
              <a:t>depth</a:t>
            </a:r>
            <a:endParaRPr lang="en-US" dirty="0"/>
          </a:p>
        </p:txBody>
      </p:sp>
      <p:sp>
        <p:nvSpPr>
          <p:cNvPr id="3" name="Tartalom helye 2"/>
          <p:cNvSpPr>
            <a:spLocks noGrp="1"/>
          </p:cNvSpPr>
          <p:nvPr>
            <p:ph idx="1"/>
          </p:nvPr>
        </p:nvSpPr>
        <p:spPr/>
        <p:txBody>
          <a:bodyPr>
            <a:normAutofit/>
          </a:bodyPr>
          <a:lstStyle/>
          <a:p>
            <a:r>
              <a:rPr lang="hu-HU" sz="2400" dirty="0" smtClean="0"/>
              <a:t>Human </a:t>
            </a:r>
            <a:r>
              <a:rPr lang="hu-HU" sz="2400" dirty="0" err="1" smtClean="0"/>
              <a:t>eye</a:t>
            </a:r>
            <a:r>
              <a:rPr lang="hu-HU" sz="2400" dirty="0" smtClean="0"/>
              <a:t> </a:t>
            </a:r>
            <a:r>
              <a:rPr lang="hu-HU" sz="2400" dirty="0" err="1" smtClean="0"/>
              <a:t>can</a:t>
            </a:r>
            <a:r>
              <a:rPr lang="hu-HU" sz="2400" dirty="0" smtClean="0"/>
              <a:t> </a:t>
            </a:r>
            <a:r>
              <a:rPr lang="hu-HU" sz="2400" dirty="0" err="1" smtClean="0"/>
              <a:t>distinguish</a:t>
            </a:r>
            <a:r>
              <a:rPr lang="hu-HU" sz="2400" dirty="0" smtClean="0"/>
              <a:t> </a:t>
            </a:r>
            <a:r>
              <a:rPr lang="hu-HU" sz="2400" dirty="0" err="1" smtClean="0"/>
              <a:t>about</a:t>
            </a:r>
            <a:r>
              <a:rPr lang="hu-HU" sz="2400" dirty="0" smtClean="0"/>
              <a:t> a </a:t>
            </a:r>
            <a:r>
              <a:rPr lang="hu-HU" sz="2400" dirty="0" err="1" smtClean="0"/>
              <a:t>hundred</a:t>
            </a:r>
            <a:r>
              <a:rPr lang="hu-HU" sz="2400" dirty="0" smtClean="0"/>
              <a:t> </a:t>
            </a:r>
            <a:r>
              <a:rPr lang="hu-HU" sz="2400" dirty="0" err="1" smtClean="0"/>
              <a:t>different</a:t>
            </a:r>
            <a:r>
              <a:rPr lang="hu-HU" sz="2400" dirty="0" smtClean="0"/>
              <a:t> </a:t>
            </a:r>
            <a:r>
              <a:rPr lang="hu-HU" sz="2400" dirty="0" err="1" smtClean="0"/>
              <a:t>tones</a:t>
            </a:r>
            <a:endParaRPr lang="hu-HU" sz="2400" dirty="0" smtClean="0"/>
          </a:p>
          <a:p>
            <a:pPr lvl="1"/>
            <a:r>
              <a:rPr lang="hu-HU" sz="2000" dirty="0" smtClean="0"/>
              <a:t>1 byte is </a:t>
            </a:r>
            <a:r>
              <a:rPr lang="hu-HU" sz="2000" dirty="0" err="1" smtClean="0"/>
              <a:t>enough</a:t>
            </a:r>
            <a:endParaRPr lang="hu-HU" sz="2000" dirty="0" smtClean="0"/>
          </a:p>
          <a:p>
            <a:r>
              <a:rPr lang="hu-HU" sz="2400" dirty="0" err="1" smtClean="0"/>
              <a:t>Recall</a:t>
            </a:r>
            <a:r>
              <a:rPr lang="hu-HU" sz="2400" dirty="0" smtClean="0"/>
              <a:t>: </a:t>
            </a:r>
            <a:r>
              <a:rPr lang="hu-HU" sz="2400" dirty="0" err="1" smtClean="0"/>
              <a:t>for</a:t>
            </a:r>
            <a:r>
              <a:rPr lang="hu-HU" sz="2400" dirty="0" smtClean="0"/>
              <a:t> </a:t>
            </a:r>
            <a:r>
              <a:rPr lang="hu-HU" sz="2400" dirty="0" err="1" smtClean="0"/>
              <a:t>computations</a:t>
            </a:r>
            <a:r>
              <a:rPr lang="hu-HU" sz="2400" dirty="0" smtClean="0"/>
              <a:t>, we </a:t>
            </a:r>
            <a:r>
              <a:rPr lang="hu-HU" sz="2400" dirty="0" err="1" smtClean="0"/>
              <a:t>may</a:t>
            </a:r>
            <a:r>
              <a:rPr lang="hu-HU" sz="2400" dirty="0" smtClean="0"/>
              <a:t> </a:t>
            </a:r>
            <a:r>
              <a:rPr lang="hu-HU" sz="2400" dirty="0" err="1" smtClean="0"/>
              <a:t>need</a:t>
            </a:r>
            <a:r>
              <a:rPr lang="hu-HU" sz="2400" dirty="0" smtClean="0"/>
              <a:t> more </a:t>
            </a:r>
            <a:r>
              <a:rPr lang="hu-HU" sz="2400" dirty="0" err="1" smtClean="0"/>
              <a:t>than</a:t>
            </a:r>
            <a:r>
              <a:rPr lang="hu-HU" sz="2400" dirty="0" smtClean="0"/>
              <a:t> 1 byte </a:t>
            </a:r>
            <a:r>
              <a:rPr lang="hu-HU" sz="2400" dirty="0" err="1" smtClean="0"/>
              <a:t>precision</a:t>
            </a:r>
            <a:endParaRPr lang="en-US" sz="2400" dirty="0"/>
          </a:p>
        </p:txBody>
      </p:sp>
      <p:pic>
        <p:nvPicPr>
          <p:cNvPr id="4" name="Kép 3"/>
          <p:cNvPicPr>
            <a:picLocks noChangeAspect="1"/>
          </p:cNvPicPr>
          <p:nvPr/>
        </p:nvPicPr>
        <p:blipFill>
          <a:blip r:embed="rId2"/>
          <a:stretch>
            <a:fillRect/>
          </a:stretch>
        </p:blipFill>
        <p:spPr>
          <a:xfrm>
            <a:off x="3371850" y="3148923"/>
            <a:ext cx="5444535" cy="3502159"/>
          </a:xfrm>
          <a:prstGeom prst="rect">
            <a:avLst/>
          </a:prstGeom>
        </p:spPr>
      </p:pic>
    </p:spTree>
    <p:extLst>
      <p:ext uri="{BB962C8B-B14F-4D97-AF65-F5344CB8AC3E}">
        <p14:creationId xmlns:p14="http://schemas.microsoft.com/office/powerpoint/2010/main" val="119302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Black &amp; </a:t>
            </a:r>
            <a:r>
              <a:rPr lang="hu-HU" dirty="0" err="1" smtClean="0"/>
              <a:t>white</a:t>
            </a:r>
            <a:r>
              <a:rPr lang="hu-HU" dirty="0" smtClean="0"/>
              <a:t> art: </a:t>
            </a:r>
            <a:r>
              <a:rPr lang="hu-HU" dirty="0" err="1" smtClean="0"/>
              <a:t>two</a:t>
            </a:r>
            <a:r>
              <a:rPr lang="hu-HU" dirty="0" smtClean="0"/>
              <a:t> </a:t>
            </a:r>
            <a:r>
              <a:rPr lang="hu-HU" dirty="0" err="1" smtClean="0"/>
              <a:t>colors</a:t>
            </a:r>
            <a:endParaRPr lang="en-US" dirty="0"/>
          </a:p>
        </p:txBody>
      </p:sp>
      <p:sp>
        <p:nvSpPr>
          <p:cNvPr id="3" name="Tartalom helye 2"/>
          <p:cNvSpPr>
            <a:spLocks noGrp="1"/>
          </p:cNvSpPr>
          <p:nvPr>
            <p:ph idx="1"/>
          </p:nvPr>
        </p:nvSpPr>
        <p:spPr/>
        <p:txBody>
          <a:bodyPr/>
          <a:lstStyle/>
          <a:p>
            <a:endParaRPr lang="en-US"/>
          </a:p>
        </p:txBody>
      </p:sp>
      <p:pic>
        <p:nvPicPr>
          <p:cNvPr id="4" name="Picture 2" descr="KÃ©ptalÃ¡lat a kÃ¶vetkezÅre: âblack and white comicsâ"/>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821" y="1843346"/>
            <a:ext cx="7672704" cy="431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700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621" y="2860695"/>
            <a:ext cx="6691788" cy="3762989"/>
          </a:xfrm>
          <a:prstGeom prst="rect">
            <a:avLst/>
          </a:prstGeom>
        </p:spPr>
      </p:pic>
      <p:sp>
        <p:nvSpPr>
          <p:cNvPr id="2" name="Cím 1"/>
          <p:cNvSpPr>
            <a:spLocks noGrp="1"/>
          </p:cNvSpPr>
          <p:nvPr>
            <p:ph type="title"/>
          </p:nvPr>
        </p:nvSpPr>
        <p:spPr/>
        <p:txBody>
          <a:bodyPr/>
          <a:lstStyle/>
          <a:p>
            <a:r>
              <a:rPr lang="hu-HU" dirty="0" err="1" smtClean="0"/>
              <a:t>Example</a:t>
            </a:r>
            <a:r>
              <a:rPr lang="hu-HU" dirty="0" smtClean="0"/>
              <a:t>: </a:t>
            </a:r>
            <a:r>
              <a:rPr lang="hu-HU" dirty="0" err="1" smtClean="0"/>
              <a:t>global</a:t>
            </a:r>
            <a:r>
              <a:rPr lang="hu-HU" dirty="0" smtClean="0"/>
              <a:t> </a:t>
            </a:r>
            <a:r>
              <a:rPr lang="hu-HU" dirty="0" err="1" smtClean="0"/>
              <a:t>luminance</a:t>
            </a:r>
            <a:r>
              <a:rPr lang="hu-HU" dirty="0" smtClean="0"/>
              <a:t> </a:t>
            </a:r>
            <a:r>
              <a:rPr lang="hu-HU" dirty="0" err="1" smtClean="0"/>
              <a:t>thresholding</a:t>
            </a:r>
            <a:endParaRPr lang="en-US" dirty="0"/>
          </a:p>
        </p:txBody>
      </p:sp>
    </p:spTree>
    <p:extLst>
      <p:ext uri="{BB962C8B-B14F-4D97-AF65-F5344CB8AC3E}">
        <p14:creationId xmlns:p14="http://schemas.microsoft.com/office/powerpoint/2010/main" val="1766062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Example</a:t>
            </a:r>
            <a:r>
              <a:rPr lang="hu-HU" dirty="0" smtClean="0"/>
              <a:t>: </a:t>
            </a:r>
            <a:r>
              <a:rPr lang="hu-HU" dirty="0" err="1" smtClean="0"/>
              <a:t>global</a:t>
            </a:r>
            <a:r>
              <a:rPr lang="hu-HU" dirty="0" smtClean="0"/>
              <a:t> </a:t>
            </a:r>
            <a:r>
              <a:rPr lang="hu-HU" dirty="0" err="1" smtClean="0"/>
              <a:t>luminance</a:t>
            </a:r>
            <a:r>
              <a:rPr lang="hu-HU" dirty="0" smtClean="0"/>
              <a:t> </a:t>
            </a:r>
            <a:r>
              <a:rPr lang="hu-HU" dirty="0" err="1" smtClean="0"/>
              <a:t>thresholding</a:t>
            </a:r>
            <a:endParaRPr lang="en-US" dirty="0"/>
          </a:p>
        </p:txBody>
      </p:sp>
      <p:sp>
        <p:nvSpPr>
          <p:cNvPr id="5" name="Téglalap 4"/>
          <p:cNvSpPr/>
          <p:nvPr/>
        </p:nvSpPr>
        <p:spPr>
          <a:xfrm>
            <a:off x="838200" y="1881485"/>
            <a:ext cx="10016490" cy="707886"/>
          </a:xfrm>
          <a:prstGeom prst="rect">
            <a:avLst/>
          </a:prstGeom>
        </p:spPr>
        <p:txBody>
          <a:bodyPr wrap="square">
            <a:spAutoFit/>
          </a:bodyPr>
          <a:lstStyle/>
          <a:p>
            <a:r>
              <a:rPr lang="en-US" sz="2000" dirty="0">
                <a:solidFill>
                  <a:srgbClr val="0000FF"/>
                </a:solidFill>
                <a:latin typeface="Consolas" panose="020B0609020204030204" pitchFamily="49" charset="0"/>
              </a:rPr>
              <a:t>if</a:t>
            </a:r>
            <a:r>
              <a:rPr lang="en-US" sz="2000" dirty="0">
                <a:solidFill>
                  <a:srgbClr val="000000"/>
                </a:solidFill>
                <a:latin typeface="Consolas" panose="020B0609020204030204" pitchFamily="49" charset="0"/>
              </a:rPr>
              <a:t> (</a:t>
            </a:r>
            <a:r>
              <a:rPr lang="en-US" sz="2000" dirty="0" smtClean="0">
                <a:solidFill>
                  <a:srgbClr val="000000"/>
                </a:solidFill>
                <a:latin typeface="Consolas" panose="020B0609020204030204" pitchFamily="49" charset="0"/>
              </a:rPr>
              <a:t>luminance(</a:t>
            </a:r>
            <a:r>
              <a:rPr lang="hu-HU" sz="2000" dirty="0" err="1" smtClean="0">
                <a:solidFill>
                  <a:srgbClr val="000000"/>
                </a:solidFill>
                <a:latin typeface="Consolas" panose="020B0609020204030204" pitchFamily="49" charset="0"/>
              </a:rPr>
              <a:t>pixelC</a:t>
            </a:r>
            <a:r>
              <a:rPr lang="en-US" sz="2000" dirty="0" err="1" smtClean="0">
                <a:solidFill>
                  <a:srgbClr val="000000"/>
                </a:solidFill>
                <a:latin typeface="Consolas" panose="020B0609020204030204" pitchFamily="49" charset="0"/>
              </a:rPr>
              <a:t>ol</a:t>
            </a:r>
            <a:r>
              <a:rPr lang="hu-HU" sz="2000" dirty="0" err="1" smtClean="0">
                <a:solidFill>
                  <a:srgbClr val="000000"/>
                </a:solidFill>
                <a:latin typeface="Consolas" panose="020B0609020204030204" pitchFamily="49" charset="0"/>
              </a:rPr>
              <a:t>or</a:t>
            </a:r>
            <a:r>
              <a:rPr lang="en-US" sz="2000" dirty="0" smtClean="0">
                <a:solidFill>
                  <a:srgbClr val="000000"/>
                </a:solidFill>
                <a:latin typeface="Consolas" panose="020B0609020204030204" pitchFamily="49" charset="0"/>
              </a:rPr>
              <a:t>) </a:t>
            </a:r>
            <a:r>
              <a:rPr lang="en-US" sz="2000" dirty="0">
                <a:solidFill>
                  <a:srgbClr val="000000"/>
                </a:solidFill>
                <a:latin typeface="Consolas" panose="020B0609020204030204" pitchFamily="49" charset="0"/>
              </a:rPr>
              <a:t>&lt; </a:t>
            </a:r>
            <a:r>
              <a:rPr lang="hu-HU" sz="2000" dirty="0" err="1" smtClean="0">
                <a:solidFill>
                  <a:srgbClr val="000000"/>
                </a:solidFill>
                <a:latin typeface="Consolas" panose="020B0609020204030204" pitchFamily="49" charset="0"/>
              </a:rPr>
              <a:t>threshold</a:t>
            </a:r>
            <a:r>
              <a:rPr lang="en-US" sz="2000" dirty="0" smtClean="0">
                <a:solidFill>
                  <a:srgbClr val="000000"/>
                </a:solidFill>
                <a:latin typeface="Consolas" panose="020B0609020204030204" pitchFamily="49" charset="0"/>
              </a:rPr>
              <a:t>) </a:t>
            </a:r>
            <a:r>
              <a:rPr lang="hu-HU" sz="2000" dirty="0" err="1">
                <a:solidFill>
                  <a:srgbClr val="000000"/>
                </a:solidFill>
                <a:latin typeface="Consolas" panose="020B0609020204030204" pitchFamily="49" charset="0"/>
              </a:rPr>
              <a:t>pixelColor</a:t>
            </a:r>
            <a:r>
              <a:rPr lang="en-US" sz="2000" dirty="0" smtClean="0">
                <a:solidFill>
                  <a:srgbClr val="000000"/>
                </a:solidFill>
                <a:latin typeface="Consolas" panose="020B0609020204030204" pitchFamily="49" charset="0"/>
              </a:rPr>
              <a:t> </a:t>
            </a:r>
            <a:r>
              <a:rPr lang="en-US" sz="2000" dirty="0">
                <a:solidFill>
                  <a:srgbClr val="000000"/>
                </a:solidFill>
                <a:latin typeface="Consolas" panose="020B0609020204030204" pitchFamily="49" charset="0"/>
              </a:rPr>
              <a:t>= </a:t>
            </a:r>
            <a:r>
              <a:rPr lang="en-US" sz="2000" dirty="0">
                <a:solidFill>
                  <a:srgbClr val="0000FF"/>
                </a:solidFill>
                <a:latin typeface="Consolas" panose="020B0609020204030204" pitchFamily="49" charset="0"/>
              </a:rPr>
              <a:t>float3</a:t>
            </a:r>
            <a:r>
              <a:rPr lang="en-US" sz="2000" dirty="0">
                <a:solidFill>
                  <a:srgbClr val="000000"/>
                </a:solidFill>
                <a:latin typeface="Consolas" panose="020B0609020204030204" pitchFamily="49" charset="0"/>
              </a:rPr>
              <a:t>(0,0,0);</a:t>
            </a:r>
          </a:p>
          <a:p>
            <a:r>
              <a:rPr lang="en-US" sz="2000" dirty="0">
                <a:solidFill>
                  <a:srgbClr val="0000FF"/>
                </a:solidFill>
                <a:latin typeface="Consolas" panose="020B0609020204030204" pitchFamily="49" charset="0"/>
              </a:rPr>
              <a:t>else</a:t>
            </a:r>
            <a:r>
              <a:rPr lang="en-US" sz="2000" dirty="0">
                <a:solidFill>
                  <a:srgbClr val="000000"/>
                </a:solidFill>
                <a:latin typeface="Consolas" panose="020B0609020204030204" pitchFamily="49" charset="0"/>
              </a:rPr>
              <a:t> </a:t>
            </a:r>
            <a:r>
              <a:rPr lang="hu-HU" sz="2000" dirty="0" err="1" smtClean="0">
                <a:solidFill>
                  <a:srgbClr val="000000"/>
                </a:solidFill>
                <a:latin typeface="Consolas" panose="020B0609020204030204" pitchFamily="49" charset="0"/>
              </a:rPr>
              <a:t>pixelColor</a:t>
            </a:r>
            <a:r>
              <a:rPr lang="en-US" sz="2000" dirty="0" smtClean="0">
                <a:solidFill>
                  <a:srgbClr val="000000"/>
                </a:solidFill>
                <a:latin typeface="Consolas" panose="020B0609020204030204" pitchFamily="49" charset="0"/>
              </a:rPr>
              <a:t> </a:t>
            </a:r>
            <a:r>
              <a:rPr lang="en-US" sz="2000" dirty="0">
                <a:solidFill>
                  <a:srgbClr val="000000"/>
                </a:solidFill>
                <a:latin typeface="Consolas" panose="020B0609020204030204" pitchFamily="49" charset="0"/>
              </a:rPr>
              <a:t>= </a:t>
            </a:r>
            <a:r>
              <a:rPr lang="en-US" sz="2000" dirty="0">
                <a:solidFill>
                  <a:srgbClr val="0000FF"/>
                </a:solidFill>
                <a:latin typeface="Consolas" panose="020B0609020204030204" pitchFamily="49" charset="0"/>
              </a:rPr>
              <a:t>float3</a:t>
            </a:r>
            <a:r>
              <a:rPr lang="en-US" sz="2000" dirty="0">
                <a:solidFill>
                  <a:srgbClr val="000000"/>
                </a:solidFill>
                <a:latin typeface="Consolas" panose="020B0609020204030204" pitchFamily="49" charset="0"/>
              </a:rPr>
              <a:t>(1,1,1);</a:t>
            </a:r>
            <a:endParaRPr lang="en-US" sz="2000" dirty="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620" y="2860695"/>
            <a:ext cx="6691788" cy="3762989"/>
          </a:xfrm>
          <a:prstGeom prst="rect">
            <a:avLst/>
          </a:prstGeom>
        </p:spPr>
      </p:pic>
    </p:spTree>
    <p:extLst>
      <p:ext uri="{BB962C8B-B14F-4D97-AF65-F5344CB8AC3E}">
        <p14:creationId xmlns:p14="http://schemas.microsoft.com/office/powerpoint/2010/main" val="3171456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More </a:t>
            </a:r>
            <a:r>
              <a:rPr lang="hu-HU" dirty="0" err="1" smtClean="0"/>
              <a:t>sophisticated</a:t>
            </a:r>
            <a:r>
              <a:rPr lang="hu-HU" dirty="0" smtClean="0"/>
              <a:t> </a:t>
            </a:r>
            <a:r>
              <a:rPr lang="hu-HU" dirty="0" err="1" smtClean="0"/>
              <a:t>thresholding</a:t>
            </a:r>
            <a:endParaRPr lang="en-US" dirty="0"/>
          </a:p>
        </p:txBody>
      </p:sp>
      <p:sp>
        <p:nvSpPr>
          <p:cNvPr id="3" name="Tartalom helye 2"/>
          <p:cNvSpPr>
            <a:spLocks noGrp="1"/>
          </p:cNvSpPr>
          <p:nvPr>
            <p:ph idx="1"/>
          </p:nvPr>
        </p:nvSpPr>
        <p:spPr/>
        <p:txBody>
          <a:bodyPr/>
          <a:lstStyle/>
          <a:p>
            <a:r>
              <a:rPr lang="hu-HU" dirty="0" err="1" smtClean="0"/>
              <a:t>Problems</a:t>
            </a:r>
            <a:r>
              <a:rPr lang="hu-HU" dirty="0" smtClean="0"/>
              <a:t> </a:t>
            </a:r>
            <a:r>
              <a:rPr lang="hu-HU" dirty="0" err="1" smtClean="0"/>
              <a:t>with</a:t>
            </a:r>
            <a:r>
              <a:rPr lang="hu-HU" dirty="0" smtClean="0"/>
              <a:t> </a:t>
            </a:r>
            <a:r>
              <a:rPr lang="hu-HU" dirty="0" err="1" smtClean="0"/>
              <a:t>global</a:t>
            </a:r>
            <a:r>
              <a:rPr lang="hu-HU" dirty="0" smtClean="0"/>
              <a:t> </a:t>
            </a:r>
            <a:r>
              <a:rPr lang="hu-HU" dirty="0" err="1" smtClean="0"/>
              <a:t>thresholding</a:t>
            </a:r>
            <a:endParaRPr lang="hu-HU" dirty="0"/>
          </a:p>
          <a:p>
            <a:pPr lvl="1"/>
            <a:r>
              <a:rPr lang="hu-HU" dirty="0" err="1" smtClean="0"/>
              <a:t>Hard</a:t>
            </a:r>
            <a:r>
              <a:rPr lang="hu-HU" dirty="0" smtClean="0"/>
              <a:t> </a:t>
            </a:r>
            <a:r>
              <a:rPr lang="hu-HU" dirty="0" err="1" smtClean="0"/>
              <a:t>to</a:t>
            </a:r>
            <a:r>
              <a:rPr lang="hu-HU" dirty="0" smtClean="0"/>
              <a:t> </a:t>
            </a:r>
            <a:r>
              <a:rPr lang="hu-HU" dirty="0" err="1" smtClean="0"/>
              <a:t>find</a:t>
            </a:r>
            <a:r>
              <a:rPr lang="hu-HU" dirty="0" smtClean="0"/>
              <a:t> a </a:t>
            </a:r>
            <a:r>
              <a:rPr lang="hu-HU" dirty="0" err="1" smtClean="0"/>
              <a:t>good</a:t>
            </a:r>
            <a:r>
              <a:rPr lang="hu-HU" dirty="0" smtClean="0"/>
              <a:t> </a:t>
            </a:r>
            <a:r>
              <a:rPr lang="hu-HU" dirty="0" err="1" smtClean="0"/>
              <a:t>threshold</a:t>
            </a:r>
            <a:endParaRPr lang="hu-HU" dirty="0" smtClean="0"/>
          </a:p>
          <a:p>
            <a:pPr lvl="1"/>
            <a:r>
              <a:rPr lang="hu-HU" dirty="0" smtClean="0"/>
              <a:t>A </a:t>
            </a:r>
            <a:r>
              <a:rPr lang="hu-HU" dirty="0" err="1" smtClean="0"/>
              <a:t>single</a:t>
            </a:r>
            <a:r>
              <a:rPr lang="hu-HU" dirty="0" smtClean="0"/>
              <a:t> </a:t>
            </a:r>
            <a:r>
              <a:rPr lang="hu-HU" dirty="0" err="1" smtClean="0"/>
              <a:t>global</a:t>
            </a:r>
            <a:r>
              <a:rPr lang="hu-HU" dirty="0" smtClean="0"/>
              <a:t> </a:t>
            </a:r>
            <a:r>
              <a:rPr lang="hu-HU" dirty="0" err="1" smtClean="0"/>
              <a:t>value</a:t>
            </a:r>
            <a:r>
              <a:rPr lang="hu-HU" dirty="0" smtClean="0"/>
              <a:t> is </a:t>
            </a:r>
            <a:r>
              <a:rPr lang="hu-HU" dirty="0" err="1" smtClean="0"/>
              <a:t>usually</a:t>
            </a:r>
            <a:r>
              <a:rPr lang="hu-HU" dirty="0" smtClean="0"/>
              <a:t> </a:t>
            </a:r>
            <a:r>
              <a:rPr lang="hu-HU" dirty="0" err="1" smtClean="0"/>
              <a:t>not</a:t>
            </a:r>
            <a:r>
              <a:rPr lang="hu-HU" dirty="0" smtClean="0"/>
              <a:t> </a:t>
            </a:r>
            <a:r>
              <a:rPr lang="hu-HU" dirty="0" err="1" smtClean="0"/>
              <a:t>sufficient</a:t>
            </a:r>
            <a:r>
              <a:rPr lang="hu-HU" dirty="0" smtClean="0"/>
              <a:t>, </a:t>
            </a:r>
            <a:r>
              <a:rPr lang="hu-HU" dirty="0" err="1" smtClean="0"/>
              <a:t>may</a:t>
            </a:r>
            <a:r>
              <a:rPr lang="hu-HU" dirty="0" smtClean="0"/>
              <a:t> </a:t>
            </a:r>
            <a:r>
              <a:rPr lang="hu-HU" dirty="0" err="1" smtClean="0"/>
              <a:t>loose</a:t>
            </a:r>
            <a:r>
              <a:rPr lang="hu-HU" dirty="0" smtClean="0"/>
              <a:t> local </a:t>
            </a:r>
            <a:r>
              <a:rPr lang="hu-HU" dirty="0" err="1" smtClean="0"/>
              <a:t>contrast</a:t>
            </a:r>
            <a:endParaRPr lang="hu-HU" dirty="0" smtClean="0"/>
          </a:p>
          <a:p>
            <a:pPr lvl="1"/>
            <a:endParaRPr lang="hu-HU" dirty="0"/>
          </a:p>
          <a:p>
            <a:r>
              <a:rPr lang="en-US" i="1" dirty="0"/>
              <a:t>Artistic </a:t>
            </a:r>
            <a:r>
              <a:rPr lang="en-US" i="1" dirty="0" err="1" smtClean="0"/>
              <a:t>thresholding</a:t>
            </a:r>
            <a:r>
              <a:rPr lang="hu-HU" dirty="0"/>
              <a:t>,</a:t>
            </a:r>
            <a:r>
              <a:rPr lang="en-US" dirty="0" smtClean="0"/>
              <a:t> J</a:t>
            </a:r>
            <a:r>
              <a:rPr lang="hu-HU" dirty="0" smtClean="0"/>
              <a:t>.</a:t>
            </a:r>
            <a:r>
              <a:rPr lang="en-US" dirty="0" smtClean="0"/>
              <a:t> </a:t>
            </a:r>
            <a:r>
              <a:rPr lang="en-US" dirty="0"/>
              <a:t>Xu </a:t>
            </a:r>
            <a:r>
              <a:rPr lang="hu-HU" dirty="0" smtClean="0"/>
              <a:t>and </a:t>
            </a:r>
            <a:r>
              <a:rPr lang="en-US" dirty="0" smtClean="0"/>
              <a:t>C</a:t>
            </a:r>
            <a:r>
              <a:rPr lang="hu-HU" dirty="0" smtClean="0"/>
              <a:t>.</a:t>
            </a:r>
            <a:r>
              <a:rPr lang="en-US" dirty="0" smtClean="0"/>
              <a:t> </a:t>
            </a:r>
            <a:r>
              <a:rPr lang="en-US" dirty="0"/>
              <a:t>S. </a:t>
            </a:r>
            <a:r>
              <a:rPr lang="en-US" dirty="0" smtClean="0"/>
              <a:t>Kaplan.</a:t>
            </a:r>
            <a:r>
              <a:rPr lang="hu-HU" dirty="0" smtClean="0"/>
              <a:t> </a:t>
            </a:r>
            <a:r>
              <a:rPr lang="en-US" dirty="0" smtClean="0"/>
              <a:t>NPAR '08</a:t>
            </a:r>
            <a:endParaRPr lang="en-US" dirty="0"/>
          </a:p>
        </p:txBody>
      </p:sp>
      <p:pic>
        <p:nvPicPr>
          <p:cNvPr id="4" name="Kép 3"/>
          <p:cNvPicPr>
            <a:picLocks noChangeAspect="1"/>
          </p:cNvPicPr>
          <p:nvPr/>
        </p:nvPicPr>
        <p:blipFill>
          <a:blip r:embed="rId2"/>
          <a:stretch>
            <a:fillRect/>
          </a:stretch>
        </p:blipFill>
        <p:spPr>
          <a:xfrm>
            <a:off x="1588769" y="4110786"/>
            <a:ext cx="9021083" cy="2541473"/>
          </a:xfrm>
          <a:prstGeom prst="rect">
            <a:avLst/>
          </a:prstGeom>
        </p:spPr>
      </p:pic>
    </p:spTree>
    <p:extLst>
      <p:ext uri="{BB962C8B-B14F-4D97-AF65-F5344CB8AC3E}">
        <p14:creationId xmlns:p14="http://schemas.microsoft.com/office/powerpoint/2010/main" val="28099150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More </a:t>
            </a:r>
            <a:r>
              <a:rPr lang="hu-HU" dirty="0" err="1" smtClean="0"/>
              <a:t>sophisticated</a:t>
            </a:r>
            <a:r>
              <a:rPr lang="hu-HU" dirty="0" smtClean="0"/>
              <a:t> </a:t>
            </a:r>
            <a:r>
              <a:rPr lang="hu-HU" dirty="0" err="1" smtClean="0"/>
              <a:t>thresholding</a:t>
            </a:r>
            <a:endParaRPr lang="en-US" dirty="0"/>
          </a:p>
        </p:txBody>
      </p:sp>
      <p:sp>
        <p:nvSpPr>
          <p:cNvPr id="3" name="Tartalom helye 2"/>
          <p:cNvSpPr>
            <a:spLocks noGrp="1"/>
          </p:cNvSpPr>
          <p:nvPr>
            <p:ph idx="1"/>
          </p:nvPr>
        </p:nvSpPr>
        <p:spPr/>
        <p:txBody>
          <a:bodyPr/>
          <a:lstStyle/>
          <a:p>
            <a:r>
              <a:rPr lang="en-US" i="1" dirty="0" smtClean="0"/>
              <a:t>Artistic </a:t>
            </a:r>
            <a:r>
              <a:rPr lang="en-US" i="1" dirty="0" err="1" smtClean="0"/>
              <a:t>thresholding</a:t>
            </a:r>
            <a:r>
              <a:rPr lang="hu-HU" dirty="0"/>
              <a:t>,</a:t>
            </a:r>
            <a:r>
              <a:rPr lang="en-US" dirty="0" smtClean="0"/>
              <a:t> J</a:t>
            </a:r>
            <a:r>
              <a:rPr lang="hu-HU" dirty="0" smtClean="0"/>
              <a:t>.</a:t>
            </a:r>
            <a:r>
              <a:rPr lang="en-US" dirty="0" smtClean="0"/>
              <a:t> </a:t>
            </a:r>
            <a:r>
              <a:rPr lang="en-US" dirty="0"/>
              <a:t>Xu </a:t>
            </a:r>
            <a:r>
              <a:rPr lang="hu-HU" dirty="0" smtClean="0"/>
              <a:t>and </a:t>
            </a:r>
            <a:r>
              <a:rPr lang="en-US" dirty="0" smtClean="0"/>
              <a:t>C</a:t>
            </a:r>
            <a:r>
              <a:rPr lang="hu-HU" dirty="0" smtClean="0"/>
              <a:t>.</a:t>
            </a:r>
            <a:r>
              <a:rPr lang="en-US" dirty="0" smtClean="0"/>
              <a:t> </a:t>
            </a:r>
            <a:r>
              <a:rPr lang="en-US" dirty="0"/>
              <a:t>S. </a:t>
            </a:r>
            <a:r>
              <a:rPr lang="en-US" dirty="0" smtClean="0"/>
              <a:t>Kaplan.</a:t>
            </a:r>
            <a:r>
              <a:rPr lang="hu-HU" dirty="0" smtClean="0"/>
              <a:t> </a:t>
            </a:r>
            <a:r>
              <a:rPr lang="en-US" dirty="0" smtClean="0"/>
              <a:t>NPAR '08</a:t>
            </a:r>
            <a:endParaRPr lang="hu-HU" dirty="0" smtClean="0"/>
          </a:p>
          <a:p>
            <a:pPr lvl="1"/>
            <a:r>
              <a:rPr lang="hu-HU" dirty="0" err="1" smtClean="0"/>
              <a:t>Segmentation</a:t>
            </a:r>
            <a:r>
              <a:rPr lang="hu-HU" dirty="0" smtClean="0"/>
              <a:t> of </a:t>
            </a:r>
            <a:r>
              <a:rPr lang="hu-HU" dirty="0" err="1" smtClean="0"/>
              <a:t>the</a:t>
            </a:r>
            <a:r>
              <a:rPr lang="hu-HU" dirty="0" smtClean="0"/>
              <a:t> image </a:t>
            </a:r>
            <a:r>
              <a:rPr lang="hu-HU" dirty="0" err="1" smtClean="0"/>
              <a:t>to</a:t>
            </a:r>
            <a:r>
              <a:rPr lang="hu-HU" dirty="0" smtClean="0"/>
              <a:t> </a:t>
            </a:r>
            <a:r>
              <a:rPr lang="hu-HU" dirty="0" err="1" smtClean="0"/>
              <a:t>identify</a:t>
            </a:r>
            <a:r>
              <a:rPr lang="hu-HU" dirty="0" smtClean="0"/>
              <a:t> </a:t>
            </a:r>
            <a:r>
              <a:rPr lang="hu-HU" dirty="0" err="1" smtClean="0"/>
              <a:t>similar</a:t>
            </a:r>
            <a:r>
              <a:rPr lang="hu-HU" dirty="0" smtClean="0"/>
              <a:t> </a:t>
            </a:r>
            <a:r>
              <a:rPr lang="hu-HU" dirty="0" err="1" smtClean="0"/>
              <a:t>regions</a:t>
            </a:r>
            <a:endParaRPr lang="hu-HU" dirty="0" smtClean="0"/>
          </a:p>
          <a:p>
            <a:pPr lvl="1"/>
            <a:r>
              <a:rPr lang="hu-HU" dirty="0" err="1" smtClean="0"/>
              <a:t>Region</a:t>
            </a:r>
            <a:r>
              <a:rPr lang="hu-HU" dirty="0" smtClean="0"/>
              <a:t> </a:t>
            </a:r>
            <a:r>
              <a:rPr lang="hu-HU" dirty="0" err="1" smtClean="0"/>
              <a:t>adjacency</a:t>
            </a:r>
            <a:r>
              <a:rPr lang="hu-HU" dirty="0" smtClean="0"/>
              <a:t> </a:t>
            </a:r>
            <a:r>
              <a:rPr lang="hu-HU" dirty="0" err="1" smtClean="0"/>
              <a:t>graph</a:t>
            </a:r>
            <a:r>
              <a:rPr lang="hu-HU" dirty="0" smtClean="0"/>
              <a:t>: </a:t>
            </a:r>
            <a:r>
              <a:rPr lang="hu-HU" dirty="0" err="1" smtClean="0"/>
              <a:t>connections</a:t>
            </a:r>
            <a:r>
              <a:rPr lang="hu-HU" dirty="0" smtClean="0"/>
              <a:t> and </a:t>
            </a:r>
            <a:r>
              <a:rPr lang="hu-HU" dirty="0" err="1" smtClean="0"/>
              <a:t>the</a:t>
            </a:r>
            <a:r>
              <a:rPr lang="hu-HU" dirty="0" smtClean="0"/>
              <a:t> </a:t>
            </a:r>
            <a:r>
              <a:rPr lang="hu-HU" dirty="0" err="1" smtClean="0"/>
              <a:t>number</a:t>
            </a:r>
            <a:r>
              <a:rPr lang="hu-HU" dirty="0" smtClean="0"/>
              <a:t> of </a:t>
            </a:r>
            <a:r>
              <a:rPr lang="hu-HU" dirty="0" err="1" smtClean="0"/>
              <a:t>border</a:t>
            </a:r>
            <a:r>
              <a:rPr lang="hu-HU" dirty="0" smtClean="0"/>
              <a:t> </a:t>
            </a:r>
            <a:r>
              <a:rPr lang="hu-HU" dirty="0" err="1" smtClean="0"/>
              <a:t>pixels</a:t>
            </a:r>
            <a:endParaRPr lang="hu-HU" dirty="0" smtClean="0"/>
          </a:p>
          <a:p>
            <a:pPr lvl="1"/>
            <a:r>
              <a:rPr lang="hu-HU" dirty="0" err="1" smtClean="0"/>
              <a:t>Region</a:t>
            </a:r>
            <a:r>
              <a:rPr lang="hu-HU" dirty="0" smtClean="0"/>
              <a:t> </a:t>
            </a:r>
            <a:r>
              <a:rPr lang="hu-HU" dirty="0" err="1" smtClean="0"/>
              <a:t>color</a:t>
            </a:r>
            <a:r>
              <a:rPr lang="hu-HU" dirty="0" smtClean="0"/>
              <a:t> </a:t>
            </a:r>
            <a:r>
              <a:rPr lang="hu-HU" dirty="0" err="1" smtClean="0"/>
              <a:t>selection</a:t>
            </a:r>
            <a:r>
              <a:rPr lang="hu-HU" dirty="0" smtClean="0"/>
              <a:t> </a:t>
            </a:r>
            <a:r>
              <a:rPr lang="hu-HU" dirty="0" err="1" smtClean="0"/>
              <a:t>by</a:t>
            </a:r>
            <a:r>
              <a:rPr lang="hu-HU" dirty="0" smtClean="0"/>
              <a:t> </a:t>
            </a:r>
            <a:r>
              <a:rPr lang="hu-HU" dirty="0" err="1" smtClean="0"/>
              <a:t>optimization</a:t>
            </a:r>
            <a:endParaRPr lang="hu-HU" dirty="0"/>
          </a:p>
          <a:p>
            <a:pPr lvl="2"/>
            <a:r>
              <a:rPr lang="hu-HU" dirty="0" smtClean="0"/>
              <a:t>Cost </a:t>
            </a:r>
            <a:r>
              <a:rPr lang="hu-HU" dirty="0" err="1" smtClean="0"/>
              <a:t>functions</a:t>
            </a:r>
            <a:r>
              <a:rPr lang="hu-HU" dirty="0" smtClean="0"/>
              <a:t>: </a:t>
            </a:r>
            <a:r>
              <a:rPr lang="hu-HU" dirty="0" err="1" smtClean="0"/>
              <a:t>similarity</a:t>
            </a:r>
            <a:r>
              <a:rPr lang="hu-HU" dirty="0" smtClean="0"/>
              <a:t> </a:t>
            </a:r>
            <a:r>
              <a:rPr lang="hu-HU" dirty="0" err="1" smtClean="0"/>
              <a:t>to</a:t>
            </a:r>
            <a:r>
              <a:rPr lang="hu-HU" dirty="0" smtClean="0"/>
              <a:t> </a:t>
            </a:r>
            <a:r>
              <a:rPr lang="hu-HU" dirty="0" err="1" smtClean="0"/>
              <a:t>original</a:t>
            </a:r>
            <a:r>
              <a:rPr lang="hu-HU" dirty="0" smtClean="0"/>
              <a:t> </a:t>
            </a:r>
            <a:r>
              <a:rPr lang="hu-HU" dirty="0" err="1" smtClean="0"/>
              <a:t>region</a:t>
            </a:r>
            <a:r>
              <a:rPr lang="hu-HU" dirty="0" smtClean="0"/>
              <a:t> </a:t>
            </a:r>
            <a:r>
              <a:rPr lang="hu-HU" dirty="0" err="1" smtClean="0"/>
              <a:t>color</a:t>
            </a:r>
            <a:r>
              <a:rPr lang="hu-HU" dirty="0" smtClean="0"/>
              <a:t>, </a:t>
            </a:r>
            <a:r>
              <a:rPr lang="hu-HU" dirty="0" err="1" smtClean="0"/>
              <a:t>contrast</a:t>
            </a:r>
            <a:r>
              <a:rPr lang="hu-HU" dirty="0" smtClean="0"/>
              <a:t> </a:t>
            </a:r>
            <a:r>
              <a:rPr lang="hu-HU" dirty="0" err="1" smtClean="0"/>
              <a:t>between</a:t>
            </a:r>
            <a:r>
              <a:rPr lang="hu-HU" dirty="0" smtClean="0"/>
              <a:t> </a:t>
            </a:r>
            <a:r>
              <a:rPr lang="hu-HU" dirty="0" err="1" smtClean="0"/>
              <a:t>neighbouring</a:t>
            </a:r>
            <a:r>
              <a:rPr lang="hu-HU" dirty="0" smtClean="0"/>
              <a:t> </a:t>
            </a:r>
            <a:r>
              <a:rPr lang="hu-HU" dirty="0" err="1" smtClean="0"/>
              <a:t>regions</a:t>
            </a:r>
            <a:r>
              <a:rPr lang="hu-HU" dirty="0" smtClean="0"/>
              <a:t>, </a:t>
            </a:r>
            <a:r>
              <a:rPr lang="hu-HU" dirty="0" err="1" smtClean="0"/>
              <a:t>user</a:t>
            </a:r>
            <a:r>
              <a:rPr lang="hu-HU" dirty="0" smtClean="0"/>
              <a:t> </a:t>
            </a:r>
            <a:r>
              <a:rPr lang="hu-HU" dirty="0" err="1" smtClean="0"/>
              <a:t>controlled</a:t>
            </a:r>
            <a:r>
              <a:rPr lang="hu-HU" dirty="0" smtClean="0"/>
              <a:t> ratio of </a:t>
            </a:r>
            <a:r>
              <a:rPr lang="hu-HU" dirty="0" err="1" smtClean="0"/>
              <a:t>black</a:t>
            </a:r>
            <a:r>
              <a:rPr lang="hu-HU" dirty="0" smtClean="0"/>
              <a:t> </a:t>
            </a:r>
            <a:r>
              <a:rPr lang="hu-HU" dirty="0" err="1" smtClean="0"/>
              <a:t>regions</a:t>
            </a:r>
            <a:endParaRPr lang="en-US" dirty="0"/>
          </a:p>
        </p:txBody>
      </p:sp>
      <p:pic>
        <p:nvPicPr>
          <p:cNvPr id="5" name="Kép 4"/>
          <p:cNvPicPr>
            <a:picLocks noChangeAspect="1"/>
          </p:cNvPicPr>
          <p:nvPr/>
        </p:nvPicPr>
        <p:blipFill>
          <a:blip r:embed="rId2"/>
          <a:stretch>
            <a:fillRect/>
          </a:stretch>
        </p:blipFill>
        <p:spPr>
          <a:xfrm>
            <a:off x="2788920" y="4224305"/>
            <a:ext cx="5806440" cy="2266982"/>
          </a:xfrm>
          <a:prstGeom prst="rect">
            <a:avLst/>
          </a:prstGeom>
        </p:spPr>
      </p:pic>
    </p:spTree>
    <p:extLst>
      <p:ext uri="{BB962C8B-B14F-4D97-AF65-F5344CB8AC3E}">
        <p14:creationId xmlns:p14="http://schemas.microsoft.com/office/powerpoint/2010/main" val="2339786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comics</a:t>
            </a:r>
            <a:r>
              <a:rPr lang="hu-HU" dirty="0" smtClean="0"/>
              <a:t>: limited </a:t>
            </a:r>
            <a:r>
              <a:rPr lang="hu-HU" dirty="0" err="1" smtClean="0"/>
              <a:t>number</a:t>
            </a:r>
            <a:r>
              <a:rPr lang="hu-HU" dirty="0" smtClean="0"/>
              <a:t> of </a:t>
            </a:r>
            <a:r>
              <a:rPr lang="hu-HU" dirty="0" err="1" smtClean="0"/>
              <a:t>colors</a:t>
            </a:r>
            <a:endParaRPr lang="en-US" dirty="0"/>
          </a:p>
        </p:txBody>
      </p:sp>
      <p:sp>
        <p:nvSpPr>
          <p:cNvPr id="3" name="Tartalom helye 2"/>
          <p:cNvSpPr>
            <a:spLocks noGrp="1"/>
          </p:cNvSpPr>
          <p:nvPr>
            <p:ph idx="1"/>
          </p:nvPr>
        </p:nvSpPr>
        <p:spPr/>
        <p:txBody>
          <a:bodyPr/>
          <a:lstStyle/>
          <a:p>
            <a:endParaRPr lang="en-US"/>
          </a:p>
        </p:txBody>
      </p:sp>
      <p:pic>
        <p:nvPicPr>
          <p:cNvPr id="15362" name="Picture 2" descr="KÃ©ptalÃ¡lat a kÃ¶vetkezÅre: âcomics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097" y="1825625"/>
            <a:ext cx="6567805" cy="470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023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Luminance</a:t>
            </a:r>
            <a:r>
              <a:rPr lang="hu-HU" dirty="0" smtClean="0"/>
              <a:t> </a:t>
            </a:r>
            <a:r>
              <a:rPr lang="hu-HU" dirty="0" err="1" smtClean="0"/>
              <a:t>quantization</a:t>
            </a:r>
            <a:endParaRPr lang="en-US" dirty="0"/>
          </a:p>
        </p:txBody>
      </p:sp>
      <p:sp>
        <p:nvSpPr>
          <p:cNvPr id="3" name="Tartalom helye 2"/>
          <p:cNvSpPr>
            <a:spLocks noGrp="1"/>
          </p:cNvSpPr>
          <p:nvPr>
            <p:ph idx="1"/>
          </p:nvPr>
        </p:nvSpPr>
        <p:spPr>
          <a:xfrm>
            <a:off x="774993" y="1677035"/>
            <a:ext cx="10515600" cy="4351338"/>
          </a:xfrm>
        </p:spPr>
        <p:txBody>
          <a:bodyPr/>
          <a:lstStyle/>
          <a:p>
            <a:r>
              <a:rPr lang="hu-HU" dirty="0" err="1" smtClean="0"/>
              <a:t>Reduce</a:t>
            </a:r>
            <a:r>
              <a:rPr lang="hu-HU" dirty="0" smtClean="0"/>
              <a:t> </a:t>
            </a:r>
            <a:r>
              <a:rPr lang="hu-HU" dirty="0" err="1" smtClean="0"/>
              <a:t>the</a:t>
            </a:r>
            <a:r>
              <a:rPr lang="hu-HU" dirty="0" smtClean="0"/>
              <a:t> </a:t>
            </a:r>
            <a:r>
              <a:rPr lang="hu-HU" dirty="0" err="1" smtClean="0"/>
              <a:t>number</a:t>
            </a:r>
            <a:r>
              <a:rPr lang="hu-HU" dirty="0" smtClean="0"/>
              <a:t> of </a:t>
            </a:r>
            <a:r>
              <a:rPr lang="hu-HU" dirty="0" err="1" smtClean="0"/>
              <a:t>tones</a:t>
            </a:r>
            <a:endParaRPr lang="en-US" dirty="0"/>
          </a:p>
        </p:txBody>
      </p:sp>
      <p:grpSp>
        <p:nvGrpSpPr>
          <p:cNvPr id="12" name="Csoportba foglalás 11"/>
          <p:cNvGrpSpPr/>
          <p:nvPr/>
        </p:nvGrpSpPr>
        <p:grpSpPr>
          <a:xfrm>
            <a:off x="781917" y="2171700"/>
            <a:ext cx="10628166" cy="4478312"/>
            <a:chOff x="516836" y="1973128"/>
            <a:chExt cx="11126554" cy="4688314"/>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2793" y="4354926"/>
              <a:ext cx="4103801" cy="2306516"/>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2793" y="1973128"/>
              <a:ext cx="4103798" cy="2306514"/>
            </a:xfrm>
            <a:prstGeom prst="rect">
              <a:avLst/>
            </a:prstGeo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226" y="1973128"/>
              <a:ext cx="4103798" cy="2306514"/>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3070" y="4355964"/>
              <a:ext cx="4101954" cy="2305478"/>
            </a:xfrm>
            <a:prstGeom prst="rect">
              <a:avLst/>
            </a:prstGeom>
          </p:spPr>
        </p:pic>
        <p:sp>
          <p:nvSpPr>
            <p:cNvPr id="8" name="Szövegdoboz 7"/>
            <p:cNvSpPr txBox="1"/>
            <p:nvPr/>
          </p:nvSpPr>
          <p:spPr>
            <a:xfrm>
              <a:off x="516836" y="2803851"/>
              <a:ext cx="1289539" cy="369332"/>
            </a:xfrm>
            <a:prstGeom prst="rect">
              <a:avLst/>
            </a:prstGeom>
            <a:noFill/>
          </p:spPr>
          <p:txBody>
            <a:bodyPr wrap="square" rtlCol="0">
              <a:spAutoFit/>
            </a:bodyPr>
            <a:lstStyle/>
            <a:p>
              <a:r>
                <a:rPr lang="hu-HU" dirty="0" err="1" smtClean="0"/>
                <a:t>Levels</a:t>
              </a:r>
              <a:r>
                <a:rPr lang="hu-HU" dirty="0" smtClean="0"/>
                <a:t> = 2</a:t>
              </a:r>
              <a:endParaRPr lang="en-US" dirty="0"/>
            </a:p>
          </p:txBody>
        </p:sp>
        <p:sp>
          <p:nvSpPr>
            <p:cNvPr id="9" name="Szövegdoboz 8"/>
            <p:cNvSpPr txBox="1"/>
            <p:nvPr/>
          </p:nvSpPr>
          <p:spPr>
            <a:xfrm>
              <a:off x="516836" y="5234320"/>
              <a:ext cx="1289539" cy="369332"/>
            </a:xfrm>
            <a:prstGeom prst="rect">
              <a:avLst/>
            </a:prstGeom>
            <a:noFill/>
          </p:spPr>
          <p:txBody>
            <a:bodyPr wrap="square" rtlCol="0">
              <a:spAutoFit/>
            </a:bodyPr>
            <a:lstStyle/>
            <a:p>
              <a:r>
                <a:rPr lang="hu-HU" dirty="0" err="1" smtClean="0"/>
                <a:t>Levels</a:t>
              </a:r>
              <a:r>
                <a:rPr lang="hu-HU" dirty="0" smtClean="0"/>
                <a:t> = 8</a:t>
              </a:r>
              <a:endParaRPr lang="en-US" dirty="0"/>
            </a:p>
          </p:txBody>
        </p:sp>
        <p:sp>
          <p:nvSpPr>
            <p:cNvPr id="10" name="Szövegdoboz 9"/>
            <p:cNvSpPr txBox="1"/>
            <p:nvPr/>
          </p:nvSpPr>
          <p:spPr>
            <a:xfrm>
              <a:off x="10353851" y="2941719"/>
              <a:ext cx="1289539" cy="369332"/>
            </a:xfrm>
            <a:prstGeom prst="rect">
              <a:avLst/>
            </a:prstGeom>
            <a:noFill/>
          </p:spPr>
          <p:txBody>
            <a:bodyPr wrap="square" rtlCol="0">
              <a:spAutoFit/>
            </a:bodyPr>
            <a:lstStyle/>
            <a:p>
              <a:r>
                <a:rPr lang="hu-HU" dirty="0" err="1" smtClean="0"/>
                <a:t>Levels</a:t>
              </a:r>
              <a:r>
                <a:rPr lang="hu-HU" dirty="0" smtClean="0"/>
                <a:t> = 4</a:t>
              </a:r>
              <a:endParaRPr lang="en-US" dirty="0"/>
            </a:p>
          </p:txBody>
        </p:sp>
        <p:sp>
          <p:nvSpPr>
            <p:cNvPr id="11" name="Szövegdoboz 10"/>
            <p:cNvSpPr txBox="1"/>
            <p:nvPr/>
          </p:nvSpPr>
          <p:spPr>
            <a:xfrm>
              <a:off x="10348716" y="5234320"/>
              <a:ext cx="1289539" cy="369332"/>
            </a:xfrm>
            <a:prstGeom prst="rect">
              <a:avLst/>
            </a:prstGeom>
            <a:noFill/>
          </p:spPr>
          <p:txBody>
            <a:bodyPr wrap="square" rtlCol="0">
              <a:spAutoFit/>
            </a:bodyPr>
            <a:lstStyle/>
            <a:p>
              <a:r>
                <a:rPr lang="hu-HU" dirty="0" err="1" smtClean="0"/>
                <a:t>Levels</a:t>
              </a:r>
              <a:r>
                <a:rPr lang="hu-HU" dirty="0" smtClean="0"/>
                <a:t> = 30</a:t>
              </a:r>
              <a:endParaRPr lang="en-US" dirty="0"/>
            </a:p>
          </p:txBody>
        </p:sp>
      </p:grpSp>
    </p:spTree>
    <p:extLst>
      <p:ext uri="{BB962C8B-B14F-4D97-AF65-F5344CB8AC3E}">
        <p14:creationId xmlns:p14="http://schemas.microsoft.com/office/powerpoint/2010/main" val="1894045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Complementary</a:t>
            </a:r>
            <a:r>
              <a:rPr lang="hu-HU" dirty="0" smtClean="0"/>
              <a:t> </a:t>
            </a:r>
            <a:r>
              <a:rPr lang="hu-HU" dirty="0" err="1" smtClean="0"/>
              <a:t>color</a:t>
            </a:r>
            <a:endParaRPr lang="en-US" dirty="0"/>
          </a:p>
        </p:txBody>
      </p:sp>
      <p:sp>
        <p:nvSpPr>
          <p:cNvPr id="3" name="Tartalom helye 2"/>
          <p:cNvSpPr>
            <a:spLocks noGrp="1"/>
          </p:cNvSpPr>
          <p:nvPr>
            <p:ph idx="1"/>
          </p:nvPr>
        </p:nvSpPr>
        <p:spPr/>
        <p:txBody>
          <a:bodyPr>
            <a:normAutofit/>
          </a:bodyPr>
          <a:lstStyle/>
          <a:p>
            <a:r>
              <a:rPr lang="hu-HU" sz="2400" dirty="0" err="1" smtClean="0"/>
              <a:t>Pairs</a:t>
            </a:r>
            <a:r>
              <a:rPr lang="hu-HU" sz="2400" dirty="0" smtClean="0"/>
              <a:t> of </a:t>
            </a:r>
            <a:r>
              <a:rPr lang="hu-HU" sz="2400" dirty="0" err="1" smtClean="0"/>
              <a:t>colors</a:t>
            </a:r>
            <a:r>
              <a:rPr lang="hu-HU" sz="2400" dirty="0" smtClean="0"/>
              <a:t> </a:t>
            </a:r>
            <a:r>
              <a:rPr lang="hu-HU" sz="2400" dirty="0" err="1" smtClean="0"/>
              <a:t>which</a:t>
            </a:r>
            <a:r>
              <a:rPr lang="hu-HU" sz="2400" dirty="0" smtClean="0"/>
              <a:t> </a:t>
            </a:r>
            <a:r>
              <a:rPr lang="hu-HU" sz="2400" dirty="0" err="1" smtClean="0"/>
              <a:t>cancel</a:t>
            </a:r>
            <a:r>
              <a:rPr lang="hu-HU" sz="2400" dirty="0" smtClean="0"/>
              <a:t> out (</a:t>
            </a:r>
            <a:r>
              <a:rPr lang="hu-HU" sz="2400" dirty="0" err="1" smtClean="0"/>
              <a:t>loose</a:t>
            </a:r>
            <a:r>
              <a:rPr lang="hu-HU" sz="2400" dirty="0" smtClean="0"/>
              <a:t> </a:t>
            </a:r>
            <a:r>
              <a:rPr lang="hu-HU" sz="2400" dirty="0" err="1" smtClean="0"/>
              <a:t>hue</a:t>
            </a:r>
            <a:r>
              <a:rPr lang="hu-HU" sz="2400" dirty="0" smtClean="0"/>
              <a:t>, </a:t>
            </a:r>
            <a:r>
              <a:rPr lang="hu-HU" sz="2400" dirty="0" err="1" smtClean="0"/>
              <a:t>become</a:t>
            </a:r>
            <a:r>
              <a:rPr lang="hu-HU" sz="2400" dirty="0" smtClean="0"/>
              <a:t> </a:t>
            </a:r>
            <a:r>
              <a:rPr lang="hu-HU" sz="2400" dirty="0" err="1" smtClean="0"/>
              <a:t>gray</a:t>
            </a:r>
            <a:r>
              <a:rPr lang="hu-HU" sz="2400" dirty="0" smtClean="0"/>
              <a:t>) </a:t>
            </a:r>
            <a:r>
              <a:rPr lang="hu-HU" sz="2400" dirty="0" err="1" smtClean="0"/>
              <a:t>when</a:t>
            </a:r>
            <a:r>
              <a:rPr lang="hu-HU" sz="2400" dirty="0" smtClean="0"/>
              <a:t> </a:t>
            </a:r>
            <a:r>
              <a:rPr lang="hu-HU" sz="2400" dirty="0" err="1" smtClean="0"/>
              <a:t>combined</a:t>
            </a:r>
            <a:endParaRPr lang="hu-HU" sz="2400" dirty="0" smtClean="0"/>
          </a:p>
          <a:p>
            <a:pPr lvl="1"/>
            <a:r>
              <a:rPr lang="hu-HU" sz="2000" dirty="0" err="1" smtClean="0"/>
              <a:t>Combination</a:t>
            </a:r>
            <a:r>
              <a:rPr lang="hu-HU" sz="2000" dirty="0" smtClean="0"/>
              <a:t> and </a:t>
            </a:r>
            <a:r>
              <a:rPr lang="hu-HU" sz="2000" dirty="0" err="1" smtClean="0"/>
              <a:t>thus</a:t>
            </a:r>
            <a:r>
              <a:rPr lang="hu-HU" sz="2000" dirty="0" smtClean="0"/>
              <a:t> </a:t>
            </a:r>
            <a:r>
              <a:rPr lang="hu-HU" sz="2000" dirty="0" err="1" smtClean="0"/>
              <a:t>complementary</a:t>
            </a:r>
            <a:r>
              <a:rPr lang="hu-HU" sz="2000" dirty="0" smtClean="0"/>
              <a:t> </a:t>
            </a:r>
            <a:r>
              <a:rPr lang="hu-HU" sz="2000" dirty="0" err="1" smtClean="0"/>
              <a:t>color</a:t>
            </a:r>
            <a:r>
              <a:rPr lang="hu-HU" sz="2000" dirty="0" smtClean="0"/>
              <a:t> </a:t>
            </a:r>
            <a:r>
              <a:rPr lang="hu-HU" sz="2000" dirty="0" err="1" smtClean="0"/>
              <a:t>depends</a:t>
            </a:r>
            <a:r>
              <a:rPr lang="hu-HU" sz="2000" dirty="0" smtClean="0"/>
              <a:t> </a:t>
            </a:r>
            <a:r>
              <a:rPr lang="hu-HU" sz="2000" dirty="0" err="1" smtClean="0"/>
              <a:t>on</a:t>
            </a:r>
            <a:r>
              <a:rPr lang="hu-HU" sz="2000" dirty="0" smtClean="0"/>
              <a:t> </a:t>
            </a:r>
            <a:r>
              <a:rPr lang="hu-HU" sz="2000" dirty="0" err="1" smtClean="0"/>
              <a:t>the</a:t>
            </a:r>
            <a:r>
              <a:rPr lang="hu-HU" sz="2000" dirty="0" smtClean="0"/>
              <a:t> </a:t>
            </a:r>
            <a:r>
              <a:rPr lang="hu-HU" sz="2000" dirty="0" err="1" smtClean="0"/>
              <a:t>color</a:t>
            </a:r>
            <a:r>
              <a:rPr lang="hu-HU" sz="2000" dirty="0" smtClean="0"/>
              <a:t> </a:t>
            </a:r>
            <a:r>
              <a:rPr lang="hu-HU" sz="2000" dirty="0" err="1" smtClean="0"/>
              <a:t>space</a:t>
            </a:r>
            <a:endParaRPr lang="en-US" sz="2000" dirty="0"/>
          </a:p>
        </p:txBody>
      </p:sp>
      <p:pic>
        <p:nvPicPr>
          <p:cNvPr id="16386" name="Picture 2" descr="File:RBG color wheel.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90" y="3086100"/>
            <a:ext cx="3986784" cy="332232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ile:RGB scheme contrast of complementary colo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993406"/>
            <a:ext cx="2160270" cy="318355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File:Contrast of complementary color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775" y="2993406"/>
            <a:ext cx="2160270" cy="3183557"/>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6403467" y="6223754"/>
            <a:ext cx="648843" cy="369332"/>
          </a:xfrm>
          <a:prstGeom prst="rect">
            <a:avLst/>
          </a:prstGeom>
          <a:noFill/>
        </p:spPr>
        <p:txBody>
          <a:bodyPr wrap="square" rtlCol="0">
            <a:spAutoFit/>
          </a:bodyPr>
          <a:lstStyle/>
          <a:p>
            <a:r>
              <a:rPr lang="hu-HU" dirty="0" smtClean="0"/>
              <a:t>RGB</a:t>
            </a:r>
            <a:endParaRPr lang="en-US" dirty="0"/>
          </a:p>
        </p:txBody>
      </p:sp>
      <p:sp>
        <p:nvSpPr>
          <p:cNvPr id="8" name="Szövegdoboz 7"/>
          <p:cNvSpPr txBox="1"/>
          <p:nvPr/>
        </p:nvSpPr>
        <p:spPr>
          <a:xfrm>
            <a:off x="9460928" y="6209229"/>
            <a:ext cx="648843" cy="369332"/>
          </a:xfrm>
          <a:prstGeom prst="rect">
            <a:avLst/>
          </a:prstGeom>
          <a:noFill/>
        </p:spPr>
        <p:txBody>
          <a:bodyPr wrap="square" rtlCol="0">
            <a:spAutoFit/>
          </a:bodyPr>
          <a:lstStyle/>
          <a:p>
            <a:r>
              <a:rPr lang="hu-HU" dirty="0" smtClean="0"/>
              <a:t>RYB</a:t>
            </a:r>
            <a:endParaRPr lang="en-US" dirty="0"/>
          </a:p>
        </p:txBody>
      </p:sp>
      <p:sp>
        <p:nvSpPr>
          <p:cNvPr id="9" name="Line 30"/>
          <p:cNvSpPr>
            <a:spLocks noChangeShapeType="1"/>
          </p:cNvSpPr>
          <p:nvPr/>
        </p:nvSpPr>
        <p:spPr bwMode="auto">
          <a:xfrm flipH="1">
            <a:off x="1514866" y="4263390"/>
            <a:ext cx="1765544" cy="951625"/>
          </a:xfrm>
          <a:prstGeom prst="line">
            <a:avLst/>
          </a:prstGeom>
          <a:noFill/>
          <a:ln w="76200">
            <a:solidFill>
              <a:schemeClr val="bg2">
                <a:lumMod val="50000"/>
              </a:schemeClr>
            </a:solidFill>
            <a:round/>
            <a:headEnd type="triangle"/>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7407515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Complementary</a:t>
            </a:r>
            <a:r>
              <a:rPr lang="hu-HU" dirty="0" smtClean="0"/>
              <a:t> </a:t>
            </a:r>
            <a:r>
              <a:rPr lang="hu-HU" dirty="0" err="1" smtClean="0"/>
              <a:t>color</a:t>
            </a:r>
            <a:endParaRPr lang="en-US" dirty="0"/>
          </a:p>
        </p:txBody>
      </p:sp>
      <p:sp>
        <p:nvSpPr>
          <p:cNvPr id="3" name="Tartalom helye 2"/>
          <p:cNvSpPr>
            <a:spLocks noGrp="1"/>
          </p:cNvSpPr>
          <p:nvPr>
            <p:ph idx="1"/>
          </p:nvPr>
        </p:nvSpPr>
        <p:spPr>
          <a:xfrm>
            <a:off x="609600" y="1517015"/>
            <a:ext cx="10515600" cy="4351338"/>
          </a:xfrm>
        </p:spPr>
        <p:txBody>
          <a:bodyPr>
            <a:normAutofit/>
          </a:bodyPr>
          <a:lstStyle/>
          <a:p>
            <a:pPr algn="just"/>
            <a:r>
              <a:rPr lang="hu-HU" sz="2000" dirty="0" smtClean="0"/>
              <a:t>Claude Monet: </a:t>
            </a:r>
            <a:r>
              <a:rPr lang="en-US" sz="2000" dirty="0"/>
              <a:t>"color makes its impact from contrasts rather than from its inherent qualities</a:t>
            </a:r>
            <a:r>
              <a:rPr lang="en-US" sz="2000" dirty="0" smtClean="0"/>
              <a:t>...</a:t>
            </a:r>
            <a:r>
              <a:rPr lang="en-US" sz="2000" dirty="0"/>
              <a:t>the primary colors seem more brilliant when they are in contrast with their complementary colors."</a:t>
            </a:r>
          </a:p>
        </p:txBody>
      </p:sp>
      <p:pic>
        <p:nvPicPr>
          <p:cNvPr id="18434" name="Picture 2" descr="File:Claude Monet, Impression, soleil le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360" y="2257309"/>
            <a:ext cx="5327650" cy="4146031"/>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3840480" y="6346190"/>
            <a:ext cx="4446270" cy="369332"/>
          </a:xfrm>
          <a:prstGeom prst="rect">
            <a:avLst/>
          </a:prstGeom>
          <a:noFill/>
        </p:spPr>
        <p:txBody>
          <a:bodyPr wrap="square" rtlCol="0">
            <a:spAutoFit/>
          </a:bodyPr>
          <a:lstStyle/>
          <a:p>
            <a:r>
              <a:rPr lang="hu-HU" dirty="0" err="1" smtClean="0"/>
              <a:t>Impression</a:t>
            </a:r>
            <a:r>
              <a:rPr lang="hu-HU" dirty="0" smtClean="0"/>
              <a:t>, </a:t>
            </a:r>
            <a:r>
              <a:rPr lang="hu-HU" dirty="0" err="1" smtClean="0"/>
              <a:t>sunrise</a:t>
            </a:r>
            <a:r>
              <a:rPr lang="hu-HU" dirty="0" smtClean="0"/>
              <a:t>, Claude Monet, 1872</a:t>
            </a:r>
            <a:endParaRPr lang="en-US" dirty="0"/>
          </a:p>
        </p:txBody>
      </p:sp>
    </p:spTree>
    <p:extLst>
      <p:ext uri="{BB962C8B-B14F-4D97-AF65-F5344CB8AC3E}">
        <p14:creationId xmlns:p14="http://schemas.microsoft.com/office/powerpoint/2010/main" val="3501268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Sensitivity</a:t>
            </a:r>
            <a:r>
              <a:rPr lang="hu-HU" dirty="0" smtClean="0"/>
              <a:t> of </a:t>
            </a:r>
            <a:r>
              <a:rPr lang="hu-HU" dirty="0" err="1" smtClean="0"/>
              <a:t>our</a:t>
            </a:r>
            <a:r>
              <a:rPr lang="hu-HU" dirty="0" smtClean="0"/>
              <a:t> </a:t>
            </a:r>
            <a:r>
              <a:rPr lang="hu-HU" dirty="0" err="1" smtClean="0"/>
              <a:t>eyes</a:t>
            </a:r>
            <a:endParaRPr lang="en-US" dirty="0"/>
          </a:p>
        </p:txBody>
      </p:sp>
      <p:sp>
        <p:nvSpPr>
          <p:cNvPr id="3" name="Tartalom helye 2"/>
          <p:cNvSpPr>
            <a:spLocks noGrp="1"/>
          </p:cNvSpPr>
          <p:nvPr>
            <p:ph idx="1"/>
          </p:nvPr>
        </p:nvSpPr>
        <p:spPr/>
        <p:txBody>
          <a:bodyPr/>
          <a:lstStyle/>
          <a:p>
            <a:r>
              <a:rPr lang="hu-HU" dirty="0" smtClean="0"/>
              <a:t>The human </a:t>
            </a:r>
            <a:r>
              <a:rPr lang="hu-HU" dirty="0" err="1" smtClean="0"/>
              <a:t>eye</a:t>
            </a:r>
            <a:r>
              <a:rPr lang="hu-HU" dirty="0" smtClean="0"/>
              <a:t> is </a:t>
            </a:r>
            <a:r>
              <a:rPr lang="hu-HU" dirty="0" err="1" smtClean="0"/>
              <a:t>trichromatic</a:t>
            </a:r>
            <a:r>
              <a:rPr lang="hu-HU" dirty="0" smtClean="0"/>
              <a:t>: </a:t>
            </a:r>
            <a:r>
              <a:rPr lang="hu-HU" dirty="0" err="1" smtClean="0"/>
              <a:t>healthy</a:t>
            </a:r>
            <a:r>
              <a:rPr lang="hu-HU" dirty="0" smtClean="0"/>
              <a:t> </a:t>
            </a:r>
            <a:r>
              <a:rPr lang="hu-HU" dirty="0" err="1" smtClean="0"/>
              <a:t>people</a:t>
            </a:r>
            <a:r>
              <a:rPr lang="hu-HU" dirty="0" smtClean="0"/>
              <a:t> </a:t>
            </a:r>
            <a:r>
              <a:rPr lang="hu-HU" dirty="0" err="1" smtClean="0"/>
              <a:t>have</a:t>
            </a:r>
            <a:r>
              <a:rPr lang="hu-HU" dirty="0" smtClean="0"/>
              <a:t> 3 </a:t>
            </a:r>
            <a:r>
              <a:rPr lang="hu-HU" dirty="0" err="1" smtClean="0"/>
              <a:t>types</a:t>
            </a:r>
            <a:r>
              <a:rPr lang="hu-HU" dirty="0" smtClean="0"/>
              <a:t> of </a:t>
            </a:r>
            <a:r>
              <a:rPr lang="hu-HU" dirty="0" err="1" smtClean="0"/>
              <a:t>cones</a:t>
            </a:r>
            <a:endParaRPr lang="en-US" dirty="0"/>
          </a:p>
        </p:txBody>
      </p:sp>
      <p:pic>
        <p:nvPicPr>
          <p:cNvPr id="4" name="Kép 3"/>
          <p:cNvPicPr>
            <a:picLocks noChangeAspect="1"/>
          </p:cNvPicPr>
          <p:nvPr/>
        </p:nvPicPr>
        <p:blipFill>
          <a:blip r:embed="rId2"/>
          <a:stretch>
            <a:fillRect/>
          </a:stretch>
        </p:blipFill>
        <p:spPr>
          <a:xfrm>
            <a:off x="5983878" y="2816761"/>
            <a:ext cx="5816045" cy="2791173"/>
          </a:xfrm>
          <a:prstGeom prst="rect">
            <a:avLst/>
          </a:prstGeom>
        </p:spPr>
      </p:pic>
      <p:pic>
        <p:nvPicPr>
          <p:cNvPr id="7" name="Kép 6"/>
          <p:cNvPicPr>
            <a:picLocks noChangeAspect="1"/>
          </p:cNvPicPr>
          <p:nvPr/>
        </p:nvPicPr>
        <p:blipFill>
          <a:blip r:embed="rId3"/>
          <a:stretch>
            <a:fillRect/>
          </a:stretch>
        </p:blipFill>
        <p:spPr>
          <a:xfrm>
            <a:off x="10408698" y="103137"/>
            <a:ext cx="1656948" cy="1655019"/>
          </a:xfrm>
          <a:prstGeom prst="rect">
            <a:avLst/>
          </a:prstGeom>
        </p:spPr>
      </p:pic>
      <p:pic>
        <p:nvPicPr>
          <p:cNvPr id="4100" name="Picture 4" descr="http://jamie-wong.com/images/color/electromagneticSpectru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077" y="2818862"/>
            <a:ext cx="5206268" cy="2789072"/>
          </a:xfrm>
          <a:prstGeom prst="rect">
            <a:avLst/>
          </a:prstGeom>
          <a:noFill/>
          <a:extLst>
            <a:ext uri="{909E8E84-426E-40DD-AFC4-6F175D3DCCD1}">
              <a14:hiddenFill xmlns:a14="http://schemas.microsoft.com/office/drawing/2010/main">
                <a:solidFill>
                  <a:srgbClr val="FFFFFF"/>
                </a:solidFill>
              </a14:hiddenFill>
            </a:ext>
          </a:extLst>
        </p:spPr>
      </p:pic>
      <p:sp>
        <p:nvSpPr>
          <p:cNvPr id="8" name="Téglalap 7"/>
          <p:cNvSpPr/>
          <p:nvPr/>
        </p:nvSpPr>
        <p:spPr>
          <a:xfrm>
            <a:off x="392077" y="5507906"/>
            <a:ext cx="1497526" cy="200055"/>
          </a:xfrm>
          <a:prstGeom prst="rect">
            <a:avLst/>
          </a:prstGeom>
        </p:spPr>
        <p:txBody>
          <a:bodyPr wrap="none">
            <a:spAutoFit/>
          </a:bodyPr>
          <a:lstStyle/>
          <a:p>
            <a:r>
              <a:rPr lang="en-US" sz="700" dirty="0"/>
              <a:t>http://jamie-wong.com/post/color/</a:t>
            </a:r>
          </a:p>
        </p:txBody>
      </p:sp>
      <p:sp>
        <p:nvSpPr>
          <p:cNvPr id="9" name="Szövegdoboz 8"/>
          <p:cNvSpPr txBox="1"/>
          <p:nvPr/>
        </p:nvSpPr>
        <p:spPr>
          <a:xfrm>
            <a:off x="7720872" y="5617223"/>
            <a:ext cx="2570660" cy="369332"/>
          </a:xfrm>
          <a:prstGeom prst="rect">
            <a:avLst/>
          </a:prstGeom>
          <a:noFill/>
        </p:spPr>
        <p:txBody>
          <a:bodyPr wrap="square" rtlCol="0">
            <a:spAutoFit/>
          </a:bodyPr>
          <a:lstStyle/>
          <a:p>
            <a:pPr algn="ctr"/>
            <a:r>
              <a:rPr lang="hu-HU" dirty="0" err="1" smtClean="0"/>
              <a:t>Color</a:t>
            </a:r>
            <a:r>
              <a:rPr lang="hu-HU" dirty="0" smtClean="0"/>
              <a:t> </a:t>
            </a:r>
            <a:r>
              <a:rPr lang="hu-HU" dirty="0" err="1" smtClean="0"/>
              <a:t>matching</a:t>
            </a:r>
            <a:r>
              <a:rPr lang="hu-HU" dirty="0" smtClean="0"/>
              <a:t> </a:t>
            </a:r>
            <a:r>
              <a:rPr lang="hu-HU" dirty="0" err="1" smtClean="0"/>
              <a:t>function</a:t>
            </a:r>
            <a:endParaRPr lang="en-US" dirty="0"/>
          </a:p>
        </p:txBody>
      </p:sp>
    </p:spTree>
    <p:extLst>
      <p:ext uri="{BB962C8B-B14F-4D97-AF65-F5344CB8AC3E}">
        <p14:creationId xmlns:p14="http://schemas.microsoft.com/office/powerpoint/2010/main" val="38843396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Complementary</a:t>
            </a:r>
            <a:r>
              <a:rPr lang="hu-HU" dirty="0" smtClean="0"/>
              <a:t> </a:t>
            </a:r>
            <a:r>
              <a:rPr lang="hu-HU" dirty="0" err="1" smtClean="0"/>
              <a:t>color</a:t>
            </a:r>
            <a:endParaRPr lang="en-US" dirty="0"/>
          </a:p>
        </p:txBody>
      </p:sp>
      <p:sp>
        <p:nvSpPr>
          <p:cNvPr id="3" name="Tartalom helye 2"/>
          <p:cNvSpPr>
            <a:spLocks noGrp="1"/>
          </p:cNvSpPr>
          <p:nvPr>
            <p:ph idx="1"/>
          </p:nvPr>
        </p:nvSpPr>
        <p:spPr>
          <a:xfrm>
            <a:off x="575310" y="1574165"/>
            <a:ext cx="11231880" cy="4351338"/>
          </a:xfrm>
        </p:spPr>
        <p:txBody>
          <a:bodyPr>
            <a:normAutofit/>
          </a:bodyPr>
          <a:lstStyle/>
          <a:p>
            <a:pPr algn="just"/>
            <a:r>
              <a:rPr lang="hu-HU" sz="1600" dirty="0" smtClean="0"/>
              <a:t>Vincent Van Gogh: </a:t>
            </a:r>
            <a:r>
              <a:rPr lang="en-US" sz="1600" dirty="0"/>
              <a:t>"searching for oppositions of blue with orange, of red with green, of yellow with purple, searching for broken colors and neutral colors to harmonize the brutality of extremes, trying to make the colors intense, and not a harmony of greys."</a:t>
            </a:r>
          </a:p>
        </p:txBody>
      </p:sp>
      <p:pic>
        <p:nvPicPr>
          <p:cNvPr id="18436" name="Picture 4" descr="File:VanGogh-starry night balla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985" y="2200637"/>
            <a:ext cx="5228590" cy="4177302"/>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4276142" y="6377939"/>
            <a:ext cx="4524957" cy="369332"/>
          </a:xfrm>
          <a:prstGeom prst="rect">
            <a:avLst/>
          </a:prstGeom>
          <a:noFill/>
        </p:spPr>
        <p:txBody>
          <a:bodyPr wrap="square" rtlCol="0">
            <a:spAutoFit/>
          </a:bodyPr>
          <a:lstStyle/>
          <a:p>
            <a:r>
              <a:rPr lang="hu-HU" dirty="0" err="1" smtClean="0"/>
              <a:t>Starry</a:t>
            </a:r>
            <a:r>
              <a:rPr lang="hu-HU" dirty="0" smtClean="0"/>
              <a:t> </a:t>
            </a:r>
            <a:r>
              <a:rPr lang="hu-HU" dirty="0" err="1" smtClean="0"/>
              <a:t>night</a:t>
            </a:r>
            <a:r>
              <a:rPr lang="hu-HU" dirty="0" smtClean="0"/>
              <a:t>, Vincent Van Gogh, 1889</a:t>
            </a:r>
            <a:endParaRPr lang="en-US" dirty="0"/>
          </a:p>
        </p:txBody>
      </p:sp>
    </p:spTree>
    <p:extLst>
      <p:ext uri="{BB962C8B-B14F-4D97-AF65-F5344CB8AC3E}">
        <p14:creationId xmlns:p14="http://schemas.microsoft.com/office/powerpoint/2010/main" val="121956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Implementation</a:t>
            </a:r>
            <a:endParaRPr lang="en-US" dirty="0"/>
          </a:p>
        </p:txBody>
      </p:sp>
      <p:sp>
        <p:nvSpPr>
          <p:cNvPr id="3" name="Tartalom helye 2"/>
          <p:cNvSpPr>
            <a:spLocks noGrp="1"/>
          </p:cNvSpPr>
          <p:nvPr>
            <p:ph idx="1"/>
          </p:nvPr>
        </p:nvSpPr>
        <p:spPr/>
        <p:txBody>
          <a:bodyPr/>
          <a:lstStyle/>
          <a:p>
            <a:r>
              <a:rPr lang="hu-HU" dirty="0" smtClean="0"/>
              <a:t>RGB and </a:t>
            </a:r>
            <a:r>
              <a:rPr lang="hu-HU" dirty="0" smtClean="0"/>
              <a:t>HS</a:t>
            </a:r>
            <a:r>
              <a:rPr lang="en-GB" dirty="0" smtClean="0"/>
              <a:t>V/HSL</a:t>
            </a:r>
            <a:r>
              <a:rPr lang="hu-HU" dirty="0" smtClean="0"/>
              <a:t> </a:t>
            </a:r>
            <a:r>
              <a:rPr lang="hu-HU" dirty="0" smtClean="0"/>
              <a:t>have the same complementary colors</a:t>
            </a:r>
          </a:p>
          <a:p>
            <a:r>
              <a:rPr lang="hu-HU" dirty="0" smtClean="0"/>
              <a:t>In </a:t>
            </a:r>
            <a:r>
              <a:rPr lang="en-GB" dirty="0" smtClean="0"/>
              <a:t>HSV/</a:t>
            </a:r>
            <a:r>
              <a:rPr lang="hu-HU" dirty="0" smtClean="0"/>
              <a:t>HSL </a:t>
            </a:r>
            <a:r>
              <a:rPr lang="hu-HU" dirty="0" smtClean="0"/>
              <a:t>we just need to rotate the hue by 180</a:t>
            </a:r>
            <a:r>
              <a:rPr lang="hu-HU" baseline="30000" dirty="0" smtClean="0"/>
              <a:t>◦</a:t>
            </a:r>
            <a:endParaRPr lang="en-US" baseline="30000" dirty="0"/>
          </a:p>
        </p:txBody>
      </p:sp>
      <p:pic>
        <p:nvPicPr>
          <p:cNvPr id="4" name="Picture 6" descr="https://upload.wikimedia.org/wikipedia/commons/thumb/3/33/HSV_color_solid_cylinder_saturation_gray.png/1280px-HSV_color_solid_cylinder_saturation_gr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5110" y="3037336"/>
            <a:ext cx="4621779" cy="3466334"/>
          </a:xfrm>
          <a:prstGeom prst="rect">
            <a:avLst/>
          </a:prstGeom>
          <a:noFill/>
          <a:extLst>
            <a:ext uri="{909E8E84-426E-40DD-AFC4-6F175D3DCCD1}">
              <a14:hiddenFill xmlns:a14="http://schemas.microsoft.com/office/drawing/2010/main">
                <a:solidFill>
                  <a:srgbClr val="FFFFFF"/>
                </a:solidFill>
              </a14:hiddenFill>
            </a:ext>
          </a:extLst>
        </p:spPr>
      </p:pic>
      <p:sp>
        <p:nvSpPr>
          <p:cNvPr id="5" name="Line 30"/>
          <p:cNvSpPr>
            <a:spLocks noChangeShapeType="1"/>
          </p:cNvSpPr>
          <p:nvPr/>
        </p:nvSpPr>
        <p:spPr bwMode="auto">
          <a:xfrm flipH="1">
            <a:off x="4743449" y="3589020"/>
            <a:ext cx="2514599" cy="868680"/>
          </a:xfrm>
          <a:prstGeom prst="line">
            <a:avLst/>
          </a:prstGeom>
          <a:noFill/>
          <a:ln w="76200">
            <a:solidFill>
              <a:schemeClr val="bg2">
                <a:lumMod val="50000"/>
              </a:schemeClr>
            </a:solidFill>
            <a:round/>
            <a:headEnd type="triangle"/>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8658840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Special</a:t>
            </a:r>
            <a:r>
              <a:rPr lang="hu-HU" dirty="0" smtClean="0"/>
              <a:t> </a:t>
            </a:r>
            <a:r>
              <a:rPr lang="hu-HU" dirty="0" err="1" smtClean="0"/>
              <a:t>case</a:t>
            </a:r>
            <a:r>
              <a:rPr lang="hu-HU" dirty="0" smtClean="0"/>
              <a:t>: </a:t>
            </a:r>
            <a:r>
              <a:rPr lang="hu-HU" dirty="0" err="1" smtClean="0"/>
              <a:t>shadows</a:t>
            </a:r>
            <a:endParaRPr lang="en-US" dirty="0"/>
          </a:p>
        </p:txBody>
      </p:sp>
      <p:sp>
        <p:nvSpPr>
          <p:cNvPr id="3" name="Tartalom helye 2"/>
          <p:cNvSpPr>
            <a:spLocks noGrp="1"/>
          </p:cNvSpPr>
          <p:nvPr>
            <p:ph idx="1"/>
          </p:nvPr>
        </p:nvSpPr>
        <p:spPr/>
        <p:txBody>
          <a:bodyPr/>
          <a:lstStyle/>
          <a:p>
            <a:r>
              <a:rPr lang="hu-HU" dirty="0" smtClean="0"/>
              <a:t>Constant </a:t>
            </a:r>
            <a:r>
              <a:rPr lang="hu-HU" dirty="0" err="1" smtClean="0"/>
              <a:t>black</a:t>
            </a:r>
            <a:r>
              <a:rPr lang="hu-HU" dirty="0" smtClean="0"/>
              <a:t> </a:t>
            </a:r>
            <a:r>
              <a:rPr lang="hu-HU" dirty="0" err="1" smtClean="0"/>
              <a:t>shadows</a:t>
            </a:r>
            <a:endParaRPr lang="en-US" dirty="0"/>
          </a:p>
        </p:txBody>
      </p:sp>
      <p:grpSp>
        <p:nvGrpSpPr>
          <p:cNvPr id="4" name="Csoportba foglalás 3"/>
          <p:cNvGrpSpPr/>
          <p:nvPr/>
        </p:nvGrpSpPr>
        <p:grpSpPr>
          <a:xfrm>
            <a:off x="3048000" y="2482850"/>
            <a:ext cx="6096000" cy="4149641"/>
            <a:chOff x="3041650" y="2416175"/>
            <a:chExt cx="6096000" cy="4149641"/>
          </a:xfrm>
        </p:grpSpPr>
        <p:pic>
          <p:nvPicPr>
            <p:cNvPr id="5" name="Picture 6" descr="https://i2-prod.walesonline.co.uk/incoming/article11739723.ece/ALTERNATES/s615/Comic-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50" y="2416175"/>
              <a:ext cx="5857875" cy="3895725"/>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3041650" y="6311900"/>
              <a:ext cx="6096000" cy="253916"/>
            </a:xfrm>
            <a:prstGeom prst="rect">
              <a:avLst/>
            </a:prstGeom>
          </p:spPr>
          <p:txBody>
            <a:bodyPr>
              <a:spAutoFit/>
            </a:bodyPr>
            <a:lstStyle/>
            <a:p>
              <a:r>
                <a:rPr lang="en-US" sz="1000" dirty="0"/>
                <a:t>https://www.walesonline.co.uk/whats-on/whats-on-news/limited-edition-marvel-comic-book-11737180</a:t>
              </a:r>
            </a:p>
          </p:txBody>
        </p:sp>
      </p:grpSp>
    </p:spTree>
    <p:extLst>
      <p:ext uri="{BB962C8B-B14F-4D97-AF65-F5344CB8AC3E}">
        <p14:creationId xmlns:p14="http://schemas.microsoft.com/office/powerpoint/2010/main" val="2902945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Special</a:t>
            </a:r>
            <a:r>
              <a:rPr lang="hu-HU" dirty="0" smtClean="0"/>
              <a:t> </a:t>
            </a:r>
            <a:r>
              <a:rPr lang="hu-HU" dirty="0" err="1" smtClean="0"/>
              <a:t>case</a:t>
            </a:r>
            <a:r>
              <a:rPr lang="hu-HU" dirty="0" smtClean="0"/>
              <a:t>: </a:t>
            </a:r>
            <a:r>
              <a:rPr lang="hu-HU" dirty="0" err="1" smtClean="0"/>
              <a:t>shadows</a:t>
            </a:r>
            <a:endParaRPr lang="en-US" dirty="0"/>
          </a:p>
        </p:txBody>
      </p:sp>
      <p:sp>
        <p:nvSpPr>
          <p:cNvPr id="3" name="Tartalom helye 2"/>
          <p:cNvSpPr>
            <a:spLocks noGrp="1"/>
          </p:cNvSpPr>
          <p:nvPr>
            <p:ph idx="1"/>
          </p:nvPr>
        </p:nvSpPr>
        <p:spPr/>
        <p:txBody>
          <a:bodyPr/>
          <a:lstStyle/>
          <a:p>
            <a:r>
              <a:rPr lang="hu-HU" dirty="0" err="1" smtClean="0"/>
              <a:t>Complementary</a:t>
            </a:r>
            <a:r>
              <a:rPr lang="hu-HU" dirty="0" smtClean="0"/>
              <a:t> </a:t>
            </a:r>
            <a:r>
              <a:rPr lang="hu-HU" dirty="0" err="1" smtClean="0"/>
              <a:t>color</a:t>
            </a:r>
            <a:r>
              <a:rPr lang="hu-HU" dirty="0" smtClean="0"/>
              <a:t> </a:t>
            </a:r>
            <a:r>
              <a:rPr lang="hu-HU" dirty="0" err="1" smtClean="0"/>
              <a:t>shadows</a:t>
            </a:r>
            <a:endParaRPr lang="en-US" dirty="0"/>
          </a:p>
        </p:txBody>
      </p:sp>
      <p:grpSp>
        <p:nvGrpSpPr>
          <p:cNvPr id="7" name="Csoportba foglalás 6"/>
          <p:cNvGrpSpPr/>
          <p:nvPr/>
        </p:nvGrpSpPr>
        <p:grpSpPr>
          <a:xfrm>
            <a:off x="7766843" y="2514600"/>
            <a:ext cx="3343314" cy="4253218"/>
            <a:chOff x="6395243" y="2121694"/>
            <a:chExt cx="3714750" cy="4725743"/>
          </a:xfrm>
        </p:grpSpPr>
        <p:pic>
          <p:nvPicPr>
            <p:cNvPr id="8" name="Picture 2" descr="Henri Matisse, âAndrÃ© Derainâ 19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5243" y="2121694"/>
              <a:ext cx="3253582" cy="4383774"/>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8"/>
            <p:cNvSpPr/>
            <p:nvPr/>
          </p:nvSpPr>
          <p:spPr>
            <a:xfrm>
              <a:off x="6395243" y="6505467"/>
              <a:ext cx="3714750" cy="341970"/>
            </a:xfrm>
            <a:prstGeom prst="rect">
              <a:avLst/>
            </a:prstGeom>
          </p:spPr>
          <p:txBody>
            <a:bodyPr wrap="square">
              <a:spAutoFit/>
            </a:bodyPr>
            <a:lstStyle/>
            <a:p>
              <a:r>
                <a:rPr lang="en-US" sz="1400" dirty="0" smtClean="0"/>
                <a:t>Henri Matisse, André Derain (1905)</a:t>
              </a:r>
              <a:endParaRPr lang="en-US" sz="1400" dirty="0"/>
            </a:p>
          </p:txBody>
        </p:sp>
      </p:grpSp>
      <p:grpSp>
        <p:nvGrpSpPr>
          <p:cNvPr id="10" name="Csoportba foglalás 9"/>
          <p:cNvGrpSpPr/>
          <p:nvPr/>
        </p:nvGrpSpPr>
        <p:grpSpPr>
          <a:xfrm>
            <a:off x="838200" y="2514600"/>
            <a:ext cx="6513587" cy="4253219"/>
            <a:chOff x="838200" y="2514600"/>
            <a:chExt cx="6513587" cy="4253219"/>
          </a:xfrm>
        </p:grpSpPr>
        <p:pic>
          <p:nvPicPr>
            <p:cNvPr id="11" name="Picture 4" descr="KÃ©ptalÃ¡lat a kÃ¶vetkezÅre: âMaxfield Parrish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574" y="2514600"/>
              <a:ext cx="6464213" cy="3945442"/>
            </a:xfrm>
            <a:prstGeom prst="rect">
              <a:avLst/>
            </a:prstGeom>
            <a:noFill/>
            <a:extLst>
              <a:ext uri="{909E8E84-426E-40DD-AFC4-6F175D3DCCD1}">
                <a14:hiddenFill xmlns:a14="http://schemas.microsoft.com/office/drawing/2010/main">
                  <a:solidFill>
                    <a:srgbClr val="FFFFFF"/>
                  </a:solidFill>
                </a14:hiddenFill>
              </a:ext>
            </a:extLst>
          </p:spPr>
        </p:pic>
        <p:sp>
          <p:nvSpPr>
            <p:cNvPr id="12" name="Téglalap 11"/>
            <p:cNvSpPr/>
            <p:nvPr/>
          </p:nvSpPr>
          <p:spPr>
            <a:xfrm>
              <a:off x="838200" y="6460042"/>
              <a:ext cx="2659702" cy="307777"/>
            </a:xfrm>
            <a:prstGeom prst="rect">
              <a:avLst/>
            </a:prstGeom>
          </p:spPr>
          <p:txBody>
            <a:bodyPr wrap="none">
              <a:spAutoFit/>
            </a:bodyPr>
            <a:lstStyle/>
            <a:p>
              <a:r>
                <a:rPr lang="en-US" sz="1400" dirty="0" err="1" smtClean="0"/>
                <a:t>Maxfield</a:t>
              </a:r>
              <a:r>
                <a:rPr lang="en-US" sz="1400" dirty="0" smtClean="0"/>
                <a:t> Parrish, Daybreak (2017)</a:t>
              </a:r>
              <a:endParaRPr lang="en-US" sz="1400" dirty="0"/>
            </a:p>
          </p:txBody>
        </p:sp>
      </p:grpSp>
    </p:spTree>
    <p:extLst>
      <p:ext uri="{BB962C8B-B14F-4D97-AF65-F5344CB8AC3E}">
        <p14:creationId xmlns:p14="http://schemas.microsoft.com/office/powerpoint/2010/main" val="1413190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recolorization</a:t>
            </a:r>
            <a:endParaRPr lang="en-US" dirty="0"/>
          </a:p>
        </p:txBody>
      </p:sp>
      <p:pic>
        <p:nvPicPr>
          <p:cNvPr id="5" name="Kép 4"/>
          <p:cNvPicPr>
            <a:picLocks noChangeAspect="1"/>
          </p:cNvPicPr>
          <p:nvPr/>
        </p:nvPicPr>
        <p:blipFill>
          <a:blip r:embed="rId2"/>
          <a:stretch>
            <a:fillRect/>
          </a:stretch>
        </p:blipFill>
        <p:spPr>
          <a:xfrm>
            <a:off x="990318" y="4128934"/>
            <a:ext cx="4477315" cy="2557615"/>
          </a:xfrm>
          <a:prstGeom prst="rect">
            <a:avLst/>
          </a:prstGeom>
        </p:spPr>
      </p:pic>
      <p:pic>
        <p:nvPicPr>
          <p:cNvPr id="6" name="Kép 5"/>
          <p:cNvPicPr>
            <a:picLocks noChangeAspect="1"/>
          </p:cNvPicPr>
          <p:nvPr/>
        </p:nvPicPr>
        <p:blipFill>
          <a:blip r:embed="rId3"/>
          <a:stretch>
            <a:fillRect/>
          </a:stretch>
        </p:blipFill>
        <p:spPr>
          <a:xfrm>
            <a:off x="5588063" y="4142347"/>
            <a:ext cx="4438737" cy="2557615"/>
          </a:xfrm>
          <a:prstGeom prst="rect">
            <a:avLst/>
          </a:prstGeom>
        </p:spPr>
      </p:pic>
      <p:pic>
        <p:nvPicPr>
          <p:cNvPr id="7" name="Kép 6"/>
          <p:cNvPicPr>
            <a:picLocks noChangeAspect="1"/>
          </p:cNvPicPr>
          <p:nvPr/>
        </p:nvPicPr>
        <p:blipFill>
          <a:blip r:embed="rId4"/>
          <a:stretch>
            <a:fillRect/>
          </a:stretch>
        </p:blipFill>
        <p:spPr>
          <a:xfrm>
            <a:off x="990318" y="1508760"/>
            <a:ext cx="4477315" cy="2570421"/>
          </a:xfrm>
          <a:prstGeom prst="rect">
            <a:avLst/>
          </a:prstGeom>
        </p:spPr>
      </p:pic>
      <p:pic>
        <p:nvPicPr>
          <p:cNvPr id="8" name="Kép 7"/>
          <p:cNvPicPr>
            <a:picLocks noChangeAspect="1"/>
          </p:cNvPicPr>
          <p:nvPr/>
        </p:nvPicPr>
        <p:blipFill>
          <a:blip r:embed="rId5"/>
          <a:stretch>
            <a:fillRect/>
          </a:stretch>
        </p:blipFill>
        <p:spPr>
          <a:xfrm>
            <a:off x="5588063" y="1522173"/>
            <a:ext cx="4456586" cy="2570421"/>
          </a:xfrm>
          <a:prstGeom prst="rect">
            <a:avLst/>
          </a:prstGeom>
        </p:spPr>
      </p:pic>
      <p:sp>
        <p:nvSpPr>
          <p:cNvPr id="9" name="Szövegdoboz 8"/>
          <p:cNvSpPr txBox="1"/>
          <p:nvPr/>
        </p:nvSpPr>
        <p:spPr>
          <a:xfrm>
            <a:off x="10245742" y="2632421"/>
            <a:ext cx="1413578" cy="369332"/>
          </a:xfrm>
          <a:prstGeom prst="rect">
            <a:avLst/>
          </a:prstGeom>
          <a:noFill/>
        </p:spPr>
        <p:txBody>
          <a:bodyPr wrap="square" rtlCol="0">
            <a:spAutoFit/>
          </a:bodyPr>
          <a:lstStyle/>
          <a:p>
            <a:r>
              <a:rPr lang="en-US" dirty="0" smtClean="0"/>
              <a:t>Black</a:t>
            </a:r>
            <a:endParaRPr lang="en-US" dirty="0"/>
          </a:p>
        </p:txBody>
      </p:sp>
      <p:sp>
        <p:nvSpPr>
          <p:cNvPr id="10" name="Szövegdoboz 9"/>
          <p:cNvSpPr txBox="1"/>
          <p:nvPr/>
        </p:nvSpPr>
        <p:spPr>
          <a:xfrm>
            <a:off x="10245742" y="5051822"/>
            <a:ext cx="1711505" cy="369332"/>
          </a:xfrm>
          <a:prstGeom prst="rect">
            <a:avLst/>
          </a:prstGeom>
          <a:noFill/>
        </p:spPr>
        <p:txBody>
          <a:bodyPr wrap="square" rtlCol="0">
            <a:spAutoFit/>
          </a:bodyPr>
          <a:lstStyle/>
          <a:p>
            <a:r>
              <a:rPr lang="en-US" dirty="0" smtClean="0"/>
              <a:t>Complementary</a:t>
            </a:r>
            <a:endParaRPr lang="en-US" dirty="0"/>
          </a:p>
        </p:txBody>
      </p:sp>
    </p:spTree>
    <p:extLst>
      <p:ext uri="{BB962C8B-B14F-4D97-AF65-F5344CB8AC3E}">
        <p14:creationId xmlns:p14="http://schemas.microsoft.com/office/powerpoint/2010/main" val="34223978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recolorization</a:t>
            </a:r>
            <a:endParaRPr lang="en-US"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041" y="1633538"/>
            <a:ext cx="8483917" cy="4770756"/>
          </a:xfrm>
          <a:prstGeom prst="rect">
            <a:avLst/>
          </a:prstGeom>
        </p:spPr>
      </p:pic>
      <p:sp>
        <p:nvSpPr>
          <p:cNvPr id="6" name="Szövegdoboz 5"/>
          <p:cNvSpPr txBox="1"/>
          <p:nvPr/>
        </p:nvSpPr>
        <p:spPr>
          <a:xfrm>
            <a:off x="5086675" y="6404294"/>
            <a:ext cx="2018648" cy="369332"/>
          </a:xfrm>
          <a:prstGeom prst="rect">
            <a:avLst/>
          </a:prstGeom>
          <a:noFill/>
        </p:spPr>
        <p:txBody>
          <a:bodyPr wrap="square" rtlCol="0">
            <a:spAutoFit/>
          </a:bodyPr>
          <a:lstStyle/>
          <a:p>
            <a:pPr algn="ctr"/>
            <a:r>
              <a:rPr lang="hu-HU" dirty="0" err="1" smtClean="0"/>
              <a:t>Original</a:t>
            </a:r>
            <a:r>
              <a:rPr lang="hu-HU" dirty="0" smtClean="0"/>
              <a:t> image</a:t>
            </a:r>
            <a:endParaRPr lang="en-US" dirty="0"/>
          </a:p>
        </p:txBody>
      </p:sp>
    </p:spTree>
    <p:extLst>
      <p:ext uri="{BB962C8B-B14F-4D97-AF65-F5344CB8AC3E}">
        <p14:creationId xmlns:p14="http://schemas.microsoft.com/office/powerpoint/2010/main" val="13468000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041" y="1633538"/>
            <a:ext cx="8483917" cy="4770756"/>
          </a:xfrm>
          <a:prstGeom prst="rect">
            <a:avLst/>
          </a:prstGeom>
        </p:spPr>
      </p:pic>
      <p:sp>
        <p:nvSpPr>
          <p:cNvPr id="2" name="Cím 1"/>
          <p:cNvSpPr>
            <a:spLocks noGrp="1"/>
          </p:cNvSpPr>
          <p:nvPr>
            <p:ph type="title"/>
          </p:nvPr>
        </p:nvSpPr>
        <p:spPr/>
        <p:txBody>
          <a:bodyPr/>
          <a:lstStyle/>
          <a:p>
            <a:r>
              <a:rPr lang="hu-HU" dirty="0" err="1" smtClean="0"/>
              <a:t>Shadow</a:t>
            </a:r>
            <a:r>
              <a:rPr lang="hu-HU" dirty="0" smtClean="0"/>
              <a:t> </a:t>
            </a:r>
            <a:r>
              <a:rPr lang="hu-HU" dirty="0" err="1" smtClean="0"/>
              <a:t>recolorization</a:t>
            </a:r>
            <a:endParaRPr lang="en-US" dirty="0"/>
          </a:p>
        </p:txBody>
      </p:sp>
      <p:sp>
        <p:nvSpPr>
          <p:cNvPr id="6" name="Szövegdoboz 5"/>
          <p:cNvSpPr txBox="1"/>
          <p:nvPr/>
        </p:nvSpPr>
        <p:spPr>
          <a:xfrm>
            <a:off x="3398681" y="6404294"/>
            <a:ext cx="5394636" cy="369332"/>
          </a:xfrm>
          <a:prstGeom prst="rect">
            <a:avLst/>
          </a:prstGeom>
          <a:noFill/>
        </p:spPr>
        <p:txBody>
          <a:bodyPr wrap="square" rtlCol="0">
            <a:spAutoFit/>
          </a:bodyPr>
          <a:lstStyle/>
          <a:p>
            <a:pPr algn="ctr"/>
            <a:r>
              <a:rPr lang="hu-HU" dirty="0" err="1" smtClean="0"/>
              <a:t>Pixels</a:t>
            </a:r>
            <a:r>
              <a:rPr lang="hu-HU" dirty="0" smtClean="0"/>
              <a:t> in </a:t>
            </a:r>
            <a:r>
              <a:rPr lang="hu-HU" dirty="0" err="1" smtClean="0"/>
              <a:t>shadow</a:t>
            </a:r>
            <a:r>
              <a:rPr lang="hu-HU" dirty="0" smtClean="0"/>
              <a:t> (</a:t>
            </a:r>
            <a:r>
              <a:rPr lang="hu-HU" dirty="0" err="1" smtClean="0"/>
              <a:t>white</a:t>
            </a:r>
            <a:r>
              <a:rPr lang="hu-HU" dirty="0" smtClean="0"/>
              <a:t> = in </a:t>
            </a:r>
            <a:r>
              <a:rPr lang="hu-HU" dirty="0" err="1" smtClean="0"/>
              <a:t>shadow</a:t>
            </a:r>
            <a:r>
              <a:rPr lang="hu-HU" dirty="0" smtClean="0"/>
              <a:t>, </a:t>
            </a:r>
            <a:r>
              <a:rPr lang="hu-HU" dirty="0" err="1" smtClean="0"/>
              <a:t>black</a:t>
            </a:r>
            <a:r>
              <a:rPr lang="hu-HU" dirty="0" smtClean="0"/>
              <a:t> = </a:t>
            </a:r>
            <a:r>
              <a:rPr lang="hu-HU" dirty="0" err="1" smtClean="0"/>
              <a:t>lit</a:t>
            </a:r>
            <a:r>
              <a:rPr lang="hu-HU" dirty="0" smtClean="0"/>
              <a:t>)</a:t>
            </a:r>
            <a:endParaRPr lang="en-US" dirty="0"/>
          </a:p>
        </p:txBody>
      </p:sp>
    </p:spTree>
    <p:extLst>
      <p:ext uri="{BB962C8B-B14F-4D97-AF65-F5344CB8AC3E}">
        <p14:creationId xmlns:p14="http://schemas.microsoft.com/office/powerpoint/2010/main" val="3912511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041" y="1633538"/>
            <a:ext cx="8483917" cy="4770756"/>
          </a:xfrm>
          <a:prstGeom prst="rect">
            <a:avLst/>
          </a:prstGeom>
        </p:spPr>
      </p:pic>
      <p:sp>
        <p:nvSpPr>
          <p:cNvPr id="2" name="Cím 1"/>
          <p:cNvSpPr>
            <a:spLocks noGrp="1"/>
          </p:cNvSpPr>
          <p:nvPr>
            <p:ph type="title"/>
          </p:nvPr>
        </p:nvSpPr>
        <p:spPr/>
        <p:txBody>
          <a:bodyPr/>
          <a:lstStyle/>
          <a:p>
            <a:r>
              <a:rPr lang="hu-HU" dirty="0" err="1" smtClean="0"/>
              <a:t>Shadow</a:t>
            </a:r>
            <a:r>
              <a:rPr lang="hu-HU" dirty="0" smtClean="0"/>
              <a:t> </a:t>
            </a:r>
            <a:r>
              <a:rPr lang="hu-HU" dirty="0" err="1" smtClean="0"/>
              <a:t>recolorization</a:t>
            </a:r>
            <a:endParaRPr lang="en-US" dirty="0"/>
          </a:p>
        </p:txBody>
      </p:sp>
      <p:sp>
        <p:nvSpPr>
          <p:cNvPr id="6" name="Szövegdoboz 5"/>
          <p:cNvSpPr txBox="1"/>
          <p:nvPr/>
        </p:nvSpPr>
        <p:spPr>
          <a:xfrm>
            <a:off x="2537539" y="6404294"/>
            <a:ext cx="7116919" cy="369332"/>
          </a:xfrm>
          <a:prstGeom prst="rect">
            <a:avLst/>
          </a:prstGeom>
          <a:noFill/>
        </p:spPr>
        <p:txBody>
          <a:bodyPr wrap="square" rtlCol="0">
            <a:spAutoFit/>
          </a:bodyPr>
          <a:lstStyle/>
          <a:p>
            <a:pPr algn="ctr"/>
            <a:r>
              <a:rPr lang="hu-HU" dirty="0" err="1" smtClean="0"/>
              <a:t>Shadowed</a:t>
            </a:r>
            <a:r>
              <a:rPr lang="hu-HU" dirty="0" smtClean="0"/>
              <a:t> </a:t>
            </a:r>
            <a:r>
              <a:rPr lang="hu-HU" dirty="0" err="1" smtClean="0"/>
              <a:t>pixels</a:t>
            </a:r>
            <a:r>
              <a:rPr lang="hu-HU" dirty="0" smtClean="0"/>
              <a:t> </a:t>
            </a:r>
            <a:r>
              <a:rPr lang="hu-HU" dirty="0" err="1" smtClean="0"/>
              <a:t>set</a:t>
            </a:r>
            <a:r>
              <a:rPr lang="hu-HU" dirty="0" smtClean="0"/>
              <a:t> </a:t>
            </a:r>
            <a:r>
              <a:rPr lang="hu-HU" dirty="0" err="1" smtClean="0"/>
              <a:t>to</a:t>
            </a:r>
            <a:r>
              <a:rPr lang="hu-HU" dirty="0" smtClean="0"/>
              <a:t> </a:t>
            </a:r>
            <a:r>
              <a:rPr lang="hu-HU" dirty="0" err="1" smtClean="0"/>
              <a:t>the</a:t>
            </a:r>
            <a:r>
              <a:rPr lang="hu-HU" dirty="0" smtClean="0"/>
              <a:t> </a:t>
            </a:r>
            <a:r>
              <a:rPr lang="hu-HU" dirty="0" err="1" smtClean="0"/>
              <a:t>complementer</a:t>
            </a:r>
            <a:r>
              <a:rPr lang="hu-HU" dirty="0" smtClean="0"/>
              <a:t> </a:t>
            </a:r>
            <a:r>
              <a:rPr lang="hu-HU" dirty="0" err="1" smtClean="0"/>
              <a:t>color</a:t>
            </a:r>
            <a:r>
              <a:rPr lang="hu-HU" dirty="0" smtClean="0"/>
              <a:t> of </a:t>
            </a:r>
            <a:r>
              <a:rPr lang="hu-HU" dirty="0" err="1" smtClean="0"/>
              <a:t>the</a:t>
            </a:r>
            <a:r>
              <a:rPr lang="hu-HU" dirty="0" smtClean="0"/>
              <a:t> </a:t>
            </a:r>
            <a:r>
              <a:rPr lang="hu-HU" dirty="0" err="1" smtClean="0"/>
              <a:t>original</a:t>
            </a:r>
            <a:r>
              <a:rPr lang="hu-HU" dirty="0" smtClean="0"/>
              <a:t> image</a:t>
            </a:r>
            <a:endParaRPr lang="en-US" dirty="0"/>
          </a:p>
        </p:txBody>
      </p:sp>
    </p:spTree>
    <p:extLst>
      <p:ext uri="{BB962C8B-B14F-4D97-AF65-F5344CB8AC3E}">
        <p14:creationId xmlns:p14="http://schemas.microsoft.com/office/powerpoint/2010/main" val="27231528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recolorization</a:t>
            </a:r>
            <a:endParaRPr lang="en-US" dirty="0"/>
          </a:p>
        </p:txBody>
      </p:sp>
      <p:sp>
        <p:nvSpPr>
          <p:cNvPr id="6" name="Szövegdoboz 5"/>
          <p:cNvSpPr txBox="1"/>
          <p:nvPr/>
        </p:nvSpPr>
        <p:spPr>
          <a:xfrm>
            <a:off x="2537539" y="6404294"/>
            <a:ext cx="7116919" cy="369332"/>
          </a:xfrm>
          <a:prstGeom prst="rect">
            <a:avLst/>
          </a:prstGeom>
          <a:noFill/>
        </p:spPr>
        <p:txBody>
          <a:bodyPr wrap="square" rtlCol="0">
            <a:spAutoFit/>
          </a:bodyPr>
          <a:lstStyle/>
          <a:p>
            <a:pPr algn="ctr"/>
            <a:r>
              <a:rPr lang="hu-HU" dirty="0" err="1" smtClean="0"/>
              <a:t>Result</a:t>
            </a:r>
            <a:r>
              <a:rPr lang="hu-HU" dirty="0" smtClean="0"/>
              <a:t> </a:t>
            </a:r>
            <a:r>
              <a:rPr lang="hu-HU" dirty="0" err="1" smtClean="0"/>
              <a:t>with</a:t>
            </a:r>
            <a:r>
              <a:rPr lang="hu-HU" dirty="0" smtClean="0"/>
              <a:t> </a:t>
            </a:r>
            <a:r>
              <a:rPr lang="hu-HU" dirty="0" err="1" smtClean="0"/>
              <a:t>complementary</a:t>
            </a:r>
            <a:r>
              <a:rPr lang="hu-HU" dirty="0" smtClean="0"/>
              <a:t> </a:t>
            </a:r>
            <a:r>
              <a:rPr lang="hu-HU" dirty="0" err="1" smtClean="0"/>
              <a:t>shadow</a:t>
            </a:r>
            <a:r>
              <a:rPr lang="hu-HU" dirty="0" smtClean="0"/>
              <a:t> </a:t>
            </a:r>
            <a:r>
              <a:rPr lang="hu-HU" dirty="0" err="1" smtClean="0"/>
              <a:t>colors</a:t>
            </a:r>
            <a:endParaRPr lang="en-US" dirty="0"/>
          </a:p>
        </p:txBody>
      </p:sp>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041" y="1633538"/>
            <a:ext cx="8483917" cy="4770756"/>
          </a:xfrm>
          <a:prstGeom prst="rect">
            <a:avLst/>
          </a:prstGeom>
        </p:spPr>
      </p:pic>
    </p:spTree>
    <p:extLst>
      <p:ext uri="{BB962C8B-B14F-4D97-AF65-F5344CB8AC3E}">
        <p14:creationId xmlns:p14="http://schemas.microsoft.com/office/powerpoint/2010/main" val="15427800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recolorization</a:t>
            </a:r>
            <a:endParaRPr lang="en-US" dirty="0"/>
          </a:p>
        </p:txBody>
      </p:sp>
      <p:sp>
        <p:nvSpPr>
          <p:cNvPr id="3" name="Tartalom helye 2"/>
          <p:cNvSpPr>
            <a:spLocks noGrp="1"/>
          </p:cNvSpPr>
          <p:nvPr>
            <p:ph idx="1"/>
          </p:nvPr>
        </p:nvSpPr>
        <p:spPr>
          <a:xfrm>
            <a:off x="838200" y="1690688"/>
            <a:ext cx="10515600" cy="5032376"/>
          </a:xfrm>
        </p:spPr>
        <p:txBody>
          <a:bodyPr>
            <a:normAutofit/>
          </a:bodyPr>
          <a:lstStyle/>
          <a:p>
            <a:r>
              <a:rPr lang="hu-HU" dirty="0" smtClean="0"/>
              <a:t>Key: </a:t>
            </a:r>
            <a:r>
              <a:rPr lang="hu-HU" dirty="0" err="1" smtClean="0"/>
              <a:t>how</a:t>
            </a:r>
            <a:r>
              <a:rPr lang="hu-HU" dirty="0" smtClean="0"/>
              <a:t> </a:t>
            </a:r>
            <a:r>
              <a:rPr lang="hu-HU" dirty="0" err="1" smtClean="0"/>
              <a:t>to</a:t>
            </a:r>
            <a:r>
              <a:rPr lang="hu-HU" dirty="0" smtClean="0"/>
              <a:t> </a:t>
            </a:r>
            <a:r>
              <a:rPr lang="hu-HU" dirty="0" err="1" smtClean="0"/>
              <a:t>find</a:t>
            </a:r>
            <a:r>
              <a:rPr lang="hu-HU" dirty="0" smtClean="0"/>
              <a:t> </a:t>
            </a:r>
            <a:r>
              <a:rPr lang="hu-HU" dirty="0" err="1" smtClean="0"/>
              <a:t>which</a:t>
            </a:r>
            <a:r>
              <a:rPr lang="hu-HU" dirty="0" smtClean="0"/>
              <a:t> </a:t>
            </a:r>
            <a:r>
              <a:rPr lang="hu-HU" dirty="0" err="1" smtClean="0"/>
              <a:t>pixels</a:t>
            </a:r>
            <a:r>
              <a:rPr lang="hu-HU" dirty="0" smtClean="0"/>
              <a:t> </a:t>
            </a:r>
            <a:r>
              <a:rPr lang="hu-HU" dirty="0" err="1" smtClean="0"/>
              <a:t>are</a:t>
            </a:r>
            <a:r>
              <a:rPr lang="hu-HU" dirty="0" smtClean="0"/>
              <a:t> in </a:t>
            </a:r>
            <a:r>
              <a:rPr lang="hu-HU" dirty="0" err="1" smtClean="0"/>
              <a:t>shadow</a:t>
            </a:r>
            <a:endParaRPr lang="hu-HU" dirty="0" smtClean="0"/>
          </a:p>
          <a:p>
            <a:pPr lvl="1"/>
            <a:r>
              <a:rPr lang="hu-HU" dirty="0" err="1" smtClean="0"/>
              <a:t>Given</a:t>
            </a:r>
            <a:r>
              <a:rPr lang="hu-HU" dirty="0" smtClean="0"/>
              <a:t> </a:t>
            </a:r>
            <a:r>
              <a:rPr lang="hu-HU" dirty="0" err="1" smtClean="0"/>
              <a:t>this</a:t>
            </a:r>
            <a:r>
              <a:rPr lang="hu-HU" dirty="0" smtClean="0"/>
              <a:t> </a:t>
            </a:r>
            <a:r>
              <a:rPr lang="hu-HU" dirty="0" err="1" smtClean="0"/>
              <a:t>information</a:t>
            </a:r>
            <a:r>
              <a:rPr lang="hu-HU" dirty="0" smtClean="0"/>
              <a:t> we </a:t>
            </a:r>
            <a:r>
              <a:rPr lang="hu-HU" dirty="0" err="1" smtClean="0"/>
              <a:t>simply</a:t>
            </a:r>
            <a:r>
              <a:rPr lang="hu-HU" dirty="0" smtClean="0"/>
              <a:t> </a:t>
            </a:r>
            <a:r>
              <a:rPr lang="hu-HU" dirty="0" err="1" smtClean="0"/>
              <a:t>need</a:t>
            </a:r>
            <a:r>
              <a:rPr lang="hu-HU" dirty="0" smtClean="0"/>
              <a:t> </a:t>
            </a:r>
            <a:r>
              <a:rPr lang="hu-HU" dirty="0" err="1" smtClean="0"/>
              <a:t>to</a:t>
            </a:r>
            <a:r>
              <a:rPr lang="hu-HU" dirty="0" smtClean="0"/>
              <a:t> </a:t>
            </a:r>
            <a:r>
              <a:rPr lang="hu-HU" dirty="0" err="1" smtClean="0"/>
              <a:t>change</a:t>
            </a:r>
            <a:r>
              <a:rPr lang="hu-HU" dirty="0" smtClean="0"/>
              <a:t> </a:t>
            </a:r>
            <a:r>
              <a:rPr lang="hu-HU" dirty="0" err="1" smtClean="0"/>
              <a:t>the</a:t>
            </a:r>
            <a:r>
              <a:rPr lang="hu-HU" dirty="0" smtClean="0"/>
              <a:t> pixel </a:t>
            </a:r>
            <a:r>
              <a:rPr lang="hu-HU" dirty="0" err="1" smtClean="0"/>
              <a:t>color</a:t>
            </a:r>
            <a:endParaRPr lang="hu-HU" dirty="0" smtClean="0"/>
          </a:p>
          <a:p>
            <a:r>
              <a:rPr lang="hu-HU" dirty="0" err="1" smtClean="0"/>
              <a:t>Possible</a:t>
            </a:r>
            <a:r>
              <a:rPr lang="hu-HU" dirty="0" smtClean="0"/>
              <a:t> </a:t>
            </a:r>
            <a:r>
              <a:rPr lang="hu-HU" dirty="0" err="1" smtClean="0"/>
              <a:t>solutions</a:t>
            </a:r>
            <a:r>
              <a:rPr lang="hu-HU" dirty="0" smtClean="0"/>
              <a:t> in </a:t>
            </a:r>
            <a:r>
              <a:rPr lang="hu-HU" dirty="0" err="1" smtClean="0"/>
              <a:t>games</a:t>
            </a:r>
            <a:r>
              <a:rPr lang="hu-HU" dirty="0" smtClean="0"/>
              <a:t>:</a:t>
            </a:r>
          </a:p>
          <a:p>
            <a:pPr marL="914400" lvl="1" indent="-457200">
              <a:buFont typeface="+mj-lt"/>
              <a:buAutoNum type="arabicPeriod"/>
            </a:pPr>
            <a:r>
              <a:rPr lang="hu-HU" dirty="0" err="1" smtClean="0"/>
              <a:t>Use</a:t>
            </a:r>
            <a:r>
              <a:rPr lang="hu-HU" dirty="0" smtClean="0"/>
              <a:t> </a:t>
            </a:r>
            <a:r>
              <a:rPr lang="hu-HU" dirty="0" err="1" smtClean="0"/>
              <a:t>the</a:t>
            </a:r>
            <a:r>
              <a:rPr lang="hu-HU" dirty="0" smtClean="0"/>
              <a:t> </a:t>
            </a:r>
            <a:r>
              <a:rPr lang="hu-HU" dirty="0" err="1" smtClean="0"/>
              <a:t>shadow</a:t>
            </a:r>
            <a:r>
              <a:rPr lang="hu-HU" dirty="0" smtClean="0"/>
              <a:t> </a:t>
            </a:r>
            <a:r>
              <a:rPr lang="hu-HU" dirty="0" err="1" smtClean="0"/>
              <a:t>algorithm</a:t>
            </a:r>
            <a:r>
              <a:rPr lang="hu-HU" dirty="0" smtClean="0"/>
              <a:t> of </a:t>
            </a:r>
            <a:r>
              <a:rPr lang="hu-HU" dirty="0" err="1" smtClean="0"/>
              <a:t>the</a:t>
            </a:r>
            <a:r>
              <a:rPr lang="hu-HU" dirty="0" smtClean="0"/>
              <a:t> game </a:t>
            </a:r>
            <a:r>
              <a:rPr lang="hu-HU" dirty="0" err="1" smtClean="0"/>
              <a:t>engine</a:t>
            </a:r>
            <a:r>
              <a:rPr lang="hu-HU" dirty="0" smtClean="0"/>
              <a:t> (</a:t>
            </a:r>
            <a:r>
              <a:rPr lang="hu-HU" dirty="0" err="1" smtClean="0"/>
              <a:t>usually</a:t>
            </a:r>
            <a:r>
              <a:rPr lang="hu-HU" dirty="0" smtClean="0"/>
              <a:t> </a:t>
            </a:r>
            <a:r>
              <a:rPr lang="hu-HU" dirty="0" err="1" smtClean="0"/>
              <a:t>shadow</a:t>
            </a:r>
            <a:r>
              <a:rPr lang="hu-HU" dirty="0" smtClean="0"/>
              <a:t> </a:t>
            </a:r>
            <a:r>
              <a:rPr lang="hu-HU" dirty="0" err="1" smtClean="0"/>
              <a:t>mapping</a:t>
            </a:r>
            <a:r>
              <a:rPr lang="hu-HU" dirty="0" smtClean="0"/>
              <a:t>)</a:t>
            </a:r>
          </a:p>
          <a:p>
            <a:pPr lvl="2"/>
            <a:r>
              <a:rPr lang="hu-HU" dirty="0" err="1" smtClean="0"/>
              <a:t>Need</a:t>
            </a:r>
            <a:r>
              <a:rPr lang="hu-HU" dirty="0" smtClean="0"/>
              <a:t> </a:t>
            </a:r>
            <a:r>
              <a:rPr lang="hu-HU" dirty="0" err="1" smtClean="0"/>
              <a:t>to</a:t>
            </a:r>
            <a:r>
              <a:rPr lang="hu-HU" dirty="0" smtClean="0"/>
              <a:t> </a:t>
            </a:r>
            <a:r>
              <a:rPr lang="hu-HU" dirty="0" err="1" smtClean="0"/>
              <a:t>have</a:t>
            </a:r>
            <a:r>
              <a:rPr lang="hu-HU" dirty="0" smtClean="0"/>
              <a:t> </a:t>
            </a:r>
            <a:r>
              <a:rPr lang="hu-HU" dirty="0" err="1" smtClean="0"/>
              <a:t>access</a:t>
            </a:r>
            <a:r>
              <a:rPr lang="hu-HU" dirty="0" smtClean="0"/>
              <a:t> </a:t>
            </a:r>
            <a:r>
              <a:rPr lang="hu-HU" dirty="0" err="1" smtClean="0"/>
              <a:t>to</a:t>
            </a:r>
            <a:r>
              <a:rPr lang="hu-HU" dirty="0" smtClean="0"/>
              <a:t> </a:t>
            </a:r>
            <a:r>
              <a:rPr lang="hu-HU" dirty="0" err="1" smtClean="0"/>
              <a:t>the</a:t>
            </a:r>
            <a:r>
              <a:rPr lang="hu-HU" dirty="0" smtClean="0"/>
              <a:t> </a:t>
            </a:r>
            <a:r>
              <a:rPr lang="hu-HU" dirty="0" err="1" smtClean="0"/>
              <a:t>shadow</a:t>
            </a:r>
            <a:r>
              <a:rPr lang="hu-HU" dirty="0" smtClean="0"/>
              <a:t> </a:t>
            </a:r>
            <a:r>
              <a:rPr lang="hu-HU" dirty="0" err="1" smtClean="0"/>
              <a:t>algorithm</a:t>
            </a:r>
            <a:r>
              <a:rPr lang="hu-HU" dirty="0" smtClean="0"/>
              <a:t> part of </a:t>
            </a:r>
            <a:r>
              <a:rPr lang="hu-HU" dirty="0" err="1" smtClean="0"/>
              <a:t>the</a:t>
            </a:r>
            <a:r>
              <a:rPr lang="hu-HU" dirty="0" smtClean="0"/>
              <a:t> </a:t>
            </a:r>
            <a:r>
              <a:rPr lang="hu-HU" dirty="0" err="1" smtClean="0"/>
              <a:t>graphics</a:t>
            </a:r>
            <a:r>
              <a:rPr lang="hu-HU" dirty="0" smtClean="0"/>
              <a:t> </a:t>
            </a:r>
            <a:r>
              <a:rPr lang="hu-HU" dirty="0" err="1" smtClean="0"/>
              <a:t>engine</a:t>
            </a:r>
            <a:endParaRPr lang="hu-HU" dirty="0" smtClean="0"/>
          </a:p>
          <a:p>
            <a:pPr lvl="2"/>
            <a:r>
              <a:rPr lang="hu-HU" dirty="0" err="1" smtClean="0"/>
              <a:t>E.g</a:t>
            </a:r>
            <a:r>
              <a:rPr lang="hu-HU" dirty="0" smtClean="0"/>
              <a:t>. in </a:t>
            </a:r>
            <a:r>
              <a:rPr lang="hu-HU" dirty="0" err="1" smtClean="0"/>
              <a:t>older</a:t>
            </a:r>
            <a:r>
              <a:rPr lang="hu-HU" dirty="0" smtClean="0"/>
              <a:t> </a:t>
            </a:r>
            <a:r>
              <a:rPr lang="hu-HU" dirty="0" err="1" smtClean="0"/>
              <a:t>Unity</a:t>
            </a:r>
            <a:r>
              <a:rPr lang="hu-HU" dirty="0" smtClean="0"/>
              <a:t> </a:t>
            </a:r>
            <a:r>
              <a:rPr lang="hu-HU" dirty="0" err="1" smtClean="0"/>
              <a:t>versions</a:t>
            </a:r>
            <a:r>
              <a:rPr lang="hu-HU" dirty="0" smtClean="0"/>
              <a:t> </a:t>
            </a:r>
            <a:r>
              <a:rPr lang="hu-HU" dirty="0" err="1" smtClean="0"/>
              <a:t>the</a:t>
            </a:r>
            <a:r>
              <a:rPr lang="hu-HU" dirty="0" smtClean="0"/>
              <a:t> </a:t>
            </a:r>
            <a:r>
              <a:rPr lang="hu-HU" dirty="0" err="1" smtClean="0"/>
              <a:t>shadow</a:t>
            </a:r>
            <a:r>
              <a:rPr lang="hu-HU" dirty="0" smtClean="0"/>
              <a:t> map </a:t>
            </a:r>
            <a:r>
              <a:rPr lang="hu-HU" dirty="0" err="1" smtClean="0"/>
              <a:t>was</a:t>
            </a:r>
            <a:r>
              <a:rPr lang="hu-HU" dirty="0" smtClean="0"/>
              <a:t> </a:t>
            </a:r>
            <a:r>
              <a:rPr lang="hu-HU" dirty="0" err="1" smtClean="0"/>
              <a:t>completely</a:t>
            </a:r>
            <a:r>
              <a:rPr lang="hu-HU" dirty="0" smtClean="0"/>
              <a:t> </a:t>
            </a:r>
            <a:r>
              <a:rPr lang="hu-HU" dirty="0" err="1" smtClean="0"/>
              <a:t>hidden</a:t>
            </a:r>
            <a:r>
              <a:rPr lang="hu-HU" dirty="0" smtClean="0"/>
              <a:t>, </a:t>
            </a:r>
            <a:r>
              <a:rPr lang="hu-HU" dirty="0" err="1" smtClean="0"/>
              <a:t>there</a:t>
            </a:r>
            <a:r>
              <a:rPr lang="hu-HU" dirty="0" smtClean="0"/>
              <a:t> </a:t>
            </a:r>
            <a:r>
              <a:rPr lang="hu-HU" dirty="0" err="1" smtClean="0"/>
              <a:t>was</a:t>
            </a:r>
            <a:r>
              <a:rPr lang="hu-HU" dirty="0" smtClean="0"/>
              <a:t> no </a:t>
            </a:r>
            <a:r>
              <a:rPr lang="hu-HU" dirty="0" err="1" smtClean="0"/>
              <a:t>way</a:t>
            </a:r>
            <a:r>
              <a:rPr lang="hu-HU" dirty="0" smtClean="0"/>
              <a:t> </a:t>
            </a:r>
            <a:r>
              <a:rPr lang="hu-HU" dirty="0" err="1" smtClean="0"/>
              <a:t>to</a:t>
            </a:r>
            <a:r>
              <a:rPr lang="hu-HU" dirty="0" smtClean="0"/>
              <a:t> </a:t>
            </a:r>
            <a:r>
              <a:rPr lang="hu-HU" dirty="0" err="1" smtClean="0"/>
              <a:t>access</a:t>
            </a:r>
            <a:r>
              <a:rPr lang="hu-HU" dirty="0" smtClean="0"/>
              <a:t> it</a:t>
            </a:r>
          </a:p>
          <a:p>
            <a:pPr marL="914400" lvl="1" indent="-457200">
              <a:buFont typeface="+mj-lt"/>
              <a:buAutoNum type="arabicPeriod"/>
            </a:pPr>
            <a:r>
              <a:rPr lang="hu-HU" dirty="0" err="1" smtClean="0"/>
              <a:t>Brute</a:t>
            </a:r>
            <a:r>
              <a:rPr lang="hu-HU" dirty="0" smtClean="0"/>
              <a:t> </a:t>
            </a:r>
            <a:r>
              <a:rPr lang="hu-HU" dirty="0" err="1" smtClean="0"/>
              <a:t>force</a:t>
            </a:r>
            <a:r>
              <a:rPr lang="hu-HU" dirty="0" smtClean="0"/>
              <a:t>: </a:t>
            </a:r>
            <a:r>
              <a:rPr lang="hu-HU" dirty="0" err="1" smtClean="0"/>
              <a:t>render</a:t>
            </a:r>
            <a:r>
              <a:rPr lang="hu-HU" dirty="0" smtClean="0"/>
              <a:t> </a:t>
            </a:r>
            <a:r>
              <a:rPr lang="hu-HU" dirty="0" err="1" smtClean="0"/>
              <a:t>the</a:t>
            </a:r>
            <a:r>
              <a:rPr lang="hu-HU" dirty="0" smtClean="0"/>
              <a:t> </a:t>
            </a:r>
            <a:r>
              <a:rPr lang="hu-HU" dirty="0" err="1" smtClean="0"/>
              <a:t>scene</a:t>
            </a:r>
            <a:r>
              <a:rPr lang="hu-HU" dirty="0" smtClean="0"/>
              <a:t> </a:t>
            </a:r>
            <a:r>
              <a:rPr lang="hu-HU" dirty="0" err="1" smtClean="0"/>
              <a:t>twice</a:t>
            </a:r>
            <a:r>
              <a:rPr lang="hu-HU" dirty="0" smtClean="0"/>
              <a:t>, </a:t>
            </a:r>
            <a:r>
              <a:rPr lang="hu-HU" dirty="0" err="1" smtClean="0"/>
              <a:t>with</a:t>
            </a:r>
            <a:r>
              <a:rPr lang="hu-HU" dirty="0" smtClean="0"/>
              <a:t> and </a:t>
            </a:r>
            <a:r>
              <a:rPr lang="hu-HU" dirty="0" err="1" smtClean="0"/>
              <a:t>without</a:t>
            </a:r>
            <a:r>
              <a:rPr lang="hu-HU" dirty="0" smtClean="0"/>
              <a:t> </a:t>
            </a:r>
            <a:r>
              <a:rPr lang="hu-HU" dirty="0" err="1" smtClean="0"/>
              <a:t>lights</a:t>
            </a:r>
            <a:r>
              <a:rPr lang="hu-HU" dirty="0" smtClean="0"/>
              <a:t> and </a:t>
            </a:r>
            <a:r>
              <a:rPr lang="hu-HU" dirty="0" err="1" smtClean="0"/>
              <a:t>compare</a:t>
            </a:r>
            <a:endParaRPr lang="hu-HU" dirty="0" smtClean="0"/>
          </a:p>
          <a:p>
            <a:pPr lvl="2"/>
            <a:r>
              <a:rPr lang="hu-HU" dirty="0" err="1" smtClean="0"/>
              <a:t>Pixels</a:t>
            </a:r>
            <a:r>
              <a:rPr lang="hu-HU" dirty="0" smtClean="0"/>
              <a:t> </a:t>
            </a:r>
            <a:r>
              <a:rPr lang="hu-HU" dirty="0" err="1" smtClean="0"/>
              <a:t>that</a:t>
            </a:r>
            <a:r>
              <a:rPr lang="hu-HU" dirty="0" smtClean="0"/>
              <a:t> </a:t>
            </a:r>
            <a:r>
              <a:rPr lang="hu-HU" dirty="0" err="1" smtClean="0"/>
              <a:t>do</a:t>
            </a:r>
            <a:r>
              <a:rPr lang="hu-HU" dirty="0" smtClean="0"/>
              <a:t> </a:t>
            </a:r>
            <a:r>
              <a:rPr lang="hu-HU" dirty="0" err="1" smtClean="0"/>
              <a:t>not</a:t>
            </a:r>
            <a:r>
              <a:rPr lang="hu-HU" dirty="0" smtClean="0"/>
              <a:t> </a:t>
            </a:r>
            <a:r>
              <a:rPr lang="hu-HU" dirty="0" err="1" smtClean="0"/>
              <a:t>change</a:t>
            </a:r>
            <a:r>
              <a:rPr lang="hu-HU" dirty="0" smtClean="0"/>
              <a:t> </a:t>
            </a:r>
            <a:r>
              <a:rPr lang="hu-HU" dirty="0" err="1" smtClean="0"/>
              <a:t>their</a:t>
            </a:r>
            <a:r>
              <a:rPr lang="hu-HU" dirty="0" smtClean="0"/>
              <a:t> </a:t>
            </a:r>
            <a:r>
              <a:rPr lang="hu-HU" dirty="0" err="1" smtClean="0"/>
              <a:t>values</a:t>
            </a:r>
            <a:r>
              <a:rPr lang="hu-HU" dirty="0" smtClean="0"/>
              <a:t> </a:t>
            </a:r>
            <a:r>
              <a:rPr lang="hu-HU" dirty="0" err="1" smtClean="0"/>
              <a:t>when</a:t>
            </a:r>
            <a:r>
              <a:rPr lang="hu-HU" dirty="0" smtClean="0"/>
              <a:t> </a:t>
            </a:r>
            <a:r>
              <a:rPr lang="hu-HU" dirty="0" err="1" smtClean="0"/>
              <a:t>lights</a:t>
            </a:r>
            <a:r>
              <a:rPr lang="hu-HU" dirty="0" smtClean="0"/>
              <a:t> </a:t>
            </a:r>
            <a:r>
              <a:rPr lang="hu-HU" dirty="0" err="1" smtClean="0"/>
              <a:t>are</a:t>
            </a:r>
            <a:r>
              <a:rPr lang="hu-HU" dirty="0" smtClean="0"/>
              <a:t> </a:t>
            </a:r>
            <a:r>
              <a:rPr lang="hu-HU" dirty="0" err="1" smtClean="0"/>
              <a:t>turned</a:t>
            </a:r>
            <a:r>
              <a:rPr lang="hu-HU" dirty="0" smtClean="0"/>
              <a:t> </a:t>
            </a:r>
            <a:r>
              <a:rPr lang="hu-HU" dirty="0" err="1" smtClean="0"/>
              <a:t>on</a:t>
            </a:r>
            <a:r>
              <a:rPr lang="hu-HU" dirty="0" smtClean="0"/>
              <a:t> </a:t>
            </a:r>
            <a:r>
              <a:rPr lang="hu-HU" dirty="0" err="1" smtClean="0"/>
              <a:t>are</a:t>
            </a:r>
            <a:r>
              <a:rPr lang="hu-HU" dirty="0" smtClean="0"/>
              <a:t> in </a:t>
            </a:r>
            <a:r>
              <a:rPr lang="hu-HU" dirty="0" err="1" smtClean="0"/>
              <a:t>shadow</a:t>
            </a:r>
            <a:endParaRPr lang="hu-HU" dirty="0" smtClean="0"/>
          </a:p>
          <a:p>
            <a:pPr lvl="2"/>
            <a:r>
              <a:rPr lang="hu-HU" dirty="0" smtClean="0"/>
              <a:t>No </a:t>
            </a:r>
            <a:r>
              <a:rPr lang="hu-HU" dirty="0" err="1" smtClean="0"/>
              <a:t>need</a:t>
            </a:r>
            <a:r>
              <a:rPr lang="hu-HU" dirty="0" smtClean="0"/>
              <a:t> </a:t>
            </a:r>
            <a:r>
              <a:rPr lang="hu-HU" dirty="0" err="1" smtClean="0"/>
              <a:t>to</a:t>
            </a:r>
            <a:r>
              <a:rPr lang="hu-HU" dirty="0" smtClean="0"/>
              <a:t> </a:t>
            </a:r>
            <a:r>
              <a:rPr lang="hu-HU" dirty="0" err="1" smtClean="0"/>
              <a:t>have</a:t>
            </a:r>
            <a:r>
              <a:rPr lang="hu-HU" dirty="0" smtClean="0"/>
              <a:t> </a:t>
            </a:r>
            <a:r>
              <a:rPr lang="hu-HU" dirty="0" err="1" smtClean="0"/>
              <a:t>access</a:t>
            </a:r>
            <a:r>
              <a:rPr lang="hu-HU" dirty="0" smtClean="0"/>
              <a:t> </a:t>
            </a:r>
            <a:r>
              <a:rPr lang="hu-HU" dirty="0" err="1" smtClean="0"/>
              <a:t>to</a:t>
            </a:r>
            <a:r>
              <a:rPr lang="hu-HU" dirty="0" smtClean="0"/>
              <a:t> </a:t>
            </a:r>
            <a:r>
              <a:rPr lang="hu-HU" dirty="0" err="1" smtClean="0"/>
              <a:t>the</a:t>
            </a:r>
            <a:r>
              <a:rPr lang="hu-HU" dirty="0" smtClean="0"/>
              <a:t> </a:t>
            </a:r>
            <a:r>
              <a:rPr lang="hu-HU" dirty="0" err="1" smtClean="0"/>
              <a:t>graphics</a:t>
            </a:r>
            <a:r>
              <a:rPr lang="hu-HU" dirty="0" smtClean="0"/>
              <a:t> </a:t>
            </a:r>
            <a:r>
              <a:rPr lang="hu-HU" dirty="0" err="1" smtClean="0"/>
              <a:t>engine</a:t>
            </a:r>
            <a:endParaRPr lang="hu-HU" dirty="0" smtClean="0"/>
          </a:p>
          <a:p>
            <a:pPr lvl="2"/>
            <a:r>
              <a:rPr lang="hu-HU" dirty="0" err="1" smtClean="0"/>
              <a:t>Need</a:t>
            </a:r>
            <a:r>
              <a:rPr lang="hu-HU" dirty="0" smtClean="0"/>
              <a:t> </a:t>
            </a:r>
            <a:r>
              <a:rPr lang="hu-HU" dirty="0" err="1" smtClean="0"/>
              <a:t>to</a:t>
            </a:r>
            <a:r>
              <a:rPr lang="hu-HU" dirty="0" smtClean="0"/>
              <a:t> </a:t>
            </a:r>
            <a:r>
              <a:rPr lang="hu-HU" dirty="0" err="1" smtClean="0"/>
              <a:t>render</a:t>
            </a:r>
            <a:r>
              <a:rPr lang="hu-HU" dirty="0" smtClean="0"/>
              <a:t> </a:t>
            </a:r>
            <a:r>
              <a:rPr lang="hu-HU" dirty="0" err="1" smtClean="0"/>
              <a:t>everything</a:t>
            </a:r>
            <a:r>
              <a:rPr lang="hu-HU" dirty="0" smtClean="0"/>
              <a:t> </a:t>
            </a:r>
            <a:r>
              <a:rPr lang="hu-HU" dirty="0" err="1" smtClean="0"/>
              <a:t>twice</a:t>
            </a:r>
            <a:r>
              <a:rPr lang="hu-HU" dirty="0" smtClean="0"/>
              <a:t> </a:t>
            </a:r>
            <a:r>
              <a:rPr lang="hu-HU" dirty="0" smtClean="0">
                <a:sym typeface="Symbol" panose="05050102010706020507" pitchFamily="18" charset="2"/>
              </a:rPr>
              <a:t> </a:t>
            </a:r>
            <a:r>
              <a:rPr lang="hu-HU" dirty="0" err="1" smtClean="0">
                <a:sym typeface="Symbol" panose="05050102010706020507" pitchFamily="18" charset="2"/>
              </a:rPr>
              <a:t>can</a:t>
            </a:r>
            <a:r>
              <a:rPr lang="hu-HU" dirty="0" smtClean="0">
                <a:sym typeface="Symbol" panose="05050102010706020507" pitchFamily="18" charset="2"/>
              </a:rPr>
              <a:t> be </a:t>
            </a:r>
            <a:r>
              <a:rPr lang="hu-HU" dirty="0" err="1" smtClean="0">
                <a:sym typeface="Symbol" panose="05050102010706020507" pitchFamily="18" charset="2"/>
              </a:rPr>
              <a:t>slow</a:t>
            </a:r>
            <a:r>
              <a:rPr lang="hu-HU" dirty="0" smtClean="0">
                <a:sym typeface="Symbol" panose="05050102010706020507" pitchFamily="18" charset="2"/>
              </a:rPr>
              <a:t>!</a:t>
            </a:r>
            <a:endParaRPr lang="hu-HU" dirty="0" smtClean="0"/>
          </a:p>
          <a:p>
            <a:pPr marL="914400" lvl="1" indent="-457200">
              <a:buFont typeface="+mj-lt"/>
              <a:buAutoNum type="arabicPeriod"/>
            </a:pPr>
            <a:r>
              <a:rPr lang="hu-HU" dirty="0" err="1" smtClean="0"/>
              <a:t>Purely</a:t>
            </a:r>
            <a:r>
              <a:rPr lang="hu-HU" dirty="0" smtClean="0"/>
              <a:t> </a:t>
            </a:r>
            <a:r>
              <a:rPr lang="hu-HU" dirty="0" err="1" smtClean="0"/>
              <a:t>intensity</a:t>
            </a:r>
            <a:r>
              <a:rPr lang="hu-HU" dirty="0" smtClean="0"/>
              <a:t> </a:t>
            </a:r>
            <a:r>
              <a:rPr lang="hu-HU" dirty="0" err="1" smtClean="0"/>
              <a:t>based</a:t>
            </a:r>
            <a:r>
              <a:rPr lang="hu-HU" dirty="0" smtClean="0"/>
              <a:t>: </a:t>
            </a:r>
            <a:r>
              <a:rPr lang="hu-HU" dirty="0" err="1" smtClean="0"/>
              <a:t>use</a:t>
            </a:r>
            <a:r>
              <a:rPr lang="hu-HU" dirty="0" smtClean="0"/>
              <a:t> image </a:t>
            </a:r>
            <a:r>
              <a:rPr lang="hu-HU" dirty="0" err="1" smtClean="0"/>
              <a:t>processing</a:t>
            </a:r>
            <a:r>
              <a:rPr lang="hu-HU" dirty="0" smtClean="0"/>
              <a:t> (</a:t>
            </a:r>
            <a:r>
              <a:rPr lang="hu-HU" dirty="0" err="1" smtClean="0"/>
              <a:t>advanced</a:t>
            </a:r>
            <a:r>
              <a:rPr lang="hu-HU" dirty="0" smtClean="0"/>
              <a:t> </a:t>
            </a:r>
            <a:r>
              <a:rPr lang="hu-HU" dirty="0" err="1" smtClean="0"/>
              <a:t>thresholding</a:t>
            </a:r>
            <a:r>
              <a:rPr lang="hu-HU" dirty="0" smtClean="0"/>
              <a:t>)</a:t>
            </a:r>
          </a:p>
          <a:p>
            <a:pPr lvl="2"/>
            <a:r>
              <a:rPr lang="hu-HU" dirty="0" smtClean="0"/>
              <a:t>May </a:t>
            </a:r>
            <a:r>
              <a:rPr lang="hu-HU" dirty="0" err="1" smtClean="0"/>
              <a:t>not</a:t>
            </a:r>
            <a:r>
              <a:rPr lang="hu-HU" dirty="0" smtClean="0"/>
              <a:t> </a:t>
            </a:r>
            <a:r>
              <a:rPr lang="hu-HU" dirty="0" err="1" smtClean="0"/>
              <a:t>find</a:t>
            </a:r>
            <a:r>
              <a:rPr lang="hu-HU" dirty="0" smtClean="0"/>
              <a:t> </a:t>
            </a:r>
            <a:r>
              <a:rPr lang="hu-HU" dirty="0" err="1" smtClean="0"/>
              <a:t>true</a:t>
            </a:r>
            <a:r>
              <a:rPr lang="hu-HU" dirty="0" smtClean="0"/>
              <a:t> </a:t>
            </a:r>
            <a:r>
              <a:rPr lang="hu-HU" dirty="0" err="1" smtClean="0"/>
              <a:t>shadows</a:t>
            </a:r>
            <a:endParaRPr lang="en-US" dirty="0"/>
          </a:p>
        </p:txBody>
      </p:sp>
    </p:spTree>
    <p:extLst>
      <p:ext uri="{BB962C8B-B14F-4D97-AF65-F5344CB8AC3E}">
        <p14:creationId xmlns:p14="http://schemas.microsoft.com/office/powerpoint/2010/main" val="2210306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Story of an </a:t>
            </a:r>
            <a:r>
              <a:rPr lang="hu-HU" dirty="0" err="1" smtClean="0"/>
              <a:t>ill</a:t>
            </a:r>
            <a:r>
              <a:rPr lang="hu-HU" dirty="0" smtClean="0"/>
              <a:t> </a:t>
            </a:r>
            <a:r>
              <a:rPr lang="hu-HU" dirty="0" err="1" smtClean="0"/>
              <a:t>painter</a:t>
            </a:r>
            <a:endParaRPr lang="en-US" dirty="0"/>
          </a:p>
        </p:txBody>
      </p:sp>
      <p:sp>
        <p:nvSpPr>
          <p:cNvPr id="3" name="Tartalom helye 2"/>
          <p:cNvSpPr>
            <a:spLocks noGrp="1"/>
          </p:cNvSpPr>
          <p:nvPr>
            <p:ph idx="1"/>
          </p:nvPr>
        </p:nvSpPr>
        <p:spPr/>
        <p:txBody>
          <a:bodyPr/>
          <a:lstStyle/>
          <a:p>
            <a:r>
              <a:rPr lang="hu-HU" dirty="0" smtClean="0"/>
              <a:t>Claude Monet </a:t>
            </a:r>
            <a:r>
              <a:rPr lang="hu-HU" dirty="0" err="1" smtClean="0"/>
              <a:t>was</a:t>
            </a:r>
            <a:r>
              <a:rPr lang="hu-HU" dirty="0" smtClean="0"/>
              <a:t> </a:t>
            </a:r>
            <a:r>
              <a:rPr lang="hu-HU" dirty="0" err="1" smtClean="0"/>
              <a:t>diagnosed</a:t>
            </a:r>
            <a:r>
              <a:rPr lang="hu-HU" dirty="0" smtClean="0"/>
              <a:t> </a:t>
            </a:r>
            <a:r>
              <a:rPr lang="hu-HU" dirty="0" err="1" smtClean="0"/>
              <a:t>with</a:t>
            </a:r>
            <a:r>
              <a:rPr lang="hu-HU" dirty="0" smtClean="0"/>
              <a:t> </a:t>
            </a:r>
            <a:r>
              <a:rPr lang="hu-HU" dirty="0" err="1" smtClean="0"/>
              <a:t>cataracts</a:t>
            </a:r>
            <a:endParaRPr lang="hu-HU" dirty="0" smtClean="0"/>
          </a:p>
          <a:p>
            <a:pPr lvl="1"/>
            <a:r>
              <a:rPr lang="hu-HU" dirty="0" err="1" smtClean="0"/>
              <a:t>Cataract</a:t>
            </a:r>
            <a:r>
              <a:rPr lang="hu-HU" dirty="0" smtClean="0"/>
              <a:t> </a:t>
            </a:r>
            <a:r>
              <a:rPr lang="hu-HU" dirty="0" err="1" smtClean="0"/>
              <a:t>filters</a:t>
            </a:r>
            <a:r>
              <a:rPr lang="hu-HU" dirty="0" smtClean="0"/>
              <a:t> </a:t>
            </a:r>
            <a:r>
              <a:rPr lang="hu-HU" dirty="0" err="1" smtClean="0"/>
              <a:t>blue</a:t>
            </a:r>
            <a:r>
              <a:rPr lang="hu-HU" dirty="0" smtClean="0"/>
              <a:t> </a:t>
            </a:r>
            <a:r>
              <a:rPr lang="hu-HU" dirty="0" err="1" smtClean="0"/>
              <a:t>light</a:t>
            </a:r>
            <a:r>
              <a:rPr lang="hu-HU" dirty="0" smtClean="0"/>
              <a:t>, </a:t>
            </a:r>
            <a:r>
              <a:rPr lang="hu-HU" dirty="0" err="1" smtClean="0"/>
              <a:t>colors</a:t>
            </a:r>
            <a:r>
              <a:rPr lang="hu-HU" dirty="0" smtClean="0"/>
              <a:t> </a:t>
            </a:r>
            <a:r>
              <a:rPr lang="hu-HU" dirty="0" err="1" smtClean="0"/>
              <a:t>become</a:t>
            </a:r>
            <a:r>
              <a:rPr lang="hu-HU" dirty="0" smtClean="0"/>
              <a:t> </a:t>
            </a:r>
            <a:r>
              <a:rPr lang="hu-HU" dirty="0" err="1" smtClean="0"/>
              <a:t>dark</a:t>
            </a:r>
            <a:r>
              <a:rPr lang="hu-HU" dirty="0" smtClean="0"/>
              <a:t> and </a:t>
            </a:r>
            <a:r>
              <a:rPr lang="hu-HU" dirty="0" err="1" smtClean="0"/>
              <a:t>murky</a:t>
            </a:r>
            <a:endParaRPr lang="en-US" dirty="0"/>
          </a:p>
        </p:txBody>
      </p:sp>
      <p:pic>
        <p:nvPicPr>
          <p:cNvPr id="6146" name="Picture 2" descr="https://images.theconversation.com/files/222490/original/file-20180610-191951-1tqfsxl.jpg?ixlib=rb-1.1.0&amp;q=45&amp;auto=format&amp;w=754&amp;fit=cl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6651" y="2789853"/>
            <a:ext cx="2981467" cy="37248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s.theconversation.com/files/222491/original/file-20180610-191971-jtopu4.jpg?ixlib=rb-1.1.0&amp;q=45&amp;auto=format&amp;w=754&amp;fit=c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412" y="2789853"/>
            <a:ext cx="3906178" cy="3724857"/>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p:cNvSpPr/>
          <p:nvPr/>
        </p:nvSpPr>
        <p:spPr>
          <a:xfrm>
            <a:off x="6238156" y="6488668"/>
            <a:ext cx="4543936" cy="307777"/>
          </a:xfrm>
          <a:prstGeom prst="rect">
            <a:avLst/>
          </a:prstGeom>
        </p:spPr>
        <p:txBody>
          <a:bodyPr wrap="none">
            <a:spAutoFit/>
          </a:bodyPr>
          <a:lstStyle/>
          <a:p>
            <a:r>
              <a:rPr lang="en-US" sz="1400" dirty="0"/>
              <a:t>The Japanese </a:t>
            </a:r>
            <a:r>
              <a:rPr lang="en-US" sz="1400" dirty="0" smtClean="0"/>
              <a:t>Footbridge</a:t>
            </a:r>
            <a:r>
              <a:rPr lang="hu-HU" sz="1400" dirty="0" smtClean="0"/>
              <a:t>,</a:t>
            </a:r>
            <a:r>
              <a:rPr lang="en-US" sz="1400" dirty="0" smtClean="0"/>
              <a:t> 1922</a:t>
            </a:r>
            <a:r>
              <a:rPr lang="hu-HU" sz="1400" dirty="0" smtClean="0"/>
              <a:t>, 10 </a:t>
            </a:r>
            <a:r>
              <a:rPr lang="hu-HU" sz="1400" dirty="0" err="1" smtClean="0"/>
              <a:t>years</a:t>
            </a:r>
            <a:r>
              <a:rPr lang="hu-HU" sz="1400" dirty="0" smtClean="0"/>
              <a:t> </a:t>
            </a:r>
            <a:r>
              <a:rPr lang="hu-HU" sz="1400" dirty="0" err="1" smtClean="0"/>
              <a:t>after</a:t>
            </a:r>
            <a:r>
              <a:rPr lang="hu-HU" sz="1400" dirty="0" smtClean="0"/>
              <a:t> </a:t>
            </a:r>
            <a:r>
              <a:rPr lang="hu-HU" sz="1400" dirty="0" err="1" smtClean="0"/>
              <a:t>the</a:t>
            </a:r>
            <a:r>
              <a:rPr lang="hu-HU" sz="1400" dirty="0" smtClean="0"/>
              <a:t> </a:t>
            </a:r>
            <a:r>
              <a:rPr lang="hu-HU" sz="1400" dirty="0" err="1" smtClean="0"/>
              <a:t>diagnosis</a:t>
            </a:r>
            <a:endParaRPr lang="en-US" sz="1400" dirty="0"/>
          </a:p>
        </p:txBody>
      </p:sp>
      <p:sp>
        <p:nvSpPr>
          <p:cNvPr id="6" name="Téglalap 5"/>
          <p:cNvSpPr/>
          <p:nvPr/>
        </p:nvSpPr>
        <p:spPr>
          <a:xfrm>
            <a:off x="949677" y="6488668"/>
            <a:ext cx="4784130" cy="307777"/>
          </a:xfrm>
          <a:prstGeom prst="rect">
            <a:avLst/>
          </a:prstGeom>
        </p:spPr>
        <p:txBody>
          <a:bodyPr wrap="none">
            <a:spAutoFit/>
          </a:bodyPr>
          <a:lstStyle/>
          <a:p>
            <a:r>
              <a:rPr lang="en-US" sz="1400" dirty="0">
                <a:solidFill>
                  <a:srgbClr val="000000"/>
                </a:solidFill>
                <a:latin typeface="Calibri" panose="020F0502020204030204" pitchFamily="34" charset="0"/>
                <a:cs typeface="Calibri" panose="020F0502020204030204" pitchFamily="34" charset="0"/>
              </a:rPr>
              <a:t>Bridge Over a Pond of Water Lilies, </a:t>
            </a:r>
            <a:r>
              <a:rPr lang="en-US" sz="1400" dirty="0" smtClean="0">
                <a:solidFill>
                  <a:srgbClr val="000000"/>
                </a:solidFill>
                <a:latin typeface="Calibri" panose="020F0502020204030204" pitchFamily="34" charset="0"/>
                <a:cs typeface="Calibri" panose="020F0502020204030204" pitchFamily="34" charset="0"/>
              </a:rPr>
              <a:t>1899</a:t>
            </a:r>
            <a:r>
              <a:rPr lang="hu-HU" sz="1400" dirty="0" smtClean="0">
                <a:solidFill>
                  <a:srgbClr val="000000"/>
                </a:solidFill>
                <a:latin typeface="Calibri" panose="020F0502020204030204" pitchFamily="34" charset="0"/>
                <a:cs typeface="Calibri" panose="020F0502020204030204" pitchFamily="34" charset="0"/>
              </a:rPr>
              <a:t>, </a:t>
            </a:r>
            <a:r>
              <a:rPr lang="hu-HU" sz="1400" dirty="0" err="1" smtClean="0">
                <a:solidFill>
                  <a:srgbClr val="000000"/>
                </a:solidFill>
                <a:latin typeface="Calibri" panose="020F0502020204030204" pitchFamily="34" charset="0"/>
                <a:cs typeface="Calibri" panose="020F0502020204030204" pitchFamily="34" charset="0"/>
              </a:rPr>
              <a:t>before</a:t>
            </a:r>
            <a:r>
              <a:rPr lang="hu-HU" sz="1400" dirty="0" smtClean="0">
                <a:solidFill>
                  <a:srgbClr val="000000"/>
                </a:solidFill>
                <a:latin typeface="Calibri" panose="020F0502020204030204" pitchFamily="34" charset="0"/>
                <a:cs typeface="Calibri" panose="020F0502020204030204" pitchFamily="34" charset="0"/>
              </a:rPr>
              <a:t> </a:t>
            </a:r>
            <a:r>
              <a:rPr lang="hu-HU" sz="1400" dirty="0" err="1" smtClean="0">
                <a:solidFill>
                  <a:srgbClr val="000000"/>
                </a:solidFill>
                <a:latin typeface="Calibri" panose="020F0502020204030204" pitchFamily="34" charset="0"/>
                <a:cs typeface="Calibri" panose="020F0502020204030204" pitchFamily="34" charset="0"/>
              </a:rPr>
              <a:t>visual</a:t>
            </a:r>
            <a:r>
              <a:rPr lang="hu-HU" sz="1400" dirty="0" smtClean="0">
                <a:solidFill>
                  <a:srgbClr val="000000"/>
                </a:solidFill>
                <a:latin typeface="Calibri" panose="020F0502020204030204" pitchFamily="34" charset="0"/>
                <a:cs typeface="Calibri" panose="020F0502020204030204" pitchFamily="34" charset="0"/>
              </a:rPr>
              <a:t> </a:t>
            </a:r>
            <a:r>
              <a:rPr lang="hu-HU" sz="1400" dirty="0" err="1" smtClean="0">
                <a:solidFill>
                  <a:srgbClr val="000000"/>
                </a:solidFill>
                <a:latin typeface="Calibri" panose="020F0502020204030204" pitchFamily="34" charset="0"/>
                <a:cs typeface="Calibri" panose="020F0502020204030204" pitchFamily="34" charset="0"/>
              </a:rPr>
              <a:t>disorder</a:t>
            </a:r>
            <a:endParaRPr lang="en-US" sz="14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755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mapping</a:t>
            </a:r>
            <a:endParaRPr lang="en-US" dirty="0"/>
          </a:p>
        </p:txBody>
      </p:sp>
      <p:sp>
        <p:nvSpPr>
          <p:cNvPr id="3" name="Tartalom helye 2"/>
          <p:cNvSpPr>
            <a:spLocks noGrp="1"/>
          </p:cNvSpPr>
          <p:nvPr>
            <p:ph idx="1"/>
          </p:nvPr>
        </p:nvSpPr>
        <p:spPr/>
        <p:txBody>
          <a:bodyPr>
            <a:normAutofit/>
          </a:bodyPr>
          <a:lstStyle/>
          <a:p>
            <a:r>
              <a:rPr lang="hu-HU" sz="2000" b="1" dirty="0" smtClean="0"/>
              <a:t>P</a:t>
            </a:r>
            <a:r>
              <a:rPr lang="hu-HU" sz="2000" dirty="0" smtClean="0"/>
              <a:t> is in </a:t>
            </a:r>
            <a:r>
              <a:rPr lang="hu-HU" sz="2000" dirty="0" err="1" smtClean="0"/>
              <a:t>shadow</a:t>
            </a:r>
            <a:r>
              <a:rPr lang="hu-HU" sz="2000" dirty="0" smtClean="0"/>
              <a:t> </a:t>
            </a:r>
            <a:r>
              <a:rPr lang="hu-HU" sz="2000" dirty="0" err="1" smtClean="0"/>
              <a:t>if</a:t>
            </a:r>
            <a:r>
              <a:rPr lang="hu-HU" sz="2000" dirty="0" smtClean="0"/>
              <a:t> </a:t>
            </a:r>
            <a:r>
              <a:rPr lang="hu-HU" sz="2000" dirty="0" err="1" smtClean="0"/>
              <a:t>its</a:t>
            </a:r>
            <a:r>
              <a:rPr lang="hu-HU" sz="2000" dirty="0" smtClean="0"/>
              <a:t> </a:t>
            </a:r>
            <a:r>
              <a:rPr lang="hu-HU" sz="2000" dirty="0" err="1" smtClean="0"/>
              <a:t>distance</a:t>
            </a:r>
            <a:r>
              <a:rPr lang="hu-HU" sz="2000" dirty="0" smtClean="0"/>
              <a:t> </a:t>
            </a:r>
            <a:r>
              <a:rPr lang="hu-HU" sz="2000" dirty="0" err="1" smtClean="0"/>
              <a:t>from</a:t>
            </a:r>
            <a:r>
              <a:rPr lang="hu-HU" sz="2000" dirty="0" smtClean="0"/>
              <a:t> </a:t>
            </a:r>
            <a:r>
              <a:rPr lang="hu-HU" sz="2000" dirty="0" err="1" smtClean="0"/>
              <a:t>the</a:t>
            </a:r>
            <a:r>
              <a:rPr lang="hu-HU" sz="2000" dirty="0" smtClean="0"/>
              <a:t> </a:t>
            </a:r>
            <a:r>
              <a:rPr lang="hu-HU" sz="2000" dirty="0" err="1" smtClean="0"/>
              <a:t>light</a:t>
            </a:r>
            <a:r>
              <a:rPr lang="hu-HU" sz="2000" dirty="0" smtClean="0"/>
              <a:t> </a:t>
            </a:r>
            <a:r>
              <a:rPr lang="hu-HU" sz="2000" dirty="0" err="1" smtClean="0"/>
              <a:t>source</a:t>
            </a:r>
            <a:r>
              <a:rPr lang="hu-HU" sz="2000" dirty="0" smtClean="0"/>
              <a:t> is </a:t>
            </a:r>
            <a:r>
              <a:rPr lang="hu-HU" sz="2000" dirty="0" err="1" smtClean="0"/>
              <a:t>higher</a:t>
            </a:r>
            <a:r>
              <a:rPr lang="hu-HU" sz="2000" dirty="0" smtClean="0"/>
              <a:t> </a:t>
            </a:r>
            <a:r>
              <a:rPr lang="hu-HU" sz="2000" dirty="0" err="1" smtClean="0"/>
              <a:t>than</a:t>
            </a:r>
            <a:r>
              <a:rPr lang="hu-HU" sz="2000" dirty="0" smtClean="0"/>
              <a:t> </a:t>
            </a:r>
            <a:r>
              <a:rPr lang="hu-HU" sz="2000" dirty="0" err="1" smtClean="0"/>
              <a:t>the</a:t>
            </a:r>
            <a:r>
              <a:rPr lang="hu-HU" sz="2000" dirty="0" smtClean="0"/>
              <a:t> </a:t>
            </a:r>
            <a:r>
              <a:rPr lang="hu-HU" sz="2000" dirty="0" err="1" smtClean="0"/>
              <a:t>corresponding</a:t>
            </a:r>
            <a:r>
              <a:rPr lang="hu-HU" sz="2000" dirty="0" smtClean="0"/>
              <a:t> </a:t>
            </a:r>
            <a:r>
              <a:rPr lang="hu-HU" sz="2000" dirty="0" err="1" smtClean="0"/>
              <a:t>shadow</a:t>
            </a:r>
            <a:r>
              <a:rPr lang="hu-HU" sz="2000" dirty="0" smtClean="0"/>
              <a:t> map </a:t>
            </a:r>
            <a:r>
              <a:rPr lang="hu-HU" sz="2000" dirty="0" err="1" smtClean="0"/>
              <a:t>value</a:t>
            </a:r>
            <a:r>
              <a:rPr lang="hu-HU" sz="2000" dirty="0" smtClean="0"/>
              <a:t> (</a:t>
            </a:r>
            <a:r>
              <a:rPr lang="hu-HU" sz="2000" b="1" dirty="0" smtClean="0"/>
              <a:t>Q</a:t>
            </a:r>
            <a:r>
              <a:rPr lang="hu-HU" sz="2000" dirty="0" smtClean="0"/>
              <a:t>)</a:t>
            </a:r>
          </a:p>
          <a:p>
            <a:r>
              <a:rPr lang="hu-HU" sz="2000" dirty="0" err="1" smtClean="0"/>
              <a:t>Shadow</a:t>
            </a:r>
            <a:r>
              <a:rPr lang="hu-HU" sz="2000" dirty="0" smtClean="0"/>
              <a:t> map: </a:t>
            </a:r>
            <a:r>
              <a:rPr lang="hu-HU" sz="2000" dirty="0" err="1" smtClean="0"/>
              <a:t>depth</a:t>
            </a:r>
            <a:r>
              <a:rPr lang="hu-HU" sz="2000" dirty="0" smtClean="0"/>
              <a:t> map </a:t>
            </a:r>
            <a:r>
              <a:rPr lang="hu-HU" sz="2000" dirty="0" err="1" smtClean="0"/>
              <a:t>from</a:t>
            </a:r>
            <a:r>
              <a:rPr lang="hu-HU" sz="2000" dirty="0" smtClean="0"/>
              <a:t> </a:t>
            </a:r>
            <a:r>
              <a:rPr lang="hu-HU" sz="2000" dirty="0" err="1" smtClean="0"/>
              <a:t>the</a:t>
            </a:r>
            <a:r>
              <a:rPr lang="hu-HU" sz="2000" dirty="0" smtClean="0"/>
              <a:t> </a:t>
            </a:r>
            <a:r>
              <a:rPr lang="hu-HU" sz="2000" dirty="0" err="1" smtClean="0"/>
              <a:t>light</a:t>
            </a:r>
            <a:r>
              <a:rPr lang="hu-HU" sz="2000" dirty="0" smtClean="0"/>
              <a:t> </a:t>
            </a:r>
            <a:r>
              <a:rPr lang="hu-HU" sz="2000" dirty="0" err="1" smtClean="0"/>
              <a:t>source</a:t>
            </a:r>
            <a:endParaRPr lang="en-US" sz="2000" dirty="0"/>
          </a:p>
        </p:txBody>
      </p:sp>
      <p:pic>
        <p:nvPicPr>
          <p:cNvPr id="4" name="Picture 4" descr="shadow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220" y="2997009"/>
            <a:ext cx="4092900" cy="3665006"/>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13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mapping</a:t>
            </a:r>
            <a:endParaRPr lang="en-US" dirty="0"/>
          </a:p>
        </p:txBody>
      </p:sp>
      <p:pic>
        <p:nvPicPr>
          <p:cNvPr id="6" name="Picture 4" descr="shadowcas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3044190" y="1690688"/>
            <a:ext cx="5745480" cy="4854247"/>
          </a:xfrm>
          <a:prstGeom prst="rect">
            <a:avLst/>
          </a:prstGeom>
          <a:noFill/>
          <a:ln w="63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968716" y="2681288"/>
            <a:ext cx="1317284" cy="369332"/>
          </a:xfrm>
          <a:prstGeom prst="rect">
            <a:avLst/>
          </a:prstGeom>
          <a:noFill/>
          <a:ln w="9525">
            <a:noFill/>
            <a:miter lim="800000"/>
            <a:headEnd/>
            <a:tailEnd/>
          </a:ln>
          <a:effectLst/>
        </p:spPr>
        <p:txBody>
          <a:bodyPr wrap="none">
            <a:spAutoFit/>
          </a:bodyPr>
          <a:lstStyle/>
          <a:p>
            <a:pPr>
              <a:buFont typeface="Wingdings" panose="05000000000000000000" pitchFamily="2" charset="2"/>
              <a:buNone/>
              <a:defRPr/>
            </a:pPr>
            <a:r>
              <a:rPr lang="hu-HU" dirty="0" err="1" smtClean="0">
                <a:effectLst>
                  <a:outerShdw blurRad="38100" dist="38100" dir="2700000" algn="tl">
                    <a:srgbClr val="000000"/>
                  </a:outerShdw>
                </a:effectLst>
              </a:rPr>
              <a:t>Light</a:t>
            </a:r>
            <a:r>
              <a:rPr lang="hu-HU" dirty="0" smtClean="0">
                <a:effectLst>
                  <a:outerShdw blurRad="38100" dist="38100" dir="2700000" algn="tl">
                    <a:srgbClr val="000000"/>
                  </a:outerShdw>
                </a:effectLst>
              </a:rPr>
              <a:t> </a:t>
            </a:r>
            <a:r>
              <a:rPr lang="hu-HU" dirty="0" err="1" smtClean="0">
                <a:effectLst>
                  <a:outerShdw blurRad="38100" dist="38100" dir="2700000" algn="tl">
                    <a:srgbClr val="000000"/>
                  </a:outerShdw>
                </a:effectLst>
              </a:rPr>
              <a:t>source</a:t>
            </a:r>
            <a:endParaRPr lang="hu-HU" dirty="0">
              <a:effectLst>
                <a:outerShdw blurRad="38100" dist="38100" dir="2700000" algn="tl">
                  <a:srgbClr val="000000"/>
                </a:outerShdw>
              </a:effectLst>
            </a:endParaRPr>
          </a:p>
        </p:txBody>
      </p:sp>
      <p:sp>
        <p:nvSpPr>
          <p:cNvPr id="9" name="Line 8"/>
          <p:cNvSpPr>
            <a:spLocks noChangeShapeType="1"/>
          </p:cNvSpPr>
          <p:nvPr/>
        </p:nvSpPr>
        <p:spPr bwMode="auto">
          <a:xfrm flipV="1">
            <a:off x="2318148" y="1965960"/>
            <a:ext cx="1110852" cy="899994"/>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221053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mapping</a:t>
            </a:r>
            <a:endParaRPr lang="en-US" dirty="0"/>
          </a:p>
        </p:txBody>
      </p:sp>
      <p:pic>
        <p:nvPicPr>
          <p:cNvPr id="7" name="Picture 4" descr="shadowcast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389572" y="2107540"/>
            <a:ext cx="5800131" cy="4474235"/>
          </a:xfrm>
          <a:prstGeom prst="rect">
            <a:avLst/>
          </a:prstGeom>
          <a:noFill/>
          <a:ln w="63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shadowc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6537960" y="2107539"/>
            <a:ext cx="5299386" cy="4474235"/>
          </a:xfrm>
          <a:prstGeom prst="rect">
            <a:avLst/>
          </a:prstGeom>
          <a:noFill/>
          <a:ln w="63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1" name="Szövegdoboz 10"/>
          <p:cNvSpPr txBox="1"/>
          <p:nvPr/>
        </p:nvSpPr>
        <p:spPr>
          <a:xfrm>
            <a:off x="346710" y="1690688"/>
            <a:ext cx="4933950" cy="369332"/>
          </a:xfrm>
          <a:prstGeom prst="rect">
            <a:avLst/>
          </a:prstGeom>
          <a:noFill/>
        </p:spPr>
        <p:txBody>
          <a:bodyPr wrap="square" rtlCol="0">
            <a:spAutoFit/>
          </a:bodyPr>
          <a:lstStyle/>
          <a:p>
            <a:r>
              <a:rPr lang="hu-HU" dirty="0" err="1" smtClean="0"/>
              <a:t>Scene</a:t>
            </a:r>
            <a:r>
              <a:rPr lang="hu-HU" dirty="0" smtClean="0"/>
              <a:t> </a:t>
            </a:r>
            <a:r>
              <a:rPr lang="hu-HU" dirty="0" err="1" smtClean="0"/>
              <a:t>from</a:t>
            </a:r>
            <a:r>
              <a:rPr lang="hu-HU" dirty="0" smtClean="0"/>
              <a:t> </a:t>
            </a:r>
            <a:r>
              <a:rPr lang="hu-HU" dirty="0" err="1" smtClean="0"/>
              <a:t>the</a:t>
            </a:r>
            <a:r>
              <a:rPr lang="hu-HU" dirty="0" smtClean="0"/>
              <a:t> </a:t>
            </a:r>
            <a:r>
              <a:rPr lang="hu-HU" dirty="0" err="1" smtClean="0"/>
              <a:t>light</a:t>
            </a:r>
            <a:r>
              <a:rPr lang="hu-HU" dirty="0" smtClean="0"/>
              <a:t> </a:t>
            </a:r>
            <a:r>
              <a:rPr lang="hu-HU" dirty="0" err="1" smtClean="0"/>
              <a:t>source’s</a:t>
            </a:r>
            <a:r>
              <a:rPr lang="hu-HU" dirty="0" smtClean="0"/>
              <a:t> </a:t>
            </a:r>
            <a:r>
              <a:rPr lang="hu-HU" dirty="0" err="1" smtClean="0"/>
              <a:t>point</a:t>
            </a:r>
            <a:r>
              <a:rPr lang="hu-HU" dirty="0" smtClean="0"/>
              <a:t> of </a:t>
            </a:r>
            <a:r>
              <a:rPr lang="hu-HU" dirty="0" err="1" smtClean="0"/>
              <a:t>view</a:t>
            </a:r>
            <a:endParaRPr lang="en-US" dirty="0"/>
          </a:p>
        </p:txBody>
      </p:sp>
      <p:sp>
        <p:nvSpPr>
          <p:cNvPr id="12" name="Szövegdoboz 11"/>
          <p:cNvSpPr txBox="1"/>
          <p:nvPr/>
        </p:nvSpPr>
        <p:spPr>
          <a:xfrm>
            <a:off x="6537960" y="1690688"/>
            <a:ext cx="4005857" cy="369332"/>
          </a:xfrm>
          <a:prstGeom prst="rect">
            <a:avLst/>
          </a:prstGeom>
          <a:noFill/>
        </p:spPr>
        <p:txBody>
          <a:bodyPr wrap="square" rtlCol="0">
            <a:spAutoFit/>
          </a:bodyPr>
          <a:lstStyle/>
          <a:p>
            <a:r>
              <a:rPr lang="hu-HU" dirty="0" err="1" smtClean="0"/>
              <a:t>Scene</a:t>
            </a:r>
            <a:r>
              <a:rPr lang="hu-HU" dirty="0" smtClean="0"/>
              <a:t> </a:t>
            </a:r>
            <a:r>
              <a:rPr lang="hu-HU" dirty="0" err="1" smtClean="0"/>
              <a:t>from</a:t>
            </a:r>
            <a:r>
              <a:rPr lang="hu-HU" dirty="0" smtClean="0"/>
              <a:t> </a:t>
            </a:r>
            <a:r>
              <a:rPr lang="hu-HU" dirty="0" err="1" smtClean="0"/>
              <a:t>the</a:t>
            </a:r>
            <a:r>
              <a:rPr lang="hu-HU" dirty="0" smtClean="0"/>
              <a:t> </a:t>
            </a:r>
            <a:r>
              <a:rPr lang="hu-HU" dirty="0" err="1" smtClean="0"/>
              <a:t>camera’s</a:t>
            </a:r>
            <a:r>
              <a:rPr lang="hu-HU" dirty="0" smtClean="0"/>
              <a:t> </a:t>
            </a:r>
            <a:r>
              <a:rPr lang="hu-HU" dirty="0" err="1" smtClean="0"/>
              <a:t>point</a:t>
            </a:r>
            <a:r>
              <a:rPr lang="hu-HU" dirty="0" smtClean="0"/>
              <a:t> of </a:t>
            </a:r>
            <a:r>
              <a:rPr lang="hu-HU" dirty="0" err="1" smtClean="0"/>
              <a:t>view</a:t>
            </a:r>
            <a:endParaRPr lang="en-US" dirty="0"/>
          </a:p>
        </p:txBody>
      </p:sp>
    </p:spTree>
    <p:extLst>
      <p:ext uri="{BB962C8B-B14F-4D97-AF65-F5344CB8AC3E}">
        <p14:creationId xmlns:p14="http://schemas.microsoft.com/office/powerpoint/2010/main" val="195349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5" descr="shadowcas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96" y="2060019"/>
            <a:ext cx="5810907" cy="4534313"/>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p:txBody>
          <a:bodyPr/>
          <a:lstStyle/>
          <a:p>
            <a:r>
              <a:rPr lang="hu-HU" dirty="0" err="1" smtClean="0"/>
              <a:t>Shadow</a:t>
            </a:r>
            <a:r>
              <a:rPr lang="hu-HU" dirty="0" smtClean="0"/>
              <a:t> </a:t>
            </a:r>
            <a:r>
              <a:rPr lang="hu-HU" dirty="0" err="1" smtClean="0"/>
              <a:t>mapping</a:t>
            </a:r>
            <a:endParaRPr lang="en-US" dirty="0"/>
          </a:p>
        </p:txBody>
      </p:sp>
      <p:sp>
        <p:nvSpPr>
          <p:cNvPr id="11" name="Szövegdoboz 10"/>
          <p:cNvSpPr txBox="1"/>
          <p:nvPr/>
        </p:nvSpPr>
        <p:spPr>
          <a:xfrm>
            <a:off x="346710" y="1690688"/>
            <a:ext cx="5562600" cy="369332"/>
          </a:xfrm>
          <a:prstGeom prst="rect">
            <a:avLst/>
          </a:prstGeom>
          <a:noFill/>
        </p:spPr>
        <p:txBody>
          <a:bodyPr wrap="square" rtlCol="0">
            <a:spAutoFit/>
          </a:bodyPr>
          <a:lstStyle/>
          <a:p>
            <a:r>
              <a:rPr lang="hu-HU" dirty="0" err="1" smtClean="0"/>
              <a:t>Depth</a:t>
            </a:r>
            <a:r>
              <a:rPr lang="hu-HU" dirty="0" smtClean="0"/>
              <a:t> </a:t>
            </a:r>
            <a:r>
              <a:rPr lang="hu-HU" dirty="0" err="1" smtClean="0"/>
              <a:t>from</a:t>
            </a:r>
            <a:r>
              <a:rPr lang="hu-HU" dirty="0" smtClean="0"/>
              <a:t> </a:t>
            </a:r>
            <a:r>
              <a:rPr lang="hu-HU" dirty="0" err="1" smtClean="0"/>
              <a:t>the</a:t>
            </a:r>
            <a:r>
              <a:rPr lang="hu-HU" dirty="0" smtClean="0"/>
              <a:t> </a:t>
            </a:r>
            <a:r>
              <a:rPr lang="hu-HU" dirty="0" err="1" smtClean="0"/>
              <a:t>light</a:t>
            </a:r>
            <a:r>
              <a:rPr lang="hu-HU" dirty="0" smtClean="0"/>
              <a:t> </a:t>
            </a:r>
            <a:r>
              <a:rPr lang="hu-HU" dirty="0" err="1" smtClean="0"/>
              <a:t>source’s</a:t>
            </a:r>
            <a:r>
              <a:rPr lang="hu-HU" dirty="0" smtClean="0"/>
              <a:t> </a:t>
            </a:r>
            <a:r>
              <a:rPr lang="hu-HU" dirty="0" err="1" smtClean="0"/>
              <a:t>point</a:t>
            </a:r>
            <a:r>
              <a:rPr lang="hu-HU" dirty="0" smtClean="0"/>
              <a:t> of </a:t>
            </a:r>
            <a:r>
              <a:rPr lang="hu-HU" dirty="0" err="1" smtClean="0"/>
              <a:t>view</a:t>
            </a:r>
            <a:r>
              <a:rPr lang="hu-HU" dirty="0" smtClean="0"/>
              <a:t> (</a:t>
            </a:r>
            <a:r>
              <a:rPr lang="hu-HU" dirty="0" err="1" smtClean="0"/>
              <a:t>shadow</a:t>
            </a:r>
            <a:r>
              <a:rPr lang="hu-HU" dirty="0" smtClean="0"/>
              <a:t> map)</a:t>
            </a:r>
            <a:endParaRPr lang="en-US" dirty="0"/>
          </a:p>
        </p:txBody>
      </p:sp>
      <p:pic>
        <p:nvPicPr>
          <p:cNvPr id="9" name="Picture 4" descr="shadowcast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961" y="2107540"/>
            <a:ext cx="5299386" cy="4475196"/>
          </a:xfrm>
          <a:prstGeom prst="rect">
            <a:avLst/>
          </a:prstGeom>
          <a:noFill/>
          <a:ln w="63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4" name="Szövegdoboz 13"/>
          <p:cNvSpPr txBox="1"/>
          <p:nvPr/>
        </p:nvSpPr>
        <p:spPr>
          <a:xfrm>
            <a:off x="6537961" y="1690687"/>
            <a:ext cx="4933950" cy="369332"/>
          </a:xfrm>
          <a:prstGeom prst="rect">
            <a:avLst/>
          </a:prstGeom>
          <a:noFill/>
        </p:spPr>
        <p:txBody>
          <a:bodyPr wrap="square" rtlCol="0">
            <a:spAutoFit/>
          </a:bodyPr>
          <a:lstStyle/>
          <a:p>
            <a:r>
              <a:rPr lang="hu-HU" dirty="0" err="1" smtClean="0"/>
              <a:t>Shadow</a:t>
            </a:r>
            <a:r>
              <a:rPr lang="hu-HU" dirty="0" smtClean="0"/>
              <a:t> map projected </a:t>
            </a:r>
            <a:r>
              <a:rPr lang="hu-HU" dirty="0" err="1" smtClean="0"/>
              <a:t>to</a:t>
            </a:r>
            <a:r>
              <a:rPr lang="hu-HU" dirty="0" smtClean="0"/>
              <a:t> </a:t>
            </a:r>
            <a:r>
              <a:rPr lang="hu-HU" dirty="0" err="1" smtClean="0"/>
              <a:t>the</a:t>
            </a:r>
            <a:r>
              <a:rPr lang="hu-HU" dirty="0" smtClean="0"/>
              <a:t> </a:t>
            </a:r>
            <a:r>
              <a:rPr lang="hu-HU" dirty="0" err="1" smtClean="0"/>
              <a:t>scene</a:t>
            </a:r>
            <a:endParaRPr lang="en-US" dirty="0"/>
          </a:p>
        </p:txBody>
      </p:sp>
    </p:spTree>
    <p:extLst>
      <p:ext uri="{BB962C8B-B14F-4D97-AF65-F5344CB8AC3E}">
        <p14:creationId xmlns:p14="http://schemas.microsoft.com/office/powerpoint/2010/main" val="22764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Shadow</a:t>
            </a:r>
            <a:r>
              <a:rPr lang="hu-HU" dirty="0" smtClean="0"/>
              <a:t> </a:t>
            </a:r>
            <a:r>
              <a:rPr lang="hu-HU" dirty="0" err="1" smtClean="0"/>
              <a:t>detection</a:t>
            </a:r>
            <a:r>
              <a:rPr lang="hu-HU" dirty="0" smtClean="0"/>
              <a:t> in image </a:t>
            </a:r>
            <a:r>
              <a:rPr lang="hu-HU" dirty="0" err="1" smtClean="0"/>
              <a:t>space</a:t>
            </a:r>
            <a:endParaRPr lang="en-US" dirty="0"/>
          </a:p>
        </p:txBody>
      </p:sp>
      <p:sp>
        <p:nvSpPr>
          <p:cNvPr id="3" name="Tartalom helye 2"/>
          <p:cNvSpPr>
            <a:spLocks noGrp="1"/>
          </p:cNvSpPr>
          <p:nvPr>
            <p:ph idx="1"/>
          </p:nvPr>
        </p:nvSpPr>
        <p:spPr/>
        <p:txBody>
          <a:bodyPr>
            <a:normAutofit/>
          </a:bodyPr>
          <a:lstStyle/>
          <a:p>
            <a:r>
              <a:rPr lang="en-US" sz="2000" dirty="0" err="1"/>
              <a:t>Sauvaget</a:t>
            </a:r>
            <a:r>
              <a:rPr lang="en-US" sz="2000" dirty="0"/>
              <a:t>, Catherine, and Vincent Boyer. "Stylization of lighting effects for images." 2010 Sixth International Conference on Signal-Image Technology and Internet Based Systems. IEEE, 2010</a:t>
            </a:r>
            <a:r>
              <a:rPr lang="en-US" sz="2000" dirty="0" smtClean="0"/>
              <a:t>.</a:t>
            </a:r>
            <a:endParaRPr lang="hu-HU" sz="2000" dirty="0" smtClean="0"/>
          </a:p>
          <a:p>
            <a:r>
              <a:rPr lang="hu-HU" sz="2000" dirty="0" smtClean="0"/>
              <a:t>Global </a:t>
            </a:r>
            <a:r>
              <a:rPr lang="hu-HU" sz="2000" dirty="0" err="1" smtClean="0"/>
              <a:t>thresholding</a:t>
            </a:r>
            <a:r>
              <a:rPr lang="hu-HU" sz="2000" dirty="0" smtClean="0"/>
              <a:t> in </a:t>
            </a:r>
            <a:r>
              <a:rPr lang="hu-HU" sz="2000" dirty="0" err="1" smtClean="0"/>
              <a:t>the</a:t>
            </a:r>
            <a:r>
              <a:rPr lang="hu-HU" sz="2000" dirty="0" smtClean="0"/>
              <a:t> </a:t>
            </a:r>
            <a:r>
              <a:rPr lang="hu-HU" sz="2000" dirty="0" err="1" smtClean="0"/>
              <a:t>lightness</a:t>
            </a:r>
            <a:r>
              <a:rPr lang="hu-HU" sz="2000" dirty="0" smtClean="0"/>
              <a:t> </a:t>
            </a:r>
            <a:r>
              <a:rPr lang="hu-HU" sz="2000" dirty="0" err="1" smtClean="0"/>
              <a:t>coordinate</a:t>
            </a:r>
            <a:r>
              <a:rPr lang="hu-HU" sz="2000" dirty="0" smtClean="0"/>
              <a:t> of </a:t>
            </a:r>
            <a:r>
              <a:rPr lang="hu-HU" sz="2000" dirty="0" err="1" smtClean="0"/>
              <a:t>the</a:t>
            </a:r>
            <a:r>
              <a:rPr lang="hu-HU" sz="2000" dirty="0" smtClean="0"/>
              <a:t> HSL </a:t>
            </a:r>
            <a:r>
              <a:rPr lang="hu-HU" sz="2000" dirty="0" err="1" smtClean="0"/>
              <a:t>color</a:t>
            </a:r>
            <a:r>
              <a:rPr lang="hu-HU" sz="2000" dirty="0" smtClean="0"/>
              <a:t> </a:t>
            </a:r>
            <a:r>
              <a:rPr lang="hu-HU" sz="2000" dirty="0" err="1" smtClean="0"/>
              <a:t>space</a:t>
            </a:r>
            <a:endParaRPr lang="hu-HU" sz="2000" dirty="0" smtClean="0"/>
          </a:p>
          <a:p>
            <a:pPr lvl="1"/>
            <a:r>
              <a:rPr lang="hu-HU" sz="1600" dirty="0" err="1" smtClean="0"/>
              <a:t>Threshold</a:t>
            </a:r>
            <a:r>
              <a:rPr lang="hu-HU" sz="1600" dirty="0" smtClean="0"/>
              <a:t> is </a:t>
            </a:r>
            <a:r>
              <a:rPr lang="hu-HU" sz="1600" dirty="0" err="1" smtClean="0"/>
              <a:t>the</a:t>
            </a:r>
            <a:r>
              <a:rPr lang="hu-HU" sz="1600" dirty="0" smtClean="0"/>
              <a:t> </a:t>
            </a:r>
            <a:r>
              <a:rPr lang="hu-HU" sz="1600" dirty="0" err="1" smtClean="0"/>
              <a:t>median</a:t>
            </a:r>
            <a:r>
              <a:rPr lang="hu-HU" sz="1600" dirty="0" smtClean="0"/>
              <a:t> </a:t>
            </a:r>
            <a:r>
              <a:rPr lang="hu-HU" sz="1600" dirty="0" err="1" smtClean="0"/>
              <a:t>lightness</a:t>
            </a:r>
            <a:r>
              <a:rPr lang="hu-HU" sz="1600" dirty="0" smtClean="0"/>
              <a:t> – </a:t>
            </a:r>
            <a:r>
              <a:rPr lang="hu-HU" sz="1600" dirty="0" err="1" smtClean="0"/>
              <a:t>unable</a:t>
            </a:r>
            <a:r>
              <a:rPr lang="hu-HU" sz="1600" dirty="0" smtClean="0"/>
              <a:t> </a:t>
            </a:r>
            <a:r>
              <a:rPr lang="hu-HU" sz="1600" dirty="0" err="1" smtClean="0"/>
              <a:t>distinguish</a:t>
            </a:r>
            <a:r>
              <a:rPr lang="hu-HU" sz="1600" dirty="0" smtClean="0"/>
              <a:t> </a:t>
            </a:r>
            <a:r>
              <a:rPr lang="hu-HU" sz="1600" dirty="0" err="1" smtClean="0"/>
              <a:t>black</a:t>
            </a:r>
            <a:r>
              <a:rPr lang="hu-HU" sz="1600" dirty="0" smtClean="0"/>
              <a:t> </a:t>
            </a:r>
            <a:r>
              <a:rPr lang="hu-HU" sz="1600" dirty="0" err="1" smtClean="0"/>
              <a:t>objects</a:t>
            </a:r>
            <a:r>
              <a:rPr lang="hu-HU" sz="1600" dirty="0" smtClean="0"/>
              <a:t> </a:t>
            </a:r>
            <a:r>
              <a:rPr lang="hu-HU" sz="1600" dirty="0" err="1" smtClean="0"/>
              <a:t>from</a:t>
            </a:r>
            <a:r>
              <a:rPr lang="hu-HU" sz="1600" dirty="0" smtClean="0"/>
              <a:t> </a:t>
            </a:r>
            <a:r>
              <a:rPr lang="hu-HU" sz="1600" dirty="0" err="1" smtClean="0"/>
              <a:t>shadows</a:t>
            </a:r>
            <a:endParaRPr lang="en-US" sz="1600" dirty="0"/>
          </a:p>
        </p:txBody>
      </p:sp>
      <p:pic>
        <p:nvPicPr>
          <p:cNvPr id="6" name="Kép 5"/>
          <p:cNvPicPr>
            <a:picLocks noChangeAspect="1"/>
          </p:cNvPicPr>
          <p:nvPr/>
        </p:nvPicPr>
        <p:blipFill>
          <a:blip r:embed="rId2"/>
          <a:stretch>
            <a:fillRect/>
          </a:stretch>
        </p:blipFill>
        <p:spPr>
          <a:xfrm>
            <a:off x="1529714" y="3271235"/>
            <a:ext cx="4528185" cy="3040665"/>
          </a:xfrm>
          <a:prstGeom prst="rect">
            <a:avLst/>
          </a:prstGeom>
        </p:spPr>
      </p:pic>
      <p:pic>
        <p:nvPicPr>
          <p:cNvPr id="7" name="Kép 6"/>
          <p:cNvPicPr>
            <a:picLocks noChangeAspect="1"/>
          </p:cNvPicPr>
          <p:nvPr/>
        </p:nvPicPr>
        <p:blipFill>
          <a:blip r:embed="rId3"/>
          <a:stretch>
            <a:fillRect/>
          </a:stretch>
        </p:blipFill>
        <p:spPr>
          <a:xfrm>
            <a:off x="6107430" y="3305525"/>
            <a:ext cx="4460722" cy="3006375"/>
          </a:xfrm>
          <a:prstGeom prst="rect">
            <a:avLst/>
          </a:prstGeom>
        </p:spPr>
      </p:pic>
    </p:spTree>
    <p:extLst>
      <p:ext uri="{BB962C8B-B14F-4D97-AF65-F5344CB8AC3E}">
        <p14:creationId xmlns:p14="http://schemas.microsoft.com/office/powerpoint/2010/main" val="113682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perception</a:t>
            </a:r>
            <a:r>
              <a:rPr lang="hu-HU" dirty="0" smtClean="0"/>
              <a:t> is </a:t>
            </a:r>
            <a:r>
              <a:rPr lang="hu-HU" dirty="0" err="1" smtClean="0"/>
              <a:t>relative</a:t>
            </a:r>
            <a:endParaRPr lang="en-US" dirty="0"/>
          </a:p>
        </p:txBody>
      </p:sp>
      <p:sp>
        <p:nvSpPr>
          <p:cNvPr id="3" name="Tartalom helye 2"/>
          <p:cNvSpPr>
            <a:spLocks noGrp="1"/>
          </p:cNvSpPr>
          <p:nvPr>
            <p:ph idx="1"/>
          </p:nvPr>
        </p:nvSpPr>
        <p:spPr/>
        <p:txBody>
          <a:bodyPr/>
          <a:lstStyle/>
          <a:p>
            <a:r>
              <a:rPr lang="hu-HU" dirty="0" err="1" smtClean="0"/>
              <a:t>Depends</a:t>
            </a:r>
            <a:r>
              <a:rPr lang="hu-HU" dirty="0" smtClean="0"/>
              <a:t> </a:t>
            </a:r>
            <a:r>
              <a:rPr lang="hu-HU" dirty="0" err="1" smtClean="0"/>
              <a:t>on</a:t>
            </a:r>
            <a:r>
              <a:rPr lang="hu-HU" dirty="0" smtClean="0"/>
              <a:t> </a:t>
            </a:r>
            <a:r>
              <a:rPr lang="hu-HU" dirty="0" err="1" smtClean="0"/>
              <a:t>the</a:t>
            </a:r>
            <a:r>
              <a:rPr lang="hu-HU" dirty="0" smtClean="0"/>
              <a:t> </a:t>
            </a:r>
            <a:r>
              <a:rPr lang="hu-HU" dirty="0" err="1" smtClean="0"/>
              <a:t>environment</a:t>
            </a:r>
            <a:r>
              <a:rPr lang="hu-HU" dirty="0" smtClean="0"/>
              <a:t> and </a:t>
            </a:r>
            <a:r>
              <a:rPr lang="hu-HU" dirty="0" err="1" smtClean="0"/>
              <a:t>eye</a:t>
            </a:r>
            <a:r>
              <a:rPr lang="hu-HU" dirty="0" smtClean="0"/>
              <a:t> </a:t>
            </a:r>
            <a:r>
              <a:rPr lang="hu-HU" dirty="0" err="1" smtClean="0"/>
              <a:t>adaptation</a:t>
            </a:r>
            <a:endParaRPr lang="hu-HU" dirty="0" smtClean="0"/>
          </a:p>
          <a:p>
            <a:pPr lvl="1"/>
            <a:r>
              <a:rPr lang="hu-HU" dirty="0" err="1" smtClean="0"/>
              <a:t>Chubbs</a:t>
            </a:r>
            <a:r>
              <a:rPr lang="hu-HU" dirty="0" smtClean="0"/>
              <a:t> </a:t>
            </a:r>
            <a:r>
              <a:rPr lang="hu-HU" dirty="0" err="1" smtClean="0"/>
              <a:t>illusion</a:t>
            </a:r>
            <a:r>
              <a:rPr lang="hu-HU" dirty="0" smtClean="0"/>
              <a:t>: </a:t>
            </a:r>
            <a:r>
              <a:rPr lang="hu-HU" dirty="0" err="1" smtClean="0"/>
              <a:t>the</a:t>
            </a:r>
            <a:r>
              <a:rPr lang="hu-HU" dirty="0" smtClean="0"/>
              <a:t> </a:t>
            </a:r>
            <a:r>
              <a:rPr lang="hu-HU" dirty="0" err="1" smtClean="0"/>
              <a:t>small</a:t>
            </a:r>
            <a:r>
              <a:rPr lang="hu-HU" dirty="0" smtClean="0"/>
              <a:t> </a:t>
            </a:r>
            <a:r>
              <a:rPr lang="hu-HU" dirty="0" err="1" smtClean="0"/>
              <a:t>squares</a:t>
            </a:r>
            <a:r>
              <a:rPr lang="hu-HU" dirty="0" smtClean="0"/>
              <a:t> </a:t>
            </a:r>
            <a:r>
              <a:rPr lang="hu-HU" dirty="0" err="1" smtClean="0"/>
              <a:t>have</a:t>
            </a:r>
            <a:r>
              <a:rPr lang="hu-HU" dirty="0" smtClean="0"/>
              <a:t> </a:t>
            </a:r>
            <a:r>
              <a:rPr lang="hu-HU" dirty="0" err="1" smtClean="0"/>
              <a:t>the</a:t>
            </a:r>
            <a:r>
              <a:rPr lang="hu-HU" dirty="0" smtClean="0"/>
              <a:t> </a:t>
            </a:r>
            <a:r>
              <a:rPr lang="hu-HU" dirty="0" err="1" smtClean="0"/>
              <a:t>same</a:t>
            </a:r>
            <a:r>
              <a:rPr lang="hu-HU" dirty="0" smtClean="0"/>
              <a:t> </a:t>
            </a:r>
            <a:r>
              <a:rPr lang="hu-HU" dirty="0" err="1" smtClean="0"/>
              <a:t>color</a:t>
            </a:r>
            <a:endParaRPr lang="en-US" dirty="0"/>
          </a:p>
        </p:txBody>
      </p:sp>
      <p:pic>
        <p:nvPicPr>
          <p:cNvPr id="3074" name="Picture 2" descr="File:Colour sh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84927"/>
            <a:ext cx="7620000" cy="3829051"/>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p:cNvPicPr>
            <a:picLocks noChangeAspect="1"/>
          </p:cNvPicPr>
          <p:nvPr/>
        </p:nvPicPr>
        <p:blipFill>
          <a:blip r:embed="rId3"/>
          <a:stretch>
            <a:fillRect/>
          </a:stretch>
        </p:blipFill>
        <p:spPr>
          <a:xfrm>
            <a:off x="7461476" y="4539342"/>
            <a:ext cx="327817" cy="327817"/>
          </a:xfrm>
          <a:prstGeom prst="rect">
            <a:avLst/>
          </a:prstGeom>
        </p:spPr>
      </p:pic>
    </p:spTree>
    <p:extLst>
      <p:ext uri="{BB962C8B-B14F-4D97-AF65-F5344CB8AC3E}">
        <p14:creationId xmlns:p14="http://schemas.microsoft.com/office/powerpoint/2010/main" val="193323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6.25E-7 1.85185E-6 L -0.24974 1.85185E-6 " pathEditMode="relative" rAng="0" ptsTypes="AA">
                                      <p:cBhvr>
                                        <p:cTn id="10" dur="5000" fill="hold"/>
                                        <p:tgtEl>
                                          <p:spTgt spid="4"/>
                                        </p:tgtEl>
                                        <p:attrNameLst>
                                          <p:attrName>ppt_x</p:attrName>
                                          <p:attrName>ppt_y</p:attrName>
                                        </p:attrNameLst>
                                      </p:cBhvr>
                                      <p:rCtr x="-124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How</a:t>
            </a:r>
            <a:r>
              <a:rPr lang="hu-HU" dirty="0" smtClean="0"/>
              <a:t> </a:t>
            </a:r>
            <a:r>
              <a:rPr lang="hu-HU" dirty="0" err="1" smtClean="0"/>
              <a:t>to</a:t>
            </a:r>
            <a:r>
              <a:rPr lang="hu-HU" dirty="0" smtClean="0"/>
              <a:t> </a:t>
            </a:r>
            <a:r>
              <a:rPr lang="hu-HU" dirty="0" err="1" smtClean="0"/>
              <a:t>represent</a:t>
            </a:r>
            <a:r>
              <a:rPr lang="hu-HU" dirty="0" smtClean="0"/>
              <a:t> </a:t>
            </a:r>
            <a:r>
              <a:rPr lang="hu-HU" dirty="0" err="1" smtClean="0"/>
              <a:t>colors</a:t>
            </a:r>
            <a:r>
              <a:rPr lang="hu-HU" dirty="0" smtClean="0"/>
              <a:t>?</a:t>
            </a:r>
            <a:endParaRPr lang="en-US" dirty="0"/>
          </a:p>
        </p:txBody>
      </p:sp>
      <p:sp>
        <p:nvSpPr>
          <p:cNvPr id="3" name="Tartalom helye 2"/>
          <p:cNvSpPr>
            <a:spLocks noGrp="1"/>
          </p:cNvSpPr>
          <p:nvPr>
            <p:ph idx="1"/>
          </p:nvPr>
        </p:nvSpPr>
        <p:spPr/>
        <p:txBody>
          <a:bodyPr/>
          <a:lstStyle/>
          <a:p>
            <a:r>
              <a:rPr lang="hu-HU" dirty="0" err="1" smtClean="0"/>
              <a:t>Aim</a:t>
            </a:r>
            <a:r>
              <a:rPr lang="hu-HU" dirty="0" smtClean="0"/>
              <a:t>: </a:t>
            </a:r>
            <a:r>
              <a:rPr lang="hu-HU" dirty="0" err="1" smtClean="0"/>
              <a:t>represent</a:t>
            </a:r>
            <a:r>
              <a:rPr lang="hu-HU" dirty="0" smtClean="0"/>
              <a:t> </a:t>
            </a:r>
            <a:r>
              <a:rPr lang="hu-HU" dirty="0" err="1" smtClean="0"/>
              <a:t>colors</a:t>
            </a:r>
            <a:r>
              <a:rPr lang="hu-HU" dirty="0" smtClean="0"/>
              <a:t> </a:t>
            </a:r>
            <a:r>
              <a:rPr lang="hu-HU" dirty="0" err="1" smtClean="0"/>
              <a:t>as</a:t>
            </a:r>
            <a:r>
              <a:rPr lang="hu-HU" dirty="0" smtClean="0"/>
              <a:t> </a:t>
            </a:r>
            <a:r>
              <a:rPr lang="hu-HU" dirty="0" err="1" smtClean="0"/>
              <a:t>tuples</a:t>
            </a:r>
            <a:r>
              <a:rPr lang="hu-HU" dirty="0" smtClean="0"/>
              <a:t> – we </a:t>
            </a:r>
            <a:r>
              <a:rPr lang="hu-HU" dirty="0" err="1" smtClean="0"/>
              <a:t>call</a:t>
            </a:r>
            <a:r>
              <a:rPr lang="hu-HU" dirty="0" smtClean="0"/>
              <a:t> </a:t>
            </a:r>
            <a:r>
              <a:rPr lang="hu-HU" dirty="0" err="1" smtClean="0"/>
              <a:t>these</a:t>
            </a:r>
            <a:r>
              <a:rPr lang="hu-HU" dirty="0" smtClean="0"/>
              <a:t> </a:t>
            </a:r>
            <a:r>
              <a:rPr lang="hu-HU" b="1" dirty="0" err="1" smtClean="0"/>
              <a:t>color</a:t>
            </a:r>
            <a:r>
              <a:rPr lang="hu-HU" b="1" dirty="0" smtClean="0"/>
              <a:t> </a:t>
            </a:r>
            <a:r>
              <a:rPr lang="hu-HU" b="1" dirty="0" err="1" smtClean="0"/>
              <a:t>models</a:t>
            </a:r>
            <a:endParaRPr lang="hu-HU" b="1" dirty="0" smtClean="0"/>
          </a:p>
          <a:p>
            <a:pPr lvl="1"/>
            <a:r>
              <a:rPr lang="hu-HU" dirty="0" err="1" smtClean="0"/>
              <a:t>Typically</a:t>
            </a:r>
            <a:r>
              <a:rPr lang="hu-HU" dirty="0" smtClean="0"/>
              <a:t> 3 </a:t>
            </a:r>
            <a:r>
              <a:rPr lang="hu-HU" dirty="0" err="1" smtClean="0"/>
              <a:t>or</a:t>
            </a:r>
            <a:r>
              <a:rPr lang="hu-HU" dirty="0" smtClean="0"/>
              <a:t> 4 </a:t>
            </a:r>
            <a:r>
              <a:rPr lang="hu-HU" dirty="0" err="1" smtClean="0"/>
              <a:t>coordinates</a:t>
            </a:r>
            <a:endParaRPr lang="hu-HU" dirty="0" smtClean="0"/>
          </a:p>
          <a:p>
            <a:r>
              <a:rPr lang="hu-HU" dirty="0" err="1" smtClean="0"/>
              <a:t>When</a:t>
            </a:r>
            <a:r>
              <a:rPr lang="hu-HU" dirty="0" smtClean="0"/>
              <a:t> a </a:t>
            </a:r>
            <a:r>
              <a:rPr lang="hu-HU" dirty="0" err="1" smtClean="0"/>
              <a:t>precise</a:t>
            </a:r>
            <a:r>
              <a:rPr lang="hu-HU" dirty="0" smtClean="0"/>
              <a:t> </a:t>
            </a:r>
            <a:r>
              <a:rPr lang="hu-HU" dirty="0" err="1" smtClean="0"/>
              <a:t>description</a:t>
            </a:r>
            <a:r>
              <a:rPr lang="hu-HU" dirty="0" smtClean="0"/>
              <a:t> </a:t>
            </a:r>
            <a:r>
              <a:rPr lang="hu-HU" dirty="0" err="1" smtClean="0"/>
              <a:t>about</a:t>
            </a:r>
            <a:r>
              <a:rPr lang="hu-HU" dirty="0" smtClean="0"/>
              <a:t> </a:t>
            </a:r>
            <a:r>
              <a:rPr lang="hu-HU" dirty="0" err="1" smtClean="0"/>
              <a:t>the</a:t>
            </a:r>
            <a:r>
              <a:rPr lang="hu-HU" dirty="0" smtClean="0"/>
              <a:t> </a:t>
            </a:r>
            <a:r>
              <a:rPr lang="hu-HU" dirty="0" err="1" smtClean="0"/>
              <a:t>interpretation</a:t>
            </a:r>
            <a:r>
              <a:rPr lang="hu-HU" dirty="0" smtClean="0"/>
              <a:t> of </a:t>
            </a:r>
            <a:r>
              <a:rPr lang="hu-HU" dirty="0" err="1" smtClean="0"/>
              <a:t>the</a:t>
            </a:r>
            <a:r>
              <a:rPr lang="hu-HU" dirty="0" smtClean="0"/>
              <a:t> </a:t>
            </a:r>
            <a:r>
              <a:rPr lang="hu-HU" dirty="0" err="1" smtClean="0"/>
              <a:t>components</a:t>
            </a:r>
            <a:r>
              <a:rPr lang="hu-HU" dirty="0" smtClean="0"/>
              <a:t> (</a:t>
            </a:r>
            <a:r>
              <a:rPr lang="hu-HU" dirty="0" err="1" smtClean="0"/>
              <a:t>e.g</a:t>
            </a:r>
            <a:r>
              <a:rPr lang="hu-HU" dirty="0" smtClean="0"/>
              <a:t>. </a:t>
            </a:r>
            <a:r>
              <a:rPr lang="hu-HU" dirty="0" err="1" smtClean="0"/>
              <a:t>viewing</a:t>
            </a:r>
            <a:r>
              <a:rPr lang="hu-HU" dirty="0" smtClean="0"/>
              <a:t> </a:t>
            </a:r>
            <a:r>
              <a:rPr lang="hu-HU" dirty="0" err="1" smtClean="0"/>
              <a:t>condition</a:t>
            </a:r>
            <a:r>
              <a:rPr lang="hu-HU" dirty="0" smtClean="0"/>
              <a:t>) is </a:t>
            </a:r>
            <a:r>
              <a:rPr lang="hu-HU" dirty="0" err="1" smtClean="0"/>
              <a:t>given</a:t>
            </a:r>
            <a:r>
              <a:rPr lang="hu-HU" dirty="0" smtClean="0"/>
              <a:t> we </a:t>
            </a:r>
            <a:r>
              <a:rPr lang="hu-HU" dirty="0" err="1" smtClean="0"/>
              <a:t>call</a:t>
            </a:r>
            <a:r>
              <a:rPr lang="hu-HU" dirty="0" smtClean="0"/>
              <a:t> it </a:t>
            </a:r>
            <a:r>
              <a:rPr lang="hu-HU" b="1" dirty="0" err="1" smtClean="0"/>
              <a:t>color</a:t>
            </a:r>
            <a:r>
              <a:rPr lang="hu-HU" b="1" dirty="0" smtClean="0"/>
              <a:t> </a:t>
            </a:r>
            <a:r>
              <a:rPr lang="hu-HU" b="1" dirty="0" err="1" smtClean="0"/>
              <a:t>space</a:t>
            </a:r>
            <a:endParaRPr lang="hu-HU" b="1" dirty="0" smtClean="0"/>
          </a:p>
          <a:p>
            <a:endParaRPr lang="en-US" dirty="0"/>
          </a:p>
        </p:txBody>
      </p:sp>
      <p:pic>
        <p:nvPicPr>
          <p:cNvPr id="8194" name="Picture 2" descr="File:HSV color solid cylinder saturation gr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84" y="3755522"/>
            <a:ext cx="3520815" cy="2640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e RGB cube has black at its origin, and the three dimensions R, G, and B pointed in orthogonal directions away from black. The corner in each of those directions is the respective primary color (red, green, or blue), while the corners further away from black are combinations of two primaries (red plus green makes yellow, red plus blue makes magenta, green plus blue makes cyan). At the cubeâs corner farthest from the origin lies white. Any point in the cube describes a particular color within the gamut of 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682" y="3755522"/>
            <a:ext cx="3520814" cy="264061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researchgate.net/publication/321081331/figure/fig1/AS:578036723404800@1514826102259/CIELAB-color-sp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2179" y="3755522"/>
            <a:ext cx="2985872" cy="264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7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Color</a:t>
            </a:r>
            <a:r>
              <a:rPr lang="hu-HU" dirty="0" smtClean="0"/>
              <a:t> </a:t>
            </a:r>
            <a:r>
              <a:rPr lang="hu-HU" dirty="0" err="1" smtClean="0"/>
              <a:t>models</a:t>
            </a:r>
            <a:endParaRPr lang="en-US" dirty="0"/>
          </a:p>
        </p:txBody>
      </p:sp>
      <p:sp>
        <p:nvSpPr>
          <p:cNvPr id="3" name="Tartalom helye 2"/>
          <p:cNvSpPr>
            <a:spLocks noGrp="1"/>
          </p:cNvSpPr>
          <p:nvPr>
            <p:ph idx="1"/>
          </p:nvPr>
        </p:nvSpPr>
        <p:spPr>
          <a:xfrm>
            <a:off x="838199" y="1825625"/>
            <a:ext cx="10722429" cy="4351338"/>
          </a:xfrm>
        </p:spPr>
        <p:txBody>
          <a:bodyPr/>
          <a:lstStyle/>
          <a:p>
            <a:r>
              <a:rPr lang="hu-HU" dirty="0" smtClean="0"/>
              <a:t>Goethe: </a:t>
            </a:r>
            <a:r>
              <a:rPr lang="de-DE" dirty="0" err="1"/>
              <a:t>Theory</a:t>
            </a:r>
            <a:r>
              <a:rPr lang="de-DE" dirty="0"/>
              <a:t> </a:t>
            </a:r>
            <a:r>
              <a:rPr lang="de-DE" dirty="0" err="1"/>
              <a:t>of</a:t>
            </a:r>
            <a:r>
              <a:rPr lang="de-DE" dirty="0"/>
              <a:t> </a:t>
            </a:r>
            <a:r>
              <a:rPr lang="de-DE" dirty="0" err="1"/>
              <a:t>Colours</a:t>
            </a:r>
            <a:r>
              <a:rPr lang="de-DE" dirty="0"/>
              <a:t> </a:t>
            </a:r>
            <a:r>
              <a:rPr lang="de-DE" dirty="0" smtClean="0"/>
              <a:t>(Zur </a:t>
            </a:r>
            <a:r>
              <a:rPr lang="de-DE" dirty="0"/>
              <a:t>Farbenlehre</a:t>
            </a:r>
            <a:r>
              <a:rPr lang="de-DE" dirty="0" smtClean="0"/>
              <a:t>)</a:t>
            </a:r>
            <a:r>
              <a:rPr lang="hu-HU" dirty="0" smtClean="0"/>
              <a:t>, 1810</a:t>
            </a:r>
          </a:p>
        </p:txBody>
      </p:sp>
      <p:pic>
        <p:nvPicPr>
          <p:cNvPr id="5124" name="Picture 4" descr="File:GoetheFarbkre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915" y="2587366"/>
            <a:ext cx="3443956" cy="3589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70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1888</Words>
  <Application>Microsoft Office PowerPoint</Application>
  <PresentationFormat>Widescreen</PresentationFormat>
  <Paragraphs>248</Paragraphs>
  <Slides>64</Slides>
  <Notes>0</Notes>
  <HiddenSlides>16</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Calibri</vt:lpstr>
      <vt:lpstr>Calibri Light</vt:lpstr>
      <vt:lpstr>Cambria Math</vt:lpstr>
      <vt:lpstr>Consolas</vt:lpstr>
      <vt:lpstr>Symbol</vt:lpstr>
      <vt:lpstr>Times New Roman</vt:lpstr>
      <vt:lpstr>Wingdings</vt:lpstr>
      <vt:lpstr>Office Theme</vt:lpstr>
      <vt:lpstr>Klip</vt:lpstr>
      <vt:lpstr>Colors</vt:lpstr>
      <vt:lpstr>Light propagation in the real world</vt:lpstr>
      <vt:lpstr>Light propagation in the real world</vt:lpstr>
      <vt:lpstr>Color: Visual perception</vt:lpstr>
      <vt:lpstr>Sensitivity of our eyes</vt:lpstr>
      <vt:lpstr>Story of an ill painter</vt:lpstr>
      <vt:lpstr>Color perception is relative</vt:lpstr>
      <vt:lpstr>How to represent colors?</vt:lpstr>
      <vt:lpstr>Color models</vt:lpstr>
      <vt:lpstr>RYB model</vt:lpstr>
      <vt:lpstr>Color models for NPR</vt:lpstr>
      <vt:lpstr>RGB model</vt:lpstr>
      <vt:lpstr>RGB model</vt:lpstr>
      <vt:lpstr>Measuring the color matching function</vt:lpstr>
      <vt:lpstr>When to use RGB?</vt:lpstr>
      <vt:lpstr>HSV and HSL models</vt:lpstr>
      <vt:lpstr>When to use HSV/HSL?</vt:lpstr>
      <vt:lpstr>Example: saturation manipulation</vt:lpstr>
      <vt:lpstr>Example: saturation manipulation</vt:lpstr>
      <vt:lpstr>Example: saturation manipulation</vt:lpstr>
      <vt:lpstr>Example: saturation manipulation</vt:lpstr>
      <vt:lpstr>CIE L*a*b*</vt:lpstr>
      <vt:lpstr>When to use CIE L*a*b*?</vt:lpstr>
      <vt:lpstr>XYZ color space</vt:lpstr>
      <vt:lpstr>RGB to XYZ, XYZ to RGB   -  xyY</vt:lpstr>
      <vt:lpstr>Color domain of color spaces (Gamut)</vt:lpstr>
      <vt:lpstr>Color space conversions</vt:lpstr>
      <vt:lpstr>More on colors</vt:lpstr>
      <vt:lpstr>Color corrections</vt:lpstr>
      <vt:lpstr>Contrast</vt:lpstr>
      <vt:lpstr>Chiaroscuro</vt:lpstr>
      <vt:lpstr>Chiaroscuro post processing effect</vt:lpstr>
      <vt:lpstr>Chiaroscuro post processing effect</vt:lpstr>
      <vt:lpstr>Chiaroscuro post processing effect</vt:lpstr>
      <vt:lpstr>Gamma correction</vt:lpstr>
      <vt:lpstr>Gamma correction – Unity</vt:lpstr>
      <vt:lpstr>Gamma correction – Unity</vt:lpstr>
      <vt:lpstr>Shading with gamma vs linear textures</vt:lpstr>
      <vt:lpstr>White balance</vt:lpstr>
      <vt:lpstr>Color bit depth</vt:lpstr>
      <vt:lpstr>Black &amp; white art: two colors</vt:lpstr>
      <vt:lpstr>Example: global luminance thresholding</vt:lpstr>
      <vt:lpstr>Example: global luminance thresholding</vt:lpstr>
      <vt:lpstr>More sophisticated thresholding</vt:lpstr>
      <vt:lpstr>More sophisticated thresholding</vt:lpstr>
      <vt:lpstr>Color comics: limited number of colors</vt:lpstr>
      <vt:lpstr>Luminance quantization</vt:lpstr>
      <vt:lpstr>Complementary color</vt:lpstr>
      <vt:lpstr>Complementary color</vt:lpstr>
      <vt:lpstr>Complementary color</vt:lpstr>
      <vt:lpstr>Implementation</vt:lpstr>
      <vt:lpstr>Special case: shadows</vt:lpstr>
      <vt:lpstr>Special case: shadows</vt:lpstr>
      <vt:lpstr>Shadow recolorization</vt:lpstr>
      <vt:lpstr>Shadow recolorization</vt:lpstr>
      <vt:lpstr>Shadow recolorization</vt:lpstr>
      <vt:lpstr>Shadow recolorization</vt:lpstr>
      <vt:lpstr>Shadow recolorization</vt:lpstr>
      <vt:lpstr>Shadow recolorization</vt:lpstr>
      <vt:lpstr>Shadow mapping</vt:lpstr>
      <vt:lpstr>Shadow mapping</vt:lpstr>
      <vt:lpstr>Shadow mapping</vt:lpstr>
      <vt:lpstr>Shadow mapping</vt:lpstr>
      <vt:lpstr>Shadow detection in image 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149</cp:revision>
  <dcterms:created xsi:type="dcterms:W3CDTF">2019-01-29T11:56:30Z</dcterms:created>
  <dcterms:modified xsi:type="dcterms:W3CDTF">2019-03-21T16:15:33Z</dcterms:modified>
</cp:coreProperties>
</file>