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00" r:id="rId3"/>
    <p:sldId id="404" r:id="rId4"/>
    <p:sldId id="406" r:id="rId5"/>
    <p:sldId id="401" r:id="rId6"/>
    <p:sldId id="402" r:id="rId7"/>
    <p:sldId id="403" r:id="rId8"/>
    <p:sldId id="332" r:id="rId9"/>
    <p:sldId id="407" r:id="rId10"/>
    <p:sldId id="412" r:id="rId11"/>
    <p:sldId id="408" r:id="rId12"/>
    <p:sldId id="399" r:id="rId13"/>
    <p:sldId id="409" r:id="rId14"/>
    <p:sldId id="432" r:id="rId15"/>
    <p:sldId id="411" r:id="rId16"/>
    <p:sldId id="413" r:id="rId17"/>
    <p:sldId id="414" r:id="rId18"/>
    <p:sldId id="415" r:id="rId19"/>
    <p:sldId id="416" r:id="rId20"/>
    <p:sldId id="418" r:id="rId21"/>
    <p:sldId id="419" r:id="rId22"/>
    <p:sldId id="420" r:id="rId23"/>
    <p:sldId id="421" r:id="rId24"/>
    <p:sldId id="422" r:id="rId25"/>
    <p:sldId id="423" r:id="rId26"/>
    <p:sldId id="425" r:id="rId27"/>
    <p:sldId id="426" r:id="rId28"/>
    <p:sldId id="427" r:id="rId29"/>
    <p:sldId id="428" r:id="rId30"/>
    <p:sldId id="429" r:id="rId31"/>
    <p:sldId id="430" r:id="rId32"/>
    <p:sldId id="379" r:id="rId33"/>
    <p:sldId id="387" r:id="rId34"/>
    <p:sldId id="388" r:id="rId35"/>
    <p:sldId id="389" r:id="rId36"/>
    <p:sldId id="390" r:id="rId37"/>
    <p:sldId id="391" r:id="rId38"/>
    <p:sldId id="380" r:id="rId39"/>
    <p:sldId id="381" r:id="rId40"/>
    <p:sldId id="382" r:id="rId41"/>
    <p:sldId id="383" r:id="rId42"/>
    <p:sldId id="384" r:id="rId43"/>
    <p:sldId id="385" r:id="rId44"/>
    <p:sldId id="386" r:id="rId45"/>
    <p:sldId id="336" r:id="rId46"/>
    <p:sldId id="337" r:id="rId47"/>
    <p:sldId id="393" r:id="rId48"/>
    <p:sldId id="395" r:id="rId49"/>
    <p:sldId id="396" r:id="rId50"/>
    <p:sldId id="394" r:id="rId51"/>
    <p:sldId id="397" r:id="rId52"/>
    <p:sldId id="398" r:id="rId53"/>
    <p:sldId id="342" r:id="rId54"/>
    <p:sldId id="343" r:id="rId55"/>
    <p:sldId id="339" r:id="rId56"/>
    <p:sldId id="338" r:id="rId57"/>
    <p:sldId id="341" r:id="rId58"/>
    <p:sldId id="347" r:id="rId59"/>
    <p:sldId id="348" r:id="rId60"/>
    <p:sldId id="352" r:id="rId61"/>
    <p:sldId id="353" r:id="rId62"/>
    <p:sldId id="354" r:id="rId63"/>
    <p:sldId id="355" r:id="rId64"/>
    <p:sldId id="358" r:id="rId65"/>
    <p:sldId id="359" r:id="rId66"/>
    <p:sldId id="360" r:id="rId67"/>
    <p:sldId id="362" r:id="rId68"/>
    <p:sldId id="357" r:id="rId69"/>
    <p:sldId id="363" r:id="rId70"/>
    <p:sldId id="364" r:id="rId71"/>
    <p:sldId id="366" r:id="rId72"/>
    <p:sldId id="365" r:id="rId73"/>
    <p:sldId id="367" r:id="rId74"/>
    <p:sldId id="377" r:id="rId75"/>
    <p:sldId id="378" r:id="rId76"/>
    <p:sldId id="370" r:id="rId77"/>
    <p:sldId id="369" r:id="rId78"/>
    <p:sldId id="371" r:id="rId79"/>
    <p:sldId id="372" r:id="rId80"/>
    <p:sldId id="374" r:id="rId81"/>
    <p:sldId id="375" r:id="rId82"/>
    <p:sldId id="431" r:id="rId8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commentAuthors" Target="commentAuthor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70D75-3133-4407-B497-426DBFE9BB87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54D3-DCE0-4F79-995C-1241C19E13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182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70D75-3133-4407-B497-426DBFE9BB87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54D3-DCE0-4F79-995C-1241C19E13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9189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70D75-3133-4407-B497-426DBFE9BB87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54D3-DCE0-4F79-995C-1241C19E13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748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70D75-3133-4407-B497-426DBFE9BB87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54D3-DCE0-4F79-995C-1241C19E13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937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70D75-3133-4407-B497-426DBFE9BB87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54D3-DCE0-4F79-995C-1241C19E13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504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70D75-3133-4407-B497-426DBFE9BB87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54D3-DCE0-4F79-995C-1241C19E13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110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70D75-3133-4407-B497-426DBFE9BB87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54D3-DCE0-4F79-995C-1241C19E13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8240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70D75-3133-4407-B497-426DBFE9BB87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54D3-DCE0-4F79-995C-1241C19E13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8800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70D75-3133-4407-B497-426DBFE9BB87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54D3-DCE0-4F79-995C-1241C19E13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776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70D75-3133-4407-B497-426DBFE9BB87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54D3-DCE0-4F79-995C-1241C19E13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860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70D75-3133-4407-B497-426DBFE9BB87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54D3-DCE0-4F79-995C-1241C19E13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189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70D75-3133-4407-B497-426DBFE9BB87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254D3-DCE0-4F79-995C-1241C19E13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16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unity3d.com/ScriptReference/RenderTextureFormat.ARGB32.html" TargetMode="External"/><Relationship Id="rId2" Type="http://schemas.openxmlformats.org/officeDocument/2006/relationships/hyperlink" Target="https://docs.unity3d.com/ScriptReference/RenderTextureFormat.Default.htm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4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6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1939" y="204848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hu-HU" dirty="0" err="1" smtClean="0"/>
              <a:t>Object</a:t>
            </a:r>
            <a:r>
              <a:rPr lang="hu-HU" dirty="0" smtClean="0"/>
              <a:t> </a:t>
            </a:r>
            <a:r>
              <a:rPr lang="hu-HU" dirty="0" err="1" smtClean="0"/>
              <a:t>space</a:t>
            </a:r>
            <a:r>
              <a:rPr lang="hu-HU" dirty="0" smtClean="0"/>
              <a:t> </a:t>
            </a:r>
            <a:br>
              <a:rPr lang="hu-HU" dirty="0" smtClean="0"/>
            </a:br>
            <a:r>
              <a:rPr lang="hu-HU" dirty="0" smtClean="0"/>
              <a:t>and </a:t>
            </a:r>
            <a:br>
              <a:rPr lang="hu-HU" dirty="0" smtClean="0"/>
            </a:br>
            <a:r>
              <a:rPr lang="hu-HU" dirty="0" smtClean="0"/>
              <a:t>image </a:t>
            </a:r>
            <a:r>
              <a:rPr lang="hu-HU" dirty="0" err="1" smtClean="0"/>
              <a:t>space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188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Image-</a:t>
            </a:r>
            <a:r>
              <a:rPr lang="hu-HU" dirty="0" err="1" smtClean="0"/>
              <a:t>space</a:t>
            </a:r>
            <a:r>
              <a:rPr lang="hu-HU" dirty="0" smtClean="0"/>
              <a:t> NPR: </a:t>
            </a:r>
            <a:r>
              <a:rPr lang="hu-HU" dirty="0" err="1" smtClean="0"/>
              <a:t>Just</a:t>
            </a:r>
            <a:r>
              <a:rPr lang="hu-HU" dirty="0" smtClean="0"/>
              <a:t> </a:t>
            </a:r>
            <a:r>
              <a:rPr lang="hu-HU" dirty="0" err="1" smtClean="0"/>
              <a:t>another</a:t>
            </a:r>
            <a:r>
              <a:rPr lang="hu-HU" dirty="0" smtClean="0"/>
              <a:t> </a:t>
            </a:r>
            <a:r>
              <a:rPr lang="hu-HU" dirty="0" err="1" smtClean="0"/>
              <a:t>taxonomy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4077" y="1872517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i="1" dirty="0"/>
              <a:t>State of the "Art”: A Taxonomy of Artistic Stylization Techniques for Images and </a:t>
            </a:r>
            <a:r>
              <a:rPr lang="en-US" sz="3200" i="1" dirty="0" smtClean="0"/>
              <a:t>Video</a:t>
            </a:r>
            <a:r>
              <a:rPr lang="hu-HU" sz="3200" dirty="0" smtClean="0"/>
              <a:t>, </a:t>
            </a:r>
            <a:r>
              <a:rPr lang="hu-HU" sz="3200" dirty="0" err="1" smtClean="0"/>
              <a:t>Kyprianids</a:t>
            </a:r>
            <a:r>
              <a:rPr lang="hu-HU" sz="3200" dirty="0" smtClean="0"/>
              <a:t> et </a:t>
            </a:r>
            <a:r>
              <a:rPr lang="hu-HU" sz="3200" dirty="0" err="1" smtClean="0"/>
              <a:t>al</a:t>
            </a:r>
            <a:r>
              <a:rPr lang="hu-HU" sz="3200" dirty="0" smtClean="0"/>
              <a:t>, 2013, IEEE TVCG</a:t>
            </a:r>
          </a:p>
          <a:p>
            <a:endParaRPr lang="hu-HU" sz="3200" dirty="0"/>
          </a:p>
          <a:p>
            <a:r>
              <a:rPr lang="hu-HU" sz="3200" dirty="0" err="1" smtClean="0"/>
              <a:t>Classification</a:t>
            </a:r>
            <a:r>
              <a:rPr lang="hu-HU" sz="3200" dirty="0" smtClean="0"/>
              <a:t> </a:t>
            </a:r>
            <a:r>
              <a:rPr lang="hu-HU" sz="3200" dirty="0" err="1" smtClean="0"/>
              <a:t>based</a:t>
            </a:r>
            <a:r>
              <a:rPr lang="hu-HU" sz="3200" dirty="0" smtClean="0"/>
              <a:t> </a:t>
            </a:r>
            <a:r>
              <a:rPr lang="hu-HU" sz="3200" dirty="0" err="1" smtClean="0"/>
              <a:t>on</a:t>
            </a:r>
            <a:r>
              <a:rPr lang="hu-HU" sz="3200" dirty="0" smtClean="0"/>
              <a:t> </a:t>
            </a:r>
            <a:r>
              <a:rPr lang="hu-HU" sz="3200" dirty="0" err="1" smtClean="0"/>
              <a:t>what</a:t>
            </a:r>
            <a:r>
              <a:rPr lang="hu-HU" sz="3200" dirty="0" smtClean="0"/>
              <a:t> </a:t>
            </a:r>
            <a:r>
              <a:rPr lang="hu-HU" sz="3200" dirty="0" err="1" smtClean="0"/>
              <a:t>kind</a:t>
            </a:r>
            <a:r>
              <a:rPr lang="hu-HU" sz="3200" dirty="0" smtClean="0"/>
              <a:t> of </a:t>
            </a:r>
            <a:r>
              <a:rPr lang="hu-HU" sz="3200" b="1" dirty="0" smtClean="0"/>
              <a:t>image </a:t>
            </a:r>
            <a:r>
              <a:rPr lang="hu-HU" sz="3200" b="1" dirty="0" err="1" smtClean="0"/>
              <a:t>processing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technique</a:t>
            </a:r>
            <a:r>
              <a:rPr lang="hu-HU" sz="3200" dirty="0" smtClean="0"/>
              <a:t> is </a:t>
            </a:r>
            <a:r>
              <a:rPr lang="hu-HU" sz="3200" dirty="0" err="1" smtClean="0"/>
              <a:t>used</a:t>
            </a: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3845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861" y="82062"/>
            <a:ext cx="10656277" cy="6685981"/>
          </a:xfrm>
          <a:prstGeom prst="rect">
            <a:avLst/>
          </a:prstGeom>
        </p:spPr>
      </p:pic>
      <p:sp>
        <p:nvSpPr>
          <p:cNvPr id="8" name="Tartalom helye 2"/>
          <p:cNvSpPr>
            <a:spLocks noGrp="1"/>
          </p:cNvSpPr>
          <p:nvPr>
            <p:ph idx="1"/>
          </p:nvPr>
        </p:nvSpPr>
        <p:spPr>
          <a:xfrm>
            <a:off x="123092" y="6522957"/>
            <a:ext cx="7098323" cy="2450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050" dirty="0"/>
              <a:t>State of the "Art”: A Taxonomy of Artistic Stylization Techniques for Images and </a:t>
            </a:r>
            <a:r>
              <a:rPr lang="en-US" sz="1050" dirty="0" smtClean="0"/>
              <a:t>Video</a:t>
            </a:r>
            <a:r>
              <a:rPr lang="hu-HU" sz="1050" dirty="0" smtClean="0"/>
              <a:t>, </a:t>
            </a:r>
            <a:r>
              <a:rPr lang="hu-HU" sz="1050" dirty="0" err="1" smtClean="0"/>
              <a:t>Kyprianids</a:t>
            </a:r>
            <a:r>
              <a:rPr lang="hu-HU" sz="1050" dirty="0" smtClean="0"/>
              <a:t> et </a:t>
            </a:r>
            <a:r>
              <a:rPr lang="hu-HU" sz="1050" dirty="0" err="1" smtClean="0"/>
              <a:t>al</a:t>
            </a:r>
            <a:r>
              <a:rPr lang="hu-HU" sz="1050" dirty="0" smtClean="0"/>
              <a:t>, 2013, IEEE TVCG</a:t>
            </a:r>
            <a:endParaRPr lang="en-US" sz="1050" dirty="0"/>
          </a:p>
          <a:p>
            <a:pPr marL="0" indent="0">
              <a:buNone/>
            </a:pP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33474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Image </a:t>
            </a:r>
            <a:r>
              <a:rPr lang="hu-HU" dirty="0" err="1" smtClean="0"/>
              <a:t>processing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Image: 2D </a:t>
            </a:r>
            <a:r>
              <a:rPr lang="hu-HU" dirty="0" err="1" smtClean="0"/>
              <a:t>array</a:t>
            </a:r>
            <a:r>
              <a:rPr lang="hu-HU" dirty="0" smtClean="0"/>
              <a:t> of pixel </a:t>
            </a:r>
            <a:r>
              <a:rPr lang="hu-HU" dirty="0" err="1" smtClean="0"/>
              <a:t>values</a:t>
            </a:r>
            <a:endParaRPr lang="hu-HU" dirty="0" smtClean="0"/>
          </a:p>
          <a:p>
            <a:r>
              <a:rPr lang="hu-HU" dirty="0" smtClean="0"/>
              <a:t>In computer </a:t>
            </a:r>
            <a:r>
              <a:rPr lang="hu-HU" dirty="0" err="1" smtClean="0"/>
              <a:t>games</a:t>
            </a:r>
            <a:r>
              <a:rPr lang="hu-HU" dirty="0" smtClean="0"/>
              <a:t> we </a:t>
            </a:r>
            <a:r>
              <a:rPr lang="hu-HU" dirty="0" err="1" smtClean="0"/>
              <a:t>work</a:t>
            </a:r>
            <a:r>
              <a:rPr lang="hu-HU" dirty="0" smtClean="0"/>
              <a:t> </a:t>
            </a:r>
            <a:r>
              <a:rPr lang="hu-HU" dirty="0" err="1" smtClean="0"/>
              <a:t>with</a:t>
            </a:r>
            <a:r>
              <a:rPr lang="hu-HU" dirty="0" smtClean="0"/>
              <a:t> RGB </a:t>
            </a:r>
            <a:r>
              <a:rPr lang="hu-HU" dirty="0" err="1" smtClean="0"/>
              <a:t>images</a:t>
            </a:r>
            <a:endParaRPr lang="hu-HU" dirty="0" smtClean="0"/>
          </a:p>
          <a:p>
            <a:pPr lvl="1"/>
            <a:r>
              <a:rPr lang="hu-HU" dirty="0" err="1" smtClean="0"/>
              <a:t>Each</a:t>
            </a:r>
            <a:r>
              <a:rPr lang="hu-HU" dirty="0" smtClean="0"/>
              <a:t> pixel </a:t>
            </a:r>
            <a:r>
              <a:rPr lang="hu-HU" dirty="0" err="1" smtClean="0"/>
              <a:t>stores</a:t>
            </a:r>
            <a:r>
              <a:rPr lang="hu-HU" dirty="0" smtClean="0"/>
              <a:t> a </a:t>
            </a:r>
            <a:r>
              <a:rPr lang="hu-HU" dirty="0" err="1" smtClean="0"/>
              <a:t>red</a:t>
            </a:r>
            <a:r>
              <a:rPr lang="hu-HU" dirty="0" smtClean="0"/>
              <a:t>, </a:t>
            </a:r>
            <a:r>
              <a:rPr lang="hu-HU" dirty="0" err="1" smtClean="0"/>
              <a:t>green</a:t>
            </a:r>
            <a:r>
              <a:rPr lang="hu-HU" dirty="0" smtClean="0"/>
              <a:t> and </a:t>
            </a:r>
            <a:r>
              <a:rPr lang="hu-HU" dirty="0" err="1" smtClean="0"/>
              <a:t>blue</a:t>
            </a:r>
            <a:r>
              <a:rPr lang="hu-HU" dirty="0" smtClean="0"/>
              <a:t> </a:t>
            </a:r>
            <a:r>
              <a:rPr lang="hu-HU" dirty="0" err="1" smtClean="0"/>
              <a:t>channel</a:t>
            </a:r>
            <a:endParaRPr lang="hu-HU" dirty="0" smtClean="0"/>
          </a:p>
          <a:p>
            <a:pPr lvl="1"/>
            <a:r>
              <a:rPr lang="hu-HU" dirty="0" smtClean="0"/>
              <a:t>More </a:t>
            </a:r>
            <a:r>
              <a:rPr lang="hu-HU" dirty="0" err="1" smtClean="0"/>
              <a:t>about</a:t>
            </a:r>
            <a:r>
              <a:rPr lang="hu-HU" dirty="0" smtClean="0"/>
              <a:t> </a:t>
            </a:r>
            <a:r>
              <a:rPr lang="hu-HU" dirty="0" err="1" smtClean="0"/>
              <a:t>colors</a:t>
            </a:r>
            <a:r>
              <a:rPr lang="hu-HU" dirty="0" smtClean="0"/>
              <a:t> in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next</a:t>
            </a:r>
            <a:r>
              <a:rPr lang="hu-HU" dirty="0" smtClean="0"/>
              <a:t> </a:t>
            </a:r>
            <a:r>
              <a:rPr lang="hu-HU" dirty="0" err="1" smtClean="0"/>
              <a:t>lecture</a:t>
            </a:r>
            <a:endParaRPr lang="hu-HU" dirty="0" smtClean="0"/>
          </a:p>
          <a:p>
            <a:pPr lvl="1"/>
            <a:endParaRPr lang="hu-HU" dirty="0"/>
          </a:p>
          <a:p>
            <a:endParaRPr lang="en-US" dirty="0"/>
          </a:p>
        </p:txBody>
      </p:sp>
      <p:grpSp>
        <p:nvGrpSpPr>
          <p:cNvPr id="5" name="Csoportba foglalás 4"/>
          <p:cNvGrpSpPr/>
          <p:nvPr/>
        </p:nvGrpSpPr>
        <p:grpSpPr>
          <a:xfrm>
            <a:off x="3903785" y="3760672"/>
            <a:ext cx="4118585" cy="2804983"/>
            <a:chOff x="6563213" y="301894"/>
            <a:chExt cx="4790587" cy="3262653"/>
          </a:xfrm>
        </p:grpSpPr>
        <p:pic>
          <p:nvPicPr>
            <p:cNvPr id="2050" name="Picture 2" descr="MatBasicImageForComputer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213" y="484884"/>
              <a:ext cx="4790587" cy="3079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églalap 3"/>
            <p:cNvSpPr/>
            <p:nvPr/>
          </p:nvSpPr>
          <p:spPr>
            <a:xfrm>
              <a:off x="6563213" y="301894"/>
              <a:ext cx="144302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/>
                <a:t>https://docs.opencv.org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468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Image </a:t>
            </a:r>
            <a:r>
              <a:rPr lang="hu-HU" dirty="0" err="1" smtClean="0"/>
              <a:t>processing</a:t>
            </a:r>
            <a:r>
              <a:rPr lang="hu-HU" dirty="0" smtClean="0"/>
              <a:t> in </a:t>
            </a:r>
            <a:r>
              <a:rPr lang="hu-HU" dirty="0" err="1" smtClean="0"/>
              <a:t>general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3892061"/>
            <a:ext cx="10515600" cy="27889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= 0;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&lt;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image_width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; ++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marL="0" indent="0">
              <a:buNone/>
            </a:pPr>
            <a:r>
              <a:rPr lang="hu-HU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j = 0; j &lt;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image_height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; ++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endParaRPr lang="en-US" sz="2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hu-H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Compute 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the color of 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Image</a:t>
            </a:r>
            <a:r>
              <a:rPr lang="hu-H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hu-H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][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j</a:t>
            </a:r>
            <a:r>
              <a:rPr lang="hu-H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]</a:t>
            </a:r>
            <a:endParaRPr lang="en-US" sz="2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2400" dirty="0"/>
          </a:p>
        </p:txBody>
      </p:sp>
      <p:sp>
        <p:nvSpPr>
          <p:cNvPr id="4" name="Tartalom helye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200" dirty="0" err="1" smtClean="0"/>
              <a:t>Loop</a:t>
            </a:r>
            <a:r>
              <a:rPr lang="hu-HU" sz="3200" dirty="0" smtClean="0"/>
              <a:t> </a:t>
            </a:r>
            <a:r>
              <a:rPr lang="hu-HU" sz="3200" dirty="0" err="1" smtClean="0"/>
              <a:t>through</a:t>
            </a:r>
            <a:r>
              <a:rPr lang="hu-HU" sz="3200" dirty="0" smtClean="0"/>
              <a:t> </a:t>
            </a:r>
            <a:r>
              <a:rPr lang="hu-HU" sz="3200" dirty="0" err="1" smtClean="0"/>
              <a:t>all</a:t>
            </a:r>
            <a:r>
              <a:rPr lang="hu-HU" sz="3200" dirty="0" smtClean="0"/>
              <a:t> output </a:t>
            </a:r>
            <a:r>
              <a:rPr lang="hu-HU" sz="3200" dirty="0" err="1" smtClean="0"/>
              <a:t>pixels</a:t>
            </a:r>
            <a:r>
              <a:rPr lang="hu-HU" sz="3200" dirty="0" smtClean="0"/>
              <a:t> and </a:t>
            </a:r>
            <a:r>
              <a:rPr lang="hu-HU" sz="3200" dirty="0" err="1" smtClean="0"/>
              <a:t>compute</a:t>
            </a:r>
            <a:r>
              <a:rPr lang="hu-HU" sz="3200" dirty="0" smtClean="0"/>
              <a:t> </a:t>
            </a:r>
            <a:r>
              <a:rPr lang="hu-HU" sz="3200" dirty="0" err="1" smtClean="0"/>
              <a:t>their</a:t>
            </a:r>
            <a:r>
              <a:rPr lang="hu-HU" sz="3200" dirty="0" smtClean="0"/>
              <a:t> </a:t>
            </a:r>
            <a:r>
              <a:rPr lang="hu-HU" sz="3200" dirty="0" err="1" smtClean="0"/>
              <a:t>color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0259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Image </a:t>
            </a:r>
            <a:r>
              <a:rPr lang="hu-HU" dirty="0" err="1" smtClean="0"/>
              <a:t>processing</a:t>
            </a:r>
            <a:r>
              <a:rPr lang="hu-HU" dirty="0" smtClean="0"/>
              <a:t> in </a:t>
            </a:r>
            <a:r>
              <a:rPr lang="hu-HU" dirty="0" err="1" smtClean="0"/>
              <a:t>general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3892061"/>
            <a:ext cx="10515600" cy="27889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= 0;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&lt;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image_width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; ++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marL="0" indent="0">
              <a:buNone/>
            </a:pPr>
            <a:r>
              <a:rPr lang="hu-HU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j = 0; j &lt;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image_height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; ++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endParaRPr lang="en-US" sz="2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hu-H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Compute 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the color of 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Image</a:t>
            </a:r>
            <a:r>
              <a:rPr lang="hu-H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hu-H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][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j</a:t>
            </a:r>
            <a:r>
              <a:rPr lang="hu-H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]</a:t>
            </a:r>
            <a:endParaRPr lang="en-US" sz="2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2400" dirty="0"/>
          </a:p>
        </p:txBody>
      </p:sp>
      <p:sp>
        <p:nvSpPr>
          <p:cNvPr id="4" name="Tartalom helye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200" dirty="0" err="1" smtClean="0"/>
              <a:t>On</a:t>
            </a:r>
            <a:r>
              <a:rPr lang="hu-HU" sz="3200" dirty="0" smtClean="0"/>
              <a:t> </a:t>
            </a:r>
            <a:r>
              <a:rPr lang="hu-HU" sz="3200" dirty="0" err="1" smtClean="0"/>
              <a:t>the</a:t>
            </a:r>
            <a:r>
              <a:rPr lang="hu-HU" sz="3200" dirty="0" smtClean="0"/>
              <a:t> GPU, </a:t>
            </a:r>
            <a:r>
              <a:rPr lang="hu-HU" sz="3200" dirty="0" err="1" smtClean="0"/>
              <a:t>pixels</a:t>
            </a:r>
            <a:r>
              <a:rPr lang="hu-HU" sz="3200" dirty="0" smtClean="0"/>
              <a:t> </a:t>
            </a:r>
            <a:r>
              <a:rPr lang="hu-HU" sz="3200" dirty="0" err="1" smtClean="0"/>
              <a:t>are</a:t>
            </a:r>
            <a:r>
              <a:rPr lang="hu-HU" sz="3200" dirty="0" smtClean="0"/>
              <a:t> </a:t>
            </a:r>
            <a:r>
              <a:rPr lang="hu-HU" sz="3200" dirty="0" err="1" smtClean="0"/>
              <a:t>processed</a:t>
            </a:r>
            <a:r>
              <a:rPr lang="hu-HU" sz="3200" dirty="0" smtClean="0"/>
              <a:t> in parallel</a:t>
            </a:r>
          </a:p>
          <a:p>
            <a:pPr lvl="1"/>
            <a:r>
              <a:rPr lang="hu-HU" sz="2800" dirty="0" err="1" smtClean="0"/>
              <a:t>Fast</a:t>
            </a:r>
            <a:endParaRPr lang="hu-HU" sz="2800" dirty="0" smtClean="0"/>
          </a:p>
          <a:p>
            <a:pPr lvl="1"/>
            <a:r>
              <a:rPr lang="hu-HU" sz="2800" dirty="0" err="1" smtClean="0"/>
              <a:t>One</a:t>
            </a:r>
            <a:r>
              <a:rPr lang="hu-HU" sz="2800" dirty="0" smtClean="0"/>
              <a:t> pixel per </a:t>
            </a:r>
            <a:r>
              <a:rPr lang="hu-HU" sz="2800" dirty="0" err="1" smtClean="0"/>
              <a:t>thread</a:t>
            </a:r>
            <a:r>
              <a:rPr lang="hu-HU" sz="2800" dirty="0" smtClean="0"/>
              <a:t>, parallel </a:t>
            </a:r>
            <a:r>
              <a:rPr lang="hu-HU" sz="2800" dirty="0" err="1" smtClean="0"/>
              <a:t>threads</a:t>
            </a:r>
            <a:r>
              <a:rPr lang="hu-HU" sz="2800" dirty="0" smtClean="0"/>
              <a:t> </a:t>
            </a:r>
            <a:r>
              <a:rPr lang="hu-HU" sz="2800" dirty="0" err="1" smtClean="0"/>
              <a:t>are</a:t>
            </a:r>
            <a:r>
              <a:rPr lang="hu-HU" sz="2800" dirty="0" smtClean="0"/>
              <a:t> </a:t>
            </a:r>
            <a:r>
              <a:rPr lang="hu-HU" sz="2800" dirty="0" err="1" smtClean="0"/>
              <a:t>independent</a:t>
            </a:r>
            <a:r>
              <a:rPr lang="hu-HU" sz="2800" dirty="0" smtClean="0"/>
              <a:t> </a:t>
            </a:r>
          </a:p>
          <a:p>
            <a:pPr marL="457200" lvl="1" indent="0">
              <a:buNone/>
            </a:pPr>
            <a:r>
              <a:rPr lang="hu-HU" sz="2800" dirty="0"/>
              <a:t> </a:t>
            </a:r>
            <a:r>
              <a:rPr lang="hu-HU" sz="2800" dirty="0" smtClean="0"/>
              <a:t>  </a:t>
            </a:r>
            <a:r>
              <a:rPr lang="hu-HU" sz="2800" dirty="0" smtClean="0">
                <a:sym typeface="Symbol" panose="05050102010706020507" pitchFamily="18" charset="2"/>
              </a:rPr>
              <a:t> </a:t>
            </a:r>
            <a:r>
              <a:rPr lang="hu-HU" sz="2800" dirty="0" err="1" smtClean="0"/>
              <a:t>cannot</a:t>
            </a:r>
            <a:r>
              <a:rPr lang="hu-HU" sz="2800" dirty="0" smtClean="0"/>
              <a:t> </a:t>
            </a:r>
            <a:r>
              <a:rPr lang="hu-HU" sz="2800" dirty="0" err="1" smtClean="0"/>
              <a:t>directly</a:t>
            </a:r>
            <a:r>
              <a:rPr lang="hu-HU" sz="2800" dirty="0" smtClean="0"/>
              <a:t> </a:t>
            </a:r>
            <a:r>
              <a:rPr lang="hu-HU" sz="2800" dirty="0" err="1" smtClean="0"/>
              <a:t>reuse</a:t>
            </a:r>
            <a:r>
              <a:rPr lang="hu-HU" sz="2800" dirty="0" smtClean="0"/>
              <a:t> </a:t>
            </a:r>
            <a:r>
              <a:rPr lang="hu-HU" sz="2800" dirty="0" err="1" smtClean="0"/>
              <a:t>results</a:t>
            </a:r>
            <a:r>
              <a:rPr lang="hu-HU" sz="2800" dirty="0" smtClean="0"/>
              <a:t> of </a:t>
            </a:r>
            <a:r>
              <a:rPr lang="hu-HU" sz="2800" dirty="0" err="1" smtClean="0"/>
              <a:t>another</a:t>
            </a:r>
            <a:r>
              <a:rPr lang="hu-HU" sz="2800" dirty="0" smtClean="0"/>
              <a:t> pixel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0869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Simplest</a:t>
            </a:r>
            <a:r>
              <a:rPr lang="hu-HU" dirty="0" smtClean="0"/>
              <a:t> image </a:t>
            </a:r>
            <a:r>
              <a:rPr lang="hu-HU" dirty="0" err="1" smtClean="0"/>
              <a:t>processing</a:t>
            </a:r>
            <a:r>
              <a:rPr lang="hu-HU" dirty="0" smtClean="0"/>
              <a:t> </a:t>
            </a:r>
            <a:r>
              <a:rPr lang="hu-HU" dirty="0" err="1" smtClean="0"/>
              <a:t>routines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3892061"/>
            <a:ext cx="10515600" cy="27889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= 0;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&lt;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image_width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; ++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marL="0" indent="0">
              <a:buNone/>
            </a:pPr>
            <a:r>
              <a:rPr lang="hu-HU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j = 0; j &lt;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image_height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; ++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endParaRPr lang="en-US" sz="2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hu-HU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hu-H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Output[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hu-H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][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j</a:t>
            </a:r>
            <a:r>
              <a:rPr lang="hu-H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] = f(Input[i][j], i, j);</a:t>
            </a:r>
            <a:endParaRPr lang="en-US" sz="2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2400" dirty="0"/>
          </a:p>
        </p:txBody>
      </p:sp>
      <p:sp>
        <p:nvSpPr>
          <p:cNvPr id="4" name="Tartalom helye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200" dirty="0" err="1" smtClean="0"/>
              <a:t>Apply</a:t>
            </a:r>
            <a:r>
              <a:rPr lang="hu-HU" sz="3200" dirty="0" smtClean="0"/>
              <a:t> a </a:t>
            </a:r>
            <a:r>
              <a:rPr lang="hu-HU" sz="3200" dirty="0" err="1" smtClean="0"/>
              <a:t>function</a:t>
            </a:r>
            <a:r>
              <a:rPr lang="hu-HU" sz="3200" dirty="0" smtClean="0"/>
              <a:t> </a:t>
            </a:r>
            <a:r>
              <a:rPr lang="hu-HU" sz="3200" dirty="0" err="1" smtClean="0"/>
              <a:t>on</a:t>
            </a:r>
            <a:r>
              <a:rPr lang="hu-HU" sz="3200" dirty="0" smtClean="0"/>
              <a:t> </a:t>
            </a:r>
            <a:r>
              <a:rPr lang="hu-HU" sz="3200" dirty="0" err="1" smtClean="0"/>
              <a:t>the</a:t>
            </a:r>
            <a:r>
              <a:rPr lang="hu-HU" sz="3200" dirty="0" smtClean="0"/>
              <a:t> image </a:t>
            </a:r>
            <a:r>
              <a:rPr lang="hu-HU" sz="3200" dirty="0" err="1" smtClean="0"/>
              <a:t>pixels</a:t>
            </a:r>
            <a:endParaRPr lang="hu-HU" sz="3200" dirty="0" smtClean="0"/>
          </a:p>
          <a:p>
            <a:r>
              <a:rPr lang="hu-HU" sz="3200" dirty="0" smtClean="0"/>
              <a:t>Output pixel </a:t>
            </a:r>
            <a:r>
              <a:rPr lang="hu-HU" sz="3200" dirty="0" err="1" smtClean="0"/>
              <a:t>depends</a:t>
            </a:r>
            <a:r>
              <a:rPr lang="hu-HU" sz="3200" dirty="0" smtClean="0"/>
              <a:t> </a:t>
            </a:r>
            <a:r>
              <a:rPr lang="hu-HU" sz="3200" dirty="0" err="1" smtClean="0"/>
              <a:t>only</a:t>
            </a:r>
            <a:r>
              <a:rPr lang="hu-HU" sz="3200" dirty="0" smtClean="0"/>
              <a:t> </a:t>
            </a:r>
            <a:r>
              <a:rPr lang="hu-HU" sz="3200" dirty="0" err="1" smtClean="0"/>
              <a:t>on</a:t>
            </a:r>
            <a:r>
              <a:rPr lang="hu-HU" sz="3200" dirty="0" smtClean="0"/>
              <a:t> </a:t>
            </a:r>
            <a:r>
              <a:rPr lang="hu-HU" sz="3200" dirty="0" err="1" smtClean="0"/>
              <a:t>one</a:t>
            </a:r>
            <a:r>
              <a:rPr lang="hu-HU" sz="3200" dirty="0" smtClean="0"/>
              <a:t> pixel of </a:t>
            </a:r>
            <a:r>
              <a:rPr lang="hu-HU" sz="3200" dirty="0" err="1" smtClean="0"/>
              <a:t>the</a:t>
            </a:r>
            <a:r>
              <a:rPr lang="hu-HU" sz="3200" dirty="0" smtClean="0"/>
              <a:t> input</a:t>
            </a:r>
          </a:p>
          <a:p>
            <a:r>
              <a:rPr lang="hu-HU" sz="3200" dirty="0" err="1" smtClean="0"/>
              <a:t>Very</a:t>
            </a:r>
            <a:r>
              <a:rPr lang="hu-HU" sz="3200" dirty="0" smtClean="0"/>
              <a:t> </a:t>
            </a:r>
            <a:r>
              <a:rPr lang="hu-HU" sz="3200" dirty="0" err="1" smtClean="0"/>
              <a:t>effective</a:t>
            </a:r>
            <a:r>
              <a:rPr lang="hu-HU" sz="3200" dirty="0" smtClean="0"/>
              <a:t>, </a:t>
            </a:r>
            <a:r>
              <a:rPr lang="hu-HU" sz="3200" dirty="0" err="1" smtClean="0"/>
              <a:t>but</a:t>
            </a:r>
            <a:r>
              <a:rPr lang="hu-HU" sz="3200" dirty="0" smtClean="0"/>
              <a:t> </a:t>
            </a:r>
            <a:r>
              <a:rPr lang="hu-HU" sz="3200" dirty="0" err="1" smtClean="0"/>
              <a:t>also</a:t>
            </a:r>
            <a:r>
              <a:rPr lang="hu-HU" sz="3200" dirty="0" smtClean="0"/>
              <a:t> limited </a:t>
            </a:r>
            <a:r>
              <a:rPr lang="hu-HU" sz="3200" dirty="0" err="1" smtClean="0"/>
              <a:t>to</a:t>
            </a:r>
            <a:r>
              <a:rPr lang="hu-HU" sz="3200" dirty="0" smtClean="0"/>
              <a:t> </a:t>
            </a:r>
            <a:r>
              <a:rPr lang="hu-HU" sz="3200" dirty="0" err="1" smtClean="0"/>
              <a:t>simple</a:t>
            </a:r>
            <a:r>
              <a:rPr lang="hu-HU" sz="3200" dirty="0" smtClean="0"/>
              <a:t> </a:t>
            </a:r>
            <a:r>
              <a:rPr lang="hu-HU" sz="3200" dirty="0" err="1" smtClean="0"/>
              <a:t>effects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7969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Example</a:t>
            </a:r>
            <a:r>
              <a:rPr lang="hu-HU" dirty="0" smtClean="0"/>
              <a:t>: </a:t>
            </a:r>
            <a:r>
              <a:rPr lang="hu-HU" dirty="0" err="1" smtClean="0"/>
              <a:t>luminance</a:t>
            </a:r>
            <a:r>
              <a:rPr lang="hu-HU" dirty="0" smtClean="0"/>
              <a:t> </a:t>
            </a:r>
            <a:r>
              <a:rPr lang="hu-HU" dirty="0" err="1" smtClean="0"/>
              <a:t>transform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199" y="1825625"/>
            <a:ext cx="1065041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f(pixel) </a:t>
            </a:r>
            <a:r>
              <a:rPr lang="hu-HU" sz="240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hu-H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0.2126*</a:t>
            </a:r>
            <a:r>
              <a:rPr lang="hu-HU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pixel.r</a:t>
            </a:r>
            <a:r>
              <a:rPr lang="hu-H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+ 0.7152*</a:t>
            </a:r>
            <a:r>
              <a:rPr lang="hu-HU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col.g</a:t>
            </a:r>
            <a:r>
              <a:rPr lang="hu-H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+ 0.0722*</a:t>
            </a:r>
            <a:r>
              <a:rPr lang="hu-HU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pixel.b</a:t>
            </a:r>
            <a:endParaRPr lang="en-US" sz="2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4082" y="2920879"/>
            <a:ext cx="5668241" cy="319746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599" y="2920879"/>
            <a:ext cx="5756908" cy="323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5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126" y="2920879"/>
            <a:ext cx="5701197" cy="3197469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NPR </a:t>
            </a:r>
            <a:r>
              <a:rPr lang="hu-HU" dirty="0" err="1" smtClean="0"/>
              <a:t>example</a:t>
            </a:r>
            <a:r>
              <a:rPr lang="hu-HU" dirty="0" smtClean="0"/>
              <a:t>: </a:t>
            </a:r>
            <a:r>
              <a:rPr lang="hu-HU" dirty="0" err="1" smtClean="0"/>
              <a:t>luminance</a:t>
            </a:r>
            <a:r>
              <a:rPr lang="hu-HU" dirty="0" smtClean="0"/>
              <a:t> </a:t>
            </a:r>
            <a:r>
              <a:rPr lang="hu-HU" dirty="0" err="1" smtClean="0"/>
              <a:t>quantization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199" y="1825625"/>
            <a:ext cx="1103727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f(pixel) </a:t>
            </a:r>
            <a:r>
              <a:rPr lang="hu-HU" sz="240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hu-H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pixel / </a:t>
            </a:r>
            <a:r>
              <a:rPr lang="hu-HU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luminance</a:t>
            </a:r>
            <a:r>
              <a:rPr lang="hu-HU" sz="2400" dirty="0">
                <a:solidFill>
                  <a:srgbClr val="000000"/>
                </a:solidFill>
                <a:latin typeface="Consolas" panose="020B0609020204030204" pitchFamily="49" charset="0"/>
              </a:rPr>
              <a:t>(pixel) </a:t>
            </a:r>
            <a:r>
              <a:rPr lang="hu-H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* </a:t>
            </a:r>
            <a:r>
              <a:rPr lang="hu-HU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quantize</a:t>
            </a:r>
            <a:r>
              <a:rPr lang="hu-H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hu-HU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luminance</a:t>
            </a:r>
            <a:r>
              <a:rPr lang="hu-H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(pixel))</a:t>
            </a:r>
          </a:p>
          <a:p>
            <a:r>
              <a:rPr lang="hu-HU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</a:t>
            </a:r>
            <a:r>
              <a:rPr lang="hu-HU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simple</a:t>
            </a:r>
            <a:r>
              <a:rPr lang="hu-HU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stylized</a:t>
            </a:r>
            <a:r>
              <a:rPr lang="hu-HU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lighting</a:t>
            </a:r>
            <a:r>
              <a:rPr lang="hu-HU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r>
              <a:rPr lang="hu-HU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u-HU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Compare</a:t>
            </a:r>
            <a:r>
              <a:rPr lang="hu-HU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 </a:t>
            </a:r>
            <a:r>
              <a:rPr lang="hu-HU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hu-HU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tone-mapping</a:t>
            </a:r>
            <a:r>
              <a:rPr lang="hu-HU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599" y="2920879"/>
            <a:ext cx="5756908" cy="323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3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NPR </a:t>
            </a:r>
            <a:r>
              <a:rPr lang="hu-HU" dirty="0" err="1" smtClean="0"/>
              <a:t>example</a:t>
            </a:r>
            <a:r>
              <a:rPr lang="hu-HU" dirty="0" smtClean="0"/>
              <a:t>: </a:t>
            </a:r>
            <a:r>
              <a:rPr lang="hu-HU" dirty="0" err="1" smtClean="0"/>
              <a:t>luminance</a:t>
            </a:r>
            <a:r>
              <a:rPr lang="hu-HU" dirty="0" smtClean="0"/>
              <a:t> </a:t>
            </a:r>
            <a:r>
              <a:rPr lang="hu-HU" dirty="0" err="1" smtClean="0"/>
              <a:t>quantization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199" y="1825625"/>
            <a:ext cx="1103727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f(pixel) </a:t>
            </a:r>
            <a:r>
              <a:rPr lang="hu-HU" sz="240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hu-H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pixel / </a:t>
            </a:r>
            <a:r>
              <a:rPr lang="hu-HU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luminance</a:t>
            </a:r>
            <a:r>
              <a:rPr lang="hu-HU" sz="2400" dirty="0">
                <a:solidFill>
                  <a:srgbClr val="000000"/>
                </a:solidFill>
                <a:latin typeface="Consolas" panose="020B0609020204030204" pitchFamily="49" charset="0"/>
              </a:rPr>
              <a:t>(pixel) </a:t>
            </a:r>
            <a:r>
              <a:rPr lang="hu-H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* </a:t>
            </a:r>
            <a:r>
              <a:rPr lang="hu-HU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quantize</a:t>
            </a:r>
            <a:r>
              <a:rPr lang="hu-H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hu-HU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luminance</a:t>
            </a:r>
            <a:r>
              <a:rPr lang="hu-H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(pixel))</a:t>
            </a:r>
          </a:p>
          <a:p>
            <a:r>
              <a:rPr lang="hu-H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</a:t>
            </a:r>
            <a:r>
              <a:rPr lang="hu-H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simple</a:t>
            </a:r>
            <a:r>
              <a:rPr lang="hu-H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stylized</a:t>
            </a:r>
            <a:r>
              <a:rPr lang="hu-H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lighting</a:t>
            </a:r>
            <a:r>
              <a:rPr lang="hu-H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r>
              <a:rPr lang="hu-H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u-HU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Compare</a:t>
            </a:r>
            <a:r>
              <a:rPr lang="hu-H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 </a:t>
            </a:r>
            <a:r>
              <a:rPr lang="hu-HU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hu-H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tone-mapping</a:t>
            </a:r>
            <a:r>
              <a:rPr lang="hu-H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846" y="2920879"/>
            <a:ext cx="4336217" cy="3197469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1872454" y="6176963"/>
            <a:ext cx="3203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Tone</a:t>
            </a:r>
            <a:r>
              <a:rPr lang="hu-HU" dirty="0" smtClean="0"/>
              <a:t> </a:t>
            </a:r>
            <a:r>
              <a:rPr lang="hu-HU" dirty="0" err="1" smtClean="0"/>
              <a:t>mapping</a:t>
            </a:r>
            <a:r>
              <a:rPr lang="hu-HU" dirty="0" smtClean="0"/>
              <a:t> (</a:t>
            </a:r>
            <a:r>
              <a:rPr lang="hu-HU" dirty="0" err="1" smtClean="0"/>
              <a:t>object</a:t>
            </a:r>
            <a:r>
              <a:rPr lang="hu-HU" dirty="0" smtClean="0"/>
              <a:t> </a:t>
            </a:r>
            <a:r>
              <a:rPr lang="hu-HU" dirty="0" err="1" smtClean="0"/>
              <a:t>space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9" name="Szövegdoboz 8"/>
          <p:cNvSpPr txBox="1"/>
          <p:nvPr/>
        </p:nvSpPr>
        <p:spPr>
          <a:xfrm>
            <a:off x="7429194" y="6162403"/>
            <a:ext cx="3930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Luminance</a:t>
            </a:r>
            <a:r>
              <a:rPr lang="hu-HU" dirty="0" smtClean="0"/>
              <a:t> </a:t>
            </a:r>
            <a:r>
              <a:rPr lang="hu-HU" dirty="0" err="1" smtClean="0"/>
              <a:t>quantization</a:t>
            </a:r>
            <a:r>
              <a:rPr lang="hu-HU" dirty="0" smtClean="0"/>
              <a:t> (image </a:t>
            </a:r>
            <a:r>
              <a:rPr lang="hu-HU" dirty="0" err="1" smtClean="0"/>
              <a:t>space</a:t>
            </a:r>
            <a:r>
              <a:rPr lang="hu-HU" dirty="0" smtClean="0"/>
              <a:t>)</a:t>
            </a:r>
            <a:endParaRPr lang="en-US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9575" y="2920878"/>
            <a:ext cx="3968718" cy="319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8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Image filtering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32692" y="1957753"/>
            <a:ext cx="5503984" cy="4351338"/>
          </a:xfrm>
        </p:spPr>
        <p:txBody>
          <a:bodyPr>
            <a:normAutofit/>
          </a:bodyPr>
          <a:lstStyle/>
          <a:p>
            <a:r>
              <a:rPr lang="hu-HU" sz="2400" dirty="0" smtClean="0"/>
              <a:t>Output </a:t>
            </a:r>
            <a:r>
              <a:rPr lang="hu-HU" sz="2400" dirty="0" err="1" smtClean="0"/>
              <a:t>depends</a:t>
            </a:r>
            <a:r>
              <a:rPr lang="hu-HU" sz="2400" dirty="0" smtClean="0"/>
              <a:t> </a:t>
            </a:r>
            <a:r>
              <a:rPr lang="hu-HU" sz="2400" dirty="0" err="1" smtClean="0"/>
              <a:t>on</a:t>
            </a:r>
            <a:r>
              <a:rPr lang="hu-HU" sz="2400" dirty="0" smtClean="0"/>
              <a:t> </a:t>
            </a:r>
            <a:r>
              <a:rPr lang="hu-HU" sz="2400" dirty="0" err="1" smtClean="0"/>
              <a:t>the</a:t>
            </a:r>
            <a:r>
              <a:rPr lang="hu-HU" sz="2400" dirty="0" smtClean="0"/>
              <a:t> input pixel and </a:t>
            </a:r>
            <a:r>
              <a:rPr lang="hu-HU" sz="2400" dirty="0" err="1" smtClean="0"/>
              <a:t>its</a:t>
            </a:r>
            <a:r>
              <a:rPr lang="hu-HU" sz="2400" dirty="0" smtClean="0"/>
              <a:t> </a:t>
            </a:r>
            <a:r>
              <a:rPr lang="hu-HU" sz="2400" dirty="0" err="1" smtClean="0"/>
              <a:t>neighbours</a:t>
            </a:r>
            <a:endParaRPr lang="hu-HU" sz="2400" dirty="0" smtClean="0"/>
          </a:p>
          <a:p>
            <a:r>
              <a:rPr lang="hu-HU" sz="2400" dirty="0" err="1" smtClean="0"/>
              <a:t>Usually</a:t>
            </a:r>
            <a:r>
              <a:rPr lang="hu-HU" sz="2400" dirty="0" smtClean="0"/>
              <a:t> a </a:t>
            </a:r>
            <a:r>
              <a:rPr lang="hu-HU" sz="2400" dirty="0" err="1" smtClean="0"/>
              <a:t>rectangular</a:t>
            </a:r>
            <a:r>
              <a:rPr lang="hu-HU" sz="2400" dirty="0" smtClean="0"/>
              <a:t> </a:t>
            </a:r>
            <a:r>
              <a:rPr lang="hu-HU" sz="2400" dirty="0" err="1" smtClean="0"/>
              <a:t>neighbourhood</a:t>
            </a:r>
            <a:endParaRPr lang="hu-HU" sz="2400" dirty="0" smtClean="0"/>
          </a:p>
          <a:p>
            <a:pPr lvl="1"/>
            <a:r>
              <a:rPr lang="hu-HU" dirty="0" err="1" smtClean="0"/>
              <a:t>A.k.a</a:t>
            </a:r>
            <a:r>
              <a:rPr lang="hu-HU" dirty="0" smtClean="0"/>
              <a:t>. filter </a:t>
            </a:r>
            <a:r>
              <a:rPr lang="hu-HU" b="1" dirty="0" err="1" smtClean="0"/>
              <a:t>window</a:t>
            </a:r>
            <a:r>
              <a:rPr lang="hu-HU" dirty="0"/>
              <a:t> 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b="1" dirty="0" smtClean="0"/>
              <a:t>kernel</a:t>
            </a:r>
            <a:endParaRPr lang="en-US" b="1" dirty="0"/>
          </a:p>
        </p:txBody>
      </p:sp>
      <p:sp>
        <p:nvSpPr>
          <p:cNvPr id="4" name="Tartalom helye 2"/>
          <p:cNvSpPr txBox="1">
            <a:spLocks/>
          </p:cNvSpPr>
          <p:nvPr/>
        </p:nvSpPr>
        <p:spPr>
          <a:xfrm>
            <a:off x="838200" y="3892061"/>
            <a:ext cx="10515600" cy="2788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2400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= 0; 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&lt; 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image_width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 ++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u-HU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2400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j = 0; j &lt; 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image_height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 ++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{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u-H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Output[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hu-H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][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j</a:t>
            </a:r>
            <a:r>
              <a:rPr lang="hu-H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] = T(</a:t>
            </a:r>
            <a:r>
              <a:rPr lang="hu-HU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Neighbourhood</a:t>
            </a:r>
            <a:r>
              <a:rPr lang="hu-H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(Input[i][j]));</a:t>
            </a:r>
            <a:endParaRPr lang="en-US" sz="24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}</a:t>
            </a:r>
            <a:endParaRPr lang="en-US" sz="2400" dirty="0"/>
          </a:p>
        </p:txBody>
      </p:sp>
      <p:pic>
        <p:nvPicPr>
          <p:cNvPr id="5" name="Picture 2" descr="http://what-when-how.com/wp-content/uploads/2011/09/tmp6137_thum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676" y="1341209"/>
            <a:ext cx="5800092" cy="228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84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4407" y="3065049"/>
            <a:ext cx="884020" cy="80714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2820" y="4629151"/>
            <a:ext cx="890949" cy="83261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8553192" y="2754043"/>
            <a:ext cx="870729" cy="12911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Rendering pipeline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78367" y="4139029"/>
            <a:ext cx="1088244" cy="487590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Vertex </a:t>
            </a:r>
            <a:r>
              <a:rPr lang="en-GB" sz="1200" dirty="0" err="1" smtClean="0"/>
              <a:t>shader</a:t>
            </a:r>
            <a:endParaRPr lang="en-GB" sz="1200" dirty="0"/>
          </a:p>
        </p:txBody>
      </p:sp>
      <p:sp>
        <p:nvSpPr>
          <p:cNvPr id="5" name="Rectangle 4"/>
          <p:cNvSpPr/>
          <p:nvPr/>
        </p:nvSpPr>
        <p:spPr>
          <a:xfrm>
            <a:off x="1707504" y="4139029"/>
            <a:ext cx="1088244" cy="487590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Geometry </a:t>
            </a:r>
            <a:r>
              <a:rPr lang="en-GB" sz="1200" dirty="0" err="1" smtClean="0"/>
              <a:t>shader</a:t>
            </a:r>
            <a:endParaRPr lang="en-GB" sz="1200" dirty="0"/>
          </a:p>
        </p:txBody>
      </p:sp>
      <p:sp>
        <p:nvSpPr>
          <p:cNvPr id="6" name="Rectangle 5"/>
          <p:cNvSpPr/>
          <p:nvPr/>
        </p:nvSpPr>
        <p:spPr>
          <a:xfrm>
            <a:off x="3136641" y="4139029"/>
            <a:ext cx="1088244" cy="487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Rasterization</a:t>
            </a:r>
            <a:endParaRPr lang="en-GB" sz="1200" dirty="0"/>
          </a:p>
        </p:txBody>
      </p:sp>
      <p:sp>
        <p:nvSpPr>
          <p:cNvPr id="7" name="Rectangle 6"/>
          <p:cNvSpPr/>
          <p:nvPr/>
        </p:nvSpPr>
        <p:spPr>
          <a:xfrm>
            <a:off x="4564488" y="4139029"/>
            <a:ext cx="1088244" cy="487590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Fragment </a:t>
            </a:r>
            <a:r>
              <a:rPr lang="en-GB" sz="1200" dirty="0" err="1" smtClean="0"/>
              <a:t>shader</a:t>
            </a:r>
            <a:endParaRPr lang="en-GB" sz="1200" dirty="0"/>
          </a:p>
        </p:txBody>
      </p:sp>
      <p:sp>
        <p:nvSpPr>
          <p:cNvPr id="8" name="Rectangle 7"/>
          <p:cNvSpPr/>
          <p:nvPr/>
        </p:nvSpPr>
        <p:spPr>
          <a:xfrm>
            <a:off x="5992335" y="4139029"/>
            <a:ext cx="1088244" cy="487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Compositing</a:t>
            </a:r>
            <a:endParaRPr lang="en-GB" sz="1200" dirty="0"/>
          </a:p>
        </p:txBody>
      </p:sp>
      <p:sp>
        <p:nvSpPr>
          <p:cNvPr id="9" name="Rectangle 8"/>
          <p:cNvSpPr/>
          <p:nvPr/>
        </p:nvSpPr>
        <p:spPr>
          <a:xfrm>
            <a:off x="7456494" y="4143224"/>
            <a:ext cx="1088244" cy="4875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err="1" smtClean="0"/>
              <a:t>Color</a:t>
            </a:r>
            <a:r>
              <a:rPr lang="en-GB" sz="1200" dirty="0" smtClean="0"/>
              <a:t> buffer</a:t>
            </a:r>
            <a:endParaRPr lang="en-GB" sz="1200" dirty="0"/>
          </a:p>
        </p:txBody>
      </p:sp>
      <p:sp>
        <p:nvSpPr>
          <p:cNvPr id="10" name="Rectangle 9"/>
          <p:cNvSpPr/>
          <p:nvPr/>
        </p:nvSpPr>
        <p:spPr>
          <a:xfrm>
            <a:off x="7467185" y="2565291"/>
            <a:ext cx="1088244" cy="4875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Depth buffer</a:t>
            </a:r>
            <a:endParaRPr lang="en-GB" sz="1200" dirty="0"/>
          </a:p>
        </p:txBody>
      </p:sp>
      <p:sp>
        <p:nvSpPr>
          <p:cNvPr id="11" name="Rectangle 10"/>
          <p:cNvSpPr/>
          <p:nvPr/>
        </p:nvSpPr>
        <p:spPr>
          <a:xfrm>
            <a:off x="7456494" y="5577854"/>
            <a:ext cx="1088244" cy="4875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Normal buffer</a:t>
            </a:r>
            <a:endParaRPr lang="en-GB" sz="1200" dirty="0"/>
          </a:p>
        </p:txBody>
      </p:sp>
      <p:sp>
        <p:nvSpPr>
          <p:cNvPr id="14" name="Right Arrow 13"/>
          <p:cNvSpPr/>
          <p:nvPr/>
        </p:nvSpPr>
        <p:spPr>
          <a:xfrm>
            <a:off x="1366611" y="4270858"/>
            <a:ext cx="340893" cy="235824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ight Arrow 14"/>
          <p:cNvSpPr/>
          <p:nvPr/>
        </p:nvSpPr>
        <p:spPr>
          <a:xfrm>
            <a:off x="2804881" y="4270858"/>
            <a:ext cx="340893" cy="235824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ight Arrow 15"/>
          <p:cNvSpPr/>
          <p:nvPr/>
        </p:nvSpPr>
        <p:spPr>
          <a:xfrm>
            <a:off x="4237821" y="4264912"/>
            <a:ext cx="340893" cy="235824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ight Arrow 16"/>
          <p:cNvSpPr/>
          <p:nvPr/>
        </p:nvSpPr>
        <p:spPr>
          <a:xfrm>
            <a:off x="5658828" y="4264912"/>
            <a:ext cx="340893" cy="235824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ight Arrow 17"/>
          <p:cNvSpPr/>
          <p:nvPr/>
        </p:nvSpPr>
        <p:spPr>
          <a:xfrm>
            <a:off x="7127234" y="4264912"/>
            <a:ext cx="340893" cy="235824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ight Arrow 18"/>
          <p:cNvSpPr/>
          <p:nvPr/>
        </p:nvSpPr>
        <p:spPr>
          <a:xfrm>
            <a:off x="7124932" y="2706875"/>
            <a:ext cx="340893" cy="235824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ight Arrow 19"/>
          <p:cNvSpPr/>
          <p:nvPr/>
        </p:nvSpPr>
        <p:spPr>
          <a:xfrm>
            <a:off x="7125066" y="5725429"/>
            <a:ext cx="340893" cy="235824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7045557" y="2780519"/>
            <a:ext cx="67467" cy="310709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ight Arrow 22"/>
          <p:cNvSpPr/>
          <p:nvPr/>
        </p:nvSpPr>
        <p:spPr>
          <a:xfrm>
            <a:off x="8546070" y="4264912"/>
            <a:ext cx="608370" cy="235824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8553192" y="5762928"/>
            <a:ext cx="870729" cy="12911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0902" y="3127543"/>
            <a:ext cx="1174968" cy="90148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3150" y="3109885"/>
            <a:ext cx="1108489" cy="920528"/>
          </a:xfrm>
          <a:prstGeom prst="rect">
            <a:avLst/>
          </a:prstGeom>
        </p:spPr>
      </p:pic>
      <p:sp>
        <p:nvSpPr>
          <p:cNvPr id="44" name="Oval 43"/>
          <p:cNvSpPr/>
          <p:nvPr/>
        </p:nvSpPr>
        <p:spPr>
          <a:xfrm>
            <a:off x="335901" y="3388011"/>
            <a:ext cx="83976" cy="8397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/>
          <p:cNvSpPr/>
          <p:nvPr/>
        </p:nvSpPr>
        <p:spPr>
          <a:xfrm>
            <a:off x="450979" y="3689704"/>
            <a:ext cx="83976" cy="8397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/>
          <p:cNvSpPr/>
          <p:nvPr/>
        </p:nvSpPr>
        <p:spPr>
          <a:xfrm>
            <a:off x="1076131" y="3335137"/>
            <a:ext cx="83976" cy="8397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1965573" y="3381789"/>
            <a:ext cx="718456" cy="472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946911" y="3443637"/>
            <a:ext cx="93307" cy="2834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2077440" y="3381789"/>
            <a:ext cx="606589" cy="3546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1918918" y="3397986"/>
            <a:ext cx="83976" cy="8397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/>
          <p:cNvSpPr/>
          <p:nvPr/>
        </p:nvSpPr>
        <p:spPr>
          <a:xfrm>
            <a:off x="2033996" y="3699679"/>
            <a:ext cx="83976" cy="8397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/>
          <p:cNvSpPr/>
          <p:nvPr/>
        </p:nvSpPr>
        <p:spPr>
          <a:xfrm>
            <a:off x="2659148" y="3345112"/>
            <a:ext cx="83976" cy="8397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ounded Rectangle 2"/>
          <p:cNvSpPr/>
          <p:nvPr/>
        </p:nvSpPr>
        <p:spPr>
          <a:xfrm>
            <a:off x="139959" y="2146035"/>
            <a:ext cx="8612155" cy="4576504"/>
          </a:xfrm>
          <a:prstGeom prst="roundRect">
            <a:avLst/>
          </a:prstGeom>
          <a:noFill/>
          <a:ln w="476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Box 47"/>
          <p:cNvSpPr txBox="1"/>
          <p:nvPr/>
        </p:nvSpPr>
        <p:spPr>
          <a:xfrm>
            <a:off x="3455989" y="2220105"/>
            <a:ext cx="1652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3D pipeline</a:t>
            </a:r>
            <a:endParaRPr lang="en-GB" sz="2400" b="1" dirty="0"/>
          </a:p>
        </p:txBody>
      </p:sp>
      <p:grpSp>
        <p:nvGrpSpPr>
          <p:cNvPr id="36" name="Csoportba foglalás 35"/>
          <p:cNvGrpSpPr/>
          <p:nvPr/>
        </p:nvGrpSpPr>
        <p:grpSpPr>
          <a:xfrm>
            <a:off x="9043565" y="2146035"/>
            <a:ext cx="3040720" cy="4576504"/>
            <a:chOff x="9043565" y="2146035"/>
            <a:chExt cx="3040720" cy="4576504"/>
          </a:xfr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959148" y="4634763"/>
              <a:ext cx="959839" cy="897364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9154440" y="4139029"/>
              <a:ext cx="1088244" cy="48759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/>
                <a:t>Image processing</a:t>
              </a:r>
              <a:endParaRPr lang="en-GB" sz="12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852386" y="4139029"/>
              <a:ext cx="1088244" cy="48759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err="1" smtClean="0"/>
                <a:t>Color</a:t>
              </a:r>
              <a:r>
                <a:rPr lang="en-GB" sz="1200" dirty="0" smtClean="0"/>
                <a:t> buffer</a:t>
              </a:r>
              <a:endParaRPr lang="en-GB" sz="1200" dirty="0"/>
            </a:p>
          </p:txBody>
        </p:sp>
        <p:sp>
          <p:nvSpPr>
            <p:cNvPr id="24" name="Right Arrow 23"/>
            <p:cNvSpPr/>
            <p:nvPr/>
          </p:nvSpPr>
          <p:spPr>
            <a:xfrm rot="5400000">
              <a:off x="8669399" y="3328625"/>
              <a:ext cx="1384988" cy="235824"/>
            </a:xfrm>
            <a:prstGeom prst="rightArrow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ight Arrow 26"/>
            <p:cNvSpPr/>
            <p:nvPr/>
          </p:nvSpPr>
          <p:spPr>
            <a:xfrm rot="16200000">
              <a:off x="8744799" y="5152607"/>
              <a:ext cx="1234187" cy="235824"/>
            </a:xfrm>
            <a:prstGeom prst="rightArrow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ight Arrow 27"/>
            <p:cNvSpPr/>
            <p:nvPr/>
          </p:nvSpPr>
          <p:spPr>
            <a:xfrm rot="5400000">
              <a:off x="9742255" y="3744606"/>
              <a:ext cx="545560" cy="235824"/>
            </a:xfrm>
            <a:prstGeom prst="right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9955969" y="3472823"/>
              <a:ext cx="1549986" cy="13493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/>
            <p:cNvSpPr/>
            <p:nvPr/>
          </p:nvSpPr>
          <p:spPr>
            <a:xfrm rot="5400000">
              <a:off x="11098819" y="3742984"/>
              <a:ext cx="680498" cy="13377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ight Arrow 30"/>
            <p:cNvSpPr/>
            <p:nvPr/>
          </p:nvSpPr>
          <p:spPr>
            <a:xfrm>
              <a:off x="10249531" y="4264912"/>
              <a:ext cx="608370" cy="235824"/>
            </a:xfrm>
            <a:prstGeom prst="right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9043565" y="2146035"/>
              <a:ext cx="3040720" cy="4576504"/>
            </a:xfrm>
            <a:prstGeom prst="roundRect">
              <a:avLst/>
            </a:prstGeom>
            <a:noFill/>
            <a:ln w="476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517153" y="2220105"/>
              <a:ext cx="21769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/>
                <a:t>Post processing pipeline</a:t>
              </a:r>
              <a:endParaRPr lang="en-GB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62267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678" y="2912730"/>
            <a:ext cx="5736644" cy="320561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126" y="2920879"/>
            <a:ext cx="5701197" cy="3197469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NPR </a:t>
            </a:r>
            <a:r>
              <a:rPr lang="hu-HU" dirty="0" err="1" smtClean="0"/>
              <a:t>example</a:t>
            </a:r>
            <a:r>
              <a:rPr lang="hu-HU" dirty="0" smtClean="0"/>
              <a:t>: minimum filter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84240"/>
            <a:ext cx="10515600" cy="4351338"/>
          </a:xfrm>
        </p:spPr>
        <p:txBody>
          <a:bodyPr>
            <a:normAutofit/>
          </a:bodyPr>
          <a:lstStyle/>
          <a:p>
            <a:r>
              <a:rPr lang="hu-HU" sz="2400" dirty="0">
                <a:solidFill>
                  <a:srgbClr val="000000"/>
                </a:solidFill>
                <a:latin typeface="Consolas" panose="020B0609020204030204" pitchFamily="49" charset="0"/>
              </a:rPr>
              <a:t>Output[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hu-HU" sz="2400" dirty="0">
                <a:solidFill>
                  <a:srgbClr val="000000"/>
                </a:solidFill>
                <a:latin typeface="Consolas" panose="020B0609020204030204" pitchFamily="49" charset="0"/>
              </a:rPr>
              <a:t>][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j</a:t>
            </a:r>
            <a:r>
              <a:rPr lang="hu-HU" sz="2400" dirty="0">
                <a:solidFill>
                  <a:srgbClr val="000000"/>
                </a:solidFill>
                <a:latin typeface="Consolas" panose="020B0609020204030204" pitchFamily="49" charset="0"/>
              </a:rPr>
              <a:t>] = </a:t>
            </a:r>
            <a:r>
              <a:rPr lang="hu-H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minimum(</a:t>
            </a:r>
            <a:r>
              <a:rPr lang="hu-HU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Neighbourhood</a:t>
            </a:r>
            <a:r>
              <a:rPr lang="hu-H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(Input[i</a:t>
            </a:r>
            <a:r>
              <a:rPr lang="hu-HU" sz="2400" dirty="0">
                <a:solidFill>
                  <a:srgbClr val="000000"/>
                </a:solidFill>
                <a:latin typeface="Consolas" panose="020B0609020204030204" pitchFamily="49" charset="0"/>
              </a:rPr>
              <a:t>][j]));</a:t>
            </a:r>
            <a:endParaRPr lang="en-US" sz="2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2400" dirty="0" smtClean="0"/>
              <a:t>A bit more </a:t>
            </a:r>
            <a:r>
              <a:rPr lang="hu-HU" sz="2400" dirty="0" err="1" smtClean="0"/>
              <a:t>sophisticated</a:t>
            </a:r>
            <a:r>
              <a:rPr lang="hu-HU" sz="2400" dirty="0" smtClean="0"/>
              <a:t> filter is </a:t>
            </a:r>
            <a:r>
              <a:rPr lang="hu-HU" sz="2400" dirty="0" err="1" smtClean="0"/>
              <a:t>used</a:t>
            </a:r>
            <a:r>
              <a:rPr lang="hu-HU" sz="2400" dirty="0" smtClean="0"/>
              <a:t> in </a:t>
            </a:r>
            <a:r>
              <a:rPr lang="hu-HU" sz="2400" dirty="0" err="1" smtClean="0"/>
              <a:t>animation</a:t>
            </a:r>
            <a:r>
              <a:rPr lang="hu-HU" sz="2400" dirty="0" smtClean="0"/>
              <a:t> </a:t>
            </a:r>
            <a:r>
              <a:rPr lang="hu-HU" sz="2400" dirty="0" err="1" smtClean="0"/>
              <a:t>movies</a:t>
            </a:r>
            <a:r>
              <a:rPr lang="hu-HU" sz="2400" dirty="0" smtClean="0"/>
              <a:t> </a:t>
            </a:r>
            <a:r>
              <a:rPr lang="hu-HU" sz="2400" dirty="0" err="1" smtClean="0"/>
              <a:t>for</a:t>
            </a:r>
            <a:r>
              <a:rPr lang="hu-HU" sz="2400" dirty="0" smtClean="0"/>
              <a:t> </a:t>
            </a:r>
            <a:r>
              <a:rPr lang="hu-HU" sz="2400" dirty="0" err="1" smtClean="0"/>
              <a:t>the</a:t>
            </a:r>
            <a:r>
              <a:rPr lang="hu-HU" sz="2400" dirty="0" smtClean="0"/>
              <a:t> </a:t>
            </a:r>
            <a:r>
              <a:rPr lang="hu-HU" sz="2400" dirty="0" err="1" smtClean="0"/>
              <a:t>background</a:t>
            </a:r>
            <a:endParaRPr lang="en-US" sz="24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599" y="2920879"/>
            <a:ext cx="5756908" cy="323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0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Minimax</a:t>
            </a:r>
            <a:r>
              <a:rPr lang="hu-HU" dirty="0" smtClean="0"/>
              <a:t> filter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i="1" dirty="0"/>
              <a:t>Non‐Photorealistic Rendering for Motion Picture </a:t>
            </a:r>
            <a:r>
              <a:rPr lang="en-US" sz="2200" i="1" dirty="0" smtClean="0"/>
              <a:t>Production</a:t>
            </a:r>
            <a:r>
              <a:rPr lang="hu-HU" sz="2200" dirty="0" smtClean="0"/>
              <a:t>, </a:t>
            </a:r>
            <a:r>
              <a:rPr lang="hu-HU" sz="2200" dirty="0" err="1" smtClean="0"/>
              <a:t>Umenhoffer</a:t>
            </a:r>
            <a:r>
              <a:rPr lang="hu-HU" sz="2200" dirty="0" smtClean="0"/>
              <a:t> et </a:t>
            </a:r>
            <a:r>
              <a:rPr lang="hu-HU" sz="2200" dirty="0" err="1" smtClean="0"/>
              <a:t>al</a:t>
            </a:r>
            <a:r>
              <a:rPr lang="hu-HU" sz="2200" dirty="0" smtClean="0"/>
              <a:t>. 2010</a:t>
            </a:r>
            <a:endParaRPr lang="hu-HU" sz="2200" dirty="0"/>
          </a:p>
          <a:p>
            <a:endParaRPr lang="hu-HU" sz="2200" dirty="0" smtClean="0"/>
          </a:p>
          <a:p>
            <a:r>
              <a:rPr lang="hu-HU" sz="2200" dirty="0" err="1" smtClean="0"/>
              <a:t>Return</a:t>
            </a:r>
            <a:r>
              <a:rPr lang="hu-HU" sz="2200" dirty="0" smtClean="0"/>
              <a:t> </a:t>
            </a:r>
            <a:r>
              <a:rPr lang="hu-HU" sz="2200" dirty="0" err="1" smtClean="0"/>
              <a:t>the</a:t>
            </a:r>
            <a:r>
              <a:rPr lang="hu-HU" sz="2200" dirty="0" smtClean="0"/>
              <a:t> minimum </a:t>
            </a:r>
            <a:r>
              <a:rPr lang="hu-HU" sz="2200" dirty="0" err="1" smtClean="0"/>
              <a:t>or</a:t>
            </a:r>
            <a:r>
              <a:rPr lang="hu-HU" sz="2200" dirty="0" smtClean="0"/>
              <a:t> </a:t>
            </a:r>
            <a:r>
              <a:rPr lang="hu-HU" sz="2200" dirty="0" err="1" smtClean="0"/>
              <a:t>the</a:t>
            </a:r>
            <a:r>
              <a:rPr lang="hu-HU" sz="2200" dirty="0" smtClean="0"/>
              <a:t> maximum (</a:t>
            </a:r>
            <a:r>
              <a:rPr lang="hu-HU" sz="2200" dirty="0" err="1" smtClean="0"/>
              <a:t>varies</a:t>
            </a:r>
            <a:r>
              <a:rPr lang="hu-HU" sz="2200" dirty="0" smtClean="0"/>
              <a:t>)</a:t>
            </a:r>
          </a:p>
          <a:p>
            <a:r>
              <a:rPr lang="hu-HU" sz="2200" dirty="0" smtClean="0"/>
              <a:t>Varying </a:t>
            </a:r>
            <a:r>
              <a:rPr lang="hu-HU" sz="2200" dirty="0" err="1" smtClean="0"/>
              <a:t>window</a:t>
            </a:r>
            <a:r>
              <a:rPr lang="hu-HU" sz="2200" dirty="0" smtClean="0"/>
              <a:t> </a:t>
            </a:r>
            <a:r>
              <a:rPr lang="hu-HU" sz="2200" dirty="0" err="1" smtClean="0"/>
              <a:t>width</a:t>
            </a:r>
            <a:r>
              <a:rPr lang="hu-HU" sz="2200" dirty="0"/>
              <a:t> </a:t>
            </a:r>
            <a:r>
              <a:rPr lang="hu-HU" sz="2200" dirty="0" smtClean="0"/>
              <a:t>and </a:t>
            </a:r>
            <a:r>
              <a:rPr lang="hu-HU" sz="2200" dirty="0" err="1" smtClean="0"/>
              <a:t>shape</a:t>
            </a:r>
            <a:r>
              <a:rPr lang="hu-HU" sz="2200" dirty="0" smtClean="0"/>
              <a:t> (</a:t>
            </a:r>
            <a:r>
              <a:rPr lang="hu-HU" sz="2200" dirty="0" err="1" smtClean="0"/>
              <a:t>user-defined</a:t>
            </a:r>
            <a:r>
              <a:rPr lang="hu-HU" sz="2200" dirty="0" smtClean="0"/>
              <a:t> </a:t>
            </a:r>
            <a:r>
              <a:rPr lang="hu-HU" sz="2200" dirty="0" err="1" smtClean="0"/>
              <a:t>brush</a:t>
            </a:r>
            <a:r>
              <a:rPr lang="hu-HU" sz="2200" dirty="0" smtClean="0"/>
              <a:t> </a:t>
            </a:r>
            <a:r>
              <a:rPr lang="hu-HU" sz="2200" dirty="0" err="1" smtClean="0"/>
              <a:t>size</a:t>
            </a:r>
            <a:r>
              <a:rPr lang="hu-HU" sz="2200" dirty="0" smtClean="0"/>
              <a:t> and </a:t>
            </a:r>
            <a:r>
              <a:rPr lang="hu-HU" sz="2200" dirty="0" err="1" smtClean="0"/>
              <a:t>shape</a:t>
            </a:r>
            <a:r>
              <a:rPr lang="hu-HU" sz="2200" dirty="0" smtClean="0"/>
              <a:t>)</a:t>
            </a:r>
            <a:endParaRPr lang="en-US" sz="22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56" y="3905312"/>
            <a:ext cx="11291887" cy="240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7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Convolution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Result</a:t>
            </a:r>
            <a:r>
              <a:rPr lang="hu-HU" dirty="0" smtClean="0"/>
              <a:t> is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weighted</a:t>
            </a:r>
            <a:r>
              <a:rPr lang="hu-HU" dirty="0" smtClean="0"/>
              <a:t> </a:t>
            </a:r>
            <a:r>
              <a:rPr lang="hu-HU" dirty="0" err="1" smtClean="0"/>
              <a:t>average</a:t>
            </a:r>
            <a:r>
              <a:rPr lang="hu-HU" dirty="0" smtClean="0"/>
              <a:t> of </a:t>
            </a:r>
            <a:r>
              <a:rPr lang="hu-HU" dirty="0" err="1" smtClean="0"/>
              <a:t>neighbouring</a:t>
            </a:r>
            <a:r>
              <a:rPr lang="hu-HU" dirty="0" smtClean="0"/>
              <a:t> </a:t>
            </a:r>
            <a:r>
              <a:rPr lang="hu-HU" dirty="0" err="1" smtClean="0"/>
              <a:t>pixels</a:t>
            </a:r>
            <a:endParaRPr lang="hu-HU" dirty="0" smtClean="0"/>
          </a:p>
          <a:p>
            <a:r>
              <a:rPr lang="hu-HU" dirty="0" err="1" smtClean="0"/>
              <a:t>Weights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usually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same</a:t>
            </a:r>
            <a:r>
              <a:rPr lang="hu-HU" dirty="0"/>
              <a:t> </a:t>
            </a:r>
            <a:r>
              <a:rPr lang="hu-HU" dirty="0" err="1" smtClean="0"/>
              <a:t>throughout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image</a:t>
            </a:r>
            <a:endParaRPr lang="en-US" dirty="0"/>
          </a:p>
        </p:txBody>
      </p:sp>
      <p:pic>
        <p:nvPicPr>
          <p:cNvPr id="4" name="Picture 4" descr="http://www.coe.neu.edu/Research/rcl/projects/adaptableCUDA/SlidingWindo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108" y="3314999"/>
            <a:ext cx="6023322" cy="174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onvolution of box signal with itself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501" y="5284610"/>
            <a:ext cx="445770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hotoshop's custom filter dialo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430" y="142278"/>
            <a:ext cx="3053516" cy="150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14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393" y="1820897"/>
            <a:ext cx="8052255" cy="4549817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Well-known</a:t>
            </a:r>
            <a:r>
              <a:rPr lang="hu-HU" dirty="0" smtClean="0"/>
              <a:t> (non-NPR) </a:t>
            </a:r>
            <a:r>
              <a:rPr lang="hu-HU" dirty="0" err="1" smtClean="0"/>
              <a:t>examples</a:t>
            </a:r>
            <a:r>
              <a:rPr lang="hu-HU" dirty="0" smtClean="0"/>
              <a:t>: </a:t>
            </a:r>
            <a:r>
              <a:rPr lang="hu-HU" dirty="0" err="1" smtClean="0"/>
              <a:t>Emboss</a:t>
            </a:r>
            <a:endParaRPr lang="en-US" dirty="0"/>
          </a:p>
        </p:txBody>
      </p:sp>
      <p:sp>
        <p:nvSpPr>
          <p:cNvPr id="4" name="Tartalom helye 2"/>
          <p:cNvSpPr>
            <a:spLocks noGrp="1"/>
          </p:cNvSpPr>
          <p:nvPr/>
        </p:nvSpPr>
        <p:spPr>
          <a:xfrm>
            <a:off x="931984" y="1966301"/>
            <a:ext cx="7886700" cy="39410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400" dirty="0" smtClean="0"/>
              <a:t>weights </a:t>
            </a:r>
            <a:r>
              <a:rPr lang="en-US" sz="2400" dirty="0"/>
              <a:t>= {</a:t>
            </a:r>
            <a:endParaRPr lang="hu-HU" sz="2400" dirty="0"/>
          </a:p>
          <a:p>
            <a:pPr marL="0" indent="0">
              <a:spcBef>
                <a:spcPts val="0"/>
              </a:spcBef>
              <a:buNone/>
            </a:pPr>
            <a:r>
              <a:rPr lang="hu-HU" sz="2400" dirty="0"/>
              <a:t>        </a:t>
            </a:r>
            <a:r>
              <a:rPr lang="hu-HU" sz="2400" dirty="0" smtClean="0">
                <a:solidFill>
                  <a:srgbClr val="FF0000"/>
                </a:solidFill>
              </a:rPr>
              <a:t>1</a:t>
            </a:r>
            <a:r>
              <a:rPr lang="en-US" sz="2400" dirty="0" smtClean="0"/>
              <a:t>,</a:t>
            </a:r>
            <a:r>
              <a:rPr lang="hu-HU" sz="2400" dirty="0" smtClean="0"/>
              <a:t>  </a:t>
            </a:r>
            <a:r>
              <a:rPr lang="hu-HU" sz="2400" dirty="0" smtClean="0"/>
              <a:t>0</a:t>
            </a:r>
            <a:r>
              <a:rPr lang="en-US" sz="2400" dirty="0" smtClean="0"/>
              <a:t>,</a:t>
            </a:r>
            <a:r>
              <a:rPr lang="hu-HU" sz="2400" dirty="0" smtClean="0"/>
              <a:t> </a:t>
            </a:r>
            <a:r>
              <a:rPr lang="en-US" sz="2400" dirty="0" smtClean="0"/>
              <a:t> </a:t>
            </a:r>
            <a:r>
              <a:rPr lang="en-US" sz="2400" dirty="0"/>
              <a:t>0,</a:t>
            </a:r>
            <a:endParaRPr lang="hu-HU" sz="2400" dirty="0"/>
          </a:p>
          <a:p>
            <a:pPr marL="0" indent="0">
              <a:spcBef>
                <a:spcPts val="0"/>
              </a:spcBef>
              <a:buNone/>
            </a:pPr>
            <a:r>
              <a:rPr lang="hu-HU" sz="2400" dirty="0"/>
              <a:t>       </a:t>
            </a:r>
            <a:r>
              <a:rPr lang="hu-HU" sz="2400" dirty="0" smtClean="0"/>
              <a:t> 0</a:t>
            </a:r>
            <a:r>
              <a:rPr lang="en-US" sz="2400" dirty="0" smtClean="0"/>
              <a:t>, </a:t>
            </a:r>
            <a:r>
              <a:rPr lang="hu-HU" sz="2400" dirty="0" smtClean="0"/>
              <a:t> </a:t>
            </a:r>
            <a:r>
              <a:rPr lang="hu-HU" sz="2400" dirty="0" smtClean="0">
                <a:solidFill>
                  <a:srgbClr val="FF0000"/>
                </a:solidFill>
              </a:rPr>
              <a:t>0</a:t>
            </a:r>
            <a:r>
              <a:rPr lang="en-US" sz="2400" dirty="0" smtClean="0"/>
              <a:t>, </a:t>
            </a:r>
            <a:r>
              <a:rPr lang="hu-HU" sz="2400" dirty="0" smtClean="0"/>
              <a:t> </a:t>
            </a:r>
            <a:r>
              <a:rPr lang="en-US" sz="2400" dirty="0" smtClean="0"/>
              <a:t>0</a:t>
            </a:r>
            <a:r>
              <a:rPr lang="en-US" sz="2400" dirty="0"/>
              <a:t>,</a:t>
            </a:r>
            <a:endParaRPr lang="hu-HU" sz="2400" dirty="0"/>
          </a:p>
          <a:p>
            <a:pPr marL="0" indent="0">
              <a:spcBef>
                <a:spcPts val="0"/>
              </a:spcBef>
              <a:buNone/>
            </a:pPr>
            <a:r>
              <a:rPr lang="hu-HU" sz="2400" dirty="0"/>
              <a:t>        </a:t>
            </a:r>
            <a:r>
              <a:rPr lang="en-US" sz="2400" dirty="0"/>
              <a:t>0, </a:t>
            </a:r>
            <a:r>
              <a:rPr lang="hu-HU" sz="2400" dirty="0" smtClean="0"/>
              <a:t> </a:t>
            </a:r>
            <a:r>
              <a:rPr lang="en-US" sz="2400" dirty="0" smtClean="0"/>
              <a:t>0,</a:t>
            </a:r>
            <a:r>
              <a:rPr lang="hu-HU" sz="2400" dirty="0" smtClean="0"/>
              <a:t> </a:t>
            </a:r>
            <a:r>
              <a:rPr lang="hu-HU" sz="2400" dirty="0" smtClean="0">
                <a:solidFill>
                  <a:srgbClr val="FF0000"/>
                </a:solidFill>
              </a:rPr>
              <a:t>-1</a:t>
            </a:r>
            <a:r>
              <a:rPr lang="en-US" sz="2400" dirty="0" smtClean="0"/>
              <a:t>};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15371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011" y="1825625"/>
            <a:ext cx="8080163" cy="452755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Well-known</a:t>
            </a:r>
            <a:r>
              <a:rPr lang="hu-HU" dirty="0" smtClean="0"/>
              <a:t> (non-NPR) </a:t>
            </a:r>
            <a:r>
              <a:rPr lang="hu-HU" dirty="0" err="1" smtClean="0"/>
              <a:t>examples</a:t>
            </a:r>
            <a:r>
              <a:rPr lang="hu-HU" dirty="0" smtClean="0"/>
              <a:t>: </a:t>
            </a:r>
            <a:r>
              <a:rPr lang="hu-HU" dirty="0" err="1" smtClean="0"/>
              <a:t>Sharpen</a:t>
            </a:r>
            <a:endParaRPr lang="en-US" dirty="0"/>
          </a:p>
        </p:txBody>
      </p:sp>
      <p:sp>
        <p:nvSpPr>
          <p:cNvPr id="4" name="Tartalom helye 2"/>
          <p:cNvSpPr>
            <a:spLocks noGrp="1"/>
          </p:cNvSpPr>
          <p:nvPr/>
        </p:nvSpPr>
        <p:spPr>
          <a:xfrm>
            <a:off x="931984" y="1966301"/>
            <a:ext cx="7886700" cy="39410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400" dirty="0" smtClean="0"/>
              <a:t>weights </a:t>
            </a:r>
            <a:r>
              <a:rPr lang="en-US" sz="2400" dirty="0"/>
              <a:t>= {</a:t>
            </a:r>
            <a:endParaRPr lang="hu-HU" sz="2400" dirty="0"/>
          </a:p>
          <a:p>
            <a:pPr marL="0" indent="0">
              <a:spcBef>
                <a:spcPts val="0"/>
              </a:spcBef>
              <a:buNone/>
            </a:pPr>
            <a:r>
              <a:rPr lang="hu-HU" sz="2400" dirty="0"/>
              <a:t>        </a:t>
            </a:r>
            <a:r>
              <a:rPr lang="en-US" sz="2400" dirty="0"/>
              <a:t>0</a:t>
            </a:r>
            <a:r>
              <a:rPr lang="en-US" sz="2400" dirty="0" smtClean="0"/>
              <a:t>,</a:t>
            </a:r>
            <a:r>
              <a:rPr lang="hu-HU" sz="2400" dirty="0" smtClean="0"/>
              <a:t> </a:t>
            </a:r>
            <a:r>
              <a:rPr lang="hu-HU" sz="2400" dirty="0" smtClean="0">
                <a:solidFill>
                  <a:srgbClr val="FF0000"/>
                </a:solidFill>
              </a:rPr>
              <a:t>-1</a:t>
            </a:r>
            <a:r>
              <a:rPr lang="en-US" sz="2400" dirty="0" smtClean="0"/>
              <a:t>, </a:t>
            </a:r>
            <a:r>
              <a:rPr lang="hu-HU" sz="2400" dirty="0" smtClean="0"/>
              <a:t> </a:t>
            </a:r>
            <a:r>
              <a:rPr lang="en-US" sz="2400" dirty="0" smtClean="0"/>
              <a:t>0</a:t>
            </a:r>
            <a:r>
              <a:rPr lang="en-US" sz="2400" dirty="0"/>
              <a:t>,</a:t>
            </a:r>
            <a:endParaRPr lang="hu-HU" sz="2400" dirty="0"/>
          </a:p>
          <a:p>
            <a:pPr marL="0" indent="0">
              <a:spcBef>
                <a:spcPts val="0"/>
              </a:spcBef>
              <a:buNone/>
            </a:pPr>
            <a:r>
              <a:rPr lang="hu-HU" sz="2400" dirty="0"/>
              <a:t>       </a:t>
            </a:r>
            <a:r>
              <a:rPr lang="hu-HU" sz="2400" dirty="0" smtClean="0">
                <a:solidFill>
                  <a:srgbClr val="FF0000"/>
                </a:solidFill>
              </a:rPr>
              <a:t>-1</a:t>
            </a:r>
            <a:r>
              <a:rPr lang="hu-HU" sz="2400" dirty="0" smtClean="0"/>
              <a:t>,</a:t>
            </a:r>
            <a:r>
              <a:rPr lang="en-US" sz="2400" dirty="0" smtClean="0"/>
              <a:t> </a:t>
            </a:r>
            <a:r>
              <a:rPr lang="hu-HU" sz="2400" dirty="0" smtClean="0"/>
              <a:t> </a:t>
            </a:r>
            <a:r>
              <a:rPr lang="hu-HU" sz="2400" dirty="0" smtClean="0">
                <a:solidFill>
                  <a:srgbClr val="FF0000"/>
                </a:solidFill>
              </a:rPr>
              <a:t>5</a:t>
            </a:r>
            <a:r>
              <a:rPr lang="en-US" sz="2400" dirty="0" smtClean="0"/>
              <a:t>, </a:t>
            </a:r>
            <a:r>
              <a:rPr lang="hu-HU" sz="2400" dirty="0" smtClean="0">
                <a:solidFill>
                  <a:srgbClr val="FF0000"/>
                </a:solidFill>
              </a:rPr>
              <a:t>-1</a:t>
            </a:r>
            <a:r>
              <a:rPr lang="en-US" sz="2400" dirty="0" smtClean="0"/>
              <a:t>,</a:t>
            </a:r>
            <a:endParaRPr lang="hu-HU" sz="2400" dirty="0"/>
          </a:p>
          <a:p>
            <a:pPr marL="0" indent="0">
              <a:spcBef>
                <a:spcPts val="0"/>
              </a:spcBef>
              <a:buNone/>
            </a:pPr>
            <a:r>
              <a:rPr lang="hu-HU" sz="2400" dirty="0"/>
              <a:t>        </a:t>
            </a:r>
            <a:r>
              <a:rPr lang="en-US" sz="2400" dirty="0"/>
              <a:t>0, </a:t>
            </a:r>
            <a:r>
              <a:rPr lang="hu-HU" sz="2400" dirty="0" smtClean="0">
                <a:solidFill>
                  <a:srgbClr val="FF0000"/>
                </a:solidFill>
              </a:rPr>
              <a:t>-1</a:t>
            </a:r>
            <a:r>
              <a:rPr lang="en-US" sz="2400" dirty="0" smtClean="0"/>
              <a:t>,</a:t>
            </a:r>
            <a:r>
              <a:rPr lang="hu-HU" sz="2400" dirty="0" smtClean="0"/>
              <a:t>  0</a:t>
            </a:r>
            <a:r>
              <a:rPr lang="en-US" sz="2400" dirty="0" smtClean="0"/>
              <a:t>};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73475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244" y="1825625"/>
            <a:ext cx="8042455" cy="452755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Well-known</a:t>
            </a:r>
            <a:r>
              <a:rPr lang="hu-HU" dirty="0" smtClean="0"/>
              <a:t> (non-NPR) </a:t>
            </a:r>
            <a:r>
              <a:rPr lang="hu-HU" dirty="0" err="1" smtClean="0"/>
              <a:t>examples</a:t>
            </a:r>
            <a:r>
              <a:rPr lang="hu-HU" dirty="0" smtClean="0"/>
              <a:t>: </a:t>
            </a:r>
            <a:r>
              <a:rPr lang="hu-HU" dirty="0" err="1" smtClean="0"/>
              <a:t>Box-blur</a:t>
            </a:r>
            <a:endParaRPr lang="en-US" dirty="0"/>
          </a:p>
        </p:txBody>
      </p:sp>
      <p:sp>
        <p:nvSpPr>
          <p:cNvPr id="4" name="Tartalom helye 2"/>
          <p:cNvSpPr>
            <a:spLocks noGrp="1"/>
          </p:cNvSpPr>
          <p:nvPr/>
        </p:nvSpPr>
        <p:spPr>
          <a:xfrm>
            <a:off x="931984" y="1966301"/>
            <a:ext cx="7886700" cy="39410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400" dirty="0" smtClean="0"/>
              <a:t>weights </a:t>
            </a:r>
            <a:r>
              <a:rPr lang="en-US" sz="2400" dirty="0"/>
              <a:t>= {</a:t>
            </a:r>
            <a:endParaRPr lang="hu-HU" sz="2400" dirty="0"/>
          </a:p>
          <a:p>
            <a:pPr marL="0" indent="0">
              <a:spcBef>
                <a:spcPts val="0"/>
              </a:spcBef>
              <a:buNone/>
            </a:pPr>
            <a:r>
              <a:rPr lang="hu-HU" sz="2400" dirty="0"/>
              <a:t>        </a:t>
            </a:r>
            <a:r>
              <a:rPr lang="hu-HU" sz="2400" dirty="0" smtClean="0">
                <a:solidFill>
                  <a:srgbClr val="FF0000"/>
                </a:solidFill>
              </a:rPr>
              <a:t>1</a:t>
            </a:r>
            <a:r>
              <a:rPr lang="en-US" sz="2400" dirty="0" smtClean="0"/>
              <a:t>,</a:t>
            </a:r>
            <a:r>
              <a:rPr lang="hu-HU" sz="2400" dirty="0" smtClean="0">
                <a:solidFill>
                  <a:srgbClr val="FF0000"/>
                </a:solidFill>
              </a:rPr>
              <a:t>  1</a:t>
            </a:r>
            <a:r>
              <a:rPr lang="en-US" sz="2400" dirty="0" smtClean="0"/>
              <a:t>,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hu-HU" sz="2400" dirty="0" smtClean="0">
                <a:solidFill>
                  <a:srgbClr val="FF0000"/>
                </a:solidFill>
              </a:rPr>
              <a:t> 1</a:t>
            </a:r>
            <a:r>
              <a:rPr lang="en-US" sz="2400" dirty="0" smtClean="0"/>
              <a:t>,</a:t>
            </a:r>
            <a:endParaRPr lang="hu-HU" sz="2400" dirty="0"/>
          </a:p>
          <a:p>
            <a:pPr marL="0" indent="0">
              <a:spcBef>
                <a:spcPts val="0"/>
              </a:spcBef>
              <a:buNone/>
            </a:pPr>
            <a:r>
              <a:rPr lang="hu-HU" sz="2400" dirty="0">
                <a:solidFill>
                  <a:srgbClr val="FF0000"/>
                </a:solidFill>
              </a:rPr>
              <a:t>       </a:t>
            </a:r>
            <a:r>
              <a:rPr lang="hu-HU" sz="2400" dirty="0" smtClean="0">
                <a:solidFill>
                  <a:srgbClr val="FF0000"/>
                </a:solidFill>
              </a:rPr>
              <a:t> 1</a:t>
            </a:r>
            <a:r>
              <a:rPr lang="hu-HU" sz="2400" dirty="0" smtClean="0"/>
              <a:t>,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hu-HU" sz="2400" dirty="0" smtClean="0">
                <a:solidFill>
                  <a:srgbClr val="FF0000"/>
                </a:solidFill>
              </a:rPr>
              <a:t> 1</a:t>
            </a:r>
            <a:r>
              <a:rPr lang="en-US" sz="2400" dirty="0" smtClean="0"/>
              <a:t>,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hu-HU" sz="2400" dirty="0" smtClean="0">
                <a:solidFill>
                  <a:srgbClr val="FF0000"/>
                </a:solidFill>
              </a:rPr>
              <a:t> 1</a:t>
            </a:r>
            <a:r>
              <a:rPr lang="en-US" sz="2400" dirty="0" smtClean="0"/>
              <a:t>,</a:t>
            </a:r>
            <a:endParaRPr lang="hu-HU" sz="2400" dirty="0"/>
          </a:p>
          <a:p>
            <a:pPr marL="0" indent="0">
              <a:spcBef>
                <a:spcPts val="0"/>
              </a:spcBef>
              <a:buNone/>
            </a:pPr>
            <a:r>
              <a:rPr lang="hu-HU" sz="2400" dirty="0">
                <a:solidFill>
                  <a:srgbClr val="FF0000"/>
                </a:solidFill>
              </a:rPr>
              <a:t>        1</a:t>
            </a:r>
            <a:r>
              <a:rPr lang="en-US" sz="2400" dirty="0" smtClean="0"/>
              <a:t>,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hu-HU" sz="2400" dirty="0" smtClean="0">
                <a:solidFill>
                  <a:srgbClr val="FF0000"/>
                </a:solidFill>
              </a:rPr>
              <a:t> 1</a:t>
            </a:r>
            <a:r>
              <a:rPr lang="en-US" sz="2400" dirty="0" smtClean="0"/>
              <a:t>,</a:t>
            </a:r>
            <a:r>
              <a:rPr lang="hu-HU" sz="2400" dirty="0" smtClean="0">
                <a:solidFill>
                  <a:srgbClr val="FF0000"/>
                </a:solidFill>
              </a:rPr>
              <a:t>  1</a:t>
            </a:r>
            <a:r>
              <a:rPr lang="en-US" sz="2400" dirty="0" smtClean="0"/>
              <a:t>};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43849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633" y="1825625"/>
            <a:ext cx="8055511" cy="452755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Well-known</a:t>
            </a:r>
            <a:r>
              <a:rPr lang="hu-HU" dirty="0" smtClean="0"/>
              <a:t> (non-NPR) </a:t>
            </a:r>
            <a:r>
              <a:rPr lang="hu-HU" dirty="0" err="1" smtClean="0"/>
              <a:t>examples</a:t>
            </a:r>
            <a:r>
              <a:rPr lang="hu-HU" dirty="0" smtClean="0"/>
              <a:t>: </a:t>
            </a:r>
            <a:r>
              <a:rPr lang="hu-HU" dirty="0" err="1" smtClean="0"/>
              <a:t>Box-blur</a:t>
            </a:r>
            <a:endParaRPr lang="en-US" dirty="0"/>
          </a:p>
        </p:txBody>
      </p:sp>
      <p:sp>
        <p:nvSpPr>
          <p:cNvPr id="4" name="Tartalom helye 2"/>
          <p:cNvSpPr>
            <a:spLocks noGrp="1"/>
          </p:cNvSpPr>
          <p:nvPr/>
        </p:nvSpPr>
        <p:spPr>
          <a:xfrm>
            <a:off x="931984" y="1966301"/>
            <a:ext cx="7886700" cy="39410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400" dirty="0" smtClean="0"/>
              <a:t>weights </a:t>
            </a:r>
            <a:r>
              <a:rPr lang="en-US" sz="2400" dirty="0"/>
              <a:t>= {</a:t>
            </a:r>
            <a:endParaRPr lang="hu-HU" sz="2400" dirty="0"/>
          </a:p>
          <a:p>
            <a:pPr marL="0" indent="0">
              <a:spcBef>
                <a:spcPts val="0"/>
              </a:spcBef>
              <a:buNone/>
            </a:pPr>
            <a:r>
              <a:rPr lang="hu-HU" sz="2400" dirty="0"/>
              <a:t>        </a:t>
            </a:r>
            <a:r>
              <a:rPr lang="hu-HU" sz="2400" dirty="0" smtClean="0">
                <a:solidFill>
                  <a:srgbClr val="FF0000"/>
                </a:solidFill>
              </a:rPr>
              <a:t>1</a:t>
            </a:r>
            <a:r>
              <a:rPr lang="en-US" sz="2400" dirty="0" smtClean="0"/>
              <a:t>,</a:t>
            </a:r>
            <a:r>
              <a:rPr lang="hu-HU" sz="2400" dirty="0" smtClean="0">
                <a:solidFill>
                  <a:srgbClr val="FF0000"/>
                </a:solidFill>
              </a:rPr>
              <a:t>  1</a:t>
            </a:r>
            <a:r>
              <a:rPr lang="en-US" sz="2400" dirty="0" smtClean="0"/>
              <a:t>,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hu-HU" sz="2400" dirty="0" smtClean="0">
                <a:solidFill>
                  <a:srgbClr val="FF0000"/>
                </a:solidFill>
              </a:rPr>
              <a:t> 1</a:t>
            </a:r>
            <a:r>
              <a:rPr lang="en-US" sz="2400" dirty="0" smtClean="0"/>
              <a:t>,</a:t>
            </a:r>
            <a:r>
              <a:rPr lang="hu-HU" sz="2400" dirty="0" smtClean="0"/>
              <a:t> </a:t>
            </a:r>
            <a:r>
              <a:rPr lang="hu-HU" sz="2400" dirty="0" smtClean="0">
                <a:solidFill>
                  <a:srgbClr val="FF0000"/>
                </a:solidFill>
              </a:rPr>
              <a:t> </a:t>
            </a:r>
            <a:r>
              <a:rPr lang="hu-HU" sz="2400" dirty="0">
                <a:solidFill>
                  <a:srgbClr val="FF0000"/>
                </a:solidFill>
              </a:rPr>
              <a:t>1</a:t>
            </a:r>
            <a:r>
              <a:rPr lang="en-US" sz="2400" dirty="0"/>
              <a:t>,</a:t>
            </a:r>
            <a:r>
              <a:rPr lang="hu-HU" sz="2400" dirty="0">
                <a:solidFill>
                  <a:srgbClr val="FF0000"/>
                </a:solidFill>
              </a:rPr>
              <a:t>  1</a:t>
            </a:r>
            <a:r>
              <a:rPr lang="en-US" sz="2400" dirty="0" smtClean="0"/>
              <a:t>,</a:t>
            </a:r>
            <a:endParaRPr lang="hu-HU" sz="2400" dirty="0"/>
          </a:p>
          <a:p>
            <a:pPr marL="0" indent="0">
              <a:spcBef>
                <a:spcPts val="0"/>
              </a:spcBef>
              <a:buNone/>
            </a:pPr>
            <a:r>
              <a:rPr lang="hu-HU" sz="2400" dirty="0">
                <a:solidFill>
                  <a:srgbClr val="FF0000"/>
                </a:solidFill>
              </a:rPr>
              <a:t>       </a:t>
            </a:r>
            <a:r>
              <a:rPr lang="hu-HU" sz="2400" dirty="0" smtClean="0">
                <a:solidFill>
                  <a:srgbClr val="FF0000"/>
                </a:solidFill>
              </a:rPr>
              <a:t> 1</a:t>
            </a:r>
            <a:r>
              <a:rPr lang="hu-HU" sz="2400" dirty="0" smtClean="0"/>
              <a:t>,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hu-HU" sz="2400" dirty="0" smtClean="0">
                <a:solidFill>
                  <a:srgbClr val="FF0000"/>
                </a:solidFill>
              </a:rPr>
              <a:t> 1</a:t>
            </a:r>
            <a:r>
              <a:rPr lang="en-US" sz="2400" dirty="0" smtClean="0"/>
              <a:t>,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hu-HU" sz="2400" dirty="0" smtClean="0">
                <a:solidFill>
                  <a:srgbClr val="FF0000"/>
                </a:solidFill>
              </a:rPr>
              <a:t> 1</a:t>
            </a:r>
            <a:r>
              <a:rPr lang="en-US" sz="2400" dirty="0" smtClean="0"/>
              <a:t>,</a:t>
            </a:r>
            <a:r>
              <a:rPr lang="hu-HU" sz="2400" dirty="0">
                <a:solidFill>
                  <a:srgbClr val="FF0000"/>
                </a:solidFill>
              </a:rPr>
              <a:t> </a:t>
            </a:r>
            <a:r>
              <a:rPr lang="hu-HU" sz="2400" dirty="0" smtClean="0">
                <a:solidFill>
                  <a:srgbClr val="FF0000"/>
                </a:solidFill>
              </a:rPr>
              <a:t> 1</a:t>
            </a:r>
            <a:r>
              <a:rPr lang="en-US" sz="2400" dirty="0"/>
              <a:t>,</a:t>
            </a:r>
            <a:r>
              <a:rPr lang="hu-HU" sz="2400" dirty="0">
                <a:solidFill>
                  <a:srgbClr val="FF0000"/>
                </a:solidFill>
              </a:rPr>
              <a:t>  1</a:t>
            </a:r>
            <a:r>
              <a:rPr lang="en-US" sz="2400" dirty="0"/>
              <a:t>,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endParaRPr lang="hu-HU" sz="2400" dirty="0"/>
          </a:p>
          <a:p>
            <a:pPr marL="0" indent="0">
              <a:spcBef>
                <a:spcPts val="0"/>
              </a:spcBef>
              <a:buNone/>
            </a:pPr>
            <a:r>
              <a:rPr lang="hu-HU" sz="2400" dirty="0">
                <a:solidFill>
                  <a:srgbClr val="FF0000"/>
                </a:solidFill>
              </a:rPr>
              <a:t>        1</a:t>
            </a:r>
            <a:r>
              <a:rPr lang="en-US" sz="2400" dirty="0" smtClean="0"/>
              <a:t>,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hu-HU" sz="2400" dirty="0" smtClean="0">
                <a:solidFill>
                  <a:srgbClr val="FF0000"/>
                </a:solidFill>
              </a:rPr>
              <a:t> 1</a:t>
            </a:r>
            <a:r>
              <a:rPr lang="en-US" sz="2400" dirty="0" smtClean="0"/>
              <a:t>,</a:t>
            </a:r>
            <a:r>
              <a:rPr lang="hu-HU" sz="2400" dirty="0" smtClean="0">
                <a:solidFill>
                  <a:srgbClr val="FF0000"/>
                </a:solidFill>
              </a:rPr>
              <a:t>  1</a:t>
            </a:r>
            <a:r>
              <a:rPr lang="en-US" sz="2400" dirty="0" smtClean="0"/>
              <a:t>,</a:t>
            </a:r>
            <a:r>
              <a:rPr lang="hu-HU" sz="2400" dirty="0" smtClean="0"/>
              <a:t> </a:t>
            </a:r>
            <a:r>
              <a:rPr lang="hu-HU" sz="2400" dirty="0" smtClean="0">
                <a:solidFill>
                  <a:srgbClr val="FF0000"/>
                </a:solidFill>
              </a:rPr>
              <a:t> </a:t>
            </a:r>
            <a:r>
              <a:rPr lang="hu-HU" sz="2400" dirty="0">
                <a:solidFill>
                  <a:srgbClr val="FF0000"/>
                </a:solidFill>
              </a:rPr>
              <a:t>1</a:t>
            </a:r>
            <a:r>
              <a:rPr lang="en-US" sz="2400" dirty="0"/>
              <a:t>,</a:t>
            </a:r>
            <a:r>
              <a:rPr lang="hu-HU" sz="2400" dirty="0">
                <a:solidFill>
                  <a:srgbClr val="FF0000"/>
                </a:solidFill>
              </a:rPr>
              <a:t>  1</a:t>
            </a:r>
            <a:r>
              <a:rPr lang="en-US" sz="2400" dirty="0" smtClean="0"/>
              <a:t>,</a:t>
            </a:r>
            <a:endParaRPr lang="hu-HU" sz="2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2400" dirty="0">
                <a:solidFill>
                  <a:srgbClr val="FF0000"/>
                </a:solidFill>
              </a:rPr>
              <a:t> </a:t>
            </a:r>
            <a:r>
              <a:rPr lang="hu-HU" sz="2400" dirty="0" smtClean="0">
                <a:solidFill>
                  <a:srgbClr val="FF0000"/>
                </a:solidFill>
              </a:rPr>
              <a:t>       1</a:t>
            </a:r>
            <a:r>
              <a:rPr lang="en-US" sz="2400" dirty="0"/>
              <a:t>,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hu-HU" sz="2400" dirty="0">
                <a:solidFill>
                  <a:srgbClr val="FF0000"/>
                </a:solidFill>
              </a:rPr>
              <a:t> 1</a:t>
            </a:r>
            <a:r>
              <a:rPr lang="en-US" sz="2400" dirty="0"/>
              <a:t>,</a:t>
            </a:r>
            <a:r>
              <a:rPr lang="hu-HU" sz="2400" dirty="0">
                <a:solidFill>
                  <a:srgbClr val="FF0000"/>
                </a:solidFill>
              </a:rPr>
              <a:t>  </a:t>
            </a:r>
            <a:r>
              <a:rPr lang="hu-HU" sz="2400" dirty="0" smtClean="0">
                <a:solidFill>
                  <a:srgbClr val="FF0000"/>
                </a:solidFill>
              </a:rPr>
              <a:t>1</a:t>
            </a:r>
            <a:r>
              <a:rPr lang="en-US" sz="2400" dirty="0" smtClean="0"/>
              <a:t>,</a:t>
            </a:r>
            <a:r>
              <a:rPr lang="hu-HU" sz="2400" dirty="0" smtClean="0">
                <a:solidFill>
                  <a:srgbClr val="FF0000"/>
                </a:solidFill>
              </a:rPr>
              <a:t>  1</a:t>
            </a:r>
            <a:r>
              <a:rPr lang="en-US" sz="2400" dirty="0"/>
              <a:t>,</a:t>
            </a:r>
            <a:r>
              <a:rPr lang="hu-HU" sz="2400" dirty="0">
                <a:solidFill>
                  <a:srgbClr val="FF0000"/>
                </a:solidFill>
              </a:rPr>
              <a:t>  1</a:t>
            </a:r>
            <a:r>
              <a:rPr lang="en-US" sz="2400" dirty="0" smtClean="0"/>
              <a:t>,</a:t>
            </a:r>
            <a:endParaRPr lang="hu-HU" sz="2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2400" dirty="0">
                <a:solidFill>
                  <a:srgbClr val="FF0000"/>
                </a:solidFill>
              </a:rPr>
              <a:t> </a:t>
            </a:r>
            <a:r>
              <a:rPr lang="hu-HU" sz="2400" dirty="0" smtClean="0">
                <a:solidFill>
                  <a:srgbClr val="FF0000"/>
                </a:solidFill>
              </a:rPr>
              <a:t>       1</a:t>
            </a:r>
            <a:r>
              <a:rPr lang="en-US" sz="2400" dirty="0"/>
              <a:t>,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hu-HU" sz="2400" dirty="0">
                <a:solidFill>
                  <a:srgbClr val="FF0000"/>
                </a:solidFill>
              </a:rPr>
              <a:t> 1</a:t>
            </a:r>
            <a:r>
              <a:rPr lang="en-US" sz="2400" dirty="0"/>
              <a:t>,</a:t>
            </a:r>
            <a:r>
              <a:rPr lang="hu-HU" sz="2400" dirty="0">
                <a:solidFill>
                  <a:srgbClr val="FF0000"/>
                </a:solidFill>
              </a:rPr>
              <a:t>  </a:t>
            </a:r>
            <a:r>
              <a:rPr lang="hu-HU" sz="2400" dirty="0" smtClean="0">
                <a:solidFill>
                  <a:srgbClr val="FF0000"/>
                </a:solidFill>
              </a:rPr>
              <a:t>1</a:t>
            </a:r>
            <a:r>
              <a:rPr lang="en-US" sz="2400" dirty="0" smtClean="0"/>
              <a:t>,</a:t>
            </a:r>
            <a:r>
              <a:rPr lang="hu-HU" sz="2400" dirty="0" smtClean="0">
                <a:solidFill>
                  <a:srgbClr val="FF0000"/>
                </a:solidFill>
              </a:rPr>
              <a:t>  1</a:t>
            </a:r>
            <a:r>
              <a:rPr lang="en-US" sz="2400" dirty="0"/>
              <a:t>,</a:t>
            </a:r>
            <a:r>
              <a:rPr lang="hu-HU" sz="2400" dirty="0">
                <a:solidFill>
                  <a:srgbClr val="FF0000"/>
                </a:solidFill>
              </a:rPr>
              <a:t>  </a:t>
            </a:r>
            <a:r>
              <a:rPr lang="hu-HU" sz="2400" dirty="0" smtClean="0">
                <a:solidFill>
                  <a:srgbClr val="FF0000"/>
                </a:solidFill>
              </a:rPr>
              <a:t>1</a:t>
            </a:r>
            <a:endParaRPr lang="hu-HU" sz="2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 smtClean="0"/>
              <a:t>};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97236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Well-known</a:t>
            </a:r>
            <a:r>
              <a:rPr lang="hu-HU" dirty="0"/>
              <a:t> (non-NPR) </a:t>
            </a:r>
            <a:r>
              <a:rPr lang="hu-HU" dirty="0" err="1"/>
              <a:t>examples</a:t>
            </a:r>
            <a:r>
              <a:rPr lang="hu-HU" dirty="0"/>
              <a:t>: </a:t>
            </a:r>
            <a:r>
              <a:rPr lang="hu-HU" dirty="0" err="1"/>
              <a:t>Box-blur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44806"/>
          </a:xfrm>
        </p:spPr>
        <p:txBody>
          <a:bodyPr/>
          <a:lstStyle/>
          <a:p>
            <a:pPr marL="285750" indent="-285750" algn="just"/>
            <a:r>
              <a:rPr lang="hu-HU" dirty="0" err="1"/>
              <a:t>Larger</a:t>
            </a:r>
            <a:r>
              <a:rPr lang="hu-HU" dirty="0"/>
              <a:t> </a:t>
            </a:r>
            <a:r>
              <a:rPr lang="hu-HU" dirty="0" err="1"/>
              <a:t>window</a:t>
            </a:r>
            <a:r>
              <a:rPr lang="hu-HU" dirty="0"/>
              <a:t>: </a:t>
            </a:r>
            <a:r>
              <a:rPr lang="hu-HU" dirty="0" err="1"/>
              <a:t>stronger</a:t>
            </a:r>
            <a:r>
              <a:rPr lang="hu-HU" dirty="0"/>
              <a:t> </a:t>
            </a:r>
            <a:r>
              <a:rPr lang="hu-HU" dirty="0" err="1"/>
              <a:t>blur</a:t>
            </a:r>
            <a:endParaRPr lang="hu-HU" dirty="0"/>
          </a:p>
          <a:p>
            <a:pPr marL="285750" indent="-285750" algn="just"/>
            <a:r>
              <a:rPr lang="hu-HU" dirty="0" err="1"/>
              <a:t>Larger</a:t>
            </a:r>
            <a:r>
              <a:rPr lang="hu-HU" dirty="0"/>
              <a:t> </a:t>
            </a:r>
            <a:r>
              <a:rPr lang="hu-HU" dirty="0" err="1"/>
              <a:t>window</a:t>
            </a:r>
            <a:r>
              <a:rPr lang="hu-HU" dirty="0"/>
              <a:t>: </a:t>
            </a:r>
            <a:r>
              <a:rPr lang="hu-HU" dirty="0" err="1"/>
              <a:t>also</a:t>
            </a:r>
            <a:r>
              <a:rPr lang="hu-HU" dirty="0"/>
              <a:t> </a:t>
            </a:r>
            <a:r>
              <a:rPr lang="hu-HU" dirty="0" err="1"/>
              <a:t>slower</a:t>
            </a:r>
            <a:r>
              <a:rPr lang="hu-HU" dirty="0"/>
              <a:t> </a:t>
            </a:r>
            <a:r>
              <a:rPr lang="hu-HU" dirty="0" err="1"/>
              <a:t>computation</a:t>
            </a:r>
            <a:endParaRPr lang="hu-HU" dirty="0"/>
          </a:p>
          <a:p>
            <a:pPr marL="285750" indent="-285750" algn="just"/>
            <a:endParaRPr lang="hu-HU" dirty="0"/>
          </a:p>
          <a:p>
            <a:pPr marL="285750" indent="-285750" algn="just"/>
            <a:r>
              <a:rPr lang="hu-HU" dirty="0"/>
              <a:t>Filtering is </a:t>
            </a:r>
            <a:r>
              <a:rPr lang="hu-HU" dirty="0" err="1"/>
              <a:t>bandwidth</a:t>
            </a:r>
            <a:r>
              <a:rPr lang="hu-HU" dirty="0"/>
              <a:t> limited: </a:t>
            </a:r>
            <a:r>
              <a:rPr lang="hu-HU" dirty="0" err="1"/>
              <a:t>the</a:t>
            </a:r>
            <a:r>
              <a:rPr lang="hu-HU" dirty="0"/>
              <a:t> GPU </a:t>
            </a:r>
            <a:r>
              <a:rPr lang="hu-HU" dirty="0" err="1"/>
              <a:t>needs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fetch</a:t>
            </a:r>
            <a:r>
              <a:rPr lang="hu-HU" dirty="0"/>
              <a:t> </a:t>
            </a:r>
            <a:r>
              <a:rPr lang="hu-HU" dirty="0" smtClean="0"/>
              <a:t>a </a:t>
            </a:r>
            <a:r>
              <a:rPr lang="hu-HU" dirty="0" err="1" smtClean="0"/>
              <a:t>lot</a:t>
            </a:r>
            <a:r>
              <a:rPr lang="hu-HU" dirty="0" smtClean="0"/>
              <a:t> of </a:t>
            </a:r>
            <a:r>
              <a:rPr lang="hu-HU" dirty="0" err="1"/>
              <a:t>pixels</a:t>
            </a:r>
            <a:r>
              <a:rPr lang="hu-HU" dirty="0"/>
              <a:t> and </a:t>
            </a:r>
            <a:r>
              <a:rPr lang="hu-HU" dirty="0" err="1" smtClean="0"/>
              <a:t>perform</a:t>
            </a:r>
            <a:r>
              <a:rPr lang="hu-HU" dirty="0" smtClean="0"/>
              <a:t> </a:t>
            </a:r>
            <a:r>
              <a:rPr lang="hu-HU" dirty="0" err="1" smtClean="0"/>
              <a:t>only</a:t>
            </a:r>
            <a:r>
              <a:rPr lang="hu-HU" dirty="0" smtClean="0"/>
              <a:t> </a:t>
            </a:r>
            <a:r>
              <a:rPr lang="hu-HU" dirty="0"/>
              <a:t>a </a:t>
            </a:r>
            <a:r>
              <a:rPr lang="hu-HU" dirty="0" err="1"/>
              <a:t>very</a:t>
            </a:r>
            <a:r>
              <a:rPr lang="hu-HU" dirty="0"/>
              <a:t> </a:t>
            </a:r>
            <a:r>
              <a:rPr lang="hu-HU" dirty="0" err="1"/>
              <a:t>low</a:t>
            </a:r>
            <a:r>
              <a:rPr lang="hu-HU" dirty="0"/>
              <a:t> </a:t>
            </a:r>
            <a:r>
              <a:rPr lang="hu-HU" dirty="0" err="1"/>
              <a:t>number</a:t>
            </a:r>
            <a:r>
              <a:rPr lang="hu-HU" dirty="0"/>
              <a:t> of </a:t>
            </a:r>
            <a:r>
              <a:rPr lang="hu-HU" dirty="0" err="1"/>
              <a:t>arithmetic</a:t>
            </a:r>
            <a:r>
              <a:rPr lang="hu-HU" dirty="0"/>
              <a:t> </a:t>
            </a:r>
            <a:r>
              <a:rPr lang="hu-HU" dirty="0" err="1"/>
              <a:t>computations</a:t>
            </a:r>
            <a:endParaRPr lang="hu-HU" dirty="0"/>
          </a:p>
          <a:p>
            <a:pPr marL="285750" indent="-285750" algn="just"/>
            <a:r>
              <a:rPr lang="hu-HU" dirty="0"/>
              <a:t>The GPU is </a:t>
            </a:r>
            <a:r>
              <a:rPr lang="hu-HU" dirty="0" err="1"/>
              <a:t>very</a:t>
            </a:r>
            <a:r>
              <a:rPr lang="hu-HU" dirty="0"/>
              <a:t> </a:t>
            </a:r>
            <a:r>
              <a:rPr lang="hu-HU" dirty="0" err="1"/>
              <a:t>slow</a:t>
            </a:r>
            <a:r>
              <a:rPr lang="hu-HU" dirty="0"/>
              <a:t> in </a:t>
            </a:r>
            <a:r>
              <a:rPr lang="hu-HU" dirty="0" err="1"/>
              <a:t>reading</a:t>
            </a:r>
            <a:r>
              <a:rPr lang="hu-HU" dirty="0"/>
              <a:t> </a:t>
            </a:r>
            <a:r>
              <a:rPr lang="hu-HU" dirty="0" err="1"/>
              <a:t>memory</a:t>
            </a:r>
            <a:r>
              <a:rPr lang="hu-HU" dirty="0"/>
              <a:t> </a:t>
            </a:r>
            <a:r>
              <a:rPr lang="hu-HU" dirty="0" err="1"/>
              <a:t>compared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arithmetic</a:t>
            </a:r>
            <a:r>
              <a:rPr lang="hu-HU" dirty="0"/>
              <a:t> </a:t>
            </a:r>
            <a:r>
              <a:rPr lang="hu-HU" dirty="0" err="1" smtClean="0"/>
              <a:t>computations</a:t>
            </a:r>
            <a:endParaRPr lang="hu-HU" dirty="0" smtClean="0"/>
          </a:p>
          <a:p>
            <a:pPr marL="285750" indent="-285750" algn="just"/>
            <a:r>
              <a:rPr lang="hu-HU" dirty="0" err="1" smtClean="0"/>
              <a:t>Note</a:t>
            </a:r>
            <a:r>
              <a:rPr lang="hu-HU" dirty="0" smtClean="0"/>
              <a:t> </a:t>
            </a:r>
            <a:r>
              <a:rPr lang="hu-HU" dirty="0" err="1" smtClean="0"/>
              <a:t>that</a:t>
            </a:r>
            <a:r>
              <a:rPr lang="hu-HU" dirty="0" smtClean="0"/>
              <a:t> </a:t>
            </a:r>
            <a:r>
              <a:rPr lang="hu-HU" dirty="0" err="1" smtClean="0"/>
              <a:t>window</a:t>
            </a:r>
            <a:r>
              <a:rPr lang="hu-HU" dirty="0" smtClean="0"/>
              <a:t> </a:t>
            </a:r>
            <a:r>
              <a:rPr lang="hu-HU" dirty="0" err="1" smtClean="0"/>
              <a:t>width</a:t>
            </a:r>
            <a:r>
              <a:rPr lang="hu-HU" dirty="0" smtClean="0"/>
              <a:t> </a:t>
            </a:r>
            <a:r>
              <a:rPr lang="hu-HU" i="1" dirty="0" smtClean="0"/>
              <a:t>N</a:t>
            </a:r>
            <a:r>
              <a:rPr lang="hu-HU" dirty="0" smtClean="0"/>
              <a:t> </a:t>
            </a:r>
            <a:r>
              <a:rPr lang="hu-HU" dirty="0" err="1" smtClean="0"/>
              <a:t>means</a:t>
            </a:r>
            <a:r>
              <a:rPr lang="hu-HU" dirty="0" smtClean="0"/>
              <a:t> </a:t>
            </a:r>
            <a:r>
              <a:rPr lang="hu-HU" i="1" dirty="0" smtClean="0"/>
              <a:t>N</a:t>
            </a:r>
            <a:r>
              <a:rPr lang="hu-HU" dirty="0" smtClean="0"/>
              <a:t>*</a:t>
            </a:r>
            <a:r>
              <a:rPr lang="hu-HU" i="1" dirty="0" smtClean="0"/>
              <a:t>N</a:t>
            </a:r>
            <a:r>
              <a:rPr lang="hu-HU" dirty="0" smtClean="0"/>
              <a:t> </a:t>
            </a:r>
            <a:r>
              <a:rPr lang="hu-HU" dirty="0" err="1" smtClean="0"/>
              <a:t>texture</a:t>
            </a:r>
            <a:r>
              <a:rPr lang="hu-HU" dirty="0" smtClean="0"/>
              <a:t> </a:t>
            </a:r>
            <a:r>
              <a:rPr lang="hu-HU" dirty="0" err="1" smtClean="0"/>
              <a:t>fetch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every</a:t>
            </a:r>
            <a:r>
              <a:rPr lang="hu-HU" dirty="0" smtClean="0"/>
              <a:t> pixel</a:t>
            </a:r>
          </a:p>
          <a:p>
            <a:pPr marL="285750" indent="-285750" algn="just"/>
            <a:r>
              <a:rPr lang="hu-HU" dirty="0" err="1" smtClean="0"/>
              <a:t>Large</a:t>
            </a:r>
            <a:r>
              <a:rPr lang="hu-HU" dirty="0" smtClean="0"/>
              <a:t> </a:t>
            </a:r>
            <a:r>
              <a:rPr lang="hu-HU" dirty="0" err="1" smtClean="0"/>
              <a:t>window</a:t>
            </a:r>
            <a:r>
              <a:rPr lang="hu-HU" dirty="0" smtClean="0"/>
              <a:t> </a:t>
            </a:r>
            <a:r>
              <a:rPr lang="hu-HU" dirty="0" err="1" smtClean="0"/>
              <a:t>width</a:t>
            </a:r>
            <a:r>
              <a:rPr lang="hu-HU" dirty="0" smtClean="0"/>
              <a:t> </a:t>
            </a:r>
            <a:r>
              <a:rPr lang="hu-HU" dirty="0" err="1" smtClean="0"/>
              <a:t>should</a:t>
            </a:r>
            <a:r>
              <a:rPr lang="hu-HU" dirty="0" smtClean="0"/>
              <a:t> be </a:t>
            </a:r>
            <a:r>
              <a:rPr lang="hu-HU" dirty="0" err="1" smtClean="0"/>
              <a:t>avoided</a:t>
            </a:r>
            <a:endParaRPr lang="hu-HU" dirty="0" smtClean="0"/>
          </a:p>
          <a:p>
            <a:pPr marL="742950" lvl="1" indent="-285750" algn="just"/>
            <a:r>
              <a:rPr lang="hu-HU" dirty="0" err="1" smtClean="0"/>
              <a:t>Practically</a:t>
            </a:r>
            <a:r>
              <a:rPr lang="hu-HU" dirty="0" smtClean="0"/>
              <a:t> a filter 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window</a:t>
            </a:r>
            <a:r>
              <a:rPr lang="hu-HU" dirty="0" smtClean="0"/>
              <a:t> </a:t>
            </a:r>
            <a:r>
              <a:rPr lang="hu-HU" dirty="0" err="1" smtClean="0"/>
              <a:t>larger</a:t>
            </a:r>
            <a:r>
              <a:rPr lang="hu-HU" dirty="0" smtClean="0"/>
              <a:t> </a:t>
            </a:r>
            <a:r>
              <a:rPr lang="hu-HU" dirty="0" err="1" smtClean="0"/>
              <a:t>than</a:t>
            </a:r>
            <a:r>
              <a:rPr lang="hu-HU" dirty="0" smtClean="0"/>
              <a:t> 50x50 </a:t>
            </a:r>
            <a:r>
              <a:rPr lang="hu-HU" dirty="0" err="1" smtClean="0"/>
              <a:t>may</a:t>
            </a:r>
            <a:r>
              <a:rPr lang="hu-HU" dirty="0" smtClean="0"/>
              <a:t> </a:t>
            </a:r>
            <a:r>
              <a:rPr lang="hu-HU" dirty="0" err="1" smtClean="0"/>
              <a:t>not</a:t>
            </a:r>
            <a:r>
              <a:rPr lang="hu-HU" dirty="0" smtClean="0"/>
              <a:t> </a:t>
            </a:r>
            <a:r>
              <a:rPr lang="hu-HU" dirty="0" err="1" smtClean="0"/>
              <a:t>run</a:t>
            </a:r>
            <a:r>
              <a:rPr lang="hu-HU" dirty="0" smtClean="0"/>
              <a:t> in </a:t>
            </a:r>
            <a:r>
              <a:rPr lang="hu-HU" dirty="0" err="1" smtClean="0"/>
              <a:t>real-time</a:t>
            </a:r>
            <a:endParaRPr lang="hu-H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03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Separable</a:t>
            </a:r>
            <a:r>
              <a:rPr lang="hu-HU" dirty="0" smtClean="0"/>
              <a:t> </a:t>
            </a:r>
            <a:r>
              <a:rPr lang="hu-HU" dirty="0" err="1" smtClean="0"/>
              <a:t>filters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5"/>
            <a:ext cx="10720754" cy="4351338"/>
          </a:xfrm>
        </p:spPr>
        <p:txBody>
          <a:bodyPr/>
          <a:lstStyle/>
          <a:p>
            <a:r>
              <a:rPr lang="hu-HU" dirty="0" err="1" smtClean="0"/>
              <a:t>When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rank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weight</a:t>
            </a:r>
            <a:r>
              <a:rPr lang="hu-HU" dirty="0" smtClean="0"/>
              <a:t> </a:t>
            </a:r>
            <a:r>
              <a:rPr lang="hu-HU" dirty="0" err="1" smtClean="0"/>
              <a:t>matrix</a:t>
            </a:r>
            <a:r>
              <a:rPr lang="hu-HU" dirty="0" smtClean="0"/>
              <a:t> is 1, </a:t>
            </a:r>
            <a:r>
              <a:rPr lang="hu-HU" dirty="0" err="1" smtClean="0"/>
              <a:t>the</a:t>
            </a:r>
            <a:r>
              <a:rPr lang="hu-HU" dirty="0" smtClean="0"/>
              <a:t> 2D </a:t>
            </a:r>
            <a:r>
              <a:rPr lang="hu-HU" dirty="0" err="1" smtClean="0"/>
              <a:t>convolution</a:t>
            </a:r>
            <a:r>
              <a:rPr lang="hu-HU" dirty="0" smtClean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 be </a:t>
            </a:r>
            <a:r>
              <a:rPr lang="hu-HU" dirty="0" err="1" smtClean="0"/>
              <a:t>separated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two</a:t>
            </a:r>
            <a:r>
              <a:rPr lang="hu-HU" dirty="0" smtClean="0"/>
              <a:t> 1D </a:t>
            </a:r>
            <a:r>
              <a:rPr lang="hu-HU" dirty="0" err="1" smtClean="0"/>
              <a:t>convolution</a:t>
            </a:r>
            <a:endParaRPr lang="hu-HU" dirty="0" smtClean="0"/>
          </a:p>
          <a:p>
            <a:r>
              <a:rPr lang="hu-HU" dirty="0" err="1" smtClean="0"/>
              <a:t>One</a:t>
            </a:r>
            <a:r>
              <a:rPr lang="hu-HU" dirty="0" smtClean="0"/>
              <a:t> </a:t>
            </a:r>
            <a:r>
              <a:rPr lang="hu-HU" dirty="0" err="1" smtClean="0"/>
              <a:t>horizontal</a:t>
            </a:r>
            <a:r>
              <a:rPr lang="hu-HU" dirty="0" smtClean="0"/>
              <a:t> and </a:t>
            </a:r>
            <a:r>
              <a:rPr lang="hu-HU" dirty="0" err="1" smtClean="0"/>
              <a:t>then</a:t>
            </a:r>
            <a:r>
              <a:rPr lang="hu-HU" dirty="0" smtClean="0"/>
              <a:t> </a:t>
            </a:r>
            <a:r>
              <a:rPr lang="hu-HU" dirty="0" err="1" smtClean="0"/>
              <a:t>one</a:t>
            </a:r>
            <a:r>
              <a:rPr lang="hu-HU" dirty="0" smtClean="0"/>
              <a:t> </a:t>
            </a:r>
            <a:r>
              <a:rPr lang="hu-HU" dirty="0" err="1" smtClean="0"/>
              <a:t>vertical</a:t>
            </a:r>
            <a:r>
              <a:rPr lang="hu-HU" dirty="0" smtClean="0"/>
              <a:t> 1D </a:t>
            </a:r>
            <a:r>
              <a:rPr lang="hu-HU" dirty="0" err="1" smtClean="0"/>
              <a:t>convolution</a:t>
            </a:r>
            <a:r>
              <a:rPr lang="hu-HU" dirty="0" smtClean="0"/>
              <a:t> filter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result</a:t>
            </a:r>
            <a:endParaRPr lang="hu-HU" dirty="0" smtClean="0"/>
          </a:p>
          <a:p>
            <a:pPr lvl="1"/>
            <a:r>
              <a:rPr lang="hu-HU" dirty="0" err="1" smtClean="0"/>
              <a:t>Only</a:t>
            </a:r>
            <a:r>
              <a:rPr lang="hu-HU" dirty="0" smtClean="0"/>
              <a:t> </a:t>
            </a:r>
            <a:r>
              <a:rPr lang="hu-HU" dirty="0" err="1" smtClean="0"/>
              <a:t>vertical</a:t>
            </a:r>
            <a:r>
              <a:rPr lang="hu-HU" dirty="0" smtClean="0"/>
              <a:t> / </a:t>
            </a:r>
            <a:r>
              <a:rPr lang="hu-HU" dirty="0" err="1" smtClean="0"/>
              <a:t>horizontal</a:t>
            </a:r>
            <a:r>
              <a:rPr lang="hu-HU" dirty="0" smtClean="0"/>
              <a:t> </a:t>
            </a:r>
            <a:r>
              <a:rPr lang="hu-HU" dirty="0" err="1" smtClean="0"/>
              <a:t>neighbours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considered</a:t>
            </a:r>
            <a:r>
              <a:rPr lang="hu-HU" dirty="0" smtClean="0"/>
              <a:t> in </a:t>
            </a:r>
            <a:r>
              <a:rPr lang="hu-HU" dirty="0" err="1" smtClean="0"/>
              <a:t>the</a:t>
            </a:r>
            <a:r>
              <a:rPr lang="hu-HU" dirty="0" smtClean="0"/>
              <a:t> filter</a:t>
            </a:r>
          </a:p>
          <a:p>
            <a:pPr lvl="1"/>
            <a:r>
              <a:rPr lang="hu-HU" dirty="0" err="1" smtClean="0"/>
              <a:t>Order</a:t>
            </a:r>
            <a:r>
              <a:rPr lang="hu-HU" dirty="0" smtClean="0"/>
              <a:t> </a:t>
            </a:r>
            <a:r>
              <a:rPr lang="hu-HU" dirty="0" err="1" smtClean="0"/>
              <a:t>does</a:t>
            </a:r>
            <a:r>
              <a:rPr lang="hu-HU" dirty="0" smtClean="0"/>
              <a:t> </a:t>
            </a:r>
            <a:r>
              <a:rPr lang="hu-HU" dirty="0" err="1" smtClean="0"/>
              <a:t>not</a:t>
            </a:r>
            <a:r>
              <a:rPr lang="hu-HU" dirty="0" smtClean="0"/>
              <a:t> </a:t>
            </a:r>
            <a:r>
              <a:rPr lang="hu-HU" dirty="0" err="1" smtClean="0"/>
              <a:t>matter</a:t>
            </a:r>
            <a:endParaRPr lang="hu-HU" dirty="0" smtClean="0"/>
          </a:p>
          <a:p>
            <a:r>
              <a:rPr lang="hu-HU" dirty="0" smtClean="0"/>
              <a:t>2*</a:t>
            </a:r>
            <a:r>
              <a:rPr lang="hu-HU" i="1" dirty="0" smtClean="0"/>
              <a:t>N</a:t>
            </a:r>
            <a:r>
              <a:rPr lang="hu-HU" dirty="0" smtClean="0"/>
              <a:t> </a:t>
            </a:r>
            <a:r>
              <a:rPr lang="hu-HU" dirty="0" err="1" smtClean="0"/>
              <a:t>texel</a:t>
            </a:r>
            <a:r>
              <a:rPr lang="hu-HU" dirty="0" smtClean="0"/>
              <a:t> </a:t>
            </a:r>
            <a:r>
              <a:rPr lang="hu-HU" dirty="0" err="1" smtClean="0"/>
              <a:t>fetch</a:t>
            </a:r>
            <a:r>
              <a:rPr lang="hu-HU" dirty="0" smtClean="0"/>
              <a:t> </a:t>
            </a:r>
            <a:r>
              <a:rPr lang="hu-HU" dirty="0" err="1" smtClean="0"/>
              <a:t>instead</a:t>
            </a:r>
            <a:r>
              <a:rPr lang="hu-HU" dirty="0" smtClean="0"/>
              <a:t> of </a:t>
            </a:r>
            <a:r>
              <a:rPr lang="hu-HU" i="1" dirty="0" smtClean="0"/>
              <a:t>N</a:t>
            </a:r>
            <a:r>
              <a:rPr lang="hu-HU" dirty="0" smtClean="0"/>
              <a:t>*</a:t>
            </a:r>
            <a:r>
              <a:rPr lang="hu-HU" i="1" dirty="0" smtClean="0"/>
              <a:t>N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2" descr="&#10;\frac{1}{3}&#10;\begin{bmatrix} &#10;    1 \\ 1 \\ 1  &#10;\end{bmatrix} &#10;*&#10;\frac{1}{3}&#10;\begin{bmatrix} &#10;    1 &amp; 1 &amp; 1&#10;\end{bmatrix}&#10;&#10;=&#10;&#10;\frac{1}{9}&#10;\begin{bmatrix} &#10;    1 &amp; 1 &amp; 1 \\ &#10;    1 &amp; 1 &amp; 1 \\&#10;    1 &amp; 1 &amp; 1&#10;\end{bmatrix} &#10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534" y="4561681"/>
            <a:ext cx="3581147" cy="92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&#10;\frac{1}{4}&#10;\begin{bmatrix} &#10;    1 \\ 2 \\ 1  &#10;\end{bmatrix} &#10;*&#10;\frac{1}{4}&#10;\begin{bmatrix} &#10;    1 &amp; 2 &amp; 1&#10;\end{bmatrix}&#10;&#10;=&#10;&#10;\frac{1}{16}&#10;\begin{bmatrix} &#10;    1 &amp; 2 &amp; 1 \\ &#10;    2 &amp; 4 &amp; 2 \\&#10;    1 &amp; 2 &amp; 1&#10;\end{bmatrix}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218" y="5757036"/>
            <a:ext cx="3575463" cy="89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78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Example</a:t>
            </a:r>
            <a:r>
              <a:rPr lang="hu-HU" dirty="0" smtClean="0"/>
              <a:t>: non-</a:t>
            </a:r>
            <a:r>
              <a:rPr lang="hu-HU" dirty="0" err="1" smtClean="0"/>
              <a:t>separable</a:t>
            </a:r>
            <a:r>
              <a:rPr lang="hu-HU" dirty="0" smtClean="0"/>
              <a:t> filter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Bilateral</a:t>
            </a:r>
            <a:r>
              <a:rPr lang="hu-HU" dirty="0" smtClean="0"/>
              <a:t> filter: </a:t>
            </a:r>
            <a:r>
              <a:rPr lang="hu-HU" dirty="0" err="1" smtClean="0"/>
              <a:t>combination</a:t>
            </a:r>
            <a:r>
              <a:rPr lang="hu-HU" dirty="0" smtClean="0"/>
              <a:t> of </a:t>
            </a:r>
            <a:r>
              <a:rPr lang="hu-HU" dirty="0" err="1" smtClean="0"/>
              <a:t>spatial</a:t>
            </a:r>
            <a:r>
              <a:rPr lang="hu-HU" dirty="0" smtClean="0"/>
              <a:t> and </a:t>
            </a:r>
            <a:r>
              <a:rPr lang="hu-HU" dirty="0" err="1" smtClean="0"/>
              <a:t>intensity</a:t>
            </a:r>
            <a:r>
              <a:rPr lang="hu-HU" dirty="0" smtClean="0"/>
              <a:t> </a:t>
            </a:r>
            <a:r>
              <a:rPr lang="hu-HU" dirty="0" err="1" smtClean="0"/>
              <a:t>range</a:t>
            </a:r>
            <a:r>
              <a:rPr lang="hu-HU" dirty="0" smtClean="0"/>
              <a:t> Gaussian</a:t>
            </a:r>
          </a:p>
        </p:txBody>
      </p:sp>
      <p:pic>
        <p:nvPicPr>
          <p:cNvPr id="5122" name="Picture 2" descr="http://www.coldvision.io/wp-content/uploads/2016/01/bilateral_fil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284" y="2377393"/>
            <a:ext cx="7051431" cy="430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2719754" y="6463455"/>
            <a:ext cx="37748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err="1" smtClean="0"/>
              <a:t>Source</a:t>
            </a:r>
            <a:r>
              <a:rPr lang="hu-HU" sz="1200" dirty="0" smtClean="0"/>
              <a:t>: </a:t>
            </a:r>
            <a:r>
              <a:rPr lang="en-US" sz="1200" dirty="0" smtClean="0"/>
              <a:t>http</a:t>
            </a:r>
            <a:r>
              <a:rPr lang="en-US" sz="1200" dirty="0"/>
              <a:t>://www.coldvision.io</a:t>
            </a:r>
            <a:r>
              <a:rPr lang="en-US" sz="1200" dirty="0" smtClean="0"/>
              <a:t>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4813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Object</a:t>
            </a:r>
            <a:r>
              <a:rPr lang="hu-HU" dirty="0" smtClean="0"/>
              <a:t> </a:t>
            </a:r>
            <a:r>
              <a:rPr lang="hu-HU" dirty="0" err="1" smtClean="0"/>
              <a:t>vs</a:t>
            </a:r>
            <a:r>
              <a:rPr lang="hu-HU" dirty="0" smtClean="0"/>
              <a:t> image </a:t>
            </a:r>
            <a:r>
              <a:rPr lang="hu-HU" dirty="0" err="1" smtClean="0"/>
              <a:t>space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Object-space</a:t>
            </a:r>
            <a:r>
              <a:rPr lang="hu-HU" dirty="0" smtClean="0"/>
              <a:t>:</a:t>
            </a:r>
          </a:p>
          <a:p>
            <a:pPr lvl="1"/>
            <a:r>
              <a:rPr lang="hu-HU" dirty="0" smtClean="0"/>
              <a:t>The </a:t>
            </a:r>
            <a:r>
              <a:rPr lang="hu-HU" dirty="0" err="1" smtClean="0"/>
              <a:t>appearance</a:t>
            </a:r>
            <a:r>
              <a:rPr lang="hu-HU" dirty="0" smtClean="0"/>
              <a:t> 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b="1" dirty="0" err="1" smtClean="0"/>
              <a:t>material</a:t>
            </a:r>
            <a:r>
              <a:rPr lang="hu-HU" b="1" dirty="0" smtClean="0"/>
              <a:t> </a:t>
            </a:r>
            <a:r>
              <a:rPr lang="hu-HU" b="1" dirty="0" err="1" smtClean="0"/>
              <a:t>properties</a:t>
            </a:r>
            <a:r>
              <a:rPr lang="hu-HU" b="1" dirty="0" smtClean="0"/>
              <a:t> of </a:t>
            </a:r>
            <a:r>
              <a:rPr lang="hu-HU" b="1" dirty="0" err="1" smtClean="0"/>
              <a:t>objects</a:t>
            </a:r>
            <a:r>
              <a:rPr lang="hu-HU" dirty="0" smtClean="0"/>
              <a:t> </a:t>
            </a:r>
            <a:r>
              <a:rPr lang="hu-HU" b="1" dirty="0" smtClean="0"/>
              <a:t>is </a:t>
            </a:r>
            <a:r>
              <a:rPr lang="hu-HU" b="1" dirty="0" err="1" smtClean="0"/>
              <a:t>stylized</a:t>
            </a:r>
            <a:endParaRPr lang="hu-HU" b="1" dirty="0" smtClean="0"/>
          </a:p>
          <a:p>
            <a:pPr lvl="2"/>
            <a:r>
              <a:rPr lang="hu-HU" dirty="0" err="1" smtClean="0"/>
              <a:t>Stylized</a:t>
            </a:r>
            <a:r>
              <a:rPr lang="hu-HU" dirty="0" smtClean="0"/>
              <a:t> </a:t>
            </a:r>
            <a:r>
              <a:rPr lang="hu-HU" dirty="0" err="1" smtClean="0"/>
              <a:t>lighting</a:t>
            </a:r>
            <a:r>
              <a:rPr lang="hu-HU" dirty="0" smtClean="0"/>
              <a:t> (</a:t>
            </a:r>
            <a:r>
              <a:rPr lang="hu-HU" dirty="0" err="1"/>
              <a:t>cel-shading</a:t>
            </a:r>
            <a:r>
              <a:rPr lang="hu-HU" dirty="0"/>
              <a:t>, </a:t>
            </a:r>
            <a:r>
              <a:rPr lang="hu-HU" dirty="0" err="1"/>
              <a:t>lit</a:t>
            </a:r>
            <a:r>
              <a:rPr lang="hu-HU" dirty="0"/>
              <a:t> </a:t>
            </a:r>
            <a:r>
              <a:rPr lang="hu-HU" dirty="0" err="1"/>
              <a:t>sphere</a:t>
            </a:r>
            <a:r>
              <a:rPr lang="hu-HU" dirty="0"/>
              <a:t> map – </a:t>
            </a:r>
            <a:r>
              <a:rPr lang="hu-HU" dirty="0" err="1"/>
              <a:t>see</a:t>
            </a:r>
            <a:r>
              <a:rPr lang="hu-HU" dirty="0"/>
              <a:t> </a:t>
            </a:r>
            <a:r>
              <a:rPr lang="hu-HU" dirty="0" err="1"/>
              <a:t>previous</a:t>
            </a:r>
            <a:r>
              <a:rPr lang="hu-HU" dirty="0"/>
              <a:t> </a:t>
            </a:r>
            <a:r>
              <a:rPr lang="hu-HU" dirty="0" err="1"/>
              <a:t>practical</a:t>
            </a:r>
            <a:r>
              <a:rPr lang="hu-HU" dirty="0"/>
              <a:t>)</a:t>
            </a:r>
            <a:endParaRPr lang="hu-HU" dirty="0" smtClean="0"/>
          </a:p>
          <a:p>
            <a:pPr lvl="2"/>
            <a:r>
              <a:rPr lang="hu-HU" dirty="0" err="1" smtClean="0"/>
              <a:t>Object</a:t>
            </a:r>
            <a:r>
              <a:rPr lang="hu-HU" dirty="0" smtClean="0"/>
              <a:t> </a:t>
            </a:r>
            <a:r>
              <a:rPr lang="hu-HU" dirty="0" err="1" smtClean="0"/>
              <a:t>contours</a:t>
            </a:r>
            <a:r>
              <a:rPr lang="hu-HU" dirty="0" smtClean="0"/>
              <a:t> </a:t>
            </a:r>
            <a:r>
              <a:rPr lang="hu-HU" dirty="0" err="1" smtClean="0"/>
              <a:t>based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geometry</a:t>
            </a:r>
            <a:endParaRPr lang="hu-HU" dirty="0" smtClean="0"/>
          </a:p>
          <a:p>
            <a:pPr lvl="2"/>
            <a:r>
              <a:rPr lang="hu-HU" dirty="0" err="1"/>
              <a:t>H</a:t>
            </a:r>
            <a:r>
              <a:rPr lang="hu-HU" dirty="0" err="1" smtClean="0"/>
              <a:t>atching</a:t>
            </a:r>
            <a:r>
              <a:rPr lang="hu-HU" dirty="0" smtClean="0"/>
              <a:t> </a:t>
            </a:r>
            <a:r>
              <a:rPr lang="hu-HU" dirty="0" err="1" smtClean="0"/>
              <a:t>textures</a:t>
            </a:r>
            <a:r>
              <a:rPr lang="hu-HU" dirty="0" smtClean="0"/>
              <a:t> </a:t>
            </a:r>
          </a:p>
          <a:p>
            <a:pPr lvl="2"/>
            <a:r>
              <a:rPr lang="hu-HU" dirty="0" smtClean="0"/>
              <a:t>Etc.</a:t>
            </a:r>
          </a:p>
          <a:p>
            <a:pPr lvl="1"/>
            <a:r>
              <a:rPr lang="hu-HU" dirty="0" smtClean="0"/>
              <a:t>We </a:t>
            </a:r>
            <a:r>
              <a:rPr lang="hu-HU" dirty="0" err="1" smtClean="0"/>
              <a:t>have</a:t>
            </a:r>
            <a:r>
              <a:rPr lang="hu-HU" dirty="0" smtClean="0"/>
              <a:t> </a:t>
            </a:r>
            <a:r>
              <a:rPr lang="hu-HU" dirty="0" err="1" smtClean="0"/>
              <a:t>full</a:t>
            </a:r>
            <a:r>
              <a:rPr lang="hu-HU" dirty="0" smtClean="0"/>
              <a:t> </a:t>
            </a:r>
            <a:r>
              <a:rPr lang="hu-HU" dirty="0" err="1" smtClean="0"/>
              <a:t>knowledge</a:t>
            </a:r>
            <a:r>
              <a:rPr lang="hu-HU" dirty="0" smtClean="0"/>
              <a:t> </a:t>
            </a:r>
            <a:r>
              <a:rPr lang="hu-HU" dirty="0" err="1" smtClean="0"/>
              <a:t>about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scene</a:t>
            </a:r>
            <a:r>
              <a:rPr lang="hu-HU" dirty="0" smtClean="0"/>
              <a:t> (</a:t>
            </a:r>
            <a:r>
              <a:rPr lang="hu-HU" dirty="0" err="1" smtClean="0"/>
              <a:t>geometry</a:t>
            </a:r>
            <a:r>
              <a:rPr lang="hu-HU" dirty="0" smtClean="0"/>
              <a:t>, </a:t>
            </a:r>
            <a:r>
              <a:rPr lang="hu-HU" dirty="0" err="1" smtClean="0"/>
              <a:t>materials</a:t>
            </a:r>
            <a:r>
              <a:rPr lang="hu-HU" dirty="0" smtClean="0"/>
              <a:t>, etc.)</a:t>
            </a:r>
          </a:p>
          <a:p>
            <a:pPr lvl="1"/>
            <a:r>
              <a:rPr lang="hu-HU" dirty="0" err="1" smtClean="0"/>
              <a:t>Individual</a:t>
            </a:r>
            <a:r>
              <a:rPr lang="hu-HU" dirty="0" smtClean="0"/>
              <a:t> </a:t>
            </a:r>
            <a:r>
              <a:rPr lang="hu-HU" dirty="0" err="1" smtClean="0"/>
              <a:t>objects</a:t>
            </a:r>
            <a:r>
              <a:rPr lang="hu-HU" dirty="0" smtClean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 </a:t>
            </a:r>
            <a:r>
              <a:rPr lang="hu-HU" dirty="0" err="1" smtClean="0"/>
              <a:t>easily</a:t>
            </a:r>
            <a:r>
              <a:rPr lang="hu-HU" dirty="0" smtClean="0"/>
              <a:t> </a:t>
            </a:r>
            <a:r>
              <a:rPr lang="hu-HU" dirty="0" err="1" smtClean="0"/>
              <a:t>have</a:t>
            </a:r>
            <a:r>
              <a:rPr lang="hu-HU" dirty="0" smtClean="0"/>
              <a:t> </a:t>
            </a:r>
            <a:r>
              <a:rPr lang="hu-HU" dirty="0" err="1" smtClean="0"/>
              <a:t>different</a:t>
            </a:r>
            <a:r>
              <a:rPr lang="hu-HU" dirty="0" smtClean="0"/>
              <a:t> </a:t>
            </a:r>
            <a:r>
              <a:rPr lang="hu-HU" dirty="0" err="1" smtClean="0"/>
              <a:t>styles</a:t>
            </a:r>
            <a:endParaRPr lang="hu-HU" dirty="0"/>
          </a:p>
          <a:p>
            <a:pPr lvl="2"/>
            <a:r>
              <a:rPr lang="hu-HU" dirty="0" err="1" smtClean="0"/>
              <a:t>Unity</a:t>
            </a:r>
            <a:r>
              <a:rPr lang="hu-HU" dirty="0" smtClean="0"/>
              <a:t>: </a:t>
            </a:r>
            <a:r>
              <a:rPr lang="hu-HU" dirty="0" err="1" smtClean="0"/>
              <a:t>just</a:t>
            </a:r>
            <a:r>
              <a:rPr lang="hu-HU" dirty="0" smtClean="0"/>
              <a:t> </a:t>
            </a:r>
            <a:r>
              <a:rPr lang="hu-HU" dirty="0" err="1" smtClean="0"/>
              <a:t>assign</a:t>
            </a:r>
            <a:r>
              <a:rPr lang="hu-HU" dirty="0" smtClean="0"/>
              <a:t> </a:t>
            </a:r>
            <a:r>
              <a:rPr lang="hu-HU" dirty="0" err="1" smtClean="0"/>
              <a:t>different</a:t>
            </a:r>
            <a:r>
              <a:rPr lang="hu-HU" dirty="0" smtClean="0"/>
              <a:t> </a:t>
            </a:r>
            <a:r>
              <a:rPr lang="hu-HU" dirty="0" err="1" smtClean="0"/>
              <a:t>materials</a:t>
            </a:r>
            <a:r>
              <a:rPr lang="hu-HU" dirty="0" smtClean="0"/>
              <a:t> 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different</a:t>
            </a:r>
            <a:r>
              <a:rPr lang="hu-HU" dirty="0" smtClean="0"/>
              <a:t> </a:t>
            </a:r>
            <a:r>
              <a:rPr lang="hu-HU" dirty="0" err="1" smtClean="0"/>
              <a:t>shaders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objects</a:t>
            </a:r>
            <a:endParaRPr lang="hu-HU" dirty="0" smtClean="0"/>
          </a:p>
          <a:p>
            <a:pPr lvl="1"/>
            <a:r>
              <a:rPr lang="hu-HU" dirty="0" err="1" smtClean="0"/>
              <a:t>Can</a:t>
            </a:r>
            <a:r>
              <a:rPr lang="hu-HU" dirty="0" smtClean="0"/>
              <a:t> be </a:t>
            </a:r>
            <a:r>
              <a:rPr lang="hu-HU" dirty="0" err="1" smtClean="0"/>
              <a:t>very</a:t>
            </a:r>
            <a:r>
              <a:rPr lang="hu-HU" dirty="0" smtClean="0"/>
              <a:t> </a:t>
            </a:r>
            <a:r>
              <a:rPr lang="hu-HU" dirty="0" err="1" smtClean="0"/>
              <a:t>tedious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replace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style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entire</a:t>
            </a:r>
            <a:r>
              <a:rPr lang="hu-HU" dirty="0" smtClean="0"/>
              <a:t> </a:t>
            </a:r>
            <a:r>
              <a:rPr lang="hu-HU" dirty="0" err="1" smtClean="0"/>
              <a:t>scene</a:t>
            </a:r>
            <a:endParaRPr lang="hu-HU" dirty="0" smtClean="0"/>
          </a:p>
          <a:p>
            <a:pPr lvl="2"/>
            <a:r>
              <a:rPr lang="hu-HU" dirty="0" err="1" smtClean="0"/>
              <a:t>Have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assign</a:t>
            </a:r>
            <a:r>
              <a:rPr lang="hu-HU" dirty="0" smtClean="0"/>
              <a:t> </a:t>
            </a:r>
            <a:r>
              <a:rPr lang="hu-HU" dirty="0" err="1" smtClean="0"/>
              <a:t>new</a:t>
            </a:r>
            <a:r>
              <a:rPr lang="hu-HU" dirty="0" smtClean="0"/>
              <a:t> </a:t>
            </a:r>
            <a:r>
              <a:rPr lang="hu-HU" dirty="0" err="1" smtClean="0"/>
              <a:t>materials</a:t>
            </a:r>
            <a:r>
              <a:rPr lang="hu-HU" dirty="0" smtClean="0"/>
              <a:t>/</a:t>
            </a:r>
            <a:r>
              <a:rPr lang="hu-HU" dirty="0" err="1" smtClean="0"/>
              <a:t>shaders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each</a:t>
            </a:r>
            <a:r>
              <a:rPr lang="hu-HU" dirty="0" smtClean="0"/>
              <a:t> </a:t>
            </a:r>
            <a:r>
              <a:rPr lang="hu-HU" dirty="0" err="1" smtClean="0"/>
              <a:t>object</a:t>
            </a:r>
            <a:endParaRPr lang="hu-HU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95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Example</a:t>
            </a:r>
            <a:r>
              <a:rPr lang="hu-HU" dirty="0" smtClean="0"/>
              <a:t>: </a:t>
            </a:r>
            <a:r>
              <a:rPr lang="hu-HU" dirty="0" err="1" smtClean="0"/>
              <a:t>bilateral</a:t>
            </a:r>
            <a:r>
              <a:rPr lang="hu-HU" dirty="0" smtClean="0"/>
              <a:t> filter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199" y="1825625"/>
            <a:ext cx="10650415" cy="4351338"/>
          </a:xfrm>
        </p:spPr>
        <p:txBody>
          <a:bodyPr/>
          <a:lstStyle/>
          <a:p>
            <a:r>
              <a:rPr lang="hu-HU" dirty="0" err="1" smtClean="0"/>
              <a:t>Basis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some</a:t>
            </a:r>
            <a:r>
              <a:rPr lang="hu-HU" dirty="0" smtClean="0"/>
              <a:t> image </a:t>
            </a:r>
            <a:r>
              <a:rPr lang="hu-HU" dirty="0" err="1" smtClean="0"/>
              <a:t>simplification</a:t>
            </a:r>
            <a:r>
              <a:rPr lang="hu-HU" dirty="0" smtClean="0"/>
              <a:t> </a:t>
            </a:r>
            <a:r>
              <a:rPr lang="hu-HU" dirty="0" err="1" smtClean="0"/>
              <a:t>methods</a:t>
            </a:r>
            <a:endParaRPr lang="hu-HU" dirty="0" smtClean="0"/>
          </a:p>
          <a:p>
            <a:r>
              <a:rPr lang="hu-HU" dirty="0" err="1" smtClean="0"/>
              <a:t>Blurs</a:t>
            </a:r>
            <a:r>
              <a:rPr lang="hu-HU" dirty="0" smtClean="0"/>
              <a:t> image </a:t>
            </a:r>
            <a:r>
              <a:rPr lang="hu-HU" dirty="0" err="1" smtClean="0"/>
              <a:t>regions</a:t>
            </a:r>
            <a:r>
              <a:rPr lang="hu-HU" dirty="0" smtClean="0"/>
              <a:t> </a:t>
            </a:r>
            <a:r>
              <a:rPr lang="hu-HU" dirty="0" err="1" smtClean="0"/>
              <a:t>where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gradient</a:t>
            </a:r>
            <a:r>
              <a:rPr lang="hu-HU" dirty="0" smtClean="0"/>
              <a:t> is </a:t>
            </a:r>
            <a:r>
              <a:rPr lang="hu-HU" dirty="0" err="1" smtClean="0"/>
              <a:t>small</a:t>
            </a:r>
            <a:r>
              <a:rPr lang="hu-HU" dirty="0" smtClean="0"/>
              <a:t> </a:t>
            </a:r>
            <a:r>
              <a:rPr lang="hu-HU" dirty="0" err="1" smtClean="0"/>
              <a:t>but</a:t>
            </a:r>
            <a:r>
              <a:rPr lang="hu-HU" dirty="0" smtClean="0"/>
              <a:t> </a:t>
            </a:r>
            <a:r>
              <a:rPr lang="hu-HU" dirty="0" err="1" smtClean="0"/>
              <a:t>keeps</a:t>
            </a:r>
            <a:r>
              <a:rPr lang="hu-HU" dirty="0" smtClean="0"/>
              <a:t> </a:t>
            </a:r>
            <a:r>
              <a:rPr lang="hu-HU" dirty="0" err="1" smtClean="0"/>
              <a:t>strong</a:t>
            </a:r>
            <a:r>
              <a:rPr lang="hu-HU" dirty="0" smtClean="0"/>
              <a:t> </a:t>
            </a:r>
            <a:r>
              <a:rPr lang="hu-HU" dirty="0" err="1" smtClean="0"/>
              <a:t>edges</a:t>
            </a:r>
            <a:endParaRPr lang="en-US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676" y="3077919"/>
            <a:ext cx="5747548" cy="3233981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21" y="3077919"/>
            <a:ext cx="5756908" cy="323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12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Example</a:t>
            </a:r>
            <a:r>
              <a:rPr lang="hu-HU" dirty="0" smtClean="0"/>
              <a:t>: </a:t>
            </a:r>
            <a:r>
              <a:rPr lang="hu-HU" dirty="0" err="1" smtClean="0"/>
              <a:t>bilateral</a:t>
            </a:r>
            <a:r>
              <a:rPr lang="hu-HU" dirty="0" smtClean="0"/>
              <a:t> filter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Basis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some</a:t>
            </a:r>
            <a:r>
              <a:rPr lang="hu-HU" dirty="0"/>
              <a:t> image </a:t>
            </a:r>
            <a:r>
              <a:rPr lang="hu-HU" dirty="0" err="1" smtClean="0"/>
              <a:t>abstraction</a:t>
            </a:r>
            <a:r>
              <a:rPr lang="hu-HU" dirty="0" smtClean="0"/>
              <a:t> </a:t>
            </a:r>
            <a:r>
              <a:rPr lang="hu-HU" dirty="0" err="1" smtClean="0"/>
              <a:t>methods</a:t>
            </a:r>
            <a:endParaRPr lang="hu-HU" dirty="0" smtClean="0"/>
          </a:p>
          <a:p>
            <a:r>
              <a:rPr lang="hu-HU" dirty="0" smtClean="0"/>
              <a:t>More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this</a:t>
            </a:r>
            <a:r>
              <a:rPr lang="hu-HU" dirty="0" smtClean="0"/>
              <a:t> in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lecture</a:t>
            </a:r>
            <a:r>
              <a:rPr lang="hu-HU" dirty="0" smtClean="0"/>
              <a:t> </a:t>
            </a:r>
            <a:r>
              <a:rPr lang="hu-HU" dirty="0" err="1" smtClean="0"/>
              <a:t>about</a:t>
            </a:r>
            <a:r>
              <a:rPr lang="hu-HU" dirty="0" smtClean="0"/>
              <a:t> image </a:t>
            </a:r>
            <a:r>
              <a:rPr lang="hu-HU" dirty="0" err="1" smtClean="0"/>
              <a:t>abstraction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062" y="2826382"/>
            <a:ext cx="8143875" cy="370003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4410412" y="5594152"/>
            <a:ext cx="114696" cy="71774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737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Image-</a:t>
            </a:r>
            <a:r>
              <a:rPr lang="hu-HU" dirty="0" err="1" smtClean="0"/>
              <a:t>space</a:t>
            </a:r>
            <a:r>
              <a:rPr lang="hu-HU" dirty="0" smtClean="0"/>
              <a:t> </a:t>
            </a:r>
            <a:r>
              <a:rPr lang="hu-HU" dirty="0" err="1" smtClean="0"/>
              <a:t>effects</a:t>
            </a:r>
            <a:r>
              <a:rPr lang="hu-HU" dirty="0" smtClean="0"/>
              <a:t> in a video game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199" y="1825625"/>
            <a:ext cx="11108635" cy="4351338"/>
          </a:xfrm>
        </p:spPr>
        <p:txBody>
          <a:bodyPr>
            <a:normAutofit lnSpcReduction="10000"/>
          </a:bodyPr>
          <a:lstStyle/>
          <a:p>
            <a:r>
              <a:rPr lang="hu-HU" dirty="0" smtClean="0"/>
              <a:t>Important </a:t>
            </a:r>
            <a:r>
              <a:rPr lang="hu-HU" dirty="0" err="1" smtClean="0"/>
              <a:t>differences</a:t>
            </a:r>
            <a:r>
              <a:rPr lang="hu-HU" dirty="0" smtClean="0"/>
              <a:t> </a:t>
            </a:r>
            <a:r>
              <a:rPr lang="hu-HU" dirty="0" err="1" smtClean="0"/>
              <a:t>compared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classical</a:t>
            </a:r>
            <a:r>
              <a:rPr lang="hu-HU" dirty="0" smtClean="0"/>
              <a:t> image </a:t>
            </a:r>
            <a:r>
              <a:rPr lang="hu-HU" dirty="0" err="1" smtClean="0"/>
              <a:t>processing</a:t>
            </a:r>
            <a:r>
              <a:rPr lang="hu-HU" dirty="0" smtClean="0"/>
              <a:t>:</a:t>
            </a:r>
          </a:p>
          <a:p>
            <a:pPr lvl="1"/>
            <a:r>
              <a:rPr lang="hu-HU" sz="2800" dirty="0" smtClean="0"/>
              <a:t>We </a:t>
            </a:r>
            <a:r>
              <a:rPr lang="hu-HU" sz="2800" dirty="0" err="1" smtClean="0"/>
              <a:t>can</a:t>
            </a:r>
            <a:r>
              <a:rPr lang="hu-HU" sz="2800" dirty="0" smtClean="0"/>
              <a:t> </a:t>
            </a:r>
            <a:r>
              <a:rPr lang="hu-HU" sz="2800" dirty="0" err="1" smtClean="0"/>
              <a:t>use</a:t>
            </a:r>
            <a:r>
              <a:rPr lang="hu-HU" sz="2800" dirty="0" smtClean="0"/>
              <a:t> extra </a:t>
            </a:r>
            <a:r>
              <a:rPr lang="hu-HU" sz="2800" dirty="0" err="1" smtClean="0"/>
              <a:t>information</a:t>
            </a:r>
            <a:r>
              <a:rPr lang="hu-HU" sz="2800" dirty="0" smtClean="0"/>
              <a:t> </a:t>
            </a:r>
            <a:r>
              <a:rPr lang="hu-HU" sz="2800" dirty="0" err="1" smtClean="0"/>
              <a:t>from</a:t>
            </a:r>
            <a:r>
              <a:rPr lang="hu-HU" sz="2800" dirty="0" smtClean="0"/>
              <a:t> </a:t>
            </a:r>
            <a:r>
              <a:rPr lang="hu-HU" sz="2800" dirty="0" err="1" smtClean="0"/>
              <a:t>the</a:t>
            </a:r>
            <a:r>
              <a:rPr lang="hu-HU" sz="2800" dirty="0" smtClean="0"/>
              <a:t> </a:t>
            </a:r>
            <a:r>
              <a:rPr lang="hu-HU" sz="2800" dirty="0" err="1" smtClean="0"/>
              <a:t>rendering</a:t>
            </a:r>
            <a:r>
              <a:rPr lang="hu-HU" sz="2800" dirty="0" smtClean="0"/>
              <a:t> </a:t>
            </a:r>
            <a:r>
              <a:rPr lang="hu-HU" sz="2800" dirty="0" err="1" smtClean="0"/>
              <a:t>pipeline</a:t>
            </a:r>
            <a:endParaRPr lang="hu-HU" sz="2800" dirty="0" smtClean="0"/>
          </a:p>
          <a:p>
            <a:pPr lvl="2"/>
            <a:r>
              <a:rPr lang="hu-HU" sz="2400" dirty="0" err="1" smtClean="0"/>
              <a:t>Object</a:t>
            </a:r>
            <a:r>
              <a:rPr lang="hu-HU" sz="2400" dirty="0" smtClean="0"/>
              <a:t> ID map, </a:t>
            </a:r>
            <a:r>
              <a:rPr lang="hu-HU" sz="2400" dirty="0" err="1" smtClean="0"/>
              <a:t>depth</a:t>
            </a:r>
            <a:r>
              <a:rPr lang="hu-HU" sz="2400" dirty="0" smtClean="0"/>
              <a:t> map, </a:t>
            </a:r>
            <a:r>
              <a:rPr lang="hu-HU" sz="2400" dirty="0" err="1" smtClean="0"/>
              <a:t>screen-space</a:t>
            </a:r>
            <a:r>
              <a:rPr lang="hu-HU" sz="2400" dirty="0" smtClean="0"/>
              <a:t> </a:t>
            </a:r>
            <a:r>
              <a:rPr lang="hu-HU" sz="2400" dirty="0" err="1" smtClean="0"/>
              <a:t>normals</a:t>
            </a:r>
            <a:r>
              <a:rPr lang="hu-HU" sz="2400" dirty="0" smtClean="0"/>
              <a:t> and </a:t>
            </a:r>
            <a:r>
              <a:rPr lang="hu-HU" sz="2400" dirty="0" err="1" smtClean="0"/>
              <a:t>curvature</a:t>
            </a:r>
            <a:r>
              <a:rPr lang="hu-HU" sz="2400" dirty="0" smtClean="0"/>
              <a:t> etc.</a:t>
            </a:r>
            <a:endParaRPr lang="hu-HU" sz="2400" dirty="0"/>
          </a:p>
          <a:p>
            <a:pPr lvl="1"/>
            <a:r>
              <a:rPr lang="hu-HU" sz="2800" dirty="0" smtClean="0"/>
              <a:t>Performance</a:t>
            </a:r>
          </a:p>
          <a:p>
            <a:pPr lvl="2"/>
            <a:r>
              <a:rPr lang="hu-HU" sz="2400" dirty="0" smtClean="0"/>
              <a:t>We </a:t>
            </a:r>
            <a:r>
              <a:rPr lang="hu-HU" sz="2400" dirty="0" err="1" smtClean="0"/>
              <a:t>need</a:t>
            </a:r>
            <a:r>
              <a:rPr lang="hu-HU" sz="2400" dirty="0" smtClean="0"/>
              <a:t> </a:t>
            </a:r>
            <a:r>
              <a:rPr lang="hu-HU" sz="2400" dirty="0" err="1" smtClean="0"/>
              <a:t>to</a:t>
            </a:r>
            <a:r>
              <a:rPr lang="hu-HU" sz="2400" dirty="0" smtClean="0"/>
              <a:t> </a:t>
            </a:r>
            <a:r>
              <a:rPr lang="hu-HU" sz="2400" dirty="0" err="1" smtClean="0"/>
              <a:t>render</a:t>
            </a:r>
            <a:r>
              <a:rPr lang="hu-HU" sz="2400" dirty="0" smtClean="0"/>
              <a:t> 30-60+ </a:t>
            </a:r>
            <a:r>
              <a:rPr lang="hu-HU" sz="2400" dirty="0" err="1" smtClean="0"/>
              <a:t>images</a:t>
            </a:r>
            <a:r>
              <a:rPr lang="hu-HU" sz="2400" dirty="0" smtClean="0"/>
              <a:t> in a </a:t>
            </a:r>
            <a:r>
              <a:rPr lang="hu-HU" sz="2400" dirty="0" err="1" smtClean="0"/>
              <a:t>second</a:t>
            </a:r>
            <a:r>
              <a:rPr lang="hu-HU" sz="2400" dirty="0" smtClean="0"/>
              <a:t>, </a:t>
            </a:r>
            <a:r>
              <a:rPr lang="hu-HU" sz="2400" dirty="0" err="1" smtClean="0"/>
              <a:t>usually</a:t>
            </a:r>
            <a:r>
              <a:rPr lang="hu-HU" sz="2400" dirty="0" smtClean="0"/>
              <a:t> over </a:t>
            </a:r>
            <a:r>
              <a:rPr lang="hu-HU" sz="2400" dirty="0" err="1" smtClean="0"/>
              <a:t>Full</a:t>
            </a:r>
            <a:r>
              <a:rPr lang="hu-HU" sz="2400" dirty="0" smtClean="0"/>
              <a:t> HD </a:t>
            </a:r>
            <a:r>
              <a:rPr lang="hu-HU" sz="2400" dirty="0" err="1" smtClean="0"/>
              <a:t>resolution</a:t>
            </a:r>
            <a:endParaRPr lang="hu-HU" sz="2400" dirty="0" smtClean="0"/>
          </a:p>
          <a:p>
            <a:pPr lvl="1"/>
            <a:r>
              <a:rPr lang="hu-HU" sz="2800" dirty="0" err="1" smtClean="0"/>
              <a:t>Precision</a:t>
            </a:r>
            <a:endParaRPr lang="hu-HU" sz="2800" dirty="0" smtClean="0"/>
          </a:p>
          <a:p>
            <a:pPr lvl="2"/>
            <a:r>
              <a:rPr lang="hu-HU" sz="2400" dirty="0" smtClean="0"/>
              <a:t>Standard </a:t>
            </a:r>
            <a:r>
              <a:rPr lang="hu-HU" sz="2400" dirty="0" err="1" smtClean="0"/>
              <a:t>texture</a:t>
            </a:r>
            <a:r>
              <a:rPr lang="hu-HU" sz="2400" dirty="0" smtClean="0"/>
              <a:t> </a:t>
            </a:r>
            <a:r>
              <a:rPr lang="hu-HU" sz="2400" dirty="0" err="1" smtClean="0"/>
              <a:t>format</a:t>
            </a:r>
            <a:r>
              <a:rPr lang="hu-HU" sz="2400" dirty="0" smtClean="0"/>
              <a:t> is 1 byte / </a:t>
            </a:r>
            <a:r>
              <a:rPr lang="hu-HU" sz="2400" dirty="0" err="1" smtClean="0"/>
              <a:t>channel</a:t>
            </a:r>
            <a:endParaRPr lang="hu-HU" sz="2400" dirty="0" smtClean="0"/>
          </a:p>
          <a:p>
            <a:pPr lvl="1"/>
            <a:r>
              <a:rPr lang="hu-HU" sz="2800" dirty="0" err="1" smtClean="0"/>
              <a:t>Temporal</a:t>
            </a:r>
            <a:r>
              <a:rPr lang="hu-HU" sz="2800" dirty="0" smtClean="0"/>
              <a:t> </a:t>
            </a:r>
            <a:r>
              <a:rPr lang="hu-HU" sz="2800" dirty="0" err="1" smtClean="0"/>
              <a:t>coherency</a:t>
            </a:r>
            <a:endParaRPr lang="hu-HU" sz="2800" dirty="0" smtClean="0"/>
          </a:p>
          <a:p>
            <a:pPr lvl="2"/>
            <a:r>
              <a:rPr lang="hu-HU" sz="2400" dirty="0" smtClean="0"/>
              <a:t>The game is </a:t>
            </a:r>
            <a:r>
              <a:rPr lang="hu-HU" sz="2400" dirty="0" err="1" smtClean="0"/>
              <a:t>not</a:t>
            </a:r>
            <a:r>
              <a:rPr lang="hu-HU" sz="2400" dirty="0" smtClean="0"/>
              <a:t> </a:t>
            </a:r>
            <a:r>
              <a:rPr lang="hu-HU" sz="2400" dirty="0" err="1" smtClean="0"/>
              <a:t>still</a:t>
            </a:r>
            <a:endParaRPr lang="hu-HU" sz="2400" dirty="0" smtClean="0"/>
          </a:p>
          <a:p>
            <a:pPr lvl="1"/>
            <a:r>
              <a:rPr lang="hu-HU" sz="2800" dirty="0" err="1" smtClean="0"/>
              <a:t>Stereo</a:t>
            </a:r>
            <a:r>
              <a:rPr lang="hu-HU" sz="2800" dirty="0" smtClean="0"/>
              <a:t> </a:t>
            </a:r>
            <a:r>
              <a:rPr lang="hu-HU" sz="2800" dirty="0" err="1" smtClean="0"/>
              <a:t>coherency</a:t>
            </a:r>
            <a:endParaRPr lang="hu-HU" sz="2800" dirty="0" smtClean="0"/>
          </a:p>
          <a:p>
            <a:pPr lvl="2"/>
            <a:r>
              <a:rPr lang="hu-HU" sz="2400" dirty="0" err="1" smtClean="0"/>
              <a:t>E.g</a:t>
            </a:r>
            <a:r>
              <a:rPr lang="hu-HU" sz="2400" dirty="0" smtClean="0"/>
              <a:t>. </a:t>
            </a:r>
            <a:r>
              <a:rPr lang="hu-HU" sz="2400" dirty="0" err="1" smtClean="0"/>
              <a:t>for</a:t>
            </a:r>
            <a:r>
              <a:rPr lang="hu-HU" sz="2400" dirty="0" smtClean="0"/>
              <a:t> VR </a:t>
            </a:r>
            <a:r>
              <a:rPr lang="hu-HU" sz="2400" dirty="0" err="1" smtClean="0"/>
              <a:t>games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8048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Depth</a:t>
            </a:r>
            <a:r>
              <a:rPr lang="hu-HU" dirty="0" smtClean="0"/>
              <a:t> map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Each</a:t>
            </a:r>
            <a:r>
              <a:rPr lang="hu-HU" dirty="0" smtClean="0"/>
              <a:t> pixel </a:t>
            </a:r>
            <a:r>
              <a:rPr lang="hu-HU" dirty="0" err="1" smtClean="0"/>
              <a:t>stores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distance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camera and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nearest</a:t>
            </a:r>
            <a:r>
              <a:rPr lang="hu-HU" dirty="0" smtClean="0"/>
              <a:t> </a:t>
            </a:r>
            <a:r>
              <a:rPr lang="hu-HU" dirty="0" err="1" smtClean="0"/>
              <a:t>visible</a:t>
            </a:r>
            <a:r>
              <a:rPr lang="hu-HU" dirty="0" smtClean="0"/>
              <a:t> </a:t>
            </a:r>
            <a:r>
              <a:rPr lang="hu-HU" dirty="0" err="1" smtClean="0"/>
              <a:t>surface</a:t>
            </a:r>
            <a:r>
              <a:rPr lang="hu-HU" dirty="0" smtClean="0"/>
              <a:t> in </a:t>
            </a:r>
            <a:r>
              <a:rPr lang="hu-HU" dirty="0" err="1" smtClean="0"/>
              <a:t>that</a:t>
            </a:r>
            <a:r>
              <a:rPr lang="hu-HU" dirty="0" smtClean="0"/>
              <a:t> pixel</a:t>
            </a:r>
          </a:p>
          <a:p>
            <a:r>
              <a:rPr lang="hu-HU" dirty="0" smtClean="0"/>
              <a:t>It is a 2D image, </a:t>
            </a:r>
            <a:r>
              <a:rPr lang="hu-HU" dirty="0" err="1" smtClean="0"/>
              <a:t>but</a:t>
            </a:r>
            <a:r>
              <a:rPr lang="hu-HU" dirty="0" smtClean="0"/>
              <a:t> </a:t>
            </a:r>
            <a:r>
              <a:rPr lang="hu-HU" dirty="0" err="1" smtClean="0"/>
              <a:t>gives</a:t>
            </a:r>
            <a:r>
              <a:rPr lang="hu-HU" dirty="0" smtClean="0"/>
              <a:t> </a:t>
            </a:r>
            <a:r>
              <a:rPr lang="hu-HU" dirty="0" err="1" smtClean="0"/>
              <a:t>us</a:t>
            </a:r>
            <a:r>
              <a:rPr lang="hu-HU" dirty="0" smtClean="0"/>
              <a:t> </a:t>
            </a:r>
            <a:r>
              <a:rPr lang="hu-HU" dirty="0" err="1" smtClean="0"/>
              <a:t>information</a:t>
            </a:r>
            <a:r>
              <a:rPr lang="hu-HU" dirty="0" smtClean="0"/>
              <a:t> </a:t>
            </a:r>
            <a:r>
              <a:rPr lang="hu-HU" dirty="0" err="1" smtClean="0"/>
              <a:t>about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scene</a:t>
            </a:r>
            <a:r>
              <a:rPr lang="hu-HU" dirty="0" smtClean="0"/>
              <a:t> </a:t>
            </a:r>
            <a:r>
              <a:rPr lang="hu-HU" dirty="0" err="1" smtClean="0"/>
              <a:t>geometry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816" y="3271308"/>
            <a:ext cx="6403729" cy="331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9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Example</a:t>
            </a:r>
            <a:r>
              <a:rPr lang="hu-HU" dirty="0" smtClean="0"/>
              <a:t> </a:t>
            </a:r>
            <a:r>
              <a:rPr lang="hu-HU" dirty="0" err="1" smtClean="0"/>
              <a:t>depth-based</a:t>
            </a:r>
            <a:r>
              <a:rPr lang="hu-HU" dirty="0" smtClean="0"/>
              <a:t> </a:t>
            </a:r>
            <a:r>
              <a:rPr lang="hu-HU" dirty="0" err="1" smtClean="0"/>
              <a:t>effects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Very</a:t>
            </a:r>
            <a:r>
              <a:rPr lang="hu-HU" dirty="0" smtClean="0"/>
              <a:t> </a:t>
            </a:r>
            <a:r>
              <a:rPr lang="hu-HU" dirty="0" err="1" smtClean="0"/>
              <a:t>difficult</a:t>
            </a:r>
            <a:r>
              <a:rPr lang="hu-HU" dirty="0" smtClean="0"/>
              <a:t> (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 err="1" smtClean="0"/>
              <a:t>impossible</a:t>
            </a:r>
            <a:r>
              <a:rPr lang="hu-HU" dirty="0" smtClean="0"/>
              <a:t>) </a:t>
            </a:r>
            <a:r>
              <a:rPr lang="hu-HU" dirty="0" err="1" smtClean="0"/>
              <a:t>to</a:t>
            </a:r>
            <a:r>
              <a:rPr lang="hu-HU" dirty="0"/>
              <a:t> </a:t>
            </a:r>
            <a:r>
              <a:rPr lang="hu-HU" dirty="0" err="1" smtClean="0"/>
              <a:t>do</a:t>
            </a:r>
            <a:r>
              <a:rPr lang="hu-HU" dirty="0" smtClean="0"/>
              <a:t> </a:t>
            </a:r>
            <a:r>
              <a:rPr lang="hu-HU" dirty="0" err="1" smtClean="0"/>
              <a:t>these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a </a:t>
            </a:r>
            <a:r>
              <a:rPr lang="hu-HU" dirty="0" err="1" smtClean="0"/>
              <a:t>photo</a:t>
            </a:r>
            <a:r>
              <a:rPr lang="hu-HU" dirty="0" smtClean="0"/>
              <a:t> (no </a:t>
            </a:r>
            <a:r>
              <a:rPr lang="hu-HU" dirty="0" err="1" smtClean="0"/>
              <a:t>depth</a:t>
            </a:r>
            <a:r>
              <a:rPr lang="hu-HU" dirty="0" smtClean="0"/>
              <a:t> map)</a:t>
            </a:r>
          </a:p>
          <a:p>
            <a:r>
              <a:rPr lang="hu-HU" dirty="0" err="1" smtClean="0"/>
              <a:t>Depth-based</a:t>
            </a:r>
            <a:r>
              <a:rPr lang="hu-HU" dirty="0" smtClean="0"/>
              <a:t> line-</a:t>
            </a:r>
            <a:r>
              <a:rPr lang="hu-HU" dirty="0" err="1" smtClean="0"/>
              <a:t>thickness</a:t>
            </a:r>
            <a:endParaRPr lang="hu-HU" dirty="0" smtClean="0"/>
          </a:p>
          <a:p>
            <a:endParaRPr lang="en-US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338" y="3074948"/>
            <a:ext cx="5490114" cy="310201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46" y="3074948"/>
            <a:ext cx="5444760" cy="3102015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989687" y="6311900"/>
            <a:ext cx="2121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Uniform</a:t>
            </a:r>
            <a:endParaRPr lang="en-US" dirty="0"/>
          </a:p>
        </p:txBody>
      </p:sp>
      <p:sp>
        <p:nvSpPr>
          <p:cNvPr id="8" name="Szövegdoboz 7"/>
          <p:cNvSpPr txBox="1"/>
          <p:nvPr/>
        </p:nvSpPr>
        <p:spPr>
          <a:xfrm>
            <a:off x="7479177" y="6316785"/>
            <a:ext cx="2864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/>
              <a:t>Thinner</a:t>
            </a:r>
            <a:r>
              <a:rPr lang="hu-HU" dirty="0" smtClean="0"/>
              <a:t> in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background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93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Example</a:t>
            </a:r>
            <a:r>
              <a:rPr lang="hu-HU" dirty="0" smtClean="0"/>
              <a:t> </a:t>
            </a:r>
            <a:r>
              <a:rPr lang="hu-HU" dirty="0" err="1" smtClean="0"/>
              <a:t>depth-based</a:t>
            </a:r>
            <a:r>
              <a:rPr lang="hu-HU" dirty="0" smtClean="0"/>
              <a:t> </a:t>
            </a:r>
            <a:r>
              <a:rPr lang="hu-HU" dirty="0" err="1" smtClean="0"/>
              <a:t>effects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Very</a:t>
            </a:r>
            <a:r>
              <a:rPr lang="hu-HU" dirty="0" smtClean="0"/>
              <a:t> </a:t>
            </a:r>
            <a:r>
              <a:rPr lang="hu-HU" dirty="0" err="1" smtClean="0"/>
              <a:t>difficult</a:t>
            </a:r>
            <a:r>
              <a:rPr lang="hu-HU" dirty="0" smtClean="0"/>
              <a:t> (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 err="1" smtClean="0"/>
              <a:t>impossible</a:t>
            </a:r>
            <a:r>
              <a:rPr lang="hu-HU" dirty="0" smtClean="0"/>
              <a:t>) </a:t>
            </a:r>
            <a:r>
              <a:rPr lang="hu-HU" dirty="0" err="1" smtClean="0"/>
              <a:t>to</a:t>
            </a:r>
            <a:r>
              <a:rPr lang="hu-HU" dirty="0"/>
              <a:t> </a:t>
            </a:r>
            <a:r>
              <a:rPr lang="hu-HU" dirty="0" err="1" smtClean="0"/>
              <a:t>do</a:t>
            </a:r>
            <a:r>
              <a:rPr lang="hu-HU" dirty="0" smtClean="0"/>
              <a:t> </a:t>
            </a:r>
            <a:r>
              <a:rPr lang="hu-HU" dirty="0" err="1" smtClean="0"/>
              <a:t>these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a </a:t>
            </a:r>
            <a:r>
              <a:rPr lang="hu-HU" dirty="0" err="1" smtClean="0"/>
              <a:t>photo</a:t>
            </a:r>
            <a:r>
              <a:rPr lang="hu-HU" dirty="0" smtClean="0"/>
              <a:t> (no </a:t>
            </a:r>
            <a:r>
              <a:rPr lang="hu-HU" dirty="0" err="1" smtClean="0"/>
              <a:t>depth</a:t>
            </a:r>
            <a:r>
              <a:rPr lang="hu-HU" dirty="0" smtClean="0"/>
              <a:t> map)</a:t>
            </a:r>
          </a:p>
          <a:p>
            <a:r>
              <a:rPr lang="hu-HU" dirty="0" err="1" smtClean="0"/>
              <a:t>Depth-based</a:t>
            </a:r>
            <a:r>
              <a:rPr lang="hu-HU" dirty="0" smtClean="0"/>
              <a:t> </a:t>
            </a:r>
            <a:r>
              <a:rPr lang="hu-HU" dirty="0" err="1" smtClean="0"/>
              <a:t>desaturation</a:t>
            </a:r>
            <a:endParaRPr lang="hu-HU" dirty="0" smtClean="0"/>
          </a:p>
          <a:p>
            <a:endParaRPr lang="en-US" dirty="0"/>
          </a:p>
        </p:txBody>
      </p:sp>
      <p:sp>
        <p:nvSpPr>
          <p:cNvPr id="7" name="Szövegdoboz 6"/>
          <p:cNvSpPr txBox="1"/>
          <p:nvPr/>
        </p:nvSpPr>
        <p:spPr>
          <a:xfrm>
            <a:off x="1989687" y="6311900"/>
            <a:ext cx="2121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/>
              <a:t>Original</a:t>
            </a:r>
            <a:r>
              <a:rPr lang="hu-HU" dirty="0" smtClean="0"/>
              <a:t> </a:t>
            </a:r>
            <a:r>
              <a:rPr lang="hu-HU" dirty="0" err="1" smtClean="0"/>
              <a:t>colors</a:t>
            </a:r>
            <a:endParaRPr lang="en-US" dirty="0"/>
          </a:p>
        </p:txBody>
      </p:sp>
      <p:sp>
        <p:nvSpPr>
          <p:cNvPr id="8" name="Szövegdoboz 7"/>
          <p:cNvSpPr txBox="1"/>
          <p:nvPr/>
        </p:nvSpPr>
        <p:spPr>
          <a:xfrm>
            <a:off x="7479177" y="6316785"/>
            <a:ext cx="2864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/>
              <a:t>Depth-based</a:t>
            </a:r>
            <a:r>
              <a:rPr lang="hu-HU" dirty="0" smtClean="0"/>
              <a:t> </a:t>
            </a:r>
            <a:r>
              <a:rPr lang="hu-HU" dirty="0" err="1" smtClean="0"/>
              <a:t>desaturation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4054" y="3074948"/>
            <a:ext cx="5482398" cy="3102015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47" y="3074949"/>
            <a:ext cx="5444760" cy="305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93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Normal</a:t>
            </a:r>
            <a:r>
              <a:rPr lang="hu-HU" dirty="0" smtClean="0"/>
              <a:t> map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Each</a:t>
            </a:r>
            <a:r>
              <a:rPr lang="hu-HU" dirty="0" smtClean="0"/>
              <a:t> pixel </a:t>
            </a:r>
            <a:r>
              <a:rPr lang="hu-HU" dirty="0" err="1" smtClean="0"/>
              <a:t>stores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view-space</a:t>
            </a:r>
            <a:r>
              <a:rPr lang="hu-HU" dirty="0" smtClean="0"/>
              <a:t> </a:t>
            </a:r>
            <a:r>
              <a:rPr lang="hu-HU" dirty="0" err="1" smtClean="0"/>
              <a:t>normal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nearest</a:t>
            </a:r>
            <a:r>
              <a:rPr lang="hu-HU" dirty="0" smtClean="0"/>
              <a:t> </a:t>
            </a:r>
            <a:r>
              <a:rPr lang="hu-HU" dirty="0" err="1" smtClean="0"/>
              <a:t>surface</a:t>
            </a:r>
            <a:endParaRPr lang="hu-HU" dirty="0" smtClean="0"/>
          </a:p>
          <a:p>
            <a:r>
              <a:rPr lang="hu-HU" dirty="0" err="1" smtClean="0"/>
              <a:t>Unity</a:t>
            </a:r>
            <a:r>
              <a:rPr lang="hu-HU" dirty="0" smtClean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 </a:t>
            </a:r>
            <a:r>
              <a:rPr lang="hu-HU" dirty="0" err="1" smtClean="0"/>
              <a:t>render</a:t>
            </a:r>
            <a:r>
              <a:rPr lang="hu-HU" dirty="0" smtClean="0"/>
              <a:t> it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us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308" y="3036276"/>
            <a:ext cx="6000606" cy="337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Normal</a:t>
            </a:r>
            <a:r>
              <a:rPr lang="hu-HU" dirty="0" smtClean="0"/>
              <a:t> map </a:t>
            </a:r>
            <a:r>
              <a:rPr lang="hu-HU" dirty="0" err="1" smtClean="0"/>
              <a:t>example</a:t>
            </a:r>
            <a:r>
              <a:rPr lang="hu-HU" dirty="0" smtClean="0"/>
              <a:t> </a:t>
            </a:r>
            <a:r>
              <a:rPr lang="hu-HU" dirty="0" err="1" smtClean="0"/>
              <a:t>uses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97913"/>
          </a:xfrm>
        </p:spPr>
        <p:txBody>
          <a:bodyPr>
            <a:normAutofit fontScale="92500" lnSpcReduction="10000"/>
          </a:bodyPr>
          <a:lstStyle/>
          <a:p>
            <a:r>
              <a:rPr lang="hu-HU" dirty="0" err="1" smtClean="0"/>
              <a:t>Edges</a:t>
            </a:r>
            <a:r>
              <a:rPr lang="hu-HU" dirty="0" smtClean="0"/>
              <a:t> </a:t>
            </a:r>
            <a:r>
              <a:rPr lang="hu-HU" dirty="0" err="1" smtClean="0"/>
              <a:t>based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depth</a:t>
            </a:r>
            <a:r>
              <a:rPr lang="hu-HU" dirty="0" smtClean="0"/>
              <a:t> and </a:t>
            </a:r>
            <a:r>
              <a:rPr lang="hu-HU" dirty="0" err="1" smtClean="0"/>
              <a:t>normal</a:t>
            </a:r>
            <a:r>
              <a:rPr lang="hu-HU" dirty="0" smtClean="0"/>
              <a:t> (</a:t>
            </a:r>
            <a:r>
              <a:rPr lang="hu-HU" dirty="0" err="1" smtClean="0"/>
              <a:t>edge</a:t>
            </a:r>
            <a:r>
              <a:rPr lang="hu-HU" dirty="0" smtClean="0"/>
              <a:t>: </a:t>
            </a:r>
            <a:r>
              <a:rPr lang="hu-HU" dirty="0" err="1" smtClean="0"/>
              <a:t>large</a:t>
            </a:r>
            <a:r>
              <a:rPr lang="hu-HU" dirty="0" smtClean="0"/>
              <a:t> </a:t>
            </a:r>
            <a:r>
              <a:rPr lang="hu-HU" dirty="0" err="1" smtClean="0"/>
              <a:t>jump</a:t>
            </a:r>
            <a:r>
              <a:rPr lang="hu-HU" dirty="0" smtClean="0"/>
              <a:t> in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depth</a:t>
            </a:r>
            <a:r>
              <a:rPr lang="hu-HU" dirty="0" smtClean="0"/>
              <a:t> </a:t>
            </a:r>
            <a:r>
              <a:rPr lang="hu-HU" dirty="0" err="1" smtClean="0"/>
              <a:t>or</a:t>
            </a:r>
            <a:r>
              <a:rPr lang="hu-HU" dirty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normal</a:t>
            </a:r>
            <a:r>
              <a:rPr lang="hu-HU" dirty="0" smtClean="0"/>
              <a:t>)</a:t>
            </a:r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r>
              <a:rPr lang="hu-HU" dirty="0" err="1" smtClean="0"/>
              <a:t>Curvature</a:t>
            </a:r>
            <a:r>
              <a:rPr lang="hu-HU" dirty="0"/>
              <a:t> </a:t>
            </a:r>
            <a:r>
              <a:rPr lang="hu-HU" dirty="0" smtClean="0"/>
              <a:t>is </a:t>
            </a:r>
            <a:r>
              <a:rPr lang="hu-HU" dirty="0" err="1" smtClean="0"/>
              <a:t>computed</a:t>
            </a:r>
            <a:r>
              <a:rPr lang="hu-HU" dirty="0" smtClean="0"/>
              <a:t> </a:t>
            </a:r>
            <a:r>
              <a:rPr lang="hu-HU" dirty="0" err="1" smtClean="0"/>
              <a:t>from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normal</a:t>
            </a:r>
            <a:r>
              <a:rPr lang="hu-HU" dirty="0" smtClean="0"/>
              <a:t> map</a:t>
            </a:r>
          </a:p>
          <a:p>
            <a:pPr lvl="1"/>
            <a:r>
              <a:rPr lang="hu-HU" dirty="0" smtClean="0"/>
              <a:t>Stroke-</a:t>
            </a:r>
            <a:r>
              <a:rPr lang="hu-HU" dirty="0" err="1" smtClean="0"/>
              <a:t>based</a:t>
            </a:r>
            <a:r>
              <a:rPr lang="hu-HU" dirty="0" smtClean="0"/>
              <a:t> </a:t>
            </a:r>
            <a:r>
              <a:rPr lang="hu-HU" dirty="0" err="1" smtClean="0"/>
              <a:t>effects</a:t>
            </a:r>
            <a:r>
              <a:rPr lang="hu-HU" dirty="0" smtClean="0"/>
              <a:t>, </a:t>
            </a:r>
            <a:r>
              <a:rPr lang="hu-HU" dirty="0" err="1" smtClean="0"/>
              <a:t>e.g</a:t>
            </a:r>
            <a:r>
              <a:rPr lang="hu-HU" dirty="0" smtClean="0"/>
              <a:t>. </a:t>
            </a:r>
            <a:r>
              <a:rPr lang="hu-HU" dirty="0" err="1" smtClean="0"/>
              <a:t>hatching</a:t>
            </a:r>
            <a:r>
              <a:rPr lang="hu-HU" dirty="0" smtClean="0"/>
              <a:t> </a:t>
            </a:r>
            <a:r>
              <a:rPr lang="hu-HU" dirty="0" err="1" smtClean="0"/>
              <a:t>direction</a:t>
            </a:r>
            <a:r>
              <a:rPr lang="hu-HU" dirty="0" smtClean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 be </a:t>
            </a:r>
            <a:r>
              <a:rPr lang="hu-HU" dirty="0" err="1" smtClean="0"/>
              <a:t>guided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curvature</a:t>
            </a:r>
            <a:endParaRPr lang="hu-HU" dirty="0" smtClean="0"/>
          </a:p>
          <a:p>
            <a:pPr lvl="1"/>
            <a:r>
              <a:rPr lang="hu-HU" dirty="0" smtClean="0"/>
              <a:t>(More </a:t>
            </a:r>
            <a:r>
              <a:rPr lang="hu-HU" dirty="0" err="1" smtClean="0"/>
              <a:t>details</a:t>
            </a:r>
            <a:r>
              <a:rPr lang="hu-HU" dirty="0" smtClean="0"/>
              <a:t> </a:t>
            </a:r>
            <a:r>
              <a:rPr lang="hu-HU" dirty="0" err="1" smtClean="0"/>
              <a:t>later</a:t>
            </a:r>
            <a:r>
              <a:rPr lang="hu-HU" dirty="0" smtClean="0"/>
              <a:t> in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lecture</a:t>
            </a:r>
            <a:r>
              <a:rPr lang="hu-HU" dirty="0" smtClean="0"/>
              <a:t> </a:t>
            </a:r>
            <a:r>
              <a:rPr lang="hu-HU" dirty="0" err="1" smtClean="0"/>
              <a:t>about</a:t>
            </a:r>
            <a:r>
              <a:rPr lang="hu-HU" dirty="0" smtClean="0"/>
              <a:t> </a:t>
            </a:r>
            <a:r>
              <a:rPr lang="hu-HU" dirty="0" err="1" smtClean="0"/>
              <a:t>hatching</a:t>
            </a:r>
            <a:r>
              <a:rPr lang="hu-HU" dirty="0" smtClean="0"/>
              <a:t>)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561" y="2485293"/>
            <a:ext cx="4991100" cy="281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57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Performance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5"/>
            <a:ext cx="10681252" cy="4351338"/>
          </a:xfrm>
        </p:spPr>
        <p:txBody>
          <a:bodyPr>
            <a:normAutofit/>
          </a:bodyPr>
          <a:lstStyle/>
          <a:p>
            <a:r>
              <a:rPr lang="hu-HU" sz="2400" dirty="0" err="1" smtClean="0"/>
              <a:t>Assume</a:t>
            </a:r>
            <a:r>
              <a:rPr lang="hu-HU" sz="2400" dirty="0" smtClean="0"/>
              <a:t> 4k </a:t>
            </a:r>
            <a:r>
              <a:rPr lang="hu-HU" sz="2400" dirty="0" err="1" smtClean="0"/>
              <a:t>resolution</a:t>
            </a:r>
            <a:r>
              <a:rPr lang="hu-HU" sz="2400" dirty="0" smtClean="0"/>
              <a:t> (</a:t>
            </a:r>
            <a:r>
              <a:rPr lang="hu-HU" sz="2400" dirty="0" err="1" smtClean="0"/>
              <a:t>approx</a:t>
            </a:r>
            <a:r>
              <a:rPr lang="hu-HU" sz="2400" dirty="0" smtClean="0"/>
              <a:t>. 4 </a:t>
            </a:r>
            <a:r>
              <a:rPr lang="hu-HU" sz="2400" dirty="0" err="1" smtClean="0"/>
              <a:t>million</a:t>
            </a:r>
            <a:r>
              <a:rPr lang="hu-HU" sz="2400" dirty="0" smtClean="0"/>
              <a:t> </a:t>
            </a:r>
            <a:r>
              <a:rPr lang="hu-HU" sz="2400" dirty="0" err="1" smtClean="0"/>
              <a:t>pixels</a:t>
            </a:r>
            <a:r>
              <a:rPr lang="hu-HU" sz="2400" dirty="0" smtClean="0"/>
              <a:t>), 100 FPS, RGB = 3 </a:t>
            </a:r>
            <a:r>
              <a:rPr lang="hu-HU" sz="2400" dirty="0" err="1" smtClean="0"/>
              <a:t>channels</a:t>
            </a:r>
            <a:endParaRPr lang="hu-HU" sz="2400" dirty="0"/>
          </a:p>
          <a:p>
            <a:r>
              <a:rPr lang="hu-HU" sz="2400" dirty="0" smtClean="0"/>
              <a:t>4 x 10</a:t>
            </a:r>
            <a:r>
              <a:rPr lang="hu-HU" sz="2400" baseline="30000" dirty="0" smtClean="0"/>
              <a:t>6</a:t>
            </a:r>
            <a:r>
              <a:rPr lang="hu-HU" sz="2400" dirty="0" smtClean="0"/>
              <a:t> x 3 x 100 </a:t>
            </a:r>
            <a:r>
              <a:rPr lang="hu-HU" sz="2400" dirty="0">
                <a:sym typeface="Symbol" panose="05050102010706020507" pitchFamily="18" charset="2"/>
              </a:rPr>
              <a:t> </a:t>
            </a:r>
            <a:r>
              <a:rPr lang="hu-HU" sz="2400" dirty="0" smtClean="0">
                <a:sym typeface="Symbol" panose="05050102010706020507" pitchFamily="18" charset="2"/>
              </a:rPr>
              <a:t>10</a:t>
            </a:r>
            <a:r>
              <a:rPr lang="hu-HU" sz="2400" baseline="30000" dirty="0" smtClean="0">
                <a:sym typeface="Symbol" panose="05050102010706020507" pitchFamily="18" charset="2"/>
              </a:rPr>
              <a:t>9</a:t>
            </a:r>
            <a:r>
              <a:rPr lang="hu-HU" sz="2400" dirty="0" smtClean="0">
                <a:sym typeface="Symbol" panose="05050102010706020507" pitchFamily="18" charset="2"/>
              </a:rPr>
              <a:t> pixel </a:t>
            </a:r>
            <a:r>
              <a:rPr lang="hu-HU" sz="2400" dirty="0" err="1" smtClean="0">
                <a:sym typeface="Symbol" panose="05050102010706020507" pitchFamily="18" charset="2"/>
              </a:rPr>
              <a:t>channels</a:t>
            </a:r>
            <a:r>
              <a:rPr lang="hu-HU" sz="2400" dirty="0" smtClean="0">
                <a:sym typeface="Symbol" panose="05050102010706020507" pitchFamily="18" charset="2"/>
              </a:rPr>
              <a:t> </a:t>
            </a:r>
            <a:r>
              <a:rPr lang="hu-HU" sz="2400" dirty="0" err="1" smtClean="0">
                <a:sym typeface="Symbol" panose="05050102010706020507" pitchFamily="18" charset="2"/>
              </a:rPr>
              <a:t>to</a:t>
            </a:r>
            <a:r>
              <a:rPr lang="hu-HU" sz="2400" dirty="0" smtClean="0">
                <a:sym typeface="Symbol" panose="05050102010706020507" pitchFamily="18" charset="2"/>
              </a:rPr>
              <a:t> </a:t>
            </a:r>
            <a:r>
              <a:rPr lang="hu-HU" sz="2400" dirty="0" err="1" smtClean="0">
                <a:sym typeface="Symbol" panose="05050102010706020507" pitchFamily="18" charset="2"/>
              </a:rPr>
              <a:t>fill</a:t>
            </a:r>
            <a:r>
              <a:rPr lang="hu-HU" sz="2400" dirty="0" smtClean="0">
                <a:sym typeface="Symbol" panose="05050102010706020507" pitchFamily="18" charset="2"/>
              </a:rPr>
              <a:t> in a </a:t>
            </a:r>
            <a:r>
              <a:rPr lang="hu-HU" sz="2400" dirty="0" err="1" smtClean="0">
                <a:sym typeface="Symbol" panose="05050102010706020507" pitchFamily="18" charset="2"/>
              </a:rPr>
              <a:t>second</a:t>
            </a:r>
            <a:endParaRPr lang="hu-HU" sz="2400" dirty="0" smtClean="0">
              <a:sym typeface="Symbol" panose="05050102010706020507" pitchFamily="18" charset="2"/>
            </a:endParaRPr>
          </a:p>
          <a:p>
            <a:endParaRPr lang="hu-HU" sz="2400" dirty="0">
              <a:sym typeface="Symbol" panose="05050102010706020507" pitchFamily="18" charset="2"/>
            </a:endParaRPr>
          </a:p>
          <a:p>
            <a:r>
              <a:rPr lang="hu-HU" sz="2400" dirty="0" err="1" smtClean="0">
                <a:sym typeface="Symbol" panose="05050102010706020507" pitchFamily="18" charset="2"/>
              </a:rPr>
              <a:t>Current</a:t>
            </a:r>
            <a:r>
              <a:rPr lang="hu-HU" sz="2400" dirty="0" smtClean="0">
                <a:sym typeface="Symbol" panose="05050102010706020507" pitchFamily="18" charset="2"/>
              </a:rPr>
              <a:t> top GPU </a:t>
            </a:r>
            <a:r>
              <a:rPr lang="hu-HU" sz="2400" dirty="0" err="1" smtClean="0">
                <a:sym typeface="Symbol" panose="05050102010706020507" pitchFamily="18" charset="2"/>
              </a:rPr>
              <a:t>peak</a:t>
            </a:r>
            <a:r>
              <a:rPr lang="hu-HU" sz="2400" dirty="0" smtClean="0">
                <a:sym typeface="Symbol" panose="05050102010706020507" pitchFamily="18" charset="2"/>
              </a:rPr>
              <a:t> performance: 5-10 </a:t>
            </a:r>
            <a:r>
              <a:rPr lang="hu-HU" sz="2400" dirty="0" err="1" smtClean="0">
                <a:sym typeface="Symbol" panose="05050102010706020507" pitchFamily="18" charset="2"/>
              </a:rPr>
              <a:t>TFlops</a:t>
            </a:r>
            <a:r>
              <a:rPr lang="hu-HU" sz="2400" dirty="0" smtClean="0">
                <a:sym typeface="Symbol" panose="05050102010706020507" pitchFamily="18" charset="2"/>
              </a:rPr>
              <a:t> = </a:t>
            </a:r>
            <a:r>
              <a:rPr lang="hu-HU" sz="2400" dirty="0" smtClean="0">
                <a:solidFill>
                  <a:prstClr val="black"/>
                </a:solidFill>
                <a:sym typeface="Symbol" panose="05050102010706020507" pitchFamily="18" charset="2"/>
              </a:rPr>
              <a:t>10</a:t>
            </a:r>
            <a:r>
              <a:rPr lang="hu-HU" sz="2400" baseline="30000" dirty="0" smtClean="0">
                <a:solidFill>
                  <a:prstClr val="black"/>
                </a:solidFill>
                <a:sym typeface="Symbol" panose="05050102010706020507" pitchFamily="18" charset="2"/>
              </a:rPr>
              <a:t>12</a:t>
            </a:r>
            <a:r>
              <a:rPr lang="hu-HU" sz="2400" dirty="0" smtClean="0">
                <a:solidFill>
                  <a:prstClr val="black"/>
                </a:solidFill>
                <a:sym typeface="Symbol" panose="05050102010706020507" pitchFamily="18" charset="2"/>
              </a:rPr>
              <a:t> </a:t>
            </a:r>
            <a:r>
              <a:rPr lang="hu-HU" sz="2400" dirty="0" err="1" smtClean="0">
                <a:solidFill>
                  <a:prstClr val="black"/>
                </a:solidFill>
                <a:sym typeface="Symbol" panose="05050102010706020507" pitchFamily="18" charset="2"/>
              </a:rPr>
              <a:t>floating</a:t>
            </a:r>
            <a:r>
              <a:rPr lang="hu-HU" sz="2400" dirty="0" smtClean="0">
                <a:solidFill>
                  <a:prstClr val="black"/>
                </a:solidFill>
                <a:sym typeface="Symbol" panose="05050102010706020507" pitchFamily="18" charset="2"/>
              </a:rPr>
              <a:t> </a:t>
            </a:r>
            <a:r>
              <a:rPr lang="hu-HU" sz="2400" dirty="0" err="1" smtClean="0">
                <a:solidFill>
                  <a:prstClr val="black"/>
                </a:solidFill>
                <a:sym typeface="Symbol" panose="05050102010706020507" pitchFamily="18" charset="2"/>
              </a:rPr>
              <a:t>point</a:t>
            </a:r>
            <a:r>
              <a:rPr lang="hu-HU" sz="2400" dirty="0" smtClean="0">
                <a:solidFill>
                  <a:prstClr val="black"/>
                </a:solidFill>
                <a:sym typeface="Symbol" panose="05050102010706020507" pitchFamily="18" charset="2"/>
              </a:rPr>
              <a:t> </a:t>
            </a:r>
            <a:r>
              <a:rPr lang="hu-HU" sz="2400" dirty="0" err="1" smtClean="0">
                <a:solidFill>
                  <a:prstClr val="black"/>
                </a:solidFill>
                <a:sym typeface="Symbol" panose="05050102010706020507" pitchFamily="18" charset="2"/>
              </a:rPr>
              <a:t>operations</a:t>
            </a:r>
            <a:r>
              <a:rPr lang="hu-HU" sz="2400" dirty="0" smtClean="0">
                <a:solidFill>
                  <a:prstClr val="black"/>
                </a:solidFill>
                <a:sym typeface="Symbol" panose="05050102010706020507" pitchFamily="18" charset="2"/>
              </a:rPr>
              <a:t>/s</a:t>
            </a:r>
          </a:p>
          <a:p>
            <a:pPr lvl="1"/>
            <a:r>
              <a:rPr lang="hu-HU" sz="2000" dirty="0" smtClean="0">
                <a:solidFill>
                  <a:prstClr val="black"/>
                </a:solidFill>
                <a:sym typeface="Symbol" panose="05050102010706020507" pitchFamily="18" charset="2"/>
              </a:rPr>
              <a:t>We </a:t>
            </a:r>
            <a:r>
              <a:rPr lang="hu-HU" sz="2000" dirty="0" err="1" smtClean="0">
                <a:solidFill>
                  <a:prstClr val="black"/>
                </a:solidFill>
                <a:sym typeface="Symbol" panose="05050102010706020507" pitchFamily="18" charset="2"/>
              </a:rPr>
              <a:t>can</a:t>
            </a:r>
            <a:r>
              <a:rPr lang="hu-HU" sz="2000" dirty="0" smtClean="0">
                <a:solidFill>
                  <a:prstClr val="black"/>
                </a:solidFill>
                <a:sym typeface="Symbol" panose="05050102010706020507" pitchFamily="18" charset="2"/>
              </a:rPr>
              <a:t> </a:t>
            </a:r>
            <a:r>
              <a:rPr lang="hu-HU" sz="2000" dirty="0" err="1" smtClean="0">
                <a:solidFill>
                  <a:prstClr val="black"/>
                </a:solidFill>
                <a:sym typeface="Symbol" panose="05050102010706020507" pitchFamily="18" charset="2"/>
              </a:rPr>
              <a:t>implement</a:t>
            </a:r>
            <a:r>
              <a:rPr lang="hu-HU" sz="2000" dirty="0" smtClean="0">
                <a:solidFill>
                  <a:prstClr val="black"/>
                </a:solidFill>
                <a:sym typeface="Symbol" panose="05050102010706020507" pitchFamily="18" charset="2"/>
              </a:rPr>
              <a:t> </a:t>
            </a:r>
            <a:r>
              <a:rPr lang="hu-HU" sz="2000" dirty="0" err="1" smtClean="0">
                <a:solidFill>
                  <a:prstClr val="black"/>
                </a:solidFill>
                <a:sym typeface="Symbol" panose="05050102010706020507" pitchFamily="18" charset="2"/>
              </a:rPr>
              <a:t>rather</a:t>
            </a:r>
            <a:r>
              <a:rPr lang="hu-HU" sz="2000" dirty="0" smtClean="0">
                <a:solidFill>
                  <a:prstClr val="black"/>
                </a:solidFill>
                <a:sym typeface="Symbol" panose="05050102010706020507" pitchFamily="18" charset="2"/>
              </a:rPr>
              <a:t> </a:t>
            </a:r>
            <a:r>
              <a:rPr lang="hu-HU" sz="2000" dirty="0" err="1" smtClean="0">
                <a:solidFill>
                  <a:prstClr val="black"/>
                </a:solidFill>
                <a:sym typeface="Symbol" panose="05050102010706020507" pitchFamily="18" charset="2"/>
              </a:rPr>
              <a:t>complex</a:t>
            </a:r>
            <a:r>
              <a:rPr lang="hu-HU" sz="2000" dirty="0" smtClean="0">
                <a:solidFill>
                  <a:prstClr val="black"/>
                </a:solidFill>
                <a:sym typeface="Symbol" panose="05050102010706020507" pitchFamily="18" charset="2"/>
              </a:rPr>
              <a:t> </a:t>
            </a:r>
            <a:r>
              <a:rPr lang="hu-HU" sz="2000" dirty="0" err="1" smtClean="0">
                <a:solidFill>
                  <a:prstClr val="black"/>
                </a:solidFill>
                <a:sym typeface="Symbol" panose="05050102010706020507" pitchFamily="18" charset="2"/>
              </a:rPr>
              <a:t>effects</a:t>
            </a:r>
            <a:r>
              <a:rPr lang="hu-HU" sz="2000" dirty="0" smtClean="0">
                <a:solidFill>
                  <a:prstClr val="black"/>
                </a:solidFill>
                <a:sym typeface="Symbol" panose="05050102010706020507" pitchFamily="18" charset="2"/>
              </a:rPr>
              <a:t> </a:t>
            </a:r>
            <a:r>
              <a:rPr lang="hu-HU" sz="2000" dirty="0" err="1" smtClean="0">
                <a:solidFill>
                  <a:prstClr val="black"/>
                </a:solidFill>
                <a:sym typeface="Symbol" panose="05050102010706020507" pitchFamily="18" charset="2"/>
              </a:rPr>
              <a:t>but</a:t>
            </a:r>
            <a:r>
              <a:rPr lang="hu-HU" sz="2000" dirty="0" smtClean="0">
                <a:solidFill>
                  <a:prstClr val="black"/>
                </a:solidFill>
                <a:sym typeface="Symbol" panose="05050102010706020507" pitchFamily="18" charset="2"/>
              </a:rPr>
              <a:t> </a:t>
            </a:r>
            <a:r>
              <a:rPr lang="hu-HU" sz="2000" dirty="0" err="1" smtClean="0">
                <a:solidFill>
                  <a:prstClr val="black"/>
                </a:solidFill>
                <a:sym typeface="Symbol" panose="05050102010706020507" pitchFamily="18" charset="2"/>
              </a:rPr>
              <a:t>have</a:t>
            </a:r>
            <a:r>
              <a:rPr lang="hu-HU" sz="2000" dirty="0" smtClean="0">
                <a:solidFill>
                  <a:prstClr val="black"/>
                </a:solidFill>
                <a:sym typeface="Symbol" panose="05050102010706020507" pitchFamily="18" charset="2"/>
              </a:rPr>
              <a:t> </a:t>
            </a:r>
            <a:r>
              <a:rPr lang="hu-HU" sz="2000" dirty="0" err="1" smtClean="0">
                <a:solidFill>
                  <a:prstClr val="black"/>
                </a:solidFill>
                <a:sym typeface="Symbol" panose="05050102010706020507" pitchFamily="18" charset="2"/>
              </a:rPr>
              <a:t>to</a:t>
            </a:r>
            <a:r>
              <a:rPr lang="hu-HU" sz="2000" dirty="0" smtClean="0">
                <a:solidFill>
                  <a:prstClr val="black"/>
                </a:solidFill>
                <a:sym typeface="Symbol" panose="05050102010706020507" pitchFamily="18" charset="2"/>
              </a:rPr>
              <a:t> </a:t>
            </a:r>
            <a:r>
              <a:rPr lang="hu-HU" sz="2000" dirty="0" err="1" smtClean="0">
                <a:solidFill>
                  <a:prstClr val="black"/>
                </a:solidFill>
                <a:sym typeface="Symbol" panose="05050102010706020507" pitchFamily="18" charset="2"/>
              </a:rPr>
              <a:t>do</a:t>
            </a:r>
            <a:r>
              <a:rPr lang="hu-HU" sz="2000" dirty="0" smtClean="0">
                <a:solidFill>
                  <a:prstClr val="black"/>
                </a:solidFill>
                <a:sym typeface="Symbol" panose="05050102010706020507" pitchFamily="18" charset="2"/>
              </a:rPr>
              <a:t> it </a:t>
            </a:r>
            <a:r>
              <a:rPr lang="hu-HU" sz="2000" dirty="0" err="1" smtClean="0">
                <a:solidFill>
                  <a:prstClr val="black"/>
                </a:solidFill>
                <a:sym typeface="Symbol" panose="05050102010706020507" pitchFamily="18" charset="2"/>
              </a:rPr>
              <a:t>smart</a:t>
            </a:r>
            <a:endParaRPr lang="hu-HU" sz="2000" dirty="0">
              <a:solidFill>
                <a:prstClr val="black"/>
              </a:solidFill>
              <a:sym typeface="Symbol" panose="05050102010706020507" pitchFamily="18" charset="2"/>
            </a:endParaRPr>
          </a:p>
          <a:p>
            <a:endParaRPr lang="hu-HU" sz="2400" dirty="0" smtClean="0">
              <a:solidFill>
                <a:prstClr val="black"/>
              </a:solidFill>
              <a:sym typeface="Symbol" panose="05050102010706020507" pitchFamily="18" charset="2"/>
            </a:endParaRPr>
          </a:p>
          <a:p>
            <a:r>
              <a:rPr lang="hu-HU" sz="2400" dirty="0" smtClean="0">
                <a:solidFill>
                  <a:prstClr val="black"/>
                </a:solidFill>
                <a:sym typeface="Symbol" panose="05050102010706020507" pitchFamily="18" charset="2"/>
              </a:rPr>
              <a:t>Top mobile </a:t>
            </a:r>
            <a:r>
              <a:rPr lang="hu-HU" sz="2400" dirty="0" err="1" smtClean="0">
                <a:solidFill>
                  <a:prstClr val="black"/>
                </a:solidFill>
                <a:sym typeface="Symbol" panose="05050102010706020507" pitchFamily="18" charset="2"/>
              </a:rPr>
              <a:t>GPUs</a:t>
            </a:r>
            <a:r>
              <a:rPr lang="hu-HU" sz="2400" dirty="0" smtClean="0">
                <a:solidFill>
                  <a:prstClr val="black"/>
                </a:solidFill>
                <a:sym typeface="Symbol" panose="05050102010706020507" pitchFamily="18" charset="2"/>
              </a:rPr>
              <a:t>  100-500 </a:t>
            </a:r>
            <a:r>
              <a:rPr lang="hu-HU" sz="2400" dirty="0" err="1" smtClean="0">
                <a:solidFill>
                  <a:prstClr val="black"/>
                </a:solidFill>
                <a:sym typeface="Symbol" panose="05050102010706020507" pitchFamily="18" charset="2"/>
              </a:rPr>
              <a:t>Gflops</a:t>
            </a:r>
            <a:endParaRPr lang="hu-HU" sz="2400" dirty="0" smtClean="0">
              <a:solidFill>
                <a:prstClr val="black"/>
              </a:solidFill>
              <a:sym typeface="Symbol" panose="05050102010706020507" pitchFamily="18" charset="2"/>
            </a:endParaRPr>
          </a:p>
          <a:p>
            <a:pPr lvl="1"/>
            <a:r>
              <a:rPr lang="hu-HU" sz="2000" dirty="0" err="1" smtClean="0">
                <a:solidFill>
                  <a:prstClr val="black"/>
                </a:solidFill>
                <a:sym typeface="Symbol" panose="05050102010706020507" pitchFamily="18" charset="2"/>
              </a:rPr>
              <a:t>Mobiles</a:t>
            </a:r>
            <a:r>
              <a:rPr lang="hu-HU" sz="2000" dirty="0" smtClean="0">
                <a:solidFill>
                  <a:prstClr val="black"/>
                </a:solidFill>
                <a:sym typeface="Symbol" panose="05050102010706020507" pitchFamily="18" charset="2"/>
              </a:rPr>
              <a:t> </a:t>
            </a:r>
            <a:r>
              <a:rPr lang="hu-HU" sz="2000" dirty="0" err="1" smtClean="0">
                <a:solidFill>
                  <a:prstClr val="black"/>
                </a:solidFill>
                <a:sym typeface="Symbol" panose="05050102010706020507" pitchFamily="18" charset="2"/>
              </a:rPr>
              <a:t>are</a:t>
            </a:r>
            <a:r>
              <a:rPr lang="hu-HU" sz="2000" dirty="0" smtClean="0">
                <a:solidFill>
                  <a:prstClr val="black"/>
                </a:solidFill>
                <a:sym typeface="Symbol" panose="05050102010706020507" pitchFamily="18" charset="2"/>
              </a:rPr>
              <a:t> </a:t>
            </a:r>
            <a:r>
              <a:rPr lang="hu-HU" sz="2000" dirty="0" err="1" smtClean="0">
                <a:solidFill>
                  <a:prstClr val="black"/>
                </a:solidFill>
                <a:sym typeface="Symbol" panose="05050102010706020507" pitchFamily="18" charset="2"/>
              </a:rPr>
              <a:t>significantly</a:t>
            </a:r>
            <a:r>
              <a:rPr lang="hu-HU" sz="2000" dirty="0" smtClean="0">
                <a:solidFill>
                  <a:prstClr val="black"/>
                </a:solidFill>
                <a:sym typeface="Symbol" panose="05050102010706020507" pitchFamily="18" charset="2"/>
              </a:rPr>
              <a:t> </a:t>
            </a:r>
            <a:r>
              <a:rPr lang="hu-HU" sz="2000" dirty="0" err="1" smtClean="0">
                <a:solidFill>
                  <a:prstClr val="black"/>
                </a:solidFill>
                <a:sym typeface="Symbol" panose="05050102010706020507" pitchFamily="18" charset="2"/>
              </a:rPr>
              <a:t>slower</a:t>
            </a:r>
            <a:r>
              <a:rPr lang="hu-HU" sz="2000" dirty="0" smtClean="0">
                <a:solidFill>
                  <a:prstClr val="black"/>
                </a:solidFill>
                <a:sym typeface="Symbol" panose="05050102010706020507" pitchFamily="18" charset="2"/>
              </a:rPr>
              <a:t> </a:t>
            </a:r>
            <a:r>
              <a:rPr lang="hu-HU" sz="2000" dirty="0" err="1" smtClean="0">
                <a:solidFill>
                  <a:prstClr val="black"/>
                </a:solidFill>
                <a:sym typeface="Symbol" panose="05050102010706020507" pitchFamily="18" charset="2"/>
              </a:rPr>
              <a:t>but</a:t>
            </a:r>
            <a:r>
              <a:rPr lang="hu-HU" sz="2000" dirty="0" smtClean="0">
                <a:solidFill>
                  <a:prstClr val="black"/>
                </a:solidFill>
                <a:sym typeface="Symbol" panose="05050102010706020507" pitchFamily="18" charset="2"/>
              </a:rPr>
              <a:t> </a:t>
            </a:r>
            <a:r>
              <a:rPr lang="hu-HU" sz="2000" dirty="0" err="1" smtClean="0">
                <a:solidFill>
                  <a:prstClr val="black"/>
                </a:solidFill>
                <a:sym typeface="Symbol" panose="05050102010706020507" pitchFamily="18" charset="2"/>
              </a:rPr>
              <a:t>still</a:t>
            </a:r>
            <a:r>
              <a:rPr lang="hu-HU" sz="2000" dirty="0" smtClean="0">
                <a:solidFill>
                  <a:prstClr val="black"/>
                </a:solidFill>
                <a:sym typeface="Symbol" panose="05050102010706020507" pitchFamily="18" charset="2"/>
              </a:rPr>
              <a:t> </a:t>
            </a:r>
            <a:r>
              <a:rPr lang="hu-HU" sz="2000" dirty="0" err="1" smtClean="0">
                <a:solidFill>
                  <a:prstClr val="black"/>
                </a:solidFill>
                <a:sym typeface="Symbol" panose="05050102010706020507" pitchFamily="18" charset="2"/>
              </a:rPr>
              <a:t>can</a:t>
            </a:r>
            <a:r>
              <a:rPr lang="hu-HU" sz="2000" dirty="0" smtClean="0">
                <a:solidFill>
                  <a:prstClr val="black"/>
                </a:solidFill>
                <a:sym typeface="Symbol" panose="05050102010706020507" pitchFamily="18" charset="2"/>
              </a:rPr>
              <a:t> </a:t>
            </a:r>
            <a:r>
              <a:rPr lang="hu-HU" sz="2000" dirty="0" err="1" smtClean="0">
                <a:solidFill>
                  <a:prstClr val="black"/>
                </a:solidFill>
                <a:sym typeface="Symbol" panose="05050102010706020507" pitchFamily="18" charset="2"/>
              </a:rPr>
              <a:t>handle</a:t>
            </a:r>
            <a:r>
              <a:rPr lang="hu-HU" sz="2000" dirty="0" smtClean="0">
                <a:solidFill>
                  <a:prstClr val="black"/>
                </a:solidFill>
                <a:sym typeface="Symbol" panose="05050102010706020507" pitchFamily="18" charset="2"/>
              </a:rPr>
              <a:t> </a:t>
            </a:r>
            <a:r>
              <a:rPr lang="hu-HU" sz="2000" dirty="0" err="1" smtClean="0">
                <a:solidFill>
                  <a:prstClr val="black"/>
                </a:solidFill>
                <a:sym typeface="Symbol" panose="05050102010706020507" pitchFamily="18" charset="2"/>
              </a:rPr>
              <a:t>simpler</a:t>
            </a:r>
            <a:r>
              <a:rPr lang="hu-HU" sz="2000" dirty="0" smtClean="0">
                <a:solidFill>
                  <a:prstClr val="black"/>
                </a:solidFill>
                <a:sym typeface="Symbol" panose="05050102010706020507" pitchFamily="18" charset="2"/>
              </a:rPr>
              <a:t> </a:t>
            </a:r>
            <a:r>
              <a:rPr lang="hu-HU" sz="2000" dirty="0" err="1" smtClean="0">
                <a:solidFill>
                  <a:prstClr val="black"/>
                </a:solidFill>
                <a:sym typeface="Symbol" panose="05050102010706020507" pitchFamily="18" charset="2"/>
              </a:rPr>
              <a:t>effects</a:t>
            </a:r>
            <a:endParaRPr lang="hu-HU" sz="1600" dirty="0" smtClean="0"/>
          </a:p>
        </p:txBody>
      </p:sp>
    </p:spTree>
    <p:extLst>
      <p:ext uri="{BB962C8B-B14F-4D97-AF65-F5344CB8AC3E}">
        <p14:creationId xmlns:p14="http://schemas.microsoft.com/office/powerpoint/2010/main" val="65813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Precision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4"/>
            <a:ext cx="10770704" cy="4744141"/>
          </a:xfrm>
        </p:spPr>
        <p:txBody>
          <a:bodyPr>
            <a:normAutofit fontScale="92500" lnSpcReduction="10000"/>
          </a:bodyPr>
          <a:lstStyle/>
          <a:p>
            <a:r>
              <a:rPr lang="hu-HU" dirty="0" smtClean="0"/>
              <a:t>In </a:t>
            </a:r>
            <a:r>
              <a:rPr lang="hu-HU" dirty="0" err="1" smtClean="0"/>
              <a:t>regular</a:t>
            </a:r>
            <a:r>
              <a:rPr lang="hu-HU" dirty="0" smtClean="0"/>
              <a:t> image </a:t>
            </a:r>
            <a:r>
              <a:rPr lang="hu-HU" dirty="0" err="1" smtClean="0"/>
              <a:t>processing</a:t>
            </a:r>
            <a:r>
              <a:rPr lang="hu-HU" dirty="0" smtClean="0"/>
              <a:t> (</a:t>
            </a:r>
            <a:r>
              <a:rPr lang="hu-HU" dirty="0" err="1" smtClean="0"/>
              <a:t>not</a:t>
            </a:r>
            <a:r>
              <a:rPr lang="hu-HU" dirty="0" smtClean="0"/>
              <a:t> </a:t>
            </a:r>
            <a:r>
              <a:rPr lang="hu-HU" dirty="0" err="1" smtClean="0"/>
              <a:t>games</a:t>
            </a:r>
            <a:r>
              <a:rPr lang="hu-HU" dirty="0" smtClean="0"/>
              <a:t>) we </a:t>
            </a:r>
            <a:r>
              <a:rPr lang="hu-HU" dirty="0" err="1" smtClean="0"/>
              <a:t>use</a:t>
            </a:r>
            <a:r>
              <a:rPr lang="hu-HU" dirty="0" smtClean="0"/>
              <a:t> </a:t>
            </a:r>
            <a:r>
              <a:rPr lang="hu-HU" dirty="0" err="1" smtClean="0"/>
              <a:t>single</a:t>
            </a:r>
            <a:r>
              <a:rPr lang="hu-HU" dirty="0" smtClean="0"/>
              <a:t> 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 err="1" smtClean="0"/>
              <a:t>double</a:t>
            </a:r>
            <a:r>
              <a:rPr lang="hu-HU" dirty="0" smtClean="0"/>
              <a:t> </a:t>
            </a:r>
            <a:r>
              <a:rPr lang="hu-HU" dirty="0" err="1" smtClean="0"/>
              <a:t>precision</a:t>
            </a:r>
            <a:r>
              <a:rPr lang="hu-HU" dirty="0" smtClean="0"/>
              <a:t> </a:t>
            </a:r>
            <a:r>
              <a:rPr lang="hu-HU" dirty="0" err="1" smtClean="0"/>
              <a:t>variables</a:t>
            </a:r>
            <a:r>
              <a:rPr lang="hu-HU" dirty="0" smtClean="0"/>
              <a:t>: 4 </a:t>
            </a:r>
            <a:r>
              <a:rPr lang="hu-HU" dirty="0" err="1" smtClean="0"/>
              <a:t>or</a:t>
            </a:r>
            <a:r>
              <a:rPr lang="hu-HU" dirty="0" smtClean="0"/>
              <a:t> 8 </a:t>
            </a:r>
            <a:r>
              <a:rPr lang="hu-HU" dirty="0" err="1" smtClean="0"/>
              <a:t>bytes</a:t>
            </a:r>
            <a:r>
              <a:rPr lang="hu-HU" dirty="0" smtClean="0"/>
              <a:t> per </a:t>
            </a:r>
            <a:r>
              <a:rPr lang="hu-HU" dirty="0" err="1" smtClean="0"/>
              <a:t>color</a:t>
            </a:r>
            <a:r>
              <a:rPr lang="hu-HU" dirty="0" smtClean="0"/>
              <a:t> </a:t>
            </a:r>
            <a:r>
              <a:rPr lang="hu-HU" dirty="0" err="1" smtClean="0"/>
              <a:t>channel</a:t>
            </a:r>
            <a:r>
              <a:rPr lang="hu-HU" dirty="0" smtClean="0"/>
              <a:t>, </a:t>
            </a:r>
            <a:r>
              <a:rPr lang="hu-HU" dirty="0" err="1" smtClean="0"/>
              <a:t>so</a:t>
            </a:r>
            <a:r>
              <a:rPr lang="hu-HU" dirty="0" smtClean="0"/>
              <a:t> </a:t>
            </a:r>
            <a:r>
              <a:rPr lang="hu-HU" dirty="0" err="1" smtClean="0"/>
              <a:t>precision</a:t>
            </a:r>
            <a:r>
              <a:rPr lang="hu-HU" dirty="0" smtClean="0"/>
              <a:t> is </a:t>
            </a:r>
            <a:r>
              <a:rPr lang="hu-HU" dirty="0" err="1" smtClean="0"/>
              <a:t>usually</a:t>
            </a:r>
            <a:r>
              <a:rPr lang="hu-HU" dirty="0" smtClean="0"/>
              <a:t> </a:t>
            </a:r>
            <a:r>
              <a:rPr lang="hu-HU" dirty="0" err="1" smtClean="0"/>
              <a:t>not</a:t>
            </a:r>
            <a:r>
              <a:rPr lang="hu-HU" dirty="0" smtClean="0"/>
              <a:t> an </a:t>
            </a:r>
            <a:r>
              <a:rPr lang="hu-HU" dirty="0" err="1" smtClean="0"/>
              <a:t>issue</a:t>
            </a:r>
            <a:endParaRPr lang="hu-HU" dirty="0" smtClean="0"/>
          </a:p>
          <a:p>
            <a:r>
              <a:rPr lang="hu-HU" dirty="0" smtClean="0"/>
              <a:t>In </a:t>
            </a:r>
            <a:r>
              <a:rPr lang="hu-HU" dirty="0" err="1" smtClean="0"/>
              <a:t>shader</a:t>
            </a:r>
            <a:r>
              <a:rPr lang="hu-HU" dirty="0" smtClean="0"/>
              <a:t> </a:t>
            </a:r>
            <a:r>
              <a:rPr lang="hu-HU" dirty="0" err="1" smtClean="0"/>
              <a:t>programming</a:t>
            </a:r>
            <a:r>
              <a:rPr lang="hu-HU" dirty="0" smtClean="0"/>
              <a:t> (</a:t>
            </a:r>
            <a:r>
              <a:rPr lang="hu-HU" dirty="0" err="1" smtClean="0"/>
              <a:t>games</a:t>
            </a:r>
            <a:r>
              <a:rPr lang="hu-HU" dirty="0" smtClean="0"/>
              <a:t>), we </a:t>
            </a:r>
            <a:r>
              <a:rPr lang="hu-HU" dirty="0" err="1" smtClean="0"/>
              <a:t>may</a:t>
            </a:r>
            <a:r>
              <a:rPr lang="hu-HU" dirty="0" smtClean="0"/>
              <a:t> </a:t>
            </a:r>
            <a:r>
              <a:rPr lang="hu-HU" dirty="0" err="1" smtClean="0"/>
              <a:t>have</a:t>
            </a:r>
            <a:r>
              <a:rPr lang="hu-HU" dirty="0" smtClean="0"/>
              <a:t> </a:t>
            </a:r>
            <a:r>
              <a:rPr lang="hu-HU" dirty="0" err="1" smtClean="0"/>
              <a:t>problem</a:t>
            </a:r>
            <a:r>
              <a:rPr lang="hu-HU" dirty="0" smtClean="0"/>
              <a:t> in </a:t>
            </a:r>
            <a:r>
              <a:rPr lang="hu-HU" dirty="0" err="1" smtClean="0"/>
              <a:t>two</a:t>
            </a:r>
            <a:r>
              <a:rPr lang="hu-HU" dirty="0" smtClean="0"/>
              <a:t> </a:t>
            </a:r>
            <a:r>
              <a:rPr lang="hu-HU" dirty="0" err="1" smtClean="0"/>
              <a:t>places</a:t>
            </a:r>
            <a:endParaRPr lang="hu-HU" dirty="0" smtClean="0"/>
          </a:p>
          <a:p>
            <a:pPr lvl="1"/>
            <a:r>
              <a:rPr lang="hu-HU" dirty="0" err="1" smtClean="0"/>
              <a:t>Inside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r>
              <a:rPr lang="hu-HU" dirty="0" smtClean="0"/>
              <a:t>, </a:t>
            </a:r>
            <a:r>
              <a:rPr lang="hu-HU" dirty="0" err="1" smtClean="0"/>
              <a:t>when</a:t>
            </a:r>
            <a:r>
              <a:rPr lang="hu-HU" dirty="0" smtClean="0"/>
              <a:t> </a:t>
            </a:r>
            <a:r>
              <a:rPr lang="hu-HU" dirty="0" err="1" smtClean="0"/>
              <a:t>doing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computations</a:t>
            </a:r>
            <a:endParaRPr lang="hu-HU" dirty="0"/>
          </a:p>
          <a:p>
            <a:pPr lvl="2"/>
            <a:r>
              <a:rPr lang="hu-HU" dirty="0" smtClean="0"/>
              <a:t>OK, we </a:t>
            </a:r>
            <a:r>
              <a:rPr lang="hu-HU" dirty="0" err="1" smtClean="0"/>
              <a:t>can</a:t>
            </a:r>
            <a:r>
              <a:rPr lang="hu-HU" dirty="0" smtClean="0"/>
              <a:t> </a:t>
            </a:r>
            <a:r>
              <a:rPr lang="hu-HU" dirty="0" err="1" smtClean="0"/>
              <a:t>use</a:t>
            </a:r>
            <a:r>
              <a:rPr lang="hu-HU" dirty="0" smtClean="0"/>
              <a:t> </a:t>
            </a:r>
            <a:r>
              <a:rPr lang="hu-HU" dirty="0" err="1" smtClean="0"/>
              <a:t>float</a:t>
            </a:r>
            <a:r>
              <a:rPr lang="hu-HU" dirty="0" smtClean="0"/>
              <a:t> i.e. </a:t>
            </a:r>
            <a:r>
              <a:rPr lang="hu-HU" dirty="0" err="1" smtClean="0"/>
              <a:t>single</a:t>
            </a:r>
            <a:r>
              <a:rPr lang="hu-HU" dirty="0" smtClean="0"/>
              <a:t> </a:t>
            </a:r>
            <a:r>
              <a:rPr lang="hu-HU" dirty="0" err="1" smtClean="0"/>
              <a:t>precision</a:t>
            </a:r>
            <a:r>
              <a:rPr lang="hu-HU" dirty="0" smtClean="0"/>
              <a:t>, it is </a:t>
            </a:r>
            <a:r>
              <a:rPr lang="hu-HU" dirty="0" err="1" smtClean="0"/>
              <a:t>still</a:t>
            </a:r>
            <a:r>
              <a:rPr lang="hu-HU" dirty="0" smtClean="0"/>
              <a:t> </a:t>
            </a:r>
            <a:r>
              <a:rPr lang="hu-HU" dirty="0" err="1" smtClean="0"/>
              <a:t>fast</a:t>
            </a:r>
            <a:endParaRPr lang="hu-HU" dirty="0" smtClean="0"/>
          </a:p>
          <a:p>
            <a:pPr lvl="2"/>
            <a:r>
              <a:rPr lang="hu-HU" dirty="0" smtClean="0"/>
              <a:t>Old </a:t>
            </a:r>
            <a:r>
              <a:rPr lang="hu-HU" dirty="0" err="1" smtClean="0"/>
              <a:t>GPUs</a:t>
            </a:r>
            <a:r>
              <a:rPr lang="hu-HU" dirty="0" smtClean="0"/>
              <a:t> (</a:t>
            </a:r>
            <a:r>
              <a:rPr lang="hu-HU" dirty="0" err="1" smtClean="0"/>
              <a:t>around</a:t>
            </a:r>
            <a:r>
              <a:rPr lang="hu-HU" dirty="0" smtClean="0"/>
              <a:t> 10 </a:t>
            </a:r>
            <a:r>
              <a:rPr lang="hu-HU" dirty="0" err="1" smtClean="0"/>
              <a:t>years</a:t>
            </a:r>
            <a:r>
              <a:rPr lang="hu-HU" dirty="0" smtClean="0"/>
              <a:t> </a:t>
            </a:r>
            <a:r>
              <a:rPr lang="hu-HU" dirty="0" err="1" smtClean="0"/>
              <a:t>ago</a:t>
            </a:r>
            <a:r>
              <a:rPr lang="hu-HU" dirty="0" smtClean="0"/>
              <a:t>) had </a:t>
            </a:r>
            <a:r>
              <a:rPr lang="hu-HU" dirty="0" err="1" smtClean="0"/>
              <a:t>precision</a:t>
            </a:r>
            <a:r>
              <a:rPr lang="hu-HU" dirty="0" smtClean="0"/>
              <a:t> </a:t>
            </a:r>
            <a:r>
              <a:rPr lang="hu-HU" dirty="0" err="1" smtClean="0"/>
              <a:t>issues</a:t>
            </a:r>
            <a:r>
              <a:rPr lang="hu-HU" dirty="0" smtClean="0"/>
              <a:t> 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float</a:t>
            </a:r>
            <a:r>
              <a:rPr lang="hu-HU" dirty="0" smtClean="0"/>
              <a:t>, </a:t>
            </a:r>
            <a:r>
              <a:rPr lang="hu-HU" dirty="0" err="1" smtClean="0"/>
              <a:t>nowadays</a:t>
            </a:r>
            <a:r>
              <a:rPr lang="hu-HU" dirty="0" smtClean="0"/>
              <a:t> </a:t>
            </a:r>
            <a:r>
              <a:rPr lang="hu-HU" dirty="0" err="1" smtClean="0"/>
              <a:t>they</a:t>
            </a:r>
            <a:r>
              <a:rPr lang="hu-HU" dirty="0" smtClean="0"/>
              <a:t> </a:t>
            </a:r>
            <a:r>
              <a:rPr lang="hu-HU" dirty="0" err="1" smtClean="0"/>
              <a:t>follow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IEEE 754 </a:t>
            </a:r>
            <a:r>
              <a:rPr lang="hu-HU" dirty="0" err="1" smtClean="0"/>
              <a:t>float</a:t>
            </a:r>
            <a:r>
              <a:rPr lang="hu-HU" dirty="0" smtClean="0"/>
              <a:t> standard. Latest </a:t>
            </a:r>
            <a:r>
              <a:rPr lang="hu-HU" dirty="0" err="1" smtClean="0"/>
              <a:t>GPUs</a:t>
            </a:r>
            <a:r>
              <a:rPr lang="hu-HU" dirty="0" smtClean="0"/>
              <a:t> </a:t>
            </a:r>
            <a:r>
              <a:rPr lang="hu-HU" dirty="0" err="1" smtClean="0"/>
              <a:t>also</a:t>
            </a:r>
            <a:r>
              <a:rPr lang="hu-HU" dirty="0" smtClean="0"/>
              <a:t> </a:t>
            </a:r>
            <a:r>
              <a:rPr lang="hu-HU" dirty="0" err="1" smtClean="0"/>
              <a:t>support</a:t>
            </a:r>
            <a:r>
              <a:rPr lang="hu-HU" dirty="0" smtClean="0"/>
              <a:t> </a:t>
            </a:r>
            <a:r>
              <a:rPr lang="hu-HU" dirty="0" err="1" smtClean="0"/>
              <a:t>double</a:t>
            </a:r>
            <a:r>
              <a:rPr lang="hu-HU" dirty="0" smtClean="0"/>
              <a:t> </a:t>
            </a:r>
            <a:r>
              <a:rPr lang="hu-HU" dirty="0" err="1" smtClean="0"/>
              <a:t>precision</a:t>
            </a:r>
            <a:r>
              <a:rPr lang="hu-HU" dirty="0" smtClean="0"/>
              <a:t>.</a:t>
            </a:r>
          </a:p>
          <a:p>
            <a:pPr lvl="1"/>
            <a:r>
              <a:rPr lang="hu-HU" dirty="0" err="1" smtClean="0"/>
              <a:t>When</a:t>
            </a:r>
            <a:r>
              <a:rPr lang="hu-HU" dirty="0" smtClean="0"/>
              <a:t> saving </a:t>
            </a:r>
            <a:r>
              <a:rPr lang="hu-HU" dirty="0" err="1" smtClean="0"/>
              <a:t>intermediate</a:t>
            </a:r>
            <a:r>
              <a:rPr lang="hu-HU" dirty="0" smtClean="0"/>
              <a:t> </a:t>
            </a:r>
            <a:r>
              <a:rPr lang="hu-HU" dirty="0" err="1" smtClean="0"/>
              <a:t>results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textures</a:t>
            </a:r>
            <a:endParaRPr lang="hu-HU" dirty="0" smtClean="0"/>
          </a:p>
          <a:p>
            <a:pPr lvl="2"/>
            <a:r>
              <a:rPr lang="hu-HU" dirty="0" smtClean="0"/>
              <a:t>In </a:t>
            </a:r>
            <a:r>
              <a:rPr lang="hu-HU" dirty="0" err="1" smtClean="0"/>
              <a:t>shader</a:t>
            </a:r>
            <a:r>
              <a:rPr lang="hu-HU" dirty="0" smtClean="0"/>
              <a:t> </a:t>
            </a:r>
            <a:r>
              <a:rPr lang="hu-HU" dirty="0" err="1" smtClean="0"/>
              <a:t>programming</a:t>
            </a:r>
            <a:r>
              <a:rPr lang="hu-HU" dirty="0" smtClean="0"/>
              <a:t>, </a:t>
            </a:r>
            <a:r>
              <a:rPr lang="hu-HU" dirty="0" err="1" smtClean="0"/>
              <a:t>the</a:t>
            </a:r>
            <a:r>
              <a:rPr lang="hu-HU" dirty="0" smtClean="0"/>
              <a:t> standard </a:t>
            </a:r>
            <a:r>
              <a:rPr lang="hu-HU" dirty="0" err="1" smtClean="0"/>
              <a:t>texture</a:t>
            </a:r>
            <a:r>
              <a:rPr lang="hu-HU" dirty="0" smtClean="0"/>
              <a:t> </a:t>
            </a:r>
            <a:r>
              <a:rPr lang="hu-HU" dirty="0" err="1" smtClean="0"/>
              <a:t>format</a:t>
            </a:r>
            <a:r>
              <a:rPr lang="hu-HU" dirty="0" smtClean="0"/>
              <a:t> is 1 byte/</a:t>
            </a:r>
            <a:r>
              <a:rPr lang="hu-HU" dirty="0" err="1" smtClean="0"/>
              <a:t>channel</a:t>
            </a:r>
            <a:endParaRPr lang="hu-HU" dirty="0" smtClean="0"/>
          </a:p>
          <a:p>
            <a:pPr lvl="2"/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docs.unity3d.com/ScriptReference/RenderTextureFormat.Default.html</a:t>
            </a:r>
            <a:endParaRPr lang="hu-HU" dirty="0" smtClean="0"/>
          </a:p>
          <a:p>
            <a:pPr lvl="3"/>
            <a:r>
              <a:rPr lang="hu-HU" dirty="0" smtClean="0"/>
              <a:t>”</a:t>
            </a:r>
            <a:r>
              <a:rPr lang="en-US" dirty="0" smtClean="0"/>
              <a:t>Typically </a:t>
            </a:r>
            <a:r>
              <a:rPr lang="en-US" dirty="0"/>
              <a:t>this is </a:t>
            </a:r>
            <a:r>
              <a:rPr lang="en-US" u="sng" dirty="0">
                <a:hlinkClick r:id="rId3"/>
              </a:rPr>
              <a:t>ARGB32</a:t>
            </a:r>
            <a:r>
              <a:rPr lang="en-US" dirty="0"/>
              <a:t> format</a:t>
            </a:r>
            <a:r>
              <a:rPr lang="en-US" dirty="0" smtClean="0"/>
              <a:t>.</a:t>
            </a:r>
            <a:r>
              <a:rPr lang="hu-HU" dirty="0" smtClean="0"/>
              <a:t>” (</a:t>
            </a:r>
            <a:r>
              <a:rPr lang="hu-HU" dirty="0" err="1" smtClean="0"/>
              <a:t>meaning</a:t>
            </a:r>
            <a:r>
              <a:rPr lang="hu-HU" dirty="0" smtClean="0"/>
              <a:t>: 32 </a:t>
            </a:r>
            <a:r>
              <a:rPr lang="hu-HU" dirty="0" err="1" smtClean="0"/>
              <a:t>bits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4 </a:t>
            </a:r>
            <a:r>
              <a:rPr lang="hu-HU" dirty="0" err="1" smtClean="0"/>
              <a:t>channels</a:t>
            </a:r>
            <a:r>
              <a:rPr lang="hu-HU" dirty="0" smtClean="0"/>
              <a:t> = 1 byte / </a:t>
            </a:r>
            <a:r>
              <a:rPr lang="hu-HU" dirty="0" err="1" smtClean="0"/>
              <a:t>channel</a:t>
            </a:r>
            <a:r>
              <a:rPr lang="hu-HU" dirty="0" smtClean="0"/>
              <a:t>)</a:t>
            </a:r>
          </a:p>
          <a:p>
            <a:pPr lvl="2"/>
            <a:r>
              <a:rPr lang="hu-HU" dirty="0"/>
              <a:t>We </a:t>
            </a:r>
            <a:r>
              <a:rPr lang="hu-HU" dirty="0" err="1"/>
              <a:t>have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be </a:t>
            </a:r>
            <a:r>
              <a:rPr lang="hu-HU" dirty="0" err="1"/>
              <a:t>careful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this</a:t>
            </a:r>
            <a:r>
              <a:rPr lang="hu-HU" dirty="0"/>
              <a:t> </a:t>
            </a:r>
            <a:r>
              <a:rPr lang="hu-HU" dirty="0" err="1"/>
              <a:t>one</a:t>
            </a:r>
            <a:r>
              <a:rPr lang="hu-HU" dirty="0"/>
              <a:t> and </a:t>
            </a:r>
            <a:r>
              <a:rPr lang="hu-HU" dirty="0" err="1"/>
              <a:t>use</a:t>
            </a:r>
            <a:r>
              <a:rPr lang="hu-HU" dirty="0"/>
              <a:t> </a:t>
            </a:r>
            <a:r>
              <a:rPr lang="hu-HU" dirty="0" err="1"/>
              <a:t>high</a:t>
            </a:r>
            <a:r>
              <a:rPr lang="hu-HU" dirty="0"/>
              <a:t> </a:t>
            </a:r>
            <a:r>
              <a:rPr lang="hu-HU" dirty="0" err="1"/>
              <a:t>precision</a:t>
            </a:r>
            <a:r>
              <a:rPr lang="hu-HU" dirty="0"/>
              <a:t> </a:t>
            </a:r>
            <a:r>
              <a:rPr lang="hu-HU" dirty="0" err="1"/>
              <a:t>textures</a:t>
            </a:r>
            <a:r>
              <a:rPr lang="hu-HU" dirty="0"/>
              <a:t> </a:t>
            </a:r>
            <a:r>
              <a:rPr lang="hu-HU" dirty="0" err="1"/>
              <a:t>when</a:t>
            </a:r>
            <a:r>
              <a:rPr lang="hu-HU" dirty="0"/>
              <a:t> </a:t>
            </a:r>
            <a:r>
              <a:rPr lang="hu-HU" dirty="0" err="1" smtClean="0"/>
              <a:t>necessary</a:t>
            </a:r>
            <a:r>
              <a:rPr lang="hu-HU" dirty="0" smtClean="0"/>
              <a:t>!</a:t>
            </a:r>
          </a:p>
          <a:p>
            <a:pPr lvl="2"/>
            <a:r>
              <a:rPr lang="hu-HU" dirty="0" err="1" smtClean="0"/>
              <a:t>Unity</a:t>
            </a:r>
            <a:r>
              <a:rPr lang="hu-HU" dirty="0" smtClean="0"/>
              <a:t> </a:t>
            </a:r>
            <a:r>
              <a:rPr lang="hu-HU" dirty="0" err="1" smtClean="0"/>
              <a:t>allows</a:t>
            </a:r>
            <a:r>
              <a:rPr lang="hu-HU" dirty="0" smtClean="0"/>
              <a:t> </a:t>
            </a:r>
            <a:r>
              <a:rPr lang="hu-HU" dirty="0" err="1" smtClean="0"/>
              <a:t>high</a:t>
            </a:r>
            <a:r>
              <a:rPr lang="hu-HU" dirty="0" smtClean="0"/>
              <a:t> </a:t>
            </a:r>
            <a:r>
              <a:rPr lang="hu-HU" dirty="0" err="1" smtClean="0"/>
              <a:t>precision</a:t>
            </a:r>
            <a:r>
              <a:rPr lang="hu-HU" dirty="0" smtClean="0"/>
              <a:t> </a:t>
            </a:r>
            <a:r>
              <a:rPr lang="hu-HU" dirty="0" err="1" smtClean="0"/>
              <a:t>textures</a:t>
            </a:r>
            <a:r>
              <a:rPr lang="hu-HU" dirty="0" smtClean="0"/>
              <a:t>: </a:t>
            </a:r>
            <a:r>
              <a:rPr lang="hu-HU" dirty="0" err="1" smtClean="0"/>
              <a:t>RenderTextureFormat.DefaultHDR</a:t>
            </a:r>
            <a:r>
              <a:rPr lang="hu-HU" dirty="0" smtClean="0"/>
              <a:t> (2 </a:t>
            </a:r>
            <a:r>
              <a:rPr lang="hu-HU" dirty="0" err="1" smtClean="0"/>
              <a:t>or</a:t>
            </a:r>
            <a:r>
              <a:rPr lang="hu-HU" dirty="0" smtClean="0"/>
              <a:t> 4 </a:t>
            </a:r>
            <a:r>
              <a:rPr lang="hu-HU" dirty="0" err="1" smtClean="0"/>
              <a:t>bytes</a:t>
            </a:r>
            <a:r>
              <a:rPr lang="hu-HU" dirty="0" smtClean="0"/>
              <a:t>/</a:t>
            </a:r>
            <a:r>
              <a:rPr lang="hu-HU" dirty="0" err="1" smtClean="0"/>
              <a:t>channel</a:t>
            </a:r>
            <a:r>
              <a:rPr lang="hu-HU" dirty="0" smtClean="0"/>
              <a:t>)</a:t>
            </a:r>
          </a:p>
          <a:p>
            <a:pPr lvl="2"/>
            <a:r>
              <a:rPr lang="hu-HU" dirty="0" err="1" smtClean="0"/>
              <a:t>Some</a:t>
            </a:r>
            <a:r>
              <a:rPr lang="hu-HU" dirty="0" smtClean="0"/>
              <a:t> </a:t>
            </a:r>
            <a:r>
              <a:rPr lang="hu-HU" dirty="0" err="1" smtClean="0"/>
              <a:t>older</a:t>
            </a:r>
            <a:r>
              <a:rPr lang="hu-HU" dirty="0" smtClean="0"/>
              <a:t> mobile </a:t>
            </a:r>
            <a:r>
              <a:rPr lang="hu-HU" dirty="0" err="1" smtClean="0"/>
              <a:t>phones</a:t>
            </a:r>
            <a:r>
              <a:rPr lang="hu-HU" dirty="0" smtClean="0"/>
              <a:t> </a:t>
            </a:r>
            <a:r>
              <a:rPr lang="hu-HU" dirty="0" err="1" smtClean="0"/>
              <a:t>do</a:t>
            </a:r>
            <a:r>
              <a:rPr lang="hu-HU" dirty="0" smtClean="0"/>
              <a:t> </a:t>
            </a:r>
            <a:r>
              <a:rPr lang="hu-HU" dirty="0" err="1" smtClean="0"/>
              <a:t>not</a:t>
            </a:r>
            <a:r>
              <a:rPr lang="hu-HU" dirty="0" smtClean="0"/>
              <a:t> </a:t>
            </a:r>
            <a:r>
              <a:rPr lang="hu-HU" dirty="0" err="1" smtClean="0"/>
              <a:t>support</a:t>
            </a:r>
            <a:r>
              <a:rPr lang="hu-HU" dirty="0" smtClean="0"/>
              <a:t> </a:t>
            </a:r>
            <a:r>
              <a:rPr lang="hu-HU" dirty="0" err="1" smtClean="0"/>
              <a:t>floating</a:t>
            </a:r>
            <a:r>
              <a:rPr lang="hu-HU" dirty="0" smtClean="0"/>
              <a:t> </a:t>
            </a:r>
            <a:r>
              <a:rPr lang="hu-HU" dirty="0" err="1" smtClean="0"/>
              <a:t>point</a:t>
            </a:r>
            <a:r>
              <a:rPr lang="hu-HU" dirty="0" smtClean="0"/>
              <a:t> </a:t>
            </a:r>
            <a:r>
              <a:rPr lang="hu-HU" dirty="0" err="1" smtClean="0"/>
              <a:t>textures</a:t>
            </a:r>
            <a:r>
              <a:rPr lang="hu-HU" dirty="0" smtClean="0"/>
              <a:t> </a:t>
            </a:r>
            <a:r>
              <a:rPr lang="hu-HU" dirty="0" err="1" smtClean="0"/>
              <a:t>at</a:t>
            </a:r>
            <a:r>
              <a:rPr lang="hu-HU" dirty="0" smtClean="0"/>
              <a:t> </a:t>
            </a:r>
            <a:r>
              <a:rPr lang="hu-HU" dirty="0" err="1" smtClean="0"/>
              <a:t>all</a:t>
            </a:r>
            <a:r>
              <a:rPr lang="hu-HU" dirty="0" smtClean="0"/>
              <a:t>!</a:t>
            </a:r>
          </a:p>
          <a:p>
            <a:pPr lvl="2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9178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Object</a:t>
            </a:r>
            <a:r>
              <a:rPr lang="hu-HU" dirty="0" smtClean="0"/>
              <a:t> </a:t>
            </a:r>
            <a:r>
              <a:rPr lang="hu-HU" dirty="0" err="1" smtClean="0"/>
              <a:t>vs</a:t>
            </a:r>
            <a:r>
              <a:rPr lang="hu-HU" dirty="0" smtClean="0"/>
              <a:t> image </a:t>
            </a:r>
            <a:r>
              <a:rPr lang="hu-HU" dirty="0" err="1" smtClean="0"/>
              <a:t>space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5"/>
            <a:ext cx="6359769" cy="4715852"/>
          </a:xfrm>
        </p:spPr>
        <p:txBody>
          <a:bodyPr>
            <a:normAutofit/>
          </a:bodyPr>
          <a:lstStyle/>
          <a:p>
            <a:r>
              <a:rPr lang="hu-HU" dirty="0" smtClean="0"/>
              <a:t>Image-</a:t>
            </a:r>
            <a:r>
              <a:rPr lang="hu-HU" dirty="0" err="1" smtClean="0"/>
              <a:t>space</a:t>
            </a:r>
            <a:endParaRPr lang="hu-HU" dirty="0" smtClean="0"/>
          </a:p>
          <a:p>
            <a:pPr lvl="1"/>
            <a:r>
              <a:rPr lang="hu-HU" dirty="0" smtClean="0"/>
              <a:t>The </a:t>
            </a:r>
            <a:r>
              <a:rPr lang="hu-HU" dirty="0" err="1" smtClean="0"/>
              <a:t>rendering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b="1" dirty="0" smtClean="0"/>
              <a:t>camera is </a:t>
            </a:r>
            <a:r>
              <a:rPr lang="hu-HU" b="1" dirty="0" err="1" smtClean="0"/>
              <a:t>stylized</a:t>
            </a:r>
            <a:endParaRPr lang="hu-HU" b="1" dirty="0" smtClean="0"/>
          </a:p>
          <a:p>
            <a:pPr lvl="2"/>
            <a:r>
              <a:rPr lang="hu-HU" dirty="0" err="1" smtClean="0"/>
              <a:t>Can</a:t>
            </a:r>
            <a:r>
              <a:rPr lang="hu-HU" dirty="0" smtClean="0"/>
              <a:t> be </a:t>
            </a:r>
            <a:r>
              <a:rPr lang="hu-HU" dirty="0" err="1" smtClean="0"/>
              <a:t>considered</a:t>
            </a:r>
            <a:r>
              <a:rPr lang="hu-HU" dirty="0" smtClean="0"/>
              <a:t> </a:t>
            </a:r>
            <a:r>
              <a:rPr lang="hu-HU" dirty="0" err="1" smtClean="0"/>
              <a:t>as</a:t>
            </a:r>
            <a:r>
              <a:rPr lang="hu-HU" dirty="0" smtClean="0"/>
              <a:t> </a:t>
            </a:r>
            <a:r>
              <a:rPr lang="hu-HU" dirty="0" err="1" smtClean="0"/>
              <a:t>watching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scene</a:t>
            </a:r>
            <a:r>
              <a:rPr lang="hu-HU" dirty="0" smtClean="0"/>
              <a:t> </a:t>
            </a:r>
            <a:r>
              <a:rPr lang="hu-HU" dirty="0" err="1" smtClean="0"/>
              <a:t>through</a:t>
            </a:r>
            <a:r>
              <a:rPr lang="hu-HU" dirty="0" smtClean="0"/>
              <a:t> non-</a:t>
            </a:r>
            <a:r>
              <a:rPr lang="hu-HU" dirty="0" err="1" smtClean="0"/>
              <a:t>photorealistic</a:t>
            </a:r>
            <a:r>
              <a:rPr lang="hu-HU" dirty="0" smtClean="0"/>
              <a:t> </a:t>
            </a:r>
            <a:r>
              <a:rPr lang="hu-HU" dirty="0" err="1" smtClean="0"/>
              <a:t>glasses</a:t>
            </a:r>
            <a:r>
              <a:rPr lang="hu-HU" dirty="0" smtClean="0"/>
              <a:t> / camera</a:t>
            </a:r>
          </a:p>
          <a:p>
            <a:pPr lvl="1"/>
            <a:r>
              <a:rPr lang="hu-HU" dirty="0" err="1" smtClean="0"/>
              <a:t>Objects</a:t>
            </a:r>
            <a:r>
              <a:rPr lang="hu-HU" dirty="0" smtClean="0"/>
              <a:t> </a:t>
            </a:r>
            <a:r>
              <a:rPr lang="hu-HU" dirty="0" err="1" smtClean="0"/>
              <a:t>have</a:t>
            </a:r>
            <a:r>
              <a:rPr lang="hu-HU" dirty="0" smtClean="0"/>
              <a:t> a </a:t>
            </a:r>
            <a:r>
              <a:rPr lang="hu-HU" dirty="0" err="1" smtClean="0"/>
              <a:t>coherent</a:t>
            </a:r>
            <a:r>
              <a:rPr lang="hu-HU" dirty="0" smtClean="0"/>
              <a:t> </a:t>
            </a:r>
            <a:r>
              <a:rPr lang="hu-HU" dirty="0" err="1" smtClean="0"/>
              <a:t>style</a:t>
            </a:r>
            <a:endParaRPr lang="hu-HU" dirty="0"/>
          </a:p>
          <a:p>
            <a:pPr lvl="2"/>
            <a:r>
              <a:rPr lang="hu-HU" dirty="0" err="1" smtClean="0"/>
              <a:t>Still</a:t>
            </a:r>
            <a:r>
              <a:rPr lang="hu-HU" dirty="0" smtClean="0"/>
              <a:t> </a:t>
            </a:r>
            <a:r>
              <a:rPr lang="hu-HU" dirty="0" err="1" smtClean="0"/>
              <a:t>possible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assign</a:t>
            </a:r>
            <a:r>
              <a:rPr lang="hu-HU" dirty="0" smtClean="0"/>
              <a:t> </a:t>
            </a:r>
            <a:r>
              <a:rPr lang="hu-HU" dirty="0" err="1" smtClean="0"/>
              <a:t>different</a:t>
            </a:r>
            <a:r>
              <a:rPr lang="hu-HU" dirty="0" smtClean="0"/>
              <a:t> </a:t>
            </a:r>
            <a:r>
              <a:rPr lang="hu-HU" dirty="0" err="1" smtClean="0"/>
              <a:t>visual</a:t>
            </a:r>
            <a:r>
              <a:rPr lang="hu-HU" dirty="0" smtClean="0"/>
              <a:t> </a:t>
            </a:r>
            <a:r>
              <a:rPr lang="hu-HU" dirty="0" err="1" smtClean="0"/>
              <a:t>style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objects</a:t>
            </a:r>
            <a:r>
              <a:rPr lang="hu-HU" dirty="0" smtClean="0"/>
              <a:t>, </a:t>
            </a:r>
            <a:r>
              <a:rPr lang="hu-HU" dirty="0" err="1" smtClean="0"/>
              <a:t>but</a:t>
            </a:r>
            <a:r>
              <a:rPr lang="hu-HU" dirty="0"/>
              <a:t> </a:t>
            </a:r>
            <a:r>
              <a:rPr lang="hu-HU" dirty="0" smtClean="0"/>
              <a:t>more </a:t>
            </a:r>
            <a:r>
              <a:rPr lang="hu-HU" dirty="0" err="1" smtClean="0"/>
              <a:t>complicated</a:t>
            </a:r>
            <a:endParaRPr lang="hu-HU" dirty="0" smtClean="0"/>
          </a:p>
          <a:p>
            <a:pPr lvl="1"/>
            <a:r>
              <a:rPr lang="hu-HU" dirty="0" err="1" smtClean="0"/>
              <a:t>Very</a:t>
            </a:r>
            <a:r>
              <a:rPr lang="hu-HU" dirty="0" smtClean="0"/>
              <a:t> </a:t>
            </a:r>
            <a:r>
              <a:rPr lang="hu-HU" dirty="0" err="1" smtClean="0"/>
              <a:t>easy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replace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style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scene</a:t>
            </a:r>
            <a:endParaRPr lang="hu-HU" dirty="0" smtClean="0"/>
          </a:p>
          <a:p>
            <a:pPr lvl="2"/>
            <a:r>
              <a:rPr lang="hu-HU" dirty="0" err="1" smtClean="0"/>
              <a:t>Unity</a:t>
            </a:r>
            <a:r>
              <a:rPr lang="hu-HU" dirty="0" smtClean="0"/>
              <a:t>: </a:t>
            </a:r>
            <a:r>
              <a:rPr lang="hu-HU" dirty="0" err="1" smtClean="0"/>
              <a:t>just</a:t>
            </a:r>
            <a:r>
              <a:rPr lang="hu-HU" dirty="0" smtClean="0"/>
              <a:t> </a:t>
            </a:r>
            <a:r>
              <a:rPr lang="hu-HU" dirty="0" err="1" smtClean="0"/>
              <a:t>replace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post </a:t>
            </a:r>
            <a:r>
              <a:rPr lang="hu-HU" dirty="0" err="1" smtClean="0"/>
              <a:t>processing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main camera, it </a:t>
            </a:r>
            <a:r>
              <a:rPr lang="hu-HU" dirty="0" err="1" smtClean="0"/>
              <a:t>takes</a:t>
            </a:r>
            <a:r>
              <a:rPr lang="hu-HU" dirty="0" smtClean="0"/>
              <a:t> a </a:t>
            </a:r>
            <a:r>
              <a:rPr lang="hu-HU" dirty="0" err="1" smtClean="0"/>
              <a:t>few</a:t>
            </a:r>
            <a:r>
              <a:rPr lang="hu-HU" dirty="0" smtClean="0"/>
              <a:t> </a:t>
            </a:r>
            <a:r>
              <a:rPr lang="hu-HU" dirty="0" err="1" smtClean="0"/>
              <a:t>seconds</a:t>
            </a:r>
            <a:endParaRPr lang="hu-HU" dirty="0" smtClean="0"/>
          </a:p>
          <a:p>
            <a:pPr lvl="1"/>
            <a:r>
              <a:rPr lang="hu-HU" dirty="0" smtClean="0"/>
              <a:t>Limited </a:t>
            </a:r>
            <a:r>
              <a:rPr lang="hu-HU" dirty="0" err="1" smtClean="0"/>
              <a:t>or</a:t>
            </a:r>
            <a:r>
              <a:rPr lang="hu-HU" dirty="0" smtClean="0"/>
              <a:t> no </a:t>
            </a:r>
            <a:r>
              <a:rPr lang="hu-HU" dirty="0" err="1" smtClean="0"/>
              <a:t>information</a:t>
            </a:r>
            <a:r>
              <a:rPr lang="hu-HU" dirty="0" smtClean="0"/>
              <a:t> is </a:t>
            </a:r>
            <a:r>
              <a:rPr lang="hu-HU" dirty="0" err="1" smtClean="0"/>
              <a:t>available</a:t>
            </a:r>
            <a:r>
              <a:rPr lang="hu-HU" dirty="0" smtClean="0"/>
              <a:t> </a:t>
            </a:r>
            <a:r>
              <a:rPr lang="hu-HU" dirty="0" err="1" smtClean="0"/>
              <a:t>about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scene</a:t>
            </a:r>
            <a:r>
              <a:rPr lang="hu-HU" dirty="0" smtClean="0"/>
              <a:t> </a:t>
            </a:r>
            <a:r>
              <a:rPr lang="hu-HU" dirty="0" err="1" smtClean="0"/>
              <a:t>geometry</a:t>
            </a:r>
            <a:r>
              <a:rPr lang="hu-HU" dirty="0" smtClean="0"/>
              <a:t> and </a:t>
            </a:r>
            <a:r>
              <a:rPr lang="hu-HU" dirty="0" err="1" smtClean="0"/>
              <a:t>material</a:t>
            </a:r>
            <a:r>
              <a:rPr lang="hu-HU" dirty="0" smtClean="0"/>
              <a:t> </a:t>
            </a:r>
            <a:r>
              <a:rPr lang="hu-HU" dirty="0" err="1" smtClean="0"/>
              <a:t>properties</a:t>
            </a:r>
            <a:endParaRPr lang="hu-HU" dirty="0"/>
          </a:p>
          <a:p>
            <a:pPr lvl="2"/>
            <a:endParaRPr lang="hu-HU" dirty="0" smtClean="0"/>
          </a:p>
          <a:p>
            <a:pPr lvl="1"/>
            <a:endParaRPr lang="en-US" dirty="0"/>
          </a:p>
        </p:txBody>
      </p:sp>
      <p:pic>
        <p:nvPicPr>
          <p:cNvPr id="4098" name="Picture 2" descr="KÃ©ptalÃ¡lat a kÃ¶vetkezÅre: âcolorful glasses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369" y="1825625"/>
            <a:ext cx="4146386" cy="310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7350370" y="4935415"/>
            <a:ext cx="44782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https://medium.com/@</a:t>
            </a:r>
            <a:r>
              <a:rPr lang="en-US" sz="1000" dirty="0" smtClean="0"/>
              <a:t>keshadeveloper/looking-at-the-world-through-colorful-</a:t>
            </a:r>
            <a:endParaRPr lang="hu-HU" sz="1000" dirty="0" smtClean="0"/>
          </a:p>
          <a:p>
            <a:r>
              <a:rPr lang="en-US" sz="1000" dirty="0" smtClean="0"/>
              <a:t>glasses-115784f8e9b0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7160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Precision</a:t>
            </a:r>
            <a:r>
              <a:rPr lang="hu-HU" dirty="0" smtClean="0"/>
              <a:t> – </a:t>
            </a:r>
            <a:r>
              <a:rPr lang="hu-HU" dirty="0" err="1" smtClean="0"/>
              <a:t>Dynamic</a:t>
            </a:r>
            <a:r>
              <a:rPr lang="hu-HU" dirty="0" smtClean="0"/>
              <a:t> </a:t>
            </a:r>
            <a:r>
              <a:rPr lang="hu-HU" dirty="0" err="1" smtClean="0"/>
              <a:t>range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4"/>
            <a:ext cx="6685722" cy="4744141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hu-HU" dirty="0" err="1" smtClean="0"/>
              <a:t>Historically</a:t>
            </a:r>
            <a:r>
              <a:rPr lang="hu-HU" dirty="0" smtClean="0"/>
              <a:t>, </a:t>
            </a:r>
            <a:r>
              <a:rPr lang="hu-HU" dirty="0" err="1" smtClean="0"/>
              <a:t>high-precision</a:t>
            </a:r>
            <a:r>
              <a:rPr lang="hu-HU" dirty="0" smtClean="0"/>
              <a:t> </a:t>
            </a:r>
            <a:r>
              <a:rPr lang="hu-HU" dirty="0" err="1" smtClean="0"/>
              <a:t>textures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called</a:t>
            </a:r>
            <a:r>
              <a:rPr lang="hu-HU" dirty="0" smtClean="0"/>
              <a:t> HDR (</a:t>
            </a:r>
            <a:r>
              <a:rPr lang="hu-HU" dirty="0" err="1"/>
              <a:t>h</a:t>
            </a:r>
            <a:r>
              <a:rPr lang="hu-HU" dirty="0" err="1" smtClean="0"/>
              <a:t>igh</a:t>
            </a:r>
            <a:r>
              <a:rPr lang="hu-HU" dirty="0" smtClean="0"/>
              <a:t> </a:t>
            </a:r>
            <a:r>
              <a:rPr lang="hu-HU" dirty="0" err="1" smtClean="0"/>
              <a:t>dynamic</a:t>
            </a:r>
            <a:r>
              <a:rPr lang="hu-HU" dirty="0" smtClean="0"/>
              <a:t> </a:t>
            </a:r>
            <a:r>
              <a:rPr lang="hu-HU" dirty="0" err="1" smtClean="0"/>
              <a:t>range</a:t>
            </a:r>
            <a:r>
              <a:rPr lang="hu-HU" dirty="0" smtClean="0"/>
              <a:t>)</a:t>
            </a:r>
          </a:p>
          <a:p>
            <a:pPr algn="just"/>
            <a:r>
              <a:rPr lang="hu-HU" dirty="0" err="1" smtClean="0"/>
              <a:t>Low</a:t>
            </a:r>
            <a:r>
              <a:rPr lang="hu-HU" dirty="0" smtClean="0"/>
              <a:t> </a:t>
            </a:r>
            <a:r>
              <a:rPr lang="hu-HU" dirty="0" err="1" smtClean="0"/>
              <a:t>dynamic</a:t>
            </a:r>
            <a:r>
              <a:rPr lang="hu-HU" dirty="0" smtClean="0"/>
              <a:t> </a:t>
            </a:r>
            <a:r>
              <a:rPr lang="hu-HU" dirty="0" err="1" smtClean="0"/>
              <a:t>range</a:t>
            </a:r>
            <a:r>
              <a:rPr lang="hu-HU" dirty="0" smtClean="0"/>
              <a:t> (LDR) </a:t>
            </a:r>
            <a:r>
              <a:rPr lang="hu-HU" dirty="0" err="1" smtClean="0"/>
              <a:t>rendering</a:t>
            </a:r>
            <a:r>
              <a:rPr lang="hu-HU" dirty="0" smtClean="0"/>
              <a:t>: </a:t>
            </a:r>
            <a:r>
              <a:rPr lang="hu-HU" dirty="0" err="1" smtClean="0"/>
              <a:t>intensities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simply</a:t>
            </a:r>
            <a:r>
              <a:rPr lang="hu-HU" dirty="0" smtClean="0"/>
              <a:t> </a:t>
            </a:r>
            <a:r>
              <a:rPr lang="hu-HU" dirty="0" err="1" smtClean="0"/>
              <a:t>clamped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allowed</a:t>
            </a:r>
            <a:r>
              <a:rPr lang="hu-HU" dirty="0" smtClean="0"/>
              <a:t> maximum and </a:t>
            </a:r>
            <a:r>
              <a:rPr lang="hu-HU" dirty="0" err="1" smtClean="0"/>
              <a:t>result</a:t>
            </a:r>
            <a:r>
              <a:rPr lang="hu-HU" dirty="0" smtClean="0"/>
              <a:t> is </a:t>
            </a:r>
            <a:r>
              <a:rPr lang="hu-HU" dirty="0" err="1" smtClean="0"/>
              <a:t>stored</a:t>
            </a:r>
            <a:r>
              <a:rPr lang="hu-HU" dirty="0" smtClean="0"/>
              <a:t> in a </a:t>
            </a:r>
            <a:r>
              <a:rPr lang="hu-HU" dirty="0" err="1" smtClean="0"/>
              <a:t>small</a:t>
            </a:r>
            <a:r>
              <a:rPr lang="hu-HU" dirty="0" smtClean="0"/>
              <a:t> </a:t>
            </a:r>
            <a:r>
              <a:rPr lang="hu-HU" dirty="0" err="1" smtClean="0"/>
              <a:t>precision</a:t>
            </a:r>
            <a:r>
              <a:rPr lang="hu-HU" dirty="0" smtClean="0"/>
              <a:t> </a:t>
            </a:r>
            <a:r>
              <a:rPr lang="hu-HU" dirty="0" err="1" smtClean="0"/>
              <a:t>texture</a:t>
            </a:r>
            <a:r>
              <a:rPr lang="hu-HU" dirty="0" smtClean="0"/>
              <a:t> (</a:t>
            </a:r>
            <a:r>
              <a:rPr lang="hu-HU" dirty="0" err="1" smtClean="0"/>
              <a:t>usually</a:t>
            </a:r>
            <a:r>
              <a:rPr lang="hu-HU" dirty="0" smtClean="0"/>
              <a:t> 1 byte / </a:t>
            </a:r>
            <a:r>
              <a:rPr lang="hu-HU" dirty="0" err="1" smtClean="0"/>
              <a:t>channel</a:t>
            </a:r>
            <a:r>
              <a:rPr lang="hu-HU" dirty="0" smtClean="0"/>
              <a:t>)</a:t>
            </a:r>
          </a:p>
          <a:p>
            <a:pPr algn="just"/>
            <a:r>
              <a:rPr lang="hu-HU" dirty="0" err="1" smtClean="0"/>
              <a:t>High</a:t>
            </a:r>
            <a:r>
              <a:rPr lang="hu-HU" dirty="0" smtClean="0"/>
              <a:t> </a:t>
            </a:r>
            <a:r>
              <a:rPr lang="hu-HU" dirty="0" err="1" smtClean="0"/>
              <a:t>dynamic</a:t>
            </a:r>
            <a:r>
              <a:rPr lang="hu-HU" dirty="0" smtClean="0"/>
              <a:t> </a:t>
            </a:r>
            <a:r>
              <a:rPr lang="hu-HU" dirty="0" err="1" smtClean="0"/>
              <a:t>range</a:t>
            </a:r>
            <a:r>
              <a:rPr lang="hu-HU" dirty="0" smtClean="0"/>
              <a:t> (HDR) </a:t>
            </a:r>
            <a:r>
              <a:rPr lang="hu-HU" dirty="0" err="1" smtClean="0"/>
              <a:t>rendering</a:t>
            </a:r>
            <a:r>
              <a:rPr lang="hu-HU" dirty="0" smtClean="0"/>
              <a:t>: we </a:t>
            </a:r>
            <a:r>
              <a:rPr lang="hu-HU" dirty="0" err="1" smtClean="0"/>
              <a:t>allow</a:t>
            </a:r>
            <a:r>
              <a:rPr lang="hu-HU" dirty="0" smtClean="0"/>
              <a:t> </a:t>
            </a:r>
            <a:r>
              <a:rPr lang="hu-HU" dirty="0" err="1" smtClean="0"/>
              <a:t>large</a:t>
            </a:r>
            <a:r>
              <a:rPr lang="hu-HU" dirty="0" smtClean="0"/>
              <a:t> </a:t>
            </a:r>
            <a:r>
              <a:rPr lang="hu-HU" dirty="0" err="1" smtClean="0"/>
              <a:t>differences</a:t>
            </a:r>
            <a:r>
              <a:rPr lang="hu-HU" dirty="0" smtClean="0"/>
              <a:t> in </a:t>
            </a:r>
            <a:r>
              <a:rPr lang="hu-HU" dirty="0" err="1" smtClean="0"/>
              <a:t>illumination</a:t>
            </a:r>
            <a:endParaRPr lang="hu-HU" dirty="0"/>
          </a:p>
          <a:p>
            <a:pPr lvl="1" algn="just"/>
            <a:r>
              <a:rPr lang="hu-HU" dirty="0" err="1" smtClean="0"/>
              <a:t>Rendering</a:t>
            </a:r>
            <a:r>
              <a:rPr lang="hu-HU" dirty="0" smtClean="0"/>
              <a:t> </a:t>
            </a:r>
            <a:r>
              <a:rPr lang="hu-HU" dirty="0" err="1" smtClean="0"/>
              <a:t>result</a:t>
            </a:r>
            <a:r>
              <a:rPr lang="hu-HU" dirty="0" smtClean="0"/>
              <a:t> is </a:t>
            </a:r>
            <a:r>
              <a:rPr lang="hu-HU" dirty="0" err="1" smtClean="0"/>
              <a:t>stored</a:t>
            </a:r>
            <a:r>
              <a:rPr lang="hu-HU" dirty="0" smtClean="0"/>
              <a:t> in a </a:t>
            </a:r>
            <a:r>
              <a:rPr lang="hu-HU" dirty="0" err="1" smtClean="0"/>
              <a:t>higher</a:t>
            </a:r>
            <a:r>
              <a:rPr lang="hu-HU" dirty="0" smtClean="0"/>
              <a:t> </a:t>
            </a:r>
            <a:r>
              <a:rPr lang="hu-HU" dirty="0" err="1" smtClean="0"/>
              <a:t>precision</a:t>
            </a:r>
            <a:r>
              <a:rPr lang="hu-HU" dirty="0" smtClean="0"/>
              <a:t> </a:t>
            </a:r>
            <a:r>
              <a:rPr lang="hu-HU" dirty="0" err="1" smtClean="0"/>
              <a:t>texture</a:t>
            </a:r>
            <a:r>
              <a:rPr lang="hu-HU" dirty="0" smtClean="0"/>
              <a:t> (2 </a:t>
            </a:r>
            <a:r>
              <a:rPr lang="hu-HU" dirty="0" err="1" smtClean="0"/>
              <a:t>or</a:t>
            </a:r>
            <a:r>
              <a:rPr lang="hu-HU" dirty="0" smtClean="0"/>
              <a:t> 4 </a:t>
            </a:r>
            <a:r>
              <a:rPr lang="hu-HU" dirty="0" err="1" smtClean="0"/>
              <a:t>bytes</a:t>
            </a:r>
            <a:r>
              <a:rPr lang="hu-HU" dirty="0" smtClean="0"/>
              <a:t> / </a:t>
            </a:r>
            <a:r>
              <a:rPr lang="hu-HU" dirty="0" err="1" smtClean="0"/>
              <a:t>channel</a:t>
            </a:r>
            <a:r>
              <a:rPr lang="hu-HU" dirty="0" smtClean="0"/>
              <a:t>), no </a:t>
            </a:r>
            <a:r>
              <a:rPr lang="hu-HU" dirty="0" err="1" smtClean="0"/>
              <a:t>clamp</a:t>
            </a:r>
            <a:endParaRPr lang="hu-HU" dirty="0" smtClean="0"/>
          </a:p>
          <a:p>
            <a:pPr lvl="1" algn="just"/>
            <a:r>
              <a:rPr lang="hu-HU" dirty="0" err="1" smtClean="0"/>
              <a:t>Tone-mapping</a:t>
            </a:r>
            <a:r>
              <a:rPr lang="hu-HU" dirty="0" smtClean="0"/>
              <a:t> is </a:t>
            </a:r>
            <a:r>
              <a:rPr lang="hu-HU" dirty="0" err="1" smtClean="0"/>
              <a:t>applied</a:t>
            </a:r>
            <a:r>
              <a:rPr lang="hu-HU" dirty="0" smtClean="0"/>
              <a:t> </a:t>
            </a:r>
            <a:r>
              <a:rPr lang="hu-HU" dirty="0" err="1" smtClean="0"/>
              <a:t>as</a:t>
            </a:r>
            <a:r>
              <a:rPr lang="hu-HU" dirty="0" smtClean="0"/>
              <a:t> post-</a:t>
            </a:r>
            <a:r>
              <a:rPr lang="hu-HU" dirty="0" err="1" smtClean="0"/>
              <a:t>processing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scale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insensities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allowed</a:t>
            </a:r>
            <a:r>
              <a:rPr lang="hu-HU" dirty="0" smtClean="0"/>
              <a:t> </a:t>
            </a:r>
            <a:r>
              <a:rPr lang="hu-HU" dirty="0" err="1" smtClean="0"/>
              <a:t>domain</a:t>
            </a:r>
            <a:endParaRPr lang="hu-HU" dirty="0" smtClean="0"/>
          </a:p>
          <a:p>
            <a:pPr lvl="1" algn="just"/>
            <a:endParaRPr lang="hu-HU" dirty="0"/>
          </a:p>
          <a:p>
            <a:pPr algn="just"/>
            <a:r>
              <a:rPr lang="hu-HU" dirty="0" smtClean="0"/>
              <a:t>In </a:t>
            </a:r>
            <a:r>
              <a:rPr lang="hu-HU" dirty="0" err="1" smtClean="0"/>
              <a:t>Unity</a:t>
            </a:r>
            <a:r>
              <a:rPr lang="hu-HU" dirty="0" smtClean="0"/>
              <a:t> we </a:t>
            </a:r>
            <a:r>
              <a:rPr lang="hu-HU" dirty="0" err="1" smtClean="0"/>
              <a:t>can</a:t>
            </a:r>
            <a:r>
              <a:rPr lang="hu-HU" dirty="0" smtClean="0"/>
              <a:t> </a:t>
            </a:r>
            <a:r>
              <a:rPr lang="hu-HU" dirty="0" err="1" smtClean="0"/>
              <a:t>set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camera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store</a:t>
            </a:r>
            <a:r>
              <a:rPr lang="hu-HU" dirty="0" smtClean="0"/>
              <a:t> </a:t>
            </a:r>
            <a:r>
              <a:rPr lang="hu-HU" dirty="0" err="1" smtClean="0"/>
              <a:t>its</a:t>
            </a:r>
            <a:r>
              <a:rPr lang="hu-HU" dirty="0" smtClean="0"/>
              <a:t> </a:t>
            </a:r>
            <a:r>
              <a:rPr lang="hu-HU" dirty="0" err="1" smtClean="0"/>
              <a:t>result</a:t>
            </a:r>
            <a:r>
              <a:rPr lang="hu-HU" dirty="0" smtClean="0"/>
              <a:t> in </a:t>
            </a:r>
            <a:r>
              <a:rPr lang="hu-HU" dirty="0" err="1" smtClean="0"/>
              <a:t>higher</a:t>
            </a:r>
            <a:r>
              <a:rPr lang="hu-HU" dirty="0" smtClean="0"/>
              <a:t> </a:t>
            </a:r>
            <a:r>
              <a:rPr lang="hu-HU" dirty="0" err="1" smtClean="0"/>
              <a:t>precision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5833" y="1825624"/>
            <a:ext cx="4181672" cy="3669808"/>
          </a:xfrm>
          <a:prstGeom prst="rect">
            <a:avLst/>
          </a:prstGeom>
        </p:spPr>
      </p:pic>
      <p:sp>
        <p:nvSpPr>
          <p:cNvPr id="5" name="Rectangle 6"/>
          <p:cNvSpPr/>
          <p:nvPr/>
        </p:nvSpPr>
        <p:spPr>
          <a:xfrm>
            <a:off x="7655834" y="4939747"/>
            <a:ext cx="1975184" cy="218661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555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Precision</a:t>
            </a:r>
            <a:r>
              <a:rPr lang="hu-HU" dirty="0" smtClean="0"/>
              <a:t> – </a:t>
            </a:r>
            <a:r>
              <a:rPr lang="hu-HU" dirty="0" err="1" smtClean="0"/>
              <a:t>Example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199" y="1825624"/>
            <a:ext cx="10422835" cy="4744141"/>
          </a:xfrm>
        </p:spPr>
        <p:txBody>
          <a:bodyPr>
            <a:normAutofit/>
          </a:bodyPr>
          <a:lstStyle/>
          <a:p>
            <a:pPr algn="just"/>
            <a:r>
              <a:rPr lang="hu-HU" dirty="0" smtClean="0"/>
              <a:t>Bloom </a:t>
            </a:r>
            <a:r>
              <a:rPr lang="hu-HU" dirty="0" err="1" smtClean="0"/>
              <a:t>effect</a:t>
            </a:r>
            <a:r>
              <a:rPr lang="hu-HU" dirty="0" smtClean="0"/>
              <a:t> (</a:t>
            </a:r>
            <a:r>
              <a:rPr lang="hu-HU" dirty="0" err="1" smtClean="0"/>
              <a:t>photorealistic</a:t>
            </a:r>
            <a:r>
              <a:rPr lang="hu-HU" dirty="0" smtClean="0"/>
              <a:t> </a:t>
            </a:r>
            <a:r>
              <a:rPr lang="hu-HU" dirty="0" err="1" smtClean="0"/>
              <a:t>rendering</a:t>
            </a:r>
            <a:r>
              <a:rPr lang="hu-HU" dirty="0" smtClean="0"/>
              <a:t>)</a:t>
            </a:r>
          </a:p>
          <a:p>
            <a:pPr lvl="1" algn="just"/>
            <a:r>
              <a:rPr lang="hu-HU" dirty="0" err="1" smtClean="0"/>
              <a:t>Simulates</a:t>
            </a:r>
            <a:r>
              <a:rPr lang="hu-HU" dirty="0" smtClean="0"/>
              <a:t> </a:t>
            </a:r>
            <a:r>
              <a:rPr lang="hu-HU" dirty="0" err="1" smtClean="0"/>
              <a:t>how</a:t>
            </a:r>
            <a:r>
              <a:rPr lang="hu-HU" dirty="0" smtClean="0"/>
              <a:t> </a:t>
            </a:r>
            <a:r>
              <a:rPr lang="hu-HU" dirty="0" err="1" smtClean="0"/>
              <a:t>strong</a:t>
            </a:r>
            <a:r>
              <a:rPr lang="hu-HU" dirty="0" smtClean="0"/>
              <a:t> </a:t>
            </a:r>
            <a:r>
              <a:rPr lang="hu-HU" dirty="0" err="1" smtClean="0"/>
              <a:t>light</a:t>
            </a:r>
            <a:r>
              <a:rPr lang="hu-HU" dirty="0" smtClean="0"/>
              <a:t> is </a:t>
            </a:r>
            <a:r>
              <a:rPr lang="hu-HU" dirty="0" err="1" smtClean="0"/>
              <a:t>scattered</a:t>
            </a:r>
            <a:r>
              <a:rPr lang="hu-HU" dirty="0" smtClean="0"/>
              <a:t> in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camera’s</a:t>
            </a:r>
            <a:r>
              <a:rPr lang="hu-HU" dirty="0" smtClean="0"/>
              <a:t> </a:t>
            </a:r>
            <a:r>
              <a:rPr lang="hu-HU" dirty="0" err="1" smtClean="0"/>
              <a:t>lense</a:t>
            </a:r>
            <a:endParaRPr lang="hu-HU" dirty="0" smtClean="0"/>
          </a:p>
          <a:p>
            <a:pPr lvl="1" algn="just"/>
            <a:r>
              <a:rPr lang="hu-HU" dirty="0" err="1" smtClean="0"/>
              <a:t>Implementation</a:t>
            </a:r>
            <a:r>
              <a:rPr lang="hu-HU" dirty="0" smtClean="0"/>
              <a:t>: filter out </a:t>
            </a:r>
            <a:r>
              <a:rPr lang="hu-HU" dirty="0" err="1" smtClean="0"/>
              <a:t>bright</a:t>
            </a:r>
            <a:r>
              <a:rPr lang="hu-HU" dirty="0" smtClean="0"/>
              <a:t> </a:t>
            </a:r>
            <a:r>
              <a:rPr lang="hu-HU" dirty="0" err="1" smtClean="0"/>
              <a:t>pixels</a:t>
            </a:r>
            <a:r>
              <a:rPr lang="hu-HU" dirty="0" smtClean="0"/>
              <a:t> and </a:t>
            </a:r>
            <a:r>
              <a:rPr lang="hu-HU" dirty="0" err="1" smtClean="0"/>
              <a:t>smooth</a:t>
            </a:r>
            <a:r>
              <a:rPr lang="hu-HU" dirty="0" smtClean="0"/>
              <a:t> </a:t>
            </a:r>
            <a:r>
              <a:rPr lang="hu-HU" dirty="0" err="1" smtClean="0"/>
              <a:t>them</a:t>
            </a:r>
            <a:endParaRPr lang="hu-HU" dirty="0" smtClean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666" y="3500943"/>
            <a:ext cx="4543308" cy="272851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342" y="3501636"/>
            <a:ext cx="4551992" cy="2727818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3626161" y="6335369"/>
            <a:ext cx="724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 smtClean="0"/>
              <a:t>LDR</a:t>
            </a:r>
            <a:endParaRPr lang="en-US" dirty="0"/>
          </a:p>
        </p:txBody>
      </p:sp>
      <p:sp>
        <p:nvSpPr>
          <p:cNvPr id="9" name="Szövegdoboz 8"/>
          <p:cNvSpPr txBox="1"/>
          <p:nvPr/>
        </p:nvSpPr>
        <p:spPr>
          <a:xfrm>
            <a:off x="8085782" y="6319254"/>
            <a:ext cx="724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/>
              <a:t>H</a:t>
            </a:r>
            <a:r>
              <a:rPr lang="hu-HU" dirty="0" smtClean="0"/>
              <a:t>DR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7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Precision</a:t>
            </a:r>
            <a:r>
              <a:rPr lang="hu-HU" dirty="0" smtClean="0"/>
              <a:t> – </a:t>
            </a:r>
            <a:r>
              <a:rPr lang="hu-HU" dirty="0" err="1" smtClean="0"/>
              <a:t>Example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199" y="1825624"/>
            <a:ext cx="10979427" cy="4744141"/>
          </a:xfrm>
        </p:spPr>
        <p:txBody>
          <a:bodyPr>
            <a:normAutofit/>
          </a:bodyPr>
          <a:lstStyle/>
          <a:p>
            <a:pPr algn="just"/>
            <a:r>
              <a:rPr lang="hu-HU" dirty="0" smtClean="0"/>
              <a:t>Bloom </a:t>
            </a:r>
            <a:r>
              <a:rPr lang="hu-HU" dirty="0" err="1" smtClean="0"/>
              <a:t>effect</a:t>
            </a:r>
            <a:r>
              <a:rPr lang="hu-HU" dirty="0" smtClean="0"/>
              <a:t> (</a:t>
            </a:r>
            <a:r>
              <a:rPr lang="hu-HU" dirty="0" err="1" smtClean="0"/>
              <a:t>photorealistic</a:t>
            </a:r>
            <a:r>
              <a:rPr lang="hu-HU" dirty="0" smtClean="0"/>
              <a:t> </a:t>
            </a:r>
            <a:r>
              <a:rPr lang="hu-HU" dirty="0" err="1" smtClean="0"/>
              <a:t>rendering</a:t>
            </a:r>
            <a:r>
              <a:rPr lang="hu-HU" dirty="0" smtClean="0"/>
              <a:t>)</a:t>
            </a:r>
          </a:p>
          <a:p>
            <a:pPr lvl="1" algn="just"/>
            <a:r>
              <a:rPr lang="hu-HU" dirty="0" err="1" smtClean="0"/>
              <a:t>Implementation</a:t>
            </a:r>
            <a:r>
              <a:rPr lang="hu-HU" dirty="0" smtClean="0"/>
              <a:t>: filter out </a:t>
            </a:r>
            <a:r>
              <a:rPr lang="hu-HU" dirty="0" err="1" smtClean="0"/>
              <a:t>bright</a:t>
            </a:r>
            <a:r>
              <a:rPr lang="hu-HU" dirty="0" smtClean="0"/>
              <a:t> </a:t>
            </a:r>
            <a:r>
              <a:rPr lang="hu-HU" dirty="0" err="1" smtClean="0"/>
              <a:t>pixels</a:t>
            </a:r>
            <a:r>
              <a:rPr lang="hu-HU" dirty="0" smtClean="0"/>
              <a:t> and </a:t>
            </a:r>
            <a:r>
              <a:rPr lang="hu-HU" dirty="0" err="1" smtClean="0"/>
              <a:t>smooth</a:t>
            </a:r>
            <a:r>
              <a:rPr lang="hu-HU" dirty="0" smtClean="0"/>
              <a:t> </a:t>
            </a:r>
            <a:r>
              <a:rPr lang="hu-HU" dirty="0" err="1" smtClean="0"/>
              <a:t>them</a:t>
            </a:r>
            <a:endParaRPr lang="hu-HU" dirty="0" smtClean="0"/>
          </a:p>
          <a:p>
            <a:pPr lvl="2" algn="just"/>
            <a:r>
              <a:rPr lang="hu-HU" dirty="0" smtClean="0"/>
              <a:t>2 </a:t>
            </a:r>
            <a:r>
              <a:rPr lang="hu-HU" dirty="0" err="1" smtClean="0"/>
              <a:t>passes</a:t>
            </a:r>
            <a:r>
              <a:rPr lang="hu-HU" dirty="0" smtClean="0"/>
              <a:t>, </a:t>
            </a:r>
            <a:r>
              <a:rPr lang="hu-HU" dirty="0" err="1" smtClean="0"/>
              <a:t>intermediate</a:t>
            </a:r>
            <a:r>
              <a:rPr lang="hu-HU" dirty="0" smtClean="0"/>
              <a:t> </a:t>
            </a:r>
            <a:r>
              <a:rPr lang="hu-HU" dirty="0" err="1" smtClean="0"/>
              <a:t>result</a:t>
            </a:r>
            <a:r>
              <a:rPr lang="hu-HU" dirty="0" smtClean="0"/>
              <a:t> (</a:t>
            </a:r>
            <a:r>
              <a:rPr lang="hu-HU" dirty="0" err="1" smtClean="0"/>
              <a:t>bright</a:t>
            </a:r>
            <a:r>
              <a:rPr lang="hu-HU" dirty="0" smtClean="0"/>
              <a:t> </a:t>
            </a:r>
            <a:r>
              <a:rPr lang="hu-HU" dirty="0" err="1" smtClean="0"/>
              <a:t>pixels</a:t>
            </a:r>
            <a:r>
              <a:rPr lang="hu-HU" dirty="0" smtClean="0"/>
              <a:t>)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stored</a:t>
            </a:r>
            <a:r>
              <a:rPr lang="hu-HU" dirty="0" smtClean="0"/>
              <a:t> in a </a:t>
            </a:r>
            <a:r>
              <a:rPr lang="hu-HU" dirty="0" err="1" smtClean="0"/>
              <a:t>temporary</a:t>
            </a:r>
            <a:r>
              <a:rPr lang="hu-HU" dirty="0" smtClean="0"/>
              <a:t> </a:t>
            </a:r>
            <a:r>
              <a:rPr lang="hu-HU" dirty="0" err="1" smtClean="0"/>
              <a:t>texture</a:t>
            </a:r>
            <a:endParaRPr lang="hu-HU" dirty="0" smtClean="0"/>
          </a:p>
          <a:p>
            <a:pPr lvl="1" algn="just"/>
            <a:r>
              <a:rPr lang="hu-HU" dirty="0" err="1" smtClean="0"/>
              <a:t>Notice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quantization</a:t>
            </a:r>
            <a:r>
              <a:rPr lang="hu-HU" dirty="0" smtClean="0"/>
              <a:t> </a:t>
            </a:r>
            <a:r>
              <a:rPr lang="hu-HU" dirty="0" err="1" smtClean="0"/>
              <a:t>artefacts</a:t>
            </a:r>
            <a:r>
              <a:rPr lang="hu-HU" dirty="0" smtClean="0"/>
              <a:t> </a:t>
            </a:r>
            <a:r>
              <a:rPr lang="hu-HU" dirty="0" err="1" smtClean="0"/>
              <a:t>when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intermediate</a:t>
            </a:r>
            <a:r>
              <a:rPr lang="hu-HU" dirty="0" smtClean="0"/>
              <a:t> </a:t>
            </a:r>
            <a:r>
              <a:rPr lang="hu-HU" dirty="0" err="1" smtClean="0"/>
              <a:t>result</a:t>
            </a:r>
            <a:r>
              <a:rPr lang="hu-HU" dirty="0" smtClean="0"/>
              <a:t> is </a:t>
            </a:r>
            <a:r>
              <a:rPr lang="hu-HU" dirty="0" err="1" smtClean="0"/>
              <a:t>stored</a:t>
            </a:r>
            <a:r>
              <a:rPr lang="hu-HU" dirty="0" smtClean="0"/>
              <a:t> in LDR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666" y="3500943"/>
            <a:ext cx="4543308" cy="272851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342" y="3501636"/>
            <a:ext cx="4551992" cy="2727818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3626161" y="6335369"/>
            <a:ext cx="724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 smtClean="0"/>
              <a:t>LDR</a:t>
            </a:r>
            <a:endParaRPr lang="en-US" dirty="0"/>
          </a:p>
        </p:txBody>
      </p:sp>
      <p:sp>
        <p:nvSpPr>
          <p:cNvPr id="9" name="Szövegdoboz 8"/>
          <p:cNvSpPr txBox="1"/>
          <p:nvPr/>
        </p:nvSpPr>
        <p:spPr>
          <a:xfrm>
            <a:off x="8085782" y="6319254"/>
            <a:ext cx="724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/>
              <a:t>H</a:t>
            </a:r>
            <a:r>
              <a:rPr lang="hu-HU" dirty="0" smtClean="0"/>
              <a:t>DR</a:t>
            </a:r>
            <a:endParaRPr lang="en-US" dirty="0"/>
          </a:p>
        </p:txBody>
      </p:sp>
      <p:sp>
        <p:nvSpPr>
          <p:cNvPr id="10" name="Ellipszis 9"/>
          <p:cNvSpPr/>
          <p:nvPr/>
        </p:nvSpPr>
        <p:spPr>
          <a:xfrm>
            <a:off x="2670990" y="3500943"/>
            <a:ext cx="1141330" cy="87232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lipszis 10"/>
          <p:cNvSpPr/>
          <p:nvPr/>
        </p:nvSpPr>
        <p:spPr>
          <a:xfrm>
            <a:off x="3899010" y="3500943"/>
            <a:ext cx="1523954" cy="1723611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1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Temporal</a:t>
            </a:r>
            <a:r>
              <a:rPr lang="hu-HU" dirty="0" smtClean="0"/>
              <a:t> </a:t>
            </a:r>
            <a:r>
              <a:rPr lang="hu-HU" dirty="0" err="1" smtClean="0"/>
              <a:t>coherency</a:t>
            </a:r>
            <a:r>
              <a:rPr lang="hu-HU" dirty="0" smtClean="0"/>
              <a:t> – </a:t>
            </a:r>
            <a:r>
              <a:rPr lang="hu-HU" dirty="0" err="1" smtClean="0"/>
              <a:t>Flickering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The image </a:t>
            </a:r>
            <a:r>
              <a:rPr lang="hu-HU" dirty="0" err="1" smtClean="0"/>
              <a:t>processing</a:t>
            </a:r>
            <a:r>
              <a:rPr lang="hu-HU" dirty="0" smtClean="0"/>
              <a:t> </a:t>
            </a:r>
            <a:r>
              <a:rPr lang="hu-HU" dirty="0" err="1" smtClean="0"/>
              <a:t>may</a:t>
            </a:r>
            <a:r>
              <a:rPr lang="hu-HU" dirty="0" smtClean="0"/>
              <a:t> </a:t>
            </a:r>
            <a:r>
              <a:rPr lang="hu-HU" dirty="0" err="1" smtClean="0"/>
              <a:t>produce</a:t>
            </a:r>
            <a:r>
              <a:rPr lang="hu-HU" dirty="0" smtClean="0"/>
              <a:t> </a:t>
            </a:r>
            <a:r>
              <a:rPr lang="hu-HU" dirty="0" err="1" smtClean="0"/>
              <a:t>significantly</a:t>
            </a:r>
            <a:r>
              <a:rPr lang="hu-HU" dirty="0" smtClean="0"/>
              <a:t> </a:t>
            </a:r>
            <a:r>
              <a:rPr lang="hu-HU" dirty="0" err="1" smtClean="0"/>
              <a:t>different</a:t>
            </a:r>
            <a:r>
              <a:rPr lang="hu-HU" dirty="0" smtClean="0"/>
              <a:t> </a:t>
            </a:r>
            <a:r>
              <a:rPr lang="hu-HU" dirty="0" err="1" smtClean="0"/>
              <a:t>results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small</a:t>
            </a:r>
            <a:r>
              <a:rPr lang="hu-HU" dirty="0" smtClean="0"/>
              <a:t> </a:t>
            </a:r>
            <a:r>
              <a:rPr lang="hu-HU" dirty="0" err="1" smtClean="0"/>
              <a:t>changes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input</a:t>
            </a:r>
          </a:p>
          <a:p>
            <a:pPr lvl="1"/>
            <a:r>
              <a:rPr lang="hu-HU" dirty="0" err="1" smtClean="0"/>
              <a:t>Often</a:t>
            </a:r>
            <a:r>
              <a:rPr lang="hu-HU" dirty="0" smtClean="0"/>
              <a:t> </a:t>
            </a:r>
            <a:r>
              <a:rPr lang="hu-HU" dirty="0" err="1" smtClean="0"/>
              <a:t>happens</a:t>
            </a:r>
            <a:r>
              <a:rPr lang="hu-HU" dirty="0" smtClean="0"/>
              <a:t> </a:t>
            </a:r>
            <a:r>
              <a:rPr lang="hu-HU" dirty="0" err="1" smtClean="0"/>
              <a:t>with</a:t>
            </a:r>
            <a:r>
              <a:rPr lang="hu-HU" dirty="0" smtClean="0"/>
              <a:t> stroke-</a:t>
            </a:r>
            <a:r>
              <a:rPr lang="hu-HU" dirty="0" err="1" smtClean="0"/>
              <a:t>based</a:t>
            </a:r>
            <a:r>
              <a:rPr lang="hu-HU" dirty="0" smtClean="0"/>
              <a:t> </a:t>
            </a:r>
            <a:r>
              <a:rPr lang="hu-HU" dirty="0" err="1" smtClean="0"/>
              <a:t>rendering</a:t>
            </a:r>
            <a:r>
              <a:rPr lang="hu-HU" dirty="0" smtClean="0"/>
              <a:t>: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positions</a:t>
            </a:r>
            <a:r>
              <a:rPr lang="hu-HU" dirty="0" smtClean="0"/>
              <a:t> of </a:t>
            </a:r>
            <a:r>
              <a:rPr lang="hu-HU" dirty="0" err="1" smtClean="0"/>
              <a:t>strokes</a:t>
            </a:r>
            <a:r>
              <a:rPr lang="hu-HU" dirty="0" smtClean="0"/>
              <a:t> </a:t>
            </a:r>
            <a:r>
              <a:rPr lang="hu-HU" dirty="0" err="1" smtClean="0"/>
              <a:t>jump</a:t>
            </a:r>
            <a:r>
              <a:rPr lang="hu-HU" dirty="0" smtClean="0"/>
              <a:t> </a:t>
            </a:r>
            <a:r>
              <a:rPr lang="hu-HU" dirty="0" err="1" smtClean="0"/>
              <a:t>too</a:t>
            </a:r>
            <a:r>
              <a:rPr lang="hu-HU" dirty="0" smtClean="0"/>
              <a:t> </a:t>
            </a:r>
            <a:r>
              <a:rPr lang="hu-HU" dirty="0" err="1" smtClean="0"/>
              <a:t>much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</a:t>
            </a:r>
            <a:r>
              <a:rPr lang="hu-HU" dirty="0" err="1" smtClean="0"/>
              <a:t>frames</a:t>
            </a:r>
            <a:endParaRPr lang="hu-HU" dirty="0" smtClean="0"/>
          </a:p>
          <a:p>
            <a:r>
              <a:rPr lang="hu-HU" dirty="0" err="1" smtClean="0"/>
              <a:t>Typical</a:t>
            </a:r>
            <a:r>
              <a:rPr lang="hu-HU" dirty="0" smtClean="0"/>
              <a:t> </a:t>
            </a:r>
            <a:r>
              <a:rPr lang="hu-HU" dirty="0" err="1" smtClean="0"/>
              <a:t>solutions</a:t>
            </a:r>
            <a:r>
              <a:rPr lang="hu-HU" dirty="0" smtClean="0"/>
              <a:t>:</a:t>
            </a:r>
          </a:p>
          <a:p>
            <a:pPr lvl="1"/>
            <a:r>
              <a:rPr lang="hu-HU" dirty="0" smtClean="0"/>
              <a:t>Fix </a:t>
            </a:r>
            <a:r>
              <a:rPr lang="hu-HU" dirty="0" err="1" smtClean="0"/>
              <a:t>some</a:t>
            </a:r>
            <a:r>
              <a:rPr lang="hu-HU" dirty="0" smtClean="0"/>
              <a:t> </a:t>
            </a:r>
            <a:r>
              <a:rPr lang="hu-HU" dirty="0" err="1" smtClean="0"/>
              <a:t>inputs</a:t>
            </a:r>
            <a:r>
              <a:rPr lang="hu-HU" dirty="0" smtClean="0"/>
              <a:t> (</a:t>
            </a:r>
            <a:r>
              <a:rPr lang="hu-HU" dirty="0" err="1" smtClean="0"/>
              <a:t>e.g</a:t>
            </a:r>
            <a:r>
              <a:rPr lang="hu-HU" dirty="0" smtClean="0"/>
              <a:t>. stroke </a:t>
            </a:r>
            <a:r>
              <a:rPr lang="hu-HU" dirty="0" err="1" smtClean="0"/>
              <a:t>positions</a:t>
            </a:r>
            <a:r>
              <a:rPr lang="hu-HU" dirty="0" smtClean="0"/>
              <a:t>)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object</a:t>
            </a:r>
            <a:r>
              <a:rPr lang="hu-HU" dirty="0" smtClean="0"/>
              <a:t> </a:t>
            </a:r>
            <a:r>
              <a:rPr lang="hu-HU" dirty="0" err="1" smtClean="0"/>
              <a:t>surfaces</a:t>
            </a:r>
            <a:endParaRPr lang="hu-HU" dirty="0" smtClean="0"/>
          </a:p>
          <a:p>
            <a:pPr lvl="1"/>
            <a:r>
              <a:rPr lang="hu-HU" dirty="0" err="1" smtClean="0"/>
              <a:t>Reuse</a:t>
            </a:r>
            <a:r>
              <a:rPr lang="hu-HU" dirty="0" smtClean="0"/>
              <a:t> </a:t>
            </a:r>
            <a:r>
              <a:rPr lang="hu-HU" dirty="0" err="1" smtClean="0"/>
              <a:t>information</a:t>
            </a:r>
            <a:r>
              <a:rPr lang="hu-HU" dirty="0" smtClean="0"/>
              <a:t> (</a:t>
            </a:r>
            <a:r>
              <a:rPr lang="hu-HU" dirty="0" err="1" smtClean="0"/>
              <a:t>e.g</a:t>
            </a:r>
            <a:r>
              <a:rPr lang="hu-HU" dirty="0" smtClean="0"/>
              <a:t>. stroke </a:t>
            </a:r>
            <a:r>
              <a:rPr lang="hu-HU" dirty="0" err="1" smtClean="0"/>
              <a:t>positions</a:t>
            </a:r>
            <a:r>
              <a:rPr lang="hu-HU" dirty="0" smtClean="0"/>
              <a:t>) </a:t>
            </a:r>
            <a:r>
              <a:rPr lang="hu-HU" dirty="0" err="1" smtClean="0"/>
              <a:t>from</a:t>
            </a:r>
            <a:r>
              <a:rPr lang="hu-HU" dirty="0" smtClean="0"/>
              <a:t> </a:t>
            </a:r>
            <a:r>
              <a:rPr lang="hu-HU" dirty="0" err="1" smtClean="0"/>
              <a:t>previous</a:t>
            </a:r>
            <a:r>
              <a:rPr lang="hu-HU" dirty="0" smtClean="0"/>
              <a:t> </a:t>
            </a:r>
            <a:r>
              <a:rPr lang="hu-HU" dirty="0" err="1" smtClean="0"/>
              <a:t>frames</a:t>
            </a:r>
            <a:endParaRPr lang="hu-HU" dirty="0" smtClean="0"/>
          </a:p>
          <a:p>
            <a:pPr lvl="1"/>
            <a:r>
              <a:rPr lang="hu-HU" dirty="0" err="1" smtClean="0"/>
              <a:t>Blur</a:t>
            </a:r>
            <a:r>
              <a:rPr lang="hu-HU" dirty="0" smtClean="0"/>
              <a:t> </a:t>
            </a:r>
            <a:r>
              <a:rPr lang="hu-HU" dirty="0" err="1" smtClean="0"/>
              <a:t>certain</a:t>
            </a:r>
            <a:r>
              <a:rPr lang="hu-HU" dirty="0" smtClean="0"/>
              <a:t> </a:t>
            </a:r>
            <a:r>
              <a:rPr lang="hu-HU" dirty="0" err="1" smtClean="0"/>
              <a:t>inputs</a:t>
            </a:r>
            <a:r>
              <a:rPr lang="hu-HU" dirty="0" smtClean="0"/>
              <a:t>, </a:t>
            </a:r>
            <a:r>
              <a:rPr lang="hu-HU" dirty="0" err="1" smtClean="0"/>
              <a:t>intermediate</a:t>
            </a:r>
            <a:r>
              <a:rPr lang="hu-HU" dirty="0" smtClean="0"/>
              <a:t> </a:t>
            </a:r>
            <a:r>
              <a:rPr lang="hu-HU" dirty="0" err="1" smtClean="0"/>
              <a:t>results</a:t>
            </a:r>
            <a:r>
              <a:rPr lang="hu-HU" dirty="0" smtClean="0"/>
              <a:t> – </a:t>
            </a:r>
            <a:r>
              <a:rPr lang="hu-HU" dirty="0" err="1" smtClean="0"/>
              <a:t>flickering</a:t>
            </a:r>
            <a:r>
              <a:rPr lang="hu-HU" dirty="0" smtClean="0"/>
              <a:t> is less </a:t>
            </a:r>
            <a:r>
              <a:rPr lang="hu-HU" dirty="0" err="1" smtClean="0"/>
              <a:t>noticeable</a:t>
            </a:r>
            <a:endParaRPr lang="hu-HU" dirty="0" smtClean="0"/>
          </a:p>
          <a:p>
            <a:pPr lvl="2"/>
            <a:r>
              <a:rPr lang="hu-HU" dirty="0" err="1" smtClean="0"/>
              <a:t>Analogy</a:t>
            </a:r>
            <a:r>
              <a:rPr lang="hu-HU" dirty="0" smtClean="0"/>
              <a:t>: </a:t>
            </a:r>
            <a:r>
              <a:rPr lang="hu-HU" dirty="0" err="1" smtClean="0"/>
              <a:t>motion</a:t>
            </a:r>
            <a:r>
              <a:rPr lang="hu-HU" dirty="0" smtClean="0"/>
              <a:t> </a:t>
            </a:r>
            <a:r>
              <a:rPr lang="hu-HU" dirty="0" err="1" smtClean="0"/>
              <a:t>blur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r>
              <a:rPr lang="hu-HU" dirty="0" smtClean="0"/>
              <a:t> is </a:t>
            </a:r>
            <a:r>
              <a:rPr lang="hu-HU" dirty="0" err="1" smtClean="0"/>
              <a:t>often</a:t>
            </a:r>
            <a:r>
              <a:rPr lang="hu-HU" dirty="0" smtClean="0"/>
              <a:t> </a:t>
            </a:r>
            <a:r>
              <a:rPr lang="hu-HU" dirty="0" err="1" smtClean="0"/>
              <a:t>used</a:t>
            </a:r>
            <a:r>
              <a:rPr lang="hu-HU" dirty="0" smtClean="0"/>
              <a:t> in video </a:t>
            </a:r>
            <a:r>
              <a:rPr lang="hu-HU" dirty="0" err="1" smtClean="0"/>
              <a:t>games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hide</a:t>
            </a:r>
            <a:r>
              <a:rPr lang="hu-HU" dirty="0" smtClean="0"/>
              <a:t> </a:t>
            </a:r>
            <a:r>
              <a:rPr lang="hu-HU" dirty="0" err="1" smtClean="0"/>
              <a:t>imperfections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rendering</a:t>
            </a:r>
            <a:endParaRPr lang="hu-HU" dirty="0" smtClean="0"/>
          </a:p>
          <a:p>
            <a:pPr lvl="1"/>
            <a:r>
              <a:rPr lang="hu-HU" dirty="0" err="1" smtClean="0"/>
              <a:t>See</a:t>
            </a:r>
            <a:r>
              <a:rPr lang="hu-HU" dirty="0" smtClean="0"/>
              <a:t> </a:t>
            </a:r>
            <a:r>
              <a:rPr lang="hu-HU" dirty="0" err="1" smtClean="0"/>
              <a:t>detailed</a:t>
            </a:r>
            <a:r>
              <a:rPr lang="hu-HU" dirty="0" smtClean="0"/>
              <a:t> </a:t>
            </a:r>
            <a:r>
              <a:rPr lang="hu-HU" dirty="0" err="1" smtClean="0"/>
              <a:t>examples</a:t>
            </a:r>
            <a:r>
              <a:rPr lang="hu-HU" dirty="0" smtClean="0"/>
              <a:t> in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lecture</a:t>
            </a:r>
            <a:r>
              <a:rPr lang="hu-HU" dirty="0" smtClean="0"/>
              <a:t> </a:t>
            </a:r>
            <a:r>
              <a:rPr lang="hu-HU" dirty="0" err="1" smtClean="0"/>
              <a:t>about</a:t>
            </a:r>
            <a:r>
              <a:rPr lang="hu-HU" dirty="0" smtClean="0"/>
              <a:t> </a:t>
            </a:r>
            <a:r>
              <a:rPr lang="hu-HU" dirty="0" err="1" smtClean="0"/>
              <a:t>hatching</a:t>
            </a: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216702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780643" cy="1325563"/>
          </a:xfrm>
        </p:spPr>
        <p:txBody>
          <a:bodyPr/>
          <a:lstStyle/>
          <a:p>
            <a:r>
              <a:rPr lang="hu-HU" dirty="0" err="1" smtClean="0"/>
              <a:t>Temporal</a:t>
            </a:r>
            <a:r>
              <a:rPr lang="hu-HU" dirty="0" smtClean="0"/>
              <a:t> </a:t>
            </a:r>
            <a:r>
              <a:rPr lang="hu-HU" dirty="0" err="1" smtClean="0"/>
              <a:t>coherency</a:t>
            </a:r>
            <a:r>
              <a:rPr lang="hu-HU" dirty="0" smtClean="0"/>
              <a:t> – </a:t>
            </a:r>
            <a:r>
              <a:rPr lang="hu-HU" dirty="0" err="1" smtClean="0"/>
              <a:t>Object-Screen</a:t>
            </a:r>
            <a:r>
              <a:rPr lang="hu-HU" dirty="0" smtClean="0"/>
              <a:t> </a:t>
            </a:r>
            <a:r>
              <a:rPr lang="hu-HU" dirty="0" err="1"/>
              <a:t>m</a:t>
            </a:r>
            <a:r>
              <a:rPr lang="hu-HU" dirty="0" err="1" smtClean="0"/>
              <a:t>ismatch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The </a:t>
            </a:r>
            <a:r>
              <a:rPr lang="hu-HU" dirty="0" err="1" smtClean="0"/>
              <a:t>texture</a:t>
            </a:r>
            <a:r>
              <a:rPr lang="hu-HU" dirty="0" smtClean="0"/>
              <a:t> </a:t>
            </a:r>
            <a:r>
              <a:rPr lang="hu-HU" dirty="0" err="1" smtClean="0"/>
              <a:t>generated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post </a:t>
            </a:r>
            <a:r>
              <a:rPr lang="hu-HU" dirty="0" err="1" smtClean="0"/>
              <a:t>processing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r>
              <a:rPr lang="hu-HU" dirty="0" smtClean="0"/>
              <a:t> (</a:t>
            </a:r>
            <a:r>
              <a:rPr lang="hu-HU" dirty="0" err="1" smtClean="0"/>
              <a:t>e.g</a:t>
            </a:r>
            <a:r>
              <a:rPr lang="hu-HU" dirty="0" smtClean="0"/>
              <a:t>. </a:t>
            </a:r>
            <a:r>
              <a:rPr lang="hu-HU" dirty="0" err="1" smtClean="0"/>
              <a:t>brush-strokes</a:t>
            </a:r>
            <a:r>
              <a:rPr lang="hu-HU" dirty="0" smtClean="0"/>
              <a:t>, </a:t>
            </a:r>
            <a:r>
              <a:rPr lang="hu-HU" dirty="0" err="1" smtClean="0"/>
              <a:t>hatching</a:t>
            </a:r>
            <a:r>
              <a:rPr lang="hu-HU" dirty="0" smtClean="0"/>
              <a:t>) </a:t>
            </a:r>
            <a:r>
              <a:rPr lang="hu-HU" dirty="0" err="1" smtClean="0"/>
              <a:t>does</a:t>
            </a:r>
            <a:r>
              <a:rPr lang="hu-HU" dirty="0" smtClean="0"/>
              <a:t> </a:t>
            </a:r>
            <a:r>
              <a:rPr lang="hu-HU" dirty="0" err="1" smtClean="0"/>
              <a:t>not</a:t>
            </a:r>
            <a:r>
              <a:rPr lang="hu-HU" dirty="0" smtClean="0"/>
              <a:t> </a:t>
            </a:r>
            <a:r>
              <a:rPr lang="hu-HU" dirty="0" err="1" smtClean="0"/>
              <a:t>follow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objects</a:t>
            </a:r>
            <a:endParaRPr lang="hu-HU" dirty="0" smtClean="0"/>
          </a:p>
          <a:p>
            <a:r>
              <a:rPr lang="hu-HU" dirty="0" err="1" smtClean="0"/>
              <a:t>Typical</a:t>
            </a:r>
            <a:r>
              <a:rPr lang="hu-HU" dirty="0" smtClean="0"/>
              <a:t> </a:t>
            </a:r>
            <a:r>
              <a:rPr lang="hu-HU" dirty="0" err="1" smtClean="0"/>
              <a:t>example</a:t>
            </a:r>
            <a:r>
              <a:rPr lang="hu-HU" dirty="0" smtClean="0"/>
              <a:t>: </a:t>
            </a:r>
            <a:r>
              <a:rPr lang="hu-HU" dirty="0" err="1" smtClean="0"/>
              <a:t>showerdoor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background</a:t>
            </a:r>
            <a:r>
              <a:rPr lang="hu-HU" dirty="0" smtClean="0"/>
              <a:t> </a:t>
            </a:r>
            <a:r>
              <a:rPr lang="hu-HU" dirty="0" err="1" smtClean="0"/>
              <a:t>texture</a:t>
            </a:r>
            <a:endParaRPr lang="en-US" dirty="0"/>
          </a:p>
        </p:txBody>
      </p:sp>
      <p:pic>
        <p:nvPicPr>
          <p:cNvPr id="5" name="npr-showerdoor-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45805" y="3305907"/>
            <a:ext cx="5900390" cy="330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6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Algorithm</a:t>
            </a:r>
            <a:r>
              <a:rPr lang="hu-HU" dirty="0" smtClean="0"/>
              <a:t> </a:t>
            </a:r>
            <a:r>
              <a:rPr lang="hu-HU" dirty="0" err="1" smtClean="0"/>
              <a:t>against</a:t>
            </a:r>
            <a:r>
              <a:rPr lang="hu-HU" dirty="0" smtClean="0"/>
              <a:t> </a:t>
            </a:r>
            <a:r>
              <a:rPr lang="hu-HU" dirty="0" err="1" smtClean="0"/>
              <a:t>shower-door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Dynamic </a:t>
            </a:r>
            <a:r>
              <a:rPr lang="en-US" i="1" dirty="0"/>
              <a:t>canvas for immersive non-photorealistic walkthroughs</a:t>
            </a:r>
            <a:r>
              <a:rPr lang="en-US" i="1" dirty="0" smtClean="0"/>
              <a:t>.</a:t>
            </a:r>
            <a:r>
              <a:rPr lang="en-US" dirty="0" smtClean="0"/>
              <a:t> </a:t>
            </a:r>
            <a:r>
              <a:rPr lang="en-US" dirty="0" err="1"/>
              <a:t>Cunzi</a:t>
            </a:r>
            <a:r>
              <a:rPr lang="en-US" dirty="0"/>
              <a:t>, </a:t>
            </a:r>
            <a:r>
              <a:rPr lang="en-US" dirty="0" err="1"/>
              <a:t>Matthieu</a:t>
            </a:r>
            <a:r>
              <a:rPr lang="en-US" dirty="0"/>
              <a:t>, et al. </a:t>
            </a:r>
            <a:r>
              <a:rPr lang="en-US" dirty="0" smtClean="0"/>
              <a:t>Proc</a:t>
            </a:r>
            <a:r>
              <a:rPr lang="en-US" dirty="0"/>
              <a:t>. Graphics Interface. AK Peters, LTD., 2003</a:t>
            </a:r>
            <a:r>
              <a:rPr lang="en-US" dirty="0" smtClean="0"/>
              <a:t>.</a:t>
            </a:r>
          </a:p>
        </p:txBody>
      </p:sp>
      <p:pic>
        <p:nvPicPr>
          <p:cNvPr id="4" name="walkthroug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77513" y="2910596"/>
            <a:ext cx="4887011" cy="366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0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Algorithm</a:t>
            </a:r>
            <a:r>
              <a:rPr lang="hu-HU" dirty="0" smtClean="0"/>
              <a:t> </a:t>
            </a:r>
            <a:r>
              <a:rPr lang="hu-HU" dirty="0" err="1" smtClean="0"/>
              <a:t>against</a:t>
            </a:r>
            <a:r>
              <a:rPr lang="hu-HU" dirty="0" smtClean="0"/>
              <a:t> </a:t>
            </a:r>
            <a:r>
              <a:rPr lang="hu-HU" dirty="0" err="1" smtClean="0"/>
              <a:t>shower-door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Idea: </a:t>
            </a:r>
            <a:r>
              <a:rPr lang="hu-HU" dirty="0" err="1" smtClean="0"/>
              <a:t>animate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background</a:t>
            </a:r>
            <a:r>
              <a:rPr lang="hu-HU" dirty="0" smtClean="0"/>
              <a:t> </a:t>
            </a:r>
            <a:r>
              <a:rPr lang="hu-HU" dirty="0" err="1" smtClean="0"/>
              <a:t>canvas</a:t>
            </a:r>
            <a:endParaRPr lang="hu-HU" dirty="0" smtClean="0"/>
          </a:p>
          <a:p>
            <a:pPr lvl="1"/>
            <a:r>
              <a:rPr lang="hu-HU" dirty="0" err="1" smtClean="0"/>
              <a:t>Its</a:t>
            </a:r>
            <a:r>
              <a:rPr lang="hu-HU" dirty="0" smtClean="0"/>
              <a:t> 2D </a:t>
            </a:r>
            <a:r>
              <a:rPr lang="hu-HU" dirty="0" err="1" smtClean="0"/>
              <a:t>motion</a:t>
            </a:r>
            <a:r>
              <a:rPr lang="hu-HU" dirty="0" smtClean="0"/>
              <a:t> </a:t>
            </a:r>
            <a:r>
              <a:rPr lang="hu-HU" dirty="0" err="1" smtClean="0"/>
              <a:t>should</a:t>
            </a:r>
            <a:r>
              <a:rPr lang="hu-HU" dirty="0" smtClean="0"/>
              <a:t> </a:t>
            </a:r>
            <a:r>
              <a:rPr lang="hu-HU" dirty="0" err="1" smtClean="0"/>
              <a:t>match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3D camera </a:t>
            </a:r>
            <a:r>
              <a:rPr lang="hu-HU" dirty="0" err="1" smtClean="0"/>
              <a:t>movement</a:t>
            </a:r>
            <a:r>
              <a:rPr lang="hu-HU" dirty="0" smtClean="0"/>
              <a:t> and </a:t>
            </a:r>
            <a:r>
              <a:rPr lang="hu-HU" dirty="0" err="1" smtClean="0"/>
              <a:t>rotation</a:t>
            </a:r>
            <a:endParaRPr lang="hu-HU" dirty="0" smtClean="0"/>
          </a:p>
          <a:p>
            <a:pPr lvl="1"/>
            <a:r>
              <a:rPr lang="hu-HU" dirty="0" smtClean="0"/>
              <a:t>Camera </a:t>
            </a:r>
            <a:r>
              <a:rPr lang="hu-HU" dirty="0" err="1" smtClean="0"/>
              <a:t>movement</a:t>
            </a:r>
            <a:r>
              <a:rPr lang="hu-HU" dirty="0" smtClean="0"/>
              <a:t> </a:t>
            </a:r>
            <a:r>
              <a:rPr lang="hu-HU" dirty="0" err="1" smtClean="0"/>
              <a:t>corresponds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texture</a:t>
            </a:r>
            <a:r>
              <a:rPr lang="hu-HU" dirty="0" smtClean="0"/>
              <a:t> zoom, </a:t>
            </a:r>
            <a:r>
              <a:rPr lang="hu-HU" dirty="0" err="1" smtClean="0"/>
              <a:t>rotation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”</a:t>
            </a:r>
            <a:r>
              <a:rPr lang="hu-HU" dirty="0" err="1" smtClean="0"/>
              <a:t>sphere</a:t>
            </a:r>
            <a:r>
              <a:rPr lang="hu-HU" dirty="0" smtClean="0"/>
              <a:t> </a:t>
            </a:r>
            <a:r>
              <a:rPr lang="hu-HU" dirty="0" err="1" smtClean="0"/>
              <a:t>rolling</a:t>
            </a:r>
            <a:r>
              <a:rPr lang="hu-HU" dirty="0" smtClean="0"/>
              <a:t>”</a:t>
            </a:r>
          </a:p>
          <a:p>
            <a:pPr lvl="1"/>
            <a:r>
              <a:rPr lang="hu-HU" dirty="0" err="1" smtClean="0"/>
              <a:t>Texture</a:t>
            </a:r>
            <a:r>
              <a:rPr lang="hu-HU" dirty="0" smtClean="0"/>
              <a:t> is </a:t>
            </a:r>
            <a:r>
              <a:rPr lang="hu-HU" dirty="0" err="1" smtClean="0"/>
              <a:t>infinitely</a:t>
            </a:r>
            <a:r>
              <a:rPr lang="hu-HU" dirty="0" smtClean="0"/>
              <a:t> </a:t>
            </a:r>
            <a:r>
              <a:rPr lang="hu-HU" dirty="0" err="1" smtClean="0"/>
              <a:t>zoomable</a:t>
            </a:r>
            <a:r>
              <a:rPr lang="hu-HU" dirty="0" smtClean="0"/>
              <a:t> </a:t>
            </a:r>
            <a:r>
              <a:rPr lang="hu-HU" dirty="0" err="1" smtClean="0"/>
              <a:t>using</a:t>
            </a:r>
            <a:r>
              <a:rPr lang="hu-HU" dirty="0" smtClean="0"/>
              <a:t> a </a:t>
            </a:r>
            <a:r>
              <a:rPr lang="hu-HU" dirty="0" err="1" smtClean="0"/>
              <a:t>fractal</a:t>
            </a:r>
            <a:r>
              <a:rPr lang="hu-HU" dirty="0" smtClean="0"/>
              <a:t> </a:t>
            </a:r>
            <a:r>
              <a:rPr lang="hu-HU" dirty="0" err="1" smtClean="0"/>
              <a:t>like</a:t>
            </a:r>
            <a:r>
              <a:rPr lang="hu-HU" dirty="0" smtClean="0"/>
              <a:t> </a:t>
            </a:r>
            <a:r>
              <a:rPr lang="hu-HU" dirty="0" err="1" smtClean="0"/>
              <a:t>texture</a:t>
            </a:r>
            <a:r>
              <a:rPr lang="hu-HU" dirty="0" smtClean="0"/>
              <a:t> </a:t>
            </a:r>
            <a:r>
              <a:rPr lang="hu-HU" dirty="0" err="1" smtClean="0"/>
              <a:t>addressing</a:t>
            </a:r>
            <a:endParaRPr lang="hu-HU" dirty="0"/>
          </a:p>
        </p:txBody>
      </p:sp>
      <p:pic>
        <p:nvPicPr>
          <p:cNvPr id="5" name="infinite_zo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02215" y="3622432"/>
            <a:ext cx="3938954" cy="2954216"/>
          </a:xfrm>
          <a:prstGeom prst="rect">
            <a:avLst/>
          </a:prstGeom>
        </p:spPr>
      </p:pic>
      <p:pic>
        <p:nvPicPr>
          <p:cNvPr id="6" name="rolling_spher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60894" y="3622431"/>
            <a:ext cx="3937488" cy="295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45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32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60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Stereo</a:t>
            </a:r>
            <a:r>
              <a:rPr lang="hu-HU" dirty="0" smtClean="0"/>
              <a:t> </a:t>
            </a:r>
            <a:r>
              <a:rPr lang="hu-HU" dirty="0" err="1" smtClean="0"/>
              <a:t>rendering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Cheat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human </a:t>
            </a:r>
            <a:r>
              <a:rPr lang="hu-HU" dirty="0" err="1" smtClean="0"/>
              <a:t>eye</a:t>
            </a:r>
            <a:r>
              <a:rPr lang="hu-HU" dirty="0" smtClean="0"/>
              <a:t>: </a:t>
            </a:r>
            <a:r>
              <a:rPr lang="hu-HU" dirty="0" err="1" smtClean="0"/>
              <a:t>sensation</a:t>
            </a:r>
            <a:r>
              <a:rPr lang="hu-HU" dirty="0" smtClean="0"/>
              <a:t> of </a:t>
            </a:r>
            <a:r>
              <a:rPr lang="hu-HU" dirty="0" err="1" smtClean="0"/>
              <a:t>depth</a:t>
            </a:r>
            <a:endParaRPr lang="hu-HU" dirty="0" smtClean="0"/>
          </a:p>
          <a:p>
            <a:r>
              <a:rPr lang="hu-HU" dirty="0" smtClean="0"/>
              <a:t>Show </a:t>
            </a:r>
            <a:r>
              <a:rPr lang="hu-HU" dirty="0" err="1" smtClean="0"/>
              <a:t>two</a:t>
            </a:r>
            <a:r>
              <a:rPr lang="hu-HU" dirty="0" smtClean="0"/>
              <a:t> </a:t>
            </a:r>
            <a:r>
              <a:rPr lang="hu-HU" dirty="0" err="1" smtClean="0"/>
              <a:t>different</a:t>
            </a:r>
            <a:r>
              <a:rPr lang="hu-HU" dirty="0" smtClean="0"/>
              <a:t> </a:t>
            </a:r>
            <a:r>
              <a:rPr lang="hu-HU" dirty="0" err="1" smtClean="0"/>
              <a:t>images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two</a:t>
            </a:r>
            <a:r>
              <a:rPr lang="hu-HU" dirty="0" smtClean="0"/>
              <a:t> </a:t>
            </a:r>
            <a:r>
              <a:rPr lang="hu-HU" dirty="0" err="1" smtClean="0"/>
              <a:t>eyes</a:t>
            </a:r>
            <a:endParaRPr lang="hu-HU" dirty="0" smtClean="0"/>
          </a:p>
          <a:p>
            <a:pPr lvl="1"/>
            <a:r>
              <a:rPr lang="hu-HU" dirty="0" err="1" smtClean="0"/>
              <a:t>Rendered</a:t>
            </a:r>
            <a:r>
              <a:rPr lang="hu-HU" dirty="0" smtClean="0"/>
              <a:t> </a:t>
            </a:r>
            <a:r>
              <a:rPr lang="hu-HU" dirty="0" err="1" smtClean="0"/>
              <a:t>from</a:t>
            </a:r>
            <a:r>
              <a:rPr lang="hu-HU" dirty="0" smtClean="0"/>
              <a:t> </a:t>
            </a:r>
            <a:r>
              <a:rPr lang="hu-HU" dirty="0" err="1" smtClean="0"/>
              <a:t>two</a:t>
            </a:r>
            <a:r>
              <a:rPr lang="hu-HU" dirty="0" smtClean="0"/>
              <a:t> </a:t>
            </a:r>
            <a:r>
              <a:rPr lang="hu-HU" dirty="0" err="1" smtClean="0"/>
              <a:t>different</a:t>
            </a:r>
            <a:r>
              <a:rPr lang="hu-HU" dirty="0" smtClean="0"/>
              <a:t> </a:t>
            </a:r>
            <a:r>
              <a:rPr lang="hu-HU" dirty="0" err="1" smtClean="0"/>
              <a:t>viewpoints</a:t>
            </a:r>
            <a:endParaRPr lang="hu-HU" dirty="0" smtClean="0"/>
          </a:p>
          <a:p>
            <a:r>
              <a:rPr lang="hu-HU" dirty="0" err="1" smtClean="0"/>
              <a:t>All</a:t>
            </a:r>
            <a:r>
              <a:rPr lang="hu-HU" dirty="0" smtClean="0"/>
              <a:t> VR </a:t>
            </a:r>
            <a:r>
              <a:rPr lang="hu-HU" dirty="0" err="1" smtClean="0"/>
              <a:t>games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based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this</a:t>
            </a:r>
            <a:r>
              <a:rPr lang="hu-HU" dirty="0" smtClean="0"/>
              <a:t> </a:t>
            </a:r>
            <a:r>
              <a:rPr lang="hu-HU" dirty="0" err="1" smtClean="0"/>
              <a:t>principle</a:t>
            </a:r>
            <a:endParaRPr lang="en-US" dirty="0"/>
          </a:p>
        </p:txBody>
      </p:sp>
      <p:pic>
        <p:nvPicPr>
          <p:cNvPr id="4" name="Picture 2" descr="https://static.dezeen.com/uploads/2014/05/Second-Live-Stock-by-Austin-Stewart_dezeen_ss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989" y="3873138"/>
            <a:ext cx="3988625" cy="284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gnometech.com/torque/images/blog-2013-03-25/2013-03-25-TrueStereoWithDistor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689" y="3873138"/>
            <a:ext cx="4558429" cy="284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4.bp.blogspot.com/-M8y-ms1yjEo/TekJCDvKOwI/AAAAAAAAAbc/lYIkHAJ6cZY/s1600/stereo_perspective_ne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942" y="226194"/>
            <a:ext cx="3805536" cy="337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49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Stereo</a:t>
            </a:r>
            <a:r>
              <a:rPr lang="hu-HU" dirty="0" smtClean="0"/>
              <a:t> in art</a:t>
            </a:r>
            <a:endParaRPr lang="en-US" dirty="0"/>
          </a:p>
        </p:txBody>
      </p:sp>
      <p:pic>
        <p:nvPicPr>
          <p:cNvPr id="1026" name="Picture 2" descr="KÃ©ptalÃ¡lat a kÃ¶vetkezÅre: âsalvador dali stereoscopyâ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39" y="1588690"/>
            <a:ext cx="4915369" cy="445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450273" y="6042025"/>
            <a:ext cx="296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 smtClean="0"/>
              <a:t>The </a:t>
            </a:r>
            <a:r>
              <a:rPr lang="hu-HU" dirty="0" err="1" smtClean="0"/>
              <a:t>chair</a:t>
            </a:r>
            <a:r>
              <a:rPr lang="hu-HU" dirty="0" smtClean="0"/>
              <a:t>, Salvador Dalí, 1975</a:t>
            </a:r>
            <a:endParaRPr lang="en-US" dirty="0"/>
          </a:p>
        </p:txBody>
      </p:sp>
      <p:sp>
        <p:nvSpPr>
          <p:cNvPr id="7" name="Szövegdoboz 6"/>
          <p:cNvSpPr txBox="1"/>
          <p:nvPr/>
        </p:nvSpPr>
        <p:spPr>
          <a:xfrm>
            <a:off x="5659286" y="6094015"/>
            <a:ext cx="5823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'</a:t>
            </a:r>
            <a:r>
              <a:rPr lang="en-US" sz="1400" dirty="0" err="1"/>
              <a:t>Dalí's</a:t>
            </a:r>
            <a:r>
              <a:rPr lang="en-US" sz="1400" dirty="0"/>
              <a:t> Hand Drawing Back the Golden </a:t>
            </a:r>
            <a:r>
              <a:rPr lang="en-US" sz="1400" dirty="0" smtClean="0"/>
              <a:t>Fleece</a:t>
            </a:r>
            <a:r>
              <a:rPr lang="hu-HU" sz="1400" dirty="0" smtClean="0"/>
              <a:t> </a:t>
            </a:r>
            <a:r>
              <a:rPr lang="en-US" sz="1400" dirty="0" smtClean="0"/>
              <a:t>in </a:t>
            </a:r>
            <a:r>
              <a:rPr lang="en-US" sz="1400" dirty="0"/>
              <a:t>the Form of a Cloud to Show Gala the </a:t>
            </a:r>
            <a:r>
              <a:rPr lang="en-US" sz="1400" dirty="0" smtClean="0"/>
              <a:t>Dawn,</a:t>
            </a:r>
            <a:r>
              <a:rPr lang="hu-HU" sz="1400" dirty="0" smtClean="0"/>
              <a:t> </a:t>
            </a:r>
            <a:r>
              <a:rPr lang="en-US" sz="1400" dirty="0" smtClean="0"/>
              <a:t>Completely </a:t>
            </a:r>
            <a:r>
              <a:rPr lang="en-US" sz="1400" dirty="0"/>
              <a:t>Nude, Very, Very Far Away Behind the </a:t>
            </a:r>
            <a:r>
              <a:rPr lang="en-US" sz="1400" dirty="0" smtClean="0"/>
              <a:t>Sun</a:t>
            </a:r>
            <a:r>
              <a:rPr lang="hu-HU" sz="1400" dirty="0" smtClean="0"/>
              <a:t>; 1977</a:t>
            </a:r>
            <a:endParaRPr lang="en-US" sz="1400" dirty="0"/>
          </a:p>
        </p:txBody>
      </p:sp>
      <p:pic>
        <p:nvPicPr>
          <p:cNvPr id="1028" name="Picture 4" descr="http://www.theorderoftime.com/art/timegallery/hall1/paintings/Dalis.Hand.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033" y="1588691"/>
            <a:ext cx="3048000" cy="450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theorderoftime.com/art/timegallery/hall1/paintings/Dalis.Hand.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286" y="1588690"/>
            <a:ext cx="3048000" cy="450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94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Stereo</a:t>
            </a:r>
            <a:r>
              <a:rPr lang="hu-HU" dirty="0" smtClean="0"/>
              <a:t> </a:t>
            </a:r>
            <a:r>
              <a:rPr lang="hu-HU" dirty="0" err="1" smtClean="0"/>
              <a:t>rendering</a:t>
            </a:r>
            <a:r>
              <a:rPr lang="hu-HU" dirty="0" smtClean="0"/>
              <a:t> + NPR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dirty="0" err="1" smtClean="0"/>
              <a:t>Need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apply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image </a:t>
            </a:r>
            <a:r>
              <a:rPr lang="hu-HU" dirty="0" err="1" smtClean="0"/>
              <a:t>processing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two</a:t>
            </a:r>
            <a:r>
              <a:rPr lang="hu-HU" dirty="0" smtClean="0"/>
              <a:t> </a:t>
            </a:r>
            <a:r>
              <a:rPr lang="hu-HU" dirty="0" err="1" smtClean="0"/>
              <a:t>images</a:t>
            </a:r>
            <a:r>
              <a:rPr lang="hu-HU" dirty="0" smtClean="0"/>
              <a:t> (</a:t>
            </a:r>
            <a:r>
              <a:rPr lang="hu-HU" dirty="0" err="1" smtClean="0"/>
              <a:t>left</a:t>
            </a:r>
            <a:r>
              <a:rPr lang="hu-HU" dirty="0" smtClean="0"/>
              <a:t> and </a:t>
            </a:r>
            <a:r>
              <a:rPr lang="hu-HU" dirty="0" err="1" smtClean="0"/>
              <a:t>right</a:t>
            </a:r>
            <a:r>
              <a:rPr lang="hu-HU" dirty="0" smtClean="0"/>
              <a:t> </a:t>
            </a:r>
            <a:r>
              <a:rPr lang="hu-HU" dirty="0" err="1" smtClean="0"/>
              <a:t>eye</a:t>
            </a:r>
            <a:r>
              <a:rPr lang="hu-HU" dirty="0" smtClean="0"/>
              <a:t>) </a:t>
            </a:r>
            <a:r>
              <a:rPr lang="hu-HU" dirty="0" err="1" smtClean="0"/>
              <a:t>separately</a:t>
            </a:r>
            <a:endParaRPr lang="hu-HU" dirty="0" smtClean="0"/>
          </a:p>
          <a:p>
            <a:pPr lvl="1"/>
            <a:r>
              <a:rPr lang="hu-HU" dirty="0" smtClean="0"/>
              <a:t>Image </a:t>
            </a:r>
            <a:r>
              <a:rPr lang="hu-HU" dirty="0" err="1" smtClean="0"/>
              <a:t>space</a:t>
            </a:r>
            <a:r>
              <a:rPr lang="hu-HU" dirty="0" smtClean="0"/>
              <a:t> </a:t>
            </a:r>
            <a:r>
              <a:rPr lang="hu-HU" dirty="0" err="1" smtClean="0"/>
              <a:t>effects</a:t>
            </a:r>
            <a:r>
              <a:rPr lang="hu-HU" dirty="0" smtClean="0"/>
              <a:t>: </a:t>
            </a:r>
            <a:r>
              <a:rPr lang="hu-HU" dirty="0" err="1" smtClean="0"/>
              <a:t>texture</a:t>
            </a:r>
            <a:r>
              <a:rPr lang="hu-HU" dirty="0" smtClean="0"/>
              <a:t>, </a:t>
            </a:r>
            <a:r>
              <a:rPr lang="hu-HU" dirty="0" err="1" smtClean="0"/>
              <a:t>contours</a:t>
            </a:r>
            <a:r>
              <a:rPr lang="hu-HU" dirty="0" smtClean="0"/>
              <a:t>, </a:t>
            </a:r>
            <a:r>
              <a:rPr lang="hu-HU" dirty="0" err="1" smtClean="0"/>
              <a:t>edges</a:t>
            </a:r>
            <a:r>
              <a:rPr lang="hu-HU" dirty="0" smtClean="0"/>
              <a:t>, </a:t>
            </a:r>
            <a:r>
              <a:rPr lang="hu-HU" dirty="0" err="1" smtClean="0"/>
              <a:t>brushes</a:t>
            </a:r>
            <a:r>
              <a:rPr lang="hu-HU" dirty="0" smtClean="0"/>
              <a:t> </a:t>
            </a:r>
            <a:r>
              <a:rPr lang="hu-HU" dirty="0" err="1" smtClean="0"/>
              <a:t>may</a:t>
            </a:r>
            <a:r>
              <a:rPr lang="hu-HU" dirty="0" smtClean="0"/>
              <a:t> </a:t>
            </a:r>
            <a:r>
              <a:rPr lang="hu-HU" dirty="0" err="1" smtClean="0"/>
              <a:t>cause</a:t>
            </a:r>
            <a:r>
              <a:rPr lang="hu-HU" dirty="0" smtClean="0"/>
              <a:t> </a:t>
            </a:r>
            <a:r>
              <a:rPr lang="hu-HU" dirty="0" err="1" smtClean="0"/>
              <a:t>problems</a:t>
            </a:r>
            <a:r>
              <a:rPr lang="hu-HU" dirty="0" smtClean="0"/>
              <a:t> </a:t>
            </a:r>
            <a:r>
              <a:rPr lang="hu-HU" dirty="0" err="1" smtClean="0"/>
              <a:t>if</a:t>
            </a:r>
            <a:r>
              <a:rPr lang="hu-HU" dirty="0" smtClean="0"/>
              <a:t> </a:t>
            </a:r>
            <a:r>
              <a:rPr lang="hu-HU" dirty="0" err="1" smtClean="0"/>
              <a:t>they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not</a:t>
            </a:r>
            <a:r>
              <a:rPr lang="hu-HU" dirty="0" smtClean="0"/>
              <a:t> consistent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two</a:t>
            </a:r>
            <a:r>
              <a:rPr lang="hu-HU" dirty="0" smtClean="0"/>
              <a:t> </a:t>
            </a:r>
            <a:r>
              <a:rPr lang="hu-HU" dirty="0" err="1" smtClean="0"/>
              <a:t>eyes</a:t>
            </a:r>
            <a:endParaRPr lang="hu-HU" dirty="0" smtClean="0"/>
          </a:p>
          <a:p>
            <a:pPr lvl="1"/>
            <a:r>
              <a:rPr lang="hu-HU" dirty="0" err="1" smtClean="0"/>
              <a:t>Object</a:t>
            </a:r>
            <a:r>
              <a:rPr lang="hu-HU" dirty="0" smtClean="0"/>
              <a:t> </a:t>
            </a:r>
            <a:r>
              <a:rPr lang="hu-HU" dirty="0" err="1" smtClean="0"/>
              <a:t>space</a:t>
            </a:r>
            <a:r>
              <a:rPr lang="hu-HU" dirty="0" smtClean="0"/>
              <a:t> </a:t>
            </a:r>
            <a:r>
              <a:rPr lang="hu-HU" dirty="0" err="1" smtClean="0"/>
              <a:t>effects</a:t>
            </a:r>
            <a:r>
              <a:rPr lang="hu-HU" dirty="0" smtClean="0"/>
              <a:t>: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same</a:t>
            </a:r>
            <a:r>
              <a:rPr lang="hu-HU" dirty="0" smtClean="0"/>
              <a:t> </a:t>
            </a:r>
            <a:r>
              <a:rPr lang="hu-HU" dirty="0" err="1" smtClean="0"/>
              <a:t>scene</a:t>
            </a:r>
            <a:r>
              <a:rPr lang="hu-HU" dirty="0" smtClean="0"/>
              <a:t> is </a:t>
            </a:r>
            <a:r>
              <a:rPr lang="hu-HU" dirty="0" err="1" smtClean="0"/>
              <a:t>rendered</a:t>
            </a:r>
            <a:r>
              <a:rPr lang="hu-HU" dirty="0" smtClean="0"/>
              <a:t> </a:t>
            </a:r>
            <a:r>
              <a:rPr lang="hu-HU" dirty="0" err="1" smtClean="0"/>
              <a:t>from</a:t>
            </a:r>
            <a:r>
              <a:rPr lang="hu-HU" dirty="0" smtClean="0"/>
              <a:t> </a:t>
            </a:r>
            <a:r>
              <a:rPr lang="hu-HU" dirty="0" err="1" smtClean="0"/>
              <a:t>two</a:t>
            </a:r>
            <a:r>
              <a:rPr lang="hu-HU" dirty="0" smtClean="0"/>
              <a:t> </a:t>
            </a:r>
            <a:r>
              <a:rPr lang="hu-HU" dirty="0" err="1" smtClean="0"/>
              <a:t>different</a:t>
            </a:r>
            <a:r>
              <a:rPr lang="hu-HU" dirty="0" smtClean="0"/>
              <a:t> </a:t>
            </a:r>
            <a:r>
              <a:rPr lang="hu-HU" dirty="0" err="1" smtClean="0"/>
              <a:t>viewpoints</a:t>
            </a:r>
            <a:r>
              <a:rPr lang="hu-HU" dirty="0" smtClean="0"/>
              <a:t>, </a:t>
            </a:r>
            <a:r>
              <a:rPr lang="hu-HU" dirty="0" err="1" smtClean="0"/>
              <a:t>these</a:t>
            </a:r>
            <a:r>
              <a:rPr lang="hu-HU" dirty="0" smtClean="0"/>
              <a:t> </a:t>
            </a:r>
            <a:r>
              <a:rPr lang="hu-HU" dirty="0" err="1" smtClean="0"/>
              <a:t>two</a:t>
            </a:r>
            <a:r>
              <a:rPr lang="hu-HU" dirty="0" smtClean="0"/>
              <a:t> </a:t>
            </a:r>
            <a:r>
              <a:rPr lang="hu-HU" dirty="0" err="1" smtClean="0"/>
              <a:t>images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not</a:t>
            </a:r>
            <a:r>
              <a:rPr lang="hu-HU" dirty="0" smtClean="0"/>
              <a:t> </a:t>
            </a:r>
            <a:r>
              <a:rPr lang="hu-HU" dirty="0" err="1" smtClean="0"/>
              <a:t>modified</a:t>
            </a:r>
            <a:r>
              <a:rPr lang="hu-HU" dirty="0" smtClean="0"/>
              <a:t> </a:t>
            </a:r>
            <a:r>
              <a:rPr lang="hu-HU" dirty="0" err="1" smtClean="0"/>
              <a:t>so</a:t>
            </a:r>
            <a:r>
              <a:rPr lang="hu-HU" dirty="0" smtClean="0"/>
              <a:t> </a:t>
            </a:r>
            <a:r>
              <a:rPr lang="hu-HU" dirty="0" err="1" smtClean="0"/>
              <a:t>consistency</a:t>
            </a:r>
            <a:r>
              <a:rPr lang="hu-HU" dirty="0" smtClean="0"/>
              <a:t> is </a:t>
            </a:r>
            <a:r>
              <a:rPr lang="hu-HU" dirty="0" err="1" smtClean="0"/>
              <a:t>easier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achieve</a:t>
            </a:r>
            <a:endParaRPr lang="hu-HU" dirty="0" smtClean="0"/>
          </a:p>
          <a:p>
            <a:r>
              <a:rPr lang="hu-HU" dirty="0"/>
              <a:t>”</a:t>
            </a:r>
            <a:r>
              <a:rPr lang="hu-HU" dirty="0" err="1" smtClean="0"/>
              <a:t>Binocular</a:t>
            </a:r>
            <a:r>
              <a:rPr lang="hu-HU" dirty="0" smtClean="0"/>
              <a:t> </a:t>
            </a:r>
            <a:r>
              <a:rPr lang="hu-HU" dirty="0" err="1" smtClean="0"/>
              <a:t>rivalry</a:t>
            </a:r>
            <a:r>
              <a:rPr lang="hu-HU" dirty="0" smtClean="0"/>
              <a:t>”: </a:t>
            </a:r>
            <a:r>
              <a:rPr lang="hu-HU" dirty="0" err="1" smtClean="0"/>
              <a:t>there</a:t>
            </a:r>
            <a:r>
              <a:rPr lang="hu-HU" dirty="0" smtClean="0"/>
              <a:t> is a </a:t>
            </a:r>
            <a:r>
              <a:rPr lang="hu-HU" dirty="0" err="1" smtClean="0"/>
              <a:t>mismatch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two</a:t>
            </a:r>
            <a:r>
              <a:rPr lang="hu-HU" dirty="0" smtClean="0"/>
              <a:t> </a:t>
            </a:r>
            <a:r>
              <a:rPr lang="hu-HU" dirty="0" err="1" smtClean="0"/>
              <a:t>eyes</a:t>
            </a:r>
            <a:endParaRPr lang="hu-HU" dirty="0" smtClean="0"/>
          </a:p>
          <a:p>
            <a:pPr lvl="1"/>
            <a:r>
              <a:rPr lang="hu-HU" dirty="0" err="1" smtClean="0"/>
              <a:t>Can</a:t>
            </a:r>
            <a:r>
              <a:rPr lang="hu-HU" dirty="0" smtClean="0"/>
              <a:t> </a:t>
            </a:r>
            <a:r>
              <a:rPr lang="hu-HU" dirty="0" err="1" smtClean="0"/>
              <a:t>completely</a:t>
            </a:r>
            <a:r>
              <a:rPr lang="hu-HU" dirty="0" smtClean="0"/>
              <a:t> </a:t>
            </a:r>
            <a:r>
              <a:rPr lang="hu-HU" dirty="0" err="1" smtClean="0"/>
              <a:t>ruin</a:t>
            </a:r>
            <a:r>
              <a:rPr lang="hu-HU" dirty="0" smtClean="0"/>
              <a:t> </a:t>
            </a:r>
            <a:r>
              <a:rPr lang="hu-HU" dirty="0" err="1" smtClean="0"/>
              <a:t>depth</a:t>
            </a:r>
            <a:r>
              <a:rPr lang="hu-HU" dirty="0" smtClean="0"/>
              <a:t> </a:t>
            </a:r>
            <a:r>
              <a:rPr lang="hu-HU" dirty="0" err="1" smtClean="0"/>
              <a:t>sensation</a:t>
            </a:r>
            <a:r>
              <a:rPr lang="hu-HU" dirty="0" smtClean="0"/>
              <a:t> and </a:t>
            </a:r>
            <a:r>
              <a:rPr lang="hu-HU" dirty="0" err="1" smtClean="0"/>
              <a:t>even</a:t>
            </a:r>
            <a:r>
              <a:rPr lang="hu-HU" dirty="0" smtClean="0"/>
              <a:t> </a:t>
            </a:r>
            <a:r>
              <a:rPr lang="hu-HU" dirty="0" err="1" smtClean="0"/>
              <a:t>cause</a:t>
            </a:r>
            <a:r>
              <a:rPr lang="hu-HU" dirty="0" smtClean="0"/>
              <a:t> </a:t>
            </a:r>
            <a:r>
              <a:rPr lang="hu-HU" dirty="0" err="1" smtClean="0"/>
              <a:t>motion</a:t>
            </a:r>
            <a:r>
              <a:rPr lang="hu-HU" dirty="0" smtClean="0"/>
              <a:t> </a:t>
            </a:r>
            <a:r>
              <a:rPr lang="hu-HU" dirty="0" err="1" smtClean="0"/>
              <a:t>sickness</a:t>
            </a:r>
            <a:endParaRPr lang="hu-HU" dirty="0" smtClean="0"/>
          </a:p>
          <a:p>
            <a:pPr lvl="1"/>
            <a:endParaRPr lang="hu-HU" dirty="0"/>
          </a:p>
          <a:p>
            <a:r>
              <a:rPr lang="hu-HU" dirty="0" err="1" smtClean="0"/>
              <a:t>Not</a:t>
            </a:r>
            <a:r>
              <a:rPr lang="hu-HU" dirty="0" smtClean="0"/>
              <a:t> </a:t>
            </a:r>
            <a:r>
              <a:rPr lang="hu-HU" dirty="0" err="1" smtClean="0"/>
              <a:t>much</a:t>
            </a:r>
            <a:r>
              <a:rPr lang="hu-HU" dirty="0" smtClean="0"/>
              <a:t> </a:t>
            </a:r>
            <a:r>
              <a:rPr lang="hu-HU" dirty="0" err="1" smtClean="0"/>
              <a:t>research</a:t>
            </a:r>
            <a:r>
              <a:rPr lang="hu-HU" dirty="0" smtClean="0"/>
              <a:t> has </a:t>
            </a:r>
            <a:r>
              <a:rPr lang="hu-HU" dirty="0" err="1" smtClean="0"/>
              <a:t>been</a:t>
            </a:r>
            <a:r>
              <a:rPr lang="hu-HU" dirty="0" smtClean="0"/>
              <a:t> </a:t>
            </a:r>
            <a:r>
              <a:rPr lang="hu-HU" dirty="0" err="1" smtClean="0"/>
              <a:t>done</a:t>
            </a:r>
            <a:r>
              <a:rPr lang="hu-HU" dirty="0" smtClean="0"/>
              <a:t> in </a:t>
            </a:r>
            <a:r>
              <a:rPr lang="hu-HU" dirty="0" err="1" smtClean="0"/>
              <a:t>stereo</a:t>
            </a:r>
            <a:r>
              <a:rPr lang="hu-HU" dirty="0" smtClean="0"/>
              <a:t> + NPR</a:t>
            </a:r>
          </a:p>
          <a:p>
            <a:r>
              <a:rPr lang="hu-HU" dirty="0" smtClean="0"/>
              <a:t>Basic idea </a:t>
            </a:r>
            <a:r>
              <a:rPr lang="hu-HU" dirty="0" err="1" smtClean="0"/>
              <a:t>behind</a:t>
            </a:r>
            <a:r>
              <a:rPr lang="hu-HU" dirty="0" smtClean="0"/>
              <a:t> </a:t>
            </a:r>
            <a:r>
              <a:rPr lang="hu-HU" dirty="0" err="1" smtClean="0"/>
              <a:t>methods</a:t>
            </a:r>
            <a:r>
              <a:rPr lang="hu-HU" dirty="0" smtClean="0"/>
              <a:t>: </a:t>
            </a:r>
            <a:r>
              <a:rPr lang="hu-HU" dirty="0" err="1" smtClean="0"/>
              <a:t>warp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image </a:t>
            </a:r>
            <a:r>
              <a:rPr lang="hu-HU" dirty="0" err="1" smtClean="0"/>
              <a:t>corresponding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one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eyes</a:t>
            </a:r>
            <a:r>
              <a:rPr lang="hu-HU" dirty="0" smtClean="0"/>
              <a:t> </a:t>
            </a:r>
            <a:r>
              <a:rPr lang="hu-HU" dirty="0" err="1" smtClean="0"/>
              <a:t>until</a:t>
            </a:r>
            <a:r>
              <a:rPr lang="hu-HU" dirty="0" smtClean="0"/>
              <a:t> it </a:t>
            </a:r>
            <a:r>
              <a:rPr lang="hu-HU" dirty="0" err="1" smtClean="0"/>
              <a:t>becomes</a:t>
            </a:r>
            <a:r>
              <a:rPr lang="hu-HU" dirty="0" smtClean="0"/>
              <a:t> consistent 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other</a:t>
            </a:r>
            <a:r>
              <a:rPr lang="hu-HU" dirty="0" smtClean="0"/>
              <a:t> </a:t>
            </a:r>
            <a:r>
              <a:rPr lang="hu-HU" dirty="0" err="1" smtClean="0"/>
              <a:t>eye</a:t>
            </a:r>
            <a:endParaRPr lang="hu-HU" dirty="0" smtClean="0"/>
          </a:p>
          <a:p>
            <a:pPr lvl="1"/>
            <a:endParaRPr lang="hu-HU" dirty="0"/>
          </a:p>
          <a:p>
            <a:endParaRPr lang="hu-HU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71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4407" y="3065049"/>
            <a:ext cx="884020" cy="80714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2820" y="4629151"/>
            <a:ext cx="890949" cy="83261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9148" y="4634763"/>
            <a:ext cx="959839" cy="897364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8553192" y="2754043"/>
            <a:ext cx="870729" cy="12911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Rendering pipeline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78367" y="4139029"/>
            <a:ext cx="1088244" cy="487590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Vertex </a:t>
            </a:r>
            <a:r>
              <a:rPr lang="en-GB" sz="1200" dirty="0" err="1" smtClean="0"/>
              <a:t>shader</a:t>
            </a:r>
            <a:endParaRPr lang="en-GB" sz="1200" dirty="0"/>
          </a:p>
        </p:txBody>
      </p:sp>
      <p:sp>
        <p:nvSpPr>
          <p:cNvPr id="5" name="Rectangle 4"/>
          <p:cNvSpPr/>
          <p:nvPr/>
        </p:nvSpPr>
        <p:spPr>
          <a:xfrm>
            <a:off x="1707504" y="4139029"/>
            <a:ext cx="1088244" cy="487590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Geometry </a:t>
            </a:r>
            <a:r>
              <a:rPr lang="en-GB" sz="1200" dirty="0" err="1" smtClean="0"/>
              <a:t>shader</a:t>
            </a:r>
            <a:endParaRPr lang="en-GB" sz="1200" dirty="0"/>
          </a:p>
        </p:txBody>
      </p:sp>
      <p:sp>
        <p:nvSpPr>
          <p:cNvPr id="6" name="Rectangle 5"/>
          <p:cNvSpPr/>
          <p:nvPr/>
        </p:nvSpPr>
        <p:spPr>
          <a:xfrm>
            <a:off x="3136641" y="4139029"/>
            <a:ext cx="1088244" cy="487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Rasterization</a:t>
            </a:r>
            <a:endParaRPr lang="en-GB" sz="1200" dirty="0"/>
          </a:p>
        </p:txBody>
      </p:sp>
      <p:sp>
        <p:nvSpPr>
          <p:cNvPr id="7" name="Rectangle 6"/>
          <p:cNvSpPr/>
          <p:nvPr/>
        </p:nvSpPr>
        <p:spPr>
          <a:xfrm>
            <a:off x="4564488" y="4139029"/>
            <a:ext cx="1088244" cy="487590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Fragment </a:t>
            </a:r>
            <a:r>
              <a:rPr lang="en-GB" sz="1200" dirty="0" err="1" smtClean="0"/>
              <a:t>shader</a:t>
            </a:r>
            <a:endParaRPr lang="en-GB" sz="1200" dirty="0"/>
          </a:p>
        </p:txBody>
      </p:sp>
      <p:sp>
        <p:nvSpPr>
          <p:cNvPr id="8" name="Rectangle 7"/>
          <p:cNvSpPr/>
          <p:nvPr/>
        </p:nvSpPr>
        <p:spPr>
          <a:xfrm>
            <a:off x="5992335" y="4139029"/>
            <a:ext cx="1088244" cy="487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Compositing</a:t>
            </a:r>
            <a:endParaRPr lang="en-GB" sz="1200" dirty="0"/>
          </a:p>
        </p:txBody>
      </p:sp>
      <p:sp>
        <p:nvSpPr>
          <p:cNvPr id="9" name="Rectangle 8"/>
          <p:cNvSpPr/>
          <p:nvPr/>
        </p:nvSpPr>
        <p:spPr>
          <a:xfrm>
            <a:off x="7456494" y="4143224"/>
            <a:ext cx="1088244" cy="4875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err="1" smtClean="0"/>
              <a:t>Color</a:t>
            </a:r>
            <a:r>
              <a:rPr lang="en-GB" sz="1200" dirty="0" smtClean="0"/>
              <a:t> buffer</a:t>
            </a:r>
            <a:endParaRPr lang="en-GB" sz="1200" dirty="0"/>
          </a:p>
        </p:txBody>
      </p:sp>
      <p:sp>
        <p:nvSpPr>
          <p:cNvPr id="10" name="Rectangle 9"/>
          <p:cNvSpPr/>
          <p:nvPr/>
        </p:nvSpPr>
        <p:spPr>
          <a:xfrm>
            <a:off x="7467185" y="2565291"/>
            <a:ext cx="1088244" cy="4875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Depth buffer</a:t>
            </a:r>
            <a:endParaRPr lang="en-GB" sz="1200" dirty="0"/>
          </a:p>
        </p:txBody>
      </p:sp>
      <p:sp>
        <p:nvSpPr>
          <p:cNvPr id="11" name="Rectangle 10"/>
          <p:cNvSpPr/>
          <p:nvPr/>
        </p:nvSpPr>
        <p:spPr>
          <a:xfrm>
            <a:off x="7456494" y="5577854"/>
            <a:ext cx="1088244" cy="4875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Normal buffer</a:t>
            </a:r>
            <a:endParaRPr lang="en-GB" sz="1200" dirty="0"/>
          </a:p>
        </p:txBody>
      </p:sp>
      <p:sp>
        <p:nvSpPr>
          <p:cNvPr id="12" name="Rectangle 11"/>
          <p:cNvSpPr/>
          <p:nvPr/>
        </p:nvSpPr>
        <p:spPr>
          <a:xfrm>
            <a:off x="9154440" y="4139029"/>
            <a:ext cx="1088244" cy="48759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Image processing</a:t>
            </a:r>
            <a:endParaRPr lang="en-GB" sz="1200" dirty="0"/>
          </a:p>
        </p:txBody>
      </p:sp>
      <p:sp>
        <p:nvSpPr>
          <p:cNvPr id="13" name="Rectangle 12"/>
          <p:cNvSpPr/>
          <p:nvPr/>
        </p:nvSpPr>
        <p:spPr>
          <a:xfrm>
            <a:off x="10852386" y="4139029"/>
            <a:ext cx="1088244" cy="487590"/>
          </a:xfrm>
          <a:prstGeom prst="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err="1" smtClean="0"/>
              <a:t>Color</a:t>
            </a:r>
            <a:r>
              <a:rPr lang="en-GB" sz="1200" dirty="0" smtClean="0"/>
              <a:t> buffer</a:t>
            </a:r>
            <a:endParaRPr lang="en-GB" sz="1200" dirty="0"/>
          </a:p>
        </p:txBody>
      </p:sp>
      <p:sp>
        <p:nvSpPr>
          <p:cNvPr id="14" name="Right Arrow 13"/>
          <p:cNvSpPr/>
          <p:nvPr/>
        </p:nvSpPr>
        <p:spPr>
          <a:xfrm>
            <a:off x="1366611" y="4270858"/>
            <a:ext cx="340893" cy="235824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ight Arrow 14"/>
          <p:cNvSpPr/>
          <p:nvPr/>
        </p:nvSpPr>
        <p:spPr>
          <a:xfrm>
            <a:off x="2804881" y="4270858"/>
            <a:ext cx="340893" cy="235824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ight Arrow 15"/>
          <p:cNvSpPr/>
          <p:nvPr/>
        </p:nvSpPr>
        <p:spPr>
          <a:xfrm>
            <a:off x="4237821" y="4264912"/>
            <a:ext cx="340893" cy="235824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ight Arrow 16"/>
          <p:cNvSpPr/>
          <p:nvPr/>
        </p:nvSpPr>
        <p:spPr>
          <a:xfrm>
            <a:off x="5658828" y="4264912"/>
            <a:ext cx="340893" cy="235824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ight Arrow 17"/>
          <p:cNvSpPr/>
          <p:nvPr/>
        </p:nvSpPr>
        <p:spPr>
          <a:xfrm>
            <a:off x="7127234" y="4264912"/>
            <a:ext cx="340893" cy="235824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ight Arrow 18"/>
          <p:cNvSpPr/>
          <p:nvPr/>
        </p:nvSpPr>
        <p:spPr>
          <a:xfrm>
            <a:off x="7124932" y="2706875"/>
            <a:ext cx="340893" cy="235824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ight Arrow 19"/>
          <p:cNvSpPr/>
          <p:nvPr/>
        </p:nvSpPr>
        <p:spPr>
          <a:xfrm>
            <a:off x="7125066" y="5725429"/>
            <a:ext cx="340893" cy="235824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7045557" y="2780519"/>
            <a:ext cx="67467" cy="310709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ight Arrow 22"/>
          <p:cNvSpPr/>
          <p:nvPr/>
        </p:nvSpPr>
        <p:spPr>
          <a:xfrm>
            <a:off x="8546070" y="4264912"/>
            <a:ext cx="608370" cy="235824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ight Arrow 23"/>
          <p:cNvSpPr/>
          <p:nvPr/>
        </p:nvSpPr>
        <p:spPr>
          <a:xfrm rot="5400000">
            <a:off x="8669399" y="3328625"/>
            <a:ext cx="1384988" cy="235824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8553192" y="5762928"/>
            <a:ext cx="870729" cy="12911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ight Arrow 26"/>
          <p:cNvSpPr/>
          <p:nvPr/>
        </p:nvSpPr>
        <p:spPr>
          <a:xfrm rot="16200000">
            <a:off x="8744799" y="5152607"/>
            <a:ext cx="1234187" cy="235824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ight Arrow 27"/>
          <p:cNvSpPr/>
          <p:nvPr/>
        </p:nvSpPr>
        <p:spPr>
          <a:xfrm rot="5400000">
            <a:off x="9742255" y="3744606"/>
            <a:ext cx="545560" cy="235824"/>
          </a:xfrm>
          <a:prstGeom prst="rightArrow">
            <a:avLst/>
          </a:prstGeom>
          <a:solidFill>
            <a:schemeClr val="bg2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9955969" y="3472823"/>
            <a:ext cx="1549986" cy="134938"/>
          </a:xfrm>
          <a:prstGeom prst="rect">
            <a:avLst/>
          </a:prstGeom>
          <a:solidFill>
            <a:schemeClr val="bg2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 rot="5400000">
            <a:off x="11098819" y="3742984"/>
            <a:ext cx="680498" cy="133771"/>
          </a:xfrm>
          <a:prstGeom prst="rect">
            <a:avLst/>
          </a:prstGeom>
          <a:solidFill>
            <a:schemeClr val="bg2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ight Arrow 30"/>
          <p:cNvSpPr/>
          <p:nvPr/>
        </p:nvSpPr>
        <p:spPr>
          <a:xfrm>
            <a:off x="10249531" y="4264912"/>
            <a:ext cx="608370" cy="235824"/>
          </a:xfrm>
          <a:prstGeom prst="rightArrow">
            <a:avLst/>
          </a:prstGeom>
          <a:solidFill>
            <a:schemeClr val="bg2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0902" y="3127543"/>
            <a:ext cx="1174968" cy="90148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3150" y="3109885"/>
            <a:ext cx="1108489" cy="920528"/>
          </a:xfrm>
          <a:prstGeom prst="rect">
            <a:avLst/>
          </a:prstGeom>
        </p:spPr>
      </p:pic>
      <p:sp>
        <p:nvSpPr>
          <p:cNvPr id="44" name="Oval 43"/>
          <p:cNvSpPr/>
          <p:nvPr/>
        </p:nvSpPr>
        <p:spPr>
          <a:xfrm>
            <a:off x="335901" y="3388011"/>
            <a:ext cx="83976" cy="8397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/>
          <p:cNvSpPr/>
          <p:nvPr/>
        </p:nvSpPr>
        <p:spPr>
          <a:xfrm>
            <a:off x="450979" y="3689704"/>
            <a:ext cx="83976" cy="8397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/>
          <p:cNvSpPr/>
          <p:nvPr/>
        </p:nvSpPr>
        <p:spPr>
          <a:xfrm>
            <a:off x="1076131" y="3335137"/>
            <a:ext cx="83976" cy="8397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1965573" y="3381789"/>
            <a:ext cx="718456" cy="472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946911" y="3443637"/>
            <a:ext cx="93307" cy="2834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2077440" y="3381789"/>
            <a:ext cx="606589" cy="3546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1918918" y="3397986"/>
            <a:ext cx="83976" cy="8397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/>
          <p:cNvSpPr/>
          <p:nvPr/>
        </p:nvSpPr>
        <p:spPr>
          <a:xfrm>
            <a:off x="2033996" y="3699679"/>
            <a:ext cx="83976" cy="8397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/>
          <p:cNvSpPr/>
          <p:nvPr/>
        </p:nvSpPr>
        <p:spPr>
          <a:xfrm>
            <a:off x="2659148" y="3345112"/>
            <a:ext cx="83976" cy="8397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ounded Rectangle 2"/>
          <p:cNvSpPr/>
          <p:nvPr/>
        </p:nvSpPr>
        <p:spPr>
          <a:xfrm>
            <a:off x="139959" y="2146035"/>
            <a:ext cx="8612155" cy="4576504"/>
          </a:xfrm>
          <a:prstGeom prst="roundRect">
            <a:avLst/>
          </a:prstGeom>
          <a:noFill/>
          <a:ln w="476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ounded Rectangle 46"/>
          <p:cNvSpPr/>
          <p:nvPr/>
        </p:nvSpPr>
        <p:spPr>
          <a:xfrm>
            <a:off x="9043565" y="2146035"/>
            <a:ext cx="3040720" cy="4576504"/>
          </a:xfrm>
          <a:prstGeom prst="roundRect">
            <a:avLst/>
          </a:prstGeom>
          <a:noFill/>
          <a:ln w="47625">
            <a:solidFill>
              <a:schemeClr val="tx1">
                <a:alpha val="3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9517153" y="2220105"/>
            <a:ext cx="2176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B2B2B2"/>
                </a:solidFill>
              </a:rPr>
              <a:t>Post processing pipeline</a:t>
            </a:r>
            <a:endParaRPr lang="en-GB" sz="2400" b="1" dirty="0">
              <a:solidFill>
                <a:srgbClr val="B2B2B2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455989" y="2220105"/>
            <a:ext cx="1652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3D pipeline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35901" y="5399020"/>
            <a:ext cx="6791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Object space methods: can access </a:t>
            </a:r>
            <a:r>
              <a:rPr lang="en-GB" b="1" dirty="0" smtClean="0"/>
              <a:t>the whole 3D scene description</a:t>
            </a:r>
            <a:endParaRPr lang="hu-HU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Can</a:t>
            </a:r>
            <a:r>
              <a:rPr lang="hu-HU" dirty="0" smtClean="0"/>
              <a:t> </a:t>
            </a:r>
            <a:r>
              <a:rPr lang="hu-HU" dirty="0" err="1" smtClean="0"/>
              <a:t>use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geometry</a:t>
            </a:r>
            <a:r>
              <a:rPr lang="hu-HU" dirty="0" smtClean="0"/>
              <a:t>, </a:t>
            </a:r>
            <a:r>
              <a:rPr lang="hu-HU" dirty="0" err="1" smtClean="0"/>
              <a:t>materials</a:t>
            </a:r>
            <a:r>
              <a:rPr lang="hu-HU" dirty="0" smtClean="0"/>
              <a:t>, </a:t>
            </a:r>
            <a:r>
              <a:rPr lang="hu-HU" dirty="0" err="1" smtClean="0"/>
              <a:t>lights</a:t>
            </a:r>
            <a:r>
              <a:rPr lang="hu-HU" dirty="0" smtClean="0"/>
              <a:t>, etc.</a:t>
            </a:r>
          </a:p>
        </p:txBody>
      </p:sp>
      <p:sp>
        <p:nvSpPr>
          <p:cNvPr id="35" name="Left Brace 34"/>
          <p:cNvSpPr/>
          <p:nvPr/>
        </p:nvSpPr>
        <p:spPr>
          <a:xfrm rot="16200000">
            <a:off x="2610284" y="3005962"/>
            <a:ext cx="483080" cy="4137661"/>
          </a:xfrm>
          <a:prstGeom prst="leftBrace">
            <a:avLst/>
          </a:prstGeom>
          <a:ln w="31750" cap="sq">
            <a:solidFill>
              <a:schemeClr val="bg2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Box 58"/>
          <p:cNvSpPr txBox="1"/>
          <p:nvPr/>
        </p:nvSpPr>
        <p:spPr>
          <a:xfrm>
            <a:off x="9544345" y="5485269"/>
            <a:ext cx="2261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B2B2B2"/>
                </a:solidFill>
              </a:rPr>
              <a:t>Image space methods</a:t>
            </a:r>
          </a:p>
          <a:p>
            <a:pPr algn="ctr"/>
            <a:r>
              <a:rPr lang="en-GB" dirty="0" smtClean="0">
                <a:solidFill>
                  <a:srgbClr val="B2B2B2"/>
                </a:solidFill>
              </a:rPr>
              <a:t>Input: 2D images</a:t>
            </a:r>
            <a:endParaRPr lang="en-GB" dirty="0">
              <a:solidFill>
                <a:srgbClr val="B2B2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46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Stereo</a:t>
            </a:r>
            <a:r>
              <a:rPr lang="hu-HU" dirty="0" smtClean="0"/>
              <a:t> </a:t>
            </a:r>
            <a:r>
              <a:rPr lang="hu-HU" dirty="0" err="1" smtClean="0"/>
              <a:t>rendering</a:t>
            </a:r>
            <a:r>
              <a:rPr lang="hu-HU" dirty="0" smtClean="0"/>
              <a:t> + NPR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Example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inconsistencies</a:t>
            </a:r>
            <a:r>
              <a:rPr lang="hu-HU" dirty="0" smtClean="0"/>
              <a:t>: </a:t>
            </a:r>
            <a:r>
              <a:rPr lang="hu-HU" dirty="0" err="1" smtClean="0"/>
              <a:t>contour</a:t>
            </a:r>
            <a:r>
              <a:rPr lang="hu-HU" dirty="0" smtClean="0"/>
              <a:t> </a:t>
            </a:r>
            <a:r>
              <a:rPr lang="hu-HU" dirty="0" err="1" smtClean="0"/>
              <a:t>lines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different</a:t>
            </a:r>
            <a:r>
              <a:rPr lang="hu-HU" dirty="0" smtClean="0"/>
              <a:t> </a:t>
            </a:r>
            <a:r>
              <a:rPr lang="hu-HU" dirty="0" err="1" smtClean="0"/>
              <a:t>from</a:t>
            </a:r>
            <a:r>
              <a:rPr lang="hu-HU" dirty="0" smtClean="0"/>
              <a:t> </a:t>
            </a:r>
            <a:r>
              <a:rPr lang="hu-HU" dirty="0" err="1" smtClean="0"/>
              <a:t>different</a:t>
            </a:r>
            <a:r>
              <a:rPr lang="hu-HU" dirty="0" smtClean="0"/>
              <a:t> </a:t>
            </a:r>
            <a:r>
              <a:rPr lang="hu-HU" dirty="0" err="1" smtClean="0"/>
              <a:t>viewpoints</a:t>
            </a:r>
            <a:endParaRPr lang="hu-HU" dirty="0" smtClean="0"/>
          </a:p>
          <a:p>
            <a:r>
              <a:rPr lang="hu-HU" dirty="0" smtClean="0"/>
              <a:t>Red </a:t>
            </a:r>
            <a:r>
              <a:rPr lang="hu-HU" dirty="0" err="1" smtClean="0"/>
              <a:t>lines</a:t>
            </a:r>
            <a:r>
              <a:rPr lang="hu-HU" dirty="0" smtClean="0"/>
              <a:t> </a:t>
            </a:r>
            <a:r>
              <a:rPr lang="hu-HU" dirty="0" err="1" smtClean="0"/>
              <a:t>denote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contours</a:t>
            </a:r>
            <a:r>
              <a:rPr lang="hu-HU" dirty="0" smtClean="0"/>
              <a:t> </a:t>
            </a:r>
            <a:r>
              <a:rPr lang="hu-HU" dirty="0" err="1" smtClean="0"/>
              <a:t>drawn</a:t>
            </a:r>
            <a:r>
              <a:rPr lang="hu-HU" dirty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left-eye</a:t>
            </a:r>
            <a:r>
              <a:rPr lang="hu-HU" dirty="0" smtClean="0"/>
              <a:t> image, </a:t>
            </a:r>
            <a:r>
              <a:rPr lang="hu-HU" dirty="0" err="1" smtClean="0"/>
              <a:t>blue</a:t>
            </a:r>
            <a:r>
              <a:rPr lang="hu-HU" dirty="0" smtClean="0"/>
              <a:t> </a:t>
            </a:r>
            <a:r>
              <a:rPr lang="hu-HU" dirty="0" err="1" smtClean="0"/>
              <a:t>lines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contours</a:t>
            </a:r>
            <a:r>
              <a:rPr lang="hu-HU" dirty="0" smtClean="0"/>
              <a:t> </a:t>
            </a:r>
            <a:r>
              <a:rPr lang="hu-HU" dirty="0" err="1" smtClean="0"/>
              <a:t>drawn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right</a:t>
            </a:r>
            <a:r>
              <a:rPr lang="hu-HU" dirty="0" smtClean="0"/>
              <a:t> </a:t>
            </a:r>
            <a:r>
              <a:rPr lang="hu-HU" dirty="0" err="1" smtClean="0"/>
              <a:t>eye</a:t>
            </a:r>
            <a:r>
              <a:rPr lang="hu-HU" dirty="0" smtClean="0"/>
              <a:t> (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should</a:t>
            </a:r>
            <a:r>
              <a:rPr lang="hu-HU" dirty="0" smtClean="0"/>
              <a:t> </a:t>
            </a:r>
            <a:r>
              <a:rPr lang="hu-HU" dirty="0" err="1" smtClean="0"/>
              <a:t>coincide</a:t>
            </a:r>
            <a:r>
              <a:rPr lang="hu-HU" dirty="0" smtClean="0"/>
              <a:t>)</a:t>
            </a:r>
          </a:p>
          <a:p>
            <a:pPr lvl="1"/>
            <a:r>
              <a:rPr lang="hu-HU" dirty="0" smtClean="0"/>
              <a:t>(The </a:t>
            </a:r>
            <a:r>
              <a:rPr lang="hu-HU" dirty="0" err="1" smtClean="0"/>
              <a:t>figure</a:t>
            </a:r>
            <a:r>
              <a:rPr lang="hu-HU" dirty="0" smtClean="0"/>
              <a:t> is </a:t>
            </a:r>
            <a:r>
              <a:rPr lang="hu-HU" dirty="0" err="1" smtClean="0"/>
              <a:t>from</a:t>
            </a:r>
            <a:r>
              <a:rPr lang="hu-HU" dirty="0" smtClean="0"/>
              <a:t> </a:t>
            </a:r>
            <a:r>
              <a:rPr lang="hu-HU" dirty="0" err="1" smtClean="0"/>
              <a:t>another</a:t>
            </a:r>
            <a:r>
              <a:rPr lang="hu-HU" dirty="0" smtClean="0"/>
              <a:t> </a:t>
            </a:r>
            <a:r>
              <a:rPr lang="hu-HU" dirty="0" err="1" smtClean="0"/>
              <a:t>perspective</a:t>
            </a:r>
            <a:r>
              <a:rPr lang="hu-HU" dirty="0" smtClean="0"/>
              <a:t> </a:t>
            </a:r>
            <a:r>
              <a:rPr lang="hu-HU" dirty="0" err="1" smtClean="0"/>
              <a:t>than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viewpoint</a:t>
            </a:r>
            <a:r>
              <a:rPr lang="hu-HU" dirty="0" smtClean="0"/>
              <a:t>)</a:t>
            </a:r>
          </a:p>
          <a:p>
            <a:pPr lvl="1"/>
            <a:endParaRPr lang="hu-HU" dirty="0"/>
          </a:p>
          <a:p>
            <a:endParaRPr lang="hu-HU" dirty="0" smtClean="0"/>
          </a:p>
          <a:p>
            <a:endParaRPr lang="en-US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646" y="4024311"/>
            <a:ext cx="6010275" cy="2162175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7085533" y="6462590"/>
            <a:ext cx="5012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400" dirty="0" err="1" smtClean="0"/>
              <a:t>Figure</a:t>
            </a:r>
            <a:r>
              <a:rPr lang="hu-HU" sz="1400" dirty="0" smtClean="0"/>
              <a:t> </a:t>
            </a:r>
            <a:r>
              <a:rPr lang="hu-HU" sz="1400" dirty="0" err="1" smtClean="0"/>
              <a:t>from</a:t>
            </a:r>
            <a:r>
              <a:rPr lang="hu-HU" sz="1400" dirty="0" smtClean="0"/>
              <a:t> Kim et </a:t>
            </a:r>
            <a:r>
              <a:rPr lang="hu-HU" sz="1400" dirty="0" err="1" smtClean="0"/>
              <a:t>al</a:t>
            </a:r>
            <a:r>
              <a:rPr lang="hu-HU" sz="1400" dirty="0" smtClean="0"/>
              <a:t>., </a:t>
            </a:r>
            <a:r>
              <a:rPr lang="hu-HU" sz="1400" dirty="0" err="1" smtClean="0"/>
              <a:t>Stereoscopic</a:t>
            </a:r>
            <a:r>
              <a:rPr lang="hu-HU" sz="1400" dirty="0" smtClean="0"/>
              <a:t> 3D line </a:t>
            </a:r>
            <a:r>
              <a:rPr lang="hu-HU" sz="1400" dirty="0" err="1" smtClean="0"/>
              <a:t>drawing</a:t>
            </a:r>
            <a:r>
              <a:rPr lang="hu-HU" sz="1400" dirty="0" smtClean="0"/>
              <a:t>, </a:t>
            </a:r>
            <a:r>
              <a:rPr lang="hu-HU" sz="1400" dirty="0" err="1" smtClean="0"/>
              <a:t>Siggraph</a:t>
            </a:r>
            <a:r>
              <a:rPr lang="hu-HU" sz="1400" dirty="0" smtClean="0"/>
              <a:t> 2013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793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Stereo</a:t>
            </a:r>
            <a:r>
              <a:rPr lang="hu-HU" dirty="0"/>
              <a:t> </a:t>
            </a:r>
            <a:r>
              <a:rPr lang="hu-HU" dirty="0" err="1"/>
              <a:t>rendering</a:t>
            </a:r>
            <a:r>
              <a:rPr lang="hu-HU" dirty="0"/>
              <a:t> + </a:t>
            </a:r>
            <a:r>
              <a:rPr lang="hu-HU" dirty="0" smtClean="0"/>
              <a:t>NPR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000" i="1" dirty="0"/>
              <a:t>Stereoscopic Non-Photorealistic </a:t>
            </a:r>
            <a:r>
              <a:rPr lang="en-US" sz="2000" i="1" dirty="0" smtClean="0"/>
              <a:t>Rendering</a:t>
            </a:r>
            <a:r>
              <a:rPr lang="hu-HU" sz="2000" dirty="0" smtClean="0"/>
              <a:t>, </a:t>
            </a:r>
            <a:r>
              <a:rPr lang="en-US" sz="2000" dirty="0" err="1"/>
              <a:t>Efstathios</a:t>
            </a:r>
            <a:r>
              <a:rPr lang="en-US" sz="2000" dirty="0"/>
              <a:t> </a:t>
            </a:r>
            <a:r>
              <a:rPr lang="en-US" sz="2000" dirty="0" err="1" smtClean="0"/>
              <a:t>Stavrakis</a:t>
            </a:r>
            <a:r>
              <a:rPr lang="hu-HU" sz="2000" dirty="0" smtClean="0"/>
              <a:t>, 2008</a:t>
            </a:r>
          </a:p>
          <a:p>
            <a:pPr algn="just"/>
            <a:r>
              <a:rPr lang="hu-HU" sz="2000" dirty="0" smtClean="0"/>
              <a:t>Basic idea: </a:t>
            </a:r>
            <a:r>
              <a:rPr lang="hu-HU" sz="2000" dirty="0" err="1" smtClean="0"/>
              <a:t>compute</a:t>
            </a:r>
            <a:r>
              <a:rPr lang="hu-HU" sz="2000" dirty="0" smtClean="0"/>
              <a:t>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disparity</a:t>
            </a:r>
            <a:r>
              <a:rPr lang="hu-HU" sz="2000" dirty="0" smtClean="0"/>
              <a:t> map </a:t>
            </a:r>
            <a:r>
              <a:rPr lang="hu-HU" sz="2000" i="1" dirty="0" smtClean="0"/>
              <a:t>I</a:t>
            </a:r>
            <a:r>
              <a:rPr lang="hu-HU" sz="2000" i="1" baseline="-25000" dirty="0" smtClean="0"/>
              <a:t>LD</a:t>
            </a:r>
            <a:r>
              <a:rPr lang="hu-HU" sz="2000" dirty="0" smtClean="0"/>
              <a:t> </a:t>
            </a:r>
            <a:r>
              <a:rPr lang="hu-HU" sz="2000" dirty="0"/>
              <a:t>(</a:t>
            </a:r>
            <a:r>
              <a:rPr lang="hu-HU" sz="2000" dirty="0" err="1"/>
              <a:t>similar</a:t>
            </a:r>
            <a:r>
              <a:rPr lang="hu-HU" sz="2000" dirty="0"/>
              <a:t> </a:t>
            </a:r>
            <a:r>
              <a:rPr lang="hu-HU" sz="2000" dirty="0" err="1"/>
              <a:t>to</a:t>
            </a:r>
            <a:r>
              <a:rPr lang="hu-HU" sz="2000" dirty="0"/>
              <a:t>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depth</a:t>
            </a:r>
            <a:r>
              <a:rPr lang="hu-HU" sz="2000" dirty="0"/>
              <a:t> map) </a:t>
            </a:r>
            <a:r>
              <a:rPr lang="hu-HU" sz="2000" dirty="0" smtClean="0"/>
              <a:t>and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occlusion</a:t>
            </a:r>
            <a:r>
              <a:rPr lang="hu-HU" sz="2000" dirty="0" smtClean="0"/>
              <a:t> </a:t>
            </a:r>
            <a:r>
              <a:rPr lang="hu-HU" sz="2000" dirty="0" err="1" smtClean="0"/>
              <a:t>maps</a:t>
            </a:r>
            <a:r>
              <a:rPr lang="hu-HU" sz="2000" dirty="0" smtClean="0"/>
              <a:t> </a:t>
            </a:r>
            <a:r>
              <a:rPr lang="hu-HU" sz="2000" i="1" dirty="0" smtClean="0"/>
              <a:t>I</a:t>
            </a:r>
            <a:r>
              <a:rPr lang="hu-HU" sz="2000" i="1" baseline="-25000" dirty="0" smtClean="0"/>
              <a:t>ROCC</a:t>
            </a:r>
            <a:r>
              <a:rPr lang="hu-HU" sz="2000" dirty="0" smtClean="0"/>
              <a:t> </a:t>
            </a:r>
            <a:r>
              <a:rPr lang="hu-HU" sz="2000" dirty="0" err="1" smtClean="0"/>
              <a:t>from</a:t>
            </a:r>
            <a:r>
              <a:rPr lang="hu-HU" sz="2000" dirty="0" smtClean="0"/>
              <a:t>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left</a:t>
            </a:r>
            <a:r>
              <a:rPr lang="hu-HU" sz="2000" dirty="0" smtClean="0"/>
              <a:t> and </a:t>
            </a:r>
            <a:r>
              <a:rPr lang="hu-HU" sz="2000" dirty="0" err="1" smtClean="0"/>
              <a:t>right</a:t>
            </a:r>
            <a:r>
              <a:rPr lang="hu-HU" sz="2000" dirty="0" smtClean="0"/>
              <a:t> </a:t>
            </a:r>
            <a:r>
              <a:rPr lang="hu-HU" sz="2000" dirty="0" err="1" smtClean="0"/>
              <a:t>images</a:t>
            </a:r>
            <a:r>
              <a:rPr lang="hu-HU" sz="2000" dirty="0" smtClean="0"/>
              <a:t>, </a:t>
            </a:r>
            <a:r>
              <a:rPr lang="hu-HU" sz="2000" dirty="0" err="1" smtClean="0"/>
              <a:t>apply</a:t>
            </a:r>
            <a:r>
              <a:rPr lang="hu-HU" sz="2000" dirty="0" smtClean="0"/>
              <a:t> NPR </a:t>
            </a:r>
            <a:r>
              <a:rPr lang="hu-HU" sz="2000" dirty="0" err="1" smtClean="0"/>
              <a:t>separately</a:t>
            </a:r>
            <a:r>
              <a:rPr lang="hu-HU" sz="2000" dirty="0" smtClean="0"/>
              <a:t> and </a:t>
            </a:r>
            <a:r>
              <a:rPr lang="hu-HU" sz="2000" dirty="0" err="1" smtClean="0"/>
              <a:t>then</a:t>
            </a:r>
            <a:r>
              <a:rPr lang="hu-HU" sz="2000" dirty="0" smtClean="0"/>
              <a:t> </a:t>
            </a:r>
            <a:r>
              <a:rPr lang="hu-HU" sz="2000" dirty="0" err="1" smtClean="0"/>
              <a:t>warp</a:t>
            </a:r>
            <a:r>
              <a:rPr lang="hu-HU" sz="2000" dirty="0" smtClean="0"/>
              <a:t> </a:t>
            </a:r>
            <a:r>
              <a:rPr lang="hu-HU" sz="2000" dirty="0" err="1" smtClean="0"/>
              <a:t>them</a:t>
            </a:r>
            <a:r>
              <a:rPr lang="hu-HU" sz="2000" dirty="0" smtClean="0"/>
              <a:t> </a:t>
            </a:r>
            <a:r>
              <a:rPr lang="hu-HU" sz="2000" dirty="0" err="1" smtClean="0"/>
              <a:t>based</a:t>
            </a:r>
            <a:r>
              <a:rPr lang="hu-HU" sz="2000" dirty="0" smtClean="0"/>
              <a:t> </a:t>
            </a:r>
            <a:r>
              <a:rPr lang="hu-HU" sz="2000" dirty="0" err="1" smtClean="0"/>
              <a:t>on</a:t>
            </a:r>
            <a:r>
              <a:rPr lang="hu-HU" sz="2000" dirty="0" smtClean="0"/>
              <a:t> </a:t>
            </a:r>
            <a:r>
              <a:rPr lang="hu-HU" sz="2000" i="1" dirty="0" smtClean="0"/>
              <a:t>I</a:t>
            </a:r>
            <a:r>
              <a:rPr lang="hu-HU" sz="2000" i="1" baseline="-25000" dirty="0" smtClean="0"/>
              <a:t>LD</a:t>
            </a:r>
            <a:r>
              <a:rPr lang="hu-HU" sz="2000" dirty="0"/>
              <a:t> </a:t>
            </a:r>
            <a:r>
              <a:rPr lang="hu-HU" sz="2000" dirty="0" smtClean="0"/>
              <a:t>and </a:t>
            </a:r>
            <a:r>
              <a:rPr lang="hu-HU" sz="2000" i="1" dirty="0" smtClean="0"/>
              <a:t>I</a:t>
            </a:r>
            <a:r>
              <a:rPr lang="hu-HU" sz="2000" i="1" baseline="-25000" dirty="0" smtClean="0"/>
              <a:t>ROCC</a:t>
            </a:r>
            <a:endParaRPr lang="hu-HU" sz="2000" dirty="0" smtClean="0"/>
          </a:p>
          <a:p>
            <a:pPr lvl="1" algn="just"/>
            <a:r>
              <a:rPr lang="hu-HU" sz="2000" dirty="0" smtClean="0"/>
              <a:t>The </a:t>
            </a:r>
            <a:r>
              <a:rPr lang="hu-HU" sz="2000" dirty="0" err="1" smtClean="0"/>
              <a:t>occlusion</a:t>
            </a:r>
            <a:r>
              <a:rPr lang="hu-HU" sz="2000" dirty="0" smtClean="0"/>
              <a:t> map </a:t>
            </a:r>
            <a:r>
              <a:rPr lang="hu-HU" sz="2000" dirty="0" err="1" smtClean="0"/>
              <a:t>contains</a:t>
            </a:r>
            <a:r>
              <a:rPr lang="hu-HU" sz="2000" dirty="0" smtClean="0"/>
              <a:t>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surfaces</a:t>
            </a:r>
            <a:r>
              <a:rPr lang="hu-HU" sz="2000" dirty="0" smtClean="0"/>
              <a:t> </a:t>
            </a:r>
            <a:r>
              <a:rPr lang="hu-HU" sz="2000" dirty="0" err="1" smtClean="0"/>
              <a:t>seen</a:t>
            </a:r>
            <a:r>
              <a:rPr lang="hu-HU" sz="2000" dirty="0" smtClean="0"/>
              <a:t> </a:t>
            </a:r>
            <a:r>
              <a:rPr lang="hu-HU" sz="2000" dirty="0" err="1" smtClean="0"/>
              <a:t>by</a:t>
            </a:r>
            <a:r>
              <a:rPr lang="hu-HU" sz="2000" dirty="0" smtClean="0"/>
              <a:t> </a:t>
            </a:r>
            <a:r>
              <a:rPr lang="hu-HU" sz="2000" dirty="0" err="1" smtClean="0"/>
              <a:t>only</a:t>
            </a:r>
            <a:r>
              <a:rPr lang="hu-HU" sz="2000" dirty="0" smtClean="0"/>
              <a:t> </a:t>
            </a:r>
            <a:r>
              <a:rPr lang="hu-HU" sz="2000" dirty="0" err="1" smtClean="0"/>
              <a:t>one</a:t>
            </a:r>
            <a:r>
              <a:rPr lang="hu-HU" sz="2000" dirty="0" smtClean="0"/>
              <a:t> of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eyes</a:t>
            </a:r>
            <a:r>
              <a:rPr lang="hu-HU" sz="2000" dirty="0" smtClean="0"/>
              <a:t> </a:t>
            </a:r>
            <a:r>
              <a:rPr lang="hu-HU" sz="2000" dirty="0" err="1" smtClean="0"/>
              <a:t>due</a:t>
            </a:r>
            <a:r>
              <a:rPr lang="hu-HU" sz="2000" dirty="0" smtClean="0"/>
              <a:t> </a:t>
            </a:r>
            <a:r>
              <a:rPr lang="hu-HU" sz="2000" dirty="0" err="1" smtClean="0"/>
              <a:t>to</a:t>
            </a:r>
            <a:r>
              <a:rPr lang="hu-HU" sz="2000" dirty="0" smtClean="0"/>
              <a:t> </a:t>
            </a:r>
            <a:r>
              <a:rPr lang="hu-HU" sz="2000" dirty="0" err="1" smtClean="0"/>
              <a:t>occlusion</a:t>
            </a:r>
            <a:endParaRPr lang="hu-HU" sz="2000" dirty="0" smtClean="0"/>
          </a:p>
          <a:p>
            <a:pPr algn="just"/>
            <a:endParaRPr lang="en-US" sz="2000" dirty="0"/>
          </a:p>
          <a:p>
            <a:pPr algn="just"/>
            <a:endParaRPr lang="en-US" sz="20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369" y="3337806"/>
            <a:ext cx="6435602" cy="321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2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Stereo</a:t>
            </a:r>
            <a:r>
              <a:rPr lang="hu-HU" dirty="0"/>
              <a:t> </a:t>
            </a:r>
            <a:r>
              <a:rPr lang="hu-HU" dirty="0" err="1"/>
              <a:t>rendering</a:t>
            </a:r>
            <a:r>
              <a:rPr lang="hu-HU" dirty="0"/>
              <a:t> + NPR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5"/>
            <a:ext cx="5961185" cy="4351338"/>
          </a:xfrm>
        </p:spPr>
        <p:txBody>
          <a:bodyPr/>
          <a:lstStyle/>
          <a:p>
            <a:pPr algn="just"/>
            <a:r>
              <a:rPr lang="hu-HU" dirty="0" err="1" smtClean="0"/>
              <a:t>Another</a:t>
            </a:r>
            <a:r>
              <a:rPr lang="hu-HU" dirty="0" smtClean="0"/>
              <a:t> </a:t>
            </a:r>
            <a:r>
              <a:rPr lang="hu-HU" dirty="0" err="1" smtClean="0"/>
              <a:t>strategy</a:t>
            </a:r>
            <a:r>
              <a:rPr lang="hu-HU" dirty="0" smtClean="0"/>
              <a:t>: </a:t>
            </a:r>
            <a:r>
              <a:rPr lang="hu-HU" dirty="0" err="1" smtClean="0"/>
              <a:t>do</a:t>
            </a:r>
            <a:r>
              <a:rPr lang="hu-HU" dirty="0" smtClean="0"/>
              <a:t> </a:t>
            </a:r>
            <a:r>
              <a:rPr lang="hu-HU" dirty="0" err="1" smtClean="0"/>
              <a:t>not</a:t>
            </a:r>
            <a:r>
              <a:rPr lang="hu-HU" dirty="0" smtClean="0"/>
              <a:t> </a:t>
            </a:r>
            <a:r>
              <a:rPr lang="hu-HU" dirty="0" err="1" smtClean="0"/>
              <a:t>care</a:t>
            </a:r>
            <a:r>
              <a:rPr lang="hu-HU" dirty="0" smtClean="0"/>
              <a:t> </a:t>
            </a:r>
            <a:r>
              <a:rPr lang="hu-HU" dirty="0" err="1" smtClean="0"/>
              <a:t>about</a:t>
            </a:r>
            <a:r>
              <a:rPr lang="hu-HU" dirty="0" smtClean="0"/>
              <a:t> </a:t>
            </a:r>
            <a:r>
              <a:rPr lang="hu-HU" dirty="0" err="1" smtClean="0"/>
              <a:t>inconsistency</a:t>
            </a:r>
            <a:r>
              <a:rPr lang="hu-HU" dirty="0" smtClean="0"/>
              <a:t> and </a:t>
            </a:r>
            <a:r>
              <a:rPr lang="hu-HU" dirty="0" err="1" smtClean="0"/>
              <a:t>see</a:t>
            </a:r>
            <a:r>
              <a:rPr lang="hu-HU" dirty="0" smtClean="0"/>
              <a:t> </a:t>
            </a:r>
            <a:r>
              <a:rPr lang="hu-HU" dirty="0" err="1" smtClean="0"/>
              <a:t>what</a:t>
            </a:r>
            <a:r>
              <a:rPr lang="hu-HU" dirty="0" smtClean="0"/>
              <a:t> </a:t>
            </a:r>
            <a:r>
              <a:rPr lang="hu-HU" dirty="0" err="1" smtClean="0"/>
              <a:t>happens</a:t>
            </a:r>
            <a:endParaRPr lang="hu-HU" dirty="0" smtClean="0"/>
          </a:p>
          <a:p>
            <a:pPr lvl="1" algn="just"/>
            <a:r>
              <a:rPr lang="hu-HU" dirty="0" err="1" smtClean="0"/>
              <a:t>Not</a:t>
            </a:r>
            <a:r>
              <a:rPr lang="hu-HU" dirty="0" smtClean="0"/>
              <a:t> </a:t>
            </a:r>
            <a:r>
              <a:rPr lang="hu-HU" dirty="0" err="1" smtClean="0"/>
              <a:t>much</a:t>
            </a:r>
            <a:r>
              <a:rPr lang="hu-HU" dirty="0" smtClean="0"/>
              <a:t> </a:t>
            </a:r>
            <a:r>
              <a:rPr lang="hu-HU" dirty="0" err="1" smtClean="0"/>
              <a:t>research</a:t>
            </a:r>
            <a:r>
              <a:rPr lang="hu-HU" dirty="0" smtClean="0"/>
              <a:t> has </a:t>
            </a:r>
            <a:r>
              <a:rPr lang="hu-HU" dirty="0" err="1" smtClean="0"/>
              <a:t>been</a:t>
            </a:r>
            <a:r>
              <a:rPr lang="hu-HU" dirty="0" smtClean="0"/>
              <a:t> </a:t>
            </a:r>
            <a:r>
              <a:rPr lang="hu-HU" dirty="0" err="1" smtClean="0"/>
              <a:t>done</a:t>
            </a:r>
            <a:r>
              <a:rPr lang="hu-HU" dirty="0" smtClean="0"/>
              <a:t> </a:t>
            </a:r>
            <a:r>
              <a:rPr lang="hu-HU" dirty="0" err="1" smtClean="0"/>
              <a:t>about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user</a:t>
            </a:r>
            <a:r>
              <a:rPr lang="hu-HU" dirty="0" smtClean="0"/>
              <a:t> </a:t>
            </a:r>
            <a:r>
              <a:rPr lang="hu-HU" dirty="0" err="1" smtClean="0"/>
              <a:t>responses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stereo</a:t>
            </a:r>
            <a:r>
              <a:rPr lang="hu-HU" dirty="0" smtClean="0"/>
              <a:t> + NPR</a:t>
            </a:r>
          </a:p>
          <a:p>
            <a:pPr algn="just"/>
            <a:endParaRPr lang="hu-HU" dirty="0"/>
          </a:p>
          <a:p>
            <a:pPr algn="just"/>
            <a:r>
              <a:rPr lang="en-US" i="1" dirty="0"/>
              <a:t>From 2D to 3D: A Case Study of NPR and Stereoscopic </a:t>
            </a:r>
            <a:r>
              <a:rPr lang="en-US" i="1" dirty="0" smtClean="0"/>
              <a:t>Cinema</a:t>
            </a:r>
            <a:r>
              <a:rPr lang="hu-HU" dirty="0" smtClean="0"/>
              <a:t>, </a:t>
            </a:r>
            <a:r>
              <a:rPr lang="hu-HU" dirty="0" err="1" smtClean="0"/>
              <a:t>Fajnzylber</a:t>
            </a:r>
            <a:r>
              <a:rPr lang="hu-HU" dirty="0" smtClean="0"/>
              <a:t> et </a:t>
            </a:r>
            <a:r>
              <a:rPr lang="hu-HU" dirty="0" err="1" smtClean="0"/>
              <a:t>al</a:t>
            </a:r>
            <a:r>
              <a:rPr lang="hu-HU" dirty="0" smtClean="0"/>
              <a:t>, </a:t>
            </a:r>
            <a:r>
              <a:rPr lang="hu-HU" dirty="0" err="1" smtClean="0"/>
              <a:t>Smart</a:t>
            </a:r>
            <a:r>
              <a:rPr lang="hu-HU" dirty="0" smtClean="0"/>
              <a:t> </a:t>
            </a:r>
            <a:r>
              <a:rPr lang="hu-HU" dirty="0" err="1" smtClean="0"/>
              <a:t>Graphics</a:t>
            </a:r>
            <a:r>
              <a:rPr lang="hu-HU" dirty="0" smtClean="0"/>
              <a:t> 2017.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0906" y="688732"/>
            <a:ext cx="4582956" cy="548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5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932" y="25805"/>
            <a:ext cx="10515600" cy="1325563"/>
          </a:xfrm>
        </p:spPr>
        <p:txBody>
          <a:bodyPr/>
          <a:lstStyle/>
          <a:p>
            <a:r>
              <a:rPr lang="hu-HU" dirty="0" smtClean="0"/>
              <a:t>Post </a:t>
            </a:r>
            <a:r>
              <a:rPr lang="hu-HU" dirty="0" err="1" smtClean="0"/>
              <a:t>processing</a:t>
            </a:r>
            <a:r>
              <a:rPr lang="hu-HU" dirty="0" smtClean="0"/>
              <a:t> in a video game</a:t>
            </a:r>
            <a:endParaRPr lang="en-GB" dirty="0"/>
          </a:p>
        </p:txBody>
      </p:sp>
      <p:sp>
        <p:nvSpPr>
          <p:cNvPr id="61" name="Tartalom helye 2"/>
          <p:cNvSpPr>
            <a:spLocks noGrp="1"/>
          </p:cNvSpPr>
          <p:nvPr>
            <p:ph idx="1"/>
          </p:nvPr>
        </p:nvSpPr>
        <p:spPr>
          <a:xfrm>
            <a:off x="276574" y="1363695"/>
            <a:ext cx="10515600" cy="4351338"/>
          </a:xfrm>
        </p:spPr>
        <p:txBody>
          <a:bodyPr>
            <a:normAutofit/>
          </a:bodyPr>
          <a:lstStyle/>
          <a:p>
            <a:r>
              <a:rPr lang="hu-HU" sz="2000" dirty="0" err="1" smtClean="0"/>
              <a:t>First</a:t>
            </a:r>
            <a:r>
              <a:rPr lang="hu-HU" sz="2000" dirty="0" smtClean="0"/>
              <a:t> </a:t>
            </a:r>
            <a:r>
              <a:rPr lang="hu-HU" sz="2000" dirty="0" err="1" smtClean="0"/>
              <a:t>pass</a:t>
            </a:r>
            <a:r>
              <a:rPr lang="hu-HU" sz="2000" dirty="0" smtClean="0"/>
              <a:t>: </a:t>
            </a:r>
            <a:r>
              <a:rPr lang="hu-HU" sz="2000" dirty="0" err="1" smtClean="0"/>
              <a:t>render</a:t>
            </a:r>
            <a:r>
              <a:rPr lang="hu-HU" sz="2000" dirty="0" smtClean="0"/>
              <a:t>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scene</a:t>
            </a:r>
            <a:r>
              <a:rPr lang="hu-HU" sz="2000" dirty="0" smtClean="0"/>
              <a:t> </a:t>
            </a:r>
            <a:r>
              <a:rPr lang="hu-HU" sz="2000" dirty="0" err="1" smtClean="0"/>
              <a:t>normally</a:t>
            </a:r>
            <a:r>
              <a:rPr lang="hu-HU" sz="2000" dirty="0" smtClean="0"/>
              <a:t> (</a:t>
            </a:r>
            <a:r>
              <a:rPr lang="hu-HU" sz="2000" dirty="0" err="1" smtClean="0"/>
              <a:t>photorealistic</a:t>
            </a:r>
            <a:r>
              <a:rPr lang="hu-HU" sz="2000" dirty="0" smtClean="0"/>
              <a:t> </a:t>
            </a:r>
            <a:r>
              <a:rPr lang="hu-HU" sz="2000" dirty="0" err="1" smtClean="0"/>
              <a:t>pipeline</a:t>
            </a:r>
            <a:r>
              <a:rPr lang="hu-HU" sz="2000" dirty="0" smtClean="0"/>
              <a:t>, standard </a:t>
            </a:r>
            <a:r>
              <a:rPr lang="hu-HU" sz="2000" dirty="0" err="1" smtClean="0"/>
              <a:t>lighting</a:t>
            </a:r>
            <a:r>
              <a:rPr lang="hu-HU" sz="2000" dirty="0" smtClean="0"/>
              <a:t> etc.)</a:t>
            </a:r>
            <a:endParaRPr lang="hu-HU" sz="2000" dirty="0"/>
          </a:p>
          <a:p>
            <a:r>
              <a:rPr lang="hu-HU" sz="2000" dirty="0" err="1" smtClean="0"/>
              <a:t>Render</a:t>
            </a:r>
            <a:r>
              <a:rPr lang="hu-HU" sz="2000" dirty="0" smtClean="0"/>
              <a:t> </a:t>
            </a:r>
            <a:r>
              <a:rPr lang="hu-HU" sz="2000" dirty="0" err="1" smtClean="0"/>
              <a:t>into</a:t>
            </a:r>
            <a:r>
              <a:rPr lang="hu-HU" sz="2000" dirty="0" smtClean="0"/>
              <a:t> </a:t>
            </a:r>
            <a:r>
              <a:rPr lang="hu-HU" sz="2000" dirty="0" err="1" smtClean="0"/>
              <a:t>texture</a:t>
            </a:r>
            <a:r>
              <a:rPr lang="hu-HU" sz="2000" dirty="0" smtClean="0"/>
              <a:t> </a:t>
            </a:r>
            <a:r>
              <a:rPr lang="hu-HU" sz="2000" dirty="0" smtClean="0">
                <a:sym typeface="Symbol" panose="05050102010706020507" pitchFamily="18" charset="2"/>
              </a:rPr>
              <a:t> </a:t>
            </a:r>
            <a:r>
              <a:rPr lang="hu-HU" sz="2000" dirty="0" err="1" smtClean="0">
                <a:sym typeface="Symbol" panose="05050102010706020507" pitchFamily="18" charset="2"/>
              </a:rPr>
              <a:t>can</a:t>
            </a:r>
            <a:r>
              <a:rPr lang="hu-HU" sz="2000" dirty="0" smtClean="0">
                <a:sym typeface="Symbol" panose="05050102010706020507" pitchFamily="18" charset="2"/>
              </a:rPr>
              <a:t> </a:t>
            </a:r>
            <a:r>
              <a:rPr lang="hu-HU" sz="2000" dirty="0" err="1" smtClean="0">
                <a:sym typeface="Symbol" panose="05050102010706020507" pitchFamily="18" charset="2"/>
              </a:rPr>
              <a:t>apply</a:t>
            </a:r>
            <a:r>
              <a:rPr lang="hu-HU" sz="2000" dirty="0" smtClean="0">
                <a:sym typeface="Symbol" panose="05050102010706020507" pitchFamily="18" charset="2"/>
              </a:rPr>
              <a:t> image </a:t>
            </a:r>
            <a:r>
              <a:rPr lang="hu-HU" sz="2000" dirty="0" err="1" smtClean="0">
                <a:sym typeface="Symbol" panose="05050102010706020507" pitchFamily="18" charset="2"/>
              </a:rPr>
              <a:t>processing</a:t>
            </a:r>
            <a:r>
              <a:rPr lang="hu-HU" sz="2000" dirty="0" smtClean="0">
                <a:sym typeface="Symbol" panose="05050102010706020507" pitchFamily="18" charset="2"/>
              </a:rPr>
              <a:t> </a:t>
            </a:r>
            <a:r>
              <a:rPr lang="hu-HU" sz="2000" dirty="0" err="1" smtClean="0">
                <a:sym typeface="Symbol" panose="05050102010706020507" pitchFamily="18" charset="2"/>
              </a:rPr>
              <a:t>on</a:t>
            </a:r>
            <a:r>
              <a:rPr lang="hu-HU" sz="2000" dirty="0" smtClean="0">
                <a:sym typeface="Symbol" panose="05050102010706020507" pitchFamily="18" charset="2"/>
              </a:rPr>
              <a:t> it</a:t>
            </a:r>
            <a:endParaRPr lang="en-US" sz="2000" dirty="0"/>
          </a:p>
        </p:txBody>
      </p:sp>
      <p:pic>
        <p:nvPicPr>
          <p:cNvPr id="63" name="Picture 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4407" y="3164439"/>
            <a:ext cx="884020" cy="807149"/>
          </a:xfrm>
          <a:prstGeom prst="rect">
            <a:avLst/>
          </a:prstGeom>
        </p:spPr>
      </p:pic>
      <p:pic>
        <p:nvPicPr>
          <p:cNvPr id="64" name="Picture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2820" y="4728541"/>
            <a:ext cx="890949" cy="832613"/>
          </a:xfrm>
          <a:prstGeom prst="rect">
            <a:avLst/>
          </a:prstGeom>
        </p:spPr>
      </p:pic>
      <p:pic>
        <p:nvPicPr>
          <p:cNvPr id="65" name="Picture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9148" y="4734153"/>
            <a:ext cx="959839" cy="897364"/>
          </a:xfrm>
          <a:prstGeom prst="rect">
            <a:avLst/>
          </a:prstGeom>
        </p:spPr>
      </p:pic>
      <p:sp>
        <p:nvSpPr>
          <p:cNvPr id="66" name="Rectangle 24"/>
          <p:cNvSpPr/>
          <p:nvPr/>
        </p:nvSpPr>
        <p:spPr>
          <a:xfrm>
            <a:off x="8553192" y="2853433"/>
            <a:ext cx="870729" cy="12911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ectangle 3"/>
          <p:cNvSpPr/>
          <p:nvPr/>
        </p:nvSpPr>
        <p:spPr>
          <a:xfrm>
            <a:off x="278367" y="4238419"/>
            <a:ext cx="1088244" cy="487590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Vertex </a:t>
            </a:r>
            <a:r>
              <a:rPr lang="en-GB" sz="1200" dirty="0" err="1" smtClean="0"/>
              <a:t>shader</a:t>
            </a:r>
            <a:endParaRPr lang="en-GB" sz="1200" dirty="0"/>
          </a:p>
        </p:txBody>
      </p:sp>
      <p:sp>
        <p:nvSpPr>
          <p:cNvPr id="68" name="Rectangle 4"/>
          <p:cNvSpPr/>
          <p:nvPr/>
        </p:nvSpPr>
        <p:spPr>
          <a:xfrm>
            <a:off x="1707504" y="4238419"/>
            <a:ext cx="1088244" cy="487590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Geometry </a:t>
            </a:r>
            <a:r>
              <a:rPr lang="en-GB" sz="1200" dirty="0" err="1" smtClean="0"/>
              <a:t>shader</a:t>
            </a:r>
            <a:endParaRPr lang="en-GB" sz="1200" dirty="0"/>
          </a:p>
        </p:txBody>
      </p:sp>
      <p:sp>
        <p:nvSpPr>
          <p:cNvPr id="69" name="Rectangle 5"/>
          <p:cNvSpPr/>
          <p:nvPr/>
        </p:nvSpPr>
        <p:spPr>
          <a:xfrm>
            <a:off x="3136641" y="4238419"/>
            <a:ext cx="1088244" cy="487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Rasterization</a:t>
            </a:r>
            <a:endParaRPr lang="en-GB" sz="1200" dirty="0"/>
          </a:p>
        </p:txBody>
      </p:sp>
      <p:sp>
        <p:nvSpPr>
          <p:cNvPr id="70" name="Rectangle 6"/>
          <p:cNvSpPr/>
          <p:nvPr/>
        </p:nvSpPr>
        <p:spPr>
          <a:xfrm>
            <a:off x="4564488" y="4238419"/>
            <a:ext cx="1088244" cy="487590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Fragment </a:t>
            </a:r>
            <a:r>
              <a:rPr lang="en-GB" sz="1200" dirty="0" err="1" smtClean="0"/>
              <a:t>shader</a:t>
            </a:r>
            <a:endParaRPr lang="en-GB" sz="1200" dirty="0"/>
          </a:p>
        </p:txBody>
      </p:sp>
      <p:sp>
        <p:nvSpPr>
          <p:cNvPr id="71" name="Rectangle 7"/>
          <p:cNvSpPr/>
          <p:nvPr/>
        </p:nvSpPr>
        <p:spPr>
          <a:xfrm>
            <a:off x="5992335" y="4238419"/>
            <a:ext cx="1088244" cy="487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Compositing</a:t>
            </a:r>
            <a:endParaRPr lang="en-GB" sz="1200" dirty="0"/>
          </a:p>
        </p:txBody>
      </p:sp>
      <p:sp>
        <p:nvSpPr>
          <p:cNvPr id="72" name="Rectangle 8"/>
          <p:cNvSpPr/>
          <p:nvPr/>
        </p:nvSpPr>
        <p:spPr>
          <a:xfrm>
            <a:off x="7456494" y="4242614"/>
            <a:ext cx="1088244" cy="4875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err="1" smtClean="0"/>
              <a:t>Color</a:t>
            </a:r>
            <a:r>
              <a:rPr lang="en-GB" sz="1200" dirty="0" smtClean="0"/>
              <a:t> buffer</a:t>
            </a:r>
            <a:endParaRPr lang="en-GB" sz="1200" dirty="0"/>
          </a:p>
        </p:txBody>
      </p:sp>
      <p:sp>
        <p:nvSpPr>
          <p:cNvPr id="73" name="Rectangle 9"/>
          <p:cNvSpPr/>
          <p:nvPr/>
        </p:nvSpPr>
        <p:spPr>
          <a:xfrm>
            <a:off x="7467185" y="2664681"/>
            <a:ext cx="1088244" cy="4875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Depth buffer</a:t>
            </a:r>
            <a:endParaRPr lang="en-GB" sz="1200" dirty="0"/>
          </a:p>
        </p:txBody>
      </p:sp>
      <p:sp>
        <p:nvSpPr>
          <p:cNvPr id="74" name="Rectangle 10"/>
          <p:cNvSpPr/>
          <p:nvPr/>
        </p:nvSpPr>
        <p:spPr>
          <a:xfrm>
            <a:off x="7456494" y="5677244"/>
            <a:ext cx="1088244" cy="4875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Normal buffer</a:t>
            </a:r>
            <a:endParaRPr lang="en-GB" sz="1200" dirty="0"/>
          </a:p>
        </p:txBody>
      </p:sp>
      <p:sp>
        <p:nvSpPr>
          <p:cNvPr id="75" name="Rectangle 11"/>
          <p:cNvSpPr/>
          <p:nvPr/>
        </p:nvSpPr>
        <p:spPr>
          <a:xfrm>
            <a:off x="9154440" y="4238419"/>
            <a:ext cx="1088244" cy="487590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Image processing</a:t>
            </a:r>
            <a:endParaRPr lang="en-GB" sz="1200" dirty="0"/>
          </a:p>
        </p:txBody>
      </p:sp>
      <p:sp>
        <p:nvSpPr>
          <p:cNvPr id="76" name="Rectangle 12"/>
          <p:cNvSpPr/>
          <p:nvPr/>
        </p:nvSpPr>
        <p:spPr>
          <a:xfrm>
            <a:off x="10852386" y="4238419"/>
            <a:ext cx="1088244" cy="4875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err="1" smtClean="0"/>
              <a:t>Color</a:t>
            </a:r>
            <a:r>
              <a:rPr lang="en-GB" sz="1200" dirty="0" smtClean="0"/>
              <a:t> buffer</a:t>
            </a:r>
            <a:endParaRPr lang="en-GB" sz="1200" dirty="0"/>
          </a:p>
        </p:txBody>
      </p:sp>
      <p:sp>
        <p:nvSpPr>
          <p:cNvPr id="77" name="Right Arrow 13"/>
          <p:cNvSpPr/>
          <p:nvPr/>
        </p:nvSpPr>
        <p:spPr>
          <a:xfrm>
            <a:off x="1366611" y="4370248"/>
            <a:ext cx="340893" cy="235824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ight Arrow 14"/>
          <p:cNvSpPr/>
          <p:nvPr/>
        </p:nvSpPr>
        <p:spPr>
          <a:xfrm>
            <a:off x="2804881" y="4370248"/>
            <a:ext cx="340893" cy="235824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ight Arrow 15"/>
          <p:cNvSpPr/>
          <p:nvPr/>
        </p:nvSpPr>
        <p:spPr>
          <a:xfrm>
            <a:off x="4237821" y="4364302"/>
            <a:ext cx="340893" cy="235824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Right Arrow 16"/>
          <p:cNvSpPr/>
          <p:nvPr/>
        </p:nvSpPr>
        <p:spPr>
          <a:xfrm>
            <a:off x="5658828" y="4364302"/>
            <a:ext cx="340893" cy="235824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ight Arrow 17"/>
          <p:cNvSpPr/>
          <p:nvPr/>
        </p:nvSpPr>
        <p:spPr>
          <a:xfrm>
            <a:off x="7127234" y="4364302"/>
            <a:ext cx="340893" cy="235824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Right Arrow 18"/>
          <p:cNvSpPr/>
          <p:nvPr/>
        </p:nvSpPr>
        <p:spPr>
          <a:xfrm>
            <a:off x="7124932" y="2806265"/>
            <a:ext cx="340893" cy="235824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ight Arrow 19"/>
          <p:cNvSpPr/>
          <p:nvPr/>
        </p:nvSpPr>
        <p:spPr>
          <a:xfrm>
            <a:off x="7125066" y="5824819"/>
            <a:ext cx="340893" cy="235824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ectangle 21"/>
          <p:cNvSpPr/>
          <p:nvPr/>
        </p:nvSpPr>
        <p:spPr>
          <a:xfrm>
            <a:off x="7045557" y="2879909"/>
            <a:ext cx="67467" cy="310709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ight Arrow 22"/>
          <p:cNvSpPr/>
          <p:nvPr/>
        </p:nvSpPr>
        <p:spPr>
          <a:xfrm>
            <a:off x="8546070" y="4364302"/>
            <a:ext cx="608370" cy="235824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ight Arrow 23"/>
          <p:cNvSpPr/>
          <p:nvPr/>
        </p:nvSpPr>
        <p:spPr>
          <a:xfrm rot="5400000">
            <a:off x="8669399" y="3428015"/>
            <a:ext cx="1384988" cy="235824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Rectangle 25"/>
          <p:cNvSpPr/>
          <p:nvPr/>
        </p:nvSpPr>
        <p:spPr>
          <a:xfrm>
            <a:off x="8553192" y="5862318"/>
            <a:ext cx="870729" cy="12911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Right Arrow 26"/>
          <p:cNvSpPr/>
          <p:nvPr/>
        </p:nvSpPr>
        <p:spPr>
          <a:xfrm rot="16200000">
            <a:off x="8744799" y="5251997"/>
            <a:ext cx="1234187" cy="235824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Right Arrow 27"/>
          <p:cNvSpPr/>
          <p:nvPr/>
        </p:nvSpPr>
        <p:spPr>
          <a:xfrm rot="5400000">
            <a:off x="9742255" y="3843996"/>
            <a:ext cx="545560" cy="235824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Rectangle 28"/>
          <p:cNvSpPr/>
          <p:nvPr/>
        </p:nvSpPr>
        <p:spPr>
          <a:xfrm>
            <a:off x="9955969" y="3572213"/>
            <a:ext cx="1549986" cy="13493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Rectangle 29"/>
          <p:cNvSpPr/>
          <p:nvPr/>
        </p:nvSpPr>
        <p:spPr>
          <a:xfrm rot="5400000">
            <a:off x="11098819" y="3842374"/>
            <a:ext cx="680498" cy="13377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Right Arrow 30"/>
          <p:cNvSpPr/>
          <p:nvPr/>
        </p:nvSpPr>
        <p:spPr>
          <a:xfrm>
            <a:off x="10249531" y="4364302"/>
            <a:ext cx="608370" cy="235824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0902" y="3226933"/>
            <a:ext cx="1174968" cy="901484"/>
          </a:xfrm>
          <a:prstGeom prst="rect">
            <a:avLst/>
          </a:prstGeom>
        </p:spPr>
      </p:pic>
      <p:pic>
        <p:nvPicPr>
          <p:cNvPr id="9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3150" y="3209275"/>
            <a:ext cx="1108489" cy="920528"/>
          </a:xfrm>
          <a:prstGeom prst="rect">
            <a:avLst/>
          </a:prstGeom>
        </p:spPr>
      </p:pic>
      <p:sp>
        <p:nvSpPr>
          <p:cNvPr id="95" name="Oval 43"/>
          <p:cNvSpPr/>
          <p:nvPr/>
        </p:nvSpPr>
        <p:spPr>
          <a:xfrm>
            <a:off x="335901" y="3487401"/>
            <a:ext cx="83976" cy="8397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Oval 44"/>
          <p:cNvSpPr/>
          <p:nvPr/>
        </p:nvSpPr>
        <p:spPr>
          <a:xfrm>
            <a:off x="450979" y="3789094"/>
            <a:ext cx="83976" cy="8397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Oval 45"/>
          <p:cNvSpPr/>
          <p:nvPr/>
        </p:nvSpPr>
        <p:spPr>
          <a:xfrm>
            <a:off x="1076131" y="3434527"/>
            <a:ext cx="83976" cy="8397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8" name="Straight Connector 50"/>
          <p:cNvCxnSpPr/>
          <p:nvPr/>
        </p:nvCxnSpPr>
        <p:spPr>
          <a:xfrm flipV="1">
            <a:off x="1965573" y="3481179"/>
            <a:ext cx="718456" cy="472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51"/>
          <p:cNvCxnSpPr/>
          <p:nvPr/>
        </p:nvCxnSpPr>
        <p:spPr>
          <a:xfrm>
            <a:off x="1946911" y="3543027"/>
            <a:ext cx="93307" cy="2834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52"/>
          <p:cNvCxnSpPr/>
          <p:nvPr/>
        </p:nvCxnSpPr>
        <p:spPr>
          <a:xfrm flipV="1">
            <a:off x="2077440" y="3481179"/>
            <a:ext cx="606589" cy="3546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Oval 53"/>
          <p:cNvSpPr/>
          <p:nvPr/>
        </p:nvSpPr>
        <p:spPr>
          <a:xfrm>
            <a:off x="1918918" y="3497376"/>
            <a:ext cx="83976" cy="8397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Oval 54"/>
          <p:cNvSpPr/>
          <p:nvPr/>
        </p:nvSpPr>
        <p:spPr>
          <a:xfrm>
            <a:off x="2033996" y="3799069"/>
            <a:ext cx="83976" cy="8397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Oval 55"/>
          <p:cNvSpPr/>
          <p:nvPr/>
        </p:nvSpPr>
        <p:spPr>
          <a:xfrm>
            <a:off x="2659148" y="3444502"/>
            <a:ext cx="83976" cy="8397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Rounded Rectangle 2"/>
          <p:cNvSpPr/>
          <p:nvPr/>
        </p:nvSpPr>
        <p:spPr>
          <a:xfrm>
            <a:off x="139959" y="2245425"/>
            <a:ext cx="8612155" cy="4254765"/>
          </a:xfrm>
          <a:prstGeom prst="roundRect">
            <a:avLst/>
          </a:prstGeom>
          <a:noFill/>
          <a:ln w="476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Rounded Rectangle 46"/>
          <p:cNvSpPr/>
          <p:nvPr/>
        </p:nvSpPr>
        <p:spPr>
          <a:xfrm>
            <a:off x="9043565" y="2245425"/>
            <a:ext cx="3040720" cy="4254765"/>
          </a:xfrm>
          <a:prstGeom prst="roundRect">
            <a:avLst/>
          </a:prstGeom>
          <a:noFill/>
          <a:ln w="476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TextBox 20"/>
          <p:cNvSpPr txBox="1"/>
          <p:nvPr/>
        </p:nvSpPr>
        <p:spPr>
          <a:xfrm>
            <a:off x="9517153" y="2319495"/>
            <a:ext cx="2176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Post processing pipeline</a:t>
            </a:r>
            <a:endParaRPr lang="en-GB" sz="2400" b="1" dirty="0"/>
          </a:p>
        </p:txBody>
      </p:sp>
      <p:sp>
        <p:nvSpPr>
          <p:cNvPr id="107" name="TextBox 47"/>
          <p:cNvSpPr txBox="1"/>
          <p:nvPr/>
        </p:nvSpPr>
        <p:spPr>
          <a:xfrm>
            <a:off x="3455989" y="2319495"/>
            <a:ext cx="1652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3D pipeline</a:t>
            </a:r>
            <a:endParaRPr lang="en-GB" sz="2400" b="1" dirty="0"/>
          </a:p>
        </p:txBody>
      </p:sp>
      <p:sp>
        <p:nvSpPr>
          <p:cNvPr id="108" name="Téglalap 107"/>
          <p:cNvSpPr/>
          <p:nvPr/>
        </p:nvSpPr>
        <p:spPr>
          <a:xfrm>
            <a:off x="6901450" y="2602178"/>
            <a:ext cx="1740982" cy="30811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0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4407" y="3164439"/>
            <a:ext cx="884020" cy="80714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2820" y="4728541"/>
            <a:ext cx="890949" cy="83261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9148" y="4734153"/>
            <a:ext cx="959839" cy="897364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8553192" y="2853433"/>
            <a:ext cx="870729" cy="12911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932" y="25805"/>
            <a:ext cx="10515600" cy="1325563"/>
          </a:xfrm>
        </p:spPr>
        <p:txBody>
          <a:bodyPr/>
          <a:lstStyle/>
          <a:p>
            <a:r>
              <a:rPr lang="hu-HU" dirty="0"/>
              <a:t>Post </a:t>
            </a:r>
            <a:r>
              <a:rPr lang="hu-HU" dirty="0" err="1"/>
              <a:t>processing</a:t>
            </a:r>
            <a:r>
              <a:rPr lang="hu-HU" dirty="0"/>
              <a:t> in a video game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78367" y="4238419"/>
            <a:ext cx="1088244" cy="487590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Vertex </a:t>
            </a:r>
            <a:r>
              <a:rPr lang="en-GB" sz="1200" dirty="0" err="1" smtClean="0"/>
              <a:t>shader</a:t>
            </a:r>
            <a:endParaRPr lang="en-GB" sz="1200" dirty="0"/>
          </a:p>
        </p:txBody>
      </p:sp>
      <p:sp>
        <p:nvSpPr>
          <p:cNvPr id="5" name="Rectangle 4"/>
          <p:cNvSpPr/>
          <p:nvPr/>
        </p:nvSpPr>
        <p:spPr>
          <a:xfrm>
            <a:off x="1707504" y="4238419"/>
            <a:ext cx="1088244" cy="487590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Geometry </a:t>
            </a:r>
            <a:r>
              <a:rPr lang="en-GB" sz="1200" dirty="0" err="1" smtClean="0"/>
              <a:t>shader</a:t>
            </a:r>
            <a:endParaRPr lang="en-GB" sz="1200" dirty="0"/>
          </a:p>
        </p:txBody>
      </p:sp>
      <p:sp>
        <p:nvSpPr>
          <p:cNvPr id="6" name="Rectangle 5"/>
          <p:cNvSpPr/>
          <p:nvPr/>
        </p:nvSpPr>
        <p:spPr>
          <a:xfrm>
            <a:off x="3136641" y="4238419"/>
            <a:ext cx="1088244" cy="487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Rasterization</a:t>
            </a:r>
            <a:endParaRPr lang="en-GB" sz="1200" dirty="0"/>
          </a:p>
        </p:txBody>
      </p:sp>
      <p:sp>
        <p:nvSpPr>
          <p:cNvPr id="7" name="Rectangle 6"/>
          <p:cNvSpPr/>
          <p:nvPr/>
        </p:nvSpPr>
        <p:spPr>
          <a:xfrm>
            <a:off x="4564488" y="4238419"/>
            <a:ext cx="1088244" cy="487590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Fragment </a:t>
            </a:r>
            <a:r>
              <a:rPr lang="en-GB" sz="1200" dirty="0" err="1" smtClean="0"/>
              <a:t>shader</a:t>
            </a:r>
            <a:endParaRPr lang="en-GB" sz="1200" dirty="0"/>
          </a:p>
        </p:txBody>
      </p:sp>
      <p:sp>
        <p:nvSpPr>
          <p:cNvPr id="8" name="Rectangle 7"/>
          <p:cNvSpPr/>
          <p:nvPr/>
        </p:nvSpPr>
        <p:spPr>
          <a:xfrm>
            <a:off x="5992335" y="4238419"/>
            <a:ext cx="1088244" cy="487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Compositing</a:t>
            </a:r>
            <a:endParaRPr lang="en-GB" sz="1200" dirty="0"/>
          </a:p>
        </p:txBody>
      </p:sp>
      <p:sp>
        <p:nvSpPr>
          <p:cNvPr id="9" name="Rectangle 8"/>
          <p:cNvSpPr/>
          <p:nvPr/>
        </p:nvSpPr>
        <p:spPr>
          <a:xfrm>
            <a:off x="7456494" y="4242614"/>
            <a:ext cx="1088244" cy="4875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err="1" smtClean="0"/>
              <a:t>Color</a:t>
            </a:r>
            <a:r>
              <a:rPr lang="en-GB" sz="1200" dirty="0" smtClean="0"/>
              <a:t> buffer</a:t>
            </a:r>
            <a:endParaRPr lang="en-GB" sz="1200" dirty="0"/>
          </a:p>
        </p:txBody>
      </p:sp>
      <p:sp>
        <p:nvSpPr>
          <p:cNvPr id="10" name="Rectangle 9"/>
          <p:cNvSpPr/>
          <p:nvPr/>
        </p:nvSpPr>
        <p:spPr>
          <a:xfrm>
            <a:off x="7467185" y="2664681"/>
            <a:ext cx="1088244" cy="4875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Depth buffer</a:t>
            </a:r>
            <a:endParaRPr lang="en-GB" sz="1200" dirty="0"/>
          </a:p>
        </p:txBody>
      </p:sp>
      <p:sp>
        <p:nvSpPr>
          <p:cNvPr id="11" name="Rectangle 10"/>
          <p:cNvSpPr/>
          <p:nvPr/>
        </p:nvSpPr>
        <p:spPr>
          <a:xfrm>
            <a:off x="7456494" y="5677244"/>
            <a:ext cx="1088244" cy="4875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Normal buffer</a:t>
            </a:r>
            <a:endParaRPr lang="en-GB" sz="1200" dirty="0"/>
          </a:p>
        </p:txBody>
      </p:sp>
      <p:sp>
        <p:nvSpPr>
          <p:cNvPr id="12" name="Rectangle 11"/>
          <p:cNvSpPr/>
          <p:nvPr/>
        </p:nvSpPr>
        <p:spPr>
          <a:xfrm>
            <a:off x="9154440" y="4238419"/>
            <a:ext cx="1088244" cy="487590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Image processing</a:t>
            </a:r>
            <a:endParaRPr lang="en-GB" sz="1200" dirty="0"/>
          </a:p>
        </p:txBody>
      </p:sp>
      <p:sp>
        <p:nvSpPr>
          <p:cNvPr id="13" name="Rectangle 12"/>
          <p:cNvSpPr/>
          <p:nvPr/>
        </p:nvSpPr>
        <p:spPr>
          <a:xfrm>
            <a:off x="10852386" y="4238419"/>
            <a:ext cx="1088244" cy="4875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err="1" smtClean="0"/>
              <a:t>Color</a:t>
            </a:r>
            <a:r>
              <a:rPr lang="en-GB" sz="1200" dirty="0" smtClean="0"/>
              <a:t> buffer</a:t>
            </a:r>
            <a:endParaRPr lang="en-GB" sz="1200" dirty="0"/>
          </a:p>
        </p:txBody>
      </p:sp>
      <p:sp>
        <p:nvSpPr>
          <p:cNvPr id="14" name="Right Arrow 13"/>
          <p:cNvSpPr/>
          <p:nvPr/>
        </p:nvSpPr>
        <p:spPr>
          <a:xfrm>
            <a:off x="1366611" y="4370248"/>
            <a:ext cx="340893" cy="235824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ight Arrow 14"/>
          <p:cNvSpPr/>
          <p:nvPr/>
        </p:nvSpPr>
        <p:spPr>
          <a:xfrm>
            <a:off x="2804881" y="4370248"/>
            <a:ext cx="340893" cy="235824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ight Arrow 15"/>
          <p:cNvSpPr/>
          <p:nvPr/>
        </p:nvSpPr>
        <p:spPr>
          <a:xfrm>
            <a:off x="4237821" y="4364302"/>
            <a:ext cx="340893" cy="235824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ight Arrow 16"/>
          <p:cNvSpPr/>
          <p:nvPr/>
        </p:nvSpPr>
        <p:spPr>
          <a:xfrm>
            <a:off x="5658828" y="4364302"/>
            <a:ext cx="340893" cy="235824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ight Arrow 17"/>
          <p:cNvSpPr/>
          <p:nvPr/>
        </p:nvSpPr>
        <p:spPr>
          <a:xfrm>
            <a:off x="7127234" y="4364302"/>
            <a:ext cx="340893" cy="235824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ight Arrow 18"/>
          <p:cNvSpPr/>
          <p:nvPr/>
        </p:nvSpPr>
        <p:spPr>
          <a:xfrm>
            <a:off x="7124932" y="2806265"/>
            <a:ext cx="340893" cy="235824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ight Arrow 19"/>
          <p:cNvSpPr/>
          <p:nvPr/>
        </p:nvSpPr>
        <p:spPr>
          <a:xfrm>
            <a:off x="7125066" y="5824819"/>
            <a:ext cx="340893" cy="235824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7045557" y="2879909"/>
            <a:ext cx="67467" cy="310709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ight Arrow 22"/>
          <p:cNvSpPr/>
          <p:nvPr/>
        </p:nvSpPr>
        <p:spPr>
          <a:xfrm>
            <a:off x="8546070" y="4364302"/>
            <a:ext cx="608370" cy="235824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ight Arrow 23"/>
          <p:cNvSpPr/>
          <p:nvPr/>
        </p:nvSpPr>
        <p:spPr>
          <a:xfrm rot="5400000">
            <a:off x="8669399" y="3428015"/>
            <a:ext cx="1384988" cy="235824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8553192" y="5862318"/>
            <a:ext cx="870729" cy="12911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ight Arrow 26"/>
          <p:cNvSpPr/>
          <p:nvPr/>
        </p:nvSpPr>
        <p:spPr>
          <a:xfrm rot="16200000">
            <a:off x="8744799" y="5251997"/>
            <a:ext cx="1234187" cy="235824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ight Arrow 27"/>
          <p:cNvSpPr/>
          <p:nvPr/>
        </p:nvSpPr>
        <p:spPr>
          <a:xfrm rot="5400000">
            <a:off x="9742255" y="3843996"/>
            <a:ext cx="545560" cy="235824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9955969" y="3572213"/>
            <a:ext cx="1549986" cy="13493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 rot="5400000">
            <a:off x="11098819" y="3842374"/>
            <a:ext cx="680498" cy="13377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ight Arrow 30"/>
          <p:cNvSpPr/>
          <p:nvPr/>
        </p:nvSpPr>
        <p:spPr>
          <a:xfrm>
            <a:off x="10249531" y="4364302"/>
            <a:ext cx="608370" cy="235824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0902" y="3226933"/>
            <a:ext cx="1174968" cy="90148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3150" y="3209275"/>
            <a:ext cx="1108489" cy="920528"/>
          </a:xfrm>
          <a:prstGeom prst="rect">
            <a:avLst/>
          </a:prstGeom>
        </p:spPr>
      </p:pic>
      <p:sp>
        <p:nvSpPr>
          <p:cNvPr id="44" name="Oval 43"/>
          <p:cNvSpPr/>
          <p:nvPr/>
        </p:nvSpPr>
        <p:spPr>
          <a:xfrm>
            <a:off x="335901" y="3487401"/>
            <a:ext cx="83976" cy="8397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/>
          <p:cNvSpPr/>
          <p:nvPr/>
        </p:nvSpPr>
        <p:spPr>
          <a:xfrm>
            <a:off x="450979" y="3789094"/>
            <a:ext cx="83976" cy="8397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/>
          <p:cNvSpPr/>
          <p:nvPr/>
        </p:nvSpPr>
        <p:spPr>
          <a:xfrm>
            <a:off x="1076131" y="3434527"/>
            <a:ext cx="83976" cy="8397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1965573" y="3481179"/>
            <a:ext cx="718456" cy="472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946911" y="3543027"/>
            <a:ext cx="93307" cy="2834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2077440" y="3481179"/>
            <a:ext cx="606589" cy="3546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1918918" y="3497376"/>
            <a:ext cx="83976" cy="8397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/>
          <p:cNvSpPr/>
          <p:nvPr/>
        </p:nvSpPr>
        <p:spPr>
          <a:xfrm>
            <a:off x="2033996" y="3799069"/>
            <a:ext cx="83976" cy="8397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/>
          <p:cNvSpPr/>
          <p:nvPr/>
        </p:nvSpPr>
        <p:spPr>
          <a:xfrm>
            <a:off x="2659148" y="3444502"/>
            <a:ext cx="83976" cy="8397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ounded Rectangle 2"/>
          <p:cNvSpPr/>
          <p:nvPr/>
        </p:nvSpPr>
        <p:spPr>
          <a:xfrm>
            <a:off x="139959" y="2245425"/>
            <a:ext cx="8612155" cy="4254765"/>
          </a:xfrm>
          <a:prstGeom prst="roundRect">
            <a:avLst/>
          </a:prstGeom>
          <a:noFill/>
          <a:ln w="476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ounded Rectangle 46"/>
          <p:cNvSpPr/>
          <p:nvPr/>
        </p:nvSpPr>
        <p:spPr>
          <a:xfrm>
            <a:off x="9043565" y="2245425"/>
            <a:ext cx="3040720" cy="4254765"/>
          </a:xfrm>
          <a:prstGeom prst="roundRect">
            <a:avLst/>
          </a:prstGeom>
          <a:noFill/>
          <a:ln w="476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9517153" y="2319495"/>
            <a:ext cx="2176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Post processing pipeline</a:t>
            </a:r>
            <a:endParaRPr lang="en-GB" sz="24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3455989" y="2319495"/>
            <a:ext cx="1652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3D pipeline</a:t>
            </a:r>
            <a:endParaRPr lang="en-GB" sz="2400" b="1" dirty="0"/>
          </a:p>
        </p:txBody>
      </p:sp>
      <p:sp>
        <p:nvSpPr>
          <p:cNvPr id="61" name="Tartalom helye 2"/>
          <p:cNvSpPr>
            <a:spLocks noGrp="1"/>
          </p:cNvSpPr>
          <p:nvPr>
            <p:ph idx="1"/>
          </p:nvPr>
        </p:nvSpPr>
        <p:spPr>
          <a:xfrm>
            <a:off x="276574" y="1363695"/>
            <a:ext cx="10515600" cy="4351338"/>
          </a:xfrm>
        </p:spPr>
        <p:txBody>
          <a:bodyPr>
            <a:normAutofit/>
          </a:bodyPr>
          <a:lstStyle/>
          <a:p>
            <a:r>
              <a:rPr lang="hu-HU" sz="2000" dirty="0" err="1" smtClean="0"/>
              <a:t>Second</a:t>
            </a:r>
            <a:r>
              <a:rPr lang="hu-HU" sz="2000" dirty="0" smtClean="0"/>
              <a:t> </a:t>
            </a:r>
            <a:r>
              <a:rPr lang="hu-HU" sz="2000" dirty="0" err="1" smtClean="0"/>
              <a:t>pass</a:t>
            </a:r>
            <a:r>
              <a:rPr lang="hu-HU" sz="2000" dirty="0" smtClean="0"/>
              <a:t>: </a:t>
            </a:r>
            <a:r>
              <a:rPr lang="hu-HU" sz="2000" dirty="0" err="1" smtClean="0"/>
              <a:t>configure</a:t>
            </a:r>
            <a:r>
              <a:rPr lang="hu-HU" sz="2000" dirty="0" smtClean="0"/>
              <a:t> and </a:t>
            </a:r>
            <a:r>
              <a:rPr lang="hu-HU" sz="2000" dirty="0" err="1" smtClean="0"/>
              <a:t>run</a:t>
            </a:r>
            <a:r>
              <a:rPr lang="hu-HU" sz="2000" dirty="0" smtClean="0"/>
              <a:t> </a:t>
            </a:r>
            <a:r>
              <a:rPr lang="hu-HU" sz="2000" dirty="0" err="1" smtClean="0"/>
              <a:t>the</a:t>
            </a:r>
            <a:r>
              <a:rPr lang="hu-HU" sz="2000" dirty="0" smtClean="0"/>
              <a:t> 3D </a:t>
            </a:r>
            <a:r>
              <a:rPr lang="hu-HU" sz="2000" dirty="0" err="1" smtClean="0"/>
              <a:t>pipeline</a:t>
            </a:r>
            <a:r>
              <a:rPr lang="hu-HU" sz="2000" dirty="0" smtClean="0"/>
              <a:t> </a:t>
            </a:r>
            <a:r>
              <a:rPr lang="hu-HU" sz="2000" dirty="0" err="1" smtClean="0"/>
              <a:t>such</a:t>
            </a:r>
            <a:r>
              <a:rPr lang="hu-HU" sz="2000" dirty="0" smtClean="0"/>
              <a:t> </a:t>
            </a:r>
            <a:r>
              <a:rPr lang="hu-HU" sz="2000" dirty="0" err="1" smtClean="0"/>
              <a:t>that</a:t>
            </a:r>
            <a:r>
              <a:rPr lang="hu-HU" sz="2000" dirty="0"/>
              <a:t> </a:t>
            </a:r>
            <a:r>
              <a:rPr lang="hu-HU" sz="2000" dirty="0" smtClean="0"/>
              <a:t>it </a:t>
            </a:r>
            <a:r>
              <a:rPr lang="hu-HU" sz="2000" dirty="0" err="1" smtClean="0"/>
              <a:t>performs</a:t>
            </a:r>
            <a:r>
              <a:rPr lang="hu-HU" sz="2000" dirty="0" smtClean="0"/>
              <a:t> an image </a:t>
            </a:r>
            <a:r>
              <a:rPr lang="hu-HU" sz="2000" dirty="0" err="1" smtClean="0"/>
              <a:t>processing</a:t>
            </a:r>
            <a:r>
              <a:rPr lang="hu-HU" sz="2000" dirty="0" smtClean="0"/>
              <a:t> </a:t>
            </a:r>
            <a:r>
              <a:rPr lang="hu-HU" sz="2000" dirty="0" err="1" smtClean="0"/>
              <a:t>on</a:t>
            </a:r>
            <a:r>
              <a:rPr lang="hu-HU" sz="2000" dirty="0" smtClean="0"/>
              <a:t>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result</a:t>
            </a:r>
            <a:r>
              <a:rPr lang="hu-HU" sz="2000" dirty="0" smtClean="0"/>
              <a:t> of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previous</a:t>
            </a:r>
            <a:r>
              <a:rPr lang="hu-HU" sz="2000" dirty="0" smtClean="0"/>
              <a:t> </a:t>
            </a:r>
            <a:r>
              <a:rPr lang="hu-HU" sz="2000" dirty="0" err="1" smtClean="0"/>
              <a:t>pass</a:t>
            </a:r>
            <a:r>
              <a:rPr lang="hu-HU" sz="2000" dirty="0" smtClean="0"/>
              <a:t> </a:t>
            </a:r>
            <a:endParaRPr lang="hu-HU" sz="2000" dirty="0"/>
          </a:p>
        </p:txBody>
      </p:sp>
      <p:sp>
        <p:nvSpPr>
          <p:cNvPr id="63" name="Téglalap 62"/>
          <p:cNvSpPr/>
          <p:nvPr/>
        </p:nvSpPr>
        <p:spPr>
          <a:xfrm>
            <a:off x="6901450" y="2602178"/>
            <a:ext cx="1740982" cy="30811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2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Image </a:t>
            </a:r>
            <a:r>
              <a:rPr lang="hu-HU" dirty="0" err="1" smtClean="0"/>
              <a:t>processing</a:t>
            </a:r>
            <a:r>
              <a:rPr lang="hu-HU" dirty="0" smtClean="0"/>
              <a:t> in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graphics</a:t>
            </a:r>
            <a:r>
              <a:rPr lang="hu-HU" dirty="0" smtClean="0"/>
              <a:t> </a:t>
            </a:r>
            <a:r>
              <a:rPr lang="hu-HU" dirty="0" err="1" smtClean="0"/>
              <a:t>pipeline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 err="1" smtClean="0"/>
              <a:t>Normal</a:t>
            </a:r>
            <a:r>
              <a:rPr lang="hu-HU" sz="2400" dirty="0" smtClean="0"/>
              <a:t> 3D </a:t>
            </a:r>
            <a:r>
              <a:rPr lang="hu-HU" sz="2400" dirty="0" err="1" smtClean="0"/>
              <a:t>pipeline</a:t>
            </a:r>
            <a:r>
              <a:rPr lang="hu-HU" sz="2400" dirty="0" smtClean="0"/>
              <a:t>: input </a:t>
            </a:r>
            <a:r>
              <a:rPr lang="hu-HU" sz="2400" dirty="0" err="1" smtClean="0"/>
              <a:t>are</a:t>
            </a:r>
            <a:r>
              <a:rPr lang="hu-HU" sz="2400" dirty="0" smtClean="0"/>
              <a:t> </a:t>
            </a:r>
            <a:r>
              <a:rPr lang="hu-HU" sz="2400" dirty="0" err="1" smtClean="0"/>
              <a:t>the</a:t>
            </a:r>
            <a:r>
              <a:rPr lang="hu-HU" sz="2400" dirty="0" smtClean="0"/>
              <a:t> </a:t>
            </a:r>
            <a:r>
              <a:rPr lang="hu-HU" sz="2400" dirty="0" err="1" smtClean="0"/>
              <a:t>meshes</a:t>
            </a:r>
            <a:r>
              <a:rPr lang="hu-HU" sz="2400" dirty="0" smtClean="0"/>
              <a:t>/</a:t>
            </a:r>
            <a:r>
              <a:rPr lang="hu-HU" sz="2400" dirty="0" err="1" smtClean="0"/>
              <a:t>materials</a:t>
            </a:r>
            <a:endParaRPr lang="hu-HU" sz="2400" dirty="0" smtClean="0"/>
          </a:p>
          <a:p>
            <a:r>
              <a:rPr lang="hu-HU" sz="2400" dirty="0" err="1" smtClean="0"/>
              <a:t>Vertex</a:t>
            </a:r>
            <a:r>
              <a:rPr lang="hu-HU" sz="2400" dirty="0" smtClean="0"/>
              <a:t> </a:t>
            </a:r>
            <a:r>
              <a:rPr lang="hu-HU" sz="2400" dirty="0" err="1" smtClean="0"/>
              <a:t>shaders</a:t>
            </a:r>
            <a:r>
              <a:rPr lang="hu-HU" sz="2400" dirty="0" smtClean="0"/>
              <a:t> </a:t>
            </a:r>
            <a:r>
              <a:rPr lang="hu-HU" sz="2400" dirty="0" err="1" smtClean="0"/>
              <a:t>transforms</a:t>
            </a:r>
            <a:r>
              <a:rPr lang="hu-HU" sz="2400" dirty="0" smtClean="0"/>
              <a:t> </a:t>
            </a:r>
            <a:r>
              <a:rPr lang="hu-HU" sz="2400" dirty="0" err="1" smtClean="0"/>
              <a:t>the</a:t>
            </a:r>
            <a:r>
              <a:rPr lang="hu-HU" sz="2400" dirty="0" smtClean="0"/>
              <a:t> </a:t>
            </a:r>
            <a:r>
              <a:rPr lang="hu-HU" sz="2400" dirty="0" err="1" smtClean="0"/>
              <a:t>geometry</a:t>
            </a:r>
            <a:r>
              <a:rPr lang="hu-HU" sz="2400" dirty="0" smtClean="0"/>
              <a:t>, </a:t>
            </a:r>
            <a:r>
              <a:rPr lang="hu-HU" sz="2400" dirty="0" err="1" smtClean="0"/>
              <a:t>fragment</a:t>
            </a:r>
            <a:r>
              <a:rPr lang="hu-HU" sz="2400" dirty="0" smtClean="0"/>
              <a:t> </a:t>
            </a:r>
            <a:r>
              <a:rPr lang="hu-HU" sz="2400" dirty="0" err="1" smtClean="0"/>
              <a:t>shader</a:t>
            </a:r>
            <a:r>
              <a:rPr lang="hu-HU" sz="2400" dirty="0" smtClean="0"/>
              <a:t> </a:t>
            </a:r>
            <a:r>
              <a:rPr lang="hu-HU" sz="2400" dirty="0" err="1" smtClean="0"/>
              <a:t>computes</a:t>
            </a:r>
            <a:r>
              <a:rPr lang="hu-HU" sz="2400" dirty="0" smtClean="0"/>
              <a:t> </a:t>
            </a:r>
            <a:r>
              <a:rPr lang="hu-HU" sz="2400" dirty="0" err="1" smtClean="0"/>
              <a:t>the</a:t>
            </a:r>
            <a:r>
              <a:rPr lang="hu-HU" sz="2400" dirty="0" smtClean="0"/>
              <a:t> </a:t>
            </a:r>
            <a:r>
              <a:rPr lang="hu-HU" sz="2400" dirty="0" err="1" smtClean="0"/>
              <a:t>shading</a:t>
            </a:r>
            <a:endParaRPr lang="en-US" sz="2400" dirty="0"/>
          </a:p>
        </p:txBody>
      </p:sp>
      <p:pic>
        <p:nvPicPr>
          <p:cNvPr id="5" name="Picture 2" descr="http://ej.iop.org/images/1742-5468/2009/06/P06016/Full/13542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626" y="3061193"/>
            <a:ext cx="6007443" cy="3238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89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Image </a:t>
            </a:r>
            <a:r>
              <a:rPr lang="hu-HU" dirty="0" err="1" smtClean="0"/>
              <a:t>processing</a:t>
            </a:r>
            <a:r>
              <a:rPr lang="hu-HU" dirty="0" smtClean="0"/>
              <a:t> in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graphics</a:t>
            </a:r>
            <a:r>
              <a:rPr lang="hu-HU" dirty="0" smtClean="0"/>
              <a:t> </a:t>
            </a:r>
            <a:r>
              <a:rPr lang="hu-HU" dirty="0" err="1" smtClean="0"/>
              <a:t>pipeline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 smtClean="0"/>
              <a:t>2D </a:t>
            </a:r>
            <a:r>
              <a:rPr lang="hu-HU" sz="2400" dirty="0" err="1" smtClean="0"/>
              <a:t>pipeline</a:t>
            </a:r>
            <a:r>
              <a:rPr lang="hu-HU" sz="2400" dirty="0" smtClean="0"/>
              <a:t> is </a:t>
            </a:r>
            <a:r>
              <a:rPr lang="hu-HU" sz="2400" dirty="0" err="1" smtClean="0"/>
              <a:t>implemented</a:t>
            </a:r>
            <a:r>
              <a:rPr lang="hu-HU" sz="2400" dirty="0" smtClean="0"/>
              <a:t> in </a:t>
            </a:r>
            <a:r>
              <a:rPr lang="hu-HU" sz="2400" dirty="0" err="1" smtClean="0"/>
              <a:t>the</a:t>
            </a:r>
            <a:r>
              <a:rPr lang="hu-HU" sz="2400" dirty="0" smtClean="0"/>
              <a:t> 3D </a:t>
            </a:r>
            <a:r>
              <a:rPr lang="hu-HU" sz="2400" dirty="0" err="1" smtClean="0"/>
              <a:t>graphics</a:t>
            </a:r>
            <a:r>
              <a:rPr lang="hu-HU" sz="2400" dirty="0" smtClean="0"/>
              <a:t> </a:t>
            </a:r>
            <a:r>
              <a:rPr lang="hu-HU" sz="2400" dirty="0" err="1" smtClean="0"/>
              <a:t>pipeline</a:t>
            </a:r>
            <a:endParaRPr lang="hu-HU" sz="2400" dirty="0" smtClean="0"/>
          </a:p>
          <a:p>
            <a:r>
              <a:rPr lang="hu-HU" sz="2400" dirty="0" err="1" smtClean="0"/>
              <a:t>Goal</a:t>
            </a:r>
            <a:r>
              <a:rPr lang="hu-HU" sz="2400" dirty="0" smtClean="0"/>
              <a:t>: </a:t>
            </a:r>
            <a:r>
              <a:rPr lang="hu-HU" sz="2400" dirty="0" err="1" smtClean="0"/>
              <a:t>perform</a:t>
            </a:r>
            <a:r>
              <a:rPr lang="hu-HU" sz="2400" dirty="0" smtClean="0"/>
              <a:t> </a:t>
            </a:r>
            <a:r>
              <a:rPr lang="hu-HU" sz="2400" dirty="0" err="1" smtClean="0"/>
              <a:t>the</a:t>
            </a:r>
            <a:r>
              <a:rPr lang="hu-HU" sz="2400" dirty="0" smtClean="0"/>
              <a:t> image </a:t>
            </a:r>
            <a:r>
              <a:rPr lang="hu-HU" sz="2400" dirty="0" err="1" smtClean="0"/>
              <a:t>processing</a:t>
            </a:r>
            <a:r>
              <a:rPr lang="hu-HU" sz="2400" dirty="0" smtClean="0"/>
              <a:t> in </a:t>
            </a:r>
            <a:r>
              <a:rPr lang="hu-HU" sz="2400" dirty="0" err="1" smtClean="0"/>
              <a:t>the</a:t>
            </a:r>
            <a:r>
              <a:rPr lang="hu-HU" sz="2400" dirty="0" smtClean="0"/>
              <a:t> </a:t>
            </a:r>
            <a:r>
              <a:rPr lang="hu-HU" sz="2400" dirty="0" err="1" smtClean="0"/>
              <a:t>fragment</a:t>
            </a:r>
            <a:r>
              <a:rPr lang="hu-HU" sz="2400" dirty="0" smtClean="0"/>
              <a:t> </a:t>
            </a:r>
            <a:r>
              <a:rPr lang="hu-HU" sz="2400" dirty="0" err="1" smtClean="0"/>
              <a:t>shader</a:t>
            </a:r>
            <a:endParaRPr lang="hu-HU" sz="2400" dirty="0" smtClean="0"/>
          </a:p>
          <a:p>
            <a:endParaRPr lang="en-US" sz="2400" dirty="0"/>
          </a:p>
        </p:txBody>
      </p:sp>
      <p:pic>
        <p:nvPicPr>
          <p:cNvPr id="4" name="Picture 2" descr="http://i.stack.imgur.com/qW8C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186" y="3282843"/>
            <a:ext cx="3084113" cy="213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ej.iop.org/images/1742-5468/2009/06/P06016/Full/13542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626" y="3061193"/>
            <a:ext cx="6007443" cy="3238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ipszis 5"/>
          <p:cNvSpPr/>
          <p:nvPr/>
        </p:nvSpPr>
        <p:spPr>
          <a:xfrm>
            <a:off x="5974671" y="3439151"/>
            <a:ext cx="1828800" cy="1124286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lipszis 6"/>
          <p:cNvSpPr/>
          <p:nvPr/>
        </p:nvSpPr>
        <p:spPr>
          <a:xfrm>
            <a:off x="5181600" y="5614820"/>
            <a:ext cx="1974574" cy="86549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0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Image </a:t>
            </a:r>
            <a:r>
              <a:rPr lang="hu-HU" dirty="0" err="1" smtClean="0"/>
              <a:t>processing</a:t>
            </a:r>
            <a:r>
              <a:rPr lang="hu-HU" dirty="0" smtClean="0"/>
              <a:t> in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graphics</a:t>
            </a:r>
            <a:r>
              <a:rPr lang="hu-HU" dirty="0" smtClean="0"/>
              <a:t> </a:t>
            </a:r>
            <a:r>
              <a:rPr lang="hu-HU" dirty="0" err="1" smtClean="0"/>
              <a:t>pipeline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 smtClean="0"/>
              <a:t>2D </a:t>
            </a:r>
            <a:r>
              <a:rPr lang="hu-HU" sz="2400" dirty="0" err="1" smtClean="0"/>
              <a:t>pipeline</a:t>
            </a:r>
            <a:r>
              <a:rPr lang="hu-HU" sz="2400" dirty="0" smtClean="0"/>
              <a:t>, </a:t>
            </a:r>
            <a:r>
              <a:rPr lang="hu-HU" sz="2400" dirty="0" err="1" smtClean="0"/>
              <a:t>emulated</a:t>
            </a:r>
            <a:r>
              <a:rPr lang="hu-HU" sz="2400" dirty="0" smtClean="0"/>
              <a:t> in </a:t>
            </a:r>
            <a:r>
              <a:rPr lang="hu-HU" sz="2400" dirty="0" err="1" smtClean="0"/>
              <a:t>the</a:t>
            </a:r>
            <a:r>
              <a:rPr lang="hu-HU" sz="2400" dirty="0" smtClean="0"/>
              <a:t> 3D </a:t>
            </a:r>
            <a:r>
              <a:rPr lang="hu-HU" sz="2400" dirty="0" err="1" smtClean="0"/>
              <a:t>pipeline</a:t>
            </a:r>
            <a:r>
              <a:rPr lang="hu-HU" sz="2400" dirty="0" smtClean="0"/>
              <a:t>: input </a:t>
            </a:r>
            <a:r>
              <a:rPr lang="hu-HU" sz="2400" dirty="0" err="1" smtClean="0"/>
              <a:t>geometry</a:t>
            </a:r>
            <a:r>
              <a:rPr lang="hu-HU" sz="2400" dirty="0" smtClean="0"/>
              <a:t> is a </a:t>
            </a:r>
            <a:r>
              <a:rPr lang="hu-HU" sz="2400" dirty="0" err="1" smtClean="0"/>
              <a:t>full</a:t>
            </a:r>
            <a:r>
              <a:rPr lang="hu-HU" sz="2400" dirty="0" err="1"/>
              <a:t>-</a:t>
            </a:r>
            <a:r>
              <a:rPr lang="hu-HU" sz="2400" dirty="0" err="1" smtClean="0"/>
              <a:t>screen</a:t>
            </a:r>
            <a:r>
              <a:rPr lang="hu-HU" sz="2400" dirty="0" smtClean="0"/>
              <a:t> </a:t>
            </a:r>
            <a:r>
              <a:rPr lang="hu-HU" sz="2400" dirty="0" err="1" smtClean="0"/>
              <a:t>quad</a:t>
            </a:r>
            <a:r>
              <a:rPr lang="hu-HU" sz="2400" dirty="0" smtClean="0"/>
              <a:t>, </a:t>
            </a:r>
            <a:r>
              <a:rPr lang="hu-HU" sz="2400" dirty="0" err="1" smtClean="0"/>
              <a:t>the</a:t>
            </a:r>
            <a:r>
              <a:rPr lang="hu-HU" sz="2400" dirty="0" smtClean="0"/>
              <a:t> </a:t>
            </a:r>
            <a:r>
              <a:rPr lang="hu-HU" sz="2400" dirty="0" err="1" smtClean="0"/>
              <a:t>vertex</a:t>
            </a:r>
            <a:r>
              <a:rPr lang="hu-HU" sz="2400" dirty="0" smtClean="0"/>
              <a:t> </a:t>
            </a:r>
            <a:r>
              <a:rPr lang="hu-HU" sz="2400" dirty="0" err="1" smtClean="0"/>
              <a:t>shader</a:t>
            </a:r>
            <a:r>
              <a:rPr lang="hu-HU" sz="2400" dirty="0" smtClean="0"/>
              <a:t> is </a:t>
            </a:r>
            <a:r>
              <a:rPr lang="hu-HU" sz="2400" dirty="0" err="1" smtClean="0"/>
              <a:t>pass-through</a:t>
            </a:r>
            <a:r>
              <a:rPr lang="hu-HU" sz="2400" dirty="0" smtClean="0"/>
              <a:t> (</a:t>
            </a:r>
            <a:r>
              <a:rPr lang="hu-HU" sz="2400" dirty="0" err="1" smtClean="0"/>
              <a:t>applies</a:t>
            </a:r>
            <a:r>
              <a:rPr lang="hu-HU" sz="2400" dirty="0" smtClean="0"/>
              <a:t> an </a:t>
            </a:r>
            <a:r>
              <a:rPr lang="hu-HU" sz="2400" dirty="0" err="1" smtClean="0"/>
              <a:t>identity</a:t>
            </a:r>
            <a:r>
              <a:rPr lang="hu-HU" sz="2400" dirty="0" smtClean="0"/>
              <a:t> </a:t>
            </a:r>
            <a:r>
              <a:rPr lang="hu-HU" sz="2400" dirty="0" err="1" smtClean="0"/>
              <a:t>transform</a:t>
            </a:r>
            <a:r>
              <a:rPr lang="hu-HU" sz="2400" dirty="0" smtClean="0"/>
              <a:t>), </a:t>
            </a:r>
            <a:r>
              <a:rPr lang="hu-HU" sz="2400" dirty="0" err="1" smtClean="0"/>
              <a:t>the</a:t>
            </a:r>
            <a:r>
              <a:rPr lang="hu-HU" sz="2400" dirty="0" smtClean="0"/>
              <a:t> image </a:t>
            </a:r>
            <a:r>
              <a:rPr lang="hu-HU" sz="2400" dirty="0" err="1" smtClean="0"/>
              <a:t>processing</a:t>
            </a:r>
            <a:r>
              <a:rPr lang="hu-HU" sz="2400" dirty="0" smtClean="0"/>
              <a:t> is </a:t>
            </a:r>
            <a:r>
              <a:rPr lang="hu-HU" sz="2400" dirty="0" err="1" smtClean="0"/>
              <a:t>done</a:t>
            </a:r>
            <a:r>
              <a:rPr lang="hu-HU" sz="2400" dirty="0" smtClean="0"/>
              <a:t> in </a:t>
            </a:r>
            <a:r>
              <a:rPr lang="hu-HU" sz="2400" dirty="0" err="1" smtClean="0"/>
              <a:t>the</a:t>
            </a:r>
            <a:r>
              <a:rPr lang="hu-HU" sz="2400" dirty="0" smtClean="0"/>
              <a:t> </a:t>
            </a:r>
            <a:r>
              <a:rPr lang="hu-HU" sz="2400" dirty="0" err="1" smtClean="0"/>
              <a:t>fragment</a:t>
            </a:r>
            <a:r>
              <a:rPr lang="hu-HU" sz="2400" dirty="0" smtClean="0"/>
              <a:t> </a:t>
            </a:r>
            <a:r>
              <a:rPr lang="hu-HU" sz="2400" dirty="0" err="1" smtClean="0"/>
              <a:t>shader</a:t>
            </a:r>
            <a:endParaRPr lang="en-US" sz="2400" dirty="0"/>
          </a:p>
        </p:txBody>
      </p:sp>
      <p:pic>
        <p:nvPicPr>
          <p:cNvPr id="5" name="Picture 2" descr="http://ej.iop.org/images/1742-5468/2009/06/P06016/Full/13542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626" y="3061193"/>
            <a:ext cx="6007443" cy="3238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Csoportba foglalás 3"/>
          <p:cNvGrpSpPr/>
          <p:nvPr/>
        </p:nvGrpSpPr>
        <p:grpSpPr>
          <a:xfrm>
            <a:off x="2315817" y="3617844"/>
            <a:ext cx="1628040" cy="894574"/>
            <a:chOff x="2109802" y="3583612"/>
            <a:chExt cx="1843197" cy="1008318"/>
          </a:xfrm>
        </p:grpSpPr>
        <p:sp>
          <p:nvSpPr>
            <p:cNvPr id="8" name="Téglalap 7"/>
            <p:cNvSpPr/>
            <p:nvPr/>
          </p:nvSpPr>
          <p:spPr>
            <a:xfrm>
              <a:off x="2155357" y="3637722"/>
              <a:ext cx="1769165" cy="925715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Egyenes összekötő 8"/>
            <p:cNvCxnSpPr/>
            <p:nvPr/>
          </p:nvCxnSpPr>
          <p:spPr>
            <a:xfrm flipV="1">
              <a:off x="2155357" y="3637722"/>
              <a:ext cx="1769165" cy="92571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45"/>
            <p:cNvSpPr/>
            <p:nvPr/>
          </p:nvSpPr>
          <p:spPr>
            <a:xfrm>
              <a:off x="2109802" y="3583612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45"/>
            <p:cNvSpPr/>
            <p:nvPr/>
          </p:nvSpPr>
          <p:spPr>
            <a:xfrm>
              <a:off x="2109803" y="4507953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45"/>
            <p:cNvSpPr/>
            <p:nvPr/>
          </p:nvSpPr>
          <p:spPr>
            <a:xfrm>
              <a:off x="3869021" y="3583612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45"/>
            <p:cNvSpPr/>
            <p:nvPr/>
          </p:nvSpPr>
          <p:spPr>
            <a:xfrm>
              <a:off x="3869023" y="4507954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Szövegdoboz 13"/>
          <p:cNvSpPr txBox="1"/>
          <p:nvPr/>
        </p:nvSpPr>
        <p:spPr>
          <a:xfrm>
            <a:off x="84349" y="4218714"/>
            <a:ext cx="2703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 smtClean="0"/>
              <a:t>Full-screen</a:t>
            </a:r>
            <a:r>
              <a:rPr lang="hu-HU" b="1" dirty="0" smtClean="0"/>
              <a:t> </a:t>
            </a:r>
            <a:r>
              <a:rPr lang="hu-HU" b="1" dirty="0" err="1" smtClean="0"/>
              <a:t>quad</a:t>
            </a:r>
            <a:r>
              <a:rPr lang="hu-HU" b="1" dirty="0" smtClean="0"/>
              <a:t> (</a:t>
            </a:r>
            <a:r>
              <a:rPr lang="hu-HU" b="1" dirty="0" err="1" smtClean="0"/>
              <a:t>quad</a:t>
            </a:r>
            <a:r>
              <a:rPr lang="hu-HU" b="1" dirty="0" smtClean="0"/>
              <a:t>/</a:t>
            </a:r>
            <a:r>
              <a:rPr lang="hu-HU" b="1" dirty="0" err="1" smtClean="0"/>
              <a:t>triangle</a:t>
            </a:r>
            <a:r>
              <a:rPr lang="hu-HU" b="1" dirty="0" smtClean="0"/>
              <a:t> </a:t>
            </a:r>
            <a:r>
              <a:rPr lang="hu-HU" b="1" dirty="0" err="1" smtClean="0"/>
              <a:t>that</a:t>
            </a:r>
            <a:r>
              <a:rPr lang="hu-HU" b="1" dirty="0" smtClean="0"/>
              <a:t> </a:t>
            </a:r>
            <a:r>
              <a:rPr lang="hu-HU" b="1" dirty="0" err="1" smtClean="0"/>
              <a:t>covers</a:t>
            </a:r>
            <a:r>
              <a:rPr lang="hu-HU" b="1" dirty="0" smtClean="0"/>
              <a:t> </a:t>
            </a:r>
            <a:r>
              <a:rPr lang="hu-HU" b="1" dirty="0" err="1" smtClean="0"/>
              <a:t>the</a:t>
            </a:r>
            <a:r>
              <a:rPr lang="hu-HU" b="1" dirty="0" smtClean="0"/>
              <a:t> </a:t>
            </a:r>
            <a:r>
              <a:rPr lang="hu-HU" b="1" dirty="0" err="1" smtClean="0"/>
              <a:t>screen</a:t>
            </a:r>
            <a:r>
              <a:rPr lang="hu-HU" b="1" dirty="0" smtClean="0"/>
              <a:t>)</a:t>
            </a:r>
            <a:endParaRPr lang="en-US" b="1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2491138" y="5579459"/>
            <a:ext cx="1873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 smtClean="0"/>
              <a:t>Pass-through</a:t>
            </a:r>
            <a:endParaRPr lang="en-US" b="1" dirty="0"/>
          </a:p>
        </p:txBody>
      </p:sp>
      <p:grpSp>
        <p:nvGrpSpPr>
          <p:cNvPr id="21" name="Csoportba foglalás 20"/>
          <p:cNvGrpSpPr/>
          <p:nvPr/>
        </p:nvGrpSpPr>
        <p:grpSpPr>
          <a:xfrm>
            <a:off x="4006481" y="3673767"/>
            <a:ext cx="1122109" cy="784025"/>
            <a:chOff x="2109802" y="3583612"/>
            <a:chExt cx="1843197" cy="1008318"/>
          </a:xfrm>
        </p:grpSpPr>
        <p:sp>
          <p:nvSpPr>
            <p:cNvPr id="22" name="Téglalap 21"/>
            <p:cNvSpPr/>
            <p:nvPr/>
          </p:nvSpPr>
          <p:spPr>
            <a:xfrm>
              <a:off x="2155357" y="3637722"/>
              <a:ext cx="1769165" cy="925715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Egyenes összekötő 22"/>
            <p:cNvCxnSpPr/>
            <p:nvPr/>
          </p:nvCxnSpPr>
          <p:spPr>
            <a:xfrm flipV="1">
              <a:off x="2155357" y="3637722"/>
              <a:ext cx="1769165" cy="92571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45"/>
            <p:cNvSpPr/>
            <p:nvPr/>
          </p:nvSpPr>
          <p:spPr>
            <a:xfrm>
              <a:off x="2109802" y="3583612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45"/>
            <p:cNvSpPr/>
            <p:nvPr/>
          </p:nvSpPr>
          <p:spPr>
            <a:xfrm>
              <a:off x="2109803" y="4507953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45"/>
            <p:cNvSpPr/>
            <p:nvPr/>
          </p:nvSpPr>
          <p:spPr>
            <a:xfrm>
              <a:off x="3869021" y="3583612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45"/>
            <p:cNvSpPr/>
            <p:nvPr/>
          </p:nvSpPr>
          <p:spPr>
            <a:xfrm>
              <a:off x="3869023" y="4507954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Ellipszis 27"/>
          <p:cNvSpPr/>
          <p:nvPr/>
        </p:nvSpPr>
        <p:spPr>
          <a:xfrm>
            <a:off x="3029455" y="4938578"/>
            <a:ext cx="1485395" cy="71766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75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zövegdoboz 15"/>
          <p:cNvSpPr txBox="1"/>
          <p:nvPr/>
        </p:nvSpPr>
        <p:spPr>
          <a:xfrm>
            <a:off x="185082" y="5492714"/>
            <a:ext cx="2329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/>
              <a:t>Vertex</a:t>
            </a:r>
            <a:r>
              <a:rPr lang="hu-HU" sz="2400" dirty="0" smtClean="0"/>
              <a:t> = (-1,-1)</a:t>
            </a:r>
          </a:p>
          <a:p>
            <a:r>
              <a:rPr lang="hu-HU" sz="2400" dirty="0" err="1" smtClean="0"/>
              <a:t>uv</a:t>
            </a:r>
            <a:r>
              <a:rPr lang="hu-HU" sz="2400" dirty="0" smtClean="0"/>
              <a:t> = </a:t>
            </a:r>
            <a:r>
              <a:rPr lang="hu-HU" sz="2400" dirty="0" smtClean="0">
                <a:solidFill>
                  <a:srgbClr val="FF0000"/>
                </a:solidFill>
              </a:rPr>
              <a:t>(0,0)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Fullscreen-quad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Two</a:t>
            </a:r>
            <a:r>
              <a:rPr lang="hu-HU" dirty="0" smtClean="0"/>
              <a:t> </a:t>
            </a:r>
            <a:r>
              <a:rPr lang="hu-HU" dirty="0" err="1" smtClean="0"/>
              <a:t>triangles</a:t>
            </a:r>
            <a:r>
              <a:rPr lang="hu-HU" dirty="0" smtClean="0"/>
              <a:t> </a:t>
            </a:r>
            <a:r>
              <a:rPr lang="hu-HU" dirty="0" err="1" smtClean="0"/>
              <a:t>that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already</a:t>
            </a:r>
            <a:r>
              <a:rPr lang="hu-HU" dirty="0" smtClean="0"/>
              <a:t> in </a:t>
            </a:r>
            <a:r>
              <a:rPr lang="hu-HU" dirty="0" err="1" smtClean="0"/>
              <a:t>normalized</a:t>
            </a:r>
            <a:r>
              <a:rPr lang="hu-HU" dirty="0" smtClean="0"/>
              <a:t> </a:t>
            </a:r>
            <a:r>
              <a:rPr lang="hu-HU" dirty="0" err="1" smtClean="0"/>
              <a:t>device</a:t>
            </a:r>
            <a:r>
              <a:rPr lang="hu-HU" dirty="0" smtClean="0"/>
              <a:t> </a:t>
            </a:r>
            <a:r>
              <a:rPr lang="hu-HU" dirty="0" err="1" smtClean="0"/>
              <a:t>coordinates</a:t>
            </a:r>
            <a:r>
              <a:rPr lang="hu-HU" dirty="0" smtClean="0"/>
              <a:t> (NDC)</a:t>
            </a:r>
          </a:p>
          <a:p>
            <a:pPr lvl="1"/>
            <a:r>
              <a:rPr lang="hu-HU" dirty="0" smtClean="0"/>
              <a:t>NDC: X and Y, i.e.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horizontal</a:t>
            </a:r>
            <a:r>
              <a:rPr lang="hu-HU" dirty="0" smtClean="0"/>
              <a:t> and </a:t>
            </a:r>
            <a:r>
              <a:rPr lang="hu-HU" dirty="0" err="1" smtClean="0"/>
              <a:t>vertical</a:t>
            </a:r>
            <a:r>
              <a:rPr lang="hu-HU" dirty="0" smtClean="0"/>
              <a:t> </a:t>
            </a:r>
            <a:r>
              <a:rPr lang="hu-HU" dirty="0" err="1" smtClean="0"/>
              <a:t>screen</a:t>
            </a:r>
            <a:r>
              <a:rPr lang="hu-HU" dirty="0" smtClean="0"/>
              <a:t> </a:t>
            </a:r>
            <a:r>
              <a:rPr lang="hu-HU" dirty="0" err="1" smtClean="0"/>
              <a:t>directions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in [-1,1]</a:t>
            </a:r>
          </a:p>
          <a:p>
            <a:r>
              <a:rPr lang="hu-HU" dirty="0" err="1" smtClean="0"/>
              <a:t>Vertex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r>
              <a:rPr lang="hu-HU" dirty="0" smtClean="0"/>
              <a:t> </a:t>
            </a:r>
            <a:r>
              <a:rPr lang="hu-HU" dirty="0" err="1" smtClean="0"/>
              <a:t>simply</a:t>
            </a:r>
            <a:r>
              <a:rPr lang="hu-HU" dirty="0" smtClean="0"/>
              <a:t> </a:t>
            </a:r>
            <a:r>
              <a:rPr lang="hu-HU" dirty="0" err="1" smtClean="0"/>
              <a:t>needs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pass</a:t>
            </a:r>
            <a:r>
              <a:rPr lang="hu-HU" dirty="0" smtClean="0"/>
              <a:t> </a:t>
            </a:r>
            <a:r>
              <a:rPr lang="hu-HU" dirty="0" err="1" smtClean="0"/>
              <a:t>through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vertex</a:t>
            </a:r>
            <a:r>
              <a:rPr lang="hu-HU" dirty="0" smtClean="0"/>
              <a:t> </a:t>
            </a:r>
            <a:r>
              <a:rPr lang="hu-HU" dirty="0" err="1" smtClean="0"/>
              <a:t>coordinates</a:t>
            </a:r>
            <a:endParaRPr lang="hu-HU" dirty="0" smtClean="0"/>
          </a:p>
          <a:p>
            <a:r>
              <a:rPr lang="hu-HU" dirty="0" err="1" smtClean="0"/>
              <a:t>Texture</a:t>
            </a:r>
            <a:r>
              <a:rPr lang="hu-HU" dirty="0" smtClean="0"/>
              <a:t> </a:t>
            </a:r>
            <a:r>
              <a:rPr lang="hu-HU" dirty="0" err="1" smtClean="0"/>
              <a:t>coordinates</a:t>
            </a:r>
            <a:r>
              <a:rPr lang="hu-HU" dirty="0" smtClean="0"/>
              <a:t> (</a:t>
            </a:r>
            <a:r>
              <a:rPr lang="hu-HU" dirty="0" err="1" smtClean="0"/>
              <a:t>a.k.a</a:t>
            </a:r>
            <a:r>
              <a:rPr lang="hu-HU" dirty="0" smtClean="0"/>
              <a:t>. ”</a:t>
            </a:r>
            <a:r>
              <a:rPr lang="hu-HU" dirty="0" err="1" smtClean="0"/>
              <a:t>uv</a:t>
            </a:r>
            <a:r>
              <a:rPr lang="hu-HU" dirty="0" smtClean="0"/>
              <a:t>”) </a:t>
            </a:r>
            <a:r>
              <a:rPr lang="hu-HU" dirty="0" err="1" smtClean="0"/>
              <a:t>cover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[0,1] </a:t>
            </a:r>
            <a:r>
              <a:rPr lang="hu-HU" dirty="0" err="1" smtClean="0"/>
              <a:t>domain</a:t>
            </a:r>
            <a:endParaRPr lang="en-US" dirty="0"/>
          </a:p>
        </p:txBody>
      </p:sp>
      <p:sp>
        <p:nvSpPr>
          <p:cNvPr id="5" name="Téglalap 4"/>
          <p:cNvSpPr/>
          <p:nvPr/>
        </p:nvSpPr>
        <p:spPr>
          <a:xfrm>
            <a:off x="8067261" y="4075596"/>
            <a:ext cx="328653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v2f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vert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appdata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v)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v2f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o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o.vertex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v.vertex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o.uv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v.uv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o;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  <p:grpSp>
        <p:nvGrpSpPr>
          <p:cNvPr id="6" name="Csoportba foglalás 5"/>
          <p:cNvGrpSpPr/>
          <p:nvPr/>
        </p:nvGrpSpPr>
        <p:grpSpPr>
          <a:xfrm>
            <a:off x="2142969" y="4075596"/>
            <a:ext cx="3122794" cy="2236304"/>
            <a:chOff x="2109802" y="3583612"/>
            <a:chExt cx="1843197" cy="1008318"/>
          </a:xfrm>
        </p:grpSpPr>
        <p:sp>
          <p:nvSpPr>
            <p:cNvPr id="7" name="Téglalap 6"/>
            <p:cNvSpPr/>
            <p:nvPr/>
          </p:nvSpPr>
          <p:spPr>
            <a:xfrm>
              <a:off x="2155357" y="3637722"/>
              <a:ext cx="1769165" cy="925715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Egyenes összekötő 7"/>
            <p:cNvCxnSpPr/>
            <p:nvPr/>
          </p:nvCxnSpPr>
          <p:spPr>
            <a:xfrm flipV="1">
              <a:off x="2155357" y="3637722"/>
              <a:ext cx="1769165" cy="92571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45"/>
            <p:cNvSpPr/>
            <p:nvPr/>
          </p:nvSpPr>
          <p:spPr>
            <a:xfrm>
              <a:off x="2109802" y="3583612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45"/>
            <p:cNvSpPr/>
            <p:nvPr/>
          </p:nvSpPr>
          <p:spPr>
            <a:xfrm>
              <a:off x="2109803" y="4507953"/>
              <a:ext cx="83976" cy="839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45"/>
            <p:cNvSpPr/>
            <p:nvPr/>
          </p:nvSpPr>
          <p:spPr>
            <a:xfrm>
              <a:off x="3869021" y="3583612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45"/>
            <p:cNvSpPr/>
            <p:nvPr/>
          </p:nvSpPr>
          <p:spPr>
            <a:xfrm>
              <a:off x="3869023" y="4507954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Szövegdoboz 12"/>
          <p:cNvSpPr txBox="1"/>
          <p:nvPr/>
        </p:nvSpPr>
        <p:spPr>
          <a:xfrm>
            <a:off x="2584173" y="4542182"/>
            <a:ext cx="1659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/>
              <a:t>Triangle</a:t>
            </a:r>
            <a:r>
              <a:rPr lang="hu-HU" sz="2400" dirty="0" smtClean="0"/>
              <a:t> 1</a:t>
            </a:r>
            <a:endParaRPr lang="en-US" sz="2400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3605922" y="5373152"/>
            <a:ext cx="1659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/>
              <a:t>Triangle</a:t>
            </a:r>
            <a:r>
              <a:rPr lang="hu-HU" sz="2400" dirty="0" smtClean="0"/>
              <a:t> 2</a:t>
            </a:r>
            <a:endParaRPr lang="en-US" sz="24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206069" y="3846344"/>
            <a:ext cx="2329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/>
              <a:t>Vertex</a:t>
            </a:r>
            <a:r>
              <a:rPr lang="hu-HU" sz="2400" dirty="0" smtClean="0"/>
              <a:t> = (-1,1)</a:t>
            </a:r>
          </a:p>
          <a:p>
            <a:r>
              <a:rPr lang="hu-HU" sz="2400" dirty="0" err="1" smtClean="0"/>
              <a:t>uv</a:t>
            </a:r>
            <a:r>
              <a:rPr lang="hu-HU" sz="2400" dirty="0" smtClean="0"/>
              <a:t> = (0,1)</a:t>
            </a:r>
            <a:endParaRPr lang="en-US" sz="2400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5404721" y="5502652"/>
            <a:ext cx="2329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/>
              <a:t>Vertex</a:t>
            </a:r>
            <a:r>
              <a:rPr lang="hu-HU" sz="2400" dirty="0" smtClean="0"/>
              <a:t> = (1,-1)</a:t>
            </a:r>
          </a:p>
          <a:p>
            <a:r>
              <a:rPr lang="hu-HU" sz="2400" dirty="0" err="1" smtClean="0"/>
              <a:t>uv</a:t>
            </a:r>
            <a:r>
              <a:rPr lang="hu-HU" sz="2400" dirty="0" smtClean="0"/>
              <a:t> = (1,0)</a:t>
            </a:r>
            <a:endParaRPr lang="en-US" sz="2400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5434538" y="3942017"/>
            <a:ext cx="2329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/>
              <a:t>Vertex</a:t>
            </a:r>
            <a:r>
              <a:rPr lang="hu-HU" sz="2400" dirty="0" smtClean="0"/>
              <a:t> = (1,1)</a:t>
            </a:r>
          </a:p>
          <a:p>
            <a:r>
              <a:rPr lang="hu-HU" sz="2400" dirty="0" err="1" smtClean="0"/>
              <a:t>uv</a:t>
            </a:r>
            <a:r>
              <a:rPr lang="hu-HU" sz="2400" dirty="0" smtClean="0"/>
              <a:t> = (1,1)</a:t>
            </a:r>
            <a:endParaRPr lang="en-US" sz="2400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1831241" y="6326135"/>
            <a:ext cx="232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solidFill>
                  <a:srgbClr val="FF0000"/>
                </a:solidFill>
              </a:rPr>
              <a:t>Screen</a:t>
            </a:r>
            <a:r>
              <a:rPr lang="hu-HU" sz="2400" dirty="0" smtClean="0">
                <a:solidFill>
                  <a:srgbClr val="FF0000"/>
                </a:solidFill>
              </a:rPr>
              <a:t> </a:t>
            </a:r>
            <a:r>
              <a:rPr lang="hu-HU" sz="2400" dirty="0" err="1" smtClean="0">
                <a:solidFill>
                  <a:srgbClr val="FF0000"/>
                </a:solidFill>
              </a:rPr>
              <a:t>origin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41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Fullscreen-quad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Two</a:t>
            </a:r>
            <a:r>
              <a:rPr lang="hu-HU" dirty="0" smtClean="0"/>
              <a:t> </a:t>
            </a:r>
            <a:r>
              <a:rPr lang="hu-HU" dirty="0" err="1" smtClean="0"/>
              <a:t>triangles</a:t>
            </a:r>
            <a:r>
              <a:rPr lang="hu-HU" dirty="0" smtClean="0"/>
              <a:t> </a:t>
            </a:r>
            <a:r>
              <a:rPr lang="hu-HU" dirty="0" err="1" smtClean="0"/>
              <a:t>that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already</a:t>
            </a:r>
            <a:r>
              <a:rPr lang="hu-HU" dirty="0" smtClean="0"/>
              <a:t> in </a:t>
            </a:r>
            <a:r>
              <a:rPr lang="hu-HU" dirty="0" err="1" smtClean="0"/>
              <a:t>normalized</a:t>
            </a:r>
            <a:r>
              <a:rPr lang="hu-HU" dirty="0" smtClean="0"/>
              <a:t> </a:t>
            </a:r>
            <a:r>
              <a:rPr lang="hu-HU" dirty="0" err="1" smtClean="0"/>
              <a:t>device</a:t>
            </a:r>
            <a:r>
              <a:rPr lang="hu-HU" dirty="0" smtClean="0"/>
              <a:t> </a:t>
            </a:r>
            <a:r>
              <a:rPr lang="hu-HU" dirty="0" err="1" smtClean="0"/>
              <a:t>coordinates</a:t>
            </a:r>
            <a:r>
              <a:rPr lang="hu-HU" dirty="0" smtClean="0"/>
              <a:t> (NDC)</a:t>
            </a:r>
          </a:p>
          <a:p>
            <a:pPr lvl="1"/>
            <a:r>
              <a:rPr lang="hu-HU" dirty="0" smtClean="0"/>
              <a:t>NDC: X and Y, i.e.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horizontal</a:t>
            </a:r>
            <a:r>
              <a:rPr lang="hu-HU" dirty="0" smtClean="0"/>
              <a:t> and </a:t>
            </a:r>
            <a:r>
              <a:rPr lang="hu-HU" dirty="0" err="1" smtClean="0"/>
              <a:t>vertical</a:t>
            </a:r>
            <a:r>
              <a:rPr lang="hu-HU" dirty="0" smtClean="0"/>
              <a:t> </a:t>
            </a:r>
            <a:r>
              <a:rPr lang="hu-HU" dirty="0" err="1" smtClean="0"/>
              <a:t>screen</a:t>
            </a:r>
            <a:r>
              <a:rPr lang="hu-HU" dirty="0" smtClean="0"/>
              <a:t> </a:t>
            </a:r>
            <a:r>
              <a:rPr lang="hu-HU" dirty="0" err="1" smtClean="0"/>
              <a:t>directions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in [-1,1]</a:t>
            </a:r>
          </a:p>
          <a:p>
            <a:r>
              <a:rPr lang="hu-HU" dirty="0" err="1" smtClean="0"/>
              <a:t>Vertex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r>
              <a:rPr lang="hu-HU" dirty="0" smtClean="0"/>
              <a:t> </a:t>
            </a:r>
            <a:r>
              <a:rPr lang="hu-HU" dirty="0" err="1" smtClean="0"/>
              <a:t>simply</a:t>
            </a:r>
            <a:r>
              <a:rPr lang="hu-HU" dirty="0" smtClean="0"/>
              <a:t> </a:t>
            </a:r>
            <a:r>
              <a:rPr lang="hu-HU" dirty="0" err="1" smtClean="0"/>
              <a:t>needs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pass</a:t>
            </a:r>
            <a:r>
              <a:rPr lang="hu-HU" dirty="0" smtClean="0"/>
              <a:t> </a:t>
            </a:r>
            <a:r>
              <a:rPr lang="hu-HU" dirty="0" err="1" smtClean="0"/>
              <a:t>through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vertex</a:t>
            </a:r>
            <a:r>
              <a:rPr lang="hu-HU" dirty="0" smtClean="0"/>
              <a:t> </a:t>
            </a:r>
            <a:r>
              <a:rPr lang="hu-HU" dirty="0" err="1" smtClean="0"/>
              <a:t>coordinates</a:t>
            </a:r>
            <a:endParaRPr lang="hu-HU" dirty="0" smtClean="0"/>
          </a:p>
          <a:p>
            <a:r>
              <a:rPr lang="hu-HU" dirty="0" err="1" smtClean="0"/>
              <a:t>Texture</a:t>
            </a:r>
            <a:r>
              <a:rPr lang="hu-HU" dirty="0" smtClean="0"/>
              <a:t> </a:t>
            </a:r>
            <a:r>
              <a:rPr lang="hu-HU" dirty="0" err="1" smtClean="0"/>
              <a:t>coordinates</a:t>
            </a:r>
            <a:r>
              <a:rPr lang="hu-HU" dirty="0" smtClean="0"/>
              <a:t> (</a:t>
            </a:r>
            <a:r>
              <a:rPr lang="hu-HU" dirty="0" err="1" smtClean="0"/>
              <a:t>a.k.a</a:t>
            </a:r>
            <a:r>
              <a:rPr lang="hu-HU" dirty="0" smtClean="0"/>
              <a:t>. ”</a:t>
            </a:r>
            <a:r>
              <a:rPr lang="hu-HU" dirty="0" err="1" smtClean="0"/>
              <a:t>uv</a:t>
            </a:r>
            <a:r>
              <a:rPr lang="hu-HU" dirty="0" smtClean="0"/>
              <a:t>”) </a:t>
            </a:r>
            <a:r>
              <a:rPr lang="hu-HU" dirty="0" err="1" smtClean="0"/>
              <a:t>cover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[0,1] </a:t>
            </a:r>
            <a:r>
              <a:rPr lang="hu-HU" dirty="0" err="1" smtClean="0"/>
              <a:t>domain</a:t>
            </a:r>
            <a:endParaRPr lang="en-US" dirty="0"/>
          </a:p>
        </p:txBody>
      </p:sp>
      <p:grpSp>
        <p:nvGrpSpPr>
          <p:cNvPr id="6" name="Csoportba foglalás 5"/>
          <p:cNvGrpSpPr/>
          <p:nvPr/>
        </p:nvGrpSpPr>
        <p:grpSpPr>
          <a:xfrm>
            <a:off x="2142969" y="4075596"/>
            <a:ext cx="3122794" cy="2236304"/>
            <a:chOff x="2109802" y="3583612"/>
            <a:chExt cx="1843197" cy="1008318"/>
          </a:xfrm>
        </p:grpSpPr>
        <p:sp>
          <p:nvSpPr>
            <p:cNvPr id="7" name="Téglalap 6"/>
            <p:cNvSpPr/>
            <p:nvPr/>
          </p:nvSpPr>
          <p:spPr>
            <a:xfrm>
              <a:off x="2155357" y="3637722"/>
              <a:ext cx="1769165" cy="925715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Egyenes összekötő 7"/>
            <p:cNvCxnSpPr/>
            <p:nvPr/>
          </p:nvCxnSpPr>
          <p:spPr>
            <a:xfrm flipV="1">
              <a:off x="2155357" y="3637722"/>
              <a:ext cx="1769165" cy="92571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45"/>
            <p:cNvSpPr/>
            <p:nvPr/>
          </p:nvSpPr>
          <p:spPr>
            <a:xfrm>
              <a:off x="2109802" y="3583612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45"/>
            <p:cNvSpPr/>
            <p:nvPr/>
          </p:nvSpPr>
          <p:spPr>
            <a:xfrm>
              <a:off x="2109803" y="4507953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45"/>
            <p:cNvSpPr/>
            <p:nvPr/>
          </p:nvSpPr>
          <p:spPr>
            <a:xfrm>
              <a:off x="3869021" y="3583612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45"/>
            <p:cNvSpPr/>
            <p:nvPr/>
          </p:nvSpPr>
          <p:spPr>
            <a:xfrm>
              <a:off x="3869023" y="4507954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Szövegdoboz 12"/>
          <p:cNvSpPr txBox="1"/>
          <p:nvPr/>
        </p:nvSpPr>
        <p:spPr>
          <a:xfrm>
            <a:off x="2584173" y="4542182"/>
            <a:ext cx="1659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/>
              <a:t>Triangle</a:t>
            </a:r>
            <a:r>
              <a:rPr lang="hu-HU" sz="2400" dirty="0" smtClean="0"/>
              <a:t> 1</a:t>
            </a:r>
            <a:endParaRPr lang="en-US" sz="2400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3605922" y="5373152"/>
            <a:ext cx="1659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/>
              <a:t>Triangle</a:t>
            </a:r>
            <a:r>
              <a:rPr lang="hu-HU" sz="2400" dirty="0" smtClean="0"/>
              <a:t> 2</a:t>
            </a:r>
            <a:endParaRPr lang="en-US" sz="24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206069" y="3846344"/>
            <a:ext cx="2329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/>
              <a:t>Vertex</a:t>
            </a:r>
            <a:r>
              <a:rPr lang="hu-HU" sz="2400" dirty="0" smtClean="0"/>
              <a:t> = (-1,1)</a:t>
            </a:r>
          </a:p>
          <a:p>
            <a:r>
              <a:rPr lang="hu-HU" sz="2400" dirty="0" err="1" smtClean="0">
                <a:solidFill>
                  <a:srgbClr val="FF0000"/>
                </a:solidFill>
              </a:rPr>
              <a:t>uv</a:t>
            </a:r>
            <a:r>
              <a:rPr lang="hu-HU" sz="2400" dirty="0" smtClean="0">
                <a:solidFill>
                  <a:srgbClr val="FF0000"/>
                </a:solidFill>
              </a:rPr>
              <a:t> = (0,1)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5406430" y="5497316"/>
            <a:ext cx="2329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/>
              <a:t>Vertex</a:t>
            </a:r>
            <a:r>
              <a:rPr lang="hu-HU" sz="2400" dirty="0" smtClean="0"/>
              <a:t> = (1,-1)</a:t>
            </a:r>
          </a:p>
          <a:p>
            <a:r>
              <a:rPr lang="hu-HU" sz="2400" dirty="0" err="1" smtClean="0">
                <a:solidFill>
                  <a:srgbClr val="FF0000"/>
                </a:solidFill>
              </a:rPr>
              <a:t>uv</a:t>
            </a:r>
            <a:r>
              <a:rPr lang="hu-HU" sz="2400" dirty="0" smtClean="0">
                <a:solidFill>
                  <a:srgbClr val="FF0000"/>
                </a:solidFill>
              </a:rPr>
              <a:t> = (1,0)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5434538" y="3942017"/>
            <a:ext cx="2329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/>
              <a:t>Vertex</a:t>
            </a:r>
            <a:r>
              <a:rPr lang="hu-HU" sz="2400" dirty="0" smtClean="0"/>
              <a:t> = (1,1)</a:t>
            </a:r>
          </a:p>
          <a:p>
            <a:r>
              <a:rPr lang="hu-HU" sz="2400" dirty="0" err="1" smtClean="0">
                <a:solidFill>
                  <a:srgbClr val="FF0000"/>
                </a:solidFill>
              </a:rPr>
              <a:t>uv</a:t>
            </a:r>
            <a:r>
              <a:rPr lang="hu-HU" sz="2400" dirty="0" smtClean="0">
                <a:solidFill>
                  <a:srgbClr val="FF0000"/>
                </a:solidFill>
              </a:rPr>
              <a:t> = (1,1)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2910274" y="1111265"/>
            <a:ext cx="3460851" cy="3170099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err="1" smtClean="0"/>
              <a:t>Note</a:t>
            </a:r>
            <a:r>
              <a:rPr lang="hu-HU" sz="2000" b="1" dirty="0" smtClean="0"/>
              <a:t>: </a:t>
            </a:r>
            <a:r>
              <a:rPr lang="hu-HU" sz="2000" b="1" dirty="0" err="1" smtClean="0"/>
              <a:t>the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screen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origin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may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differ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between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platforms</a:t>
            </a:r>
            <a:r>
              <a:rPr lang="hu-HU" sz="2000" b="1" dirty="0" smtClean="0"/>
              <a:t> (</a:t>
            </a:r>
            <a:r>
              <a:rPr lang="hu-HU" sz="2000" b="1" dirty="0" err="1" smtClean="0"/>
              <a:t>OpenGL</a:t>
            </a:r>
            <a:r>
              <a:rPr lang="hu-HU" sz="2000" b="1" dirty="0" smtClean="0"/>
              <a:t>, </a:t>
            </a:r>
            <a:r>
              <a:rPr lang="hu-HU" sz="2000" b="1" dirty="0" err="1" smtClean="0"/>
              <a:t>DirectX</a:t>
            </a:r>
            <a:r>
              <a:rPr lang="hu-HU" sz="2000" b="1" dirty="0" smtClean="0"/>
              <a:t>, Metal etc.), it </a:t>
            </a:r>
            <a:r>
              <a:rPr lang="hu-HU" sz="2000" b="1" dirty="0" err="1" smtClean="0"/>
              <a:t>can</a:t>
            </a:r>
            <a:r>
              <a:rPr lang="hu-HU" sz="2000" b="1" dirty="0" smtClean="0"/>
              <a:t> be </a:t>
            </a:r>
            <a:r>
              <a:rPr lang="hu-HU" sz="2000" b="1" dirty="0" err="1" smtClean="0"/>
              <a:t>either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the</a:t>
            </a:r>
            <a:r>
              <a:rPr lang="hu-HU" sz="2000" b="1" dirty="0" smtClean="0"/>
              <a:t> </a:t>
            </a:r>
            <a:r>
              <a:rPr lang="hu-HU" sz="2000" b="1" dirty="0" err="1" smtClean="0">
                <a:solidFill>
                  <a:srgbClr val="FF0000"/>
                </a:solidFill>
              </a:rPr>
              <a:t>lower</a:t>
            </a:r>
            <a:r>
              <a:rPr lang="hu-HU" sz="2000" b="1" dirty="0" smtClean="0">
                <a:solidFill>
                  <a:srgbClr val="FF0000"/>
                </a:solidFill>
              </a:rPr>
              <a:t> </a:t>
            </a:r>
            <a:r>
              <a:rPr lang="hu-HU" sz="2000" b="1" dirty="0" err="1" smtClean="0">
                <a:solidFill>
                  <a:srgbClr val="FF0000"/>
                </a:solidFill>
              </a:rPr>
              <a:t>left</a:t>
            </a:r>
            <a:r>
              <a:rPr lang="hu-HU" sz="2000" b="1" dirty="0" smtClean="0">
                <a:solidFill>
                  <a:srgbClr val="FF0000"/>
                </a:solidFill>
              </a:rPr>
              <a:t> </a:t>
            </a:r>
            <a:r>
              <a:rPr lang="hu-HU" sz="2000" b="1" dirty="0" err="1" smtClean="0"/>
              <a:t>or</a:t>
            </a:r>
            <a:r>
              <a:rPr lang="hu-HU" sz="2000" b="1" dirty="0" smtClean="0"/>
              <a:t> </a:t>
            </a:r>
            <a:r>
              <a:rPr lang="hu-HU" sz="2000" b="1" dirty="0" err="1" smtClean="0">
                <a:solidFill>
                  <a:srgbClr val="FFC000"/>
                </a:solidFill>
              </a:rPr>
              <a:t>upper</a:t>
            </a:r>
            <a:r>
              <a:rPr lang="hu-HU" sz="2000" b="1" dirty="0" smtClean="0">
                <a:solidFill>
                  <a:srgbClr val="FFC000"/>
                </a:solidFill>
              </a:rPr>
              <a:t> </a:t>
            </a:r>
            <a:r>
              <a:rPr lang="hu-HU" sz="2000" b="1" dirty="0" err="1" smtClean="0">
                <a:solidFill>
                  <a:srgbClr val="FFC000"/>
                </a:solidFill>
              </a:rPr>
              <a:t>left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corner</a:t>
            </a:r>
            <a:endParaRPr lang="hu-HU" sz="2000" b="1" dirty="0" smtClean="0"/>
          </a:p>
          <a:p>
            <a:pPr algn="ctr"/>
            <a:endParaRPr lang="hu-HU" sz="2000" b="1" dirty="0"/>
          </a:p>
          <a:p>
            <a:pPr algn="ctr"/>
            <a:r>
              <a:rPr lang="hu-HU" sz="2000" b="1" dirty="0" err="1" smtClean="0"/>
              <a:t>If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you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ever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experience</a:t>
            </a:r>
            <a:r>
              <a:rPr lang="hu-HU" sz="2000" b="1" dirty="0" smtClean="0"/>
              <a:t> a </a:t>
            </a:r>
            <a:r>
              <a:rPr lang="hu-HU" sz="2000" b="1" dirty="0" err="1" smtClean="0"/>
              <a:t>vertical</a:t>
            </a:r>
            <a:r>
              <a:rPr lang="hu-HU" sz="2000" b="1" dirty="0" smtClean="0"/>
              <a:t> flip of </a:t>
            </a:r>
            <a:r>
              <a:rPr lang="hu-HU" sz="2000" b="1" dirty="0" err="1" smtClean="0"/>
              <a:t>images</a:t>
            </a:r>
            <a:r>
              <a:rPr lang="hu-HU" sz="2000" b="1" dirty="0"/>
              <a:t> </a:t>
            </a:r>
            <a:r>
              <a:rPr lang="hu-HU" sz="2000" b="1" dirty="0" smtClean="0"/>
              <a:t>in </a:t>
            </a:r>
            <a:r>
              <a:rPr lang="hu-HU" sz="2000" b="1" dirty="0" err="1" smtClean="0"/>
              <a:t>Unity</a:t>
            </a:r>
            <a:r>
              <a:rPr lang="hu-HU" sz="2000" b="1" dirty="0" smtClean="0"/>
              <a:t>, </a:t>
            </a:r>
            <a:r>
              <a:rPr lang="hu-HU" sz="2000" b="1" dirty="0" err="1" smtClean="0"/>
              <a:t>this</a:t>
            </a:r>
            <a:r>
              <a:rPr lang="hu-HU" sz="2000" b="1" dirty="0" smtClean="0"/>
              <a:t> is </a:t>
            </a:r>
            <a:r>
              <a:rPr lang="hu-HU" sz="2000" b="1" dirty="0" err="1" smtClean="0"/>
              <a:t>the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reason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behind</a:t>
            </a:r>
            <a:r>
              <a:rPr lang="hu-HU" sz="2000" b="1" dirty="0" smtClean="0"/>
              <a:t> it. (</a:t>
            </a:r>
            <a:r>
              <a:rPr lang="hu-HU" sz="2000" b="1" dirty="0" err="1" smtClean="0"/>
              <a:t>There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are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ways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to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handle</a:t>
            </a:r>
            <a:r>
              <a:rPr lang="hu-HU" sz="2000" b="1" dirty="0" smtClean="0"/>
              <a:t> it.)</a:t>
            </a:r>
            <a:endParaRPr lang="en-US" sz="2000" b="1" dirty="0"/>
          </a:p>
        </p:txBody>
      </p:sp>
      <p:sp>
        <p:nvSpPr>
          <p:cNvPr id="21" name="Oval 45"/>
          <p:cNvSpPr/>
          <p:nvPr/>
        </p:nvSpPr>
        <p:spPr>
          <a:xfrm>
            <a:off x="2148170" y="6128799"/>
            <a:ext cx="142274" cy="18624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45"/>
          <p:cNvSpPr/>
          <p:nvPr/>
        </p:nvSpPr>
        <p:spPr>
          <a:xfrm>
            <a:off x="2148170" y="4075595"/>
            <a:ext cx="142274" cy="186247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églalap 3"/>
          <p:cNvSpPr/>
          <p:nvPr/>
        </p:nvSpPr>
        <p:spPr>
          <a:xfrm>
            <a:off x="206069" y="4581445"/>
            <a:ext cx="13516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dirty="0" err="1">
                <a:solidFill>
                  <a:srgbClr val="FFC000"/>
                </a:solidFill>
              </a:rPr>
              <a:t>uv</a:t>
            </a:r>
            <a:r>
              <a:rPr lang="hu-HU" sz="2400" dirty="0">
                <a:solidFill>
                  <a:srgbClr val="FFC000"/>
                </a:solidFill>
              </a:rPr>
              <a:t> = (</a:t>
            </a:r>
            <a:r>
              <a:rPr lang="hu-HU" sz="2400" dirty="0" smtClean="0">
                <a:solidFill>
                  <a:srgbClr val="FFC000"/>
                </a:solidFill>
              </a:rPr>
              <a:t>0,0)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24" name="Téglalap 23"/>
          <p:cNvSpPr/>
          <p:nvPr/>
        </p:nvSpPr>
        <p:spPr>
          <a:xfrm>
            <a:off x="182433" y="6215741"/>
            <a:ext cx="13516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dirty="0" err="1">
                <a:solidFill>
                  <a:srgbClr val="FFC000"/>
                </a:solidFill>
              </a:rPr>
              <a:t>uv</a:t>
            </a:r>
            <a:r>
              <a:rPr lang="hu-HU" sz="2400" dirty="0">
                <a:solidFill>
                  <a:srgbClr val="FFC000"/>
                </a:solidFill>
              </a:rPr>
              <a:t> = (</a:t>
            </a:r>
            <a:r>
              <a:rPr lang="hu-HU" sz="2400" dirty="0" smtClean="0">
                <a:solidFill>
                  <a:srgbClr val="FFC000"/>
                </a:solidFill>
              </a:rPr>
              <a:t>0,1)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25" name="Téglalap 24"/>
          <p:cNvSpPr/>
          <p:nvPr/>
        </p:nvSpPr>
        <p:spPr>
          <a:xfrm>
            <a:off x="5434538" y="4631824"/>
            <a:ext cx="13516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dirty="0" err="1">
                <a:solidFill>
                  <a:srgbClr val="FFC000"/>
                </a:solidFill>
              </a:rPr>
              <a:t>uv</a:t>
            </a:r>
            <a:r>
              <a:rPr lang="hu-HU" sz="2400" dirty="0">
                <a:solidFill>
                  <a:srgbClr val="FFC000"/>
                </a:solidFill>
              </a:rPr>
              <a:t> = </a:t>
            </a:r>
            <a:r>
              <a:rPr lang="hu-HU" sz="2400" dirty="0" smtClean="0">
                <a:solidFill>
                  <a:srgbClr val="FFC000"/>
                </a:solidFill>
              </a:rPr>
              <a:t>(1,0)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26" name="Téglalap 25"/>
          <p:cNvSpPr/>
          <p:nvPr/>
        </p:nvSpPr>
        <p:spPr>
          <a:xfrm>
            <a:off x="5406430" y="6248706"/>
            <a:ext cx="13516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dirty="0" err="1">
                <a:solidFill>
                  <a:srgbClr val="FFC000"/>
                </a:solidFill>
              </a:rPr>
              <a:t>uv</a:t>
            </a:r>
            <a:r>
              <a:rPr lang="hu-HU" sz="2400" dirty="0">
                <a:solidFill>
                  <a:srgbClr val="FFC000"/>
                </a:solidFill>
              </a:rPr>
              <a:t> = </a:t>
            </a:r>
            <a:r>
              <a:rPr lang="hu-HU" sz="2400" dirty="0" smtClean="0">
                <a:solidFill>
                  <a:srgbClr val="FFC000"/>
                </a:solidFill>
              </a:rPr>
              <a:t>(1,1)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27" name="Szövegdoboz 26"/>
          <p:cNvSpPr txBox="1"/>
          <p:nvPr/>
        </p:nvSpPr>
        <p:spPr>
          <a:xfrm>
            <a:off x="185082" y="5492714"/>
            <a:ext cx="2329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/>
              <a:t>Vertex</a:t>
            </a:r>
            <a:r>
              <a:rPr lang="hu-HU" sz="2400" dirty="0" smtClean="0"/>
              <a:t> = (-1,-1)</a:t>
            </a:r>
          </a:p>
          <a:p>
            <a:r>
              <a:rPr lang="hu-HU" sz="2400" dirty="0" err="1" smtClean="0">
                <a:solidFill>
                  <a:srgbClr val="FF0000"/>
                </a:solidFill>
              </a:rPr>
              <a:t>uv</a:t>
            </a:r>
            <a:r>
              <a:rPr lang="hu-HU" sz="2400" dirty="0" smtClean="0">
                <a:solidFill>
                  <a:srgbClr val="FF0000"/>
                </a:solidFill>
              </a:rPr>
              <a:t> =</a:t>
            </a:r>
            <a:r>
              <a:rPr lang="hu-HU" sz="2400" dirty="0" smtClean="0"/>
              <a:t> </a:t>
            </a:r>
            <a:r>
              <a:rPr lang="hu-HU" sz="2400" dirty="0" smtClean="0">
                <a:solidFill>
                  <a:srgbClr val="FF0000"/>
                </a:solidFill>
              </a:rPr>
              <a:t>(0,0)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8" name="Szövegdoboz 27"/>
          <p:cNvSpPr txBox="1"/>
          <p:nvPr/>
        </p:nvSpPr>
        <p:spPr>
          <a:xfrm>
            <a:off x="1831241" y="6326135"/>
            <a:ext cx="232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solidFill>
                  <a:srgbClr val="FF0000"/>
                </a:solidFill>
              </a:rPr>
              <a:t>Screen</a:t>
            </a:r>
            <a:r>
              <a:rPr lang="hu-HU" sz="2400" dirty="0" smtClean="0">
                <a:solidFill>
                  <a:srgbClr val="FF0000"/>
                </a:solidFill>
              </a:rPr>
              <a:t> </a:t>
            </a:r>
            <a:r>
              <a:rPr lang="hu-HU" sz="2400" dirty="0" err="1" smtClean="0">
                <a:solidFill>
                  <a:srgbClr val="FF0000"/>
                </a:solidFill>
              </a:rPr>
              <a:t>origin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9" name="Szövegdoboz 28"/>
          <p:cNvSpPr txBox="1"/>
          <p:nvPr/>
        </p:nvSpPr>
        <p:spPr>
          <a:xfrm>
            <a:off x="2210839" y="4260260"/>
            <a:ext cx="232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solidFill>
                  <a:srgbClr val="FFC000"/>
                </a:solidFill>
              </a:rPr>
              <a:t>Screen</a:t>
            </a:r>
            <a:r>
              <a:rPr lang="hu-HU" sz="2400" dirty="0" smtClean="0">
                <a:solidFill>
                  <a:srgbClr val="FFC000"/>
                </a:solidFill>
              </a:rPr>
              <a:t> </a:t>
            </a:r>
            <a:r>
              <a:rPr lang="hu-HU" sz="2400" dirty="0" err="1" smtClean="0">
                <a:solidFill>
                  <a:srgbClr val="FFC000"/>
                </a:solidFill>
              </a:rPr>
              <a:t>origin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30" name="Téglalap 29"/>
          <p:cNvSpPr/>
          <p:nvPr/>
        </p:nvSpPr>
        <p:spPr>
          <a:xfrm>
            <a:off x="8067261" y="4075596"/>
            <a:ext cx="328653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v2f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vert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appdata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v)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v2f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o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o.vertex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v.vertex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o.uv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v.uv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o;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42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Example</a:t>
            </a:r>
            <a:r>
              <a:rPr lang="hu-HU" dirty="0" smtClean="0"/>
              <a:t>: </a:t>
            </a:r>
            <a:r>
              <a:rPr lang="hu-HU" dirty="0" err="1" smtClean="0"/>
              <a:t>hatching</a:t>
            </a:r>
            <a:r>
              <a:rPr lang="hu-HU" dirty="0" smtClean="0"/>
              <a:t> in </a:t>
            </a:r>
            <a:r>
              <a:rPr lang="hu-HU" dirty="0" err="1" smtClean="0"/>
              <a:t>object-space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i="1" dirty="0" smtClean="0"/>
              <a:t>Real-</a:t>
            </a:r>
            <a:r>
              <a:rPr lang="hu-HU" sz="2400" i="1" dirty="0" err="1" smtClean="0"/>
              <a:t>time</a:t>
            </a:r>
            <a:r>
              <a:rPr lang="hu-HU" sz="2400" i="1" dirty="0" smtClean="0"/>
              <a:t> </a:t>
            </a:r>
            <a:r>
              <a:rPr lang="hu-HU" sz="2400" i="1" dirty="0" err="1" smtClean="0"/>
              <a:t>hatching</a:t>
            </a:r>
            <a:r>
              <a:rPr lang="hu-HU" sz="2400" dirty="0" smtClean="0"/>
              <a:t>, </a:t>
            </a:r>
            <a:r>
              <a:rPr lang="en-US" sz="2400" dirty="0" err="1" smtClean="0"/>
              <a:t>Praun</a:t>
            </a:r>
            <a:r>
              <a:rPr lang="hu-HU" sz="2400" dirty="0" smtClean="0"/>
              <a:t> et </a:t>
            </a:r>
            <a:r>
              <a:rPr lang="hu-HU" sz="2400" dirty="0" err="1" smtClean="0"/>
              <a:t>al</a:t>
            </a:r>
            <a:r>
              <a:rPr lang="hu-HU" sz="2400" dirty="0" smtClean="0"/>
              <a:t>., </a:t>
            </a:r>
            <a:r>
              <a:rPr lang="hu-HU" sz="2400" dirty="0" err="1" smtClean="0"/>
              <a:t>Siggraph</a:t>
            </a:r>
            <a:r>
              <a:rPr lang="hu-HU" sz="2400" dirty="0" smtClean="0"/>
              <a:t> 2001.</a:t>
            </a:r>
          </a:p>
          <a:p>
            <a:r>
              <a:rPr lang="hu-HU" sz="2400" dirty="0" err="1" smtClean="0"/>
              <a:t>Preprocessing</a:t>
            </a:r>
            <a:r>
              <a:rPr lang="hu-HU" sz="2400" dirty="0" smtClean="0"/>
              <a:t>: </a:t>
            </a:r>
            <a:r>
              <a:rPr lang="hu-HU" sz="2400" dirty="0" err="1" smtClean="0"/>
              <a:t>create</a:t>
            </a:r>
            <a:r>
              <a:rPr lang="hu-HU" sz="2400" dirty="0" smtClean="0"/>
              <a:t> MIP-MAP </a:t>
            </a:r>
            <a:r>
              <a:rPr lang="hu-HU" sz="2400" dirty="0" err="1" smtClean="0"/>
              <a:t>pyramids</a:t>
            </a:r>
            <a:r>
              <a:rPr lang="hu-HU" sz="2400" dirty="0" smtClean="0"/>
              <a:t> of </a:t>
            </a:r>
            <a:r>
              <a:rPr lang="hu-HU" sz="2400" dirty="0" err="1" smtClean="0"/>
              <a:t>hatching</a:t>
            </a:r>
            <a:r>
              <a:rPr lang="hu-HU" sz="2400" dirty="0" smtClean="0"/>
              <a:t> </a:t>
            </a:r>
            <a:r>
              <a:rPr lang="hu-HU" sz="2400" dirty="0" err="1" smtClean="0"/>
              <a:t>textures</a:t>
            </a:r>
            <a:endParaRPr lang="hu-HU" sz="2400" dirty="0" smtClean="0"/>
          </a:p>
          <a:p>
            <a:r>
              <a:rPr lang="hu-HU" sz="2400" dirty="0" err="1" smtClean="0"/>
              <a:t>Rendering</a:t>
            </a:r>
            <a:r>
              <a:rPr lang="hu-HU" sz="2400" dirty="0" smtClean="0"/>
              <a:t>: </a:t>
            </a:r>
            <a:r>
              <a:rPr lang="hu-HU" sz="2400" dirty="0" err="1" smtClean="0"/>
              <a:t>blend</a:t>
            </a:r>
            <a:r>
              <a:rPr lang="hu-HU" sz="2400" dirty="0" smtClean="0"/>
              <a:t> </a:t>
            </a:r>
            <a:r>
              <a:rPr lang="hu-HU" sz="2400" dirty="0" err="1" smtClean="0"/>
              <a:t>between</a:t>
            </a:r>
            <a:r>
              <a:rPr lang="hu-HU" sz="2400" dirty="0" smtClean="0"/>
              <a:t> </a:t>
            </a:r>
            <a:r>
              <a:rPr lang="hu-HU" sz="2400" dirty="0" err="1" smtClean="0"/>
              <a:t>different</a:t>
            </a:r>
            <a:r>
              <a:rPr lang="hu-HU" sz="2400" dirty="0" smtClean="0"/>
              <a:t> </a:t>
            </a:r>
            <a:r>
              <a:rPr lang="hu-HU" sz="2400" dirty="0" err="1" smtClean="0"/>
              <a:t>levels</a:t>
            </a:r>
            <a:r>
              <a:rPr lang="hu-HU" sz="2400" dirty="0" smtClean="0"/>
              <a:t> of </a:t>
            </a:r>
            <a:r>
              <a:rPr lang="hu-HU" sz="2400" dirty="0" err="1" smtClean="0"/>
              <a:t>hatching</a:t>
            </a:r>
            <a:r>
              <a:rPr lang="hu-HU" sz="2400" dirty="0" smtClean="0"/>
              <a:t> </a:t>
            </a:r>
            <a:r>
              <a:rPr lang="hu-HU" sz="2400" dirty="0" err="1" smtClean="0"/>
              <a:t>textures</a:t>
            </a:r>
            <a:r>
              <a:rPr lang="hu-HU" sz="2400" dirty="0" smtClean="0"/>
              <a:t>, </a:t>
            </a:r>
            <a:r>
              <a:rPr lang="hu-HU" sz="2400" dirty="0" err="1" smtClean="0"/>
              <a:t>based</a:t>
            </a:r>
            <a:r>
              <a:rPr lang="hu-HU" sz="2400" dirty="0" smtClean="0"/>
              <a:t> </a:t>
            </a:r>
            <a:r>
              <a:rPr lang="hu-HU" sz="2400" dirty="0" err="1" smtClean="0"/>
              <a:t>on</a:t>
            </a:r>
            <a:r>
              <a:rPr lang="hu-HU" sz="2400" dirty="0" smtClean="0"/>
              <a:t> </a:t>
            </a:r>
            <a:r>
              <a:rPr lang="hu-HU" sz="2400" dirty="0" err="1" smtClean="0"/>
              <a:t>the</a:t>
            </a:r>
            <a:r>
              <a:rPr lang="hu-HU" sz="2400" dirty="0" smtClean="0"/>
              <a:t> </a:t>
            </a:r>
            <a:r>
              <a:rPr lang="hu-HU" sz="2400" dirty="0" err="1" smtClean="0"/>
              <a:t>distance</a:t>
            </a:r>
            <a:r>
              <a:rPr lang="hu-HU" sz="2400" dirty="0" smtClean="0"/>
              <a:t> </a:t>
            </a:r>
            <a:r>
              <a:rPr lang="hu-HU" sz="2400" dirty="0" err="1" smtClean="0"/>
              <a:t>from</a:t>
            </a:r>
            <a:r>
              <a:rPr lang="hu-HU" sz="2400" dirty="0" smtClean="0"/>
              <a:t> </a:t>
            </a:r>
            <a:r>
              <a:rPr lang="hu-HU" sz="2400" dirty="0" err="1" smtClean="0"/>
              <a:t>the</a:t>
            </a:r>
            <a:r>
              <a:rPr lang="hu-HU" sz="2400" dirty="0" smtClean="0"/>
              <a:t> camera</a:t>
            </a:r>
            <a:endParaRPr lang="en-US" sz="2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143" y="3432333"/>
            <a:ext cx="9965714" cy="306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1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Image </a:t>
            </a:r>
            <a:r>
              <a:rPr lang="hu-HU" dirty="0" err="1" smtClean="0"/>
              <a:t>processing</a:t>
            </a:r>
            <a:r>
              <a:rPr lang="hu-HU" dirty="0" smtClean="0"/>
              <a:t> in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graphics</a:t>
            </a:r>
            <a:r>
              <a:rPr lang="hu-HU" dirty="0" smtClean="0"/>
              <a:t> </a:t>
            </a:r>
            <a:r>
              <a:rPr lang="hu-HU" dirty="0" err="1" smtClean="0"/>
              <a:t>pipeline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 smtClean="0"/>
              <a:t>2D </a:t>
            </a:r>
            <a:r>
              <a:rPr lang="hu-HU" sz="2400" dirty="0" err="1" smtClean="0"/>
              <a:t>pipeline</a:t>
            </a:r>
            <a:r>
              <a:rPr lang="hu-HU" sz="2400" dirty="0" smtClean="0"/>
              <a:t>, </a:t>
            </a:r>
            <a:r>
              <a:rPr lang="hu-HU" sz="2400" dirty="0" err="1" smtClean="0"/>
              <a:t>emulated</a:t>
            </a:r>
            <a:r>
              <a:rPr lang="hu-HU" sz="2400" dirty="0" smtClean="0"/>
              <a:t> in </a:t>
            </a:r>
            <a:r>
              <a:rPr lang="hu-HU" sz="2400" dirty="0" err="1" smtClean="0"/>
              <a:t>the</a:t>
            </a:r>
            <a:r>
              <a:rPr lang="hu-HU" sz="2400" dirty="0" smtClean="0"/>
              <a:t> 3D </a:t>
            </a:r>
            <a:r>
              <a:rPr lang="hu-HU" sz="2400" dirty="0" err="1" smtClean="0"/>
              <a:t>pipeline</a:t>
            </a:r>
            <a:r>
              <a:rPr lang="hu-HU" sz="2400" dirty="0" smtClean="0"/>
              <a:t>: input </a:t>
            </a:r>
            <a:r>
              <a:rPr lang="hu-HU" sz="2400" dirty="0" err="1" smtClean="0"/>
              <a:t>geometry</a:t>
            </a:r>
            <a:r>
              <a:rPr lang="hu-HU" sz="2400" dirty="0" smtClean="0"/>
              <a:t> is a </a:t>
            </a:r>
            <a:r>
              <a:rPr lang="hu-HU" sz="2400" dirty="0" err="1" smtClean="0"/>
              <a:t>full</a:t>
            </a:r>
            <a:r>
              <a:rPr lang="hu-HU" sz="2400" dirty="0" err="1"/>
              <a:t>-</a:t>
            </a:r>
            <a:r>
              <a:rPr lang="hu-HU" sz="2400" dirty="0" err="1" smtClean="0"/>
              <a:t>screen</a:t>
            </a:r>
            <a:r>
              <a:rPr lang="hu-HU" sz="2400" dirty="0" smtClean="0"/>
              <a:t> </a:t>
            </a:r>
            <a:r>
              <a:rPr lang="hu-HU" sz="2400" dirty="0" err="1" smtClean="0"/>
              <a:t>quad</a:t>
            </a:r>
            <a:r>
              <a:rPr lang="hu-HU" sz="2400" dirty="0" smtClean="0"/>
              <a:t>, </a:t>
            </a:r>
            <a:r>
              <a:rPr lang="hu-HU" sz="2400" dirty="0" err="1" smtClean="0"/>
              <a:t>the</a:t>
            </a:r>
            <a:r>
              <a:rPr lang="hu-HU" sz="2400" dirty="0" smtClean="0"/>
              <a:t> </a:t>
            </a:r>
            <a:r>
              <a:rPr lang="hu-HU" sz="2400" dirty="0" err="1" smtClean="0"/>
              <a:t>vertex</a:t>
            </a:r>
            <a:r>
              <a:rPr lang="hu-HU" sz="2400" dirty="0" smtClean="0"/>
              <a:t> </a:t>
            </a:r>
            <a:r>
              <a:rPr lang="hu-HU" sz="2400" dirty="0" err="1" smtClean="0"/>
              <a:t>shader</a:t>
            </a:r>
            <a:r>
              <a:rPr lang="hu-HU" sz="2400" dirty="0" smtClean="0"/>
              <a:t> is </a:t>
            </a:r>
            <a:r>
              <a:rPr lang="hu-HU" sz="2400" dirty="0" err="1" smtClean="0"/>
              <a:t>pass-through</a:t>
            </a:r>
            <a:r>
              <a:rPr lang="hu-HU" sz="2400" dirty="0" smtClean="0"/>
              <a:t> (</a:t>
            </a:r>
            <a:r>
              <a:rPr lang="hu-HU" sz="2400" dirty="0" err="1" smtClean="0"/>
              <a:t>applies</a:t>
            </a:r>
            <a:r>
              <a:rPr lang="hu-HU" sz="2400" dirty="0" smtClean="0"/>
              <a:t> an </a:t>
            </a:r>
            <a:r>
              <a:rPr lang="hu-HU" sz="2400" dirty="0" err="1" smtClean="0"/>
              <a:t>identity</a:t>
            </a:r>
            <a:r>
              <a:rPr lang="hu-HU" sz="2400" dirty="0" smtClean="0"/>
              <a:t> </a:t>
            </a:r>
            <a:r>
              <a:rPr lang="hu-HU" sz="2400" dirty="0" err="1" smtClean="0"/>
              <a:t>transform</a:t>
            </a:r>
            <a:r>
              <a:rPr lang="hu-HU" sz="2400" dirty="0" smtClean="0"/>
              <a:t>), </a:t>
            </a:r>
            <a:r>
              <a:rPr lang="hu-HU" sz="2400" dirty="0" err="1" smtClean="0"/>
              <a:t>the</a:t>
            </a:r>
            <a:r>
              <a:rPr lang="hu-HU" sz="2400" dirty="0" smtClean="0"/>
              <a:t> image </a:t>
            </a:r>
            <a:r>
              <a:rPr lang="hu-HU" sz="2400" dirty="0" err="1" smtClean="0"/>
              <a:t>processing</a:t>
            </a:r>
            <a:r>
              <a:rPr lang="hu-HU" sz="2400" dirty="0" smtClean="0"/>
              <a:t> is </a:t>
            </a:r>
            <a:r>
              <a:rPr lang="hu-HU" sz="2400" dirty="0" err="1" smtClean="0"/>
              <a:t>done</a:t>
            </a:r>
            <a:r>
              <a:rPr lang="hu-HU" sz="2400" dirty="0" smtClean="0"/>
              <a:t> in </a:t>
            </a:r>
            <a:r>
              <a:rPr lang="hu-HU" sz="2400" dirty="0" err="1" smtClean="0"/>
              <a:t>the</a:t>
            </a:r>
            <a:r>
              <a:rPr lang="hu-HU" sz="2400" dirty="0" smtClean="0"/>
              <a:t> </a:t>
            </a:r>
            <a:r>
              <a:rPr lang="hu-HU" sz="2400" dirty="0" err="1" smtClean="0"/>
              <a:t>fragment</a:t>
            </a:r>
            <a:r>
              <a:rPr lang="hu-HU" sz="2400" dirty="0" smtClean="0"/>
              <a:t> </a:t>
            </a:r>
            <a:r>
              <a:rPr lang="hu-HU" sz="2400" dirty="0" err="1" smtClean="0"/>
              <a:t>shader</a:t>
            </a:r>
            <a:endParaRPr lang="en-US" sz="2400" dirty="0"/>
          </a:p>
        </p:txBody>
      </p:sp>
      <p:pic>
        <p:nvPicPr>
          <p:cNvPr id="5" name="Picture 2" descr="http://ej.iop.org/images/1742-5468/2009/06/P06016/Full/13542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626" y="3061193"/>
            <a:ext cx="6007443" cy="3238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Csoportba foglalás 3"/>
          <p:cNvGrpSpPr/>
          <p:nvPr/>
        </p:nvGrpSpPr>
        <p:grpSpPr>
          <a:xfrm>
            <a:off x="2315817" y="3617844"/>
            <a:ext cx="1628040" cy="894574"/>
            <a:chOff x="2109802" y="3583612"/>
            <a:chExt cx="1843197" cy="1008318"/>
          </a:xfrm>
        </p:grpSpPr>
        <p:sp>
          <p:nvSpPr>
            <p:cNvPr id="8" name="Téglalap 7"/>
            <p:cNvSpPr/>
            <p:nvPr/>
          </p:nvSpPr>
          <p:spPr>
            <a:xfrm>
              <a:off x="2155357" y="3637722"/>
              <a:ext cx="1769165" cy="925715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Egyenes összekötő 8"/>
            <p:cNvCxnSpPr/>
            <p:nvPr/>
          </p:nvCxnSpPr>
          <p:spPr>
            <a:xfrm flipV="1">
              <a:off x="2155357" y="3637722"/>
              <a:ext cx="1769165" cy="92571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45"/>
            <p:cNvSpPr/>
            <p:nvPr/>
          </p:nvSpPr>
          <p:spPr>
            <a:xfrm>
              <a:off x="2109802" y="3583612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45"/>
            <p:cNvSpPr/>
            <p:nvPr/>
          </p:nvSpPr>
          <p:spPr>
            <a:xfrm>
              <a:off x="2109803" y="4507953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45"/>
            <p:cNvSpPr/>
            <p:nvPr/>
          </p:nvSpPr>
          <p:spPr>
            <a:xfrm>
              <a:off x="3869021" y="3583612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45"/>
            <p:cNvSpPr/>
            <p:nvPr/>
          </p:nvSpPr>
          <p:spPr>
            <a:xfrm>
              <a:off x="3869023" y="4507954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" name="Csoportba foglalás 20"/>
          <p:cNvGrpSpPr/>
          <p:nvPr/>
        </p:nvGrpSpPr>
        <p:grpSpPr>
          <a:xfrm>
            <a:off x="4006481" y="3673767"/>
            <a:ext cx="1122109" cy="784025"/>
            <a:chOff x="2109802" y="3583612"/>
            <a:chExt cx="1843197" cy="1008318"/>
          </a:xfrm>
        </p:grpSpPr>
        <p:sp>
          <p:nvSpPr>
            <p:cNvPr id="22" name="Téglalap 21"/>
            <p:cNvSpPr/>
            <p:nvPr/>
          </p:nvSpPr>
          <p:spPr>
            <a:xfrm>
              <a:off x="2155357" y="3637722"/>
              <a:ext cx="1769165" cy="925715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Egyenes összekötő 22"/>
            <p:cNvCxnSpPr/>
            <p:nvPr/>
          </p:nvCxnSpPr>
          <p:spPr>
            <a:xfrm flipV="1">
              <a:off x="2155357" y="3637722"/>
              <a:ext cx="1769165" cy="92571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45"/>
            <p:cNvSpPr/>
            <p:nvPr/>
          </p:nvSpPr>
          <p:spPr>
            <a:xfrm>
              <a:off x="2109802" y="3583612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45"/>
            <p:cNvSpPr/>
            <p:nvPr/>
          </p:nvSpPr>
          <p:spPr>
            <a:xfrm>
              <a:off x="2109803" y="4507953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45"/>
            <p:cNvSpPr/>
            <p:nvPr/>
          </p:nvSpPr>
          <p:spPr>
            <a:xfrm>
              <a:off x="3869021" y="3583612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45"/>
            <p:cNvSpPr/>
            <p:nvPr/>
          </p:nvSpPr>
          <p:spPr>
            <a:xfrm>
              <a:off x="3869023" y="4507954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" name="Csoportba foglalás 17"/>
          <p:cNvGrpSpPr/>
          <p:nvPr/>
        </p:nvGrpSpPr>
        <p:grpSpPr>
          <a:xfrm>
            <a:off x="5191401" y="3485409"/>
            <a:ext cx="1070798" cy="989756"/>
            <a:chOff x="9051499" y="3295886"/>
            <a:chExt cx="777243" cy="718418"/>
          </a:xfrm>
        </p:grpSpPr>
        <p:sp>
          <p:nvSpPr>
            <p:cNvPr id="29" name="Téglalap 28"/>
            <p:cNvSpPr/>
            <p:nvPr/>
          </p:nvSpPr>
          <p:spPr>
            <a:xfrm>
              <a:off x="9051500" y="3295886"/>
              <a:ext cx="774861" cy="71841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Egyenes összekötő 6"/>
            <p:cNvCxnSpPr>
              <a:stCxn id="29" idx="1"/>
              <a:endCxn id="29" idx="3"/>
            </p:cNvCxnSpPr>
            <p:nvPr/>
          </p:nvCxnSpPr>
          <p:spPr>
            <a:xfrm>
              <a:off x="9051500" y="3655095"/>
              <a:ext cx="7748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gyenes összekötő 34"/>
            <p:cNvCxnSpPr/>
            <p:nvPr/>
          </p:nvCxnSpPr>
          <p:spPr>
            <a:xfrm>
              <a:off x="9051499" y="3483645"/>
              <a:ext cx="7748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gyenes összekötő 35"/>
            <p:cNvCxnSpPr/>
            <p:nvPr/>
          </p:nvCxnSpPr>
          <p:spPr>
            <a:xfrm>
              <a:off x="9051499" y="3840832"/>
              <a:ext cx="7748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gyenes összekötő 36"/>
            <p:cNvCxnSpPr/>
            <p:nvPr/>
          </p:nvCxnSpPr>
          <p:spPr>
            <a:xfrm>
              <a:off x="9053881" y="3750345"/>
              <a:ext cx="7748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gyenes összekötő 37"/>
            <p:cNvCxnSpPr/>
            <p:nvPr/>
          </p:nvCxnSpPr>
          <p:spPr>
            <a:xfrm>
              <a:off x="9051500" y="3926558"/>
              <a:ext cx="7748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Egyenes összekötő 38"/>
            <p:cNvCxnSpPr/>
            <p:nvPr/>
          </p:nvCxnSpPr>
          <p:spPr>
            <a:xfrm>
              <a:off x="9053881" y="3571751"/>
              <a:ext cx="7748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Egyenes összekötő 39"/>
            <p:cNvCxnSpPr/>
            <p:nvPr/>
          </p:nvCxnSpPr>
          <p:spPr>
            <a:xfrm>
              <a:off x="9053881" y="3390776"/>
              <a:ext cx="7748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Egyenes összekötő 40"/>
            <p:cNvCxnSpPr>
              <a:endCxn id="29" idx="2"/>
            </p:cNvCxnSpPr>
            <p:nvPr/>
          </p:nvCxnSpPr>
          <p:spPr>
            <a:xfrm>
              <a:off x="9436916" y="3295886"/>
              <a:ext cx="2015" cy="7184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Egyenes összekötő 41"/>
            <p:cNvCxnSpPr/>
            <p:nvPr/>
          </p:nvCxnSpPr>
          <p:spPr>
            <a:xfrm>
              <a:off x="9243201" y="3295886"/>
              <a:ext cx="2015" cy="7184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Egyenes összekötő 42"/>
            <p:cNvCxnSpPr/>
            <p:nvPr/>
          </p:nvCxnSpPr>
          <p:spPr>
            <a:xfrm>
              <a:off x="9629623" y="3295886"/>
              <a:ext cx="2015" cy="7184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Egyenes összekötő 43"/>
            <p:cNvCxnSpPr/>
            <p:nvPr/>
          </p:nvCxnSpPr>
          <p:spPr>
            <a:xfrm>
              <a:off x="9533269" y="3295886"/>
              <a:ext cx="2015" cy="7184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Egyenes összekötő 44"/>
            <p:cNvCxnSpPr/>
            <p:nvPr/>
          </p:nvCxnSpPr>
          <p:spPr>
            <a:xfrm>
              <a:off x="9725977" y="3295886"/>
              <a:ext cx="2015" cy="7184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Egyenes összekötő 45"/>
            <p:cNvCxnSpPr/>
            <p:nvPr/>
          </p:nvCxnSpPr>
          <p:spPr>
            <a:xfrm>
              <a:off x="9336532" y="3295886"/>
              <a:ext cx="2015" cy="7184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Egyenes összekötő 46"/>
            <p:cNvCxnSpPr/>
            <p:nvPr/>
          </p:nvCxnSpPr>
          <p:spPr>
            <a:xfrm>
              <a:off x="9151885" y="3295886"/>
              <a:ext cx="2015" cy="7184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Ellipszis 47"/>
          <p:cNvSpPr/>
          <p:nvPr/>
        </p:nvSpPr>
        <p:spPr>
          <a:xfrm>
            <a:off x="4118035" y="5001921"/>
            <a:ext cx="1485395" cy="71766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Szövegdoboz 49"/>
          <p:cNvSpPr txBox="1"/>
          <p:nvPr/>
        </p:nvSpPr>
        <p:spPr>
          <a:xfrm>
            <a:off x="2657475" y="5777345"/>
            <a:ext cx="2657475" cy="923330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 smtClean="0"/>
              <a:t>Rasterizer</a:t>
            </a:r>
            <a:r>
              <a:rPr lang="hu-HU" b="1" dirty="0" smtClean="0"/>
              <a:t> </a:t>
            </a:r>
            <a:r>
              <a:rPr lang="hu-HU" b="1" dirty="0" err="1" smtClean="0"/>
              <a:t>generates</a:t>
            </a:r>
            <a:r>
              <a:rPr lang="hu-HU" b="1" dirty="0" smtClean="0"/>
              <a:t> </a:t>
            </a:r>
            <a:r>
              <a:rPr lang="hu-HU" b="1" dirty="0" err="1" smtClean="0"/>
              <a:t>exactly</a:t>
            </a:r>
            <a:r>
              <a:rPr lang="hu-HU" b="1" dirty="0" smtClean="0"/>
              <a:t> </a:t>
            </a:r>
            <a:r>
              <a:rPr lang="hu-HU" b="1" dirty="0" err="1" smtClean="0"/>
              <a:t>one</a:t>
            </a:r>
            <a:r>
              <a:rPr lang="hu-HU" b="1" dirty="0" smtClean="0"/>
              <a:t> </a:t>
            </a:r>
            <a:r>
              <a:rPr lang="hu-HU" b="1" dirty="0" err="1" smtClean="0"/>
              <a:t>fragment</a:t>
            </a:r>
            <a:r>
              <a:rPr lang="hu-HU" b="1" dirty="0" smtClean="0"/>
              <a:t> </a:t>
            </a:r>
            <a:r>
              <a:rPr lang="hu-HU" b="1" dirty="0" err="1" smtClean="0"/>
              <a:t>for</a:t>
            </a:r>
            <a:r>
              <a:rPr lang="hu-HU" b="1" dirty="0" smtClean="0"/>
              <a:t> </a:t>
            </a:r>
            <a:r>
              <a:rPr lang="hu-HU" b="1" dirty="0" err="1" smtClean="0"/>
              <a:t>each</a:t>
            </a:r>
            <a:r>
              <a:rPr lang="hu-HU" b="1" dirty="0" smtClean="0"/>
              <a:t> pixel of </a:t>
            </a:r>
            <a:r>
              <a:rPr lang="hu-HU" b="1" dirty="0" err="1" smtClean="0"/>
              <a:t>the</a:t>
            </a:r>
            <a:r>
              <a:rPr lang="hu-HU" b="1" dirty="0" smtClean="0"/>
              <a:t> </a:t>
            </a:r>
            <a:r>
              <a:rPr lang="hu-HU" b="1" dirty="0" err="1" smtClean="0"/>
              <a:t>screen</a:t>
            </a:r>
            <a:endParaRPr lang="en-US" b="1" dirty="0"/>
          </a:p>
        </p:txBody>
      </p:sp>
      <p:sp>
        <p:nvSpPr>
          <p:cNvPr id="49" name="Ellipszis 48"/>
          <p:cNvSpPr/>
          <p:nvPr/>
        </p:nvSpPr>
        <p:spPr>
          <a:xfrm>
            <a:off x="4979687" y="2881335"/>
            <a:ext cx="1485395" cy="199798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8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Image </a:t>
            </a:r>
            <a:r>
              <a:rPr lang="hu-HU" dirty="0" err="1" smtClean="0"/>
              <a:t>processing</a:t>
            </a:r>
            <a:r>
              <a:rPr lang="hu-HU" dirty="0" smtClean="0"/>
              <a:t> in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graphics</a:t>
            </a:r>
            <a:r>
              <a:rPr lang="hu-HU" dirty="0" smtClean="0"/>
              <a:t> </a:t>
            </a:r>
            <a:r>
              <a:rPr lang="hu-HU" dirty="0" err="1" smtClean="0"/>
              <a:t>pipeline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 smtClean="0"/>
              <a:t>2D </a:t>
            </a:r>
            <a:r>
              <a:rPr lang="hu-HU" sz="2400" dirty="0" err="1" smtClean="0"/>
              <a:t>pipeline</a:t>
            </a:r>
            <a:r>
              <a:rPr lang="hu-HU" sz="2400" dirty="0" smtClean="0"/>
              <a:t>, </a:t>
            </a:r>
            <a:r>
              <a:rPr lang="hu-HU" sz="2400" dirty="0" err="1" smtClean="0"/>
              <a:t>emulated</a:t>
            </a:r>
            <a:r>
              <a:rPr lang="hu-HU" sz="2400" dirty="0" smtClean="0"/>
              <a:t> in </a:t>
            </a:r>
            <a:r>
              <a:rPr lang="hu-HU" sz="2400" dirty="0" err="1" smtClean="0"/>
              <a:t>the</a:t>
            </a:r>
            <a:r>
              <a:rPr lang="hu-HU" sz="2400" dirty="0" smtClean="0"/>
              <a:t> 3D </a:t>
            </a:r>
            <a:r>
              <a:rPr lang="hu-HU" sz="2400" dirty="0" err="1" smtClean="0"/>
              <a:t>pipeline</a:t>
            </a:r>
            <a:r>
              <a:rPr lang="hu-HU" sz="2400" dirty="0" smtClean="0"/>
              <a:t>: input </a:t>
            </a:r>
            <a:r>
              <a:rPr lang="hu-HU" sz="2400" dirty="0" err="1" smtClean="0"/>
              <a:t>geometry</a:t>
            </a:r>
            <a:r>
              <a:rPr lang="hu-HU" sz="2400" dirty="0" smtClean="0"/>
              <a:t> is a </a:t>
            </a:r>
            <a:r>
              <a:rPr lang="hu-HU" sz="2400" dirty="0" err="1" smtClean="0"/>
              <a:t>full</a:t>
            </a:r>
            <a:r>
              <a:rPr lang="hu-HU" sz="2400" dirty="0" err="1"/>
              <a:t>-</a:t>
            </a:r>
            <a:r>
              <a:rPr lang="hu-HU" sz="2400" dirty="0" err="1" smtClean="0"/>
              <a:t>screen</a:t>
            </a:r>
            <a:r>
              <a:rPr lang="hu-HU" sz="2400" dirty="0" smtClean="0"/>
              <a:t> </a:t>
            </a:r>
            <a:r>
              <a:rPr lang="hu-HU" sz="2400" dirty="0" err="1" smtClean="0"/>
              <a:t>quad</a:t>
            </a:r>
            <a:r>
              <a:rPr lang="hu-HU" sz="2400" dirty="0" smtClean="0"/>
              <a:t>, </a:t>
            </a:r>
            <a:r>
              <a:rPr lang="hu-HU" sz="2400" dirty="0" err="1" smtClean="0"/>
              <a:t>the</a:t>
            </a:r>
            <a:r>
              <a:rPr lang="hu-HU" sz="2400" dirty="0" smtClean="0"/>
              <a:t> </a:t>
            </a:r>
            <a:r>
              <a:rPr lang="hu-HU" sz="2400" dirty="0" err="1" smtClean="0"/>
              <a:t>vertex</a:t>
            </a:r>
            <a:r>
              <a:rPr lang="hu-HU" sz="2400" dirty="0" smtClean="0"/>
              <a:t> </a:t>
            </a:r>
            <a:r>
              <a:rPr lang="hu-HU" sz="2400" dirty="0" err="1" smtClean="0"/>
              <a:t>shader</a:t>
            </a:r>
            <a:r>
              <a:rPr lang="hu-HU" sz="2400" dirty="0" smtClean="0"/>
              <a:t> is </a:t>
            </a:r>
            <a:r>
              <a:rPr lang="hu-HU" sz="2400" dirty="0" err="1" smtClean="0"/>
              <a:t>pass-through</a:t>
            </a:r>
            <a:r>
              <a:rPr lang="hu-HU" sz="2400" dirty="0" smtClean="0"/>
              <a:t> (</a:t>
            </a:r>
            <a:r>
              <a:rPr lang="hu-HU" sz="2400" dirty="0" err="1" smtClean="0"/>
              <a:t>applies</a:t>
            </a:r>
            <a:r>
              <a:rPr lang="hu-HU" sz="2400" dirty="0" smtClean="0"/>
              <a:t> an </a:t>
            </a:r>
            <a:r>
              <a:rPr lang="hu-HU" sz="2400" dirty="0" err="1" smtClean="0"/>
              <a:t>identity</a:t>
            </a:r>
            <a:r>
              <a:rPr lang="hu-HU" sz="2400" dirty="0" smtClean="0"/>
              <a:t> </a:t>
            </a:r>
            <a:r>
              <a:rPr lang="hu-HU" sz="2400" dirty="0" err="1" smtClean="0"/>
              <a:t>transform</a:t>
            </a:r>
            <a:r>
              <a:rPr lang="hu-HU" sz="2400" dirty="0" smtClean="0"/>
              <a:t>), </a:t>
            </a:r>
            <a:r>
              <a:rPr lang="hu-HU" sz="2400" dirty="0" err="1" smtClean="0"/>
              <a:t>the</a:t>
            </a:r>
            <a:r>
              <a:rPr lang="hu-HU" sz="2400" dirty="0" smtClean="0"/>
              <a:t> image </a:t>
            </a:r>
            <a:r>
              <a:rPr lang="hu-HU" sz="2400" dirty="0" err="1" smtClean="0"/>
              <a:t>processing</a:t>
            </a:r>
            <a:r>
              <a:rPr lang="hu-HU" sz="2400" dirty="0" smtClean="0"/>
              <a:t> is </a:t>
            </a:r>
            <a:r>
              <a:rPr lang="hu-HU" sz="2400" dirty="0" err="1" smtClean="0"/>
              <a:t>done</a:t>
            </a:r>
            <a:r>
              <a:rPr lang="hu-HU" sz="2400" dirty="0" smtClean="0"/>
              <a:t> in </a:t>
            </a:r>
            <a:r>
              <a:rPr lang="hu-HU" sz="2400" dirty="0" err="1" smtClean="0"/>
              <a:t>the</a:t>
            </a:r>
            <a:r>
              <a:rPr lang="hu-HU" sz="2400" dirty="0" smtClean="0"/>
              <a:t> </a:t>
            </a:r>
            <a:r>
              <a:rPr lang="hu-HU" sz="2400" dirty="0" err="1" smtClean="0"/>
              <a:t>fragment</a:t>
            </a:r>
            <a:r>
              <a:rPr lang="hu-HU" sz="2400" dirty="0" smtClean="0"/>
              <a:t> </a:t>
            </a:r>
            <a:r>
              <a:rPr lang="hu-HU" sz="2400" dirty="0" err="1" smtClean="0"/>
              <a:t>shader</a:t>
            </a:r>
            <a:endParaRPr lang="en-US" sz="2400" dirty="0"/>
          </a:p>
        </p:txBody>
      </p:sp>
      <p:pic>
        <p:nvPicPr>
          <p:cNvPr id="5" name="Picture 2" descr="http://ej.iop.org/images/1742-5468/2009/06/P06016/Full/13542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626" y="3061193"/>
            <a:ext cx="6007443" cy="3238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Csoportba foglalás 3"/>
          <p:cNvGrpSpPr/>
          <p:nvPr/>
        </p:nvGrpSpPr>
        <p:grpSpPr>
          <a:xfrm>
            <a:off x="2315817" y="3617844"/>
            <a:ext cx="1628040" cy="894574"/>
            <a:chOff x="2109802" y="3583612"/>
            <a:chExt cx="1843197" cy="1008318"/>
          </a:xfrm>
        </p:grpSpPr>
        <p:sp>
          <p:nvSpPr>
            <p:cNvPr id="8" name="Téglalap 7"/>
            <p:cNvSpPr/>
            <p:nvPr/>
          </p:nvSpPr>
          <p:spPr>
            <a:xfrm>
              <a:off x="2155357" y="3637722"/>
              <a:ext cx="1769165" cy="925715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Egyenes összekötő 8"/>
            <p:cNvCxnSpPr/>
            <p:nvPr/>
          </p:nvCxnSpPr>
          <p:spPr>
            <a:xfrm flipV="1">
              <a:off x="2155357" y="3637722"/>
              <a:ext cx="1769165" cy="92571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45"/>
            <p:cNvSpPr/>
            <p:nvPr/>
          </p:nvSpPr>
          <p:spPr>
            <a:xfrm>
              <a:off x="2109802" y="3583612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45"/>
            <p:cNvSpPr/>
            <p:nvPr/>
          </p:nvSpPr>
          <p:spPr>
            <a:xfrm>
              <a:off x="2109803" y="4507953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45"/>
            <p:cNvSpPr/>
            <p:nvPr/>
          </p:nvSpPr>
          <p:spPr>
            <a:xfrm>
              <a:off x="3869021" y="3583612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45"/>
            <p:cNvSpPr/>
            <p:nvPr/>
          </p:nvSpPr>
          <p:spPr>
            <a:xfrm>
              <a:off x="3869023" y="4507954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" name="Csoportba foglalás 20"/>
          <p:cNvGrpSpPr/>
          <p:nvPr/>
        </p:nvGrpSpPr>
        <p:grpSpPr>
          <a:xfrm>
            <a:off x="4006481" y="3673767"/>
            <a:ext cx="1122109" cy="784025"/>
            <a:chOff x="2109802" y="3583612"/>
            <a:chExt cx="1843197" cy="1008318"/>
          </a:xfrm>
        </p:grpSpPr>
        <p:sp>
          <p:nvSpPr>
            <p:cNvPr id="22" name="Téglalap 21"/>
            <p:cNvSpPr/>
            <p:nvPr/>
          </p:nvSpPr>
          <p:spPr>
            <a:xfrm>
              <a:off x="2155357" y="3637722"/>
              <a:ext cx="1769165" cy="925715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Egyenes összekötő 22"/>
            <p:cNvCxnSpPr/>
            <p:nvPr/>
          </p:nvCxnSpPr>
          <p:spPr>
            <a:xfrm flipV="1">
              <a:off x="2155357" y="3637722"/>
              <a:ext cx="1769165" cy="92571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45"/>
            <p:cNvSpPr/>
            <p:nvPr/>
          </p:nvSpPr>
          <p:spPr>
            <a:xfrm>
              <a:off x="2109802" y="3583612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45"/>
            <p:cNvSpPr/>
            <p:nvPr/>
          </p:nvSpPr>
          <p:spPr>
            <a:xfrm>
              <a:off x="2109803" y="4507953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45"/>
            <p:cNvSpPr/>
            <p:nvPr/>
          </p:nvSpPr>
          <p:spPr>
            <a:xfrm>
              <a:off x="3869021" y="3583612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45"/>
            <p:cNvSpPr/>
            <p:nvPr/>
          </p:nvSpPr>
          <p:spPr>
            <a:xfrm>
              <a:off x="3869023" y="4507954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" name="Csoportba foglalás 17"/>
          <p:cNvGrpSpPr/>
          <p:nvPr/>
        </p:nvGrpSpPr>
        <p:grpSpPr>
          <a:xfrm>
            <a:off x="5191401" y="3485409"/>
            <a:ext cx="1070798" cy="989756"/>
            <a:chOff x="9051499" y="3295886"/>
            <a:chExt cx="777243" cy="718418"/>
          </a:xfrm>
        </p:grpSpPr>
        <p:sp>
          <p:nvSpPr>
            <p:cNvPr id="29" name="Téglalap 28"/>
            <p:cNvSpPr/>
            <p:nvPr/>
          </p:nvSpPr>
          <p:spPr>
            <a:xfrm>
              <a:off x="9051500" y="3295886"/>
              <a:ext cx="774861" cy="71841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Egyenes összekötő 6"/>
            <p:cNvCxnSpPr>
              <a:stCxn id="29" idx="1"/>
              <a:endCxn id="29" idx="3"/>
            </p:cNvCxnSpPr>
            <p:nvPr/>
          </p:nvCxnSpPr>
          <p:spPr>
            <a:xfrm>
              <a:off x="9051500" y="3655095"/>
              <a:ext cx="7748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gyenes összekötő 34"/>
            <p:cNvCxnSpPr/>
            <p:nvPr/>
          </p:nvCxnSpPr>
          <p:spPr>
            <a:xfrm>
              <a:off x="9051499" y="3483645"/>
              <a:ext cx="7748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gyenes összekötő 35"/>
            <p:cNvCxnSpPr/>
            <p:nvPr/>
          </p:nvCxnSpPr>
          <p:spPr>
            <a:xfrm>
              <a:off x="9051499" y="3840832"/>
              <a:ext cx="7748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gyenes összekötő 36"/>
            <p:cNvCxnSpPr/>
            <p:nvPr/>
          </p:nvCxnSpPr>
          <p:spPr>
            <a:xfrm>
              <a:off x="9053881" y="3750345"/>
              <a:ext cx="7748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gyenes összekötő 37"/>
            <p:cNvCxnSpPr/>
            <p:nvPr/>
          </p:nvCxnSpPr>
          <p:spPr>
            <a:xfrm>
              <a:off x="9051500" y="3926558"/>
              <a:ext cx="7748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Egyenes összekötő 38"/>
            <p:cNvCxnSpPr/>
            <p:nvPr/>
          </p:nvCxnSpPr>
          <p:spPr>
            <a:xfrm>
              <a:off x="9053881" y="3571751"/>
              <a:ext cx="7748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Egyenes összekötő 39"/>
            <p:cNvCxnSpPr/>
            <p:nvPr/>
          </p:nvCxnSpPr>
          <p:spPr>
            <a:xfrm>
              <a:off x="9053881" y="3390776"/>
              <a:ext cx="7748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Egyenes összekötő 40"/>
            <p:cNvCxnSpPr>
              <a:endCxn id="29" idx="2"/>
            </p:cNvCxnSpPr>
            <p:nvPr/>
          </p:nvCxnSpPr>
          <p:spPr>
            <a:xfrm>
              <a:off x="9436916" y="3295886"/>
              <a:ext cx="2015" cy="7184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Egyenes összekötő 41"/>
            <p:cNvCxnSpPr/>
            <p:nvPr/>
          </p:nvCxnSpPr>
          <p:spPr>
            <a:xfrm>
              <a:off x="9243201" y="3295886"/>
              <a:ext cx="2015" cy="7184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Egyenes összekötő 42"/>
            <p:cNvCxnSpPr/>
            <p:nvPr/>
          </p:nvCxnSpPr>
          <p:spPr>
            <a:xfrm>
              <a:off x="9629623" y="3295886"/>
              <a:ext cx="2015" cy="7184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Egyenes összekötő 43"/>
            <p:cNvCxnSpPr/>
            <p:nvPr/>
          </p:nvCxnSpPr>
          <p:spPr>
            <a:xfrm>
              <a:off x="9533269" y="3295886"/>
              <a:ext cx="2015" cy="7184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Egyenes összekötő 44"/>
            <p:cNvCxnSpPr/>
            <p:nvPr/>
          </p:nvCxnSpPr>
          <p:spPr>
            <a:xfrm>
              <a:off x="9725977" y="3295886"/>
              <a:ext cx="2015" cy="7184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Egyenes összekötő 45"/>
            <p:cNvCxnSpPr/>
            <p:nvPr/>
          </p:nvCxnSpPr>
          <p:spPr>
            <a:xfrm>
              <a:off x="9336532" y="3295886"/>
              <a:ext cx="2015" cy="7184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Egyenes összekötő 46"/>
            <p:cNvCxnSpPr/>
            <p:nvPr/>
          </p:nvCxnSpPr>
          <p:spPr>
            <a:xfrm>
              <a:off x="9151885" y="3295886"/>
              <a:ext cx="2015" cy="7184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Ellipszis 47"/>
          <p:cNvSpPr/>
          <p:nvPr/>
        </p:nvSpPr>
        <p:spPr>
          <a:xfrm>
            <a:off x="5329703" y="4733838"/>
            <a:ext cx="2654978" cy="1930311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Kép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155" y="5737363"/>
            <a:ext cx="1063932" cy="986419"/>
          </a:xfrm>
          <a:prstGeom prst="rect">
            <a:avLst/>
          </a:prstGeom>
        </p:spPr>
      </p:pic>
      <p:pic>
        <p:nvPicPr>
          <p:cNvPr id="53" name="Kép 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066" y="3477210"/>
            <a:ext cx="1033916" cy="994311"/>
          </a:xfrm>
          <a:prstGeom prst="rect">
            <a:avLst/>
          </a:prstGeom>
        </p:spPr>
      </p:pic>
      <p:pic>
        <p:nvPicPr>
          <p:cNvPr id="54" name="Kép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8131" y="3578584"/>
            <a:ext cx="775769" cy="746052"/>
          </a:xfrm>
          <a:prstGeom prst="rect">
            <a:avLst/>
          </a:prstGeom>
        </p:spPr>
      </p:pic>
      <p:sp>
        <p:nvSpPr>
          <p:cNvPr id="55" name="Szövegdoboz 54"/>
          <p:cNvSpPr txBox="1"/>
          <p:nvPr/>
        </p:nvSpPr>
        <p:spPr>
          <a:xfrm>
            <a:off x="8502183" y="4138459"/>
            <a:ext cx="234832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 smtClean="0"/>
              <a:t>Fragment</a:t>
            </a:r>
            <a:r>
              <a:rPr lang="hu-HU" b="1" dirty="0" smtClean="0"/>
              <a:t> </a:t>
            </a:r>
            <a:r>
              <a:rPr lang="hu-HU" b="1" dirty="0" err="1" smtClean="0"/>
              <a:t>shader</a:t>
            </a:r>
            <a:r>
              <a:rPr lang="hu-HU" b="1" dirty="0" smtClean="0"/>
              <a:t> is </a:t>
            </a:r>
            <a:r>
              <a:rPr lang="hu-HU" b="1" dirty="0" err="1" smtClean="0"/>
              <a:t>invoked</a:t>
            </a:r>
            <a:r>
              <a:rPr lang="hu-HU" b="1" dirty="0" smtClean="0"/>
              <a:t> </a:t>
            </a:r>
            <a:r>
              <a:rPr lang="hu-HU" b="1" dirty="0" err="1" smtClean="0"/>
              <a:t>once</a:t>
            </a:r>
            <a:r>
              <a:rPr lang="hu-HU" b="1" dirty="0" smtClean="0"/>
              <a:t> per </a:t>
            </a:r>
            <a:r>
              <a:rPr lang="hu-HU" b="1" dirty="0" err="1" smtClean="0"/>
              <a:t>each</a:t>
            </a:r>
            <a:r>
              <a:rPr lang="hu-HU" b="1" dirty="0" smtClean="0"/>
              <a:t> </a:t>
            </a:r>
            <a:r>
              <a:rPr lang="hu-HU" b="1" dirty="0" err="1" smtClean="0"/>
              <a:t>screen</a:t>
            </a:r>
            <a:r>
              <a:rPr lang="hu-HU" b="1" dirty="0" smtClean="0"/>
              <a:t> pixel</a:t>
            </a:r>
          </a:p>
          <a:p>
            <a:pPr algn="ctr"/>
            <a:endParaRPr lang="hu-HU" b="1" dirty="0"/>
          </a:p>
          <a:p>
            <a:pPr algn="ctr"/>
            <a:r>
              <a:rPr lang="hu-HU" b="1" dirty="0" smtClean="0"/>
              <a:t>The </a:t>
            </a:r>
            <a:r>
              <a:rPr lang="hu-HU" b="1" dirty="0" err="1" smtClean="0"/>
              <a:t>corresponding</a:t>
            </a:r>
            <a:r>
              <a:rPr lang="hu-HU" b="1" dirty="0" smtClean="0"/>
              <a:t> pixel of </a:t>
            </a:r>
            <a:r>
              <a:rPr lang="hu-HU" b="1" dirty="0" err="1" smtClean="0"/>
              <a:t>the</a:t>
            </a:r>
            <a:r>
              <a:rPr lang="hu-HU" b="1" dirty="0" smtClean="0"/>
              <a:t> </a:t>
            </a:r>
            <a:r>
              <a:rPr lang="hu-HU" b="1" dirty="0" err="1" smtClean="0"/>
              <a:t>result</a:t>
            </a:r>
            <a:r>
              <a:rPr lang="hu-HU" b="1" dirty="0" smtClean="0"/>
              <a:t> </a:t>
            </a:r>
            <a:r>
              <a:rPr lang="hu-HU" b="1" dirty="0" err="1" smtClean="0"/>
              <a:t>texture</a:t>
            </a:r>
            <a:r>
              <a:rPr lang="hu-HU" b="1" dirty="0" smtClean="0"/>
              <a:t> of </a:t>
            </a:r>
            <a:r>
              <a:rPr lang="hu-HU" b="1" dirty="0" err="1" smtClean="0"/>
              <a:t>the</a:t>
            </a:r>
            <a:r>
              <a:rPr lang="hu-HU" b="1" dirty="0" smtClean="0"/>
              <a:t> </a:t>
            </a:r>
            <a:r>
              <a:rPr lang="hu-HU" b="1" dirty="0" err="1" smtClean="0"/>
              <a:t>photorealistic</a:t>
            </a:r>
            <a:r>
              <a:rPr lang="hu-HU" b="1" dirty="0" smtClean="0"/>
              <a:t> </a:t>
            </a:r>
            <a:r>
              <a:rPr lang="hu-HU" b="1" dirty="0" err="1" smtClean="0"/>
              <a:t>pass</a:t>
            </a:r>
            <a:r>
              <a:rPr lang="hu-HU" b="1" dirty="0" smtClean="0"/>
              <a:t> is </a:t>
            </a:r>
            <a:r>
              <a:rPr lang="hu-HU" b="1" dirty="0" err="1" smtClean="0"/>
              <a:t>fetched</a:t>
            </a:r>
            <a:r>
              <a:rPr lang="hu-HU" b="1" dirty="0" smtClean="0"/>
              <a:t> and </a:t>
            </a:r>
            <a:r>
              <a:rPr lang="hu-HU" b="1" dirty="0" err="1" smtClean="0"/>
              <a:t>processed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4381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Post </a:t>
            </a:r>
            <a:r>
              <a:rPr lang="hu-HU" dirty="0" err="1" smtClean="0"/>
              <a:t>processing</a:t>
            </a:r>
            <a:r>
              <a:rPr lang="hu-HU" dirty="0" smtClean="0"/>
              <a:t> in </a:t>
            </a:r>
            <a:r>
              <a:rPr lang="hu-HU" dirty="0" err="1" smtClean="0"/>
              <a:t>Unity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99%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time</a:t>
            </a:r>
            <a:r>
              <a:rPr lang="hu-HU" dirty="0" smtClean="0"/>
              <a:t> we </a:t>
            </a:r>
            <a:r>
              <a:rPr lang="hu-HU" dirty="0" err="1" smtClean="0"/>
              <a:t>want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modify</a:t>
            </a:r>
            <a:r>
              <a:rPr lang="hu-HU" dirty="0" smtClean="0"/>
              <a:t> </a:t>
            </a:r>
            <a:r>
              <a:rPr lang="hu-HU" dirty="0" err="1" smtClean="0"/>
              <a:t>only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fragment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hu-HU" dirty="0" smtClean="0"/>
          </a:p>
          <a:p>
            <a:pPr lvl="1"/>
            <a:r>
              <a:rPr lang="hu-HU" dirty="0" smtClean="0"/>
              <a:t>The input </a:t>
            </a:r>
            <a:r>
              <a:rPr lang="hu-HU" dirty="0" err="1" smtClean="0"/>
              <a:t>geometry</a:t>
            </a:r>
            <a:r>
              <a:rPr lang="hu-HU" dirty="0" smtClean="0"/>
              <a:t> is a </a:t>
            </a:r>
            <a:r>
              <a:rPr lang="hu-HU" dirty="0" err="1" smtClean="0"/>
              <a:t>fullscreen</a:t>
            </a:r>
            <a:r>
              <a:rPr lang="hu-HU" dirty="0" smtClean="0"/>
              <a:t> </a:t>
            </a:r>
            <a:r>
              <a:rPr lang="hu-HU" dirty="0" err="1" smtClean="0"/>
              <a:t>quad</a:t>
            </a:r>
            <a:endParaRPr lang="hu-HU" dirty="0" smtClean="0"/>
          </a:p>
          <a:p>
            <a:pPr lvl="1"/>
            <a:r>
              <a:rPr lang="hu-HU" dirty="0" smtClean="0"/>
              <a:t>The </a:t>
            </a:r>
            <a:r>
              <a:rPr lang="hu-HU" dirty="0" err="1" smtClean="0"/>
              <a:t>vertex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r>
              <a:rPr lang="hu-HU" dirty="0" smtClean="0"/>
              <a:t> is </a:t>
            </a:r>
            <a:r>
              <a:rPr lang="hu-HU" dirty="0" err="1" smtClean="0"/>
              <a:t>pass-through</a:t>
            </a:r>
            <a:endParaRPr lang="hu-HU" dirty="0" smtClean="0"/>
          </a:p>
          <a:p>
            <a:r>
              <a:rPr lang="hu-HU" dirty="0" smtClean="0"/>
              <a:t>We </a:t>
            </a:r>
            <a:r>
              <a:rPr lang="hu-HU" dirty="0" err="1" smtClean="0"/>
              <a:t>can’t</a:t>
            </a:r>
            <a:r>
              <a:rPr lang="hu-HU" dirty="0" smtClean="0"/>
              <a:t> </a:t>
            </a:r>
            <a:r>
              <a:rPr lang="hu-HU" dirty="0" err="1" smtClean="0"/>
              <a:t>use</a:t>
            </a:r>
            <a:r>
              <a:rPr lang="hu-HU" dirty="0" smtClean="0"/>
              <a:t> a </a:t>
            </a:r>
            <a:r>
              <a:rPr lang="hu-HU" dirty="0" err="1" smtClean="0"/>
              <a:t>shader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itself</a:t>
            </a:r>
            <a:r>
              <a:rPr lang="hu-HU" dirty="0" smtClean="0"/>
              <a:t> in </a:t>
            </a:r>
            <a:r>
              <a:rPr lang="hu-HU" dirty="0" err="1" smtClean="0"/>
              <a:t>Unity</a:t>
            </a:r>
            <a:r>
              <a:rPr lang="hu-HU" dirty="0" smtClean="0"/>
              <a:t>, we </a:t>
            </a:r>
            <a:r>
              <a:rPr lang="hu-HU" dirty="0" err="1" smtClean="0"/>
              <a:t>have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assign</a:t>
            </a:r>
            <a:r>
              <a:rPr lang="hu-HU" dirty="0" smtClean="0"/>
              <a:t> it </a:t>
            </a:r>
            <a:r>
              <a:rPr lang="hu-HU" dirty="0" err="1" smtClean="0"/>
              <a:t>to</a:t>
            </a:r>
            <a:r>
              <a:rPr lang="hu-HU" dirty="0" smtClean="0"/>
              <a:t> a </a:t>
            </a:r>
            <a:r>
              <a:rPr lang="hu-HU" dirty="0" err="1" smtClean="0"/>
              <a:t>Material</a:t>
            </a:r>
            <a:r>
              <a:rPr lang="hu-HU" dirty="0" smtClean="0"/>
              <a:t> </a:t>
            </a:r>
            <a:r>
              <a:rPr lang="hu-HU" dirty="0" err="1" smtClean="0"/>
              <a:t>object</a:t>
            </a:r>
            <a:endParaRPr lang="hu-HU" dirty="0" smtClean="0"/>
          </a:p>
          <a:p>
            <a:pPr lvl="1"/>
            <a:r>
              <a:rPr lang="hu-HU" dirty="0" smtClean="0"/>
              <a:t>The </a:t>
            </a:r>
            <a:r>
              <a:rPr lang="hu-HU" dirty="0" err="1" smtClean="0"/>
              <a:t>only</a:t>
            </a:r>
            <a:r>
              <a:rPr lang="hu-HU" dirty="0" smtClean="0"/>
              <a:t> </a:t>
            </a:r>
            <a:r>
              <a:rPr lang="hu-HU" dirty="0" err="1" smtClean="0"/>
              <a:t>purpose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material</a:t>
            </a:r>
            <a:r>
              <a:rPr lang="hu-HU" dirty="0" smtClean="0"/>
              <a:t> is </a:t>
            </a:r>
            <a:r>
              <a:rPr lang="hu-HU" dirty="0" err="1" smtClean="0"/>
              <a:t>to</a:t>
            </a:r>
            <a:r>
              <a:rPr lang="hu-HU" dirty="0" smtClean="0"/>
              <a:t> be </a:t>
            </a:r>
            <a:r>
              <a:rPr lang="hu-HU" dirty="0" err="1" smtClean="0"/>
              <a:t>able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call</a:t>
            </a:r>
            <a:r>
              <a:rPr lang="hu-HU" dirty="0" smtClean="0"/>
              <a:t> and </a:t>
            </a:r>
            <a:r>
              <a:rPr lang="hu-HU" dirty="0" err="1" smtClean="0"/>
              <a:t>pass</a:t>
            </a:r>
            <a:r>
              <a:rPr lang="hu-HU" dirty="0" smtClean="0"/>
              <a:t> </a:t>
            </a:r>
            <a:r>
              <a:rPr lang="hu-HU" dirty="0" err="1" smtClean="0"/>
              <a:t>parameters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hu-HU" dirty="0" smtClean="0"/>
          </a:p>
          <a:p>
            <a:pPr lvl="1"/>
            <a:r>
              <a:rPr lang="hu-HU" dirty="0" err="1" smtClean="0"/>
              <a:t>That’s</a:t>
            </a:r>
            <a:r>
              <a:rPr lang="hu-HU" dirty="0" smtClean="0"/>
              <a:t> </a:t>
            </a:r>
            <a:r>
              <a:rPr lang="hu-HU" dirty="0" err="1" smtClean="0"/>
              <a:t>why</a:t>
            </a:r>
            <a:r>
              <a:rPr lang="hu-HU" dirty="0" smtClean="0"/>
              <a:t> in </a:t>
            </a:r>
            <a:r>
              <a:rPr lang="hu-HU" dirty="0" err="1" smtClean="0"/>
              <a:t>Unity</a:t>
            </a:r>
            <a:r>
              <a:rPr lang="hu-HU" dirty="0" smtClean="0"/>
              <a:t> we </a:t>
            </a:r>
            <a:r>
              <a:rPr lang="hu-HU" dirty="0" err="1" smtClean="0"/>
              <a:t>usually</a:t>
            </a:r>
            <a:r>
              <a:rPr lang="hu-HU" dirty="0" smtClean="0"/>
              <a:t> </a:t>
            </a:r>
            <a:r>
              <a:rPr lang="hu-HU" dirty="0" err="1" smtClean="0"/>
              <a:t>create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Material</a:t>
            </a:r>
            <a:r>
              <a:rPr lang="hu-HU" dirty="0" smtClean="0"/>
              <a:t> </a:t>
            </a:r>
            <a:r>
              <a:rPr lang="hu-HU" dirty="0" err="1" smtClean="0"/>
              <a:t>object</a:t>
            </a:r>
            <a:r>
              <a:rPr lang="hu-HU" dirty="0" smtClean="0"/>
              <a:t> </a:t>
            </a:r>
            <a:r>
              <a:rPr lang="hu-HU" dirty="0" err="1" smtClean="0"/>
              <a:t>from</a:t>
            </a:r>
            <a:r>
              <a:rPr lang="hu-HU" dirty="0" smtClean="0"/>
              <a:t> script </a:t>
            </a:r>
            <a:r>
              <a:rPr lang="hu-HU" dirty="0" err="1" smtClean="0"/>
              <a:t>for</a:t>
            </a:r>
            <a:r>
              <a:rPr lang="hu-HU" dirty="0" smtClean="0"/>
              <a:t> post-</a:t>
            </a:r>
            <a:r>
              <a:rPr lang="hu-HU" dirty="0" err="1" smtClean="0"/>
              <a:t>processing</a:t>
            </a:r>
            <a:r>
              <a:rPr lang="hu-HU" dirty="0" smtClean="0"/>
              <a:t> </a:t>
            </a:r>
            <a:r>
              <a:rPr lang="hu-HU" dirty="0" err="1" smtClean="0"/>
              <a:t>effects</a:t>
            </a: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337064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My</a:t>
            </a:r>
            <a:r>
              <a:rPr lang="hu-HU" dirty="0" smtClean="0"/>
              <a:t> </a:t>
            </a:r>
            <a:r>
              <a:rPr lang="hu-HU" dirty="0" err="1"/>
              <a:t>f</a:t>
            </a:r>
            <a:r>
              <a:rPr lang="hu-HU" dirty="0" err="1" smtClean="0"/>
              <a:t>irst</a:t>
            </a:r>
            <a:r>
              <a:rPr lang="hu-HU" dirty="0" smtClean="0"/>
              <a:t> post </a:t>
            </a:r>
            <a:r>
              <a:rPr lang="hu-HU" dirty="0" err="1" smtClean="0"/>
              <a:t>processing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r>
              <a:rPr lang="hu-HU" dirty="0" smtClean="0"/>
              <a:t> in </a:t>
            </a:r>
            <a:r>
              <a:rPr lang="hu-HU" dirty="0" err="1" smtClean="0"/>
              <a:t>Unity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838200" y="2007592"/>
            <a:ext cx="9267568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ExecuteInEditMode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]</a:t>
            </a:r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RequireComponent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0000FF"/>
                </a:solidFill>
                <a:latin typeface="Consolas" panose="020B0609020204030204" pitchFamily="49" charset="0"/>
              </a:rPr>
              <a:t>typeof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2B91AF"/>
                </a:solidFill>
                <a:latin typeface="Consolas" panose="020B0609020204030204" pitchFamily="49" charset="0"/>
              </a:rPr>
              <a:t>Camera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))]</a:t>
            </a:r>
          </a:p>
          <a:p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class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DummyPostEffect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: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MonoBehaviour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protected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2B91AF"/>
                </a:solidFill>
                <a:latin typeface="Consolas" panose="020B0609020204030204" pitchFamily="49" charset="0"/>
              </a:rPr>
              <a:t>Material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bool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(material ==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||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!=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material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new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2B91AF"/>
                </a:solidFill>
                <a:latin typeface="Consolas" panose="020B0609020204030204" pitchFamily="49" charset="0"/>
              </a:rPr>
              <a:t>Material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material.hideFlags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HideFlags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.DontSave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material !=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}</a:t>
            </a:r>
          </a:p>
          <a:p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Start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hu-HU" sz="14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hu-HU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sz="1400" dirty="0">
                <a:solidFill>
                  <a:srgbClr val="008000"/>
                </a:solidFill>
                <a:latin typeface="Consolas" panose="020B0609020204030204" pitchFamily="49" charset="0"/>
              </a:rPr>
              <a:t>...</a:t>
            </a:r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8450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My</a:t>
            </a:r>
            <a:r>
              <a:rPr lang="hu-HU" dirty="0" smtClean="0"/>
              <a:t> </a:t>
            </a:r>
            <a:r>
              <a:rPr lang="hu-HU" dirty="0" err="1"/>
              <a:t>f</a:t>
            </a:r>
            <a:r>
              <a:rPr lang="hu-HU" dirty="0" err="1" smtClean="0"/>
              <a:t>irst</a:t>
            </a:r>
            <a:r>
              <a:rPr lang="hu-HU" dirty="0" smtClean="0"/>
              <a:t> post </a:t>
            </a:r>
            <a:r>
              <a:rPr lang="hu-HU" dirty="0" err="1" smtClean="0"/>
              <a:t>processing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r>
              <a:rPr lang="hu-HU" dirty="0" smtClean="0"/>
              <a:t> in </a:t>
            </a:r>
            <a:r>
              <a:rPr lang="hu-HU" dirty="0" err="1" smtClean="0"/>
              <a:t>Unity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838200" y="2007592"/>
            <a:ext cx="9267568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ExecuteInEditMode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]</a:t>
            </a:r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RequireComponent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0000FF"/>
                </a:solidFill>
                <a:latin typeface="Consolas" panose="020B0609020204030204" pitchFamily="49" charset="0"/>
              </a:rPr>
              <a:t>typeof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2B91AF"/>
                </a:solidFill>
                <a:latin typeface="Consolas" panose="020B0609020204030204" pitchFamily="49" charset="0"/>
              </a:rPr>
              <a:t>Camera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))]</a:t>
            </a:r>
          </a:p>
          <a:p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class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DummyPostEffect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: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MonoBehaviour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protected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2B91AF"/>
                </a:solidFill>
                <a:latin typeface="Consolas" panose="020B0609020204030204" pitchFamily="49" charset="0"/>
              </a:rPr>
              <a:t>Material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bool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(material ==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||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!=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material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new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2B91AF"/>
                </a:solidFill>
                <a:latin typeface="Consolas" panose="020B0609020204030204" pitchFamily="49" charset="0"/>
              </a:rPr>
              <a:t>Material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material.hideFlags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HideFlags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.DontSave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material !=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}</a:t>
            </a:r>
          </a:p>
          <a:p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Start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hu-HU" sz="14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hu-HU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sz="1400" dirty="0">
                <a:solidFill>
                  <a:srgbClr val="008000"/>
                </a:solidFill>
                <a:latin typeface="Consolas" panose="020B0609020204030204" pitchFamily="49" charset="0"/>
              </a:rPr>
              <a:t>...</a:t>
            </a:r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400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122216" y="2150899"/>
            <a:ext cx="4242411" cy="1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8"/>
          <p:cNvSpPr txBox="1"/>
          <p:nvPr/>
        </p:nvSpPr>
        <p:spPr>
          <a:xfrm>
            <a:off x="7488213" y="1944313"/>
            <a:ext cx="44896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dirty="0" smtClean="0"/>
              <a:t>The script </a:t>
            </a:r>
            <a:r>
              <a:rPr lang="hu-HU" dirty="0" err="1" smtClean="0"/>
              <a:t>will</a:t>
            </a:r>
            <a:r>
              <a:rPr lang="hu-HU" dirty="0" smtClean="0"/>
              <a:t> be </a:t>
            </a:r>
            <a:r>
              <a:rPr lang="hu-HU" dirty="0" err="1" smtClean="0"/>
              <a:t>applied</a:t>
            </a:r>
            <a:r>
              <a:rPr lang="hu-HU" dirty="0" smtClean="0"/>
              <a:t> </a:t>
            </a:r>
            <a:r>
              <a:rPr lang="hu-HU" dirty="0" err="1" smtClean="0"/>
              <a:t>also</a:t>
            </a:r>
            <a:r>
              <a:rPr lang="hu-HU" dirty="0" smtClean="0"/>
              <a:t> in editor </a:t>
            </a:r>
            <a:r>
              <a:rPr lang="hu-HU" dirty="0" err="1" smtClean="0"/>
              <a:t>mode</a:t>
            </a:r>
            <a:endParaRPr lang="hu-HU" dirty="0"/>
          </a:p>
          <a:p>
            <a:pPr algn="just"/>
            <a:r>
              <a:rPr lang="hu-HU" dirty="0" smtClean="0"/>
              <a:t>(The </a:t>
            </a:r>
            <a:r>
              <a:rPr lang="hu-HU" dirty="0" err="1" smtClean="0"/>
              <a:t>result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r>
              <a:rPr lang="hu-HU" dirty="0" smtClean="0"/>
              <a:t> is </a:t>
            </a:r>
            <a:r>
              <a:rPr lang="hu-HU" dirty="0" err="1" smtClean="0"/>
              <a:t>visible</a:t>
            </a:r>
            <a:r>
              <a:rPr lang="hu-HU" dirty="0" smtClean="0"/>
              <a:t> in </a:t>
            </a:r>
            <a:r>
              <a:rPr lang="hu-HU" dirty="0" err="1" smtClean="0"/>
              <a:t>the</a:t>
            </a:r>
            <a:r>
              <a:rPr lang="hu-HU" dirty="0" smtClean="0"/>
              <a:t> Game </a:t>
            </a:r>
            <a:r>
              <a:rPr lang="hu-HU" dirty="0" err="1" smtClean="0"/>
              <a:t>window</a:t>
            </a:r>
            <a:r>
              <a:rPr lang="hu-HU" dirty="0" smtClean="0"/>
              <a:t> </a:t>
            </a:r>
            <a:r>
              <a:rPr lang="hu-HU" b="1" dirty="0" err="1" smtClean="0"/>
              <a:t>without</a:t>
            </a:r>
            <a:r>
              <a:rPr lang="hu-HU" b="1" dirty="0" smtClean="0"/>
              <a:t> </a:t>
            </a:r>
            <a:r>
              <a:rPr lang="hu-HU" b="1" dirty="0" err="1" smtClean="0"/>
              <a:t>pressing</a:t>
            </a:r>
            <a:r>
              <a:rPr lang="hu-HU" b="1" dirty="0" smtClean="0"/>
              <a:t> </a:t>
            </a:r>
            <a:r>
              <a:rPr lang="hu-HU" b="1" dirty="0" err="1" smtClean="0"/>
              <a:t>the</a:t>
            </a:r>
            <a:r>
              <a:rPr lang="hu-HU" b="1" dirty="0" smtClean="0"/>
              <a:t> ”Play” </a:t>
            </a:r>
            <a:r>
              <a:rPr lang="hu-HU" b="1" dirty="0" err="1" smtClean="0"/>
              <a:t>button</a:t>
            </a:r>
            <a:r>
              <a:rPr lang="hu-HU" dirty="0" smtClean="0"/>
              <a:t>)</a:t>
            </a:r>
            <a:endParaRPr lang="en-GB" dirty="0" smtClean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9404" y="3262184"/>
            <a:ext cx="4899972" cy="310668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41" y="3262184"/>
            <a:ext cx="4928135" cy="3106683"/>
          </a:xfrm>
          <a:prstGeom prst="rect">
            <a:avLst/>
          </a:prstGeom>
        </p:spPr>
      </p:pic>
      <p:sp>
        <p:nvSpPr>
          <p:cNvPr id="9" name="Jobbra nyíl 8"/>
          <p:cNvSpPr/>
          <p:nvPr/>
        </p:nvSpPr>
        <p:spPr>
          <a:xfrm>
            <a:off x="5480222" y="4127157"/>
            <a:ext cx="1194487" cy="10132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lipszis 9"/>
          <p:cNvSpPr/>
          <p:nvPr/>
        </p:nvSpPr>
        <p:spPr>
          <a:xfrm>
            <a:off x="148284" y="3089192"/>
            <a:ext cx="1285103" cy="55193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5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My</a:t>
            </a:r>
            <a:r>
              <a:rPr lang="hu-HU" dirty="0" smtClean="0"/>
              <a:t> </a:t>
            </a:r>
            <a:r>
              <a:rPr lang="hu-HU" dirty="0" err="1"/>
              <a:t>f</a:t>
            </a:r>
            <a:r>
              <a:rPr lang="hu-HU" dirty="0" err="1" smtClean="0"/>
              <a:t>irst</a:t>
            </a:r>
            <a:r>
              <a:rPr lang="hu-HU" dirty="0" smtClean="0"/>
              <a:t> post </a:t>
            </a:r>
            <a:r>
              <a:rPr lang="hu-HU" dirty="0" err="1" smtClean="0"/>
              <a:t>processing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r>
              <a:rPr lang="hu-HU" dirty="0" smtClean="0"/>
              <a:t> in </a:t>
            </a:r>
            <a:r>
              <a:rPr lang="hu-HU" dirty="0" err="1" smtClean="0"/>
              <a:t>Unity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838200" y="2007592"/>
            <a:ext cx="9267568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ExecuteInEditMode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]</a:t>
            </a:r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RequireComponent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0000FF"/>
                </a:solidFill>
                <a:latin typeface="Consolas" panose="020B0609020204030204" pitchFamily="49" charset="0"/>
              </a:rPr>
              <a:t>typeof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2B91AF"/>
                </a:solidFill>
                <a:latin typeface="Consolas" panose="020B0609020204030204" pitchFamily="49" charset="0"/>
              </a:rPr>
              <a:t>Camera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))]</a:t>
            </a:r>
          </a:p>
          <a:p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class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DummyPostEffect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: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MonoBehaviour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protected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2B91AF"/>
                </a:solidFill>
                <a:latin typeface="Consolas" panose="020B0609020204030204" pitchFamily="49" charset="0"/>
              </a:rPr>
              <a:t>Material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bool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(material ==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||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!=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material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new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2B91AF"/>
                </a:solidFill>
                <a:latin typeface="Consolas" panose="020B0609020204030204" pitchFamily="49" charset="0"/>
              </a:rPr>
              <a:t>Material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material.hideFlags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HideFlags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.DontSave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material !=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}</a:t>
            </a:r>
          </a:p>
          <a:p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Start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hu-HU" sz="14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hu-HU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sz="1400" dirty="0">
                <a:solidFill>
                  <a:srgbClr val="008000"/>
                </a:solidFill>
                <a:latin typeface="Consolas" panose="020B0609020204030204" pitchFamily="49" charset="0"/>
              </a:rPr>
              <a:t>...</a:t>
            </a:r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4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489622" y="2364264"/>
            <a:ext cx="2875005" cy="82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8"/>
          <p:cNvSpPr txBox="1"/>
          <p:nvPr/>
        </p:nvSpPr>
        <p:spPr>
          <a:xfrm>
            <a:off x="7488213" y="1944313"/>
            <a:ext cx="44896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dirty="0" smtClean="0"/>
              <a:t>Post </a:t>
            </a:r>
            <a:r>
              <a:rPr lang="hu-HU" dirty="0" err="1" smtClean="0"/>
              <a:t>processing</a:t>
            </a:r>
            <a:r>
              <a:rPr lang="hu-HU" dirty="0" smtClean="0"/>
              <a:t> </a:t>
            </a:r>
            <a:r>
              <a:rPr lang="hu-HU" dirty="0" err="1" smtClean="0"/>
              <a:t>effects</a:t>
            </a:r>
            <a:r>
              <a:rPr lang="hu-HU" dirty="0" smtClean="0"/>
              <a:t> </a:t>
            </a:r>
            <a:r>
              <a:rPr lang="hu-HU" dirty="0" err="1" smtClean="0"/>
              <a:t>work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image </a:t>
            </a:r>
            <a:r>
              <a:rPr lang="hu-HU" dirty="0" err="1" smtClean="0"/>
              <a:t>rendered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camera, </a:t>
            </a:r>
            <a:r>
              <a:rPr lang="hu-HU" dirty="0" err="1" smtClean="0"/>
              <a:t>so</a:t>
            </a:r>
            <a:r>
              <a:rPr lang="hu-HU" dirty="0" smtClean="0"/>
              <a:t> we </a:t>
            </a:r>
            <a:r>
              <a:rPr lang="hu-HU" dirty="0" err="1" smtClean="0"/>
              <a:t>require</a:t>
            </a:r>
            <a:r>
              <a:rPr lang="hu-HU" dirty="0" smtClean="0"/>
              <a:t> </a:t>
            </a:r>
            <a:r>
              <a:rPr lang="hu-HU" dirty="0" err="1" smtClean="0"/>
              <a:t>our</a:t>
            </a:r>
            <a:r>
              <a:rPr lang="hu-HU" dirty="0" smtClean="0"/>
              <a:t> </a:t>
            </a:r>
            <a:r>
              <a:rPr lang="hu-HU" dirty="0" err="1" smtClean="0"/>
              <a:t>object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have</a:t>
            </a:r>
            <a:r>
              <a:rPr lang="hu-HU" dirty="0" smtClean="0"/>
              <a:t> a Camera </a:t>
            </a:r>
            <a:r>
              <a:rPr lang="hu-HU" dirty="0" err="1" smtClean="0"/>
              <a:t>component</a:t>
            </a:r>
            <a:endParaRPr lang="en-GB" dirty="0" smtClean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475" y="2696174"/>
            <a:ext cx="3167297" cy="4099225"/>
          </a:xfrm>
          <a:prstGeom prst="rect">
            <a:avLst/>
          </a:prstGeom>
        </p:spPr>
      </p:pic>
      <p:sp>
        <p:nvSpPr>
          <p:cNvPr id="8" name="Ellipszis 7"/>
          <p:cNvSpPr/>
          <p:nvPr/>
        </p:nvSpPr>
        <p:spPr>
          <a:xfrm>
            <a:off x="2675475" y="3517560"/>
            <a:ext cx="973887" cy="329511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zis 8"/>
          <p:cNvSpPr/>
          <p:nvPr/>
        </p:nvSpPr>
        <p:spPr>
          <a:xfrm>
            <a:off x="2605453" y="6302967"/>
            <a:ext cx="1777077" cy="329511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92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My</a:t>
            </a:r>
            <a:r>
              <a:rPr lang="hu-HU" dirty="0" smtClean="0"/>
              <a:t> </a:t>
            </a:r>
            <a:r>
              <a:rPr lang="hu-HU" dirty="0" err="1"/>
              <a:t>f</a:t>
            </a:r>
            <a:r>
              <a:rPr lang="hu-HU" dirty="0" err="1" smtClean="0"/>
              <a:t>irst</a:t>
            </a:r>
            <a:r>
              <a:rPr lang="hu-HU" dirty="0" smtClean="0"/>
              <a:t> post </a:t>
            </a:r>
            <a:r>
              <a:rPr lang="hu-HU" dirty="0" err="1" smtClean="0"/>
              <a:t>processing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r>
              <a:rPr lang="hu-HU" dirty="0" smtClean="0"/>
              <a:t> in </a:t>
            </a:r>
            <a:r>
              <a:rPr lang="hu-HU" dirty="0" err="1" smtClean="0"/>
              <a:t>Unity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838200" y="2007592"/>
            <a:ext cx="9267568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ExecuteInEditMode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]</a:t>
            </a:r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RequireComponent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0000FF"/>
                </a:solidFill>
                <a:latin typeface="Consolas" panose="020B0609020204030204" pitchFamily="49" charset="0"/>
              </a:rPr>
              <a:t>typeof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2B91AF"/>
                </a:solidFill>
                <a:latin typeface="Consolas" panose="020B0609020204030204" pitchFamily="49" charset="0"/>
              </a:rPr>
              <a:t>Camera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))]</a:t>
            </a:r>
          </a:p>
          <a:p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class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DummyPostEffect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: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MonoBehaviour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protected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2B91AF"/>
                </a:solidFill>
                <a:latin typeface="Consolas" panose="020B0609020204030204" pitchFamily="49" charset="0"/>
              </a:rPr>
              <a:t>Material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bool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(material ==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||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!=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material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new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2B91AF"/>
                </a:solidFill>
                <a:latin typeface="Consolas" panose="020B0609020204030204" pitchFamily="49" charset="0"/>
              </a:rPr>
              <a:t>Material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material.hideFlags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HideFlags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.DontSave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material !=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}</a:t>
            </a:r>
          </a:p>
          <a:p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Start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hu-HU" sz="14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hu-HU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sz="1400" dirty="0">
                <a:solidFill>
                  <a:srgbClr val="008000"/>
                </a:solidFill>
                <a:latin typeface="Consolas" panose="020B0609020204030204" pitchFamily="49" charset="0"/>
              </a:rPr>
              <a:t>...</a:t>
            </a:r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4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909751" y="2900551"/>
            <a:ext cx="2454876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8"/>
          <p:cNvSpPr txBox="1"/>
          <p:nvPr/>
        </p:nvSpPr>
        <p:spPr>
          <a:xfrm>
            <a:off x="7504689" y="2315316"/>
            <a:ext cx="44896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dirty="0" err="1" smtClean="0"/>
              <a:t>Our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r>
              <a:rPr lang="hu-HU" dirty="0" smtClean="0"/>
              <a:t> </a:t>
            </a:r>
            <a:r>
              <a:rPr lang="hu-HU" dirty="0" err="1" smtClean="0"/>
              <a:t>may</a:t>
            </a:r>
            <a:r>
              <a:rPr lang="hu-HU" dirty="0" smtClean="0"/>
              <a:t> be </a:t>
            </a:r>
            <a:r>
              <a:rPr lang="hu-HU" dirty="0" err="1" smtClean="0"/>
              <a:t>replaced</a:t>
            </a:r>
            <a:r>
              <a:rPr lang="hu-HU" dirty="0" smtClean="0"/>
              <a:t> </a:t>
            </a:r>
            <a:r>
              <a:rPr lang="hu-HU" dirty="0" err="1" smtClean="0"/>
              <a:t>through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inspector</a:t>
            </a:r>
            <a:r>
              <a:rPr lang="hu-HU" dirty="0" smtClean="0"/>
              <a:t>.</a:t>
            </a:r>
          </a:p>
          <a:p>
            <a:pPr algn="just"/>
            <a:r>
              <a:rPr lang="hu-HU" dirty="0" smtClean="0"/>
              <a:t>The </a:t>
            </a:r>
            <a:r>
              <a:rPr lang="hu-HU" dirty="0" err="1" smtClean="0"/>
              <a:t>material</a:t>
            </a:r>
            <a:r>
              <a:rPr lang="hu-HU" dirty="0" smtClean="0"/>
              <a:t> is </a:t>
            </a:r>
            <a:r>
              <a:rPr lang="hu-HU" dirty="0" err="1" smtClean="0"/>
              <a:t>created</a:t>
            </a:r>
            <a:r>
              <a:rPr lang="hu-HU" dirty="0" smtClean="0"/>
              <a:t> </a:t>
            </a:r>
            <a:r>
              <a:rPr lang="hu-HU" dirty="0" err="1" smtClean="0"/>
              <a:t>automatically</a:t>
            </a:r>
            <a:r>
              <a:rPr lang="hu-HU" dirty="0" smtClean="0"/>
              <a:t>, </a:t>
            </a:r>
            <a:r>
              <a:rPr lang="hu-HU" dirty="0" err="1" smtClean="0"/>
              <a:t>there</a:t>
            </a:r>
            <a:r>
              <a:rPr lang="hu-HU" dirty="0" smtClean="0"/>
              <a:t> is </a:t>
            </a:r>
            <a:r>
              <a:rPr lang="hu-HU" dirty="0" err="1" smtClean="0"/>
              <a:t>now</a:t>
            </a:r>
            <a:r>
              <a:rPr lang="hu-HU" dirty="0" smtClean="0"/>
              <a:t> </a:t>
            </a:r>
            <a:r>
              <a:rPr lang="hu-HU" dirty="0" err="1" smtClean="0"/>
              <a:t>reason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show it (</a:t>
            </a:r>
            <a:r>
              <a:rPr lang="hu-HU" dirty="0" err="1" smtClean="0"/>
              <a:t>so</a:t>
            </a:r>
            <a:r>
              <a:rPr lang="hu-HU" dirty="0" smtClean="0"/>
              <a:t> it is </a:t>
            </a:r>
            <a:r>
              <a:rPr lang="hu-HU" dirty="0" err="1" smtClean="0"/>
              <a:t>protected</a:t>
            </a:r>
            <a:r>
              <a:rPr lang="hu-HU" dirty="0" smtClean="0"/>
              <a:t>)</a:t>
            </a:r>
            <a:endParaRPr lang="en-GB" dirty="0" smtClean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438" y="3455832"/>
            <a:ext cx="5734811" cy="675357"/>
          </a:xfrm>
          <a:prstGeom prst="rect">
            <a:avLst/>
          </a:prstGeom>
        </p:spPr>
      </p:pic>
      <p:sp>
        <p:nvSpPr>
          <p:cNvPr id="8" name="Ellipszis 7"/>
          <p:cNvSpPr/>
          <p:nvPr/>
        </p:nvSpPr>
        <p:spPr>
          <a:xfrm>
            <a:off x="1231438" y="3842867"/>
            <a:ext cx="973887" cy="329511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4"/>
          <p:cNvCxnSpPr/>
          <p:nvPr/>
        </p:nvCxnSpPr>
        <p:spPr>
          <a:xfrm flipH="1">
            <a:off x="2133600" y="2915480"/>
            <a:ext cx="883508" cy="927387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198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My</a:t>
            </a:r>
            <a:r>
              <a:rPr lang="hu-HU" dirty="0" smtClean="0"/>
              <a:t> </a:t>
            </a:r>
            <a:r>
              <a:rPr lang="hu-HU" dirty="0" err="1"/>
              <a:t>f</a:t>
            </a:r>
            <a:r>
              <a:rPr lang="hu-HU" dirty="0" err="1" smtClean="0"/>
              <a:t>irst</a:t>
            </a:r>
            <a:r>
              <a:rPr lang="hu-HU" dirty="0" smtClean="0"/>
              <a:t> post </a:t>
            </a:r>
            <a:r>
              <a:rPr lang="hu-HU" dirty="0" err="1" smtClean="0"/>
              <a:t>processing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r>
              <a:rPr lang="hu-HU" dirty="0" smtClean="0"/>
              <a:t> in </a:t>
            </a:r>
            <a:r>
              <a:rPr lang="hu-HU" dirty="0" err="1" smtClean="0"/>
              <a:t>Unity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838199" y="2007592"/>
            <a:ext cx="11217965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ExecuteInEditMode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]</a:t>
            </a:r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RequireComponent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0000FF"/>
                </a:solidFill>
                <a:latin typeface="Consolas" panose="020B0609020204030204" pitchFamily="49" charset="0"/>
              </a:rPr>
              <a:t>typeof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2B91AF"/>
                </a:solidFill>
                <a:latin typeface="Consolas" panose="020B0609020204030204" pitchFamily="49" charset="0"/>
              </a:rPr>
              <a:t>Camera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))]</a:t>
            </a:r>
          </a:p>
          <a:p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class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DummyPostEffect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: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MonoBehaviour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protected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2B91AF"/>
                </a:solidFill>
                <a:latin typeface="Consolas" panose="020B0609020204030204" pitchFamily="49" charset="0"/>
              </a:rPr>
              <a:t>Material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bool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 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r>
              <a:rPr lang="hu-HU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                          </a:t>
            </a:r>
            <a:r>
              <a:rPr lang="en-US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function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to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create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Material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from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the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Shader</a:t>
            </a:r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r>
              <a:rPr lang="hu-HU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            </a:t>
            </a:r>
            <a:r>
              <a:rPr lang="en-US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if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no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shader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is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set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in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the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inspector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do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nothing</a:t>
            </a:r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(material ==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||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!=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r>
              <a:rPr lang="hu-HU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lazy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creation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: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only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when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the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Shader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changes</a:t>
            </a:r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   material = </a:t>
            </a:r>
            <a:r>
              <a:rPr lang="en-US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new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smtClean="0">
                <a:solidFill>
                  <a:srgbClr val="2B91AF"/>
                </a:solidFill>
                <a:latin typeface="Consolas" panose="020B0609020204030204" pitchFamily="49" charset="0"/>
              </a:rPr>
              <a:t>Material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r>
              <a:rPr lang="en-US" sz="1400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                </a:t>
            </a:r>
            <a:r>
              <a:rPr lang="en-US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this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is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where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we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actually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create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the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Material</a:t>
            </a:r>
            <a:endParaRPr lang="en-US" sz="14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material.hideFlags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HideFlags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.DontSave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r>
              <a:rPr lang="hu-HU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 </a:t>
            </a:r>
            <a:r>
              <a:rPr lang="en-US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don’t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save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the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Material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to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the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project</a:t>
            </a:r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material !=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r>
              <a:rPr lang="en-US" sz="1400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 </a:t>
            </a:r>
            <a:r>
              <a:rPr lang="en-US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'</a:t>
            </a:r>
            <a:r>
              <a:rPr lang="hu-HU" sz="1400" dirty="0">
                <a:solidFill>
                  <a:srgbClr val="008000"/>
                </a:solidFill>
                <a:latin typeface="Consolas" panose="020B0609020204030204" pitchFamily="49" charset="0"/>
              </a:rPr>
              <a:t>'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new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Material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(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shader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)''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returns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null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if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there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is an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error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in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the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shader</a:t>
            </a:r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}</a:t>
            </a:r>
          </a:p>
          <a:p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Start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hu-HU" sz="14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hu-HU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sz="1400" dirty="0">
                <a:solidFill>
                  <a:srgbClr val="008000"/>
                </a:solidFill>
                <a:latin typeface="Consolas" panose="020B0609020204030204" pitchFamily="49" charset="0"/>
              </a:rPr>
              <a:t>...</a:t>
            </a:r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7042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My</a:t>
            </a:r>
            <a:r>
              <a:rPr lang="hu-HU" dirty="0"/>
              <a:t> </a:t>
            </a:r>
            <a:r>
              <a:rPr lang="hu-HU" dirty="0" err="1"/>
              <a:t>first</a:t>
            </a:r>
            <a:r>
              <a:rPr lang="hu-HU" dirty="0"/>
              <a:t> post </a:t>
            </a:r>
            <a:r>
              <a:rPr lang="hu-HU" dirty="0" err="1"/>
              <a:t>processing</a:t>
            </a:r>
            <a:r>
              <a:rPr lang="hu-HU" dirty="0"/>
              <a:t> </a:t>
            </a:r>
            <a:r>
              <a:rPr lang="hu-HU" dirty="0" err="1"/>
              <a:t>effect</a:t>
            </a:r>
            <a:r>
              <a:rPr lang="hu-HU" dirty="0"/>
              <a:t> in </a:t>
            </a:r>
            <a:r>
              <a:rPr lang="hu-HU" dirty="0" err="1"/>
              <a:t>Unity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838200" y="2007592"/>
            <a:ext cx="92675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ExecuteInEditMode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]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RequireComponent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0000FF"/>
                </a:solidFill>
                <a:latin typeface="Consolas" panose="020B0609020204030204" pitchFamily="49" charset="0"/>
              </a:rPr>
              <a:t>typeof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2B91AF"/>
                </a:solidFill>
                <a:latin typeface="Consolas" panose="020B0609020204030204" pitchFamily="49" charset="0"/>
              </a:rPr>
              <a:t>Camera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))]</a:t>
            </a:r>
          </a:p>
          <a:p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class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DummyPostEffect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: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MonoBehaviour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    </a:t>
            </a:r>
            <a:endParaRPr lang="hu-HU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hu-HU" sz="1400" dirty="0" smtClean="0">
              <a:solidFill>
                <a:srgbClr val="008000"/>
              </a:solidFill>
              <a:latin typeface="Consolas" panose="020B0609020204030204" pitchFamily="49" charset="0"/>
            </a:endParaRPr>
          </a:p>
          <a:p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...</a:t>
            </a:r>
            <a:endParaRPr lang="hu-HU" sz="1400" dirty="0" smtClean="0">
              <a:solidFill>
                <a:srgbClr val="008000"/>
              </a:solidFill>
              <a:latin typeface="Consolas" panose="020B0609020204030204" pitchFamily="49" charset="0"/>
            </a:endParaRPr>
          </a:p>
          <a:p>
            <a:endParaRPr lang="hu-HU" sz="1400" dirty="0">
              <a:solidFill>
                <a:srgbClr val="008000"/>
              </a:solidFill>
              <a:latin typeface="Consolas" panose="020B0609020204030204" pitchFamily="49" charset="0"/>
            </a:endParaRPr>
          </a:p>
          <a:p>
            <a:r>
              <a:rPr lang="hu-HU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fr-FR" sz="1400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fr-FR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sz="1400" dirty="0">
                <a:solidFill>
                  <a:srgbClr val="0000FF"/>
                </a:solidFill>
                <a:latin typeface="Consolas" panose="020B0609020204030204" pitchFamily="49" charset="0"/>
              </a:rPr>
              <a:t>OnRenderImage</a:t>
            </a:r>
            <a:r>
              <a:rPr lang="fr-FR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fr-FR" sz="1400" dirty="0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fr-FR" sz="1400" dirty="0">
                <a:solidFill>
                  <a:srgbClr val="000000"/>
                </a:solidFill>
                <a:latin typeface="Consolas" panose="020B0609020204030204" pitchFamily="49" charset="0"/>
              </a:rPr>
              <a:t> source, </a:t>
            </a:r>
            <a:r>
              <a:rPr lang="fr-FR" sz="1400" dirty="0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fr-FR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>
                <a:solidFill>
                  <a:srgbClr val="000000"/>
                </a:solidFill>
                <a:latin typeface="Consolas" panose="020B0609020204030204" pitchFamily="49" charset="0"/>
              </a:rPr>
              <a:t>d</a:t>
            </a:r>
            <a:r>
              <a:rPr lang="fr-FR" sz="1400" dirty="0">
                <a:solidFill>
                  <a:srgbClr val="000000"/>
                </a:solidFill>
                <a:latin typeface="Consolas" panose="020B0609020204030204" pitchFamily="49" charset="0"/>
              </a:rPr>
              <a:t>estination)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(source, destination, material);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else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(source, destination);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400" dirty="0"/>
          </a:p>
        </p:txBody>
      </p:sp>
      <p:sp>
        <p:nvSpPr>
          <p:cNvPr id="5" name="Rectangle 6"/>
          <p:cNvSpPr/>
          <p:nvPr/>
        </p:nvSpPr>
        <p:spPr>
          <a:xfrm>
            <a:off x="1138158" y="3221518"/>
            <a:ext cx="7021867" cy="406266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8"/>
          <p:cNvSpPr txBox="1"/>
          <p:nvPr/>
        </p:nvSpPr>
        <p:spPr>
          <a:xfrm>
            <a:off x="7278325" y="3777307"/>
            <a:ext cx="3217396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hu-HU" dirty="0" err="1" smtClean="0"/>
              <a:t>This</a:t>
            </a:r>
            <a:r>
              <a:rPr lang="hu-HU" dirty="0" smtClean="0"/>
              <a:t> is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callback</a:t>
            </a:r>
            <a:r>
              <a:rPr lang="hu-HU" dirty="0" smtClean="0"/>
              <a:t> </a:t>
            </a:r>
            <a:r>
              <a:rPr lang="hu-HU" dirty="0" err="1" smtClean="0"/>
              <a:t>function</a:t>
            </a:r>
            <a:r>
              <a:rPr lang="hu-HU" dirty="0" smtClean="0"/>
              <a:t> (</a:t>
            </a:r>
            <a:r>
              <a:rPr lang="hu-HU" dirty="0" err="1" smtClean="0"/>
              <a:t>exactly</a:t>
            </a:r>
            <a:r>
              <a:rPr lang="hu-HU" dirty="0" smtClean="0"/>
              <a:t> 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this</a:t>
            </a:r>
            <a:r>
              <a:rPr lang="hu-HU" dirty="0" smtClean="0"/>
              <a:t> </a:t>
            </a:r>
            <a:r>
              <a:rPr lang="hu-HU" dirty="0" err="1" smtClean="0"/>
              <a:t>parameter</a:t>
            </a:r>
            <a:r>
              <a:rPr lang="hu-HU" dirty="0" smtClean="0"/>
              <a:t> </a:t>
            </a:r>
            <a:r>
              <a:rPr lang="hu-HU" dirty="0" err="1" smtClean="0"/>
              <a:t>list</a:t>
            </a:r>
            <a:r>
              <a:rPr lang="hu-HU" dirty="0" smtClean="0"/>
              <a:t>)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implement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C# part of </a:t>
            </a:r>
            <a:r>
              <a:rPr lang="hu-HU" dirty="0" err="1" smtClean="0"/>
              <a:t>the</a:t>
            </a:r>
            <a:r>
              <a:rPr lang="hu-HU" dirty="0" smtClean="0"/>
              <a:t> post </a:t>
            </a:r>
            <a:r>
              <a:rPr lang="hu-HU" dirty="0" err="1" smtClean="0"/>
              <a:t>processing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43626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OnRenderImage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Runs</a:t>
            </a:r>
            <a:r>
              <a:rPr lang="hu-HU" dirty="0" smtClean="0"/>
              <a:t> </a:t>
            </a:r>
            <a:r>
              <a:rPr lang="hu-HU" dirty="0" err="1" smtClean="0"/>
              <a:t>when</a:t>
            </a:r>
            <a:r>
              <a:rPr lang="hu-HU" dirty="0" smtClean="0"/>
              <a:t> </a:t>
            </a:r>
            <a:r>
              <a:rPr lang="hu-HU" dirty="0" err="1" smtClean="0"/>
              <a:t>there</a:t>
            </a:r>
            <a:r>
              <a:rPr lang="hu-HU" dirty="0" smtClean="0"/>
              <a:t> is a Camera </a:t>
            </a:r>
            <a:r>
              <a:rPr lang="hu-HU" dirty="0" err="1" smtClean="0"/>
              <a:t>attached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GameObject</a:t>
            </a:r>
            <a:endParaRPr lang="hu-HU" dirty="0" smtClean="0"/>
          </a:p>
          <a:p>
            <a:r>
              <a:rPr lang="hu-HU" dirty="0" err="1" smtClean="0"/>
              <a:t>Runs</a:t>
            </a:r>
            <a:r>
              <a:rPr lang="hu-HU" dirty="0" smtClean="0"/>
              <a:t> </a:t>
            </a:r>
            <a:r>
              <a:rPr lang="hu-HU" b="1" dirty="0" err="1" smtClean="0"/>
              <a:t>after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Camera </a:t>
            </a:r>
            <a:r>
              <a:rPr lang="hu-HU" dirty="0" err="1" smtClean="0"/>
              <a:t>rendered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scene</a:t>
            </a:r>
            <a:r>
              <a:rPr lang="hu-HU" dirty="0" smtClean="0"/>
              <a:t> (</a:t>
            </a:r>
            <a:r>
              <a:rPr lang="hu-HU" dirty="0" err="1" smtClean="0"/>
              <a:t>executed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3D </a:t>
            </a:r>
            <a:r>
              <a:rPr lang="hu-HU" dirty="0" err="1" smtClean="0"/>
              <a:t>pipeline</a:t>
            </a:r>
            <a:r>
              <a:rPr lang="hu-HU" dirty="0" smtClean="0"/>
              <a:t>)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539" y="3122114"/>
            <a:ext cx="7558916" cy="3531927"/>
          </a:xfrm>
          <a:prstGeom prst="rect">
            <a:avLst/>
          </a:prstGeom>
        </p:spPr>
      </p:pic>
      <p:sp>
        <p:nvSpPr>
          <p:cNvPr id="6" name="Rectangle 6"/>
          <p:cNvSpPr/>
          <p:nvPr/>
        </p:nvSpPr>
        <p:spPr>
          <a:xfrm>
            <a:off x="5367295" y="6321839"/>
            <a:ext cx="1212406" cy="218109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48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Example</a:t>
            </a:r>
            <a:r>
              <a:rPr lang="hu-HU" dirty="0" smtClean="0"/>
              <a:t>: </a:t>
            </a:r>
            <a:r>
              <a:rPr lang="hu-HU" dirty="0" err="1" smtClean="0"/>
              <a:t>hatching</a:t>
            </a:r>
            <a:r>
              <a:rPr lang="hu-HU" dirty="0" smtClean="0"/>
              <a:t> in </a:t>
            </a:r>
            <a:r>
              <a:rPr lang="hu-HU" dirty="0" err="1" smtClean="0"/>
              <a:t>object-space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5"/>
            <a:ext cx="5421923" cy="4351338"/>
          </a:xfrm>
        </p:spPr>
        <p:txBody>
          <a:bodyPr>
            <a:normAutofit/>
          </a:bodyPr>
          <a:lstStyle/>
          <a:p>
            <a:pPr algn="just"/>
            <a:r>
              <a:rPr lang="hu-HU" sz="2400" dirty="0" err="1" smtClean="0"/>
              <a:t>Advantage</a:t>
            </a:r>
            <a:r>
              <a:rPr lang="hu-HU" sz="2400" dirty="0" smtClean="0"/>
              <a:t>: </a:t>
            </a:r>
            <a:r>
              <a:rPr lang="hu-HU" sz="2400" dirty="0" err="1" smtClean="0"/>
              <a:t>uses</a:t>
            </a:r>
            <a:r>
              <a:rPr lang="hu-HU" sz="2400" dirty="0" smtClean="0"/>
              <a:t> standard </a:t>
            </a:r>
            <a:r>
              <a:rPr lang="hu-HU" sz="2400" dirty="0" err="1" smtClean="0"/>
              <a:t>texture</a:t>
            </a:r>
            <a:r>
              <a:rPr lang="hu-HU" sz="2400" dirty="0" smtClean="0"/>
              <a:t> </a:t>
            </a:r>
            <a:r>
              <a:rPr lang="hu-HU" sz="2400" dirty="0" err="1" smtClean="0"/>
              <a:t>mapping</a:t>
            </a:r>
            <a:r>
              <a:rPr lang="hu-HU" sz="2400" dirty="0" smtClean="0"/>
              <a:t> </a:t>
            </a:r>
            <a:r>
              <a:rPr lang="hu-HU" sz="2400" dirty="0" err="1" smtClean="0"/>
              <a:t>techique</a:t>
            </a:r>
            <a:endParaRPr lang="hu-HU" sz="2400" dirty="0" smtClean="0"/>
          </a:p>
          <a:p>
            <a:pPr lvl="1" algn="just"/>
            <a:r>
              <a:rPr lang="hu-HU" dirty="0" err="1" smtClean="0"/>
              <a:t>Very</a:t>
            </a:r>
            <a:r>
              <a:rPr lang="hu-HU" dirty="0" smtClean="0"/>
              <a:t> </a:t>
            </a:r>
            <a:r>
              <a:rPr lang="hu-HU" dirty="0" err="1" smtClean="0"/>
              <a:t>fast</a:t>
            </a:r>
            <a:endParaRPr lang="hu-HU" dirty="0" smtClean="0"/>
          </a:p>
          <a:p>
            <a:pPr lvl="1" algn="just"/>
            <a:r>
              <a:rPr lang="hu-HU" dirty="0" smtClean="0"/>
              <a:t>The </a:t>
            </a:r>
            <a:r>
              <a:rPr lang="hu-HU" dirty="0" err="1" smtClean="0"/>
              <a:t>texture</a:t>
            </a:r>
            <a:r>
              <a:rPr lang="hu-HU" dirty="0" smtClean="0"/>
              <a:t> is fixed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surface</a:t>
            </a:r>
            <a:r>
              <a:rPr lang="hu-HU" dirty="0" smtClean="0"/>
              <a:t>, no </a:t>
            </a:r>
            <a:r>
              <a:rPr lang="hu-HU" dirty="0" err="1" smtClean="0"/>
              <a:t>showerdoor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r>
              <a:rPr lang="hu-HU" dirty="0" smtClean="0"/>
              <a:t> (</a:t>
            </a:r>
            <a:r>
              <a:rPr lang="hu-HU" dirty="0" err="1" smtClean="0"/>
              <a:t>see</a:t>
            </a:r>
            <a:r>
              <a:rPr lang="hu-HU" dirty="0" smtClean="0"/>
              <a:t> </a:t>
            </a:r>
            <a:r>
              <a:rPr lang="hu-HU" dirty="0" err="1" smtClean="0"/>
              <a:t>later</a:t>
            </a:r>
            <a:r>
              <a:rPr lang="hu-HU" dirty="0" smtClean="0"/>
              <a:t>)</a:t>
            </a:r>
          </a:p>
          <a:p>
            <a:pPr algn="just"/>
            <a:r>
              <a:rPr lang="hu-HU" sz="2400" dirty="0" err="1" smtClean="0"/>
              <a:t>Drawback</a:t>
            </a:r>
            <a:r>
              <a:rPr lang="hu-HU" sz="2400" dirty="0" smtClean="0"/>
              <a:t>: </a:t>
            </a:r>
            <a:r>
              <a:rPr lang="hu-HU" sz="2400" dirty="0" err="1" smtClean="0"/>
              <a:t>difficult</a:t>
            </a:r>
            <a:r>
              <a:rPr lang="hu-HU" sz="2400" dirty="0" smtClean="0"/>
              <a:t> </a:t>
            </a:r>
            <a:r>
              <a:rPr lang="hu-HU" sz="2400" dirty="0" err="1" smtClean="0"/>
              <a:t>to</a:t>
            </a:r>
            <a:r>
              <a:rPr lang="hu-HU" sz="2400" dirty="0" smtClean="0"/>
              <a:t> </a:t>
            </a:r>
            <a:r>
              <a:rPr lang="hu-HU" sz="2400" dirty="0" err="1" smtClean="0"/>
              <a:t>maintain</a:t>
            </a:r>
            <a:r>
              <a:rPr lang="hu-HU" sz="2400" dirty="0" smtClean="0"/>
              <a:t> a uniform line </a:t>
            </a:r>
            <a:r>
              <a:rPr lang="hu-HU" sz="2400" dirty="0" err="1" smtClean="0"/>
              <a:t>density</a:t>
            </a:r>
            <a:r>
              <a:rPr lang="hu-HU" sz="2400" dirty="0" smtClean="0"/>
              <a:t> in image-</a:t>
            </a:r>
            <a:r>
              <a:rPr lang="hu-HU" sz="2400" dirty="0" err="1" smtClean="0"/>
              <a:t>space</a:t>
            </a:r>
            <a:endParaRPr lang="hu-HU" sz="2400" dirty="0" smtClean="0"/>
          </a:p>
          <a:p>
            <a:pPr lvl="1" algn="just"/>
            <a:r>
              <a:rPr lang="hu-HU" dirty="0" err="1" smtClean="0"/>
              <a:t>Hatching</a:t>
            </a:r>
            <a:r>
              <a:rPr lang="hu-HU" dirty="0" smtClean="0"/>
              <a:t> </a:t>
            </a:r>
            <a:r>
              <a:rPr lang="hu-HU" dirty="0" err="1" smtClean="0"/>
              <a:t>density</a:t>
            </a:r>
            <a:r>
              <a:rPr lang="hu-HU" dirty="0" smtClean="0"/>
              <a:t> is limited, </a:t>
            </a:r>
            <a:r>
              <a:rPr lang="hu-HU" dirty="0" err="1" smtClean="0"/>
              <a:t>may</a:t>
            </a:r>
            <a:r>
              <a:rPr lang="hu-HU" dirty="0" smtClean="0"/>
              <a:t> be </a:t>
            </a:r>
            <a:r>
              <a:rPr lang="hu-HU" dirty="0" err="1" smtClean="0"/>
              <a:t>too</a:t>
            </a:r>
            <a:r>
              <a:rPr lang="hu-HU" dirty="0" smtClean="0"/>
              <a:t> </a:t>
            </a:r>
            <a:r>
              <a:rPr lang="hu-HU" dirty="0" err="1" smtClean="0"/>
              <a:t>sparse</a:t>
            </a:r>
            <a:r>
              <a:rPr lang="hu-HU" dirty="0" smtClean="0"/>
              <a:t> </a:t>
            </a:r>
            <a:r>
              <a:rPr lang="hu-HU" dirty="0" err="1" smtClean="0"/>
              <a:t>when</a:t>
            </a:r>
            <a:r>
              <a:rPr lang="hu-HU" dirty="0" smtClean="0"/>
              <a:t> </a:t>
            </a:r>
            <a:r>
              <a:rPr lang="hu-HU" dirty="0" err="1" smtClean="0"/>
              <a:t>zoomed</a:t>
            </a:r>
            <a:endParaRPr lang="hu-HU" dirty="0" smtClean="0"/>
          </a:p>
          <a:p>
            <a:pPr lvl="1" algn="just"/>
            <a:r>
              <a:rPr lang="hu-HU" dirty="0" err="1" smtClean="0"/>
              <a:t>Aliasing</a:t>
            </a:r>
            <a:r>
              <a:rPr lang="hu-HU" dirty="0" smtClean="0"/>
              <a:t> </a:t>
            </a:r>
            <a:r>
              <a:rPr lang="hu-HU" dirty="0" err="1" smtClean="0"/>
              <a:t>issues</a:t>
            </a:r>
            <a:endParaRPr lang="hu-HU" dirty="0" smtClean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562" y="1849070"/>
            <a:ext cx="5507957" cy="368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68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My</a:t>
            </a:r>
            <a:r>
              <a:rPr lang="hu-HU" dirty="0"/>
              <a:t> </a:t>
            </a:r>
            <a:r>
              <a:rPr lang="hu-HU" dirty="0" err="1"/>
              <a:t>first</a:t>
            </a:r>
            <a:r>
              <a:rPr lang="hu-HU" dirty="0"/>
              <a:t> post </a:t>
            </a:r>
            <a:r>
              <a:rPr lang="hu-HU" dirty="0" err="1"/>
              <a:t>processing</a:t>
            </a:r>
            <a:r>
              <a:rPr lang="hu-HU" dirty="0"/>
              <a:t> </a:t>
            </a:r>
            <a:r>
              <a:rPr lang="hu-HU" dirty="0" err="1"/>
              <a:t>effect</a:t>
            </a:r>
            <a:r>
              <a:rPr lang="hu-HU" dirty="0"/>
              <a:t> in </a:t>
            </a:r>
            <a:r>
              <a:rPr lang="hu-HU" dirty="0" err="1"/>
              <a:t>Unity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838200" y="2007592"/>
            <a:ext cx="92675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ExecuteInEditMode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]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RequireComponent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0000FF"/>
                </a:solidFill>
                <a:latin typeface="Consolas" panose="020B0609020204030204" pitchFamily="49" charset="0"/>
              </a:rPr>
              <a:t>typeof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2B91AF"/>
                </a:solidFill>
                <a:latin typeface="Consolas" panose="020B0609020204030204" pitchFamily="49" charset="0"/>
              </a:rPr>
              <a:t>Camera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))]</a:t>
            </a:r>
          </a:p>
          <a:p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class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DummyPostEffect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: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MonoBehaviour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    </a:t>
            </a:r>
            <a:endParaRPr lang="hu-HU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hu-HU" sz="1400" dirty="0" smtClean="0">
              <a:solidFill>
                <a:srgbClr val="008000"/>
              </a:solidFill>
              <a:latin typeface="Consolas" panose="020B0609020204030204" pitchFamily="49" charset="0"/>
            </a:endParaRPr>
          </a:p>
          <a:p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...</a:t>
            </a:r>
            <a:endParaRPr lang="hu-HU" sz="1400" dirty="0" smtClean="0">
              <a:solidFill>
                <a:srgbClr val="008000"/>
              </a:solidFill>
              <a:latin typeface="Consolas" panose="020B0609020204030204" pitchFamily="49" charset="0"/>
            </a:endParaRPr>
          </a:p>
          <a:p>
            <a:endParaRPr lang="hu-HU" sz="1400" dirty="0">
              <a:solidFill>
                <a:srgbClr val="008000"/>
              </a:solidFill>
              <a:latin typeface="Consolas" panose="020B0609020204030204" pitchFamily="49" charset="0"/>
            </a:endParaRPr>
          </a:p>
          <a:p>
            <a:r>
              <a:rPr lang="hu-HU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fr-FR" sz="1400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fr-FR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sz="1400" dirty="0">
                <a:solidFill>
                  <a:srgbClr val="0000FF"/>
                </a:solidFill>
                <a:latin typeface="Consolas" panose="020B0609020204030204" pitchFamily="49" charset="0"/>
              </a:rPr>
              <a:t>OnRenderImage</a:t>
            </a:r>
            <a:r>
              <a:rPr lang="fr-FR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fr-FR" sz="1400" dirty="0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fr-FR" sz="1400" dirty="0">
                <a:solidFill>
                  <a:srgbClr val="000000"/>
                </a:solidFill>
                <a:latin typeface="Consolas" panose="020B0609020204030204" pitchFamily="49" charset="0"/>
              </a:rPr>
              <a:t> source, </a:t>
            </a:r>
            <a:r>
              <a:rPr lang="fr-FR" sz="1400" dirty="0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fr-FR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>
                <a:solidFill>
                  <a:srgbClr val="000000"/>
                </a:solidFill>
                <a:latin typeface="Consolas" panose="020B0609020204030204" pitchFamily="49" charset="0"/>
              </a:rPr>
              <a:t>d</a:t>
            </a:r>
            <a:r>
              <a:rPr lang="fr-FR" sz="1400" dirty="0">
                <a:solidFill>
                  <a:srgbClr val="000000"/>
                </a:solidFill>
                <a:latin typeface="Consolas" panose="020B0609020204030204" pitchFamily="49" charset="0"/>
              </a:rPr>
              <a:t>estination)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(source, destination, material);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else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(source, destination);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2986837" y="3251335"/>
            <a:ext cx="2290842" cy="406266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6"/>
          <p:cNvSpPr/>
          <p:nvPr/>
        </p:nvSpPr>
        <p:spPr>
          <a:xfrm>
            <a:off x="5337312" y="3251335"/>
            <a:ext cx="2594113" cy="406266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440204" y="3701452"/>
            <a:ext cx="4489604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hu-HU" dirty="0" smtClean="0"/>
              <a:t>Input </a:t>
            </a:r>
            <a:r>
              <a:rPr lang="hu-HU" dirty="0" err="1" smtClean="0"/>
              <a:t>texture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post </a:t>
            </a:r>
            <a:r>
              <a:rPr lang="hu-HU" dirty="0" err="1" smtClean="0"/>
              <a:t>processing</a:t>
            </a:r>
            <a:endParaRPr lang="hu-HU" dirty="0" smtClean="0"/>
          </a:p>
          <a:p>
            <a:pPr algn="just"/>
            <a:r>
              <a:rPr lang="hu-HU" dirty="0" err="1" smtClean="0"/>
              <a:t>Result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rendering</a:t>
            </a:r>
            <a:r>
              <a:rPr lang="hu-HU" dirty="0" smtClean="0"/>
              <a:t> 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camera 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result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previous</a:t>
            </a:r>
            <a:r>
              <a:rPr lang="hu-HU" dirty="0" smtClean="0"/>
              <a:t> post </a:t>
            </a:r>
            <a:r>
              <a:rPr lang="hu-HU" dirty="0" err="1" smtClean="0"/>
              <a:t>processing</a:t>
            </a:r>
            <a:r>
              <a:rPr lang="hu-HU" dirty="0" smtClean="0"/>
              <a:t> </a:t>
            </a:r>
            <a:r>
              <a:rPr lang="hu-HU" dirty="0" err="1" smtClean="0"/>
              <a:t>effects</a:t>
            </a:r>
            <a:r>
              <a:rPr lang="hu-HU" dirty="0" smtClean="0"/>
              <a:t> (</a:t>
            </a:r>
            <a:r>
              <a:rPr lang="hu-HU" dirty="0" err="1" smtClean="0"/>
              <a:t>when</a:t>
            </a:r>
            <a:r>
              <a:rPr lang="hu-HU" dirty="0" smtClean="0"/>
              <a:t> more </a:t>
            </a:r>
            <a:r>
              <a:rPr lang="hu-HU" dirty="0" err="1" smtClean="0"/>
              <a:t>than</a:t>
            </a:r>
            <a:r>
              <a:rPr lang="hu-HU" dirty="0" smtClean="0"/>
              <a:t> </a:t>
            </a:r>
            <a:r>
              <a:rPr lang="hu-HU" dirty="0" err="1" smtClean="0"/>
              <a:t>one</a:t>
            </a:r>
            <a:r>
              <a:rPr lang="hu-HU" dirty="0" smtClean="0"/>
              <a:t> is </a:t>
            </a:r>
            <a:r>
              <a:rPr lang="hu-HU" dirty="0" err="1" smtClean="0"/>
              <a:t>attached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GameObject</a:t>
            </a:r>
            <a:r>
              <a:rPr lang="hu-HU" dirty="0" smtClean="0"/>
              <a:t>) is </a:t>
            </a:r>
            <a:r>
              <a:rPr lang="hu-HU" dirty="0" err="1" smtClean="0"/>
              <a:t>stored</a:t>
            </a:r>
            <a:r>
              <a:rPr lang="hu-HU" dirty="0" smtClean="0"/>
              <a:t> in </a:t>
            </a:r>
            <a:r>
              <a:rPr lang="hu-HU" dirty="0" err="1" smtClean="0"/>
              <a:t>this</a:t>
            </a:r>
            <a:r>
              <a:rPr lang="hu-HU" dirty="0" smtClean="0"/>
              <a:t> </a:t>
            </a:r>
            <a:r>
              <a:rPr lang="hu-HU" dirty="0" err="1" smtClean="0"/>
              <a:t>texture</a:t>
            </a:r>
            <a:endParaRPr lang="en-GB" dirty="0" smtClean="0"/>
          </a:p>
        </p:txBody>
      </p:sp>
      <p:sp>
        <p:nvSpPr>
          <p:cNvPr id="10" name="TextBox 8"/>
          <p:cNvSpPr txBox="1"/>
          <p:nvPr/>
        </p:nvSpPr>
        <p:spPr>
          <a:xfrm>
            <a:off x="5686623" y="3701452"/>
            <a:ext cx="4489604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hu-HU" dirty="0" smtClean="0"/>
              <a:t>Output </a:t>
            </a:r>
            <a:r>
              <a:rPr lang="hu-HU" dirty="0" err="1" smtClean="0"/>
              <a:t>texture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post </a:t>
            </a:r>
            <a:r>
              <a:rPr lang="hu-HU" dirty="0" err="1" smtClean="0"/>
              <a:t>processing</a:t>
            </a:r>
            <a:r>
              <a:rPr lang="hu-HU" dirty="0" smtClean="0"/>
              <a:t>.</a:t>
            </a:r>
          </a:p>
          <a:p>
            <a:pPr algn="just"/>
            <a:r>
              <a:rPr lang="hu-HU" dirty="0" smtClean="0"/>
              <a:t>We </a:t>
            </a:r>
            <a:r>
              <a:rPr lang="hu-HU" dirty="0" err="1" smtClean="0"/>
              <a:t>should</a:t>
            </a:r>
            <a:r>
              <a:rPr lang="hu-HU" dirty="0" smtClean="0"/>
              <a:t> </a:t>
            </a:r>
            <a:r>
              <a:rPr lang="hu-HU" dirty="0" err="1" smtClean="0"/>
              <a:t>write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result</a:t>
            </a:r>
            <a:r>
              <a:rPr lang="hu-HU" dirty="0" smtClean="0"/>
              <a:t> of </a:t>
            </a:r>
            <a:r>
              <a:rPr lang="hu-HU" dirty="0" err="1" smtClean="0"/>
              <a:t>our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r>
              <a:rPr lang="hu-HU" dirty="0" smtClean="0"/>
              <a:t> here.</a:t>
            </a:r>
          </a:p>
          <a:p>
            <a:pPr algn="just"/>
            <a:endParaRPr lang="hu-HU" dirty="0"/>
          </a:p>
          <a:p>
            <a:pPr algn="just"/>
            <a:r>
              <a:rPr lang="hu-HU" dirty="0" smtClean="0"/>
              <a:t>NOTE: we </a:t>
            </a:r>
            <a:r>
              <a:rPr lang="hu-HU" dirty="0" err="1" smtClean="0"/>
              <a:t>cannot</a:t>
            </a:r>
            <a:r>
              <a:rPr lang="hu-HU" dirty="0" smtClean="0"/>
              <a:t> </a:t>
            </a:r>
            <a:r>
              <a:rPr lang="hu-HU" dirty="0" err="1" smtClean="0"/>
              <a:t>use</a:t>
            </a:r>
            <a:r>
              <a:rPr lang="hu-HU" dirty="0" smtClean="0"/>
              <a:t> </a:t>
            </a:r>
            <a:r>
              <a:rPr lang="hu-HU" dirty="0" err="1" smtClean="0"/>
              <a:t>this</a:t>
            </a:r>
            <a:r>
              <a:rPr lang="hu-HU" dirty="0" smtClean="0"/>
              <a:t> </a:t>
            </a:r>
            <a:r>
              <a:rPr lang="hu-HU" dirty="0" err="1" smtClean="0"/>
              <a:t>as</a:t>
            </a:r>
            <a:r>
              <a:rPr lang="hu-HU" dirty="0" smtClean="0"/>
              <a:t> a </a:t>
            </a:r>
            <a:r>
              <a:rPr lang="hu-HU" dirty="0" err="1" smtClean="0"/>
              <a:t>temporal</a:t>
            </a:r>
            <a:r>
              <a:rPr lang="hu-HU" dirty="0" smtClean="0"/>
              <a:t> </a:t>
            </a:r>
            <a:r>
              <a:rPr lang="hu-HU" dirty="0" err="1" smtClean="0"/>
              <a:t>texture</a:t>
            </a:r>
            <a:r>
              <a:rPr lang="hu-HU" dirty="0" smtClean="0"/>
              <a:t>, i.e. </a:t>
            </a:r>
            <a:r>
              <a:rPr lang="hu-HU" dirty="0" err="1" smtClean="0"/>
              <a:t>when</a:t>
            </a:r>
            <a:r>
              <a:rPr lang="hu-HU" dirty="0" smtClean="0"/>
              <a:t> we </a:t>
            </a:r>
            <a:r>
              <a:rPr lang="hu-HU" dirty="0" err="1" smtClean="0"/>
              <a:t>have</a:t>
            </a:r>
            <a:r>
              <a:rPr lang="hu-HU" dirty="0" smtClean="0"/>
              <a:t> a </a:t>
            </a:r>
            <a:r>
              <a:rPr lang="hu-HU" dirty="0" err="1" smtClean="0"/>
              <a:t>multipass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r>
              <a:rPr lang="hu-HU" dirty="0" smtClean="0"/>
              <a:t>, we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allowed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write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this</a:t>
            </a:r>
            <a:r>
              <a:rPr lang="hu-HU" dirty="0" smtClean="0"/>
              <a:t> </a:t>
            </a:r>
            <a:r>
              <a:rPr lang="hu-HU" dirty="0" err="1" smtClean="0"/>
              <a:t>texture</a:t>
            </a:r>
            <a:r>
              <a:rPr lang="hu-HU" dirty="0" smtClean="0"/>
              <a:t> </a:t>
            </a:r>
            <a:r>
              <a:rPr lang="hu-HU" dirty="0" err="1" smtClean="0"/>
              <a:t>only</a:t>
            </a:r>
            <a:r>
              <a:rPr lang="hu-HU" dirty="0" smtClean="0"/>
              <a:t> </a:t>
            </a:r>
            <a:r>
              <a:rPr lang="hu-HU" dirty="0" err="1" smtClean="0"/>
              <a:t>once</a:t>
            </a:r>
            <a:r>
              <a:rPr lang="hu-HU" dirty="0" smtClean="0"/>
              <a:t> (in </a:t>
            </a:r>
            <a:r>
              <a:rPr lang="hu-HU" dirty="0" err="1" smtClean="0"/>
              <a:t>the</a:t>
            </a:r>
            <a:r>
              <a:rPr lang="hu-HU" dirty="0" smtClean="0"/>
              <a:t> last </a:t>
            </a:r>
            <a:r>
              <a:rPr lang="hu-HU" dirty="0" err="1" smtClean="0"/>
              <a:t>pass</a:t>
            </a:r>
            <a:r>
              <a:rPr lang="hu-HU" dirty="0" smtClean="0"/>
              <a:t>).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74263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Fullscreen</a:t>
            </a:r>
            <a:r>
              <a:rPr lang="hu-HU" dirty="0" smtClean="0"/>
              <a:t> </a:t>
            </a:r>
            <a:r>
              <a:rPr lang="hu-HU" dirty="0" err="1" smtClean="0"/>
              <a:t>rendering</a:t>
            </a:r>
            <a:r>
              <a:rPr lang="hu-HU" dirty="0" smtClean="0"/>
              <a:t> in </a:t>
            </a:r>
            <a:r>
              <a:rPr lang="hu-HU" dirty="0" err="1" smtClean="0"/>
              <a:t>Unity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199" y="1825624"/>
            <a:ext cx="10979427" cy="4754079"/>
          </a:xfrm>
        </p:spPr>
        <p:txBody>
          <a:bodyPr>
            <a:normAutofit lnSpcReduction="10000"/>
          </a:bodyPr>
          <a:lstStyle/>
          <a:p>
            <a:r>
              <a:rPr lang="hu-HU" sz="2400" dirty="0" err="1" smtClean="0"/>
              <a:t>Graphics.Blit</a:t>
            </a:r>
            <a:r>
              <a:rPr lang="hu-HU" sz="2400" dirty="0" smtClean="0"/>
              <a:t>(</a:t>
            </a:r>
            <a:r>
              <a:rPr lang="fr-FR" sz="2400" dirty="0"/>
              <a:t>Texture </a:t>
            </a:r>
            <a:r>
              <a:rPr lang="fr-FR" sz="2400" b="1" dirty="0"/>
              <a:t>source</a:t>
            </a:r>
            <a:r>
              <a:rPr lang="fr-FR" sz="2400" dirty="0"/>
              <a:t>, RenderTexture </a:t>
            </a:r>
            <a:r>
              <a:rPr lang="fr-FR" sz="2400" b="1" dirty="0" smtClean="0"/>
              <a:t>dest</a:t>
            </a:r>
            <a:r>
              <a:rPr lang="hu-HU" sz="2400" b="1" dirty="0" err="1" smtClean="0"/>
              <a:t>ination</a:t>
            </a:r>
            <a:r>
              <a:rPr lang="fr-FR" sz="2400" dirty="0" smtClean="0"/>
              <a:t>, </a:t>
            </a:r>
            <a:r>
              <a:rPr lang="fr-FR" sz="2400" dirty="0"/>
              <a:t>Material </a:t>
            </a:r>
            <a:r>
              <a:rPr lang="fr-FR" sz="2400" b="1" dirty="0"/>
              <a:t>mat</a:t>
            </a:r>
            <a:r>
              <a:rPr lang="fr-FR" sz="2400" dirty="0"/>
              <a:t>, int </a:t>
            </a:r>
            <a:r>
              <a:rPr lang="fr-FR" sz="2400" b="1" dirty="0"/>
              <a:t>pass</a:t>
            </a:r>
            <a:r>
              <a:rPr lang="fr-FR" sz="2400" dirty="0"/>
              <a:t> = -1</a:t>
            </a:r>
            <a:r>
              <a:rPr lang="fr-FR" sz="2400" dirty="0" smtClean="0"/>
              <a:t>);</a:t>
            </a:r>
            <a:endParaRPr lang="hu-HU" sz="2400" dirty="0" smtClean="0"/>
          </a:p>
          <a:p>
            <a:endParaRPr lang="hu-HU" sz="2400" dirty="0"/>
          </a:p>
          <a:p>
            <a:r>
              <a:rPr lang="hu-HU" sz="2400" dirty="0" err="1" smtClean="0"/>
              <a:t>This</a:t>
            </a:r>
            <a:r>
              <a:rPr lang="hu-HU" sz="2400" dirty="0" smtClean="0"/>
              <a:t> </a:t>
            </a:r>
            <a:r>
              <a:rPr lang="hu-HU" sz="2400" dirty="0" err="1" smtClean="0"/>
              <a:t>function</a:t>
            </a:r>
            <a:r>
              <a:rPr lang="hu-HU" sz="2400" dirty="0" smtClean="0"/>
              <a:t> </a:t>
            </a:r>
            <a:r>
              <a:rPr lang="hu-HU" sz="2400" dirty="0" err="1" smtClean="0"/>
              <a:t>performs</a:t>
            </a:r>
            <a:r>
              <a:rPr lang="hu-HU" sz="2400" dirty="0" smtClean="0"/>
              <a:t> a </a:t>
            </a:r>
            <a:r>
              <a:rPr lang="hu-HU" sz="2400" dirty="0" err="1" smtClean="0"/>
              <a:t>render</a:t>
            </a:r>
            <a:r>
              <a:rPr lang="hu-HU" sz="2400" dirty="0" smtClean="0"/>
              <a:t> </a:t>
            </a:r>
            <a:r>
              <a:rPr lang="hu-HU" sz="2400" dirty="0" err="1" smtClean="0"/>
              <a:t>call</a:t>
            </a:r>
            <a:r>
              <a:rPr lang="hu-HU" sz="2400" dirty="0" smtClean="0"/>
              <a:t> </a:t>
            </a:r>
            <a:r>
              <a:rPr lang="hu-HU" sz="2400" dirty="0" err="1" smtClean="0"/>
              <a:t>with</a:t>
            </a:r>
            <a:r>
              <a:rPr lang="hu-HU" sz="2400" dirty="0" smtClean="0"/>
              <a:t> </a:t>
            </a:r>
            <a:r>
              <a:rPr lang="hu-HU" sz="2400" dirty="0" err="1" smtClean="0"/>
              <a:t>full-screen</a:t>
            </a:r>
            <a:r>
              <a:rPr lang="hu-HU" sz="2400" dirty="0" smtClean="0"/>
              <a:t> </a:t>
            </a:r>
            <a:r>
              <a:rPr lang="hu-HU" sz="2400" dirty="0" err="1" smtClean="0"/>
              <a:t>quad</a:t>
            </a:r>
            <a:r>
              <a:rPr lang="hu-HU" sz="2400" dirty="0" smtClean="0"/>
              <a:t> </a:t>
            </a:r>
            <a:r>
              <a:rPr lang="hu-HU" sz="2400" dirty="0" err="1" smtClean="0"/>
              <a:t>as</a:t>
            </a:r>
            <a:r>
              <a:rPr lang="hu-HU" sz="2400" dirty="0" smtClean="0"/>
              <a:t> </a:t>
            </a:r>
            <a:r>
              <a:rPr lang="hu-HU" sz="2400" dirty="0" err="1" smtClean="0"/>
              <a:t>geometry</a:t>
            </a:r>
            <a:endParaRPr lang="hu-HU" sz="2400" dirty="0" smtClean="0"/>
          </a:p>
          <a:p>
            <a:r>
              <a:rPr lang="hu-HU" sz="2400" dirty="0" smtClean="0"/>
              <a:t>It </a:t>
            </a:r>
            <a:r>
              <a:rPr lang="hu-HU" sz="2400" dirty="0" err="1" smtClean="0"/>
              <a:t>handles</a:t>
            </a:r>
            <a:r>
              <a:rPr lang="hu-HU" sz="2400" dirty="0" smtClean="0"/>
              <a:t> </a:t>
            </a:r>
            <a:r>
              <a:rPr lang="hu-HU" sz="2400" dirty="0" err="1" smtClean="0"/>
              <a:t>the</a:t>
            </a:r>
            <a:r>
              <a:rPr lang="hu-HU" sz="2400" dirty="0" smtClean="0"/>
              <a:t> </a:t>
            </a:r>
            <a:r>
              <a:rPr lang="hu-HU" sz="2400" dirty="0" err="1" smtClean="0"/>
              <a:t>geometry</a:t>
            </a:r>
            <a:r>
              <a:rPr lang="hu-HU" sz="2400" dirty="0" smtClean="0"/>
              <a:t> (</a:t>
            </a:r>
            <a:r>
              <a:rPr lang="hu-HU" sz="2400" dirty="0" err="1" smtClean="0"/>
              <a:t>full-screen</a:t>
            </a:r>
            <a:r>
              <a:rPr lang="hu-HU" sz="2400" dirty="0" smtClean="0"/>
              <a:t> </a:t>
            </a:r>
            <a:r>
              <a:rPr lang="hu-HU" sz="2400" dirty="0" err="1" smtClean="0"/>
              <a:t>quad</a:t>
            </a:r>
            <a:r>
              <a:rPr lang="hu-HU" sz="2400" dirty="0" smtClean="0"/>
              <a:t>) </a:t>
            </a:r>
            <a:r>
              <a:rPr lang="hu-HU" sz="2400" dirty="0" err="1" smtClean="0"/>
              <a:t>creation</a:t>
            </a:r>
            <a:r>
              <a:rPr lang="hu-HU" sz="2400" dirty="0" smtClean="0"/>
              <a:t>, </a:t>
            </a:r>
            <a:r>
              <a:rPr lang="hu-HU" sz="2400" dirty="0" err="1" smtClean="0"/>
              <a:t>pipeline</a:t>
            </a:r>
            <a:r>
              <a:rPr lang="hu-HU" sz="2400" dirty="0" smtClean="0"/>
              <a:t> </a:t>
            </a:r>
            <a:r>
              <a:rPr lang="hu-HU" sz="2400" dirty="0" err="1" smtClean="0"/>
              <a:t>parameter</a:t>
            </a:r>
            <a:r>
              <a:rPr lang="hu-HU" sz="2400" dirty="0" smtClean="0"/>
              <a:t> </a:t>
            </a:r>
            <a:r>
              <a:rPr lang="hu-HU" sz="2400" dirty="0" err="1" smtClean="0"/>
              <a:t>bindings</a:t>
            </a:r>
            <a:r>
              <a:rPr lang="hu-HU" sz="2400" dirty="0" smtClean="0"/>
              <a:t>, </a:t>
            </a:r>
            <a:r>
              <a:rPr lang="hu-HU" sz="2400" dirty="0" err="1" smtClean="0"/>
              <a:t>sets</a:t>
            </a:r>
            <a:r>
              <a:rPr lang="hu-HU" sz="2400" dirty="0" smtClean="0"/>
              <a:t> </a:t>
            </a:r>
            <a:r>
              <a:rPr lang="hu-HU" sz="2400" dirty="0" err="1" smtClean="0"/>
              <a:t>the</a:t>
            </a:r>
            <a:r>
              <a:rPr lang="hu-HU" sz="2400" dirty="0" smtClean="0"/>
              <a:t> </a:t>
            </a:r>
            <a:r>
              <a:rPr lang="hu-HU" sz="2400" dirty="0" err="1" smtClean="0"/>
              <a:t>shaders</a:t>
            </a:r>
            <a:r>
              <a:rPr lang="hu-HU" sz="2400" dirty="0" smtClean="0"/>
              <a:t> </a:t>
            </a:r>
            <a:r>
              <a:rPr lang="hu-HU" sz="2400" dirty="0" err="1" smtClean="0"/>
              <a:t>stored</a:t>
            </a:r>
            <a:r>
              <a:rPr lang="hu-HU" sz="2400" dirty="0" smtClean="0"/>
              <a:t> in </a:t>
            </a:r>
            <a:r>
              <a:rPr lang="hu-HU" sz="2400" dirty="0" err="1" smtClean="0"/>
              <a:t>the</a:t>
            </a:r>
            <a:r>
              <a:rPr lang="hu-HU" sz="2400" dirty="0" smtClean="0"/>
              <a:t> </a:t>
            </a:r>
            <a:r>
              <a:rPr lang="hu-HU" sz="2400" dirty="0" err="1" smtClean="0"/>
              <a:t>material</a:t>
            </a:r>
            <a:r>
              <a:rPr lang="hu-HU" sz="2400" dirty="0" smtClean="0"/>
              <a:t> </a:t>
            </a:r>
            <a:r>
              <a:rPr lang="hu-HU" sz="2400" dirty="0" err="1" smtClean="0"/>
              <a:t>active</a:t>
            </a:r>
            <a:endParaRPr lang="hu-HU" sz="2400" dirty="0" smtClean="0"/>
          </a:p>
          <a:p>
            <a:r>
              <a:rPr lang="hu-HU" sz="2400" dirty="0" err="1" smtClean="0"/>
              <a:t>Also</a:t>
            </a:r>
            <a:r>
              <a:rPr lang="hu-HU" sz="2400" dirty="0" smtClean="0"/>
              <a:t> </a:t>
            </a:r>
            <a:r>
              <a:rPr lang="hu-HU" sz="2400" dirty="0" err="1" smtClean="0"/>
              <a:t>binds</a:t>
            </a:r>
            <a:r>
              <a:rPr lang="hu-HU" sz="2400" dirty="0" smtClean="0"/>
              <a:t> </a:t>
            </a:r>
            <a:r>
              <a:rPr lang="hu-HU" sz="2400" dirty="0" err="1" smtClean="0"/>
              <a:t>some</a:t>
            </a:r>
            <a:r>
              <a:rPr lang="hu-HU" sz="2400" dirty="0" smtClean="0"/>
              <a:t> </a:t>
            </a:r>
            <a:r>
              <a:rPr lang="hu-HU" sz="2400" dirty="0" err="1" smtClean="0"/>
              <a:t>parameters</a:t>
            </a:r>
            <a:r>
              <a:rPr lang="hu-HU" sz="2400" dirty="0" smtClean="0"/>
              <a:t> </a:t>
            </a:r>
            <a:r>
              <a:rPr lang="hu-HU" sz="2400" dirty="0" err="1" smtClean="0"/>
              <a:t>to</a:t>
            </a:r>
            <a:r>
              <a:rPr lang="hu-HU" sz="2400" dirty="0" smtClean="0"/>
              <a:t> </a:t>
            </a:r>
            <a:r>
              <a:rPr lang="hu-HU" sz="2400" dirty="0" err="1" smtClean="0"/>
              <a:t>the</a:t>
            </a:r>
            <a:r>
              <a:rPr lang="hu-HU" sz="2400" dirty="0" smtClean="0"/>
              <a:t> </a:t>
            </a:r>
            <a:r>
              <a:rPr lang="hu-HU" sz="2400" dirty="0" err="1" smtClean="0"/>
              <a:t>shader</a:t>
            </a:r>
            <a:r>
              <a:rPr lang="hu-HU" sz="2400" dirty="0" smtClean="0"/>
              <a:t> (</a:t>
            </a:r>
            <a:r>
              <a:rPr lang="hu-HU" sz="2400" dirty="0" err="1" smtClean="0"/>
              <a:t>e.g</a:t>
            </a:r>
            <a:r>
              <a:rPr lang="hu-HU" sz="2400" dirty="0" smtClean="0"/>
              <a:t>. </a:t>
            </a:r>
            <a:r>
              <a:rPr lang="hu-HU" sz="2400" dirty="0" err="1" smtClean="0"/>
              <a:t>the</a:t>
            </a:r>
            <a:r>
              <a:rPr lang="hu-HU" sz="2400" dirty="0" smtClean="0"/>
              <a:t> </a:t>
            </a:r>
            <a:r>
              <a:rPr lang="hu-HU" sz="2400" b="1" dirty="0" err="1" smtClean="0"/>
              <a:t>source</a:t>
            </a:r>
            <a:r>
              <a:rPr lang="hu-HU" sz="2400" dirty="0" smtClean="0"/>
              <a:t> </a:t>
            </a:r>
            <a:r>
              <a:rPr lang="hu-HU" sz="2400" dirty="0" err="1" smtClean="0"/>
              <a:t>texture</a:t>
            </a:r>
            <a:r>
              <a:rPr lang="hu-HU" sz="2400" dirty="0" smtClean="0"/>
              <a:t> </a:t>
            </a:r>
            <a:r>
              <a:rPr lang="hu-HU" sz="2400" dirty="0" err="1" smtClean="0"/>
              <a:t>can</a:t>
            </a:r>
            <a:r>
              <a:rPr lang="hu-HU" sz="2400" dirty="0" smtClean="0"/>
              <a:t> be </a:t>
            </a:r>
            <a:r>
              <a:rPr lang="hu-HU" sz="2400" dirty="0" err="1" smtClean="0"/>
              <a:t>accessed</a:t>
            </a:r>
            <a:r>
              <a:rPr lang="hu-HU" sz="2400" dirty="0" smtClean="0"/>
              <a:t> </a:t>
            </a:r>
            <a:r>
              <a:rPr lang="hu-HU" sz="2400" dirty="0" err="1" smtClean="0"/>
              <a:t>from</a:t>
            </a:r>
            <a:r>
              <a:rPr lang="hu-HU" sz="2400" dirty="0" smtClean="0"/>
              <a:t> </a:t>
            </a:r>
            <a:r>
              <a:rPr lang="hu-HU" sz="2400" dirty="0" err="1" smtClean="0"/>
              <a:t>the</a:t>
            </a:r>
            <a:r>
              <a:rPr lang="hu-HU" sz="2400" dirty="0" smtClean="0"/>
              <a:t> </a:t>
            </a:r>
            <a:r>
              <a:rPr lang="hu-HU" sz="2400" dirty="0" err="1" smtClean="0"/>
              <a:t>texture</a:t>
            </a:r>
            <a:r>
              <a:rPr lang="hu-HU" sz="2400" dirty="0" smtClean="0"/>
              <a:t> </a:t>
            </a:r>
            <a:r>
              <a:rPr lang="hu-HU" sz="2400" dirty="0" err="1" smtClean="0"/>
              <a:t>via</a:t>
            </a:r>
            <a:r>
              <a:rPr lang="hu-HU" sz="2400" dirty="0" smtClean="0"/>
              <a:t> </a:t>
            </a:r>
            <a:r>
              <a:rPr lang="hu-HU" sz="2400" dirty="0" err="1" smtClean="0"/>
              <a:t>the</a:t>
            </a:r>
            <a:r>
              <a:rPr lang="hu-HU" sz="2400" dirty="0" smtClean="0"/>
              <a:t> </a:t>
            </a:r>
            <a:r>
              <a:rPr lang="hu-HU" sz="2400" dirty="0" err="1" smtClean="0"/>
              <a:t>name</a:t>
            </a:r>
            <a:r>
              <a:rPr lang="hu-HU" sz="2400" dirty="0"/>
              <a:t> </a:t>
            </a:r>
            <a:r>
              <a:rPr lang="hu-HU" sz="2400" b="1" dirty="0"/>
              <a:t>_</a:t>
            </a:r>
            <a:r>
              <a:rPr lang="hu-HU" sz="2400" b="1" dirty="0" err="1" smtClean="0"/>
              <a:t>MainTex</a:t>
            </a:r>
            <a:r>
              <a:rPr lang="hu-HU" sz="2400" dirty="0"/>
              <a:t> </a:t>
            </a:r>
            <a:r>
              <a:rPr lang="hu-HU" sz="2400" dirty="0" smtClean="0"/>
              <a:t>– </a:t>
            </a:r>
            <a:r>
              <a:rPr lang="hu-HU" sz="2400" dirty="0" err="1" smtClean="0"/>
              <a:t>see</a:t>
            </a:r>
            <a:r>
              <a:rPr lang="hu-HU" sz="2400" dirty="0" smtClean="0"/>
              <a:t> </a:t>
            </a:r>
            <a:r>
              <a:rPr lang="hu-HU" sz="2400" dirty="0" err="1" smtClean="0"/>
              <a:t>later</a:t>
            </a:r>
            <a:r>
              <a:rPr lang="hu-HU" sz="2400" dirty="0" smtClean="0"/>
              <a:t>)</a:t>
            </a:r>
            <a:endParaRPr lang="hu-HU" sz="2400" b="1" dirty="0"/>
          </a:p>
          <a:p>
            <a:r>
              <a:rPr lang="hu-HU" sz="2400" dirty="0" smtClean="0"/>
              <a:t>We </a:t>
            </a:r>
            <a:r>
              <a:rPr lang="hu-HU" sz="2400" dirty="0" err="1" smtClean="0"/>
              <a:t>can</a:t>
            </a:r>
            <a:r>
              <a:rPr lang="hu-HU" sz="2400" dirty="0" smtClean="0"/>
              <a:t> </a:t>
            </a:r>
            <a:r>
              <a:rPr lang="hu-HU" sz="2400" dirty="0" err="1" smtClean="0"/>
              <a:t>select</a:t>
            </a:r>
            <a:r>
              <a:rPr lang="hu-HU" sz="2400" dirty="0" smtClean="0"/>
              <a:t> </a:t>
            </a:r>
            <a:r>
              <a:rPr lang="hu-HU" sz="2400" dirty="0" err="1" smtClean="0"/>
              <a:t>which</a:t>
            </a:r>
            <a:r>
              <a:rPr lang="hu-HU" sz="2400" dirty="0" smtClean="0"/>
              <a:t> </a:t>
            </a:r>
            <a:r>
              <a:rPr lang="hu-HU" sz="2400" b="1" dirty="0" err="1" smtClean="0"/>
              <a:t>pass</a:t>
            </a:r>
            <a:r>
              <a:rPr lang="hu-HU" sz="2400" dirty="0" smtClean="0"/>
              <a:t> </a:t>
            </a:r>
            <a:r>
              <a:rPr lang="hu-HU" sz="2400" dirty="0" err="1" smtClean="0"/>
              <a:t>to</a:t>
            </a:r>
            <a:r>
              <a:rPr lang="hu-HU" sz="2400" dirty="0" smtClean="0"/>
              <a:t> </a:t>
            </a:r>
            <a:r>
              <a:rPr lang="hu-HU" sz="2400" dirty="0" err="1" smtClean="0"/>
              <a:t>use</a:t>
            </a:r>
            <a:r>
              <a:rPr lang="hu-HU" sz="2400" dirty="0" smtClean="0"/>
              <a:t> </a:t>
            </a:r>
            <a:r>
              <a:rPr lang="hu-HU" sz="2400" dirty="0" err="1" smtClean="0"/>
              <a:t>from</a:t>
            </a:r>
            <a:r>
              <a:rPr lang="hu-HU" sz="2400" dirty="0" smtClean="0"/>
              <a:t> </a:t>
            </a:r>
            <a:r>
              <a:rPr lang="hu-HU" sz="2400" dirty="0" err="1" smtClean="0"/>
              <a:t>the</a:t>
            </a:r>
            <a:r>
              <a:rPr lang="hu-HU" sz="2400" dirty="0" smtClean="0"/>
              <a:t> </a:t>
            </a:r>
            <a:r>
              <a:rPr lang="hu-HU" sz="2400" dirty="0" err="1" smtClean="0"/>
              <a:t>shader</a:t>
            </a:r>
            <a:r>
              <a:rPr lang="hu-HU" sz="2400" dirty="0" smtClean="0"/>
              <a:t> (-1: </a:t>
            </a:r>
            <a:r>
              <a:rPr lang="hu-HU" sz="2400" dirty="0" err="1" smtClean="0"/>
              <a:t>every</a:t>
            </a:r>
            <a:r>
              <a:rPr lang="hu-HU" sz="2400" dirty="0" smtClean="0"/>
              <a:t> </a:t>
            </a:r>
            <a:r>
              <a:rPr lang="hu-HU" sz="2400" dirty="0" err="1" smtClean="0"/>
              <a:t>pass</a:t>
            </a:r>
            <a:r>
              <a:rPr lang="hu-HU" sz="2400" dirty="0" smtClean="0"/>
              <a:t> is </a:t>
            </a:r>
            <a:r>
              <a:rPr lang="hu-HU" sz="2400" dirty="0" err="1" smtClean="0"/>
              <a:t>executed</a:t>
            </a:r>
            <a:r>
              <a:rPr lang="hu-HU" sz="2400" dirty="0" smtClean="0"/>
              <a:t>).</a:t>
            </a:r>
          </a:p>
          <a:p>
            <a:endParaRPr lang="hu-HU" sz="2400" dirty="0"/>
          </a:p>
          <a:p>
            <a:r>
              <a:rPr lang="hu-HU" sz="2400" dirty="0" smtClean="0"/>
              <a:t>The </a:t>
            </a:r>
            <a:r>
              <a:rPr lang="hu-HU" sz="2400" dirty="0" err="1" smtClean="0"/>
              <a:t>material</a:t>
            </a:r>
            <a:r>
              <a:rPr lang="hu-HU" sz="2400" dirty="0" smtClean="0"/>
              <a:t> </a:t>
            </a:r>
            <a:r>
              <a:rPr lang="hu-HU" sz="2400" dirty="0" err="1" smtClean="0"/>
              <a:t>parameter</a:t>
            </a:r>
            <a:r>
              <a:rPr lang="hu-HU" sz="2400" dirty="0" smtClean="0"/>
              <a:t> (</a:t>
            </a:r>
            <a:r>
              <a:rPr lang="hu-HU" sz="2400" b="1" dirty="0" err="1" smtClean="0"/>
              <a:t>mat</a:t>
            </a:r>
            <a:r>
              <a:rPr lang="hu-HU" sz="2400" dirty="0" smtClean="0"/>
              <a:t>) </a:t>
            </a:r>
            <a:r>
              <a:rPr lang="hu-HU" sz="2400" dirty="0" err="1" smtClean="0"/>
              <a:t>can</a:t>
            </a:r>
            <a:r>
              <a:rPr lang="hu-HU" sz="2400" dirty="0" smtClean="0"/>
              <a:t> be </a:t>
            </a:r>
            <a:r>
              <a:rPr lang="hu-HU" sz="2400" dirty="0" err="1" smtClean="0"/>
              <a:t>empty</a:t>
            </a:r>
            <a:r>
              <a:rPr lang="hu-HU" sz="2400" dirty="0" smtClean="0"/>
              <a:t>, </a:t>
            </a:r>
            <a:r>
              <a:rPr lang="hu-HU" sz="2400" dirty="0" err="1" smtClean="0"/>
              <a:t>which</a:t>
            </a:r>
            <a:r>
              <a:rPr lang="hu-HU" sz="2400" dirty="0" smtClean="0"/>
              <a:t> </a:t>
            </a:r>
            <a:r>
              <a:rPr lang="hu-HU" sz="2400" dirty="0" err="1" smtClean="0"/>
              <a:t>means</a:t>
            </a:r>
            <a:r>
              <a:rPr lang="hu-HU" sz="2400" dirty="0" smtClean="0"/>
              <a:t> we </a:t>
            </a:r>
            <a:r>
              <a:rPr lang="hu-HU" sz="2400" dirty="0" err="1" smtClean="0"/>
              <a:t>simply</a:t>
            </a:r>
            <a:r>
              <a:rPr lang="hu-HU" sz="2400" dirty="0" smtClean="0"/>
              <a:t> </a:t>
            </a:r>
            <a:r>
              <a:rPr lang="hu-HU" sz="2400" dirty="0" err="1" smtClean="0"/>
              <a:t>copy</a:t>
            </a:r>
            <a:r>
              <a:rPr lang="hu-HU" sz="2400" dirty="0" smtClean="0"/>
              <a:t> </a:t>
            </a:r>
            <a:r>
              <a:rPr lang="hu-HU" sz="2400" dirty="0" err="1" smtClean="0"/>
              <a:t>the</a:t>
            </a:r>
            <a:r>
              <a:rPr lang="hu-HU" sz="2400" dirty="0" smtClean="0"/>
              <a:t> </a:t>
            </a:r>
            <a:r>
              <a:rPr lang="hu-HU" sz="2400" b="1" dirty="0" err="1" smtClean="0"/>
              <a:t>source</a:t>
            </a:r>
            <a:r>
              <a:rPr lang="hu-HU" sz="2400" dirty="0" smtClean="0"/>
              <a:t> </a:t>
            </a:r>
            <a:r>
              <a:rPr lang="hu-HU" sz="2400" dirty="0" err="1" smtClean="0"/>
              <a:t>texture</a:t>
            </a:r>
            <a:r>
              <a:rPr lang="hu-HU" sz="2400" dirty="0" smtClean="0"/>
              <a:t> </a:t>
            </a:r>
            <a:r>
              <a:rPr lang="hu-HU" sz="2400" dirty="0" err="1" smtClean="0"/>
              <a:t>to</a:t>
            </a:r>
            <a:r>
              <a:rPr lang="hu-HU" sz="2400" dirty="0" smtClean="0"/>
              <a:t> </a:t>
            </a:r>
            <a:r>
              <a:rPr lang="hu-HU" sz="2400" b="1" dirty="0" err="1" smtClean="0"/>
              <a:t>destination</a:t>
            </a:r>
            <a:r>
              <a:rPr lang="hu-HU" sz="2400" dirty="0" smtClean="0"/>
              <a:t> (</a:t>
            </a:r>
            <a:r>
              <a:rPr lang="hu-HU" sz="2400" dirty="0" err="1" smtClean="0"/>
              <a:t>equivalent</a:t>
            </a:r>
            <a:r>
              <a:rPr lang="hu-HU" sz="2400" dirty="0" smtClean="0"/>
              <a:t> a </a:t>
            </a:r>
            <a:r>
              <a:rPr lang="hu-HU" sz="2400" dirty="0" err="1" smtClean="0"/>
              <a:t>pass-through</a:t>
            </a:r>
            <a:r>
              <a:rPr lang="hu-HU" sz="2400" dirty="0" smtClean="0"/>
              <a:t> </a:t>
            </a:r>
            <a:r>
              <a:rPr lang="hu-HU" sz="2400" dirty="0" err="1" smtClean="0"/>
              <a:t>vertex</a:t>
            </a:r>
            <a:r>
              <a:rPr lang="hu-HU" sz="2400" dirty="0" smtClean="0"/>
              <a:t> and </a:t>
            </a:r>
            <a:r>
              <a:rPr lang="hu-HU" sz="2400" dirty="0" err="1" smtClean="0"/>
              <a:t>fragment</a:t>
            </a:r>
            <a:r>
              <a:rPr lang="hu-HU" sz="2400" dirty="0" smtClean="0"/>
              <a:t> </a:t>
            </a:r>
            <a:r>
              <a:rPr lang="hu-HU" sz="2400" dirty="0" err="1" smtClean="0"/>
              <a:t>shader</a:t>
            </a:r>
            <a:r>
              <a:rPr lang="hu-HU" sz="2400" dirty="0" smtClean="0"/>
              <a:t>)</a:t>
            </a:r>
          </a:p>
          <a:p>
            <a:pPr lvl="1"/>
            <a:r>
              <a:rPr lang="hu-HU" sz="2000" dirty="0" err="1" smtClean="0"/>
              <a:t>Don’t</a:t>
            </a:r>
            <a:r>
              <a:rPr lang="hu-HU" sz="2000" dirty="0" smtClean="0"/>
              <a:t> be </a:t>
            </a:r>
            <a:r>
              <a:rPr lang="hu-HU" sz="2000" dirty="0" err="1" smtClean="0"/>
              <a:t>afraid</a:t>
            </a:r>
            <a:r>
              <a:rPr lang="hu-HU" sz="2000" dirty="0" smtClean="0"/>
              <a:t> of </a:t>
            </a:r>
            <a:r>
              <a:rPr lang="hu-HU" sz="2000" dirty="0" err="1" smtClean="0"/>
              <a:t>texture</a:t>
            </a:r>
            <a:r>
              <a:rPr lang="hu-HU" sz="2000" dirty="0" smtClean="0"/>
              <a:t> </a:t>
            </a:r>
            <a:r>
              <a:rPr lang="hu-HU" sz="2000" dirty="0" err="1" smtClean="0"/>
              <a:t>copying</a:t>
            </a:r>
            <a:r>
              <a:rPr lang="hu-HU" sz="2000" dirty="0" smtClean="0"/>
              <a:t>, </a:t>
            </a:r>
            <a:r>
              <a:rPr lang="hu-HU" sz="2000" dirty="0" err="1" smtClean="0"/>
              <a:t>its</a:t>
            </a:r>
            <a:r>
              <a:rPr lang="hu-HU" sz="2000" dirty="0" smtClean="0"/>
              <a:t> </a:t>
            </a:r>
            <a:r>
              <a:rPr lang="hu-HU" sz="2000" dirty="0" err="1" smtClean="0"/>
              <a:t>pretty</a:t>
            </a:r>
            <a:r>
              <a:rPr lang="hu-HU" sz="2000" dirty="0" smtClean="0"/>
              <a:t> </a:t>
            </a:r>
            <a:r>
              <a:rPr lang="hu-HU" sz="2000" dirty="0" err="1" smtClean="0"/>
              <a:t>fast</a:t>
            </a:r>
            <a:r>
              <a:rPr lang="hu-HU" sz="2000" dirty="0" smtClean="0"/>
              <a:t> </a:t>
            </a:r>
            <a:r>
              <a:rPr lang="hu-HU" sz="2000" dirty="0" err="1" smtClean="0"/>
              <a:t>on</a:t>
            </a:r>
            <a:r>
              <a:rPr lang="hu-HU" sz="2000" dirty="0" smtClean="0"/>
              <a:t> modern </a:t>
            </a:r>
            <a:r>
              <a:rPr lang="hu-HU" sz="2000" dirty="0" err="1" smtClean="0"/>
              <a:t>GPUs</a:t>
            </a:r>
            <a:endParaRPr lang="hu-HU" sz="2000" dirty="0" smtClean="0"/>
          </a:p>
        </p:txBody>
      </p:sp>
    </p:spTree>
    <p:extLst>
      <p:ext uri="{BB962C8B-B14F-4D97-AF65-F5344CB8AC3E}">
        <p14:creationId xmlns:p14="http://schemas.microsoft.com/office/powerpoint/2010/main" val="337301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My</a:t>
            </a:r>
            <a:r>
              <a:rPr lang="hu-HU" dirty="0"/>
              <a:t> </a:t>
            </a:r>
            <a:r>
              <a:rPr lang="hu-HU" dirty="0" err="1"/>
              <a:t>first</a:t>
            </a:r>
            <a:r>
              <a:rPr lang="hu-HU" dirty="0"/>
              <a:t> post </a:t>
            </a:r>
            <a:r>
              <a:rPr lang="hu-HU" dirty="0" err="1"/>
              <a:t>processing</a:t>
            </a:r>
            <a:r>
              <a:rPr lang="hu-HU" dirty="0"/>
              <a:t> </a:t>
            </a:r>
            <a:r>
              <a:rPr lang="hu-HU" dirty="0" err="1"/>
              <a:t>effect</a:t>
            </a:r>
            <a:r>
              <a:rPr lang="hu-HU" dirty="0"/>
              <a:t> in </a:t>
            </a:r>
            <a:r>
              <a:rPr lang="hu-HU" dirty="0" err="1"/>
              <a:t>Unity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838200" y="2007592"/>
            <a:ext cx="11257722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ExecuteInEditMode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]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RequireComponent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0000FF"/>
                </a:solidFill>
                <a:latin typeface="Consolas" panose="020B0609020204030204" pitchFamily="49" charset="0"/>
              </a:rPr>
              <a:t>typeof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2B91AF"/>
                </a:solidFill>
                <a:latin typeface="Consolas" panose="020B0609020204030204" pitchFamily="49" charset="0"/>
              </a:rPr>
              <a:t>Camera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))]</a:t>
            </a:r>
          </a:p>
          <a:p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class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DummyPostEffect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: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MonoBehaviour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    </a:t>
            </a:r>
            <a:endParaRPr lang="hu-HU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hu-HU" sz="1400" dirty="0" smtClean="0">
              <a:solidFill>
                <a:srgbClr val="008000"/>
              </a:solidFill>
              <a:latin typeface="Consolas" panose="020B0609020204030204" pitchFamily="49" charset="0"/>
            </a:endParaRPr>
          </a:p>
          <a:p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...</a:t>
            </a:r>
            <a:endParaRPr lang="hu-HU" sz="1400" dirty="0" smtClean="0">
              <a:solidFill>
                <a:srgbClr val="008000"/>
              </a:solidFill>
              <a:latin typeface="Consolas" panose="020B0609020204030204" pitchFamily="49" charset="0"/>
            </a:endParaRPr>
          </a:p>
          <a:p>
            <a:endParaRPr lang="hu-HU" sz="1400" dirty="0">
              <a:solidFill>
                <a:srgbClr val="008000"/>
              </a:solidFill>
              <a:latin typeface="Consolas" panose="020B0609020204030204" pitchFamily="49" charset="0"/>
            </a:endParaRPr>
          </a:p>
          <a:p>
            <a:r>
              <a:rPr lang="hu-HU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fr-FR" sz="1400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fr-FR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sz="1400" dirty="0">
                <a:solidFill>
                  <a:srgbClr val="0000FF"/>
                </a:solidFill>
                <a:latin typeface="Consolas" panose="020B0609020204030204" pitchFamily="49" charset="0"/>
              </a:rPr>
              <a:t>OnRenderImage</a:t>
            </a:r>
            <a:r>
              <a:rPr lang="fr-FR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fr-FR" sz="1400" dirty="0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fr-FR" sz="1400" dirty="0">
                <a:solidFill>
                  <a:srgbClr val="000000"/>
                </a:solidFill>
                <a:latin typeface="Consolas" panose="020B0609020204030204" pitchFamily="49" charset="0"/>
              </a:rPr>
              <a:t> source, </a:t>
            </a:r>
            <a:r>
              <a:rPr lang="fr-FR" sz="1400" dirty="0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fr-FR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>
                <a:solidFill>
                  <a:srgbClr val="000000"/>
                </a:solidFill>
                <a:latin typeface="Consolas" panose="020B0609020204030204" pitchFamily="49" charset="0"/>
              </a:rPr>
              <a:t>d</a:t>
            </a:r>
            <a:r>
              <a:rPr lang="fr-FR" sz="1400" dirty="0">
                <a:solidFill>
                  <a:srgbClr val="000000"/>
                </a:solidFill>
                <a:latin typeface="Consolas" panose="020B0609020204030204" pitchFamily="49" charset="0"/>
              </a:rPr>
              <a:t>estination)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()) 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r>
              <a:rPr lang="hu-HU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We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call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this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in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every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frame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so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we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can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change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the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shader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at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any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time</a:t>
            </a:r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(source, destination, material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r>
              <a:rPr lang="hu-HU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Render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full-screen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quad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,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use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our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material</a:t>
            </a:r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else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endParaRPr lang="hu-HU" sz="14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400" dirty="0" err="1">
                <a:solidFill>
                  <a:srgbClr val="008000"/>
                </a:solidFill>
                <a:latin typeface="Consolas" panose="020B0609020204030204" pitchFamily="49" charset="0"/>
              </a:rPr>
              <a:t>When</a:t>
            </a:r>
            <a:r>
              <a:rPr lang="hu-HU" sz="1400" dirty="0">
                <a:solidFill>
                  <a:srgbClr val="008000"/>
                </a:solidFill>
                <a:latin typeface="Consolas" panose="020B0609020204030204" pitchFamily="49" charset="0"/>
              </a:rPr>
              <a:t> no </a:t>
            </a:r>
            <a:r>
              <a:rPr lang="hu-HU" sz="1400" dirty="0" err="1">
                <a:solidFill>
                  <a:srgbClr val="008000"/>
                </a:solidFill>
                <a:latin typeface="Consolas" panose="020B0609020204030204" pitchFamily="49" charset="0"/>
              </a:rPr>
              <a:t>Shader</a:t>
            </a:r>
            <a:r>
              <a:rPr lang="hu-HU" sz="1400" dirty="0">
                <a:solidFill>
                  <a:srgbClr val="008000"/>
                </a:solidFill>
                <a:latin typeface="Consolas" panose="020B0609020204030204" pitchFamily="49" charset="0"/>
              </a:rPr>
              <a:t> is </a:t>
            </a:r>
            <a:r>
              <a:rPr lang="hu-HU" sz="1400" dirty="0" err="1">
                <a:solidFill>
                  <a:srgbClr val="008000"/>
                </a:solidFill>
                <a:latin typeface="Consolas" panose="020B0609020204030204" pitchFamily="49" charset="0"/>
              </a:rPr>
              <a:t>set</a:t>
            </a:r>
            <a:r>
              <a:rPr lang="hu-HU" sz="1400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>
                <a:solidFill>
                  <a:srgbClr val="008000"/>
                </a:solidFill>
                <a:latin typeface="Consolas" panose="020B0609020204030204" pitchFamily="49" charset="0"/>
              </a:rPr>
              <a:t>or</a:t>
            </a:r>
            <a:r>
              <a:rPr lang="hu-HU" sz="1400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>
                <a:solidFill>
                  <a:srgbClr val="008000"/>
                </a:solidFill>
                <a:latin typeface="Consolas" panose="020B0609020204030204" pitchFamily="49" charset="0"/>
              </a:rPr>
              <a:t>there</a:t>
            </a:r>
            <a:r>
              <a:rPr lang="hu-HU" sz="1400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>
                <a:solidFill>
                  <a:srgbClr val="008000"/>
                </a:solidFill>
                <a:latin typeface="Consolas" panose="020B0609020204030204" pitchFamily="49" charset="0"/>
              </a:rPr>
              <a:t>was</a:t>
            </a:r>
            <a:r>
              <a:rPr lang="hu-HU" sz="1400" dirty="0">
                <a:solidFill>
                  <a:srgbClr val="008000"/>
                </a:solidFill>
                <a:latin typeface="Consolas" panose="020B0609020204030204" pitchFamily="49" charset="0"/>
              </a:rPr>
              <a:t> a </a:t>
            </a:r>
            <a:r>
              <a:rPr lang="hu-HU" sz="1400" dirty="0" err="1">
                <a:solidFill>
                  <a:srgbClr val="008000"/>
                </a:solidFill>
                <a:latin typeface="Consolas" panose="020B0609020204030204" pitchFamily="49" charset="0"/>
              </a:rPr>
              <a:t>compilation</a:t>
            </a:r>
            <a:r>
              <a:rPr lang="hu-HU" sz="1400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error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we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simply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copy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source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to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destination</a:t>
            </a:r>
            <a:endParaRPr lang="hu-HU" sz="1400" dirty="0" smtClean="0">
              <a:solidFill>
                <a:srgbClr val="008000"/>
              </a:solidFill>
              <a:latin typeface="Consolas" panose="020B0609020204030204" pitchFamily="49" charset="0"/>
            </a:endParaRPr>
          </a:p>
          <a:p>
            <a:r>
              <a:rPr lang="hu-HU" sz="1400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          //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If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we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don’t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do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this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in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our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script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but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attach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this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script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to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a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GameObject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(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with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a Camera)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the</a:t>
            </a:r>
            <a:endParaRPr lang="hu-HU" sz="1400" dirty="0" smtClean="0">
              <a:solidFill>
                <a:srgbClr val="008000"/>
              </a:solidFill>
              <a:latin typeface="Consolas" panose="020B0609020204030204" pitchFamily="49" charset="0"/>
            </a:endParaRPr>
          </a:p>
          <a:p>
            <a:r>
              <a:rPr lang="hu-HU" sz="1400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          // Camera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won’t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render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anything</a:t>
            </a:r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(source, destination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9013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My</a:t>
            </a:r>
            <a:r>
              <a:rPr lang="hu-HU" dirty="0" smtClean="0"/>
              <a:t> </a:t>
            </a:r>
            <a:r>
              <a:rPr lang="hu-HU" dirty="0" err="1" smtClean="0"/>
              <a:t>first</a:t>
            </a:r>
            <a:r>
              <a:rPr lang="hu-HU" dirty="0" smtClean="0"/>
              <a:t> post </a:t>
            </a:r>
            <a:r>
              <a:rPr lang="hu-HU" dirty="0" err="1" smtClean="0"/>
              <a:t>processing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r>
              <a:rPr lang="hu-HU" dirty="0" smtClean="0"/>
              <a:t> in </a:t>
            </a:r>
            <a:r>
              <a:rPr lang="hu-HU" dirty="0" err="1" smtClean="0"/>
              <a:t>Unity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Unity</a:t>
            </a:r>
            <a:r>
              <a:rPr lang="hu-HU" dirty="0" smtClean="0"/>
              <a:t> has a </a:t>
            </a:r>
            <a:r>
              <a:rPr lang="hu-HU" dirty="0" err="1" smtClean="0"/>
              <a:t>nice</a:t>
            </a:r>
            <a:r>
              <a:rPr lang="hu-HU" dirty="0" smtClean="0"/>
              <a:t> </a:t>
            </a:r>
            <a:r>
              <a:rPr lang="hu-HU" dirty="0" err="1" smtClean="0"/>
              <a:t>template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it</a:t>
            </a:r>
          </a:p>
          <a:p>
            <a:r>
              <a:rPr lang="hu-HU" dirty="0" err="1" smtClean="0"/>
              <a:t>Assets</a:t>
            </a:r>
            <a:r>
              <a:rPr lang="hu-HU" dirty="0" smtClean="0"/>
              <a:t> </a:t>
            </a:r>
            <a:r>
              <a:rPr lang="hu-HU" dirty="0" err="1" smtClean="0"/>
              <a:t>menu</a:t>
            </a:r>
            <a:r>
              <a:rPr lang="hu-HU" dirty="0" smtClean="0"/>
              <a:t> </a:t>
            </a:r>
            <a:r>
              <a:rPr lang="en-GB" dirty="0"/>
              <a:t>→ Create → </a:t>
            </a:r>
            <a:r>
              <a:rPr lang="en-GB" dirty="0" err="1"/>
              <a:t>Shader</a:t>
            </a:r>
            <a:r>
              <a:rPr lang="en-GB" dirty="0"/>
              <a:t> → </a:t>
            </a:r>
            <a:r>
              <a:rPr lang="hu-HU" dirty="0" smtClean="0"/>
              <a:t>Image </a:t>
            </a:r>
            <a:r>
              <a:rPr lang="hu-HU" dirty="0" err="1" smtClean="0"/>
              <a:t>Effect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hu-HU" dirty="0" smtClean="0"/>
          </a:p>
          <a:p>
            <a:pPr lvl="1"/>
            <a:r>
              <a:rPr lang="hu-HU" dirty="0" err="1" smtClean="0"/>
              <a:t>Call</a:t>
            </a:r>
            <a:r>
              <a:rPr lang="hu-HU" dirty="0" smtClean="0"/>
              <a:t> it </a:t>
            </a:r>
            <a:r>
              <a:rPr lang="hu-HU" dirty="0" err="1" smtClean="0"/>
              <a:t>e.g</a:t>
            </a:r>
            <a:r>
              <a:rPr lang="hu-HU" dirty="0" smtClean="0"/>
              <a:t>. </a:t>
            </a:r>
            <a:r>
              <a:rPr lang="hu-HU" dirty="0" err="1" smtClean="0"/>
              <a:t>DummyShader</a:t>
            </a:r>
            <a:endParaRPr lang="hu-HU" dirty="0" smtClean="0"/>
          </a:p>
          <a:p>
            <a:pPr lvl="1"/>
            <a:endParaRPr lang="hu-HU" dirty="0" smtClean="0"/>
          </a:p>
          <a:p>
            <a:pPr lvl="1"/>
            <a:endParaRPr lang="hu-HU" dirty="0"/>
          </a:p>
          <a:p>
            <a:pPr lvl="1"/>
            <a:endParaRPr lang="hu-HU" dirty="0" smtClean="0"/>
          </a:p>
          <a:p>
            <a:pPr lvl="1"/>
            <a:endParaRPr lang="hu-HU" dirty="0"/>
          </a:p>
          <a:p>
            <a:pPr lvl="1"/>
            <a:r>
              <a:rPr lang="hu-HU" dirty="0" err="1" smtClean="0"/>
              <a:t>Double</a:t>
            </a:r>
            <a:r>
              <a:rPr lang="hu-HU" dirty="0" smtClean="0"/>
              <a:t> </a:t>
            </a:r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shadersource</a:t>
            </a:r>
            <a:endParaRPr lang="hu-HU" dirty="0" smtClean="0"/>
          </a:p>
          <a:p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931" y="3263106"/>
            <a:ext cx="1895475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0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My</a:t>
            </a:r>
            <a:r>
              <a:rPr lang="hu-HU" dirty="0" smtClean="0"/>
              <a:t> </a:t>
            </a:r>
            <a:r>
              <a:rPr lang="hu-HU" dirty="0" err="1" smtClean="0"/>
              <a:t>first</a:t>
            </a:r>
            <a:r>
              <a:rPr lang="hu-HU" dirty="0" smtClean="0"/>
              <a:t> post </a:t>
            </a:r>
            <a:r>
              <a:rPr lang="hu-HU" dirty="0" err="1" smtClean="0"/>
              <a:t>processing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r>
              <a:rPr lang="hu-HU" dirty="0" smtClean="0"/>
              <a:t> in </a:t>
            </a:r>
            <a:r>
              <a:rPr lang="hu-HU" dirty="0" err="1" smtClean="0"/>
              <a:t>Unity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Try</a:t>
            </a:r>
            <a:r>
              <a:rPr lang="hu-HU" dirty="0" smtClean="0"/>
              <a:t> it!</a:t>
            </a:r>
          </a:p>
          <a:p>
            <a:pPr lvl="1"/>
            <a:r>
              <a:rPr lang="hu-HU" dirty="0" err="1" smtClean="0"/>
              <a:t>Attach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previous</a:t>
            </a:r>
            <a:r>
              <a:rPr lang="hu-HU" dirty="0" smtClean="0"/>
              <a:t> C# script (</a:t>
            </a:r>
            <a:r>
              <a:rPr lang="hu-HU" dirty="0" err="1" smtClean="0"/>
              <a:t>DummyPostEffect</a:t>
            </a:r>
            <a:r>
              <a:rPr lang="hu-HU" dirty="0" smtClean="0"/>
              <a:t>)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camera</a:t>
            </a:r>
          </a:p>
          <a:p>
            <a:pPr lvl="1"/>
            <a:r>
              <a:rPr lang="hu-HU" dirty="0" err="1" smtClean="0"/>
              <a:t>Drag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new</a:t>
            </a:r>
            <a:r>
              <a:rPr lang="hu-HU" dirty="0" smtClean="0"/>
              <a:t> </a:t>
            </a:r>
            <a:r>
              <a:rPr lang="hu-HU" dirty="0" err="1" smtClean="0"/>
              <a:t>Unity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r>
              <a:rPr lang="hu-HU" dirty="0" smtClean="0"/>
              <a:t> </a:t>
            </a:r>
            <a:r>
              <a:rPr lang="hu-HU" dirty="0" err="1" smtClean="0"/>
              <a:t>parameter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DummyPostEffect</a:t>
            </a:r>
            <a:endParaRPr lang="hu-HU" dirty="0" smtClean="0"/>
          </a:p>
          <a:p>
            <a:endParaRPr lang="en-US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293145"/>
            <a:ext cx="4572000" cy="2162175"/>
          </a:xfrm>
          <a:prstGeom prst="rect">
            <a:avLst/>
          </a:prstGeom>
        </p:spPr>
      </p:pic>
      <p:sp>
        <p:nvSpPr>
          <p:cNvPr id="6" name="Rectangle 6"/>
          <p:cNvSpPr/>
          <p:nvPr/>
        </p:nvSpPr>
        <p:spPr>
          <a:xfrm>
            <a:off x="6096000" y="4786077"/>
            <a:ext cx="4572000" cy="650981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931" y="3263106"/>
            <a:ext cx="1895475" cy="1476375"/>
          </a:xfrm>
          <a:prstGeom prst="rect">
            <a:avLst/>
          </a:prstGeom>
        </p:spPr>
      </p:pic>
      <p:cxnSp>
        <p:nvCxnSpPr>
          <p:cNvPr id="9" name="Straight Arrow Connector 4"/>
          <p:cNvCxnSpPr/>
          <p:nvPr/>
        </p:nvCxnSpPr>
        <p:spPr>
          <a:xfrm>
            <a:off x="3134139" y="4327136"/>
            <a:ext cx="4777409" cy="889495"/>
          </a:xfrm>
          <a:prstGeom prst="straightConnector1">
            <a:avLst/>
          </a:prstGeom>
          <a:ln w="635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6"/>
          <p:cNvSpPr/>
          <p:nvPr/>
        </p:nvSpPr>
        <p:spPr>
          <a:xfrm>
            <a:off x="2193234" y="3890337"/>
            <a:ext cx="1312172" cy="883098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771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My</a:t>
            </a:r>
            <a:r>
              <a:rPr lang="hu-HU" dirty="0" smtClean="0"/>
              <a:t> </a:t>
            </a:r>
            <a:r>
              <a:rPr lang="hu-HU" dirty="0" err="1" smtClean="0"/>
              <a:t>first</a:t>
            </a:r>
            <a:r>
              <a:rPr lang="hu-HU" dirty="0" smtClean="0"/>
              <a:t> post </a:t>
            </a:r>
            <a:r>
              <a:rPr lang="hu-HU" dirty="0" err="1" smtClean="0"/>
              <a:t>processing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r>
              <a:rPr lang="hu-HU" dirty="0" smtClean="0"/>
              <a:t> in </a:t>
            </a:r>
            <a:r>
              <a:rPr lang="hu-HU" dirty="0" err="1" smtClean="0"/>
              <a:t>Unity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Try</a:t>
            </a:r>
            <a:r>
              <a:rPr lang="hu-HU" dirty="0" smtClean="0"/>
              <a:t> it!</a:t>
            </a:r>
          </a:p>
          <a:p>
            <a:pPr lvl="1"/>
            <a:r>
              <a:rPr lang="hu-HU" dirty="0" err="1" smtClean="0"/>
              <a:t>Attach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previous</a:t>
            </a:r>
            <a:r>
              <a:rPr lang="hu-HU" dirty="0" smtClean="0"/>
              <a:t> C# script (</a:t>
            </a:r>
            <a:r>
              <a:rPr lang="hu-HU" dirty="0" err="1" smtClean="0"/>
              <a:t>DummyPostEffect</a:t>
            </a:r>
            <a:r>
              <a:rPr lang="hu-HU" dirty="0" smtClean="0"/>
              <a:t>)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camera</a:t>
            </a:r>
          </a:p>
          <a:p>
            <a:pPr lvl="1"/>
            <a:r>
              <a:rPr lang="hu-HU" dirty="0" err="1" smtClean="0"/>
              <a:t>Drag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new</a:t>
            </a:r>
            <a:r>
              <a:rPr lang="hu-HU" dirty="0" smtClean="0"/>
              <a:t> </a:t>
            </a:r>
            <a:r>
              <a:rPr lang="hu-HU" dirty="0" err="1" smtClean="0"/>
              <a:t>Unity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r>
              <a:rPr lang="hu-HU" dirty="0" smtClean="0"/>
              <a:t> </a:t>
            </a:r>
            <a:r>
              <a:rPr lang="hu-HU" dirty="0" err="1" smtClean="0"/>
              <a:t>parameter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DummyPostEffect</a:t>
            </a:r>
            <a:endParaRPr lang="hu-HU" dirty="0" smtClean="0"/>
          </a:p>
          <a:p>
            <a:pPr lvl="1"/>
            <a:endParaRPr lang="hu-HU" dirty="0"/>
          </a:p>
          <a:p>
            <a:pPr lvl="1"/>
            <a:r>
              <a:rPr lang="hu-HU" dirty="0" err="1" smtClean="0"/>
              <a:t>Colors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inverted</a:t>
            </a:r>
            <a:r>
              <a:rPr lang="hu-HU" dirty="0" smtClean="0"/>
              <a:t>!</a:t>
            </a:r>
          </a:p>
          <a:p>
            <a:pPr lvl="2"/>
            <a:r>
              <a:rPr lang="hu-HU" dirty="0" err="1" smtClean="0"/>
              <a:t>This</a:t>
            </a:r>
            <a:r>
              <a:rPr lang="hu-HU" dirty="0" smtClean="0"/>
              <a:t> is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default</a:t>
            </a:r>
            <a:r>
              <a:rPr lang="hu-HU" dirty="0" smtClean="0"/>
              <a:t> </a:t>
            </a:r>
            <a:r>
              <a:rPr lang="hu-HU" dirty="0" err="1" smtClean="0"/>
              <a:t>behaviour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</a:p>
          <a:p>
            <a:pPr marL="914400" lvl="2" indent="0">
              <a:buNone/>
            </a:pPr>
            <a:r>
              <a:rPr lang="hu-HU" dirty="0"/>
              <a:t> </a:t>
            </a:r>
            <a:r>
              <a:rPr lang="hu-HU" dirty="0" smtClean="0"/>
              <a:t>   </a:t>
            </a:r>
            <a:r>
              <a:rPr lang="hu-HU" dirty="0" err="1" smtClean="0"/>
              <a:t>template</a:t>
            </a:r>
            <a:endParaRPr lang="hu-HU" dirty="0" smtClean="0"/>
          </a:p>
          <a:p>
            <a:pPr lvl="1"/>
            <a:r>
              <a:rPr lang="hu-HU" dirty="0" err="1" smtClean="0"/>
              <a:t>Let’s</a:t>
            </a:r>
            <a:r>
              <a:rPr lang="hu-HU" dirty="0" smtClean="0"/>
              <a:t> </a:t>
            </a:r>
            <a:r>
              <a:rPr lang="hu-HU" dirty="0" err="1" smtClean="0"/>
              <a:t>have</a:t>
            </a:r>
            <a:r>
              <a:rPr lang="hu-HU" dirty="0" smtClean="0"/>
              <a:t> a </a:t>
            </a:r>
            <a:r>
              <a:rPr lang="hu-HU" dirty="0" err="1" smtClean="0"/>
              <a:t>look</a:t>
            </a:r>
            <a:r>
              <a:rPr lang="hu-HU" dirty="0" smtClean="0"/>
              <a:t> </a:t>
            </a:r>
            <a:r>
              <a:rPr lang="hu-HU" dirty="0" err="1" smtClean="0"/>
              <a:t>at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hu-HU" dirty="0" smtClean="0"/>
          </a:p>
          <a:p>
            <a:endParaRPr lang="en-US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4192" y="3493399"/>
            <a:ext cx="4232614" cy="268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7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My</a:t>
            </a:r>
            <a:r>
              <a:rPr lang="hu-HU" dirty="0"/>
              <a:t> </a:t>
            </a:r>
            <a:r>
              <a:rPr lang="hu-HU" dirty="0" err="1"/>
              <a:t>first</a:t>
            </a:r>
            <a:r>
              <a:rPr lang="hu-HU" dirty="0"/>
              <a:t> post </a:t>
            </a:r>
            <a:r>
              <a:rPr lang="hu-HU" dirty="0" err="1"/>
              <a:t>processing</a:t>
            </a:r>
            <a:r>
              <a:rPr lang="hu-HU" dirty="0"/>
              <a:t> </a:t>
            </a:r>
            <a:r>
              <a:rPr lang="hu-HU" dirty="0" err="1"/>
              <a:t>shader</a:t>
            </a:r>
            <a:r>
              <a:rPr lang="hu-HU" dirty="0"/>
              <a:t> in </a:t>
            </a:r>
            <a:r>
              <a:rPr lang="hu-HU" dirty="0" err="1"/>
              <a:t>Unity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838199" y="1809922"/>
            <a:ext cx="752060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"Hidden/</a:t>
            </a:r>
            <a:r>
              <a:rPr lang="en-US" dirty="0" err="1">
                <a:solidFill>
                  <a:srgbClr val="A31515"/>
                </a:solidFill>
                <a:latin typeface="Consolas" panose="020B0609020204030204" pitchFamily="49" charset="0"/>
              </a:rPr>
              <a:t>DummyShader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Properties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_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"Texture"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2D) = 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"white"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{}</a:t>
            </a: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SubShader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     </a:t>
            </a:r>
            <a:r>
              <a:rPr lang="en-US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dirty="0">
                <a:solidFill>
                  <a:srgbClr val="008000"/>
                </a:solidFill>
                <a:latin typeface="Consolas" panose="020B0609020204030204" pitchFamily="49" charset="0"/>
              </a:rPr>
              <a:t>No culling or depth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Cull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Off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ZWrite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Off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ZTest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Always</a:t>
            </a:r>
          </a:p>
          <a:p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Pass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</a:t>
            </a:r>
            <a:r>
              <a:rPr lang="en-US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</a:t>
            </a:r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...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909930" y="2011318"/>
            <a:ext cx="2961861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4"/>
          <p:cNvCxnSpPr/>
          <p:nvPr/>
        </p:nvCxnSpPr>
        <p:spPr>
          <a:xfrm>
            <a:off x="6549887" y="3094683"/>
            <a:ext cx="1321904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8"/>
          <p:cNvSpPr txBox="1"/>
          <p:nvPr/>
        </p:nvSpPr>
        <p:spPr>
          <a:xfrm>
            <a:off x="8012292" y="1826652"/>
            <a:ext cx="2910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See</a:t>
            </a:r>
            <a:r>
              <a:rPr lang="hu-HU" dirty="0" smtClean="0"/>
              <a:t> </a:t>
            </a:r>
            <a:r>
              <a:rPr lang="hu-HU" dirty="0" err="1" smtClean="0"/>
              <a:t>first</a:t>
            </a:r>
            <a:r>
              <a:rPr lang="hu-HU" dirty="0" smtClean="0"/>
              <a:t> </a:t>
            </a:r>
            <a:r>
              <a:rPr lang="hu-HU" dirty="0" err="1" smtClean="0"/>
              <a:t>practical</a:t>
            </a:r>
            <a:endParaRPr lang="en-GB" dirty="0"/>
          </a:p>
        </p:txBody>
      </p:sp>
      <p:sp>
        <p:nvSpPr>
          <p:cNvPr id="12" name="TextBox 8"/>
          <p:cNvSpPr txBox="1"/>
          <p:nvPr/>
        </p:nvSpPr>
        <p:spPr>
          <a:xfrm>
            <a:off x="8012292" y="2850382"/>
            <a:ext cx="3745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Graphics.Blit</a:t>
            </a:r>
            <a:r>
              <a:rPr lang="hu-HU" dirty="0" smtClean="0"/>
              <a:t>(</a:t>
            </a:r>
            <a:r>
              <a:rPr lang="hu-HU" b="1" dirty="0" err="1" smtClean="0"/>
              <a:t>source</a:t>
            </a:r>
            <a:r>
              <a:rPr lang="hu-HU" dirty="0" smtClean="0"/>
              <a:t>, ...) </a:t>
            </a:r>
            <a:r>
              <a:rPr lang="hu-HU" dirty="0" err="1" smtClean="0"/>
              <a:t>binds</a:t>
            </a:r>
            <a:r>
              <a:rPr lang="hu-HU" dirty="0" smtClean="0"/>
              <a:t> </a:t>
            </a:r>
            <a:r>
              <a:rPr lang="hu-HU" b="1" dirty="0" err="1" smtClean="0"/>
              <a:t>source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this</a:t>
            </a:r>
            <a:r>
              <a:rPr lang="hu-HU" dirty="0" smtClean="0"/>
              <a:t> </a:t>
            </a:r>
            <a:r>
              <a:rPr lang="hu-HU" dirty="0" err="1" smtClean="0"/>
              <a:t>parameter</a:t>
            </a:r>
            <a:r>
              <a:rPr lang="hu-HU" dirty="0" smtClean="0"/>
              <a:t>.</a:t>
            </a:r>
            <a:endParaRPr lang="en-GB" dirty="0"/>
          </a:p>
        </p:txBody>
      </p:sp>
      <p:cxnSp>
        <p:nvCxnSpPr>
          <p:cNvPr id="8" name="Straight Arrow Connector 4"/>
          <p:cNvCxnSpPr/>
          <p:nvPr/>
        </p:nvCxnSpPr>
        <p:spPr>
          <a:xfrm>
            <a:off x="5923722" y="4479535"/>
            <a:ext cx="1948069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8"/>
          <p:cNvSpPr txBox="1"/>
          <p:nvPr/>
        </p:nvSpPr>
        <p:spPr>
          <a:xfrm>
            <a:off x="8012292" y="3773259"/>
            <a:ext cx="37456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full-screen</a:t>
            </a:r>
            <a:r>
              <a:rPr lang="hu-HU" dirty="0" smtClean="0"/>
              <a:t> </a:t>
            </a:r>
            <a:r>
              <a:rPr lang="hu-HU" dirty="0" err="1" smtClean="0"/>
              <a:t>quad</a:t>
            </a:r>
            <a:r>
              <a:rPr lang="hu-HU" dirty="0" smtClean="0"/>
              <a:t> </a:t>
            </a:r>
            <a:r>
              <a:rPr lang="hu-HU" dirty="0" err="1" smtClean="0"/>
              <a:t>rendering</a:t>
            </a:r>
            <a:r>
              <a:rPr lang="hu-HU" dirty="0" smtClean="0"/>
              <a:t> </a:t>
            </a:r>
            <a:r>
              <a:rPr lang="hu-HU" dirty="0" err="1" smtClean="0"/>
              <a:t>exactly</a:t>
            </a:r>
            <a:r>
              <a:rPr lang="hu-HU" dirty="0" smtClean="0"/>
              <a:t> </a:t>
            </a:r>
            <a:r>
              <a:rPr lang="hu-HU" dirty="0" err="1" smtClean="0"/>
              <a:t>one</a:t>
            </a:r>
            <a:r>
              <a:rPr lang="hu-HU" dirty="0" smtClean="0"/>
              <a:t> </a:t>
            </a:r>
            <a:r>
              <a:rPr lang="hu-HU" dirty="0" err="1" smtClean="0"/>
              <a:t>fragment</a:t>
            </a:r>
            <a:r>
              <a:rPr lang="hu-HU" dirty="0" smtClean="0"/>
              <a:t> is </a:t>
            </a:r>
            <a:r>
              <a:rPr lang="hu-HU" dirty="0" err="1" smtClean="0"/>
              <a:t>generated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each</a:t>
            </a:r>
            <a:r>
              <a:rPr lang="hu-HU" dirty="0" smtClean="0"/>
              <a:t> pixel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b="1" dirty="0" err="1" smtClean="0"/>
              <a:t>destination</a:t>
            </a:r>
            <a:r>
              <a:rPr lang="hu-HU" dirty="0" smtClean="0"/>
              <a:t> </a:t>
            </a:r>
            <a:r>
              <a:rPr lang="hu-HU" dirty="0" err="1" smtClean="0"/>
              <a:t>texture</a:t>
            </a:r>
            <a:r>
              <a:rPr lang="hu-HU" dirty="0" smtClean="0"/>
              <a:t> in </a:t>
            </a:r>
            <a:r>
              <a:rPr lang="hu-HU" dirty="0" err="1" smtClean="0"/>
              <a:t>Graphics.Blit</a:t>
            </a:r>
            <a:r>
              <a:rPr lang="hu-HU" dirty="0" smtClean="0"/>
              <a:t>(</a:t>
            </a:r>
            <a:r>
              <a:rPr lang="hu-HU" dirty="0" err="1" smtClean="0"/>
              <a:t>source</a:t>
            </a:r>
            <a:r>
              <a:rPr lang="hu-HU" dirty="0" smtClean="0"/>
              <a:t>, </a:t>
            </a:r>
            <a:r>
              <a:rPr lang="hu-HU" b="1" dirty="0" err="1" smtClean="0"/>
              <a:t>destination</a:t>
            </a:r>
            <a:r>
              <a:rPr lang="hu-HU" dirty="0" smtClean="0"/>
              <a:t>).</a:t>
            </a:r>
          </a:p>
          <a:p>
            <a:pPr algn="just"/>
            <a:endParaRPr lang="hu-HU" dirty="0" smtClean="0"/>
          </a:p>
          <a:p>
            <a:pPr algn="just"/>
            <a:r>
              <a:rPr lang="hu-HU" dirty="0" smtClean="0"/>
              <a:t>We </a:t>
            </a:r>
            <a:r>
              <a:rPr lang="hu-HU" dirty="0" err="1" smtClean="0"/>
              <a:t>want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make</a:t>
            </a:r>
            <a:r>
              <a:rPr lang="hu-HU" dirty="0" smtClean="0"/>
              <a:t> </a:t>
            </a:r>
            <a:r>
              <a:rPr lang="hu-HU" dirty="0" err="1" smtClean="0"/>
              <a:t>sure</a:t>
            </a:r>
            <a:r>
              <a:rPr lang="hu-HU" dirty="0" smtClean="0"/>
              <a:t> </a:t>
            </a:r>
            <a:r>
              <a:rPr lang="hu-HU" dirty="0" err="1" smtClean="0"/>
              <a:t>that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full-screen</a:t>
            </a:r>
            <a:r>
              <a:rPr lang="hu-HU" dirty="0" smtClean="0"/>
              <a:t> </a:t>
            </a:r>
            <a:r>
              <a:rPr lang="hu-HU" dirty="0" err="1" smtClean="0"/>
              <a:t>quad</a:t>
            </a:r>
            <a:r>
              <a:rPr lang="hu-HU" dirty="0" smtClean="0"/>
              <a:t> </a:t>
            </a:r>
            <a:r>
              <a:rPr lang="hu-HU" dirty="0" err="1" smtClean="0"/>
              <a:t>survives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triangle</a:t>
            </a:r>
            <a:r>
              <a:rPr lang="hu-HU" dirty="0" smtClean="0"/>
              <a:t> </a:t>
            </a:r>
            <a:r>
              <a:rPr lang="hu-HU" dirty="0" err="1" smtClean="0"/>
              <a:t>culling</a:t>
            </a:r>
            <a:r>
              <a:rPr lang="hu-HU" dirty="0" smtClean="0"/>
              <a:t> and </a:t>
            </a:r>
            <a:r>
              <a:rPr lang="hu-HU" dirty="0" err="1" smtClean="0"/>
              <a:t>all</a:t>
            </a:r>
            <a:r>
              <a:rPr lang="hu-HU" dirty="0" smtClean="0"/>
              <a:t> </a:t>
            </a:r>
            <a:r>
              <a:rPr lang="hu-HU" dirty="0" err="1" smtClean="0"/>
              <a:t>fragments</a:t>
            </a:r>
            <a:r>
              <a:rPr lang="hu-HU" dirty="0" smtClean="0"/>
              <a:t> </a:t>
            </a:r>
            <a:r>
              <a:rPr lang="hu-HU" dirty="0" err="1" smtClean="0"/>
              <a:t>survive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depth</a:t>
            </a:r>
            <a:r>
              <a:rPr lang="hu-HU" dirty="0" smtClean="0"/>
              <a:t> test (Z-test), </a:t>
            </a:r>
            <a:r>
              <a:rPr lang="hu-HU" dirty="0" err="1" smtClean="0"/>
              <a:t>so</a:t>
            </a:r>
            <a:r>
              <a:rPr lang="hu-HU" dirty="0" smtClean="0"/>
              <a:t> we </a:t>
            </a:r>
            <a:r>
              <a:rPr lang="hu-HU" dirty="0" err="1" smtClean="0"/>
              <a:t>disable</a:t>
            </a:r>
            <a:r>
              <a:rPr lang="hu-HU" dirty="0" smtClean="0"/>
              <a:t> </a:t>
            </a:r>
            <a:r>
              <a:rPr lang="hu-HU" dirty="0" err="1" smtClean="0"/>
              <a:t>triangle</a:t>
            </a:r>
            <a:r>
              <a:rPr lang="hu-HU" dirty="0" smtClean="0"/>
              <a:t> </a:t>
            </a:r>
            <a:r>
              <a:rPr lang="hu-HU" dirty="0" err="1" smtClean="0"/>
              <a:t>culling</a:t>
            </a:r>
            <a:r>
              <a:rPr lang="hu-HU" dirty="0" smtClean="0"/>
              <a:t> and Z-test.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6835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My</a:t>
            </a:r>
            <a:r>
              <a:rPr lang="hu-HU" dirty="0"/>
              <a:t> </a:t>
            </a:r>
            <a:r>
              <a:rPr lang="hu-HU" dirty="0" err="1"/>
              <a:t>first</a:t>
            </a:r>
            <a:r>
              <a:rPr lang="hu-HU" dirty="0"/>
              <a:t> post </a:t>
            </a:r>
            <a:r>
              <a:rPr lang="hu-HU" dirty="0" err="1"/>
              <a:t>processing</a:t>
            </a:r>
            <a:r>
              <a:rPr lang="hu-HU" dirty="0"/>
              <a:t> </a:t>
            </a:r>
            <a:r>
              <a:rPr lang="hu-HU" dirty="0" err="1"/>
              <a:t>shader</a:t>
            </a:r>
            <a:r>
              <a:rPr lang="hu-HU" dirty="0"/>
              <a:t> in </a:t>
            </a:r>
            <a:r>
              <a:rPr lang="hu-HU" dirty="0" err="1"/>
              <a:t>Unity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838199" y="1809922"/>
            <a:ext cx="752060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Pass</a:t>
            </a:r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CGPROGRAM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808080"/>
                </a:solidFill>
                <a:latin typeface="Consolas" panose="020B0609020204030204" pitchFamily="49" charset="0"/>
              </a:rPr>
              <a:t>         </a:t>
            </a:r>
            <a:r>
              <a:rPr lang="en-US" dirty="0" smtClean="0">
                <a:solidFill>
                  <a:srgbClr val="808080"/>
                </a:solidFill>
                <a:latin typeface="Consolas" panose="020B0609020204030204" pitchFamily="49" charset="0"/>
              </a:rPr>
              <a:t>#</a:t>
            </a:r>
            <a:r>
              <a:rPr lang="en-US" dirty="0">
                <a:solidFill>
                  <a:srgbClr val="808080"/>
                </a:solidFill>
                <a:latin typeface="Consolas" panose="020B0609020204030204" pitchFamily="49" charset="0"/>
              </a:rPr>
              <a:t>pragma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vertex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vert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808080"/>
                </a:solidFill>
                <a:latin typeface="Consolas" panose="020B0609020204030204" pitchFamily="49" charset="0"/>
              </a:rPr>
              <a:t>         </a:t>
            </a:r>
            <a:r>
              <a:rPr lang="en-US" dirty="0" smtClean="0">
                <a:solidFill>
                  <a:srgbClr val="808080"/>
                </a:solidFill>
                <a:latin typeface="Consolas" panose="020B0609020204030204" pitchFamily="49" charset="0"/>
              </a:rPr>
              <a:t>#</a:t>
            </a:r>
            <a:r>
              <a:rPr lang="en-US" dirty="0">
                <a:solidFill>
                  <a:srgbClr val="808080"/>
                </a:solidFill>
                <a:latin typeface="Consolas" panose="020B0609020204030204" pitchFamily="49" charset="0"/>
              </a:rPr>
              <a:t>pragma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fragment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frag</a:t>
            </a:r>
          </a:p>
          <a:p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808080"/>
                </a:solidFill>
                <a:latin typeface="Consolas" panose="020B0609020204030204" pitchFamily="49" charset="0"/>
              </a:rPr>
              <a:t>         </a:t>
            </a:r>
            <a:r>
              <a:rPr lang="en-US" dirty="0" smtClean="0">
                <a:solidFill>
                  <a:srgbClr val="808080"/>
                </a:solidFill>
                <a:latin typeface="Consolas" panose="020B0609020204030204" pitchFamily="49" charset="0"/>
              </a:rPr>
              <a:t>#</a:t>
            </a:r>
            <a:r>
              <a:rPr lang="en-US" dirty="0">
                <a:solidFill>
                  <a:srgbClr val="808080"/>
                </a:solidFill>
                <a:latin typeface="Consolas" panose="020B0609020204030204" pitchFamily="49" charset="0"/>
              </a:rPr>
              <a:t>include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dirty="0" err="1">
                <a:solidFill>
                  <a:srgbClr val="A31515"/>
                </a:solidFill>
                <a:latin typeface="Consolas" panose="020B0609020204030204" pitchFamily="49" charset="0"/>
              </a:rPr>
              <a:t>UnityCG.cginc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      </a:t>
            </a:r>
            <a:r>
              <a:rPr lang="en-US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struct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appdata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      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vertex : POSITION;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      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float2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uv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: TEXCOORD0;</a:t>
            </a: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};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      </a:t>
            </a:r>
            <a:r>
              <a:rPr lang="en-US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struct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v2f</a:t>
            </a: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      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float2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uv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: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TEXCOORD0;</a:t>
            </a:r>
            <a:endParaRPr lang="hu-HU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vertex : SV_POSITION;</a:t>
            </a: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};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sp>
        <p:nvSpPr>
          <p:cNvPr id="6" name="TextBox 8"/>
          <p:cNvSpPr txBox="1"/>
          <p:nvPr/>
        </p:nvSpPr>
        <p:spPr>
          <a:xfrm>
            <a:off x="6809658" y="3168435"/>
            <a:ext cx="29108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See</a:t>
            </a:r>
            <a:r>
              <a:rPr lang="hu-HU" dirty="0" smtClean="0"/>
              <a:t> </a:t>
            </a:r>
            <a:r>
              <a:rPr lang="hu-HU" dirty="0" err="1" smtClean="0"/>
              <a:t>first</a:t>
            </a:r>
            <a:r>
              <a:rPr lang="hu-HU" dirty="0" smtClean="0"/>
              <a:t> </a:t>
            </a:r>
            <a:r>
              <a:rPr lang="hu-HU" dirty="0" err="1" smtClean="0"/>
              <a:t>practical</a:t>
            </a:r>
            <a:r>
              <a:rPr lang="hu-HU" dirty="0" smtClean="0"/>
              <a:t>: we </a:t>
            </a:r>
            <a:r>
              <a:rPr lang="hu-HU" dirty="0" err="1" smtClean="0"/>
              <a:t>define</a:t>
            </a:r>
            <a:r>
              <a:rPr lang="hu-HU" dirty="0" smtClean="0"/>
              <a:t> </a:t>
            </a:r>
            <a:r>
              <a:rPr lang="hu-HU" dirty="0" err="1" smtClean="0"/>
              <a:t>which</a:t>
            </a:r>
            <a:r>
              <a:rPr lang="hu-HU" dirty="0" smtClean="0"/>
              <a:t> </a:t>
            </a:r>
            <a:r>
              <a:rPr lang="hu-HU" dirty="0" err="1" smtClean="0"/>
              <a:t>vertex</a:t>
            </a:r>
            <a:r>
              <a:rPr lang="hu-HU" dirty="0" smtClean="0"/>
              <a:t> and </a:t>
            </a:r>
            <a:r>
              <a:rPr lang="hu-HU" dirty="0" err="1" smtClean="0"/>
              <a:t>fragment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r>
              <a:rPr lang="hu-HU" dirty="0" smtClean="0"/>
              <a:t> </a:t>
            </a:r>
            <a:r>
              <a:rPr lang="hu-HU" dirty="0" err="1" smtClean="0"/>
              <a:t>programs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use</a:t>
            </a:r>
            <a:r>
              <a:rPr lang="hu-HU" dirty="0" smtClean="0"/>
              <a:t> and we </a:t>
            </a:r>
            <a:r>
              <a:rPr lang="hu-HU" dirty="0" err="1" smtClean="0"/>
              <a:t>define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input/output </a:t>
            </a:r>
            <a:r>
              <a:rPr lang="hu-HU" dirty="0" err="1" smtClean="0"/>
              <a:t>data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vertex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r>
              <a:rPr lang="hu-HU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367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My</a:t>
            </a:r>
            <a:r>
              <a:rPr lang="hu-HU" dirty="0"/>
              <a:t> </a:t>
            </a:r>
            <a:r>
              <a:rPr lang="hu-HU" dirty="0" err="1"/>
              <a:t>first</a:t>
            </a:r>
            <a:r>
              <a:rPr lang="hu-HU" dirty="0"/>
              <a:t> post </a:t>
            </a:r>
            <a:r>
              <a:rPr lang="hu-HU" dirty="0" err="1"/>
              <a:t>processing</a:t>
            </a:r>
            <a:r>
              <a:rPr lang="hu-HU" dirty="0"/>
              <a:t> </a:t>
            </a:r>
            <a:r>
              <a:rPr lang="hu-HU" dirty="0" err="1"/>
              <a:t>shader</a:t>
            </a:r>
            <a:r>
              <a:rPr lang="hu-HU" dirty="0"/>
              <a:t> in </a:t>
            </a:r>
            <a:r>
              <a:rPr lang="hu-HU" dirty="0" err="1"/>
              <a:t>Unity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838199" y="1809922"/>
            <a:ext cx="1051560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v2f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vert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appdata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v)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v2f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o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endParaRPr lang="hu-HU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dirty="0" err="1">
                <a:solidFill>
                  <a:srgbClr val="008000"/>
                </a:solidFill>
                <a:latin typeface="Consolas" panose="020B0609020204030204" pitchFamily="49" charset="0"/>
              </a:rPr>
              <a:t>could</a:t>
            </a:r>
            <a:r>
              <a:rPr lang="hu-HU" dirty="0">
                <a:solidFill>
                  <a:srgbClr val="008000"/>
                </a:solidFill>
                <a:latin typeface="Consolas" panose="020B0609020204030204" pitchFamily="49" charset="0"/>
              </a:rPr>
              <a:t> be </a:t>
            </a:r>
            <a:r>
              <a:rPr lang="hu-HU" dirty="0" err="1">
                <a:solidFill>
                  <a:srgbClr val="008000"/>
                </a:solidFill>
                <a:latin typeface="Consolas" panose="020B0609020204030204" pitchFamily="49" charset="0"/>
              </a:rPr>
              <a:t>o.vertex</a:t>
            </a:r>
            <a:r>
              <a:rPr lang="hu-HU" dirty="0">
                <a:solidFill>
                  <a:srgbClr val="008000"/>
                </a:solidFill>
                <a:latin typeface="Consolas" panose="020B0609020204030204" pitchFamily="49" charset="0"/>
              </a:rPr>
              <a:t> = </a:t>
            </a:r>
            <a:r>
              <a:rPr lang="hu-HU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v.vertex</a:t>
            </a:r>
            <a:endParaRPr lang="hu-HU" dirty="0" smtClean="0">
              <a:solidFill>
                <a:srgbClr val="008000"/>
              </a:solidFill>
              <a:latin typeface="Consolas" panose="020B0609020204030204" pitchFamily="49" charset="0"/>
            </a:endParaRPr>
          </a:p>
          <a:p>
            <a:r>
              <a:rPr lang="hu-HU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 // (</a:t>
            </a:r>
            <a:r>
              <a:rPr lang="hu-HU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recall</a:t>
            </a:r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: </a:t>
            </a:r>
            <a:r>
              <a:rPr lang="hu-HU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Graphics.Blit</a:t>
            </a:r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dirty="0" err="1">
                <a:solidFill>
                  <a:srgbClr val="008000"/>
                </a:solidFill>
                <a:latin typeface="Consolas" panose="020B0609020204030204" pitchFamily="49" charset="0"/>
              </a:rPr>
              <a:t>sets</a:t>
            </a:r>
            <a:r>
              <a:rPr lang="hu-HU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dirty="0" err="1">
                <a:solidFill>
                  <a:srgbClr val="008000"/>
                </a:solidFill>
                <a:latin typeface="Consolas" panose="020B0609020204030204" pitchFamily="49" charset="0"/>
              </a:rPr>
              <a:t>all</a:t>
            </a:r>
            <a:r>
              <a:rPr lang="hu-HU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dirty="0" err="1">
                <a:solidFill>
                  <a:srgbClr val="008000"/>
                </a:solidFill>
                <a:latin typeface="Consolas" panose="020B0609020204030204" pitchFamily="49" charset="0"/>
              </a:rPr>
              <a:t>matrices</a:t>
            </a:r>
            <a:r>
              <a:rPr lang="hu-HU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dirty="0" err="1">
                <a:solidFill>
                  <a:srgbClr val="008000"/>
                </a:solidFill>
                <a:latin typeface="Consolas" panose="020B0609020204030204" pitchFamily="49" charset="0"/>
              </a:rPr>
              <a:t>to</a:t>
            </a:r>
            <a:r>
              <a:rPr lang="hu-HU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dirty="0" err="1">
                <a:solidFill>
                  <a:srgbClr val="008000"/>
                </a:solidFill>
                <a:latin typeface="Consolas" panose="020B0609020204030204" pitchFamily="49" charset="0"/>
              </a:rPr>
              <a:t>the</a:t>
            </a:r>
            <a:r>
              <a:rPr lang="hu-HU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identity</a:t>
            </a:r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)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o.vertex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UnityObjectToClipPos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v.vertex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o.uv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v.uv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o;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sp>
        <p:nvSpPr>
          <p:cNvPr id="5" name="Tartalom helye 2"/>
          <p:cNvSpPr>
            <a:spLocks noGrp="1"/>
          </p:cNvSpPr>
          <p:nvPr>
            <p:ph idx="1"/>
          </p:nvPr>
        </p:nvSpPr>
        <p:spPr>
          <a:xfrm>
            <a:off x="838199" y="4514479"/>
            <a:ext cx="10515600" cy="2101920"/>
          </a:xfrm>
        </p:spPr>
        <p:txBody>
          <a:bodyPr/>
          <a:lstStyle/>
          <a:p>
            <a:r>
              <a:rPr lang="hu-HU" dirty="0" err="1" smtClean="0"/>
              <a:t>Pass-through</a:t>
            </a:r>
            <a:r>
              <a:rPr lang="hu-HU" dirty="0" smtClean="0"/>
              <a:t> </a:t>
            </a:r>
            <a:r>
              <a:rPr lang="hu-HU" dirty="0" err="1" smtClean="0"/>
              <a:t>vertex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hu-HU" dirty="0"/>
          </a:p>
          <a:p>
            <a:r>
              <a:rPr lang="hu-HU" dirty="0" smtClean="0"/>
              <a:t>Output </a:t>
            </a:r>
            <a:r>
              <a:rPr lang="hu-HU" dirty="0" err="1" smtClean="0"/>
              <a:t>vertex</a:t>
            </a:r>
            <a:r>
              <a:rPr lang="hu-HU" dirty="0" smtClean="0"/>
              <a:t> and UV </a:t>
            </a:r>
            <a:r>
              <a:rPr lang="hu-HU" dirty="0" err="1" smtClean="0"/>
              <a:t>coordinates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same</a:t>
            </a:r>
            <a:r>
              <a:rPr lang="hu-HU" dirty="0" smtClean="0"/>
              <a:t> </a:t>
            </a:r>
            <a:r>
              <a:rPr lang="hu-HU" dirty="0" err="1" smtClean="0"/>
              <a:t>as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input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53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My</a:t>
            </a:r>
            <a:r>
              <a:rPr lang="hu-HU" dirty="0"/>
              <a:t> </a:t>
            </a:r>
            <a:r>
              <a:rPr lang="hu-HU" dirty="0" err="1"/>
              <a:t>first</a:t>
            </a:r>
            <a:r>
              <a:rPr lang="hu-HU" dirty="0"/>
              <a:t> post </a:t>
            </a:r>
            <a:r>
              <a:rPr lang="hu-HU" dirty="0" err="1"/>
              <a:t>processing</a:t>
            </a:r>
            <a:r>
              <a:rPr lang="hu-HU" dirty="0"/>
              <a:t> </a:t>
            </a:r>
            <a:r>
              <a:rPr lang="hu-HU" dirty="0" err="1"/>
              <a:t>shader</a:t>
            </a:r>
            <a:r>
              <a:rPr lang="hu-HU" dirty="0"/>
              <a:t> in </a:t>
            </a:r>
            <a:r>
              <a:rPr lang="hu-HU" dirty="0" err="1"/>
              <a:t>Unity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4621695"/>
            <a:ext cx="10515600" cy="1878496"/>
          </a:xfrm>
        </p:spPr>
        <p:txBody>
          <a:bodyPr>
            <a:normAutofit fontScale="92500" lnSpcReduction="10000"/>
          </a:bodyPr>
          <a:lstStyle/>
          <a:p>
            <a:r>
              <a:rPr lang="hu-HU" dirty="0" smtClean="0"/>
              <a:t>The </a:t>
            </a:r>
            <a:r>
              <a:rPr lang="hu-HU" dirty="0" err="1" smtClean="0"/>
              <a:t>actual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r>
              <a:rPr lang="hu-HU" dirty="0" smtClean="0"/>
              <a:t> (image </a:t>
            </a:r>
            <a:r>
              <a:rPr lang="hu-HU" dirty="0" err="1" smtClean="0"/>
              <a:t>processing</a:t>
            </a:r>
            <a:r>
              <a:rPr lang="hu-HU" dirty="0" smtClean="0"/>
              <a:t>) is </a:t>
            </a:r>
            <a:r>
              <a:rPr lang="hu-HU" dirty="0" err="1" smtClean="0"/>
              <a:t>implemented</a:t>
            </a:r>
            <a:r>
              <a:rPr lang="hu-HU" dirty="0" smtClean="0"/>
              <a:t> in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fragment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hu-HU" dirty="0" smtClean="0"/>
          </a:p>
          <a:p>
            <a:pPr lvl="1"/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this</a:t>
            </a:r>
            <a:r>
              <a:rPr lang="hu-HU" dirty="0" smtClean="0"/>
              <a:t> </a:t>
            </a:r>
            <a:r>
              <a:rPr lang="hu-HU" dirty="0" err="1" smtClean="0"/>
              <a:t>template</a:t>
            </a:r>
            <a:r>
              <a:rPr lang="hu-HU" dirty="0" smtClean="0"/>
              <a:t> it is a </a:t>
            </a:r>
            <a:r>
              <a:rPr lang="hu-HU" dirty="0" err="1" smtClean="0"/>
              <a:t>simple</a:t>
            </a:r>
            <a:r>
              <a:rPr lang="hu-HU" dirty="0" smtClean="0"/>
              <a:t> </a:t>
            </a:r>
            <a:r>
              <a:rPr lang="hu-HU" dirty="0" err="1" smtClean="0"/>
              <a:t>color</a:t>
            </a:r>
            <a:r>
              <a:rPr lang="hu-HU" dirty="0" smtClean="0"/>
              <a:t> </a:t>
            </a:r>
            <a:r>
              <a:rPr lang="hu-HU" dirty="0" err="1" smtClean="0"/>
              <a:t>inversion</a:t>
            </a:r>
            <a:r>
              <a:rPr lang="hu-HU" dirty="0" smtClean="0"/>
              <a:t>, we </a:t>
            </a:r>
            <a:r>
              <a:rPr lang="hu-HU" dirty="0" err="1" smtClean="0"/>
              <a:t>subtract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colors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texture</a:t>
            </a:r>
            <a:r>
              <a:rPr lang="hu-HU" dirty="0" smtClean="0"/>
              <a:t> </a:t>
            </a:r>
            <a:r>
              <a:rPr lang="hu-HU" dirty="0" err="1" smtClean="0"/>
              <a:t>from</a:t>
            </a:r>
            <a:r>
              <a:rPr lang="hu-HU" dirty="0" smtClean="0"/>
              <a:t> </a:t>
            </a:r>
            <a:r>
              <a:rPr lang="hu-HU" dirty="0" err="1" smtClean="0"/>
              <a:t>pure</a:t>
            </a:r>
            <a:r>
              <a:rPr lang="hu-HU" dirty="0" smtClean="0"/>
              <a:t> </a:t>
            </a:r>
            <a:r>
              <a:rPr lang="hu-HU" dirty="0" err="1" smtClean="0"/>
              <a:t>white</a:t>
            </a:r>
            <a:endParaRPr lang="hu-HU" dirty="0" smtClean="0"/>
          </a:p>
          <a:p>
            <a:r>
              <a:rPr lang="hu-HU" dirty="0" err="1" smtClean="0"/>
              <a:t>Graphics.Blit</a:t>
            </a:r>
            <a:r>
              <a:rPr lang="hu-HU" dirty="0" smtClean="0"/>
              <a:t>(</a:t>
            </a:r>
            <a:r>
              <a:rPr lang="hu-HU" b="1" dirty="0" err="1" smtClean="0"/>
              <a:t>source</a:t>
            </a:r>
            <a:r>
              <a:rPr lang="hu-HU" dirty="0" smtClean="0"/>
              <a:t>, ...) </a:t>
            </a:r>
            <a:r>
              <a:rPr lang="hu-HU" dirty="0" err="1" smtClean="0"/>
              <a:t>binds</a:t>
            </a:r>
            <a:r>
              <a:rPr lang="hu-HU" dirty="0" smtClean="0"/>
              <a:t> </a:t>
            </a:r>
            <a:r>
              <a:rPr lang="hu-HU" b="1" dirty="0" err="1" smtClean="0"/>
              <a:t>source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_</a:t>
            </a:r>
            <a:r>
              <a:rPr lang="hu-HU" dirty="0" err="1" smtClean="0"/>
              <a:t>MainTex</a:t>
            </a:r>
            <a:endParaRPr lang="hu-HU" dirty="0"/>
          </a:p>
          <a:p>
            <a:pPr lvl="1"/>
            <a:r>
              <a:rPr lang="hu-HU" dirty="0" err="1" smtClean="0"/>
              <a:t>So</a:t>
            </a:r>
            <a:r>
              <a:rPr lang="hu-HU" dirty="0" smtClean="0"/>
              <a:t> in </a:t>
            </a:r>
            <a:r>
              <a:rPr lang="hu-HU" dirty="0" err="1" smtClean="0"/>
              <a:t>our</a:t>
            </a:r>
            <a:r>
              <a:rPr lang="hu-HU" dirty="0" smtClean="0"/>
              <a:t> </a:t>
            </a:r>
            <a:r>
              <a:rPr lang="hu-HU" dirty="0" err="1" smtClean="0"/>
              <a:t>case</a:t>
            </a:r>
            <a:r>
              <a:rPr lang="hu-HU" dirty="0" smtClean="0"/>
              <a:t> _</a:t>
            </a:r>
            <a:r>
              <a:rPr lang="hu-HU" dirty="0" err="1" smtClean="0"/>
              <a:t>MainTex</a:t>
            </a:r>
            <a:r>
              <a:rPr lang="hu-HU" dirty="0" smtClean="0"/>
              <a:t> </a:t>
            </a:r>
            <a:r>
              <a:rPr lang="hu-HU" dirty="0" err="1" smtClean="0"/>
              <a:t>contains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image </a:t>
            </a:r>
            <a:r>
              <a:rPr lang="hu-HU" dirty="0" err="1" smtClean="0"/>
              <a:t>that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camera has </a:t>
            </a:r>
            <a:r>
              <a:rPr lang="hu-HU" dirty="0" err="1" smtClean="0"/>
              <a:t>rendered</a:t>
            </a:r>
            <a:endParaRPr lang="hu-HU" dirty="0" smtClean="0"/>
          </a:p>
        </p:txBody>
      </p:sp>
      <p:sp>
        <p:nvSpPr>
          <p:cNvPr id="4" name="Téglalap 3"/>
          <p:cNvSpPr/>
          <p:nvPr/>
        </p:nvSpPr>
        <p:spPr>
          <a:xfrm>
            <a:off x="838200" y="1690688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sampler2D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_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fixed4 frag (v2f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fixed4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col = tex2D(_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dirty="0">
                <a:solidFill>
                  <a:srgbClr val="008000"/>
                </a:solidFill>
                <a:latin typeface="Consolas" panose="020B0609020204030204" pitchFamily="49" charset="0"/>
              </a:rPr>
              <a:t>just invert the colors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col.rgb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= 1 -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col.rgb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col;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62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4407" y="3065049"/>
            <a:ext cx="884020" cy="80714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2820" y="4629151"/>
            <a:ext cx="890949" cy="83261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9148" y="4634763"/>
            <a:ext cx="959839" cy="897364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8553192" y="2754043"/>
            <a:ext cx="870729" cy="12911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Rendering pipeline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78367" y="4139029"/>
            <a:ext cx="1088244" cy="48759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Vertex </a:t>
            </a:r>
            <a:r>
              <a:rPr lang="en-GB" sz="1200" dirty="0" err="1" smtClean="0"/>
              <a:t>shader</a:t>
            </a:r>
            <a:endParaRPr lang="en-GB" sz="1200" dirty="0"/>
          </a:p>
        </p:txBody>
      </p:sp>
      <p:sp>
        <p:nvSpPr>
          <p:cNvPr id="5" name="Rectangle 4"/>
          <p:cNvSpPr/>
          <p:nvPr/>
        </p:nvSpPr>
        <p:spPr>
          <a:xfrm>
            <a:off x="1707504" y="4139029"/>
            <a:ext cx="1088244" cy="48759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Geometry </a:t>
            </a:r>
            <a:r>
              <a:rPr lang="en-GB" sz="1200" dirty="0" err="1" smtClean="0"/>
              <a:t>shader</a:t>
            </a:r>
            <a:endParaRPr lang="en-GB" sz="1200" dirty="0"/>
          </a:p>
        </p:txBody>
      </p:sp>
      <p:sp>
        <p:nvSpPr>
          <p:cNvPr id="6" name="Rectangle 5"/>
          <p:cNvSpPr/>
          <p:nvPr/>
        </p:nvSpPr>
        <p:spPr>
          <a:xfrm>
            <a:off x="3136641" y="4139029"/>
            <a:ext cx="1088244" cy="487590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Rasterization</a:t>
            </a:r>
            <a:endParaRPr lang="en-GB" sz="1200" dirty="0"/>
          </a:p>
        </p:txBody>
      </p:sp>
      <p:sp>
        <p:nvSpPr>
          <p:cNvPr id="7" name="Rectangle 6"/>
          <p:cNvSpPr/>
          <p:nvPr/>
        </p:nvSpPr>
        <p:spPr>
          <a:xfrm>
            <a:off x="4564488" y="4139029"/>
            <a:ext cx="1088244" cy="48759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Fragment </a:t>
            </a:r>
            <a:r>
              <a:rPr lang="en-GB" sz="1200" dirty="0" err="1" smtClean="0"/>
              <a:t>shader</a:t>
            </a:r>
            <a:endParaRPr lang="en-GB" sz="1200" dirty="0"/>
          </a:p>
        </p:txBody>
      </p:sp>
      <p:sp>
        <p:nvSpPr>
          <p:cNvPr id="8" name="Rectangle 7"/>
          <p:cNvSpPr/>
          <p:nvPr/>
        </p:nvSpPr>
        <p:spPr>
          <a:xfrm>
            <a:off x="5992335" y="4139029"/>
            <a:ext cx="1088244" cy="487590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Compositing</a:t>
            </a:r>
            <a:endParaRPr lang="en-GB" sz="1200" dirty="0"/>
          </a:p>
        </p:txBody>
      </p:sp>
      <p:sp>
        <p:nvSpPr>
          <p:cNvPr id="9" name="Rectangle 8"/>
          <p:cNvSpPr/>
          <p:nvPr/>
        </p:nvSpPr>
        <p:spPr>
          <a:xfrm>
            <a:off x="7456494" y="4143224"/>
            <a:ext cx="1088244" cy="487590"/>
          </a:xfrm>
          <a:prstGeom prst="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>
            <a:solidFill>
              <a:schemeClr val="accent1">
                <a:shade val="50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err="1" smtClean="0"/>
              <a:t>Color</a:t>
            </a:r>
            <a:r>
              <a:rPr lang="en-GB" sz="1200" dirty="0" smtClean="0"/>
              <a:t> buffer</a:t>
            </a:r>
            <a:endParaRPr lang="en-GB" sz="1200" dirty="0"/>
          </a:p>
        </p:txBody>
      </p:sp>
      <p:sp>
        <p:nvSpPr>
          <p:cNvPr id="10" name="Rectangle 9"/>
          <p:cNvSpPr/>
          <p:nvPr/>
        </p:nvSpPr>
        <p:spPr>
          <a:xfrm>
            <a:off x="7467185" y="2565291"/>
            <a:ext cx="1088244" cy="487590"/>
          </a:xfrm>
          <a:prstGeom prst="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>
            <a:solidFill>
              <a:schemeClr val="accent1">
                <a:shade val="50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Depth buffer</a:t>
            </a:r>
            <a:endParaRPr lang="en-GB" sz="1200" dirty="0"/>
          </a:p>
        </p:txBody>
      </p:sp>
      <p:sp>
        <p:nvSpPr>
          <p:cNvPr id="11" name="Rectangle 10"/>
          <p:cNvSpPr/>
          <p:nvPr/>
        </p:nvSpPr>
        <p:spPr>
          <a:xfrm>
            <a:off x="7456494" y="5577854"/>
            <a:ext cx="1088244" cy="487590"/>
          </a:xfrm>
          <a:prstGeom prst="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>
            <a:solidFill>
              <a:schemeClr val="accent1">
                <a:shade val="50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Normal buffer</a:t>
            </a:r>
            <a:endParaRPr lang="en-GB" sz="1200" dirty="0"/>
          </a:p>
        </p:txBody>
      </p:sp>
      <p:sp>
        <p:nvSpPr>
          <p:cNvPr id="12" name="Rectangle 11"/>
          <p:cNvSpPr/>
          <p:nvPr/>
        </p:nvSpPr>
        <p:spPr>
          <a:xfrm>
            <a:off x="9154440" y="4139029"/>
            <a:ext cx="1088244" cy="487590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Image processing</a:t>
            </a:r>
            <a:endParaRPr lang="en-GB" sz="1200" dirty="0"/>
          </a:p>
        </p:txBody>
      </p:sp>
      <p:sp>
        <p:nvSpPr>
          <p:cNvPr id="13" name="Rectangle 12"/>
          <p:cNvSpPr/>
          <p:nvPr/>
        </p:nvSpPr>
        <p:spPr>
          <a:xfrm>
            <a:off x="10852386" y="4139029"/>
            <a:ext cx="1088244" cy="4875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err="1" smtClean="0"/>
              <a:t>Color</a:t>
            </a:r>
            <a:r>
              <a:rPr lang="en-GB" sz="1200" dirty="0" smtClean="0"/>
              <a:t> buffer</a:t>
            </a:r>
            <a:endParaRPr lang="en-GB" sz="1200" dirty="0"/>
          </a:p>
        </p:txBody>
      </p:sp>
      <p:sp>
        <p:nvSpPr>
          <p:cNvPr id="14" name="Right Arrow 13"/>
          <p:cNvSpPr/>
          <p:nvPr/>
        </p:nvSpPr>
        <p:spPr>
          <a:xfrm>
            <a:off x="1366611" y="4270858"/>
            <a:ext cx="340893" cy="235824"/>
          </a:xfrm>
          <a:prstGeom prst="rightArrow">
            <a:avLst/>
          </a:prstGeom>
          <a:solidFill>
            <a:schemeClr val="bg2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ight Arrow 14"/>
          <p:cNvSpPr/>
          <p:nvPr/>
        </p:nvSpPr>
        <p:spPr>
          <a:xfrm>
            <a:off x="2804881" y="4270858"/>
            <a:ext cx="340893" cy="235824"/>
          </a:xfrm>
          <a:prstGeom prst="rightArrow">
            <a:avLst/>
          </a:prstGeom>
          <a:solidFill>
            <a:schemeClr val="bg2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ight Arrow 15"/>
          <p:cNvSpPr/>
          <p:nvPr/>
        </p:nvSpPr>
        <p:spPr>
          <a:xfrm>
            <a:off x="4237821" y="4264912"/>
            <a:ext cx="340893" cy="235824"/>
          </a:xfrm>
          <a:prstGeom prst="rightArrow">
            <a:avLst/>
          </a:prstGeom>
          <a:solidFill>
            <a:schemeClr val="bg2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ight Arrow 16"/>
          <p:cNvSpPr/>
          <p:nvPr/>
        </p:nvSpPr>
        <p:spPr>
          <a:xfrm>
            <a:off x="5658828" y="4264912"/>
            <a:ext cx="340893" cy="235824"/>
          </a:xfrm>
          <a:prstGeom prst="rightArrow">
            <a:avLst/>
          </a:prstGeom>
          <a:solidFill>
            <a:schemeClr val="bg2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ight Arrow 17"/>
          <p:cNvSpPr/>
          <p:nvPr/>
        </p:nvSpPr>
        <p:spPr>
          <a:xfrm>
            <a:off x="7127234" y="4264912"/>
            <a:ext cx="340893" cy="235824"/>
          </a:xfrm>
          <a:prstGeom prst="rightArrow">
            <a:avLst/>
          </a:prstGeom>
          <a:solidFill>
            <a:schemeClr val="bg2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ight Arrow 18"/>
          <p:cNvSpPr/>
          <p:nvPr/>
        </p:nvSpPr>
        <p:spPr>
          <a:xfrm>
            <a:off x="7124932" y="2706875"/>
            <a:ext cx="340893" cy="235824"/>
          </a:xfrm>
          <a:prstGeom prst="rightArrow">
            <a:avLst/>
          </a:prstGeom>
          <a:solidFill>
            <a:schemeClr val="bg2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ight Arrow 19"/>
          <p:cNvSpPr/>
          <p:nvPr/>
        </p:nvSpPr>
        <p:spPr>
          <a:xfrm>
            <a:off x="7125066" y="5725429"/>
            <a:ext cx="340893" cy="235824"/>
          </a:xfrm>
          <a:prstGeom prst="rightArrow">
            <a:avLst/>
          </a:prstGeom>
          <a:solidFill>
            <a:schemeClr val="bg2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7045557" y="2780519"/>
            <a:ext cx="67467" cy="3107094"/>
          </a:xfrm>
          <a:prstGeom prst="rect">
            <a:avLst/>
          </a:prstGeom>
          <a:solidFill>
            <a:schemeClr val="bg2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ight Arrow 22"/>
          <p:cNvSpPr/>
          <p:nvPr/>
        </p:nvSpPr>
        <p:spPr>
          <a:xfrm>
            <a:off x="8546070" y="4264912"/>
            <a:ext cx="608370" cy="235824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ight Arrow 23"/>
          <p:cNvSpPr/>
          <p:nvPr/>
        </p:nvSpPr>
        <p:spPr>
          <a:xfrm rot="5400000">
            <a:off x="8669399" y="3328625"/>
            <a:ext cx="1384988" cy="235824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8553192" y="5762928"/>
            <a:ext cx="870729" cy="12911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ight Arrow 26"/>
          <p:cNvSpPr/>
          <p:nvPr/>
        </p:nvSpPr>
        <p:spPr>
          <a:xfrm rot="16200000">
            <a:off x="8744799" y="5152607"/>
            <a:ext cx="1234187" cy="235824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ight Arrow 27"/>
          <p:cNvSpPr/>
          <p:nvPr/>
        </p:nvSpPr>
        <p:spPr>
          <a:xfrm rot="5400000">
            <a:off x="9742255" y="3744606"/>
            <a:ext cx="545560" cy="235824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9955969" y="3472823"/>
            <a:ext cx="1549986" cy="13493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 rot="5400000">
            <a:off x="11098819" y="3742984"/>
            <a:ext cx="680498" cy="13377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ight Arrow 30"/>
          <p:cNvSpPr/>
          <p:nvPr/>
        </p:nvSpPr>
        <p:spPr>
          <a:xfrm>
            <a:off x="10249531" y="4264912"/>
            <a:ext cx="608370" cy="235824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0902" y="3127543"/>
            <a:ext cx="1174968" cy="90148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3150" y="3109885"/>
            <a:ext cx="1108489" cy="920528"/>
          </a:xfrm>
          <a:prstGeom prst="rect">
            <a:avLst/>
          </a:prstGeom>
        </p:spPr>
      </p:pic>
      <p:sp>
        <p:nvSpPr>
          <p:cNvPr id="44" name="Oval 43"/>
          <p:cNvSpPr/>
          <p:nvPr/>
        </p:nvSpPr>
        <p:spPr>
          <a:xfrm>
            <a:off x="335901" y="3388011"/>
            <a:ext cx="83976" cy="8397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/>
          <p:cNvSpPr/>
          <p:nvPr/>
        </p:nvSpPr>
        <p:spPr>
          <a:xfrm>
            <a:off x="450979" y="3689704"/>
            <a:ext cx="83976" cy="8397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/>
          <p:cNvSpPr/>
          <p:nvPr/>
        </p:nvSpPr>
        <p:spPr>
          <a:xfrm>
            <a:off x="1076131" y="3335137"/>
            <a:ext cx="83976" cy="8397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1965573" y="3381789"/>
            <a:ext cx="718456" cy="472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946911" y="3443637"/>
            <a:ext cx="93307" cy="2834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2077440" y="3381789"/>
            <a:ext cx="606589" cy="3546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1918918" y="3397986"/>
            <a:ext cx="83976" cy="8397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/>
          <p:cNvSpPr/>
          <p:nvPr/>
        </p:nvSpPr>
        <p:spPr>
          <a:xfrm>
            <a:off x="2033996" y="3699679"/>
            <a:ext cx="83976" cy="8397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/>
          <p:cNvSpPr/>
          <p:nvPr/>
        </p:nvSpPr>
        <p:spPr>
          <a:xfrm>
            <a:off x="2659148" y="3345112"/>
            <a:ext cx="83976" cy="8397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ounded Rectangle 2"/>
          <p:cNvSpPr/>
          <p:nvPr/>
        </p:nvSpPr>
        <p:spPr>
          <a:xfrm>
            <a:off x="139959" y="2146035"/>
            <a:ext cx="8612155" cy="4576504"/>
          </a:xfrm>
          <a:prstGeom prst="roundRect">
            <a:avLst/>
          </a:prstGeom>
          <a:noFill/>
          <a:ln w="47625">
            <a:solidFill>
              <a:schemeClr val="tx1">
                <a:alpha val="3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ounded Rectangle 46"/>
          <p:cNvSpPr/>
          <p:nvPr/>
        </p:nvSpPr>
        <p:spPr>
          <a:xfrm>
            <a:off x="9043565" y="2146035"/>
            <a:ext cx="3040720" cy="4576504"/>
          </a:xfrm>
          <a:prstGeom prst="roundRect">
            <a:avLst/>
          </a:prstGeom>
          <a:noFill/>
          <a:ln w="476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9517153" y="2220105"/>
            <a:ext cx="2176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FF0000"/>
                </a:solidFill>
              </a:rPr>
              <a:t>Post processing pipeline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455989" y="2220105"/>
            <a:ext cx="1652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B2B2B2"/>
                </a:solidFill>
              </a:rPr>
              <a:t>3D pipeline</a:t>
            </a:r>
            <a:endParaRPr lang="en-GB" sz="2400" b="1" dirty="0">
              <a:solidFill>
                <a:srgbClr val="B2B2B2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544345" y="5485269"/>
            <a:ext cx="2261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Image space methods</a:t>
            </a:r>
          </a:p>
          <a:p>
            <a:pPr algn="ctr"/>
            <a:r>
              <a:rPr lang="en-GB" dirty="0" smtClean="0"/>
              <a:t>Input: 2D images</a:t>
            </a:r>
            <a:endParaRPr lang="en-GB" dirty="0"/>
          </a:p>
        </p:txBody>
      </p:sp>
      <p:sp>
        <p:nvSpPr>
          <p:cNvPr id="36" name="Téglalap 35"/>
          <p:cNvSpPr/>
          <p:nvPr/>
        </p:nvSpPr>
        <p:spPr>
          <a:xfrm>
            <a:off x="278367" y="3127543"/>
            <a:ext cx="5841079" cy="90148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58"/>
          <p:cNvSpPr txBox="1"/>
          <p:nvPr/>
        </p:nvSpPr>
        <p:spPr>
          <a:xfrm>
            <a:off x="6031552" y="2126451"/>
            <a:ext cx="2735385" cy="2862322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Works </a:t>
            </a:r>
            <a:r>
              <a:rPr lang="hu-HU" b="1" dirty="0" err="1" smtClean="0"/>
              <a:t>purely</a:t>
            </a:r>
            <a:r>
              <a:rPr lang="hu-HU" b="1" dirty="0" smtClean="0"/>
              <a:t> </a:t>
            </a:r>
            <a:r>
              <a:rPr lang="hu-HU" b="1" dirty="0" err="1" smtClean="0"/>
              <a:t>on</a:t>
            </a:r>
            <a:r>
              <a:rPr lang="hu-HU" b="1" dirty="0" smtClean="0"/>
              <a:t> </a:t>
            </a:r>
            <a:r>
              <a:rPr lang="hu-HU" b="1" dirty="0" err="1" smtClean="0"/>
              <a:t>images</a:t>
            </a:r>
            <a:endParaRPr lang="hu-HU" b="1" dirty="0" smtClean="0"/>
          </a:p>
          <a:p>
            <a:pPr algn="ctr"/>
            <a:endParaRPr lang="hu-HU" dirty="0"/>
          </a:p>
          <a:p>
            <a:pPr algn="ctr"/>
            <a:r>
              <a:rPr lang="hu-HU" dirty="0" err="1" smtClean="0"/>
              <a:t>Applies</a:t>
            </a:r>
            <a:r>
              <a:rPr lang="hu-HU" dirty="0" smtClean="0"/>
              <a:t> standard </a:t>
            </a:r>
            <a:r>
              <a:rPr lang="hu-HU" b="1" dirty="0" smtClean="0"/>
              <a:t>image </a:t>
            </a:r>
            <a:r>
              <a:rPr lang="hu-HU" b="1" dirty="0" err="1" smtClean="0"/>
              <a:t>processing</a:t>
            </a:r>
            <a:r>
              <a:rPr lang="hu-HU" dirty="0" smtClean="0"/>
              <a:t> </a:t>
            </a:r>
            <a:r>
              <a:rPr lang="hu-HU" dirty="0" err="1" smtClean="0"/>
              <a:t>methods</a:t>
            </a:r>
            <a:endParaRPr lang="hu-HU" dirty="0" smtClean="0"/>
          </a:p>
          <a:p>
            <a:pPr algn="ctr"/>
            <a:endParaRPr lang="hu-HU" dirty="0"/>
          </a:p>
          <a:p>
            <a:pPr algn="ctr"/>
            <a:r>
              <a:rPr lang="hu-HU" dirty="0" err="1" smtClean="0"/>
              <a:t>Similar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what</a:t>
            </a:r>
            <a:r>
              <a:rPr lang="hu-HU" dirty="0" smtClean="0"/>
              <a:t> post-</a:t>
            </a:r>
            <a:r>
              <a:rPr lang="hu-HU" dirty="0" err="1" smtClean="0"/>
              <a:t>production</a:t>
            </a:r>
            <a:r>
              <a:rPr lang="hu-HU" dirty="0" smtClean="0"/>
              <a:t> </a:t>
            </a:r>
            <a:r>
              <a:rPr lang="hu-HU" dirty="0" err="1" smtClean="0"/>
              <a:t>does</a:t>
            </a:r>
            <a:r>
              <a:rPr lang="hu-HU" dirty="0" smtClean="0"/>
              <a:t> in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movie</a:t>
            </a:r>
            <a:r>
              <a:rPr lang="hu-HU" dirty="0" smtClean="0"/>
              <a:t> </a:t>
            </a:r>
            <a:r>
              <a:rPr lang="hu-HU" dirty="0" err="1" smtClean="0"/>
              <a:t>industry</a:t>
            </a:r>
            <a:endParaRPr lang="hu-HU" dirty="0" smtClean="0"/>
          </a:p>
          <a:p>
            <a:pPr algn="ctr"/>
            <a:r>
              <a:rPr lang="hu-HU" dirty="0" smtClean="0"/>
              <a:t>(Software </a:t>
            </a:r>
            <a:r>
              <a:rPr lang="hu-HU" dirty="0" err="1" smtClean="0"/>
              <a:t>like</a:t>
            </a:r>
            <a:r>
              <a:rPr lang="hu-HU" dirty="0" smtClean="0"/>
              <a:t> Adobe </a:t>
            </a:r>
            <a:r>
              <a:rPr lang="hu-HU" dirty="0" err="1" smtClean="0"/>
              <a:t>After</a:t>
            </a:r>
            <a:r>
              <a:rPr lang="hu-HU" dirty="0" smtClean="0"/>
              <a:t> </a:t>
            </a:r>
            <a:r>
              <a:rPr lang="hu-HU" dirty="0" err="1" smtClean="0"/>
              <a:t>Effects</a:t>
            </a:r>
            <a:r>
              <a:rPr lang="hu-HU" dirty="0" smtClean="0"/>
              <a:t>, </a:t>
            </a:r>
            <a:r>
              <a:rPr lang="hu-HU" dirty="0" err="1" smtClean="0"/>
              <a:t>Nuke</a:t>
            </a:r>
            <a:r>
              <a:rPr lang="hu-HU" dirty="0" smtClean="0"/>
              <a:t> etc.)</a:t>
            </a:r>
          </a:p>
        </p:txBody>
      </p:sp>
    </p:spTree>
    <p:extLst>
      <p:ext uri="{BB962C8B-B14F-4D97-AF65-F5344CB8AC3E}">
        <p14:creationId xmlns:p14="http://schemas.microsoft.com/office/powerpoint/2010/main" val="301669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My</a:t>
            </a:r>
            <a:r>
              <a:rPr lang="hu-HU" dirty="0"/>
              <a:t> </a:t>
            </a:r>
            <a:r>
              <a:rPr lang="hu-HU" dirty="0" err="1"/>
              <a:t>first</a:t>
            </a:r>
            <a:r>
              <a:rPr lang="hu-HU" dirty="0"/>
              <a:t> post </a:t>
            </a:r>
            <a:r>
              <a:rPr lang="hu-HU" dirty="0" err="1"/>
              <a:t>processing</a:t>
            </a:r>
            <a:r>
              <a:rPr lang="hu-HU" dirty="0"/>
              <a:t> </a:t>
            </a:r>
            <a:r>
              <a:rPr lang="hu-HU" dirty="0" err="1"/>
              <a:t>shader</a:t>
            </a:r>
            <a:r>
              <a:rPr lang="hu-HU" dirty="0"/>
              <a:t> in </a:t>
            </a:r>
            <a:r>
              <a:rPr lang="hu-HU" dirty="0" err="1"/>
              <a:t>Unity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838200" y="1690688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sampler2D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_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fixed4 frag (v2f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fixed4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col = tex2D(_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dirty="0">
                <a:solidFill>
                  <a:srgbClr val="008000"/>
                </a:solidFill>
                <a:latin typeface="Consolas" panose="020B0609020204030204" pitchFamily="49" charset="0"/>
              </a:rPr>
              <a:t>just invert the colors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col.rgb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= 1 -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col.rgb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col;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  <p:sp>
        <p:nvSpPr>
          <p:cNvPr id="6" name="Rectangle 6"/>
          <p:cNvSpPr/>
          <p:nvPr/>
        </p:nvSpPr>
        <p:spPr>
          <a:xfrm>
            <a:off x="1222513" y="2813118"/>
            <a:ext cx="4522304" cy="387282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1292" y="3747052"/>
            <a:ext cx="4629511" cy="262123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50" y="3747053"/>
            <a:ext cx="4643438" cy="2624552"/>
          </a:xfrm>
          <a:prstGeom prst="rect">
            <a:avLst/>
          </a:prstGeom>
        </p:spPr>
      </p:pic>
      <p:grpSp>
        <p:nvGrpSpPr>
          <p:cNvPr id="51" name="Csoportba foglalás 50"/>
          <p:cNvGrpSpPr/>
          <p:nvPr/>
        </p:nvGrpSpPr>
        <p:grpSpPr>
          <a:xfrm>
            <a:off x="7072823" y="1570383"/>
            <a:ext cx="3686448" cy="1956022"/>
            <a:chOff x="4838128" y="1341724"/>
            <a:chExt cx="6103252" cy="3238373"/>
          </a:xfrm>
        </p:grpSpPr>
        <p:pic>
          <p:nvPicPr>
            <p:cNvPr id="16" name="Picture 2" descr="http://ej.iop.org/images/1742-5468/2009/06/P06016/Full/135420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3937" y="1341724"/>
              <a:ext cx="6007443" cy="323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" name="Csoportba foglalás 16"/>
            <p:cNvGrpSpPr/>
            <p:nvPr/>
          </p:nvGrpSpPr>
          <p:grpSpPr>
            <a:xfrm>
              <a:off x="4838128" y="1898375"/>
              <a:ext cx="1628040" cy="894574"/>
              <a:chOff x="2109802" y="3583612"/>
              <a:chExt cx="1843197" cy="1008318"/>
            </a:xfrm>
          </p:grpSpPr>
          <p:sp>
            <p:nvSpPr>
              <p:cNvPr id="18" name="Téglalap 17"/>
              <p:cNvSpPr/>
              <p:nvPr/>
            </p:nvSpPr>
            <p:spPr>
              <a:xfrm>
                <a:off x="2155357" y="3637722"/>
                <a:ext cx="1769165" cy="925715"/>
              </a:xfrm>
              <a:prstGeom prst="rect">
                <a:avLst/>
              </a:prstGeom>
              <a:solidFill>
                <a:schemeClr val="bg1"/>
              </a:solidFill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Egyenes összekötő 18"/>
              <p:cNvCxnSpPr/>
              <p:nvPr/>
            </p:nvCxnSpPr>
            <p:spPr>
              <a:xfrm flipV="1">
                <a:off x="2155357" y="3637722"/>
                <a:ext cx="1769165" cy="92571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45"/>
              <p:cNvSpPr/>
              <p:nvPr/>
            </p:nvSpPr>
            <p:spPr>
              <a:xfrm>
                <a:off x="2109802" y="3583612"/>
                <a:ext cx="83976" cy="83976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Oval 45"/>
              <p:cNvSpPr/>
              <p:nvPr/>
            </p:nvSpPr>
            <p:spPr>
              <a:xfrm>
                <a:off x="2109803" y="4507953"/>
                <a:ext cx="83976" cy="83976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Oval 45"/>
              <p:cNvSpPr/>
              <p:nvPr/>
            </p:nvSpPr>
            <p:spPr>
              <a:xfrm>
                <a:off x="3869021" y="3583612"/>
                <a:ext cx="83976" cy="83976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Oval 45"/>
              <p:cNvSpPr/>
              <p:nvPr/>
            </p:nvSpPr>
            <p:spPr>
              <a:xfrm>
                <a:off x="3869023" y="4507954"/>
                <a:ext cx="83976" cy="83976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4" name="Csoportba foglalás 23"/>
            <p:cNvGrpSpPr/>
            <p:nvPr/>
          </p:nvGrpSpPr>
          <p:grpSpPr>
            <a:xfrm>
              <a:off x="6528792" y="1954298"/>
              <a:ext cx="1122109" cy="784025"/>
              <a:chOff x="2109802" y="3583612"/>
              <a:chExt cx="1843197" cy="1008318"/>
            </a:xfrm>
          </p:grpSpPr>
          <p:sp>
            <p:nvSpPr>
              <p:cNvPr id="25" name="Téglalap 24"/>
              <p:cNvSpPr/>
              <p:nvPr/>
            </p:nvSpPr>
            <p:spPr>
              <a:xfrm>
                <a:off x="2155357" y="3637722"/>
                <a:ext cx="1769165" cy="925715"/>
              </a:xfrm>
              <a:prstGeom prst="rect">
                <a:avLst/>
              </a:prstGeom>
              <a:solidFill>
                <a:schemeClr val="bg1"/>
              </a:solidFill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Egyenes összekötő 25"/>
              <p:cNvCxnSpPr/>
              <p:nvPr/>
            </p:nvCxnSpPr>
            <p:spPr>
              <a:xfrm flipV="1">
                <a:off x="2155357" y="3637722"/>
                <a:ext cx="1769165" cy="92571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Oval 45"/>
              <p:cNvSpPr/>
              <p:nvPr/>
            </p:nvSpPr>
            <p:spPr>
              <a:xfrm>
                <a:off x="2109802" y="3583612"/>
                <a:ext cx="83976" cy="83976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Oval 45"/>
              <p:cNvSpPr/>
              <p:nvPr/>
            </p:nvSpPr>
            <p:spPr>
              <a:xfrm>
                <a:off x="2109803" y="4507953"/>
                <a:ext cx="83976" cy="83976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Oval 45"/>
              <p:cNvSpPr/>
              <p:nvPr/>
            </p:nvSpPr>
            <p:spPr>
              <a:xfrm>
                <a:off x="3869021" y="3583612"/>
                <a:ext cx="83976" cy="83976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Oval 45"/>
              <p:cNvSpPr/>
              <p:nvPr/>
            </p:nvSpPr>
            <p:spPr>
              <a:xfrm>
                <a:off x="3869023" y="4507954"/>
                <a:ext cx="83976" cy="83976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1" name="Csoportba foglalás 30"/>
            <p:cNvGrpSpPr/>
            <p:nvPr/>
          </p:nvGrpSpPr>
          <p:grpSpPr>
            <a:xfrm>
              <a:off x="7713712" y="1765940"/>
              <a:ext cx="1070798" cy="989756"/>
              <a:chOff x="9051499" y="3295886"/>
              <a:chExt cx="777243" cy="718418"/>
            </a:xfrm>
          </p:grpSpPr>
          <p:sp>
            <p:nvSpPr>
              <p:cNvPr id="32" name="Téglalap 31"/>
              <p:cNvSpPr/>
              <p:nvPr/>
            </p:nvSpPr>
            <p:spPr>
              <a:xfrm>
                <a:off x="9051500" y="3295886"/>
                <a:ext cx="774861" cy="718418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" name="Egyenes összekötő 32"/>
              <p:cNvCxnSpPr>
                <a:stCxn id="32" idx="1"/>
                <a:endCxn id="32" idx="3"/>
              </p:cNvCxnSpPr>
              <p:nvPr/>
            </p:nvCxnSpPr>
            <p:spPr>
              <a:xfrm>
                <a:off x="9051500" y="3655095"/>
                <a:ext cx="77486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Egyenes összekötő 33"/>
              <p:cNvCxnSpPr/>
              <p:nvPr/>
            </p:nvCxnSpPr>
            <p:spPr>
              <a:xfrm>
                <a:off x="9051499" y="3483645"/>
                <a:ext cx="77486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Egyenes összekötő 34"/>
              <p:cNvCxnSpPr/>
              <p:nvPr/>
            </p:nvCxnSpPr>
            <p:spPr>
              <a:xfrm>
                <a:off x="9051499" y="3840832"/>
                <a:ext cx="77486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Egyenes összekötő 35"/>
              <p:cNvCxnSpPr/>
              <p:nvPr/>
            </p:nvCxnSpPr>
            <p:spPr>
              <a:xfrm>
                <a:off x="9053881" y="3750345"/>
                <a:ext cx="77486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Egyenes összekötő 36"/>
              <p:cNvCxnSpPr/>
              <p:nvPr/>
            </p:nvCxnSpPr>
            <p:spPr>
              <a:xfrm>
                <a:off x="9051500" y="3926558"/>
                <a:ext cx="77486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Egyenes összekötő 37"/>
              <p:cNvCxnSpPr/>
              <p:nvPr/>
            </p:nvCxnSpPr>
            <p:spPr>
              <a:xfrm>
                <a:off x="9053881" y="3571751"/>
                <a:ext cx="77486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Egyenes összekötő 38"/>
              <p:cNvCxnSpPr/>
              <p:nvPr/>
            </p:nvCxnSpPr>
            <p:spPr>
              <a:xfrm>
                <a:off x="9053881" y="3390776"/>
                <a:ext cx="77486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Egyenes összekötő 39"/>
              <p:cNvCxnSpPr>
                <a:endCxn id="32" idx="2"/>
              </p:cNvCxnSpPr>
              <p:nvPr/>
            </p:nvCxnSpPr>
            <p:spPr>
              <a:xfrm>
                <a:off x="9436916" y="3295886"/>
                <a:ext cx="2015" cy="71841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Egyenes összekötő 40"/>
              <p:cNvCxnSpPr/>
              <p:nvPr/>
            </p:nvCxnSpPr>
            <p:spPr>
              <a:xfrm>
                <a:off x="9243201" y="3295886"/>
                <a:ext cx="2015" cy="71841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Egyenes összekötő 41"/>
              <p:cNvCxnSpPr/>
              <p:nvPr/>
            </p:nvCxnSpPr>
            <p:spPr>
              <a:xfrm>
                <a:off x="9629623" y="3295886"/>
                <a:ext cx="2015" cy="71841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Egyenes összekötő 42"/>
              <p:cNvCxnSpPr/>
              <p:nvPr/>
            </p:nvCxnSpPr>
            <p:spPr>
              <a:xfrm>
                <a:off x="9533269" y="3295886"/>
                <a:ext cx="2015" cy="71841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Egyenes összekötő 43"/>
              <p:cNvCxnSpPr/>
              <p:nvPr/>
            </p:nvCxnSpPr>
            <p:spPr>
              <a:xfrm>
                <a:off x="9725977" y="3295886"/>
                <a:ext cx="2015" cy="71841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Egyenes összekötő 44"/>
              <p:cNvCxnSpPr/>
              <p:nvPr/>
            </p:nvCxnSpPr>
            <p:spPr>
              <a:xfrm>
                <a:off x="9336532" y="3295886"/>
                <a:ext cx="2015" cy="71841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Egyenes összekötő 45"/>
              <p:cNvCxnSpPr/>
              <p:nvPr/>
            </p:nvCxnSpPr>
            <p:spPr>
              <a:xfrm>
                <a:off x="9151885" y="3295886"/>
                <a:ext cx="2015" cy="71841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9" name="Kép 4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61377" y="1757741"/>
              <a:ext cx="1033916" cy="994311"/>
            </a:xfrm>
            <a:prstGeom prst="rect">
              <a:avLst/>
            </a:prstGeom>
          </p:spPr>
        </p:pic>
        <p:pic>
          <p:nvPicPr>
            <p:cNvPr id="50" name="Kép 4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90442" y="1859115"/>
              <a:ext cx="775769" cy="746052"/>
            </a:xfrm>
            <a:prstGeom prst="rect">
              <a:avLst/>
            </a:prstGeom>
          </p:spPr>
        </p:pic>
      </p:grpSp>
      <p:sp>
        <p:nvSpPr>
          <p:cNvPr id="52" name="Rectangle 6"/>
          <p:cNvSpPr/>
          <p:nvPr/>
        </p:nvSpPr>
        <p:spPr>
          <a:xfrm>
            <a:off x="8666922" y="1520686"/>
            <a:ext cx="2162118" cy="205541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63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My</a:t>
            </a:r>
            <a:r>
              <a:rPr lang="hu-HU" dirty="0"/>
              <a:t> </a:t>
            </a:r>
            <a:r>
              <a:rPr lang="hu-HU" dirty="0" err="1"/>
              <a:t>first</a:t>
            </a:r>
            <a:r>
              <a:rPr lang="hu-HU" dirty="0"/>
              <a:t> post </a:t>
            </a:r>
            <a:r>
              <a:rPr lang="hu-HU" dirty="0" err="1"/>
              <a:t>processing</a:t>
            </a:r>
            <a:r>
              <a:rPr lang="hu-HU" dirty="0"/>
              <a:t> </a:t>
            </a:r>
            <a:r>
              <a:rPr lang="hu-HU" dirty="0" err="1"/>
              <a:t>shader</a:t>
            </a:r>
            <a:r>
              <a:rPr lang="hu-HU" dirty="0"/>
              <a:t> in </a:t>
            </a:r>
            <a:r>
              <a:rPr lang="hu-HU" dirty="0" err="1"/>
              <a:t>Unity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838200" y="1690688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sampler2D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_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fixed4 frag (v2f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fixed4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col = tex2D(_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dirty="0">
                <a:solidFill>
                  <a:srgbClr val="008000"/>
                </a:solidFill>
                <a:latin typeface="Consolas" panose="020B0609020204030204" pitchFamily="49" charset="0"/>
              </a:rPr>
              <a:t>just invert the colors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col.rgb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= 1 -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col.rgb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col;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  <p:sp>
        <p:nvSpPr>
          <p:cNvPr id="6" name="Rectangle 6"/>
          <p:cNvSpPr/>
          <p:nvPr/>
        </p:nvSpPr>
        <p:spPr>
          <a:xfrm>
            <a:off x="1222513" y="2813118"/>
            <a:ext cx="4522304" cy="387282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1292" y="3747052"/>
            <a:ext cx="4629511" cy="262123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50" y="3747053"/>
            <a:ext cx="4643438" cy="2624552"/>
          </a:xfrm>
          <a:prstGeom prst="rect">
            <a:avLst/>
          </a:prstGeom>
        </p:spPr>
      </p:pic>
      <p:grpSp>
        <p:nvGrpSpPr>
          <p:cNvPr id="9" name="Csoportba foglalás 8"/>
          <p:cNvGrpSpPr/>
          <p:nvPr/>
        </p:nvGrpSpPr>
        <p:grpSpPr>
          <a:xfrm>
            <a:off x="407504" y="3607904"/>
            <a:ext cx="4860235" cy="2842592"/>
            <a:chOff x="2109802" y="3583612"/>
            <a:chExt cx="1843197" cy="1008318"/>
          </a:xfrm>
          <a:solidFill>
            <a:schemeClr val="bg1">
              <a:alpha val="43000"/>
            </a:schemeClr>
          </a:solidFill>
        </p:grpSpPr>
        <p:sp>
          <p:nvSpPr>
            <p:cNvPr id="10" name="Téglalap 9"/>
            <p:cNvSpPr/>
            <p:nvPr/>
          </p:nvSpPr>
          <p:spPr>
            <a:xfrm>
              <a:off x="2155357" y="3637722"/>
              <a:ext cx="1769165" cy="925715"/>
            </a:xfrm>
            <a:prstGeom prst="rect">
              <a:avLst/>
            </a:prstGeom>
            <a:grp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Egyenes összekötő 10"/>
            <p:cNvCxnSpPr/>
            <p:nvPr/>
          </p:nvCxnSpPr>
          <p:spPr>
            <a:xfrm flipV="1">
              <a:off x="2155357" y="3637722"/>
              <a:ext cx="1769165" cy="925715"/>
            </a:xfrm>
            <a:prstGeom prst="lin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45"/>
            <p:cNvSpPr/>
            <p:nvPr/>
          </p:nvSpPr>
          <p:spPr>
            <a:xfrm>
              <a:off x="2109802" y="3583612"/>
              <a:ext cx="83976" cy="83976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45"/>
            <p:cNvSpPr/>
            <p:nvPr/>
          </p:nvSpPr>
          <p:spPr>
            <a:xfrm>
              <a:off x="2109803" y="4507953"/>
              <a:ext cx="83976" cy="83976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45"/>
            <p:cNvSpPr/>
            <p:nvPr/>
          </p:nvSpPr>
          <p:spPr>
            <a:xfrm>
              <a:off x="3869021" y="3583612"/>
              <a:ext cx="83976" cy="83976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45"/>
            <p:cNvSpPr/>
            <p:nvPr/>
          </p:nvSpPr>
          <p:spPr>
            <a:xfrm>
              <a:off x="3869023" y="4507954"/>
              <a:ext cx="83976" cy="83976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églalap 2"/>
          <p:cNvSpPr/>
          <p:nvPr/>
        </p:nvSpPr>
        <p:spPr>
          <a:xfrm>
            <a:off x="3796748" y="5412731"/>
            <a:ext cx="178904" cy="188843"/>
          </a:xfrm>
          <a:prstGeom prst="rect">
            <a:avLst/>
          </a:prstGeom>
          <a:noFill/>
          <a:ln w="412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églalap 15"/>
          <p:cNvSpPr/>
          <p:nvPr/>
        </p:nvSpPr>
        <p:spPr>
          <a:xfrm>
            <a:off x="9882809" y="5382275"/>
            <a:ext cx="178904" cy="188843"/>
          </a:xfrm>
          <a:prstGeom prst="rect">
            <a:avLst/>
          </a:prstGeom>
          <a:noFill/>
          <a:ln w="412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8"/>
          <p:cNvSpPr txBox="1"/>
          <p:nvPr/>
        </p:nvSpPr>
        <p:spPr>
          <a:xfrm>
            <a:off x="6096000" y="1458658"/>
            <a:ext cx="559573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hu-HU" sz="1600" dirty="0" err="1" smtClean="0"/>
              <a:t>Every</a:t>
            </a:r>
            <a:r>
              <a:rPr lang="hu-HU" sz="1600" dirty="0" smtClean="0"/>
              <a:t> </a:t>
            </a:r>
            <a:r>
              <a:rPr lang="hu-HU" sz="1600" dirty="0" err="1" smtClean="0"/>
              <a:t>instance</a:t>
            </a:r>
            <a:r>
              <a:rPr lang="hu-HU" sz="1600" dirty="0" smtClean="0"/>
              <a:t> of </a:t>
            </a:r>
            <a:r>
              <a:rPr lang="hu-HU" sz="1600" dirty="0" err="1" smtClean="0"/>
              <a:t>the</a:t>
            </a:r>
            <a:r>
              <a:rPr lang="hu-HU" sz="1600" dirty="0" smtClean="0"/>
              <a:t> </a:t>
            </a:r>
            <a:r>
              <a:rPr lang="hu-HU" sz="1600" dirty="0" err="1" smtClean="0"/>
              <a:t>fragment</a:t>
            </a:r>
            <a:r>
              <a:rPr lang="hu-HU" sz="1600" dirty="0" smtClean="0"/>
              <a:t> </a:t>
            </a:r>
            <a:r>
              <a:rPr lang="hu-HU" sz="1600" dirty="0" err="1" smtClean="0"/>
              <a:t>shader</a:t>
            </a:r>
            <a:r>
              <a:rPr lang="hu-HU" sz="1600" dirty="0" smtClean="0"/>
              <a:t> has a </a:t>
            </a:r>
            <a:r>
              <a:rPr lang="hu-HU" sz="1600" dirty="0" err="1" smtClean="0"/>
              <a:t>unique</a:t>
            </a:r>
            <a:r>
              <a:rPr lang="hu-HU" sz="1600" dirty="0" smtClean="0"/>
              <a:t> </a:t>
            </a:r>
            <a:r>
              <a:rPr lang="hu-HU" sz="1600" dirty="0" err="1" smtClean="0"/>
              <a:t>uv</a:t>
            </a:r>
            <a:r>
              <a:rPr lang="hu-HU" sz="1600" dirty="0" smtClean="0"/>
              <a:t>, </a:t>
            </a:r>
            <a:r>
              <a:rPr lang="hu-HU" sz="1600" dirty="0" err="1" smtClean="0"/>
              <a:t>corresponding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 </a:t>
            </a:r>
            <a:r>
              <a:rPr lang="hu-HU" sz="1600" dirty="0" err="1" smtClean="0"/>
              <a:t>one</a:t>
            </a:r>
            <a:r>
              <a:rPr lang="hu-HU" sz="1600" dirty="0" smtClean="0"/>
              <a:t> pixel of </a:t>
            </a:r>
            <a:r>
              <a:rPr lang="hu-HU" sz="1600" dirty="0" err="1" smtClean="0"/>
              <a:t>the</a:t>
            </a:r>
            <a:r>
              <a:rPr lang="hu-HU" sz="1600" dirty="0" smtClean="0"/>
              <a:t> </a:t>
            </a:r>
            <a:r>
              <a:rPr lang="hu-HU" sz="1600" dirty="0" err="1" smtClean="0"/>
              <a:t>texture</a:t>
            </a:r>
            <a:r>
              <a:rPr lang="hu-HU" sz="1600" dirty="0" smtClean="0"/>
              <a:t>.</a:t>
            </a:r>
          </a:p>
          <a:p>
            <a:pPr algn="just"/>
            <a:endParaRPr lang="hu-HU" sz="1600" dirty="0" smtClean="0"/>
          </a:p>
          <a:p>
            <a:pPr algn="just"/>
            <a:r>
              <a:rPr lang="hu-HU" sz="1600" dirty="0" smtClean="0"/>
              <a:t>tex2D </a:t>
            </a:r>
            <a:r>
              <a:rPr lang="hu-HU" sz="1600" dirty="0" err="1" smtClean="0"/>
              <a:t>reads</a:t>
            </a:r>
            <a:r>
              <a:rPr lang="hu-HU" sz="1600" dirty="0" smtClean="0"/>
              <a:t> </a:t>
            </a:r>
            <a:r>
              <a:rPr lang="hu-HU" sz="1600" dirty="0" err="1" smtClean="0"/>
              <a:t>this</a:t>
            </a:r>
            <a:r>
              <a:rPr lang="hu-HU" sz="1600" dirty="0" smtClean="0"/>
              <a:t> </a:t>
            </a:r>
            <a:r>
              <a:rPr lang="hu-HU" sz="1600" dirty="0" err="1" smtClean="0"/>
              <a:t>corresponding</a:t>
            </a:r>
            <a:r>
              <a:rPr lang="hu-HU" sz="1600" dirty="0" smtClean="0"/>
              <a:t> pixel of _</a:t>
            </a:r>
            <a:r>
              <a:rPr lang="hu-HU" sz="1600" dirty="0" err="1" smtClean="0"/>
              <a:t>MainTex</a:t>
            </a:r>
            <a:r>
              <a:rPr lang="hu-HU" sz="1600" dirty="0" smtClean="0"/>
              <a:t> and </a:t>
            </a:r>
            <a:r>
              <a:rPr lang="hu-HU" sz="1600" dirty="0" err="1" smtClean="0"/>
              <a:t>applies</a:t>
            </a:r>
            <a:r>
              <a:rPr lang="hu-HU" sz="1600" dirty="0" smtClean="0"/>
              <a:t> </a:t>
            </a:r>
            <a:r>
              <a:rPr lang="hu-HU" sz="1600" dirty="0" err="1" smtClean="0"/>
              <a:t>some</a:t>
            </a:r>
            <a:r>
              <a:rPr lang="hu-HU" sz="1600" dirty="0" smtClean="0"/>
              <a:t> </a:t>
            </a:r>
            <a:r>
              <a:rPr lang="hu-HU" sz="1600" dirty="0" err="1" smtClean="0"/>
              <a:t>function</a:t>
            </a:r>
            <a:r>
              <a:rPr lang="hu-HU" sz="1600" dirty="0" smtClean="0"/>
              <a:t>.</a:t>
            </a:r>
            <a:endParaRPr lang="hu-HU" sz="1600" dirty="0"/>
          </a:p>
          <a:p>
            <a:pPr algn="just"/>
            <a:r>
              <a:rPr lang="hu-HU" sz="1600" dirty="0" err="1" smtClean="0"/>
              <a:t>So</a:t>
            </a:r>
            <a:r>
              <a:rPr lang="hu-HU" sz="1600" dirty="0" smtClean="0"/>
              <a:t> </a:t>
            </a:r>
            <a:r>
              <a:rPr lang="hu-HU" sz="1600" dirty="0" err="1" smtClean="0"/>
              <a:t>the</a:t>
            </a:r>
            <a:r>
              <a:rPr lang="hu-HU" sz="1600" dirty="0" smtClean="0"/>
              <a:t> </a:t>
            </a:r>
            <a:r>
              <a:rPr lang="hu-HU" sz="1600" dirty="0" err="1" smtClean="0"/>
              <a:t>fragment</a:t>
            </a:r>
            <a:r>
              <a:rPr lang="hu-HU" sz="1600" dirty="0" smtClean="0"/>
              <a:t> </a:t>
            </a:r>
            <a:r>
              <a:rPr lang="hu-HU" sz="1600" dirty="0" err="1" smtClean="0"/>
              <a:t>shader</a:t>
            </a:r>
            <a:r>
              <a:rPr lang="hu-HU" sz="1600" dirty="0" smtClean="0"/>
              <a:t> </a:t>
            </a:r>
            <a:r>
              <a:rPr lang="hu-HU" sz="1600" dirty="0" err="1" smtClean="0"/>
              <a:t>should</a:t>
            </a:r>
            <a:r>
              <a:rPr lang="hu-HU" sz="1600" dirty="0" smtClean="0"/>
              <a:t> </a:t>
            </a:r>
            <a:r>
              <a:rPr lang="hu-HU" sz="1600" dirty="0" err="1" smtClean="0"/>
              <a:t>tell</a:t>
            </a:r>
            <a:r>
              <a:rPr lang="hu-HU" sz="1600" dirty="0" smtClean="0"/>
              <a:t> </a:t>
            </a:r>
            <a:r>
              <a:rPr lang="hu-HU" sz="1600" dirty="0" err="1" smtClean="0"/>
              <a:t>how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 </a:t>
            </a:r>
            <a:r>
              <a:rPr lang="hu-HU" sz="1600" dirty="0" err="1" smtClean="0"/>
              <a:t>compute</a:t>
            </a:r>
            <a:r>
              <a:rPr lang="hu-HU" sz="1600" dirty="0" smtClean="0"/>
              <a:t> a </a:t>
            </a:r>
            <a:r>
              <a:rPr lang="hu-HU" sz="1600" dirty="0" err="1" smtClean="0"/>
              <a:t>single</a:t>
            </a:r>
            <a:r>
              <a:rPr lang="hu-HU" sz="1600" dirty="0" smtClean="0"/>
              <a:t> pixel of </a:t>
            </a:r>
            <a:r>
              <a:rPr lang="hu-HU" sz="1600" dirty="0" err="1" smtClean="0"/>
              <a:t>the</a:t>
            </a:r>
            <a:r>
              <a:rPr lang="hu-HU" sz="1600" dirty="0" smtClean="0"/>
              <a:t> output.</a:t>
            </a:r>
          </a:p>
          <a:p>
            <a:pPr algn="just"/>
            <a:r>
              <a:rPr lang="hu-HU" sz="1600" dirty="0" err="1"/>
              <a:t>Note</a:t>
            </a:r>
            <a:r>
              <a:rPr lang="hu-HU" sz="1600" dirty="0"/>
              <a:t>: </a:t>
            </a:r>
            <a:r>
              <a:rPr lang="hu-HU" sz="1600" dirty="0" err="1"/>
              <a:t>fragment</a:t>
            </a:r>
            <a:r>
              <a:rPr lang="hu-HU" sz="1600" dirty="0"/>
              <a:t> </a:t>
            </a:r>
            <a:r>
              <a:rPr lang="hu-HU" sz="1600" dirty="0" err="1"/>
              <a:t>shader</a:t>
            </a:r>
            <a:r>
              <a:rPr lang="hu-HU" sz="1600" dirty="0"/>
              <a:t> </a:t>
            </a:r>
            <a:r>
              <a:rPr lang="hu-HU" sz="1600" dirty="0" err="1"/>
              <a:t>instances</a:t>
            </a:r>
            <a:r>
              <a:rPr lang="hu-HU" sz="1600" dirty="0"/>
              <a:t> </a:t>
            </a:r>
            <a:r>
              <a:rPr lang="hu-HU" sz="1600" dirty="0" err="1"/>
              <a:t>run</a:t>
            </a:r>
            <a:r>
              <a:rPr lang="hu-HU" sz="1600" dirty="0"/>
              <a:t> in parallel, </a:t>
            </a:r>
            <a:r>
              <a:rPr lang="hu-HU" sz="1600" dirty="0" err="1"/>
              <a:t>that</a:t>
            </a:r>
            <a:r>
              <a:rPr lang="hu-HU" sz="1600" dirty="0"/>
              <a:t> is </a:t>
            </a:r>
            <a:r>
              <a:rPr lang="hu-HU" sz="1600" dirty="0" err="1"/>
              <a:t>why</a:t>
            </a:r>
            <a:r>
              <a:rPr lang="hu-HU" sz="1600" dirty="0"/>
              <a:t> </a:t>
            </a:r>
            <a:r>
              <a:rPr lang="hu-HU" sz="1600" dirty="0" err="1"/>
              <a:t>the</a:t>
            </a:r>
            <a:r>
              <a:rPr lang="hu-HU" sz="1600" dirty="0"/>
              <a:t> GPU is </a:t>
            </a:r>
            <a:r>
              <a:rPr lang="hu-HU" sz="1600" dirty="0" err="1"/>
              <a:t>so</a:t>
            </a:r>
            <a:r>
              <a:rPr lang="hu-HU" sz="1600" dirty="0"/>
              <a:t> </a:t>
            </a:r>
            <a:r>
              <a:rPr lang="hu-HU" sz="1600" dirty="0" err="1"/>
              <a:t>fast</a:t>
            </a:r>
            <a:r>
              <a:rPr lang="hu-HU" sz="1600" dirty="0"/>
              <a:t> (</a:t>
            </a:r>
            <a:r>
              <a:rPr lang="hu-HU" sz="1600" dirty="0" err="1"/>
              <a:t>also</a:t>
            </a:r>
            <a:r>
              <a:rPr lang="hu-HU" sz="1600" dirty="0"/>
              <a:t>: </a:t>
            </a:r>
            <a:r>
              <a:rPr lang="hu-HU" sz="1600" dirty="0" err="1"/>
              <a:t>fragments</a:t>
            </a:r>
            <a:r>
              <a:rPr lang="hu-HU" sz="1600" dirty="0"/>
              <a:t> </a:t>
            </a:r>
            <a:r>
              <a:rPr lang="hu-HU" sz="1600" dirty="0" err="1"/>
              <a:t>have</a:t>
            </a:r>
            <a:r>
              <a:rPr lang="hu-HU" sz="1600" dirty="0"/>
              <a:t> </a:t>
            </a:r>
            <a:r>
              <a:rPr lang="hu-HU" sz="1600" dirty="0" err="1"/>
              <a:t>to</a:t>
            </a:r>
            <a:r>
              <a:rPr lang="hu-HU" sz="1600" dirty="0"/>
              <a:t> be </a:t>
            </a:r>
            <a:r>
              <a:rPr lang="hu-HU" sz="1600" dirty="0" err="1"/>
              <a:t>independent</a:t>
            </a:r>
            <a:r>
              <a:rPr lang="hu-HU" sz="1600" dirty="0" smtClean="0"/>
              <a:t>)</a:t>
            </a:r>
            <a:endParaRPr lang="hu-HU" sz="1600" dirty="0"/>
          </a:p>
        </p:txBody>
      </p:sp>
      <p:sp>
        <p:nvSpPr>
          <p:cNvPr id="5" name="Jobbra nyíl 4"/>
          <p:cNvSpPr/>
          <p:nvPr/>
        </p:nvSpPr>
        <p:spPr>
          <a:xfrm>
            <a:off x="4066813" y="5362397"/>
            <a:ext cx="5756361" cy="248243"/>
          </a:xfrm>
          <a:prstGeom prst="rightArrow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8"/>
          <p:cNvSpPr txBox="1"/>
          <p:nvPr/>
        </p:nvSpPr>
        <p:spPr>
          <a:xfrm>
            <a:off x="2395545" y="5513395"/>
            <a:ext cx="2772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/>
              <a:t>Fragment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r>
              <a:rPr lang="hu-HU" dirty="0" smtClean="0"/>
              <a:t> </a:t>
            </a:r>
            <a:r>
              <a:rPr lang="hu-HU" dirty="0" err="1" smtClean="0"/>
              <a:t>transforms</a:t>
            </a:r>
            <a:r>
              <a:rPr lang="hu-HU" dirty="0" smtClean="0"/>
              <a:t> a pixel of </a:t>
            </a:r>
            <a:r>
              <a:rPr lang="hu-HU" dirty="0" err="1" smtClean="0"/>
              <a:t>the</a:t>
            </a:r>
            <a:r>
              <a:rPr lang="hu-HU" dirty="0" smtClean="0"/>
              <a:t> input </a:t>
            </a:r>
            <a:r>
              <a:rPr lang="hu-HU" dirty="0" err="1" smtClean="0"/>
              <a:t>texture</a:t>
            </a:r>
            <a:r>
              <a:rPr lang="hu-HU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232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Unity</a:t>
            </a:r>
            <a:r>
              <a:rPr lang="hu-HU" dirty="0" smtClean="0"/>
              <a:t> Post </a:t>
            </a:r>
            <a:r>
              <a:rPr lang="hu-HU" dirty="0" err="1" smtClean="0"/>
              <a:t>Processing</a:t>
            </a:r>
            <a:r>
              <a:rPr lang="hu-HU" dirty="0" smtClean="0"/>
              <a:t> </a:t>
            </a:r>
            <a:r>
              <a:rPr lang="hu-HU" dirty="0" err="1" smtClean="0"/>
              <a:t>stack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33083"/>
          </a:xfrm>
        </p:spPr>
        <p:txBody>
          <a:bodyPr>
            <a:normAutofit fontScale="92500" lnSpcReduction="10000"/>
          </a:bodyPr>
          <a:lstStyle/>
          <a:p>
            <a:r>
              <a:rPr lang="hu-HU" dirty="0"/>
              <a:t>https://github.com/Unity-Technologies/PostProcessing/wiki</a:t>
            </a:r>
          </a:p>
          <a:p>
            <a:r>
              <a:rPr lang="hu-HU" dirty="0" err="1" smtClean="0"/>
              <a:t>Collection</a:t>
            </a:r>
            <a:r>
              <a:rPr lang="hu-HU" dirty="0" smtClean="0"/>
              <a:t> of (</a:t>
            </a:r>
            <a:r>
              <a:rPr lang="hu-HU" dirty="0" err="1" smtClean="0"/>
              <a:t>mainly</a:t>
            </a:r>
            <a:r>
              <a:rPr lang="hu-HU" dirty="0" smtClean="0"/>
              <a:t> </a:t>
            </a:r>
            <a:r>
              <a:rPr lang="hu-HU" dirty="0" err="1" smtClean="0"/>
              <a:t>photorealistic</a:t>
            </a:r>
            <a:r>
              <a:rPr lang="hu-HU" dirty="0" smtClean="0"/>
              <a:t>) post </a:t>
            </a:r>
            <a:r>
              <a:rPr lang="hu-HU" dirty="0" err="1" smtClean="0"/>
              <a:t>processing</a:t>
            </a:r>
            <a:r>
              <a:rPr lang="hu-HU" dirty="0" smtClean="0"/>
              <a:t> </a:t>
            </a:r>
            <a:r>
              <a:rPr lang="hu-HU" dirty="0" err="1" smtClean="0"/>
              <a:t>effects</a:t>
            </a:r>
            <a:endParaRPr lang="hu-HU" dirty="0" smtClean="0"/>
          </a:p>
          <a:p>
            <a:r>
              <a:rPr lang="hu-HU" dirty="0" err="1" smtClean="0"/>
              <a:t>Developed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Unity</a:t>
            </a:r>
            <a:r>
              <a:rPr lang="hu-HU" dirty="0" smtClean="0"/>
              <a:t>, </a:t>
            </a:r>
            <a:r>
              <a:rPr lang="hu-HU" dirty="0" err="1" smtClean="0"/>
              <a:t>worth</a:t>
            </a:r>
            <a:r>
              <a:rPr lang="hu-HU" dirty="0" smtClean="0"/>
              <a:t> </a:t>
            </a:r>
            <a:r>
              <a:rPr lang="hu-HU" dirty="0" err="1" smtClean="0"/>
              <a:t>have</a:t>
            </a:r>
            <a:r>
              <a:rPr lang="hu-HU" dirty="0" smtClean="0"/>
              <a:t> a </a:t>
            </a:r>
            <a:r>
              <a:rPr lang="hu-HU" dirty="0" err="1" smtClean="0"/>
              <a:t>look</a:t>
            </a:r>
            <a:endParaRPr lang="hu-HU" dirty="0" smtClean="0"/>
          </a:p>
          <a:p>
            <a:r>
              <a:rPr lang="hu-HU" dirty="0" err="1" smtClean="0"/>
              <a:t>Many</a:t>
            </a:r>
            <a:r>
              <a:rPr lang="hu-HU" dirty="0" smtClean="0"/>
              <a:t> </a:t>
            </a:r>
            <a:r>
              <a:rPr lang="hu-HU" dirty="0" err="1" smtClean="0"/>
              <a:t>useful</a:t>
            </a:r>
            <a:r>
              <a:rPr lang="hu-HU" dirty="0" smtClean="0"/>
              <a:t> </a:t>
            </a:r>
            <a:r>
              <a:rPr lang="hu-HU" dirty="0" err="1" smtClean="0"/>
              <a:t>stuff</a:t>
            </a:r>
            <a:endParaRPr lang="hu-HU" dirty="0" smtClean="0"/>
          </a:p>
          <a:p>
            <a:pPr lvl="1"/>
            <a:r>
              <a:rPr lang="hu-HU" dirty="0" err="1" smtClean="0"/>
              <a:t>Base</a:t>
            </a:r>
            <a:r>
              <a:rPr lang="hu-HU" dirty="0" smtClean="0"/>
              <a:t> </a:t>
            </a:r>
            <a:r>
              <a:rPr lang="hu-HU" dirty="0" err="1" smtClean="0"/>
              <a:t>classes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r>
              <a:rPr lang="hu-HU" dirty="0" smtClean="0"/>
              <a:t> </a:t>
            </a:r>
            <a:r>
              <a:rPr lang="hu-HU" dirty="0" err="1" smtClean="0"/>
              <a:t>implementation</a:t>
            </a:r>
            <a:endParaRPr lang="hu-HU" dirty="0" smtClean="0"/>
          </a:p>
          <a:p>
            <a:pPr lvl="1"/>
            <a:r>
              <a:rPr lang="hu-HU" dirty="0" err="1" smtClean="0"/>
              <a:t>Coding</a:t>
            </a:r>
            <a:r>
              <a:rPr lang="hu-HU" dirty="0" smtClean="0"/>
              <a:t> </a:t>
            </a:r>
            <a:r>
              <a:rPr lang="hu-HU" dirty="0" err="1" smtClean="0"/>
              <a:t>guidelines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maximum </a:t>
            </a:r>
            <a:r>
              <a:rPr lang="hu-HU" dirty="0" err="1" smtClean="0"/>
              <a:t>portability</a:t>
            </a:r>
            <a:endParaRPr lang="hu-HU" dirty="0" smtClean="0"/>
          </a:p>
          <a:p>
            <a:pPr lvl="1"/>
            <a:r>
              <a:rPr lang="hu-HU" dirty="0" err="1" smtClean="0"/>
              <a:t>Can</a:t>
            </a:r>
            <a:r>
              <a:rPr lang="hu-HU" dirty="0" smtClean="0"/>
              <a:t> add </a:t>
            </a:r>
            <a:r>
              <a:rPr lang="hu-HU" dirty="0" err="1" smtClean="0"/>
              <a:t>your</a:t>
            </a:r>
            <a:r>
              <a:rPr lang="hu-HU" dirty="0" smtClean="0"/>
              <a:t> </a:t>
            </a:r>
            <a:r>
              <a:rPr lang="hu-HU" dirty="0" err="1" smtClean="0"/>
              <a:t>own</a:t>
            </a:r>
            <a:r>
              <a:rPr lang="hu-HU" dirty="0" smtClean="0"/>
              <a:t> </a:t>
            </a:r>
            <a:r>
              <a:rPr lang="hu-HU" dirty="0" err="1" smtClean="0"/>
              <a:t>custom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We </a:t>
            </a:r>
            <a:r>
              <a:rPr lang="hu-HU" dirty="0" err="1" smtClean="0"/>
              <a:t>won’t</a:t>
            </a:r>
            <a:r>
              <a:rPr lang="hu-HU" dirty="0" smtClean="0"/>
              <a:t> be </a:t>
            </a:r>
            <a:r>
              <a:rPr lang="hu-HU" dirty="0" err="1" smtClean="0"/>
              <a:t>using</a:t>
            </a:r>
            <a:r>
              <a:rPr lang="hu-HU" dirty="0" smtClean="0"/>
              <a:t> it</a:t>
            </a:r>
            <a:endParaRPr lang="hu-HU" dirty="0"/>
          </a:p>
          <a:p>
            <a:pPr lvl="1"/>
            <a:r>
              <a:rPr lang="hu-HU" dirty="0" err="1" smtClean="0"/>
              <a:t>Still</a:t>
            </a:r>
            <a:r>
              <a:rPr lang="hu-HU" dirty="0" smtClean="0"/>
              <a:t> </a:t>
            </a:r>
            <a:r>
              <a:rPr lang="hu-HU" dirty="0" err="1" smtClean="0"/>
              <a:t>under</a:t>
            </a:r>
            <a:r>
              <a:rPr lang="hu-HU" dirty="0" smtClean="0"/>
              <a:t> </a:t>
            </a:r>
            <a:r>
              <a:rPr lang="hu-HU" dirty="0" err="1" smtClean="0"/>
              <a:t>development</a:t>
            </a:r>
            <a:endParaRPr lang="hu-HU" dirty="0" smtClean="0"/>
          </a:p>
          <a:p>
            <a:pPr lvl="1"/>
            <a:r>
              <a:rPr lang="hu-HU" dirty="0" err="1" smtClean="0"/>
              <a:t>Not</a:t>
            </a:r>
            <a:r>
              <a:rPr lang="hu-HU" dirty="0" smtClean="0"/>
              <a:t> </a:t>
            </a:r>
            <a:r>
              <a:rPr lang="hu-HU" dirty="0" err="1" smtClean="0"/>
              <a:t>yet</a:t>
            </a:r>
            <a:r>
              <a:rPr lang="hu-HU" dirty="0" smtClean="0"/>
              <a:t> </a:t>
            </a:r>
            <a:r>
              <a:rPr lang="hu-HU" dirty="0" err="1" smtClean="0"/>
              <a:t>integrated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Unity</a:t>
            </a:r>
            <a:r>
              <a:rPr lang="hu-HU" dirty="0" smtClean="0"/>
              <a:t> (</a:t>
            </a:r>
            <a:r>
              <a:rPr lang="hu-HU" dirty="0" err="1" smtClean="0"/>
              <a:t>separate</a:t>
            </a:r>
            <a:r>
              <a:rPr lang="hu-HU" dirty="0" smtClean="0"/>
              <a:t> </a:t>
            </a:r>
            <a:r>
              <a:rPr lang="hu-HU" dirty="0" err="1" smtClean="0"/>
              <a:t>package</a:t>
            </a:r>
            <a:r>
              <a:rPr lang="hu-HU" dirty="0" smtClean="0"/>
              <a:t>)</a:t>
            </a:r>
          </a:p>
          <a:p>
            <a:pPr lvl="1"/>
            <a:r>
              <a:rPr lang="hu-HU" dirty="0" err="1" smtClean="0"/>
              <a:t>Too</a:t>
            </a:r>
            <a:r>
              <a:rPr lang="hu-HU" dirty="0" smtClean="0"/>
              <a:t> </a:t>
            </a:r>
            <a:r>
              <a:rPr lang="hu-HU" dirty="0" err="1" smtClean="0"/>
              <a:t>complex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education</a:t>
            </a:r>
            <a:endParaRPr lang="en-US" dirty="0"/>
          </a:p>
        </p:txBody>
      </p:sp>
      <p:pic>
        <p:nvPicPr>
          <p:cNvPr id="6146" name="Picture 2" descr="https://github.com/Unity-Technologies/PostProcessing/wiki/images/quickstart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350" y="2860431"/>
            <a:ext cx="4869274" cy="358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45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Example</a:t>
            </a:r>
            <a:r>
              <a:rPr lang="hu-HU" dirty="0" smtClean="0"/>
              <a:t>: image-</a:t>
            </a:r>
            <a:r>
              <a:rPr lang="hu-HU" dirty="0" err="1" smtClean="0"/>
              <a:t>space</a:t>
            </a:r>
            <a:r>
              <a:rPr lang="hu-HU" dirty="0" smtClean="0"/>
              <a:t> </a:t>
            </a:r>
            <a:r>
              <a:rPr lang="hu-HU" dirty="0" err="1" smtClean="0"/>
              <a:t>hatching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i="1" dirty="0" err="1" smtClean="0"/>
              <a:t>Screen</a:t>
            </a:r>
            <a:r>
              <a:rPr lang="hu-HU" sz="2400" i="1" dirty="0" smtClean="0"/>
              <a:t> </a:t>
            </a:r>
            <a:r>
              <a:rPr lang="hu-HU" sz="2400" i="1" dirty="0" err="1" smtClean="0"/>
              <a:t>space</a:t>
            </a:r>
            <a:r>
              <a:rPr lang="hu-HU" sz="2400" i="1" dirty="0" smtClean="0"/>
              <a:t> </a:t>
            </a:r>
            <a:r>
              <a:rPr lang="hu-HU" sz="2400" i="1" dirty="0" err="1" smtClean="0"/>
              <a:t>hatching</a:t>
            </a:r>
            <a:r>
              <a:rPr lang="hu-HU" sz="2400" dirty="0" smtClean="0"/>
              <a:t>, Lengyel et. </a:t>
            </a:r>
            <a:r>
              <a:rPr lang="hu-HU" sz="2400" dirty="0" err="1" smtClean="0"/>
              <a:t>al</a:t>
            </a:r>
            <a:r>
              <a:rPr lang="hu-HU" sz="2400" dirty="0" smtClean="0"/>
              <a:t>, 2014</a:t>
            </a:r>
          </a:p>
          <a:p>
            <a:r>
              <a:rPr lang="hu-HU" sz="2400" dirty="0" err="1" smtClean="0"/>
              <a:t>Advantage</a:t>
            </a:r>
            <a:r>
              <a:rPr lang="hu-HU" sz="2400" dirty="0" smtClean="0"/>
              <a:t>: uniform </a:t>
            </a:r>
            <a:r>
              <a:rPr lang="hu-HU" sz="2400" dirty="0" err="1" smtClean="0"/>
              <a:t>density</a:t>
            </a:r>
            <a:r>
              <a:rPr lang="hu-HU" sz="2400" dirty="0" smtClean="0"/>
              <a:t> in image-</a:t>
            </a:r>
            <a:r>
              <a:rPr lang="hu-HU" sz="2400" dirty="0" err="1" smtClean="0"/>
              <a:t>space</a:t>
            </a:r>
            <a:r>
              <a:rPr lang="hu-HU" sz="2400" dirty="0" smtClean="0"/>
              <a:t>, no </a:t>
            </a:r>
            <a:r>
              <a:rPr lang="hu-HU" sz="2400" dirty="0" err="1" smtClean="0"/>
              <a:t>problem</a:t>
            </a:r>
            <a:r>
              <a:rPr lang="hu-HU" sz="2400" dirty="0" smtClean="0"/>
              <a:t> </a:t>
            </a:r>
            <a:r>
              <a:rPr lang="hu-HU" sz="2400" dirty="0" err="1" smtClean="0"/>
              <a:t>with</a:t>
            </a:r>
            <a:r>
              <a:rPr lang="hu-HU" sz="2400" dirty="0" smtClean="0"/>
              <a:t> zooming</a:t>
            </a:r>
          </a:p>
          <a:p>
            <a:r>
              <a:rPr lang="hu-HU" sz="2400" dirty="0" err="1" smtClean="0"/>
              <a:t>Drawback</a:t>
            </a:r>
            <a:r>
              <a:rPr lang="hu-HU" sz="2400" dirty="0" smtClean="0"/>
              <a:t>: </a:t>
            </a:r>
            <a:r>
              <a:rPr lang="hu-HU" sz="2400" dirty="0" err="1" smtClean="0"/>
              <a:t>requires</a:t>
            </a:r>
            <a:r>
              <a:rPr lang="hu-HU" sz="2400" dirty="0" smtClean="0"/>
              <a:t> </a:t>
            </a:r>
            <a:r>
              <a:rPr lang="hu-HU" sz="2400" dirty="0" err="1" smtClean="0"/>
              <a:t>sophisticated</a:t>
            </a:r>
            <a:r>
              <a:rPr lang="hu-HU" sz="2400" dirty="0" smtClean="0"/>
              <a:t> </a:t>
            </a:r>
            <a:r>
              <a:rPr lang="hu-HU" sz="2400" dirty="0" err="1" smtClean="0"/>
              <a:t>methods</a:t>
            </a:r>
            <a:r>
              <a:rPr lang="hu-HU" sz="2400" dirty="0" smtClean="0"/>
              <a:t> </a:t>
            </a:r>
            <a:r>
              <a:rPr lang="hu-HU" sz="2400" dirty="0" err="1" smtClean="0"/>
              <a:t>to</a:t>
            </a:r>
            <a:r>
              <a:rPr lang="hu-HU" sz="2400" dirty="0" smtClean="0"/>
              <a:t> </a:t>
            </a:r>
            <a:r>
              <a:rPr lang="hu-HU" sz="2400" dirty="0" err="1" smtClean="0"/>
              <a:t>avoid</a:t>
            </a:r>
            <a:r>
              <a:rPr lang="hu-HU" sz="2400" dirty="0" smtClean="0"/>
              <a:t> </a:t>
            </a:r>
            <a:r>
              <a:rPr lang="hu-HU" sz="2400" dirty="0" err="1" smtClean="0"/>
              <a:t>showerdoor</a:t>
            </a:r>
            <a:r>
              <a:rPr lang="hu-HU" sz="2400" dirty="0" smtClean="0"/>
              <a:t> </a:t>
            </a:r>
            <a:r>
              <a:rPr lang="hu-HU" sz="2400" dirty="0" err="1" smtClean="0"/>
              <a:t>effect</a:t>
            </a:r>
            <a:endParaRPr lang="hu-HU" sz="2400" dirty="0" smtClean="0"/>
          </a:p>
          <a:p>
            <a:r>
              <a:rPr lang="hu-HU" sz="2400" dirty="0" err="1" smtClean="0"/>
              <a:t>Much</a:t>
            </a:r>
            <a:r>
              <a:rPr lang="hu-HU" sz="2400" dirty="0" smtClean="0"/>
              <a:t> more </a:t>
            </a:r>
            <a:r>
              <a:rPr lang="hu-HU" sz="2400" dirty="0" err="1" smtClean="0"/>
              <a:t>on</a:t>
            </a:r>
            <a:r>
              <a:rPr lang="hu-HU" sz="2400" dirty="0" smtClean="0"/>
              <a:t> </a:t>
            </a:r>
            <a:r>
              <a:rPr lang="hu-HU" sz="2400" dirty="0" err="1" smtClean="0"/>
              <a:t>hatching</a:t>
            </a:r>
            <a:r>
              <a:rPr lang="hu-HU" sz="2400" dirty="0" smtClean="0"/>
              <a:t> in </a:t>
            </a:r>
            <a:r>
              <a:rPr lang="hu-HU" sz="2400" dirty="0" err="1" smtClean="0"/>
              <a:t>the</a:t>
            </a:r>
            <a:r>
              <a:rPr lang="hu-HU" sz="2400" dirty="0" smtClean="0"/>
              <a:t> stroke-</a:t>
            </a:r>
            <a:r>
              <a:rPr lang="hu-HU" sz="2400" dirty="0" err="1" smtClean="0"/>
              <a:t>based</a:t>
            </a:r>
            <a:r>
              <a:rPr lang="hu-HU" sz="2400" dirty="0" smtClean="0"/>
              <a:t> </a:t>
            </a:r>
            <a:r>
              <a:rPr lang="hu-HU" sz="2400" dirty="0" err="1" smtClean="0"/>
              <a:t>rendering</a:t>
            </a:r>
            <a:r>
              <a:rPr lang="hu-HU" sz="2400" dirty="0" smtClean="0"/>
              <a:t> </a:t>
            </a:r>
            <a:r>
              <a:rPr lang="hu-HU" sz="2400" dirty="0" err="1" smtClean="0"/>
              <a:t>lecture</a:t>
            </a:r>
            <a:endParaRPr lang="en-US" sz="24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692" y="3659017"/>
            <a:ext cx="5951659" cy="304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9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2468</TotalTime>
  <Words>5262</Words>
  <Application>Microsoft Office PowerPoint</Application>
  <PresentationFormat>Szélesvásznú</PresentationFormat>
  <Paragraphs>765</Paragraphs>
  <Slides>82</Slides>
  <Notes>0</Notes>
  <HiddenSlides>0</HiddenSlides>
  <MMClips>4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82</vt:i4>
      </vt:variant>
    </vt:vector>
  </HeadingPairs>
  <TitlesOfParts>
    <vt:vector size="88" baseType="lpstr">
      <vt:lpstr>Arial</vt:lpstr>
      <vt:lpstr>Calibri</vt:lpstr>
      <vt:lpstr>Calibri Light</vt:lpstr>
      <vt:lpstr>Consolas</vt:lpstr>
      <vt:lpstr>Symbol</vt:lpstr>
      <vt:lpstr>Office Theme</vt:lpstr>
      <vt:lpstr>Object space  and  image space</vt:lpstr>
      <vt:lpstr>Rendering pipeline</vt:lpstr>
      <vt:lpstr>Object vs image space</vt:lpstr>
      <vt:lpstr>Object vs image space</vt:lpstr>
      <vt:lpstr>Rendering pipeline</vt:lpstr>
      <vt:lpstr>Example: hatching in object-space</vt:lpstr>
      <vt:lpstr>Example: hatching in object-space</vt:lpstr>
      <vt:lpstr>Rendering pipeline</vt:lpstr>
      <vt:lpstr>Example: image-space hatching</vt:lpstr>
      <vt:lpstr>Image-space NPR: Just another taxonomy</vt:lpstr>
      <vt:lpstr>PowerPoint-bemutató</vt:lpstr>
      <vt:lpstr>Image processing</vt:lpstr>
      <vt:lpstr>Image processing in general</vt:lpstr>
      <vt:lpstr>Image processing in general</vt:lpstr>
      <vt:lpstr>Simplest image processing routines</vt:lpstr>
      <vt:lpstr>Example: luminance transform</vt:lpstr>
      <vt:lpstr>NPR example: luminance quantization</vt:lpstr>
      <vt:lpstr>NPR example: luminance quantization</vt:lpstr>
      <vt:lpstr>Image filtering</vt:lpstr>
      <vt:lpstr>NPR example: minimum filter</vt:lpstr>
      <vt:lpstr>Minimax filter</vt:lpstr>
      <vt:lpstr>Convolution</vt:lpstr>
      <vt:lpstr>Well-known (non-NPR) examples: Emboss</vt:lpstr>
      <vt:lpstr>Well-known (non-NPR) examples: Sharpen</vt:lpstr>
      <vt:lpstr>Well-known (non-NPR) examples: Box-blur</vt:lpstr>
      <vt:lpstr>Well-known (non-NPR) examples: Box-blur</vt:lpstr>
      <vt:lpstr>Well-known (non-NPR) examples: Box-blur</vt:lpstr>
      <vt:lpstr>Separable filters</vt:lpstr>
      <vt:lpstr>Example: non-separable filter</vt:lpstr>
      <vt:lpstr>Example: bilateral filter</vt:lpstr>
      <vt:lpstr>Example: bilateral filter</vt:lpstr>
      <vt:lpstr>Image-space effects in a video game</vt:lpstr>
      <vt:lpstr>Depth map</vt:lpstr>
      <vt:lpstr>Example depth-based effects</vt:lpstr>
      <vt:lpstr>Example depth-based effects</vt:lpstr>
      <vt:lpstr>Normal map</vt:lpstr>
      <vt:lpstr>Normal map example uses</vt:lpstr>
      <vt:lpstr>Performance</vt:lpstr>
      <vt:lpstr>Precision</vt:lpstr>
      <vt:lpstr>Precision – Dynamic range</vt:lpstr>
      <vt:lpstr>Precision – Example</vt:lpstr>
      <vt:lpstr>Precision – Example</vt:lpstr>
      <vt:lpstr>Temporal coherency – Flickering</vt:lpstr>
      <vt:lpstr>Temporal coherency – Object-Screen mismatch</vt:lpstr>
      <vt:lpstr>Algorithm against shower-door effect</vt:lpstr>
      <vt:lpstr>Algorithm against shower-door effect</vt:lpstr>
      <vt:lpstr>Stereo rendering</vt:lpstr>
      <vt:lpstr>Stereo in art</vt:lpstr>
      <vt:lpstr>Stereo rendering + NPR</vt:lpstr>
      <vt:lpstr>Stereo rendering + NPR</vt:lpstr>
      <vt:lpstr>Stereo rendering + NPR</vt:lpstr>
      <vt:lpstr>Stereo rendering + NPR</vt:lpstr>
      <vt:lpstr>Post processing in a video game</vt:lpstr>
      <vt:lpstr>Post processing in a video game</vt:lpstr>
      <vt:lpstr>Image processing in the graphics pipeline</vt:lpstr>
      <vt:lpstr>Image processing in the graphics pipeline</vt:lpstr>
      <vt:lpstr>Image processing in the graphics pipeline</vt:lpstr>
      <vt:lpstr>Fullscreen-quad</vt:lpstr>
      <vt:lpstr>Fullscreen-quad</vt:lpstr>
      <vt:lpstr>Image processing in the graphics pipeline</vt:lpstr>
      <vt:lpstr>Image processing in the graphics pipeline</vt:lpstr>
      <vt:lpstr>Post processing in Unity</vt:lpstr>
      <vt:lpstr>My first post processing effect in Unity</vt:lpstr>
      <vt:lpstr>My first post processing effect in Unity</vt:lpstr>
      <vt:lpstr>My first post processing effect in Unity</vt:lpstr>
      <vt:lpstr>My first post processing effect in Unity</vt:lpstr>
      <vt:lpstr>My first post processing effect in Unity</vt:lpstr>
      <vt:lpstr>My first post processing effect in Unity</vt:lpstr>
      <vt:lpstr>OnRenderImage</vt:lpstr>
      <vt:lpstr>My first post processing effect in Unity</vt:lpstr>
      <vt:lpstr>Fullscreen rendering in Unity</vt:lpstr>
      <vt:lpstr>My first post processing effect in Unity</vt:lpstr>
      <vt:lpstr>My first post processing shader in Unity</vt:lpstr>
      <vt:lpstr>My first post processing shader in Unity</vt:lpstr>
      <vt:lpstr>My first post processing shader in Unity</vt:lpstr>
      <vt:lpstr>My first post processing shader in Unity</vt:lpstr>
      <vt:lpstr>My first post processing shader in Unity</vt:lpstr>
      <vt:lpstr>My first post processing shader in Unity</vt:lpstr>
      <vt:lpstr>My first post processing shader in Unity</vt:lpstr>
      <vt:lpstr>My first post processing shader in Unity</vt:lpstr>
      <vt:lpstr>My first post processing shader in Unity</vt:lpstr>
      <vt:lpstr>Unity Post Processing stack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</cp:lastModifiedBy>
  <cp:revision>194</cp:revision>
  <dcterms:created xsi:type="dcterms:W3CDTF">2019-01-29T11:56:30Z</dcterms:created>
  <dcterms:modified xsi:type="dcterms:W3CDTF">2021-02-16T12:29:13Z</dcterms:modified>
</cp:coreProperties>
</file>