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
  </p:notesMasterIdLst>
  <p:sldIdLst>
    <p:sldId id="256" r:id="rId2"/>
  </p:sldIdLst>
  <p:sldSz cx="30243463" cy="42845038"/>
  <p:notesSz cx="6858000" cy="9144000"/>
  <p:defaultTextStyle>
    <a:defPPr>
      <a:defRPr lang="hu-HU"/>
    </a:defPPr>
    <a:lvl1pPr algn="l" defTabSz="4530725" rtl="0" fontAlgn="base">
      <a:spcBef>
        <a:spcPct val="0"/>
      </a:spcBef>
      <a:spcAft>
        <a:spcPct val="0"/>
      </a:spcAft>
      <a:defRPr sz="8900" kern="1200">
        <a:solidFill>
          <a:schemeClr val="tx1"/>
        </a:solidFill>
        <a:latin typeface="Arial" charset="0"/>
        <a:ea typeface="+mn-ea"/>
        <a:cs typeface="+mn-cs"/>
      </a:defRPr>
    </a:lvl1pPr>
    <a:lvl2pPr marL="2265363" indent="-1808163" algn="l" defTabSz="4530725" rtl="0" fontAlgn="base">
      <a:spcBef>
        <a:spcPct val="0"/>
      </a:spcBef>
      <a:spcAft>
        <a:spcPct val="0"/>
      </a:spcAft>
      <a:defRPr sz="8900" kern="1200">
        <a:solidFill>
          <a:schemeClr val="tx1"/>
        </a:solidFill>
        <a:latin typeface="Arial" charset="0"/>
        <a:ea typeface="+mn-ea"/>
        <a:cs typeface="+mn-cs"/>
      </a:defRPr>
    </a:lvl2pPr>
    <a:lvl3pPr marL="4530725" indent="-3616325" algn="l" defTabSz="4530725" rtl="0" fontAlgn="base">
      <a:spcBef>
        <a:spcPct val="0"/>
      </a:spcBef>
      <a:spcAft>
        <a:spcPct val="0"/>
      </a:spcAft>
      <a:defRPr sz="8900" kern="1200">
        <a:solidFill>
          <a:schemeClr val="tx1"/>
        </a:solidFill>
        <a:latin typeface="Arial" charset="0"/>
        <a:ea typeface="+mn-ea"/>
        <a:cs typeface="+mn-cs"/>
      </a:defRPr>
    </a:lvl3pPr>
    <a:lvl4pPr marL="6796088" indent="-5424488" algn="l" defTabSz="4530725" rtl="0" fontAlgn="base">
      <a:spcBef>
        <a:spcPct val="0"/>
      </a:spcBef>
      <a:spcAft>
        <a:spcPct val="0"/>
      </a:spcAft>
      <a:defRPr sz="8900" kern="1200">
        <a:solidFill>
          <a:schemeClr val="tx1"/>
        </a:solidFill>
        <a:latin typeface="Arial" charset="0"/>
        <a:ea typeface="+mn-ea"/>
        <a:cs typeface="+mn-cs"/>
      </a:defRPr>
    </a:lvl4pPr>
    <a:lvl5pPr marL="9061450" indent="-7232650" algn="l" defTabSz="4530725" rtl="0" fontAlgn="base">
      <a:spcBef>
        <a:spcPct val="0"/>
      </a:spcBef>
      <a:spcAft>
        <a:spcPct val="0"/>
      </a:spcAft>
      <a:defRPr sz="8900" kern="1200">
        <a:solidFill>
          <a:schemeClr val="tx1"/>
        </a:solidFill>
        <a:latin typeface="Arial" charset="0"/>
        <a:ea typeface="+mn-ea"/>
        <a:cs typeface="+mn-cs"/>
      </a:defRPr>
    </a:lvl5pPr>
    <a:lvl6pPr marL="2286000" algn="l" defTabSz="914400" rtl="0" eaLnBrk="1" latinLnBrk="0" hangingPunct="1">
      <a:defRPr sz="8900" kern="1200">
        <a:solidFill>
          <a:schemeClr val="tx1"/>
        </a:solidFill>
        <a:latin typeface="Arial" charset="0"/>
        <a:ea typeface="+mn-ea"/>
        <a:cs typeface="+mn-cs"/>
      </a:defRPr>
    </a:lvl6pPr>
    <a:lvl7pPr marL="2743200" algn="l" defTabSz="914400" rtl="0" eaLnBrk="1" latinLnBrk="0" hangingPunct="1">
      <a:defRPr sz="8900" kern="1200">
        <a:solidFill>
          <a:schemeClr val="tx1"/>
        </a:solidFill>
        <a:latin typeface="Arial" charset="0"/>
        <a:ea typeface="+mn-ea"/>
        <a:cs typeface="+mn-cs"/>
      </a:defRPr>
    </a:lvl7pPr>
    <a:lvl8pPr marL="3200400" algn="l" defTabSz="914400" rtl="0" eaLnBrk="1" latinLnBrk="0" hangingPunct="1">
      <a:defRPr sz="8900" kern="1200">
        <a:solidFill>
          <a:schemeClr val="tx1"/>
        </a:solidFill>
        <a:latin typeface="Arial" charset="0"/>
        <a:ea typeface="+mn-ea"/>
        <a:cs typeface="+mn-cs"/>
      </a:defRPr>
    </a:lvl8pPr>
    <a:lvl9pPr marL="3657600" algn="l" defTabSz="914400" rtl="0" eaLnBrk="1" latinLnBrk="0" hangingPunct="1">
      <a:defRPr sz="89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68" autoAdjust="0"/>
    <p:restoredTop sz="97133" autoAdjust="0"/>
  </p:normalViewPr>
  <p:slideViewPr>
    <p:cSldViewPr>
      <p:cViewPr>
        <p:scale>
          <a:sx n="66" d="100"/>
          <a:sy n="66" d="100"/>
        </p:scale>
        <p:origin x="5328" y="2058"/>
      </p:cViewPr>
      <p:guideLst>
        <p:guide orient="horz" pos="13495"/>
        <p:guide pos="9526"/>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S"/>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CD6AEA8-92A7-4573-B7CE-0CC67F9B05C1}" type="datetimeFigureOut">
              <a:rPr lang="es-ES"/>
              <a:pPr>
                <a:defRPr/>
              </a:pPr>
              <a:t>09/07/2013</a:t>
            </a:fld>
            <a:endParaRPr lang="es-ES"/>
          </a:p>
        </p:txBody>
      </p:sp>
      <p:sp>
        <p:nvSpPr>
          <p:cNvPr id="4" name="Diakép helye 3"/>
          <p:cNvSpPr>
            <a:spLocks noGrp="1" noRot="1" noChangeAspect="1"/>
          </p:cNvSpPr>
          <p:nvPr>
            <p:ph type="sldImg" idx="2"/>
          </p:nvPr>
        </p:nvSpPr>
        <p:spPr>
          <a:xfrm>
            <a:off x="2219325" y="685800"/>
            <a:ext cx="2419350" cy="342900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endParaRPr lang="es-ES" noProof="0" smtClean="0"/>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S"/>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D08460F5-2B24-42B4-87BE-59F62BC0A6F1}" type="slidenum">
              <a:rPr lang="es-ES"/>
              <a:pPr>
                <a:defRPr/>
              </a:pPr>
              <a:t>‹#›</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iakép helye 1"/>
          <p:cNvSpPr>
            <a:spLocks noGrp="1" noRot="1" noChangeAspect="1" noTextEdit="1"/>
          </p:cNvSpPr>
          <p:nvPr>
            <p:ph type="sldImg"/>
          </p:nvPr>
        </p:nvSpPr>
        <p:spPr bwMode="auto">
          <a:noFill/>
          <a:ln>
            <a:solidFill>
              <a:srgbClr val="000000"/>
            </a:solidFill>
            <a:miter lim="800000"/>
            <a:headEnd/>
            <a:tailEnd/>
          </a:ln>
        </p:spPr>
      </p:sp>
      <p:sp>
        <p:nvSpPr>
          <p:cNvPr id="4099" name="Jegyzetek hely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s-ES" smtClean="0"/>
          </a:p>
        </p:txBody>
      </p:sp>
      <p:sp>
        <p:nvSpPr>
          <p:cNvPr id="4100" name="Dia számának hely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6D32846-7C25-4056-92F2-8424C59A1D7F}" type="slidenum">
              <a:rPr lang="es-ES" smtClean="0"/>
              <a:pPr/>
              <a:t>1</a:t>
            </a:fld>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2268260" y="13309735"/>
            <a:ext cx="25706944" cy="9183914"/>
          </a:xfrm>
        </p:spPr>
        <p:txBody>
          <a:bodyPr/>
          <a:lstStyle/>
          <a:p>
            <a:r>
              <a:rPr lang="hu-HU" smtClean="0"/>
              <a:t>Mintacím szerkesztése</a:t>
            </a:r>
            <a:endParaRPr lang="hu-HU"/>
          </a:p>
        </p:txBody>
      </p:sp>
      <p:sp>
        <p:nvSpPr>
          <p:cNvPr id="3" name="Alcím 2"/>
          <p:cNvSpPr>
            <a:spLocks noGrp="1"/>
          </p:cNvSpPr>
          <p:nvPr>
            <p:ph type="subTitle" idx="1"/>
          </p:nvPr>
        </p:nvSpPr>
        <p:spPr>
          <a:xfrm>
            <a:off x="4536521" y="24278856"/>
            <a:ext cx="21170425" cy="10949287"/>
          </a:xfrm>
        </p:spPr>
        <p:txBody>
          <a:bodyPr/>
          <a:lstStyle>
            <a:lvl1pPr marL="0" indent="0" algn="ctr">
              <a:buNone/>
              <a:defRPr>
                <a:solidFill>
                  <a:schemeClr val="tx1">
                    <a:tint val="75000"/>
                  </a:schemeClr>
                </a:solidFill>
              </a:defRPr>
            </a:lvl1pPr>
            <a:lvl2pPr marL="2265380" indent="0" algn="ctr">
              <a:buNone/>
              <a:defRPr>
                <a:solidFill>
                  <a:schemeClr val="tx1">
                    <a:tint val="75000"/>
                  </a:schemeClr>
                </a:solidFill>
              </a:defRPr>
            </a:lvl2pPr>
            <a:lvl3pPr marL="4530761" indent="0" algn="ctr">
              <a:buNone/>
              <a:defRPr>
                <a:solidFill>
                  <a:schemeClr val="tx1">
                    <a:tint val="75000"/>
                  </a:schemeClr>
                </a:solidFill>
              </a:defRPr>
            </a:lvl3pPr>
            <a:lvl4pPr marL="6796141" indent="0" algn="ctr">
              <a:buNone/>
              <a:defRPr>
                <a:solidFill>
                  <a:schemeClr val="tx1">
                    <a:tint val="75000"/>
                  </a:schemeClr>
                </a:solidFill>
              </a:defRPr>
            </a:lvl4pPr>
            <a:lvl5pPr marL="9061521" indent="0" algn="ctr">
              <a:buNone/>
              <a:defRPr>
                <a:solidFill>
                  <a:schemeClr val="tx1">
                    <a:tint val="75000"/>
                  </a:schemeClr>
                </a:solidFill>
              </a:defRPr>
            </a:lvl5pPr>
            <a:lvl6pPr marL="11326901" indent="0" algn="ctr">
              <a:buNone/>
              <a:defRPr>
                <a:solidFill>
                  <a:schemeClr val="tx1">
                    <a:tint val="75000"/>
                  </a:schemeClr>
                </a:solidFill>
              </a:defRPr>
            </a:lvl6pPr>
            <a:lvl7pPr marL="13592282" indent="0" algn="ctr">
              <a:buNone/>
              <a:defRPr>
                <a:solidFill>
                  <a:schemeClr val="tx1">
                    <a:tint val="75000"/>
                  </a:schemeClr>
                </a:solidFill>
              </a:defRPr>
            </a:lvl7pPr>
            <a:lvl8pPr marL="15857662" indent="0" algn="ctr">
              <a:buNone/>
              <a:defRPr>
                <a:solidFill>
                  <a:schemeClr val="tx1">
                    <a:tint val="75000"/>
                  </a:schemeClr>
                </a:solidFill>
              </a:defRPr>
            </a:lvl8pPr>
            <a:lvl9pPr marL="18123042"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lvl1pPr>
              <a:defRPr/>
            </a:lvl1pPr>
          </a:lstStyle>
          <a:p>
            <a:pPr>
              <a:defRPr/>
            </a:pPr>
            <a:fld id="{B5BD7D73-3B6A-46AB-A260-108BDC57E5E6}" type="datetimeFigureOut">
              <a:rPr lang="hu-HU"/>
              <a:pPr>
                <a:defRPr/>
              </a:pPr>
              <a:t>2013.07.09.</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7DCE1A43-B83C-4F75-A529-6EAB3E685F37}" type="slidenum">
              <a:rPr lang="hu-HU"/>
              <a:pPr>
                <a:defRPr/>
              </a:pPr>
              <a:t>‹#›</a:t>
            </a:fld>
            <a:endParaRPr lang="hu-H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1CBD7C77-FB2A-4E53-833D-42116BD8EA93}" type="datetimeFigureOut">
              <a:rPr lang="hu-HU"/>
              <a:pPr>
                <a:defRPr/>
              </a:pPr>
              <a:t>2013.07.09.</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D0FDC9D5-E9F6-4345-9495-12633C35E1C2}" type="slidenum">
              <a:rPr lang="hu-HU"/>
              <a:pPr>
                <a:defRPr/>
              </a:pPr>
              <a:t>‹#›</a:t>
            </a:fld>
            <a:endParaRPr lang="hu-H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21926512" y="1715793"/>
            <a:ext cx="6804779" cy="36557132"/>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1512174" y="1715793"/>
            <a:ext cx="19910280" cy="36557132"/>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7535C8C6-61E3-45C8-8971-85314642B685}" type="datetimeFigureOut">
              <a:rPr lang="hu-HU"/>
              <a:pPr>
                <a:defRPr/>
              </a:pPr>
              <a:t>2013.07.09.</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F7C6527E-C258-4838-AFBE-14F63FA99C28}" type="slidenum">
              <a:rPr lang="hu-HU"/>
              <a:pPr>
                <a:defRPr/>
              </a:pPr>
              <a:t>‹#›</a:t>
            </a:fld>
            <a:endParaRPr lang="hu-H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lvl1pPr>
              <a:defRPr/>
            </a:lvl1pPr>
          </a:lstStyle>
          <a:p>
            <a:pPr>
              <a:defRPr/>
            </a:pPr>
            <a:fld id="{519A8F5E-A424-4803-AD39-B8BD39DBF180}" type="datetimeFigureOut">
              <a:rPr lang="hu-HU"/>
              <a:pPr>
                <a:defRPr/>
              </a:pPr>
              <a:t>2013.07.09.</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0A83E204-0B20-42DD-ABA7-B67C2F997236}" type="slidenum">
              <a:rPr lang="hu-HU"/>
              <a:pPr>
                <a:defRPr/>
              </a:pPr>
              <a:t>‹#›</a:t>
            </a:fld>
            <a:endParaRPr lang="hu-H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2389026" y="27531908"/>
            <a:ext cx="25706944" cy="8509501"/>
          </a:xfrm>
        </p:spPr>
        <p:txBody>
          <a:bodyPr anchor="t"/>
          <a:lstStyle>
            <a:lvl1pPr algn="l">
              <a:defRPr sz="19800" b="1" cap="all"/>
            </a:lvl1pPr>
          </a:lstStyle>
          <a:p>
            <a:r>
              <a:rPr lang="hu-HU" smtClean="0"/>
              <a:t>Mintacím szerkesztése</a:t>
            </a:r>
            <a:endParaRPr lang="hu-HU"/>
          </a:p>
        </p:txBody>
      </p:sp>
      <p:sp>
        <p:nvSpPr>
          <p:cNvPr id="3" name="Szöveg helye 2"/>
          <p:cNvSpPr>
            <a:spLocks noGrp="1"/>
          </p:cNvSpPr>
          <p:nvPr>
            <p:ph type="body" idx="1"/>
          </p:nvPr>
        </p:nvSpPr>
        <p:spPr>
          <a:xfrm>
            <a:off x="2389026" y="18159558"/>
            <a:ext cx="25706944" cy="9372349"/>
          </a:xfrm>
        </p:spPr>
        <p:txBody>
          <a:bodyPr anchor="b"/>
          <a:lstStyle>
            <a:lvl1pPr marL="0" indent="0">
              <a:buNone/>
              <a:defRPr sz="9900">
                <a:solidFill>
                  <a:schemeClr val="tx1">
                    <a:tint val="75000"/>
                  </a:schemeClr>
                </a:solidFill>
              </a:defRPr>
            </a:lvl1pPr>
            <a:lvl2pPr marL="2265380" indent="0">
              <a:buNone/>
              <a:defRPr sz="8900">
                <a:solidFill>
                  <a:schemeClr val="tx1">
                    <a:tint val="75000"/>
                  </a:schemeClr>
                </a:solidFill>
              </a:defRPr>
            </a:lvl2pPr>
            <a:lvl3pPr marL="4530761" indent="0">
              <a:buNone/>
              <a:defRPr sz="7900">
                <a:solidFill>
                  <a:schemeClr val="tx1">
                    <a:tint val="75000"/>
                  </a:schemeClr>
                </a:solidFill>
              </a:defRPr>
            </a:lvl3pPr>
            <a:lvl4pPr marL="6796141" indent="0">
              <a:buNone/>
              <a:defRPr sz="6900">
                <a:solidFill>
                  <a:schemeClr val="tx1">
                    <a:tint val="75000"/>
                  </a:schemeClr>
                </a:solidFill>
              </a:defRPr>
            </a:lvl4pPr>
            <a:lvl5pPr marL="9061521" indent="0">
              <a:buNone/>
              <a:defRPr sz="6900">
                <a:solidFill>
                  <a:schemeClr val="tx1">
                    <a:tint val="75000"/>
                  </a:schemeClr>
                </a:solidFill>
              </a:defRPr>
            </a:lvl5pPr>
            <a:lvl6pPr marL="11326901" indent="0">
              <a:buNone/>
              <a:defRPr sz="6900">
                <a:solidFill>
                  <a:schemeClr val="tx1">
                    <a:tint val="75000"/>
                  </a:schemeClr>
                </a:solidFill>
              </a:defRPr>
            </a:lvl6pPr>
            <a:lvl7pPr marL="13592282" indent="0">
              <a:buNone/>
              <a:defRPr sz="6900">
                <a:solidFill>
                  <a:schemeClr val="tx1">
                    <a:tint val="75000"/>
                  </a:schemeClr>
                </a:solidFill>
              </a:defRPr>
            </a:lvl7pPr>
            <a:lvl8pPr marL="15857662" indent="0">
              <a:buNone/>
              <a:defRPr sz="6900">
                <a:solidFill>
                  <a:schemeClr val="tx1">
                    <a:tint val="75000"/>
                  </a:schemeClr>
                </a:solidFill>
              </a:defRPr>
            </a:lvl8pPr>
            <a:lvl9pPr marL="18123042" indent="0">
              <a:buNone/>
              <a:defRPr sz="69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lvl1pPr>
              <a:defRPr/>
            </a:lvl1pPr>
          </a:lstStyle>
          <a:p>
            <a:pPr>
              <a:defRPr/>
            </a:pPr>
            <a:fld id="{487D0292-9EE8-4769-81A2-0797B48C73E4}" type="datetimeFigureOut">
              <a:rPr lang="hu-HU"/>
              <a:pPr>
                <a:defRPr/>
              </a:pPr>
              <a:t>2013.07.09.</a:t>
            </a:fld>
            <a:endParaRPr lang="hu-HU"/>
          </a:p>
        </p:txBody>
      </p:sp>
      <p:sp>
        <p:nvSpPr>
          <p:cNvPr id="5" name="Élőláb helye 4"/>
          <p:cNvSpPr>
            <a:spLocks noGrp="1"/>
          </p:cNvSpPr>
          <p:nvPr>
            <p:ph type="ftr" sz="quarter" idx="11"/>
          </p:nvPr>
        </p:nvSpPr>
        <p:spPr/>
        <p:txBody>
          <a:bodyPr/>
          <a:lstStyle>
            <a:lvl1pPr>
              <a:defRPr/>
            </a:lvl1pPr>
          </a:lstStyle>
          <a:p>
            <a:pPr>
              <a:defRPr/>
            </a:pPr>
            <a:endParaRPr lang="hu-HU"/>
          </a:p>
        </p:txBody>
      </p:sp>
      <p:sp>
        <p:nvSpPr>
          <p:cNvPr id="6" name="Dia számának helye 5"/>
          <p:cNvSpPr>
            <a:spLocks noGrp="1"/>
          </p:cNvSpPr>
          <p:nvPr>
            <p:ph type="sldNum" sz="quarter" idx="12"/>
          </p:nvPr>
        </p:nvSpPr>
        <p:spPr/>
        <p:txBody>
          <a:bodyPr/>
          <a:lstStyle>
            <a:lvl1pPr>
              <a:defRPr/>
            </a:lvl1pPr>
          </a:lstStyle>
          <a:p>
            <a:pPr>
              <a:defRPr/>
            </a:pPr>
            <a:fld id="{808F57BC-188C-40E9-881E-0A48031F511C}" type="slidenum">
              <a:rPr lang="hu-HU"/>
              <a:pPr>
                <a:defRPr/>
              </a:pPr>
              <a:t>‹#›</a:t>
            </a:fld>
            <a:endParaRPr lang="hu-H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1512173" y="9997179"/>
            <a:ext cx="13357530" cy="28275745"/>
          </a:xfrm>
        </p:spPr>
        <p:txBody>
          <a:bodyPr/>
          <a:lstStyle>
            <a:lvl1pPr>
              <a:defRPr sz="13900"/>
            </a:lvl1pPr>
            <a:lvl2pPr>
              <a:defRPr sz="11900"/>
            </a:lvl2pPr>
            <a:lvl3pPr>
              <a:defRPr sz="9900"/>
            </a:lvl3pPr>
            <a:lvl4pPr>
              <a:defRPr sz="8900"/>
            </a:lvl4pPr>
            <a:lvl5pPr>
              <a:defRPr sz="8900"/>
            </a:lvl5pPr>
            <a:lvl6pPr>
              <a:defRPr sz="8900"/>
            </a:lvl6pPr>
            <a:lvl7pPr>
              <a:defRPr sz="8900"/>
            </a:lvl7pPr>
            <a:lvl8pPr>
              <a:defRPr sz="8900"/>
            </a:lvl8pPr>
            <a:lvl9pPr>
              <a:defRPr sz="89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15373760" y="9997179"/>
            <a:ext cx="13357530" cy="28275745"/>
          </a:xfrm>
        </p:spPr>
        <p:txBody>
          <a:bodyPr/>
          <a:lstStyle>
            <a:lvl1pPr>
              <a:defRPr sz="13900"/>
            </a:lvl1pPr>
            <a:lvl2pPr>
              <a:defRPr sz="11900"/>
            </a:lvl2pPr>
            <a:lvl3pPr>
              <a:defRPr sz="9900"/>
            </a:lvl3pPr>
            <a:lvl4pPr>
              <a:defRPr sz="8900"/>
            </a:lvl4pPr>
            <a:lvl5pPr>
              <a:defRPr sz="8900"/>
            </a:lvl5pPr>
            <a:lvl6pPr>
              <a:defRPr sz="8900"/>
            </a:lvl6pPr>
            <a:lvl7pPr>
              <a:defRPr sz="8900"/>
            </a:lvl7pPr>
            <a:lvl8pPr>
              <a:defRPr sz="8900"/>
            </a:lvl8pPr>
            <a:lvl9pPr>
              <a:defRPr sz="89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3"/>
          <p:cNvSpPr>
            <a:spLocks noGrp="1"/>
          </p:cNvSpPr>
          <p:nvPr>
            <p:ph type="dt" sz="half" idx="10"/>
          </p:nvPr>
        </p:nvSpPr>
        <p:spPr/>
        <p:txBody>
          <a:bodyPr/>
          <a:lstStyle>
            <a:lvl1pPr>
              <a:defRPr/>
            </a:lvl1pPr>
          </a:lstStyle>
          <a:p>
            <a:pPr>
              <a:defRPr/>
            </a:pPr>
            <a:fld id="{857CF3F3-8551-4719-BC22-BEC980870EDF}" type="datetimeFigureOut">
              <a:rPr lang="hu-HU"/>
              <a:pPr>
                <a:defRPr/>
              </a:pPr>
              <a:t>2013.07.09.</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9E79476D-C9FF-401D-AB89-DCAF262BF24A}" type="slidenum">
              <a:rPr lang="hu-HU"/>
              <a:pPr>
                <a:defRPr/>
              </a:pPr>
              <a:t>‹#›</a:t>
            </a:fld>
            <a:endParaRPr lang="hu-H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1512175" y="9590547"/>
            <a:ext cx="13362782" cy="3996884"/>
          </a:xfrm>
        </p:spPr>
        <p:txBody>
          <a:bodyPr anchor="b"/>
          <a:lstStyle>
            <a:lvl1pPr marL="0" indent="0">
              <a:buNone/>
              <a:defRPr sz="11900" b="1"/>
            </a:lvl1pPr>
            <a:lvl2pPr marL="2265380" indent="0">
              <a:buNone/>
              <a:defRPr sz="9900" b="1"/>
            </a:lvl2pPr>
            <a:lvl3pPr marL="4530761" indent="0">
              <a:buNone/>
              <a:defRPr sz="8900" b="1"/>
            </a:lvl3pPr>
            <a:lvl4pPr marL="6796141" indent="0">
              <a:buNone/>
              <a:defRPr sz="7900" b="1"/>
            </a:lvl4pPr>
            <a:lvl5pPr marL="9061521" indent="0">
              <a:buNone/>
              <a:defRPr sz="7900" b="1"/>
            </a:lvl5pPr>
            <a:lvl6pPr marL="11326901" indent="0">
              <a:buNone/>
              <a:defRPr sz="7900" b="1"/>
            </a:lvl6pPr>
            <a:lvl7pPr marL="13592282" indent="0">
              <a:buNone/>
              <a:defRPr sz="7900" b="1"/>
            </a:lvl7pPr>
            <a:lvl8pPr marL="15857662" indent="0">
              <a:buNone/>
              <a:defRPr sz="7900" b="1"/>
            </a:lvl8pPr>
            <a:lvl9pPr marL="18123042" indent="0">
              <a:buNone/>
              <a:defRPr sz="7900" b="1"/>
            </a:lvl9pPr>
          </a:lstStyle>
          <a:p>
            <a:pPr lvl="0"/>
            <a:r>
              <a:rPr lang="hu-HU" smtClean="0"/>
              <a:t>Mintaszöveg szerkesztése</a:t>
            </a:r>
          </a:p>
        </p:txBody>
      </p:sp>
      <p:sp>
        <p:nvSpPr>
          <p:cNvPr id="4" name="Tartalom helye 3"/>
          <p:cNvSpPr>
            <a:spLocks noGrp="1"/>
          </p:cNvSpPr>
          <p:nvPr>
            <p:ph sz="half" idx="2"/>
          </p:nvPr>
        </p:nvSpPr>
        <p:spPr>
          <a:xfrm>
            <a:off x="1512175" y="13587431"/>
            <a:ext cx="13362782" cy="24685489"/>
          </a:xfrm>
        </p:spPr>
        <p:txBody>
          <a:bodyPr/>
          <a:lstStyle>
            <a:lvl1pPr>
              <a:defRPr sz="11900"/>
            </a:lvl1pPr>
            <a:lvl2pPr>
              <a:defRPr sz="9900"/>
            </a:lvl2pPr>
            <a:lvl3pPr>
              <a:defRPr sz="8900"/>
            </a:lvl3pPr>
            <a:lvl4pPr>
              <a:defRPr sz="7900"/>
            </a:lvl4pPr>
            <a:lvl5pPr>
              <a:defRPr sz="7900"/>
            </a:lvl5pPr>
            <a:lvl6pPr>
              <a:defRPr sz="7900"/>
            </a:lvl6pPr>
            <a:lvl7pPr>
              <a:defRPr sz="7900"/>
            </a:lvl7pPr>
            <a:lvl8pPr>
              <a:defRPr sz="7900"/>
            </a:lvl8pPr>
            <a:lvl9pPr>
              <a:defRPr sz="79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15363262" y="9590547"/>
            <a:ext cx="13368031" cy="3996884"/>
          </a:xfrm>
        </p:spPr>
        <p:txBody>
          <a:bodyPr anchor="b"/>
          <a:lstStyle>
            <a:lvl1pPr marL="0" indent="0">
              <a:buNone/>
              <a:defRPr sz="11900" b="1"/>
            </a:lvl1pPr>
            <a:lvl2pPr marL="2265380" indent="0">
              <a:buNone/>
              <a:defRPr sz="9900" b="1"/>
            </a:lvl2pPr>
            <a:lvl3pPr marL="4530761" indent="0">
              <a:buNone/>
              <a:defRPr sz="8900" b="1"/>
            </a:lvl3pPr>
            <a:lvl4pPr marL="6796141" indent="0">
              <a:buNone/>
              <a:defRPr sz="7900" b="1"/>
            </a:lvl4pPr>
            <a:lvl5pPr marL="9061521" indent="0">
              <a:buNone/>
              <a:defRPr sz="7900" b="1"/>
            </a:lvl5pPr>
            <a:lvl6pPr marL="11326901" indent="0">
              <a:buNone/>
              <a:defRPr sz="7900" b="1"/>
            </a:lvl6pPr>
            <a:lvl7pPr marL="13592282" indent="0">
              <a:buNone/>
              <a:defRPr sz="7900" b="1"/>
            </a:lvl7pPr>
            <a:lvl8pPr marL="15857662" indent="0">
              <a:buNone/>
              <a:defRPr sz="7900" b="1"/>
            </a:lvl8pPr>
            <a:lvl9pPr marL="18123042" indent="0">
              <a:buNone/>
              <a:defRPr sz="7900" b="1"/>
            </a:lvl9pPr>
          </a:lstStyle>
          <a:p>
            <a:pPr lvl="0"/>
            <a:r>
              <a:rPr lang="hu-HU" smtClean="0"/>
              <a:t>Mintaszöveg szerkesztése</a:t>
            </a:r>
          </a:p>
        </p:txBody>
      </p:sp>
      <p:sp>
        <p:nvSpPr>
          <p:cNvPr id="6" name="Tartalom helye 5"/>
          <p:cNvSpPr>
            <a:spLocks noGrp="1"/>
          </p:cNvSpPr>
          <p:nvPr>
            <p:ph sz="quarter" idx="4"/>
          </p:nvPr>
        </p:nvSpPr>
        <p:spPr>
          <a:xfrm>
            <a:off x="15363262" y="13587431"/>
            <a:ext cx="13368031" cy="24685489"/>
          </a:xfrm>
        </p:spPr>
        <p:txBody>
          <a:bodyPr/>
          <a:lstStyle>
            <a:lvl1pPr>
              <a:defRPr sz="11900"/>
            </a:lvl1pPr>
            <a:lvl2pPr>
              <a:defRPr sz="9900"/>
            </a:lvl2pPr>
            <a:lvl3pPr>
              <a:defRPr sz="8900"/>
            </a:lvl3pPr>
            <a:lvl4pPr>
              <a:defRPr sz="7900"/>
            </a:lvl4pPr>
            <a:lvl5pPr>
              <a:defRPr sz="7900"/>
            </a:lvl5pPr>
            <a:lvl6pPr>
              <a:defRPr sz="7900"/>
            </a:lvl6pPr>
            <a:lvl7pPr>
              <a:defRPr sz="7900"/>
            </a:lvl7pPr>
            <a:lvl8pPr>
              <a:defRPr sz="7900"/>
            </a:lvl8pPr>
            <a:lvl9pPr>
              <a:defRPr sz="79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3"/>
          <p:cNvSpPr>
            <a:spLocks noGrp="1"/>
          </p:cNvSpPr>
          <p:nvPr>
            <p:ph type="dt" sz="half" idx="10"/>
          </p:nvPr>
        </p:nvSpPr>
        <p:spPr/>
        <p:txBody>
          <a:bodyPr/>
          <a:lstStyle>
            <a:lvl1pPr>
              <a:defRPr/>
            </a:lvl1pPr>
          </a:lstStyle>
          <a:p>
            <a:pPr>
              <a:defRPr/>
            </a:pPr>
            <a:fld id="{A83219E2-1A04-417A-93FA-76A1F73F5112}" type="datetimeFigureOut">
              <a:rPr lang="hu-HU"/>
              <a:pPr>
                <a:defRPr/>
              </a:pPr>
              <a:t>2013.07.09.</a:t>
            </a:fld>
            <a:endParaRPr lang="hu-HU"/>
          </a:p>
        </p:txBody>
      </p:sp>
      <p:sp>
        <p:nvSpPr>
          <p:cNvPr id="8" name="Élőláb helye 4"/>
          <p:cNvSpPr>
            <a:spLocks noGrp="1"/>
          </p:cNvSpPr>
          <p:nvPr>
            <p:ph type="ftr" sz="quarter" idx="11"/>
          </p:nvPr>
        </p:nvSpPr>
        <p:spPr/>
        <p:txBody>
          <a:bodyPr/>
          <a:lstStyle>
            <a:lvl1pPr>
              <a:defRPr/>
            </a:lvl1pPr>
          </a:lstStyle>
          <a:p>
            <a:pPr>
              <a:defRPr/>
            </a:pPr>
            <a:endParaRPr lang="hu-HU"/>
          </a:p>
        </p:txBody>
      </p:sp>
      <p:sp>
        <p:nvSpPr>
          <p:cNvPr id="9" name="Dia számának helye 5"/>
          <p:cNvSpPr>
            <a:spLocks noGrp="1"/>
          </p:cNvSpPr>
          <p:nvPr>
            <p:ph type="sldNum" sz="quarter" idx="12"/>
          </p:nvPr>
        </p:nvSpPr>
        <p:spPr/>
        <p:txBody>
          <a:bodyPr/>
          <a:lstStyle>
            <a:lvl1pPr>
              <a:defRPr/>
            </a:lvl1pPr>
          </a:lstStyle>
          <a:p>
            <a:pPr>
              <a:defRPr/>
            </a:pPr>
            <a:fld id="{CE603128-0DBE-483F-9FBB-F13452F9A5CA}" type="slidenum">
              <a:rPr lang="hu-HU"/>
              <a:pPr>
                <a:defRPr/>
              </a:pPr>
              <a:t>‹#›</a:t>
            </a:fld>
            <a:endParaRPr lang="hu-H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3"/>
          <p:cNvSpPr>
            <a:spLocks noGrp="1"/>
          </p:cNvSpPr>
          <p:nvPr>
            <p:ph type="dt" sz="half" idx="10"/>
          </p:nvPr>
        </p:nvSpPr>
        <p:spPr/>
        <p:txBody>
          <a:bodyPr/>
          <a:lstStyle>
            <a:lvl1pPr>
              <a:defRPr/>
            </a:lvl1pPr>
          </a:lstStyle>
          <a:p>
            <a:pPr>
              <a:defRPr/>
            </a:pPr>
            <a:fld id="{BDFEA507-BF74-4343-A650-CF61CF2CFC99}" type="datetimeFigureOut">
              <a:rPr lang="hu-HU"/>
              <a:pPr>
                <a:defRPr/>
              </a:pPr>
              <a:t>2013.07.09.</a:t>
            </a:fld>
            <a:endParaRPr lang="hu-HU"/>
          </a:p>
        </p:txBody>
      </p:sp>
      <p:sp>
        <p:nvSpPr>
          <p:cNvPr id="4" name="Élőláb helye 4"/>
          <p:cNvSpPr>
            <a:spLocks noGrp="1"/>
          </p:cNvSpPr>
          <p:nvPr>
            <p:ph type="ftr" sz="quarter" idx="11"/>
          </p:nvPr>
        </p:nvSpPr>
        <p:spPr/>
        <p:txBody>
          <a:bodyPr/>
          <a:lstStyle>
            <a:lvl1pPr>
              <a:defRPr/>
            </a:lvl1pPr>
          </a:lstStyle>
          <a:p>
            <a:pPr>
              <a:defRPr/>
            </a:pPr>
            <a:endParaRPr lang="hu-HU"/>
          </a:p>
        </p:txBody>
      </p:sp>
      <p:sp>
        <p:nvSpPr>
          <p:cNvPr id="5" name="Dia számának helye 5"/>
          <p:cNvSpPr>
            <a:spLocks noGrp="1"/>
          </p:cNvSpPr>
          <p:nvPr>
            <p:ph type="sldNum" sz="quarter" idx="12"/>
          </p:nvPr>
        </p:nvSpPr>
        <p:spPr/>
        <p:txBody>
          <a:bodyPr/>
          <a:lstStyle>
            <a:lvl1pPr>
              <a:defRPr/>
            </a:lvl1pPr>
          </a:lstStyle>
          <a:p>
            <a:pPr>
              <a:defRPr/>
            </a:pPr>
            <a:fld id="{20E27065-3862-4C3C-92C9-73CF7C49855C}" type="slidenum">
              <a:rPr lang="hu-HU"/>
              <a:pPr>
                <a:defRPr/>
              </a:pPr>
              <a:t>‹#›</a:t>
            </a:fld>
            <a:endParaRPr lang="hu-H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3"/>
          <p:cNvSpPr>
            <a:spLocks noGrp="1"/>
          </p:cNvSpPr>
          <p:nvPr>
            <p:ph type="dt" sz="half" idx="10"/>
          </p:nvPr>
        </p:nvSpPr>
        <p:spPr/>
        <p:txBody>
          <a:bodyPr/>
          <a:lstStyle>
            <a:lvl1pPr>
              <a:defRPr/>
            </a:lvl1pPr>
          </a:lstStyle>
          <a:p>
            <a:pPr>
              <a:defRPr/>
            </a:pPr>
            <a:fld id="{0605026C-6863-4276-A433-13E6390D3B40}" type="datetimeFigureOut">
              <a:rPr lang="hu-HU"/>
              <a:pPr>
                <a:defRPr/>
              </a:pPr>
              <a:t>2013.07.09.</a:t>
            </a:fld>
            <a:endParaRPr lang="hu-HU"/>
          </a:p>
        </p:txBody>
      </p:sp>
      <p:sp>
        <p:nvSpPr>
          <p:cNvPr id="3" name="Élőláb helye 4"/>
          <p:cNvSpPr>
            <a:spLocks noGrp="1"/>
          </p:cNvSpPr>
          <p:nvPr>
            <p:ph type="ftr" sz="quarter" idx="11"/>
          </p:nvPr>
        </p:nvSpPr>
        <p:spPr/>
        <p:txBody>
          <a:bodyPr/>
          <a:lstStyle>
            <a:lvl1pPr>
              <a:defRPr/>
            </a:lvl1pPr>
          </a:lstStyle>
          <a:p>
            <a:pPr>
              <a:defRPr/>
            </a:pPr>
            <a:endParaRPr lang="hu-HU"/>
          </a:p>
        </p:txBody>
      </p:sp>
      <p:sp>
        <p:nvSpPr>
          <p:cNvPr id="4" name="Dia számának helye 5"/>
          <p:cNvSpPr>
            <a:spLocks noGrp="1"/>
          </p:cNvSpPr>
          <p:nvPr>
            <p:ph type="sldNum" sz="quarter" idx="12"/>
          </p:nvPr>
        </p:nvSpPr>
        <p:spPr/>
        <p:txBody>
          <a:bodyPr/>
          <a:lstStyle>
            <a:lvl1pPr>
              <a:defRPr/>
            </a:lvl1pPr>
          </a:lstStyle>
          <a:p>
            <a:pPr>
              <a:defRPr/>
            </a:pPr>
            <a:fld id="{AE858E1F-48AD-44FB-B8B4-0FB322BD78D8}" type="slidenum">
              <a:rPr lang="hu-HU"/>
              <a:pPr>
                <a:defRPr/>
              </a:pPr>
              <a:t>‹#›</a:t>
            </a:fld>
            <a:endParaRPr lang="hu-H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512174" y="1705867"/>
            <a:ext cx="9949891" cy="7259854"/>
          </a:xfrm>
        </p:spPr>
        <p:txBody>
          <a:bodyPr anchor="b"/>
          <a:lstStyle>
            <a:lvl1pPr algn="l">
              <a:defRPr sz="9900" b="1"/>
            </a:lvl1pPr>
          </a:lstStyle>
          <a:p>
            <a:r>
              <a:rPr lang="hu-HU" smtClean="0"/>
              <a:t>Mintacím szerkesztése</a:t>
            </a:r>
            <a:endParaRPr lang="hu-HU"/>
          </a:p>
        </p:txBody>
      </p:sp>
      <p:sp>
        <p:nvSpPr>
          <p:cNvPr id="3" name="Tartalom helye 2"/>
          <p:cNvSpPr>
            <a:spLocks noGrp="1"/>
          </p:cNvSpPr>
          <p:nvPr>
            <p:ph idx="1"/>
          </p:nvPr>
        </p:nvSpPr>
        <p:spPr>
          <a:xfrm>
            <a:off x="11824354" y="1705870"/>
            <a:ext cx="16906936" cy="36567053"/>
          </a:xfrm>
        </p:spPr>
        <p:txBody>
          <a:bodyPr/>
          <a:lstStyle>
            <a:lvl1pPr>
              <a:defRPr sz="15900"/>
            </a:lvl1pPr>
            <a:lvl2pPr>
              <a:defRPr sz="13900"/>
            </a:lvl2pPr>
            <a:lvl3pPr>
              <a:defRPr sz="11900"/>
            </a:lvl3pPr>
            <a:lvl4pPr>
              <a:defRPr sz="9900"/>
            </a:lvl4pPr>
            <a:lvl5pPr>
              <a:defRPr sz="9900"/>
            </a:lvl5pPr>
            <a:lvl6pPr>
              <a:defRPr sz="9900"/>
            </a:lvl6pPr>
            <a:lvl7pPr>
              <a:defRPr sz="9900"/>
            </a:lvl7pPr>
            <a:lvl8pPr>
              <a:defRPr sz="9900"/>
            </a:lvl8pPr>
            <a:lvl9pPr>
              <a:defRPr sz="99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1512174" y="8965725"/>
            <a:ext cx="9949891" cy="29307199"/>
          </a:xfrm>
        </p:spPr>
        <p:txBody>
          <a:bodyPr/>
          <a:lstStyle>
            <a:lvl1pPr marL="0" indent="0">
              <a:buNone/>
              <a:defRPr sz="6900"/>
            </a:lvl1pPr>
            <a:lvl2pPr marL="2265380" indent="0">
              <a:buNone/>
              <a:defRPr sz="5900"/>
            </a:lvl2pPr>
            <a:lvl3pPr marL="4530761" indent="0">
              <a:buNone/>
              <a:defRPr sz="5000"/>
            </a:lvl3pPr>
            <a:lvl4pPr marL="6796141" indent="0">
              <a:buNone/>
              <a:defRPr sz="4500"/>
            </a:lvl4pPr>
            <a:lvl5pPr marL="9061521" indent="0">
              <a:buNone/>
              <a:defRPr sz="4500"/>
            </a:lvl5pPr>
            <a:lvl6pPr marL="11326901" indent="0">
              <a:buNone/>
              <a:defRPr sz="4500"/>
            </a:lvl6pPr>
            <a:lvl7pPr marL="13592282" indent="0">
              <a:buNone/>
              <a:defRPr sz="4500"/>
            </a:lvl7pPr>
            <a:lvl8pPr marL="15857662" indent="0">
              <a:buNone/>
              <a:defRPr sz="4500"/>
            </a:lvl8pPr>
            <a:lvl9pPr marL="18123042" indent="0">
              <a:buNone/>
              <a:defRPr sz="45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6EE250BD-C803-4432-AD18-32CDE9DD1735}" type="datetimeFigureOut">
              <a:rPr lang="hu-HU"/>
              <a:pPr>
                <a:defRPr/>
              </a:pPr>
              <a:t>2013.07.09.</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F9545B27-7EFB-4A11-9A91-FA999593CFB4}" type="slidenum">
              <a:rPr lang="hu-HU"/>
              <a:pPr>
                <a:defRPr/>
              </a:pPr>
              <a:t>‹#›</a:t>
            </a:fld>
            <a:endParaRPr lang="hu-H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5927932" y="29991526"/>
            <a:ext cx="18146078" cy="3540670"/>
          </a:xfrm>
        </p:spPr>
        <p:txBody>
          <a:bodyPr anchor="b"/>
          <a:lstStyle>
            <a:lvl1pPr algn="l">
              <a:defRPr sz="9900" b="1"/>
            </a:lvl1pPr>
          </a:lstStyle>
          <a:p>
            <a:r>
              <a:rPr lang="hu-HU" smtClean="0"/>
              <a:t>Mintacím szerkesztése</a:t>
            </a:r>
            <a:endParaRPr lang="hu-HU"/>
          </a:p>
        </p:txBody>
      </p:sp>
      <p:sp>
        <p:nvSpPr>
          <p:cNvPr id="3" name="Kép helye 2"/>
          <p:cNvSpPr>
            <a:spLocks noGrp="1"/>
          </p:cNvSpPr>
          <p:nvPr>
            <p:ph type="pic" idx="1"/>
          </p:nvPr>
        </p:nvSpPr>
        <p:spPr>
          <a:xfrm>
            <a:off x="5927932" y="3828285"/>
            <a:ext cx="18146078" cy="25707023"/>
          </a:xfrm>
        </p:spPr>
        <p:txBody>
          <a:bodyPr rtlCol="0">
            <a:normAutofit/>
          </a:bodyPr>
          <a:lstStyle>
            <a:lvl1pPr marL="0" indent="0">
              <a:buNone/>
              <a:defRPr sz="15900"/>
            </a:lvl1pPr>
            <a:lvl2pPr marL="2265380" indent="0">
              <a:buNone/>
              <a:defRPr sz="13900"/>
            </a:lvl2pPr>
            <a:lvl3pPr marL="4530761" indent="0">
              <a:buNone/>
              <a:defRPr sz="11900"/>
            </a:lvl3pPr>
            <a:lvl4pPr marL="6796141" indent="0">
              <a:buNone/>
              <a:defRPr sz="9900"/>
            </a:lvl4pPr>
            <a:lvl5pPr marL="9061521" indent="0">
              <a:buNone/>
              <a:defRPr sz="9900"/>
            </a:lvl5pPr>
            <a:lvl6pPr marL="11326901" indent="0">
              <a:buNone/>
              <a:defRPr sz="9900"/>
            </a:lvl6pPr>
            <a:lvl7pPr marL="13592282" indent="0">
              <a:buNone/>
              <a:defRPr sz="9900"/>
            </a:lvl7pPr>
            <a:lvl8pPr marL="15857662" indent="0">
              <a:buNone/>
              <a:defRPr sz="9900"/>
            </a:lvl8pPr>
            <a:lvl9pPr marL="18123042" indent="0">
              <a:buNone/>
              <a:defRPr sz="9900"/>
            </a:lvl9pPr>
          </a:lstStyle>
          <a:p>
            <a:pPr lvl="0"/>
            <a:endParaRPr lang="hu-HU" noProof="0" smtClean="0"/>
          </a:p>
        </p:txBody>
      </p:sp>
      <p:sp>
        <p:nvSpPr>
          <p:cNvPr id="4" name="Szöveg helye 3"/>
          <p:cNvSpPr>
            <a:spLocks noGrp="1"/>
          </p:cNvSpPr>
          <p:nvPr>
            <p:ph type="body" sz="half" idx="2"/>
          </p:nvPr>
        </p:nvSpPr>
        <p:spPr>
          <a:xfrm>
            <a:off x="5927932" y="33532196"/>
            <a:ext cx="18146078" cy="5028338"/>
          </a:xfrm>
        </p:spPr>
        <p:txBody>
          <a:bodyPr/>
          <a:lstStyle>
            <a:lvl1pPr marL="0" indent="0">
              <a:buNone/>
              <a:defRPr sz="6900"/>
            </a:lvl1pPr>
            <a:lvl2pPr marL="2265380" indent="0">
              <a:buNone/>
              <a:defRPr sz="5900"/>
            </a:lvl2pPr>
            <a:lvl3pPr marL="4530761" indent="0">
              <a:buNone/>
              <a:defRPr sz="5000"/>
            </a:lvl3pPr>
            <a:lvl4pPr marL="6796141" indent="0">
              <a:buNone/>
              <a:defRPr sz="4500"/>
            </a:lvl4pPr>
            <a:lvl5pPr marL="9061521" indent="0">
              <a:buNone/>
              <a:defRPr sz="4500"/>
            </a:lvl5pPr>
            <a:lvl6pPr marL="11326901" indent="0">
              <a:buNone/>
              <a:defRPr sz="4500"/>
            </a:lvl6pPr>
            <a:lvl7pPr marL="13592282" indent="0">
              <a:buNone/>
              <a:defRPr sz="4500"/>
            </a:lvl7pPr>
            <a:lvl8pPr marL="15857662" indent="0">
              <a:buNone/>
              <a:defRPr sz="4500"/>
            </a:lvl8pPr>
            <a:lvl9pPr marL="18123042" indent="0">
              <a:buNone/>
              <a:defRPr sz="4500"/>
            </a:lvl9pPr>
          </a:lstStyle>
          <a:p>
            <a:pPr lvl="0"/>
            <a:r>
              <a:rPr lang="hu-HU" smtClean="0"/>
              <a:t>Mintaszöveg szerkesztése</a:t>
            </a:r>
          </a:p>
        </p:txBody>
      </p:sp>
      <p:sp>
        <p:nvSpPr>
          <p:cNvPr id="5" name="Dátum helye 3"/>
          <p:cNvSpPr>
            <a:spLocks noGrp="1"/>
          </p:cNvSpPr>
          <p:nvPr>
            <p:ph type="dt" sz="half" idx="10"/>
          </p:nvPr>
        </p:nvSpPr>
        <p:spPr/>
        <p:txBody>
          <a:bodyPr/>
          <a:lstStyle>
            <a:lvl1pPr>
              <a:defRPr/>
            </a:lvl1pPr>
          </a:lstStyle>
          <a:p>
            <a:pPr>
              <a:defRPr/>
            </a:pPr>
            <a:fld id="{637E612F-A9CB-4015-9488-E279061E4800}" type="datetimeFigureOut">
              <a:rPr lang="hu-HU"/>
              <a:pPr>
                <a:defRPr/>
              </a:pPr>
              <a:t>2013.07.09.</a:t>
            </a:fld>
            <a:endParaRPr lang="hu-HU"/>
          </a:p>
        </p:txBody>
      </p:sp>
      <p:sp>
        <p:nvSpPr>
          <p:cNvPr id="6" name="Élőláb helye 4"/>
          <p:cNvSpPr>
            <a:spLocks noGrp="1"/>
          </p:cNvSpPr>
          <p:nvPr>
            <p:ph type="ftr" sz="quarter" idx="11"/>
          </p:nvPr>
        </p:nvSpPr>
        <p:spPr/>
        <p:txBody>
          <a:bodyPr/>
          <a:lstStyle>
            <a:lvl1pPr>
              <a:defRPr/>
            </a:lvl1pPr>
          </a:lstStyle>
          <a:p>
            <a:pPr>
              <a:defRPr/>
            </a:pPr>
            <a:endParaRPr lang="hu-HU"/>
          </a:p>
        </p:txBody>
      </p:sp>
      <p:sp>
        <p:nvSpPr>
          <p:cNvPr id="7" name="Dia számának helye 5"/>
          <p:cNvSpPr>
            <a:spLocks noGrp="1"/>
          </p:cNvSpPr>
          <p:nvPr>
            <p:ph type="sldNum" sz="quarter" idx="12"/>
          </p:nvPr>
        </p:nvSpPr>
        <p:spPr/>
        <p:txBody>
          <a:bodyPr/>
          <a:lstStyle>
            <a:lvl1pPr>
              <a:defRPr/>
            </a:lvl1pPr>
          </a:lstStyle>
          <a:p>
            <a:pPr>
              <a:defRPr/>
            </a:pPr>
            <a:fld id="{2C894F5D-6158-42A9-8CDA-228A6CEB04A5}" type="slidenum">
              <a:rPr lang="hu-HU"/>
              <a:pPr>
                <a:defRPr/>
              </a:pPr>
              <a:t>‹#›</a:t>
            </a:fld>
            <a:endParaRPr lang="hu-H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Cím helye 1"/>
          <p:cNvSpPr>
            <a:spLocks noGrp="1"/>
          </p:cNvSpPr>
          <p:nvPr>
            <p:ph type="title"/>
          </p:nvPr>
        </p:nvSpPr>
        <p:spPr bwMode="auto">
          <a:xfrm>
            <a:off x="1512888" y="1716088"/>
            <a:ext cx="27219275" cy="7140575"/>
          </a:xfrm>
          <a:prstGeom prst="rect">
            <a:avLst/>
          </a:prstGeom>
          <a:noFill/>
          <a:ln w="9525">
            <a:noFill/>
            <a:miter lim="800000"/>
            <a:headEnd/>
            <a:tailEnd/>
          </a:ln>
        </p:spPr>
        <p:txBody>
          <a:bodyPr vert="horz" wrap="square" lIns="453076" tIns="226538" rIns="453076" bIns="226538" numCol="1" anchor="ctr" anchorCtr="0" compatLnSpc="1">
            <a:prstTxWarp prst="textNoShape">
              <a:avLst/>
            </a:prstTxWarp>
          </a:bodyPr>
          <a:lstStyle/>
          <a:p>
            <a:pPr lvl="0"/>
            <a:r>
              <a:rPr lang="hu-HU" smtClean="0"/>
              <a:t>Mintacím szerkesztése</a:t>
            </a:r>
          </a:p>
        </p:txBody>
      </p:sp>
      <p:sp>
        <p:nvSpPr>
          <p:cNvPr id="1027" name="Szöveg helye 2"/>
          <p:cNvSpPr>
            <a:spLocks noGrp="1"/>
          </p:cNvSpPr>
          <p:nvPr>
            <p:ph type="body" idx="1"/>
          </p:nvPr>
        </p:nvSpPr>
        <p:spPr bwMode="auto">
          <a:xfrm>
            <a:off x="1512888" y="9996488"/>
            <a:ext cx="27219275" cy="28276550"/>
          </a:xfrm>
          <a:prstGeom prst="rect">
            <a:avLst/>
          </a:prstGeom>
          <a:noFill/>
          <a:ln w="9525">
            <a:noFill/>
            <a:miter lim="800000"/>
            <a:headEnd/>
            <a:tailEnd/>
          </a:ln>
        </p:spPr>
        <p:txBody>
          <a:bodyPr vert="horz" wrap="square" lIns="453076" tIns="226538" rIns="453076" bIns="226538" numCol="1" anchor="t" anchorCtr="0" compatLnSpc="1">
            <a:prstTxWarp prst="textNoShape">
              <a:avLst/>
            </a:prstTxWarp>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p>
        </p:txBody>
      </p:sp>
      <p:sp>
        <p:nvSpPr>
          <p:cNvPr id="4" name="Dátum helye 3"/>
          <p:cNvSpPr>
            <a:spLocks noGrp="1"/>
          </p:cNvSpPr>
          <p:nvPr>
            <p:ph type="dt" sz="half" idx="2"/>
          </p:nvPr>
        </p:nvSpPr>
        <p:spPr>
          <a:xfrm>
            <a:off x="1512888" y="39711313"/>
            <a:ext cx="7056437" cy="2281237"/>
          </a:xfrm>
          <a:prstGeom prst="rect">
            <a:avLst/>
          </a:prstGeom>
        </p:spPr>
        <p:txBody>
          <a:bodyPr vert="horz" lIns="453076" tIns="226538" rIns="453076" bIns="226538" rtlCol="0" anchor="ctr"/>
          <a:lstStyle>
            <a:lvl1pPr algn="l">
              <a:defRPr sz="5900">
                <a:solidFill>
                  <a:schemeClr val="tx1">
                    <a:tint val="75000"/>
                  </a:schemeClr>
                </a:solidFill>
              </a:defRPr>
            </a:lvl1pPr>
          </a:lstStyle>
          <a:p>
            <a:pPr>
              <a:defRPr/>
            </a:pPr>
            <a:fld id="{4BC92782-02A4-450B-B4FF-A2D65EE761C4}" type="datetimeFigureOut">
              <a:rPr lang="hu-HU"/>
              <a:pPr>
                <a:defRPr/>
              </a:pPr>
              <a:t>2013.07.09.</a:t>
            </a:fld>
            <a:endParaRPr lang="hu-HU"/>
          </a:p>
        </p:txBody>
      </p:sp>
      <p:sp>
        <p:nvSpPr>
          <p:cNvPr id="5" name="Élőláb helye 4"/>
          <p:cNvSpPr>
            <a:spLocks noGrp="1"/>
          </p:cNvSpPr>
          <p:nvPr>
            <p:ph type="ftr" sz="quarter" idx="3"/>
          </p:nvPr>
        </p:nvSpPr>
        <p:spPr>
          <a:xfrm>
            <a:off x="10333038" y="39711313"/>
            <a:ext cx="9577387" cy="2281237"/>
          </a:xfrm>
          <a:prstGeom prst="rect">
            <a:avLst/>
          </a:prstGeom>
        </p:spPr>
        <p:txBody>
          <a:bodyPr vert="horz" lIns="453076" tIns="226538" rIns="453076" bIns="226538" rtlCol="0" anchor="ctr"/>
          <a:lstStyle>
            <a:lvl1pPr algn="ctr">
              <a:defRPr sz="5900">
                <a:solidFill>
                  <a:schemeClr val="tx1">
                    <a:tint val="75000"/>
                  </a:schemeClr>
                </a:solidFill>
              </a:defRPr>
            </a:lvl1pPr>
          </a:lstStyle>
          <a:p>
            <a:pPr>
              <a:defRPr/>
            </a:pPr>
            <a:endParaRPr lang="hu-HU"/>
          </a:p>
        </p:txBody>
      </p:sp>
      <p:sp>
        <p:nvSpPr>
          <p:cNvPr id="6" name="Dia számának helye 5"/>
          <p:cNvSpPr>
            <a:spLocks noGrp="1"/>
          </p:cNvSpPr>
          <p:nvPr>
            <p:ph type="sldNum" sz="quarter" idx="4"/>
          </p:nvPr>
        </p:nvSpPr>
        <p:spPr>
          <a:xfrm>
            <a:off x="21674138" y="39711313"/>
            <a:ext cx="7056437" cy="2281237"/>
          </a:xfrm>
          <a:prstGeom prst="rect">
            <a:avLst/>
          </a:prstGeom>
        </p:spPr>
        <p:txBody>
          <a:bodyPr vert="horz" lIns="453076" tIns="226538" rIns="453076" bIns="226538" rtlCol="0" anchor="ctr"/>
          <a:lstStyle>
            <a:lvl1pPr algn="r">
              <a:defRPr sz="5900">
                <a:solidFill>
                  <a:schemeClr val="tx1">
                    <a:tint val="75000"/>
                  </a:schemeClr>
                </a:solidFill>
              </a:defRPr>
            </a:lvl1pPr>
          </a:lstStyle>
          <a:p>
            <a:pPr>
              <a:defRPr/>
            </a:pPr>
            <a:fld id="{DA7FC078-DE1E-4629-9317-BFDFFFB18046}"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30725" rtl="0" eaLnBrk="0" fontAlgn="base" hangingPunct="0">
        <a:spcBef>
          <a:spcPct val="0"/>
        </a:spcBef>
        <a:spcAft>
          <a:spcPct val="0"/>
        </a:spcAft>
        <a:defRPr sz="21800" kern="1200">
          <a:solidFill>
            <a:schemeClr val="tx1"/>
          </a:solidFill>
          <a:latin typeface="+mj-lt"/>
          <a:ea typeface="+mj-ea"/>
          <a:cs typeface="+mj-cs"/>
        </a:defRPr>
      </a:lvl1pPr>
      <a:lvl2pPr algn="ctr" defTabSz="4530725" rtl="0" eaLnBrk="0" fontAlgn="base" hangingPunct="0">
        <a:spcBef>
          <a:spcPct val="0"/>
        </a:spcBef>
        <a:spcAft>
          <a:spcPct val="0"/>
        </a:spcAft>
        <a:defRPr sz="21800">
          <a:solidFill>
            <a:schemeClr val="tx1"/>
          </a:solidFill>
          <a:latin typeface="Calibri" pitchFamily="34" charset="0"/>
        </a:defRPr>
      </a:lvl2pPr>
      <a:lvl3pPr algn="ctr" defTabSz="4530725" rtl="0" eaLnBrk="0" fontAlgn="base" hangingPunct="0">
        <a:spcBef>
          <a:spcPct val="0"/>
        </a:spcBef>
        <a:spcAft>
          <a:spcPct val="0"/>
        </a:spcAft>
        <a:defRPr sz="21800">
          <a:solidFill>
            <a:schemeClr val="tx1"/>
          </a:solidFill>
          <a:latin typeface="Calibri" pitchFamily="34" charset="0"/>
        </a:defRPr>
      </a:lvl3pPr>
      <a:lvl4pPr algn="ctr" defTabSz="4530725" rtl="0" eaLnBrk="0" fontAlgn="base" hangingPunct="0">
        <a:spcBef>
          <a:spcPct val="0"/>
        </a:spcBef>
        <a:spcAft>
          <a:spcPct val="0"/>
        </a:spcAft>
        <a:defRPr sz="21800">
          <a:solidFill>
            <a:schemeClr val="tx1"/>
          </a:solidFill>
          <a:latin typeface="Calibri" pitchFamily="34" charset="0"/>
        </a:defRPr>
      </a:lvl4pPr>
      <a:lvl5pPr algn="ctr" defTabSz="4530725" rtl="0" eaLnBrk="0" fontAlgn="base" hangingPunct="0">
        <a:spcBef>
          <a:spcPct val="0"/>
        </a:spcBef>
        <a:spcAft>
          <a:spcPct val="0"/>
        </a:spcAft>
        <a:defRPr sz="21800">
          <a:solidFill>
            <a:schemeClr val="tx1"/>
          </a:solidFill>
          <a:latin typeface="Calibri" pitchFamily="34" charset="0"/>
        </a:defRPr>
      </a:lvl5pPr>
      <a:lvl6pPr marL="457200" algn="ctr" defTabSz="4530725" rtl="0" fontAlgn="base">
        <a:spcBef>
          <a:spcPct val="0"/>
        </a:spcBef>
        <a:spcAft>
          <a:spcPct val="0"/>
        </a:spcAft>
        <a:defRPr sz="21800">
          <a:solidFill>
            <a:schemeClr val="tx1"/>
          </a:solidFill>
          <a:latin typeface="Calibri" pitchFamily="34" charset="0"/>
        </a:defRPr>
      </a:lvl6pPr>
      <a:lvl7pPr marL="914400" algn="ctr" defTabSz="4530725" rtl="0" fontAlgn="base">
        <a:spcBef>
          <a:spcPct val="0"/>
        </a:spcBef>
        <a:spcAft>
          <a:spcPct val="0"/>
        </a:spcAft>
        <a:defRPr sz="21800">
          <a:solidFill>
            <a:schemeClr val="tx1"/>
          </a:solidFill>
          <a:latin typeface="Calibri" pitchFamily="34" charset="0"/>
        </a:defRPr>
      </a:lvl7pPr>
      <a:lvl8pPr marL="1371600" algn="ctr" defTabSz="4530725" rtl="0" fontAlgn="base">
        <a:spcBef>
          <a:spcPct val="0"/>
        </a:spcBef>
        <a:spcAft>
          <a:spcPct val="0"/>
        </a:spcAft>
        <a:defRPr sz="21800">
          <a:solidFill>
            <a:schemeClr val="tx1"/>
          </a:solidFill>
          <a:latin typeface="Calibri" pitchFamily="34" charset="0"/>
        </a:defRPr>
      </a:lvl8pPr>
      <a:lvl9pPr marL="1828800" algn="ctr" defTabSz="4530725" rtl="0" fontAlgn="base">
        <a:spcBef>
          <a:spcPct val="0"/>
        </a:spcBef>
        <a:spcAft>
          <a:spcPct val="0"/>
        </a:spcAft>
        <a:defRPr sz="21800">
          <a:solidFill>
            <a:schemeClr val="tx1"/>
          </a:solidFill>
          <a:latin typeface="Calibri" pitchFamily="34" charset="0"/>
        </a:defRPr>
      </a:lvl9pPr>
    </p:titleStyle>
    <p:bodyStyle>
      <a:lvl1pPr marL="1698625" indent="-1698625" algn="l" defTabSz="4530725" rtl="0" eaLnBrk="0" fontAlgn="base" hangingPunct="0">
        <a:spcBef>
          <a:spcPct val="20000"/>
        </a:spcBef>
        <a:spcAft>
          <a:spcPct val="0"/>
        </a:spcAft>
        <a:buFont typeface="Arial" charset="0"/>
        <a:buChar char="•"/>
        <a:defRPr sz="15900" kern="1200">
          <a:solidFill>
            <a:schemeClr val="tx1"/>
          </a:solidFill>
          <a:latin typeface="+mn-lt"/>
          <a:ea typeface="+mn-ea"/>
          <a:cs typeface="+mn-cs"/>
        </a:defRPr>
      </a:lvl1pPr>
      <a:lvl2pPr marL="3679825" indent="-1414463" algn="l" defTabSz="4530725" rtl="0" eaLnBrk="0" fontAlgn="base" hangingPunct="0">
        <a:spcBef>
          <a:spcPct val="20000"/>
        </a:spcBef>
        <a:spcAft>
          <a:spcPct val="0"/>
        </a:spcAft>
        <a:buFont typeface="Arial" charset="0"/>
        <a:buChar char="–"/>
        <a:defRPr sz="13900" kern="1200">
          <a:solidFill>
            <a:schemeClr val="tx1"/>
          </a:solidFill>
          <a:latin typeface="+mn-lt"/>
          <a:ea typeface="+mn-ea"/>
          <a:cs typeface="+mn-cs"/>
        </a:defRPr>
      </a:lvl2pPr>
      <a:lvl3pPr marL="5662613" indent="-1131888" algn="l" defTabSz="4530725" rtl="0" eaLnBrk="0" fontAlgn="base" hangingPunct="0">
        <a:spcBef>
          <a:spcPct val="20000"/>
        </a:spcBef>
        <a:spcAft>
          <a:spcPct val="0"/>
        </a:spcAft>
        <a:buFont typeface="Arial" charset="0"/>
        <a:buChar char="•"/>
        <a:defRPr sz="11900" kern="1200">
          <a:solidFill>
            <a:schemeClr val="tx1"/>
          </a:solidFill>
          <a:latin typeface="+mn-lt"/>
          <a:ea typeface="+mn-ea"/>
          <a:cs typeface="+mn-cs"/>
        </a:defRPr>
      </a:lvl3pPr>
      <a:lvl4pPr marL="7927975" indent="-1131888" algn="l" defTabSz="4530725" rtl="0" eaLnBrk="0" fontAlgn="base" hangingPunct="0">
        <a:spcBef>
          <a:spcPct val="20000"/>
        </a:spcBef>
        <a:spcAft>
          <a:spcPct val="0"/>
        </a:spcAft>
        <a:buFont typeface="Arial" charset="0"/>
        <a:buChar char="–"/>
        <a:defRPr sz="9900" kern="1200">
          <a:solidFill>
            <a:schemeClr val="tx1"/>
          </a:solidFill>
          <a:latin typeface="+mn-lt"/>
          <a:ea typeface="+mn-ea"/>
          <a:cs typeface="+mn-cs"/>
        </a:defRPr>
      </a:lvl4pPr>
      <a:lvl5pPr marL="10193338" indent="-1131888" algn="l" defTabSz="4530725" rtl="0" eaLnBrk="0" fontAlgn="base" hangingPunct="0">
        <a:spcBef>
          <a:spcPct val="20000"/>
        </a:spcBef>
        <a:spcAft>
          <a:spcPct val="0"/>
        </a:spcAft>
        <a:buFont typeface="Arial" charset="0"/>
        <a:buChar char="»"/>
        <a:defRPr sz="9900" kern="1200">
          <a:solidFill>
            <a:schemeClr val="tx1"/>
          </a:solidFill>
          <a:latin typeface="+mn-lt"/>
          <a:ea typeface="+mn-ea"/>
          <a:cs typeface="+mn-cs"/>
        </a:defRPr>
      </a:lvl5pPr>
      <a:lvl6pPr marL="12459592" indent="-1132690" algn="l" defTabSz="4530761" rtl="0" eaLnBrk="1" latinLnBrk="0" hangingPunct="1">
        <a:spcBef>
          <a:spcPct val="20000"/>
        </a:spcBef>
        <a:buFont typeface="Arial" pitchFamily="34" charset="0"/>
        <a:buChar char="•"/>
        <a:defRPr sz="9900" kern="1200">
          <a:solidFill>
            <a:schemeClr val="tx1"/>
          </a:solidFill>
          <a:latin typeface="+mn-lt"/>
          <a:ea typeface="+mn-ea"/>
          <a:cs typeface="+mn-cs"/>
        </a:defRPr>
      </a:lvl6pPr>
      <a:lvl7pPr marL="14724972" indent="-1132690" algn="l" defTabSz="4530761" rtl="0" eaLnBrk="1" latinLnBrk="0" hangingPunct="1">
        <a:spcBef>
          <a:spcPct val="20000"/>
        </a:spcBef>
        <a:buFont typeface="Arial" pitchFamily="34" charset="0"/>
        <a:buChar char="•"/>
        <a:defRPr sz="9900" kern="1200">
          <a:solidFill>
            <a:schemeClr val="tx1"/>
          </a:solidFill>
          <a:latin typeface="+mn-lt"/>
          <a:ea typeface="+mn-ea"/>
          <a:cs typeface="+mn-cs"/>
        </a:defRPr>
      </a:lvl7pPr>
      <a:lvl8pPr marL="16990352" indent="-1132690" algn="l" defTabSz="4530761" rtl="0" eaLnBrk="1" latinLnBrk="0" hangingPunct="1">
        <a:spcBef>
          <a:spcPct val="20000"/>
        </a:spcBef>
        <a:buFont typeface="Arial" pitchFamily="34" charset="0"/>
        <a:buChar char="•"/>
        <a:defRPr sz="9900" kern="1200">
          <a:solidFill>
            <a:schemeClr val="tx1"/>
          </a:solidFill>
          <a:latin typeface="+mn-lt"/>
          <a:ea typeface="+mn-ea"/>
          <a:cs typeface="+mn-cs"/>
        </a:defRPr>
      </a:lvl8pPr>
      <a:lvl9pPr marL="19255732" indent="-1132690" algn="l" defTabSz="4530761" rtl="0" eaLnBrk="1" latinLnBrk="0" hangingPunct="1">
        <a:spcBef>
          <a:spcPct val="20000"/>
        </a:spcBef>
        <a:buFont typeface="Arial" pitchFamily="34" charset="0"/>
        <a:buChar char="•"/>
        <a:defRPr sz="9900" kern="1200">
          <a:solidFill>
            <a:schemeClr val="tx1"/>
          </a:solidFill>
          <a:latin typeface="+mn-lt"/>
          <a:ea typeface="+mn-ea"/>
          <a:cs typeface="+mn-cs"/>
        </a:defRPr>
      </a:lvl9pPr>
    </p:bodyStyle>
    <p:otherStyle>
      <a:defPPr>
        <a:defRPr lang="hu-HU"/>
      </a:defPPr>
      <a:lvl1pPr marL="0" algn="l" defTabSz="4530761" rtl="0" eaLnBrk="1" latinLnBrk="0" hangingPunct="1">
        <a:defRPr sz="8900" kern="1200">
          <a:solidFill>
            <a:schemeClr val="tx1"/>
          </a:solidFill>
          <a:latin typeface="+mn-lt"/>
          <a:ea typeface="+mn-ea"/>
          <a:cs typeface="+mn-cs"/>
        </a:defRPr>
      </a:lvl1pPr>
      <a:lvl2pPr marL="2265380" algn="l" defTabSz="4530761" rtl="0" eaLnBrk="1" latinLnBrk="0" hangingPunct="1">
        <a:defRPr sz="8900" kern="1200">
          <a:solidFill>
            <a:schemeClr val="tx1"/>
          </a:solidFill>
          <a:latin typeface="+mn-lt"/>
          <a:ea typeface="+mn-ea"/>
          <a:cs typeface="+mn-cs"/>
        </a:defRPr>
      </a:lvl2pPr>
      <a:lvl3pPr marL="4530761" algn="l" defTabSz="4530761" rtl="0" eaLnBrk="1" latinLnBrk="0" hangingPunct="1">
        <a:defRPr sz="8900" kern="1200">
          <a:solidFill>
            <a:schemeClr val="tx1"/>
          </a:solidFill>
          <a:latin typeface="+mn-lt"/>
          <a:ea typeface="+mn-ea"/>
          <a:cs typeface="+mn-cs"/>
        </a:defRPr>
      </a:lvl3pPr>
      <a:lvl4pPr marL="6796141" algn="l" defTabSz="4530761" rtl="0" eaLnBrk="1" latinLnBrk="0" hangingPunct="1">
        <a:defRPr sz="8900" kern="1200">
          <a:solidFill>
            <a:schemeClr val="tx1"/>
          </a:solidFill>
          <a:latin typeface="+mn-lt"/>
          <a:ea typeface="+mn-ea"/>
          <a:cs typeface="+mn-cs"/>
        </a:defRPr>
      </a:lvl4pPr>
      <a:lvl5pPr marL="9061521" algn="l" defTabSz="4530761" rtl="0" eaLnBrk="1" latinLnBrk="0" hangingPunct="1">
        <a:defRPr sz="8900" kern="1200">
          <a:solidFill>
            <a:schemeClr val="tx1"/>
          </a:solidFill>
          <a:latin typeface="+mn-lt"/>
          <a:ea typeface="+mn-ea"/>
          <a:cs typeface="+mn-cs"/>
        </a:defRPr>
      </a:lvl5pPr>
      <a:lvl6pPr marL="11326901" algn="l" defTabSz="4530761" rtl="0" eaLnBrk="1" latinLnBrk="0" hangingPunct="1">
        <a:defRPr sz="8900" kern="1200">
          <a:solidFill>
            <a:schemeClr val="tx1"/>
          </a:solidFill>
          <a:latin typeface="+mn-lt"/>
          <a:ea typeface="+mn-ea"/>
          <a:cs typeface="+mn-cs"/>
        </a:defRPr>
      </a:lvl6pPr>
      <a:lvl7pPr marL="13592282" algn="l" defTabSz="4530761" rtl="0" eaLnBrk="1" latinLnBrk="0" hangingPunct="1">
        <a:defRPr sz="8900" kern="1200">
          <a:solidFill>
            <a:schemeClr val="tx1"/>
          </a:solidFill>
          <a:latin typeface="+mn-lt"/>
          <a:ea typeface="+mn-ea"/>
          <a:cs typeface="+mn-cs"/>
        </a:defRPr>
      </a:lvl7pPr>
      <a:lvl8pPr marL="15857662" algn="l" defTabSz="4530761" rtl="0" eaLnBrk="1" latinLnBrk="0" hangingPunct="1">
        <a:defRPr sz="8900" kern="1200">
          <a:solidFill>
            <a:schemeClr val="tx1"/>
          </a:solidFill>
          <a:latin typeface="+mn-lt"/>
          <a:ea typeface="+mn-ea"/>
          <a:cs typeface="+mn-cs"/>
        </a:defRPr>
      </a:lvl8pPr>
      <a:lvl9pPr marL="18123042" algn="l" defTabSz="4530761" rtl="0" eaLnBrk="1" latinLnBrk="0" hangingPunct="1">
        <a:defRPr sz="8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3000">
              <a:schemeClr val="bg2"/>
            </a:gs>
            <a:gs pos="100000">
              <a:schemeClr val="accent1">
                <a:lumMod val="40000"/>
                <a:lumOff val="6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050" name="Rectangle 365"/>
          <p:cNvSpPr>
            <a:spLocks noChangeArrowheads="1"/>
          </p:cNvSpPr>
          <p:nvPr/>
        </p:nvSpPr>
        <p:spPr bwMode="auto">
          <a:xfrm>
            <a:off x="0" y="0"/>
            <a:ext cx="30243463" cy="4429125"/>
          </a:xfrm>
          <a:prstGeom prst="rect">
            <a:avLst/>
          </a:prstGeom>
          <a:gradFill>
            <a:gsLst>
              <a:gs pos="0">
                <a:srgbClr val="F0D894"/>
              </a:gs>
              <a:gs pos="82000">
                <a:schemeClr val="tx2">
                  <a:lumMod val="20000"/>
                  <a:lumOff val="80000"/>
                </a:schemeClr>
              </a:gs>
              <a:gs pos="70000">
                <a:schemeClr val="accent1">
                  <a:tint val="23500"/>
                  <a:satMod val="160000"/>
                </a:schemeClr>
              </a:gs>
            </a:gsLst>
            <a:path path="circle">
              <a:fillToRect l="100000" t="100000"/>
            </a:path>
          </a:gradFill>
          <a:ln w="9525">
            <a:noFill/>
            <a:miter lim="800000"/>
            <a:headEnd/>
            <a:tailEnd/>
          </a:ln>
        </p:spPr>
        <p:txBody>
          <a:bodyPr wrap="none" anchor="ctr"/>
          <a:lstStyle/>
          <a:p>
            <a:pPr>
              <a:defRPr/>
            </a:pPr>
            <a:endParaRPr lang="es-ES"/>
          </a:p>
        </p:txBody>
      </p:sp>
      <p:sp>
        <p:nvSpPr>
          <p:cNvPr id="2053" name="Cím 1"/>
          <p:cNvSpPr>
            <a:spLocks noGrp="1"/>
          </p:cNvSpPr>
          <p:nvPr>
            <p:ph type="ctrTitle"/>
          </p:nvPr>
        </p:nvSpPr>
        <p:spPr>
          <a:xfrm>
            <a:off x="1008063" y="684213"/>
            <a:ext cx="28382912" cy="1906587"/>
          </a:xfrm>
        </p:spPr>
        <p:txBody>
          <a:bodyPr/>
          <a:lstStyle/>
          <a:p>
            <a:pPr eaLnBrk="1" hangingPunct="1"/>
            <a:r>
              <a:rPr lang="en-US" sz="7200" b="1" smtClean="0"/>
              <a:t>Post-Processing NPR Effects for Video Games: a Case Study</a:t>
            </a:r>
          </a:p>
        </p:txBody>
      </p:sp>
      <p:sp>
        <p:nvSpPr>
          <p:cNvPr id="585" name="Alcím 2"/>
          <p:cNvSpPr txBox="1">
            <a:spLocks/>
          </p:cNvSpPr>
          <p:nvPr/>
        </p:nvSpPr>
        <p:spPr bwMode="auto">
          <a:xfrm>
            <a:off x="3960813" y="2052638"/>
            <a:ext cx="22753637" cy="2917825"/>
          </a:xfrm>
          <a:prstGeom prst="rect">
            <a:avLst/>
          </a:prstGeom>
          <a:noFill/>
          <a:ln w="9525">
            <a:noFill/>
            <a:miter lim="800000"/>
            <a:headEnd/>
            <a:tailEnd/>
          </a:ln>
        </p:spPr>
        <p:txBody>
          <a:bodyPr lIns="453076" tIns="226538" rIns="453076" bIns="226538">
            <a:normAutofit fontScale="40000" lnSpcReduction="20000"/>
          </a:bodyPr>
          <a:lstStyle/>
          <a:p>
            <a:pPr algn="ctr" defTabSz="4530761" fontAlgn="auto">
              <a:spcBef>
                <a:spcPct val="20000"/>
              </a:spcBef>
              <a:spcAft>
                <a:spcPts val="0"/>
              </a:spcAft>
              <a:buFont typeface="Arial" charset="0"/>
              <a:buNone/>
              <a:defRPr/>
            </a:pPr>
            <a:r>
              <a:rPr lang="en-US" sz="9600" u="sng" dirty="0" err="1">
                <a:latin typeface="+mn-lt"/>
              </a:rPr>
              <a:t>Milán</a:t>
            </a:r>
            <a:r>
              <a:rPr lang="en-US" sz="9600" u="sng" dirty="0">
                <a:latin typeface="+mn-lt"/>
              </a:rPr>
              <a:t> </a:t>
            </a:r>
            <a:r>
              <a:rPr lang="en-US" sz="9600" u="sng" dirty="0" err="1">
                <a:latin typeface="+mn-lt"/>
              </a:rPr>
              <a:t>Magdics</a:t>
            </a:r>
            <a:r>
              <a:rPr lang="en-US" sz="9600" baseline="30000" dirty="0">
                <a:latin typeface="+mn-lt"/>
              </a:rPr>
              <a:t> 1,2)</a:t>
            </a:r>
            <a:r>
              <a:rPr lang="en-US" sz="9600" dirty="0">
                <a:latin typeface="+mn-lt"/>
              </a:rPr>
              <a:t> ,  Catherine </a:t>
            </a:r>
            <a:r>
              <a:rPr lang="en-US" sz="9600" dirty="0" err="1">
                <a:latin typeface="+mn-lt"/>
              </a:rPr>
              <a:t>Sauvaget</a:t>
            </a:r>
            <a:r>
              <a:rPr lang="en-US" sz="9600" dirty="0">
                <a:latin typeface="+mn-lt"/>
              </a:rPr>
              <a:t>, Ruben </a:t>
            </a:r>
            <a:r>
              <a:rPr lang="en-US" sz="9600" dirty="0" err="1">
                <a:latin typeface="+mn-lt"/>
              </a:rPr>
              <a:t>García</a:t>
            </a:r>
            <a:r>
              <a:rPr lang="en-US" sz="9600" baseline="30000" dirty="0">
                <a:latin typeface="+mn-lt"/>
              </a:rPr>
              <a:t> 1)</a:t>
            </a:r>
            <a:r>
              <a:rPr lang="en-US" sz="9600" dirty="0">
                <a:latin typeface="+mn-lt"/>
              </a:rPr>
              <a:t> , </a:t>
            </a:r>
            <a:r>
              <a:rPr lang="en-US" sz="9600" dirty="0" err="1">
                <a:latin typeface="+mn-lt"/>
              </a:rPr>
              <a:t>Mateu</a:t>
            </a:r>
            <a:r>
              <a:rPr lang="en-US" sz="9600" dirty="0">
                <a:latin typeface="+mn-lt"/>
              </a:rPr>
              <a:t> </a:t>
            </a:r>
            <a:r>
              <a:rPr lang="en-US" sz="9600" dirty="0" err="1">
                <a:latin typeface="+mn-lt"/>
              </a:rPr>
              <a:t>Sbert</a:t>
            </a:r>
            <a:r>
              <a:rPr lang="en-US" sz="9600" baseline="30000" dirty="0">
                <a:latin typeface="+mn-lt"/>
              </a:rPr>
              <a:t> 1)</a:t>
            </a:r>
            <a:r>
              <a:rPr lang="en-US" sz="9600" dirty="0">
                <a:latin typeface="+mn-lt"/>
              </a:rPr>
              <a:t> </a:t>
            </a:r>
          </a:p>
          <a:p>
            <a:pPr algn="ctr" defTabSz="4530761" fontAlgn="auto">
              <a:spcBef>
                <a:spcPct val="20000"/>
              </a:spcBef>
              <a:spcAft>
                <a:spcPts val="0"/>
              </a:spcAft>
              <a:buFont typeface="Arial" charset="0"/>
              <a:buNone/>
              <a:defRPr/>
            </a:pPr>
            <a:endParaRPr lang="en-US" sz="2400" baseline="30000" dirty="0">
              <a:latin typeface="+mn-lt"/>
            </a:endParaRPr>
          </a:p>
          <a:p>
            <a:pPr defTabSz="4530761" fontAlgn="auto">
              <a:spcBef>
                <a:spcPct val="20000"/>
              </a:spcBef>
              <a:spcAft>
                <a:spcPts val="0"/>
              </a:spcAft>
              <a:buFont typeface="Arial" pitchFamily="34" charset="0"/>
              <a:buNone/>
              <a:defRPr/>
            </a:pPr>
            <a:endParaRPr lang="en-US" sz="8000" baseline="30000" dirty="0">
              <a:latin typeface="+mn-lt"/>
            </a:endParaRPr>
          </a:p>
          <a:p>
            <a:pPr defTabSz="4530761" fontAlgn="auto">
              <a:spcBef>
                <a:spcPct val="20000"/>
              </a:spcBef>
              <a:spcAft>
                <a:spcPts val="0"/>
              </a:spcAft>
              <a:buFont typeface="Arial" pitchFamily="34" charset="0"/>
              <a:buNone/>
              <a:defRPr/>
            </a:pPr>
            <a:r>
              <a:rPr lang="en-US" sz="8000" baseline="30000" dirty="0">
                <a:latin typeface="+mn-lt"/>
              </a:rPr>
              <a:t>        1) </a:t>
            </a:r>
            <a:r>
              <a:rPr lang="en-US" sz="8000" dirty="0">
                <a:latin typeface="+mn-lt"/>
              </a:rPr>
              <a:t>Institute of Informatics and Applications, University of </a:t>
            </a:r>
            <a:r>
              <a:rPr lang="en-US" sz="8000" dirty="0" err="1">
                <a:latin typeface="+mn-lt"/>
              </a:rPr>
              <a:t>Girona</a:t>
            </a:r>
            <a:r>
              <a:rPr lang="en-US" sz="8000" dirty="0">
                <a:latin typeface="+mn-lt"/>
              </a:rPr>
              <a:t>, </a:t>
            </a:r>
            <a:r>
              <a:rPr lang="en-US" sz="8000" dirty="0" err="1">
                <a:latin typeface="+mn-lt"/>
              </a:rPr>
              <a:t>Girona</a:t>
            </a:r>
            <a:r>
              <a:rPr lang="en-US" sz="8000" dirty="0">
                <a:latin typeface="+mn-lt"/>
              </a:rPr>
              <a:t>, Spain</a:t>
            </a:r>
          </a:p>
          <a:p>
            <a:pPr defTabSz="4530761" fontAlgn="auto">
              <a:spcBef>
                <a:spcPct val="20000"/>
              </a:spcBef>
              <a:spcAft>
                <a:spcPts val="0"/>
              </a:spcAft>
              <a:buFont typeface="Arial" pitchFamily="34" charset="0"/>
              <a:buNone/>
              <a:defRPr/>
            </a:pPr>
            <a:r>
              <a:rPr lang="en-US" sz="8000" baseline="30000" dirty="0">
                <a:latin typeface="+mn-lt"/>
              </a:rPr>
              <a:t>        2)</a:t>
            </a:r>
            <a:r>
              <a:rPr lang="en-US" sz="8000" dirty="0">
                <a:latin typeface="+mn-lt"/>
              </a:rPr>
              <a:t> Department of Control Engineering and Informatics, Budapest University of </a:t>
            </a:r>
            <a:r>
              <a:rPr lang="en-US" sz="8000" dirty="0" err="1">
                <a:latin typeface="+mn-lt"/>
              </a:rPr>
              <a:t>Tecnology</a:t>
            </a:r>
            <a:r>
              <a:rPr lang="en-US" sz="8000" dirty="0">
                <a:latin typeface="+mn-lt"/>
              </a:rPr>
              <a:t> and Economics, Budapest, Hungary</a:t>
            </a:r>
          </a:p>
        </p:txBody>
      </p:sp>
      <p:sp>
        <p:nvSpPr>
          <p:cNvPr id="18" name="Rectangle 397"/>
          <p:cNvSpPr>
            <a:spLocks noChangeArrowheads="1"/>
          </p:cNvSpPr>
          <p:nvPr/>
        </p:nvSpPr>
        <p:spPr bwMode="auto">
          <a:xfrm>
            <a:off x="0" y="4429125"/>
            <a:ext cx="30243463" cy="1223963"/>
          </a:xfrm>
          <a:prstGeom prst="rect">
            <a:avLst/>
          </a:prstGeom>
          <a:solidFill>
            <a:schemeClr val="tx2"/>
          </a:solidFill>
          <a:ln w="9525">
            <a:noFill/>
            <a:miter lim="800000"/>
            <a:headEnd/>
            <a:tailEnd/>
          </a:ln>
          <a:effectLst/>
        </p:spPr>
        <p:txBody>
          <a:bodyPr wrap="none" anchor="ctr"/>
          <a:lstStyle/>
          <a:p>
            <a:pPr defTabSz="879475">
              <a:defRPr/>
            </a:pPr>
            <a:r>
              <a:rPr lang="en-AU" sz="6600" dirty="0">
                <a:solidFill>
                  <a:srgbClr val="0000CC"/>
                </a:solidFill>
                <a:effectLst>
                  <a:outerShdw blurRad="38100" dist="38100" dir="2700000" algn="tl">
                    <a:srgbClr val="000000"/>
                  </a:outerShdw>
                </a:effectLst>
              </a:rPr>
              <a:t>   </a:t>
            </a:r>
            <a:r>
              <a:rPr lang="en-AU" sz="6600" dirty="0">
                <a:solidFill>
                  <a:schemeClr val="bg1"/>
                </a:solidFill>
                <a:effectLst>
                  <a:outerShdw blurRad="38100" dist="38100" dir="2700000" algn="tl">
                    <a:srgbClr val="000000"/>
                  </a:outerShdw>
                </a:effectLst>
              </a:rPr>
              <a:t>Motivation</a:t>
            </a:r>
          </a:p>
        </p:txBody>
      </p:sp>
      <p:sp>
        <p:nvSpPr>
          <p:cNvPr id="2056" name="Rectangle 3"/>
          <p:cNvSpPr txBox="1">
            <a:spLocks noChangeArrowheads="1"/>
          </p:cNvSpPr>
          <p:nvPr/>
        </p:nvSpPr>
        <p:spPr bwMode="auto">
          <a:xfrm>
            <a:off x="1512888" y="5868988"/>
            <a:ext cx="27146250" cy="3311525"/>
          </a:xfrm>
          <a:prstGeom prst="rect">
            <a:avLst/>
          </a:prstGeom>
          <a:noFill/>
          <a:ln w="9525">
            <a:noFill/>
            <a:miter lim="800000"/>
            <a:headEnd/>
            <a:tailEnd/>
          </a:ln>
        </p:spPr>
        <p:txBody>
          <a:bodyPr/>
          <a:lstStyle/>
          <a:p>
            <a:pPr marL="342900" indent="-342900" algn="just" defTabSz="914400">
              <a:spcBef>
                <a:spcPct val="20000"/>
              </a:spcBef>
              <a:buClr>
                <a:schemeClr val="hlink"/>
              </a:buClr>
              <a:buSzPct val="70000"/>
              <a:buFont typeface="Wingdings" pitchFamily="2" charset="2"/>
              <a:buChar char="n"/>
            </a:pPr>
            <a:r>
              <a:rPr lang="en-US" sz="2800" b="1" dirty="0">
                <a:latin typeface="Calibri" pitchFamily="34" charset="0"/>
              </a:rPr>
              <a:t>In visual communication, the proper style depends on the message we want to deliver to the observers and the emotions we want to evoke in them. This may change from time to time and scene to scene in a game.</a:t>
            </a:r>
          </a:p>
          <a:p>
            <a:pPr marL="342900" indent="-342900" algn="just" defTabSz="914400">
              <a:spcBef>
                <a:spcPct val="20000"/>
              </a:spcBef>
              <a:buClr>
                <a:schemeClr val="hlink"/>
              </a:buClr>
              <a:buSzPct val="70000"/>
              <a:buFont typeface="Wingdings" pitchFamily="2" charset="2"/>
              <a:buChar char="n"/>
            </a:pPr>
            <a:r>
              <a:rPr lang="en-US" sz="2800" b="1" dirty="0">
                <a:latin typeface="Calibri" pitchFamily="34" charset="0"/>
              </a:rPr>
              <a:t>In CGI, post production is far more efficient for changing and fine-tuning the style in terms of man-hours. </a:t>
            </a:r>
            <a:r>
              <a:rPr lang="en-US" sz="2800" b="1" dirty="0" smtClean="0">
                <a:latin typeface="Calibri" pitchFamily="34" charset="0"/>
              </a:rPr>
              <a:t>Post </a:t>
            </a:r>
            <a:r>
              <a:rPr lang="en-US" sz="2800" b="1" dirty="0">
                <a:latin typeface="Calibri" pitchFamily="34" charset="0"/>
              </a:rPr>
              <a:t>production stylization </a:t>
            </a:r>
            <a:r>
              <a:rPr lang="en-US" sz="2800" b="1" dirty="0" smtClean="0">
                <a:latin typeface="Calibri" pitchFamily="34" charset="0"/>
              </a:rPr>
              <a:t>tools should exist for video games.</a:t>
            </a:r>
            <a:endParaRPr lang="en-US" sz="2800" b="1" dirty="0">
              <a:latin typeface="Calibri" pitchFamily="34" charset="0"/>
            </a:endParaRPr>
          </a:p>
          <a:p>
            <a:pPr marL="342900" indent="-342900" algn="just" defTabSz="914400">
              <a:spcBef>
                <a:spcPct val="20000"/>
              </a:spcBef>
              <a:buClr>
                <a:schemeClr val="hlink"/>
              </a:buClr>
              <a:buSzPct val="70000"/>
              <a:buFont typeface="Wingdings" pitchFamily="2" charset="2"/>
              <a:buChar char="n"/>
            </a:pPr>
            <a:r>
              <a:rPr lang="en-US" sz="2800" b="1" dirty="0">
                <a:latin typeface="Calibri" pitchFamily="34" charset="0"/>
              </a:rPr>
              <a:t>Providing multiple choices to players that give different game experience increases </a:t>
            </a:r>
            <a:r>
              <a:rPr lang="en-US" sz="2800" b="1" dirty="0" err="1">
                <a:latin typeface="Calibri" pitchFamily="34" charset="0"/>
              </a:rPr>
              <a:t>replayability</a:t>
            </a:r>
            <a:r>
              <a:rPr lang="en-US" sz="2800" b="1" dirty="0">
                <a:latin typeface="Calibri" pitchFamily="34" charset="0"/>
              </a:rPr>
              <a:t>. Rendering style definitely affects game experience, thus, a collection of styles may improve replay value.</a:t>
            </a:r>
          </a:p>
          <a:p>
            <a:pPr marL="342900" indent="-342900" algn="just" defTabSz="914400">
              <a:spcBef>
                <a:spcPct val="20000"/>
              </a:spcBef>
              <a:buClr>
                <a:schemeClr val="hlink"/>
              </a:buClr>
              <a:buSzPct val="70000"/>
              <a:buFont typeface="Wingdings" pitchFamily="2" charset="2"/>
              <a:buChar char="n"/>
            </a:pPr>
            <a:r>
              <a:rPr lang="en-US" sz="2800" b="1" dirty="0">
                <a:latin typeface="Calibri" pitchFamily="34" charset="0"/>
              </a:rPr>
              <a:t>All in all: we need for easy to apply, easy to parameterize and reusable stylization effects that may be changed real-time</a:t>
            </a:r>
          </a:p>
        </p:txBody>
      </p:sp>
      <p:sp>
        <p:nvSpPr>
          <p:cNvPr id="23" name="Rectangle 397"/>
          <p:cNvSpPr>
            <a:spLocks noChangeArrowheads="1"/>
          </p:cNvSpPr>
          <p:nvPr/>
        </p:nvSpPr>
        <p:spPr bwMode="auto">
          <a:xfrm>
            <a:off x="0" y="9037638"/>
            <a:ext cx="30243463" cy="1295400"/>
          </a:xfrm>
          <a:prstGeom prst="rect">
            <a:avLst/>
          </a:prstGeom>
          <a:solidFill>
            <a:schemeClr val="tx2"/>
          </a:solidFill>
          <a:ln w="9525">
            <a:noFill/>
            <a:miter lim="800000"/>
            <a:headEnd/>
            <a:tailEnd/>
          </a:ln>
          <a:effectLst/>
        </p:spPr>
        <p:txBody>
          <a:bodyPr wrap="none" anchor="ctr"/>
          <a:lstStyle/>
          <a:p>
            <a:pPr defTabSz="879475">
              <a:defRPr/>
            </a:pPr>
            <a:r>
              <a:rPr lang="en-AU" sz="6600" dirty="0">
                <a:solidFill>
                  <a:schemeClr val="bg1"/>
                </a:solidFill>
                <a:effectLst>
                  <a:outerShdw blurRad="38100" dist="38100" dir="2700000" algn="tl">
                    <a:srgbClr val="000000"/>
                  </a:outerShdw>
                </a:effectLst>
              </a:rPr>
              <a:t>   NPR Effects for Games</a:t>
            </a:r>
          </a:p>
        </p:txBody>
      </p:sp>
      <p:sp>
        <p:nvSpPr>
          <p:cNvPr id="2058" name="Rectangle 3"/>
          <p:cNvSpPr txBox="1">
            <a:spLocks noChangeArrowheads="1"/>
          </p:cNvSpPr>
          <p:nvPr/>
        </p:nvSpPr>
        <p:spPr bwMode="auto">
          <a:xfrm>
            <a:off x="1512888" y="10621963"/>
            <a:ext cx="27146250" cy="3671887"/>
          </a:xfrm>
          <a:prstGeom prst="rect">
            <a:avLst/>
          </a:prstGeom>
          <a:noFill/>
          <a:ln w="9525">
            <a:noFill/>
            <a:miter lim="800000"/>
            <a:headEnd/>
            <a:tailEnd/>
          </a:ln>
        </p:spPr>
        <p:txBody>
          <a:bodyPr/>
          <a:lstStyle/>
          <a:p>
            <a:pPr marL="342900" indent="-342900" defTabSz="914400">
              <a:spcBef>
                <a:spcPct val="20000"/>
              </a:spcBef>
              <a:buClr>
                <a:schemeClr val="hlink"/>
              </a:buClr>
              <a:buSzPct val="70000"/>
              <a:buFont typeface="Wingdings" pitchFamily="2" charset="2"/>
              <a:buChar char="n"/>
            </a:pPr>
            <a:r>
              <a:rPr lang="en-US" sz="2800" b="1">
                <a:latin typeface="Calibri" pitchFamily="34" charset="0"/>
              </a:rPr>
              <a:t>In video games, post-processing effects can serve these purposes, since they are very easy to apply to any games (including existing ones) and as they are computed in real-time, their parameters  (and thus the rendering style) may change dynamically.</a:t>
            </a:r>
          </a:p>
          <a:p>
            <a:pPr marL="342900" indent="-342900" defTabSz="914400">
              <a:spcBef>
                <a:spcPct val="20000"/>
              </a:spcBef>
              <a:buClr>
                <a:schemeClr val="hlink"/>
              </a:buClr>
              <a:buSzPct val="70000"/>
              <a:buFont typeface="Wingdings" pitchFamily="2" charset="2"/>
              <a:buChar char="n"/>
            </a:pPr>
            <a:r>
              <a:rPr lang="en-US" sz="2800" b="1">
                <a:latin typeface="Calibri" pitchFamily="34" charset="0"/>
              </a:rPr>
              <a:t>Important requirements for the effects: online post-processing + image stream = real-time performance + temporal coherence</a:t>
            </a:r>
          </a:p>
          <a:p>
            <a:pPr marL="342900" indent="-342900" defTabSz="914400">
              <a:spcBef>
                <a:spcPct val="20000"/>
              </a:spcBef>
              <a:buClr>
                <a:schemeClr val="hlink"/>
              </a:buClr>
              <a:buSzPct val="70000"/>
              <a:buFont typeface="Wingdings" pitchFamily="2" charset="2"/>
              <a:buChar char="n"/>
            </a:pPr>
            <a:r>
              <a:rPr lang="en-US" sz="2800" b="1">
                <a:latin typeface="Calibri" pitchFamily="34" charset="0"/>
              </a:rPr>
              <a:t>In this work, we tried to give a proof of concept:</a:t>
            </a:r>
          </a:p>
          <a:p>
            <a:pPr marL="1436688" lvl="1" indent="-342900" defTabSz="914400">
              <a:spcBef>
                <a:spcPct val="20000"/>
              </a:spcBef>
              <a:buClr>
                <a:schemeClr val="hlink"/>
              </a:buClr>
              <a:buSzPct val="70000"/>
              <a:buFont typeface="Wingdings" pitchFamily="2" charset="2"/>
              <a:buChar char="n"/>
            </a:pPr>
            <a:r>
              <a:rPr lang="en-US" sz="2800" b="1">
                <a:latin typeface="Calibri" pitchFamily="34" charset="0"/>
              </a:rPr>
              <a:t>Preliminary survey: gathered a collection of effects. State of the art and a few new ideas.</a:t>
            </a:r>
          </a:p>
          <a:p>
            <a:pPr marL="1436688" lvl="1" indent="-342900" defTabSz="914400">
              <a:spcBef>
                <a:spcPct val="20000"/>
              </a:spcBef>
              <a:buClr>
                <a:schemeClr val="hlink"/>
              </a:buClr>
              <a:buSzPct val="70000"/>
              <a:buFont typeface="Wingdings" pitchFamily="2" charset="2"/>
              <a:buChar char="n"/>
            </a:pPr>
            <a:r>
              <a:rPr lang="en-US" sz="2800" b="1">
                <a:latin typeface="Calibri" pitchFamily="34" charset="0"/>
              </a:rPr>
              <a:t>Implementation in a widely used game engine: reusable effects in the Unity game engine, designed to be put after the realistic rendering pipeline.</a:t>
            </a:r>
          </a:p>
          <a:p>
            <a:pPr marL="1436688" lvl="1" indent="-342900" defTabSz="914400">
              <a:spcBef>
                <a:spcPct val="20000"/>
              </a:spcBef>
              <a:buClr>
                <a:schemeClr val="hlink"/>
              </a:buClr>
              <a:buSzPct val="70000"/>
              <a:buFont typeface="Wingdings" pitchFamily="2" charset="2"/>
              <a:buChar char="n"/>
            </a:pPr>
            <a:r>
              <a:rPr lang="en-US" sz="2800" b="1">
                <a:latin typeface="Calibri" pitchFamily="34" charset="0"/>
              </a:rPr>
              <a:t>Application to existing games: Unity demos and our own development. Each application took only a few minutes.</a:t>
            </a:r>
          </a:p>
        </p:txBody>
      </p:sp>
      <p:sp>
        <p:nvSpPr>
          <p:cNvPr id="25" name="Rectangle 397"/>
          <p:cNvSpPr>
            <a:spLocks noChangeArrowheads="1"/>
          </p:cNvSpPr>
          <p:nvPr/>
        </p:nvSpPr>
        <p:spPr bwMode="auto">
          <a:xfrm>
            <a:off x="0" y="36831588"/>
            <a:ext cx="30243463" cy="1584325"/>
          </a:xfrm>
          <a:prstGeom prst="rect">
            <a:avLst/>
          </a:prstGeom>
          <a:solidFill>
            <a:schemeClr val="tx2"/>
          </a:solidFill>
          <a:ln w="9525">
            <a:noFill/>
            <a:miter lim="800000"/>
            <a:headEnd/>
            <a:tailEnd/>
          </a:ln>
          <a:effectLst/>
        </p:spPr>
        <p:txBody>
          <a:bodyPr wrap="none" anchor="ctr"/>
          <a:lstStyle/>
          <a:p>
            <a:pPr defTabSz="879475">
              <a:defRPr/>
            </a:pPr>
            <a:r>
              <a:rPr lang="en-AU" sz="6600" dirty="0">
                <a:solidFill>
                  <a:schemeClr val="bg1"/>
                </a:solidFill>
                <a:effectLst>
                  <a:outerShdw blurRad="38100" dist="38100" dir="2700000" algn="tl">
                    <a:srgbClr val="000000"/>
                  </a:outerShdw>
                </a:effectLst>
              </a:rPr>
              <a:t>   References</a:t>
            </a:r>
          </a:p>
        </p:txBody>
      </p:sp>
      <p:sp>
        <p:nvSpPr>
          <p:cNvPr id="2060" name="Rectangle 3"/>
          <p:cNvSpPr txBox="1">
            <a:spLocks noChangeArrowheads="1"/>
          </p:cNvSpPr>
          <p:nvPr/>
        </p:nvSpPr>
        <p:spPr bwMode="auto">
          <a:xfrm>
            <a:off x="792163" y="38560375"/>
            <a:ext cx="13538200" cy="2012950"/>
          </a:xfrm>
          <a:prstGeom prst="rect">
            <a:avLst/>
          </a:prstGeom>
          <a:noFill/>
          <a:ln w="9525">
            <a:noFill/>
            <a:miter lim="800000"/>
            <a:headEnd/>
            <a:tailEnd/>
          </a:ln>
        </p:spPr>
        <p:txBody>
          <a:bodyPr lIns="90000">
            <a:spAutoFit/>
          </a:bodyPr>
          <a:lstStyle/>
          <a:p>
            <a:pPr marL="361950" indent="-361950" algn="just" defTabSz="914400">
              <a:spcBef>
                <a:spcPct val="20000"/>
              </a:spcBef>
              <a:buClr>
                <a:schemeClr val="hlink"/>
              </a:buClr>
              <a:buSzPct val="70000"/>
              <a:tabLst>
                <a:tab pos="1763713" algn="l"/>
              </a:tabLst>
            </a:pPr>
            <a:r>
              <a:rPr lang="en-US" sz="1600">
                <a:latin typeface="Calibri" pitchFamily="34" charset="0"/>
              </a:rPr>
              <a:t>[1] GOODWIN, T., VOLLICK, I., AND HERTZMANN, A. 2007. </a:t>
            </a:r>
            <a:r>
              <a:rPr lang="en-US" sz="1600" i="1">
                <a:latin typeface="Calibri" pitchFamily="34" charset="0"/>
              </a:rPr>
              <a:t>Isophote distance: a shading approach to artistic stroke thickness</a:t>
            </a:r>
            <a:r>
              <a:rPr lang="en-US" sz="1600">
                <a:latin typeface="Calibri" pitchFamily="34" charset="0"/>
              </a:rPr>
              <a:t>. In Proceedings of the 5th international symposium on Nonphotorealistic animation and rendering, ACM, New York, NY, USA, NPAR ’07, 53–62.</a:t>
            </a:r>
          </a:p>
          <a:p>
            <a:pPr marL="361950" indent="-361950" algn="just" defTabSz="914400">
              <a:spcBef>
                <a:spcPct val="20000"/>
              </a:spcBef>
              <a:buClr>
                <a:schemeClr val="hlink"/>
              </a:buClr>
              <a:buSzPct val="70000"/>
              <a:tabLst>
                <a:tab pos="1763713" algn="l"/>
              </a:tabLst>
            </a:pPr>
            <a:r>
              <a:rPr lang="en-US" sz="1600">
                <a:latin typeface="Calibri" pitchFamily="34" charset="0"/>
              </a:rPr>
              <a:t>[2] KYPRIANIDIS, J. E., AND DÖLLNER, J. 2008. </a:t>
            </a:r>
            <a:r>
              <a:rPr lang="en-US" sz="1600" i="1">
                <a:latin typeface="Calibri" pitchFamily="34" charset="0"/>
              </a:rPr>
              <a:t>Image abstraction by structure adaptive filtering</a:t>
            </a:r>
            <a:r>
              <a:rPr lang="en-US" sz="1600">
                <a:latin typeface="Calibri" pitchFamily="34" charset="0"/>
              </a:rPr>
              <a:t>. In Proc. EG UK Theory and Practice of Computer Graphics, 51–58.</a:t>
            </a:r>
          </a:p>
          <a:p>
            <a:pPr marL="361950" indent="-361950" algn="just" defTabSz="914400">
              <a:spcBef>
                <a:spcPct val="20000"/>
              </a:spcBef>
              <a:buClr>
                <a:schemeClr val="hlink"/>
              </a:buClr>
              <a:buSzPct val="70000"/>
              <a:tabLst>
                <a:tab pos="1763713" algn="l"/>
              </a:tabLst>
            </a:pPr>
            <a:r>
              <a:rPr lang="en-US" sz="1600">
                <a:latin typeface="Calibri" pitchFamily="34" charset="0"/>
              </a:rPr>
              <a:t>[3] REDMOND, N., AND DINGLIANA, J. 2007. </a:t>
            </a:r>
            <a:r>
              <a:rPr lang="en-US" sz="1600" i="1">
                <a:latin typeface="Calibri" pitchFamily="34" charset="0"/>
              </a:rPr>
              <a:t>Adaptive Abstraction of 3D Scenes in Real-Time</a:t>
            </a:r>
            <a:r>
              <a:rPr lang="en-US" sz="1600">
                <a:latin typeface="Calibri" pitchFamily="34" charset="0"/>
              </a:rPr>
              <a:t>. In EUROGRAPHICS ’07: Proceedings of the Short Paper Programme, 77–80.</a:t>
            </a:r>
          </a:p>
          <a:p>
            <a:pPr marL="361950" indent="-361950" algn="just" defTabSz="914400">
              <a:spcBef>
                <a:spcPct val="20000"/>
              </a:spcBef>
              <a:buClr>
                <a:schemeClr val="hlink"/>
              </a:buClr>
              <a:buSzPct val="70000"/>
              <a:tabLst>
                <a:tab pos="1763713" algn="l"/>
              </a:tabLst>
            </a:pPr>
            <a:r>
              <a:rPr lang="en-US" sz="1600">
                <a:latin typeface="Calibri" pitchFamily="34" charset="0"/>
              </a:rPr>
              <a:t>[4] REDMOND, N., AND DINGLIANA, J. 2009. </a:t>
            </a:r>
            <a:r>
              <a:rPr lang="en-US" sz="1600" i="1">
                <a:latin typeface="Calibri" pitchFamily="34" charset="0"/>
              </a:rPr>
              <a:t>A Hybrid Approach to Real-Time Abstraction.</a:t>
            </a:r>
            <a:r>
              <a:rPr lang="en-US" sz="1600">
                <a:latin typeface="Calibri" pitchFamily="34" charset="0"/>
              </a:rPr>
              <a:t> In Proceedings of Eurographics Ireland, 2009.</a:t>
            </a:r>
          </a:p>
          <a:p>
            <a:pPr marL="361950" indent="-361950" algn="just" defTabSz="914400">
              <a:spcBef>
                <a:spcPct val="20000"/>
              </a:spcBef>
              <a:buClr>
                <a:schemeClr val="hlink"/>
              </a:buClr>
              <a:buSzPct val="70000"/>
              <a:tabLst>
                <a:tab pos="1763713" algn="l"/>
              </a:tabLst>
            </a:pPr>
            <a:r>
              <a:rPr lang="en-US" sz="1600">
                <a:latin typeface="Calibri" pitchFamily="34" charset="0"/>
              </a:rPr>
              <a:t>[5] REINHARD, E., ASHIKHMIN, M., GOOCH, B., AND SHIRLEY, P. 2001. </a:t>
            </a:r>
            <a:r>
              <a:rPr lang="en-US" sz="1600" i="1">
                <a:latin typeface="Calibri" pitchFamily="34" charset="0"/>
              </a:rPr>
              <a:t>Color transfer between images</a:t>
            </a:r>
            <a:r>
              <a:rPr lang="en-US" sz="1600">
                <a:latin typeface="Calibri" pitchFamily="34" charset="0"/>
              </a:rPr>
              <a:t>. IEEE Comput. Graph. Appl. 21, 5 (Sept.), 34–41.</a:t>
            </a:r>
          </a:p>
        </p:txBody>
      </p:sp>
      <p:sp>
        <p:nvSpPr>
          <p:cNvPr id="2061" name="Rectangle 3"/>
          <p:cNvSpPr txBox="1">
            <a:spLocks noChangeArrowheads="1"/>
          </p:cNvSpPr>
          <p:nvPr/>
        </p:nvSpPr>
        <p:spPr bwMode="auto">
          <a:xfrm>
            <a:off x="15554325" y="38560375"/>
            <a:ext cx="13752513" cy="2259013"/>
          </a:xfrm>
          <a:prstGeom prst="rect">
            <a:avLst/>
          </a:prstGeom>
          <a:noFill/>
          <a:ln w="9525">
            <a:noFill/>
            <a:miter lim="800000"/>
            <a:headEnd/>
            <a:tailEnd/>
          </a:ln>
        </p:spPr>
        <p:txBody>
          <a:bodyPr lIns="90000">
            <a:spAutoFit/>
          </a:bodyPr>
          <a:lstStyle/>
          <a:p>
            <a:pPr marL="361950" indent="-361950" algn="just" defTabSz="914400">
              <a:spcBef>
                <a:spcPct val="20000"/>
              </a:spcBef>
              <a:buClr>
                <a:schemeClr val="hlink"/>
              </a:buClr>
              <a:buSzPct val="70000"/>
              <a:tabLst>
                <a:tab pos="1763713" algn="l"/>
              </a:tabLst>
            </a:pPr>
            <a:r>
              <a:rPr lang="en-US" sz="1600">
                <a:latin typeface="Calibri" pitchFamily="34" charset="0"/>
              </a:rPr>
              <a:t>[6] SAUVAGET, C., AND BOYER, V. 2009. </a:t>
            </a:r>
            <a:r>
              <a:rPr lang="en-US" sz="1600" i="1">
                <a:latin typeface="Calibri" pitchFamily="34" charset="0"/>
              </a:rPr>
              <a:t>Abstraction of photographs: a comics style approach</a:t>
            </a:r>
            <a:r>
              <a:rPr lang="en-US" sz="1600">
                <a:latin typeface="Calibri" pitchFamily="34" charset="0"/>
              </a:rPr>
              <a:t>. In Proceedings of the 3rd international conference on European computing conference, World Scientific and Engineering Academy and Society (WSEAS), Stevens Point, Wisconsin, USA, ECC’09, 215–220.</a:t>
            </a:r>
          </a:p>
          <a:p>
            <a:pPr marL="361950" indent="-361950" algn="just" defTabSz="914400">
              <a:spcBef>
                <a:spcPct val="20000"/>
              </a:spcBef>
              <a:buClr>
                <a:schemeClr val="hlink"/>
              </a:buClr>
              <a:buSzPct val="70000"/>
              <a:tabLst>
                <a:tab pos="1763713" algn="l"/>
              </a:tabLst>
            </a:pPr>
            <a:r>
              <a:rPr lang="en-US" sz="1600">
                <a:latin typeface="Calibri" pitchFamily="34" charset="0"/>
              </a:rPr>
              <a:t>[7] SAUVAGET, C., AND BOYER, V. 2010. </a:t>
            </a:r>
            <a:r>
              <a:rPr lang="en-US" sz="1600" i="1">
                <a:latin typeface="Calibri" pitchFamily="34" charset="0"/>
              </a:rPr>
              <a:t>Stylization of lighting effects for images</a:t>
            </a:r>
            <a:r>
              <a:rPr lang="en-US" sz="1600">
                <a:latin typeface="Calibri" pitchFamily="34" charset="0"/>
              </a:rPr>
              <a:t>. 2010 Sixth International Conference on Signal-Image Technology and Internet-Based Systems (SITIS), 43–50.</a:t>
            </a:r>
          </a:p>
          <a:p>
            <a:pPr marL="361950" indent="-361950" algn="just" defTabSz="914400">
              <a:spcBef>
                <a:spcPct val="20000"/>
              </a:spcBef>
              <a:buClr>
                <a:schemeClr val="hlink"/>
              </a:buClr>
              <a:buSzPct val="70000"/>
              <a:tabLst>
                <a:tab pos="1763713" algn="l"/>
              </a:tabLst>
            </a:pPr>
            <a:r>
              <a:rPr lang="en-US" sz="1600">
                <a:latin typeface="Calibri" pitchFamily="34" charset="0"/>
              </a:rPr>
              <a:t>[8] WINNEMÖLLER, H., OLSEN, S. C., AND GOOCH, B. 2006. </a:t>
            </a:r>
            <a:r>
              <a:rPr lang="en-US" sz="1600" i="1">
                <a:latin typeface="Calibri" pitchFamily="34" charset="0"/>
              </a:rPr>
              <a:t>Real-time video abstraction</a:t>
            </a:r>
            <a:r>
              <a:rPr lang="en-US" sz="1600">
                <a:latin typeface="Calibri" pitchFamily="34" charset="0"/>
              </a:rPr>
              <a:t>. ACM Trans. Graph. 25, 3 (July), 1221–1226.</a:t>
            </a:r>
          </a:p>
          <a:p>
            <a:pPr marL="361950" indent="-361950" algn="just" defTabSz="914400">
              <a:spcBef>
                <a:spcPct val="20000"/>
              </a:spcBef>
              <a:buClr>
                <a:schemeClr val="hlink"/>
              </a:buClr>
              <a:buSzPct val="70000"/>
              <a:tabLst>
                <a:tab pos="1763713" algn="l"/>
              </a:tabLst>
            </a:pPr>
            <a:r>
              <a:rPr lang="en-US" sz="1600">
                <a:latin typeface="Calibri" pitchFamily="34" charset="0"/>
              </a:rPr>
              <a:t>[9] WINNEMÖLLER, H. 2011. </a:t>
            </a:r>
            <a:r>
              <a:rPr lang="en-US" sz="1600" i="1">
                <a:latin typeface="Calibri" pitchFamily="34" charset="0"/>
              </a:rPr>
              <a:t>Xdog: advanced image stylization with eXtended Difference-of-Gaussians</a:t>
            </a:r>
            <a:r>
              <a:rPr lang="en-US" sz="1600">
                <a:latin typeface="Calibri" pitchFamily="34" charset="0"/>
              </a:rPr>
              <a:t>. In NPAR ‘11, ACM, J. P. Collomosse, P. Asente, and S. N. Spencer, Eds., 147–156.</a:t>
            </a:r>
          </a:p>
          <a:p>
            <a:pPr marL="361950" indent="-361950" algn="just" defTabSz="914400">
              <a:spcBef>
                <a:spcPct val="20000"/>
              </a:spcBef>
              <a:buClr>
                <a:schemeClr val="hlink"/>
              </a:buClr>
              <a:buSzPct val="70000"/>
              <a:tabLst>
                <a:tab pos="1763713" algn="l"/>
              </a:tabLst>
            </a:pPr>
            <a:r>
              <a:rPr lang="en-US" sz="1600">
                <a:latin typeface="Calibri" pitchFamily="34" charset="0"/>
              </a:rPr>
              <a:t>[10] ZHAO, H., JIN, X., SHEN, J., AND WEI, F. 2009. </a:t>
            </a:r>
            <a:r>
              <a:rPr lang="en-US" sz="1600" i="1">
                <a:latin typeface="Calibri" pitchFamily="34" charset="0"/>
              </a:rPr>
              <a:t>Real-time photo style transfer. In CAD/Graphics</a:t>
            </a:r>
            <a:r>
              <a:rPr lang="en-US" sz="1600">
                <a:latin typeface="Calibri" pitchFamily="34" charset="0"/>
              </a:rPr>
              <a:t>, IEEE, 140–145.</a:t>
            </a:r>
          </a:p>
        </p:txBody>
      </p:sp>
      <p:grpSp>
        <p:nvGrpSpPr>
          <p:cNvPr id="2062" name="Csoportba foglalás 33"/>
          <p:cNvGrpSpPr>
            <a:grpSpLocks/>
          </p:cNvGrpSpPr>
          <p:nvPr/>
        </p:nvGrpSpPr>
        <p:grpSpPr bwMode="auto">
          <a:xfrm>
            <a:off x="576263" y="14509750"/>
            <a:ext cx="14328775" cy="7272338"/>
            <a:chOff x="1008163" y="22862679"/>
            <a:chExt cx="14329592" cy="8280920"/>
          </a:xfrm>
        </p:grpSpPr>
        <p:sp>
          <p:nvSpPr>
            <p:cNvPr id="32" name="Lekerekített téglalap 31"/>
            <p:cNvSpPr/>
            <p:nvPr/>
          </p:nvSpPr>
          <p:spPr>
            <a:xfrm>
              <a:off x="1008163" y="22862679"/>
              <a:ext cx="14329592" cy="8280920"/>
            </a:xfrm>
            <a:prstGeom prst="roundRect">
              <a:avLst>
                <a:gd name="adj" fmla="val 8040"/>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33" name="Egy oldalon két sarkán kerekített téglalap 32"/>
            <p:cNvSpPr/>
            <p:nvPr/>
          </p:nvSpPr>
          <p:spPr>
            <a:xfrm>
              <a:off x="1008163" y="22862679"/>
              <a:ext cx="14329592" cy="791758"/>
            </a:xfrm>
            <a:prstGeom prst="round2SameRect">
              <a:avLst>
                <a:gd name="adj1" fmla="val 50000"/>
                <a:gd name="adj2"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600" b="1" dirty="0">
                  <a:solidFill>
                    <a:schemeClr val="tx1"/>
                  </a:solidFill>
                </a:rPr>
                <a:t>Edge enhancement</a:t>
              </a:r>
            </a:p>
          </p:txBody>
        </p:sp>
      </p:grpSp>
      <p:grpSp>
        <p:nvGrpSpPr>
          <p:cNvPr id="2063" name="Csoportba foglalás 42"/>
          <p:cNvGrpSpPr>
            <a:grpSpLocks/>
          </p:cNvGrpSpPr>
          <p:nvPr/>
        </p:nvGrpSpPr>
        <p:grpSpPr bwMode="auto">
          <a:xfrm>
            <a:off x="15338425" y="14509750"/>
            <a:ext cx="14330363" cy="7272338"/>
            <a:chOff x="15913871" y="25526975"/>
            <a:chExt cx="14329592" cy="8280920"/>
          </a:xfrm>
        </p:grpSpPr>
        <p:sp>
          <p:nvSpPr>
            <p:cNvPr id="35" name="Lekerekített téglalap 34"/>
            <p:cNvSpPr/>
            <p:nvPr/>
          </p:nvSpPr>
          <p:spPr>
            <a:xfrm>
              <a:off x="15913871" y="25526975"/>
              <a:ext cx="14329592" cy="8280920"/>
            </a:xfrm>
            <a:prstGeom prst="roundRect">
              <a:avLst>
                <a:gd name="adj" fmla="val 804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36" name="Egy oldalon két sarkán kerekített téglalap 35"/>
            <p:cNvSpPr/>
            <p:nvPr/>
          </p:nvSpPr>
          <p:spPr>
            <a:xfrm>
              <a:off x="15913871" y="25526975"/>
              <a:ext cx="14329592" cy="791758"/>
            </a:xfrm>
            <a:prstGeom prst="round2SameRect">
              <a:avLst>
                <a:gd name="adj1" fmla="val 50000"/>
                <a:gd name="adj2"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600" b="1" dirty="0">
                  <a:solidFill>
                    <a:schemeClr val="tx1"/>
                  </a:solidFill>
                </a:rPr>
                <a:t>Texture Simplification</a:t>
              </a:r>
            </a:p>
          </p:txBody>
        </p:sp>
      </p:grpSp>
      <p:grpSp>
        <p:nvGrpSpPr>
          <p:cNvPr id="2064" name="Csoportba foglalás 43"/>
          <p:cNvGrpSpPr>
            <a:grpSpLocks/>
          </p:cNvGrpSpPr>
          <p:nvPr/>
        </p:nvGrpSpPr>
        <p:grpSpPr bwMode="auto">
          <a:xfrm>
            <a:off x="576263" y="21926550"/>
            <a:ext cx="29090937" cy="7561263"/>
            <a:chOff x="2160291" y="30855567"/>
            <a:chExt cx="14329592" cy="8280920"/>
          </a:xfrm>
        </p:grpSpPr>
        <p:sp>
          <p:nvSpPr>
            <p:cNvPr id="38" name="Lekerekített téglalap 37"/>
            <p:cNvSpPr/>
            <p:nvPr/>
          </p:nvSpPr>
          <p:spPr>
            <a:xfrm>
              <a:off x="2160291" y="30855567"/>
              <a:ext cx="14329592" cy="8280920"/>
            </a:xfrm>
            <a:prstGeom prst="roundRect">
              <a:avLst>
                <a:gd name="adj" fmla="val 8040"/>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39" name="Egy oldalon két sarkán kerekített téglalap 38"/>
            <p:cNvSpPr/>
            <p:nvPr/>
          </p:nvSpPr>
          <p:spPr>
            <a:xfrm>
              <a:off x="2160291" y="30855567"/>
              <a:ext cx="14329592" cy="864081"/>
            </a:xfrm>
            <a:prstGeom prst="round2SameRect">
              <a:avLst>
                <a:gd name="adj1" fmla="val 50000"/>
                <a:gd name="adj2"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600" b="1" dirty="0">
                  <a:solidFill>
                    <a:schemeClr val="tx1"/>
                  </a:solidFill>
                </a:rPr>
                <a:t>Depth Sensation by Varying Abstraction Level</a:t>
              </a:r>
            </a:p>
          </p:txBody>
        </p:sp>
      </p:grpSp>
      <p:grpSp>
        <p:nvGrpSpPr>
          <p:cNvPr id="2065" name="Csoportba foglalás 39"/>
          <p:cNvGrpSpPr>
            <a:grpSpLocks/>
          </p:cNvGrpSpPr>
          <p:nvPr/>
        </p:nvGrpSpPr>
        <p:grpSpPr bwMode="auto">
          <a:xfrm>
            <a:off x="576263" y="29632275"/>
            <a:ext cx="14328775" cy="6911975"/>
            <a:chOff x="1008163" y="22862679"/>
            <a:chExt cx="14329592" cy="8280920"/>
          </a:xfrm>
        </p:grpSpPr>
        <p:sp>
          <p:nvSpPr>
            <p:cNvPr id="41" name="Lekerekített téglalap 40"/>
            <p:cNvSpPr/>
            <p:nvPr/>
          </p:nvSpPr>
          <p:spPr>
            <a:xfrm>
              <a:off x="1008163" y="22862679"/>
              <a:ext cx="14329592" cy="8280920"/>
            </a:xfrm>
            <a:prstGeom prst="roundRect">
              <a:avLst>
                <a:gd name="adj" fmla="val 8040"/>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2" name="Egy oldalon két sarkán kerekített téglalap 41"/>
            <p:cNvSpPr/>
            <p:nvPr/>
          </p:nvSpPr>
          <p:spPr>
            <a:xfrm>
              <a:off x="1008163" y="22862679"/>
              <a:ext cx="14329592" cy="865370"/>
            </a:xfrm>
            <a:prstGeom prst="round2SameRect">
              <a:avLst>
                <a:gd name="adj1" fmla="val 50000"/>
                <a:gd name="adj2"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600" b="1" dirty="0">
                  <a:solidFill>
                    <a:schemeClr val="tx1"/>
                  </a:solidFill>
                </a:rPr>
                <a:t>Shadow Recoloring</a:t>
              </a:r>
            </a:p>
          </p:txBody>
        </p:sp>
      </p:grpSp>
      <p:grpSp>
        <p:nvGrpSpPr>
          <p:cNvPr id="2066" name="Csoportba foglalás 44"/>
          <p:cNvGrpSpPr>
            <a:grpSpLocks/>
          </p:cNvGrpSpPr>
          <p:nvPr/>
        </p:nvGrpSpPr>
        <p:grpSpPr bwMode="auto">
          <a:xfrm>
            <a:off x="15338425" y="29632275"/>
            <a:ext cx="14330363" cy="6911975"/>
            <a:chOff x="1008163" y="22862679"/>
            <a:chExt cx="14329592" cy="8280920"/>
          </a:xfrm>
        </p:grpSpPr>
        <p:sp>
          <p:nvSpPr>
            <p:cNvPr id="46" name="Lekerekített téglalap 45"/>
            <p:cNvSpPr/>
            <p:nvPr/>
          </p:nvSpPr>
          <p:spPr>
            <a:xfrm>
              <a:off x="1008163" y="22862679"/>
              <a:ext cx="14329592" cy="8280920"/>
            </a:xfrm>
            <a:prstGeom prst="roundRect">
              <a:avLst>
                <a:gd name="adj" fmla="val 8040"/>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47" name="Egy oldalon két sarkán kerekített téglalap 46"/>
            <p:cNvSpPr/>
            <p:nvPr/>
          </p:nvSpPr>
          <p:spPr>
            <a:xfrm>
              <a:off x="1008163" y="22862679"/>
              <a:ext cx="14329592" cy="791195"/>
            </a:xfrm>
            <a:prstGeom prst="round2SameRect">
              <a:avLst>
                <a:gd name="adj1" fmla="val 50000"/>
                <a:gd name="adj2" fmla="val 0"/>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3600" b="1" dirty="0">
                  <a:solidFill>
                    <a:schemeClr val="tx1"/>
                  </a:solidFill>
                </a:rPr>
                <a:t>Example-based Color Palette</a:t>
              </a:r>
            </a:p>
          </p:txBody>
        </p:sp>
      </p:grpSp>
      <p:pic>
        <p:nvPicPr>
          <p:cNvPr id="2067" name="Picture 18" descr="C:\work_sync\cikkek\NPAR-poster\log\legends2-shadow-bw-negative-depthedge.png"/>
          <p:cNvPicPr>
            <a:picLocks noChangeAspect="1" noChangeArrowheads="1"/>
          </p:cNvPicPr>
          <p:nvPr/>
        </p:nvPicPr>
        <p:blipFill>
          <a:blip r:embed="rId3" cstate="print"/>
          <a:srcRect/>
          <a:stretch>
            <a:fillRect/>
          </a:stretch>
        </p:blipFill>
        <p:spPr bwMode="auto">
          <a:xfrm>
            <a:off x="863600" y="17462500"/>
            <a:ext cx="6858000" cy="3944938"/>
          </a:xfrm>
          <a:prstGeom prst="rect">
            <a:avLst/>
          </a:prstGeom>
          <a:noFill/>
          <a:ln w="9525">
            <a:noFill/>
            <a:miter lim="800000"/>
            <a:headEnd/>
            <a:tailEnd/>
          </a:ln>
        </p:spPr>
      </p:pic>
      <p:pic>
        <p:nvPicPr>
          <p:cNvPr id="2068" name="Picture 19" descr="C:\work_sync\cikkek\NPAR-poster\log\legends2-coloredge.png"/>
          <p:cNvPicPr>
            <a:picLocks noChangeAspect="1" noChangeArrowheads="1"/>
          </p:cNvPicPr>
          <p:nvPr/>
        </p:nvPicPr>
        <p:blipFill>
          <a:blip r:embed="rId4" cstate="print"/>
          <a:srcRect/>
          <a:stretch>
            <a:fillRect/>
          </a:stretch>
        </p:blipFill>
        <p:spPr bwMode="auto">
          <a:xfrm>
            <a:off x="7793038" y="17462500"/>
            <a:ext cx="6867525" cy="3944938"/>
          </a:xfrm>
          <a:prstGeom prst="rect">
            <a:avLst/>
          </a:prstGeom>
          <a:noFill/>
          <a:ln w="9525">
            <a:noFill/>
            <a:miter lim="800000"/>
            <a:headEnd/>
            <a:tailEnd/>
          </a:ln>
        </p:spPr>
      </p:pic>
      <p:pic>
        <p:nvPicPr>
          <p:cNvPr id="2069" name="Picture 20" descr="C:\work_sync\cikkek\NPAR-poster\log\legends-abstracted-desaturate-2.png"/>
          <p:cNvPicPr>
            <a:picLocks noChangeAspect="1" noChangeArrowheads="1"/>
          </p:cNvPicPr>
          <p:nvPr/>
        </p:nvPicPr>
        <p:blipFill>
          <a:blip r:embed="rId5" cstate="print"/>
          <a:srcRect/>
          <a:stretch>
            <a:fillRect/>
          </a:stretch>
        </p:blipFill>
        <p:spPr bwMode="auto">
          <a:xfrm>
            <a:off x="936625" y="26028650"/>
            <a:ext cx="5543550" cy="3192463"/>
          </a:xfrm>
          <a:prstGeom prst="rect">
            <a:avLst/>
          </a:prstGeom>
          <a:noFill/>
          <a:ln w="9525">
            <a:noFill/>
            <a:miter lim="800000"/>
            <a:headEnd/>
            <a:tailEnd/>
          </a:ln>
        </p:spPr>
      </p:pic>
      <p:pic>
        <p:nvPicPr>
          <p:cNvPr id="2070" name="Picture 21" descr="C:\work_sync\cikkek\NPAR-poster\new-shots\bootcamp-saturation-focus-small.png"/>
          <p:cNvPicPr>
            <a:picLocks noChangeAspect="1" noChangeArrowheads="1"/>
          </p:cNvPicPr>
          <p:nvPr/>
        </p:nvPicPr>
        <p:blipFill>
          <a:blip r:embed="rId6" cstate="print"/>
          <a:srcRect/>
          <a:stretch>
            <a:fillRect/>
          </a:stretch>
        </p:blipFill>
        <p:spPr bwMode="auto">
          <a:xfrm>
            <a:off x="6553200" y="26028650"/>
            <a:ext cx="5541963" cy="3192463"/>
          </a:xfrm>
          <a:prstGeom prst="rect">
            <a:avLst/>
          </a:prstGeom>
          <a:noFill/>
          <a:ln w="9525">
            <a:noFill/>
            <a:miter lim="800000"/>
            <a:headEnd/>
            <a:tailEnd/>
          </a:ln>
        </p:spPr>
      </p:pic>
      <p:pic>
        <p:nvPicPr>
          <p:cNvPr id="2071" name="Picture 22" descr="C:\work_sync\cikkek\NPAR-poster\new-shots\bootcamp-depthabstract-small.png"/>
          <p:cNvPicPr>
            <a:picLocks noChangeAspect="1" noChangeArrowheads="1"/>
          </p:cNvPicPr>
          <p:nvPr/>
        </p:nvPicPr>
        <p:blipFill>
          <a:blip r:embed="rId7" cstate="print"/>
          <a:srcRect/>
          <a:stretch>
            <a:fillRect/>
          </a:stretch>
        </p:blipFill>
        <p:spPr bwMode="auto">
          <a:xfrm>
            <a:off x="9864725" y="22863175"/>
            <a:ext cx="5254625" cy="3027363"/>
          </a:xfrm>
          <a:prstGeom prst="rect">
            <a:avLst/>
          </a:prstGeom>
          <a:noFill/>
          <a:ln w="9525">
            <a:noFill/>
            <a:miter lim="800000"/>
            <a:headEnd/>
            <a:tailEnd/>
          </a:ln>
        </p:spPr>
      </p:pic>
      <p:pic>
        <p:nvPicPr>
          <p:cNvPr id="2072" name="Picture 23" descr="C:\work_sync\cikkek\NPAR-poster\new-shots\bootcamp-globalabstract-small.png"/>
          <p:cNvPicPr>
            <a:picLocks noChangeAspect="1" noChangeArrowheads="1"/>
          </p:cNvPicPr>
          <p:nvPr/>
        </p:nvPicPr>
        <p:blipFill>
          <a:blip r:embed="rId8" cstate="print"/>
          <a:srcRect/>
          <a:stretch>
            <a:fillRect/>
          </a:stretch>
        </p:blipFill>
        <p:spPr bwMode="auto">
          <a:xfrm>
            <a:off x="15193963" y="22863175"/>
            <a:ext cx="5256212" cy="3027363"/>
          </a:xfrm>
          <a:prstGeom prst="rect">
            <a:avLst/>
          </a:prstGeom>
          <a:noFill/>
          <a:ln w="9525">
            <a:noFill/>
            <a:miter lim="800000"/>
            <a:headEnd/>
            <a:tailEnd/>
          </a:ln>
        </p:spPr>
      </p:pic>
      <p:pic>
        <p:nvPicPr>
          <p:cNvPr id="2073" name="Picture 28" descr="C:\work_sync\cikkek\NPAR-poster\new-shots\cargame-colorstyle1-small-ex.png"/>
          <p:cNvPicPr>
            <a:picLocks noChangeAspect="1" noChangeArrowheads="1"/>
          </p:cNvPicPr>
          <p:nvPr/>
        </p:nvPicPr>
        <p:blipFill>
          <a:blip r:embed="rId9" cstate="print"/>
          <a:srcRect/>
          <a:stretch>
            <a:fillRect/>
          </a:stretch>
        </p:blipFill>
        <p:spPr bwMode="auto">
          <a:xfrm>
            <a:off x="16273463" y="32162750"/>
            <a:ext cx="7254875" cy="4179888"/>
          </a:xfrm>
          <a:prstGeom prst="rect">
            <a:avLst/>
          </a:prstGeom>
          <a:noFill/>
          <a:ln w="9525">
            <a:noFill/>
            <a:miter lim="800000"/>
            <a:headEnd/>
            <a:tailEnd/>
          </a:ln>
        </p:spPr>
      </p:pic>
      <p:pic>
        <p:nvPicPr>
          <p:cNvPr id="2074" name="Picture 29" descr="C:\work_sync\cikkek\NPAR-poster\new-shots\cargame-colorstyle2-small-ex.png"/>
          <p:cNvPicPr>
            <a:picLocks noChangeAspect="1" noChangeArrowheads="1"/>
          </p:cNvPicPr>
          <p:nvPr/>
        </p:nvPicPr>
        <p:blipFill>
          <a:blip r:embed="rId10" cstate="print"/>
          <a:srcRect/>
          <a:stretch>
            <a:fillRect/>
          </a:stretch>
        </p:blipFill>
        <p:spPr bwMode="auto">
          <a:xfrm>
            <a:off x="23941088" y="33375600"/>
            <a:ext cx="5148262" cy="2967038"/>
          </a:xfrm>
          <a:prstGeom prst="rect">
            <a:avLst/>
          </a:prstGeom>
          <a:noFill/>
          <a:ln w="9525">
            <a:noFill/>
            <a:miter lim="800000"/>
            <a:headEnd/>
            <a:tailEnd/>
          </a:ln>
        </p:spPr>
      </p:pic>
      <p:pic>
        <p:nvPicPr>
          <p:cNvPr id="2075" name="Picture 30" descr="C:\work_sync\cikkek\NPAR-poster\new-shots\cargame-colorstyle3-small-ex.png"/>
          <p:cNvPicPr>
            <a:picLocks noChangeAspect="1" noChangeArrowheads="1"/>
          </p:cNvPicPr>
          <p:nvPr/>
        </p:nvPicPr>
        <p:blipFill>
          <a:blip r:embed="rId11" cstate="print"/>
          <a:srcRect/>
          <a:stretch>
            <a:fillRect/>
          </a:stretch>
        </p:blipFill>
        <p:spPr bwMode="auto">
          <a:xfrm>
            <a:off x="23941088" y="30424438"/>
            <a:ext cx="5149850" cy="2967037"/>
          </a:xfrm>
          <a:prstGeom prst="rect">
            <a:avLst/>
          </a:prstGeom>
          <a:noFill/>
          <a:ln w="9525">
            <a:noFill/>
            <a:miter lim="800000"/>
            <a:headEnd/>
            <a:tailEnd/>
          </a:ln>
        </p:spPr>
      </p:pic>
      <p:pic>
        <p:nvPicPr>
          <p:cNvPr id="2076" name="Picture 31" descr="C:\work_sync\cikkek\NPAR\nparlatest\log\legends1_blackshadow.png"/>
          <p:cNvPicPr preferRelativeResize="0">
            <a:picLocks noChangeAspect="1" noChangeArrowheads="1"/>
          </p:cNvPicPr>
          <p:nvPr/>
        </p:nvPicPr>
        <p:blipFill>
          <a:blip r:embed="rId12" cstate="print"/>
          <a:srcRect/>
          <a:stretch>
            <a:fillRect/>
          </a:stretch>
        </p:blipFill>
        <p:spPr bwMode="auto">
          <a:xfrm>
            <a:off x="10801350" y="30351413"/>
            <a:ext cx="3887788" cy="2938462"/>
          </a:xfrm>
          <a:prstGeom prst="rect">
            <a:avLst/>
          </a:prstGeom>
          <a:noFill/>
          <a:ln w="9525">
            <a:noFill/>
            <a:miter lim="800000"/>
            <a:headEnd/>
            <a:tailEnd/>
          </a:ln>
        </p:spPr>
      </p:pic>
      <p:pic>
        <p:nvPicPr>
          <p:cNvPr id="2077" name="Picture 32" descr="C:\work_sync\cikkek\NPAR\nparlatest\log\legends1-darkenedshadow.png"/>
          <p:cNvPicPr>
            <a:picLocks noChangeArrowheads="1"/>
          </p:cNvPicPr>
          <p:nvPr/>
        </p:nvPicPr>
        <p:blipFill>
          <a:blip r:embed="rId13" cstate="print"/>
          <a:srcRect/>
          <a:stretch>
            <a:fillRect/>
          </a:stretch>
        </p:blipFill>
        <p:spPr bwMode="auto">
          <a:xfrm>
            <a:off x="10801350" y="33304163"/>
            <a:ext cx="3887788" cy="2952750"/>
          </a:xfrm>
          <a:prstGeom prst="rect">
            <a:avLst/>
          </a:prstGeom>
          <a:noFill/>
          <a:ln w="9525">
            <a:noFill/>
            <a:miter lim="800000"/>
            <a:headEnd/>
            <a:tailEnd/>
          </a:ln>
        </p:spPr>
      </p:pic>
      <p:pic>
        <p:nvPicPr>
          <p:cNvPr id="2078" name="Picture 33" descr="C:\work_sync\cikkek\NPAR\nparlatest\log\legends1-constantshadow.png"/>
          <p:cNvPicPr>
            <a:picLocks noChangeArrowheads="1"/>
          </p:cNvPicPr>
          <p:nvPr/>
        </p:nvPicPr>
        <p:blipFill>
          <a:blip r:embed="rId14" cstate="print"/>
          <a:srcRect/>
          <a:stretch>
            <a:fillRect/>
          </a:stretch>
        </p:blipFill>
        <p:spPr bwMode="auto">
          <a:xfrm>
            <a:off x="6913563" y="33304163"/>
            <a:ext cx="3887787" cy="2952750"/>
          </a:xfrm>
          <a:prstGeom prst="rect">
            <a:avLst/>
          </a:prstGeom>
          <a:noFill/>
          <a:ln w="9525">
            <a:noFill/>
            <a:miter lim="800000"/>
            <a:headEnd/>
            <a:tailEnd/>
          </a:ln>
        </p:spPr>
      </p:pic>
      <p:sp>
        <p:nvSpPr>
          <p:cNvPr id="2079" name="Rectangle 3"/>
          <p:cNvSpPr txBox="1">
            <a:spLocks noChangeArrowheads="1"/>
          </p:cNvSpPr>
          <p:nvPr/>
        </p:nvSpPr>
        <p:spPr bwMode="auto">
          <a:xfrm>
            <a:off x="936625" y="15446375"/>
            <a:ext cx="6480175" cy="2246313"/>
          </a:xfrm>
          <a:prstGeom prst="rect">
            <a:avLst/>
          </a:prstGeom>
          <a:noFill/>
          <a:ln w="9525">
            <a:noFill/>
            <a:miter lim="800000"/>
            <a:headEnd/>
            <a:tailEnd/>
          </a:ln>
        </p:spPr>
        <p:txBody>
          <a:bodyPr>
            <a:spAutoFit/>
          </a:bodyPr>
          <a:lstStyle/>
          <a:p>
            <a:pPr marL="342900" indent="-342900" algn="just" defTabSz="914400">
              <a:spcBef>
                <a:spcPct val="20000"/>
              </a:spcBef>
              <a:buClr>
                <a:schemeClr val="hlink"/>
              </a:buClr>
              <a:buSzPct val="70000"/>
              <a:buFont typeface="Wingdings" pitchFamily="2" charset="2"/>
              <a:buChar char="n"/>
            </a:pPr>
            <a:r>
              <a:rPr lang="en-US" sz="1400" b="1">
                <a:latin typeface="Calibri" pitchFamily="34" charset="0"/>
              </a:rPr>
              <a:t>1. Geometric edges: what artists do. Lines follow object silhouettes and main geometric features, ridges and valleys.</a:t>
            </a:r>
          </a:p>
          <a:p>
            <a:pPr marL="712788" lvl="1" indent="-342900" algn="just" defTabSz="914400">
              <a:spcBef>
                <a:spcPct val="20000"/>
              </a:spcBef>
              <a:buClr>
                <a:schemeClr val="hlink"/>
              </a:buClr>
              <a:buSzPct val="70000"/>
              <a:buFont typeface="Wingdings" pitchFamily="2" charset="2"/>
              <a:buChar char="n"/>
            </a:pPr>
            <a:r>
              <a:rPr lang="en-US" sz="1400" b="1">
                <a:latin typeface="Calibri" pitchFamily="34" charset="0"/>
              </a:rPr>
              <a:t>The standard post-processing implementation looks for discontinuities in the depth and normal maps.</a:t>
            </a:r>
          </a:p>
          <a:p>
            <a:pPr marL="342900" indent="-342900" algn="just" defTabSz="914400">
              <a:spcBef>
                <a:spcPct val="20000"/>
              </a:spcBef>
              <a:buClr>
                <a:schemeClr val="hlink"/>
              </a:buClr>
              <a:buSzPct val="70000"/>
              <a:buFont typeface="Wingdings" pitchFamily="2" charset="2"/>
              <a:buChar char="n"/>
            </a:pPr>
            <a:r>
              <a:rPr lang="en-US" sz="1400" b="1">
                <a:latin typeface="Calibri" pitchFamily="34" charset="0"/>
              </a:rPr>
              <a:t>2. Texture edges: how human visual perception works. Searches for abrupt changes in the light intensity. </a:t>
            </a:r>
          </a:p>
          <a:p>
            <a:pPr marL="712788" lvl="1" indent="-342900" algn="just" defTabSz="914400">
              <a:spcBef>
                <a:spcPct val="20000"/>
              </a:spcBef>
              <a:buClr>
                <a:schemeClr val="hlink"/>
              </a:buClr>
              <a:buSzPct val="70000"/>
              <a:buFont typeface="Wingdings" pitchFamily="2" charset="2"/>
              <a:buChar char="n"/>
            </a:pPr>
            <a:r>
              <a:rPr lang="en-US" sz="1400" b="1">
                <a:latin typeface="Calibri" pitchFamily="34" charset="0"/>
              </a:rPr>
              <a:t>State-of-the-art, producing artistic results and various effects:      </a:t>
            </a:r>
          </a:p>
          <a:p>
            <a:pPr marL="712788" lvl="1" indent="-342900" algn="just" defTabSz="914400">
              <a:spcBef>
                <a:spcPct val="20000"/>
              </a:spcBef>
              <a:buClr>
                <a:schemeClr val="hlink"/>
              </a:buClr>
              <a:buSzPct val="70000"/>
            </a:pPr>
            <a:r>
              <a:rPr lang="en-US" sz="1400" b="1">
                <a:latin typeface="Calibri" pitchFamily="34" charset="0"/>
              </a:rPr>
              <a:t>	XDoG by Winnemöller et al [9]</a:t>
            </a:r>
          </a:p>
          <a:p>
            <a:pPr marL="342900" indent="-342900" algn="just" defTabSz="914400">
              <a:spcBef>
                <a:spcPct val="20000"/>
              </a:spcBef>
              <a:buClr>
                <a:schemeClr val="hlink"/>
              </a:buClr>
              <a:buSzPct val="70000"/>
              <a:buFont typeface="Wingdings" pitchFamily="2" charset="2"/>
              <a:buChar char="n"/>
            </a:pPr>
            <a:endParaRPr lang="en-US" sz="1400" b="1">
              <a:latin typeface="Calibri" pitchFamily="34" charset="0"/>
            </a:endParaRPr>
          </a:p>
        </p:txBody>
      </p:sp>
      <p:sp>
        <p:nvSpPr>
          <p:cNvPr id="2080" name="Rectangle 3"/>
          <p:cNvSpPr txBox="1">
            <a:spLocks noChangeArrowheads="1"/>
          </p:cNvSpPr>
          <p:nvPr/>
        </p:nvSpPr>
        <p:spPr bwMode="auto">
          <a:xfrm>
            <a:off x="7921625" y="15446375"/>
            <a:ext cx="6480175" cy="1773238"/>
          </a:xfrm>
          <a:prstGeom prst="rect">
            <a:avLst/>
          </a:prstGeom>
          <a:noFill/>
          <a:ln w="9525">
            <a:noFill/>
            <a:miter lim="800000"/>
            <a:headEnd/>
            <a:tailEnd/>
          </a:ln>
        </p:spPr>
        <p:txBody>
          <a:bodyPr>
            <a:spAutoFit/>
          </a:bodyPr>
          <a:lstStyle/>
          <a:p>
            <a:pPr marL="342900" indent="-342900" algn="just" defTabSz="914400">
              <a:spcBef>
                <a:spcPct val="20000"/>
              </a:spcBef>
              <a:buClr>
                <a:schemeClr val="hlink"/>
              </a:buClr>
              <a:buSzPct val="70000"/>
              <a:buFont typeface="Wingdings" pitchFamily="2" charset="2"/>
              <a:buChar char="n"/>
            </a:pPr>
            <a:r>
              <a:rPr lang="en-US" sz="1400" b="1">
                <a:latin typeface="Calibri" pitchFamily="34" charset="0"/>
              </a:rPr>
              <a:t>1+2: preserves advantages: better shape depiction while texture details are not lost (Redmond et al. [4]).</a:t>
            </a:r>
          </a:p>
          <a:p>
            <a:pPr marL="342900" indent="-342900" algn="just" defTabSz="914400">
              <a:spcBef>
                <a:spcPct val="20000"/>
              </a:spcBef>
              <a:buClr>
                <a:schemeClr val="hlink"/>
              </a:buClr>
              <a:buSzPct val="70000"/>
              <a:buFont typeface="Wingdings" pitchFamily="2" charset="2"/>
              <a:buChar char="n"/>
            </a:pPr>
            <a:r>
              <a:rPr lang="en-US" sz="1400" b="1">
                <a:latin typeface="Calibri" pitchFamily="34" charset="0"/>
              </a:rPr>
              <a:t>Variable thickness, sensitivity.</a:t>
            </a:r>
          </a:p>
          <a:p>
            <a:pPr marL="708025" lvl="2" indent="-342900" algn="just" defTabSz="914400">
              <a:spcBef>
                <a:spcPct val="20000"/>
              </a:spcBef>
              <a:buClr>
                <a:schemeClr val="hlink"/>
              </a:buClr>
              <a:buSzPct val="70000"/>
              <a:buFont typeface="Wingdings" pitchFamily="2" charset="2"/>
              <a:buChar char="n"/>
            </a:pPr>
            <a:r>
              <a:rPr lang="en-US" sz="1400" b="1">
                <a:latin typeface="Calibri" pitchFamily="34" charset="0"/>
              </a:rPr>
              <a:t>Greater detail control with pre-filtering [8]</a:t>
            </a:r>
          </a:p>
          <a:p>
            <a:pPr marL="342900" indent="-342900" algn="just" defTabSz="914400">
              <a:spcBef>
                <a:spcPct val="20000"/>
              </a:spcBef>
              <a:buClr>
                <a:schemeClr val="hlink"/>
              </a:buClr>
              <a:buSzPct val="70000"/>
              <a:buFont typeface="Wingdings" pitchFamily="2" charset="2"/>
              <a:buChar char="n"/>
            </a:pPr>
            <a:r>
              <a:rPr lang="en-US" sz="1400" b="1">
                <a:latin typeface="Calibri" pitchFamily="34" charset="0"/>
              </a:rPr>
              <a:t>Edge color driven by the original color map: works especially well for the background.</a:t>
            </a:r>
          </a:p>
          <a:p>
            <a:pPr marL="342900" indent="-342900" algn="just" defTabSz="914400">
              <a:spcBef>
                <a:spcPct val="20000"/>
              </a:spcBef>
              <a:buClr>
                <a:schemeClr val="hlink"/>
              </a:buClr>
              <a:buSzPct val="70000"/>
              <a:buFont typeface="Wingdings" pitchFamily="2" charset="2"/>
              <a:buChar char="n"/>
            </a:pPr>
            <a:r>
              <a:rPr lang="en-US" sz="1400" b="1">
                <a:latin typeface="Calibri" pitchFamily="34" charset="0"/>
              </a:rPr>
              <a:t>“Negative” edges in shadows: B&amp;W comics.</a:t>
            </a:r>
          </a:p>
        </p:txBody>
      </p:sp>
      <p:sp>
        <p:nvSpPr>
          <p:cNvPr id="2081" name="Rectangle 3"/>
          <p:cNvSpPr txBox="1">
            <a:spLocks noChangeArrowheads="1"/>
          </p:cNvSpPr>
          <p:nvPr/>
        </p:nvSpPr>
        <p:spPr bwMode="auto">
          <a:xfrm>
            <a:off x="15913100" y="15446375"/>
            <a:ext cx="6481763" cy="1557338"/>
          </a:xfrm>
          <a:prstGeom prst="rect">
            <a:avLst/>
          </a:prstGeom>
          <a:noFill/>
          <a:ln w="9525">
            <a:noFill/>
            <a:miter lim="800000"/>
            <a:headEnd/>
            <a:tailEnd/>
          </a:ln>
        </p:spPr>
        <p:txBody>
          <a:bodyPr>
            <a:spAutoFit/>
          </a:bodyPr>
          <a:lstStyle/>
          <a:p>
            <a:pPr marL="342900" indent="-342900" algn="just" defTabSz="914400">
              <a:spcBef>
                <a:spcPct val="20000"/>
              </a:spcBef>
              <a:buClr>
                <a:schemeClr val="hlink"/>
              </a:buClr>
              <a:buSzPct val="70000"/>
              <a:buFont typeface="Wingdings" pitchFamily="2" charset="2"/>
              <a:buChar char="n"/>
            </a:pPr>
            <a:r>
              <a:rPr lang="en-US" sz="1400" b="1">
                <a:latin typeface="Calibri" pitchFamily="34" charset="0"/>
              </a:rPr>
              <a:t>The real world (and thus, realistic rendering) is too complex.</a:t>
            </a:r>
          </a:p>
          <a:p>
            <a:pPr marL="706438" lvl="1" indent="-342900" algn="just" defTabSz="914400">
              <a:spcBef>
                <a:spcPct val="20000"/>
              </a:spcBef>
              <a:buClr>
                <a:schemeClr val="hlink"/>
              </a:buClr>
              <a:buSzPct val="70000"/>
              <a:buFont typeface="Wingdings" pitchFamily="2" charset="2"/>
              <a:buChar char="n"/>
            </a:pPr>
            <a:r>
              <a:rPr lang="en-US" sz="1400" b="1">
                <a:latin typeface="Calibri" pitchFamily="34" charset="0"/>
              </a:rPr>
              <a:t>Too many disturbing details, hard to extract relevant information.</a:t>
            </a:r>
          </a:p>
          <a:p>
            <a:pPr marL="342900" indent="-342900" algn="just" defTabSz="914400">
              <a:spcBef>
                <a:spcPct val="20000"/>
              </a:spcBef>
              <a:buClr>
                <a:schemeClr val="hlink"/>
              </a:buClr>
              <a:buSzPct val="70000"/>
              <a:buFont typeface="Wingdings" pitchFamily="2" charset="2"/>
              <a:buChar char="n"/>
            </a:pPr>
            <a:r>
              <a:rPr lang="en-US" sz="1400" b="1">
                <a:latin typeface="Calibri" pitchFamily="34" charset="0"/>
              </a:rPr>
              <a:t>While edge enhancement emphasizes important details, texture simplification dampens less important ones.</a:t>
            </a:r>
          </a:p>
          <a:p>
            <a:pPr marL="704850" lvl="2" indent="-342900" algn="just" defTabSz="914400">
              <a:spcBef>
                <a:spcPct val="20000"/>
              </a:spcBef>
              <a:buClr>
                <a:schemeClr val="hlink"/>
              </a:buClr>
              <a:buSzPct val="70000"/>
              <a:buFont typeface="Wingdings" pitchFamily="2" charset="2"/>
              <a:buChar char="n"/>
            </a:pPr>
            <a:r>
              <a:rPr lang="en-US" sz="1400" b="1">
                <a:latin typeface="Calibri" pitchFamily="34" charset="0"/>
              </a:rPr>
              <a:t>Level of abstraction is increased.</a:t>
            </a:r>
          </a:p>
          <a:p>
            <a:pPr marL="704850" lvl="2" indent="-342900" algn="just" defTabSz="914400">
              <a:spcBef>
                <a:spcPct val="20000"/>
              </a:spcBef>
              <a:buClr>
                <a:schemeClr val="hlink"/>
              </a:buClr>
              <a:buSzPct val="70000"/>
              <a:buFont typeface="Wingdings" pitchFamily="2" charset="2"/>
              <a:buChar char="n"/>
            </a:pPr>
            <a:r>
              <a:rPr lang="en-US" sz="1400" b="1">
                <a:latin typeface="Calibri" pitchFamily="34" charset="0"/>
              </a:rPr>
              <a:t>Similar  tricks by comic artists, so results are often comic-like.</a:t>
            </a:r>
          </a:p>
        </p:txBody>
      </p:sp>
      <p:sp>
        <p:nvSpPr>
          <p:cNvPr id="43" name="Rectangle 3"/>
          <p:cNvSpPr txBox="1">
            <a:spLocks noChangeArrowheads="1"/>
          </p:cNvSpPr>
          <p:nvPr/>
        </p:nvSpPr>
        <p:spPr bwMode="auto">
          <a:xfrm>
            <a:off x="22682200" y="15446375"/>
            <a:ext cx="6481763" cy="1514475"/>
          </a:xfrm>
          <a:prstGeom prst="rect">
            <a:avLst/>
          </a:prstGeom>
          <a:noFill/>
          <a:ln w="9525">
            <a:noFill/>
            <a:miter lim="800000"/>
            <a:headEnd/>
            <a:tailEnd/>
          </a:ln>
        </p:spPr>
        <p:txBody>
          <a:bodyPr>
            <a:spAutoFit/>
          </a:bodyPr>
          <a:lstStyle/>
          <a:p>
            <a:pPr marL="342900" indent="-342900" algn="just" defTabSz="914400">
              <a:spcBef>
                <a:spcPct val="20000"/>
              </a:spcBef>
              <a:buClr>
                <a:schemeClr val="hlink"/>
              </a:buClr>
              <a:buSzPct val="70000"/>
              <a:buFont typeface="Wingdings" pitchFamily="2" charset="2"/>
              <a:buChar char="n"/>
              <a:defRPr/>
            </a:pPr>
            <a:r>
              <a:rPr lang="en-US" sz="1400" b="1" dirty="0">
                <a:latin typeface="Calibri" pitchFamily="34" charset="0"/>
              </a:rPr>
              <a:t>Two orthogonal ways of reducing image complexity:</a:t>
            </a:r>
          </a:p>
          <a:p>
            <a:pPr marL="706438" lvl="1" indent="-342900" algn="just" defTabSz="914400">
              <a:spcBef>
                <a:spcPct val="20000"/>
              </a:spcBef>
              <a:buClr>
                <a:schemeClr val="hlink"/>
              </a:buClr>
              <a:buSzPct val="70000"/>
              <a:buFont typeface="Wingdings" pitchFamily="2" charset="2"/>
              <a:buChar char="n"/>
              <a:defRPr/>
            </a:pPr>
            <a:r>
              <a:rPr lang="en-US" sz="1400" b="1" dirty="0">
                <a:latin typeface="Calibri" pitchFamily="34" charset="0"/>
              </a:rPr>
              <a:t>Colors: </a:t>
            </a:r>
            <a:r>
              <a:rPr lang="en-US" sz="1400" b="1" dirty="0" err="1">
                <a:latin typeface="Calibri" pitchFamily="34" charset="0"/>
              </a:rPr>
              <a:t>lumimance</a:t>
            </a:r>
            <a:r>
              <a:rPr lang="en-US" sz="1400" b="1" dirty="0">
                <a:latin typeface="Calibri" pitchFamily="34" charset="0"/>
              </a:rPr>
              <a:t> quantization,</a:t>
            </a:r>
          </a:p>
          <a:p>
            <a:pPr marL="706438" lvl="1" indent="-342900" algn="just" defTabSz="914400">
              <a:spcBef>
                <a:spcPct val="20000"/>
              </a:spcBef>
              <a:buClr>
                <a:schemeClr val="hlink"/>
              </a:buClr>
              <a:buSzPct val="70000"/>
              <a:buFont typeface="Wingdings" pitchFamily="2" charset="2"/>
              <a:buChar char="n"/>
              <a:defRPr/>
            </a:pPr>
            <a:r>
              <a:rPr lang="en-US" sz="1400" b="1" dirty="0" err="1">
                <a:latin typeface="Calibri" pitchFamily="34" charset="0"/>
              </a:rPr>
              <a:t>Detailedness</a:t>
            </a:r>
            <a:r>
              <a:rPr lang="en-US" sz="1400" b="1" dirty="0">
                <a:latin typeface="Calibri" pitchFamily="34" charset="0"/>
              </a:rPr>
              <a:t>: detail preserving smoothing (bilateral filters, </a:t>
            </a:r>
            <a:r>
              <a:rPr lang="en-US" sz="1400" b="1" dirty="0" err="1">
                <a:latin typeface="Calibri" pitchFamily="34" charset="0"/>
              </a:rPr>
              <a:t>Kuwahara</a:t>
            </a:r>
            <a:r>
              <a:rPr lang="en-US" sz="1400" b="1" dirty="0">
                <a:latin typeface="Calibri" pitchFamily="34" charset="0"/>
              </a:rPr>
              <a:t> filter etc.).</a:t>
            </a:r>
          </a:p>
          <a:p>
            <a:pPr marL="342900" lvl="1" indent="-342900" algn="just" defTabSz="914400">
              <a:spcBef>
                <a:spcPct val="20000"/>
              </a:spcBef>
              <a:buClr>
                <a:schemeClr val="hlink"/>
              </a:buClr>
              <a:buSzPct val="70000"/>
              <a:buFont typeface="Wingdings" pitchFamily="2" charset="2"/>
              <a:buChar char="n"/>
              <a:defRPr/>
            </a:pPr>
            <a:r>
              <a:rPr lang="en-US" sz="1400" b="1" dirty="0">
                <a:latin typeface="Calibri" pitchFamily="34" charset="0"/>
              </a:rPr>
              <a:t>Our implementation is based on the works of </a:t>
            </a:r>
            <a:r>
              <a:rPr lang="en-US" sz="1400" b="1" dirty="0" err="1">
                <a:latin typeface="Calibri" pitchFamily="34" charset="0"/>
              </a:rPr>
              <a:t>Winnemöller</a:t>
            </a:r>
            <a:r>
              <a:rPr lang="en-US" sz="1400" b="1" dirty="0">
                <a:latin typeface="Calibri" pitchFamily="34" charset="0"/>
              </a:rPr>
              <a:t> et al . [8] and </a:t>
            </a:r>
            <a:r>
              <a:rPr lang="en-US" sz="1400" b="1" dirty="0" err="1">
                <a:latin typeface="Calibri" pitchFamily="34" charset="0"/>
              </a:rPr>
              <a:t>Kyprianidis</a:t>
            </a:r>
            <a:r>
              <a:rPr lang="en-US" sz="1400" b="1" dirty="0">
                <a:latin typeface="Calibri" pitchFamily="34" charset="0"/>
              </a:rPr>
              <a:t> et al. [2].</a:t>
            </a:r>
          </a:p>
        </p:txBody>
      </p:sp>
      <p:sp>
        <p:nvSpPr>
          <p:cNvPr id="2083" name="Rectangle 3"/>
          <p:cNvSpPr txBox="1">
            <a:spLocks noChangeArrowheads="1"/>
          </p:cNvSpPr>
          <p:nvPr/>
        </p:nvSpPr>
        <p:spPr bwMode="auto">
          <a:xfrm>
            <a:off x="936625" y="22891750"/>
            <a:ext cx="8064500" cy="3065463"/>
          </a:xfrm>
          <a:prstGeom prst="rect">
            <a:avLst/>
          </a:prstGeom>
          <a:noFill/>
          <a:ln w="9525">
            <a:noFill/>
            <a:miter lim="800000"/>
            <a:headEnd/>
            <a:tailEnd/>
          </a:ln>
        </p:spPr>
        <p:txBody>
          <a:bodyPr>
            <a:spAutoFit/>
          </a:bodyPr>
          <a:lstStyle/>
          <a:p>
            <a:pPr marL="342900" indent="-342900" algn="just" defTabSz="914400">
              <a:spcBef>
                <a:spcPct val="20000"/>
              </a:spcBef>
              <a:buClr>
                <a:schemeClr val="hlink"/>
              </a:buClr>
              <a:buSzPct val="70000"/>
              <a:buFont typeface="Wingdings" pitchFamily="2" charset="2"/>
              <a:buChar char="n"/>
            </a:pPr>
            <a:r>
              <a:rPr lang="en-US" sz="1400" b="1">
                <a:latin typeface="Calibri" pitchFamily="34" charset="0"/>
              </a:rPr>
              <a:t>Realistic depth-effects are often used in games: depth of field, atmospheric effects, fog, etc.</a:t>
            </a:r>
          </a:p>
          <a:p>
            <a:pPr marL="342900" indent="-342900" algn="just" defTabSz="914400">
              <a:spcBef>
                <a:spcPct val="20000"/>
              </a:spcBef>
              <a:buClr>
                <a:schemeClr val="hlink"/>
              </a:buClr>
              <a:buSzPct val="70000"/>
              <a:buFont typeface="Wingdings" pitchFamily="2" charset="2"/>
              <a:buChar char="n"/>
            </a:pPr>
            <a:r>
              <a:rPr lang="en-US" sz="1400" b="1">
                <a:latin typeface="Calibri" pitchFamily="34" charset="0"/>
              </a:rPr>
              <a:t>Artists often create the sensation of depth by increasing the level of the abstraction with the distance from the viewer: decreasing richness in colors and details, and object contours are less and less emphasized by drawing increasingly thinner lines.</a:t>
            </a:r>
          </a:p>
          <a:p>
            <a:pPr marL="342900" indent="-342900" algn="just" defTabSz="914400">
              <a:spcBef>
                <a:spcPct val="20000"/>
              </a:spcBef>
              <a:buClr>
                <a:schemeClr val="hlink"/>
              </a:buClr>
              <a:buSzPct val="70000"/>
              <a:buFont typeface="Wingdings" pitchFamily="2" charset="2"/>
              <a:buChar char="n"/>
            </a:pPr>
            <a:endParaRPr lang="en-US" sz="1400" b="1">
              <a:latin typeface="Calibri" pitchFamily="34" charset="0"/>
            </a:endParaRPr>
          </a:p>
          <a:p>
            <a:pPr marL="342900" indent="-342900" algn="just" defTabSz="914400">
              <a:spcBef>
                <a:spcPct val="20000"/>
              </a:spcBef>
              <a:buClr>
                <a:schemeClr val="hlink"/>
              </a:buClr>
              <a:buSzPct val="70000"/>
              <a:buFont typeface="Wingdings" pitchFamily="2" charset="2"/>
              <a:buChar char="n"/>
            </a:pPr>
            <a:endParaRPr lang="en-US" sz="1400" b="1">
              <a:latin typeface="Calibri" pitchFamily="34" charset="0"/>
            </a:endParaRPr>
          </a:p>
          <a:p>
            <a:pPr marL="342900" indent="-342900" algn="just" defTabSz="914400">
              <a:spcBef>
                <a:spcPct val="20000"/>
              </a:spcBef>
              <a:buClr>
                <a:schemeClr val="hlink"/>
              </a:buClr>
              <a:buSzPct val="70000"/>
              <a:buFont typeface="Wingdings" pitchFamily="2" charset="2"/>
              <a:buChar char="n"/>
            </a:pPr>
            <a:endParaRPr lang="en-US" sz="1400" b="1">
              <a:latin typeface="Calibri" pitchFamily="34" charset="0"/>
            </a:endParaRPr>
          </a:p>
          <a:p>
            <a:pPr marL="342900" indent="-342900" algn="just" defTabSz="914400">
              <a:spcBef>
                <a:spcPct val="20000"/>
              </a:spcBef>
              <a:buClr>
                <a:schemeClr val="hlink"/>
              </a:buClr>
              <a:buSzPct val="70000"/>
              <a:buFont typeface="Wingdings" pitchFamily="2" charset="2"/>
              <a:buChar char="n"/>
            </a:pPr>
            <a:endParaRPr lang="en-US" sz="1400" b="1">
              <a:latin typeface="Calibri" pitchFamily="34" charset="0"/>
            </a:endParaRPr>
          </a:p>
          <a:p>
            <a:pPr marL="342900" indent="-342900" algn="just" defTabSz="914400">
              <a:spcBef>
                <a:spcPct val="20000"/>
              </a:spcBef>
              <a:buClr>
                <a:schemeClr val="hlink"/>
              </a:buClr>
              <a:buSzPct val="70000"/>
              <a:buFont typeface="Wingdings" pitchFamily="2" charset="2"/>
              <a:buChar char="n"/>
            </a:pPr>
            <a:r>
              <a:rPr lang="en-US" sz="1400" b="1">
                <a:latin typeface="Calibri" pitchFamily="34" charset="0"/>
              </a:rPr>
              <a:t>Desaturation: decreasing richness in colors: more important parts are more vivid. </a:t>
            </a:r>
          </a:p>
          <a:p>
            <a:pPr marL="712788" lvl="1" indent="-342900" algn="just" defTabSz="914400">
              <a:spcBef>
                <a:spcPct val="20000"/>
              </a:spcBef>
              <a:buClr>
                <a:schemeClr val="hlink"/>
              </a:buClr>
              <a:buSzPct val="70000"/>
              <a:buFont typeface="Wingdings" pitchFamily="2" charset="2"/>
              <a:buChar char="n"/>
            </a:pPr>
            <a:r>
              <a:rPr lang="en-US" sz="1400" b="1">
                <a:latin typeface="Calibri" pitchFamily="34" charset="0"/>
              </a:rPr>
              <a:t>Studies show that saturation can guide the user’s gaze [3,4].</a:t>
            </a:r>
          </a:p>
          <a:p>
            <a:pPr marL="712788" lvl="1" indent="-342900" algn="just" defTabSz="914400">
              <a:spcBef>
                <a:spcPct val="20000"/>
              </a:spcBef>
              <a:buClr>
                <a:schemeClr val="hlink"/>
              </a:buClr>
              <a:buSzPct val="70000"/>
              <a:buFont typeface="Wingdings" pitchFamily="2" charset="2"/>
              <a:buChar char="n"/>
            </a:pPr>
            <a:r>
              <a:rPr lang="en-US" sz="1400" b="1">
                <a:latin typeface="Calibri" pitchFamily="34" charset="0"/>
              </a:rPr>
              <a:t>Easy to implement in HSV or HSL color spaces: various mappings of the depth to saturation (S).</a:t>
            </a:r>
          </a:p>
          <a:p>
            <a:pPr marL="712788" lvl="1" indent="-342900" algn="just" defTabSz="914400">
              <a:spcBef>
                <a:spcPct val="20000"/>
              </a:spcBef>
              <a:buClr>
                <a:schemeClr val="hlink"/>
              </a:buClr>
              <a:buSzPct val="70000"/>
              <a:buFont typeface="Wingdings" pitchFamily="2" charset="2"/>
              <a:buChar char="n"/>
            </a:pPr>
            <a:r>
              <a:rPr lang="en-US" sz="1400" b="1">
                <a:latin typeface="Calibri" pitchFamily="34" charset="0"/>
              </a:rPr>
              <a:t>Image to the right: Unity Bootcamp demo</a:t>
            </a:r>
          </a:p>
        </p:txBody>
      </p:sp>
      <p:sp>
        <p:nvSpPr>
          <p:cNvPr id="2084" name="Rectangle 3"/>
          <p:cNvSpPr txBox="1">
            <a:spLocks noChangeArrowheads="1"/>
          </p:cNvSpPr>
          <p:nvPr/>
        </p:nvSpPr>
        <p:spPr bwMode="auto">
          <a:xfrm>
            <a:off x="12241213" y="26030238"/>
            <a:ext cx="5976937" cy="1300162"/>
          </a:xfrm>
          <a:prstGeom prst="rect">
            <a:avLst/>
          </a:prstGeom>
          <a:noFill/>
          <a:ln w="9525">
            <a:noFill/>
            <a:miter lim="800000"/>
            <a:headEnd/>
            <a:tailEnd/>
          </a:ln>
        </p:spPr>
        <p:txBody>
          <a:bodyPr>
            <a:spAutoFit/>
          </a:bodyPr>
          <a:lstStyle/>
          <a:p>
            <a:pPr marL="342900" indent="-342900" defTabSz="914400">
              <a:spcBef>
                <a:spcPct val="20000"/>
              </a:spcBef>
              <a:buClr>
                <a:schemeClr val="hlink"/>
              </a:buClr>
              <a:buSzPct val="70000"/>
              <a:buFont typeface="Wingdings" pitchFamily="2" charset="2"/>
              <a:buChar char="n"/>
            </a:pPr>
            <a:r>
              <a:rPr lang="en-US" sz="1400" b="1">
                <a:latin typeface="Calibri" pitchFamily="34" charset="0"/>
              </a:rPr>
              <a:t>Texture simplification can remove richness in details.</a:t>
            </a:r>
          </a:p>
          <a:p>
            <a:pPr marL="342900" indent="-342900" defTabSz="914400">
              <a:spcBef>
                <a:spcPct val="20000"/>
              </a:spcBef>
              <a:buClr>
                <a:schemeClr val="hlink"/>
              </a:buClr>
              <a:buSzPct val="70000"/>
              <a:buFont typeface="Wingdings" pitchFamily="2" charset="2"/>
              <a:buChar char="n"/>
            </a:pPr>
            <a:r>
              <a:rPr lang="en-US" sz="1400" b="1">
                <a:latin typeface="Calibri" pitchFamily="34" charset="0"/>
              </a:rPr>
              <a:t>Parameters control the strength of details to preserve.</a:t>
            </a:r>
          </a:p>
          <a:p>
            <a:pPr marL="342900" indent="-342900" defTabSz="914400">
              <a:spcBef>
                <a:spcPct val="20000"/>
              </a:spcBef>
              <a:buClr>
                <a:schemeClr val="hlink"/>
              </a:buClr>
              <a:buSzPct val="70000"/>
              <a:buFont typeface="Wingdings" pitchFamily="2" charset="2"/>
              <a:buChar char="n"/>
            </a:pPr>
            <a:r>
              <a:rPr lang="en-US" sz="1400" b="1">
                <a:latin typeface="Calibri" pitchFamily="34" charset="0"/>
              </a:rPr>
              <a:t>Mapping the depth to these parameters can create increased abstraction level for the background.</a:t>
            </a:r>
          </a:p>
          <a:p>
            <a:pPr marL="342900" indent="-342900" defTabSz="914400">
              <a:spcBef>
                <a:spcPct val="20000"/>
              </a:spcBef>
              <a:buClr>
                <a:schemeClr val="hlink"/>
              </a:buClr>
              <a:buSzPct val="70000"/>
              <a:buFont typeface="Wingdings" pitchFamily="2" charset="2"/>
              <a:buChar char="n"/>
            </a:pPr>
            <a:r>
              <a:rPr lang="en-US" sz="1400" b="1">
                <a:latin typeface="Calibri" pitchFamily="34" charset="0"/>
              </a:rPr>
              <a:t>Images: Unity Bootcamp demo.</a:t>
            </a:r>
          </a:p>
        </p:txBody>
      </p:sp>
      <p:sp>
        <p:nvSpPr>
          <p:cNvPr id="2085" name="Rectangle 3"/>
          <p:cNvSpPr txBox="1">
            <a:spLocks noChangeArrowheads="1"/>
          </p:cNvSpPr>
          <p:nvPr/>
        </p:nvSpPr>
        <p:spPr bwMode="auto">
          <a:xfrm>
            <a:off x="20739100" y="23006050"/>
            <a:ext cx="8064500" cy="2894013"/>
          </a:xfrm>
          <a:prstGeom prst="rect">
            <a:avLst/>
          </a:prstGeom>
          <a:noFill/>
          <a:ln w="9525">
            <a:noFill/>
            <a:miter lim="800000"/>
            <a:headEnd/>
            <a:tailEnd/>
          </a:ln>
        </p:spPr>
        <p:txBody>
          <a:bodyPr>
            <a:spAutoFit/>
          </a:bodyPr>
          <a:lstStyle/>
          <a:p>
            <a:pPr marL="342900" indent="-342900" defTabSz="914400">
              <a:spcBef>
                <a:spcPct val="20000"/>
              </a:spcBef>
              <a:buClr>
                <a:schemeClr val="hlink"/>
              </a:buClr>
              <a:buSzPct val="70000"/>
              <a:buFont typeface="Wingdings" pitchFamily="2" charset="2"/>
              <a:buChar char="n"/>
            </a:pPr>
            <a:endParaRPr lang="en-US" sz="1400" b="1">
              <a:latin typeface="Calibri" pitchFamily="34" charset="0"/>
            </a:endParaRPr>
          </a:p>
          <a:p>
            <a:pPr marL="342900" indent="-342900" defTabSz="914400">
              <a:spcBef>
                <a:spcPct val="20000"/>
              </a:spcBef>
              <a:buClr>
                <a:schemeClr val="hlink"/>
              </a:buClr>
              <a:buSzPct val="70000"/>
              <a:buFont typeface="Wingdings" pitchFamily="2" charset="2"/>
              <a:buChar char="n"/>
            </a:pPr>
            <a:endParaRPr lang="en-US" sz="1400" b="1">
              <a:latin typeface="Calibri" pitchFamily="34" charset="0"/>
            </a:endParaRPr>
          </a:p>
          <a:p>
            <a:pPr marL="342900" indent="-342900" defTabSz="914400">
              <a:spcBef>
                <a:spcPct val="20000"/>
              </a:spcBef>
              <a:buClr>
                <a:schemeClr val="hlink"/>
              </a:buClr>
              <a:buSzPct val="70000"/>
              <a:buFont typeface="Wingdings" pitchFamily="2" charset="2"/>
              <a:buChar char="n"/>
            </a:pPr>
            <a:endParaRPr lang="en-US" sz="1400" b="1">
              <a:latin typeface="Calibri" pitchFamily="34" charset="0"/>
            </a:endParaRPr>
          </a:p>
          <a:p>
            <a:pPr marL="342900" indent="-342900" defTabSz="914400">
              <a:spcBef>
                <a:spcPct val="20000"/>
              </a:spcBef>
              <a:buClr>
                <a:schemeClr val="hlink"/>
              </a:buClr>
              <a:buSzPct val="70000"/>
              <a:buFont typeface="Wingdings" pitchFamily="2" charset="2"/>
              <a:buChar char="n"/>
            </a:pPr>
            <a:endParaRPr lang="en-US" sz="1400" b="1">
              <a:latin typeface="Calibri" pitchFamily="34" charset="0"/>
            </a:endParaRPr>
          </a:p>
          <a:p>
            <a:pPr marL="342900" indent="-342900" defTabSz="914400">
              <a:spcBef>
                <a:spcPct val="20000"/>
              </a:spcBef>
              <a:buClr>
                <a:schemeClr val="hlink"/>
              </a:buClr>
              <a:buSzPct val="70000"/>
              <a:buFont typeface="Wingdings" pitchFamily="2" charset="2"/>
              <a:buChar char="n"/>
            </a:pPr>
            <a:endParaRPr lang="en-US" sz="1400" b="1">
              <a:latin typeface="Calibri" pitchFamily="34" charset="0"/>
            </a:endParaRPr>
          </a:p>
          <a:p>
            <a:pPr marL="342900" indent="-342900" defTabSz="914400">
              <a:spcBef>
                <a:spcPct val="20000"/>
              </a:spcBef>
              <a:buClr>
                <a:schemeClr val="hlink"/>
              </a:buClr>
              <a:buSzPct val="70000"/>
              <a:buFont typeface="Wingdings" pitchFamily="2" charset="2"/>
              <a:buChar char="n"/>
            </a:pPr>
            <a:endParaRPr lang="en-US" sz="1400" b="1">
              <a:latin typeface="Calibri" pitchFamily="34" charset="0"/>
            </a:endParaRPr>
          </a:p>
          <a:p>
            <a:pPr marL="342900" indent="-342900" defTabSz="914400">
              <a:spcBef>
                <a:spcPct val="20000"/>
              </a:spcBef>
              <a:buClr>
                <a:schemeClr val="hlink"/>
              </a:buClr>
              <a:buSzPct val="70000"/>
              <a:buFont typeface="Wingdings" pitchFamily="2" charset="2"/>
              <a:buChar char="n"/>
            </a:pPr>
            <a:endParaRPr lang="en-US" sz="1400" b="1">
              <a:latin typeface="Calibri" pitchFamily="34" charset="0"/>
            </a:endParaRPr>
          </a:p>
          <a:p>
            <a:pPr marL="342900" indent="-342900" defTabSz="914400">
              <a:spcBef>
                <a:spcPct val="20000"/>
              </a:spcBef>
              <a:buClr>
                <a:schemeClr val="hlink"/>
              </a:buClr>
              <a:buSzPct val="70000"/>
              <a:buFont typeface="Wingdings" pitchFamily="2" charset="2"/>
              <a:buChar char="n"/>
            </a:pPr>
            <a:r>
              <a:rPr lang="en-US" sz="1400" b="1">
                <a:latin typeface="Calibri" pitchFamily="34" charset="0"/>
              </a:rPr>
              <a:t>Decreasing edge thickness by depth: less emphasis on less important (background) objects.</a:t>
            </a:r>
          </a:p>
          <a:p>
            <a:pPr marL="706438" lvl="1" indent="-342900" defTabSz="914400">
              <a:spcBef>
                <a:spcPct val="20000"/>
              </a:spcBef>
              <a:buClr>
                <a:schemeClr val="hlink"/>
              </a:buClr>
              <a:buSzPct val="70000"/>
              <a:buFont typeface="Wingdings" pitchFamily="2" charset="2"/>
              <a:buChar char="n"/>
            </a:pPr>
            <a:r>
              <a:rPr lang="en-US" sz="1400" b="1">
                <a:latin typeface="Calibri" pitchFamily="34" charset="0"/>
              </a:rPr>
              <a:t>Artists indeed use thinner lines to depict farther objects [1].</a:t>
            </a:r>
          </a:p>
          <a:p>
            <a:pPr marL="342900" indent="-342900" defTabSz="914400">
              <a:spcBef>
                <a:spcPct val="20000"/>
              </a:spcBef>
              <a:buClr>
                <a:schemeClr val="hlink"/>
              </a:buClr>
              <a:buSzPct val="70000"/>
              <a:buFont typeface="Wingdings" pitchFamily="2" charset="2"/>
              <a:buChar char="n"/>
            </a:pPr>
            <a:r>
              <a:rPr lang="en-US" sz="1400" b="1">
                <a:latin typeface="Calibri" pitchFamily="34" charset="0"/>
              </a:rPr>
              <a:t>The implemented edge enhancement methods allow parameterization of thickness.</a:t>
            </a:r>
          </a:p>
          <a:p>
            <a:pPr marL="706438" lvl="1" indent="-342900" defTabSz="914400">
              <a:spcBef>
                <a:spcPct val="20000"/>
              </a:spcBef>
              <a:buClr>
                <a:schemeClr val="hlink"/>
              </a:buClr>
              <a:buSzPct val="70000"/>
              <a:buFont typeface="Wingdings" pitchFamily="2" charset="2"/>
              <a:buChar char="n"/>
            </a:pPr>
            <a:r>
              <a:rPr lang="en-US" sz="1400" b="1">
                <a:latin typeface="Calibri" pitchFamily="34" charset="0"/>
              </a:rPr>
              <a:t>Here: guided by the depth.</a:t>
            </a:r>
          </a:p>
        </p:txBody>
      </p:sp>
      <p:sp>
        <p:nvSpPr>
          <p:cNvPr id="2086" name="Rectangle 3"/>
          <p:cNvSpPr txBox="1">
            <a:spLocks noChangeArrowheads="1"/>
          </p:cNvSpPr>
          <p:nvPr/>
        </p:nvSpPr>
        <p:spPr bwMode="auto">
          <a:xfrm>
            <a:off x="936625" y="30567313"/>
            <a:ext cx="7559675" cy="1341437"/>
          </a:xfrm>
          <a:prstGeom prst="rect">
            <a:avLst/>
          </a:prstGeom>
          <a:noFill/>
          <a:ln w="9525">
            <a:noFill/>
            <a:miter lim="800000"/>
            <a:headEnd/>
            <a:tailEnd/>
          </a:ln>
        </p:spPr>
        <p:txBody>
          <a:bodyPr>
            <a:spAutoFit/>
          </a:bodyPr>
          <a:lstStyle/>
          <a:p>
            <a:pPr marL="342900" indent="-342900" defTabSz="914400">
              <a:spcBef>
                <a:spcPct val="20000"/>
              </a:spcBef>
              <a:buClr>
                <a:schemeClr val="hlink"/>
              </a:buClr>
              <a:buSzPct val="70000"/>
              <a:buFont typeface="Wingdings" pitchFamily="2" charset="2"/>
              <a:buChar char="n"/>
            </a:pPr>
            <a:r>
              <a:rPr lang="en-US" sz="1400" b="1">
                <a:latin typeface="Calibri" pitchFamily="34" charset="0"/>
              </a:rPr>
              <a:t>In arts, shadows play an important role in increasing (or decreasing) contrast:</a:t>
            </a:r>
          </a:p>
          <a:p>
            <a:pPr marL="706438" lvl="1" indent="-342900" defTabSz="914400">
              <a:spcBef>
                <a:spcPct val="20000"/>
              </a:spcBef>
              <a:buClr>
                <a:schemeClr val="hlink"/>
              </a:buClr>
              <a:buSzPct val="70000"/>
              <a:buFont typeface="Wingdings" pitchFamily="2" charset="2"/>
              <a:buChar char="n"/>
            </a:pPr>
            <a:r>
              <a:rPr lang="en-US" sz="1400" b="1">
                <a:latin typeface="Calibri" pitchFamily="34" charset="0"/>
              </a:rPr>
              <a:t>Contrast between shadowed and lit regions,</a:t>
            </a:r>
          </a:p>
          <a:p>
            <a:pPr marL="706438" lvl="1" indent="-342900" defTabSz="914400">
              <a:spcBef>
                <a:spcPct val="20000"/>
              </a:spcBef>
              <a:buClr>
                <a:schemeClr val="hlink"/>
              </a:buClr>
              <a:buSzPct val="70000"/>
              <a:buFont typeface="Wingdings" pitchFamily="2" charset="2"/>
              <a:buChar char="n"/>
            </a:pPr>
            <a:r>
              <a:rPr lang="en-US" sz="1400" b="1">
                <a:latin typeface="Calibri" pitchFamily="34" charset="0"/>
              </a:rPr>
              <a:t>Painting: e.g. Chiaroscuro, impressionism [7],</a:t>
            </a:r>
          </a:p>
          <a:p>
            <a:pPr marL="706438" lvl="1" indent="-342900" defTabSz="914400">
              <a:spcBef>
                <a:spcPct val="20000"/>
              </a:spcBef>
              <a:buClr>
                <a:schemeClr val="hlink"/>
              </a:buClr>
              <a:buSzPct val="70000"/>
              <a:buFont typeface="Wingdings" pitchFamily="2" charset="2"/>
              <a:buChar char="n"/>
            </a:pPr>
            <a:r>
              <a:rPr lang="en-US" sz="1400" b="1">
                <a:latin typeface="Calibri" pitchFamily="34" charset="0"/>
              </a:rPr>
              <a:t>Comics: e.g. black shadows, complementary colors [7].</a:t>
            </a:r>
          </a:p>
          <a:p>
            <a:pPr marL="342900" indent="-342900" defTabSz="914400">
              <a:spcBef>
                <a:spcPct val="20000"/>
              </a:spcBef>
              <a:buClr>
                <a:schemeClr val="hlink"/>
              </a:buClr>
              <a:buSzPct val="70000"/>
              <a:buFont typeface="Wingdings" pitchFamily="2" charset="2"/>
              <a:buChar char="n"/>
            </a:pPr>
            <a:r>
              <a:rPr lang="en-US" sz="1400" b="1">
                <a:latin typeface="Calibri" pitchFamily="34" charset="0"/>
              </a:rPr>
              <a:t>These can be implemented by applying different color transforms in the HSV (HSL) components.</a:t>
            </a:r>
          </a:p>
        </p:txBody>
      </p:sp>
      <p:pic>
        <p:nvPicPr>
          <p:cNvPr id="2087" name="Picture 42" descr="C:\work_sync\cikkek\NPAR-poster\log\legends2-shadow-complimentary.png"/>
          <p:cNvPicPr>
            <a:picLocks noChangeAspect="1" noChangeArrowheads="1"/>
          </p:cNvPicPr>
          <p:nvPr/>
        </p:nvPicPr>
        <p:blipFill>
          <a:blip r:embed="rId15" cstate="print"/>
          <a:srcRect/>
          <a:stretch>
            <a:fillRect/>
          </a:stretch>
        </p:blipFill>
        <p:spPr bwMode="auto">
          <a:xfrm>
            <a:off x="1081088" y="32367538"/>
            <a:ext cx="5759450" cy="3889375"/>
          </a:xfrm>
          <a:prstGeom prst="rect">
            <a:avLst/>
          </a:prstGeom>
          <a:noFill/>
          <a:ln w="9525">
            <a:noFill/>
            <a:miter lim="800000"/>
            <a:headEnd/>
            <a:tailEnd/>
          </a:ln>
        </p:spPr>
      </p:pic>
      <p:sp>
        <p:nvSpPr>
          <p:cNvPr id="2088" name="Rectangle 3"/>
          <p:cNvSpPr txBox="1">
            <a:spLocks noChangeArrowheads="1"/>
          </p:cNvSpPr>
          <p:nvPr/>
        </p:nvSpPr>
        <p:spPr bwMode="auto">
          <a:xfrm>
            <a:off x="16202025" y="30567313"/>
            <a:ext cx="7559675" cy="1816100"/>
          </a:xfrm>
          <a:prstGeom prst="rect">
            <a:avLst/>
          </a:prstGeom>
          <a:noFill/>
          <a:ln w="9525">
            <a:noFill/>
            <a:miter lim="800000"/>
            <a:headEnd/>
            <a:tailEnd/>
          </a:ln>
        </p:spPr>
        <p:txBody>
          <a:bodyPr>
            <a:spAutoFit/>
          </a:bodyPr>
          <a:lstStyle/>
          <a:p>
            <a:pPr marL="342900" indent="-342900" defTabSz="914400">
              <a:spcBef>
                <a:spcPct val="20000"/>
              </a:spcBef>
              <a:buClr>
                <a:schemeClr val="hlink"/>
              </a:buClr>
              <a:buSzPct val="70000"/>
              <a:buFont typeface="Wingdings" pitchFamily="2" charset="2"/>
              <a:buChar char="n"/>
            </a:pPr>
            <a:r>
              <a:rPr lang="en-US" sz="1400" b="1">
                <a:latin typeface="Calibri" pitchFamily="34" charset="0"/>
              </a:rPr>
              <a:t>Color palette determines the mood of an image.</a:t>
            </a:r>
          </a:p>
          <a:p>
            <a:pPr marL="342900" indent="-342900" defTabSz="914400">
              <a:spcBef>
                <a:spcPct val="20000"/>
              </a:spcBef>
              <a:buClr>
                <a:schemeClr val="hlink"/>
              </a:buClr>
              <a:buSzPct val="70000"/>
              <a:buFont typeface="Wingdings" pitchFamily="2" charset="2"/>
              <a:buChar char="n"/>
            </a:pPr>
            <a:r>
              <a:rPr lang="en-US" sz="1400" b="1">
                <a:latin typeface="Calibri" pitchFamily="34" charset="0"/>
              </a:rPr>
              <a:t>Setting the color palette “by hand” is very tedious.</a:t>
            </a:r>
          </a:p>
          <a:p>
            <a:pPr marL="342900" indent="-342900" defTabSz="914400">
              <a:spcBef>
                <a:spcPct val="20000"/>
              </a:spcBef>
              <a:buClr>
                <a:schemeClr val="hlink"/>
              </a:buClr>
              <a:buSzPct val="70000"/>
              <a:buFont typeface="Wingdings" pitchFamily="2" charset="2"/>
              <a:buChar char="n"/>
            </a:pPr>
            <a:r>
              <a:rPr lang="en-US" sz="1400" b="1">
                <a:latin typeface="Calibri" pitchFamily="34" charset="0"/>
              </a:rPr>
              <a:t>Color-transfer methods require exemplar image(s) , the target image is modified to have a similar color histogram.</a:t>
            </a:r>
          </a:p>
          <a:p>
            <a:pPr marL="342900" indent="-342900" defTabSz="914400">
              <a:spcBef>
                <a:spcPct val="20000"/>
              </a:spcBef>
              <a:buClr>
                <a:schemeClr val="hlink"/>
              </a:buClr>
              <a:buSzPct val="70000"/>
              <a:buFont typeface="Wingdings" pitchFamily="2" charset="2"/>
              <a:buChar char="n"/>
            </a:pPr>
            <a:r>
              <a:rPr lang="en-US" sz="1400" b="1">
                <a:latin typeface="Calibri" pitchFamily="34" charset="0"/>
              </a:rPr>
              <a:t>Our implementation is based on Reinhard et al. [5] and Zhao et al. [10].</a:t>
            </a:r>
          </a:p>
          <a:p>
            <a:pPr marL="342900" indent="-342900" defTabSz="914400">
              <a:spcBef>
                <a:spcPct val="20000"/>
              </a:spcBef>
              <a:buClr>
                <a:schemeClr val="hlink"/>
              </a:buClr>
              <a:buSzPct val="70000"/>
              <a:buFont typeface="Wingdings" pitchFamily="2" charset="2"/>
              <a:buChar char="n"/>
            </a:pPr>
            <a:r>
              <a:rPr lang="en-US" sz="1400" b="1">
                <a:latin typeface="Calibri" pitchFamily="34" charset="0"/>
              </a:rPr>
              <a:t>Images: Unity Car Tutorial.</a:t>
            </a:r>
          </a:p>
          <a:p>
            <a:pPr marL="342900" indent="-342900" defTabSz="914400">
              <a:spcBef>
                <a:spcPct val="20000"/>
              </a:spcBef>
              <a:buClr>
                <a:schemeClr val="hlink"/>
              </a:buClr>
              <a:buSzPct val="70000"/>
              <a:buFont typeface="Wingdings" pitchFamily="2" charset="2"/>
              <a:buChar char="n"/>
            </a:pPr>
            <a:endParaRPr lang="en-US" sz="1400" b="1">
              <a:latin typeface="Calibri" pitchFamily="34" charset="0"/>
            </a:endParaRPr>
          </a:p>
        </p:txBody>
      </p:sp>
      <p:pic>
        <p:nvPicPr>
          <p:cNvPr id="2089" name="Picture 43" descr="C:\work_sync\cikkek\NPAR-poster\log\legends1-original1.png"/>
          <p:cNvPicPr>
            <a:picLocks noChangeAspect="1" noChangeArrowheads="1"/>
          </p:cNvPicPr>
          <p:nvPr/>
        </p:nvPicPr>
        <p:blipFill>
          <a:blip r:embed="rId16" cstate="print"/>
          <a:srcRect/>
          <a:stretch>
            <a:fillRect/>
          </a:stretch>
        </p:blipFill>
        <p:spPr bwMode="auto">
          <a:xfrm>
            <a:off x="16154400" y="17462500"/>
            <a:ext cx="6311900" cy="3944938"/>
          </a:xfrm>
          <a:prstGeom prst="rect">
            <a:avLst/>
          </a:prstGeom>
          <a:noFill/>
          <a:ln w="9525">
            <a:noFill/>
            <a:miter lim="800000"/>
            <a:headEnd/>
            <a:tailEnd/>
          </a:ln>
        </p:spPr>
      </p:pic>
      <p:pic>
        <p:nvPicPr>
          <p:cNvPr id="2090" name="Picture 44" descr="C:\work_sync\cikkek\NPAR-poster\log\legends1-depthblur-weak.png"/>
          <p:cNvPicPr>
            <a:picLocks noChangeAspect="1" noChangeArrowheads="1"/>
          </p:cNvPicPr>
          <p:nvPr/>
        </p:nvPicPr>
        <p:blipFill>
          <a:blip r:embed="rId17" cstate="print"/>
          <a:srcRect/>
          <a:stretch>
            <a:fillRect/>
          </a:stretch>
        </p:blipFill>
        <p:spPr bwMode="auto">
          <a:xfrm>
            <a:off x="22539325" y="17462500"/>
            <a:ext cx="6311900" cy="3944938"/>
          </a:xfrm>
          <a:prstGeom prst="rect">
            <a:avLst/>
          </a:prstGeom>
          <a:noFill/>
          <a:ln w="9525">
            <a:noFill/>
            <a:miter lim="800000"/>
            <a:headEnd/>
            <a:tailEnd/>
          </a:ln>
        </p:spPr>
      </p:pic>
      <p:pic>
        <p:nvPicPr>
          <p:cNvPr id="2091" name="Picture 53" descr="C:\work_sync\cikkek\NPAR-poster\poster\pics\legends2-lowres-depthedge.png"/>
          <p:cNvPicPr>
            <a:picLocks noChangeAspect="1" noChangeArrowheads="1"/>
          </p:cNvPicPr>
          <p:nvPr/>
        </p:nvPicPr>
        <p:blipFill>
          <a:blip r:embed="rId18" cstate="print"/>
          <a:srcRect/>
          <a:stretch>
            <a:fillRect/>
          </a:stretch>
        </p:blipFill>
        <p:spPr bwMode="auto">
          <a:xfrm>
            <a:off x="23747413" y="26028650"/>
            <a:ext cx="5529262" cy="3192463"/>
          </a:xfrm>
          <a:prstGeom prst="rect">
            <a:avLst/>
          </a:prstGeom>
          <a:noFill/>
          <a:ln w="9525">
            <a:noFill/>
            <a:miter lim="800000"/>
            <a:headEnd/>
            <a:tailEnd/>
          </a:ln>
        </p:spPr>
      </p:pic>
      <p:pic>
        <p:nvPicPr>
          <p:cNvPr id="2092" name="Picture 54" descr="C:\work_sync\cikkek\NPAR-poster\poster\pics\legends2-lowres-normaledge.png"/>
          <p:cNvPicPr>
            <a:picLocks noChangeAspect="1" noChangeArrowheads="1"/>
          </p:cNvPicPr>
          <p:nvPr/>
        </p:nvPicPr>
        <p:blipFill>
          <a:blip r:embed="rId19" cstate="print"/>
          <a:srcRect/>
          <a:stretch>
            <a:fillRect/>
          </a:stretch>
        </p:blipFill>
        <p:spPr bwMode="auto">
          <a:xfrm>
            <a:off x="18146713" y="26028650"/>
            <a:ext cx="5529262" cy="3192463"/>
          </a:xfrm>
          <a:prstGeom prst="rect">
            <a:avLst/>
          </a:prstGeom>
          <a:noFill/>
          <a:ln w="9525">
            <a:noFill/>
            <a:miter lim="800000"/>
            <a:headEnd/>
            <a:tailEnd/>
          </a:ln>
        </p:spPr>
      </p:pic>
      <p:sp>
        <p:nvSpPr>
          <p:cNvPr id="53" name="Rectangle 397"/>
          <p:cNvSpPr>
            <a:spLocks noChangeArrowheads="1"/>
          </p:cNvSpPr>
          <p:nvPr/>
        </p:nvSpPr>
        <p:spPr bwMode="auto">
          <a:xfrm>
            <a:off x="0" y="40936863"/>
            <a:ext cx="30243463" cy="1079500"/>
          </a:xfrm>
          <a:prstGeom prst="rect">
            <a:avLst/>
          </a:prstGeom>
          <a:solidFill>
            <a:schemeClr val="tx2"/>
          </a:solidFill>
          <a:ln w="9525">
            <a:noFill/>
            <a:miter lim="800000"/>
            <a:headEnd/>
            <a:tailEnd/>
          </a:ln>
          <a:effectLst/>
        </p:spPr>
        <p:txBody>
          <a:bodyPr wrap="none" anchor="ctr"/>
          <a:lstStyle/>
          <a:p>
            <a:pPr defTabSz="879475">
              <a:defRPr/>
            </a:pPr>
            <a:r>
              <a:rPr lang="en-AU" sz="4800" dirty="0">
                <a:solidFill>
                  <a:schemeClr val="bg1"/>
                </a:solidFill>
                <a:effectLst>
                  <a:outerShdw blurRad="38100" dist="38100" dir="2700000" algn="tl">
                    <a:srgbClr val="000000"/>
                  </a:outerShdw>
                </a:effectLst>
              </a:rPr>
              <a:t>     Acknowledgements</a:t>
            </a:r>
          </a:p>
        </p:txBody>
      </p:sp>
      <p:sp>
        <p:nvSpPr>
          <p:cNvPr id="2094" name="Rectangle 3"/>
          <p:cNvSpPr txBox="1">
            <a:spLocks noChangeArrowheads="1"/>
          </p:cNvSpPr>
          <p:nvPr/>
        </p:nvSpPr>
        <p:spPr bwMode="auto">
          <a:xfrm>
            <a:off x="792163" y="42254488"/>
            <a:ext cx="28667075" cy="338137"/>
          </a:xfrm>
          <a:prstGeom prst="rect">
            <a:avLst/>
          </a:prstGeom>
          <a:noFill/>
          <a:ln w="9525">
            <a:noFill/>
            <a:miter lim="800000"/>
            <a:headEnd/>
            <a:tailEnd/>
          </a:ln>
        </p:spPr>
        <p:txBody>
          <a:bodyPr lIns="90000">
            <a:spAutoFit/>
          </a:bodyPr>
          <a:lstStyle/>
          <a:p>
            <a:pPr marL="361950" indent="-361950" defTabSz="914400">
              <a:spcBef>
                <a:spcPct val="20000"/>
              </a:spcBef>
              <a:buClr>
                <a:schemeClr val="hlink"/>
              </a:buClr>
              <a:buSzPct val="70000"/>
              <a:tabLst>
                <a:tab pos="1763713" algn="l"/>
              </a:tabLst>
            </a:pPr>
            <a:r>
              <a:rPr lang="en-US" sz="1600"/>
              <a:t>This work has been supported by the research projects coded TIN2010-21089-C03-01, IPT-2011-1516-370000 and IPT-2011-0885-430000 (Spanish Commission for Science and Technology), and by grant 2009SGR643 (Catalan Government)</a:t>
            </a:r>
            <a:endParaRPr lang="en-US" sz="1600">
              <a:latin typeface="Calibr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a:defPPr>
      </a:lstStyle>
    </a:txDef>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3301</TotalTime>
  <Words>1356</Words>
  <Application>Microsoft Office PowerPoint</Application>
  <PresentationFormat>Egyéni</PresentationFormat>
  <Paragraphs>91</Paragraphs>
  <Slides>1</Slides>
  <Notes>1</Notes>
  <HiddenSlides>0</HiddenSlides>
  <MMClips>0</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1</vt:i4>
      </vt:variant>
    </vt:vector>
  </HeadingPairs>
  <TitlesOfParts>
    <vt:vector size="5" baseType="lpstr">
      <vt:lpstr>Arial</vt:lpstr>
      <vt:lpstr>Calibri</vt:lpstr>
      <vt:lpstr>Wingdings</vt:lpstr>
      <vt:lpstr>Office-téma</vt:lpstr>
      <vt:lpstr>Post-Processing NPR Effects for Video Games: a Case Study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TeraTomo project: a fully 3D GPU based reconstruction code for exploiting the imaging capability of the NanoPET^(TM)/CT system</dc:title>
  <dc:creator>szirmay</dc:creator>
  <cp:lastModifiedBy>Gumi</cp:lastModifiedBy>
  <cp:revision>206</cp:revision>
  <dcterms:created xsi:type="dcterms:W3CDTF">2010-08-11T11:11:13Z</dcterms:created>
  <dcterms:modified xsi:type="dcterms:W3CDTF">2013-07-09T07:16:03Z</dcterms:modified>
</cp:coreProperties>
</file>