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mc:PreserveAttributes="mv:*" mc:Ignorable="mv">
  <p:sldMasterIdLst>
    <p:sldMasterId id="2147483654" r:id="rId4"/>
  </p:sldMasterIdLst>
  <p:notesMasterIdLst>
    <p:notesMasterId r:id="rId5"/>
  </p:notesMasterIdLst>
  <p:sldIdLst>
    <p:sldId id="256" r:id="rId6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presProps.xml" Type="http://schemas.openxmlformats.org/officeDocument/2006/relationships/presProps" Id="rId2"/><Relationship Target="theme/theme2.xml" Type="http://schemas.openxmlformats.org/officeDocument/2006/relationships/theme" Id="rId1"/><Relationship Target="slideMasters/slideMaster1.xml" Type="http://schemas.openxmlformats.org/officeDocument/2006/relationships/slideMaster" Id="rId4"/><Relationship Target="tableStyles.xml" Type="http://schemas.openxmlformats.org/officeDocument/2006/relationships/tableStyles" Id="rId3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/Relationships>
</file>

<file path=ppt/notesMasters/_rels/notesMaster1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1143225"/>
            <a:ext cy="3429000" cx="4572225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" name="Shape 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title" type="title">
  <p:cSld name="titl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y="2111123" x="685800"/>
            <a:ext cy="1546474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y="3786737" x="685800"/>
            <a:ext cy="1046317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tx" type="tx">
  <p:cSld name="tx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600200" x="457200"/>
            <a:ext cy="4967574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/>
            </a:lvl1pPr>
            <a:lvl2pPr rtl="0" indent="-285750" marL="742950">
              <a:defRPr/>
            </a:lvl2pPr>
            <a:lvl3pPr rtl="0" indent="-228600" marL="1143000">
              <a:defRPr/>
            </a:lvl3pPr>
            <a:lvl4pPr rtl="0" indent="-228600" marL="160020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twoColTx" type="twoColTx">
  <p:cSld name="twoColTx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600200" x="457200"/>
            <a:ext cy="4967574" cx="399452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y="1600200" x="4692273"/>
            <a:ext cy="4967574" cx="399452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titleOnly" type="titleOnly">
  <p:cSld name="titleOnly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CAPTION_ONLY">
  <p:cSld name="CAPTION_ONLY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5875078" x="457200"/>
            <a:ext cy="692693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blank" type="blank">
  <p:cSld name="blank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1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600200" x="457200"/>
            <a:ext cy="4967574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342900" marL="34290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trike="noStrike" u="none" b="0" cap="none" baseline="0" sz="3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indent="-285750" marL="74295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indent="-228600" marL="114300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indent="-228600" marL="160020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indent="-228600" marL="205740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indent="-228600" marL="251460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indent="-228600" marL="297180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indent="-228600" marL="342900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indent="-228600" marL="388620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media/image11.png" Type="http://schemas.openxmlformats.org/officeDocument/2006/relationships/image" Id="rId19"/><Relationship Target="../media/image13.png" Type="http://schemas.openxmlformats.org/officeDocument/2006/relationships/image" Id="rId18"/><Relationship Target="../media/image16.png" Type="http://schemas.openxmlformats.org/officeDocument/2006/relationships/image" Id="rId17"/><Relationship Target="../media/image14.png" Type="http://schemas.openxmlformats.org/officeDocument/2006/relationships/image" Id="rId16"/><Relationship Target="../media/image08.png" Type="http://schemas.openxmlformats.org/officeDocument/2006/relationships/image" Id="rId15"/><Relationship Target="../media/image17.png" Type="http://schemas.openxmlformats.org/officeDocument/2006/relationships/image" Id="rId14"/><Relationship Target="../notesSlides/notesSlide1.xml" Type="http://schemas.openxmlformats.org/officeDocument/2006/relationships/notesSlide" Id="rId2"/><Relationship Target="../media/image12.png" Type="http://schemas.openxmlformats.org/officeDocument/2006/relationships/image" Id="rId12"/><Relationship Target="../slideLayouts/slideLayout2.xml" Type="http://schemas.openxmlformats.org/officeDocument/2006/relationships/slideLayout" Id="rId1"/><Relationship Target="../media/image01.jpg" Type="http://schemas.openxmlformats.org/officeDocument/2006/relationships/image" Id="rId13"/><Relationship Target="../media/image06.jpg" Type="http://schemas.openxmlformats.org/officeDocument/2006/relationships/image" Id="rId4"/><Relationship Target="../media/image05.png" Type="http://schemas.openxmlformats.org/officeDocument/2006/relationships/image" Id="rId10"/><Relationship Target="../media/image04.jpg" Type="http://schemas.openxmlformats.org/officeDocument/2006/relationships/image" Id="rId3"/><Relationship Target="../media/image09.png" Type="http://schemas.openxmlformats.org/officeDocument/2006/relationships/image" Id="rId11"/><Relationship Target="../media/image15.png" Type="http://schemas.openxmlformats.org/officeDocument/2006/relationships/image" Id="rId20"/><Relationship Target="../media/image10.png" Type="http://schemas.openxmlformats.org/officeDocument/2006/relationships/image" Id="rId9"/><Relationship Target="../media/image02.jpg" Type="http://schemas.openxmlformats.org/officeDocument/2006/relationships/image" Id="rId6"/><Relationship Target="../media/image03.jpg" Type="http://schemas.openxmlformats.org/officeDocument/2006/relationships/image" Id="rId5"/><Relationship Target="../media/image00.jpg" Type="http://schemas.openxmlformats.org/officeDocument/2006/relationships/image" Id="rId8"/><Relationship Target="../media/image07.png" Type="http://schemas.openxmlformats.org/officeDocument/2006/relationships/image" Id="rId7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/>
          <p:nvPr/>
        </p:nvSpPr>
        <p:spPr>
          <a:xfrm>
            <a:off y="648950" x="773025"/>
            <a:ext cy="2762474" cx="368524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4" name="Shape 24"/>
          <p:cNvSpPr/>
          <p:nvPr/>
        </p:nvSpPr>
        <p:spPr>
          <a:xfrm>
            <a:off y="648949" x="5487163"/>
            <a:ext cy="2762475" cx="276153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25" name="Shape 25"/>
          <p:cNvSpPr/>
          <p:nvPr/>
        </p:nvSpPr>
        <p:spPr>
          <a:xfrm rot="-5400000">
            <a:off y="3225950" x="1229978"/>
            <a:ext cy="4047124" cx="28183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26" name="Shape 26"/>
          <p:cNvSpPr txBox="1"/>
          <p:nvPr/>
        </p:nvSpPr>
        <p:spPr>
          <a:xfrm>
            <a:off y="306800" x="773025"/>
            <a:ext cy="464699" cx="15473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hu"/>
              <a:t>3D models</a:t>
            </a:r>
          </a:p>
        </p:txBody>
      </p:sp>
      <p:sp>
        <p:nvSpPr>
          <p:cNvPr id="27" name="Shape 27"/>
          <p:cNvSpPr txBox="1"/>
          <p:nvPr/>
        </p:nvSpPr>
        <p:spPr>
          <a:xfrm>
            <a:off y="260675" x="5487175"/>
            <a:ext cy="464699" cx="15473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hu"/>
              <a:t>Textures</a:t>
            </a:r>
          </a:p>
        </p:txBody>
      </p:sp>
      <p:sp>
        <p:nvSpPr>
          <p:cNvPr id="28" name="Shape 28"/>
          <p:cNvSpPr txBox="1"/>
          <p:nvPr/>
        </p:nvSpPr>
        <p:spPr>
          <a:xfrm>
            <a:off y="3507200" x="773025"/>
            <a:ext cy="464699" cx="15473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hu"/>
              <a:t>Level design</a:t>
            </a:r>
          </a:p>
        </p:txBody>
      </p:sp>
      <p:sp>
        <p:nvSpPr>
          <p:cNvPr id="29" name="Shape 29"/>
          <p:cNvSpPr/>
          <p:nvPr/>
        </p:nvSpPr>
        <p:spPr>
          <a:xfrm>
            <a:off y="3867546" x="5358225"/>
            <a:ext cy="2763937" cx="368525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30" name="Shape 30"/>
          <p:cNvSpPr txBox="1"/>
          <p:nvPr/>
        </p:nvSpPr>
        <p:spPr>
          <a:xfrm>
            <a:off y="3465875" x="5487175"/>
            <a:ext cy="464699" cx="2482200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hu"/>
              <a:t>And much more work...</a:t>
            </a:r>
          </a:p>
        </p:txBody>
      </p:sp>
      <p:sp>
        <p:nvSpPr>
          <p:cNvPr id="31" name="Shape 31"/>
          <p:cNvSpPr/>
          <p:nvPr/>
        </p:nvSpPr>
        <p:spPr>
          <a:xfrm>
            <a:off y="1828700" x="2150375"/>
            <a:ext cy="3306925" cx="532607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32" name="Shape 32"/>
          <p:cNvSpPr/>
          <p:nvPr/>
        </p:nvSpPr>
        <p:spPr>
          <a:xfrm>
            <a:off y="5261000" x="6304250"/>
            <a:ext cy="1597000" cx="283975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y="5450125" x="4384975"/>
            <a:ext cy="794400" cx="2649599"/>
          </a:xfrm>
          <a:prstGeom prst="wedgeEllipseCallout">
            <a:avLst>
              <a:gd fmla="val 62420" name="adj1"/>
              <a:gd fmla="val 90225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buNone/>
            </a:pPr>
            <a:r>
              <a:rPr lang="hu"/>
              <a:t>Boring graphics...</a:t>
            </a:r>
          </a:p>
        </p:txBody>
      </p:sp>
      <p:sp>
        <p:nvSpPr>
          <p:cNvPr id="34" name="Shape 34"/>
          <p:cNvSpPr txBox="1"/>
          <p:nvPr/>
        </p:nvSpPr>
        <p:spPr>
          <a:xfrm>
            <a:off y="1239875" x="-1065500"/>
            <a:ext cy="125999" cx="1259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hu"/>
              <a:t>t</a:t>
            </a:r>
          </a:p>
        </p:txBody>
      </p:sp>
      <p:sp>
        <p:nvSpPr>
          <p:cNvPr id="35" name="Shape 35"/>
          <p:cNvSpPr/>
          <p:nvPr/>
        </p:nvSpPr>
        <p:spPr>
          <a:xfrm>
            <a:off y="164699" x="0"/>
            <a:ext cy="2412799" cx="388425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36" name="Shape 36"/>
          <p:cNvSpPr/>
          <p:nvPr/>
        </p:nvSpPr>
        <p:spPr>
          <a:xfrm>
            <a:off y="4229550" x="4920725"/>
            <a:ext cy="2453625" cx="3947199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</p:sp>
      <p:sp>
        <p:nvSpPr>
          <p:cNvPr id="37" name="Shape 37"/>
          <p:cNvSpPr/>
          <p:nvPr/>
        </p:nvSpPr>
        <p:spPr>
          <a:xfrm>
            <a:off y="968086" x="5560050"/>
            <a:ext cy="2225725" cx="358394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</p:sp>
      <p:sp>
        <p:nvSpPr>
          <p:cNvPr id="38" name="Shape 38"/>
          <p:cNvSpPr/>
          <p:nvPr/>
        </p:nvSpPr>
        <p:spPr>
          <a:xfrm>
            <a:off y="3724325" x="387525"/>
            <a:ext cy="2515574" cx="4053774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</p:sp>
      <p:sp>
        <p:nvSpPr>
          <p:cNvPr id="39" name="Shape 39"/>
          <p:cNvSpPr txBox="1"/>
          <p:nvPr/>
        </p:nvSpPr>
        <p:spPr>
          <a:xfrm>
            <a:off y="0" x="3428975"/>
            <a:ext cy="566699" cx="6271800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3000" lang="hu"/>
              <a:t>Post production: </a:t>
            </a:r>
          </a:p>
          <a:p>
            <a:pPr algn="ctr" rtl="0" lvl="0">
              <a:buNone/>
            </a:pPr>
            <a:r>
              <a:rPr sz="3000" lang="hu"/>
              <a:t>fast &amp; easy stylization</a:t>
            </a:r>
          </a:p>
        </p:txBody>
      </p:sp>
      <p:sp>
        <p:nvSpPr>
          <p:cNvPr id="40" name="Shape 40"/>
          <p:cNvSpPr txBox="1"/>
          <p:nvPr/>
        </p:nvSpPr>
        <p:spPr>
          <a:xfrm>
            <a:off y="2983350" x="2017200"/>
            <a:ext cy="891300" cx="51095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7200" lang="hu"/>
              <a:t>GAMES?</a:t>
            </a:r>
          </a:p>
        </p:txBody>
      </p:sp>
      <p:sp>
        <p:nvSpPr>
          <p:cNvPr id="41" name="Shape 41"/>
          <p:cNvSpPr txBox="1"/>
          <p:nvPr/>
        </p:nvSpPr>
        <p:spPr>
          <a:xfrm rot="-1073901">
            <a:off y="1284988" x="933864"/>
            <a:ext cy="745887" cx="992745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400" lang="hu"/>
              <a:t>Blur</a:t>
            </a:r>
          </a:p>
        </p:txBody>
      </p:sp>
      <p:sp>
        <p:nvSpPr>
          <p:cNvPr id="42" name="Shape 42"/>
          <p:cNvSpPr txBox="1"/>
          <p:nvPr/>
        </p:nvSpPr>
        <p:spPr>
          <a:xfrm rot="1157636">
            <a:off y="965858" x="1538961"/>
            <a:ext cy="746035" cx="3334901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2400" lang="hu"/>
              <a:t>Depth of field</a:t>
            </a:r>
          </a:p>
        </p:txBody>
      </p:sp>
      <p:sp>
        <p:nvSpPr>
          <p:cNvPr id="43" name="Shape 43"/>
          <p:cNvSpPr txBox="1"/>
          <p:nvPr/>
        </p:nvSpPr>
        <p:spPr>
          <a:xfrm rot="1361378">
            <a:off y="4869622" x="93027"/>
            <a:ext cy="746031" cx="3334894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2400" lang="hu"/>
              <a:t>Bloom</a:t>
            </a:r>
          </a:p>
        </p:txBody>
      </p:sp>
      <p:sp>
        <p:nvSpPr>
          <p:cNvPr id="44" name="Shape 44"/>
          <p:cNvSpPr txBox="1"/>
          <p:nvPr/>
        </p:nvSpPr>
        <p:spPr>
          <a:xfrm rot="-1634011">
            <a:off y="4489130" x="5766676"/>
            <a:ext cy="746132" cx="3334875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2400" lang="hu"/>
              <a:t>Tone mapping</a:t>
            </a:r>
          </a:p>
        </p:txBody>
      </p:sp>
      <p:sp>
        <p:nvSpPr>
          <p:cNvPr id="45" name="Shape 45"/>
          <p:cNvSpPr txBox="1"/>
          <p:nvPr/>
        </p:nvSpPr>
        <p:spPr>
          <a:xfrm rot="-757934">
            <a:off y="5329173" x="2858229"/>
            <a:ext cy="746100" cx="3334823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2400" lang="hu"/>
              <a:t>Edge detection</a:t>
            </a:r>
          </a:p>
        </p:txBody>
      </p:sp>
      <p:sp>
        <p:nvSpPr>
          <p:cNvPr id="46" name="Shape 46"/>
          <p:cNvSpPr/>
          <p:nvPr/>
        </p:nvSpPr>
        <p:spPr>
          <a:xfrm>
            <a:off y="325046" x="7200971"/>
            <a:ext cy="2793425" cx="163339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</p:sp>
      <p:sp>
        <p:nvSpPr>
          <p:cNvPr id="47" name="Shape 47"/>
          <p:cNvSpPr txBox="1"/>
          <p:nvPr/>
        </p:nvSpPr>
        <p:spPr>
          <a:xfrm>
            <a:off y="522725" x="4676800"/>
            <a:ext cy="586199" cx="30512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buNone/>
            </a:pPr>
            <a:r>
              <a:rPr b="1" sz="3000" lang="hu"/>
              <a:t>Artistic styles?</a:t>
            </a:r>
          </a:p>
        </p:txBody>
      </p:sp>
      <p:sp>
        <p:nvSpPr>
          <p:cNvPr id="48" name="Shape 48"/>
          <p:cNvSpPr/>
          <p:nvPr/>
        </p:nvSpPr>
        <p:spPr>
          <a:xfrm>
            <a:off y="3098750" x="2009875"/>
            <a:ext cy="2240074" cx="386764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</p:sp>
      <p:sp>
        <p:nvSpPr>
          <p:cNvPr id="49" name="Shape 49"/>
          <p:cNvSpPr/>
          <p:nvPr/>
        </p:nvSpPr>
        <p:spPr>
          <a:xfrm rot="-270001">
            <a:off y="1516697" x="358524"/>
            <a:ext cy="2064190" cx="3591550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</p:sp>
      <p:sp>
        <p:nvSpPr>
          <p:cNvPr id="50" name="Shape 50"/>
          <p:cNvSpPr txBox="1"/>
          <p:nvPr>
            <p:ph type="ctrTitle"/>
          </p:nvPr>
        </p:nvSpPr>
        <p:spPr>
          <a:xfrm>
            <a:off y="-61851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buNone/>
            </a:pPr>
            <a:r>
              <a:rPr lang="hu"/>
              <a:t>Post-Processing NPR Effects for Video Games: a Case Study</a:t>
            </a:r>
          </a:p>
        </p:txBody>
      </p:sp>
      <p:sp>
        <p:nvSpPr>
          <p:cNvPr id="51" name="Shape 51"/>
          <p:cNvSpPr/>
          <p:nvPr/>
        </p:nvSpPr>
        <p:spPr>
          <a:xfrm>
            <a:off y="5121035" x="5583413"/>
            <a:ext cy="1736962" cx="3006341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</p:sp>
      <p:sp>
        <p:nvSpPr>
          <p:cNvPr id="52" name="Shape 52"/>
          <p:cNvSpPr/>
          <p:nvPr/>
        </p:nvSpPr>
        <p:spPr>
          <a:xfrm>
            <a:off y="5121034" x="3051340"/>
            <a:ext cy="1736962" cx="30063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</p:sp>
      <p:sp>
        <p:nvSpPr>
          <p:cNvPr id="53" name="Shape 53"/>
          <p:cNvSpPr/>
          <p:nvPr/>
        </p:nvSpPr>
        <p:spPr>
          <a:xfrm>
            <a:off y="5121035" x="554261"/>
            <a:ext cy="1736962" cx="3006341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</p:sp>
      <p:sp>
        <p:nvSpPr>
          <p:cNvPr id="54" name="Shape 54"/>
          <p:cNvSpPr/>
          <p:nvPr/>
        </p:nvSpPr>
        <p:spPr>
          <a:xfrm rot="216000">
            <a:off y="1518537" x="5209850"/>
            <a:ext cy="2240074" cx="3867649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</p:sp>
      <p:sp>
        <p:nvSpPr>
          <p:cNvPr id="55" name="Shape 55"/>
          <p:cNvSpPr/>
          <p:nvPr/>
        </p:nvSpPr>
        <p:spPr>
          <a:xfrm rot="401999">
            <a:off y="3446750" x="5684824"/>
            <a:ext cy="1934300" cx="3351526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presetID="10" fill="hold" presetSubtype="0" presetClass="exit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presetID="2" fill="hold" presetSubtype="8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presetID="2" fill="hold" presetSubtype="8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300"/>
                            </p:stCondLst>
                            <p:childTnLst>
                              <p:par>
                                <p:cTn presetID="10" fill="hold" presetSubtype="0" presetClass="exit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3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3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3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300"/>
                            </p:stCondLst>
                            <p:childTnLst>
                              <p:par>
                                <p:cTn presetID="10" fill="hold" presetSubtype="0" presetClass="exit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3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8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3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9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1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7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3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500"/>
                            </p:stCondLst>
                            <p:childTnLst>
                              <p:par>
                                <p:cTn presetID="10" fill="hold" presetSubtype="0" presetClass="exit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