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8"/>
  </p:notesMasterIdLst>
  <p:sldIdLst>
    <p:sldId id="256" r:id="rId2"/>
    <p:sldId id="258" r:id="rId3"/>
    <p:sldId id="259" r:id="rId4"/>
    <p:sldId id="260" r:id="rId5"/>
    <p:sldId id="261" r:id="rId6"/>
    <p:sldId id="262" r:id="rId7"/>
    <p:sldId id="263" r:id="rId8"/>
    <p:sldId id="265" r:id="rId9"/>
    <p:sldId id="266" r:id="rId10"/>
    <p:sldId id="268" r:id="rId11"/>
    <p:sldId id="269" r:id="rId12"/>
    <p:sldId id="270" r:id="rId13"/>
    <p:sldId id="271" r:id="rId14"/>
    <p:sldId id="272" r:id="rId15"/>
    <p:sldId id="273" r:id="rId16"/>
    <p:sldId id="264" r:id="rId17"/>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1" autoAdjust="0"/>
    <p:restoredTop sz="85437" autoAdjust="0"/>
  </p:normalViewPr>
  <p:slideViewPr>
    <p:cSldViewPr>
      <p:cViewPr varScale="1">
        <p:scale>
          <a:sx n="114" d="100"/>
          <a:sy n="114" d="100"/>
        </p:scale>
        <p:origin x="-156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7C83DB-FECC-469D-A473-625C5A2C361D}" type="datetimeFigureOut">
              <a:rPr lang="hu-HU" smtClean="0"/>
              <a:pPr/>
              <a:t>2011.11.25.</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87FAD4-F73A-4C82-A4D4-B6EE463C7F4D}" type="slidenum">
              <a:rPr lang="hu-HU" smtClean="0"/>
              <a:pPr/>
              <a:t>‹#›</a:t>
            </a:fld>
            <a:endParaRPr lang="hu-HU"/>
          </a:p>
        </p:txBody>
      </p:sp>
    </p:spTree>
    <p:extLst>
      <p:ext uri="{BB962C8B-B14F-4D97-AF65-F5344CB8AC3E}">
        <p14:creationId xmlns:p14="http://schemas.microsoft.com/office/powerpoint/2010/main" val="3886570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PET</a:t>
            </a:r>
            <a:r>
              <a:rPr lang="hu-HU" baseline="0" dirty="0" smtClean="0"/>
              <a:t> képalkotás a tomográfiás rekonstrukciós módszerek körébe tartozik, melyeknek közös célja, hogy egy jellemzően háromdimenziós objektumot, vagy függvényt állítsunk elő vetületi képek alapján. Háromdimenziós függvény például a tér egy adott pontjában található anyag sűrűsége, ebből eldönthető, hogy ott milyen anyag található, például csont, szövet, vagy valami más. A módszernek egy jellemző példája az emberi látás. Ha egyetlen szemmel tekintünk a világra, akkor egy kétdimenziós képet látunk. Éppen ezért az evolúció növesztett nekünk még egy szemet, így egy adott tárgyról két különböző nézőpontból tekintünk, vagyis a tárgyak mélységét is (harmadik dimenzió) képesek vagyunk érzékelni. Sajnos látható fénnyel az élőlények és tárgyak belső szerkezetét nem vagyunk képesek feltérképezni, például hiába </a:t>
            </a:r>
            <a:r>
              <a:rPr lang="hu-HU" baseline="0" dirty="0" err="1" smtClean="0"/>
              <a:t>nyeletünk</a:t>
            </a:r>
            <a:r>
              <a:rPr lang="hu-HU" baseline="0" dirty="0" smtClean="0"/>
              <a:t> le egy zseblámpát a pácienssel, ettől még kívülről nem fognak látszani a belső szervei. Azonban léteznek olyan fizikai jelenségek, melyek képesek áthatolni a legtöbb anyagon, ezeket is felhasználhatjuk a vetületi képek előállítására. Ilyen például a </a:t>
            </a:r>
            <a:r>
              <a:rPr lang="hu-HU" baseline="0" dirty="0" err="1" smtClean="0"/>
              <a:t>röngten</a:t>
            </a:r>
            <a:r>
              <a:rPr lang="hu-HU" baseline="0" dirty="0" smtClean="0"/>
              <a:t>, vagy éppen a pozitron-elektron ütközések következtében fellépő gamma-sugárzás, melyet a </a:t>
            </a:r>
            <a:r>
              <a:rPr lang="hu-HU" baseline="0" dirty="0" err="1" smtClean="0"/>
              <a:t>PET-mérés</a:t>
            </a:r>
            <a:r>
              <a:rPr lang="hu-HU" baseline="0" dirty="0" smtClean="0"/>
              <a:t> is hasznosít.</a:t>
            </a:r>
            <a:endParaRPr lang="hu-HU" dirty="0"/>
          </a:p>
        </p:txBody>
      </p:sp>
      <p:sp>
        <p:nvSpPr>
          <p:cNvPr id="4" name="Dia számának helye 3"/>
          <p:cNvSpPr>
            <a:spLocks noGrp="1"/>
          </p:cNvSpPr>
          <p:nvPr>
            <p:ph type="sldNum" sz="quarter" idx="10"/>
          </p:nvPr>
        </p:nvSpPr>
        <p:spPr/>
        <p:txBody>
          <a:bodyPr/>
          <a:lstStyle/>
          <a:p>
            <a:fld id="{0987FAD4-F73A-4C82-A4D4-B6EE463C7F4D}" type="slidenum">
              <a:rPr lang="hu-HU" smtClean="0"/>
              <a:pPr/>
              <a:t>2</a:t>
            </a:fld>
            <a:endParaRPr lang="hu-H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Hogy miért fontos az aktuális hardverhez igazítani már magát a szemléletmódot</a:t>
            </a:r>
            <a:r>
              <a:rPr lang="hu-HU" baseline="0" dirty="0" smtClean="0"/>
              <a:t> is, azt egy rövid példával szeretném illusztrálni. A fizikai modell kiértékelésének egy elterjedt eszköze az úgy nevezett direkt Monte Carlo módszer, ahol gyakorlatilag egy az egyben szimuláljuk a részecskék teljes életpályáját, a fizikai törvényeknek megfelelően. Indítunk egy pozitront, az találkozik egy elektronnal, megszületnek a gamma-fotonok, azok szóródnak, végül a detektorokban elnyelődnek, és a találatot elraktározzuk a memóriában. A legtöbb fizikus hallgató ezt gond nélkül leprogramozza, nagyon intuitív, csak alkalmazni kell a tankönyvi képleteket. A gond csak az, hogy ez egy párhuzamos architektúra, egyszerre </a:t>
            </a:r>
            <a:r>
              <a:rPr lang="hu-HU" baseline="0" dirty="0" err="1" smtClean="0"/>
              <a:t>fotonpárok</a:t>
            </a:r>
            <a:r>
              <a:rPr lang="hu-HU" baseline="0" dirty="0" smtClean="0"/>
              <a:t> százait követjük, és ezek össze-vissza repkednek, minek eredményeképp össze-vissza fogunk írni a memóriába. Történetesen a grafikus hardver programozásának egyik legfontosabb alapelve, hogy a memóriaelérések koherensek legyenek, ne írogassunk össze-vissza. Hogy egy való életbeli példával illusztráljam, képzeljük el, hogy postaszolgálatot üzemeltetek, felveszek száz embert, hogy ne egyedül hordjam ki a leveleket. Ha szimplán szétosztom a postások közt a leveleket, az tuti biztos, hogy mindegyikük körbe fogja utazni az egész várost, ők csak követik a címeket. Ugyanígy, a fotonok is csak úgymond követik a fizikát, nem mondhatom meg nekik, hogy 5 centi után márpedig fordulj balra, mert az ellentmondhat a fizika törvényeinek. Viszont ha a postások egymást közt szétosztják a leveleket például kerületek szerint, mindegyikük sokkal hamarabb fog végezni. </a:t>
            </a:r>
            <a:endParaRPr lang="hu-HU" dirty="0"/>
          </a:p>
        </p:txBody>
      </p:sp>
      <p:sp>
        <p:nvSpPr>
          <p:cNvPr id="4" name="Dia számának helye 3"/>
          <p:cNvSpPr>
            <a:spLocks noGrp="1"/>
          </p:cNvSpPr>
          <p:nvPr>
            <p:ph type="sldNum" sz="quarter" idx="10"/>
          </p:nvPr>
        </p:nvSpPr>
        <p:spPr/>
        <p:txBody>
          <a:bodyPr/>
          <a:lstStyle/>
          <a:p>
            <a:fld id="{204A45EC-C7A0-4BB5-9B6B-587291C61397}" type="slidenum">
              <a:rPr lang="hu-HU" smtClean="0"/>
              <a:pPr/>
              <a:t>11</a:t>
            </a:fld>
            <a:endParaRPr lang="hu-H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kutatásnak szerencsére</a:t>
            </a:r>
            <a:r>
              <a:rPr lang="hu-HU" baseline="0" dirty="0" smtClean="0"/>
              <a:t> kézzelfogható eredménye is van, ha minden jól megy jövő év elején már be fogják építeni az elkészült programunkat a partnercég készülékeibe, vagyis előbb-utóbb klinikai használatba kerül, de már most is tesztelgetik, próbálgatják több neves kutatóintézetben. Az összehasonlító ábrákat a stockholmi </a:t>
            </a:r>
            <a:r>
              <a:rPr lang="hu-HU" baseline="0" dirty="0" err="1" smtClean="0"/>
              <a:t>Karolinska</a:t>
            </a:r>
            <a:r>
              <a:rPr lang="hu-HU" baseline="0" dirty="0" smtClean="0"/>
              <a:t> Intézetből kaptuk, a baloldali képpár egy patkányagyat, a jobboldali egy egeret ábrázol, a balra lévő képek készültek a jelenleg a készülékbe épített rekonstrukcióval, míg a jobbra lévők az általunk írt programmal. Azt hiszem a képek magukért, nem kell különösebben magyarázni különbségeket.</a:t>
            </a:r>
            <a:endParaRPr lang="hu-HU" dirty="0"/>
          </a:p>
        </p:txBody>
      </p:sp>
      <p:sp>
        <p:nvSpPr>
          <p:cNvPr id="4" name="Dia számának helye 3"/>
          <p:cNvSpPr>
            <a:spLocks noGrp="1"/>
          </p:cNvSpPr>
          <p:nvPr>
            <p:ph type="sldNum" sz="quarter" idx="10"/>
          </p:nvPr>
        </p:nvSpPr>
        <p:spPr/>
        <p:txBody>
          <a:bodyPr/>
          <a:lstStyle/>
          <a:p>
            <a:fld id="{0987FAD4-F73A-4C82-A4D4-B6EE463C7F4D}" type="slidenum">
              <a:rPr lang="hu-HU" smtClean="0"/>
              <a:pPr/>
              <a:t>14</a:t>
            </a:fld>
            <a:endParaRPr lang="hu-H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a:p>
        </p:txBody>
      </p:sp>
      <p:sp>
        <p:nvSpPr>
          <p:cNvPr id="4" name="Dia számának helye 3"/>
          <p:cNvSpPr>
            <a:spLocks noGrp="1"/>
          </p:cNvSpPr>
          <p:nvPr>
            <p:ph type="sldNum" sz="quarter" idx="10"/>
          </p:nvPr>
        </p:nvSpPr>
        <p:spPr/>
        <p:txBody>
          <a:bodyPr/>
          <a:lstStyle/>
          <a:p>
            <a:fld id="{204A45EC-C7A0-4BB5-9B6B-587291C61397}" type="slidenum">
              <a:rPr lang="hu-HU" smtClean="0"/>
              <a:pPr/>
              <a:t>16</a:t>
            </a:fld>
            <a:endParaRPr lang="hu-H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a:t>
            </a:r>
            <a:r>
              <a:rPr lang="hu-HU" baseline="0" dirty="0" smtClean="0"/>
              <a:t> </a:t>
            </a:r>
            <a:r>
              <a:rPr lang="hu-HU" baseline="0" dirty="0" err="1" smtClean="0"/>
              <a:t>PET-rekonstrukció</a:t>
            </a:r>
            <a:r>
              <a:rPr lang="hu-HU" baseline="0" dirty="0" smtClean="0"/>
              <a:t> célja, hogy meghatározzuk a vizsgálat előtt a páciensbe injektált radioaktív kontrasztanyag térbeli oszlását, vagyis hogy a tér mely pontjában milyen sűrű ez az anyag. Jellemzően valamilyen cukoroldatot használunk, a cukrot ugyanis köztudottan a sejtek az anyagcseréjük során használják fel, vagyis a véráram az oldatot az aktívabb sejtekhez fogja szállítani. Így nyomon követhetővé válik a különböző szervek működése, például az agy mely részei aktívabbak egy adott időszeletben, vagy éppenséggel hogy hol találhatóak a daganatos sejtek, hiszen ezekről tudjuk, hogy az anyagcseréjük jóval gyorsabb más sejtekénél.</a:t>
            </a:r>
            <a:endParaRPr lang="hu-HU" dirty="0"/>
          </a:p>
        </p:txBody>
      </p:sp>
      <p:sp>
        <p:nvSpPr>
          <p:cNvPr id="4" name="Dia számának helye 3"/>
          <p:cNvSpPr>
            <a:spLocks noGrp="1"/>
          </p:cNvSpPr>
          <p:nvPr>
            <p:ph type="sldNum" sz="quarter" idx="10"/>
          </p:nvPr>
        </p:nvSpPr>
        <p:spPr/>
        <p:txBody>
          <a:bodyPr/>
          <a:lstStyle/>
          <a:p>
            <a:fld id="{0987FAD4-F73A-4C82-A4D4-B6EE463C7F4D}" type="slidenum">
              <a:rPr lang="hu-HU" smtClean="0"/>
              <a:pPr/>
              <a:t>3</a:t>
            </a:fld>
            <a:endParaRPr lang="hu-H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vizsgálat során végbe</a:t>
            </a:r>
            <a:r>
              <a:rPr lang="hu-HU" baseline="0" dirty="0" smtClean="0"/>
              <a:t>menő fizikai folyamatok a következők: adott a páciens, valamilyen radioaktív kontrasztanyagot adunk be neki. Ennek a bomlása során pozitronok szabadulnak fel, melyek előbb-utóbb ütköznek a páciensben lévő elektronokkal. Ennek eredményeképpen két, egymással ellentétes irányú úgy nevezett gamma-foton születik. Ezek szóródhatnak a páciens testében, akár el is nyelődhetnek. Ha ez nem következett be, eljuthatnak egy-egy érzékelő kristályba. </a:t>
            </a:r>
            <a:endParaRPr lang="hu-HU" dirty="0"/>
          </a:p>
        </p:txBody>
      </p:sp>
      <p:sp>
        <p:nvSpPr>
          <p:cNvPr id="4" name="Dia számának helye 3"/>
          <p:cNvSpPr>
            <a:spLocks noGrp="1"/>
          </p:cNvSpPr>
          <p:nvPr>
            <p:ph type="sldNum" sz="quarter" idx="10"/>
          </p:nvPr>
        </p:nvSpPr>
        <p:spPr/>
        <p:txBody>
          <a:bodyPr/>
          <a:lstStyle/>
          <a:p>
            <a:fld id="{204A45EC-C7A0-4BB5-9B6B-587291C61397}" type="slidenum">
              <a:rPr lang="hu-HU" smtClean="0"/>
              <a:pPr/>
              <a:t>4</a:t>
            </a:fld>
            <a:endParaRPr lang="hu-H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baseline="0" dirty="0" smtClean="0"/>
              <a:t>Ezt a pillanatot érzékeli és regisztrálja a készülék, vagyis a közel egyidejű </a:t>
            </a:r>
            <a:r>
              <a:rPr lang="hu-HU" baseline="0" dirty="0" err="1" smtClean="0"/>
              <a:t>fotonbecsapódások</a:t>
            </a:r>
            <a:r>
              <a:rPr lang="hu-HU" baseline="0" dirty="0" smtClean="0"/>
              <a:t> számát kapjuk meg kristálypáronként. </a:t>
            </a:r>
            <a:r>
              <a:rPr lang="hu-HU" dirty="0" smtClean="0"/>
              <a:t>A</a:t>
            </a:r>
            <a:r>
              <a:rPr lang="hu-HU" baseline="0" dirty="0" smtClean="0"/>
              <a:t> detektorkristályokat egy ilyen hengerfelületen helyezik el, paneleket alkotva. Egy készülékben összesen nagyjából tízezer kristály található, vagyis a kristálypárok száma néhány százmillió. </a:t>
            </a:r>
            <a:endParaRPr lang="hu-HU" dirty="0"/>
          </a:p>
        </p:txBody>
      </p:sp>
      <p:sp>
        <p:nvSpPr>
          <p:cNvPr id="4" name="Dia számának helye 3"/>
          <p:cNvSpPr>
            <a:spLocks noGrp="1"/>
          </p:cNvSpPr>
          <p:nvPr>
            <p:ph type="sldNum" sz="quarter" idx="10"/>
          </p:nvPr>
        </p:nvSpPr>
        <p:spPr/>
        <p:txBody>
          <a:bodyPr/>
          <a:lstStyle/>
          <a:p>
            <a:fld id="{204A45EC-C7A0-4BB5-9B6B-587291C61397}" type="slidenum">
              <a:rPr lang="hu-HU" smtClean="0"/>
              <a:pPr/>
              <a:t>5</a:t>
            </a:fld>
            <a:endParaRPr lang="hu-H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 manapság</a:t>
            </a:r>
            <a:r>
              <a:rPr lang="hu-HU" baseline="0" dirty="0" smtClean="0"/>
              <a:t> használt rekonstrukciós algoritmus egy iteratív módszer. Elsőként kiindulunk egy kezdeti becslésből, ez gyakorlatilag bármi lehet, például feltesszük, hogy a mért objektumon, vagy páciensen belül egyenletesen oszlik el a kontrasztanyag. Egy lehetőleg minél pontosabb fizikai modell segítségével ebből kiszámoljuk, hogy a feltevésünk alapján mit kellene mérnünk a készülékkel. Persze van nekünk egy tényleges mérésünk is, a kettőt összevetve, jól definiált matematikai képletek alapján korrigáljuk az iménti becslésünket. Ezzel természetesen egy újabb becslést kaptunk, vagyis egész folyamatot megismételhetjük, ezáltal egy iteratív, az adott becslést folyamatosan finomító rekonstrukciót kapunk…</a:t>
            </a:r>
            <a:endParaRPr lang="hu-HU" dirty="0"/>
          </a:p>
        </p:txBody>
      </p:sp>
      <p:sp>
        <p:nvSpPr>
          <p:cNvPr id="4" name="Dia számának helye 3"/>
          <p:cNvSpPr>
            <a:spLocks noGrp="1"/>
          </p:cNvSpPr>
          <p:nvPr>
            <p:ph type="sldNum" sz="quarter" idx="10"/>
          </p:nvPr>
        </p:nvSpPr>
        <p:spPr/>
        <p:txBody>
          <a:bodyPr/>
          <a:lstStyle/>
          <a:p>
            <a:fld id="{0987FAD4-F73A-4C82-A4D4-B6EE463C7F4D}" type="slidenum">
              <a:rPr lang="hu-HU" smtClean="0"/>
              <a:pPr/>
              <a:t>6</a:t>
            </a:fld>
            <a:endParaRPr lang="hu-H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…amely valahogy így néz ki</a:t>
            </a:r>
            <a:r>
              <a:rPr lang="hu-HU" baseline="0" dirty="0" smtClean="0"/>
              <a:t> a gyakorlatban, tehát valamilyen becslésből kiindulva, iteratív korrekciókat alkalmazva kapunk egyre jobb és jobb képet, fokozatosan jelennek meg az egyre finomabb és finomabb részletek. Itt egyébként egy egérről készült PET felvétel rekonstrukciója látható, az egér egy olyan kontrasztanyagot kapott, ami a csontokban gyűlik össze, és a vesében választódik ki. </a:t>
            </a:r>
          </a:p>
        </p:txBody>
      </p:sp>
      <p:sp>
        <p:nvSpPr>
          <p:cNvPr id="4" name="Dia számának helye 3"/>
          <p:cNvSpPr>
            <a:spLocks noGrp="1"/>
          </p:cNvSpPr>
          <p:nvPr>
            <p:ph type="sldNum" sz="quarter" idx="10"/>
          </p:nvPr>
        </p:nvSpPr>
        <p:spPr/>
        <p:txBody>
          <a:bodyPr/>
          <a:lstStyle/>
          <a:p>
            <a:fld id="{0987FAD4-F73A-4C82-A4D4-B6EE463C7F4D}" type="slidenum">
              <a:rPr lang="hu-HU" smtClean="0"/>
              <a:pPr/>
              <a:t>7</a:t>
            </a:fld>
            <a:endParaRPr lang="hu-H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lnSpcReduction="10000"/>
          </a:bodyPr>
          <a:lstStyle/>
          <a:p>
            <a:r>
              <a:rPr lang="hu-HU" dirty="0" smtClean="0"/>
              <a:t>A problémák megértéséhez vizsgáljuk</a:t>
            </a:r>
            <a:r>
              <a:rPr lang="hu-HU" baseline="0" dirty="0" smtClean="0"/>
              <a:t> meg például a fizikai modellt, azt a fázist, amellyel kiszámoljuk, hogy a becslésünket feltételezve mit kellene mérnünk. Ez könnyen modellezhető egy sima mátrix-szorzással, az eredményvektor a detektorpáronkénti várható beütésszámot tartalmazza. A szorzat egyik tagja a kontrasztanyag sűrűségét reprezentáló vektor, például egy háromdimenziós rácsban eltároljuk, hogy egy cella által reprezentált térrészen hány pozitron bomlás történt. Ezt megszorozzuk egy úgy nevezett </a:t>
            </a:r>
            <a:r>
              <a:rPr lang="hu-HU" baseline="0" dirty="0" err="1" smtClean="0"/>
              <a:t>rendszermátrix-szal</a:t>
            </a:r>
            <a:r>
              <a:rPr lang="hu-HU" baseline="0" dirty="0" smtClean="0"/>
              <a:t>, ez írja le, hogy a tér egy adott pontjában, pontosabban cellájában született pozitron egy adott detektorpárban mekkora valószínűséggel fog a készülék által regisztrált találatot eredményezni. Tehát jön egy cég az egyemre, hogy írjunk </a:t>
            </a:r>
            <a:r>
              <a:rPr lang="hu-HU" baseline="0" dirty="0" err="1" smtClean="0"/>
              <a:t>PET-rekonstrukciót</a:t>
            </a:r>
            <a:r>
              <a:rPr lang="hu-HU" baseline="0" dirty="0" smtClean="0"/>
              <a:t>, egy lépését így lehet modellezni. A szorzás a négy alapművelet egyike, ebből nem lesz doktori. Ekkor éri az embert az első sokkhatás, van néhány százmillió detektorpár, a kontrasztanyag eloszlását néhány tízmillió cellából álló rácson kellene rekonstruálni, tehát a mátrixnak összesen 10^15 eleme van. Ez már akkora szám, hogy az ember hirtelen nem is tudja, hogy van-e rá szó a magyar nyelvben. Egyébként van, őt hívják billiárdnak, vagyis egy borzasztó szóviccel úgy is reklámozhatnám a kart és a tanszéket, hogy aki szereti a billiárdot, jöjjön hozzánk doktorandusznak. Tehát van egy hatalmas mátrixunk tele valószínűségekkel. Oké, majd előre kiszámoljuk. Aztán megjelennek a fizikusok, és közlik, hogy nem-nem, ez bizony függ a mért objektumtól, mindenféle fizikai törvényeken keresztül. Jó. Akkor majd közelítjük. És itt jön a hab a tortán: mindegyik mátrixelem egy végtelen dimenziós integrál. Természetesen a kórházakban vannak működő </a:t>
            </a:r>
            <a:r>
              <a:rPr lang="hu-HU" baseline="0" dirty="0" err="1" smtClean="0"/>
              <a:t>PET-készülékek</a:t>
            </a:r>
            <a:r>
              <a:rPr lang="hu-HU" baseline="0" dirty="0" smtClean="0"/>
              <a:t>, ezek azonban rengeteg elhanyagolást, egyszerűsítést tesznek, hát, olyan is lesz az eredmény. Ha pontosabban szeretnénk számolni, gyakorlatilag egy szuperszámítógépre van szükségünk. </a:t>
            </a:r>
            <a:endParaRPr lang="hu-HU" dirty="0"/>
          </a:p>
        </p:txBody>
      </p:sp>
      <p:sp>
        <p:nvSpPr>
          <p:cNvPr id="4" name="Dia számának helye 3"/>
          <p:cNvSpPr>
            <a:spLocks noGrp="1"/>
          </p:cNvSpPr>
          <p:nvPr>
            <p:ph type="sldNum" sz="quarter" idx="10"/>
          </p:nvPr>
        </p:nvSpPr>
        <p:spPr/>
        <p:txBody>
          <a:bodyPr/>
          <a:lstStyle/>
          <a:p>
            <a:fld id="{0987FAD4-F73A-4C82-A4D4-B6EE463C7F4D}" type="slidenum">
              <a:rPr lang="hu-HU" smtClean="0"/>
              <a:pPr/>
              <a:t>8</a:t>
            </a:fld>
            <a:endParaRPr lang="hu-H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Honnan vegyünk ilyet? Talán innen sokan tudják, hogy gyakorlatilag egy</a:t>
            </a:r>
            <a:r>
              <a:rPr lang="hu-HU" baseline="0" dirty="0" smtClean="0"/>
              <a:t> erősebb asztali is gépben van ilyen, néhány tízezer vagy extrém esetben néhány százezer forintért beszerezhető. Ez pedig a grafikus kártya (erre szokás </a:t>
            </a:r>
            <a:r>
              <a:rPr lang="hu-HU" baseline="0" dirty="0" err="1" smtClean="0"/>
              <a:t>ráudgni</a:t>
            </a:r>
            <a:r>
              <a:rPr lang="hu-HU" baseline="0" dirty="0" smtClean="0"/>
              <a:t> a monitor kábelét), ennek a fejlődését eredetileg az motiválta, hogy minél </a:t>
            </a:r>
            <a:r>
              <a:rPr lang="hu-HU" baseline="0" dirty="0" err="1" smtClean="0"/>
              <a:t>élethűbb</a:t>
            </a:r>
            <a:r>
              <a:rPr lang="hu-HU" baseline="0" dirty="0" smtClean="0"/>
              <a:t> képeket állítsunk elő valós időben. Ennek a legnagyobb felhasználója és motorja a számítógépes játékok voltak. </a:t>
            </a:r>
            <a:endParaRPr lang="hu-HU" dirty="0"/>
          </a:p>
        </p:txBody>
      </p:sp>
      <p:sp>
        <p:nvSpPr>
          <p:cNvPr id="4" name="Dia számának helye 3"/>
          <p:cNvSpPr>
            <a:spLocks noGrp="1"/>
          </p:cNvSpPr>
          <p:nvPr>
            <p:ph type="sldNum" sz="quarter" idx="10"/>
          </p:nvPr>
        </p:nvSpPr>
        <p:spPr/>
        <p:txBody>
          <a:bodyPr/>
          <a:lstStyle/>
          <a:p>
            <a:fld id="{0987FAD4-F73A-4C82-A4D4-B6EE463C7F4D}" type="slidenum">
              <a:rPr lang="hu-HU" smtClean="0"/>
              <a:pPr/>
              <a:t>9</a:t>
            </a:fld>
            <a:endParaRPr lang="hu-H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Tehát gyakorlatilag elsősorban</a:t>
            </a:r>
            <a:r>
              <a:rPr lang="hu-HU" baseline="0" dirty="0" smtClean="0"/>
              <a:t> </a:t>
            </a:r>
            <a:r>
              <a:rPr lang="hu-HU" dirty="0" smtClean="0"/>
              <a:t>a játékokhoz kifejlődött egy borzasztó</a:t>
            </a:r>
            <a:r>
              <a:rPr lang="hu-HU" baseline="0" dirty="0" smtClean="0"/>
              <a:t> nagy teljesítményű, speciális architektúrájú célhardver. Itt az ábrán a zöld színű görbék mutatják a kártyák teljesítményének fejlődését az évet során, és valahol alul kullognak, kék színben a hagyományos processzorok, azaz a CPU-k. Úgyhogy előbb-utóbb egyre több emberben felvetődött, hogy mi lenne, ha két </a:t>
            </a:r>
            <a:r>
              <a:rPr lang="hu-HU" baseline="0" dirty="0" err="1" smtClean="0"/>
              <a:t>quake</a:t>
            </a:r>
            <a:r>
              <a:rPr lang="hu-HU" baseline="0" dirty="0" smtClean="0"/>
              <a:t> </a:t>
            </a:r>
            <a:r>
              <a:rPr lang="hu-HU" baseline="0" dirty="0" err="1" smtClean="0"/>
              <a:t>party</a:t>
            </a:r>
            <a:r>
              <a:rPr lang="hu-HU" baseline="0" dirty="0" smtClean="0"/>
              <a:t>, vagy 3d-gyorsított pasziánsz játszma között számolnánk a grafikus kártyán például egy kis </a:t>
            </a:r>
            <a:r>
              <a:rPr lang="hu-HU" baseline="0" dirty="0" err="1" smtClean="0"/>
              <a:t>PET-rekonstrukciót</a:t>
            </a:r>
            <a:r>
              <a:rPr lang="hu-HU" baseline="0" dirty="0" smtClean="0"/>
              <a:t> is. Ahhoz, hogy valóban ki tudjuk használni a hardverben rejlő lehetőségeket, természetesen mérnöki feladatok is várnak ránk, de ezen kívül, a legtöbbször magát a problémát is teljesen újra kell gondolni, és addig csűrni-csavarni, míg az a grafikus hardverre ültetve hatékony nem lesz. A projektben, aminek keretein belül az itt bemutatott eredmények születtek, egyértelműen ez volt a legnagyobb kihívás.</a:t>
            </a:r>
            <a:endParaRPr lang="hu-HU" dirty="0"/>
          </a:p>
        </p:txBody>
      </p:sp>
      <p:sp>
        <p:nvSpPr>
          <p:cNvPr id="4" name="Dia számának helye 3"/>
          <p:cNvSpPr>
            <a:spLocks noGrp="1"/>
          </p:cNvSpPr>
          <p:nvPr>
            <p:ph type="sldNum" sz="quarter" idx="10"/>
          </p:nvPr>
        </p:nvSpPr>
        <p:spPr/>
        <p:txBody>
          <a:bodyPr/>
          <a:lstStyle/>
          <a:p>
            <a:fld id="{0987FAD4-F73A-4C82-A4D4-B6EE463C7F4D}" type="slidenum">
              <a:rPr lang="hu-HU" smtClean="0"/>
              <a:pPr/>
              <a:t>10</a:t>
            </a:fld>
            <a:endParaRPr lang="hu-H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bg>
      <p:bgRef idx="1002">
        <a:schemeClr val="bg2"/>
      </p:bgRef>
    </p:bg>
    <p:spTree>
      <p:nvGrpSpPr>
        <p:cNvPr id="1" name=""/>
        <p:cNvGrpSpPr/>
        <p:nvPr/>
      </p:nvGrpSpPr>
      <p:grpSpPr>
        <a:xfrm>
          <a:off x="0" y="0"/>
          <a:ext cx="0" cy="0"/>
          <a:chOff x="0" y="0"/>
          <a:chExt cx="0" cy="0"/>
        </a:xfrm>
      </p:grpSpPr>
      <p:sp>
        <p:nvSpPr>
          <p:cNvPr id="9" name="Téglalap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Cím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hu-HU" smtClean="0"/>
              <a:t>Mintacím szerkesztése</a:t>
            </a:r>
            <a:endParaRPr kumimoji="0" lang="en-US"/>
          </a:p>
        </p:txBody>
      </p:sp>
      <p:sp>
        <p:nvSpPr>
          <p:cNvPr id="3" name="Alcím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hu-HU" smtClean="0"/>
              <a:t>Alcím mintájának szerkesztése</a:t>
            </a:r>
            <a:endParaRPr kumimoji="0" lang="en-US"/>
          </a:p>
        </p:txBody>
      </p:sp>
      <p:sp>
        <p:nvSpPr>
          <p:cNvPr id="4" name="Dátum helye 3"/>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E21BEEB-C115-4E56-8F3C-50EBF28C394A}" type="slidenum">
              <a:rPr lang="hu-HU" smtClean="0"/>
              <a:pPr/>
              <a:t>‹#›</a:t>
            </a:fld>
            <a:endParaRPr lang="hu-HU"/>
          </a:p>
        </p:txBody>
      </p:sp>
      <p:sp>
        <p:nvSpPr>
          <p:cNvPr id="10" name="Téglalap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E21BEEB-C115-4E56-8F3C-50EBF28C394A}" type="slidenum">
              <a:rPr lang="hu-HU" smtClean="0"/>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9" name="Téglalap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Téglalap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Függőleges cím 1"/>
          <p:cNvSpPr>
            <a:spLocks noGrp="1"/>
          </p:cNvSpPr>
          <p:nvPr>
            <p:ph type="title" orient="vert"/>
          </p:nvPr>
        </p:nvSpPr>
        <p:spPr>
          <a:xfrm>
            <a:off x="6781800" y="274640"/>
            <a:ext cx="1905000" cy="5851525"/>
          </a:xfrm>
        </p:spPr>
        <p:txBody>
          <a:bodyPr vert="eaVert"/>
          <a:lstStyle>
            <a:extLst/>
          </a:lstStyle>
          <a:p>
            <a:r>
              <a:rPr kumimoji="0" lang="hu-HU" smtClean="0"/>
              <a:t>Mintacím szerkesztése</a:t>
            </a:r>
            <a:endParaRPr kumimoji="0" lang="en-US"/>
          </a:p>
        </p:txBody>
      </p:sp>
      <p:sp>
        <p:nvSpPr>
          <p:cNvPr id="3" name="Függőleges szöveg helye 2"/>
          <p:cNvSpPr>
            <a:spLocks noGrp="1"/>
          </p:cNvSpPr>
          <p:nvPr>
            <p:ph type="body" orient="vert" idx="1"/>
          </p:nvPr>
        </p:nvSpPr>
        <p:spPr>
          <a:xfrm>
            <a:off x="457200" y="304800"/>
            <a:ext cx="6019800" cy="5851525"/>
          </a:xfrm>
        </p:spPr>
        <p:txBody>
          <a:bodyPr vert="eaVert"/>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5" name="Élőláb helye 4"/>
          <p:cNvSpPr>
            <a:spLocks noGrp="1"/>
          </p:cNvSpPr>
          <p:nvPr>
            <p:ph type="ftr" sz="quarter" idx="11"/>
          </p:nvPr>
        </p:nvSpPr>
        <p:spPr>
          <a:xfrm>
            <a:off x="2640597" y="6377459"/>
            <a:ext cx="3836404" cy="365125"/>
          </a:xfrm>
        </p:spPr>
        <p:txBody>
          <a:bodyPr/>
          <a:lstStyle/>
          <a:p>
            <a:endParaRPr lang="hu-HU"/>
          </a:p>
        </p:txBody>
      </p:sp>
      <p:sp>
        <p:nvSpPr>
          <p:cNvPr id="6" name="Dia számának helye 5"/>
          <p:cNvSpPr>
            <a:spLocks noGrp="1"/>
          </p:cNvSpPr>
          <p:nvPr>
            <p:ph type="sldNum" sz="quarter" idx="12"/>
          </p:nvPr>
        </p:nvSpPr>
        <p:spPr/>
        <p:txBody>
          <a:bodyPr/>
          <a:lstStyle/>
          <a:p>
            <a:fld id="{DE21BEEB-C115-4E56-8F3C-50EBF28C394A}" type="slidenum">
              <a:rPr lang="hu-HU" smtClean="0"/>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229600" cy="1252728"/>
          </a:xfrm>
        </p:spPr>
        <p:txBody>
          <a:bodyPr/>
          <a:lstStyle>
            <a:extLst/>
          </a:lstStyle>
          <a:p>
            <a:r>
              <a:rPr kumimoji="0" lang="hu-HU" smtClean="0"/>
              <a:t>Mintacím szerkesztése</a:t>
            </a:r>
            <a:endParaRPr kumimoji="0" lang="en-US"/>
          </a:p>
        </p:txBody>
      </p:sp>
      <p:sp>
        <p:nvSpPr>
          <p:cNvPr id="3" name="Tartalom helye 2"/>
          <p:cNvSpPr>
            <a:spLocks noGrp="1"/>
          </p:cNvSpPr>
          <p:nvPr>
            <p:ph idx="1"/>
          </p:nvPr>
        </p:nvSpPr>
        <p:spPr/>
        <p:txBody>
          <a:bodyPr/>
          <a:lstStyle>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Dátum helye 3"/>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E21BEEB-C115-4E56-8F3C-50EBF28C394A}" type="slidenum">
              <a:rPr lang="hu-HU" smtClean="0"/>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bg>
      <p:bgRef idx="1002">
        <a:schemeClr val="bg2"/>
      </p:bgRef>
    </p:bg>
    <p:spTree>
      <p:nvGrpSpPr>
        <p:cNvPr id="1" name=""/>
        <p:cNvGrpSpPr/>
        <p:nvPr/>
      </p:nvGrpSpPr>
      <p:grpSpPr>
        <a:xfrm>
          <a:off x="0" y="0"/>
          <a:ext cx="0" cy="0"/>
          <a:chOff x="0" y="0"/>
          <a:chExt cx="0" cy="0"/>
        </a:xfrm>
      </p:grpSpPr>
      <p:sp>
        <p:nvSpPr>
          <p:cNvPr id="9" name="Téglalap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Téglalap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Cím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hu-HU" smtClean="0"/>
              <a:t>Mintacím szerkesztése</a:t>
            </a:r>
            <a:endParaRPr kumimoji="0" lang="en-US"/>
          </a:p>
        </p:txBody>
      </p:sp>
      <p:sp>
        <p:nvSpPr>
          <p:cNvPr id="3" name="Szöveg helye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hu-HU" smtClean="0"/>
              <a:t>Mintaszöveg szerkesztése</a:t>
            </a:r>
          </a:p>
        </p:txBody>
      </p:sp>
      <p:sp>
        <p:nvSpPr>
          <p:cNvPr id="4" name="Dátum helye 3"/>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E21BEEB-C115-4E56-8F3C-50EBF28C394A}" type="slidenum">
              <a:rPr lang="hu-HU" smtClean="0"/>
              <a:pPr/>
              <a:t>‹#›</a:t>
            </a:fld>
            <a:endParaRPr lang="hu-H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Tartalom helye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Tartalom helye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Dátum helye 4"/>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E21BEEB-C115-4E56-8F3C-50EBF28C394A}" type="slidenum">
              <a:rPr lang="hu-HU" smtClean="0"/>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extLst/>
          </a:lstStyle>
          <a:p>
            <a:r>
              <a:rPr kumimoji="0" lang="hu-HU" smtClean="0"/>
              <a:t>Mintacím szerkesztése</a:t>
            </a:r>
            <a:endParaRPr kumimoji="0" lang="en-US"/>
          </a:p>
        </p:txBody>
      </p:sp>
      <p:sp>
        <p:nvSpPr>
          <p:cNvPr id="3" name="Szöveg helye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hu-HU" smtClean="0"/>
              <a:t>Mintaszöveg szerkesztése</a:t>
            </a:r>
          </a:p>
        </p:txBody>
      </p:sp>
      <p:sp>
        <p:nvSpPr>
          <p:cNvPr id="4" name="Tartalom helye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5" name="Szöveg helye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hu-HU" smtClean="0"/>
              <a:t>Mintaszöveg szerkesztése</a:t>
            </a:r>
          </a:p>
        </p:txBody>
      </p:sp>
      <p:sp>
        <p:nvSpPr>
          <p:cNvPr id="6" name="Tartalom helye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7" name="Dátum helye 6"/>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E21BEEB-C115-4E56-8F3C-50EBF28C394A}" type="slidenum">
              <a:rPr lang="hu-HU" smtClean="0"/>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extLst/>
          </a:lstStyle>
          <a:p>
            <a:r>
              <a:rPr kumimoji="0" lang="hu-HU" smtClean="0"/>
              <a:t>Mintacím szerkesztése</a:t>
            </a:r>
            <a:endParaRPr kumimoji="0" lang="en-US"/>
          </a:p>
        </p:txBody>
      </p:sp>
      <p:sp>
        <p:nvSpPr>
          <p:cNvPr id="3" name="Dátum helye 2"/>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E21BEEB-C115-4E56-8F3C-50EBF28C394A}" type="slidenum">
              <a:rPr lang="hu-HU" smtClean="0"/>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E21BEEB-C115-4E56-8F3C-50EBF28C394A}" type="slidenum">
              <a:rPr lang="hu-HU" smtClean="0"/>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hu-HU" smtClean="0"/>
              <a:t>Mintacím szerkesztése</a:t>
            </a:r>
            <a:endParaRPr kumimoji="0" lang="en-US"/>
          </a:p>
        </p:txBody>
      </p:sp>
      <p:sp>
        <p:nvSpPr>
          <p:cNvPr id="3" name="Tartalom helye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hu-HU" smtClean="0"/>
              <a:t>Mintaszöveg szerkesztése</a:t>
            </a:r>
          </a:p>
          <a:p>
            <a:pPr lvl="1" eaLnBrk="1" latinLnBrk="0" hangingPunct="1"/>
            <a:r>
              <a:rPr lang="hu-HU" smtClean="0"/>
              <a:t>Második szint</a:t>
            </a:r>
          </a:p>
          <a:p>
            <a:pPr lvl="2" eaLnBrk="1" latinLnBrk="0" hangingPunct="1"/>
            <a:r>
              <a:rPr lang="hu-HU" smtClean="0"/>
              <a:t>Harmadik szint</a:t>
            </a:r>
          </a:p>
          <a:p>
            <a:pPr lvl="3" eaLnBrk="1" latinLnBrk="0" hangingPunct="1"/>
            <a:r>
              <a:rPr lang="hu-HU" smtClean="0"/>
              <a:t>Negyedik szint</a:t>
            </a:r>
          </a:p>
          <a:p>
            <a:pPr lvl="4" eaLnBrk="1" latinLnBrk="0" hangingPunct="1"/>
            <a:r>
              <a:rPr lang="hu-HU" smtClean="0"/>
              <a:t>Ötödik szint</a:t>
            </a:r>
            <a:endParaRPr kumimoji="0" lang="en-US"/>
          </a:p>
        </p:txBody>
      </p:sp>
      <p:sp>
        <p:nvSpPr>
          <p:cNvPr id="4" name="Szöveg helye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hu-HU" smtClean="0"/>
              <a:t>Mintaszöveg szerkesztése</a:t>
            </a:r>
          </a:p>
        </p:txBody>
      </p:sp>
      <p:sp>
        <p:nvSpPr>
          <p:cNvPr id="5" name="Dátum helye 4"/>
          <p:cNvSpPr>
            <a:spLocks noGrp="1"/>
          </p:cNvSpPr>
          <p:nvPr>
            <p:ph type="dt" sz="half" idx="10"/>
          </p:nvPr>
        </p:nvSpPr>
        <p:spPr/>
        <p:txBody>
          <a:bodyPr/>
          <a:lstStyle/>
          <a:p>
            <a:fld id="{AD0AEA98-32A4-4E00-9CE7-8FC0E783C564}" type="datetimeFigureOut">
              <a:rPr lang="hu-HU" smtClean="0"/>
              <a:pPr/>
              <a:t>2011.11.25.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E21BEEB-C115-4E56-8F3C-50EBF28C394A}" type="slidenum">
              <a:rPr lang="hu-HU" smtClean="0"/>
              <a:pPr/>
              <a:t>‹#›</a:t>
            </a:fld>
            <a:endParaRPr lang="hu-HU"/>
          </a:p>
        </p:txBody>
      </p:sp>
      <p:sp>
        <p:nvSpPr>
          <p:cNvPr id="12" name="Téglalap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Téglalap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bg>
      <p:bgRef idx="1001">
        <a:schemeClr val="bg2"/>
      </p:bgRef>
    </p:bg>
    <p:spTree>
      <p:nvGrpSpPr>
        <p:cNvPr id="1" name=""/>
        <p:cNvGrpSpPr/>
        <p:nvPr/>
      </p:nvGrpSpPr>
      <p:grpSpPr>
        <a:xfrm>
          <a:off x="0" y="0"/>
          <a:ext cx="0" cy="0"/>
          <a:chOff x="0" y="0"/>
          <a:chExt cx="0" cy="0"/>
        </a:xfrm>
      </p:grpSpPr>
      <p:sp>
        <p:nvSpPr>
          <p:cNvPr id="2" name="Cím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hu-HU" smtClean="0"/>
              <a:t>Mintacím szerkesztése</a:t>
            </a:r>
            <a:endParaRPr kumimoji="0" lang="en-US"/>
          </a:p>
        </p:txBody>
      </p:sp>
      <p:sp>
        <p:nvSpPr>
          <p:cNvPr id="3" name="Kép helye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hu-HU" smtClean="0"/>
              <a:t>Kép beszúrásához kattintson az ikonra</a:t>
            </a:r>
            <a:endParaRPr kumimoji="0" lang="en-US" dirty="0"/>
          </a:p>
        </p:txBody>
      </p:sp>
      <p:sp>
        <p:nvSpPr>
          <p:cNvPr id="4" name="Szöveg helye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hu-HU" smtClean="0"/>
              <a:t>Mintaszöveg szerkesztése</a:t>
            </a:r>
          </a:p>
        </p:txBody>
      </p:sp>
      <p:sp>
        <p:nvSpPr>
          <p:cNvPr id="5" name="Dátum helye 4"/>
          <p:cNvSpPr>
            <a:spLocks noGrp="1"/>
          </p:cNvSpPr>
          <p:nvPr>
            <p:ph type="dt" sz="half" idx="10"/>
          </p:nvPr>
        </p:nvSpPr>
        <p:spPr>
          <a:xfrm>
            <a:off x="164592" y="1170432"/>
            <a:ext cx="2523744" cy="201168"/>
          </a:xfrm>
        </p:spPr>
        <p:txBody>
          <a:bodyPr/>
          <a:lstStyle/>
          <a:p>
            <a:fld id="{AD0AEA98-32A4-4E00-9CE7-8FC0E783C564}" type="datetimeFigureOut">
              <a:rPr lang="hu-HU" smtClean="0"/>
              <a:pPr/>
              <a:t>2011.11.25.</a:t>
            </a:fld>
            <a:endParaRPr lang="hu-HU"/>
          </a:p>
        </p:txBody>
      </p:sp>
      <p:sp>
        <p:nvSpPr>
          <p:cNvPr id="11" name="Téglalap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Téglalap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Élőláb helye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hu-HU"/>
          </a:p>
        </p:txBody>
      </p:sp>
      <p:sp>
        <p:nvSpPr>
          <p:cNvPr id="7" name="Dia számának helye 6"/>
          <p:cNvSpPr>
            <a:spLocks noGrp="1"/>
          </p:cNvSpPr>
          <p:nvPr>
            <p:ph type="sldNum" sz="quarter" idx="12"/>
          </p:nvPr>
        </p:nvSpPr>
        <p:spPr>
          <a:xfrm>
            <a:off x="8339328" y="1170432"/>
            <a:ext cx="733864" cy="201168"/>
          </a:xfrm>
        </p:spPr>
        <p:txBody>
          <a:bodyPr/>
          <a:lstStyle/>
          <a:p>
            <a:fld id="{DE21BEEB-C115-4E56-8F3C-50EBF28C394A}" type="slidenum">
              <a:rPr lang="hu-HU" smtClean="0"/>
              <a:pPr/>
              <a:t>‹#›</a:t>
            </a:fld>
            <a:endParaRPr lang="hu-H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églalap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Téglalap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Cím helye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hu-HU" smtClean="0"/>
              <a:t>Mintacím szerkesztése</a:t>
            </a:r>
            <a:endParaRPr kumimoji="0" lang="en-US"/>
          </a:p>
        </p:txBody>
      </p:sp>
      <p:sp>
        <p:nvSpPr>
          <p:cNvPr id="3" name="Szöveg helye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hu-HU" smtClean="0"/>
              <a:t>Mintaszöveg szerkesztése</a:t>
            </a:r>
          </a:p>
          <a:p>
            <a:pPr lvl="1" eaLnBrk="1" latinLnBrk="0" hangingPunct="1"/>
            <a:r>
              <a:rPr kumimoji="0" lang="hu-HU" smtClean="0"/>
              <a:t>Második szint</a:t>
            </a:r>
          </a:p>
          <a:p>
            <a:pPr lvl="2" eaLnBrk="1" latinLnBrk="0" hangingPunct="1"/>
            <a:r>
              <a:rPr kumimoji="0" lang="hu-HU" smtClean="0"/>
              <a:t>Harmadik szint</a:t>
            </a:r>
          </a:p>
          <a:p>
            <a:pPr lvl="3" eaLnBrk="1" latinLnBrk="0" hangingPunct="1"/>
            <a:r>
              <a:rPr kumimoji="0" lang="hu-HU" smtClean="0"/>
              <a:t>Negyedik szint</a:t>
            </a:r>
          </a:p>
          <a:p>
            <a:pPr lvl="4" eaLnBrk="1" latinLnBrk="0" hangingPunct="1"/>
            <a:r>
              <a:rPr kumimoji="0" lang="hu-HU" smtClean="0"/>
              <a:t>Ötödik szint</a:t>
            </a:r>
            <a:endParaRPr kumimoji="0" lang="en-US"/>
          </a:p>
        </p:txBody>
      </p:sp>
      <p:sp>
        <p:nvSpPr>
          <p:cNvPr id="4" name="Dátum helye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AD0AEA98-32A4-4E00-9CE7-8FC0E783C564}" type="datetimeFigureOut">
              <a:rPr lang="hu-HU" smtClean="0"/>
              <a:pPr/>
              <a:t>2011.11.25.</a:t>
            </a:fld>
            <a:endParaRPr lang="hu-HU"/>
          </a:p>
        </p:txBody>
      </p:sp>
      <p:sp>
        <p:nvSpPr>
          <p:cNvPr id="5" name="Élőláb helye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hu-HU"/>
          </a:p>
        </p:txBody>
      </p:sp>
      <p:sp>
        <p:nvSpPr>
          <p:cNvPr id="6" name="Dia számának helye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DE21BEEB-C115-4E56-8F3C-50EBF28C394A}" type="slidenum">
              <a:rPr lang="hu-HU" smtClean="0"/>
              <a:pPr/>
              <a:t>‹#›</a:t>
            </a:fld>
            <a:endParaRPr lang="hu-H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20.png"/><Relationship Id="rId7" Type="http://schemas.openxmlformats.org/officeDocument/2006/relationships/image" Target="../media/image18.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smtClean="0"/>
              <a:t>Pozitron Emissziós Tomográfia a </a:t>
            </a:r>
            <a:r>
              <a:rPr lang="hu-HU" dirty="0" err="1" smtClean="0"/>
              <a:t>GPU-n</a:t>
            </a:r>
            <a:endParaRPr lang="hu-HU" dirty="0"/>
          </a:p>
        </p:txBody>
      </p:sp>
      <p:sp>
        <p:nvSpPr>
          <p:cNvPr id="3" name="Alcím 2"/>
          <p:cNvSpPr>
            <a:spLocks noGrp="1"/>
          </p:cNvSpPr>
          <p:nvPr>
            <p:ph type="subTitle" idx="1"/>
          </p:nvPr>
        </p:nvSpPr>
        <p:spPr/>
        <p:txBody>
          <a:bodyPr/>
          <a:lstStyle/>
          <a:p>
            <a:r>
              <a:rPr lang="hu-HU" dirty="0" smtClean="0"/>
              <a:t>Magdics Milán</a:t>
            </a:r>
          </a:p>
          <a:p>
            <a:r>
              <a:rPr lang="hu-HU" dirty="0" smtClean="0"/>
              <a:t>BME-VIK, IIT</a:t>
            </a:r>
            <a:endParaRPr lang="hu-H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35280" cy="1252728"/>
          </a:xfrm>
        </p:spPr>
        <p:txBody>
          <a:bodyPr>
            <a:normAutofit/>
          </a:bodyPr>
          <a:lstStyle/>
          <a:p>
            <a:r>
              <a:rPr lang="hu-HU" dirty="0" smtClean="0"/>
              <a:t>GPU: nem játék!</a:t>
            </a:r>
            <a:endParaRPr lang="hu-HU" dirty="0"/>
          </a:p>
        </p:txBody>
      </p:sp>
      <p:sp>
        <p:nvSpPr>
          <p:cNvPr id="3" name="Tartalom helye 2"/>
          <p:cNvSpPr>
            <a:spLocks noGrp="1"/>
          </p:cNvSpPr>
          <p:nvPr>
            <p:ph idx="1"/>
          </p:nvPr>
        </p:nvSpPr>
        <p:spPr>
          <a:xfrm>
            <a:off x="457200" y="1556792"/>
            <a:ext cx="8291264" cy="5229200"/>
          </a:xfrm>
        </p:spPr>
        <p:txBody>
          <a:bodyPr>
            <a:normAutofit fontScale="92500" lnSpcReduction="10000"/>
          </a:bodyPr>
          <a:lstStyle/>
          <a:p>
            <a:r>
              <a:rPr lang="hu-HU" sz="2000" dirty="0" smtClean="0"/>
              <a:t>Masszívan párhuzamos architektúra</a:t>
            </a:r>
          </a:p>
          <a:p>
            <a:r>
              <a:rPr lang="hu-HU" sz="2000" dirty="0" smtClean="0"/>
              <a:t>Nagy aritmetikai számítási kapacitás és sávszélesség</a:t>
            </a:r>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endParaRPr lang="hu-HU" sz="2000" dirty="0" smtClean="0"/>
          </a:p>
          <a:p>
            <a:r>
              <a:rPr lang="hu-HU" sz="2000" dirty="0" smtClean="0"/>
              <a:t>Az egyre növekvő programozhatóságnak köszönhetően ma már általános célú felhasználása (GPGPU) is rendkívüli módon terjed</a:t>
            </a:r>
          </a:p>
          <a:p>
            <a:r>
              <a:rPr lang="hu-HU" sz="2000" dirty="0" smtClean="0"/>
              <a:t>A teljesítmény kiaknázása nem kizárólag programozói és mérnöki munka: </a:t>
            </a:r>
            <a:r>
              <a:rPr lang="hu-HU" sz="2000" b="1" dirty="0" smtClean="0"/>
              <a:t>gyakran a problémát is újra kell gondolni!</a:t>
            </a:r>
          </a:p>
        </p:txBody>
      </p:sp>
      <p:pic>
        <p:nvPicPr>
          <p:cNvPr id="4" name="Picture 3"/>
          <p:cNvPicPr>
            <a:picLocks noChangeAspect="1" noChangeArrowheads="1"/>
          </p:cNvPicPr>
          <p:nvPr/>
        </p:nvPicPr>
        <p:blipFill>
          <a:blip r:embed="rId3" cstate="print"/>
          <a:srcRect/>
          <a:stretch>
            <a:fillRect/>
          </a:stretch>
        </p:blipFill>
        <p:spPr bwMode="auto">
          <a:xfrm>
            <a:off x="2394298" y="2204864"/>
            <a:ext cx="4049910" cy="32594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Line 39"/>
          <p:cNvSpPr>
            <a:spLocks noChangeShapeType="1"/>
          </p:cNvSpPr>
          <p:nvPr/>
        </p:nvSpPr>
        <p:spPr bwMode="auto">
          <a:xfrm flipV="1">
            <a:off x="7020272" y="2529681"/>
            <a:ext cx="1656184" cy="1152128"/>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49" name="Line 39"/>
          <p:cNvSpPr>
            <a:spLocks noChangeShapeType="1"/>
          </p:cNvSpPr>
          <p:nvPr/>
        </p:nvSpPr>
        <p:spPr bwMode="auto">
          <a:xfrm flipV="1">
            <a:off x="7524328" y="5049961"/>
            <a:ext cx="576064" cy="332557"/>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47" name="Line 39"/>
          <p:cNvSpPr>
            <a:spLocks noChangeShapeType="1"/>
          </p:cNvSpPr>
          <p:nvPr/>
        </p:nvSpPr>
        <p:spPr bwMode="auto">
          <a:xfrm>
            <a:off x="7236296" y="2646213"/>
            <a:ext cx="1296144" cy="675555"/>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pic>
        <p:nvPicPr>
          <p:cNvPr id="5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518" y="2937470"/>
            <a:ext cx="22002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Line 39"/>
          <p:cNvSpPr>
            <a:spLocks noChangeShapeType="1"/>
          </p:cNvSpPr>
          <p:nvPr/>
        </p:nvSpPr>
        <p:spPr bwMode="auto">
          <a:xfrm rot="1800000" flipV="1">
            <a:off x="7188498" y="3000248"/>
            <a:ext cx="1175715" cy="411875"/>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 name="Cím 1"/>
          <p:cNvSpPr>
            <a:spLocks noGrp="1"/>
          </p:cNvSpPr>
          <p:nvPr>
            <p:ph type="title"/>
          </p:nvPr>
        </p:nvSpPr>
        <p:spPr/>
        <p:txBody>
          <a:bodyPr>
            <a:normAutofit/>
          </a:bodyPr>
          <a:lstStyle/>
          <a:p>
            <a:r>
              <a:rPr lang="hu-HU" dirty="0" smtClean="0"/>
              <a:t>A speciális céleszköz buktatói</a:t>
            </a:r>
            <a:endParaRPr lang="hu-HU" dirty="0"/>
          </a:p>
        </p:txBody>
      </p:sp>
      <p:sp>
        <p:nvSpPr>
          <p:cNvPr id="57" name="Oval 6"/>
          <p:cNvSpPr>
            <a:spLocks noChangeArrowheads="1"/>
          </p:cNvSpPr>
          <p:nvPr/>
        </p:nvSpPr>
        <p:spPr bwMode="auto">
          <a:xfrm rot="1835598">
            <a:off x="6169893" y="3372445"/>
            <a:ext cx="927100" cy="571500"/>
          </a:xfrm>
          <a:prstGeom prst="ellipse">
            <a:avLst/>
          </a:prstGeom>
          <a:solidFill>
            <a:srgbClr val="00FF00"/>
          </a:solidFill>
          <a:ln w="12700">
            <a:solidFill>
              <a:schemeClr val="bg2"/>
            </a:solidFill>
            <a:round/>
            <a:headEnd/>
            <a:tailEnd/>
          </a:ln>
        </p:spPr>
        <p:txBody>
          <a:bodyPr wrap="none" anchor="ctr"/>
          <a:lstStyle/>
          <a:p>
            <a:endParaRPr lang="hu-HU"/>
          </a:p>
        </p:txBody>
      </p:sp>
      <p:sp>
        <p:nvSpPr>
          <p:cNvPr id="71" name="Line 10"/>
          <p:cNvSpPr>
            <a:spLocks noChangeShapeType="1"/>
          </p:cNvSpPr>
          <p:nvPr/>
        </p:nvSpPr>
        <p:spPr bwMode="auto">
          <a:xfrm>
            <a:off x="8137401" y="3067645"/>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2" name="Line 11"/>
          <p:cNvSpPr>
            <a:spLocks noChangeShapeType="1"/>
          </p:cNvSpPr>
          <p:nvPr/>
        </p:nvSpPr>
        <p:spPr bwMode="auto">
          <a:xfrm>
            <a:off x="8312026" y="2778720"/>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3" name="Line 12"/>
          <p:cNvSpPr>
            <a:spLocks noChangeShapeType="1"/>
          </p:cNvSpPr>
          <p:nvPr/>
        </p:nvSpPr>
        <p:spPr bwMode="auto">
          <a:xfrm>
            <a:off x="8521576" y="2454870"/>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4" name="Line 13"/>
          <p:cNvSpPr>
            <a:spLocks noChangeShapeType="1"/>
          </p:cNvSpPr>
          <p:nvPr/>
        </p:nvSpPr>
        <p:spPr bwMode="auto">
          <a:xfrm>
            <a:off x="8694613" y="216753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5" name="Line 14"/>
          <p:cNvSpPr>
            <a:spLocks noChangeShapeType="1"/>
          </p:cNvSpPr>
          <p:nvPr/>
        </p:nvSpPr>
        <p:spPr bwMode="auto">
          <a:xfrm>
            <a:off x="8867651" y="187860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2" name="Line 15"/>
          <p:cNvSpPr>
            <a:spLocks noChangeShapeType="1"/>
          </p:cNvSpPr>
          <p:nvPr/>
        </p:nvSpPr>
        <p:spPr bwMode="auto">
          <a:xfrm flipH="1">
            <a:off x="7964363" y="2146895"/>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3" name="Line 16"/>
          <p:cNvSpPr>
            <a:spLocks noChangeShapeType="1"/>
          </p:cNvSpPr>
          <p:nvPr/>
        </p:nvSpPr>
        <p:spPr bwMode="auto">
          <a:xfrm flipH="1">
            <a:off x="7964363" y="2548533"/>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4" name="Line 17"/>
          <p:cNvSpPr>
            <a:spLocks noChangeShapeType="1"/>
          </p:cNvSpPr>
          <p:nvPr/>
        </p:nvSpPr>
        <p:spPr bwMode="auto">
          <a:xfrm flipH="1">
            <a:off x="7964363" y="2950170"/>
            <a:ext cx="984250" cy="161131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5" name="Line 18"/>
          <p:cNvSpPr>
            <a:spLocks noChangeShapeType="1"/>
          </p:cNvSpPr>
          <p:nvPr/>
        </p:nvSpPr>
        <p:spPr bwMode="auto">
          <a:xfrm flipH="1">
            <a:off x="7964363" y="3351808"/>
            <a:ext cx="984250" cy="16113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6" name="Line 19"/>
          <p:cNvSpPr>
            <a:spLocks noChangeShapeType="1"/>
          </p:cNvSpPr>
          <p:nvPr/>
        </p:nvSpPr>
        <p:spPr bwMode="auto">
          <a:xfrm flipH="1">
            <a:off x="7964363" y="3755033"/>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7" name="Line 20"/>
          <p:cNvSpPr>
            <a:spLocks noChangeShapeType="1"/>
          </p:cNvSpPr>
          <p:nvPr/>
        </p:nvSpPr>
        <p:spPr bwMode="auto">
          <a:xfrm flipH="1">
            <a:off x="7964363" y="4156670"/>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8" name="Freeform 32"/>
          <p:cNvSpPr>
            <a:spLocks/>
          </p:cNvSpPr>
          <p:nvPr/>
        </p:nvSpPr>
        <p:spPr bwMode="auto">
          <a:xfrm>
            <a:off x="7964363" y="1700808"/>
            <a:ext cx="1000125" cy="4414837"/>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52940"/>
            </a:srgbClr>
          </a:solidFill>
          <a:ln w="9525">
            <a:solidFill>
              <a:schemeClr val="tx1"/>
            </a:solidFill>
            <a:round/>
            <a:headEnd/>
            <a:tailEnd/>
          </a:ln>
        </p:spPr>
        <p:txBody>
          <a:bodyPr/>
          <a:lstStyle/>
          <a:p>
            <a:endParaRPr lang="hu-HU"/>
          </a:p>
        </p:txBody>
      </p:sp>
      <p:sp>
        <p:nvSpPr>
          <p:cNvPr id="101" name="AutoShape 43"/>
          <p:cNvSpPr>
            <a:spLocks noChangeArrowheads="1"/>
          </p:cNvSpPr>
          <p:nvPr/>
        </p:nvSpPr>
        <p:spPr bwMode="auto">
          <a:xfrm>
            <a:off x="8316416" y="3105745"/>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02" name="Freeform 8"/>
          <p:cNvSpPr>
            <a:spLocks/>
          </p:cNvSpPr>
          <p:nvPr/>
        </p:nvSpPr>
        <p:spPr bwMode="auto">
          <a:xfrm>
            <a:off x="4415706" y="1711920"/>
            <a:ext cx="1000125" cy="4414838"/>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61176"/>
            </a:srgbClr>
          </a:solidFill>
          <a:ln w="9525">
            <a:solidFill>
              <a:schemeClr val="tx1"/>
            </a:solidFill>
            <a:round/>
            <a:headEnd/>
            <a:tailEnd/>
          </a:ln>
        </p:spPr>
        <p:txBody>
          <a:bodyPr/>
          <a:lstStyle/>
          <a:p>
            <a:endParaRPr lang="hu-HU"/>
          </a:p>
        </p:txBody>
      </p:sp>
      <p:sp>
        <p:nvSpPr>
          <p:cNvPr id="103" name="Line 21"/>
          <p:cNvSpPr>
            <a:spLocks noChangeShapeType="1"/>
          </p:cNvSpPr>
          <p:nvPr/>
        </p:nvSpPr>
        <p:spPr bwMode="auto">
          <a:xfrm>
            <a:off x="4588743" y="307875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4" name="Line 22"/>
          <p:cNvSpPr>
            <a:spLocks noChangeShapeType="1"/>
          </p:cNvSpPr>
          <p:nvPr/>
        </p:nvSpPr>
        <p:spPr bwMode="auto">
          <a:xfrm>
            <a:off x="4761781" y="278983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5" name="Line 23"/>
          <p:cNvSpPr>
            <a:spLocks noChangeShapeType="1"/>
          </p:cNvSpPr>
          <p:nvPr/>
        </p:nvSpPr>
        <p:spPr bwMode="auto">
          <a:xfrm>
            <a:off x="4936406" y="2502495"/>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6" name="Line 24"/>
          <p:cNvSpPr>
            <a:spLocks noChangeShapeType="1"/>
          </p:cNvSpPr>
          <p:nvPr/>
        </p:nvSpPr>
        <p:spPr bwMode="auto">
          <a:xfrm>
            <a:off x="5109443" y="221515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7" name="Line 25"/>
          <p:cNvSpPr>
            <a:spLocks noChangeShapeType="1"/>
          </p:cNvSpPr>
          <p:nvPr/>
        </p:nvSpPr>
        <p:spPr bwMode="auto">
          <a:xfrm>
            <a:off x="5282481" y="192623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8" name="Line 26"/>
          <p:cNvSpPr>
            <a:spLocks noChangeShapeType="1"/>
          </p:cNvSpPr>
          <p:nvPr/>
        </p:nvSpPr>
        <p:spPr bwMode="auto">
          <a:xfrm flipH="1">
            <a:off x="4415706" y="2158008"/>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9" name="Line 27"/>
          <p:cNvSpPr>
            <a:spLocks noChangeShapeType="1"/>
          </p:cNvSpPr>
          <p:nvPr/>
        </p:nvSpPr>
        <p:spPr bwMode="auto">
          <a:xfrm flipH="1">
            <a:off x="4415706" y="2559645"/>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0" name="Line 28"/>
          <p:cNvSpPr>
            <a:spLocks noChangeShapeType="1"/>
          </p:cNvSpPr>
          <p:nvPr/>
        </p:nvSpPr>
        <p:spPr bwMode="auto">
          <a:xfrm flipH="1">
            <a:off x="4415706" y="2961283"/>
            <a:ext cx="984250" cy="16113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1" name="Line 29"/>
          <p:cNvSpPr>
            <a:spLocks noChangeShapeType="1"/>
          </p:cNvSpPr>
          <p:nvPr/>
        </p:nvSpPr>
        <p:spPr bwMode="auto">
          <a:xfrm flipH="1">
            <a:off x="4415706" y="3362920"/>
            <a:ext cx="984250" cy="161131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2" name="Line 30"/>
          <p:cNvSpPr>
            <a:spLocks noChangeShapeType="1"/>
          </p:cNvSpPr>
          <p:nvPr/>
        </p:nvSpPr>
        <p:spPr bwMode="auto">
          <a:xfrm flipH="1">
            <a:off x="4415706" y="3766145"/>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3" name="Line 31"/>
          <p:cNvSpPr>
            <a:spLocks noChangeShapeType="1"/>
          </p:cNvSpPr>
          <p:nvPr/>
        </p:nvSpPr>
        <p:spPr bwMode="auto">
          <a:xfrm flipH="1">
            <a:off x="4415706" y="4167783"/>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6" name="Oval 34"/>
          <p:cNvSpPr>
            <a:spLocks noChangeArrowheads="1"/>
          </p:cNvSpPr>
          <p:nvPr/>
        </p:nvSpPr>
        <p:spPr bwMode="auto">
          <a:xfrm>
            <a:off x="6854106" y="3824883"/>
            <a:ext cx="174625" cy="217487"/>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117" name="Oval 34"/>
          <p:cNvSpPr>
            <a:spLocks noChangeArrowheads="1"/>
          </p:cNvSpPr>
          <p:nvPr/>
        </p:nvSpPr>
        <p:spPr bwMode="auto">
          <a:xfrm>
            <a:off x="6349281" y="3321645"/>
            <a:ext cx="174625" cy="21748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118" name="Oval 34"/>
          <p:cNvSpPr>
            <a:spLocks noChangeArrowheads="1"/>
          </p:cNvSpPr>
          <p:nvPr/>
        </p:nvSpPr>
        <p:spPr bwMode="auto">
          <a:xfrm>
            <a:off x="6422306" y="3716933"/>
            <a:ext cx="174625" cy="217487"/>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119" name="Line 39"/>
          <p:cNvSpPr>
            <a:spLocks noChangeShapeType="1"/>
          </p:cNvSpPr>
          <p:nvPr/>
        </p:nvSpPr>
        <p:spPr bwMode="auto">
          <a:xfrm flipH="1">
            <a:off x="5820363" y="3861395"/>
            <a:ext cx="632105" cy="900534"/>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0" name="Line 39"/>
          <p:cNvSpPr>
            <a:spLocks noChangeShapeType="1"/>
          </p:cNvSpPr>
          <p:nvPr/>
        </p:nvSpPr>
        <p:spPr bwMode="auto">
          <a:xfrm flipV="1">
            <a:off x="6523906" y="2679468"/>
            <a:ext cx="712390" cy="1110490"/>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1" name="Line 39"/>
          <p:cNvSpPr>
            <a:spLocks noChangeShapeType="1"/>
          </p:cNvSpPr>
          <p:nvPr/>
        </p:nvSpPr>
        <p:spPr bwMode="auto">
          <a:xfrm flipH="1" flipV="1">
            <a:off x="5236947" y="2817713"/>
            <a:ext cx="1683833" cy="1080195"/>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2" name="Line 39"/>
          <p:cNvSpPr>
            <a:spLocks noChangeShapeType="1"/>
          </p:cNvSpPr>
          <p:nvPr/>
        </p:nvSpPr>
        <p:spPr bwMode="auto">
          <a:xfrm>
            <a:off x="7020272" y="3967411"/>
            <a:ext cx="576064" cy="345638"/>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3" name="Line 39"/>
          <p:cNvSpPr>
            <a:spLocks noChangeShapeType="1"/>
          </p:cNvSpPr>
          <p:nvPr/>
        </p:nvSpPr>
        <p:spPr bwMode="auto">
          <a:xfrm rot="1800000" flipH="1">
            <a:off x="5725879" y="3281812"/>
            <a:ext cx="517739" cy="721798"/>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4" name="Line 39"/>
          <p:cNvSpPr>
            <a:spLocks noChangeShapeType="1"/>
          </p:cNvSpPr>
          <p:nvPr/>
        </p:nvSpPr>
        <p:spPr bwMode="auto">
          <a:xfrm rot="1800000" flipV="1">
            <a:off x="6620743" y="2918420"/>
            <a:ext cx="431800" cy="647700"/>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6" name="AutoShape 44"/>
          <p:cNvSpPr>
            <a:spLocks noChangeArrowheads="1"/>
          </p:cNvSpPr>
          <p:nvPr/>
        </p:nvSpPr>
        <p:spPr bwMode="auto">
          <a:xfrm>
            <a:off x="4644256" y="3105745"/>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28" name="Line 39"/>
          <p:cNvSpPr>
            <a:spLocks noChangeShapeType="1"/>
          </p:cNvSpPr>
          <p:nvPr/>
        </p:nvSpPr>
        <p:spPr bwMode="auto">
          <a:xfrm rot="1800000" flipH="1" flipV="1">
            <a:off x="4934638" y="3494783"/>
            <a:ext cx="714882" cy="86080"/>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31" name="Szabadkézi sokszög 130"/>
          <p:cNvSpPr/>
          <p:nvPr/>
        </p:nvSpPr>
        <p:spPr>
          <a:xfrm>
            <a:off x="475536" y="1985690"/>
            <a:ext cx="640080" cy="1688951"/>
          </a:xfrm>
          <a:custGeom>
            <a:avLst/>
            <a:gdLst>
              <a:gd name="connsiteX0" fmla="*/ 0 w 640080"/>
              <a:gd name="connsiteY0" fmla="*/ 0 h 1688951"/>
              <a:gd name="connsiteX1" fmla="*/ 634701 w 640080"/>
              <a:gd name="connsiteY1" fmla="*/ 225911 h 1688951"/>
              <a:gd name="connsiteX2" fmla="*/ 32273 w 640080"/>
              <a:gd name="connsiteY2" fmla="*/ 430306 h 1688951"/>
              <a:gd name="connsiteX3" fmla="*/ 580913 w 640080"/>
              <a:gd name="connsiteY3" fmla="*/ 634702 h 1688951"/>
              <a:gd name="connsiteX4" fmla="*/ 43031 w 640080"/>
              <a:gd name="connsiteY4" fmla="*/ 849854 h 1688951"/>
              <a:gd name="connsiteX5" fmla="*/ 559398 w 640080"/>
              <a:gd name="connsiteY5" fmla="*/ 1032734 h 1688951"/>
              <a:gd name="connsiteX6" fmla="*/ 75304 w 640080"/>
              <a:gd name="connsiteY6" fmla="*/ 1247887 h 1688951"/>
              <a:gd name="connsiteX7" fmla="*/ 570156 w 640080"/>
              <a:gd name="connsiteY7" fmla="*/ 1473798 h 1688951"/>
              <a:gd name="connsiteX8" fmla="*/ 96819 w 640080"/>
              <a:gd name="connsiteY8" fmla="*/ 1688951 h 16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0" h="1688951">
                <a:moveTo>
                  <a:pt x="0" y="0"/>
                </a:moveTo>
                <a:cubicBezTo>
                  <a:pt x="314661" y="77096"/>
                  <a:pt x="629322" y="154193"/>
                  <a:pt x="634701" y="225911"/>
                </a:cubicBezTo>
                <a:cubicBezTo>
                  <a:pt x="640080" y="297629"/>
                  <a:pt x="41238" y="362174"/>
                  <a:pt x="32273" y="430306"/>
                </a:cubicBezTo>
                <a:cubicBezTo>
                  <a:pt x="23308" y="498438"/>
                  <a:pt x="579120" y="564777"/>
                  <a:pt x="580913" y="634702"/>
                </a:cubicBezTo>
                <a:cubicBezTo>
                  <a:pt x="582706" y="704627"/>
                  <a:pt x="46617" y="783515"/>
                  <a:pt x="43031" y="849854"/>
                </a:cubicBezTo>
                <a:cubicBezTo>
                  <a:pt x="39445" y="916193"/>
                  <a:pt x="554019" y="966395"/>
                  <a:pt x="559398" y="1032734"/>
                </a:cubicBezTo>
                <a:cubicBezTo>
                  <a:pt x="564777" y="1099073"/>
                  <a:pt x="73511" y="1174376"/>
                  <a:pt x="75304" y="1247887"/>
                </a:cubicBezTo>
                <a:cubicBezTo>
                  <a:pt x="77097" y="1321398"/>
                  <a:pt x="566570" y="1400287"/>
                  <a:pt x="570156" y="1473798"/>
                </a:cubicBezTo>
                <a:cubicBezTo>
                  <a:pt x="573742" y="1547309"/>
                  <a:pt x="181087" y="1647713"/>
                  <a:pt x="96819" y="1688951"/>
                </a:cubicBez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32" name="Szövegdoboz 131"/>
          <p:cNvSpPr txBox="1"/>
          <p:nvPr/>
        </p:nvSpPr>
        <p:spPr>
          <a:xfrm>
            <a:off x="35496" y="1484784"/>
            <a:ext cx="1368152" cy="461665"/>
          </a:xfrm>
          <a:prstGeom prst="rect">
            <a:avLst/>
          </a:prstGeom>
          <a:noFill/>
        </p:spPr>
        <p:txBody>
          <a:bodyPr wrap="square" rtlCol="0">
            <a:spAutoFit/>
          </a:bodyPr>
          <a:lstStyle/>
          <a:p>
            <a:pPr algn="ctr"/>
            <a:r>
              <a:rPr lang="hu-HU" sz="2400" dirty="0" err="1" smtClean="0"/>
              <a:t>Thread</a:t>
            </a:r>
            <a:endParaRPr lang="hu-HU" sz="2400" dirty="0"/>
          </a:p>
        </p:txBody>
      </p:sp>
      <p:graphicFrame>
        <p:nvGraphicFramePr>
          <p:cNvPr id="133" name="Táblázat 132"/>
          <p:cNvGraphicFramePr>
            <a:graphicFrameLocks noGrp="1"/>
          </p:cNvGraphicFramePr>
          <p:nvPr/>
        </p:nvGraphicFramePr>
        <p:xfrm>
          <a:off x="323532" y="4437112"/>
          <a:ext cx="2736300" cy="2194560"/>
        </p:xfrm>
        <a:graphic>
          <a:graphicData uri="http://schemas.openxmlformats.org/drawingml/2006/table">
            <a:tbl>
              <a:tblPr firstRow="1" bandRow="1">
                <a:tableStyleId>{16D9F66E-5EB9-4882-86FB-DCBF35E3C3E4}</a:tableStyleId>
              </a:tblPr>
              <a:tblGrid>
                <a:gridCol w="273630"/>
                <a:gridCol w="273630"/>
                <a:gridCol w="273630"/>
                <a:gridCol w="273630"/>
                <a:gridCol w="273630"/>
                <a:gridCol w="273630"/>
                <a:gridCol w="273630"/>
                <a:gridCol w="273630"/>
                <a:gridCol w="273630"/>
                <a:gridCol w="273630"/>
              </a:tblGrid>
              <a:tr h="252170">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r>
              <a:tr h="252170">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r>
              <a:tr h="252170">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r>
              <a:tr h="252170">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r>
              <a:tr h="252170">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r>
              <a:tr h="252170">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c>
                  <a:txBody>
                    <a:bodyPr/>
                    <a:lstStyle/>
                    <a:p>
                      <a:endParaRPr lang="hu-HU" dirty="0"/>
                    </a:p>
                  </a:txBody>
                  <a:tcPr>
                    <a:solidFill>
                      <a:schemeClr val="accent6">
                        <a:lumMod val="40000"/>
                        <a:lumOff val="60000"/>
                      </a:schemeClr>
                    </a:solidFill>
                  </a:tcPr>
                </a:tc>
              </a:tr>
            </a:tbl>
          </a:graphicData>
        </a:graphic>
      </p:graphicFrame>
      <p:sp>
        <p:nvSpPr>
          <p:cNvPr id="134" name="Szövegdoboz 133"/>
          <p:cNvSpPr txBox="1"/>
          <p:nvPr/>
        </p:nvSpPr>
        <p:spPr>
          <a:xfrm>
            <a:off x="115888" y="3903439"/>
            <a:ext cx="2016224" cy="461665"/>
          </a:xfrm>
          <a:prstGeom prst="rect">
            <a:avLst/>
          </a:prstGeom>
          <a:noFill/>
        </p:spPr>
        <p:txBody>
          <a:bodyPr wrap="square" rtlCol="0">
            <a:spAutoFit/>
          </a:bodyPr>
          <a:lstStyle/>
          <a:p>
            <a:pPr algn="ctr"/>
            <a:r>
              <a:rPr lang="hu-HU" sz="2400" dirty="0" smtClean="0"/>
              <a:t>GPU memória</a:t>
            </a:r>
            <a:endParaRPr lang="hu-HU" sz="2400" dirty="0"/>
          </a:p>
        </p:txBody>
      </p:sp>
      <p:sp>
        <p:nvSpPr>
          <p:cNvPr id="135" name="Line 52"/>
          <p:cNvSpPr>
            <a:spLocks noChangeShapeType="1"/>
          </p:cNvSpPr>
          <p:nvPr/>
        </p:nvSpPr>
        <p:spPr bwMode="auto">
          <a:xfrm flipH="1">
            <a:off x="755575" y="3717032"/>
            <a:ext cx="54866" cy="1656184"/>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36" name="Szabadkézi sokszög 135"/>
          <p:cNvSpPr/>
          <p:nvPr/>
        </p:nvSpPr>
        <p:spPr>
          <a:xfrm>
            <a:off x="1483648" y="1985690"/>
            <a:ext cx="640080" cy="1688951"/>
          </a:xfrm>
          <a:custGeom>
            <a:avLst/>
            <a:gdLst>
              <a:gd name="connsiteX0" fmla="*/ 0 w 640080"/>
              <a:gd name="connsiteY0" fmla="*/ 0 h 1688951"/>
              <a:gd name="connsiteX1" fmla="*/ 634701 w 640080"/>
              <a:gd name="connsiteY1" fmla="*/ 225911 h 1688951"/>
              <a:gd name="connsiteX2" fmla="*/ 32273 w 640080"/>
              <a:gd name="connsiteY2" fmla="*/ 430306 h 1688951"/>
              <a:gd name="connsiteX3" fmla="*/ 580913 w 640080"/>
              <a:gd name="connsiteY3" fmla="*/ 634702 h 1688951"/>
              <a:gd name="connsiteX4" fmla="*/ 43031 w 640080"/>
              <a:gd name="connsiteY4" fmla="*/ 849854 h 1688951"/>
              <a:gd name="connsiteX5" fmla="*/ 559398 w 640080"/>
              <a:gd name="connsiteY5" fmla="*/ 1032734 h 1688951"/>
              <a:gd name="connsiteX6" fmla="*/ 75304 w 640080"/>
              <a:gd name="connsiteY6" fmla="*/ 1247887 h 1688951"/>
              <a:gd name="connsiteX7" fmla="*/ 570156 w 640080"/>
              <a:gd name="connsiteY7" fmla="*/ 1473798 h 1688951"/>
              <a:gd name="connsiteX8" fmla="*/ 96819 w 640080"/>
              <a:gd name="connsiteY8" fmla="*/ 1688951 h 16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0" h="1688951">
                <a:moveTo>
                  <a:pt x="0" y="0"/>
                </a:moveTo>
                <a:cubicBezTo>
                  <a:pt x="314661" y="77096"/>
                  <a:pt x="629322" y="154193"/>
                  <a:pt x="634701" y="225911"/>
                </a:cubicBezTo>
                <a:cubicBezTo>
                  <a:pt x="640080" y="297629"/>
                  <a:pt x="41238" y="362174"/>
                  <a:pt x="32273" y="430306"/>
                </a:cubicBezTo>
                <a:cubicBezTo>
                  <a:pt x="23308" y="498438"/>
                  <a:pt x="579120" y="564777"/>
                  <a:pt x="580913" y="634702"/>
                </a:cubicBezTo>
                <a:cubicBezTo>
                  <a:pt x="582706" y="704627"/>
                  <a:pt x="46617" y="783515"/>
                  <a:pt x="43031" y="849854"/>
                </a:cubicBezTo>
                <a:cubicBezTo>
                  <a:pt x="39445" y="916193"/>
                  <a:pt x="554019" y="966395"/>
                  <a:pt x="559398" y="1032734"/>
                </a:cubicBezTo>
                <a:cubicBezTo>
                  <a:pt x="564777" y="1099073"/>
                  <a:pt x="73511" y="1174376"/>
                  <a:pt x="75304" y="1247887"/>
                </a:cubicBezTo>
                <a:cubicBezTo>
                  <a:pt x="77097" y="1321398"/>
                  <a:pt x="566570" y="1400287"/>
                  <a:pt x="570156" y="1473798"/>
                </a:cubicBezTo>
                <a:cubicBezTo>
                  <a:pt x="573742" y="1547309"/>
                  <a:pt x="181087" y="1647713"/>
                  <a:pt x="96819" y="1688951"/>
                </a:cubicBez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37" name="Szövegdoboz 136"/>
          <p:cNvSpPr txBox="1"/>
          <p:nvPr/>
        </p:nvSpPr>
        <p:spPr>
          <a:xfrm>
            <a:off x="1043608" y="1484784"/>
            <a:ext cx="1368152" cy="461665"/>
          </a:xfrm>
          <a:prstGeom prst="rect">
            <a:avLst/>
          </a:prstGeom>
          <a:noFill/>
        </p:spPr>
        <p:txBody>
          <a:bodyPr wrap="square" rtlCol="0">
            <a:spAutoFit/>
          </a:bodyPr>
          <a:lstStyle/>
          <a:p>
            <a:pPr algn="ctr"/>
            <a:r>
              <a:rPr lang="hu-HU" sz="2400" dirty="0" err="1" smtClean="0"/>
              <a:t>Thread</a:t>
            </a:r>
            <a:endParaRPr lang="hu-HU" sz="2400" dirty="0"/>
          </a:p>
        </p:txBody>
      </p:sp>
      <p:sp>
        <p:nvSpPr>
          <p:cNvPr id="138" name="Szabadkézi sokszög 137"/>
          <p:cNvSpPr/>
          <p:nvPr/>
        </p:nvSpPr>
        <p:spPr>
          <a:xfrm>
            <a:off x="2491760" y="1985690"/>
            <a:ext cx="640080" cy="1688951"/>
          </a:xfrm>
          <a:custGeom>
            <a:avLst/>
            <a:gdLst>
              <a:gd name="connsiteX0" fmla="*/ 0 w 640080"/>
              <a:gd name="connsiteY0" fmla="*/ 0 h 1688951"/>
              <a:gd name="connsiteX1" fmla="*/ 634701 w 640080"/>
              <a:gd name="connsiteY1" fmla="*/ 225911 h 1688951"/>
              <a:gd name="connsiteX2" fmla="*/ 32273 w 640080"/>
              <a:gd name="connsiteY2" fmla="*/ 430306 h 1688951"/>
              <a:gd name="connsiteX3" fmla="*/ 580913 w 640080"/>
              <a:gd name="connsiteY3" fmla="*/ 634702 h 1688951"/>
              <a:gd name="connsiteX4" fmla="*/ 43031 w 640080"/>
              <a:gd name="connsiteY4" fmla="*/ 849854 h 1688951"/>
              <a:gd name="connsiteX5" fmla="*/ 559398 w 640080"/>
              <a:gd name="connsiteY5" fmla="*/ 1032734 h 1688951"/>
              <a:gd name="connsiteX6" fmla="*/ 75304 w 640080"/>
              <a:gd name="connsiteY6" fmla="*/ 1247887 h 1688951"/>
              <a:gd name="connsiteX7" fmla="*/ 570156 w 640080"/>
              <a:gd name="connsiteY7" fmla="*/ 1473798 h 1688951"/>
              <a:gd name="connsiteX8" fmla="*/ 96819 w 640080"/>
              <a:gd name="connsiteY8" fmla="*/ 1688951 h 16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0" h="1688951">
                <a:moveTo>
                  <a:pt x="0" y="0"/>
                </a:moveTo>
                <a:cubicBezTo>
                  <a:pt x="314661" y="77096"/>
                  <a:pt x="629322" y="154193"/>
                  <a:pt x="634701" y="225911"/>
                </a:cubicBezTo>
                <a:cubicBezTo>
                  <a:pt x="640080" y="297629"/>
                  <a:pt x="41238" y="362174"/>
                  <a:pt x="32273" y="430306"/>
                </a:cubicBezTo>
                <a:cubicBezTo>
                  <a:pt x="23308" y="498438"/>
                  <a:pt x="579120" y="564777"/>
                  <a:pt x="580913" y="634702"/>
                </a:cubicBezTo>
                <a:cubicBezTo>
                  <a:pt x="582706" y="704627"/>
                  <a:pt x="46617" y="783515"/>
                  <a:pt x="43031" y="849854"/>
                </a:cubicBezTo>
                <a:cubicBezTo>
                  <a:pt x="39445" y="916193"/>
                  <a:pt x="554019" y="966395"/>
                  <a:pt x="559398" y="1032734"/>
                </a:cubicBezTo>
                <a:cubicBezTo>
                  <a:pt x="564777" y="1099073"/>
                  <a:pt x="73511" y="1174376"/>
                  <a:pt x="75304" y="1247887"/>
                </a:cubicBezTo>
                <a:cubicBezTo>
                  <a:pt x="77097" y="1321398"/>
                  <a:pt x="566570" y="1400287"/>
                  <a:pt x="570156" y="1473798"/>
                </a:cubicBezTo>
                <a:cubicBezTo>
                  <a:pt x="573742" y="1547309"/>
                  <a:pt x="181087" y="1647713"/>
                  <a:pt x="96819" y="1688951"/>
                </a:cubicBez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39" name="Szövegdoboz 138"/>
          <p:cNvSpPr txBox="1"/>
          <p:nvPr/>
        </p:nvSpPr>
        <p:spPr>
          <a:xfrm>
            <a:off x="2051720" y="1484784"/>
            <a:ext cx="1368152" cy="461665"/>
          </a:xfrm>
          <a:prstGeom prst="rect">
            <a:avLst/>
          </a:prstGeom>
          <a:noFill/>
        </p:spPr>
        <p:txBody>
          <a:bodyPr wrap="square" rtlCol="0">
            <a:spAutoFit/>
          </a:bodyPr>
          <a:lstStyle/>
          <a:p>
            <a:pPr algn="ctr"/>
            <a:r>
              <a:rPr lang="hu-HU" sz="2400" dirty="0" err="1" smtClean="0"/>
              <a:t>Thread</a:t>
            </a:r>
            <a:endParaRPr lang="hu-HU" sz="2400" dirty="0"/>
          </a:p>
        </p:txBody>
      </p:sp>
      <p:sp>
        <p:nvSpPr>
          <p:cNvPr id="140" name="Line 52"/>
          <p:cNvSpPr>
            <a:spLocks noChangeShapeType="1"/>
          </p:cNvSpPr>
          <p:nvPr/>
        </p:nvSpPr>
        <p:spPr bwMode="auto">
          <a:xfrm>
            <a:off x="1835696" y="3717032"/>
            <a:ext cx="792088" cy="2736304"/>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41" name="Line 52"/>
          <p:cNvSpPr>
            <a:spLocks noChangeShapeType="1"/>
          </p:cNvSpPr>
          <p:nvPr/>
        </p:nvSpPr>
        <p:spPr bwMode="auto">
          <a:xfrm flipH="1">
            <a:off x="1043608" y="3789040"/>
            <a:ext cx="1872208" cy="2592288"/>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42" name="Szabadkézi sokszög 141"/>
          <p:cNvSpPr/>
          <p:nvPr/>
        </p:nvSpPr>
        <p:spPr>
          <a:xfrm>
            <a:off x="3499872" y="1985690"/>
            <a:ext cx="640080" cy="1688951"/>
          </a:xfrm>
          <a:custGeom>
            <a:avLst/>
            <a:gdLst>
              <a:gd name="connsiteX0" fmla="*/ 0 w 640080"/>
              <a:gd name="connsiteY0" fmla="*/ 0 h 1688951"/>
              <a:gd name="connsiteX1" fmla="*/ 634701 w 640080"/>
              <a:gd name="connsiteY1" fmla="*/ 225911 h 1688951"/>
              <a:gd name="connsiteX2" fmla="*/ 32273 w 640080"/>
              <a:gd name="connsiteY2" fmla="*/ 430306 h 1688951"/>
              <a:gd name="connsiteX3" fmla="*/ 580913 w 640080"/>
              <a:gd name="connsiteY3" fmla="*/ 634702 h 1688951"/>
              <a:gd name="connsiteX4" fmla="*/ 43031 w 640080"/>
              <a:gd name="connsiteY4" fmla="*/ 849854 h 1688951"/>
              <a:gd name="connsiteX5" fmla="*/ 559398 w 640080"/>
              <a:gd name="connsiteY5" fmla="*/ 1032734 h 1688951"/>
              <a:gd name="connsiteX6" fmla="*/ 75304 w 640080"/>
              <a:gd name="connsiteY6" fmla="*/ 1247887 h 1688951"/>
              <a:gd name="connsiteX7" fmla="*/ 570156 w 640080"/>
              <a:gd name="connsiteY7" fmla="*/ 1473798 h 1688951"/>
              <a:gd name="connsiteX8" fmla="*/ 96819 w 640080"/>
              <a:gd name="connsiteY8" fmla="*/ 1688951 h 168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80" h="1688951">
                <a:moveTo>
                  <a:pt x="0" y="0"/>
                </a:moveTo>
                <a:cubicBezTo>
                  <a:pt x="314661" y="77096"/>
                  <a:pt x="629322" y="154193"/>
                  <a:pt x="634701" y="225911"/>
                </a:cubicBezTo>
                <a:cubicBezTo>
                  <a:pt x="640080" y="297629"/>
                  <a:pt x="41238" y="362174"/>
                  <a:pt x="32273" y="430306"/>
                </a:cubicBezTo>
                <a:cubicBezTo>
                  <a:pt x="23308" y="498438"/>
                  <a:pt x="579120" y="564777"/>
                  <a:pt x="580913" y="634702"/>
                </a:cubicBezTo>
                <a:cubicBezTo>
                  <a:pt x="582706" y="704627"/>
                  <a:pt x="46617" y="783515"/>
                  <a:pt x="43031" y="849854"/>
                </a:cubicBezTo>
                <a:cubicBezTo>
                  <a:pt x="39445" y="916193"/>
                  <a:pt x="554019" y="966395"/>
                  <a:pt x="559398" y="1032734"/>
                </a:cubicBezTo>
                <a:cubicBezTo>
                  <a:pt x="564777" y="1099073"/>
                  <a:pt x="73511" y="1174376"/>
                  <a:pt x="75304" y="1247887"/>
                </a:cubicBezTo>
                <a:cubicBezTo>
                  <a:pt x="77097" y="1321398"/>
                  <a:pt x="566570" y="1400287"/>
                  <a:pt x="570156" y="1473798"/>
                </a:cubicBezTo>
                <a:cubicBezTo>
                  <a:pt x="573742" y="1547309"/>
                  <a:pt x="181087" y="1647713"/>
                  <a:pt x="96819" y="1688951"/>
                </a:cubicBezTo>
              </a:path>
            </a:pathLst>
          </a:custGeom>
          <a:ln w="444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u-HU"/>
          </a:p>
        </p:txBody>
      </p:sp>
      <p:sp>
        <p:nvSpPr>
          <p:cNvPr id="143" name="Szövegdoboz 142"/>
          <p:cNvSpPr txBox="1"/>
          <p:nvPr/>
        </p:nvSpPr>
        <p:spPr>
          <a:xfrm>
            <a:off x="3059832" y="1484784"/>
            <a:ext cx="1368152" cy="461665"/>
          </a:xfrm>
          <a:prstGeom prst="rect">
            <a:avLst/>
          </a:prstGeom>
          <a:noFill/>
        </p:spPr>
        <p:txBody>
          <a:bodyPr wrap="square" rtlCol="0">
            <a:spAutoFit/>
          </a:bodyPr>
          <a:lstStyle/>
          <a:p>
            <a:pPr algn="ctr"/>
            <a:r>
              <a:rPr lang="hu-HU" sz="2400" dirty="0" err="1" smtClean="0"/>
              <a:t>Thread</a:t>
            </a:r>
            <a:endParaRPr lang="hu-HU" sz="2400" dirty="0"/>
          </a:p>
        </p:txBody>
      </p:sp>
      <p:sp>
        <p:nvSpPr>
          <p:cNvPr id="144" name="Line 52"/>
          <p:cNvSpPr>
            <a:spLocks noChangeShapeType="1"/>
          </p:cNvSpPr>
          <p:nvPr/>
        </p:nvSpPr>
        <p:spPr bwMode="auto">
          <a:xfrm flipH="1">
            <a:off x="2699792" y="3717032"/>
            <a:ext cx="1152128" cy="2736304"/>
          </a:xfrm>
          <a:prstGeom prst="line">
            <a:avLst/>
          </a:prstGeom>
          <a:noFill/>
          <a:ln w="508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45" name="Oval 34"/>
          <p:cNvSpPr>
            <a:spLocks noChangeArrowheads="1"/>
          </p:cNvSpPr>
          <p:nvPr/>
        </p:nvSpPr>
        <p:spPr bwMode="auto">
          <a:xfrm>
            <a:off x="6845647" y="3536330"/>
            <a:ext cx="174625" cy="217487"/>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146" name="Line 39"/>
          <p:cNvSpPr>
            <a:spLocks noChangeShapeType="1"/>
          </p:cNvSpPr>
          <p:nvPr/>
        </p:nvSpPr>
        <p:spPr bwMode="auto">
          <a:xfrm flipH="1" flipV="1">
            <a:off x="4860031" y="3393777"/>
            <a:ext cx="920136" cy="1368152"/>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48" name="Line 39"/>
          <p:cNvSpPr>
            <a:spLocks noChangeShapeType="1"/>
          </p:cNvSpPr>
          <p:nvPr/>
        </p:nvSpPr>
        <p:spPr bwMode="auto">
          <a:xfrm>
            <a:off x="7524328" y="4329881"/>
            <a:ext cx="0" cy="1035595"/>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50" name="AutoShape 43"/>
          <p:cNvSpPr>
            <a:spLocks noChangeArrowheads="1"/>
          </p:cNvSpPr>
          <p:nvPr/>
        </p:nvSpPr>
        <p:spPr bwMode="auto">
          <a:xfrm>
            <a:off x="8028384" y="4761929"/>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51" name="AutoShape 43"/>
          <p:cNvSpPr>
            <a:spLocks noChangeArrowheads="1"/>
          </p:cNvSpPr>
          <p:nvPr/>
        </p:nvSpPr>
        <p:spPr bwMode="auto">
          <a:xfrm>
            <a:off x="4932040" y="2529681"/>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53" name="Line 39"/>
          <p:cNvSpPr>
            <a:spLocks noChangeShapeType="1"/>
          </p:cNvSpPr>
          <p:nvPr/>
        </p:nvSpPr>
        <p:spPr bwMode="auto">
          <a:xfrm flipH="1">
            <a:off x="4860032" y="3681809"/>
            <a:ext cx="2016224" cy="1440160"/>
          </a:xfrm>
          <a:prstGeom prst="line">
            <a:avLst/>
          </a:prstGeom>
          <a:noFill/>
          <a:ln w="5715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54" name="AutoShape 43"/>
          <p:cNvSpPr>
            <a:spLocks noChangeArrowheads="1"/>
          </p:cNvSpPr>
          <p:nvPr/>
        </p:nvSpPr>
        <p:spPr bwMode="auto">
          <a:xfrm>
            <a:off x="8468816" y="2313657"/>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55" name="AutoShape 43"/>
          <p:cNvSpPr>
            <a:spLocks noChangeArrowheads="1"/>
          </p:cNvSpPr>
          <p:nvPr/>
        </p:nvSpPr>
        <p:spPr bwMode="auto">
          <a:xfrm>
            <a:off x="4572000" y="4905945"/>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56" name="Szövegdoboz 155"/>
          <p:cNvSpPr txBox="1"/>
          <p:nvPr/>
        </p:nvSpPr>
        <p:spPr>
          <a:xfrm>
            <a:off x="3995936" y="6237312"/>
            <a:ext cx="4392488" cy="461665"/>
          </a:xfrm>
          <a:prstGeom prst="rect">
            <a:avLst/>
          </a:prstGeom>
          <a:noFill/>
        </p:spPr>
        <p:txBody>
          <a:bodyPr wrap="square" rtlCol="0">
            <a:spAutoFit/>
          </a:bodyPr>
          <a:lstStyle/>
          <a:p>
            <a:pPr algn="ctr"/>
            <a:r>
              <a:rPr lang="hu-HU" sz="2400" b="1" dirty="0" smtClean="0"/>
              <a:t>„Lövés”: </a:t>
            </a:r>
            <a:r>
              <a:rPr lang="hu-HU" sz="2400" b="1" dirty="0" err="1" smtClean="0"/>
              <a:t>GPU-n</a:t>
            </a:r>
            <a:r>
              <a:rPr lang="hu-HU" sz="2400" b="1" dirty="0" smtClean="0"/>
              <a:t> nem hatékony!</a:t>
            </a:r>
            <a:endParaRPr lang="hu-HU" sz="2400" b="1" dirty="0"/>
          </a:p>
        </p:txBody>
      </p:sp>
      <p:sp>
        <p:nvSpPr>
          <p:cNvPr id="158" name="Ellipszis 157"/>
          <p:cNvSpPr/>
          <p:nvPr/>
        </p:nvSpPr>
        <p:spPr>
          <a:xfrm>
            <a:off x="2411760" y="6165304"/>
            <a:ext cx="504056" cy="504056"/>
          </a:xfrm>
          <a:prstGeom prst="ellipse">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9" name="Szövegdoboz 158"/>
          <p:cNvSpPr txBox="1"/>
          <p:nvPr/>
        </p:nvSpPr>
        <p:spPr>
          <a:xfrm>
            <a:off x="1700064" y="5406315"/>
            <a:ext cx="2007840" cy="830997"/>
          </a:xfrm>
          <a:prstGeom prst="rect">
            <a:avLst/>
          </a:prstGeom>
          <a:noFill/>
        </p:spPr>
        <p:txBody>
          <a:bodyPr wrap="square" rtlCol="0">
            <a:spAutoFit/>
          </a:bodyPr>
          <a:lstStyle/>
          <a:p>
            <a:pPr algn="ctr"/>
            <a:r>
              <a:rPr lang="hu-HU" sz="2400" b="1" dirty="0" smtClean="0"/>
              <a:t>Atomi összeadás!</a:t>
            </a:r>
            <a:endParaRPr lang="hu-HU" sz="2400" b="1" dirty="0"/>
          </a:p>
        </p:txBody>
      </p:sp>
      <p:sp>
        <p:nvSpPr>
          <p:cNvPr id="70" name="Szövegdoboz 69"/>
          <p:cNvSpPr txBox="1"/>
          <p:nvPr/>
        </p:nvSpPr>
        <p:spPr>
          <a:xfrm>
            <a:off x="5508104" y="1549241"/>
            <a:ext cx="2808312" cy="1015663"/>
          </a:xfrm>
          <a:prstGeom prst="rect">
            <a:avLst/>
          </a:prstGeom>
          <a:noFill/>
        </p:spPr>
        <p:txBody>
          <a:bodyPr wrap="square" rtlCol="0">
            <a:spAutoFit/>
          </a:bodyPr>
          <a:lstStyle/>
          <a:p>
            <a:pPr algn="ctr"/>
            <a:r>
              <a:rPr lang="hu-HU" sz="2000" dirty="0" smtClean="0"/>
              <a:t>A fizikai törvények alapján szimuláljuk a fotonok útját</a:t>
            </a:r>
            <a:endParaRPr lang="hu-HU" sz="2000" dirty="0"/>
          </a:p>
        </p:txBody>
      </p:sp>
    </p:spTree>
    <p:extLst>
      <p:ext uri="{BB962C8B-B14F-4D97-AF65-F5344CB8AC3E}">
        <p14:creationId xmlns:p14="http://schemas.microsoft.com/office/powerpoint/2010/main" val="181753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dissolve">
                                      <p:cBhvr>
                                        <p:cTn id="21" dur="500"/>
                                        <p:tgtEl>
                                          <p:spTgt spid="10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6"/>
                                        </p:tgtEl>
                                        <p:attrNameLst>
                                          <p:attrName>style.visibility</p:attrName>
                                        </p:attrNameLst>
                                      </p:cBhvr>
                                      <p:to>
                                        <p:strVal val="visible"/>
                                      </p:to>
                                    </p:set>
                                    <p:animEffect transition="in" filter="dissolve">
                                      <p:cBhvr>
                                        <p:cTn id="24" dur="500"/>
                                        <p:tgtEl>
                                          <p:spTgt spid="12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5"/>
                                        </p:tgtEl>
                                        <p:attrNameLst>
                                          <p:attrName>style.visibility</p:attrName>
                                        </p:attrNameLst>
                                      </p:cBhvr>
                                      <p:to>
                                        <p:strVal val="visible"/>
                                      </p:to>
                                    </p:set>
                                    <p:animEffect transition="in" filter="dissolve">
                                      <p:cBhvr>
                                        <p:cTn id="27" dur="500"/>
                                        <p:tgtEl>
                                          <p:spTgt spid="13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1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4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4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4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4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49"/>
                                        </p:tgtEl>
                                        <p:attrNameLst>
                                          <p:attrName>style.visibility</p:attrName>
                                        </p:attrNameLst>
                                      </p:cBhvr>
                                      <p:to>
                                        <p:strVal val="visible"/>
                                      </p:to>
                                    </p:set>
                                  </p:childTnLst>
                                </p:cTn>
                              </p:par>
                              <p:par>
                                <p:cTn id="52" presetID="9" presetClass="entr" presetSubtype="0" fill="hold" grpId="0" nodeType="withEffect">
                                  <p:stCondLst>
                                    <p:cond delay="0"/>
                                  </p:stCondLst>
                                  <p:childTnLst>
                                    <p:set>
                                      <p:cBhvr>
                                        <p:cTn id="53" dur="1" fill="hold">
                                          <p:stCondLst>
                                            <p:cond delay="0"/>
                                          </p:stCondLst>
                                        </p:cTn>
                                        <p:tgtEl>
                                          <p:spTgt spid="150"/>
                                        </p:tgtEl>
                                        <p:attrNameLst>
                                          <p:attrName>style.visibility</p:attrName>
                                        </p:attrNameLst>
                                      </p:cBhvr>
                                      <p:to>
                                        <p:strVal val="visible"/>
                                      </p:to>
                                    </p:set>
                                    <p:animEffect transition="in" filter="dissolve">
                                      <p:cBhvr>
                                        <p:cTn id="54" dur="500"/>
                                        <p:tgtEl>
                                          <p:spTgt spid="15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dissolve">
                                      <p:cBhvr>
                                        <p:cTn id="57" dur="500"/>
                                        <p:tgtEl>
                                          <p:spTgt spid="151"/>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152"/>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53"/>
                                        </p:tgtEl>
                                        <p:attrNameLst>
                                          <p:attrName>style.visibility</p:attrName>
                                        </p:attrNameLst>
                                      </p:cBhvr>
                                      <p:to>
                                        <p:strVal val="visible"/>
                                      </p:to>
                                    </p:set>
                                  </p:childTnLst>
                                </p:cTn>
                              </p:par>
                              <p:par>
                                <p:cTn id="62" presetID="9" presetClass="entr" presetSubtype="0" fill="hold" grpId="0" nodeType="withEffect">
                                  <p:stCondLst>
                                    <p:cond delay="0"/>
                                  </p:stCondLst>
                                  <p:childTnLst>
                                    <p:set>
                                      <p:cBhvr>
                                        <p:cTn id="63" dur="1" fill="hold">
                                          <p:stCondLst>
                                            <p:cond delay="0"/>
                                          </p:stCondLst>
                                        </p:cTn>
                                        <p:tgtEl>
                                          <p:spTgt spid="154"/>
                                        </p:tgtEl>
                                        <p:attrNameLst>
                                          <p:attrName>style.visibility</p:attrName>
                                        </p:attrNameLst>
                                      </p:cBhvr>
                                      <p:to>
                                        <p:strVal val="visible"/>
                                      </p:to>
                                    </p:set>
                                    <p:animEffect transition="in" filter="dissolve">
                                      <p:cBhvr>
                                        <p:cTn id="64" dur="500"/>
                                        <p:tgtEl>
                                          <p:spTgt spid="154"/>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155"/>
                                        </p:tgtEl>
                                        <p:attrNameLst>
                                          <p:attrName>style.visibility</p:attrName>
                                        </p:attrNameLst>
                                      </p:cBhvr>
                                      <p:to>
                                        <p:strVal val="visible"/>
                                      </p:to>
                                    </p:set>
                                    <p:animEffect transition="in" filter="dissolve">
                                      <p:cBhvr>
                                        <p:cTn id="67" dur="500"/>
                                        <p:tgtEl>
                                          <p:spTgt spid="155"/>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dissolve">
                                      <p:cBhvr>
                                        <p:cTn id="70" dur="500"/>
                                        <p:tgtEl>
                                          <p:spTgt spid="137"/>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136"/>
                                        </p:tgtEl>
                                        <p:attrNameLst>
                                          <p:attrName>style.visibility</p:attrName>
                                        </p:attrNameLst>
                                      </p:cBhvr>
                                      <p:to>
                                        <p:strVal val="visible"/>
                                      </p:to>
                                    </p:set>
                                    <p:animEffect transition="in" filter="dissolve">
                                      <p:cBhvr>
                                        <p:cTn id="73" dur="500"/>
                                        <p:tgtEl>
                                          <p:spTgt spid="136"/>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138"/>
                                        </p:tgtEl>
                                        <p:attrNameLst>
                                          <p:attrName>style.visibility</p:attrName>
                                        </p:attrNameLst>
                                      </p:cBhvr>
                                      <p:to>
                                        <p:strVal val="visible"/>
                                      </p:to>
                                    </p:set>
                                    <p:animEffect transition="in" filter="dissolve">
                                      <p:cBhvr>
                                        <p:cTn id="76" dur="500"/>
                                        <p:tgtEl>
                                          <p:spTgt spid="138"/>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143"/>
                                        </p:tgtEl>
                                        <p:attrNameLst>
                                          <p:attrName>style.visibility</p:attrName>
                                        </p:attrNameLst>
                                      </p:cBhvr>
                                      <p:to>
                                        <p:strVal val="visible"/>
                                      </p:to>
                                    </p:set>
                                    <p:animEffect transition="in" filter="dissolve">
                                      <p:cBhvr>
                                        <p:cTn id="79" dur="500"/>
                                        <p:tgtEl>
                                          <p:spTgt spid="143"/>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139"/>
                                        </p:tgtEl>
                                        <p:attrNameLst>
                                          <p:attrName>style.visibility</p:attrName>
                                        </p:attrNameLst>
                                      </p:cBhvr>
                                      <p:to>
                                        <p:strVal val="visible"/>
                                      </p:to>
                                    </p:set>
                                    <p:animEffect transition="in" filter="dissolve">
                                      <p:cBhvr>
                                        <p:cTn id="82" dur="500"/>
                                        <p:tgtEl>
                                          <p:spTgt spid="139"/>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142"/>
                                        </p:tgtEl>
                                        <p:attrNameLst>
                                          <p:attrName>style.visibility</p:attrName>
                                        </p:attrNameLst>
                                      </p:cBhvr>
                                      <p:to>
                                        <p:strVal val="visible"/>
                                      </p:to>
                                    </p:set>
                                    <p:animEffect transition="in" filter="dissolve">
                                      <p:cBhvr>
                                        <p:cTn id="85" dur="500"/>
                                        <p:tgtEl>
                                          <p:spTgt spid="14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41"/>
                                        </p:tgtEl>
                                        <p:attrNameLst>
                                          <p:attrName>style.visibility</p:attrName>
                                        </p:attrNameLst>
                                      </p:cBhvr>
                                      <p:to>
                                        <p:strVal val="visible"/>
                                      </p:to>
                                    </p:set>
                                    <p:animEffect transition="in" filter="dissolve">
                                      <p:cBhvr>
                                        <p:cTn id="88" dur="500"/>
                                        <p:tgtEl>
                                          <p:spTgt spid="141"/>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40"/>
                                        </p:tgtEl>
                                        <p:attrNameLst>
                                          <p:attrName>style.visibility</p:attrName>
                                        </p:attrNameLst>
                                      </p:cBhvr>
                                      <p:to>
                                        <p:strVal val="visible"/>
                                      </p:to>
                                    </p:set>
                                    <p:animEffect transition="in" filter="dissolve">
                                      <p:cBhvr>
                                        <p:cTn id="91" dur="500"/>
                                        <p:tgtEl>
                                          <p:spTgt spid="140"/>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144"/>
                                        </p:tgtEl>
                                        <p:attrNameLst>
                                          <p:attrName>style.visibility</p:attrName>
                                        </p:attrNameLst>
                                      </p:cBhvr>
                                      <p:to>
                                        <p:strVal val="visible"/>
                                      </p:to>
                                    </p:set>
                                    <p:animEffect transition="in" filter="dissolve">
                                      <p:cBhvr>
                                        <p:cTn id="94" dur="500"/>
                                        <p:tgtEl>
                                          <p:spTgt spid="144"/>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158"/>
                                        </p:tgtEl>
                                        <p:attrNameLst>
                                          <p:attrName>style.visibility</p:attrName>
                                        </p:attrNameLst>
                                      </p:cBhvr>
                                      <p:to>
                                        <p:strVal val="visible"/>
                                      </p:to>
                                    </p:set>
                                    <p:animEffect transition="in" filter="dissolve">
                                      <p:cBhvr>
                                        <p:cTn id="97" dur="500"/>
                                        <p:tgtEl>
                                          <p:spTgt spid="158"/>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159"/>
                                        </p:tgtEl>
                                        <p:attrNameLst>
                                          <p:attrName>style.visibility</p:attrName>
                                        </p:attrNameLst>
                                      </p:cBhvr>
                                      <p:to>
                                        <p:strVal val="visible"/>
                                      </p:to>
                                    </p:set>
                                    <p:animEffect transition="in" filter="dissolve">
                                      <p:cBhvr>
                                        <p:cTn id="100" dur="500"/>
                                        <p:tgtEl>
                                          <p:spTgt spid="159"/>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56"/>
                                        </p:tgtEl>
                                        <p:attrNameLst>
                                          <p:attrName>style.visibility</p:attrName>
                                        </p:attrNameLst>
                                      </p:cBhvr>
                                      <p:to>
                                        <p:strVal val="visible"/>
                                      </p:to>
                                    </p:set>
                                    <p:animEffect transition="in" filter="dissolve">
                                      <p:cBhvr>
                                        <p:cTn id="103"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P spid="149" grpId="0" animBg="1"/>
      <p:bldP spid="147" grpId="0" animBg="1"/>
      <p:bldP spid="127" grpId="0" animBg="1"/>
      <p:bldP spid="101"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6" grpId="0" animBg="1"/>
      <p:bldP spid="128" grpId="0" animBg="1"/>
      <p:bldP spid="135" grpId="0" animBg="1"/>
      <p:bldP spid="136" grpId="0" animBg="1"/>
      <p:bldP spid="137" grpId="0"/>
      <p:bldP spid="138" grpId="0" animBg="1"/>
      <p:bldP spid="139" grpId="0"/>
      <p:bldP spid="140" grpId="0" animBg="1"/>
      <p:bldP spid="141" grpId="0" animBg="1"/>
      <p:bldP spid="142" grpId="0" animBg="1"/>
      <p:bldP spid="143" grpId="0"/>
      <p:bldP spid="144" grpId="0" animBg="1"/>
      <p:bldP spid="145" grpId="0" animBg="1"/>
      <p:bldP spid="146" grpId="0" animBg="1"/>
      <p:bldP spid="148" grpId="0" animBg="1"/>
      <p:bldP spid="150" grpId="0" animBg="1"/>
      <p:bldP spid="151" grpId="0" animBg="1"/>
      <p:bldP spid="153" grpId="0" animBg="1"/>
      <p:bldP spid="154" grpId="0" animBg="1"/>
      <p:bldP spid="155" grpId="0" animBg="1"/>
      <p:bldP spid="156" grpId="0"/>
      <p:bldP spid="158" grpId="0" animBg="1"/>
      <p:bldP spid="1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Kihívások</a:t>
            </a:r>
            <a:endParaRPr lang="hu-HU" dirty="0"/>
          </a:p>
        </p:txBody>
      </p:sp>
      <p:sp>
        <p:nvSpPr>
          <p:cNvPr id="3" name="Tartalom helye 2"/>
          <p:cNvSpPr>
            <a:spLocks noGrp="1"/>
          </p:cNvSpPr>
          <p:nvPr>
            <p:ph idx="1"/>
          </p:nvPr>
        </p:nvSpPr>
        <p:spPr>
          <a:xfrm>
            <a:off x="457200" y="1556792"/>
            <a:ext cx="8229600" cy="4625609"/>
          </a:xfrm>
        </p:spPr>
        <p:txBody>
          <a:bodyPr>
            <a:normAutofit/>
          </a:bodyPr>
          <a:lstStyle/>
          <a:p>
            <a:r>
              <a:rPr lang="hu-HU" sz="2000" dirty="0" smtClean="0"/>
              <a:t>A probléma újraértelmezése: a fizikai törvényeknek megfelelő, de nem a természetet egy az egyben lemásoló algoritmus</a:t>
            </a:r>
          </a:p>
          <a:p>
            <a:endParaRPr lang="hu-HU" sz="2000" dirty="0"/>
          </a:p>
          <a:p>
            <a:endParaRPr lang="hu-HU" sz="2000" dirty="0" smtClean="0"/>
          </a:p>
          <a:p>
            <a:endParaRPr lang="hu-HU" sz="2000" dirty="0" smtClean="0"/>
          </a:p>
          <a:p>
            <a:endParaRPr lang="hu-HU" sz="2000" dirty="0"/>
          </a:p>
          <a:p>
            <a:pPr marL="118872" indent="0">
              <a:buNone/>
            </a:pPr>
            <a:endParaRPr lang="hu-HU" sz="2000" dirty="0" smtClean="0"/>
          </a:p>
          <a:p>
            <a:pPr marL="118872" indent="0">
              <a:buNone/>
            </a:pPr>
            <a:endParaRPr lang="hu-HU" sz="2000" dirty="0" smtClean="0"/>
          </a:p>
          <a:p>
            <a:pPr marL="438912" lvl="1" indent="-320040">
              <a:spcBef>
                <a:spcPts val="0"/>
              </a:spcBef>
              <a:buClr>
                <a:schemeClr val="accent1"/>
              </a:buClr>
              <a:buSzPct val="80000"/>
              <a:buFont typeface="Wingdings 2"/>
              <a:buChar char=""/>
            </a:pPr>
            <a:r>
              <a:rPr lang="hu-HU" sz="2000" dirty="0" smtClean="0"/>
              <a:t>A gyakorlatban kivárható futási idő (néhány perc)</a:t>
            </a:r>
          </a:p>
          <a:p>
            <a:pPr lvl="1"/>
            <a:r>
              <a:rPr lang="hu-HU" sz="1800" dirty="0" smtClean="0"/>
              <a:t>Lehetőleg ne a fizikai helyesség és a számítási pontosság rovására</a:t>
            </a:r>
          </a:p>
          <a:p>
            <a:r>
              <a:rPr lang="hu-HU" sz="2000" dirty="0" smtClean="0"/>
              <a:t>Masszívan párhuzamos architektúra programozása</a:t>
            </a:r>
          </a:p>
          <a:p>
            <a:r>
              <a:rPr lang="hu-HU" sz="2000" dirty="0" smtClean="0"/>
              <a:t>Alkalmazás a klinikai gyakorlatban</a:t>
            </a:r>
          </a:p>
          <a:p>
            <a:r>
              <a:rPr lang="hu-HU" sz="2000" dirty="0" smtClean="0"/>
              <a:t>Zajos mérések, rosszul kondicionált probléma</a:t>
            </a:r>
          </a:p>
          <a:p>
            <a:pPr lvl="1"/>
            <a:r>
              <a:rPr lang="hu-HU" sz="1800" dirty="0" smtClean="0"/>
              <a:t>Szűrések, </a:t>
            </a:r>
            <a:r>
              <a:rPr lang="hu-HU" sz="1800" dirty="0" err="1" smtClean="0"/>
              <a:t>regularizációs</a:t>
            </a:r>
            <a:r>
              <a:rPr lang="hu-HU" sz="1800" dirty="0" smtClean="0"/>
              <a:t> technikák</a:t>
            </a:r>
            <a:endParaRPr lang="hu-HU" sz="1800" dirty="0"/>
          </a:p>
        </p:txBody>
      </p:sp>
      <p:pic>
        <p:nvPicPr>
          <p:cNvPr id="3078" name="Picture 6" descr="D:\Work\phd\prezentációk\Doktorandusz konferencia - 2011 november\snr_zajos.png"/>
          <p:cNvPicPr>
            <a:picLocks noChangeAspect="1" noChangeArrowheads="1"/>
          </p:cNvPicPr>
          <p:nvPr/>
        </p:nvPicPr>
        <p:blipFill>
          <a:blip r:embed="rId3" cstate="print"/>
          <a:srcRect/>
          <a:stretch>
            <a:fillRect/>
          </a:stretch>
        </p:blipFill>
        <p:spPr bwMode="auto">
          <a:xfrm>
            <a:off x="6009932" y="5157192"/>
            <a:ext cx="1370380" cy="1375702"/>
          </a:xfrm>
          <a:prstGeom prst="rect">
            <a:avLst/>
          </a:prstGeom>
          <a:noFill/>
        </p:spPr>
      </p:pic>
      <p:pic>
        <p:nvPicPr>
          <p:cNvPr id="3079" name="Picture 7" descr="D:\Work\phd\prezentációk\Doktorandusz konferencia - 2011 november\snr_regularizacio.png"/>
          <p:cNvPicPr>
            <a:picLocks noChangeAspect="1" noChangeArrowheads="1"/>
          </p:cNvPicPr>
          <p:nvPr/>
        </p:nvPicPr>
        <p:blipFill>
          <a:blip r:embed="rId4" cstate="print"/>
          <a:srcRect/>
          <a:stretch>
            <a:fillRect/>
          </a:stretch>
        </p:blipFill>
        <p:spPr bwMode="auto">
          <a:xfrm>
            <a:off x="7516778" y="5157192"/>
            <a:ext cx="1375702" cy="1375702"/>
          </a:xfrm>
          <a:prstGeom prst="rect">
            <a:avLst/>
          </a:prstGeom>
          <a:noFill/>
        </p:spPr>
      </p:pic>
      <p:grpSp>
        <p:nvGrpSpPr>
          <p:cNvPr id="5" name="Csoportba foglalás 4"/>
          <p:cNvGrpSpPr/>
          <p:nvPr/>
        </p:nvGrpSpPr>
        <p:grpSpPr>
          <a:xfrm>
            <a:off x="2729354" y="2276872"/>
            <a:ext cx="1770638" cy="1722825"/>
            <a:chOff x="1979712" y="2276872"/>
            <a:chExt cx="1770638" cy="1722825"/>
          </a:xfrm>
        </p:grpSpPr>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4464" y="2758249"/>
              <a:ext cx="856469" cy="88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39"/>
            <p:cNvSpPr>
              <a:spLocks noChangeShapeType="1"/>
            </p:cNvSpPr>
            <p:nvPr/>
          </p:nvSpPr>
          <p:spPr bwMode="auto">
            <a:xfrm flipV="1">
              <a:off x="2993553" y="2599515"/>
              <a:ext cx="644679" cy="448472"/>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 name="Line 39"/>
            <p:cNvSpPr>
              <a:spLocks noChangeShapeType="1"/>
            </p:cNvSpPr>
            <p:nvPr/>
          </p:nvSpPr>
          <p:spPr bwMode="auto">
            <a:xfrm flipV="1">
              <a:off x="3189760" y="3580548"/>
              <a:ext cx="224236" cy="129450"/>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9" name="Line 39"/>
            <p:cNvSpPr>
              <a:spLocks noChangeShapeType="1"/>
            </p:cNvSpPr>
            <p:nvPr/>
          </p:nvSpPr>
          <p:spPr bwMode="auto">
            <a:xfrm>
              <a:off x="3077642" y="2644876"/>
              <a:ext cx="504531" cy="262963"/>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1" name="Line 39"/>
            <p:cNvSpPr>
              <a:spLocks noChangeShapeType="1"/>
            </p:cNvSpPr>
            <p:nvPr/>
          </p:nvSpPr>
          <p:spPr bwMode="auto">
            <a:xfrm rot="1800000" flipV="1">
              <a:off x="3059036" y="2782686"/>
              <a:ext cx="457653" cy="160325"/>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 name="Oval 6"/>
            <p:cNvSpPr>
              <a:spLocks noChangeArrowheads="1"/>
            </p:cNvSpPr>
            <p:nvPr/>
          </p:nvSpPr>
          <p:spPr bwMode="auto">
            <a:xfrm rot="1835598">
              <a:off x="2662539" y="2927566"/>
              <a:ext cx="360879" cy="222459"/>
            </a:xfrm>
            <a:prstGeom prst="ellipse">
              <a:avLst/>
            </a:prstGeom>
            <a:solidFill>
              <a:srgbClr val="00FF00"/>
            </a:solidFill>
            <a:ln w="12700">
              <a:solidFill>
                <a:schemeClr val="bg2"/>
              </a:solidFill>
              <a:round/>
              <a:headEnd/>
              <a:tailEnd/>
            </a:ln>
          </p:spPr>
          <p:txBody>
            <a:bodyPr wrap="none" anchor="ctr"/>
            <a:lstStyle/>
            <a:p>
              <a:endParaRPr lang="hu-HU"/>
            </a:p>
          </p:txBody>
        </p:sp>
        <p:sp>
          <p:nvSpPr>
            <p:cNvPr id="13" name="Line 10"/>
            <p:cNvSpPr>
              <a:spLocks noChangeShapeType="1"/>
            </p:cNvSpPr>
            <p:nvPr/>
          </p:nvSpPr>
          <p:spPr bwMode="auto">
            <a:xfrm>
              <a:off x="3428402" y="2808921"/>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4" name="Line 11"/>
            <p:cNvSpPr>
              <a:spLocks noChangeShapeType="1"/>
            </p:cNvSpPr>
            <p:nvPr/>
          </p:nvSpPr>
          <p:spPr bwMode="auto">
            <a:xfrm>
              <a:off x="3496376" y="2696455"/>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 name="Line 12"/>
            <p:cNvSpPr>
              <a:spLocks noChangeShapeType="1"/>
            </p:cNvSpPr>
            <p:nvPr/>
          </p:nvSpPr>
          <p:spPr bwMode="auto">
            <a:xfrm>
              <a:off x="3577944" y="2570395"/>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6" name="Line 13"/>
            <p:cNvSpPr>
              <a:spLocks noChangeShapeType="1"/>
            </p:cNvSpPr>
            <p:nvPr/>
          </p:nvSpPr>
          <p:spPr bwMode="auto">
            <a:xfrm>
              <a:off x="3645300" y="2458547"/>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 name="Line 14"/>
            <p:cNvSpPr>
              <a:spLocks noChangeShapeType="1"/>
            </p:cNvSpPr>
            <p:nvPr/>
          </p:nvSpPr>
          <p:spPr bwMode="auto">
            <a:xfrm>
              <a:off x="3712656" y="2346082"/>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8" name="Line 15"/>
            <p:cNvSpPr>
              <a:spLocks noChangeShapeType="1"/>
            </p:cNvSpPr>
            <p:nvPr/>
          </p:nvSpPr>
          <p:spPr bwMode="auto">
            <a:xfrm flipH="1">
              <a:off x="3361046" y="2450514"/>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9" name="Line 16"/>
            <p:cNvSpPr>
              <a:spLocks noChangeShapeType="1"/>
            </p:cNvSpPr>
            <p:nvPr/>
          </p:nvSpPr>
          <p:spPr bwMode="auto">
            <a:xfrm flipH="1">
              <a:off x="3361046" y="2606854"/>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0" name="Line 17"/>
            <p:cNvSpPr>
              <a:spLocks noChangeShapeType="1"/>
            </p:cNvSpPr>
            <p:nvPr/>
          </p:nvSpPr>
          <p:spPr bwMode="auto">
            <a:xfrm flipH="1">
              <a:off x="3361046" y="2763193"/>
              <a:ext cx="383125" cy="6272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1" name="Line 18"/>
            <p:cNvSpPr>
              <a:spLocks noChangeShapeType="1"/>
            </p:cNvSpPr>
            <p:nvPr/>
          </p:nvSpPr>
          <p:spPr bwMode="auto">
            <a:xfrm flipH="1">
              <a:off x="3361046" y="2919533"/>
              <a:ext cx="383125" cy="6272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2" name="Line 19"/>
            <p:cNvSpPr>
              <a:spLocks noChangeShapeType="1"/>
            </p:cNvSpPr>
            <p:nvPr/>
          </p:nvSpPr>
          <p:spPr bwMode="auto">
            <a:xfrm flipH="1">
              <a:off x="3361046" y="3076490"/>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3" name="Line 20"/>
            <p:cNvSpPr>
              <a:spLocks noChangeShapeType="1"/>
            </p:cNvSpPr>
            <p:nvPr/>
          </p:nvSpPr>
          <p:spPr bwMode="auto">
            <a:xfrm flipH="1">
              <a:off x="3361046" y="3232830"/>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4" name="Freeform 32"/>
            <p:cNvSpPr>
              <a:spLocks/>
            </p:cNvSpPr>
            <p:nvPr/>
          </p:nvSpPr>
          <p:spPr bwMode="auto">
            <a:xfrm>
              <a:off x="3361046" y="2276872"/>
              <a:ext cx="389304" cy="1718499"/>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52940"/>
              </a:srgbClr>
            </a:solidFill>
            <a:ln w="9525">
              <a:solidFill>
                <a:schemeClr val="tx1"/>
              </a:solidFill>
              <a:round/>
              <a:headEnd/>
              <a:tailEnd/>
            </a:ln>
          </p:spPr>
          <p:txBody>
            <a:bodyPr/>
            <a:lstStyle/>
            <a:p>
              <a:endParaRPr lang="hu-HU"/>
            </a:p>
          </p:txBody>
        </p:sp>
        <p:sp>
          <p:nvSpPr>
            <p:cNvPr id="25" name="AutoShape 43"/>
            <p:cNvSpPr>
              <a:spLocks noChangeArrowheads="1"/>
            </p:cNvSpPr>
            <p:nvPr/>
          </p:nvSpPr>
          <p:spPr bwMode="auto">
            <a:xfrm>
              <a:off x="3498084" y="2823751"/>
              <a:ext cx="168080" cy="196506"/>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26" name="Freeform 8"/>
            <p:cNvSpPr>
              <a:spLocks/>
            </p:cNvSpPr>
            <p:nvPr/>
          </p:nvSpPr>
          <p:spPr bwMode="auto">
            <a:xfrm>
              <a:off x="1979712" y="2281197"/>
              <a:ext cx="389304" cy="1718500"/>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61176"/>
              </a:srgbClr>
            </a:solidFill>
            <a:ln w="9525">
              <a:solidFill>
                <a:schemeClr val="tx1"/>
              </a:solidFill>
              <a:round/>
              <a:headEnd/>
              <a:tailEnd/>
            </a:ln>
          </p:spPr>
          <p:txBody>
            <a:bodyPr/>
            <a:lstStyle/>
            <a:p>
              <a:endParaRPr lang="hu-HU"/>
            </a:p>
          </p:txBody>
        </p:sp>
        <p:sp>
          <p:nvSpPr>
            <p:cNvPr id="27" name="Line 21"/>
            <p:cNvSpPr>
              <a:spLocks noChangeShapeType="1"/>
            </p:cNvSpPr>
            <p:nvPr/>
          </p:nvSpPr>
          <p:spPr bwMode="auto">
            <a:xfrm>
              <a:off x="2047068" y="2813246"/>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8" name="Line 22"/>
            <p:cNvSpPr>
              <a:spLocks noChangeShapeType="1"/>
            </p:cNvSpPr>
            <p:nvPr/>
          </p:nvSpPr>
          <p:spPr bwMode="auto">
            <a:xfrm>
              <a:off x="2114424" y="2700781"/>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9" name="Line 23"/>
            <p:cNvSpPr>
              <a:spLocks noChangeShapeType="1"/>
            </p:cNvSpPr>
            <p:nvPr/>
          </p:nvSpPr>
          <p:spPr bwMode="auto">
            <a:xfrm>
              <a:off x="2182397" y="2588933"/>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0" name="Line 24"/>
            <p:cNvSpPr>
              <a:spLocks noChangeShapeType="1"/>
            </p:cNvSpPr>
            <p:nvPr/>
          </p:nvSpPr>
          <p:spPr bwMode="auto">
            <a:xfrm>
              <a:off x="2249753" y="2477086"/>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1" name="Line 25"/>
            <p:cNvSpPr>
              <a:spLocks noChangeShapeType="1"/>
            </p:cNvSpPr>
            <p:nvPr/>
          </p:nvSpPr>
          <p:spPr bwMode="auto">
            <a:xfrm>
              <a:off x="2317109" y="2364620"/>
              <a:ext cx="0" cy="107460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2" name="Line 26"/>
            <p:cNvSpPr>
              <a:spLocks noChangeShapeType="1"/>
            </p:cNvSpPr>
            <p:nvPr/>
          </p:nvSpPr>
          <p:spPr bwMode="auto">
            <a:xfrm flipH="1">
              <a:off x="1979712" y="2454840"/>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3" name="Line 27"/>
            <p:cNvSpPr>
              <a:spLocks noChangeShapeType="1"/>
            </p:cNvSpPr>
            <p:nvPr/>
          </p:nvSpPr>
          <p:spPr bwMode="auto">
            <a:xfrm flipH="1">
              <a:off x="1979712" y="2611179"/>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4" name="Line 28"/>
            <p:cNvSpPr>
              <a:spLocks noChangeShapeType="1"/>
            </p:cNvSpPr>
            <p:nvPr/>
          </p:nvSpPr>
          <p:spPr bwMode="auto">
            <a:xfrm flipH="1">
              <a:off x="1979712" y="2767519"/>
              <a:ext cx="383125" cy="6272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5" name="Line 29"/>
            <p:cNvSpPr>
              <a:spLocks noChangeShapeType="1"/>
            </p:cNvSpPr>
            <p:nvPr/>
          </p:nvSpPr>
          <p:spPr bwMode="auto">
            <a:xfrm flipH="1">
              <a:off x="1979712" y="2923858"/>
              <a:ext cx="383125" cy="6272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6" name="Line 30"/>
            <p:cNvSpPr>
              <a:spLocks noChangeShapeType="1"/>
            </p:cNvSpPr>
            <p:nvPr/>
          </p:nvSpPr>
          <p:spPr bwMode="auto">
            <a:xfrm flipH="1">
              <a:off x="1979712" y="3080816"/>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7" name="Line 31"/>
            <p:cNvSpPr>
              <a:spLocks noChangeShapeType="1"/>
            </p:cNvSpPr>
            <p:nvPr/>
          </p:nvSpPr>
          <p:spPr bwMode="auto">
            <a:xfrm flipH="1">
              <a:off x="1979712" y="3237155"/>
              <a:ext cx="383125" cy="62659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8" name="Oval 34"/>
            <p:cNvSpPr>
              <a:spLocks noChangeArrowheads="1"/>
            </p:cNvSpPr>
            <p:nvPr/>
          </p:nvSpPr>
          <p:spPr bwMode="auto">
            <a:xfrm>
              <a:off x="2928872" y="3103680"/>
              <a:ext cx="67974" cy="8465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39" name="Oval 34"/>
            <p:cNvSpPr>
              <a:spLocks noChangeArrowheads="1"/>
            </p:cNvSpPr>
            <p:nvPr/>
          </p:nvSpPr>
          <p:spPr bwMode="auto">
            <a:xfrm>
              <a:off x="2732367" y="2907792"/>
              <a:ext cx="67974" cy="8465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40" name="Oval 34"/>
            <p:cNvSpPr>
              <a:spLocks noChangeArrowheads="1"/>
            </p:cNvSpPr>
            <p:nvPr/>
          </p:nvSpPr>
          <p:spPr bwMode="auto">
            <a:xfrm>
              <a:off x="2760792" y="3061660"/>
              <a:ext cx="67974" cy="8465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41" name="Line 39"/>
            <p:cNvSpPr>
              <a:spLocks noChangeShapeType="1"/>
            </p:cNvSpPr>
            <p:nvPr/>
          </p:nvSpPr>
          <p:spPr bwMode="auto">
            <a:xfrm flipH="1">
              <a:off x="2526482" y="3117892"/>
              <a:ext cx="246050" cy="350538"/>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2" name="Line 39"/>
            <p:cNvSpPr>
              <a:spLocks noChangeShapeType="1"/>
            </p:cNvSpPr>
            <p:nvPr/>
          </p:nvSpPr>
          <p:spPr bwMode="auto">
            <a:xfrm flipV="1">
              <a:off x="2800340" y="2657821"/>
              <a:ext cx="277302" cy="432264"/>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 name="Line 39"/>
            <p:cNvSpPr>
              <a:spLocks noChangeShapeType="1"/>
            </p:cNvSpPr>
            <p:nvPr/>
          </p:nvSpPr>
          <p:spPr bwMode="auto">
            <a:xfrm flipH="1" flipV="1">
              <a:off x="2299385" y="2711633"/>
              <a:ext cx="655441" cy="420472"/>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 name="Line 39"/>
            <p:cNvSpPr>
              <a:spLocks noChangeShapeType="1"/>
            </p:cNvSpPr>
            <p:nvPr/>
          </p:nvSpPr>
          <p:spPr bwMode="auto">
            <a:xfrm>
              <a:off x="2993553" y="3159159"/>
              <a:ext cx="224236" cy="134541"/>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 name="Line 39"/>
            <p:cNvSpPr>
              <a:spLocks noChangeShapeType="1"/>
            </p:cNvSpPr>
            <p:nvPr/>
          </p:nvSpPr>
          <p:spPr bwMode="auto">
            <a:xfrm rot="1800000" flipH="1">
              <a:off x="2489704" y="2892286"/>
              <a:ext cx="201533" cy="280964"/>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6" name="Line 39"/>
            <p:cNvSpPr>
              <a:spLocks noChangeShapeType="1"/>
            </p:cNvSpPr>
            <p:nvPr/>
          </p:nvSpPr>
          <p:spPr bwMode="auto">
            <a:xfrm rot="1800000" flipV="1">
              <a:off x="2838035" y="2750834"/>
              <a:ext cx="168080" cy="252121"/>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7" name="AutoShape 44"/>
            <p:cNvSpPr>
              <a:spLocks noChangeArrowheads="1"/>
            </p:cNvSpPr>
            <p:nvPr/>
          </p:nvSpPr>
          <p:spPr bwMode="auto">
            <a:xfrm>
              <a:off x="2068676" y="2823751"/>
              <a:ext cx="168080" cy="196506"/>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48" name="Line 39"/>
            <p:cNvSpPr>
              <a:spLocks noChangeShapeType="1"/>
            </p:cNvSpPr>
            <p:nvPr/>
          </p:nvSpPr>
          <p:spPr bwMode="auto">
            <a:xfrm rot="1800000" flipH="1" flipV="1">
              <a:off x="2181709" y="2975186"/>
              <a:ext cx="278272" cy="33507"/>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9" name="Oval 34"/>
            <p:cNvSpPr>
              <a:spLocks noChangeArrowheads="1"/>
            </p:cNvSpPr>
            <p:nvPr/>
          </p:nvSpPr>
          <p:spPr bwMode="auto">
            <a:xfrm>
              <a:off x="2925580" y="2991359"/>
              <a:ext cx="67974" cy="8465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50" name="Line 39"/>
            <p:cNvSpPr>
              <a:spLocks noChangeShapeType="1"/>
            </p:cNvSpPr>
            <p:nvPr/>
          </p:nvSpPr>
          <p:spPr bwMode="auto">
            <a:xfrm flipH="1" flipV="1">
              <a:off x="2152668" y="2935869"/>
              <a:ext cx="358168" cy="532561"/>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1" name="Line 39"/>
            <p:cNvSpPr>
              <a:spLocks noChangeShapeType="1"/>
            </p:cNvSpPr>
            <p:nvPr/>
          </p:nvSpPr>
          <p:spPr bwMode="auto">
            <a:xfrm>
              <a:off x="3189760" y="3300253"/>
              <a:ext cx="0" cy="403111"/>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2" name="AutoShape 43"/>
            <p:cNvSpPr>
              <a:spLocks noChangeArrowheads="1"/>
            </p:cNvSpPr>
            <p:nvPr/>
          </p:nvSpPr>
          <p:spPr bwMode="auto">
            <a:xfrm>
              <a:off x="3385966" y="3468430"/>
              <a:ext cx="168080" cy="196506"/>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53" name="AutoShape 43"/>
            <p:cNvSpPr>
              <a:spLocks noChangeArrowheads="1"/>
            </p:cNvSpPr>
            <p:nvPr/>
          </p:nvSpPr>
          <p:spPr bwMode="auto">
            <a:xfrm>
              <a:off x="2180698" y="2599515"/>
              <a:ext cx="168080" cy="196506"/>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54" name="Line 39"/>
            <p:cNvSpPr>
              <a:spLocks noChangeShapeType="1"/>
            </p:cNvSpPr>
            <p:nvPr/>
          </p:nvSpPr>
          <p:spPr bwMode="auto">
            <a:xfrm flipH="1">
              <a:off x="2152668" y="3047987"/>
              <a:ext cx="784826" cy="560590"/>
            </a:xfrm>
            <a:prstGeom prst="line">
              <a:avLst/>
            </a:prstGeom>
            <a:noFill/>
            <a:ln w="25400">
              <a:solidFill>
                <a:schemeClr val="accent1">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5" name="AutoShape 43"/>
            <p:cNvSpPr>
              <a:spLocks noChangeArrowheads="1"/>
            </p:cNvSpPr>
            <p:nvPr/>
          </p:nvSpPr>
          <p:spPr bwMode="auto">
            <a:xfrm>
              <a:off x="3557407" y="2515427"/>
              <a:ext cx="168080" cy="196506"/>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56" name="AutoShape 43"/>
            <p:cNvSpPr>
              <a:spLocks noChangeArrowheads="1"/>
            </p:cNvSpPr>
            <p:nvPr/>
          </p:nvSpPr>
          <p:spPr bwMode="auto">
            <a:xfrm>
              <a:off x="2040550" y="3524489"/>
              <a:ext cx="168080" cy="196506"/>
            </a:xfrm>
            <a:prstGeom prst="irregularSeal2">
              <a:avLst/>
            </a:prstGeom>
            <a:solidFill>
              <a:srgbClr val="FEFE00"/>
            </a:solidFill>
            <a:ln w="12700">
              <a:solidFill>
                <a:srgbClr val="FC0128"/>
              </a:solidFill>
              <a:miter lim="800000"/>
              <a:headEnd/>
              <a:tailEnd/>
            </a:ln>
          </p:spPr>
          <p:txBody>
            <a:bodyPr wrap="none" anchor="ctr"/>
            <a:lstStyle/>
            <a:p>
              <a:endParaRPr lang="hu-HU"/>
            </a:p>
          </p:txBody>
        </p:sp>
      </p:grpSp>
      <p:graphicFrame>
        <p:nvGraphicFramePr>
          <p:cNvPr id="4" name="Objektum 3"/>
          <p:cNvGraphicFramePr>
            <a:graphicFrameLocks noChangeAspect="1"/>
          </p:cNvGraphicFramePr>
          <p:nvPr>
            <p:extLst>
              <p:ext uri="{D42A27DB-BD31-4B8C-83A1-F6EECF244321}">
                <p14:modId xmlns:p14="http://schemas.microsoft.com/office/powerpoint/2010/main" val="2348332607"/>
              </p:ext>
            </p:extLst>
          </p:nvPr>
        </p:nvGraphicFramePr>
        <p:xfrm>
          <a:off x="611560" y="2822323"/>
          <a:ext cx="2073194" cy="750693"/>
        </p:xfrm>
        <a:graphic>
          <a:graphicData uri="http://schemas.openxmlformats.org/presentationml/2006/ole">
            <mc:AlternateContent xmlns:mc="http://schemas.openxmlformats.org/markup-compatibility/2006">
              <mc:Choice xmlns:v="urn:schemas-microsoft-com:vml" Requires="v">
                <p:oleObj spid="_x0000_s1038" name="Equation" r:id="rId6" imgW="1333500" imgH="482600" progId="Equation.3">
                  <p:embed/>
                </p:oleObj>
              </mc:Choice>
              <mc:Fallback>
                <p:oleObj name="Equation" r:id="rId6" imgW="1333500" imgH="482600"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2822323"/>
                        <a:ext cx="2073194" cy="750693"/>
                      </a:xfrm>
                      <a:prstGeom prst="rect">
                        <a:avLst/>
                      </a:prstGeom>
                      <a:noFill/>
                      <a:ln>
                        <a:noFill/>
                      </a:ln>
                    </p:spPr>
                  </p:pic>
                </p:oleObj>
              </mc:Fallback>
            </mc:AlternateContent>
          </a:graphicData>
        </a:graphic>
      </p:graphicFrame>
      <p:grpSp>
        <p:nvGrpSpPr>
          <p:cNvPr id="153" name="Csoportba foglalás 152"/>
          <p:cNvGrpSpPr/>
          <p:nvPr/>
        </p:nvGrpSpPr>
        <p:grpSpPr>
          <a:xfrm>
            <a:off x="6876256" y="2530463"/>
            <a:ext cx="1534401" cy="1762633"/>
            <a:chOff x="6516216" y="2276872"/>
            <a:chExt cx="1534401" cy="1762633"/>
          </a:xfrm>
        </p:grpSpPr>
        <p:sp>
          <p:nvSpPr>
            <p:cNvPr id="58" name="Freeform 8"/>
            <p:cNvSpPr>
              <a:spLocks/>
            </p:cNvSpPr>
            <p:nvPr/>
          </p:nvSpPr>
          <p:spPr bwMode="auto">
            <a:xfrm>
              <a:off x="6516216" y="2281297"/>
              <a:ext cx="398299" cy="1758208"/>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61176"/>
              </a:srgbClr>
            </a:solidFill>
            <a:ln w="9525">
              <a:solidFill>
                <a:schemeClr val="tx1"/>
              </a:solidFill>
              <a:round/>
              <a:headEnd/>
              <a:tailEnd/>
            </a:ln>
          </p:spPr>
          <p:txBody>
            <a:bodyPr/>
            <a:lstStyle/>
            <a:p>
              <a:endParaRPr lang="hu-HU"/>
            </a:p>
          </p:txBody>
        </p:sp>
        <p:sp>
          <p:nvSpPr>
            <p:cNvPr id="59" name="Romboid 122"/>
            <p:cNvSpPr>
              <a:spLocks noChangeArrowheads="1"/>
            </p:cNvSpPr>
            <p:nvPr/>
          </p:nvSpPr>
          <p:spPr bwMode="auto">
            <a:xfrm rot="18218404">
              <a:off x="6641066" y="3068882"/>
              <a:ext cx="246566" cy="87879"/>
            </a:xfrm>
            <a:prstGeom prst="parallelogram">
              <a:avLst>
                <a:gd name="adj" fmla="val 149042"/>
              </a:avLst>
            </a:prstGeom>
            <a:solidFill>
              <a:srgbClr val="FFC000"/>
            </a:solidFill>
            <a:ln w="9525" algn="ctr">
              <a:solidFill>
                <a:schemeClr val="tx1"/>
              </a:solidFill>
              <a:round/>
              <a:headEnd/>
              <a:tailEnd/>
            </a:ln>
          </p:spPr>
          <p:txBody>
            <a:bodyPr/>
            <a:lstStyle/>
            <a:p>
              <a:endParaRPr lang="hu-HU"/>
            </a:p>
          </p:txBody>
        </p:sp>
        <p:sp>
          <p:nvSpPr>
            <p:cNvPr id="60" name="Line 21"/>
            <p:cNvSpPr>
              <a:spLocks noChangeShapeType="1"/>
            </p:cNvSpPr>
            <p:nvPr/>
          </p:nvSpPr>
          <p:spPr bwMode="auto">
            <a:xfrm>
              <a:off x="6594611" y="2825640"/>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1" name="Line 22"/>
            <p:cNvSpPr>
              <a:spLocks noChangeShapeType="1"/>
            </p:cNvSpPr>
            <p:nvPr/>
          </p:nvSpPr>
          <p:spPr bwMode="auto">
            <a:xfrm>
              <a:off x="6663523" y="2710576"/>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2" name="Line 23"/>
            <p:cNvSpPr>
              <a:spLocks noChangeShapeType="1"/>
            </p:cNvSpPr>
            <p:nvPr/>
          </p:nvSpPr>
          <p:spPr bwMode="auto">
            <a:xfrm>
              <a:off x="6733068" y="2596144"/>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3" name="Line 24"/>
            <p:cNvSpPr>
              <a:spLocks noChangeShapeType="1"/>
            </p:cNvSpPr>
            <p:nvPr/>
          </p:nvSpPr>
          <p:spPr bwMode="auto">
            <a:xfrm>
              <a:off x="6801980" y="2481712"/>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4" name="Line 26"/>
            <p:cNvSpPr>
              <a:spLocks noChangeShapeType="1"/>
            </p:cNvSpPr>
            <p:nvPr/>
          </p:nvSpPr>
          <p:spPr bwMode="auto">
            <a:xfrm flipH="1">
              <a:off x="6516216" y="2458952"/>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5" name="Line 27"/>
            <p:cNvSpPr>
              <a:spLocks noChangeShapeType="1"/>
            </p:cNvSpPr>
            <p:nvPr/>
          </p:nvSpPr>
          <p:spPr bwMode="auto">
            <a:xfrm flipH="1">
              <a:off x="6525699" y="2618904"/>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6" name="Line 28"/>
            <p:cNvSpPr>
              <a:spLocks noChangeShapeType="1"/>
            </p:cNvSpPr>
            <p:nvPr/>
          </p:nvSpPr>
          <p:spPr bwMode="auto">
            <a:xfrm flipH="1">
              <a:off x="6525699" y="2778856"/>
              <a:ext cx="391977" cy="6417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7" name="Line 29"/>
            <p:cNvSpPr>
              <a:spLocks noChangeShapeType="1"/>
            </p:cNvSpPr>
            <p:nvPr/>
          </p:nvSpPr>
          <p:spPr bwMode="auto">
            <a:xfrm flipH="1">
              <a:off x="6525699" y="2938808"/>
              <a:ext cx="391977" cy="64170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8" name="Line 30"/>
            <p:cNvSpPr>
              <a:spLocks noChangeShapeType="1"/>
            </p:cNvSpPr>
            <p:nvPr/>
          </p:nvSpPr>
          <p:spPr bwMode="auto">
            <a:xfrm flipH="1">
              <a:off x="6525699" y="3099392"/>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9" name="Line 31"/>
            <p:cNvSpPr>
              <a:spLocks noChangeShapeType="1"/>
            </p:cNvSpPr>
            <p:nvPr/>
          </p:nvSpPr>
          <p:spPr bwMode="auto">
            <a:xfrm flipH="1">
              <a:off x="6525699" y="3259344"/>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0" name="Oval 34"/>
            <p:cNvSpPr>
              <a:spLocks noChangeArrowheads="1"/>
            </p:cNvSpPr>
            <p:nvPr/>
          </p:nvSpPr>
          <p:spPr bwMode="auto">
            <a:xfrm>
              <a:off x="6731171" y="3037434"/>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71" name="Oval 34"/>
            <p:cNvSpPr>
              <a:spLocks noChangeArrowheads="1"/>
            </p:cNvSpPr>
            <p:nvPr/>
          </p:nvSpPr>
          <p:spPr bwMode="auto">
            <a:xfrm>
              <a:off x="6716630" y="3135298"/>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72" name="Oval 34"/>
            <p:cNvSpPr>
              <a:spLocks noChangeArrowheads="1"/>
            </p:cNvSpPr>
            <p:nvPr/>
          </p:nvSpPr>
          <p:spPr bwMode="auto">
            <a:xfrm>
              <a:off x="6774162" y="2979902"/>
              <a:ext cx="69544" cy="86614"/>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73" name="Line 24"/>
            <p:cNvSpPr>
              <a:spLocks noChangeShapeType="1"/>
            </p:cNvSpPr>
            <p:nvPr/>
          </p:nvSpPr>
          <p:spPr bwMode="auto">
            <a:xfrm>
              <a:off x="6860144" y="2377395"/>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4" name="Oval 6"/>
            <p:cNvSpPr>
              <a:spLocks noChangeArrowheads="1"/>
            </p:cNvSpPr>
            <p:nvPr/>
          </p:nvSpPr>
          <p:spPr bwMode="auto">
            <a:xfrm>
              <a:off x="7032109" y="2993811"/>
              <a:ext cx="524744" cy="454567"/>
            </a:xfrm>
            <a:prstGeom prst="ellipse">
              <a:avLst/>
            </a:prstGeom>
            <a:solidFill>
              <a:srgbClr val="00FF00"/>
            </a:solidFill>
            <a:ln w="12700">
              <a:solidFill>
                <a:schemeClr val="bg2"/>
              </a:solidFill>
              <a:round/>
              <a:headEnd/>
              <a:tailEnd/>
            </a:ln>
          </p:spPr>
          <p:txBody>
            <a:bodyPr wrap="none" anchor="ctr"/>
            <a:lstStyle/>
            <a:p>
              <a:endParaRPr lang="hu-HU"/>
            </a:p>
          </p:txBody>
        </p:sp>
        <p:sp>
          <p:nvSpPr>
            <p:cNvPr id="75" name="Line 39"/>
            <p:cNvSpPr>
              <a:spLocks noChangeShapeType="1"/>
            </p:cNvSpPr>
            <p:nvPr/>
          </p:nvSpPr>
          <p:spPr bwMode="auto">
            <a:xfrm rot="1800000" flipV="1">
              <a:off x="6862041" y="2854722"/>
              <a:ext cx="956551" cy="436233"/>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6" name="Line 39"/>
            <p:cNvSpPr>
              <a:spLocks noChangeShapeType="1"/>
            </p:cNvSpPr>
            <p:nvPr/>
          </p:nvSpPr>
          <p:spPr bwMode="auto">
            <a:xfrm rot="1800000" flipV="1">
              <a:off x="6797554" y="2992547"/>
              <a:ext cx="999542" cy="361631"/>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7" name="Line 39"/>
            <p:cNvSpPr>
              <a:spLocks noChangeShapeType="1"/>
            </p:cNvSpPr>
            <p:nvPr/>
          </p:nvSpPr>
          <p:spPr bwMode="auto">
            <a:xfrm rot="1800000" flipV="1">
              <a:off x="6813992" y="2924899"/>
              <a:ext cx="938216" cy="525376"/>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8" name="Oval 34"/>
            <p:cNvSpPr>
              <a:spLocks noChangeArrowheads="1"/>
            </p:cNvSpPr>
            <p:nvPr/>
          </p:nvSpPr>
          <p:spPr bwMode="auto">
            <a:xfrm>
              <a:off x="7778130" y="3137325"/>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79" name="Oval 34"/>
            <p:cNvSpPr>
              <a:spLocks noChangeArrowheads="1"/>
            </p:cNvSpPr>
            <p:nvPr/>
          </p:nvSpPr>
          <p:spPr bwMode="auto">
            <a:xfrm>
              <a:off x="7763589" y="3223307"/>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80" name="Oval 34"/>
            <p:cNvSpPr>
              <a:spLocks noChangeArrowheads="1"/>
            </p:cNvSpPr>
            <p:nvPr/>
          </p:nvSpPr>
          <p:spPr bwMode="auto">
            <a:xfrm>
              <a:off x="7821121" y="3080425"/>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81" name="Line 21"/>
            <p:cNvSpPr>
              <a:spLocks noChangeShapeType="1"/>
            </p:cNvSpPr>
            <p:nvPr/>
          </p:nvSpPr>
          <p:spPr bwMode="auto">
            <a:xfrm>
              <a:off x="7718069" y="2821214"/>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2" name="Line 22"/>
            <p:cNvSpPr>
              <a:spLocks noChangeShapeType="1"/>
            </p:cNvSpPr>
            <p:nvPr/>
          </p:nvSpPr>
          <p:spPr bwMode="auto">
            <a:xfrm>
              <a:off x="7786981" y="2706150"/>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3" name="Line 23"/>
            <p:cNvSpPr>
              <a:spLocks noChangeShapeType="1"/>
            </p:cNvSpPr>
            <p:nvPr/>
          </p:nvSpPr>
          <p:spPr bwMode="auto">
            <a:xfrm>
              <a:off x="7856525" y="2591718"/>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4" name="Line 24"/>
            <p:cNvSpPr>
              <a:spLocks noChangeShapeType="1"/>
            </p:cNvSpPr>
            <p:nvPr/>
          </p:nvSpPr>
          <p:spPr bwMode="auto">
            <a:xfrm>
              <a:off x="7925437" y="2477286"/>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5" name="Line 25"/>
            <p:cNvSpPr>
              <a:spLocks noChangeShapeType="1"/>
            </p:cNvSpPr>
            <p:nvPr/>
          </p:nvSpPr>
          <p:spPr bwMode="auto">
            <a:xfrm>
              <a:off x="7994349" y="2362222"/>
              <a:ext cx="0" cy="109943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6" name="Line 26"/>
            <p:cNvSpPr>
              <a:spLocks noChangeShapeType="1"/>
            </p:cNvSpPr>
            <p:nvPr/>
          </p:nvSpPr>
          <p:spPr bwMode="auto">
            <a:xfrm flipH="1">
              <a:off x="7649157" y="2454526"/>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7" name="Line 27"/>
            <p:cNvSpPr>
              <a:spLocks noChangeShapeType="1"/>
            </p:cNvSpPr>
            <p:nvPr/>
          </p:nvSpPr>
          <p:spPr bwMode="auto">
            <a:xfrm flipH="1">
              <a:off x="7649157" y="2614478"/>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8" name="Line 28"/>
            <p:cNvSpPr>
              <a:spLocks noChangeShapeType="1"/>
            </p:cNvSpPr>
            <p:nvPr/>
          </p:nvSpPr>
          <p:spPr bwMode="auto">
            <a:xfrm flipH="1">
              <a:off x="7649157" y="2774430"/>
              <a:ext cx="391977" cy="64170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89" name="Line 29"/>
            <p:cNvSpPr>
              <a:spLocks noChangeShapeType="1"/>
            </p:cNvSpPr>
            <p:nvPr/>
          </p:nvSpPr>
          <p:spPr bwMode="auto">
            <a:xfrm flipH="1">
              <a:off x="7649157" y="2934382"/>
              <a:ext cx="391977" cy="641704"/>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0" name="Line 30"/>
            <p:cNvSpPr>
              <a:spLocks noChangeShapeType="1"/>
            </p:cNvSpPr>
            <p:nvPr/>
          </p:nvSpPr>
          <p:spPr bwMode="auto">
            <a:xfrm flipH="1">
              <a:off x="7649157" y="3094966"/>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1" name="Line 31"/>
            <p:cNvSpPr>
              <a:spLocks noChangeShapeType="1"/>
            </p:cNvSpPr>
            <p:nvPr/>
          </p:nvSpPr>
          <p:spPr bwMode="auto">
            <a:xfrm flipH="1">
              <a:off x="7649157" y="3254918"/>
              <a:ext cx="391977" cy="64107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3" name="Romboid 122"/>
            <p:cNvSpPr>
              <a:spLocks noChangeArrowheads="1"/>
            </p:cNvSpPr>
            <p:nvPr/>
          </p:nvSpPr>
          <p:spPr bwMode="auto">
            <a:xfrm rot="18218404">
              <a:off x="7700542" y="3162085"/>
              <a:ext cx="246566" cy="87879"/>
            </a:xfrm>
            <a:prstGeom prst="parallelogram">
              <a:avLst>
                <a:gd name="adj" fmla="val 149042"/>
              </a:avLst>
            </a:prstGeom>
            <a:solidFill>
              <a:srgbClr val="FFC000">
                <a:alpha val="50000"/>
              </a:srgbClr>
            </a:solidFill>
            <a:ln w="9525" algn="ctr">
              <a:solidFill>
                <a:schemeClr val="tx1"/>
              </a:solidFill>
              <a:round/>
              <a:headEnd/>
              <a:tailEnd/>
            </a:ln>
          </p:spPr>
          <p:txBody>
            <a:bodyPr/>
            <a:lstStyle/>
            <a:p>
              <a:endParaRPr lang="hu-HU"/>
            </a:p>
          </p:txBody>
        </p:sp>
        <p:sp>
          <p:nvSpPr>
            <p:cNvPr id="94" name="Romboid 122"/>
            <p:cNvSpPr>
              <a:spLocks noChangeArrowheads="1"/>
            </p:cNvSpPr>
            <p:nvPr/>
          </p:nvSpPr>
          <p:spPr bwMode="auto">
            <a:xfrm rot="18218404">
              <a:off x="6576278" y="3144627"/>
              <a:ext cx="246566" cy="87879"/>
            </a:xfrm>
            <a:prstGeom prst="parallelogram">
              <a:avLst>
                <a:gd name="adj" fmla="val 149042"/>
              </a:avLst>
            </a:prstGeom>
            <a:solidFill>
              <a:srgbClr val="FFC000"/>
            </a:solidFill>
            <a:ln w="9525" algn="ctr">
              <a:solidFill>
                <a:schemeClr val="tx1"/>
              </a:solidFill>
              <a:round/>
              <a:headEnd/>
              <a:tailEnd/>
            </a:ln>
          </p:spPr>
          <p:txBody>
            <a:bodyPr/>
            <a:lstStyle/>
            <a:p>
              <a:endParaRPr lang="hu-HU"/>
            </a:p>
          </p:txBody>
        </p:sp>
        <p:sp>
          <p:nvSpPr>
            <p:cNvPr id="95" name="Oval 34"/>
            <p:cNvSpPr>
              <a:spLocks noChangeArrowheads="1"/>
            </p:cNvSpPr>
            <p:nvPr/>
          </p:nvSpPr>
          <p:spPr bwMode="auto">
            <a:xfrm>
              <a:off x="6666383" y="3113178"/>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96" name="Oval 34"/>
            <p:cNvSpPr>
              <a:spLocks noChangeArrowheads="1"/>
            </p:cNvSpPr>
            <p:nvPr/>
          </p:nvSpPr>
          <p:spPr bwMode="auto">
            <a:xfrm>
              <a:off x="6651842" y="3211042"/>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97" name="Oval 34"/>
            <p:cNvSpPr>
              <a:spLocks noChangeArrowheads="1"/>
            </p:cNvSpPr>
            <p:nvPr/>
          </p:nvSpPr>
          <p:spPr bwMode="auto">
            <a:xfrm>
              <a:off x="6709374" y="3055646"/>
              <a:ext cx="69544" cy="86614"/>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98" name="Line 39"/>
            <p:cNvSpPr>
              <a:spLocks noChangeShapeType="1"/>
            </p:cNvSpPr>
            <p:nvPr/>
          </p:nvSpPr>
          <p:spPr bwMode="auto">
            <a:xfrm rot="1800000" flipV="1">
              <a:off x="6797252" y="2930467"/>
              <a:ext cx="956551" cy="436233"/>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99" name="Line 39"/>
            <p:cNvSpPr>
              <a:spLocks noChangeShapeType="1"/>
            </p:cNvSpPr>
            <p:nvPr/>
          </p:nvSpPr>
          <p:spPr bwMode="auto">
            <a:xfrm rot="1800000" flipV="1">
              <a:off x="6732766" y="3068291"/>
              <a:ext cx="999542" cy="361631"/>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0" name="Line 39"/>
            <p:cNvSpPr>
              <a:spLocks noChangeShapeType="1"/>
            </p:cNvSpPr>
            <p:nvPr/>
          </p:nvSpPr>
          <p:spPr bwMode="auto">
            <a:xfrm rot="1800000" flipV="1">
              <a:off x="6749204" y="3000643"/>
              <a:ext cx="938216" cy="525376"/>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01" name="Oval 34"/>
            <p:cNvSpPr>
              <a:spLocks noChangeArrowheads="1"/>
            </p:cNvSpPr>
            <p:nvPr/>
          </p:nvSpPr>
          <p:spPr bwMode="auto">
            <a:xfrm>
              <a:off x="7713341" y="3213069"/>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02" name="Oval 34"/>
            <p:cNvSpPr>
              <a:spLocks noChangeArrowheads="1"/>
            </p:cNvSpPr>
            <p:nvPr/>
          </p:nvSpPr>
          <p:spPr bwMode="auto">
            <a:xfrm>
              <a:off x="7698800" y="3299051"/>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03" name="Oval 34"/>
            <p:cNvSpPr>
              <a:spLocks noChangeArrowheads="1"/>
            </p:cNvSpPr>
            <p:nvPr/>
          </p:nvSpPr>
          <p:spPr bwMode="auto">
            <a:xfrm>
              <a:off x="7756332" y="3156169"/>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04" name="Romboid 122"/>
            <p:cNvSpPr>
              <a:spLocks noChangeArrowheads="1"/>
            </p:cNvSpPr>
            <p:nvPr/>
          </p:nvSpPr>
          <p:spPr bwMode="auto">
            <a:xfrm rot="18218404">
              <a:off x="7635754" y="3237829"/>
              <a:ext cx="246566" cy="87879"/>
            </a:xfrm>
            <a:prstGeom prst="parallelogram">
              <a:avLst>
                <a:gd name="adj" fmla="val 149042"/>
              </a:avLst>
            </a:prstGeom>
            <a:solidFill>
              <a:srgbClr val="FFC000">
                <a:alpha val="50000"/>
              </a:srgbClr>
            </a:solidFill>
            <a:ln w="9525" algn="ctr">
              <a:solidFill>
                <a:schemeClr val="tx1"/>
              </a:solidFill>
              <a:round/>
              <a:headEnd/>
              <a:tailEnd/>
            </a:ln>
          </p:spPr>
          <p:txBody>
            <a:bodyPr/>
            <a:lstStyle/>
            <a:p>
              <a:endParaRPr lang="hu-HU"/>
            </a:p>
          </p:txBody>
        </p:sp>
        <p:sp>
          <p:nvSpPr>
            <p:cNvPr id="105" name="Romboid 122"/>
            <p:cNvSpPr>
              <a:spLocks noChangeArrowheads="1"/>
            </p:cNvSpPr>
            <p:nvPr/>
          </p:nvSpPr>
          <p:spPr bwMode="auto">
            <a:xfrm rot="18218404">
              <a:off x="6518924" y="3231786"/>
              <a:ext cx="246566" cy="87879"/>
            </a:xfrm>
            <a:prstGeom prst="parallelogram">
              <a:avLst>
                <a:gd name="adj" fmla="val 149042"/>
              </a:avLst>
            </a:prstGeom>
            <a:solidFill>
              <a:srgbClr val="FFC000"/>
            </a:solidFill>
            <a:ln w="9525" algn="ctr">
              <a:solidFill>
                <a:schemeClr val="tx1"/>
              </a:solidFill>
              <a:round/>
              <a:headEnd/>
              <a:tailEnd/>
            </a:ln>
          </p:spPr>
          <p:txBody>
            <a:bodyPr/>
            <a:lstStyle/>
            <a:p>
              <a:endParaRPr lang="hu-HU"/>
            </a:p>
          </p:txBody>
        </p:sp>
        <p:sp>
          <p:nvSpPr>
            <p:cNvPr id="106" name="Oval 34"/>
            <p:cNvSpPr>
              <a:spLocks noChangeArrowheads="1"/>
            </p:cNvSpPr>
            <p:nvPr/>
          </p:nvSpPr>
          <p:spPr bwMode="auto">
            <a:xfrm>
              <a:off x="6609028" y="3200338"/>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107" name="Oval 34"/>
            <p:cNvSpPr>
              <a:spLocks noChangeArrowheads="1"/>
            </p:cNvSpPr>
            <p:nvPr/>
          </p:nvSpPr>
          <p:spPr bwMode="auto">
            <a:xfrm>
              <a:off x="6594487" y="3298202"/>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108" name="Oval 34"/>
            <p:cNvSpPr>
              <a:spLocks noChangeArrowheads="1"/>
            </p:cNvSpPr>
            <p:nvPr/>
          </p:nvSpPr>
          <p:spPr bwMode="auto">
            <a:xfrm>
              <a:off x="6652020" y="3142806"/>
              <a:ext cx="69544" cy="86614"/>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109" name="Line 39"/>
            <p:cNvSpPr>
              <a:spLocks noChangeShapeType="1"/>
            </p:cNvSpPr>
            <p:nvPr/>
          </p:nvSpPr>
          <p:spPr bwMode="auto">
            <a:xfrm rot="1800000" flipV="1">
              <a:off x="6739898" y="3017626"/>
              <a:ext cx="956551" cy="436233"/>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0" name="Line 39"/>
            <p:cNvSpPr>
              <a:spLocks noChangeShapeType="1"/>
            </p:cNvSpPr>
            <p:nvPr/>
          </p:nvSpPr>
          <p:spPr bwMode="auto">
            <a:xfrm rot="1800000" flipV="1">
              <a:off x="6675412" y="3155451"/>
              <a:ext cx="999542" cy="361631"/>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1" name="Line 39"/>
            <p:cNvSpPr>
              <a:spLocks noChangeShapeType="1"/>
            </p:cNvSpPr>
            <p:nvPr/>
          </p:nvSpPr>
          <p:spPr bwMode="auto">
            <a:xfrm rot="1800000" flipV="1">
              <a:off x="6691849" y="3087803"/>
              <a:ext cx="938216" cy="525376"/>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12" name="Oval 34"/>
            <p:cNvSpPr>
              <a:spLocks noChangeArrowheads="1"/>
            </p:cNvSpPr>
            <p:nvPr/>
          </p:nvSpPr>
          <p:spPr bwMode="auto">
            <a:xfrm>
              <a:off x="7655987" y="3300229"/>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13" name="Oval 34"/>
            <p:cNvSpPr>
              <a:spLocks noChangeArrowheads="1"/>
            </p:cNvSpPr>
            <p:nvPr/>
          </p:nvSpPr>
          <p:spPr bwMode="auto">
            <a:xfrm>
              <a:off x="7641446" y="3386211"/>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14" name="Oval 34"/>
            <p:cNvSpPr>
              <a:spLocks noChangeArrowheads="1"/>
            </p:cNvSpPr>
            <p:nvPr/>
          </p:nvSpPr>
          <p:spPr bwMode="auto">
            <a:xfrm>
              <a:off x="7698978" y="3243329"/>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15" name="Romboid 122"/>
            <p:cNvSpPr>
              <a:spLocks noChangeArrowheads="1"/>
            </p:cNvSpPr>
            <p:nvPr/>
          </p:nvSpPr>
          <p:spPr bwMode="auto">
            <a:xfrm rot="18218404">
              <a:off x="7578400" y="3324989"/>
              <a:ext cx="246566" cy="87879"/>
            </a:xfrm>
            <a:prstGeom prst="parallelogram">
              <a:avLst>
                <a:gd name="adj" fmla="val 149042"/>
              </a:avLst>
            </a:prstGeom>
            <a:solidFill>
              <a:srgbClr val="FFC000">
                <a:alpha val="50000"/>
              </a:srgbClr>
            </a:solidFill>
            <a:ln w="9525" algn="ctr">
              <a:solidFill>
                <a:schemeClr val="tx1"/>
              </a:solidFill>
              <a:round/>
              <a:headEnd/>
              <a:tailEnd/>
            </a:ln>
          </p:spPr>
          <p:txBody>
            <a:bodyPr/>
            <a:lstStyle/>
            <a:p>
              <a:endParaRPr lang="hu-HU"/>
            </a:p>
          </p:txBody>
        </p:sp>
        <p:sp>
          <p:nvSpPr>
            <p:cNvPr id="116" name="Romboid 122"/>
            <p:cNvSpPr>
              <a:spLocks noChangeArrowheads="1"/>
            </p:cNvSpPr>
            <p:nvPr/>
          </p:nvSpPr>
          <p:spPr bwMode="auto">
            <a:xfrm rot="18218404">
              <a:off x="6698421" y="2972564"/>
              <a:ext cx="246566" cy="87879"/>
            </a:xfrm>
            <a:prstGeom prst="parallelogram">
              <a:avLst>
                <a:gd name="adj" fmla="val 149042"/>
              </a:avLst>
            </a:prstGeom>
            <a:solidFill>
              <a:srgbClr val="FFC000"/>
            </a:solidFill>
            <a:ln w="9525" algn="ctr">
              <a:solidFill>
                <a:schemeClr val="tx1"/>
              </a:solidFill>
              <a:round/>
              <a:headEnd/>
              <a:tailEnd/>
            </a:ln>
          </p:spPr>
          <p:txBody>
            <a:bodyPr/>
            <a:lstStyle/>
            <a:p>
              <a:endParaRPr lang="hu-HU"/>
            </a:p>
          </p:txBody>
        </p:sp>
        <p:sp>
          <p:nvSpPr>
            <p:cNvPr id="117" name="Oval 34"/>
            <p:cNvSpPr>
              <a:spLocks noChangeArrowheads="1"/>
            </p:cNvSpPr>
            <p:nvPr/>
          </p:nvSpPr>
          <p:spPr bwMode="auto">
            <a:xfrm>
              <a:off x="6788526" y="2941115"/>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118" name="Oval 34"/>
            <p:cNvSpPr>
              <a:spLocks noChangeArrowheads="1"/>
            </p:cNvSpPr>
            <p:nvPr/>
          </p:nvSpPr>
          <p:spPr bwMode="auto">
            <a:xfrm>
              <a:off x="6773985" y="3038979"/>
              <a:ext cx="69544" cy="86615"/>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119" name="Oval 34"/>
            <p:cNvSpPr>
              <a:spLocks noChangeArrowheads="1"/>
            </p:cNvSpPr>
            <p:nvPr/>
          </p:nvSpPr>
          <p:spPr bwMode="auto">
            <a:xfrm>
              <a:off x="6831517" y="2883583"/>
              <a:ext cx="69544" cy="86614"/>
            </a:xfrm>
            <a:prstGeom prst="ellipse">
              <a:avLst/>
            </a:prstGeom>
            <a:solidFill>
              <a:srgbClr val="FF0000">
                <a:alpha val="54000"/>
              </a:srgbClr>
            </a:solidFill>
            <a:ln w="9525">
              <a:solidFill>
                <a:schemeClr val="bg2"/>
              </a:solidFill>
              <a:round/>
              <a:headEnd/>
              <a:tailEnd/>
            </a:ln>
          </p:spPr>
          <p:txBody>
            <a:bodyPr wrap="none" anchor="ctr"/>
            <a:lstStyle/>
            <a:p>
              <a:endParaRPr lang="hu-HU"/>
            </a:p>
          </p:txBody>
        </p:sp>
        <p:sp>
          <p:nvSpPr>
            <p:cNvPr id="120" name="Line 39"/>
            <p:cNvSpPr>
              <a:spLocks noChangeShapeType="1"/>
            </p:cNvSpPr>
            <p:nvPr/>
          </p:nvSpPr>
          <p:spPr bwMode="auto">
            <a:xfrm rot="1800000" flipV="1">
              <a:off x="6919396" y="2758404"/>
              <a:ext cx="956551" cy="436233"/>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1" name="Line 39"/>
            <p:cNvSpPr>
              <a:spLocks noChangeShapeType="1"/>
            </p:cNvSpPr>
            <p:nvPr/>
          </p:nvSpPr>
          <p:spPr bwMode="auto">
            <a:xfrm rot="1800000" flipV="1">
              <a:off x="6854909" y="2896228"/>
              <a:ext cx="999542" cy="361631"/>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2" name="Line 39"/>
            <p:cNvSpPr>
              <a:spLocks noChangeShapeType="1"/>
            </p:cNvSpPr>
            <p:nvPr/>
          </p:nvSpPr>
          <p:spPr bwMode="auto">
            <a:xfrm rot="1800000" flipV="1">
              <a:off x="6871347" y="2828580"/>
              <a:ext cx="938216" cy="525376"/>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23" name="Oval 34"/>
            <p:cNvSpPr>
              <a:spLocks noChangeArrowheads="1"/>
            </p:cNvSpPr>
            <p:nvPr/>
          </p:nvSpPr>
          <p:spPr bwMode="auto">
            <a:xfrm>
              <a:off x="7835485" y="3041006"/>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24" name="Oval 34"/>
            <p:cNvSpPr>
              <a:spLocks noChangeArrowheads="1"/>
            </p:cNvSpPr>
            <p:nvPr/>
          </p:nvSpPr>
          <p:spPr bwMode="auto">
            <a:xfrm>
              <a:off x="7820943" y="3126988"/>
              <a:ext cx="69544" cy="86615"/>
            </a:xfrm>
            <a:prstGeom prst="ellipse">
              <a:avLst/>
            </a:prstGeom>
            <a:solidFill>
              <a:srgbClr val="FF0000"/>
            </a:solidFill>
            <a:ln w="9525">
              <a:solidFill>
                <a:schemeClr val="bg2"/>
              </a:solidFill>
              <a:round/>
              <a:headEnd/>
              <a:tailEnd/>
            </a:ln>
          </p:spPr>
          <p:txBody>
            <a:bodyPr wrap="none" anchor="ctr"/>
            <a:lstStyle/>
            <a:p>
              <a:endParaRPr lang="hu-HU"/>
            </a:p>
          </p:txBody>
        </p:sp>
        <p:sp>
          <p:nvSpPr>
            <p:cNvPr id="125" name="Oval 34"/>
            <p:cNvSpPr>
              <a:spLocks noChangeArrowheads="1"/>
            </p:cNvSpPr>
            <p:nvPr/>
          </p:nvSpPr>
          <p:spPr bwMode="auto">
            <a:xfrm>
              <a:off x="7878476" y="2984106"/>
              <a:ext cx="69544" cy="86615"/>
            </a:xfrm>
            <a:prstGeom prst="ellipse">
              <a:avLst/>
            </a:prstGeom>
            <a:solidFill>
              <a:srgbClr val="FF0000"/>
            </a:solidFill>
            <a:ln w="9525">
              <a:solidFill>
                <a:schemeClr val="bg2"/>
              </a:solidFill>
              <a:round/>
              <a:headEnd/>
              <a:tailEnd/>
            </a:ln>
          </p:spPr>
          <p:txBody>
            <a:bodyPr wrap="none" anchor="ctr"/>
            <a:lstStyle/>
            <a:p>
              <a:endParaRPr lang="hu-HU"/>
            </a:p>
          </p:txBody>
        </p:sp>
        <p:grpSp>
          <p:nvGrpSpPr>
            <p:cNvPr id="126" name="Csoportba foglalás 156"/>
            <p:cNvGrpSpPr>
              <a:grpSpLocks/>
            </p:cNvGrpSpPr>
            <p:nvPr/>
          </p:nvGrpSpPr>
          <p:grpSpPr bwMode="auto">
            <a:xfrm rot="202779">
              <a:off x="7135615" y="2911401"/>
              <a:ext cx="458993" cy="114432"/>
              <a:chOff x="6444208" y="3825044"/>
              <a:chExt cx="1152128" cy="288032"/>
            </a:xfrm>
          </p:grpSpPr>
          <p:sp>
            <p:nvSpPr>
              <p:cNvPr id="147" name="Kocka 146"/>
              <p:cNvSpPr/>
              <p:nvPr/>
            </p:nvSpPr>
            <p:spPr bwMode="auto">
              <a:xfrm>
                <a:off x="6436657" y="3817576"/>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8" name="Kocka 147"/>
              <p:cNvSpPr/>
              <p:nvPr/>
            </p:nvSpPr>
            <p:spPr bwMode="auto">
              <a:xfrm>
                <a:off x="6659193" y="3817151"/>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9" name="Kocka 148"/>
              <p:cNvSpPr/>
              <p:nvPr/>
            </p:nvSpPr>
            <p:spPr bwMode="auto">
              <a:xfrm>
                <a:off x="6875859" y="3825044"/>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50" name="Kocka 149"/>
              <p:cNvSpPr/>
              <p:nvPr/>
            </p:nvSpPr>
            <p:spPr bwMode="auto">
              <a:xfrm>
                <a:off x="7083763" y="3819109"/>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51" name="Kocka 150"/>
              <p:cNvSpPr/>
              <p:nvPr/>
            </p:nvSpPr>
            <p:spPr bwMode="auto">
              <a:xfrm>
                <a:off x="7301641" y="3820600"/>
                <a:ext cx="287239"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grpSp>
        <p:sp>
          <p:nvSpPr>
            <p:cNvPr id="127" name="Romboid 122"/>
            <p:cNvSpPr>
              <a:spLocks noChangeArrowheads="1"/>
            </p:cNvSpPr>
            <p:nvPr/>
          </p:nvSpPr>
          <p:spPr bwMode="auto">
            <a:xfrm rot="18218404">
              <a:off x="7757897" y="3065766"/>
              <a:ext cx="246566" cy="87879"/>
            </a:xfrm>
            <a:prstGeom prst="parallelogram">
              <a:avLst>
                <a:gd name="adj" fmla="val 149042"/>
              </a:avLst>
            </a:prstGeom>
            <a:solidFill>
              <a:srgbClr val="FFC000">
                <a:alpha val="50000"/>
              </a:srgbClr>
            </a:solidFill>
            <a:ln w="9525" algn="ctr">
              <a:solidFill>
                <a:schemeClr val="tx1"/>
              </a:solidFill>
              <a:round/>
              <a:headEnd/>
              <a:tailEnd/>
            </a:ln>
          </p:spPr>
          <p:txBody>
            <a:bodyPr/>
            <a:lstStyle/>
            <a:p>
              <a:endParaRPr lang="hu-HU"/>
            </a:p>
          </p:txBody>
        </p:sp>
        <p:grpSp>
          <p:nvGrpSpPr>
            <p:cNvPr id="128" name="Csoportba foglalás 156"/>
            <p:cNvGrpSpPr>
              <a:grpSpLocks/>
            </p:cNvGrpSpPr>
            <p:nvPr/>
          </p:nvGrpSpPr>
          <p:grpSpPr bwMode="auto">
            <a:xfrm rot="202779">
              <a:off x="7078261" y="3007720"/>
              <a:ext cx="458993" cy="114432"/>
              <a:chOff x="6444208" y="3825044"/>
              <a:chExt cx="1152128" cy="288032"/>
            </a:xfrm>
          </p:grpSpPr>
          <p:sp>
            <p:nvSpPr>
              <p:cNvPr id="142" name="Kocka 141"/>
              <p:cNvSpPr/>
              <p:nvPr/>
            </p:nvSpPr>
            <p:spPr bwMode="auto">
              <a:xfrm>
                <a:off x="6436657" y="3817576"/>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3" name="Kocka 142"/>
              <p:cNvSpPr/>
              <p:nvPr/>
            </p:nvSpPr>
            <p:spPr bwMode="auto">
              <a:xfrm>
                <a:off x="6659193" y="3817151"/>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4" name="Kocka 143"/>
              <p:cNvSpPr/>
              <p:nvPr/>
            </p:nvSpPr>
            <p:spPr bwMode="auto">
              <a:xfrm>
                <a:off x="6875859" y="3825044"/>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5" name="Kocka 144"/>
              <p:cNvSpPr/>
              <p:nvPr/>
            </p:nvSpPr>
            <p:spPr bwMode="auto">
              <a:xfrm>
                <a:off x="7083763" y="3819109"/>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6" name="Kocka 145"/>
              <p:cNvSpPr/>
              <p:nvPr/>
            </p:nvSpPr>
            <p:spPr bwMode="auto">
              <a:xfrm>
                <a:off x="7301641" y="3820600"/>
                <a:ext cx="287239"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grpSp>
        <p:grpSp>
          <p:nvGrpSpPr>
            <p:cNvPr id="129" name="Csoportba foglalás 156"/>
            <p:cNvGrpSpPr>
              <a:grpSpLocks/>
            </p:cNvGrpSpPr>
            <p:nvPr/>
          </p:nvGrpSpPr>
          <p:grpSpPr bwMode="auto">
            <a:xfrm rot="202779">
              <a:off x="7013472" y="3083464"/>
              <a:ext cx="458993" cy="114432"/>
              <a:chOff x="6444208" y="3825044"/>
              <a:chExt cx="1152128" cy="288032"/>
            </a:xfrm>
          </p:grpSpPr>
          <p:sp>
            <p:nvSpPr>
              <p:cNvPr id="137" name="Kocka 136"/>
              <p:cNvSpPr/>
              <p:nvPr/>
            </p:nvSpPr>
            <p:spPr bwMode="auto">
              <a:xfrm>
                <a:off x="6436657" y="3817576"/>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38" name="Kocka 137"/>
              <p:cNvSpPr/>
              <p:nvPr/>
            </p:nvSpPr>
            <p:spPr bwMode="auto">
              <a:xfrm>
                <a:off x="6659193" y="3817151"/>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39" name="Kocka 138"/>
              <p:cNvSpPr/>
              <p:nvPr/>
            </p:nvSpPr>
            <p:spPr bwMode="auto">
              <a:xfrm>
                <a:off x="6875859" y="3825044"/>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0" name="Kocka 139"/>
              <p:cNvSpPr/>
              <p:nvPr/>
            </p:nvSpPr>
            <p:spPr bwMode="auto">
              <a:xfrm>
                <a:off x="7083763" y="3819109"/>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41" name="Kocka 140"/>
              <p:cNvSpPr/>
              <p:nvPr/>
            </p:nvSpPr>
            <p:spPr bwMode="auto">
              <a:xfrm>
                <a:off x="7301641" y="3820600"/>
                <a:ext cx="287239"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grpSp>
        <p:grpSp>
          <p:nvGrpSpPr>
            <p:cNvPr id="130" name="Csoportba foglalás 156"/>
            <p:cNvGrpSpPr>
              <a:grpSpLocks/>
            </p:cNvGrpSpPr>
            <p:nvPr/>
          </p:nvGrpSpPr>
          <p:grpSpPr bwMode="auto">
            <a:xfrm rot="202779">
              <a:off x="6956118" y="3170624"/>
              <a:ext cx="458993" cy="114432"/>
              <a:chOff x="6444208" y="3825044"/>
              <a:chExt cx="1152128" cy="288032"/>
            </a:xfrm>
          </p:grpSpPr>
          <p:sp>
            <p:nvSpPr>
              <p:cNvPr id="132" name="Kocka 131"/>
              <p:cNvSpPr/>
              <p:nvPr/>
            </p:nvSpPr>
            <p:spPr bwMode="auto">
              <a:xfrm>
                <a:off x="6436657" y="3817576"/>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33" name="Kocka 132"/>
              <p:cNvSpPr/>
              <p:nvPr/>
            </p:nvSpPr>
            <p:spPr bwMode="auto">
              <a:xfrm>
                <a:off x="6659193" y="3817151"/>
                <a:ext cx="288825"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34" name="Kocka 133"/>
              <p:cNvSpPr/>
              <p:nvPr/>
            </p:nvSpPr>
            <p:spPr bwMode="auto">
              <a:xfrm>
                <a:off x="6875859" y="3825044"/>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35" name="Kocka 134"/>
              <p:cNvSpPr/>
              <p:nvPr/>
            </p:nvSpPr>
            <p:spPr bwMode="auto">
              <a:xfrm>
                <a:off x="7083763" y="3819109"/>
                <a:ext cx="288825" cy="288032"/>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sp>
            <p:nvSpPr>
              <p:cNvPr id="136" name="Kocka 135"/>
              <p:cNvSpPr/>
              <p:nvPr/>
            </p:nvSpPr>
            <p:spPr bwMode="auto">
              <a:xfrm>
                <a:off x="7301641" y="3820600"/>
                <a:ext cx="287239" cy="288033"/>
              </a:xfrm>
              <a:prstGeom prst="cube">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hu-HU">
                  <a:latin typeface="Tahoma" pitchFamily="34" charset="0"/>
                </a:endParaRPr>
              </a:p>
            </p:txBody>
          </p:sp>
        </p:grpSp>
        <p:sp>
          <p:nvSpPr>
            <p:cNvPr id="92" name="Freeform 32"/>
            <p:cNvSpPr>
              <a:spLocks/>
            </p:cNvSpPr>
            <p:nvPr/>
          </p:nvSpPr>
          <p:spPr bwMode="auto">
            <a:xfrm>
              <a:off x="7652318" y="2276872"/>
              <a:ext cx="398299" cy="1758207"/>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52940"/>
              </a:srgbClr>
            </a:solidFill>
            <a:ln w="9525">
              <a:solidFill>
                <a:schemeClr val="tx1"/>
              </a:solidFill>
              <a:round/>
              <a:headEnd/>
              <a:tailEnd/>
            </a:ln>
          </p:spPr>
          <p:txBody>
            <a:bodyPr/>
            <a:lstStyle/>
            <a:p>
              <a:endParaRPr lang="hu-HU"/>
            </a:p>
          </p:txBody>
        </p:sp>
      </p:grpSp>
      <p:graphicFrame>
        <p:nvGraphicFramePr>
          <p:cNvPr id="154" name="Objektum 153"/>
          <p:cNvGraphicFramePr>
            <a:graphicFrameLocks noChangeAspect="1"/>
          </p:cNvGraphicFramePr>
          <p:nvPr>
            <p:extLst>
              <p:ext uri="{D42A27DB-BD31-4B8C-83A1-F6EECF244321}">
                <p14:modId xmlns:p14="http://schemas.microsoft.com/office/powerpoint/2010/main" val="2669259828"/>
              </p:ext>
            </p:extLst>
          </p:nvPr>
        </p:nvGraphicFramePr>
        <p:xfrm>
          <a:off x="6202358" y="2060848"/>
          <a:ext cx="2834138" cy="699873"/>
        </p:xfrm>
        <a:graphic>
          <a:graphicData uri="http://schemas.openxmlformats.org/presentationml/2006/ole">
            <mc:AlternateContent xmlns:mc="http://schemas.openxmlformats.org/markup-compatibility/2006">
              <mc:Choice xmlns:v="urn:schemas-microsoft-com:vml" Requires="v">
                <p:oleObj spid="_x0000_s1039" name="Equation" r:id="rId8" imgW="1905000" imgH="469900" progId="Equation.3">
                  <p:embed/>
                </p:oleObj>
              </mc:Choice>
              <mc:Fallback>
                <p:oleObj name="Equation" r:id="rId8" imgW="1905000" imgH="469900" progId="Equation.3">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2358" y="2060848"/>
                        <a:ext cx="2834138" cy="699873"/>
                      </a:xfrm>
                      <a:prstGeom prst="rect">
                        <a:avLst/>
                      </a:prstGeom>
                      <a:noFill/>
                      <a:ln>
                        <a:noFill/>
                      </a:ln>
                    </p:spPr>
                  </p:pic>
                </p:oleObj>
              </mc:Fallback>
            </mc:AlternateContent>
          </a:graphicData>
        </a:graphic>
      </p:graphicFrame>
      <p:sp>
        <p:nvSpPr>
          <p:cNvPr id="157" name="Line 40"/>
          <p:cNvSpPr>
            <a:spLocks noChangeShapeType="1"/>
          </p:cNvSpPr>
          <p:nvPr/>
        </p:nvSpPr>
        <p:spPr bwMode="auto">
          <a:xfrm flipV="1">
            <a:off x="5004048" y="3140968"/>
            <a:ext cx="1008112" cy="0"/>
          </a:xfrm>
          <a:prstGeom prst="line">
            <a:avLst/>
          </a:prstGeom>
          <a:noFill/>
          <a:ln w="73025" cap="rnd">
            <a:solidFill>
              <a:srgbClr val="00B050"/>
            </a:solidFill>
            <a:prstDash val="solid"/>
            <a:round/>
            <a:headEnd/>
            <a:tailEnd type="triangle" w="lg" len="lg"/>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Nem elhanyagolható…</a:t>
            </a:r>
            <a:endParaRPr lang="hu-HU" dirty="0"/>
          </a:p>
        </p:txBody>
      </p:sp>
      <p:pic>
        <p:nvPicPr>
          <p:cNvPr id="4" name="Tartalom helye 3" descr="iqabsonly.png"/>
          <p:cNvPicPr>
            <a:picLocks noGrp="1" noChangeAspect="1"/>
          </p:cNvPicPr>
          <p:nvPr>
            <p:ph idx="1"/>
          </p:nvPr>
        </p:nvPicPr>
        <p:blipFill>
          <a:blip r:embed="rId2" cstate="print"/>
          <a:stretch>
            <a:fillRect/>
          </a:stretch>
        </p:blipFill>
        <p:spPr>
          <a:xfrm>
            <a:off x="3563888" y="4670394"/>
            <a:ext cx="2006067" cy="1997977"/>
          </a:xfrm>
        </p:spPr>
      </p:pic>
      <p:pic>
        <p:nvPicPr>
          <p:cNvPr id="5" name="Kép 4" descr="iqgeomonly.png"/>
          <p:cNvPicPr>
            <a:picLocks/>
          </p:cNvPicPr>
          <p:nvPr/>
        </p:nvPicPr>
        <p:blipFill>
          <a:blip r:embed="rId3" cstate="print"/>
          <a:stretch>
            <a:fillRect/>
          </a:stretch>
        </p:blipFill>
        <p:spPr>
          <a:xfrm>
            <a:off x="5652120" y="4670394"/>
            <a:ext cx="2016224" cy="1997245"/>
          </a:xfrm>
          <a:prstGeom prst="rect">
            <a:avLst/>
          </a:prstGeom>
        </p:spPr>
      </p:pic>
      <p:pic>
        <p:nvPicPr>
          <p:cNvPr id="6" name="Kép 5" descr="iqscatter.png"/>
          <p:cNvPicPr>
            <a:picLocks/>
          </p:cNvPicPr>
          <p:nvPr/>
        </p:nvPicPr>
        <p:blipFill>
          <a:blip r:embed="rId4" cstate="print"/>
          <a:stretch>
            <a:fillRect/>
          </a:stretch>
        </p:blipFill>
        <p:spPr>
          <a:xfrm>
            <a:off x="1475656" y="4666385"/>
            <a:ext cx="2016224" cy="1998000"/>
          </a:xfrm>
          <a:prstGeom prst="rect">
            <a:avLst/>
          </a:prstGeom>
        </p:spPr>
      </p:pic>
      <p:sp>
        <p:nvSpPr>
          <p:cNvPr id="7" name="Szövegdoboz 6"/>
          <p:cNvSpPr txBox="1"/>
          <p:nvPr/>
        </p:nvSpPr>
        <p:spPr>
          <a:xfrm>
            <a:off x="5436096" y="6267529"/>
            <a:ext cx="2448272" cy="400110"/>
          </a:xfrm>
          <a:prstGeom prst="rect">
            <a:avLst/>
          </a:prstGeom>
          <a:noFill/>
        </p:spPr>
        <p:txBody>
          <a:bodyPr wrap="square" rtlCol="0">
            <a:spAutoFit/>
          </a:bodyPr>
          <a:lstStyle/>
          <a:p>
            <a:pPr algn="ctr"/>
            <a:r>
              <a:rPr lang="hu-HU" sz="2000" dirty="0" smtClean="0">
                <a:solidFill>
                  <a:srgbClr val="FF0000"/>
                </a:solidFill>
              </a:rPr>
              <a:t>Nincs elnyelődés</a:t>
            </a:r>
            <a:endParaRPr lang="hu-HU" sz="2000" dirty="0">
              <a:solidFill>
                <a:srgbClr val="FF0000"/>
              </a:solidFill>
            </a:endParaRPr>
          </a:p>
        </p:txBody>
      </p:sp>
      <p:sp>
        <p:nvSpPr>
          <p:cNvPr id="8" name="Szövegdoboz 7"/>
          <p:cNvSpPr txBox="1"/>
          <p:nvPr/>
        </p:nvSpPr>
        <p:spPr>
          <a:xfrm>
            <a:off x="3347864" y="6267529"/>
            <a:ext cx="2448272" cy="400110"/>
          </a:xfrm>
          <a:prstGeom prst="rect">
            <a:avLst/>
          </a:prstGeom>
          <a:noFill/>
        </p:spPr>
        <p:txBody>
          <a:bodyPr wrap="square" rtlCol="0">
            <a:spAutoFit/>
          </a:bodyPr>
          <a:lstStyle/>
          <a:p>
            <a:pPr algn="ctr"/>
            <a:r>
              <a:rPr lang="hu-HU" sz="2000" dirty="0" smtClean="0">
                <a:solidFill>
                  <a:srgbClr val="FF0000"/>
                </a:solidFill>
              </a:rPr>
              <a:t>Nincs szóródás</a:t>
            </a:r>
            <a:endParaRPr lang="hu-HU" sz="2000" dirty="0">
              <a:solidFill>
                <a:srgbClr val="FF0000"/>
              </a:solidFill>
            </a:endParaRPr>
          </a:p>
        </p:txBody>
      </p:sp>
      <p:sp>
        <p:nvSpPr>
          <p:cNvPr id="9" name="Szövegdoboz 8"/>
          <p:cNvSpPr txBox="1"/>
          <p:nvPr/>
        </p:nvSpPr>
        <p:spPr>
          <a:xfrm>
            <a:off x="1259632" y="6267529"/>
            <a:ext cx="2448272" cy="400110"/>
          </a:xfrm>
          <a:prstGeom prst="rect">
            <a:avLst/>
          </a:prstGeom>
          <a:noFill/>
        </p:spPr>
        <p:txBody>
          <a:bodyPr wrap="square" rtlCol="0">
            <a:spAutoFit/>
          </a:bodyPr>
          <a:lstStyle/>
          <a:p>
            <a:pPr algn="ctr"/>
            <a:r>
              <a:rPr lang="hu-HU" sz="2000" dirty="0" smtClean="0">
                <a:solidFill>
                  <a:srgbClr val="FF0000"/>
                </a:solidFill>
              </a:rPr>
              <a:t>Pontos modell</a:t>
            </a:r>
            <a:endParaRPr lang="hu-HU" sz="2000" dirty="0">
              <a:solidFill>
                <a:srgbClr val="FF0000"/>
              </a:solidFill>
            </a:endParaRPr>
          </a:p>
        </p:txBody>
      </p:sp>
      <p:pic>
        <p:nvPicPr>
          <p:cNvPr id="5122" name="Picture 2" descr="D:\Work\phd\prezentációk\Doktorandusz konferencia - 2011 november\mouse_geom.png"/>
          <p:cNvPicPr>
            <a:picLocks noChangeAspect="1" noChangeArrowheads="1"/>
          </p:cNvPicPr>
          <p:nvPr/>
        </p:nvPicPr>
        <p:blipFill>
          <a:blip r:embed="rId5" cstate="print"/>
          <a:srcRect/>
          <a:stretch>
            <a:fillRect/>
          </a:stretch>
        </p:blipFill>
        <p:spPr bwMode="auto">
          <a:xfrm>
            <a:off x="2699792" y="1534051"/>
            <a:ext cx="1800200" cy="2964665"/>
          </a:xfrm>
          <a:prstGeom prst="rect">
            <a:avLst/>
          </a:prstGeom>
          <a:noFill/>
        </p:spPr>
      </p:pic>
      <p:pic>
        <p:nvPicPr>
          <p:cNvPr id="5123" name="Picture 3" descr="D:\Work\phd\prezentációk\Doktorandusz konferencia - 2011 november\mouse_detmod.png"/>
          <p:cNvPicPr>
            <a:picLocks noChangeAspect="1" noChangeArrowheads="1"/>
          </p:cNvPicPr>
          <p:nvPr/>
        </p:nvPicPr>
        <p:blipFill>
          <a:blip r:embed="rId6" cstate="print"/>
          <a:srcRect/>
          <a:stretch>
            <a:fillRect/>
          </a:stretch>
        </p:blipFill>
        <p:spPr bwMode="auto">
          <a:xfrm>
            <a:off x="4650302" y="1534052"/>
            <a:ext cx="1793905" cy="2964664"/>
          </a:xfrm>
          <a:prstGeom prst="rect">
            <a:avLst/>
          </a:prstGeom>
          <a:noFill/>
        </p:spPr>
      </p:pic>
      <p:sp>
        <p:nvSpPr>
          <p:cNvPr id="13" name="Szövegdoboz 12"/>
          <p:cNvSpPr txBox="1"/>
          <p:nvPr/>
        </p:nvSpPr>
        <p:spPr>
          <a:xfrm>
            <a:off x="2411760" y="1534052"/>
            <a:ext cx="2448272" cy="338554"/>
          </a:xfrm>
          <a:prstGeom prst="rect">
            <a:avLst/>
          </a:prstGeom>
          <a:noFill/>
        </p:spPr>
        <p:txBody>
          <a:bodyPr wrap="square" rtlCol="0">
            <a:spAutoFit/>
          </a:bodyPr>
          <a:lstStyle/>
          <a:p>
            <a:pPr algn="ctr"/>
            <a:r>
              <a:rPr lang="hu-HU" sz="1600" dirty="0" smtClean="0">
                <a:solidFill>
                  <a:srgbClr val="FF0000"/>
                </a:solidFill>
              </a:rPr>
              <a:t>Ideális detektor</a:t>
            </a:r>
            <a:endParaRPr lang="hu-HU" sz="1600" dirty="0">
              <a:solidFill>
                <a:srgbClr val="FF0000"/>
              </a:solidFill>
            </a:endParaRPr>
          </a:p>
        </p:txBody>
      </p:sp>
      <p:sp>
        <p:nvSpPr>
          <p:cNvPr id="14" name="Szövegdoboz 13"/>
          <p:cNvSpPr txBox="1"/>
          <p:nvPr/>
        </p:nvSpPr>
        <p:spPr>
          <a:xfrm>
            <a:off x="4283968" y="1524760"/>
            <a:ext cx="2448272" cy="338554"/>
          </a:xfrm>
          <a:prstGeom prst="rect">
            <a:avLst/>
          </a:prstGeom>
          <a:noFill/>
        </p:spPr>
        <p:txBody>
          <a:bodyPr wrap="square" rtlCol="0">
            <a:spAutoFit/>
          </a:bodyPr>
          <a:lstStyle/>
          <a:p>
            <a:pPr algn="ctr"/>
            <a:r>
              <a:rPr lang="hu-HU" sz="1600" dirty="0" smtClean="0">
                <a:solidFill>
                  <a:srgbClr val="FF0000"/>
                </a:solidFill>
              </a:rPr>
              <a:t>Valószerű detektor</a:t>
            </a:r>
            <a:endParaRPr lang="hu-HU" sz="1600"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D:\Work\phd\prezentációk\Doktorandusz konferencia - 2011 november\ratbrain_ssrbm.png"/>
          <p:cNvPicPr>
            <a:picLocks noChangeAspect="1" noChangeArrowheads="1"/>
          </p:cNvPicPr>
          <p:nvPr/>
        </p:nvPicPr>
        <p:blipFill>
          <a:blip r:embed="rId3" cstate="print"/>
          <a:srcRect/>
          <a:stretch>
            <a:fillRect/>
          </a:stretch>
        </p:blipFill>
        <p:spPr bwMode="auto">
          <a:xfrm>
            <a:off x="971600" y="4437112"/>
            <a:ext cx="1685925" cy="2286000"/>
          </a:xfrm>
          <a:prstGeom prst="rect">
            <a:avLst/>
          </a:prstGeom>
          <a:noFill/>
        </p:spPr>
      </p:pic>
      <p:sp>
        <p:nvSpPr>
          <p:cNvPr id="2" name="Cím 1"/>
          <p:cNvSpPr>
            <a:spLocks noGrp="1"/>
          </p:cNvSpPr>
          <p:nvPr>
            <p:ph type="title"/>
          </p:nvPr>
        </p:nvSpPr>
        <p:spPr/>
        <p:txBody>
          <a:bodyPr/>
          <a:lstStyle/>
          <a:p>
            <a:r>
              <a:rPr lang="hu-HU" dirty="0" smtClean="0"/>
              <a:t>Eredmények</a:t>
            </a:r>
            <a:endParaRPr lang="hu-HU" dirty="0"/>
          </a:p>
        </p:txBody>
      </p:sp>
      <p:sp>
        <p:nvSpPr>
          <p:cNvPr id="3" name="Tartalom helye 2"/>
          <p:cNvSpPr>
            <a:spLocks noGrp="1"/>
          </p:cNvSpPr>
          <p:nvPr>
            <p:ph idx="1"/>
          </p:nvPr>
        </p:nvSpPr>
        <p:spPr/>
        <p:txBody>
          <a:bodyPr>
            <a:normAutofit/>
          </a:bodyPr>
          <a:lstStyle/>
          <a:p>
            <a:r>
              <a:rPr lang="hu-HU" sz="2000" dirty="0" smtClean="0"/>
              <a:t>Az elkészült rekonstrukciós programot jövő tavasztól a </a:t>
            </a:r>
            <a:r>
              <a:rPr lang="hu-HU" sz="2000" dirty="0" err="1" smtClean="0"/>
              <a:t>Mediso</a:t>
            </a:r>
            <a:r>
              <a:rPr lang="hu-HU" sz="2000" dirty="0" smtClean="0"/>
              <a:t> Kft PET/CT készülékeibe építik</a:t>
            </a:r>
          </a:p>
          <a:p>
            <a:r>
              <a:rPr lang="hu-HU" sz="2000" dirty="0" smtClean="0"/>
              <a:t>Jelenleg is tesztelik több neves kutatóintézetben:</a:t>
            </a:r>
          </a:p>
          <a:p>
            <a:pPr lvl="1"/>
            <a:r>
              <a:rPr lang="hu-HU" sz="1600" dirty="0" smtClean="0"/>
              <a:t>SOTE</a:t>
            </a:r>
          </a:p>
          <a:p>
            <a:pPr lvl="1"/>
            <a:r>
              <a:rPr lang="hu-HU" sz="1600" dirty="0" smtClean="0"/>
              <a:t>Debreceni Egyetem</a:t>
            </a:r>
          </a:p>
          <a:p>
            <a:pPr lvl="1"/>
            <a:r>
              <a:rPr lang="hu-HU" sz="1600" dirty="0" smtClean="0"/>
              <a:t>Harvard</a:t>
            </a:r>
          </a:p>
          <a:p>
            <a:pPr lvl="1"/>
            <a:r>
              <a:rPr lang="hu-HU" sz="1600" dirty="0" err="1" smtClean="0"/>
              <a:t>King’s</a:t>
            </a:r>
            <a:r>
              <a:rPr lang="hu-HU" sz="1600" dirty="0" smtClean="0"/>
              <a:t> College</a:t>
            </a:r>
          </a:p>
          <a:p>
            <a:pPr lvl="1"/>
            <a:r>
              <a:rPr lang="hu-HU" sz="1600" dirty="0" err="1" smtClean="0"/>
              <a:t>Karolinska</a:t>
            </a:r>
            <a:r>
              <a:rPr lang="hu-HU" sz="1600" dirty="0" smtClean="0"/>
              <a:t> </a:t>
            </a:r>
            <a:r>
              <a:rPr lang="hu-HU" sz="1600" dirty="0" err="1" smtClean="0"/>
              <a:t>Institutet</a:t>
            </a:r>
            <a:endParaRPr lang="hu-HU" sz="1600" dirty="0" smtClean="0"/>
          </a:p>
        </p:txBody>
      </p:sp>
      <p:pic>
        <p:nvPicPr>
          <p:cNvPr id="4100" name="Picture 4" descr="D:\Work\phd\prezentációk\Doktorandusz konferencia - 2011 november\mouse_adjmc.png"/>
          <p:cNvPicPr>
            <a:picLocks noChangeAspect="1" noChangeArrowheads="1"/>
          </p:cNvPicPr>
          <p:nvPr/>
        </p:nvPicPr>
        <p:blipFill>
          <a:blip r:embed="rId4" cstate="print"/>
          <a:srcRect/>
          <a:stretch>
            <a:fillRect/>
          </a:stretch>
        </p:blipFill>
        <p:spPr bwMode="auto">
          <a:xfrm>
            <a:off x="6716610" y="2903663"/>
            <a:ext cx="1671814" cy="3837705"/>
          </a:xfrm>
          <a:prstGeom prst="rect">
            <a:avLst/>
          </a:prstGeom>
          <a:noFill/>
        </p:spPr>
      </p:pic>
      <p:pic>
        <p:nvPicPr>
          <p:cNvPr id="4101" name="Picture 5" descr="D:\Work\phd\prezentációk\Doktorandusz konferencia - 2011 november\mouse_ssrbm.png"/>
          <p:cNvPicPr>
            <a:picLocks noChangeAspect="1" noChangeArrowheads="1"/>
          </p:cNvPicPr>
          <p:nvPr/>
        </p:nvPicPr>
        <p:blipFill>
          <a:blip r:embed="rId5" cstate="print"/>
          <a:srcRect/>
          <a:stretch>
            <a:fillRect/>
          </a:stretch>
        </p:blipFill>
        <p:spPr bwMode="auto">
          <a:xfrm>
            <a:off x="4960941" y="2906150"/>
            <a:ext cx="1699291" cy="3842124"/>
          </a:xfrm>
          <a:prstGeom prst="rect">
            <a:avLst/>
          </a:prstGeom>
          <a:noFill/>
        </p:spPr>
      </p:pic>
      <p:sp>
        <p:nvSpPr>
          <p:cNvPr id="8" name="Szövegdoboz 7"/>
          <p:cNvSpPr txBox="1"/>
          <p:nvPr/>
        </p:nvSpPr>
        <p:spPr>
          <a:xfrm>
            <a:off x="4644008" y="6341258"/>
            <a:ext cx="2448272" cy="400110"/>
          </a:xfrm>
          <a:prstGeom prst="rect">
            <a:avLst/>
          </a:prstGeom>
          <a:noFill/>
        </p:spPr>
        <p:txBody>
          <a:bodyPr wrap="square" rtlCol="0">
            <a:spAutoFit/>
          </a:bodyPr>
          <a:lstStyle/>
          <a:p>
            <a:pPr algn="ctr"/>
            <a:r>
              <a:rPr lang="hu-HU" sz="2000" dirty="0" smtClean="0">
                <a:solidFill>
                  <a:srgbClr val="FF0000"/>
                </a:solidFill>
              </a:rPr>
              <a:t>Beépített</a:t>
            </a:r>
            <a:endParaRPr lang="hu-HU" sz="2000" dirty="0">
              <a:solidFill>
                <a:srgbClr val="FF0000"/>
              </a:solidFill>
            </a:endParaRPr>
          </a:p>
        </p:txBody>
      </p:sp>
      <p:sp>
        <p:nvSpPr>
          <p:cNvPr id="9" name="Szövegdoboz 8"/>
          <p:cNvSpPr txBox="1"/>
          <p:nvPr/>
        </p:nvSpPr>
        <p:spPr>
          <a:xfrm>
            <a:off x="6300192" y="6341258"/>
            <a:ext cx="2448272" cy="400110"/>
          </a:xfrm>
          <a:prstGeom prst="rect">
            <a:avLst/>
          </a:prstGeom>
          <a:noFill/>
        </p:spPr>
        <p:txBody>
          <a:bodyPr wrap="square" rtlCol="0">
            <a:spAutoFit/>
          </a:bodyPr>
          <a:lstStyle/>
          <a:p>
            <a:pPr algn="ctr"/>
            <a:r>
              <a:rPr lang="hu-HU" sz="2000" dirty="0" smtClean="0">
                <a:solidFill>
                  <a:srgbClr val="FF0000"/>
                </a:solidFill>
              </a:rPr>
              <a:t>BME-VIK</a:t>
            </a:r>
            <a:endParaRPr lang="hu-HU" sz="2000" dirty="0">
              <a:solidFill>
                <a:srgbClr val="FF0000"/>
              </a:solidFill>
            </a:endParaRPr>
          </a:p>
        </p:txBody>
      </p:sp>
      <p:pic>
        <p:nvPicPr>
          <p:cNvPr id="4102" name="Picture 6" descr="D:\Work\phd\prezentációk\Doktorandusz konferencia - 2011 november\ratbrain_adjmc.png"/>
          <p:cNvPicPr>
            <a:picLocks noChangeAspect="1" noChangeArrowheads="1"/>
          </p:cNvPicPr>
          <p:nvPr/>
        </p:nvPicPr>
        <p:blipFill>
          <a:blip r:embed="rId6" cstate="print"/>
          <a:srcRect/>
          <a:stretch>
            <a:fillRect/>
          </a:stretch>
        </p:blipFill>
        <p:spPr bwMode="auto">
          <a:xfrm>
            <a:off x="2689101" y="4437112"/>
            <a:ext cx="1666875" cy="2286000"/>
          </a:xfrm>
          <a:prstGeom prst="rect">
            <a:avLst/>
          </a:prstGeom>
          <a:noFill/>
        </p:spPr>
      </p:pic>
      <p:sp>
        <p:nvSpPr>
          <p:cNvPr id="13" name="Szövegdoboz 12"/>
          <p:cNvSpPr txBox="1"/>
          <p:nvPr/>
        </p:nvSpPr>
        <p:spPr>
          <a:xfrm>
            <a:off x="611560" y="6269250"/>
            <a:ext cx="2448272" cy="400110"/>
          </a:xfrm>
          <a:prstGeom prst="rect">
            <a:avLst/>
          </a:prstGeom>
          <a:noFill/>
        </p:spPr>
        <p:txBody>
          <a:bodyPr wrap="square" rtlCol="0">
            <a:spAutoFit/>
          </a:bodyPr>
          <a:lstStyle/>
          <a:p>
            <a:pPr algn="ctr"/>
            <a:r>
              <a:rPr lang="hu-HU" sz="2000" dirty="0" smtClean="0">
                <a:solidFill>
                  <a:srgbClr val="FF0000"/>
                </a:solidFill>
              </a:rPr>
              <a:t>Beépített</a:t>
            </a:r>
            <a:endParaRPr lang="hu-HU" sz="2000" dirty="0">
              <a:solidFill>
                <a:srgbClr val="FF0000"/>
              </a:solidFill>
            </a:endParaRPr>
          </a:p>
        </p:txBody>
      </p:sp>
      <p:sp>
        <p:nvSpPr>
          <p:cNvPr id="14" name="Szövegdoboz 13"/>
          <p:cNvSpPr txBox="1"/>
          <p:nvPr/>
        </p:nvSpPr>
        <p:spPr>
          <a:xfrm>
            <a:off x="2267744" y="6309320"/>
            <a:ext cx="2448272" cy="400110"/>
          </a:xfrm>
          <a:prstGeom prst="rect">
            <a:avLst/>
          </a:prstGeom>
          <a:noFill/>
        </p:spPr>
        <p:txBody>
          <a:bodyPr wrap="square" rtlCol="0">
            <a:spAutoFit/>
          </a:bodyPr>
          <a:lstStyle/>
          <a:p>
            <a:pPr algn="ctr"/>
            <a:r>
              <a:rPr lang="hu-HU" sz="2000" dirty="0" smtClean="0">
                <a:solidFill>
                  <a:srgbClr val="FF0000"/>
                </a:solidFill>
              </a:rPr>
              <a:t>BME-VIK</a:t>
            </a:r>
            <a:endParaRPr lang="hu-HU" sz="2000"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Összefoglalás</a:t>
            </a:r>
            <a:endParaRPr lang="hu-HU" dirty="0"/>
          </a:p>
        </p:txBody>
      </p:sp>
      <p:sp>
        <p:nvSpPr>
          <p:cNvPr id="3" name="Tartalom helye 2"/>
          <p:cNvSpPr>
            <a:spLocks noGrp="1"/>
          </p:cNvSpPr>
          <p:nvPr>
            <p:ph idx="1"/>
          </p:nvPr>
        </p:nvSpPr>
        <p:spPr/>
        <p:txBody>
          <a:bodyPr>
            <a:normAutofit/>
          </a:bodyPr>
          <a:lstStyle/>
          <a:p>
            <a:r>
              <a:rPr lang="hu-HU" sz="2800" dirty="0" smtClean="0"/>
              <a:t>Rendkívül számításigényes probléma</a:t>
            </a:r>
          </a:p>
          <a:p>
            <a:r>
              <a:rPr lang="hu-HU" sz="2800" dirty="0" smtClean="0"/>
              <a:t>Adott speciális célhardver, ehhez illeszkedő megoldások kutatása</a:t>
            </a:r>
          </a:p>
          <a:p>
            <a:r>
              <a:rPr lang="hu-HU" sz="2800" dirty="0" smtClean="0"/>
              <a:t>Ipari felhasználás</a:t>
            </a:r>
            <a:endParaRPr lang="hu-HU" sz="2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pPr algn="ctr"/>
            <a:r>
              <a:rPr lang="hu-HU" dirty="0" smtClean="0"/>
              <a:t>Köszönöm a figyelmet!</a:t>
            </a:r>
            <a:endParaRPr lang="hu-HU"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Tomográfiás rekonstrukció</a:t>
            </a:r>
            <a:endParaRPr lang="hu-HU" dirty="0"/>
          </a:p>
        </p:txBody>
      </p:sp>
      <p:sp>
        <p:nvSpPr>
          <p:cNvPr id="3" name="Tartalom helye 2"/>
          <p:cNvSpPr>
            <a:spLocks noGrp="1"/>
          </p:cNvSpPr>
          <p:nvPr>
            <p:ph idx="1"/>
          </p:nvPr>
        </p:nvSpPr>
        <p:spPr>
          <a:xfrm>
            <a:off x="457200" y="1775191"/>
            <a:ext cx="5482952" cy="4625609"/>
          </a:xfrm>
        </p:spPr>
        <p:txBody>
          <a:bodyPr>
            <a:normAutofit/>
          </a:bodyPr>
          <a:lstStyle/>
          <a:p>
            <a:r>
              <a:rPr lang="hu-HU" sz="2400" dirty="0" smtClean="0"/>
              <a:t>Vetületi képekből állítsuk elő a (3D) objektumot</a:t>
            </a:r>
            <a:r>
              <a:rPr lang="hu-HU" sz="2400" dirty="0"/>
              <a:t> </a:t>
            </a:r>
            <a:r>
              <a:rPr lang="hu-HU" sz="2400" dirty="0" smtClean="0"/>
              <a:t>vagy függvényt</a:t>
            </a:r>
          </a:p>
          <a:p>
            <a:r>
              <a:rPr lang="hu-HU" sz="2400" dirty="0" smtClean="0"/>
              <a:t>A vetületi képek előállítására különféle fizikai jelenségeket használunk, </a:t>
            </a:r>
            <a:r>
              <a:rPr lang="hu-HU" sz="2400" dirty="0" err="1" smtClean="0"/>
              <a:t>pl</a:t>
            </a:r>
            <a:r>
              <a:rPr lang="hu-HU" sz="2400" dirty="0" smtClean="0"/>
              <a:t>:</a:t>
            </a:r>
            <a:endParaRPr lang="hu-HU" sz="2400" dirty="0"/>
          </a:p>
        </p:txBody>
      </p:sp>
      <p:pic>
        <p:nvPicPr>
          <p:cNvPr id="5" name="Tartalom hely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1772816"/>
            <a:ext cx="2849596" cy="4032448"/>
          </a:xfrm>
          <a:prstGeom prst="rect">
            <a:avLst/>
          </a:prstGeom>
        </p:spPr>
      </p:pic>
      <p:graphicFrame>
        <p:nvGraphicFramePr>
          <p:cNvPr id="6" name="Táblázat 5"/>
          <p:cNvGraphicFramePr>
            <a:graphicFrameLocks noGrp="1"/>
          </p:cNvGraphicFramePr>
          <p:nvPr>
            <p:extLst>
              <p:ext uri="{D42A27DB-BD31-4B8C-83A1-F6EECF244321}">
                <p14:modId xmlns:p14="http://schemas.microsoft.com/office/powerpoint/2010/main" val="2252907193"/>
              </p:ext>
            </p:extLst>
          </p:nvPr>
        </p:nvGraphicFramePr>
        <p:xfrm>
          <a:off x="899592" y="3735040"/>
          <a:ext cx="5280248" cy="1854200"/>
        </p:xfrm>
        <a:graphic>
          <a:graphicData uri="http://schemas.openxmlformats.org/drawingml/2006/table">
            <a:tbl>
              <a:tblPr firstRow="1" bandRow="1">
                <a:tableStyleId>{5C22544A-7EE6-4342-B048-85BDC9FD1C3A}</a:tableStyleId>
              </a:tblPr>
              <a:tblGrid>
                <a:gridCol w="2640124"/>
                <a:gridCol w="2640124"/>
              </a:tblGrid>
              <a:tr h="370840">
                <a:tc>
                  <a:txBody>
                    <a:bodyPr/>
                    <a:lstStyle/>
                    <a:p>
                      <a:r>
                        <a:rPr lang="hu-HU" dirty="0" smtClean="0"/>
                        <a:t>Fizikai jelenség</a:t>
                      </a:r>
                      <a:endParaRPr lang="hu-HU" dirty="0"/>
                    </a:p>
                  </a:txBody>
                  <a:tcPr/>
                </a:tc>
                <a:tc>
                  <a:txBody>
                    <a:bodyPr/>
                    <a:lstStyle/>
                    <a:p>
                      <a:r>
                        <a:rPr lang="hu-HU" dirty="0" smtClean="0"/>
                        <a:t>„Tomográfiás</a:t>
                      </a:r>
                      <a:r>
                        <a:rPr lang="hu-HU" baseline="0" dirty="0" smtClean="0"/>
                        <a:t> módszer”</a:t>
                      </a:r>
                      <a:endParaRPr lang="hu-HU" dirty="0"/>
                    </a:p>
                  </a:txBody>
                  <a:tcPr/>
                </a:tc>
              </a:tr>
              <a:tr h="370840">
                <a:tc>
                  <a:txBody>
                    <a:bodyPr/>
                    <a:lstStyle/>
                    <a:p>
                      <a:r>
                        <a:rPr lang="hu-HU" dirty="0" smtClean="0"/>
                        <a:t>Látható fény</a:t>
                      </a:r>
                      <a:endParaRPr lang="hu-HU" dirty="0"/>
                    </a:p>
                  </a:txBody>
                  <a:tcPr/>
                </a:tc>
                <a:tc>
                  <a:txBody>
                    <a:bodyPr/>
                    <a:lstStyle/>
                    <a:p>
                      <a:r>
                        <a:rPr lang="hu-HU" dirty="0" smtClean="0"/>
                        <a:t>Emberi látás</a:t>
                      </a:r>
                      <a:endParaRPr lang="hu-HU" dirty="0"/>
                    </a:p>
                  </a:txBody>
                  <a:tcPr/>
                </a:tc>
              </a:tr>
              <a:tr h="370840">
                <a:tc>
                  <a:txBody>
                    <a:bodyPr/>
                    <a:lstStyle/>
                    <a:p>
                      <a:r>
                        <a:rPr lang="hu-HU" dirty="0" smtClean="0"/>
                        <a:t>Röntgen-sugár</a:t>
                      </a:r>
                      <a:endParaRPr lang="hu-HU" dirty="0"/>
                    </a:p>
                  </a:txBody>
                  <a:tcPr/>
                </a:tc>
                <a:tc>
                  <a:txBody>
                    <a:bodyPr/>
                    <a:lstStyle/>
                    <a:p>
                      <a:r>
                        <a:rPr lang="hu-HU" dirty="0" smtClean="0"/>
                        <a:t>CT</a:t>
                      </a:r>
                      <a:endParaRPr lang="hu-HU" dirty="0"/>
                    </a:p>
                  </a:txBody>
                  <a:tcPr/>
                </a:tc>
              </a:tr>
              <a:tr h="370840">
                <a:tc>
                  <a:txBody>
                    <a:bodyPr/>
                    <a:lstStyle/>
                    <a:p>
                      <a:r>
                        <a:rPr lang="hu-HU" dirty="0" smtClean="0"/>
                        <a:t>Rádió-hullám</a:t>
                      </a:r>
                      <a:endParaRPr lang="hu-HU" dirty="0"/>
                    </a:p>
                  </a:txBody>
                  <a:tcPr/>
                </a:tc>
                <a:tc>
                  <a:txBody>
                    <a:bodyPr/>
                    <a:lstStyle/>
                    <a:p>
                      <a:r>
                        <a:rPr lang="hu-HU" dirty="0" smtClean="0"/>
                        <a:t>MRI</a:t>
                      </a:r>
                      <a:endParaRPr lang="hu-HU" dirty="0"/>
                    </a:p>
                  </a:txBody>
                  <a:tcPr/>
                </a:tc>
              </a:tr>
              <a:tr h="370840">
                <a:tc>
                  <a:txBody>
                    <a:bodyPr/>
                    <a:lstStyle/>
                    <a:p>
                      <a:r>
                        <a:rPr lang="hu-HU" u="sng" dirty="0" smtClean="0"/>
                        <a:t>Pozitron-elektron ütközés</a:t>
                      </a:r>
                      <a:endParaRPr lang="hu-HU" u="sng" dirty="0"/>
                    </a:p>
                  </a:txBody>
                  <a:tcPr/>
                </a:tc>
                <a:tc>
                  <a:txBody>
                    <a:bodyPr/>
                    <a:lstStyle/>
                    <a:p>
                      <a:r>
                        <a:rPr lang="hu-HU" u="sng" dirty="0" smtClean="0"/>
                        <a:t>PET</a:t>
                      </a:r>
                      <a:endParaRPr lang="hu-HU" u="sng" dirty="0"/>
                    </a:p>
                  </a:txBody>
                  <a:tcPr/>
                </a:tc>
              </a:tr>
            </a:tbl>
          </a:graphicData>
        </a:graphic>
      </p:graphicFrame>
    </p:spTree>
    <p:extLst>
      <p:ext uri="{BB962C8B-B14F-4D97-AF65-F5344CB8AC3E}">
        <p14:creationId xmlns:p14="http://schemas.microsoft.com/office/powerpoint/2010/main" val="3624702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ép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3838799"/>
            <a:ext cx="4158124" cy="3118593"/>
          </a:xfrm>
          <a:prstGeom prst="rect">
            <a:avLst/>
          </a:prstGeom>
        </p:spPr>
      </p:pic>
      <p:sp>
        <p:nvSpPr>
          <p:cNvPr id="2" name="Cím 1"/>
          <p:cNvSpPr>
            <a:spLocks noGrp="1"/>
          </p:cNvSpPr>
          <p:nvPr>
            <p:ph type="title"/>
          </p:nvPr>
        </p:nvSpPr>
        <p:spPr/>
        <p:txBody>
          <a:bodyPr/>
          <a:lstStyle/>
          <a:p>
            <a:r>
              <a:rPr lang="hu-HU" dirty="0" smtClean="0"/>
              <a:t>Pozitron Emissziós Tomográfia</a:t>
            </a:r>
            <a:endParaRPr lang="hu-HU" dirty="0"/>
          </a:p>
        </p:txBody>
      </p:sp>
      <p:sp>
        <p:nvSpPr>
          <p:cNvPr id="3" name="Tartalom helye 2"/>
          <p:cNvSpPr>
            <a:spLocks noGrp="1"/>
          </p:cNvSpPr>
          <p:nvPr>
            <p:ph idx="1"/>
          </p:nvPr>
        </p:nvSpPr>
        <p:spPr>
          <a:xfrm>
            <a:off x="457200" y="1611703"/>
            <a:ext cx="4728476" cy="4625609"/>
          </a:xfrm>
        </p:spPr>
        <p:txBody>
          <a:bodyPr>
            <a:normAutofit/>
          </a:bodyPr>
          <a:lstStyle/>
          <a:p>
            <a:r>
              <a:rPr lang="hu-HU" sz="1800" dirty="0" smtClean="0"/>
              <a:t>A vizsgálat során radioaktív kontrasztanyagot juttatnak a szervezetbe, amelyet a sejtek az anyagcseréjük során felvesznek (pl. valamilyen cukoroldat)</a:t>
            </a:r>
          </a:p>
          <a:p>
            <a:r>
              <a:rPr lang="hu-HU" sz="1800" dirty="0" smtClean="0"/>
              <a:t>A vizsgálat célja a kontrasztanyag térbeli sűrűségeloszlásának meghatározása</a:t>
            </a:r>
          </a:p>
          <a:p>
            <a:r>
              <a:rPr lang="hu-HU" sz="1800" dirty="0" smtClean="0"/>
              <a:t>Így nyomon követhetővé válik az anyagcsere gyorsasága</a:t>
            </a:r>
          </a:p>
          <a:p>
            <a:pPr lvl="1"/>
            <a:r>
              <a:rPr lang="hu-HU" sz="1800" dirty="0" smtClean="0"/>
              <a:t>Diagnosztika: a daganatos sejtek anyagcseréje jóval intenzívebb</a:t>
            </a:r>
          </a:p>
          <a:p>
            <a:pPr lvl="1"/>
            <a:r>
              <a:rPr lang="hu-HU" sz="1800" dirty="0" smtClean="0"/>
              <a:t>Szervműködés: agyműködés feladatok elvégzése közben</a:t>
            </a:r>
          </a:p>
          <a:p>
            <a:pPr lvl="1"/>
            <a:r>
              <a:rPr lang="hu-HU" sz="1800" dirty="0" smtClean="0"/>
              <a:t>Kisállat PET: gyógyszerkísérletek</a:t>
            </a:r>
            <a:endParaRPr lang="hu-HU" sz="1800" dirty="0"/>
          </a:p>
        </p:txBody>
      </p:sp>
      <p:pic>
        <p:nvPicPr>
          <p:cNvPr id="8" name="Picture 3" descr="Z:\teratomo\results\MOUSE\detmod-teratomo-mazsola-20100917083358_sagittal_1_0.0-1.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927" t="22644" r="21927" b="-391"/>
          <a:stretch/>
        </p:blipFill>
        <p:spPr bwMode="auto">
          <a:xfrm>
            <a:off x="7380312" y="1556320"/>
            <a:ext cx="1585868" cy="208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ép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3485" y="1625088"/>
            <a:ext cx="1832904" cy="2071078"/>
          </a:xfrm>
          <a:prstGeom prst="rect">
            <a:avLst/>
          </a:prstGeom>
        </p:spPr>
      </p:pic>
      <p:pic>
        <p:nvPicPr>
          <p:cNvPr id="10" name="Kép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6389" y="3699191"/>
            <a:ext cx="1498099" cy="3045201"/>
          </a:xfrm>
          <a:prstGeom prst="rect">
            <a:avLst/>
          </a:prstGeom>
        </p:spPr>
      </p:pic>
      <p:sp>
        <p:nvSpPr>
          <p:cNvPr id="11" name="Téglalap feliratnak 10"/>
          <p:cNvSpPr/>
          <p:nvPr/>
        </p:nvSpPr>
        <p:spPr>
          <a:xfrm>
            <a:off x="755576" y="5517232"/>
            <a:ext cx="3915601" cy="1300155"/>
          </a:xfrm>
          <a:prstGeom prst="wedgeRectCallout">
            <a:avLst>
              <a:gd name="adj1" fmla="val 90800"/>
              <a:gd name="adj2" fmla="val -90726"/>
            </a:avLst>
          </a:prstGeom>
          <a:solidFill>
            <a:srgbClr val="FF0000"/>
          </a:solid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Kép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576" y="5521243"/>
            <a:ext cx="3915601" cy="1299664"/>
          </a:xfrm>
          <a:prstGeom prst="rect">
            <a:avLst/>
          </a:prstGeom>
          <a:noFill/>
        </p:spPr>
      </p:pic>
    </p:spTree>
    <p:extLst>
      <p:ext uri="{BB962C8B-B14F-4D97-AF65-F5344CB8AC3E}">
        <p14:creationId xmlns:p14="http://schemas.microsoft.com/office/powerpoint/2010/main" val="3761887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 PET működési elve</a:t>
            </a:r>
            <a:endParaRPr lang="hu-HU" dirty="0"/>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475" y="3260725"/>
            <a:ext cx="22002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6"/>
          <p:cNvSpPr>
            <a:spLocks noChangeArrowheads="1"/>
          </p:cNvSpPr>
          <p:nvPr/>
        </p:nvSpPr>
        <p:spPr bwMode="auto">
          <a:xfrm rot="1835598">
            <a:off x="5657850" y="3695700"/>
            <a:ext cx="927100" cy="571500"/>
          </a:xfrm>
          <a:prstGeom prst="ellipse">
            <a:avLst/>
          </a:prstGeom>
          <a:solidFill>
            <a:srgbClr val="00FF00"/>
          </a:solidFill>
          <a:ln w="12700">
            <a:solidFill>
              <a:schemeClr val="bg2"/>
            </a:solidFill>
            <a:round/>
            <a:headEnd/>
            <a:tailEnd/>
          </a:ln>
        </p:spPr>
        <p:txBody>
          <a:bodyPr wrap="none" anchor="ctr"/>
          <a:lstStyle/>
          <a:p>
            <a:endParaRPr lang="hu-HU"/>
          </a:p>
        </p:txBody>
      </p:sp>
      <p:sp>
        <p:nvSpPr>
          <p:cNvPr id="6" name="Oval 9"/>
          <p:cNvSpPr>
            <a:spLocks noChangeArrowheads="1"/>
          </p:cNvSpPr>
          <p:nvPr/>
        </p:nvSpPr>
        <p:spPr bwMode="auto">
          <a:xfrm>
            <a:off x="6072188" y="3978275"/>
            <a:ext cx="174625" cy="217488"/>
          </a:xfrm>
          <a:prstGeom prst="ellipse">
            <a:avLst/>
          </a:prstGeom>
          <a:solidFill>
            <a:schemeClr val="accent3">
              <a:lumMod val="75000"/>
            </a:schemeClr>
          </a:solidFill>
          <a:ln w="9525">
            <a:solidFill>
              <a:schemeClr val="bg2"/>
            </a:solidFill>
            <a:round/>
            <a:headEnd/>
            <a:tailEnd/>
          </a:ln>
        </p:spPr>
        <p:txBody>
          <a:bodyPr wrap="none" anchor="ctr"/>
          <a:lstStyle/>
          <a:p>
            <a:endParaRPr lang="hu-HU"/>
          </a:p>
        </p:txBody>
      </p:sp>
      <p:sp>
        <p:nvSpPr>
          <p:cNvPr id="7" name="Oval 33"/>
          <p:cNvSpPr>
            <a:spLocks noChangeArrowheads="1"/>
          </p:cNvSpPr>
          <p:nvPr/>
        </p:nvSpPr>
        <p:spPr bwMode="auto">
          <a:xfrm>
            <a:off x="5897563" y="3906838"/>
            <a:ext cx="174625" cy="217487"/>
          </a:xfrm>
          <a:prstGeom prst="ellipse">
            <a:avLst/>
          </a:prstGeom>
          <a:solidFill>
            <a:schemeClr val="hlink"/>
          </a:solidFill>
          <a:ln w="9525">
            <a:solidFill>
              <a:schemeClr val="bg2"/>
            </a:solidFill>
            <a:round/>
            <a:headEnd/>
            <a:tailEnd/>
          </a:ln>
        </p:spPr>
        <p:txBody>
          <a:bodyPr wrap="none" anchor="ctr"/>
          <a:lstStyle/>
          <a:p>
            <a:endParaRPr lang="hu-HU"/>
          </a:p>
        </p:txBody>
      </p:sp>
      <p:sp>
        <p:nvSpPr>
          <p:cNvPr id="8" name="Oval 34"/>
          <p:cNvSpPr>
            <a:spLocks noChangeArrowheads="1"/>
          </p:cNvSpPr>
          <p:nvPr/>
        </p:nvSpPr>
        <p:spPr bwMode="auto">
          <a:xfrm>
            <a:off x="6125567" y="4003601"/>
            <a:ext cx="174625" cy="217487"/>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9" name="Oval 35"/>
          <p:cNvSpPr>
            <a:spLocks noChangeArrowheads="1"/>
          </p:cNvSpPr>
          <p:nvPr/>
        </p:nvSpPr>
        <p:spPr bwMode="auto">
          <a:xfrm>
            <a:off x="5940152" y="4005064"/>
            <a:ext cx="174625" cy="21748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13" name="Text Box 41"/>
          <p:cNvSpPr txBox="1">
            <a:spLocks noChangeArrowheads="1"/>
          </p:cNvSpPr>
          <p:nvPr/>
        </p:nvSpPr>
        <p:spPr bwMode="auto">
          <a:xfrm>
            <a:off x="5336778" y="378904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r>
              <a:rPr lang="hu-HU" sz="2400" dirty="0">
                <a:latin typeface="Times New Roman" pitchFamily="18" charset="0"/>
              </a:rPr>
              <a:t>e</a:t>
            </a:r>
            <a:r>
              <a:rPr lang="hu-HU" sz="2400" baseline="30000" dirty="0">
                <a:latin typeface="Times New Roman" pitchFamily="18" charset="0"/>
              </a:rPr>
              <a:t>-</a:t>
            </a:r>
          </a:p>
        </p:txBody>
      </p:sp>
      <p:sp>
        <p:nvSpPr>
          <p:cNvPr id="14" name="Text Box 42"/>
          <p:cNvSpPr txBox="1">
            <a:spLocks noChangeArrowheads="1"/>
          </p:cNvSpPr>
          <p:nvPr/>
        </p:nvSpPr>
        <p:spPr bwMode="auto">
          <a:xfrm>
            <a:off x="6154837" y="3851275"/>
            <a:ext cx="433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r>
              <a:rPr lang="hu-HU" sz="2400" dirty="0">
                <a:latin typeface="Times New Roman" pitchFamily="18" charset="0"/>
              </a:rPr>
              <a:t>e</a:t>
            </a:r>
            <a:r>
              <a:rPr lang="hu-HU" sz="2400" baseline="30000" dirty="0">
                <a:latin typeface="Times New Roman" pitchFamily="18" charset="0"/>
              </a:rPr>
              <a:t>+</a:t>
            </a:r>
          </a:p>
        </p:txBody>
      </p:sp>
      <p:sp>
        <p:nvSpPr>
          <p:cNvPr id="16" name="Text Box 51"/>
          <p:cNvSpPr txBox="1">
            <a:spLocks noChangeArrowheads="1"/>
          </p:cNvSpPr>
          <p:nvPr/>
        </p:nvSpPr>
        <p:spPr bwMode="auto">
          <a:xfrm>
            <a:off x="4768924" y="1497558"/>
            <a:ext cx="361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algn="ctr" eaLnBrk="1" hangingPunct="1"/>
            <a:r>
              <a:rPr lang="hu-HU" dirty="0" smtClean="0"/>
              <a:t>Intenzitás</a:t>
            </a:r>
            <a:endParaRPr lang="hu-HU" i="1" dirty="0"/>
          </a:p>
          <a:p>
            <a:pPr algn="ctr" eaLnBrk="1" hangingPunct="1"/>
            <a:r>
              <a:rPr lang="hu-HU" dirty="0"/>
              <a:t>(pozitron </a:t>
            </a:r>
            <a:r>
              <a:rPr lang="hu-HU" b="1" dirty="0"/>
              <a:t>bomlások sűrűsége</a:t>
            </a:r>
            <a:r>
              <a:rPr lang="hu-HU" dirty="0" smtClean="0"/>
              <a:t>)</a:t>
            </a:r>
          </a:p>
          <a:p>
            <a:pPr algn="ctr" eaLnBrk="1" hangingPunct="1"/>
            <a:r>
              <a:rPr lang="hu-HU" b="1" i="1" dirty="0" smtClean="0"/>
              <a:t>Ezt kell meghatároznunk!</a:t>
            </a:r>
            <a:endParaRPr lang="hu-HU" b="1" i="1" dirty="0"/>
          </a:p>
        </p:txBody>
      </p:sp>
      <p:sp>
        <p:nvSpPr>
          <p:cNvPr id="17" name="Line 52"/>
          <p:cNvSpPr>
            <a:spLocks noChangeShapeType="1"/>
          </p:cNvSpPr>
          <p:nvPr/>
        </p:nvSpPr>
        <p:spPr bwMode="auto">
          <a:xfrm flipH="1">
            <a:off x="6156176" y="2420888"/>
            <a:ext cx="288032" cy="155738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8" name="Oval 6"/>
          <p:cNvSpPr>
            <a:spLocks noChangeArrowheads="1"/>
          </p:cNvSpPr>
          <p:nvPr/>
        </p:nvSpPr>
        <p:spPr bwMode="auto">
          <a:xfrm>
            <a:off x="942975" y="1931988"/>
            <a:ext cx="927100" cy="571500"/>
          </a:xfrm>
          <a:prstGeom prst="ellipse">
            <a:avLst/>
          </a:prstGeom>
          <a:solidFill>
            <a:srgbClr val="00FF00"/>
          </a:solidFill>
          <a:ln w="12700">
            <a:solidFill>
              <a:schemeClr val="bg2"/>
            </a:solidFill>
            <a:round/>
            <a:headEnd/>
            <a:tailEnd/>
          </a:ln>
        </p:spPr>
        <p:txBody>
          <a:bodyPr wrap="none" anchor="ctr"/>
          <a:lstStyle/>
          <a:p>
            <a:endParaRPr lang="hu-HU"/>
          </a:p>
        </p:txBody>
      </p:sp>
      <p:sp>
        <p:nvSpPr>
          <p:cNvPr id="19" name="Text Box 49"/>
          <p:cNvSpPr txBox="1">
            <a:spLocks noChangeArrowheads="1"/>
          </p:cNvSpPr>
          <p:nvPr/>
        </p:nvSpPr>
        <p:spPr bwMode="auto">
          <a:xfrm>
            <a:off x="1870075" y="1916832"/>
            <a:ext cx="18909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algn="ctr" eaLnBrk="1" hangingPunct="1"/>
            <a:r>
              <a:rPr lang="hu-HU" sz="2000" dirty="0" smtClean="0"/>
              <a:t>Radioaktív </a:t>
            </a:r>
          </a:p>
          <a:p>
            <a:pPr algn="ctr" eaLnBrk="1" hangingPunct="1"/>
            <a:r>
              <a:rPr lang="hu-HU" sz="2000" dirty="0" smtClean="0"/>
              <a:t>kontrasztanyag</a:t>
            </a:r>
            <a:endParaRPr lang="hu-HU" sz="2000" dirty="0"/>
          </a:p>
        </p:txBody>
      </p:sp>
      <p:sp>
        <p:nvSpPr>
          <p:cNvPr id="20" name="Oval 34"/>
          <p:cNvSpPr>
            <a:spLocks noChangeArrowheads="1"/>
          </p:cNvSpPr>
          <p:nvPr/>
        </p:nvSpPr>
        <p:spPr bwMode="auto">
          <a:xfrm>
            <a:off x="1103313" y="5037138"/>
            <a:ext cx="174625" cy="217487"/>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21" name="Text Box 49"/>
          <p:cNvSpPr txBox="1">
            <a:spLocks noChangeArrowheads="1"/>
          </p:cNvSpPr>
          <p:nvPr/>
        </p:nvSpPr>
        <p:spPr bwMode="auto">
          <a:xfrm>
            <a:off x="998538" y="4341813"/>
            <a:ext cx="2003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eaLnBrk="1" hangingPunct="1"/>
            <a:r>
              <a:rPr lang="hu-HU" sz="2000"/>
              <a:t>Gamma-fotonok</a:t>
            </a:r>
          </a:p>
        </p:txBody>
      </p:sp>
      <p:sp>
        <p:nvSpPr>
          <p:cNvPr id="22" name="Line 39"/>
          <p:cNvSpPr>
            <a:spLocks noChangeShapeType="1"/>
          </p:cNvSpPr>
          <p:nvPr/>
        </p:nvSpPr>
        <p:spPr bwMode="auto">
          <a:xfrm>
            <a:off x="1431925" y="2552700"/>
            <a:ext cx="0" cy="6572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3" name="Oval 9"/>
          <p:cNvSpPr>
            <a:spLocks noChangeArrowheads="1"/>
          </p:cNvSpPr>
          <p:nvPr/>
        </p:nvSpPr>
        <p:spPr bwMode="auto">
          <a:xfrm>
            <a:off x="1212850" y="3319463"/>
            <a:ext cx="174625" cy="217487"/>
          </a:xfrm>
          <a:prstGeom prst="ellipse">
            <a:avLst/>
          </a:prstGeom>
          <a:solidFill>
            <a:schemeClr val="accent3">
              <a:lumMod val="75000"/>
            </a:schemeClr>
          </a:solidFill>
          <a:ln w="9525">
            <a:solidFill>
              <a:schemeClr val="bg2"/>
            </a:solidFill>
            <a:round/>
            <a:headEnd/>
            <a:tailEnd/>
          </a:ln>
        </p:spPr>
        <p:txBody>
          <a:bodyPr wrap="none" anchor="ctr"/>
          <a:lstStyle/>
          <a:p>
            <a:endParaRPr lang="hu-HU"/>
          </a:p>
        </p:txBody>
      </p:sp>
      <p:sp>
        <p:nvSpPr>
          <p:cNvPr id="24" name="Text Box 42"/>
          <p:cNvSpPr txBox="1">
            <a:spLocks noChangeArrowheads="1"/>
          </p:cNvSpPr>
          <p:nvPr/>
        </p:nvSpPr>
        <p:spPr bwMode="auto">
          <a:xfrm>
            <a:off x="1358900" y="3149600"/>
            <a:ext cx="1717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r>
              <a:rPr lang="hu-HU" sz="2400">
                <a:latin typeface="Times New Roman" pitchFamily="18" charset="0"/>
              </a:rPr>
              <a:t>e</a:t>
            </a:r>
            <a:r>
              <a:rPr lang="hu-HU" sz="2400" baseline="30000">
                <a:latin typeface="Times New Roman" pitchFamily="18" charset="0"/>
              </a:rPr>
              <a:t>+ </a:t>
            </a:r>
            <a:r>
              <a:rPr lang="hu-HU" sz="2400">
                <a:latin typeface="Times New Roman" pitchFamily="18" charset="0"/>
              </a:rPr>
              <a:t>(pozitron)</a:t>
            </a:r>
            <a:endParaRPr lang="hu-HU" sz="2400" baseline="30000">
              <a:latin typeface="Times New Roman" pitchFamily="18" charset="0"/>
            </a:endParaRPr>
          </a:p>
        </p:txBody>
      </p:sp>
      <p:sp>
        <p:nvSpPr>
          <p:cNvPr id="25" name="Line 39"/>
          <p:cNvSpPr>
            <a:spLocks noChangeShapeType="1"/>
          </p:cNvSpPr>
          <p:nvPr/>
        </p:nvSpPr>
        <p:spPr bwMode="auto">
          <a:xfrm>
            <a:off x="1431925" y="3648075"/>
            <a:ext cx="0" cy="6572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6" name="Oval 34"/>
          <p:cNvSpPr>
            <a:spLocks noChangeArrowheads="1"/>
          </p:cNvSpPr>
          <p:nvPr/>
        </p:nvSpPr>
        <p:spPr bwMode="auto">
          <a:xfrm>
            <a:off x="1212850" y="5254625"/>
            <a:ext cx="174625" cy="21748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27" name="Line 39"/>
          <p:cNvSpPr>
            <a:spLocks noChangeShapeType="1"/>
          </p:cNvSpPr>
          <p:nvPr/>
        </p:nvSpPr>
        <p:spPr bwMode="auto">
          <a:xfrm flipH="1" flipV="1">
            <a:off x="847725" y="4487863"/>
            <a:ext cx="255588" cy="47466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8" name="Line 39"/>
          <p:cNvSpPr>
            <a:spLocks noChangeShapeType="1"/>
          </p:cNvSpPr>
          <p:nvPr/>
        </p:nvSpPr>
        <p:spPr bwMode="auto">
          <a:xfrm>
            <a:off x="1395413" y="5510213"/>
            <a:ext cx="292100" cy="5476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29" name="Oval 33"/>
          <p:cNvSpPr>
            <a:spLocks noChangeArrowheads="1"/>
          </p:cNvSpPr>
          <p:nvPr/>
        </p:nvSpPr>
        <p:spPr bwMode="auto">
          <a:xfrm>
            <a:off x="901700" y="3303588"/>
            <a:ext cx="174625" cy="217487"/>
          </a:xfrm>
          <a:prstGeom prst="ellipse">
            <a:avLst/>
          </a:prstGeom>
          <a:solidFill>
            <a:schemeClr val="hlink"/>
          </a:solidFill>
          <a:ln w="9525">
            <a:solidFill>
              <a:schemeClr val="bg2"/>
            </a:solidFill>
            <a:round/>
            <a:headEnd/>
            <a:tailEnd/>
          </a:ln>
        </p:spPr>
        <p:txBody>
          <a:bodyPr wrap="none" anchor="ctr"/>
          <a:lstStyle/>
          <a:p>
            <a:endParaRPr lang="hu-HU"/>
          </a:p>
        </p:txBody>
      </p:sp>
      <p:sp>
        <p:nvSpPr>
          <p:cNvPr id="30" name="Text Box 41"/>
          <p:cNvSpPr txBox="1">
            <a:spLocks noChangeArrowheads="1"/>
          </p:cNvSpPr>
          <p:nvPr/>
        </p:nvSpPr>
        <p:spPr bwMode="auto">
          <a:xfrm>
            <a:off x="715963" y="2990850"/>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r>
              <a:rPr lang="hu-HU" sz="2400">
                <a:latin typeface="Times New Roman" pitchFamily="18" charset="0"/>
              </a:rPr>
              <a:t>e</a:t>
            </a:r>
            <a:r>
              <a:rPr lang="hu-HU" sz="2400" baseline="30000">
                <a:latin typeface="Times New Roman" pitchFamily="18" charset="0"/>
              </a:rPr>
              <a:t>-</a:t>
            </a:r>
          </a:p>
        </p:txBody>
      </p:sp>
      <p:sp>
        <p:nvSpPr>
          <p:cNvPr id="31" name="Line 39"/>
          <p:cNvSpPr>
            <a:spLocks noChangeShapeType="1"/>
          </p:cNvSpPr>
          <p:nvPr/>
        </p:nvSpPr>
        <p:spPr bwMode="auto">
          <a:xfrm flipH="1">
            <a:off x="993775" y="3429000"/>
            <a:ext cx="255588" cy="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2" name="Line 38"/>
          <p:cNvSpPr>
            <a:spLocks noChangeShapeType="1"/>
          </p:cNvSpPr>
          <p:nvPr/>
        </p:nvSpPr>
        <p:spPr bwMode="auto">
          <a:xfrm flipV="1">
            <a:off x="6300490" y="3933056"/>
            <a:ext cx="1386185" cy="13305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 name="Freeform 8"/>
          <p:cNvSpPr>
            <a:spLocks/>
          </p:cNvSpPr>
          <p:nvPr/>
        </p:nvSpPr>
        <p:spPr bwMode="auto">
          <a:xfrm>
            <a:off x="3892178" y="2028842"/>
            <a:ext cx="1000125" cy="4414838"/>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61176"/>
            </a:srgbClr>
          </a:solidFill>
          <a:ln w="9525">
            <a:solidFill>
              <a:schemeClr val="tx1"/>
            </a:solidFill>
            <a:round/>
            <a:headEnd/>
            <a:tailEnd/>
          </a:ln>
        </p:spPr>
        <p:txBody>
          <a:bodyPr/>
          <a:lstStyle/>
          <a:p>
            <a:endParaRPr lang="hu-HU"/>
          </a:p>
        </p:txBody>
      </p:sp>
      <p:sp>
        <p:nvSpPr>
          <p:cNvPr id="45" name="Line 21"/>
          <p:cNvSpPr>
            <a:spLocks noChangeShapeType="1"/>
          </p:cNvSpPr>
          <p:nvPr/>
        </p:nvSpPr>
        <p:spPr bwMode="auto">
          <a:xfrm>
            <a:off x="4076700" y="340201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6" name="Line 22"/>
          <p:cNvSpPr>
            <a:spLocks noChangeShapeType="1"/>
          </p:cNvSpPr>
          <p:nvPr/>
        </p:nvSpPr>
        <p:spPr bwMode="auto">
          <a:xfrm>
            <a:off x="4249738" y="311308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 name="Line 23"/>
          <p:cNvSpPr>
            <a:spLocks noChangeShapeType="1"/>
          </p:cNvSpPr>
          <p:nvPr/>
        </p:nvSpPr>
        <p:spPr bwMode="auto">
          <a:xfrm>
            <a:off x="4424363" y="2825750"/>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 name="Line 24"/>
          <p:cNvSpPr>
            <a:spLocks noChangeShapeType="1"/>
          </p:cNvSpPr>
          <p:nvPr/>
        </p:nvSpPr>
        <p:spPr bwMode="auto">
          <a:xfrm>
            <a:off x="4597400" y="253841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9" name="Line 25"/>
          <p:cNvSpPr>
            <a:spLocks noChangeShapeType="1"/>
          </p:cNvSpPr>
          <p:nvPr/>
        </p:nvSpPr>
        <p:spPr bwMode="auto">
          <a:xfrm>
            <a:off x="4770438" y="224948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0" name="Line 26"/>
          <p:cNvSpPr>
            <a:spLocks noChangeShapeType="1"/>
          </p:cNvSpPr>
          <p:nvPr/>
        </p:nvSpPr>
        <p:spPr bwMode="auto">
          <a:xfrm flipH="1">
            <a:off x="3903663" y="2481263"/>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1" name="Line 27"/>
          <p:cNvSpPr>
            <a:spLocks noChangeShapeType="1"/>
          </p:cNvSpPr>
          <p:nvPr/>
        </p:nvSpPr>
        <p:spPr bwMode="auto">
          <a:xfrm flipH="1">
            <a:off x="3903663" y="2882900"/>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2" name="Line 28"/>
          <p:cNvSpPr>
            <a:spLocks noChangeShapeType="1"/>
          </p:cNvSpPr>
          <p:nvPr/>
        </p:nvSpPr>
        <p:spPr bwMode="auto">
          <a:xfrm flipH="1">
            <a:off x="3903663" y="3284538"/>
            <a:ext cx="984250" cy="16113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3" name="Line 29"/>
          <p:cNvSpPr>
            <a:spLocks noChangeShapeType="1"/>
          </p:cNvSpPr>
          <p:nvPr/>
        </p:nvSpPr>
        <p:spPr bwMode="auto">
          <a:xfrm flipH="1">
            <a:off x="3903663" y="3686175"/>
            <a:ext cx="984250" cy="161131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4" name="Line 30"/>
          <p:cNvSpPr>
            <a:spLocks noChangeShapeType="1"/>
          </p:cNvSpPr>
          <p:nvPr/>
        </p:nvSpPr>
        <p:spPr bwMode="auto">
          <a:xfrm flipH="1">
            <a:off x="3903663" y="4089400"/>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5" name="Line 31"/>
          <p:cNvSpPr>
            <a:spLocks noChangeShapeType="1"/>
          </p:cNvSpPr>
          <p:nvPr/>
        </p:nvSpPr>
        <p:spPr bwMode="auto">
          <a:xfrm flipH="1">
            <a:off x="3903663" y="4491038"/>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2" name="Line 40"/>
          <p:cNvSpPr>
            <a:spLocks noChangeShapeType="1"/>
          </p:cNvSpPr>
          <p:nvPr/>
        </p:nvSpPr>
        <p:spPr bwMode="auto">
          <a:xfrm flipH="1">
            <a:off x="4645025" y="4121944"/>
            <a:ext cx="1339850" cy="1706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4" name="Line 10"/>
          <p:cNvSpPr>
            <a:spLocks noChangeShapeType="1"/>
          </p:cNvSpPr>
          <p:nvPr/>
        </p:nvSpPr>
        <p:spPr bwMode="auto">
          <a:xfrm>
            <a:off x="7481888" y="3390900"/>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5" name="Line 11"/>
          <p:cNvSpPr>
            <a:spLocks noChangeShapeType="1"/>
          </p:cNvSpPr>
          <p:nvPr/>
        </p:nvSpPr>
        <p:spPr bwMode="auto">
          <a:xfrm>
            <a:off x="7656513" y="3101975"/>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6" name="Line 12"/>
          <p:cNvSpPr>
            <a:spLocks noChangeShapeType="1"/>
          </p:cNvSpPr>
          <p:nvPr/>
        </p:nvSpPr>
        <p:spPr bwMode="auto">
          <a:xfrm>
            <a:off x="7866063" y="2778125"/>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7" name="Line 13"/>
          <p:cNvSpPr>
            <a:spLocks noChangeShapeType="1"/>
          </p:cNvSpPr>
          <p:nvPr/>
        </p:nvSpPr>
        <p:spPr bwMode="auto">
          <a:xfrm>
            <a:off x="8039100" y="249078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8" name="Line 14"/>
          <p:cNvSpPr>
            <a:spLocks noChangeShapeType="1"/>
          </p:cNvSpPr>
          <p:nvPr/>
        </p:nvSpPr>
        <p:spPr bwMode="auto">
          <a:xfrm>
            <a:off x="8212138" y="220186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9" name="Line 15"/>
          <p:cNvSpPr>
            <a:spLocks noChangeShapeType="1"/>
          </p:cNvSpPr>
          <p:nvPr/>
        </p:nvSpPr>
        <p:spPr bwMode="auto">
          <a:xfrm flipH="1">
            <a:off x="7308850" y="2470150"/>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0" name="Line 16"/>
          <p:cNvSpPr>
            <a:spLocks noChangeShapeType="1"/>
          </p:cNvSpPr>
          <p:nvPr/>
        </p:nvSpPr>
        <p:spPr bwMode="auto">
          <a:xfrm flipH="1">
            <a:off x="7308850" y="2871788"/>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1" name="Line 17"/>
          <p:cNvSpPr>
            <a:spLocks noChangeShapeType="1"/>
          </p:cNvSpPr>
          <p:nvPr/>
        </p:nvSpPr>
        <p:spPr bwMode="auto">
          <a:xfrm flipH="1">
            <a:off x="7308850" y="3273425"/>
            <a:ext cx="984250" cy="161131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2" name="Line 18"/>
          <p:cNvSpPr>
            <a:spLocks noChangeShapeType="1"/>
          </p:cNvSpPr>
          <p:nvPr/>
        </p:nvSpPr>
        <p:spPr bwMode="auto">
          <a:xfrm flipH="1">
            <a:off x="7308850" y="3675063"/>
            <a:ext cx="984250" cy="16113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3" name="Line 19"/>
          <p:cNvSpPr>
            <a:spLocks noChangeShapeType="1"/>
          </p:cNvSpPr>
          <p:nvPr/>
        </p:nvSpPr>
        <p:spPr bwMode="auto">
          <a:xfrm flipH="1">
            <a:off x="7308850" y="4078288"/>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4" name="Line 20"/>
          <p:cNvSpPr>
            <a:spLocks noChangeShapeType="1"/>
          </p:cNvSpPr>
          <p:nvPr/>
        </p:nvSpPr>
        <p:spPr bwMode="auto">
          <a:xfrm flipH="1">
            <a:off x="7308850" y="4479925"/>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5" name="Freeform 32"/>
          <p:cNvSpPr>
            <a:spLocks/>
          </p:cNvSpPr>
          <p:nvPr/>
        </p:nvSpPr>
        <p:spPr bwMode="auto">
          <a:xfrm>
            <a:off x="7308850" y="2024063"/>
            <a:ext cx="1000125" cy="4414837"/>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52940"/>
            </a:srgbClr>
          </a:solidFill>
          <a:ln w="9525">
            <a:solidFill>
              <a:schemeClr val="tx1"/>
            </a:solidFill>
            <a:round/>
            <a:headEnd/>
            <a:tailEnd/>
          </a:ln>
        </p:spPr>
        <p:txBody>
          <a:bodyPr/>
          <a:lstStyle/>
          <a:p>
            <a:endParaRPr lang="hu-HU"/>
          </a:p>
        </p:txBody>
      </p:sp>
      <p:sp>
        <p:nvSpPr>
          <p:cNvPr id="87" name="AutoShape 43"/>
          <p:cNvSpPr>
            <a:spLocks noChangeArrowheads="1"/>
          </p:cNvSpPr>
          <p:nvPr/>
        </p:nvSpPr>
        <p:spPr bwMode="auto">
          <a:xfrm>
            <a:off x="7524328" y="3645024"/>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24" name="AutoShape 44"/>
          <p:cNvSpPr>
            <a:spLocks noChangeArrowheads="1"/>
          </p:cNvSpPr>
          <p:nvPr/>
        </p:nvSpPr>
        <p:spPr bwMode="auto">
          <a:xfrm>
            <a:off x="4283968" y="4077072"/>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58" name="Line 40"/>
          <p:cNvSpPr>
            <a:spLocks noChangeShapeType="1"/>
          </p:cNvSpPr>
          <p:nvPr/>
        </p:nvSpPr>
        <p:spPr bwMode="auto">
          <a:xfrm flipH="1">
            <a:off x="5363219" y="4221088"/>
            <a:ext cx="288901" cy="816050"/>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59" name="Oval 33"/>
          <p:cNvSpPr>
            <a:spLocks noChangeArrowheads="1"/>
          </p:cNvSpPr>
          <p:nvPr/>
        </p:nvSpPr>
        <p:spPr bwMode="auto">
          <a:xfrm>
            <a:off x="5549503" y="4075609"/>
            <a:ext cx="174625" cy="217487"/>
          </a:xfrm>
          <a:prstGeom prst="ellipse">
            <a:avLst/>
          </a:prstGeom>
          <a:solidFill>
            <a:schemeClr val="hlink"/>
          </a:solidFill>
          <a:ln w="9525">
            <a:solidFill>
              <a:schemeClr val="bg2"/>
            </a:solidFill>
            <a:round/>
            <a:headEnd/>
            <a:tailEnd/>
          </a:ln>
        </p:spPr>
        <p:txBody>
          <a:bodyPr wrap="none" anchor="ctr"/>
          <a:lstStyle/>
          <a:p>
            <a:endParaRPr lang="hu-HU"/>
          </a:p>
        </p:txBody>
      </p:sp>
      <p:sp>
        <p:nvSpPr>
          <p:cNvPr id="61" name="Text Box 41"/>
          <p:cNvSpPr txBox="1">
            <a:spLocks noChangeArrowheads="1"/>
          </p:cNvSpPr>
          <p:nvPr/>
        </p:nvSpPr>
        <p:spPr bwMode="auto">
          <a:xfrm>
            <a:off x="5408786" y="4941168"/>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r>
              <a:rPr lang="hu-HU" sz="2400" dirty="0">
                <a:latin typeface="Times New Roman" pitchFamily="18" charset="0"/>
              </a:rPr>
              <a:t>e</a:t>
            </a:r>
            <a:r>
              <a:rPr lang="hu-HU" sz="2400" baseline="30000" dirty="0">
                <a:latin typeface="Times New Roman" pitchFamily="18" charset="0"/>
              </a:rPr>
              <a:t>-</a:t>
            </a:r>
          </a:p>
        </p:txBody>
      </p:sp>
      <p:sp>
        <p:nvSpPr>
          <p:cNvPr id="76" name="AutoShape 43"/>
          <p:cNvSpPr>
            <a:spLocks noChangeArrowheads="1"/>
          </p:cNvSpPr>
          <p:nvPr/>
        </p:nvSpPr>
        <p:spPr bwMode="auto">
          <a:xfrm>
            <a:off x="5076056" y="4941168"/>
            <a:ext cx="431800" cy="504825"/>
          </a:xfrm>
          <a:prstGeom prst="irregularSeal2">
            <a:avLst/>
          </a:prstGeom>
          <a:solidFill>
            <a:srgbClr val="FF0000"/>
          </a:solidFill>
          <a:ln w="12700">
            <a:solidFill>
              <a:srgbClr val="FC0128"/>
            </a:solidFill>
            <a:miter lim="800000"/>
            <a:headEnd/>
            <a:tailEnd/>
          </a:ln>
        </p:spPr>
        <p:txBody>
          <a:bodyPr wrap="none" anchor="ctr"/>
          <a:lstStyle/>
          <a:p>
            <a:endParaRPr lang="hu-HU"/>
          </a:p>
        </p:txBody>
      </p:sp>
      <p:sp>
        <p:nvSpPr>
          <p:cNvPr id="60" name="Oval 33"/>
          <p:cNvSpPr>
            <a:spLocks noChangeArrowheads="1"/>
          </p:cNvSpPr>
          <p:nvPr/>
        </p:nvSpPr>
        <p:spPr bwMode="auto">
          <a:xfrm>
            <a:off x="5220072" y="5011713"/>
            <a:ext cx="174625" cy="217487"/>
          </a:xfrm>
          <a:prstGeom prst="ellipse">
            <a:avLst/>
          </a:prstGeom>
          <a:solidFill>
            <a:schemeClr val="hlink"/>
          </a:solidFill>
          <a:ln w="9525">
            <a:solidFill>
              <a:schemeClr val="bg2"/>
            </a:solidFill>
            <a:round/>
            <a:headEnd/>
            <a:tailEnd/>
          </a:ln>
        </p:spPr>
        <p:txBody>
          <a:bodyPr wrap="none" anchor="ctr"/>
          <a:lstStyle/>
          <a:p>
            <a:endParaRPr lang="hu-HU"/>
          </a:p>
        </p:txBody>
      </p:sp>
      <p:sp>
        <p:nvSpPr>
          <p:cNvPr id="77" name="Text Box 41"/>
          <p:cNvSpPr txBox="1">
            <a:spLocks noChangeArrowheads="1"/>
          </p:cNvSpPr>
          <p:nvPr/>
        </p:nvSpPr>
        <p:spPr bwMode="auto">
          <a:xfrm>
            <a:off x="5696818" y="3619872"/>
            <a:ext cx="38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r>
              <a:rPr lang="hu-HU" sz="2400" dirty="0">
                <a:latin typeface="Times New Roman" pitchFamily="18" charset="0"/>
              </a:rPr>
              <a:t>e</a:t>
            </a:r>
            <a:r>
              <a:rPr lang="hu-HU" sz="2400" baseline="30000" dirty="0">
                <a:latin typeface="Times New Roman" pitchFamily="18" charset="0"/>
              </a:rPr>
              <a:t>-</a:t>
            </a:r>
          </a:p>
        </p:txBody>
      </p:sp>
    </p:spTree>
    <p:extLst>
      <p:ext uri="{BB962C8B-B14F-4D97-AF65-F5344CB8AC3E}">
        <p14:creationId xmlns:p14="http://schemas.microsoft.com/office/powerpoint/2010/main" val="14798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1"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8"/>
                                        </p:tgtEl>
                                        <p:attrNameLst>
                                          <p:attrName>style.visibility</p:attrName>
                                        </p:attrNameLst>
                                      </p:cBhvr>
                                      <p:to>
                                        <p:strVal val="visible"/>
                                      </p:to>
                                    </p:set>
                                  </p:childTnLst>
                                </p:cTn>
                              </p:par>
                              <p:par>
                                <p:cTn id="69" presetID="10" presetClass="entr" presetSubtype="0" fill="hold" grpId="1"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0" presetClass="entr" presetSubtype="0" fill="hold" grpId="1"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1" nodeType="withEffect">
                                  <p:stCondLst>
                                    <p:cond delay="0"/>
                                  </p:stCondLst>
                                  <p:childTnLst>
                                    <p:set>
                                      <p:cBhvr>
                                        <p:cTn id="76" dur="1" fill="hold">
                                          <p:stCondLst>
                                            <p:cond delay="0"/>
                                          </p:stCondLst>
                                        </p:cTn>
                                        <p:tgtEl>
                                          <p:spTgt spid="60"/>
                                        </p:tgtEl>
                                        <p:attrNameLst>
                                          <p:attrName>style.visibility</p:attrName>
                                        </p:attrNameLst>
                                      </p:cBhvr>
                                      <p:to>
                                        <p:strVal val="visible"/>
                                      </p:to>
                                    </p:set>
                                    <p:animEffect transition="in" filter="fade">
                                      <p:cBhvr>
                                        <p:cTn id="77" dur="500"/>
                                        <p:tgtEl>
                                          <p:spTgt spid="60"/>
                                        </p:tgtEl>
                                      </p:cBhvr>
                                    </p:animEffect>
                                  </p:childTnLst>
                                </p:cTn>
                              </p:par>
                              <p:par>
                                <p:cTn id="78" presetID="10" presetClass="entr" presetSubtype="0" fill="hold" grpId="1" nodeType="withEffect">
                                  <p:stCondLst>
                                    <p:cond delay="0"/>
                                  </p:stCondLst>
                                  <p:childTnLst>
                                    <p:set>
                                      <p:cBhvr>
                                        <p:cTn id="79" dur="1" fill="hold">
                                          <p:stCondLst>
                                            <p:cond delay="0"/>
                                          </p:stCondLst>
                                        </p:cTn>
                                        <p:tgtEl>
                                          <p:spTgt spid="61"/>
                                        </p:tgtEl>
                                        <p:attrNameLst>
                                          <p:attrName>style.visibility</p:attrName>
                                        </p:attrNameLst>
                                      </p:cBhvr>
                                      <p:to>
                                        <p:strVal val="visible"/>
                                      </p:to>
                                    </p:set>
                                    <p:animEffect transition="in" filter="fade">
                                      <p:cBhvr>
                                        <p:cTn id="80" dur="500"/>
                                        <p:tgtEl>
                                          <p:spTgt spid="61"/>
                                        </p:tgtEl>
                                      </p:cBhvr>
                                    </p:animEffect>
                                  </p:childTnLst>
                                </p:cTn>
                              </p:par>
                              <p:par>
                                <p:cTn id="81" presetID="10" presetClass="exit" presetSubtype="0" fill="hold" grpId="1" nodeType="withEffect">
                                  <p:stCondLst>
                                    <p:cond delay="0"/>
                                  </p:stCondLst>
                                  <p:childTnLst>
                                    <p:animEffect transition="out" filter="fade">
                                      <p:cBhvr>
                                        <p:cTn id="82" dur="500"/>
                                        <p:tgtEl>
                                          <p:spTgt spid="77"/>
                                        </p:tgtEl>
                                      </p:cBhvr>
                                    </p:animEffect>
                                    <p:set>
                                      <p:cBhvr>
                                        <p:cTn id="83" dur="1" fill="hold">
                                          <p:stCondLst>
                                            <p:cond delay="499"/>
                                          </p:stCondLst>
                                        </p:cTn>
                                        <p:tgtEl>
                                          <p:spTgt spid="77"/>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87"/>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6" grpId="1" animBg="1"/>
      <p:bldP spid="7" grpId="0" animBg="1"/>
      <p:bldP spid="8" grpId="0" animBg="1"/>
      <p:bldP spid="9" grpId="0" animBg="1"/>
      <p:bldP spid="13" grpId="1"/>
      <p:bldP spid="14" grpId="0"/>
      <p:bldP spid="14" grpId="1"/>
      <p:bldP spid="16" grpId="0"/>
      <p:bldP spid="17" grpId="0" animBg="1"/>
      <p:bldP spid="18" grpId="0" animBg="1"/>
      <p:bldP spid="19" grpId="0"/>
      <p:bldP spid="20" grpId="0" animBg="1"/>
      <p:bldP spid="21" grpId="0"/>
      <p:bldP spid="22" grpId="0" animBg="1"/>
      <p:bldP spid="23" grpId="0" animBg="1"/>
      <p:bldP spid="24" grpId="0"/>
      <p:bldP spid="25" grpId="0" animBg="1"/>
      <p:bldP spid="26" grpId="0" animBg="1"/>
      <p:bldP spid="27" grpId="0" animBg="1"/>
      <p:bldP spid="28" grpId="0" animBg="1"/>
      <p:bldP spid="29" grpId="0" animBg="1"/>
      <p:bldP spid="30" grpId="0"/>
      <p:bldP spid="31" grpId="0" animBg="1"/>
      <p:bldP spid="31" grpId="1" animBg="1"/>
      <p:bldP spid="42" grpId="0" animBg="1"/>
      <p:bldP spid="62" grpId="0" animBg="1"/>
      <p:bldP spid="87" grpId="0" animBg="1"/>
      <p:bldP spid="124" grpId="0" animBg="1"/>
      <p:bldP spid="58" grpId="0" animBg="1"/>
      <p:bldP spid="59" grpId="1" animBg="1"/>
      <p:bldP spid="61" grpId="1"/>
      <p:bldP spid="76" grpId="0" animBg="1"/>
      <p:bldP spid="60" grpId="1" animBg="1"/>
      <p:bldP spid="7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8"/>
          <p:cNvSpPr>
            <a:spLocks/>
          </p:cNvSpPr>
          <p:nvPr/>
        </p:nvSpPr>
        <p:spPr bwMode="auto">
          <a:xfrm>
            <a:off x="3892178" y="2028842"/>
            <a:ext cx="1000125" cy="4414838"/>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61176"/>
            </a:srgbClr>
          </a:solidFill>
          <a:ln w="9525">
            <a:solidFill>
              <a:schemeClr val="tx1"/>
            </a:solidFill>
            <a:round/>
            <a:headEnd/>
            <a:tailEnd/>
          </a:ln>
        </p:spPr>
        <p:txBody>
          <a:bodyPr/>
          <a:lstStyle/>
          <a:p>
            <a:endParaRPr lang="hu-HU"/>
          </a:p>
        </p:txBody>
      </p:sp>
      <p:sp>
        <p:nvSpPr>
          <p:cNvPr id="2" name="Cím 1"/>
          <p:cNvSpPr>
            <a:spLocks noGrp="1"/>
          </p:cNvSpPr>
          <p:nvPr>
            <p:ph type="title"/>
          </p:nvPr>
        </p:nvSpPr>
        <p:spPr/>
        <p:txBody>
          <a:bodyPr/>
          <a:lstStyle/>
          <a:p>
            <a:r>
              <a:rPr lang="hu-HU" dirty="0" smtClean="0"/>
              <a:t>A PET működési elve</a:t>
            </a:r>
            <a:endParaRPr lang="hu-HU" dirty="0"/>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475" y="3260725"/>
            <a:ext cx="220027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6"/>
          <p:cNvSpPr>
            <a:spLocks noChangeArrowheads="1"/>
          </p:cNvSpPr>
          <p:nvPr/>
        </p:nvSpPr>
        <p:spPr bwMode="auto">
          <a:xfrm rot="1835598">
            <a:off x="5657850" y="3695700"/>
            <a:ext cx="927100" cy="571500"/>
          </a:xfrm>
          <a:prstGeom prst="ellipse">
            <a:avLst/>
          </a:prstGeom>
          <a:solidFill>
            <a:srgbClr val="00FF00"/>
          </a:solidFill>
          <a:ln w="12700">
            <a:solidFill>
              <a:schemeClr val="bg2"/>
            </a:solidFill>
            <a:round/>
            <a:headEnd/>
            <a:tailEnd/>
          </a:ln>
        </p:spPr>
        <p:txBody>
          <a:bodyPr wrap="none" anchor="ctr"/>
          <a:lstStyle/>
          <a:p>
            <a:endParaRPr lang="hu-HU"/>
          </a:p>
        </p:txBody>
      </p:sp>
      <p:sp>
        <p:nvSpPr>
          <p:cNvPr id="8" name="Oval 34"/>
          <p:cNvSpPr>
            <a:spLocks noChangeArrowheads="1"/>
          </p:cNvSpPr>
          <p:nvPr/>
        </p:nvSpPr>
        <p:spPr bwMode="auto">
          <a:xfrm>
            <a:off x="6125567" y="4003601"/>
            <a:ext cx="174625" cy="217487"/>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9" name="Oval 35"/>
          <p:cNvSpPr>
            <a:spLocks noChangeArrowheads="1"/>
          </p:cNvSpPr>
          <p:nvPr/>
        </p:nvSpPr>
        <p:spPr bwMode="auto">
          <a:xfrm>
            <a:off x="5940152" y="4005064"/>
            <a:ext cx="174625" cy="217488"/>
          </a:xfrm>
          <a:prstGeom prst="ellipse">
            <a:avLst/>
          </a:prstGeom>
          <a:solidFill>
            <a:schemeClr val="accent2"/>
          </a:solidFill>
          <a:ln w="9525">
            <a:solidFill>
              <a:schemeClr val="bg2"/>
            </a:solidFill>
            <a:round/>
            <a:headEnd/>
            <a:tailEnd/>
          </a:ln>
        </p:spPr>
        <p:txBody>
          <a:bodyPr wrap="none" anchor="ctr"/>
          <a:lstStyle/>
          <a:p>
            <a:endParaRPr lang="hu-HU"/>
          </a:p>
        </p:txBody>
      </p:sp>
      <p:sp>
        <p:nvSpPr>
          <p:cNvPr id="42" name="Line 38"/>
          <p:cNvSpPr>
            <a:spLocks noChangeShapeType="1"/>
          </p:cNvSpPr>
          <p:nvPr/>
        </p:nvSpPr>
        <p:spPr bwMode="auto">
          <a:xfrm flipV="1">
            <a:off x="6300490" y="3933056"/>
            <a:ext cx="1386185" cy="13305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5" name="Line 21"/>
          <p:cNvSpPr>
            <a:spLocks noChangeShapeType="1"/>
          </p:cNvSpPr>
          <p:nvPr/>
        </p:nvSpPr>
        <p:spPr bwMode="auto">
          <a:xfrm>
            <a:off x="4076700" y="340201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6" name="Line 22"/>
          <p:cNvSpPr>
            <a:spLocks noChangeShapeType="1"/>
          </p:cNvSpPr>
          <p:nvPr/>
        </p:nvSpPr>
        <p:spPr bwMode="auto">
          <a:xfrm>
            <a:off x="4249738" y="311308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7" name="Line 23"/>
          <p:cNvSpPr>
            <a:spLocks noChangeShapeType="1"/>
          </p:cNvSpPr>
          <p:nvPr/>
        </p:nvSpPr>
        <p:spPr bwMode="auto">
          <a:xfrm>
            <a:off x="4424363" y="2825750"/>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8" name="Line 24"/>
          <p:cNvSpPr>
            <a:spLocks noChangeShapeType="1"/>
          </p:cNvSpPr>
          <p:nvPr/>
        </p:nvSpPr>
        <p:spPr bwMode="auto">
          <a:xfrm>
            <a:off x="4597400" y="253841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9" name="Line 25"/>
          <p:cNvSpPr>
            <a:spLocks noChangeShapeType="1"/>
          </p:cNvSpPr>
          <p:nvPr/>
        </p:nvSpPr>
        <p:spPr bwMode="auto">
          <a:xfrm>
            <a:off x="4770438" y="224948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0" name="Line 26"/>
          <p:cNvSpPr>
            <a:spLocks noChangeShapeType="1"/>
          </p:cNvSpPr>
          <p:nvPr/>
        </p:nvSpPr>
        <p:spPr bwMode="auto">
          <a:xfrm flipH="1">
            <a:off x="3903663" y="2481263"/>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1" name="Line 27"/>
          <p:cNvSpPr>
            <a:spLocks noChangeShapeType="1"/>
          </p:cNvSpPr>
          <p:nvPr/>
        </p:nvSpPr>
        <p:spPr bwMode="auto">
          <a:xfrm flipH="1">
            <a:off x="3903663" y="2882900"/>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2" name="Line 28"/>
          <p:cNvSpPr>
            <a:spLocks noChangeShapeType="1"/>
          </p:cNvSpPr>
          <p:nvPr/>
        </p:nvSpPr>
        <p:spPr bwMode="auto">
          <a:xfrm flipH="1">
            <a:off x="3903663" y="3284538"/>
            <a:ext cx="984250" cy="16113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3" name="Line 29"/>
          <p:cNvSpPr>
            <a:spLocks noChangeShapeType="1"/>
          </p:cNvSpPr>
          <p:nvPr/>
        </p:nvSpPr>
        <p:spPr bwMode="auto">
          <a:xfrm flipH="1">
            <a:off x="3903663" y="3686175"/>
            <a:ext cx="984250" cy="161131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4" name="Line 30"/>
          <p:cNvSpPr>
            <a:spLocks noChangeShapeType="1"/>
          </p:cNvSpPr>
          <p:nvPr/>
        </p:nvSpPr>
        <p:spPr bwMode="auto">
          <a:xfrm flipH="1">
            <a:off x="3903663" y="4089400"/>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55" name="Line 31"/>
          <p:cNvSpPr>
            <a:spLocks noChangeShapeType="1"/>
          </p:cNvSpPr>
          <p:nvPr/>
        </p:nvSpPr>
        <p:spPr bwMode="auto">
          <a:xfrm flipH="1">
            <a:off x="3903663" y="4491038"/>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2" name="Line 40"/>
          <p:cNvSpPr>
            <a:spLocks noChangeShapeType="1"/>
          </p:cNvSpPr>
          <p:nvPr/>
        </p:nvSpPr>
        <p:spPr bwMode="auto">
          <a:xfrm flipH="1">
            <a:off x="4645025" y="4121944"/>
            <a:ext cx="1339850" cy="1706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4" name="Line 10"/>
          <p:cNvSpPr>
            <a:spLocks noChangeShapeType="1"/>
          </p:cNvSpPr>
          <p:nvPr/>
        </p:nvSpPr>
        <p:spPr bwMode="auto">
          <a:xfrm>
            <a:off x="7481888" y="3390900"/>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5" name="Line 11"/>
          <p:cNvSpPr>
            <a:spLocks noChangeShapeType="1"/>
          </p:cNvSpPr>
          <p:nvPr/>
        </p:nvSpPr>
        <p:spPr bwMode="auto">
          <a:xfrm>
            <a:off x="7656513" y="3101975"/>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6" name="Line 12"/>
          <p:cNvSpPr>
            <a:spLocks noChangeShapeType="1"/>
          </p:cNvSpPr>
          <p:nvPr/>
        </p:nvSpPr>
        <p:spPr bwMode="auto">
          <a:xfrm>
            <a:off x="7866063" y="2778125"/>
            <a:ext cx="0" cy="276066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7" name="Line 13"/>
          <p:cNvSpPr>
            <a:spLocks noChangeShapeType="1"/>
          </p:cNvSpPr>
          <p:nvPr/>
        </p:nvSpPr>
        <p:spPr bwMode="auto">
          <a:xfrm>
            <a:off x="8039100" y="2490788"/>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8" name="Line 14"/>
          <p:cNvSpPr>
            <a:spLocks noChangeShapeType="1"/>
          </p:cNvSpPr>
          <p:nvPr/>
        </p:nvSpPr>
        <p:spPr bwMode="auto">
          <a:xfrm>
            <a:off x="8212138" y="2201863"/>
            <a:ext cx="0" cy="276066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69" name="Line 15"/>
          <p:cNvSpPr>
            <a:spLocks noChangeShapeType="1"/>
          </p:cNvSpPr>
          <p:nvPr/>
        </p:nvSpPr>
        <p:spPr bwMode="auto">
          <a:xfrm flipH="1">
            <a:off x="7308850" y="2470150"/>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0" name="Line 16"/>
          <p:cNvSpPr>
            <a:spLocks noChangeShapeType="1"/>
          </p:cNvSpPr>
          <p:nvPr/>
        </p:nvSpPr>
        <p:spPr bwMode="auto">
          <a:xfrm flipH="1">
            <a:off x="7308850" y="2871788"/>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1" name="Line 17"/>
          <p:cNvSpPr>
            <a:spLocks noChangeShapeType="1"/>
          </p:cNvSpPr>
          <p:nvPr/>
        </p:nvSpPr>
        <p:spPr bwMode="auto">
          <a:xfrm flipH="1">
            <a:off x="7308850" y="3273425"/>
            <a:ext cx="984250" cy="1611313"/>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2" name="Line 18"/>
          <p:cNvSpPr>
            <a:spLocks noChangeShapeType="1"/>
          </p:cNvSpPr>
          <p:nvPr/>
        </p:nvSpPr>
        <p:spPr bwMode="auto">
          <a:xfrm flipH="1">
            <a:off x="7308850" y="3675063"/>
            <a:ext cx="984250" cy="1611312"/>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3" name="Line 19"/>
          <p:cNvSpPr>
            <a:spLocks noChangeShapeType="1"/>
          </p:cNvSpPr>
          <p:nvPr/>
        </p:nvSpPr>
        <p:spPr bwMode="auto">
          <a:xfrm flipH="1">
            <a:off x="7308850" y="4078288"/>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4" name="Line 20"/>
          <p:cNvSpPr>
            <a:spLocks noChangeShapeType="1"/>
          </p:cNvSpPr>
          <p:nvPr/>
        </p:nvSpPr>
        <p:spPr bwMode="auto">
          <a:xfrm flipH="1">
            <a:off x="7308850" y="4479925"/>
            <a:ext cx="984250" cy="1609725"/>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75" name="Freeform 32"/>
          <p:cNvSpPr>
            <a:spLocks/>
          </p:cNvSpPr>
          <p:nvPr/>
        </p:nvSpPr>
        <p:spPr bwMode="auto">
          <a:xfrm>
            <a:off x="7308850" y="2024063"/>
            <a:ext cx="1000125" cy="4414837"/>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alpha val="52940"/>
            </a:srgbClr>
          </a:solidFill>
          <a:ln w="9525">
            <a:solidFill>
              <a:schemeClr val="tx1"/>
            </a:solidFill>
            <a:round/>
            <a:headEnd/>
            <a:tailEnd/>
          </a:ln>
        </p:spPr>
        <p:txBody>
          <a:bodyPr/>
          <a:lstStyle/>
          <a:p>
            <a:endParaRPr lang="hu-HU"/>
          </a:p>
        </p:txBody>
      </p:sp>
      <p:sp>
        <p:nvSpPr>
          <p:cNvPr id="87" name="AutoShape 43"/>
          <p:cNvSpPr>
            <a:spLocks noChangeArrowheads="1"/>
          </p:cNvSpPr>
          <p:nvPr/>
        </p:nvSpPr>
        <p:spPr bwMode="auto">
          <a:xfrm>
            <a:off x="7524328" y="3645024"/>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104" name="Line 53"/>
          <p:cNvSpPr>
            <a:spLocks noChangeShapeType="1"/>
          </p:cNvSpPr>
          <p:nvPr/>
        </p:nvSpPr>
        <p:spPr bwMode="auto">
          <a:xfrm flipV="1">
            <a:off x="6103939" y="4149849"/>
            <a:ext cx="1492398" cy="191757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124" name="AutoShape 44"/>
          <p:cNvSpPr>
            <a:spLocks noChangeArrowheads="1"/>
          </p:cNvSpPr>
          <p:nvPr/>
        </p:nvSpPr>
        <p:spPr bwMode="auto">
          <a:xfrm>
            <a:off x="4283968" y="4077072"/>
            <a:ext cx="431800" cy="504825"/>
          </a:xfrm>
          <a:prstGeom prst="irregularSeal2">
            <a:avLst/>
          </a:prstGeom>
          <a:solidFill>
            <a:srgbClr val="FEFE00"/>
          </a:solidFill>
          <a:ln w="12700">
            <a:solidFill>
              <a:srgbClr val="FC0128"/>
            </a:solidFill>
            <a:miter lim="800000"/>
            <a:headEnd/>
            <a:tailEnd/>
          </a:ln>
        </p:spPr>
        <p:txBody>
          <a:bodyPr wrap="none" anchor="ctr"/>
          <a:lstStyle/>
          <a:p>
            <a:endParaRPr lang="hu-HU"/>
          </a:p>
        </p:txBody>
      </p:sp>
      <p:sp>
        <p:nvSpPr>
          <p:cNvPr id="58" name="Tartalom helye 2"/>
          <p:cNvSpPr>
            <a:spLocks noGrp="1"/>
          </p:cNvSpPr>
          <p:nvPr>
            <p:ph idx="1"/>
          </p:nvPr>
        </p:nvSpPr>
        <p:spPr>
          <a:xfrm>
            <a:off x="251520" y="1628800"/>
            <a:ext cx="3970784" cy="4625609"/>
          </a:xfrm>
        </p:spPr>
        <p:txBody>
          <a:bodyPr>
            <a:normAutofit/>
          </a:bodyPr>
          <a:lstStyle/>
          <a:p>
            <a:r>
              <a:rPr lang="hu-HU" sz="2000" dirty="0" smtClean="0"/>
              <a:t>A készülék az </a:t>
            </a:r>
            <a:r>
              <a:rPr lang="hu-HU" sz="2000" b="1" dirty="0" smtClean="0"/>
              <a:t>egyidejű </a:t>
            </a:r>
            <a:r>
              <a:rPr lang="hu-HU" sz="2000" b="1" dirty="0" err="1" smtClean="0"/>
              <a:t>fotonbecsapódásokat</a:t>
            </a:r>
            <a:r>
              <a:rPr lang="hu-HU" sz="2000" dirty="0" smtClean="0"/>
              <a:t> regisztrálja (számolja), detektorpáronként</a:t>
            </a:r>
          </a:p>
          <a:p>
            <a:r>
              <a:rPr lang="hu-HU" sz="2000" dirty="0" smtClean="0"/>
              <a:t>Néhány 10.000 detektorkristály</a:t>
            </a:r>
          </a:p>
          <a:p>
            <a:r>
              <a:rPr lang="hu-HU" sz="2000" dirty="0" smtClean="0"/>
              <a:t>Néhány 100.000.000</a:t>
            </a:r>
            <a:r>
              <a:rPr lang="hu-HU" sz="2000" dirty="0"/>
              <a:t> </a:t>
            </a:r>
            <a:r>
              <a:rPr lang="hu-HU" sz="2000" dirty="0" smtClean="0"/>
              <a:t>detektorpár!</a:t>
            </a:r>
          </a:p>
        </p:txBody>
      </p:sp>
      <p:sp>
        <p:nvSpPr>
          <p:cNvPr id="43" name="Line 52"/>
          <p:cNvSpPr>
            <a:spLocks noChangeShapeType="1"/>
          </p:cNvSpPr>
          <p:nvPr/>
        </p:nvSpPr>
        <p:spPr bwMode="auto">
          <a:xfrm flipH="1">
            <a:off x="6156176" y="2420888"/>
            <a:ext cx="288032" cy="1557387"/>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4" name="Text Box 49"/>
          <p:cNvSpPr txBox="1">
            <a:spLocks noChangeArrowheads="1"/>
          </p:cNvSpPr>
          <p:nvPr/>
        </p:nvSpPr>
        <p:spPr bwMode="auto">
          <a:xfrm>
            <a:off x="4067944" y="6023029"/>
            <a:ext cx="32372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eaLnBrk="1" hangingPunct="1"/>
            <a:r>
              <a:rPr lang="hu-HU" dirty="0" smtClean="0"/>
              <a:t>Kb. egyidejű </a:t>
            </a:r>
            <a:r>
              <a:rPr lang="hu-HU" dirty="0" err="1" smtClean="0"/>
              <a:t>fotonbecsapódás</a:t>
            </a:r>
            <a:endParaRPr lang="hu-HU" i="1" baseline="-25000" dirty="0"/>
          </a:p>
          <a:p>
            <a:pPr algn="ctr" eaLnBrk="1" hangingPunct="1"/>
            <a:r>
              <a:rPr lang="hu-HU" dirty="0"/>
              <a:t>(</a:t>
            </a:r>
            <a:r>
              <a:rPr lang="hu-HU" b="1" dirty="0"/>
              <a:t>Mért adat</a:t>
            </a:r>
            <a:r>
              <a:rPr lang="hu-HU" dirty="0"/>
              <a:t>)</a:t>
            </a:r>
          </a:p>
        </p:txBody>
      </p:sp>
      <p:sp>
        <p:nvSpPr>
          <p:cNvPr id="57" name="Text Box 51"/>
          <p:cNvSpPr txBox="1">
            <a:spLocks noChangeArrowheads="1"/>
          </p:cNvSpPr>
          <p:nvPr/>
        </p:nvSpPr>
        <p:spPr bwMode="auto">
          <a:xfrm>
            <a:off x="4768924" y="1497558"/>
            <a:ext cx="361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algn="ctr" eaLnBrk="1" hangingPunct="1"/>
            <a:r>
              <a:rPr lang="hu-HU" dirty="0" smtClean="0"/>
              <a:t>Intenzitás</a:t>
            </a:r>
            <a:endParaRPr lang="hu-HU" i="1" dirty="0"/>
          </a:p>
          <a:p>
            <a:pPr algn="ctr" eaLnBrk="1" hangingPunct="1"/>
            <a:r>
              <a:rPr lang="hu-HU" dirty="0"/>
              <a:t>(pozitron </a:t>
            </a:r>
            <a:r>
              <a:rPr lang="hu-HU" b="1" dirty="0"/>
              <a:t>bomlások sűrűsége</a:t>
            </a:r>
            <a:r>
              <a:rPr lang="hu-HU" dirty="0" smtClean="0"/>
              <a:t>)</a:t>
            </a:r>
          </a:p>
          <a:p>
            <a:pPr algn="ctr" eaLnBrk="1" hangingPunct="1"/>
            <a:r>
              <a:rPr lang="hu-HU" b="1" i="1" dirty="0" smtClean="0"/>
              <a:t>Ezt kell meghatároznunk!</a:t>
            </a:r>
            <a:endParaRPr lang="hu-HU" b="1" i="1" dirty="0"/>
          </a:p>
        </p:txBody>
      </p:sp>
      <p:pic>
        <p:nvPicPr>
          <p:cNvPr id="59" name="Kép 58" descr="ring.jpg"/>
          <p:cNvPicPr>
            <a:picLocks noChangeAspect="1"/>
          </p:cNvPicPr>
          <p:nvPr/>
        </p:nvPicPr>
        <p:blipFill>
          <a:blip r:embed="rId4" cstate="print"/>
          <a:stretch>
            <a:fillRect/>
          </a:stretch>
        </p:blipFill>
        <p:spPr>
          <a:xfrm>
            <a:off x="457340" y="4005064"/>
            <a:ext cx="3106548" cy="2664296"/>
          </a:xfrm>
          <a:prstGeom prst="rect">
            <a:avLst/>
          </a:prstGeom>
        </p:spPr>
      </p:pic>
      <p:sp>
        <p:nvSpPr>
          <p:cNvPr id="60" name="Line 50"/>
          <p:cNvSpPr>
            <a:spLocks noChangeShapeType="1"/>
          </p:cNvSpPr>
          <p:nvPr/>
        </p:nvSpPr>
        <p:spPr bwMode="auto">
          <a:xfrm flipH="1" flipV="1">
            <a:off x="4597400" y="4581896"/>
            <a:ext cx="873572" cy="144901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extLst>
      <p:ext uri="{BB962C8B-B14F-4D97-AF65-F5344CB8AC3E}">
        <p14:creationId xmlns:p14="http://schemas.microsoft.com/office/powerpoint/2010/main" val="2492364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Kép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7864" y="1556792"/>
            <a:ext cx="2496277" cy="1872208"/>
          </a:xfrm>
          <a:prstGeom prst="rect">
            <a:avLst/>
          </a:prstGeom>
        </p:spPr>
      </p:pic>
      <p:pic>
        <p:nvPicPr>
          <p:cNvPr id="61" name="Kép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9882" y="2950424"/>
            <a:ext cx="2604606" cy="2494800"/>
          </a:xfrm>
          <a:prstGeom prst="rect">
            <a:avLst/>
          </a:prstGeom>
        </p:spPr>
      </p:pic>
      <p:pic>
        <p:nvPicPr>
          <p:cNvPr id="60" name="Kép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1696798"/>
            <a:ext cx="2314376" cy="792088"/>
          </a:xfrm>
          <a:prstGeom prst="rect">
            <a:avLst/>
          </a:prstGeom>
          <a:noFill/>
        </p:spPr>
      </p:pic>
      <p:grpSp>
        <p:nvGrpSpPr>
          <p:cNvPr id="2" name="Csoportba foglalás 61"/>
          <p:cNvGrpSpPr/>
          <p:nvPr/>
        </p:nvGrpSpPr>
        <p:grpSpPr>
          <a:xfrm>
            <a:off x="238062" y="2949332"/>
            <a:ext cx="2605746" cy="2495892"/>
            <a:chOff x="179512" y="2492896"/>
            <a:chExt cx="2736304" cy="2620946"/>
          </a:xfrm>
        </p:grpSpPr>
        <p:pic>
          <p:nvPicPr>
            <p:cNvPr id="63" name="Kép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492896"/>
              <a:ext cx="2736304" cy="2620946"/>
            </a:xfrm>
            <a:prstGeom prst="rect">
              <a:avLst/>
            </a:prstGeom>
          </p:spPr>
        </p:pic>
        <p:sp>
          <p:nvSpPr>
            <p:cNvPr id="64" name="Szövegdoboz 63"/>
            <p:cNvSpPr txBox="1"/>
            <p:nvPr/>
          </p:nvSpPr>
          <p:spPr>
            <a:xfrm>
              <a:off x="1270306" y="3072213"/>
              <a:ext cx="360040" cy="1519028"/>
            </a:xfrm>
            <a:prstGeom prst="rect">
              <a:avLst/>
            </a:prstGeom>
            <a:noFill/>
            <a:effectLst>
              <a:outerShdw blurRad="50800" dist="38100" dir="5400000" algn="t" rotWithShape="0">
                <a:prstClr val="black">
                  <a:alpha val="40000"/>
                </a:prstClr>
              </a:outerShdw>
            </a:effectLst>
          </p:spPr>
          <p:txBody>
            <a:bodyPr wrap="square" rtlCol="0">
              <a:spAutoFit/>
            </a:bodyPr>
            <a:lstStyle/>
            <a:p>
              <a:r>
                <a:rPr lang="hu-HU" sz="8800" dirty="0" smtClean="0">
                  <a:solidFill>
                    <a:schemeClr val="bg2">
                      <a:lumMod val="10000"/>
                    </a:schemeClr>
                  </a:solidFill>
                  <a:effectLst>
                    <a:outerShdw blurRad="50800" dist="38100" dir="2700000" algn="tl" rotWithShape="0">
                      <a:prstClr val="black">
                        <a:alpha val="40000"/>
                      </a:prstClr>
                    </a:outerShdw>
                  </a:effectLst>
                </a:rPr>
                <a:t>?</a:t>
              </a:r>
              <a:endParaRPr lang="hu-HU" sz="8800" dirty="0">
                <a:solidFill>
                  <a:schemeClr val="bg2">
                    <a:lumMod val="10000"/>
                  </a:schemeClr>
                </a:solidFill>
                <a:effectLst>
                  <a:outerShdw blurRad="50800" dist="38100" dir="2700000" algn="tl" rotWithShape="0">
                    <a:prstClr val="black">
                      <a:alpha val="40000"/>
                    </a:prstClr>
                  </a:outerShdw>
                </a:effectLst>
              </a:endParaRPr>
            </a:p>
          </p:txBody>
        </p:sp>
        <p:sp>
          <p:nvSpPr>
            <p:cNvPr id="65" name="Line 40"/>
            <p:cNvSpPr>
              <a:spLocks noChangeShapeType="1"/>
            </p:cNvSpPr>
            <p:nvPr/>
          </p:nvSpPr>
          <p:spPr bwMode="auto">
            <a:xfrm flipH="1">
              <a:off x="811792" y="3969420"/>
              <a:ext cx="504056" cy="23703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6" name="Line 40"/>
            <p:cNvSpPr>
              <a:spLocks noChangeShapeType="1"/>
            </p:cNvSpPr>
            <p:nvPr/>
          </p:nvSpPr>
          <p:spPr bwMode="auto">
            <a:xfrm flipV="1">
              <a:off x="1932810" y="3525906"/>
              <a:ext cx="529311" cy="2268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7" name="Line 40"/>
            <p:cNvSpPr>
              <a:spLocks noChangeShapeType="1"/>
            </p:cNvSpPr>
            <p:nvPr/>
          </p:nvSpPr>
          <p:spPr bwMode="auto">
            <a:xfrm flipH="1" flipV="1">
              <a:off x="1101035" y="2996595"/>
              <a:ext cx="302464" cy="37808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68" name="Line 40"/>
            <p:cNvSpPr>
              <a:spLocks noChangeShapeType="1"/>
            </p:cNvSpPr>
            <p:nvPr/>
          </p:nvSpPr>
          <p:spPr bwMode="auto">
            <a:xfrm flipV="1">
              <a:off x="1781578" y="2789185"/>
              <a:ext cx="118516" cy="5098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grpSp>
      <p:sp>
        <p:nvSpPr>
          <p:cNvPr id="69" name="Szövegdoboz 68"/>
          <p:cNvSpPr txBox="1"/>
          <p:nvPr/>
        </p:nvSpPr>
        <p:spPr>
          <a:xfrm>
            <a:off x="3851920" y="4006805"/>
            <a:ext cx="1584176" cy="646331"/>
          </a:xfrm>
          <a:prstGeom prst="rect">
            <a:avLst/>
          </a:prstGeom>
          <a:noFill/>
          <a:ln w="25400">
            <a:solidFill>
              <a:schemeClr val="tx1"/>
            </a:solidFill>
          </a:ln>
        </p:spPr>
        <p:txBody>
          <a:bodyPr wrap="square" rtlCol="0">
            <a:spAutoFit/>
          </a:bodyPr>
          <a:lstStyle/>
          <a:p>
            <a:pPr algn="ctr"/>
            <a:r>
              <a:rPr lang="hu-HU" dirty="0" smtClean="0"/>
              <a:t>Becsült </a:t>
            </a:r>
          </a:p>
          <a:p>
            <a:pPr algn="ctr"/>
            <a:r>
              <a:rPr lang="hu-HU" dirty="0" smtClean="0"/>
              <a:t>foton találatok</a:t>
            </a:r>
            <a:endParaRPr lang="hu-HU" dirty="0"/>
          </a:p>
        </p:txBody>
      </p:sp>
      <p:sp>
        <p:nvSpPr>
          <p:cNvPr id="70" name="Szövegdoboz 69"/>
          <p:cNvSpPr txBox="1"/>
          <p:nvPr/>
        </p:nvSpPr>
        <p:spPr>
          <a:xfrm>
            <a:off x="6732240" y="1630541"/>
            <a:ext cx="1656184" cy="646331"/>
          </a:xfrm>
          <a:prstGeom prst="rect">
            <a:avLst/>
          </a:prstGeom>
          <a:noFill/>
          <a:ln w="25400">
            <a:solidFill>
              <a:schemeClr val="tx1"/>
            </a:solidFill>
          </a:ln>
        </p:spPr>
        <p:txBody>
          <a:bodyPr wrap="square" rtlCol="0">
            <a:spAutoFit/>
          </a:bodyPr>
          <a:lstStyle/>
          <a:p>
            <a:pPr algn="ctr"/>
            <a:r>
              <a:rPr lang="hu-HU" dirty="0" smtClean="0"/>
              <a:t>Mért </a:t>
            </a:r>
          </a:p>
          <a:p>
            <a:pPr algn="ctr"/>
            <a:r>
              <a:rPr lang="hu-HU" dirty="0" smtClean="0"/>
              <a:t>foton találatok</a:t>
            </a:r>
            <a:endParaRPr lang="hu-HU" dirty="0"/>
          </a:p>
        </p:txBody>
      </p:sp>
      <p:sp>
        <p:nvSpPr>
          <p:cNvPr id="71" name="Szövegdoboz 70"/>
          <p:cNvSpPr txBox="1"/>
          <p:nvPr/>
        </p:nvSpPr>
        <p:spPr>
          <a:xfrm>
            <a:off x="35496" y="5325596"/>
            <a:ext cx="3168352" cy="1415772"/>
          </a:xfrm>
          <a:prstGeom prst="rect">
            <a:avLst/>
          </a:prstGeom>
          <a:noFill/>
        </p:spPr>
        <p:txBody>
          <a:bodyPr wrap="square" rtlCol="0">
            <a:spAutoFit/>
          </a:bodyPr>
          <a:lstStyle/>
          <a:p>
            <a:pPr algn="ctr"/>
            <a:r>
              <a:rPr lang="hu-HU" sz="1600" b="1" dirty="0" smtClean="0"/>
              <a:t>I. </a:t>
            </a:r>
            <a:r>
              <a:rPr lang="hu-HU" sz="1600" dirty="0" smtClean="0"/>
              <a:t>„</a:t>
            </a:r>
            <a:r>
              <a:rPr lang="hu-HU" sz="1600" b="1" dirty="0" smtClean="0"/>
              <a:t>Előrevetítés</a:t>
            </a:r>
            <a:r>
              <a:rPr lang="hu-HU" sz="1600" dirty="0" smtClean="0"/>
              <a:t>”:</a:t>
            </a:r>
          </a:p>
          <a:p>
            <a:pPr algn="ctr"/>
            <a:r>
              <a:rPr lang="hu-HU" sz="1400" dirty="0" smtClean="0"/>
              <a:t>A kontrasztanyag eloszlásának egy (tetszőleges) becsléséből kiindulva, egy </a:t>
            </a:r>
            <a:r>
              <a:rPr lang="hu-HU" sz="1400" b="1" dirty="0" smtClean="0"/>
              <a:t>pontos fizikai modellt </a:t>
            </a:r>
            <a:r>
              <a:rPr lang="hu-HU" sz="1400" dirty="0" smtClean="0"/>
              <a:t>alkalmazva kiszámoljuk, hogy a becslést feltételezve </a:t>
            </a:r>
          </a:p>
          <a:p>
            <a:pPr algn="ctr"/>
            <a:r>
              <a:rPr lang="hu-HU" sz="1400" b="1" dirty="0" smtClean="0"/>
              <a:t>mit</a:t>
            </a:r>
            <a:r>
              <a:rPr lang="hu-HU" sz="1400" dirty="0" smtClean="0"/>
              <a:t> </a:t>
            </a:r>
            <a:r>
              <a:rPr lang="hu-HU" sz="1400" b="1" dirty="0" smtClean="0"/>
              <a:t>kellene mérnünk</a:t>
            </a:r>
            <a:endParaRPr lang="hu-HU" sz="1400" dirty="0"/>
          </a:p>
        </p:txBody>
      </p:sp>
      <p:sp>
        <p:nvSpPr>
          <p:cNvPr id="72" name="Line 40"/>
          <p:cNvSpPr>
            <a:spLocks noChangeShapeType="1"/>
          </p:cNvSpPr>
          <p:nvPr/>
        </p:nvSpPr>
        <p:spPr bwMode="auto">
          <a:xfrm flipV="1">
            <a:off x="2843808" y="4294837"/>
            <a:ext cx="864096" cy="0"/>
          </a:xfrm>
          <a:prstGeom prst="line">
            <a:avLst/>
          </a:prstGeom>
          <a:noFill/>
          <a:ln w="73025" cap="rnd">
            <a:solidFill>
              <a:srgbClr val="00B050"/>
            </a:solidFill>
            <a:prstDash val="solid"/>
            <a:round/>
            <a:headEnd/>
            <a:tailEnd type="triangle" w="lg" len="lg"/>
          </a:ln>
          <a:extLst>
            <a:ext uri="{909E8E84-426E-40DD-AFC4-6F175D3DCCD1}">
              <a14:hiddenFill xmlns:a14="http://schemas.microsoft.com/office/drawing/2010/main">
                <a:noFill/>
              </a14:hiddenFill>
            </a:ext>
          </a:extLst>
        </p:spPr>
        <p:txBody>
          <a:bodyPr/>
          <a:lstStyle/>
          <a:p>
            <a:endParaRPr lang="hu-HU"/>
          </a:p>
        </p:txBody>
      </p:sp>
      <p:sp>
        <p:nvSpPr>
          <p:cNvPr id="73" name="Line 40"/>
          <p:cNvSpPr>
            <a:spLocks noChangeShapeType="1"/>
          </p:cNvSpPr>
          <p:nvPr/>
        </p:nvSpPr>
        <p:spPr bwMode="auto">
          <a:xfrm flipV="1">
            <a:off x="5580112" y="1916831"/>
            <a:ext cx="1008112" cy="0"/>
          </a:xfrm>
          <a:prstGeom prst="line">
            <a:avLst/>
          </a:prstGeom>
          <a:noFill/>
          <a:ln w="73025" cap="rnd">
            <a:solidFill>
              <a:srgbClr val="00B050"/>
            </a:solidFill>
            <a:prstDash val="solid"/>
            <a:round/>
            <a:headEnd/>
            <a:tailEnd type="triangle" w="lg" len="lg"/>
          </a:ln>
          <a:extLst>
            <a:ext uri="{909E8E84-426E-40DD-AFC4-6F175D3DCCD1}">
              <a14:hiddenFill xmlns:a14="http://schemas.microsoft.com/office/drawing/2010/main">
                <a:noFill/>
              </a14:hiddenFill>
            </a:ext>
          </a:extLst>
        </p:spPr>
        <p:txBody>
          <a:bodyPr/>
          <a:lstStyle/>
          <a:p>
            <a:endParaRPr lang="hu-HU"/>
          </a:p>
        </p:txBody>
      </p:sp>
      <p:sp>
        <p:nvSpPr>
          <p:cNvPr id="74" name="Szövegdoboz 73"/>
          <p:cNvSpPr txBox="1"/>
          <p:nvPr/>
        </p:nvSpPr>
        <p:spPr>
          <a:xfrm>
            <a:off x="6372200" y="5362179"/>
            <a:ext cx="2664296" cy="1200329"/>
          </a:xfrm>
          <a:prstGeom prst="rect">
            <a:avLst/>
          </a:prstGeom>
          <a:noFill/>
        </p:spPr>
        <p:txBody>
          <a:bodyPr wrap="square" rtlCol="0">
            <a:spAutoFit/>
          </a:bodyPr>
          <a:lstStyle/>
          <a:p>
            <a:pPr algn="ctr"/>
            <a:r>
              <a:rPr lang="hu-HU" sz="1600" b="1" dirty="0" smtClean="0"/>
              <a:t>II. </a:t>
            </a:r>
            <a:r>
              <a:rPr lang="hu-HU" sz="1600" dirty="0" smtClean="0"/>
              <a:t>„</a:t>
            </a:r>
            <a:r>
              <a:rPr lang="hu-HU" sz="1600" b="1" dirty="0" smtClean="0"/>
              <a:t>Visszavetítés</a:t>
            </a:r>
            <a:r>
              <a:rPr lang="hu-HU" sz="1600" dirty="0" smtClean="0"/>
              <a:t>”:</a:t>
            </a:r>
          </a:p>
          <a:p>
            <a:pPr algn="ctr"/>
            <a:r>
              <a:rPr lang="hu-HU" sz="1400" dirty="0" smtClean="0"/>
              <a:t>A becsült és a mért beütések aránya alapján </a:t>
            </a:r>
            <a:r>
              <a:rPr lang="hu-HU" sz="1400" b="1" dirty="0" smtClean="0"/>
              <a:t>korrigáljuk</a:t>
            </a:r>
            <a:r>
              <a:rPr lang="hu-HU" sz="1400" dirty="0" smtClean="0"/>
              <a:t> </a:t>
            </a:r>
          </a:p>
          <a:p>
            <a:pPr algn="ctr"/>
            <a:r>
              <a:rPr lang="hu-HU" sz="1400" dirty="0" smtClean="0"/>
              <a:t>a kontrasztanyag eloszlására </a:t>
            </a:r>
          </a:p>
          <a:p>
            <a:pPr algn="ctr"/>
            <a:r>
              <a:rPr lang="hu-HU" sz="1400" dirty="0" smtClean="0"/>
              <a:t>adott becslést</a:t>
            </a:r>
            <a:endParaRPr lang="hu-HU" sz="1400" b="1" dirty="0"/>
          </a:p>
        </p:txBody>
      </p:sp>
      <p:sp>
        <p:nvSpPr>
          <p:cNvPr id="75" name="Line 40"/>
          <p:cNvSpPr>
            <a:spLocks noChangeShapeType="1"/>
          </p:cNvSpPr>
          <p:nvPr/>
        </p:nvSpPr>
        <p:spPr bwMode="auto">
          <a:xfrm flipV="1">
            <a:off x="5652120" y="4303221"/>
            <a:ext cx="864096" cy="0"/>
          </a:xfrm>
          <a:prstGeom prst="line">
            <a:avLst/>
          </a:prstGeom>
          <a:noFill/>
          <a:ln w="73025" cap="rnd">
            <a:solidFill>
              <a:srgbClr val="00B050"/>
            </a:solidFill>
            <a:prstDash val="solid"/>
            <a:round/>
            <a:headEnd/>
            <a:tailEnd type="triangle" w="lg" len="lg"/>
          </a:ln>
          <a:extLst>
            <a:ext uri="{909E8E84-426E-40DD-AFC4-6F175D3DCCD1}">
              <a14:hiddenFill xmlns:a14="http://schemas.microsoft.com/office/drawing/2010/main">
                <a:noFill/>
              </a14:hiddenFill>
            </a:ext>
          </a:extLst>
        </p:spPr>
        <p:txBody>
          <a:bodyPr/>
          <a:lstStyle/>
          <a:p>
            <a:endParaRPr lang="hu-HU"/>
          </a:p>
        </p:txBody>
      </p:sp>
      <p:sp>
        <p:nvSpPr>
          <p:cNvPr id="76" name="Szövegdoboz 75"/>
          <p:cNvSpPr txBox="1"/>
          <p:nvPr/>
        </p:nvSpPr>
        <p:spPr>
          <a:xfrm>
            <a:off x="3707904" y="5595625"/>
            <a:ext cx="2448272" cy="984885"/>
          </a:xfrm>
          <a:prstGeom prst="rect">
            <a:avLst/>
          </a:prstGeom>
          <a:noFill/>
        </p:spPr>
        <p:txBody>
          <a:bodyPr wrap="square" rtlCol="0">
            <a:spAutoFit/>
          </a:bodyPr>
          <a:lstStyle/>
          <a:p>
            <a:pPr algn="ctr"/>
            <a:r>
              <a:rPr lang="hu-HU" sz="1600" b="1" dirty="0" smtClean="0"/>
              <a:t>III. Iteratív rekonstrukció: </a:t>
            </a:r>
          </a:p>
          <a:p>
            <a:pPr algn="ctr"/>
            <a:r>
              <a:rPr lang="hu-HU" sz="1400" dirty="0" smtClean="0"/>
              <a:t>Az egészet megismételjük, immáron az új, pontosabb becslésből kiindulva</a:t>
            </a:r>
            <a:endParaRPr lang="hu-HU" sz="1400" b="1" dirty="0"/>
          </a:p>
        </p:txBody>
      </p:sp>
      <p:sp>
        <p:nvSpPr>
          <p:cNvPr id="77" name="Szalagnyíl lefelé 76"/>
          <p:cNvSpPr/>
          <p:nvPr/>
        </p:nvSpPr>
        <p:spPr>
          <a:xfrm rot="10800000">
            <a:off x="2627784" y="5037564"/>
            <a:ext cx="4176464" cy="504057"/>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solidFill>
                <a:schemeClr val="tx1"/>
              </a:solidFill>
            </a:endParaRPr>
          </a:p>
        </p:txBody>
      </p:sp>
      <p:pic>
        <p:nvPicPr>
          <p:cNvPr id="78" name="Kép 77" descr="mouse_slice_invert.png"/>
          <p:cNvPicPr>
            <a:picLocks noChangeAspect="1"/>
          </p:cNvPicPr>
          <p:nvPr/>
        </p:nvPicPr>
        <p:blipFill>
          <a:blip r:embed="rId6" cstate="print"/>
          <a:stretch>
            <a:fillRect/>
          </a:stretch>
        </p:blipFill>
        <p:spPr>
          <a:xfrm>
            <a:off x="7308304" y="3466208"/>
            <a:ext cx="680609" cy="1402952"/>
          </a:xfrm>
          <a:prstGeom prst="rect">
            <a:avLst/>
          </a:prstGeom>
        </p:spPr>
      </p:pic>
      <p:sp>
        <p:nvSpPr>
          <p:cNvPr id="79" name="Line 40"/>
          <p:cNvSpPr>
            <a:spLocks noChangeShapeType="1"/>
          </p:cNvSpPr>
          <p:nvPr/>
        </p:nvSpPr>
        <p:spPr bwMode="auto">
          <a:xfrm flipH="1">
            <a:off x="7884368" y="3284984"/>
            <a:ext cx="144897" cy="34895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0" name="Line 40"/>
          <p:cNvSpPr>
            <a:spLocks noChangeShapeType="1"/>
          </p:cNvSpPr>
          <p:nvPr/>
        </p:nvSpPr>
        <p:spPr bwMode="auto">
          <a:xfrm flipV="1">
            <a:off x="7555473" y="4890782"/>
            <a:ext cx="40863" cy="29079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1" name="Line 40"/>
          <p:cNvSpPr>
            <a:spLocks noChangeShapeType="1"/>
          </p:cNvSpPr>
          <p:nvPr/>
        </p:nvSpPr>
        <p:spPr bwMode="auto">
          <a:xfrm flipV="1">
            <a:off x="7020463" y="4356821"/>
            <a:ext cx="287841" cy="152299"/>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2" name="Line 40"/>
          <p:cNvSpPr>
            <a:spLocks noChangeShapeType="1"/>
          </p:cNvSpPr>
          <p:nvPr/>
        </p:nvSpPr>
        <p:spPr bwMode="auto">
          <a:xfrm flipH="1" flipV="1">
            <a:off x="8100392" y="4481662"/>
            <a:ext cx="243482" cy="24348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3" name="Line 40"/>
          <p:cNvSpPr>
            <a:spLocks noChangeShapeType="1"/>
          </p:cNvSpPr>
          <p:nvPr/>
        </p:nvSpPr>
        <p:spPr bwMode="auto">
          <a:xfrm>
            <a:off x="7236000" y="3356992"/>
            <a:ext cx="216320" cy="28803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4" name="Téglalap feliratnak 83"/>
          <p:cNvSpPr/>
          <p:nvPr/>
        </p:nvSpPr>
        <p:spPr>
          <a:xfrm>
            <a:off x="755576" y="1696798"/>
            <a:ext cx="2304256" cy="796098"/>
          </a:xfrm>
          <a:prstGeom prst="wedgeRectCallout">
            <a:avLst>
              <a:gd name="adj1" fmla="val 118573"/>
              <a:gd name="adj2" fmla="val 9365"/>
            </a:avLst>
          </a:prstGeom>
          <a:noFill/>
          <a:ln w="190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5" name="Line 40"/>
          <p:cNvSpPr>
            <a:spLocks noChangeShapeType="1"/>
          </p:cNvSpPr>
          <p:nvPr/>
        </p:nvSpPr>
        <p:spPr bwMode="auto">
          <a:xfrm>
            <a:off x="7596336" y="2348880"/>
            <a:ext cx="0" cy="648072"/>
          </a:xfrm>
          <a:prstGeom prst="line">
            <a:avLst/>
          </a:prstGeom>
          <a:noFill/>
          <a:ln w="73025" cap="rnd">
            <a:solidFill>
              <a:srgbClr val="00B050"/>
            </a:solidFill>
            <a:prstDash val="solid"/>
            <a:round/>
            <a:headEnd/>
            <a:tailEnd type="triangle" w="lg" len="lg"/>
          </a:ln>
          <a:extLst>
            <a:ext uri="{909E8E84-426E-40DD-AFC4-6F175D3DCCD1}">
              <a14:hiddenFill xmlns:a14="http://schemas.microsoft.com/office/drawing/2010/main">
                <a:noFill/>
              </a14:hiddenFill>
            </a:ext>
          </a:extLst>
        </p:spPr>
        <p:txBody>
          <a:bodyPr/>
          <a:lstStyle/>
          <a:p>
            <a:endParaRPr lang="hu-HU"/>
          </a:p>
        </p:txBody>
      </p:sp>
      <p:sp>
        <p:nvSpPr>
          <p:cNvPr id="30" name="Cím 29"/>
          <p:cNvSpPr>
            <a:spLocks noGrp="1"/>
          </p:cNvSpPr>
          <p:nvPr>
            <p:ph type="title"/>
          </p:nvPr>
        </p:nvSpPr>
        <p:spPr/>
        <p:txBody>
          <a:bodyPr>
            <a:normAutofit fontScale="90000"/>
          </a:bodyPr>
          <a:lstStyle/>
          <a:p>
            <a:r>
              <a:rPr lang="hu-HU" dirty="0" smtClean="0"/>
              <a:t>Iteratív </a:t>
            </a:r>
            <a:br>
              <a:rPr lang="hu-HU" dirty="0" smtClean="0"/>
            </a:br>
            <a:r>
              <a:rPr lang="hu-HU" dirty="0" smtClean="0"/>
              <a:t>Maximum </a:t>
            </a:r>
            <a:r>
              <a:rPr lang="hu-HU" dirty="0" err="1" smtClean="0"/>
              <a:t>Likelihood</a:t>
            </a:r>
            <a:r>
              <a:rPr lang="hu-HU" dirty="0" smtClean="0"/>
              <a:t> (ML) becslés</a:t>
            </a:r>
            <a:endParaRPr lang="hu-HU" dirty="0"/>
          </a:p>
        </p:txBody>
      </p:sp>
      <p:sp>
        <p:nvSpPr>
          <p:cNvPr id="31" name="Line 40"/>
          <p:cNvSpPr>
            <a:spLocks noChangeShapeType="1"/>
          </p:cNvSpPr>
          <p:nvPr/>
        </p:nvSpPr>
        <p:spPr bwMode="auto">
          <a:xfrm flipH="1">
            <a:off x="1475656" y="4725144"/>
            <a:ext cx="72008" cy="50405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2" name="Line 40"/>
          <p:cNvSpPr>
            <a:spLocks noChangeShapeType="1"/>
          </p:cNvSpPr>
          <p:nvPr/>
        </p:nvSpPr>
        <p:spPr bwMode="auto">
          <a:xfrm>
            <a:off x="1907704" y="4437112"/>
            <a:ext cx="288032" cy="36004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33" name="Line 40"/>
          <p:cNvSpPr>
            <a:spLocks noChangeShapeType="1"/>
          </p:cNvSpPr>
          <p:nvPr/>
        </p:nvSpPr>
        <p:spPr bwMode="auto">
          <a:xfrm flipH="1">
            <a:off x="8100392" y="3933056"/>
            <a:ext cx="360040" cy="14401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Iteratív </a:t>
            </a:r>
            <a:br>
              <a:rPr lang="hu-HU" dirty="0" smtClean="0"/>
            </a:br>
            <a:r>
              <a:rPr lang="hu-HU" dirty="0" smtClean="0"/>
              <a:t>Maximum </a:t>
            </a:r>
            <a:r>
              <a:rPr lang="hu-HU" dirty="0" err="1" smtClean="0"/>
              <a:t>Likelihood</a:t>
            </a:r>
            <a:r>
              <a:rPr lang="hu-HU" dirty="0" smtClean="0"/>
              <a:t> (ML) becslés</a:t>
            </a:r>
            <a:endParaRPr lang="hu-HU" dirty="0"/>
          </a:p>
        </p:txBody>
      </p:sp>
      <p:pic>
        <p:nvPicPr>
          <p:cNvPr id="4" name="egerk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7664" y="1628800"/>
            <a:ext cx="6122640" cy="491577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Modellezés: rendszermátrix</a:t>
            </a:r>
            <a:endParaRPr lang="hu-HU" dirty="0"/>
          </a:p>
        </p:txBody>
      </p:sp>
      <p:sp>
        <p:nvSpPr>
          <p:cNvPr id="3" name="Tartalom helye 2"/>
          <p:cNvSpPr>
            <a:spLocks noGrp="1"/>
          </p:cNvSpPr>
          <p:nvPr>
            <p:ph idx="1"/>
          </p:nvPr>
        </p:nvSpPr>
        <p:spPr>
          <a:xfrm>
            <a:off x="457200" y="1775191"/>
            <a:ext cx="8229600" cy="4966177"/>
          </a:xfrm>
        </p:spPr>
        <p:txBody>
          <a:bodyPr>
            <a:normAutofit fontScale="92500" lnSpcReduction="20000"/>
          </a:bodyPr>
          <a:lstStyle/>
          <a:p>
            <a:endParaRPr lang="hu-HU" dirty="0" smtClean="0"/>
          </a:p>
          <a:p>
            <a:endParaRPr lang="hu-HU" dirty="0"/>
          </a:p>
          <a:p>
            <a:endParaRPr lang="hu-HU" dirty="0" smtClean="0"/>
          </a:p>
          <a:p>
            <a:endParaRPr lang="hu-HU" dirty="0"/>
          </a:p>
          <a:p>
            <a:endParaRPr lang="hu-HU" dirty="0" smtClean="0"/>
          </a:p>
          <a:p>
            <a:endParaRPr lang="hu-HU" dirty="0" smtClean="0"/>
          </a:p>
          <a:p>
            <a:r>
              <a:rPr lang="hu-HU" sz="2400" dirty="0" smtClean="0"/>
              <a:t>Problémák:</a:t>
            </a:r>
          </a:p>
          <a:p>
            <a:pPr lvl="1"/>
            <a:r>
              <a:rPr lang="hu-HU" sz="1900" kern="0" dirty="0"/>
              <a:t>Óriási rendszermátrix: 10</a:t>
            </a:r>
            <a:r>
              <a:rPr lang="en-US" sz="1900" kern="0" baseline="30000" dirty="0"/>
              <a:t>8</a:t>
            </a:r>
            <a:r>
              <a:rPr lang="en-US" sz="1900" kern="0" dirty="0">
                <a:cs typeface="Arial" charset="0"/>
              </a:rPr>
              <a:t>×</a:t>
            </a:r>
            <a:r>
              <a:rPr lang="hu-HU" sz="1900" kern="0" dirty="0"/>
              <a:t>10</a:t>
            </a:r>
            <a:r>
              <a:rPr lang="en-US" sz="1900" kern="0" baseline="30000" dirty="0" smtClean="0"/>
              <a:t>7</a:t>
            </a:r>
            <a:r>
              <a:rPr lang="hu-HU" sz="1900" kern="0" dirty="0" smtClean="0"/>
              <a:t> = 10</a:t>
            </a:r>
            <a:r>
              <a:rPr lang="hu-HU" sz="1900" kern="0" baseline="30000" dirty="0" smtClean="0"/>
              <a:t>15</a:t>
            </a:r>
            <a:r>
              <a:rPr lang="hu-HU" sz="1900" kern="0" dirty="0" smtClean="0"/>
              <a:t>  elem</a:t>
            </a:r>
            <a:endParaRPr lang="hu-HU" sz="1900" kern="0" baseline="30000" dirty="0" smtClean="0"/>
          </a:p>
          <a:p>
            <a:pPr lvl="1"/>
            <a:r>
              <a:rPr lang="hu-HU" sz="1900" kern="0" dirty="0" smtClean="0"/>
              <a:t>Néhány </a:t>
            </a:r>
            <a:r>
              <a:rPr lang="hu-HU" sz="1900" kern="0" dirty="0" err="1" smtClean="0"/>
              <a:t>TeraByte</a:t>
            </a:r>
            <a:r>
              <a:rPr lang="hu-HU" sz="1900" kern="0" dirty="0" smtClean="0"/>
              <a:t>!</a:t>
            </a:r>
          </a:p>
          <a:p>
            <a:pPr lvl="1"/>
            <a:r>
              <a:rPr lang="hu-HU" sz="1900" kern="0" dirty="0" smtClean="0"/>
              <a:t>A </a:t>
            </a:r>
            <a:r>
              <a:rPr lang="hu-HU" sz="1900" kern="0" dirty="0"/>
              <a:t>mátrixelemek függnek a mért </a:t>
            </a:r>
            <a:r>
              <a:rPr lang="hu-HU" sz="1900" kern="0" dirty="0" smtClean="0"/>
              <a:t>objektumtól (testen belüli szóródás</a:t>
            </a:r>
            <a:r>
              <a:rPr lang="hu-HU" sz="1900" kern="0" dirty="0"/>
              <a:t>, pozitron-vándorlás)</a:t>
            </a:r>
            <a:r>
              <a:rPr lang="hu-HU" sz="1900" kern="0" dirty="0" smtClean="0"/>
              <a:t>, ezért offline nem számolható pontosan</a:t>
            </a:r>
          </a:p>
          <a:p>
            <a:pPr lvl="1"/>
            <a:r>
              <a:rPr lang="hu-HU" sz="1900" dirty="0" smtClean="0"/>
              <a:t>A mátrixelemeket </a:t>
            </a:r>
            <a:r>
              <a:rPr lang="hu-HU" sz="1900" dirty="0" err="1" smtClean="0"/>
              <a:t>on-the-fly</a:t>
            </a:r>
            <a:r>
              <a:rPr lang="hu-HU" sz="1900" dirty="0" smtClean="0"/>
              <a:t> számoljuk!</a:t>
            </a:r>
          </a:p>
          <a:p>
            <a:pPr lvl="1"/>
            <a:r>
              <a:rPr lang="hu-HU" sz="1900" kern="0" dirty="0" smtClean="0"/>
              <a:t>Minden mátrixelem végtelendimenziós integrál (szóródás)</a:t>
            </a:r>
          </a:p>
          <a:p>
            <a:pPr lvl="1"/>
            <a:r>
              <a:rPr lang="hu-HU" sz="1900" kern="0" dirty="0" smtClean="0"/>
              <a:t>A klinikai gyakorlatban használt módszerek rengeteg elhanyagolással, közelítéssel élnek!</a:t>
            </a:r>
          </a:p>
        </p:txBody>
      </p:sp>
      <p:sp>
        <p:nvSpPr>
          <p:cNvPr id="5" name="Text Box 45"/>
          <p:cNvSpPr txBox="1">
            <a:spLocks noChangeArrowheads="1"/>
          </p:cNvSpPr>
          <p:nvPr/>
        </p:nvSpPr>
        <p:spPr bwMode="auto">
          <a:xfrm>
            <a:off x="3106811" y="1578223"/>
            <a:ext cx="23034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algn="ctr" eaLnBrk="1" hangingPunct="1"/>
            <a:r>
              <a:rPr lang="hu-HU" dirty="0" smtClean="0"/>
              <a:t>Várható beütésszám detektorpáronként: </a:t>
            </a:r>
            <a:endParaRPr lang="hu-HU" dirty="0"/>
          </a:p>
        </p:txBody>
      </p:sp>
      <p:sp>
        <p:nvSpPr>
          <p:cNvPr id="6" name="Text Box 46"/>
          <p:cNvSpPr txBox="1">
            <a:spLocks noChangeArrowheads="1"/>
          </p:cNvSpPr>
          <p:nvPr/>
        </p:nvSpPr>
        <p:spPr bwMode="auto">
          <a:xfrm>
            <a:off x="5649378" y="1556792"/>
            <a:ext cx="331511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algn="ctr" eaLnBrk="1" hangingPunct="1"/>
            <a:r>
              <a:rPr lang="hu-HU" dirty="0" smtClean="0"/>
              <a:t>Bomlássűrűség a tér egy pontjában </a:t>
            </a:r>
          </a:p>
          <a:p>
            <a:pPr algn="ctr" eaLnBrk="1" hangingPunct="1"/>
            <a:r>
              <a:rPr lang="hu-HU" dirty="0" smtClean="0"/>
              <a:t>(3D rács egy pontja – </a:t>
            </a:r>
            <a:r>
              <a:rPr lang="hu-HU" dirty="0" err="1" smtClean="0"/>
              <a:t>voxel</a:t>
            </a:r>
            <a:r>
              <a:rPr lang="hu-HU" dirty="0" smtClean="0"/>
              <a:t>)</a:t>
            </a:r>
            <a:endParaRPr lang="hu-HU" dirty="0"/>
          </a:p>
        </p:txBody>
      </p:sp>
      <p:sp>
        <p:nvSpPr>
          <p:cNvPr id="7" name="Line 47"/>
          <p:cNvSpPr>
            <a:spLocks noChangeShapeType="1"/>
          </p:cNvSpPr>
          <p:nvPr/>
        </p:nvSpPr>
        <p:spPr bwMode="auto">
          <a:xfrm flipV="1">
            <a:off x="6012160" y="2888109"/>
            <a:ext cx="0" cy="3968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8" name="Text Box 48"/>
          <p:cNvSpPr txBox="1">
            <a:spLocks noChangeArrowheads="1"/>
          </p:cNvSpPr>
          <p:nvPr/>
        </p:nvSpPr>
        <p:spPr bwMode="auto">
          <a:xfrm>
            <a:off x="3203848" y="3430741"/>
            <a:ext cx="59557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defRPr>
            </a:lvl1pPr>
            <a:lvl2pPr marL="742950" indent="-285750" eaLnBrk="0" hangingPunct="0">
              <a:defRPr>
                <a:solidFill>
                  <a:schemeClr val="tx1"/>
                </a:solidFill>
                <a:latin typeface="Tahoma" charset="0"/>
              </a:defRPr>
            </a:lvl2pPr>
            <a:lvl3pPr marL="1143000" indent="-228600" eaLnBrk="0" hangingPunct="0">
              <a:defRPr>
                <a:solidFill>
                  <a:schemeClr val="tx1"/>
                </a:solidFill>
                <a:latin typeface="Tahoma" charset="0"/>
              </a:defRPr>
            </a:lvl3pPr>
            <a:lvl4pPr marL="1600200" indent="-228600" eaLnBrk="0" hangingPunct="0">
              <a:defRPr>
                <a:solidFill>
                  <a:schemeClr val="tx1"/>
                </a:solidFill>
                <a:latin typeface="Tahoma" charset="0"/>
              </a:defRPr>
            </a:lvl4pPr>
            <a:lvl5pPr marL="2057400" indent="-228600" eaLnBrk="0" hangingPunct="0">
              <a:defRPr>
                <a:solidFill>
                  <a:schemeClr val="tx1"/>
                </a:solidFill>
                <a:latin typeface="Tahoma" charset="0"/>
              </a:defRPr>
            </a:lvl5pPr>
            <a:lvl6pPr marL="2514600" indent="-228600" algn="ctr" eaLnBrk="0" fontAlgn="base" hangingPunct="0">
              <a:spcBef>
                <a:spcPct val="0"/>
              </a:spcBef>
              <a:spcAft>
                <a:spcPct val="0"/>
              </a:spcAft>
              <a:defRPr>
                <a:solidFill>
                  <a:schemeClr val="tx1"/>
                </a:solidFill>
                <a:latin typeface="Tahoma" charset="0"/>
              </a:defRPr>
            </a:lvl6pPr>
            <a:lvl7pPr marL="2971800" indent="-228600" algn="ctr" eaLnBrk="0" fontAlgn="base" hangingPunct="0">
              <a:spcBef>
                <a:spcPct val="0"/>
              </a:spcBef>
              <a:spcAft>
                <a:spcPct val="0"/>
              </a:spcAft>
              <a:defRPr>
                <a:solidFill>
                  <a:schemeClr val="tx1"/>
                </a:solidFill>
                <a:latin typeface="Tahoma" charset="0"/>
              </a:defRPr>
            </a:lvl7pPr>
            <a:lvl8pPr marL="3429000" indent="-228600" algn="ctr" eaLnBrk="0" fontAlgn="base" hangingPunct="0">
              <a:spcBef>
                <a:spcPct val="0"/>
              </a:spcBef>
              <a:spcAft>
                <a:spcPct val="0"/>
              </a:spcAft>
              <a:defRPr>
                <a:solidFill>
                  <a:schemeClr val="tx1"/>
                </a:solidFill>
                <a:latin typeface="Tahoma" charset="0"/>
              </a:defRPr>
            </a:lvl8pPr>
            <a:lvl9pPr marL="3886200" indent="-228600" algn="ctr" eaLnBrk="0" fontAlgn="base" hangingPunct="0">
              <a:spcBef>
                <a:spcPct val="0"/>
              </a:spcBef>
              <a:spcAft>
                <a:spcPct val="0"/>
              </a:spcAft>
              <a:defRPr>
                <a:solidFill>
                  <a:schemeClr val="tx1"/>
                </a:solidFill>
                <a:latin typeface="Tahoma" charset="0"/>
              </a:defRPr>
            </a:lvl9pPr>
          </a:lstStyle>
          <a:p>
            <a:pPr eaLnBrk="1" hangingPunct="1"/>
            <a:r>
              <a:rPr lang="hu-HU" dirty="0" err="1" smtClean="0"/>
              <a:t>A</a:t>
            </a:r>
            <a:r>
              <a:rPr lang="hu-HU" baseline="-25000" dirty="0" err="1" smtClean="0"/>
              <a:t>i</a:t>
            </a:r>
            <a:r>
              <a:rPr lang="hu-HU" baseline="-25000" dirty="0" err="1"/>
              <a:t>j</a:t>
            </a:r>
            <a:r>
              <a:rPr lang="hu-HU" dirty="0" smtClean="0"/>
              <a:t>:annak </a:t>
            </a:r>
            <a:r>
              <a:rPr lang="hu-HU" dirty="0"/>
              <a:t>valószínűsége, hogy </a:t>
            </a:r>
            <a:r>
              <a:rPr lang="hu-HU" dirty="0" smtClean="0"/>
              <a:t>az </a:t>
            </a:r>
            <a:r>
              <a:rPr lang="hu-HU" dirty="0" err="1" smtClean="0"/>
              <a:t>i-edik</a:t>
            </a:r>
            <a:r>
              <a:rPr lang="hu-HU" dirty="0" smtClean="0"/>
              <a:t> </a:t>
            </a:r>
            <a:r>
              <a:rPr lang="hu-HU" dirty="0" err="1"/>
              <a:t>voxelben</a:t>
            </a:r>
            <a:r>
              <a:rPr lang="hu-HU" dirty="0"/>
              <a:t> </a:t>
            </a:r>
          </a:p>
          <a:p>
            <a:pPr eaLnBrk="1" hangingPunct="1"/>
            <a:r>
              <a:rPr lang="hu-HU" dirty="0"/>
              <a:t>keletkezett </a:t>
            </a:r>
            <a:r>
              <a:rPr lang="hu-HU" dirty="0" err="1"/>
              <a:t>fotonpárt</a:t>
            </a:r>
            <a:r>
              <a:rPr lang="hu-HU" dirty="0"/>
              <a:t> </a:t>
            </a:r>
            <a:r>
              <a:rPr lang="hu-HU" dirty="0" smtClean="0"/>
              <a:t>a </a:t>
            </a:r>
            <a:r>
              <a:rPr lang="hu-HU" i="1" dirty="0" err="1" smtClean="0"/>
              <a:t>j</a:t>
            </a:r>
            <a:r>
              <a:rPr lang="hu-HU" dirty="0" err="1" smtClean="0"/>
              <a:t>-edik</a:t>
            </a:r>
            <a:r>
              <a:rPr lang="hu-HU" dirty="0" smtClean="0"/>
              <a:t> detektorpárban </a:t>
            </a:r>
            <a:r>
              <a:rPr lang="hu-HU" dirty="0"/>
              <a:t>detektáljuk</a:t>
            </a:r>
            <a:endParaRPr lang="hu-HU" baseline="30000" dirty="0"/>
          </a:p>
        </p:txBody>
      </p:sp>
      <p:pic>
        <p:nvPicPr>
          <p:cNvPr id="9" name="Picture 51"/>
          <p:cNvPicPr>
            <a:picLocks noChangeAspect="1" noChangeArrowheads="1"/>
          </p:cNvPicPr>
          <p:nvPr/>
        </p:nvPicPr>
        <p:blipFill>
          <a:blip r:embed="rId3" cstate="print">
            <a:lum bright="42000"/>
            <a:extLst>
              <a:ext uri="{28A0092B-C50C-407E-A947-70E740481C1C}">
                <a14:useLocalDpi xmlns:a14="http://schemas.microsoft.com/office/drawing/2010/main" val="0"/>
              </a:ext>
            </a:extLst>
          </a:blip>
          <a:srcRect/>
          <a:stretch>
            <a:fillRect/>
          </a:stretch>
        </p:blipFill>
        <p:spPr bwMode="auto">
          <a:xfrm>
            <a:off x="943670" y="1864717"/>
            <a:ext cx="146685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52"/>
          <p:cNvSpPr>
            <a:spLocks/>
          </p:cNvSpPr>
          <p:nvPr/>
        </p:nvSpPr>
        <p:spPr bwMode="auto">
          <a:xfrm>
            <a:off x="251520" y="1145579"/>
            <a:ext cx="666750" cy="2665413"/>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solidFill>
          <a:ln w="9525">
            <a:solidFill>
              <a:schemeClr val="tx1"/>
            </a:solidFill>
            <a:round/>
            <a:headEnd/>
            <a:tailEnd/>
          </a:ln>
        </p:spPr>
        <p:txBody>
          <a:bodyPr/>
          <a:lstStyle/>
          <a:p>
            <a:endParaRPr lang="hu-HU"/>
          </a:p>
        </p:txBody>
      </p:sp>
      <p:sp>
        <p:nvSpPr>
          <p:cNvPr id="11" name="Freeform 53"/>
          <p:cNvSpPr>
            <a:spLocks/>
          </p:cNvSpPr>
          <p:nvPr/>
        </p:nvSpPr>
        <p:spPr bwMode="auto">
          <a:xfrm>
            <a:off x="2369245" y="1145579"/>
            <a:ext cx="665162" cy="2665413"/>
          </a:xfrm>
          <a:custGeom>
            <a:avLst/>
            <a:gdLst>
              <a:gd name="T0" fmla="*/ 2147483647 w 785"/>
              <a:gd name="T1" fmla="*/ 2147483647 h 3481"/>
              <a:gd name="T2" fmla="*/ 0 w 785"/>
              <a:gd name="T3" fmla="*/ 2147483647 h 3481"/>
              <a:gd name="T4" fmla="*/ 2147483647 w 785"/>
              <a:gd name="T5" fmla="*/ 2147483647 h 3481"/>
              <a:gd name="T6" fmla="*/ 2147483647 w 785"/>
              <a:gd name="T7" fmla="*/ 0 h 3481"/>
              <a:gd name="T8" fmla="*/ 2147483647 w 785"/>
              <a:gd name="T9" fmla="*/ 2147483647 h 3481"/>
              <a:gd name="T10" fmla="*/ 0 60000 65536"/>
              <a:gd name="T11" fmla="*/ 0 60000 65536"/>
              <a:gd name="T12" fmla="*/ 0 60000 65536"/>
              <a:gd name="T13" fmla="*/ 0 60000 65536"/>
              <a:gd name="T14" fmla="*/ 0 60000 65536"/>
              <a:gd name="T15" fmla="*/ 0 w 785"/>
              <a:gd name="T16" fmla="*/ 0 h 3481"/>
              <a:gd name="T17" fmla="*/ 785 w 785"/>
              <a:gd name="T18" fmla="*/ 3481 h 3481"/>
            </a:gdLst>
            <a:ahLst/>
            <a:cxnLst>
              <a:cxn ang="T10">
                <a:pos x="T0" y="T1"/>
              </a:cxn>
              <a:cxn ang="T11">
                <a:pos x="T2" y="T3"/>
              </a:cxn>
              <a:cxn ang="T12">
                <a:pos x="T4" y="T5"/>
              </a:cxn>
              <a:cxn ang="T13">
                <a:pos x="T6" y="T7"/>
              </a:cxn>
              <a:cxn ang="T14">
                <a:pos x="T8" y="T9"/>
              </a:cxn>
            </a:cxnLst>
            <a:rect l="T15" t="T16" r="T17" b="T18"/>
            <a:pathLst>
              <a:path w="785" h="3481">
                <a:moveTo>
                  <a:pt x="10" y="1293"/>
                </a:moveTo>
                <a:lnTo>
                  <a:pt x="0" y="3481"/>
                </a:lnTo>
                <a:lnTo>
                  <a:pt x="785" y="2174"/>
                </a:lnTo>
                <a:lnTo>
                  <a:pt x="780" y="0"/>
                </a:lnTo>
                <a:lnTo>
                  <a:pt x="10" y="1293"/>
                </a:lnTo>
                <a:close/>
              </a:path>
            </a:pathLst>
          </a:custGeom>
          <a:solidFill>
            <a:srgbClr val="00B0F0"/>
          </a:solidFill>
          <a:ln w="9525">
            <a:solidFill>
              <a:schemeClr val="tx1"/>
            </a:solidFill>
            <a:round/>
            <a:headEnd/>
            <a:tailEnd/>
          </a:ln>
        </p:spPr>
        <p:txBody>
          <a:bodyPr/>
          <a:lstStyle/>
          <a:p>
            <a:endParaRPr lang="hu-HU"/>
          </a:p>
        </p:txBody>
      </p:sp>
      <p:sp>
        <p:nvSpPr>
          <p:cNvPr id="13" name="Line 55"/>
          <p:cNvSpPr>
            <a:spLocks noChangeShapeType="1"/>
          </p:cNvSpPr>
          <p:nvPr/>
        </p:nvSpPr>
        <p:spPr bwMode="auto">
          <a:xfrm>
            <a:off x="2483545" y="1969492"/>
            <a:ext cx="0"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4" name="Line 56"/>
          <p:cNvSpPr>
            <a:spLocks noChangeShapeType="1"/>
          </p:cNvSpPr>
          <p:nvPr/>
        </p:nvSpPr>
        <p:spPr bwMode="auto">
          <a:xfrm>
            <a:off x="2599432" y="1796454"/>
            <a:ext cx="0" cy="166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5" name="Line 57"/>
          <p:cNvSpPr>
            <a:spLocks noChangeShapeType="1"/>
          </p:cNvSpPr>
          <p:nvPr/>
        </p:nvSpPr>
        <p:spPr bwMode="auto">
          <a:xfrm>
            <a:off x="2715320" y="1621829"/>
            <a:ext cx="0" cy="1668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6" name="Line 58"/>
          <p:cNvSpPr>
            <a:spLocks noChangeShapeType="1"/>
          </p:cNvSpPr>
          <p:nvPr/>
        </p:nvSpPr>
        <p:spPr bwMode="auto">
          <a:xfrm>
            <a:off x="2831207" y="1448792"/>
            <a:ext cx="0" cy="166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7" name="Line 59"/>
          <p:cNvSpPr>
            <a:spLocks noChangeShapeType="1"/>
          </p:cNvSpPr>
          <p:nvPr/>
        </p:nvSpPr>
        <p:spPr bwMode="auto">
          <a:xfrm>
            <a:off x="2945507" y="1274167"/>
            <a:ext cx="0"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8" name="Line 60"/>
          <p:cNvSpPr>
            <a:spLocks noChangeShapeType="1"/>
          </p:cNvSpPr>
          <p:nvPr/>
        </p:nvSpPr>
        <p:spPr bwMode="auto">
          <a:xfrm flipH="1">
            <a:off x="2369245" y="1413867"/>
            <a:ext cx="654050" cy="973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19" name="Line 61"/>
          <p:cNvSpPr>
            <a:spLocks noChangeShapeType="1"/>
          </p:cNvSpPr>
          <p:nvPr/>
        </p:nvSpPr>
        <p:spPr bwMode="auto">
          <a:xfrm flipH="1">
            <a:off x="2369245" y="1656754"/>
            <a:ext cx="654050" cy="973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0" name="Line 62"/>
          <p:cNvSpPr>
            <a:spLocks noChangeShapeType="1"/>
          </p:cNvSpPr>
          <p:nvPr/>
        </p:nvSpPr>
        <p:spPr bwMode="auto">
          <a:xfrm flipH="1">
            <a:off x="2369245" y="1899642"/>
            <a:ext cx="654050" cy="973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1" name="Line 63"/>
          <p:cNvSpPr>
            <a:spLocks noChangeShapeType="1"/>
          </p:cNvSpPr>
          <p:nvPr/>
        </p:nvSpPr>
        <p:spPr bwMode="auto">
          <a:xfrm flipH="1">
            <a:off x="2369245" y="2142529"/>
            <a:ext cx="654050" cy="973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2" name="Line 64"/>
          <p:cNvSpPr>
            <a:spLocks noChangeShapeType="1"/>
          </p:cNvSpPr>
          <p:nvPr/>
        </p:nvSpPr>
        <p:spPr bwMode="auto">
          <a:xfrm flipH="1">
            <a:off x="2369245" y="2407642"/>
            <a:ext cx="654050"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3" name="Line 65"/>
          <p:cNvSpPr>
            <a:spLocks noChangeShapeType="1"/>
          </p:cNvSpPr>
          <p:nvPr/>
        </p:nvSpPr>
        <p:spPr bwMode="auto">
          <a:xfrm flipH="1">
            <a:off x="2369245" y="2650529"/>
            <a:ext cx="654050"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4" name="Line 66"/>
          <p:cNvSpPr>
            <a:spLocks noChangeShapeType="1"/>
          </p:cNvSpPr>
          <p:nvPr/>
        </p:nvSpPr>
        <p:spPr bwMode="auto">
          <a:xfrm>
            <a:off x="365820" y="1969492"/>
            <a:ext cx="0"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5" name="Line 67"/>
          <p:cNvSpPr>
            <a:spLocks noChangeShapeType="1"/>
          </p:cNvSpPr>
          <p:nvPr/>
        </p:nvSpPr>
        <p:spPr bwMode="auto">
          <a:xfrm>
            <a:off x="481707" y="1796454"/>
            <a:ext cx="0" cy="166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6" name="Line 68"/>
          <p:cNvSpPr>
            <a:spLocks noChangeShapeType="1"/>
          </p:cNvSpPr>
          <p:nvPr/>
        </p:nvSpPr>
        <p:spPr bwMode="auto">
          <a:xfrm>
            <a:off x="597595" y="1621829"/>
            <a:ext cx="0" cy="16684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7" name="Line 69"/>
          <p:cNvSpPr>
            <a:spLocks noChangeShapeType="1"/>
          </p:cNvSpPr>
          <p:nvPr/>
        </p:nvSpPr>
        <p:spPr bwMode="auto">
          <a:xfrm>
            <a:off x="713482" y="1448792"/>
            <a:ext cx="0" cy="1666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8" name="Line 70"/>
          <p:cNvSpPr>
            <a:spLocks noChangeShapeType="1"/>
          </p:cNvSpPr>
          <p:nvPr/>
        </p:nvSpPr>
        <p:spPr bwMode="auto">
          <a:xfrm>
            <a:off x="827782" y="1274167"/>
            <a:ext cx="0" cy="16684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29" name="Line 71"/>
          <p:cNvSpPr>
            <a:spLocks noChangeShapeType="1"/>
          </p:cNvSpPr>
          <p:nvPr/>
        </p:nvSpPr>
        <p:spPr bwMode="auto">
          <a:xfrm flipH="1">
            <a:off x="251520" y="1413867"/>
            <a:ext cx="655637" cy="973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0" name="Line 72"/>
          <p:cNvSpPr>
            <a:spLocks noChangeShapeType="1"/>
          </p:cNvSpPr>
          <p:nvPr/>
        </p:nvSpPr>
        <p:spPr bwMode="auto">
          <a:xfrm flipH="1">
            <a:off x="251520" y="1656754"/>
            <a:ext cx="655637" cy="973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1" name="Line 73"/>
          <p:cNvSpPr>
            <a:spLocks noChangeShapeType="1"/>
          </p:cNvSpPr>
          <p:nvPr/>
        </p:nvSpPr>
        <p:spPr bwMode="auto">
          <a:xfrm flipH="1">
            <a:off x="251520" y="1899642"/>
            <a:ext cx="655637" cy="9731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2" name="Line 74"/>
          <p:cNvSpPr>
            <a:spLocks noChangeShapeType="1"/>
          </p:cNvSpPr>
          <p:nvPr/>
        </p:nvSpPr>
        <p:spPr bwMode="auto">
          <a:xfrm flipH="1">
            <a:off x="251520" y="2142529"/>
            <a:ext cx="655637" cy="973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3" name="Line 75"/>
          <p:cNvSpPr>
            <a:spLocks noChangeShapeType="1"/>
          </p:cNvSpPr>
          <p:nvPr/>
        </p:nvSpPr>
        <p:spPr bwMode="auto">
          <a:xfrm flipH="1">
            <a:off x="251520" y="2385417"/>
            <a:ext cx="655637"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4" name="Line 76"/>
          <p:cNvSpPr>
            <a:spLocks noChangeShapeType="1"/>
          </p:cNvSpPr>
          <p:nvPr/>
        </p:nvSpPr>
        <p:spPr bwMode="auto">
          <a:xfrm flipH="1">
            <a:off x="251520" y="2628304"/>
            <a:ext cx="655637" cy="971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36" name="Freeform 84"/>
          <p:cNvSpPr>
            <a:spLocks/>
          </p:cNvSpPr>
          <p:nvPr/>
        </p:nvSpPr>
        <p:spPr bwMode="auto">
          <a:xfrm>
            <a:off x="597595" y="2420342"/>
            <a:ext cx="115887" cy="417512"/>
          </a:xfrm>
          <a:custGeom>
            <a:avLst/>
            <a:gdLst>
              <a:gd name="T0" fmla="*/ 0 w 137"/>
              <a:gd name="T1" fmla="*/ 2147483647 h 545"/>
              <a:gd name="T2" fmla="*/ 0 w 137"/>
              <a:gd name="T3" fmla="*/ 2147483647 h 545"/>
              <a:gd name="T4" fmla="*/ 2147483647 w 137"/>
              <a:gd name="T5" fmla="*/ 2147483647 h 545"/>
              <a:gd name="T6" fmla="*/ 2147483647 w 137"/>
              <a:gd name="T7" fmla="*/ 0 h 545"/>
              <a:gd name="T8" fmla="*/ 0 w 137"/>
              <a:gd name="T9" fmla="*/ 2147483647 h 545"/>
              <a:gd name="T10" fmla="*/ 0 60000 65536"/>
              <a:gd name="T11" fmla="*/ 0 60000 65536"/>
              <a:gd name="T12" fmla="*/ 0 60000 65536"/>
              <a:gd name="T13" fmla="*/ 0 60000 65536"/>
              <a:gd name="T14" fmla="*/ 0 60000 65536"/>
              <a:gd name="T15" fmla="*/ 0 w 137"/>
              <a:gd name="T16" fmla="*/ 0 h 545"/>
              <a:gd name="T17" fmla="*/ 137 w 137"/>
              <a:gd name="T18" fmla="*/ 545 h 545"/>
            </a:gdLst>
            <a:ahLst/>
            <a:cxnLst>
              <a:cxn ang="T10">
                <a:pos x="T0" y="T1"/>
              </a:cxn>
              <a:cxn ang="T11">
                <a:pos x="T2" y="T3"/>
              </a:cxn>
              <a:cxn ang="T12">
                <a:pos x="T4" y="T5"/>
              </a:cxn>
              <a:cxn ang="T13">
                <a:pos x="T6" y="T7"/>
              </a:cxn>
              <a:cxn ang="T14">
                <a:pos x="T8" y="T9"/>
              </a:cxn>
            </a:cxnLst>
            <a:rect l="T15" t="T16" r="T17" b="T18"/>
            <a:pathLst>
              <a:path w="137" h="545">
                <a:moveTo>
                  <a:pt x="0" y="227"/>
                </a:moveTo>
                <a:lnTo>
                  <a:pt x="0" y="545"/>
                </a:lnTo>
                <a:lnTo>
                  <a:pt x="137" y="318"/>
                </a:lnTo>
                <a:lnTo>
                  <a:pt x="137" y="0"/>
                </a:lnTo>
                <a:lnTo>
                  <a:pt x="0" y="227"/>
                </a:lnTo>
                <a:close/>
              </a:path>
            </a:pathLst>
          </a:custGeom>
          <a:solidFill>
            <a:srgbClr val="FC1402"/>
          </a:solidFill>
          <a:ln w="9525">
            <a:solidFill>
              <a:schemeClr val="tx1"/>
            </a:solidFill>
            <a:round/>
            <a:headEnd/>
            <a:tailEnd/>
          </a:ln>
        </p:spPr>
        <p:txBody>
          <a:bodyPr/>
          <a:lstStyle/>
          <a:p>
            <a:endParaRPr lang="hu-HU"/>
          </a:p>
        </p:txBody>
      </p:sp>
      <p:sp>
        <p:nvSpPr>
          <p:cNvPr id="37" name="Freeform 85"/>
          <p:cNvSpPr>
            <a:spLocks/>
          </p:cNvSpPr>
          <p:nvPr/>
        </p:nvSpPr>
        <p:spPr bwMode="auto">
          <a:xfrm>
            <a:off x="2483545" y="2039342"/>
            <a:ext cx="117475" cy="417512"/>
          </a:xfrm>
          <a:custGeom>
            <a:avLst/>
            <a:gdLst>
              <a:gd name="T0" fmla="*/ 0 w 137"/>
              <a:gd name="T1" fmla="*/ 2147483647 h 545"/>
              <a:gd name="T2" fmla="*/ 0 w 137"/>
              <a:gd name="T3" fmla="*/ 2147483647 h 545"/>
              <a:gd name="T4" fmla="*/ 2147483647 w 137"/>
              <a:gd name="T5" fmla="*/ 2147483647 h 545"/>
              <a:gd name="T6" fmla="*/ 2147483647 w 137"/>
              <a:gd name="T7" fmla="*/ 0 h 545"/>
              <a:gd name="T8" fmla="*/ 0 w 137"/>
              <a:gd name="T9" fmla="*/ 2147483647 h 545"/>
              <a:gd name="T10" fmla="*/ 0 60000 65536"/>
              <a:gd name="T11" fmla="*/ 0 60000 65536"/>
              <a:gd name="T12" fmla="*/ 0 60000 65536"/>
              <a:gd name="T13" fmla="*/ 0 60000 65536"/>
              <a:gd name="T14" fmla="*/ 0 60000 65536"/>
              <a:gd name="T15" fmla="*/ 0 w 137"/>
              <a:gd name="T16" fmla="*/ 0 h 545"/>
              <a:gd name="T17" fmla="*/ 137 w 137"/>
              <a:gd name="T18" fmla="*/ 545 h 545"/>
            </a:gdLst>
            <a:ahLst/>
            <a:cxnLst>
              <a:cxn ang="T10">
                <a:pos x="T0" y="T1"/>
              </a:cxn>
              <a:cxn ang="T11">
                <a:pos x="T2" y="T3"/>
              </a:cxn>
              <a:cxn ang="T12">
                <a:pos x="T4" y="T5"/>
              </a:cxn>
              <a:cxn ang="T13">
                <a:pos x="T6" y="T7"/>
              </a:cxn>
              <a:cxn ang="T14">
                <a:pos x="T8" y="T9"/>
              </a:cxn>
            </a:cxnLst>
            <a:rect l="T15" t="T16" r="T17" b="T18"/>
            <a:pathLst>
              <a:path w="137" h="545">
                <a:moveTo>
                  <a:pt x="0" y="227"/>
                </a:moveTo>
                <a:lnTo>
                  <a:pt x="0" y="545"/>
                </a:lnTo>
                <a:lnTo>
                  <a:pt x="137" y="318"/>
                </a:lnTo>
                <a:lnTo>
                  <a:pt x="137" y="0"/>
                </a:lnTo>
                <a:lnTo>
                  <a:pt x="0" y="227"/>
                </a:lnTo>
                <a:close/>
              </a:path>
            </a:pathLst>
          </a:custGeom>
          <a:solidFill>
            <a:srgbClr val="FC1402">
              <a:alpha val="58823"/>
            </a:srgbClr>
          </a:solidFill>
          <a:ln w="9525">
            <a:solidFill>
              <a:schemeClr val="tx1"/>
            </a:solidFill>
            <a:round/>
            <a:headEnd/>
            <a:tailEnd/>
          </a:ln>
        </p:spPr>
        <p:txBody>
          <a:bodyPr/>
          <a:lstStyle/>
          <a:p>
            <a:endParaRPr lang="hu-HU"/>
          </a:p>
        </p:txBody>
      </p:sp>
      <p:grpSp>
        <p:nvGrpSpPr>
          <p:cNvPr id="4" name="Group 90"/>
          <p:cNvGrpSpPr>
            <a:grpSpLocks/>
          </p:cNvGrpSpPr>
          <p:nvPr/>
        </p:nvGrpSpPr>
        <p:grpSpPr bwMode="auto">
          <a:xfrm>
            <a:off x="1438970" y="2194917"/>
            <a:ext cx="481012" cy="520700"/>
            <a:chOff x="2495" y="2137"/>
            <a:chExt cx="567" cy="680"/>
          </a:xfrm>
        </p:grpSpPr>
        <p:sp>
          <p:nvSpPr>
            <p:cNvPr id="39" name="Rectangle 91"/>
            <p:cNvSpPr>
              <a:spLocks noChangeArrowheads="1"/>
            </p:cNvSpPr>
            <p:nvPr/>
          </p:nvSpPr>
          <p:spPr bwMode="auto">
            <a:xfrm>
              <a:off x="2676" y="2137"/>
              <a:ext cx="385" cy="47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40" name="Rectangle 92"/>
            <p:cNvSpPr>
              <a:spLocks noChangeArrowheads="1"/>
            </p:cNvSpPr>
            <p:nvPr/>
          </p:nvSpPr>
          <p:spPr bwMode="auto">
            <a:xfrm>
              <a:off x="2495" y="2341"/>
              <a:ext cx="385" cy="47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u-HU"/>
            </a:p>
          </p:txBody>
        </p:sp>
        <p:sp>
          <p:nvSpPr>
            <p:cNvPr id="41" name="Line 93"/>
            <p:cNvSpPr>
              <a:spLocks noChangeShapeType="1"/>
            </p:cNvSpPr>
            <p:nvPr/>
          </p:nvSpPr>
          <p:spPr bwMode="auto">
            <a:xfrm flipH="1">
              <a:off x="2880" y="2137"/>
              <a:ext cx="182" cy="20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2" name="Line 94"/>
            <p:cNvSpPr>
              <a:spLocks noChangeShapeType="1"/>
            </p:cNvSpPr>
            <p:nvPr/>
          </p:nvSpPr>
          <p:spPr bwMode="auto">
            <a:xfrm flipH="1">
              <a:off x="2880" y="2613"/>
              <a:ext cx="182" cy="20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3" name="Line 95"/>
            <p:cNvSpPr>
              <a:spLocks noChangeShapeType="1"/>
            </p:cNvSpPr>
            <p:nvPr/>
          </p:nvSpPr>
          <p:spPr bwMode="auto">
            <a:xfrm flipH="1">
              <a:off x="2495" y="2137"/>
              <a:ext cx="182" cy="20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sp>
          <p:nvSpPr>
            <p:cNvPr id="44" name="Line 96"/>
            <p:cNvSpPr>
              <a:spLocks noChangeShapeType="1"/>
            </p:cNvSpPr>
            <p:nvPr/>
          </p:nvSpPr>
          <p:spPr bwMode="auto">
            <a:xfrm flipH="1">
              <a:off x="2495" y="2613"/>
              <a:ext cx="182" cy="20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u-HU"/>
            </a:p>
          </p:txBody>
        </p:sp>
      </p:grpSp>
      <p:sp>
        <p:nvSpPr>
          <p:cNvPr id="45" name="AutoShape 103"/>
          <p:cNvSpPr>
            <a:spLocks noChangeArrowheads="1"/>
          </p:cNvSpPr>
          <p:nvPr/>
        </p:nvSpPr>
        <p:spPr bwMode="auto">
          <a:xfrm rot="17246461">
            <a:off x="1760438" y="1941711"/>
            <a:ext cx="576263" cy="863600"/>
          </a:xfrm>
          <a:prstGeom prst="lightningBolt">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lang="hu-HU">
              <a:latin typeface="Tahoma" pitchFamily="34" charset="0"/>
            </a:endParaRPr>
          </a:p>
        </p:txBody>
      </p:sp>
      <p:sp>
        <p:nvSpPr>
          <p:cNvPr id="46" name="AutoShape 104"/>
          <p:cNvSpPr>
            <a:spLocks noChangeArrowheads="1"/>
          </p:cNvSpPr>
          <p:nvPr/>
        </p:nvSpPr>
        <p:spPr bwMode="auto">
          <a:xfrm rot="17246461" flipH="1" flipV="1">
            <a:off x="971451" y="2041723"/>
            <a:ext cx="466725" cy="957263"/>
          </a:xfrm>
          <a:prstGeom prst="lightningBolt">
            <a:avLst/>
          </a:prstGeom>
          <a:solidFill>
            <a:schemeClr val="accent6">
              <a:lumMod val="40000"/>
              <a:lumOff val="60000"/>
            </a:schemeClr>
          </a:solidFill>
          <a:ln w="9525">
            <a:solidFill>
              <a:schemeClr val="tx1"/>
            </a:solidFill>
            <a:miter lim="800000"/>
            <a:headEnd/>
            <a:tailEnd/>
          </a:ln>
          <a:effectLst/>
        </p:spPr>
        <p:txBody>
          <a:bodyPr wrap="none" anchor="ctr"/>
          <a:lstStyle/>
          <a:p>
            <a:pPr>
              <a:defRPr/>
            </a:pPr>
            <a:endParaRPr lang="hu-HU">
              <a:latin typeface="Tahoma" pitchFamily="34" charset="0"/>
            </a:endParaRPr>
          </a:p>
        </p:txBody>
      </p:sp>
      <p:sp>
        <p:nvSpPr>
          <p:cNvPr id="47" name="Line 105"/>
          <p:cNvSpPr>
            <a:spLocks noChangeShapeType="1"/>
          </p:cNvSpPr>
          <p:nvPr/>
        </p:nvSpPr>
        <p:spPr bwMode="auto">
          <a:xfrm flipH="1">
            <a:off x="6372200" y="2492896"/>
            <a:ext cx="1152128" cy="28803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8" name="Line 106"/>
          <p:cNvSpPr>
            <a:spLocks noChangeShapeType="1"/>
          </p:cNvSpPr>
          <p:nvPr/>
        </p:nvSpPr>
        <p:spPr bwMode="auto">
          <a:xfrm>
            <a:off x="4283968" y="2276872"/>
            <a:ext cx="1080120" cy="35143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mc:AlternateContent xmlns:mc="http://schemas.openxmlformats.org/markup-compatibility/2006" xmlns:a14="http://schemas.microsoft.com/office/drawing/2010/main">
        <mc:Choice Requires="a14">
          <p:sp>
            <p:nvSpPr>
              <p:cNvPr id="53" name="Szövegdoboz 52"/>
              <p:cNvSpPr txBox="1"/>
              <p:nvPr/>
            </p:nvSpPr>
            <p:spPr>
              <a:xfrm>
                <a:off x="5220072" y="2530951"/>
                <a:ext cx="11989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hu-HU" sz="2400" b="0" i="1" smtClean="0">
                              <a:latin typeface="Cambria Math"/>
                            </a:rPr>
                          </m:ctrlPr>
                        </m:accPr>
                        <m:e>
                          <m:r>
                            <a:rPr lang="hu-HU" sz="2400" b="0" i="1" smtClean="0">
                              <a:latin typeface="Cambria Math"/>
                            </a:rPr>
                            <m:t>𝑦</m:t>
                          </m:r>
                        </m:e>
                      </m:acc>
                      <m:r>
                        <a:rPr lang="hu-HU" sz="2400" b="0" i="1" smtClean="0">
                          <a:latin typeface="Cambria Math"/>
                        </a:rPr>
                        <m:t>=</m:t>
                      </m:r>
                      <m:r>
                        <a:rPr lang="hu-HU" sz="2400" b="1" i="1" smtClean="0">
                          <a:latin typeface="Cambria Math"/>
                        </a:rPr>
                        <m:t>𝑨</m:t>
                      </m:r>
                      <m:r>
                        <a:rPr lang="hu-HU" sz="2400" b="0" i="1" smtClean="0">
                          <a:latin typeface="Cambria Math"/>
                        </a:rPr>
                        <m:t>𝑥</m:t>
                      </m:r>
                    </m:oMath>
                  </m:oMathPara>
                </a14:m>
                <a:endParaRPr lang="hu-HU" sz="2400" dirty="0"/>
              </a:p>
            </p:txBody>
          </p:sp>
        </mc:Choice>
        <mc:Fallback xmlns="">
          <p:sp>
            <p:nvSpPr>
              <p:cNvPr id="53" name="Szövegdoboz 52"/>
              <p:cNvSpPr txBox="1">
                <a:spLocks noRot="1" noChangeAspect="1" noMove="1" noResize="1" noEditPoints="1" noAdjustHandles="1" noChangeArrowheads="1" noChangeShapeType="1" noTextEdit="1"/>
              </p:cNvSpPr>
              <p:nvPr/>
            </p:nvSpPr>
            <p:spPr>
              <a:xfrm>
                <a:off x="5220072" y="2530951"/>
                <a:ext cx="1198918" cy="461665"/>
              </a:xfrm>
              <a:prstGeom prst="rect">
                <a:avLst/>
              </a:prstGeom>
              <a:blipFill rotWithShape="1">
                <a:blip r:embed="rId4" cstate="print"/>
                <a:stretch>
                  <a:fillRect b="-9211"/>
                </a:stretch>
              </a:blipFill>
            </p:spPr>
            <p:txBody>
              <a:bodyPr/>
              <a:lstStyle/>
              <a:p>
                <a:r>
                  <a:rPr lang="hu-HU">
                    <a:noFill/>
                  </a:rPr>
                  <a:t> </a:t>
                </a:r>
              </a:p>
            </p:txBody>
          </p:sp>
        </mc:Fallback>
      </mc:AlternateContent>
    </p:spTree>
    <p:extLst>
      <p:ext uri="{BB962C8B-B14F-4D97-AF65-F5344CB8AC3E}">
        <p14:creationId xmlns:p14="http://schemas.microsoft.com/office/powerpoint/2010/main" val="82389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dissolve">
                                      <p:cBhvr>
                                        <p:cTn id="7" dur="500"/>
                                        <p:tgtEl>
                                          <p:spTgt spid="3">
                                            <p:txEl>
                                              <p:pRg st="6" end="6"/>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dissolve">
                                      <p:cBhvr>
                                        <p:cTn id="10" dur="500"/>
                                        <p:tgtEl>
                                          <p:spTgt spid="3">
                                            <p:txEl>
                                              <p:pRg st="7" end="7"/>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dissolve">
                                      <p:cBhvr>
                                        <p:cTn id="13" dur="500"/>
                                        <p:tgtEl>
                                          <p:spTgt spid="3">
                                            <p:txEl>
                                              <p:pRg st="8" end="8"/>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9" end="9"/>
                                            </p:txEl>
                                          </p:spTgt>
                                        </p:tgtEl>
                                        <p:attrNameLst>
                                          <p:attrName>style.visibility</p:attrName>
                                        </p:attrNameLst>
                                      </p:cBhvr>
                                      <p:to>
                                        <p:strVal val="visible"/>
                                      </p:to>
                                    </p:set>
                                    <p:animEffect transition="in" filter="dissolve">
                                      <p:cBhvr>
                                        <p:cTn id="18" dur="500"/>
                                        <p:tgtEl>
                                          <p:spTgt spid="3">
                                            <p:txEl>
                                              <p:pRg st="9" end="9"/>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dissolve">
                                      <p:cBhvr>
                                        <p:cTn id="21" dur="500"/>
                                        <p:tgtEl>
                                          <p:spTgt spid="3">
                                            <p:txEl>
                                              <p:pRg st="10" end="1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11" end="11"/>
                                            </p:txEl>
                                          </p:spTgt>
                                        </p:tgtEl>
                                        <p:attrNameLst>
                                          <p:attrName>style.visibility</p:attrName>
                                        </p:attrNameLst>
                                      </p:cBhvr>
                                      <p:to>
                                        <p:strVal val="visible"/>
                                      </p:to>
                                    </p:set>
                                    <p:animEffect transition="in" filter="dissolve">
                                      <p:cBhvr>
                                        <p:cTn id="26" dur="500"/>
                                        <p:tgtEl>
                                          <p:spTgt spid="3">
                                            <p:txEl>
                                              <p:pRg st="11" end="11"/>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animEffect transition="in" filter="dissolve">
                                      <p:cBhvr>
                                        <p:cTn id="2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155448"/>
            <a:ext cx="8435280" cy="1252728"/>
          </a:xfrm>
        </p:spPr>
        <p:txBody>
          <a:bodyPr>
            <a:normAutofit fontScale="90000"/>
          </a:bodyPr>
          <a:lstStyle/>
          <a:p>
            <a:r>
              <a:rPr lang="hu-HU" dirty="0" smtClean="0"/>
              <a:t>Szegény ember szuperszámítógépe:</a:t>
            </a:r>
            <a:br>
              <a:rPr lang="hu-HU" dirty="0" smtClean="0"/>
            </a:br>
            <a:r>
              <a:rPr lang="hu-HU" dirty="0" smtClean="0"/>
              <a:t>A Grafikus Hardver (GPU)</a:t>
            </a:r>
            <a:endParaRPr lang="hu-HU" dirty="0"/>
          </a:p>
        </p:txBody>
      </p:sp>
      <p:sp>
        <p:nvSpPr>
          <p:cNvPr id="3" name="Tartalom helye 2"/>
          <p:cNvSpPr>
            <a:spLocks noGrp="1"/>
          </p:cNvSpPr>
          <p:nvPr>
            <p:ph idx="1"/>
          </p:nvPr>
        </p:nvSpPr>
        <p:spPr/>
        <p:txBody>
          <a:bodyPr>
            <a:normAutofit/>
          </a:bodyPr>
          <a:lstStyle/>
          <a:p>
            <a:r>
              <a:rPr lang="hu-HU" sz="2000" dirty="0" smtClean="0"/>
              <a:t>Eredeti célja a minél </a:t>
            </a:r>
            <a:r>
              <a:rPr lang="hu-HU" sz="2000" dirty="0" err="1" smtClean="0"/>
              <a:t>élethűbb</a:t>
            </a:r>
            <a:r>
              <a:rPr lang="hu-HU" sz="2000" dirty="0" smtClean="0"/>
              <a:t> 3D-s virtuális világok valósidejű megjelenítése, illetve az ezzel járó számítások gyorsítása:</a:t>
            </a:r>
          </a:p>
          <a:p>
            <a:pPr lvl="1"/>
            <a:r>
              <a:rPr lang="hu-HU" sz="2000" dirty="0" smtClean="0"/>
              <a:t>Hatalmas mennyiségű háromszög és pixel párhuzamos, egymástól független feldolgozása</a:t>
            </a:r>
          </a:p>
          <a:p>
            <a:r>
              <a:rPr lang="hu-HU" sz="2000" dirty="0" smtClean="0"/>
              <a:t>Elsődleges motiváció: minél jobb grafikájú számítógépes játékok</a:t>
            </a:r>
          </a:p>
        </p:txBody>
      </p:sp>
      <p:pic>
        <p:nvPicPr>
          <p:cNvPr id="1028" name="Picture 4" descr="D:\Work\phd\prezentációk\Doktorandusz konferencia - 2011 november\battlefield-3-screenshot-2011-7.jpg"/>
          <p:cNvPicPr>
            <a:picLocks noChangeAspect="1" noChangeArrowheads="1"/>
          </p:cNvPicPr>
          <p:nvPr/>
        </p:nvPicPr>
        <p:blipFill>
          <a:blip r:embed="rId3" cstate="print"/>
          <a:srcRect/>
          <a:stretch>
            <a:fillRect/>
          </a:stretch>
        </p:blipFill>
        <p:spPr bwMode="auto">
          <a:xfrm>
            <a:off x="1763688" y="3600019"/>
            <a:ext cx="5328592" cy="2997333"/>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781</TotalTime>
  <Words>2020</Words>
  <Application>Microsoft Office PowerPoint</Application>
  <PresentationFormat>Diavetítés a képernyőre (4:3 oldalarány)</PresentationFormat>
  <Paragraphs>172</Paragraphs>
  <Slides>16</Slides>
  <Notes>12</Notes>
  <HiddenSlides>0</HiddenSlides>
  <MMClips>1</MMClips>
  <ScaleCrop>false</ScaleCrop>
  <HeadingPairs>
    <vt:vector size="6" baseType="variant">
      <vt:variant>
        <vt:lpstr>Téma</vt:lpstr>
      </vt:variant>
      <vt:variant>
        <vt:i4>1</vt:i4>
      </vt:variant>
      <vt:variant>
        <vt:lpstr>Beágyazott OLE kiszolgálók</vt:lpstr>
      </vt:variant>
      <vt:variant>
        <vt:i4>1</vt:i4>
      </vt:variant>
      <vt:variant>
        <vt:lpstr>Diacímek</vt:lpstr>
      </vt:variant>
      <vt:variant>
        <vt:i4>16</vt:i4>
      </vt:variant>
    </vt:vector>
  </HeadingPairs>
  <TitlesOfParts>
    <vt:vector size="18" baseType="lpstr">
      <vt:lpstr>Modul</vt:lpstr>
      <vt:lpstr>Equation</vt:lpstr>
      <vt:lpstr>Pozitron Emissziós Tomográfia a GPU-n</vt:lpstr>
      <vt:lpstr>Tomográfiás rekonstrukció</vt:lpstr>
      <vt:lpstr>Pozitron Emissziós Tomográfia</vt:lpstr>
      <vt:lpstr>A PET működési elve</vt:lpstr>
      <vt:lpstr>A PET működési elve</vt:lpstr>
      <vt:lpstr>Iteratív  Maximum Likelihood (ML) becslés</vt:lpstr>
      <vt:lpstr>Iteratív  Maximum Likelihood (ML) becslés</vt:lpstr>
      <vt:lpstr>Modellezés: rendszermátrix</vt:lpstr>
      <vt:lpstr>Szegény ember szuperszámítógépe: A Grafikus Hardver (GPU)</vt:lpstr>
      <vt:lpstr>GPU: nem játék!</vt:lpstr>
      <vt:lpstr>A speciális céleszköz buktatói</vt:lpstr>
      <vt:lpstr>Kihívások</vt:lpstr>
      <vt:lpstr>Nem elhanyagolható…</vt:lpstr>
      <vt:lpstr>Eredmények</vt:lpstr>
      <vt:lpstr>Összefoglalás</vt:lpstr>
      <vt:lpstr>Köszönöm a figyelmet!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Pozitron Emissziós Tomográfia a GPU-n</dc:title>
  <dc:creator>Magdics Milán</dc:creator>
  <cp:lastModifiedBy>root</cp:lastModifiedBy>
  <cp:revision>88</cp:revision>
  <dcterms:created xsi:type="dcterms:W3CDTF">2011-11-21T10:48:59Z</dcterms:created>
  <dcterms:modified xsi:type="dcterms:W3CDTF">2011-11-25T09:58:45Z</dcterms:modified>
</cp:coreProperties>
</file>