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48" r:id="rId3"/>
    <p:sldId id="346" r:id="rId4"/>
    <p:sldId id="347" r:id="rId5"/>
    <p:sldId id="349" r:id="rId6"/>
    <p:sldId id="315" r:id="rId7"/>
    <p:sldId id="321" r:id="rId8"/>
    <p:sldId id="319" r:id="rId9"/>
    <p:sldId id="309" r:id="rId10"/>
    <p:sldId id="320" r:id="rId11"/>
    <p:sldId id="323" r:id="rId12"/>
    <p:sldId id="311" r:id="rId13"/>
    <p:sldId id="314" r:id="rId14"/>
    <p:sldId id="312" r:id="rId15"/>
    <p:sldId id="313" r:id="rId16"/>
    <p:sldId id="341" r:id="rId17"/>
    <p:sldId id="324" r:id="rId18"/>
    <p:sldId id="325" r:id="rId19"/>
    <p:sldId id="340" r:id="rId20"/>
    <p:sldId id="350" r:id="rId21"/>
    <p:sldId id="342" r:id="rId22"/>
    <p:sldId id="343" r:id="rId23"/>
    <p:sldId id="344" r:id="rId24"/>
    <p:sldId id="351" r:id="rId25"/>
    <p:sldId id="352" r:id="rId26"/>
    <p:sldId id="353" r:id="rId27"/>
    <p:sldId id="354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4" autoAdjust="0"/>
    <p:restoredTop sz="89643" autoAdjust="0"/>
  </p:normalViewPr>
  <p:slideViewPr>
    <p:cSldViewPr snapToGrid="0">
      <p:cViewPr varScale="1">
        <p:scale>
          <a:sx n="104" d="100"/>
          <a:sy n="104" d="100"/>
        </p:scale>
        <p:origin x="4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0FC5-43CB-4AC7-8732-1D1D47B93BB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F413-C747-41E3-A8C3-E1993D0C17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73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https://evodialer.com/wp-content/uploads/2015/02/matrix.png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323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http://www.dinofarmgames.com/wp-content/uploads/2013/05/highscore.jpg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94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http://i.ytimg.com/vi/1Y6shSvvjWY/hqdefault.jpg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25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79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1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https://www.manutan.hu/img/W/MHU/tt/ST/tt-042052_a.jpg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2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</a:t>
            </a:r>
            <a:r>
              <a:rPr lang="hu-HU" baseline="0" dirty="0" smtClean="0"/>
              <a:t> forrása: http://www.familymathnight.com/blog/wp-content/uploads/2012/02/egg-array.jpg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48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</a:t>
            </a:r>
            <a:r>
              <a:rPr lang="hu-HU" baseline="0" dirty="0" smtClean="0"/>
              <a:t> forrása: http://www.familymathnight.com/blog/wp-content/uploads/2012/02/egg-array.jpg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31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Képek forrása:</a:t>
            </a:r>
          </a:p>
          <a:p>
            <a:r>
              <a:rPr lang="hu-HU" dirty="0" smtClean="0"/>
              <a:t>http://www.pcinvasion.com/wp-content/uploads/2013/09/gheldia.jpg</a:t>
            </a:r>
          </a:p>
          <a:p>
            <a:r>
              <a:rPr lang="hu-HU" dirty="0" smtClean="0"/>
              <a:t>http://www.todayifoundout.com/wp-content/uploads/2013/08/pacman.jpg</a:t>
            </a:r>
          </a:p>
          <a:p>
            <a:r>
              <a:rPr lang="hu-HU" dirty="0" smtClean="0"/>
              <a:t>http://web-vassets.ea.com/Assets/Resources/Image/Screenshots/scs-commercial-city.jpg?cb=1338867364</a:t>
            </a:r>
          </a:p>
          <a:p>
            <a:r>
              <a:rPr lang="hu-HU" dirty="0" smtClean="0"/>
              <a:t>https://lh5.ggpht.com/fbjDndV03YvdTFhlBwKvDpmZSHTW_rmwRsfSQCdO-wuYCIo36_Y14Hfozi4jXqwd8mQ=w300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24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http://edgetheaters.com/wp-content/uploads/2013/09/pixelszoom.jpg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61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</a:t>
            </a:r>
            <a:r>
              <a:rPr lang="hu-HU" dirty="0" smtClean="0"/>
              <a:t>http://static1.gamespot.com/</a:t>
            </a:r>
            <a:r>
              <a:rPr lang="hu-HU" dirty="0" err="1" smtClean="0"/>
              <a:t>uploads</a:t>
            </a:r>
            <a:r>
              <a:rPr lang="hu-HU" dirty="0" smtClean="0"/>
              <a:t>/</a:t>
            </a:r>
            <a:r>
              <a:rPr lang="hu-HU" dirty="0" err="1" smtClean="0"/>
              <a:t>original</a:t>
            </a:r>
            <a:r>
              <a:rPr lang="hu-HU" dirty="0" smtClean="0"/>
              <a:t>/123/1239113/2897072-lbpdlc.png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06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http://www.processing.lyndondaniels.com/images/blueprintBranches.jpg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33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9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42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95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3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6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1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4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46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30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3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01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9439-ED2F-4383-BE7B-E6C61BDAE315}" type="datetimeFigureOut">
              <a:rPr lang="hu-HU" smtClean="0"/>
              <a:pPr/>
              <a:t>2015.10.26.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92049"/>
            <a:ext cx="7772400" cy="2387600"/>
          </a:xfrm>
        </p:spPr>
        <p:txBody>
          <a:bodyPr/>
          <a:lstStyle/>
          <a:p>
            <a:r>
              <a:rPr lang="hu-HU" dirty="0" smtClean="0"/>
              <a:t>Programozási alapok 3.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953968"/>
            <a:ext cx="6858000" cy="165576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evodialer.com/wp-content/uploads/2015/02/matr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36" y="3311231"/>
            <a:ext cx="6006328" cy="25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 (2D) a programban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[,] </a:t>
            </a:r>
            <a:r>
              <a:rPr lang="en-US" sz="20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twoDimArray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endParaRPr lang="hu-HU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[3, 2] { { </a:t>
            </a:r>
            <a:r>
              <a:rPr lang="hu-HU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7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 }, { 1, 4 }, { 5, 9 } };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6363853" y="3610172"/>
            <a:ext cx="1616365" cy="2424544"/>
            <a:chOff x="1754908" y="3999343"/>
            <a:chExt cx="775855" cy="1163781"/>
          </a:xfrm>
        </p:grpSpPr>
        <p:sp>
          <p:nvSpPr>
            <p:cNvPr id="20" name="Téglalap 19"/>
            <p:cNvSpPr/>
            <p:nvPr/>
          </p:nvSpPr>
          <p:spPr>
            <a:xfrm>
              <a:off x="1754909" y="3999343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7</a:t>
              </a:r>
              <a:endParaRPr lang="hu-HU" sz="4400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2142836" y="3999343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2</a:t>
              </a:r>
              <a:endParaRPr lang="hu-HU" sz="4400" dirty="0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754908" y="4387270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1</a:t>
              </a:r>
              <a:endParaRPr lang="hu-HU" sz="4400" dirty="0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2142835" y="4387270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4</a:t>
              </a:r>
              <a:endParaRPr lang="hu-HU" sz="4400" dirty="0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1754908" y="4775197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5</a:t>
              </a:r>
              <a:endParaRPr lang="hu-HU" sz="4400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2142835" y="4775197"/>
              <a:ext cx="387927" cy="387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400" dirty="0" smtClean="0"/>
                <a:t>9</a:t>
              </a:r>
              <a:endParaRPr lang="hu-HU" sz="4400" dirty="0"/>
            </a:p>
          </p:txBody>
        </p:sp>
      </p:grpSp>
      <p:sp>
        <p:nvSpPr>
          <p:cNvPr id="32" name="Téglalap 31"/>
          <p:cNvSpPr/>
          <p:nvPr/>
        </p:nvSpPr>
        <p:spPr>
          <a:xfrm rot="5400000">
            <a:off x="4551404" y="4450869"/>
            <a:ext cx="2435716" cy="731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5537648" y="3713500"/>
            <a:ext cx="471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0</a:t>
            </a:r>
            <a:endParaRPr lang="hu-HU" sz="36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5528412" y="4497763"/>
            <a:ext cx="47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1</a:t>
            </a:r>
            <a:endParaRPr lang="hu-HU" sz="36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528412" y="5288410"/>
            <a:ext cx="47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2</a:t>
            </a:r>
          </a:p>
        </p:txBody>
      </p:sp>
      <p:sp>
        <p:nvSpPr>
          <p:cNvPr id="37" name="Téglalap 36"/>
          <p:cNvSpPr/>
          <p:nvPr/>
        </p:nvSpPr>
        <p:spPr>
          <a:xfrm>
            <a:off x="6363853" y="2909454"/>
            <a:ext cx="1616362" cy="6430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6532181" y="2909454"/>
            <a:ext cx="471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0</a:t>
            </a:r>
            <a:endParaRPr lang="hu-HU" sz="3600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7340362" y="2898047"/>
            <a:ext cx="471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1</a:t>
            </a:r>
            <a:endParaRPr lang="hu-HU" sz="3600" dirty="0"/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7444509" y="6202500"/>
            <a:ext cx="63731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6336155" y="6202500"/>
            <a:ext cx="643362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6460833" y="5968598"/>
            <a:ext cx="15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2</a:t>
            </a:r>
            <a:endParaRPr lang="hu-HU" sz="2800" dirty="0"/>
          </a:p>
        </p:txBody>
      </p:sp>
      <p:cxnSp>
        <p:nvCxnSpPr>
          <p:cNvPr id="46" name="Egyenes összekötő nyíllal 45"/>
          <p:cNvCxnSpPr/>
          <p:nvPr/>
        </p:nvCxnSpPr>
        <p:spPr>
          <a:xfrm>
            <a:off x="8243176" y="5052563"/>
            <a:ext cx="0" cy="9560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flipH="1" flipV="1">
            <a:off x="8243176" y="3599001"/>
            <a:ext cx="2304" cy="102841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50"/>
          <p:cNvSpPr txBox="1"/>
          <p:nvPr/>
        </p:nvSpPr>
        <p:spPr>
          <a:xfrm>
            <a:off x="7963625" y="4587617"/>
            <a:ext cx="56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3</a:t>
            </a:r>
            <a:endParaRPr lang="hu-HU" sz="28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200535" y="3713499"/>
            <a:ext cx="20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ahány vessző, annyi+1 dimenziós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3" name="Egyenes összekötő nyíllal 52"/>
          <p:cNvCxnSpPr>
            <a:endCxn id="52" idx="0"/>
          </p:cNvCxnSpPr>
          <p:nvPr/>
        </p:nvCxnSpPr>
        <p:spPr>
          <a:xfrm flipH="1">
            <a:off x="1208631" y="2253673"/>
            <a:ext cx="151070" cy="145982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>
            <a:off x="3136602" y="2576838"/>
            <a:ext cx="151265" cy="153637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/>
          <p:cNvSpPr txBox="1"/>
          <p:nvPr/>
        </p:nvSpPr>
        <p:spPr>
          <a:xfrm>
            <a:off x="2458258" y="4156715"/>
            <a:ext cx="201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dimenziók méretei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2D tömb bejárása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Összes elem, egyszerre: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twoDimArray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hu-HU" sz="1800" i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800" i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en-US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i="1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WriteLine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8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800" dirty="0" smtClean="0"/>
          </a:p>
          <a:p>
            <a:r>
              <a:rPr lang="hu-HU" dirty="0" smtClean="0"/>
              <a:t>Dimenziónként: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twoDimArray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GetLength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(0); ++</a:t>
            </a:r>
            <a:r>
              <a:rPr lang="en-US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row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0; </a:t>
            </a:r>
            <a:r>
              <a:rPr lang="en-US" sz="18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col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 </a:t>
            </a:r>
            <a:r>
              <a:rPr lang="en-US" sz="18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twoDimArray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800" i="1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GetLength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++</a:t>
            </a:r>
            <a:r>
              <a:rPr lang="en-US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hu-HU" sz="1800" i="1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18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800" i="1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WriteLine</a:t>
            </a: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8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twoDimArray</a:t>
            </a: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8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row</a:t>
            </a:r>
            <a:r>
              <a:rPr lang="hu-H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8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col</a:t>
            </a:r>
            <a:r>
              <a:rPr lang="hu-H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hu-HU" dirty="0" smtClean="0">
                <a:solidFill>
                  <a:prstClr val="black"/>
                </a:solidFill>
              </a:rPr>
              <a:t>Mi </a:t>
            </a:r>
            <a:r>
              <a:rPr lang="hu-HU" dirty="0" smtClean="0">
                <a:solidFill>
                  <a:prstClr val="black"/>
                </a:solidFill>
              </a:rPr>
              <a:t>történik, ha a két </a:t>
            </a:r>
            <a:r>
              <a:rPr lang="hu-HU" dirty="0" err="1" smtClean="0">
                <a:solidFill>
                  <a:prstClr val="black"/>
                </a:solidFill>
              </a:rPr>
              <a:t>for-t</a:t>
            </a:r>
            <a:r>
              <a:rPr lang="hu-HU" dirty="0" smtClean="0">
                <a:solidFill>
                  <a:prstClr val="black"/>
                </a:solidFill>
              </a:rPr>
              <a:t> megcseréljük?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6465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2D tömb a játékokban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7042" name="Picture 2" descr="http://www.incgamers.com/wp-content/uploads/2013/09/ghel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30" y="1436987"/>
            <a:ext cx="4283632" cy="2409543"/>
          </a:xfrm>
          <a:prstGeom prst="rect">
            <a:avLst/>
          </a:prstGeom>
          <a:noFill/>
        </p:spPr>
      </p:pic>
      <p:pic>
        <p:nvPicPr>
          <p:cNvPr id="87044" name="Picture 4" descr="http://www.todayifoundout.com/wp-content/uploads/2013/08/pac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8726" y="335015"/>
            <a:ext cx="3289097" cy="3224605"/>
          </a:xfrm>
          <a:prstGeom prst="rect">
            <a:avLst/>
          </a:prstGeom>
          <a:noFill/>
        </p:spPr>
      </p:pic>
      <p:pic>
        <p:nvPicPr>
          <p:cNvPr id="87048" name="Picture 8" descr="https://lh5.ggpht.com/fbjDndV03YvdTFhlBwKvDpmZSHTW_rmwRsfSQCdO-wuYCIo36_Y14Hfozi4jXqwd8mQ=w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" y="3902529"/>
            <a:ext cx="2857500" cy="2857500"/>
          </a:xfrm>
          <a:prstGeom prst="rect">
            <a:avLst/>
          </a:prstGeom>
          <a:noFill/>
        </p:spPr>
      </p:pic>
      <p:pic>
        <p:nvPicPr>
          <p:cNvPr id="87050" name="Picture 10" descr="http://web-vassets.ea.com/Assets/Resources/Image/Screenshots/scs-commercial-city.jpg?cb=13388673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7259" y="3935411"/>
            <a:ext cx="5385101" cy="2742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 mint 2D tömb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http://edgetheaters.com/wp-content/uploads/2013/09/pixels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1" y="1751736"/>
            <a:ext cx="5833918" cy="43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 tömb a játékokban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0114" name="Picture 2" descr="http://static1.gamespot.com/uploads/original/123/1239113/2897072-lbpdl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787" y="1829568"/>
            <a:ext cx="7820529" cy="440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rivitives from the same Blue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48" y="3740727"/>
            <a:ext cx="4022886" cy="30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Objektum Orientált Programozás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Programozási paradigma</a:t>
            </a:r>
          </a:p>
          <a:p>
            <a:r>
              <a:rPr lang="hu-HU" sz="2400" dirty="0" smtClean="0"/>
              <a:t>A legtöbb programban logikailag valamilyen nem elemi típusú „</a:t>
            </a:r>
            <a:r>
              <a:rPr lang="hu-HU" sz="2400" b="1" dirty="0" smtClean="0"/>
              <a:t>objektumon</a:t>
            </a:r>
            <a:r>
              <a:rPr lang="hu-HU" sz="2400" dirty="0" smtClean="0"/>
              <a:t>” dolgozunk</a:t>
            </a:r>
          </a:p>
          <a:p>
            <a:pPr lvl="1"/>
            <a:r>
              <a:rPr lang="hu-HU" sz="2000" dirty="0" smtClean="0"/>
              <a:t>Szörny, rakétavető, képernyő, bemeneti fájl …</a:t>
            </a:r>
          </a:p>
          <a:p>
            <a:r>
              <a:rPr lang="hu-HU" sz="2400" dirty="0" smtClean="0"/>
              <a:t>Ezekhez létrehozhatunk saját típus: </a:t>
            </a:r>
            <a:r>
              <a:rPr lang="hu-HU" sz="2400" b="1" dirty="0" smtClean="0"/>
              <a:t>osztály</a:t>
            </a:r>
            <a:endParaRPr lang="hu-HU" sz="2400" dirty="0" smtClean="0"/>
          </a:p>
          <a:p>
            <a:pPr lvl="1"/>
            <a:r>
              <a:rPr lang="hu-HU" sz="2000" dirty="0" smtClean="0"/>
              <a:t>Attribútumok (tulajdonságok)</a:t>
            </a:r>
          </a:p>
          <a:p>
            <a:pPr lvl="1"/>
            <a:r>
              <a:rPr lang="hu-HU" sz="2000" dirty="0" smtClean="0"/>
              <a:t>Objektumokon végezhető műveletek</a:t>
            </a:r>
          </a:p>
        </p:txBody>
      </p:sp>
    </p:spTree>
    <p:extLst>
      <p:ext uri="{BB962C8B-B14F-4D97-AF65-F5344CB8AC3E}">
        <p14:creationId xmlns:p14="http://schemas.microsoft.com/office/powerpoint/2010/main" val="21053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Osztály, mint „összetett típus”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60973"/>
            <a:ext cx="7886700" cy="454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sz="16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láthatóság kifelé (ld. Később)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playerName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score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i="1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DateTime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további adatok, pl. játszott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faj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stb.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Használat: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hu-HU" sz="16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score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5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hiscore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playerName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Lajos"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5429188" y="2778496"/>
            <a:ext cx="278059" cy="100651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810876" y="2653417"/>
            <a:ext cx="1634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attribútum vagy</a:t>
            </a:r>
          </a:p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property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6" name="Picture 4" descr="Cabin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40" y="4557601"/>
            <a:ext cx="1874171" cy="18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788692" y="5847657"/>
            <a:ext cx="14367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hiscore</a:t>
            </a:r>
            <a:endParaRPr lang="hu-HU" sz="2400" dirty="0"/>
          </a:p>
        </p:txBody>
      </p:sp>
      <p:pic>
        <p:nvPicPr>
          <p:cNvPr id="8" name="Picture 2" descr="https://www.manutan.hu/img/W/MHU/tt/ST/tt-042052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0" y="4300018"/>
            <a:ext cx="2440621" cy="24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 rot="20991223">
            <a:off x="5411867" y="5553368"/>
            <a:ext cx="388623" cy="152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5679540" y="5101304"/>
            <a:ext cx="997030" cy="52291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6750459" y="4823301"/>
            <a:ext cx="1095829" cy="2780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playerName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755078" y="5105009"/>
            <a:ext cx="1095829" cy="2780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score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755078" y="5401484"/>
            <a:ext cx="1095829" cy="2678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date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 rot="20991223">
            <a:off x="7899202" y="5079614"/>
            <a:ext cx="694097" cy="168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 rot="20991223">
            <a:off x="7875295" y="4843154"/>
            <a:ext cx="728056" cy="180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Lajos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3331472" y="3956025"/>
            <a:ext cx="278059" cy="164881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407276" y="4141142"/>
            <a:ext cx="228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példányosítás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 rot="20991223">
            <a:off x="7899336" y="5302125"/>
            <a:ext cx="728056" cy="180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…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Osztály, mint típus saját műveletekkel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MyInteger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216F8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MyInteger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hu-HU" sz="24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negate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hu-HU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hu-HU" sz="24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i="1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24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2400" i="1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WriteLine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int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845048" y="4240933"/>
            <a:ext cx="3994151" cy="2233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MyInteger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MyInteger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(5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600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600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negate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1600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Jobb oldali kapcsos zárójel 6"/>
          <p:cNvSpPr/>
          <p:nvPr/>
        </p:nvSpPr>
        <p:spPr>
          <a:xfrm>
            <a:off x="4237697" y="2075939"/>
            <a:ext cx="278059" cy="87046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2280337"/>
            <a:ext cx="213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konstruktor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9" name="Jobb oldali kapcsos zárójel 8"/>
          <p:cNvSpPr/>
          <p:nvPr/>
        </p:nvSpPr>
        <p:spPr>
          <a:xfrm>
            <a:off x="4177661" y="3225866"/>
            <a:ext cx="278059" cy="1807952"/>
          </a:xfrm>
          <a:prstGeom prst="rightBrace">
            <a:avLst>
              <a:gd name="adj1" fmla="val 8333"/>
              <a:gd name="adj2" fmla="val 2701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718465" y="3453834"/>
            <a:ext cx="384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metódusok / tagfüggvények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Házi feladat: Legyen Ön is milliomos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Tipp: kérdés osztály</a:t>
            </a:r>
          </a:p>
          <a:p>
            <a:pPr lvl="1"/>
            <a:r>
              <a:rPr lang="hu-HU" dirty="0" smtClean="0"/>
              <a:t>Kérdés szövege</a:t>
            </a:r>
          </a:p>
          <a:p>
            <a:pPr lvl="1"/>
            <a:r>
              <a:rPr lang="hu-HU" dirty="0" smtClean="0"/>
              <a:t>Lehetséges válaszok (4 elemű tömb)</a:t>
            </a:r>
          </a:p>
          <a:p>
            <a:pPr lvl="1"/>
            <a:r>
              <a:rPr lang="hu-HU" dirty="0" smtClean="0"/>
              <a:t>Helyes válasz sorszáma</a:t>
            </a:r>
          </a:p>
          <a:p>
            <a:r>
              <a:rPr lang="hu-HU" dirty="0" smtClean="0"/>
              <a:t>A játék menete:</a:t>
            </a:r>
          </a:p>
          <a:p>
            <a:pPr lvl="1"/>
            <a:r>
              <a:rPr lang="hu-HU" dirty="0" smtClean="0"/>
              <a:t>Amíg a játékos ki nem lép, kiírunk 1-1 kérdést és a lehetséges válaszokat</a:t>
            </a:r>
          </a:p>
          <a:p>
            <a:pPr lvl="1"/>
            <a:r>
              <a:rPr lang="hu-HU" dirty="0" smtClean="0"/>
              <a:t>Bekérjük a játékos tippjét</a:t>
            </a:r>
          </a:p>
          <a:p>
            <a:pPr lvl="1"/>
            <a:r>
              <a:rPr lang="hu-HU" dirty="0" smtClean="0"/>
              <a:t>Ha jó a válasz, ugrunk a következő nyereményszintre</a:t>
            </a:r>
          </a:p>
          <a:p>
            <a:pPr lvl="1"/>
            <a:r>
              <a:rPr lang="hu-HU" dirty="0" smtClean="0"/>
              <a:t>Különben game over</a:t>
            </a:r>
            <a:endParaRPr lang="hu-HU" dirty="0"/>
          </a:p>
        </p:txBody>
      </p:sp>
      <p:pic>
        <p:nvPicPr>
          <p:cNvPr id="8194" name="Picture 2" descr="http://i.ytimg.com/vi/1Y6shSvvjW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4" y="1487055"/>
            <a:ext cx="2980460" cy="22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2627751" y="1922231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Játékobjektum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768442" y="2770909"/>
            <a:ext cx="443345" cy="116378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>
            <a:off x="3214260" y="3979804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Játékos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420259" y="3934690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Fal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1699496" y="2793466"/>
            <a:ext cx="2032001" cy="114122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6894377" y="5514109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Sárkány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6289969" y="4783368"/>
            <a:ext cx="632694" cy="73074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zis 19"/>
          <p:cNvSpPr/>
          <p:nvPr/>
        </p:nvSpPr>
        <p:spPr>
          <a:xfrm>
            <a:off x="4493498" y="5514109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Troll</a:t>
            </a:r>
            <a:endParaRPr lang="hu-HU" dirty="0"/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3805387" y="2770908"/>
            <a:ext cx="3205019" cy="116378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6964225" y="4723866"/>
            <a:ext cx="826655" cy="79024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/>
          <p:cNvSpPr/>
          <p:nvPr/>
        </p:nvSpPr>
        <p:spPr>
          <a:xfrm>
            <a:off x="6059060" y="4132204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Szörny</a:t>
            </a:r>
            <a:endParaRPr lang="hu-HU" dirty="0"/>
          </a:p>
        </p:txBody>
      </p:sp>
      <p:sp>
        <p:nvSpPr>
          <p:cNvPr id="26" name="Jobbra nyíl 25"/>
          <p:cNvSpPr/>
          <p:nvPr/>
        </p:nvSpPr>
        <p:spPr>
          <a:xfrm rot="5400000">
            <a:off x="-1616360" y="4073239"/>
            <a:ext cx="3768437" cy="443339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157664" y="5985188"/>
            <a:ext cx="243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Specializáció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737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Aprogramok</a:t>
            </a:r>
            <a:r>
              <a:rPr lang="hu-HU" dirty="0" smtClean="0"/>
              <a:t>: </a:t>
            </a:r>
            <a:r>
              <a:rPr lang="hu-HU" dirty="0" err="1" smtClean="0"/>
              <a:t>revisited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8963" y="1713331"/>
            <a:ext cx="5050255" cy="484789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Program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{</a:t>
            </a: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subprogram_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fut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>
              <a:spcBef>
                <a:spcPts val="200"/>
              </a:spcBef>
              <a:buNone/>
            </a:pP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[]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"Main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eleje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</a:pP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subprogram_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>
              <a:spcBef>
                <a:spcPts val="200"/>
              </a:spcBef>
            </a:pP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Main v</a:t>
            </a:r>
            <a:r>
              <a:rPr lang="en-US" sz="16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ege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>
              <a:spcBef>
                <a:spcPts val="200"/>
              </a:spcBef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600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5473367" y="3277433"/>
            <a:ext cx="3558338" cy="82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static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void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subprogram_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()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{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Console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.WriteLine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fut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}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30764" y="3089743"/>
            <a:ext cx="1024268" cy="638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-88232" y="2504390"/>
            <a:ext cx="151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(Fő)program 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belépési pontja</a:t>
            </a:r>
            <a:endParaRPr lang="hu-HU" sz="1600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1185138" y="3468711"/>
            <a:ext cx="543794" cy="1044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3112168" y="3441032"/>
            <a:ext cx="2494548" cy="36094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16200000" flipH="1">
            <a:off x="5592706" y="3739843"/>
            <a:ext cx="471604" cy="559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0800000" flipV="1">
            <a:off x="1499937" y="3947996"/>
            <a:ext cx="4028996" cy="3044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5400000">
            <a:off x="1133002" y="4322954"/>
            <a:ext cx="656088" cy="242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65746" y="3130033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1.</a:t>
            </a:r>
            <a:endParaRPr lang="hu-HU" sz="16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41683" y="3643381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2.</a:t>
            </a:r>
            <a:endParaRPr lang="hu-HU" sz="16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077323" y="3490981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3.</a:t>
            </a:r>
            <a:endParaRPr lang="hu-HU" sz="16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1680" y="4116623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4.</a:t>
            </a:r>
            <a:endParaRPr lang="hu-HU" sz="16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2190" y="3065864"/>
            <a:ext cx="97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(0.)</a:t>
            </a:r>
            <a:endParaRPr lang="hu-H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2627751" y="1922231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Játékobjektum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768442" y="2770909"/>
            <a:ext cx="443345" cy="116378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>
            <a:off x="3214260" y="3979804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Játékos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420259" y="3934690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Fal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1699496" y="2793466"/>
            <a:ext cx="2032001" cy="114122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6894377" y="5514109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Sárkány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6289969" y="4783368"/>
            <a:ext cx="632694" cy="73074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zis 19"/>
          <p:cNvSpPr/>
          <p:nvPr/>
        </p:nvSpPr>
        <p:spPr>
          <a:xfrm>
            <a:off x="4493498" y="5514109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Troll</a:t>
            </a:r>
            <a:endParaRPr lang="hu-HU" dirty="0"/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3805387" y="2770908"/>
            <a:ext cx="3205019" cy="116378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6964225" y="4723866"/>
            <a:ext cx="826655" cy="79024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/>
          <p:cNvSpPr/>
          <p:nvPr/>
        </p:nvSpPr>
        <p:spPr>
          <a:xfrm>
            <a:off x="6059060" y="4132204"/>
            <a:ext cx="2207492" cy="80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Szörny</a:t>
            </a:r>
            <a:endParaRPr lang="hu-HU" dirty="0"/>
          </a:p>
        </p:txBody>
      </p:sp>
      <p:sp>
        <p:nvSpPr>
          <p:cNvPr id="26" name="Jobbra nyíl 25"/>
          <p:cNvSpPr/>
          <p:nvPr/>
        </p:nvSpPr>
        <p:spPr>
          <a:xfrm rot="5400000">
            <a:off x="-1616360" y="4073239"/>
            <a:ext cx="3768437" cy="443339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157664" y="5985188"/>
            <a:ext cx="243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Specializáció</a:t>
            </a:r>
            <a:endParaRPr lang="hu-HU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45837" y="2550367"/>
            <a:ext cx="14876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n</a:t>
            </a:r>
            <a:r>
              <a:rPr lang="hu-HU" dirty="0" smtClean="0">
                <a:solidFill>
                  <a:srgbClr val="FF0000"/>
                </a:solidFill>
              </a:rPr>
              <a:t>év, pozíció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308648" y="4625463"/>
            <a:ext cx="20761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+v</a:t>
            </a:r>
            <a:r>
              <a:rPr lang="hu-HU" dirty="0" smtClean="0">
                <a:solidFill>
                  <a:srgbClr val="FF0000"/>
                </a:solidFill>
              </a:rPr>
              <a:t>ezérlés, pontszám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89342" y="4619998"/>
            <a:ext cx="10014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+irány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892367" y="4783368"/>
            <a:ext cx="5408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+AI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241247" y="6142116"/>
            <a:ext cx="15137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+repülés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806957" y="6114293"/>
            <a:ext cx="15137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+kő hajítás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34979" y="4989330"/>
            <a:ext cx="19780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ás fajta kirajzolás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357702" y="4973934"/>
            <a:ext cx="19780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ás fajta kirajzolás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628265" y="6446005"/>
            <a:ext cx="19780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ás fajta kirajzolás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086141" y="6488336"/>
            <a:ext cx="19780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srgbClr val="FF0000"/>
                </a:solidFill>
              </a:rPr>
              <a:t>ás fajta kirajzolás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48005" y="2896071"/>
            <a:ext cx="125614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kirajzolás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Vec2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Vec2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position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Monster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örököltük a metódusokat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örököltük a koordinátát, </a:t>
            </a:r>
            <a:r>
              <a:rPr lang="hu-H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ID-t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stb.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4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Absztrakt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Vec2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Vec2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position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Monster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örököltük a metódusokat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örököltük a koordinátát, </a:t>
            </a:r>
            <a:r>
              <a:rPr lang="hu-H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ID-t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stb.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4265406" y="2574703"/>
            <a:ext cx="278059" cy="55642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08944" y="2521788"/>
            <a:ext cx="341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Hogyan mozog egy „általános” játékobjektum???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Absztrakt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37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Vec2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</a:t>
            </a: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</a:t>
            </a: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</a:t>
            </a: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27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Vec2</a:t>
            </a:r>
            <a:r>
              <a:rPr lang="hu-HU" sz="2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7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position</a:t>
            </a:r>
            <a:r>
              <a:rPr lang="hu-HU" sz="2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Monster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GameObject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felülírjuk az örökölt metódusok viselkedését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örököltük a koordinátát, </a:t>
            </a:r>
            <a:r>
              <a:rPr lang="hu-H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ID-t</a:t>
            </a:r>
            <a:r>
              <a:rPr lang="hu-H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stb.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4265406" y="2574703"/>
            <a:ext cx="278059" cy="55642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08944" y="2521788"/>
            <a:ext cx="341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Nem írunk hozzá törzset, majd a speciális esetek implementálják külön-külön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81887" y="2336806"/>
            <a:ext cx="851714" cy="2378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595314" y="2618402"/>
            <a:ext cx="815377" cy="5127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92367" y="4932111"/>
            <a:ext cx="4455488" cy="9883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5479987" y="5202449"/>
            <a:ext cx="278059" cy="55642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721926" y="4983281"/>
            <a:ext cx="341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A konkrét, nem absztrakt leszármazottak már definiálják a viselkedést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Láthatóság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6906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publicDataMember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privateDataMember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protectedDataMember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39645" y="3112068"/>
            <a:ext cx="45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Csak az osztály saját metódusaiból hívható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67203" y="2445763"/>
            <a:ext cx="385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Bárhonnan állítható/lekérdezhető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22260" y="2115392"/>
            <a:ext cx="341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Bárhonnan hívható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10880" y="3543253"/>
            <a:ext cx="456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Csak az osztály saját metódusaiból állítható/lekérdezhető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37517" y="4594576"/>
            <a:ext cx="396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Csak az osztály és a leszármazottak saját metódusaiból hívható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688320" y="5237218"/>
            <a:ext cx="441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Csak az osztály és a leszármazottak saját metódusaiból állítható/lekérdezhető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Osztályhierarchia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3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8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Osztályhierarchia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894717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6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Osztályhierarchia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581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4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Aprogramok</a:t>
            </a:r>
            <a:r>
              <a:rPr lang="hu-HU" dirty="0" smtClean="0"/>
              <a:t>: </a:t>
            </a:r>
            <a:r>
              <a:rPr lang="hu-HU" dirty="0" err="1" smtClean="0"/>
              <a:t>revisited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199" y="1713331"/>
            <a:ext cx="5050255" cy="484789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Program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{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subprogram_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B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fut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>
              <a:spcBef>
                <a:spcPts val="200"/>
              </a:spcBef>
              <a:buNone/>
            </a:pPr>
            <a:endParaRPr lang="hu-HU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subprogram_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elindult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subprogram_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hu-HU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hu-HU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"A eleje"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>
              <a:spcBef>
                <a:spcPts val="200"/>
              </a:spcBef>
              <a:buNone/>
            </a:pPr>
            <a:endParaRPr lang="hu-HU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[]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"Main</a:t>
            </a:r>
            <a:r>
              <a:rPr lang="hu-HU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eleje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hu-HU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</a:pP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subprogram_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>
              <a:spcBef>
                <a:spcPts val="200"/>
              </a:spcBef>
            </a:pP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Main v</a:t>
            </a:r>
            <a:r>
              <a:rPr lang="en-US" sz="14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ege</a:t>
            </a:r>
            <a:r>
              <a:rPr lang="en-US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>
              <a:spcBef>
                <a:spcPts val="200"/>
              </a:spcBef>
              <a:buNone/>
            </a:pP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>
              <a:spcBef>
                <a:spcPts val="2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810250" y="5523327"/>
            <a:ext cx="3333750" cy="82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static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void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subprogram_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()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{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Console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.WriteLine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fut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}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438651" y="3494004"/>
            <a:ext cx="4087727" cy="164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static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void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subprogram_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()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{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Console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.WriteLine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elindult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);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subprogram_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();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  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Console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.WriteLine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(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515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"A eleje"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);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/>
                <a:ea typeface="+mn-ea"/>
                <a:cs typeface="+mn-cs"/>
              </a:rPr>
              <a:t>}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/>
              <a:ea typeface="+mn-ea"/>
              <a:cs typeface="+mn-cs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>
            <a:off x="495327" y="4591658"/>
            <a:ext cx="543794" cy="1044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2165683" y="3641558"/>
            <a:ext cx="2326106" cy="126732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16200000" flipH="1">
            <a:off x="4519863" y="3958388"/>
            <a:ext cx="417098" cy="802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0800000" flipV="1">
            <a:off x="786065" y="4957010"/>
            <a:ext cx="3729788" cy="12031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443191" y="5445901"/>
            <a:ext cx="656088" cy="242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16200000" flipH="1">
            <a:off x="5097378" y="4792578"/>
            <a:ext cx="1259306" cy="35292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4473282" y="4670717"/>
            <a:ext cx="577516" cy="1111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4507831" y="4708360"/>
            <a:ext cx="1676403" cy="10668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rot="16200000" flipH="1">
            <a:off x="5899484" y="5963651"/>
            <a:ext cx="417098" cy="802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40104" y="4277043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1.</a:t>
            </a:r>
            <a:endParaRPr lang="hu-HU" sz="1600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24063" y="4742265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2.</a:t>
            </a:r>
            <a:endParaRPr lang="hu-HU" sz="16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962396" y="3667444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3.</a:t>
            </a:r>
            <a:endParaRPr lang="hu-HU" sz="16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938331" y="4116623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4.</a:t>
            </a:r>
            <a:endParaRPr lang="hu-HU" sz="1600" b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342016" y="5696771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5.</a:t>
            </a:r>
            <a:endParaRPr lang="hu-HU" sz="16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946352" y="4557782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6.</a:t>
            </a:r>
            <a:endParaRPr lang="hu-HU" sz="1600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021" y="5167382"/>
            <a:ext cx="11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7.</a:t>
            </a:r>
            <a:endParaRPr lang="hu-HU" sz="1600" b="1" dirty="0"/>
          </a:p>
        </p:txBody>
      </p:sp>
      <p:cxnSp>
        <p:nvCxnSpPr>
          <p:cNvPr id="39" name="Egyenes összekötő nyíllal 38"/>
          <p:cNvCxnSpPr/>
          <p:nvPr/>
        </p:nvCxnSpPr>
        <p:spPr>
          <a:xfrm flipV="1">
            <a:off x="8021" y="4243137"/>
            <a:ext cx="457200" cy="965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-272715" y="4244959"/>
            <a:ext cx="97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(0.)</a:t>
            </a:r>
            <a:endParaRPr lang="hu-H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Alprogram </a:t>
            </a:r>
            <a:r>
              <a:rPr lang="hu-HU" dirty="0" err="1" smtClean="0"/>
              <a:t>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264192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Hibakereső (</a:t>
            </a:r>
            <a:r>
              <a:rPr lang="hu-HU" sz="2000" dirty="0" err="1" smtClean="0"/>
              <a:t>Debug</a:t>
            </a:r>
            <a:r>
              <a:rPr lang="hu-HU" sz="2000" dirty="0" smtClean="0"/>
              <a:t>) módban léptessünk végig egy alprogramokat tartalmazó programon és figyeljük meg a vezérlés menetét alprogram hívásakor!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60" y="3601953"/>
            <a:ext cx="38195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600" y="970546"/>
            <a:ext cx="3091336" cy="32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6084" y="4392028"/>
            <a:ext cx="3657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Egyenes összekötő nyíllal 8"/>
          <p:cNvCxnSpPr/>
          <p:nvPr/>
        </p:nvCxnSpPr>
        <p:spPr>
          <a:xfrm rot="5400000" flipH="1" flipV="1">
            <a:off x="2390276" y="2101518"/>
            <a:ext cx="4507831" cy="317633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5400000">
            <a:off x="2566737" y="2382253"/>
            <a:ext cx="4267199" cy="317633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Alprogram </a:t>
            </a:r>
            <a:r>
              <a:rPr lang="hu-HU" dirty="0" err="1" smtClean="0"/>
              <a:t>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264192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Hibakereső (</a:t>
            </a:r>
            <a:r>
              <a:rPr lang="hu-HU" sz="2000" dirty="0" err="1" smtClean="0"/>
              <a:t>Debug</a:t>
            </a:r>
            <a:r>
              <a:rPr lang="hu-HU" sz="2000" dirty="0" smtClean="0"/>
              <a:t>) módban léptessünk végig egy alprogramokat tartalmazó programon és figyeljük meg a vezérlés menetét alprogram hívásakor!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546" y="1283870"/>
            <a:ext cx="4148138" cy="21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3560" y="2983581"/>
            <a:ext cx="2043113" cy="37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4406316"/>
            <a:ext cx="3905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Egyenes összekötő nyíllal 10"/>
          <p:cNvCxnSpPr/>
          <p:nvPr/>
        </p:nvCxnSpPr>
        <p:spPr>
          <a:xfrm rot="5400000" flipH="1" flipV="1">
            <a:off x="2570746" y="3372853"/>
            <a:ext cx="3930317" cy="241433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2931695" y="3846097"/>
            <a:ext cx="3288630" cy="235016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6200000" flipV="1">
            <a:off x="5522495" y="2073443"/>
            <a:ext cx="1179095" cy="6096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5454316" y="2502569"/>
            <a:ext cx="826168" cy="20052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 (1D</a:t>
            </a:r>
            <a:r>
              <a:rPr lang="hu-HU" dirty="0" smtClean="0"/>
              <a:t>): </a:t>
            </a:r>
            <a:r>
              <a:rPr lang="hu-HU" dirty="0" err="1" smtClean="0"/>
              <a:t>revisited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Azonos típusú elemek számozott listája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754909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42836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30763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918690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9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306617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694544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082471" y="3999343"/>
            <a:ext cx="387927" cy="3879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8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4470398" y="3999343"/>
            <a:ext cx="387927" cy="3879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754909" y="3546761"/>
            <a:ext cx="3103416" cy="3694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819563" y="3546761"/>
            <a:ext cx="323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207490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595417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983344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371271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759198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146547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535052" y="3546761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827568" y="3546761"/>
            <a:ext cx="27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Indexek (elemek sorszáma)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4895269" y="3731427"/>
            <a:ext cx="886116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4909125" y="4179388"/>
            <a:ext cx="886116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813715" y="4013196"/>
            <a:ext cx="27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Tömb elemei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4009153" y="4641209"/>
            <a:ext cx="886116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H="1" flipV="1">
            <a:off x="1745673" y="4636651"/>
            <a:ext cx="979053" cy="455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604652" y="4386386"/>
            <a:ext cx="151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Tömb hossza</a:t>
            </a:r>
          </a:p>
          <a:p>
            <a:pPr algn="ctr"/>
            <a:r>
              <a:rPr lang="hu-HU" dirty="0" smtClean="0"/>
              <a:t> (mérete) 8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41638" y="2817212"/>
            <a:ext cx="23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Első index (nullától!!!)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4" name="Egyenes összekötő nyíllal 33"/>
          <p:cNvCxnSpPr/>
          <p:nvPr/>
        </p:nvCxnSpPr>
        <p:spPr>
          <a:xfrm flipH="1" flipV="1">
            <a:off x="1459346" y="3186544"/>
            <a:ext cx="406686" cy="41893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 flipV="1">
            <a:off x="4040908" y="3173124"/>
            <a:ext cx="167695" cy="850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3297381" y="2794874"/>
            <a:ext cx="26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Tömb (6-os indexű) eleme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 (</a:t>
            </a:r>
            <a:r>
              <a:rPr lang="hu-HU" smtClean="0"/>
              <a:t>1D</a:t>
            </a:r>
            <a:r>
              <a:rPr lang="hu-HU" smtClean="0"/>
              <a:t>) a programban</a:t>
            </a:r>
            <a:endParaRPr lang="hu-HU" dirty="0"/>
          </a:p>
        </p:txBody>
      </p:sp>
      <p:pic>
        <p:nvPicPr>
          <p:cNvPr id="21" name="Picture 4" descr="Cabin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7" y="38734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zövegdoboz 22"/>
          <p:cNvSpPr txBox="1"/>
          <p:nvPr/>
        </p:nvSpPr>
        <p:spPr>
          <a:xfrm>
            <a:off x="1124225" y="5551934"/>
            <a:ext cx="12864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numbers</a:t>
            </a:r>
            <a:endParaRPr lang="hu-HU" sz="2400" dirty="0"/>
          </a:p>
        </p:txBody>
      </p:sp>
      <p:pic>
        <p:nvPicPr>
          <p:cNvPr id="7170" name="Picture 2" descr="https://www.manutan.hu/img/W/MHU/tt/ST/tt-042052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7" y="3292293"/>
            <a:ext cx="3175383" cy="31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églalap 23"/>
          <p:cNvSpPr/>
          <p:nvPr/>
        </p:nvSpPr>
        <p:spPr>
          <a:xfrm rot="20991223">
            <a:off x="1891559" y="5164426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???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5" name="Tartalom helye 2"/>
          <p:cNvSpPr txBox="1">
            <a:spLocks/>
          </p:cNvSpPr>
          <p:nvPr/>
        </p:nvSpPr>
        <p:spPr>
          <a:xfrm>
            <a:off x="684069" y="1734510"/>
            <a:ext cx="4503498" cy="41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en-US" sz="20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  <a:endParaRPr lang="hu-HU" sz="2000" dirty="0"/>
          </a:p>
        </p:txBody>
      </p:sp>
      <p:sp>
        <p:nvSpPr>
          <p:cNvPr id="27" name="Téglalap 26"/>
          <p:cNvSpPr/>
          <p:nvPr/>
        </p:nvSpPr>
        <p:spPr>
          <a:xfrm rot="20991223">
            <a:off x="1886942" y="5169047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235200" y="4153902"/>
            <a:ext cx="4692458" cy="1107319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 rot="5400000">
            <a:off x="7199095" y="4567324"/>
            <a:ext cx="1864953" cy="393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7895811" y="3831721"/>
            <a:ext cx="471524" cy="3103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895811" y="4114235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891193" y="4430613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7891193" y="4759308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7888053" y="5064921"/>
            <a:ext cx="47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4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885951" y="5330351"/>
            <a:ext cx="47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97345" y="2182250"/>
            <a:ext cx="7005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en-US" sz="20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2, 1, 5, 4,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hu-HU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7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sz="2000" dirty="0"/>
          </a:p>
        </p:txBody>
      </p:sp>
      <p:sp>
        <p:nvSpPr>
          <p:cNvPr id="42" name="Téglalap 41"/>
          <p:cNvSpPr/>
          <p:nvPr/>
        </p:nvSpPr>
        <p:spPr>
          <a:xfrm rot="21094825">
            <a:off x="7102671" y="4024322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 rot="21094825">
            <a:off x="7102671" y="4352211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églalap 44"/>
          <p:cNvSpPr/>
          <p:nvPr/>
        </p:nvSpPr>
        <p:spPr>
          <a:xfrm rot="21094825">
            <a:off x="7102671" y="4649252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Téglalap 45"/>
          <p:cNvSpPr/>
          <p:nvPr/>
        </p:nvSpPr>
        <p:spPr>
          <a:xfrm rot="21094825">
            <a:off x="7102671" y="4947300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4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 rot="21094825">
            <a:off x="7102671" y="5262576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 rot="21094825">
            <a:off x="7102671" y="5557757"/>
            <a:ext cx="505620" cy="198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7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4" name="Tartalom helye 2"/>
          <p:cNvSpPr txBox="1">
            <a:spLocks/>
          </p:cNvSpPr>
          <p:nvPr/>
        </p:nvSpPr>
        <p:spPr>
          <a:xfrm>
            <a:off x="684069" y="2686514"/>
            <a:ext cx="7886700" cy="122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[3] = 9;</a:t>
            </a:r>
            <a:endParaRPr lang="hu-HU" sz="20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35" name="Tartalom helye 2"/>
          <p:cNvSpPr txBox="1">
            <a:spLocks/>
          </p:cNvSpPr>
          <p:nvPr/>
        </p:nvSpPr>
        <p:spPr>
          <a:xfrm>
            <a:off x="698310" y="3118686"/>
            <a:ext cx="7886700" cy="122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numbers</a:t>
            </a:r>
            <a:r>
              <a:rPr lang="hu-HU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[6] = 0;</a:t>
            </a:r>
          </a:p>
        </p:txBody>
      </p:sp>
      <p:sp>
        <p:nvSpPr>
          <p:cNvPr id="36" name="Tartalom helye 2"/>
          <p:cNvSpPr txBox="1">
            <a:spLocks/>
          </p:cNvSpPr>
          <p:nvPr/>
        </p:nvSpPr>
        <p:spPr>
          <a:xfrm>
            <a:off x="2935818" y="3117347"/>
            <a:ext cx="3718338" cy="39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futási idejű hiba!</a:t>
            </a:r>
            <a:endParaRPr lang="hu-HU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Tömbök bejárása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6012"/>
          </a:xfrm>
        </p:spPr>
        <p:txBody>
          <a:bodyPr>
            <a:normAutofit fontScale="85000" lnSpcReduction="10000"/>
          </a:bodyPr>
          <a:lstStyle/>
          <a:p>
            <a:r>
              <a:rPr lang="hu-HU" sz="2400" dirty="0" smtClean="0"/>
              <a:t>Nagyon gyakran előjövő feladatok: </a:t>
            </a:r>
          </a:p>
          <a:p>
            <a:pPr lvl="1"/>
            <a:r>
              <a:rPr lang="hu-HU" sz="2000" dirty="0" smtClean="0"/>
              <a:t>A tömb minden elemére végezzünk el valami műveletet</a:t>
            </a:r>
          </a:p>
          <a:p>
            <a:pPr lvl="1"/>
            <a:r>
              <a:rPr lang="hu-HU" sz="2000" dirty="0" smtClean="0"/>
              <a:t>Keressünk a tömbben</a:t>
            </a:r>
            <a:endParaRPr lang="hu-HU" sz="2000" dirty="0"/>
          </a:p>
          <a:p>
            <a:r>
              <a:rPr lang="hu-HU" sz="2400" dirty="0" smtClean="0"/>
              <a:t>Tömb bejárás</a:t>
            </a:r>
          </a:p>
          <a:p>
            <a:pPr marL="0" indent="0">
              <a:buNone/>
            </a:pPr>
            <a:r>
              <a:rPr lang="hu-HU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2400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hu-HU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alma</a:t>
            </a:r>
            <a:r>
              <a:rPr lang="hu-HU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dio</a:t>
            </a:r>
            <a:r>
              <a:rPr lang="hu-HU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mogyoro</a:t>
            </a:r>
            <a:r>
              <a:rPr lang="hu-HU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hu-HU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hu-H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4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hu-HU" sz="24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hu-HU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2400" i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Length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hu-HU" sz="2400" i="1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24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2400" i="1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WriteLine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240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24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]);</a:t>
            </a:r>
            <a:endParaRPr lang="hu-HU" sz="2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2000" dirty="0"/>
          </a:p>
          <a:p>
            <a:r>
              <a:rPr lang="hu-HU" sz="2400" b="1" dirty="0" err="1" smtClean="0">
                <a:highlight>
                  <a:srgbClr val="FFFFFF"/>
                </a:highlight>
              </a:rPr>
              <a:t>foreach</a:t>
            </a:r>
            <a:r>
              <a:rPr lang="hu-HU" sz="2400" dirty="0" smtClean="0">
                <a:highlight>
                  <a:srgbClr val="FFFFFF"/>
                </a:highlight>
              </a:rPr>
              <a:t>: Speciális </a:t>
            </a:r>
            <a:r>
              <a:rPr lang="hu-HU" sz="2400" b="1" dirty="0" err="1" smtClean="0">
                <a:highlight>
                  <a:srgbClr val="FFFFFF"/>
                </a:highlight>
              </a:rPr>
              <a:t>for</a:t>
            </a:r>
            <a:r>
              <a:rPr lang="hu-HU" sz="2400" dirty="0" smtClean="0">
                <a:highlight>
                  <a:srgbClr val="FFFFFF"/>
                </a:highlight>
              </a:rPr>
              <a:t> ciklus adatszerkezetek bejárására</a:t>
            </a:r>
            <a:endParaRPr lang="hu-HU" sz="2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pontosan ugyanazt csinálja, mint az előző ciklus</a:t>
            </a:r>
            <a:endParaRPr lang="hu-HU" sz="24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hu-H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i="1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2400" i="1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hu-HU" sz="2400" i="1" dirty="0" err="1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WriteLine</a:t>
            </a: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240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hu-H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751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 (2D)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9874" name="Picture 2" descr="http://www.familymathnight.com/blog/wp-content/uploads/2012/02/egg-ar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453" y="2158391"/>
            <a:ext cx="5366992" cy="402442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373745" y="1853331"/>
            <a:ext cx="4729018" cy="393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523463" y="1853331"/>
            <a:ext cx="471524" cy="3103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7072" y="1853331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33808" y="1853331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67489" y="1853331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664227" y="1853331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460966" y="1853331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 rot="5400000">
            <a:off x="185365" y="3973823"/>
            <a:ext cx="3388789" cy="393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653234" y="2633803"/>
            <a:ext cx="471524" cy="3103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643998" y="3418066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643998" y="4273368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646335" y="5128670"/>
            <a:ext cx="471524" cy="31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688949" y="3485903"/>
            <a:ext cx="807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A[1,3]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940664" y="4332520"/>
            <a:ext cx="807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A[2,1]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274661" y="2681824"/>
            <a:ext cx="807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A[0,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]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371972" y="5208185"/>
            <a:ext cx="807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A[3,5]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</TotalTime>
  <Words>1301</Words>
  <Application>Microsoft Office PowerPoint</Application>
  <PresentationFormat>Diavetítés a képernyőre (4:3 oldalarány)</PresentationFormat>
  <Paragraphs>373</Paragraphs>
  <Slides>27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Office-téma</vt:lpstr>
      <vt:lpstr>Programozási alapok 3.</vt:lpstr>
      <vt:lpstr>Aprogramok: revisited</vt:lpstr>
      <vt:lpstr>Aprogramok: revisited</vt:lpstr>
      <vt:lpstr>Alprogram demo</vt:lpstr>
      <vt:lpstr>Alprogram demo</vt:lpstr>
      <vt:lpstr>Tömb (1D): revisited</vt:lpstr>
      <vt:lpstr>Tömb (1D) a programban</vt:lpstr>
      <vt:lpstr>Tömbök bejárása</vt:lpstr>
      <vt:lpstr>Tömb (2D)</vt:lpstr>
      <vt:lpstr>Tömb (2D) a programban</vt:lpstr>
      <vt:lpstr>2D tömb bejárása</vt:lpstr>
      <vt:lpstr>2D tömb a játékokban</vt:lpstr>
      <vt:lpstr>Kép mint 2D tömb</vt:lpstr>
      <vt:lpstr>3D tömb a játékokban</vt:lpstr>
      <vt:lpstr>Objektum Orientált Programozás</vt:lpstr>
      <vt:lpstr>Osztály, mint „összetett típus”</vt:lpstr>
      <vt:lpstr>Osztály, mint típus saját műveletekkel</vt:lpstr>
      <vt:lpstr>Házi feladat: Legyen Ön is milliomos</vt:lpstr>
      <vt:lpstr>Öröklődés</vt:lpstr>
      <vt:lpstr>Öröklődés</vt:lpstr>
      <vt:lpstr>Öröklődés példa</vt:lpstr>
      <vt:lpstr>Absztrakt osztály</vt:lpstr>
      <vt:lpstr>Absztrakt osztály</vt:lpstr>
      <vt:lpstr>Láthatóság</vt:lpstr>
      <vt:lpstr>Osztályhierarchia példa</vt:lpstr>
      <vt:lpstr>Osztályhierarchia példa</vt:lpstr>
      <vt:lpstr>Osztályhierarchia példa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Programozási alapok 1.</dc:title>
  <dc:creator>Milan</dc:creator>
  <cp:lastModifiedBy>Milan</cp:lastModifiedBy>
  <cp:revision>304</cp:revision>
  <dcterms:created xsi:type="dcterms:W3CDTF">2015-09-29T08:37:07Z</dcterms:created>
  <dcterms:modified xsi:type="dcterms:W3CDTF">2015-10-26T14:12:25Z</dcterms:modified>
</cp:coreProperties>
</file>