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303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90" r:id="rId33"/>
    <p:sldId id="320" r:id="rId34"/>
    <p:sldId id="321" r:id="rId35"/>
    <p:sldId id="289" r:id="rId36"/>
    <p:sldId id="291" r:id="rId37"/>
    <p:sldId id="292" r:id="rId38"/>
    <p:sldId id="293" r:id="rId39"/>
    <p:sldId id="307" r:id="rId40"/>
    <p:sldId id="294" r:id="rId41"/>
    <p:sldId id="295" r:id="rId42"/>
    <p:sldId id="296" r:id="rId43"/>
    <p:sldId id="297" r:id="rId44"/>
    <p:sldId id="298" r:id="rId45"/>
    <p:sldId id="304" r:id="rId46"/>
    <p:sldId id="299" r:id="rId47"/>
    <p:sldId id="305" r:id="rId48"/>
    <p:sldId id="306" r:id="rId49"/>
    <p:sldId id="300" r:id="rId50"/>
    <p:sldId id="310" r:id="rId51"/>
    <p:sldId id="309" r:id="rId52"/>
    <p:sldId id="312" r:id="rId53"/>
    <p:sldId id="302" r:id="rId54"/>
    <p:sldId id="311" r:id="rId55"/>
    <p:sldId id="270" r:id="rId56"/>
    <p:sldId id="313" r:id="rId57"/>
    <p:sldId id="314" r:id="rId58"/>
    <p:sldId id="315" r:id="rId59"/>
    <p:sldId id="322" r:id="rId60"/>
    <p:sldId id="317" r:id="rId61"/>
    <p:sldId id="318" r:id="rId62"/>
    <p:sldId id="319" r:id="rId63"/>
    <p:sldId id="323" r:id="rId64"/>
    <p:sldId id="324" r:id="rId65"/>
    <p:sldId id="326" r:id="rId66"/>
    <p:sldId id="327" r:id="rId67"/>
    <p:sldId id="328" r:id="rId68"/>
    <p:sldId id="329" r:id="rId69"/>
    <p:sldId id="316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4" autoAdjust="0"/>
    <p:restoredTop sz="89758" autoAdjust="0"/>
  </p:normalViewPr>
  <p:slideViewPr>
    <p:cSldViewPr snapToGrid="0">
      <p:cViewPr varScale="1">
        <p:scale>
          <a:sx n="104" d="100"/>
          <a:sy n="104" d="100"/>
        </p:scale>
        <p:origin x="9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C0FC5-43CB-4AC7-8732-1D1D47B93BB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8F413-C747-41E3-A8C3-E1993D0C17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73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http://taneszkozok.hu/uploads/shop/taneszkozok.hu/termek/2351_big.jpg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235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</a:t>
            </a:r>
            <a:r>
              <a:rPr lang="hu-HU" dirty="0" err="1" smtClean="0"/>
              <a:t>wikipedia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13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http://www.maa.org/sites/default/files/images/cms_upload/figure256786.jpg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865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http://www.boeingconsult.com/tafe/dwg/dwg1/glass-cube.gif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55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</a:t>
            </a:r>
          </a:p>
          <a:p>
            <a:r>
              <a:rPr lang="hu-HU" dirty="0" smtClean="0"/>
              <a:t>https://mragazzoresearch.files.wordpress.com/2015/09/camera-obscura-granger.jpg</a:t>
            </a:r>
          </a:p>
          <a:p>
            <a:r>
              <a:rPr lang="hu-HU" dirty="0" smtClean="0"/>
              <a:t>https://</a:t>
            </a:r>
            <a:r>
              <a:rPr lang="hu-HU" dirty="0" smtClean="0"/>
              <a:t>upload.wikimedia.org/wikipedia/commons/9/90/Perspective_Projection_Principle.jpg</a:t>
            </a:r>
          </a:p>
          <a:p>
            <a:r>
              <a:rPr lang="hu-HU" dirty="0" smtClean="0"/>
              <a:t>http://www.passmyexams.co.uk/GCSE/physics/images/eye_xsection_01.jpg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34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</a:t>
            </a:r>
            <a:r>
              <a:rPr lang="hu-HU" baseline="0" dirty="0" smtClean="0"/>
              <a:t> forrása: http://techpubs.sgi.com/library/dynaweb_docs/0650/SGI_Developer/books/Perf_PG/sgi_html/figures/04.3.frustum.gif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465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24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http://www.opengl-tutorial.org/beginners-tutorials/tutorial-3-matrices/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22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http://www.terathon.com/gdc07_lengyel.pdf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55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http://www.songho.ca/opengl/gl_projectionmatrix.html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661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68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11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05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Kommutatív</a:t>
            </a:r>
            <a:r>
              <a:rPr lang="hu-HU" baseline="0" dirty="0" smtClean="0"/>
              <a:t> egy művelet, ha az operandusok (a műveletekben részt vevő tagok) sorrendje felcserélhető, tehát </a:t>
            </a:r>
            <a:r>
              <a:rPr lang="hu-HU" baseline="0" dirty="0" err="1" smtClean="0"/>
              <a:t>a+b</a:t>
            </a:r>
            <a:r>
              <a:rPr lang="hu-HU" baseline="0" dirty="0" smtClean="0"/>
              <a:t> = </a:t>
            </a:r>
            <a:r>
              <a:rPr lang="hu-HU" baseline="0" dirty="0" err="1" smtClean="0"/>
              <a:t>b+a</a:t>
            </a:r>
            <a:r>
              <a:rPr lang="hu-HU" baseline="0" dirty="0" smtClean="0"/>
              <a:t>.</a:t>
            </a:r>
          </a:p>
          <a:p>
            <a:r>
              <a:rPr lang="hu-HU" baseline="0" dirty="0" smtClean="0"/>
              <a:t>Asszociatív egy művelet, ha többszöri alkalmazása tetszőleges sorrendben végrehajtható, azaz tetszőlegesen zárójelezhető, tehát pl. (</a:t>
            </a:r>
            <a:r>
              <a:rPr lang="hu-HU" baseline="0" dirty="0" err="1" smtClean="0"/>
              <a:t>a+b</a:t>
            </a:r>
            <a:r>
              <a:rPr lang="hu-HU" baseline="0" dirty="0" smtClean="0"/>
              <a:t>)+c = a+(</a:t>
            </a:r>
            <a:r>
              <a:rPr lang="hu-HU" baseline="0" dirty="0" err="1" smtClean="0"/>
              <a:t>b+c</a:t>
            </a:r>
            <a:r>
              <a:rPr lang="hu-HU" baseline="0" dirty="0" smtClean="0"/>
              <a:t>). Három vektor összeadásnál tehát mindegy, hogy melyik két vektort adjuk össze először, a végeredmény mindig ugyanaz lesz.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371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 művelet (pl. szorzás) disztributív egy másikra nézve (pl. összeadás), ha tagonként is elvégezhető,</a:t>
            </a:r>
            <a:r>
              <a:rPr lang="hu-HU" baseline="0" dirty="0" smtClean="0"/>
              <a:t> azaz a*(b+c) = a*b + a*c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87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</a:t>
            </a:r>
            <a:r>
              <a:rPr lang="hu-HU" baseline="0" dirty="0" smtClean="0"/>
              <a:t> forrása: </a:t>
            </a:r>
            <a:r>
              <a:rPr lang="en-US" dirty="0" smtClean="0"/>
              <a:t>http://betterexplained.com/wp-content/uploads/dotproduct/mario_kart_vector.png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39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http://www.opengl-tutorial.org/assets/images/math-cheatsheet/Right_hand_rule_cross_product.png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976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</a:t>
            </a:r>
            <a:r>
              <a:rPr lang="hu-HU" dirty="0" err="1" smtClean="0"/>
              <a:t>wikipedia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888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</a:t>
            </a:r>
            <a:r>
              <a:rPr lang="hu-HU" baseline="0" dirty="0" smtClean="0"/>
              <a:t> http://aries.ektf.hu/~hz/pdf-tamop/pdf-01/html/ch03.html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27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Képek forrása: </a:t>
            </a:r>
            <a:r>
              <a:rPr lang="hu-HU" dirty="0" err="1" smtClean="0"/>
              <a:t>wikipedia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8F413-C747-41E3-A8C3-E1993D0C17F1}" type="slidenum">
              <a:rPr lang="hu-HU" smtClean="0"/>
              <a:pPr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58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42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95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3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263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1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44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46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5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30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37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001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99439-ED2F-4383-BE7B-E6C61BDAE315}" type="datetimeFigureOut">
              <a:rPr lang="hu-HU" smtClean="0"/>
              <a:pPr/>
              <a:t>2016.02.01.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6BFE-20F4-4C7B-8A6A-8B5126F3353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unity3d.com/ScriptReference/Vector3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unity3d.com/ScriptReference/Vector3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unity3d.com/ScriptReference/Space.html" TargetMode="External"/><Relationship Id="rId2" Type="http://schemas.openxmlformats.org/officeDocument/2006/relationships/hyperlink" Target="http://docs.unity3d.com/ScriptReference/Vector3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unity3d.com/ScriptReference/Transform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docs.unity3d.com/ScriptReference/Vector3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92049"/>
            <a:ext cx="7772400" cy="2387600"/>
          </a:xfrm>
        </p:spPr>
        <p:txBody>
          <a:bodyPr/>
          <a:lstStyle/>
          <a:p>
            <a:r>
              <a:rPr lang="hu-HU" dirty="0" smtClean="0"/>
              <a:t>Geometriai alapok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2953968"/>
            <a:ext cx="6858000" cy="1655762"/>
          </a:xfrm>
        </p:spPr>
        <p:txBody>
          <a:bodyPr/>
          <a:lstStyle/>
          <a:p>
            <a:endParaRPr lang="hu-HU"/>
          </a:p>
        </p:txBody>
      </p:sp>
      <p:pic>
        <p:nvPicPr>
          <p:cNvPr id="5122" name="Picture 2" descr="http://taneszkozok.hu/uploads/shop/taneszkozok.hu/termek/2351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46" y="3007648"/>
            <a:ext cx="52387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Vektor: </a:t>
            </a:r>
            <a:r>
              <a:rPr lang="hu-HU" dirty="0" err="1" smtClean="0"/>
              <a:t>Unity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2771"/>
          </a:xfrm>
        </p:spPr>
        <p:txBody>
          <a:bodyPr/>
          <a:lstStyle/>
          <a:p>
            <a:r>
              <a:rPr lang="hu-HU" dirty="0" smtClean="0"/>
              <a:t>Vector2</a:t>
            </a:r>
            <a:r>
              <a:rPr lang="hu-HU" dirty="0"/>
              <a:t>, Vector3, </a:t>
            </a:r>
            <a:r>
              <a:rPr lang="hu-HU" dirty="0" smtClean="0"/>
              <a:t>Vector4</a:t>
            </a:r>
          </a:p>
          <a:p>
            <a:r>
              <a:rPr lang="hu-HU" dirty="0" smtClean="0"/>
              <a:t>Néhány fontosabb művelet:</a:t>
            </a:r>
            <a:endParaRPr lang="en-US" dirty="0"/>
          </a:p>
          <a:p>
            <a:endParaRPr lang="en-US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28650" y="3204445"/>
            <a:ext cx="3700589" cy="35928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 err="1" smtClean="0"/>
              <a:t>magnitude</a:t>
            </a:r>
            <a:endParaRPr lang="hu-HU" sz="2400" dirty="0" smtClean="0"/>
          </a:p>
          <a:p>
            <a:r>
              <a:rPr lang="hu-HU" sz="2400" dirty="0" err="1" smtClean="0"/>
              <a:t>normalized</a:t>
            </a:r>
            <a:endParaRPr lang="hu-HU" sz="2400" dirty="0" smtClean="0"/>
          </a:p>
          <a:p>
            <a:r>
              <a:rPr lang="hu-HU" sz="2400" dirty="0" err="1" smtClean="0"/>
              <a:t>dot</a:t>
            </a:r>
            <a:endParaRPr lang="hu-HU" sz="2400" dirty="0" smtClean="0"/>
          </a:p>
          <a:p>
            <a:r>
              <a:rPr lang="hu-HU" sz="2400" dirty="0" err="1" smtClean="0"/>
              <a:t>cross</a:t>
            </a:r>
            <a:endParaRPr lang="hu-HU" sz="2400" dirty="0" smtClean="0"/>
          </a:p>
          <a:p>
            <a:r>
              <a:rPr lang="hu-HU" sz="2400" dirty="0" err="1" smtClean="0"/>
              <a:t>distance</a:t>
            </a:r>
            <a:r>
              <a:rPr lang="hu-HU" sz="2400" dirty="0" smtClean="0"/>
              <a:t>(</a:t>
            </a:r>
            <a:r>
              <a:rPr lang="hu-HU" sz="2400" dirty="0" err="1" smtClean="0"/>
              <a:t>a,b</a:t>
            </a:r>
            <a:r>
              <a:rPr lang="hu-HU" sz="2400" dirty="0" smtClean="0"/>
              <a:t>)</a:t>
            </a:r>
          </a:p>
          <a:p>
            <a:r>
              <a:rPr lang="hu-HU" sz="2400" dirty="0" err="1" smtClean="0"/>
              <a:t>angle</a:t>
            </a:r>
            <a:endParaRPr lang="hu-HU" sz="2400" dirty="0" smtClean="0"/>
          </a:p>
          <a:p>
            <a:r>
              <a:rPr lang="hu-HU" sz="2400" dirty="0" smtClean="0"/>
              <a:t>project</a:t>
            </a:r>
          </a:p>
          <a:p>
            <a:r>
              <a:rPr lang="hu-HU" sz="2400" dirty="0" err="1" smtClean="0"/>
              <a:t>up</a:t>
            </a:r>
            <a:r>
              <a:rPr lang="hu-HU" sz="2400" dirty="0" smtClean="0"/>
              <a:t>, down, </a:t>
            </a:r>
            <a:r>
              <a:rPr lang="hu-HU" sz="2400" dirty="0" err="1" smtClean="0"/>
              <a:t>left</a:t>
            </a:r>
            <a:r>
              <a:rPr lang="hu-HU" sz="2400" dirty="0" smtClean="0"/>
              <a:t>, …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540439" y="3204445"/>
            <a:ext cx="4640611" cy="35928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vektor hossza</a:t>
            </a:r>
          </a:p>
          <a:p>
            <a:pPr marL="0" indent="0">
              <a:buNone/>
            </a:pPr>
            <a:r>
              <a:rPr lang="hu-HU" sz="2400" dirty="0" smtClean="0"/>
              <a:t>ugyanolyan irányú egységvektor</a:t>
            </a:r>
          </a:p>
          <a:p>
            <a:pPr marL="0" indent="0">
              <a:buNone/>
            </a:pPr>
            <a:r>
              <a:rPr lang="hu-HU" sz="2400" dirty="0" smtClean="0"/>
              <a:t>skaláris szorzat</a:t>
            </a:r>
          </a:p>
          <a:p>
            <a:pPr marL="0" indent="0">
              <a:buNone/>
            </a:pPr>
            <a:r>
              <a:rPr lang="hu-HU" sz="2400" dirty="0" smtClean="0"/>
              <a:t>vektoriális szorzat</a:t>
            </a:r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két pont távolsága (a-b hossza)</a:t>
            </a:r>
          </a:p>
          <a:p>
            <a:pPr marL="0" indent="0">
              <a:buNone/>
            </a:pPr>
            <a:r>
              <a:rPr lang="hu-HU" sz="2400" dirty="0" smtClean="0"/>
              <a:t>két vektor által bezárt szög</a:t>
            </a:r>
          </a:p>
          <a:p>
            <a:pPr marL="0" indent="0">
              <a:buNone/>
            </a:pPr>
            <a:r>
              <a:rPr lang="hu-HU" sz="2400" dirty="0" smtClean="0"/>
              <a:t>merőleges vetítés</a:t>
            </a:r>
          </a:p>
          <a:p>
            <a:pPr marL="0" indent="0">
              <a:buNone/>
            </a:pPr>
            <a:r>
              <a:rPr lang="hu-HU" sz="2400" dirty="0" smtClean="0"/>
              <a:t>megfelelő irányú egységvektorok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22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Descartes koordinátarendszer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u-HU" altLang="en-US" dirty="0"/>
              <a:t>Egyértelmű</a:t>
            </a:r>
            <a:r>
              <a:rPr lang="en-US" altLang="en-US" dirty="0"/>
              <a:t> </a:t>
            </a:r>
            <a:r>
              <a:rPr lang="hu-HU" altLang="en-US" dirty="0"/>
              <a:t>(</a:t>
            </a:r>
            <a:r>
              <a:rPr lang="hu-HU" altLang="en-US" i="1" dirty="0"/>
              <a:t>x </a:t>
            </a:r>
            <a:r>
              <a:rPr lang="en-GB" altLang="en-US" i="1" dirty="0"/>
              <a:t>= </a:t>
            </a:r>
            <a:r>
              <a:rPr lang="en-GB" altLang="en-US" b="1" i="1" dirty="0"/>
              <a:t>v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hu-HU" altLang="en-US" b="1" i="1" dirty="0"/>
              <a:t>i,</a:t>
            </a:r>
            <a:r>
              <a:rPr lang="en-GB" altLang="en-US" b="1" dirty="0"/>
              <a:t> </a:t>
            </a:r>
            <a:r>
              <a:rPr lang="hu-HU" altLang="en-US" i="1" dirty="0"/>
              <a:t>y </a:t>
            </a:r>
            <a:r>
              <a:rPr lang="en-GB" altLang="en-US" i="1" dirty="0"/>
              <a:t>= </a:t>
            </a:r>
            <a:r>
              <a:rPr lang="en-GB" altLang="en-US" b="1" i="1" dirty="0"/>
              <a:t>v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GB" altLang="en-US" b="1" i="1" dirty="0"/>
              <a:t>j</a:t>
            </a:r>
            <a:r>
              <a:rPr lang="hu-HU" altLang="en-US" dirty="0"/>
              <a:t>)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hu-HU" altLang="en-US" dirty="0">
                <a:sym typeface="Symbol" panose="05050102010706020507" pitchFamily="18" charset="2"/>
              </a:rPr>
              <a:t>Operációk koordinátákban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dirty="0">
                <a:cs typeface="Times New Roman" panose="02020603050405020304" pitchFamily="18" charset="0"/>
              </a:rPr>
              <a:t>Összeadás: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b="1" dirty="0">
                <a:cs typeface="Times New Roman" panose="02020603050405020304" pitchFamily="18" charset="0"/>
              </a:rPr>
              <a:t>	</a:t>
            </a:r>
            <a:r>
              <a:rPr lang="hu-HU" altLang="en-US" b="1" i="1" dirty="0">
                <a:cs typeface="Times New Roman" panose="02020603050405020304" pitchFamily="18" charset="0"/>
              </a:rPr>
              <a:t>v</a:t>
            </a:r>
            <a:r>
              <a:rPr lang="hu-HU" altLang="en-US" baseline="-25000" dirty="0">
                <a:cs typeface="Times New Roman" panose="02020603050405020304" pitchFamily="18" charset="0"/>
              </a:rPr>
              <a:t>1</a:t>
            </a:r>
            <a:r>
              <a:rPr lang="hu-HU" altLang="en-US" dirty="0">
                <a:cs typeface="Times New Roman" panose="02020603050405020304" pitchFamily="18" charset="0"/>
              </a:rPr>
              <a:t> </a:t>
            </a:r>
            <a:r>
              <a:rPr lang="hu-HU" altLang="en-US" b="1" dirty="0">
                <a:cs typeface="Times New Roman" panose="02020603050405020304" pitchFamily="18" charset="0"/>
              </a:rPr>
              <a:t>+</a:t>
            </a:r>
            <a:r>
              <a:rPr lang="hu-HU" altLang="en-US" dirty="0">
                <a:cs typeface="Times New Roman" panose="02020603050405020304" pitchFamily="18" charset="0"/>
              </a:rPr>
              <a:t> </a:t>
            </a:r>
            <a:r>
              <a:rPr lang="hu-HU" altLang="en-US" b="1" i="1" dirty="0">
                <a:cs typeface="Times New Roman" panose="02020603050405020304" pitchFamily="18" charset="0"/>
              </a:rPr>
              <a:t>v</a:t>
            </a:r>
            <a:r>
              <a:rPr lang="hu-HU" altLang="en-US" b="1" baseline="-25000" dirty="0">
                <a:cs typeface="Times New Roman" panose="02020603050405020304" pitchFamily="18" charset="0"/>
              </a:rPr>
              <a:t>2</a:t>
            </a:r>
            <a:r>
              <a:rPr lang="hu-HU" altLang="en-US" b="1" dirty="0">
                <a:cs typeface="Times New Roman" panose="02020603050405020304" pitchFamily="18" charset="0"/>
              </a:rPr>
              <a:t> =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/>
              <a:t>x</a:t>
            </a:r>
            <a:r>
              <a:rPr lang="hu-HU" altLang="en-US" baseline="-25000" dirty="0"/>
              <a:t>1</a:t>
            </a:r>
            <a:r>
              <a:rPr lang="en-GB" altLang="en-US" b="1" i="1" dirty="0"/>
              <a:t>+</a:t>
            </a:r>
            <a:r>
              <a:rPr lang="en-GB" altLang="en-US" i="1" dirty="0"/>
              <a:t>x</a:t>
            </a:r>
            <a:r>
              <a:rPr lang="en-GB" altLang="en-US" baseline="-25000" dirty="0"/>
              <a:t>2</a:t>
            </a:r>
            <a:r>
              <a:rPr lang="en-GB" altLang="en-US" dirty="0"/>
              <a:t>)</a:t>
            </a:r>
            <a:r>
              <a:rPr lang="hu-HU" altLang="en-US" b="1" i="1" dirty="0"/>
              <a:t>i</a:t>
            </a:r>
            <a:r>
              <a:rPr lang="en-GB" altLang="en-US" b="1" dirty="0"/>
              <a:t> + </a:t>
            </a:r>
            <a:r>
              <a:rPr lang="en-GB" altLang="en-US" dirty="0"/>
              <a:t>(</a:t>
            </a:r>
            <a:r>
              <a:rPr lang="en-GB" altLang="en-US" i="1" dirty="0"/>
              <a:t>y</a:t>
            </a:r>
            <a:r>
              <a:rPr lang="en-GB" altLang="en-US" baseline="-25000" dirty="0"/>
              <a:t>1</a:t>
            </a:r>
            <a:r>
              <a:rPr lang="en-GB" altLang="en-US" b="1" i="1" dirty="0"/>
              <a:t>+</a:t>
            </a:r>
            <a:r>
              <a:rPr lang="en-GB" altLang="en-US" i="1" dirty="0"/>
              <a:t>y</a:t>
            </a:r>
            <a:r>
              <a:rPr lang="en-GB" altLang="en-US" baseline="-25000" dirty="0"/>
              <a:t>2</a:t>
            </a:r>
            <a:r>
              <a:rPr lang="en-GB" altLang="en-US" dirty="0"/>
              <a:t>)</a:t>
            </a:r>
            <a:r>
              <a:rPr lang="en-GB" altLang="en-US" b="1" i="1" dirty="0"/>
              <a:t>j</a:t>
            </a:r>
            <a:endParaRPr lang="hu-HU" altLang="en-US" b="1" i="1" dirty="0"/>
          </a:p>
          <a:p>
            <a:pPr lvl="1">
              <a:lnSpc>
                <a:spcPct val="80000"/>
              </a:lnSpc>
              <a:buFontTx/>
              <a:buNone/>
            </a:pPr>
            <a:endParaRPr lang="hu-HU" altLang="en-US" sz="1200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dirty="0">
                <a:cs typeface="Times New Roman" panose="02020603050405020304" pitchFamily="18" charset="0"/>
              </a:rPr>
              <a:t>Skalár szorzat</a:t>
            </a:r>
            <a:r>
              <a:rPr lang="en-GB" altLang="en-US" dirty="0"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b="1" i="1" dirty="0">
                <a:cs typeface="Times New Roman" panose="02020603050405020304" pitchFamily="18" charset="0"/>
              </a:rPr>
              <a:t>v</a:t>
            </a:r>
            <a:r>
              <a:rPr lang="hu-HU" altLang="en-US" b="1" baseline="-25000" dirty="0">
                <a:cs typeface="Times New Roman" panose="02020603050405020304" pitchFamily="18" charset="0"/>
              </a:rPr>
              <a:t>1</a:t>
            </a:r>
            <a:r>
              <a:rPr lang="hu-HU" altLang="en-US" dirty="0">
                <a:cs typeface="Times New Roman" panose="02020603050405020304" pitchFamily="18" charset="0"/>
              </a:rPr>
              <a:t> 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hu-HU" altLang="en-US" dirty="0">
                <a:cs typeface="Times New Roman" panose="02020603050405020304" pitchFamily="18" charset="0"/>
              </a:rPr>
              <a:t> </a:t>
            </a:r>
            <a:r>
              <a:rPr lang="hu-HU" altLang="en-US" b="1" i="1" dirty="0">
                <a:cs typeface="Times New Roman" panose="02020603050405020304" pitchFamily="18" charset="0"/>
              </a:rPr>
              <a:t>v</a:t>
            </a:r>
            <a:r>
              <a:rPr lang="hu-HU" altLang="en-US" b="1" baseline="-25000" dirty="0">
                <a:cs typeface="Times New Roman" panose="02020603050405020304" pitchFamily="18" charset="0"/>
              </a:rPr>
              <a:t>2</a:t>
            </a:r>
            <a:r>
              <a:rPr lang="hu-HU" altLang="en-US" b="1" dirty="0">
                <a:cs typeface="Times New Roman" panose="02020603050405020304" pitchFamily="18" charset="0"/>
              </a:rPr>
              <a:t> =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/>
              <a:t>x</a:t>
            </a:r>
            <a:r>
              <a:rPr lang="hu-HU" altLang="en-US" baseline="-25000" dirty="0"/>
              <a:t>1</a:t>
            </a:r>
            <a:r>
              <a:rPr lang="hu-HU" altLang="en-US" b="1" i="1" dirty="0"/>
              <a:t>i</a:t>
            </a:r>
            <a:r>
              <a:rPr lang="en-GB" altLang="en-US" b="1" dirty="0"/>
              <a:t> + </a:t>
            </a:r>
            <a:r>
              <a:rPr lang="en-GB" altLang="en-US" i="1" dirty="0"/>
              <a:t>y</a:t>
            </a:r>
            <a:r>
              <a:rPr lang="en-GB" altLang="en-US" baseline="-25000" dirty="0"/>
              <a:t>1</a:t>
            </a:r>
            <a:r>
              <a:rPr lang="hu-HU" altLang="en-US" baseline="-25000" dirty="0"/>
              <a:t> </a:t>
            </a:r>
            <a:r>
              <a:rPr lang="en-GB" altLang="en-US" b="1" i="1" dirty="0"/>
              <a:t>j</a:t>
            </a:r>
            <a:r>
              <a:rPr lang="en-GB" altLang="en-US" b="1" dirty="0"/>
              <a:t>) 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GB" altLang="en-US" b="1" dirty="0"/>
              <a:t>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/>
              <a:t>x</a:t>
            </a:r>
            <a:r>
              <a:rPr lang="en-GB" altLang="en-US" baseline="-25000" dirty="0"/>
              <a:t>2</a:t>
            </a:r>
            <a:r>
              <a:rPr lang="hu-HU" altLang="en-US" b="1" i="1" dirty="0"/>
              <a:t>i</a:t>
            </a:r>
            <a:r>
              <a:rPr lang="en-GB" altLang="en-US" b="1" dirty="0"/>
              <a:t> + </a:t>
            </a:r>
            <a:r>
              <a:rPr lang="en-GB" altLang="en-US" i="1" dirty="0"/>
              <a:t>y</a:t>
            </a:r>
            <a:r>
              <a:rPr lang="en-GB" altLang="en-US" baseline="-25000" dirty="0"/>
              <a:t>2</a:t>
            </a:r>
            <a:r>
              <a:rPr lang="hu-HU" altLang="en-US" baseline="-25000" dirty="0"/>
              <a:t> </a:t>
            </a:r>
            <a:r>
              <a:rPr lang="en-GB" altLang="en-US" b="1" i="1" dirty="0"/>
              <a:t>j</a:t>
            </a:r>
            <a:r>
              <a:rPr lang="en-GB" altLang="en-US" b="1" dirty="0"/>
              <a:t>) =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/>
              <a:t>x</a:t>
            </a:r>
            <a:r>
              <a:rPr lang="hu-HU" altLang="en-US" baseline="-25000" dirty="0"/>
              <a:t>1 </a:t>
            </a:r>
            <a:r>
              <a:rPr lang="hu-HU" altLang="en-US" i="1" dirty="0"/>
              <a:t>x</a:t>
            </a:r>
            <a:r>
              <a:rPr lang="en-GB" altLang="en-US" baseline="-25000" dirty="0"/>
              <a:t>2</a:t>
            </a:r>
            <a:r>
              <a:rPr lang="hu-HU" altLang="en-US" baseline="-25000" dirty="0"/>
              <a:t> </a:t>
            </a:r>
            <a:r>
              <a:rPr lang="en-GB" altLang="en-US" b="1" dirty="0"/>
              <a:t>+ </a:t>
            </a:r>
            <a:r>
              <a:rPr lang="en-GB" altLang="en-US" i="1" dirty="0"/>
              <a:t>y</a:t>
            </a:r>
            <a:r>
              <a:rPr lang="en-GB" altLang="en-US" baseline="-25000" dirty="0"/>
              <a:t>1</a:t>
            </a:r>
            <a:r>
              <a:rPr lang="en-GB" altLang="en-US" i="1" dirty="0"/>
              <a:t>y</a:t>
            </a:r>
            <a:r>
              <a:rPr lang="en-GB" altLang="en-US" baseline="-25000" dirty="0"/>
              <a:t>2</a:t>
            </a:r>
            <a:r>
              <a:rPr lang="en-GB" altLang="en-US" b="1" dirty="0"/>
              <a:t>)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hu-HU" altLang="en-US" sz="1200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dirty="0">
                <a:cs typeface="Times New Roman" panose="02020603050405020304" pitchFamily="18" charset="0"/>
              </a:rPr>
              <a:t>Vektor szorzat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  <a:endParaRPr lang="en-GB" altLang="en-US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b="1" i="1" dirty="0">
                <a:cs typeface="Times New Roman" panose="02020603050405020304" pitchFamily="18" charset="0"/>
              </a:rPr>
              <a:t>v</a:t>
            </a:r>
            <a:r>
              <a:rPr lang="hu-HU" altLang="en-US" b="1" baseline="-25000" dirty="0">
                <a:cs typeface="Times New Roman" panose="02020603050405020304" pitchFamily="18" charset="0"/>
              </a:rPr>
              <a:t>1</a:t>
            </a:r>
            <a:r>
              <a:rPr lang="hu-HU" altLang="en-US" dirty="0">
                <a:cs typeface="Times New Roman" panose="02020603050405020304" pitchFamily="18" charset="0"/>
              </a:rPr>
              <a:t> </a:t>
            </a:r>
            <a:r>
              <a:rPr lang="hu-HU" alt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hu-HU" altLang="en-US" dirty="0">
                <a:cs typeface="Times New Roman" panose="02020603050405020304" pitchFamily="18" charset="0"/>
              </a:rPr>
              <a:t> </a:t>
            </a:r>
            <a:r>
              <a:rPr lang="hu-HU" altLang="en-US" b="1" i="1" dirty="0">
                <a:cs typeface="Times New Roman" panose="02020603050405020304" pitchFamily="18" charset="0"/>
              </a:rPr>
              <a:t>v</a:t>
            </a:r>
            <a:r>
              <a:rPr lang="hu-HU" altLang="en-US" b="1" baseline="-25000" dirty="0">
                <a:cs typeface="Times New Roman" panose="02020603050405020304" pitchFamily="18" charset="0"/>
              </a:rPr>
              <a:t>2</a:t>
            </a:r>
            <a:r>
              <a:rPr lang="hu-HU" altLang="en-US" b="1" dirty="0">
                <a:cs typeface="Times New Roman" panose="02020603050405020304" pitchFamily="18" charset="0"/>
              </a:rPr>
              <a:t> =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/>
              <a:t>x</a:t>
            </a:r>
            <a:r>
              <a:rPr lang="hu-HU" altLang="en-US" baseline="-25000" dirty="0"/>
              <a:t>1</a:t>
            </a:r>
            <a:r>
              <a:rPr lang="hu-HU" altLang="en-US" b="1" i="1" dirty="0"/>
              <a:t>i</a:t>
            </a:r>
            <a:r>
              <a:rPr lang="en-GB" altLang="en-US" b="1" dirty="0"/>
              <a:t> + </a:t>
            </a:r>
            <a:r>
              <a:rPr lang="en-GB" altLang="en-US" i="1" dirty="0"/>
              <a:t>y</a:t>
            </a:r>
            <a:r>
              <a:rPr lang="en-GB" altLang="en-US" baseline="-25000" dirty="0"/>
              <a:t>1</a:t>
            </a:r>
            <a:r>
              <a:rPr lang="hu-HU" altLang="en-US" baseline="-25000" dirty="0"/>
              <a:t> </a:t>
            </a:r>
            <a:r>
              <a:rPr lang="en-GB" altLang="en-US" b="1" i="1" dirty="0"/>
              <a:t>j</a:t>
            </a:r>
            <a:r>
              <a:rPr lang="hu-HU" altLang="en-US" b="1" i="1" dirty="0"/>
              <a:t> + </a:t>
            </a:r>
            <a:r>
              <a:rPr lang="hu-HU" altLang="en-US" i="1" dirty="0"/>
              <a:t>z</a:t>
            </a:r>
            <a:r>
              <a:rPr lang="en-GB" altLang="en-US" baseline="-25000" dirty="0"/>
              <a:t>1</a:t>
            </a:r>
            <a:r>
              <a:rPr lang="hu-HU" altLang="en-US" b="1" i="1" dirty="0"/>
              <a:t>k</a:t>
            </a:r>
            <a:r>
              <a:rPr lang="en-GB" altLang="en-US" dirty="0"/>
              <a:t>)</a:t>
            </a:r>
            <a:r>
              <a:rPr lang="en-GB" altLang="en-US" b="1" dirty="0"/>
              <a:t> </a:t>
            </a:r>
            <a:r>
              <a:rPr lang="hu-HU" alt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GB" altLang="en-US" b="1" dirty="0"/>
              <a:t>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/>
              <a:t>x</a:t>
            </a:r>
            <a:r>
              <a:rPr lang="en-GB" altLang="en-US" baseline="-25000" dirty="0"/>
              <a:t>2</a:t>
            </a:r>
            <a:r>
              <a:rPr lang="hu-HU" altLang="en-US" b="1" i="1" dirty="0"/>
              <a:t>i</a:t>
            </a:r>
            <a:r>
              <a:rPr lang="en-GB" altLang="en-US" b="1" dirty="0"/>
              <a:t> + </a:t>
            </a:r>
            <a:r>
              <a:rPr lang="en-GB" altLang="en-US" i="1" dirty="0"/>
              <a:t>y</a:t>
            </a:r>
            <a:r>
              <a:rPr lang="en-GB" altLang="en-US" baseline="-25000" dirty="0"/>
              <a:t>2</a:t>
            </a:r>
            <a:r>
              <a:rPr lang="hu-HU" altLang="en-US" baseline="-25000" dirty="0"/>
              <a:t> </a:t>
            </a:r>
            <a:r>
              <a:rPr lang="en-GB" altLang="en-US" b="1" i="1" dirty="0"/>
              <a:t>j </a:t>
            </a:r>
            <a:r>
              <a:rPr lang="hu-HU" altLang="en-US" b="1" i="1" dirty="0"/>
              <a:t>+ </a:t>
            </a:r>
            <a:r>
              <a:rPr lang="hu-HU" altLang="en-US" i="1" dirty="0"/>
              <a:t>z</a:t>
            </a:r>
            <a:r>
              <a:rPr lang="hu-HU" altLang="en-US" baseline="-25000" dirty="0"/>
              <a:t>2</a:t>
            </a:r>
            <a:r>
              <a:rPr lang="hu-HU" altLang="en-US" b="1" i="1" dirty="0"/>
              <a:t>k</a:t>
            </a:r>
            <a:r>
              <a:rPr lang="en-GB" altLang="en-US" b="1" dirty="0"/>
              <a:t>) = </a:t>
            </a:r>
            <a:endParaRPr lang="hu-HU" altLang="en-US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b="1" dirty="0">
                <a:cs typeface="Times New Roman" panose="02020603050405020304" pitchFamily="18" charset="0"/>
              </a:rPr>
              <a:t>             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>
                <a:cs typeface="Times New Roman" panose="02020603050405020304" pitchFamily="18" charset="0"/>
              </a:rPr>
              <a:t>y</a:t>
            </a:r>
            <a:r>
              <a:rPr lang="hu-HU" altLang="en-US" baseline="-25000" dirty="0"/>
              <a:t>1</a:t>
            </a:r>
            <a:r>
              <a:rPr lang="hu-HU" altLang="en-US" i="1" dirty="0">
                <a:cs typeface="Times New Roman" panose="02020603050405020304" pitchFamily="18" charset="0"/>
              </a:rPr>
              <a:t>z</a:t>
            </a:r>
            <a:r>
              <a:rPr lang="en-GB" altLang="en-US" baseline="-25000" dirty="0"/>
              <a:t>2 </a:t>
            </a:r>
            <a:r>
              <a:rPr lang="hu-HU" altLang="en-US" b="1" dirty="0"/>
              <a:t>– </a:t>
            </a:r>
            <a:r>
              <a:rPr lang="hu-HU" altLang="en-US" i="1" dirty="0">
                <a:cs typeface="Times New Roman" panose="02020603050405020304" pitchFamily="18" charset="0"/>
              </a:rPr>
              <a:t>y</a:t>
            </a:r>
            <a:r>
              <a:rPr lang="hu-HU" altLang="en-US" baseline="-25000" dirty="0"/>
              <a:t>2</a:t>
            </a:r>
            <a:r>
              <a:rPr lang="hu-HU" altLang="en-US" i="1" dirty="0">
                <a:cs typeface="Times New Roman" panose="02020603050405020304" pitchFamily="18" charset="0"/>
              </a:rPr>
              <a:t>z</a:t>
            </a:r>
            <a:r>
              <a:rPr lang="hu-HU" altLang="en-US" baseline="-25000" dirty="0"/>
              <a:t>1</a:t>
            </a:r>
            <a:r>
              <a:rPr lang="en-GB" altLang="en-US" dirty="0"/>
              <a:t>) </a:t>
            </a:r>
            <a:r>
              <a:rPr lang="hu-HU" altLang="en-US" b="1" i="1" dirty="0"/>
              <a:t>i</a:t>
            </a:r>
            <a:r>
              <a:rPr lang="en-GB" altLang="en-US" b="1" dirty="0"/>
              <a:t> </a:t>
            </a:r>
            <a:r>
              <a:rPr lang="hu-HU" altLang="en-US" dirty="0"/>
              <a:t>+</a:t>
            </a:r>
            <a:r>
              <a:rPr lang="en-GB" altLang="en-US" baseline="-25000" dirty="0"/>
              <a:t>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>
                <a:cs typeface="Times New Roman" panose="02020603050405020304" pitchFamily="18" charset="0"/>
              </a:rPr>
              <a:t>x</a:t>
            </a:r>
            <a:r>
              <a:rPr lang="hu-HU" altLang="en-US" baseline="-25000" dirty="0"/>
              <a:t>2</a:t>
            </a:r>
            <a:r>
              <a:rPr lang="hu-HU" altLang="en-US" i="1" dirty="0">
                <a:cs typeface="Times New Roman" panose="02020603050405020304" pitchFamily="18" charset="0"/>
              </a:rPr>
              <a:t>z</a:t>
            </a:r>
            <a:r>
              <a:rPr lang="hu-HU" altLang="en-US" baseline="-25000" dirty="0"/>
              <a:t>1</a:t>
            </a:r>
            <a:r>
              <a:rPr lang="en-GB" altLang="en-US" baseline="-25000" dirty="0"/>
              <a:t> </a:t>
            </a:r>
            <a:r>
              <a:rPr lang="hu-HU" altLang="en-US" b="1" dirty="0"/>
              <a:t>– </a:t>
            </a:r>
            <a:r>
              <a:rPr lang="hu-HU" altLang="en-US" i="1" dirty="0">
                <a:cs typeface="Times New Roman" panose="02020603050405020304" pitchFamily="18" charset="0"/>
              </a:rPr>
              <a:t>x</a:t>
            </a:r>
            <a:r>
              <a:rPr lang="hu-HU" altLang="en-US" baseline="-25000" dirty="0"/>
              <a:t>1</a:t>
            </a:r>
            <a:r>
              <a:rPr lang="hu-HU" altLang="en-US" i="1" dirty="0">
                <a:cs typeface="Times New Roman" panose="02020603050405020304" pitchFamily="18" charset="0"/>
              </a:rPr>
              <a:t>z</a:t>
            </a:r>
            <a:r>
              <a:rPr lang="hu-HU" altLang="en-US" baseline="-25000" dirty="0"/>
              <a:t>2</a:t>
            </a:r>
            <a:r>
              <a:rPr lang="en-GB" altLang="en-US" dirty="0"/>
              <a:t>) </a:t>
            </a:r>
            <a:r>
              <a:rPr lang="hu-HU" altLang="en-US" b="1" i="1" dirty="0"/>
              <a:t>j</a:t>
            </a:r>
            <a:r>
              <a:rPr lang="en-GB" altLang="en-US" b="1" dirty="0"/>
              <a:t> </a:t>
            </a:r>
            <a:r>
              <a:rPr lang="hu-HU" altLang="en-US" dirty="0"/>
              <a:t>+</a:t>
            </a:r>
            <a:r>
              <a:rPr lang="en-GB" altLang="en-US" baseline="-25000" dirty="0"/>
              <a:t> </a:t>
            </a:r>
            <a:r>
              <a:rPr lang="en-GB" altLang="en-US" b="1" dirty="0">
                <a:cs typeface="Times New Roman" panose="02020603050405020304" pitchFamily="18" charset="0"/>
              </a:rPr>
              <a:t>(</a:t>
            </a:r>
            <a:r>
              <a:rPr lang="hu-HU" altLang="en-US" i="1" dirty="0">
                <a:cs typeface="Times New Roman" panose="02020603050405020304" pitchFamily="18" charset="0"/>
              </a:rPr>
              <a:t>x</a:t>
            </a:r>
            <a:r>
              <a:rPr lang="hu-HU" altLang="en-US" baseline="-25000" dirty="0"/>
              <a:t>1</a:t>
            </a:r>
            <a:r>
              <a:rPr lang="hu-HU" altLang="en-US" i="1" dirty="0">
                <a:cs typeface="Times New Roman" panose="02020603050405020304" pitchFamily="18" charset="0"/>
              </a:rPr>
              <a:t>y</a:t>
            </a:r>
            <a:r>
              <a:rPr lang="en-GB" altLang="en-US" baseline="-25000" dirty="0"/>
              <a:t>2 </a:t>
            </a:r>
            <a:r>
              <a:rPr lang="hu-HU" altLang="en-US" b="1" dirty="0"/>
              <a:t>– </a:t>
            </a:r>
            <a:r>
              <a:rPr lang="hu-HU" altLang="en-US" i="1" dirty="0">
                <a:cs typeface="Times New Roman" panose="02020603050405020304" pitchFamily="18" charset="0"/>
              </a:rPr>
              <a:t>y</a:t>
            </a:r>
            <a:r>
              <a:rPr lang="hu-HU" altLang="en-US" baseline="-25000" dirty="0"/>
              <a:t>1</a:t>
            </a:r>
            <a:r>
              <a:rPr lang="hu-HU" altLang="en-US" i="1" dirty="0">
                <a:cs typeface="Times New Roman" panose="02020603050405020304" pitchFamily="18" charset="0"/>
              </a:rPr>
              <a:t>x</a:t>
            </a:r>
            <a:r>
              <a:rPr lang="hu-HU" altLang="en-US" baseline="-25000" dirty="0"/>
              <a:t>2</a:t>
            </a:r>
            <a:r>
              <a:rPr lang="en-GB" altLang="en-US" dirty="0"/>
              <a:t>)</a:t>
            </a:r>
            <a:r>
              <a:rPr lang="hu-HU" altLang="en-US" b="1" i="1" dirty="0"/>
              <a:t>k</a:t>
            </a:r>
            <a:r>
              <a:rPr lang="en-GB" altLang="en-US" b="1" dirty="0"/>
              <a:t> </a:t>
            </a:r>
            <a:endParaRPr lang="hu-HU" altLang="en-US" baseline="-25000" dirty="0"/>
          </a:p>
          <a:p>
            <a:pPr lvl="1">
              <a:lnSpc>
                <a:spcPct val="80000"/>
              </a:lnSpc>
              <a:buFontTx/>
              <a:buNone/>
            </a:pPr>
            <a:endParaRPr lang="hu-HU" altLang="en-US" sz="1200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hu-HU" altLang="en-US" dirty="0">
                <a:cs typeface="Times New Roman" panose="02020603050405020304" pitchFamily="18" charset="0"/>
              </a:rPr>
              <a:t>Hossz</a:t>
            </a:r>
            <a:r>
              <a:rPr lang="en-GB" altLang="en-US" dirty="0"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GB" altLang="en-US" b="1" dirty="0">
                <a:sym typeface="Symbol" panose="05050102010706020507" pitchFamily="18" charset="2"/>
              </a:rPr>
              <a:t>|</a:t>
            </a:r>
            <a:r>
              <a:rPr lang="hu-HU" altLang="en-US" b="1" i="1" dirty="0"/>
              <a:t>v</a:t>
            </a:r>
            <a:r>
              <a:rPr lang="en-US" altLang="en-US" b="1" dirty="0"/>
              <a:t>|</a:t>
            </a:r>
            <a:r>
              <a:rPr lang="hu-HU" altLang="en-US" b="1" dirty="0">
                <a:sym typeface="Symbol" panose="05050102010706020507" pitchFamily="18" charset="2"/>
              </a:rPr>
              <a:t> </a:t>
            </a:r>
            <a:r>
              <a:rPr lang="en-GB" altLang="en-US" b="1" dirty="0">
                <a:sym typeface="Symbol" panose="05050102010706020507" pitchFamily="18" charset="2"/>
              </a:rPr>
              <a:t>=  </a:t>
            </a:r>
            <a:r>
              <a:rPr lang="hu-HU" altLang="en-US" b="1" i="1" dirty="0" err="1">
                <a:cs typeface="Times New Roman" panose="02020603050405020304" pitchFamily="18" charset="0"/>
              </a:rPr>
              <a:t>v</a:t>
            </a:r>
            <a:r>
              <a:rPr lang="hu-HU" altLang="en-US" i="1" dirty="0" err="1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hu-HU" altLang="en-US" b="1" i="1" dirty="0" err="1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GB" altLang="en-US" b="1" dirty="0">
                <a:sym typeface="Symbol" panose="05050102010706020507" pitchFamily="18" charset="2"/>
              </a:rPr>
              <a:t> </a:t>
            </a:r>
            <a:r>
              <a:rPr lang="en-GB" altLang="en-US" i="1" dirty="0">
                <a:sym typeface="Symbol" panose="05050102010706020507" pitchFamily="18" charset="2"/>
              </a:rPr>
              <a:t>x</a:t>
            </a:r>
            <a:r>
              <a:rPr lang="en-GB" altLang="en-US" baseline="30000" dirty="0">
                <a:sym typeface="Symbol" panose="05050102010706020507" pitchFamily="18" charset="2"/>
              </a:rPr>
              <a:t>2 </a:t>
            </a:r>
            <a:r>
              <a:rPr lang="hu-HU" altLang="en-US" b="1" dirty="0"/>
              <a:t>+</a:t>
            </a:r>
            <a:r>
              <a:rPr lang="hu-HU" altLang="en-US" dirty="0"/>
              <a:t> </a:t>
            </a:r>
            <a:r>
              <a:rPr lang="hu-HU" altLang="en-US" i="1" dirty="0">
                <a:cs typeface="Times New Roman" panose="02020603050405020304" pitchFamily="18" charset="0"/>
              </a:rPr>
              <a:t>y</a:t>
            </a:r>
            <a:r>
              <a:rPr lang="en-GB" altLang="en-US" baseline="30000" dirty="0">
                <a:sym typeface="Symbol" panose="05050102010706020507" pitchFamily="18" charset="2"/>
              </a:rPr>
              <a:t>2 </a:t>
            </a:r>
            <a:r>
              <a:rPr lang="hu-HU" altLang="en-US" b="1" dirty="0"/>
              <a:t>+</a:t>
            </a:r>
            <a:r>
              <a:rPr lang="en-GB" altLang="en-US" baseline="30000" dirty="0">
                <a:sym typeface="Symbol" panose="05050102010706020507" pitchFamily="18" charset="2"/>
              </a:rPr>
              <a:t> </a:t>
            </a:r>
            <a:r>
              <a:rPr lang="hu-HU" altLang="en-US" i="1" dirty="0">
                <a:cs typeface="Times New Roman" panose="02020603050405020304" pitchFamily="18" charset="0"/>
              </a:rPr>
              <a:t>z</a:t>
            </a:r>
            <a:r>
              <a:rPr lang="en-GB" altLang="en-US" baseline="30000" dirty="0">
                <a:sym typeface="Symbol" panose="05050102010706020507" pitchFamily="18" charset="2"/>
              </a:rPr>
              <a:t>2</a:t>
            </a:r>
            <a:endParaRPr lang="hu-HU" altLang="en-US" baseline="300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5780088" y="3068638"/>
            <a:ext cx="15843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V="1">
            <a:off x="5707063" y="1843088"/>
            <a:ext cx="0" cy="12255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707063" y="2419350"/>
            <a:ext cx="0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707063" y="3068638"/>
            <a:ext cx="6492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91388" y="177165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364413" y="1843088"/>
            <a:ext cx="0" cy="12112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707063" y="1843088"/>
            <a:ext cx="1657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31025" y="3068638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x </a:t>
            </a:r>
            <a:r>
              <a:rPr lang="hu-HU" altLang="en-US" b="1" i="1"/>
              <a:t>i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30800" y="1700213"/>
            <a:ext cx="47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y </a:t>
            </a:r>
            <a:r>
              <a:rPr lang="hu-HU" altLang="en-US" b="1" i="1"/>
              <a:t>j</a:t>
            </a: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5635625" y="299561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200650" y="3211513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orig</a:t>
            </a:r>
            <a:r>
              <a:rPr lang="hu-HU" altLang="en-US"/>
              <a:t>ó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138863" y="3140075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/>
              <a:t>i</a:t>
            </a:r>
            <a:endParaRPr lang="hu-HU" altLang="en-US" b="1" i="1">
              <a:sym typeface="Symbol" panose="05050102010706020507" pitchFamily="18" charset="2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348288" y="241935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/>
              <a:t>j</a:t>
            </a:r>
            <a:endParaRPr lang="hu-HU" altLang="en-US" b="1" i="1">
              <a:sym typeface="Symbol" panose="05050102010706020507" pitchFamily="18" charset="2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5707063" y="1843088"/>
            <a:ext cx="1657350" cy="12255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7532688" y="1628775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/>
              <a:t>v</a:t>
            </a:r>
            <a:r>
              <a:rPr lang="hu-HU" altLang="en-US" i="1"/>
              <a:t> </a:t>
            </a:r>
            <a:r>
              <a:rPr lang="en-GB" altLang="en-US" i="1"/>
              <a:t>= </a:t>
            </a:r>
            <a:r>
              <a:rPr lang="hu-HU" altLang="en-US" i="1"/>
              <a:t>x</a:t>
            </a:r>
            <a:r>
              <a:rPr lang="hu-HU" altLang="en-US" b="1" i="1"/>
              <a:t>i</a:t>
            </a:r>
            <a:r>
              <a:rPr lang="en-GB" altLang="en-US" b="1"/>
              <a:t> + </a:t>
            </a:r>
            <a:r>
              <a:rPr lang="en-GB" altLang="en-US" i="1"/>
              <a:t>y</a:t>
            </a:r>
            <a:r>
              <a:rPr lang="en-GB" altLang="en-US" b="1" i="1"/>
              <a:t>j</a:t>
            </a:r>
            <a:endParaRPr lang="hu-HU" altLang="en-US" b="1" i="1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 flipH="1">
            <a:off x="2960475" y="5705800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2072402" y="57058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Polár</a:t>
            </a:r>
            <a:r>
              <a:rPr lang="hu-HU" dirty="0" smtClean="0"/>
              <a:t> koordináták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Elmozdulás (szögben) egy referencia irányhoz képest és az így kapott irány mentén</a:t>
            </a:r>
            <a:endParaRPr lang="en-US" dirty="0"/>
          </a:p>
        </p:txBody>
      </p:sp>
      <p:pic>
        <p:nvPicPr>
          <p:cNvPr id="8194" name="Picture 2" descr="Ebene polarkoordina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36" y="3176686"/>
            <a:ext cx="6458928" cy="30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Polár</a:t>
            </a:r>
            <a:r>
              <a:rPr lang="hu-HU" dirty="0" smtClean="0"/>
              <a:t> koordináták (3D)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Más néven gömbi koordináták</a:t>
            </a:r>
          </a:p>
          <a:p>
            <a:r>
              <a:rPr lang="hu-HU" dirty="0" smtClean="0"/>
              <a:t>1 helyett 2 szög: melyik hosszúsági és szélességi körön vagyunk (és mekkora a gömb sugara)</a:t>
            </a:r>
            <a:endParaRPr lang="en-US" dirty="0"/>
          </a:p>
        </p:txBody>
      </p:sp>
      <p:pic>
        <p:nvPicPr>
          <p:cNvPr id="10242" name="Picture 2" descr="http://aries.ektf.hu/~hz/pdf-tamop/pdf-01/html/images/gombikoordinata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6" y="3431018"/>
            <a:ext cx="2964388" cy="30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aries.ektf.hu/~hz/pdf-tamop/pdf-01/html/images/longitude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56" y="3690909"/>
            <a:ext cx="2619650" cy="27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aries.ektf.hu/~hz/pdf-tamop/pdf-01/html/images/latitude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30" y="3515013"/>
            <a:ext cx="2967029" cy="30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Polár</a:t>
            </a:r>
            <a:r>
              <a:rPr lang="hu-HU" dirty="0" smtClean="0"/>
              <a:t> koordináták: mire jó?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Kör / gömbfelület paraméterezése</a:t>
            </a:r>
          </a:p>
          <a:p>
            <a:endParaRPr lang="hu-HU" dirty="0"/>
          </a:p>
          <a:p>
            <a:r>
              <a:rPr lang="hu-HU" dirty="0" smtClean="0"/>
              <a:t>Mozgás kör / gömb mentén (keringés valami körül)</a:t>
            </a:r>
          </a:p>
          <a:p>
            <a:endParaRPr lang="hu-HU" dirty="0"/>
          </a:p>
          <a:p>
            <a:r>
              <a:rPr lang="hu-HU" dirty="0" smtClean="0"/>
              <a:t>Bizonyos mozgások paraméterezése könnyebb</a:t>
            </a:r>
          </a:p>
          <a:p>
            <a:pPr lvl="1"/>
            <a:r>
              <a:rPr lang="hu-HU" dirty="0" smtClean="0"/>
              <a:t>Pl. spirális pálya</a:t>
            </a:r>
            <a:endParaRPr lang="hu-HU" dirty="0"/>
          </a:p>
        </p:txBody>
      </p:sp>
      <p:pic>
        <p:nvPicPr>
          <p:cNvPr id="34818" name="Picture 2" descr="https://upload.wikimedia.org/wikipedia/commons/thumb/f/fd/Spiral_of_Archimedes.svg/346px-Spiral_of_Archimed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11" y="4758026"/>
            <a:ext cx="1884218" cy="18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4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54324"/>
            <a:ext cx="7886700" cy="1325563"/>
          </a:xfrm>
        </p:spPr>
        <p:txBody>
          <a:bodyPr/>
          <a:lstStyle/>
          <a:p>
            <a:r>
              <a:rPr lang="hu-HU" dirty="0" smtClean="0"/>
              <a:t>Geometriai alakzatok megadása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-36199" y="1052818"/>
            <a:ext cx="94345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hu-HU" altLang="en-US" sz="2400" dirty="0" smtClean="0"/>
              <a:t>A pontok koordinátái kielégítenek egy egyenletet:</a:t>
            </a:r>
            <a:endParaRPr lang="hu-HU" altLang="en-US" sz="1400" dirty="0" smtClean="0"/>
          </a:p>
          <a:p>
            <a:pPr lvl="1"/>
            <a:r>
              <a:rPr lang="hu-HU" altLang="en-US" b="1" u="sng" dirty="0" smtClean="0"/>
              <a:t>implicit</a:t>
            </a:r>
            <a:r>
              <a:rPr lang="hu-HU" altLang="en-US" dirty="0" smtClean="0"/>
              <a:t>: 	</a:t>
            </a:r>
            <a:r>
              <a:rPr lang="hu-HU" altLang="en-US" i="1" dirty="0" smtClean="0"/>
              <a:t>f</a:t>
            </a:r>
            <a:r>
              <a:rPr lang="hu-HU" altLang="en-US" dirty="0" smtClean="0"/>
              <a:t>(</a:t>
            </a:r>
            <a:r>
              <a:rPr lang="hu-HU" altLang="en-US" i="1" dirty="0" smtClean="0"/>
              <a:t>x</a:t>
            </a:r>
            <a:r>
              <a:rPr lang="hu-HU" altLang="en-US" dirty="0" smtClean="0"/>
              <a:t>, </a:t>
            </a:r>
            <a:r>
              <a:rPr lang="hu-HU" altLang="en-US" i="1" dirty="0" smtClean="0"/>
              <a:t>y</a:t>
            </a:r>
            <a:r>
              <a:rPr lang="hu-HU" altLang="en-US" dirty="0" smtClean="0"/>
              <a:t>) = 0</a:t>
            </a:r>
            <a:r>
              <a:rPr lang="en-GB" altLang="en-US" dirty="0" smtClean="0"/>
              <a:t>             </a:t>
            </a:r>
            <a:r>
              <a:rPr lang="hu-HU" altLang="en-US" dirty="0" smtClean="0"/>
              <a:t> </a:t>
            </a:r>
            <a:r>
              <a:rPr lang="en-GB" altLang="en-US" dirty="0" smtClean="0"/>
              <a:t> </a:t>
            </a:r>
            <a:r>
              <a:rPr lang="hu-HU" altLang="en-US" dirty="0" smtClean="0"/>
              <a:t> </a:t>
            </a:r>
            <a:r>
              <a:rPr lang="en-US" altLang="en-US" dirty="0" smtClean="0"/>
              <a:t> </a:t>
            </a:r>
            <a:r>
              <a:rPr lang="en-GB" altLang="en-US" i="1" dirty="0" smtClean="0"/>
              <a:t>f</a:t>
            </a:r>
            <a:r>
              <a:rPr lang="en-GB" altLang="en-US" dirty="0" smtClean="0"/>
              <a:t>(</a:t>
            </a:r>
            <a:r>
              <a:rPr lang="en-GB" altLang="en-US" b="1" i="1" dirty="0" smtClean="0"/>
              <a:t>r</a:t>
            </a:r>
            <a:r>
              <a:rPr lang="en-GB" altLang="en-US" dirty="0" smtClean="0"/>
              <a:t>) = 0    </a:t>
            </a:r>
          </a:p>
          <a:p>
            <a:pPr lvl="2"/>
            <a:r>
              <a:rPr lang="hu-HU" altLang="en-US" dirty="0" smtClean="0"/>
              <a:t>2D egyenes:  </a:t>
            </a:r>
            <a:r>
              <a:rPr lang="en-GB" altLang="en-US" sz="2800" i="1" dirty="0" err="1" smtClean="0">
                <a:sym typeface="Symbol" panose="05050102010706020507" pitchFamily="18" charset="2"/>
              </a:rPr>
              <a:t>ax</a:t>
            </a:r>
            <a:r>
              <a:rPr lang="en-GB" altLang="en-US" sz="2800" i="1" dirty="0" smtClean="0">
                <a:sym typeface="Symbol" panose="05050102010706020507" pitchFamily="18" charset="2"/>
              </a:rPr>
              <a:t> + by + c</a:t>
            </a:r>
            <a:r>
              <a:rPr lang="en-GB" altLang="en-US" sz="2800" dirty="0" smtClean="0">
                <a:sym typeface="Symbol" panose="05050102010706020507" pitchFamily="18" charset="2"/>
              </a:rPr>
              <a:t> = 0</a:t>
            </a:r>
            <a:r>
              <a:rPr lang="hu-HU" altLang="en-US" sz="2800" dirty="0" smtClean="0">
                <a:sym typeface="Symbol" panose="05050102010706020507" pitchFamily="18" charset="2"/>
              </a:rPr>
              <a:t> </a:t>
            </a:r>
            <a:endParaRPr lang="hu-HU" altLang="en-US" sz="2800" dirty="0" smtClean="0"/>
          </a:p>
          <a:p>
            <a:pPr lvl="2"/>
            <a:r>
              <a:rPr lang="hu-HU" altLang="en-US" dirty="0" smtClean="0"/>
              <a:t>Kör:</a:t>
            </a:r>
            <a:r>
              <a:rPr lang="en-US" altLang="en-US" dirty="0" smtClean="0"/>
              <a:t> </a:t>
            </a:r>
            <a:r>
              <a:rPr lang="hu-HU" altLang="en-US" sz="2800" dirty="0" smtClean="0"/>
              <a:t>(</a:t>
            </a:r>
            <a:r>
              <a:rPr lang="hu-HU" altLang="en-US" sz="2800" i="1" dirty="0" smtClean="0"/>
              <a:t>x</a:t>
            </a:r>
            <a:r>
              <a:rPr lang="en-GB" altLang="en-US" sz="2800" i="1" dirty="0" smtClean="0">
                <a:sym typeface="Symbol" panose="05050102010706020507" pitchFamily="18" charset="2"/>
              </a:rPr>
              <a:t>–</a:t>
            </a:r>
            <a:r>
              <a:rPr lang="hu-HU" altLang="en-US" sz="2800" i="1" dirty="0" smtClean="0"/>
              <a:t>x</a:t>
            </a:r>
            <a:r>
              <a:rPr lang="en-GB" altLang="en-US" sz="2800" baseline="-25000" dirty="0" smtClean="0">
                <a:sym typeface="Symbol" panose="05050102010706020507" pitchFamily="18" charset="2"/>
              </a:rPr>
              <a:t>0</a:t>
            </a:r>
            <a:r>
              <a:rPr lang="hu-HU" altLang="en-US" sz="2800" dirty="0" smtClean="0"/>
              <a:t>)</a:t>
            </a:r>
            <a:r>
              <a:rPr lang="hu-HU" altLang="en-US" sz="2800" baseline="30000" dirty="0" smtClean="0"/>
              <a:t>2</a:t>
            </a:r>
            <a:r>
              <a:rPr lang="hu-HU" altLang="en-US" sz="2800" dirty="0" smtClean="0"/>
              <a:t>+(</a:t>
            </a:r>
            <a:r>
              <a:rPr lang="hu-HU" altLang="en-US" sz="2800" i="1" dirty="0" smtClean="0"/>
              <a:t>y</a:t>
            </a:r>
            <a:r>
              <a:rPr lang="en-GB" altLang="en-US" sz="2800" i="1" dirty="0" smtClean="0">
                <a:sym typeface="Symbol" panose="05050102010706020507" pitchFamily="18" charset="2"/>
              </a:rPr>
              <a:t>–</a:t>
            </a:r>
            <a:r>
              <a:rPr lang="hu-HU" altLang="en-US" sz="2800" i="1" dirty="0" smtClean="0"/>
              <a:t>y</a:t>
            </a:r>
            <a:r>
              <a:rPr lang="en-GB" altLang="en-US" sz="2800" baseline="-25000" dirty="0" smtClean="0">
                <a:sym typeface="Symbol" panose="05050102010706020507" pitchFamily="18" charset="2"/>
              </a:rPr>
              <a:t>0</a:t>
            </a:r>
            <a:r>
              <a:rPr lang="hu-HU" altLang="en-US" sz="2800" dirty="0" smtClean="0"/>
              <a:t>)</a:t>
            </a:r>
            <a:r>
              <a:rPr lang="hu-HU" altLang="en-US" sz="2800" baseline="30000" dirty="0" smtClean="0"/>
              <a:t>2</a:t>
            </a:r>
            <a:r>
              <a:rPr lang="en-GB" altLang="en-US" sz="2800" dirty="0" smtClean="0">
                <a:sym typeface="Symbol" panose="05050102010706020507" pitchFamily="18" charset="2"/>
              </a:rPr>
              <a:t>–</a:t>
            </a:r>
            <a:r>
              <a:rPr lang="en-US" altLang="en-US" sz="2800" i="1" dirty="0" smtClean="0"/>
              <a:t>R</a:t>
            </a:r>
            <a:r>
              <a:rPr lang="hu-HU" altLang="en-US" sz="2800" baseline="30000" dirty="0" smtClean="0"/>
              <a:t>2</a:t>
            </a:r>
            <a:r>
              <a:rPr lang="hu-HU" altLang="en-US" sz="2800" dirty="0" smtClean="0"/>
              <a:t> = 0</a:t>
            </a:r>
            <a:r>
              <a:rPr lang="en-GB" altLang="en-US" sz="2800" dirty="0" smtClean="0"/>
              <a:t>	</a:t>
            </a:r>
            <a:r>
              <a:rPr lang="en-US" altLang="en-US" sz="2800" dirty="0" smtClean="0"/>
              <a:t>|</a:t>
            </a:r>
            <a:r>
              <a:rPr lang="en-GB" altLang="en-US" sz="2800" b="1" i="1" dirty="0" smtClean="0">
                <a:sym typeface="Symbol" panose="05050102010706020507" pitchFamily="18" charset="2"/>
              </a:rPr>
              <a:t>r</a:t>
            </a:r>
            <a:r>
              <a:rPr lang="en-GB" altLang="en-US" sz="2800" i="1" dirty="0" smtClean="0">
                <a:sym typeface="Symbol" panose="05050102010706020507" pitchFamily="18" charset="2"/>
              </a:rPr>
              <a:t> – </a:t>
            </a:r>
            <a:r>
              <a:rPr lang="en-GB" altLang="en-US" sz="2800" b="1" i="1" dirty="0" smtClean="0">
                <a:sym typeface="Symbol" panose="05050102010706020507" pitchFamily="18" charset="2"/>
              </a:rPr>
              <a:t>r</a:t>
            </a:r>
            <a:r>
              <a:rPr lang="en-GB" altLang="en-US" sz="2800" baseline="-25000" dirty="0" smtClean="0">
                <a:sym typeface="Symbol" panose="05050102010706020507" pitchFamily="18" charset="2"/>
              </a:rPr>
              <a:t>0 </a:t>
            </a:r>
            <a:r>
              <a:rPr lang="en-US" altLang="en-US" sz="2800" dirty="0" smtClean="0"/>
              <a:t>|</a:t>
            </a:r>
            <a:r>
              <a:rPr lang="hu-HU" altLang="en-US" sz="2800" baseline="30000" dirty="0" smtClean="0"/>
              <a:t>2</a:t>
            </a:r>
            <a:r>
              <a:rPr lang="en-US" altLang="en-US" sz="2800" dirty="0" smtClean="0"/>
              <a:t> </a:t>
            </a:r>
            <a:r>
              <a:rPr lang="en-GB" altLang="en-US" sz="2800" dirty="0" smtClean="0">
                <a:sym typeface="Symbol" panose="05050102010706020507" pitchFamily="18" charset="2"/>
              </a:rPr>
              <a:t>–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R</a:t>
            </a:r>
            <a:r>
              <a:rPr lang="hu-HU" altLang="en-US" sz="2800" baseline="30000" dirty="0" smtClean="0"/>
              <a:t>2</a:t>
            </a:r>
            <a:r>
              <a:rPr lang="en-US" altLang="en-US" sz="2800" baseline="30000" dirty="0" smtClean="0"/>
              <a:t> </a:t>
            </a:r>
            <a:r>
              <a:rPr lang="en-GB" altLang="en-US" sz="2800" dirty="0" smtClean="0">
                <a:sym typeface="Symbol" panose="05050102010706020507" pitchFamily="18" charset="2"/>
              </a:rPr>
              <a:t>= 0</a:t>
            </a:r>
            <a:endParaRPr lang="hu-HU" altLang="en-US" dirty="0" smtClean="0"/>
          </a:p>
          <a:p>
            <a:pPr lvl="1"/>
            <a:r>
              <a:rPr lang="hu-HU" altLang="en-US" b="1" u="sng" dirty="0" err="1" smtClean="0"/>
              <a:t>param</a:t>
            </a:r>
            <a:r>
              <a:rPr lang="en-US" altLang="en-US" b="1" u="sng" dirty="0" err="1" smtClean="0"/>
              <a:t>etri</a:t>
            </a:r>
            <a:r>
              <a:rPr lang="hu-HU" altLang="en-US" b="1" u="sng" dirty="0" err="1" smtClean="0"/>
              <a:t>kus</a:t>
            </a:r>
            <a:r>
              <a:rPr lang="hu-HU" altLang="en-US" dirty="0" smtClean="0"/>
              <a:t>: </a:t>
            </a:r>
            <a:r>
              <a:rPr lang="hu-HU" altLang="en-US" i="1" dirty="0" smtClean="0"/>
              <a:t>x = x</a:t>
            </a:r>
            <a:r>
              <a:rPr lang="hu-HU" altLang="en-US" dirty="0" smtClean="0"/>
              <a:t>(</a:t>
            </a:r>
            <a:r>
              <a:rPr lang="hu-HU" altLang="en-US" i="1" dirty="0" smtClean="0"/>
              <a:t>t</a:t>
            </a:r>
            <a:r>
              <a:rPr lang="hu-HU" altLang="en-US" dirty="0" smtClean="0"/>
              <a:t>), </a:t>
            </a:r>
            <a:r>
              <a:rPr lang="hu-HU" altLang="en-US" i="1" dirty="0" smtClean="0"/>
              <a:t>y = y</a:t>
            </a:r>
            <a:r>
              <a:rPr lang="hu-HU" altLang="en-US" dirty="0" smtClean="0"/>
              <a:t>(</a:t>
            </a:r>
            <a:r>
              <a:rPr lang="hu-HU" altLang="en-US" i="1" dirty="0" smtClean="0"/>
              <a:t>t</a:t>
            </a:r>
            <a:r>
              <a:rPr lang="hu-HU" altLang="en-US" dirty="0" smtClean="0"/>
              <a:t>) </a:t>
            </a:r>
            <a:r>
              <a:rPr lang="en-US" altLang="en-US" dirty="0" smtClean="0"/>
              <a:t>	</a:t>
            </a:r>
            <a:r>
              <a:rPr lang="en-US" altLang="en-US" b="1" i="1" dirty="0" smtClean="0"/>
              <a:t>r</a:t>
            </a:r>
            <a:r>
              <a:rPr lang="en-US" altLang="en-US" i="1" dirty="0" smtClean="0"/>
              <a:t> = </a:t>
            </a:r>
            <a:r>
              <a:rPr lang="en-US" altLang="en-US" b="1" i="1" dirty="0" smtClean="0"/>
              <a:t>r</a:t>
            </a:r>
            <a:r>
              <a:rPr lang="hu-HU" altLang="en-US" dirty="0" smtClean="0"/>
              <a:t>(</a:t>
            </a:r>
            <a:r>
              <a:rPr lang="hu-HU" altLang="en-US" i="1" dirty="0" smtClean="0"/>
              <a:t>t</a:t>
            </a:r>
            <a:r>
              <a:rPr lang="hu-HU" altLang="en-US" dirty="0" smtClean="0"/>
              <a:t>) </a:t>
            </a:r>
            <a:endParaRPr lang="en-GB" altLang="en-US" dirty="0" smtClean="0"/>
          </a:p>
          <a:p>
            <a:pPr lvl="2"/>
            <a:r>
              <a:rPr lang="hu-HU" altLang="en-US" dirty="0" smtClean="0"/>
              <a:t>3D egyenes:</a:t>
            </a:r>
          </a:p>
          <a:p>
            <a:pPr lvl="2">
              <a:buFont typeface="Monotype Sorts" pitchFamily="2" charset="2"/>
              <a:buNone/>
            </a:pPr>
            <a:endParaRPr lang="hu-HU" altLang="en-US" dirty="0" smtClean="0"/>
          </a:p>
          <a:p>
            <a:pPr lvl="2">
              <a:buFont typeface="Monotype Sorts" pitchFamily="2" charset="2"/>
              <a:buNone/>
            </a:pPr>
            <a:endParaRPr lang="hu-HU" altLang="en-US" sz="800" dirty="0" smtClean="0"/>
          </a:p>
          <a:p>
            <a:pPr lvl="2"/>
            <a:r>
              <a:rPr lang="hu-HU" altLang="en-US" dirty="0" smtClean="0"/>
              <a:t>Kör:</a:t>
            </a:r>
            <a:r>
              <a:rPr lang="en-US" altLang="en-US" dirty="0" smtClean="0"/>
              <a:t> </a:t>
            </a:r>
            <a:r>
              <a:rPr lang="hu-HU" altLang="en-US" i="1" dirty="0" smtClean="0"/>
              <a:t>t</a:t>
            </a:r>
            <a:r>
              <a:rPr lang="hu-HU" altLang="en-US" dirty="0" smtClean="0"/>
              <a:t> </a:t>
            </a:r>
            <a:r>
              <a:rPr lang="hu-HU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</a:t>
            </a:r>
            <a:r>
              <a:rPr lang="hu-HU" altLang="en-US" dirty="0" smtClean="0"/>
              <a:t> </a:t>
            </a:r>
            <a:r>
              <a:rPr lang="en-US" altLang="en-US" dirty="0" smtClean="0"/>
              <a:t>[0,1]</a:t>
            </a:r>
            <a:r>
              <a:rPr lang="hu-HU" altLang="en-US" dirty="0" smtClean="0"/>
              <a:t>	</a:t>
            </a:r>
            <a:endParaRPr lang="en-US" altLang="en-US" dirty="0" smtClean="0"/>
          </a:p>
          <a:p>
            <a:pPr lvl="2">
              <a:buFont typeface="Monotype Sorts" pitchFamily="2" charset="2"/>
              <a:buNone/>
            </a:pPr>
            <a:r>
              <a:rPr lang="en-US" altLang="en-US" dirty="0" smtClean="0"/>
              <a:t>		</a:t>
            </a:r>
            <a:r>
              <a:rPr lang="hu-HU" altLang="en-US" i="1" dirty="0" smtClean="0"/>
              <a:t>x</a:t>
            </a:r>
            <a:r>
              <a:rPr lang="hu-HU" altLang="en-US" dirty="0" smtClean="0"/>
              <a:t>(</a:t>
            </a:r>
            <a:r>
              <a:rPr lang="hu-HU" altLang="en-US" i="1" dirty="0" smtClean="0"/>
              <a:t>t</a:t>
            </a:r>
            <a:r>
              <a:rPr lang="hu-HU" altLang="en-US" dirty="0" smtClean="0"/>
              <a:t>) = </a:t>
            </a:r>
            <a:r>
              <a:rPr lang="hu-HU" altLang="en-US" i="1" dirty="0" smtClean="0"/>
              <a:t>x</a:t>
            </a:r>
            <a:r>
              <a:rPr lang="en-GB" altLang="en-US" baseline="-25000" dirty="0" smtClean="0">
                <a:sym typeface="Symbol" panose="05050102010706020507" pitchFamily="18" charset="2"/>
              </a:rPr>
              <a:t>0</a:t>
            </a:r>
            <a:r>
              <a:rPr lang="hu-HU" altLang="en-US" dirty="0" smtClean="0"/>
              <a:t> + </a:t>
            </a:r>
            <a:r>
              <a:rPr lang="en-US" altLang="en-US" i="1" dirty="0" smtClean="0"/>
              <a:t>R</a:t>
            </a:r>
            <a:r>
              <a:rPr lang="hu-HU" altLang="en-US" dirty="0" smtClean="0"/>
              <a:t> cos 2</a:t>
            </a:r>
            <a:r>
              <a:rPr lang="hu-HU" altLang="en-US" dirty="0" smtClean="0">
                <a:sym typeface="Symbol" panose="05050102010706020507" pitchFamily="18" charset="2"/>
              </a:rPr>
              <a:t></a:t>
            </a:r>
            <a:r>
              <a:rPr lang="hu-HU" altLang="en-US" i="1" dirty="0" smtClean="0">
                <a:sym typeface="Symbol" panose="05050102010706020507" pitchFamily="18" charset="2"/>
              </a:rPr>
              <a:t>t</a:t>
            </a:r>
            <a:r>
              <a:rPr lang="hu-HU" altLang="en-US" dirty="0" smtClean="0">
                <a:sym typeface="Symbol" panose="05050102010706020507" pitchFamily="18" charset="2"/>
              </a:rPr>
              <a:t>		</a:t>
            </a:r>
            <a:r>
              <a:rPr lang="en-US" altLang="en-US" b="1" i="1" dirty="0" smtClean="0"/>
              <a:t>r = </a:t>
            </a:r>
            <a:r>
              <a:rPr lang="en-GB" altLang="en-US" b="1" i="1" dirty="0" smtClean="0">
                <a:sym typeface="Symbol" panose="05050102010706020507" pitchFamily="18" charset="2"/>
              </a:rPr>
              <a:t>r</a:t>
            </a:r>
            <a:r>
              <a:rPr lang="en-GB" altLang="en-US" baseline="-25000" dirty="0" smtClean="0">
                <a:sym typeface="Symbol" panose="05050102010706020507" pitchFamily="18" charset="2"/>
              </a:rPr>
              <a:t>0</a:t>
            </a:r>
            <a:r>
              <a:rPr lang="en-US" altLang="en-US" i="1" dirty="0" smtClean="0">
                <a:sym typeface="Symbol" panose="05050102010706020507" pitchFamily="18" charset="2"/>
              </a:rPr>
              <a:t> </a:t>
            </a:r>
            <a:r>
              <a:rPr lang="hu-HU" altLang="en-US" dirty="0" smtClean="0"/>
              <a:t>+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(</a:t>
            </a:r>
            <a:r>
              <a:rPr lang="hu-HU" altLang="en-US" dirty="0" smtClean="0"/>
              <a:t>cos 2</a:t>
            </a:r>
            <a:r>
              <a:rPr lang="hu-HU" altLang="en-US" dirty="0" smtClean="0">
                <a:sym typeface="Symbol" panose="05050102010706020507" pitchFamily="18" charset="2"/>
              </a:rPr>
              <a:t></a:t>
            </a:r>
            <a:r>
              <a:rPr lang="hu-HU" altLang="en-US" i="1" dirty="0" smtClean="0">
                <a:sym typeface="Symbol" panose="05050102010706020507" pitchFamily="18" charset="2"/>
              </a:rPr>
              <a:t>t</a:t>
            </a:r>
            <a:r>
              <a:rPr lang="en-US" altLang="en-US" i="1" dirty="0" smtClean="0">
                <a:sym typeface="Symbol" panose="05050102010706020507" pitchFamily="18" charset="2"/>
              </a:rPr>
              <a:t>, </a:t>
            </a:r>
            <a:r>
              <a:rPr lang="hu-HU" altLang="en-US" dirty="0" smtClean="0">
                <a:sym typeface="Symbol" panose="05050102010706020507" pitchFamily="18" charset="2"/>
              </a:rPr>
              <a:t>sin </a:t>
            </a:r>
            <a:r>
              <a:rPr lang="hu-HU" altLang="en-US" dirty="0" smtClean="0"/>
              <a:t>2</a:t>
            </a:r>
            <a:r>
              <a:rPr lang="hu-HU" altLang="en-US" dirty="0" smtClean="0">
                <a:sym typeface="Symbol" panose="05050102010706020507" pitchFamily="18" charset="2"/>
              </a:rPr>
              <a:t></a:t>
            </a:r>
            <a:r>
              <a:rPr lang="hu-HU" altLang="en-US" i="1" dirty="0" smtClean="0">
                <a:sym typeface="Symbol" panose="05050102010706020507" pitchFamily="18" charset="2"/>
              </a:rPr>
              <a:t>t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  <a:r>
              <a:rPr lang="hu-HU" altLang="en-US" dirty="0" smtClean="0">
                <a:sym typeface="Symbol" panose="05050102010706020507" pitchFamily="18" charset="2"/>
              </a:rPr>
              <a:t>		</a:t>
            </a:r>
            <a:r>
              <a:rPr lang="hu-HU" altLang="en-US" i="1" dirty="0" smtClean="0">
                <a:sym typeface="Symbol" panose="05050102010706020507" pitchFamily="18" charset="2"/>
              </a:rPr>
              <a:t>y</a:t>
            </a:r>
            <a:r>
              <a:rPr lang="hu-HU" altLang="en-US" dirty="0" smtClean="0">
                <a:sym typeface="Symbol" panose="05050102010706020507" pitchFamily="18" charset="2"/>
              </a:rPr>
              <a:t>(</a:t>
            </a:r>
            <a:r>
              <a:rPr lang="hu-HU" altLang="en-US" i="1" dirty="0" smtClean="0">
                <a:sym typeface="Symbol" panose="05050102010706020507" pitchFamily="18" charset="2"/>
              </a:rPr>
              <a:t>t</a:t>
            </a:r>
            <a:r>
              <a:rPr lang="hu-HU" altLang="en-US" dirty="0" smtClean="0">
                <a:sym typeface="Symbol" panose="05050102010706020507" pitchFamily="18" charset="2"/>
              </a:rPr>
              <a:t>) = </a:t>
            </a:r>
            <a:r>
              <a:rPr lang="hu-HU" altLang="en-US" i="1" dirty="0" smtClean="0">
                <a:sym typeface="Symbol" panose="05050102010706020507" pitchFamily="18" charset="2"/>
              </a:rPr>
              <a:t>y</a:t>
            </a:r>
            <a:r>
              <a:rPr lang="en-GB" altLang="en-US" baseline="-25000" dirty="0" smtClean="0">
                <a:sym typeface="Symbol" panose="05050102010706020507" pitchFamily="18" charset="2"/>
              </a:rPr>
              <a:t>0</a:t>
            </a:r>
            <a:r>
              <a:rPr lang="hu-HU" altLang="en-US" dirty="0" smtClean="0">
                <a:sym typeface="Symbol" panose="05050102010706020507" pitchFamily="18" charset="2"/>
              </a:rPr>
              <a:t> + </a:t>
            </a:r>
            <a:r>
              <a:rPr lang="en-US" altLang="en-US" i="1" dirty="0" smtClean="0"/>
              <a:t>R</a:t>
            </a:r>
            <a:r>
              <a:rPr lang="hu-HU" altLang="en-US" dirty="0" smtClean="0"/>
              <a:t> </a:t>
            </a:r>
            <a:r>
              <a:rPr lang="hu-HU" altLang="en-US" dirty="0" smtClean="0">
                <a:sym typeface="Symbol" panose="05050102010706020507" pitchFamily="18" charset="2"/>
              </a:rPr>
              <a:t>sin </a:t>
            </a:r>
            <a:r>
              <a:rPr lang="hu-HU" altLang="en-US" dirty="0" smtClean="0"/>
              <a:t>2</a:t>
            </a:r>
            <a:r>
              <a:rPr lang="hu-HU" altLang="en-US" dirty="0" smtClean="0">
                <a:sym typeface="Symbol" panose="05050102010706020507" pitchFamily="18" charset="2"/>
              </a:rPr>
              <a:t></a:t>
            </a:r>
            <a:r>
              <a:rPr lang="hu-HU" altLang="en-US" i="1" dirty="0" smtClean="0">
                <a:sym typeface="Symbol" panose="05050102010706020507" pitchFamily="18" charset="2"/>
              </a:rPr>
              <a:t>t</a:t>
            </a:r>
          </a:p>
          <a:p>
            <a:pPr lvl="1"/>
            <a:r>
              <a:rPr lang="en-US" altLang="en-US" b="1" u="sng" dirty="0" smtClean="0">
                <a:sym typeface="Symbol" panose="05050102010706020507" pitchFamily="18" charset="2"/>
              </a:rPr>
              <a:t>e</a:t>
            </a:r>
            <a:r>
              <a:rPr lang="hu-HU" altLang="en-US" b="1" u="sng" dirty="0" err="1" smtClean="0">
                <a:sym typeface="Symbol" panose="05050102010706020507" pitchFamily="18" charset="2"/>
              </a:rPr>
              <a:t>xplicit</a:t>
            </a:r>
            <a:r>
              <a:rPr lang="hu-HU" altLang="en-US" b="1" u="sng" dirty="0" smtClean="0">
                <a:sym typeface="Symbol" panose="05050102010706020507" pitchFamily="18" charset="2"/>
              </a:rPr>
              <a:t>:</a:t>
            </a:r>
            <a:r>
              <a:rPr lang="en-US" altLang="en-US" dirty="0" smtClean="0">
                <a:sym typeface="Symbol" panose="05050102010706020507" pitchFamily="18" charset="2"/>
              </a:rPr>
              <a:t>	</a:t>
            </a:r>
            <a:r>
              <a:rPr lang="hu-HU" altLang="en-US" i="1" dirty="0" smtClean="0">
                <a:sym typeface="Symbol" panose="05050102010706020507" pitchFamily="18" charset="2"/>
              </a:rPr>
              <a:t>y</a:t>
            </a:r>
            <a:r>
              <a:rPr lang="en-US" altLang="en-US" i="1" dirty="0" smtClean="0"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= </a:t>
            </a:r>
            <a:r>
              <a:rPr lang="en-US" altLang="en-US" i="1" dirty="0" smtClean="0">
                <a:sym typeface="Symbol" panose="05050102010706020507" pitchFamily="18" charset="2"/>
              </a:rPr>
              <a:t>F</a:t>
            </a:r>
            <a:r>
              <a:rPr lang="en-US" altLang="en-US" dirty="0" smtClean="0">
                <a:sym typeface="Symbol" panose="05050102010706020507" pitchFamily="18" charset="2"/>
              </a:rPr>
              <a:t>(</a:t>
            </a:r>
            <a:r>
              <a:rPr lang="en-US" altLang="en-US" i="1" dirty="0" smtClean="0"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sym typeface="Symbol" panose="05050102010706020507" pitchFamily="18" charset="2"/>
              </a:rPr>
              <a:t>)</a:t>
            </a:r>
          </a:p>
          <a:p>
            <a:pPr lvl="2"/>
            <a:r>
              <a:rPr lang="en-US" altLang="en-US" dirty="0" smtClean="0">
                <a:sym typeface="Symbol" panose="05050102010706020507" pitchFamily="18" charset="2"/>
              </a:rPr>
              <a:t>2D </a:t>
            </a:r>
            <a:r>
              <a:rPr lang="hu-HU" altLang="en-US" dirty="0" smtClean="0">
                <a:sym typeface="Symbol" panose="05050102010706020507" pitchFamily="18" charset="2"/>
              </a:rPr>
              <a:t>egyenes</a:t>
            </a:r>
            <a:r>
              <a:rPr lang="en-US" altLang="en-US" dirty="0" smtClean="0">
                <a:sym typeface="Symbol" panose="05050102010706020507" pitchFamily="18" charset="2"/>
              </a:rPr>
              <a:t>: </a:t>
            </a:r>
            <a:r>
              <a:rPr lang="en-US" altLang="en-US" i="1" dirty="0" smtClean="0">
                <a:sym typeface="Symbol" panose="05050102010706020507" pitchFamily="18" charset="2"/>
              </a:rPr>
              <a:t>y</a:t>
            </a:r>
            <a:r>
              <a:rPr lang="en-US" altLang="en-US" dirty="0" smtClean="0">
                <a:sym typeface="Symbol" panose="05050102010706020507" pitchFamily="18" charset="2"/>
              </a:rPr>
              <a:t> = </a:t>
            </a:r>
            <a:r>
              <a:rPr lang="en-US" altLang="en-US" i="1" dirty="0" smtClean="0">
                <a:sym typeface="Symbol" panose="05050102010706020507" pitchFamily="18" charset="2"/>
              </a:rPr>
              <a:t>mx</a:t>
            </a:r>
            <a:r>
              <a:rPr lang="en-US" altLang="en-US" dirty="0" smtClean="0">
                <a:sym typeface="Symbol" panose="05050102010706020507" pitchFamily="18" charset="2"/>
              </a:rPr>
              <a:t> + </a:t>
            </a:r>
            <a:r>
              <a:rPr lang="en-US" altLang="en-US" i="1" dirty="0" smtClean="0">
                <a:sym typeface="Symbol" panose="05050102010706020507" pitchFamily="18" charset="2"/>
              </a:rPr>
              <a:t>b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326856" y="1540865"/>
            <a:ext cx="0" cy="522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0644" y="3052165"/>
            <a:ext cx="8353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4484360" y="1922331"/>
            <a:ext cx="3506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3200" b="1" i="1" dirty="0"/>
              <a:t>n</a:t>
            </a:r>
            <a:r>
              <a:rPr lang="en-GB" altLang="en-US" sz="3200" dirty="0">
                <a:sym typeface="Symbol" panose="05050102010706020507" pitchFamily="18" charset="2"/>
              </a:rPr>
              <a:t>(</a:t>
            </a:r>
            <a:r>
              <a:rPr lang="en-GB" altLang="en-US" sz="3200" b="1" i="1" dirty="0">
                <a:sym typeface="Symbol" panose="05050102010706020507" pitchFamily="18" charset="2"/>
              </a:rPr>
              <a:t>r</a:t>
            </a:r>
            <a:r>
              <a:rPr lang="en-GB" altLang="en-US" sz="3200" dirty="0">
                <a:sym typeface="Symbol" panose="05050102010706020507" pitchFamily="18" charset="2"/>
              </a:rPr>
              <a:t> – </a:t>
            </a:r>
            <a:r>
              <a:rPr lang="en-GB" altLang="en-US" sz="3200" b="1" i="1" dirty="0">
                <a:sym typeface="Symbol" panose="05050102010706020507" pitchFamily="18" charset="2"/>
              </a:rPr>
              <a:t>r</a:t>
            </a:r>
            <a:r>
              <a:rPr lang="en-GB" altLang="en-US" sz="3200" baseline="-25000" dirty="0">
                <a:sym typeface="Symbol" panose="05050102010706020507" pitchFamily="18" charset="2"/>
              </a:rPr>
              <a:t>0</a:t>
            </a:r>
            <a:r>
              <a:rPr lang="en-GB" altLang="en-US" sz="3200" dirty="0">
                <a:sym typeface="Symbol" panose="05050102010706020507" pitchFamily="18" charset="2"/>
              </a:rPr>
              <a:t>) = 0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5477858" y="4108450"/>
            <a:ext cx="304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b="1" i="1" dirty="0">
                <a:sym typeface="Symbol" panose="05050102010706020507" pitchFamily="18" charset="2"/>
              </a:rPr>
              <a:t>r </a:t>
            </a:r>
            <a:r>
              <a:rPr lang="en-GB" altLang="en-US" b="1" i="1" dirty="0">
                <a:sym typeface="Symbol" panose="05050102010706020507" pitchFamily="18" charset="2"/>
              </a:rPr>
              <a:t>= r</a:t>
            </a:r>
            <a:r>
              <a:rPr lang="en-GB" altLang="en-US" baseline="-25000" dirty="0">
                <a:sym typeface="Symbol" panose="05050102010706020507" pitchFamily="18" charset="2"/>
              </a:rPr>
              <a:t>0 </a:t>
            </a:r>
            <a:r>
              <a:rPr lang="hu-HU" altLang="en-US" dirty="0"/>
              <a:t>+ </a:t>
            </a:r>
            <a:r>
              <a:rPr lang="en-GB" altLang="en-US" b="1" i="1" dirty="0"/>
              <a:t>v</a:t>
            </a:r>
            <a:r>
              <a:rPr lang="hu-HU" altLang="en-US" dirty="0"/>
              <a:t> </a:t>
            </a:r>
            <a:r>
              <a:rPr lang="hu-HU" altLang="en-US" i="1" dirty="0">
                <a:sym typeface="Symbol" panose="05050102010706020507" pitchFamily="18" charset="2"/>
              </a:rPr>
              <a:t>t</a:t>
            </a:r>
            <a:r>
              <a:rPr lang="en-GB" altLang="en-US" i="1" dirty="0">
                <a:sym typeface="Symbol" panose="05050102010706020507" pitchFamily="18" charset="2"/>
              </a:rPr>
              <a:t>,   t  </a:t>
            </a:r>
            <a:r>
              <a:rPr lang="en-GB" altLang="en-US" dirty="0">
                <a:sym typeface="Symbol" panose="05050102010706020507" pitchFamily="18" charset="2"/>
              </a:rPr>
              <a:t>[</a:t>
            </a:r>
            <a:r>
              <a:rPr lang="en-GB" altLang="en-US" i="1" dirty="0">
                <a:sym typeface="Symbol" panose="05050102010706020507" pitchFamily="18" charset="2"/>
              </a:rPr>
              <a:t>-∞,∞</a:t>
            </a:r>
            <a:r>
              <a:rPr lang="en-GB" altLang="en-US" dirty="0">
                <a:sym typeface="Symbol" panose="05050102010706020507" pitchFamily="18" charset="2"/>
              </a:rPr>
              <a:t>]</a:t>
            </a: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2807494" y="3819525"/>
            <a:ext cx="2087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>
                <a:sym typeface="Symbol" panose="05050102010706020507" pitchFamily="18" charset="2"/>
              </a:rPr>
              <a:t>x</a:t>
            </a:r>
            <a:r>
              <a:rPr lang="en-GB" altLang="en-US" i="1">
                <a:sym typeface="Symbol" panose="05050102010706020507" pitchFamily="18" charset="2"/>
              </a:rPr>
              <a:t> = x</a:t>
            </a:r>
            <a:r>
              <a:rPr lang="en-GB" altLang="en-US" baseline="-25000">
                <a:sym typeface="Symbol" panose="05050102010706020507" pitchFamily="18" charset="2"/>
              </a:rPr>
              <a:t>0 </a:t>
            </a:r>
            <a:r>
              <a:rPr lang="hu-HU" altLang="en-US"/>
              <a:t>+ </a:t>
            </a:r>
            <a:r>
              <a:rPr lang="en-GB" altLang="en-US" i="1"/>
              <a:t>v</a:t>
            </a:r>
            <a:r>
              <a:rPr lang="en-GB" altLang="en-US" i="1" baseline="-25000">
                <a:sym typeface="Symbol" panose="05050102010706020507" pitchFamily="18" charset="2"/>
              </a:rPr>
              <a:t>x</a:t>
            </a:r>
            <a:r>
              <a:rPr lang="hu-HU" altLang="en-US"/>
              <a:t> </a:t>
            </a:r>
            <a:r>
              <a:rPr lang="hu-HU" altLang="en-US" i="1">
                <a:sym typeface="Symbol" panose="05050102010706020507" pitchFamily="18" charset="2"/>
              </a:rPr>
              <a:t>t</a:t>
            </a:r>
            <a:endParaRPr lang="en-GB" altLang="en-US" i="1">
              <a:sym typeface="Symbol" panose="05050102010706020507" pitchFamily="18" charset="2"/>
            </a:endParaRPr>
          </a:p>
          <a:p>
            <a:pPr algn="l"/>
            <a:r>
              <a:rPr lang="en-GB" altLang="en-US" i="1">
                <a:sym typeface="Symbol" panose="05050102010706020507" pitchFamily="18" charset="2"/>
              </a:rPr>
              <a:t>y = y</a:t>
            </a:r>
            <a:r>
              <a:rPr lang="en-GB" altLang="en-US" baseline="-25000">
                <a:sym typeface="Symbol" panose="05050102010706020507" pitchFamily="18" charset="2"/>
              </a:rPr>
              <a:t>0 </a:t>
            </a:r>
            <a:r>
              <a:rPr lang="hu-HU" altLang="en-US"/>
              <a:t>+ </a:t>
            </a:r>
            <a:r>
              <a:rPr lang="en-GB" altLang="en-US" i="1"/>
              <a:t>v</a:t>
            </a:r>
            <a:r>
              <a:rPr lang="en-GB" altLang="en-US" i="1" baseline="-25000">
                <a:sym typeface="Symbol" panose="05050102010706020507" pitchFamily="18" charset="2"/>
              </a:rPr>
              <a:t>y</a:t>
            </a:r>
            <a:r>
              <a:rPr lang="hu-HU" altLang="en-US"/>
              <a:t> </a:t>
            </a:r>
            <a:r>
              <a:rPr lang="hu-HU" altLang="en-US" i="1">
                <a:sym typeface="Symbol" panose="05050102010706020507" pitchFamily="18" charset="2"/>
              </a:rPr>
              <a:t>t</a:t>
            </a:r>
            <a:endParaRPr lang="en-GB" altLang="en-US" i="1">
              <a:sym typeface="Symbol" panose="05050102010706020507" pitchFamily="18" charset="2"/>
            </a:endParaRPr>
          </a:p>
          <a:p>
            <a:pPr algn="l"/>
            <a:r>
              <a:rPr lang="en-GB" altLang="en-US" i="1">
                <a:sym typeface="Symbol" panose="05050102010706020507" pitchFamily="18" charset="2"/>
              </a:rPr>
              <a:t>z = z</a:t>
            </a:r>
            <a:r>
              <a:rPr lang="en-GB" altLang="en-US" baseline="-25000">
                <a:sym typeface="Symbol" panose="05050102010706020507" pitchFamily="18" charset="2"/>
              </a:rPr>
              <a:t>0 </a:t>
            </a:r>
            <a:r>
              <a:rPr lang="hu-HU" altLang="en-US"/>
              <a:t>+ </a:t>
            </a:r>
            <a:r>
              <a:rPr lang="en-GB" altLang="en-US" i="1"/>
              <a:t>v</a:t>
            </a:r>
            <a:r>
              <a:rPr lang="en-GB" altLang="en-US" i="1" baseline="-25000">
                <a:sym typeface="Symbol" panose="05050102010706020507" pitchFamily="18" charset="2"/>
              </a:rPr>
              <a:t>z</a:t>
            </a:r>
            <a:r>
              <a:rPr lang="hu-HU" altLang="en-US"/>
              <a:t> </a:t>
            </a:r>
            <a:r>
              <a:rPr lang="hu-HU" altLang="en-US" i="1">
                <a:sym typeface="Symbol" panose="05050102010706020507" pitchFamily="18" charset="2"/>
              </a:rPr>
              <a:t>t</a:t>
            </a:r>
            <a:endParaRPr lang="en-GB" altLang="en-US" i="1">
              <a:sym typeface="Symbol" panose="05050102010706020507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0644" y="5860452"/>
            <a:ext cx="8353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Egyenes</a:t>
            </a:r>
            <a:r>
              <a:rPr lang="en-US" dirty="0"/>
              <a:t> (s</a:t>
            </a:r>
            <a:r>
              <a:rPr lang="hu-HU" dirty="0" err="1"/>
              <a:t>zakasz</a:t>
            </a:r>
            <a:r>
              <a:rPr lang="en-US" dirty="0"/>
              <a:t>)</a:t>
            </a:r>
            <a:r>
              <a:rPr lang="hu-HU" dirty="0"/>
              <a:t> mint két pont kombinációja</a:t>
            </a:r>
            <a:endParaRPr lang="en-US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 flipV="1">
            <a:off x="1187450" y="2493963"/>
            <a:ext cx="3455988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90688" y="3502025"/>
            <a:ext cx="215900" cy="22383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7" name="Freeform 20"/>
          <p:cNvSpPr>
            <a:spLocks/>
          </p:cNvSpPr>
          <p:nvPr/>
        </p:nvSpPr>
        <p:spPr bwMode="auto">
          <a:xfrm>
            <a:off x="1116013" y="3646488"/>
            <a:ext cx="1368425" cy="15113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>
            <a:off x="3203575" y="2781300"/>
            <a:ext cx="1728788" cy="2159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411413" y="3213100"/>
            <a:ext cx="225425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27088" y="5373688"/>
            <a:ext cx="3024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i="1"/>
              <a:t>x</a:t>
            </a:r>
            <a:r>
              <a:rPr lang="en-US" altLang="en-US" sz="3200"/>
              <a:t>(</a:t>
            </a:r>
            <a:r>
              <a:rPr lang="en-US" altLang="en-US" sz="3200" i="1"/>
              <a:t>t</a:t>
            </a:r>
            <a:r>
              <a:rPr lang="en-US" altLang="en-US" sz="3200"/>
              <a:t>)=</a:t>
            </a:r>
            <a:r>
              <a:rPr lang="en-US" altLang="en-US" sz="3200" i="1"/>
              <a:t>x</a:t>
            </a:r>
            <a:r>
              <a:rPr lang="hu-HU" altLang="en-US" sz="3200" baseline="-25000"/>
              <a:t>1</a:t>
            </a:r>
            <a:r>
              <a:rPr lang="en-US" altLang="en-US" sz="3200"/>
              <a:t>(1-</a:t>
            </a:r>
            <a:r>
              <a:rPr lang="en-US" altLang="en-US" sz="3200" i="1"/>
              <a:t>t</a:t>
            </a:r>
            <a:r>
              <a:rPr lang="en-US" altLang="en-US" sz="3200"/>
              <a:t>)</a:t>
            </a:r>
            <a:r>
              <a:rPr lang="en-US" altLang="en-US" sz="3200" i="1"/>
              <a:t>+ x</a:t>
            </a:r>
            <a:r>
              <a:rPr lang="en-US" altLang="en-US" sz="3200" baseline="-25000"/>
              <a:t>2</a:t>
            </a:r>
            <a:r>
              <a:rPr lang="en-US" altLang="en-US" sz="3200" i="1"/>
              <a:t>t</a:t>
            </a:r>
            <a:endParaRPr lang="en-US" altLang="en-US" sz="3200"/>
          </a:p>
          <a:p>
            <a:r>
              <a:rPr lang="en-US" altLang="en-US" sz="3200" i="1"/>
              <a:t>y</a:t>
            </a:r>
            <a:r>
              <a:rPr lang="en-US" altLang="en-US" sz="3200"/>
              <a:t>(</a:t>
            </a:r>
            <a:r>
              <a:rPr lang="en-US" altLang="en-US" sz="3200" i="1"/>
              <a:t>t</a:t>
            </a:r>
            <a:r>
              <a:rPr lang="en-US" altLang="en-US" sz="3200"/>
              <a:t>)=</a:t>
            </a:r>
            <a:r>
              <a:rPr lang="en-US" altLang="en-US" sz="3200" i="1"/>
              <a:t>y</a:t>
            </a:r>
            <a:r>
              <a:rPr lang="hu-HU" altLang="en-US" sz="3200" baseline="-25000"/>
              <a:t>1</a:t>
            </a:r>
            <a:r>
              <a:rPr lang="en-US" altLang="en-US" sz="3200"/>
              <a:t>(1-</a:t>
            </a:r>
            <a:r>
              <a:rPr lang="en-US" altLang="en-US" sz="3200" i="1"/>
              <a:t>t</a:t>
            </a:r>
            <a:r>
              <a:rPr lang="en-US" altLang="en-US" sz="3200"/>
              <a:t>)</a:t>
            </a:r>
            <a:r>
              <a:rPr lang="en-US" altLang="en-US" sz="3200" i="1"/>
              <a:t>+ y</a:t>
            </a:r>
            <a:r>
              <a:rPr lang="en-US" altLang="en-US" sz="3200" baseline="-25000"/>
              <a:t>2</a:t>
            </a:r>
            <a:r>
              <a:rPr lang="en-US" altLang="en-US" sz="3200" i="1"/>
              <a:t>t</a:t>
            </a:r>
            <a:r>
              <a:rPr lang="en-US" altLang="en-US" sz="3200"/>
              <a:t> 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55650" y="5300663"/>
            <a:ext cx="3132138" cy="1341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6227763" y="2133600"/>
            <a:ext cx="24622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sz="3200" b="1" i="1"/>
              <a:t>r</a:t>
            </a:r>
            <a:r>
              <a:rPr lang="hu-HU" altLang="en-US" sz="3200"/>
              <a:t> =</a:t>
            </a:r>
            <a:endParaRPr lang="hu-HU" altLang="en-US" sz="3200" i="1" baseline="-25000"/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6875463" y="1831975"/>
            <a:ext cx="1139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sz="3200">
                <a:latin typeface="Symbol" panose="05050102010706020507" pitchFamily="18" charset="2"/>
              </a:rPr>
              <a:t>S</a:t>
            </a:r>
            <a:r>
              <a:rPr lang="hu-HU" altLang="en-US" sz="3200"/>
              <a:t> </a:t>
            </a:r>
            <a:r>
              <a:rPr lang="hu-HU" altLang="en-US" sz="3200" i="1"/>
              <a:t>m</a:t>
            </a:r>
            <a:r>
              <a:rPr lang="hu-HU" altLang="en-US" sz="3200" i="1" baseline="-25000"/>
              <a:t>i</a:t>
            </a:r>
            <a:r>
              <a:rPr lang="hu-HU" altLang="en-US" sz="3200" b="1" i="1"/>
              <a:t>r</a:t>
            </a:r>
            <a:r>
              <a:rPr lang="hu-HU" altLang="en-US" sz="3200" i="1" baseline="-25000"/>
              <a:t>i</a:t>
            </a:r>
            <a:endParaRPr lang="hu-HU" altLang="en-US" sz="3200"/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7019925" y="2493963"/>
            <a:ext cx="1081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7042150" y="2441575"/>
            <a:ext cx="903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sz="3200">
                <a:latin typeface="Symbol" panose="05050102010706020507" pitchFamily="18" charset="2"/>
              </a:rPr>
              <a:t>S</a:t>
            </a:r>
            <a:r>
              <a:rPr lang="hu-HU" altLang="en-US" sz="3200"/>
              <a:t> </a:t>
            </a:r>
            <a:r>
              <a:rPr lang="hu-HU" altLang="en-US" sz="3200" i="1"/>
              <a:t>m</a:t>
            </a:r>
            <a:r>
              <a:rPr lang="hu-HU" altLang="en-US" sz="3200" i="1" baseline="-25000"/>
              <a:t>j</a:t>
            </a:r>
            <a:endParaRPr lang="hu-HU" altLang="en-US" sz="3200"/>
          </a:p>
        </p:txBody>
      </p:sp>
      <p:sp>
        <p:nvSpPr>
          <p:cNvPr id="16" name="Téglalap 31"/>
          <p:cNvSpPr>
            <a:spLocks noChangeArrowheads="1"/>
          </p:cNvSpPr>
          <p:nvPr/>
        </p:nvSpPr>
        <p:spPr bwMode="auto">
          <a:xfrm>
            <a:off x="539750" y="3141663"/>
            <a:ext cx="1073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hu-HU" altLang="en-US" sz="2800" baseline="-25000" dirty="0"/>
              <a:t>1</a:t>
            </a:r>
            <a:r>
              <a:rPr lang="hu-HU" altLang="en-US" sz="2800" i="1" dirty="0"/>
              <a:t>,</a:t>
            </a:r>
            <a:r>
              <a:rPr lang="en-US" altLang="en-US" sz="2800" i="1" dirty="0"/>
              <a:t>y</a:t>
            </a:r>
            <a:r>
              <a:rPr lang="hu-HU" altLang="en-US" sz="2800" baseline="-25000" dirty="0"/>
              <a:t>1</a:t>
            </a:r>
            <a:r>
              <a:rPr lang="en-US" altLang="en-US" sz="2800" dirty="0"/>
              <a:t>)</a:t>
            </a:r>
            <a:endParaRPr lang="hu-HU" altLang="en-US" sz="2800" dirty="0"/>
          </a:p>
        </p:txBody>
      </p:sp>
      <p:sp>
        <p:nvSpPr>
          <p:cNvPr id="17" name="Téglalap 32"/>
          <p:cNvSpPr>
            <a:spLocks noChangeArrowheads="1"/>
          </p:cNvSpPr>
          <p:nvPr/>
        </p:nvSpPr>
        <p:spPr bwMode="auto">
          <a:xfrm>
            <a:off x="3635375" y="1989138"/>
            <a:ext cx="1073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(</a:t>
            </a:r>
            <a:r>
              <a:rPr lang="en-US" altLang="en-US" sz="2800" i="1"/>
              <a:t>x</a:t>
            </a:r>
            <a:r>
              <a:rPr lang="en-US" altLang="en-US" sz="2800" baseline="-25000"/>
              <a:t>2</a:t>
            </a:r>
            <a:r>
              <a:rPr lang="hu-HU" altLang="en-US" sz="2800" i="1"/>
              <a:t>,</a:t>
            </a:r>
            <a:r>
              <a:rPr lang="en-US" altLang="en-US" sz="2800" i="1"/>
              <a:t>y</a:t>
            </a:r>
            <a:r>
              <a:rPr lang="en-US" altLang="en-US" sz="2800" baseline="-25000"/>
              <a:t>2</a:t>
            </a:r>
            <a:r>
              <a:rPr lang="en-US" altLang="en-US" sz="2800"/>
              <a:t>)</a:t>
            </a:r>
            <a:endParaRPr lang="hu-HU" altLang="en-US" sz="2800"/>
          </a:p>
        </p:txBody>
      </p:sp>
      <p:sp>
        <p:nvSpPr>
          <p:cNvPr id="18" name="Téglalap 33"/>
          <p:cNvSpPr>
            <a:spLocks noChangeArrowheads="1"/>
          </p:cNvSpPr>
          <p:nvPr/>
        </p:nvSpPr>
        <p:spPr bwMode="auto">
          <a:xfrm>
            <a:off x="1274763" y="4437063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cs typeface="Times New Roman" panose="02020603050405020304" pitchFamily="18" charset="0"/>
              </a:rPr>
              <a:t>m</a:t>
            </a:r>
            <a:r>
              <a:rPr lang="hu-HU" altLang="en-US" baseline="-25000"/>
              <a:t>1</a:t>
            </a:r>
            <a:r>
              <a:rPr lang="en-US" altLang="en-US">
                <a:cs typeface="Times New Roman" panose="02020603050405020304" pitchFamily="18" charset="0"/>
              </a:rPr>
              <a:t>=1-</a:t>
            </a:r>
            <a:r>
              <a:rPr lang="en-US" altLang="en-US" i="1"/>
              <a:t>t</a:t>
            </a:r>
            <a:endParaRPr lang="hu-HU" altLang="en-US"/>
          </a:p>
        </p:txBody>
      </p:sp>
      <p:sp>
        <p:nvSpPr>
          <p:cNvPr id="19" name="Téglalap 34"/>
          <p:cNvSpPr>
            <a:spLocks noChangeArrowheads="1"/>
          </p:cNvSpPr>
          <p:nvPr/>
        </p:nvSpPr>
        <p:spPr bwMode="auto">
          <a:xfrm>
            <a:off x="3692525" y="4005263"/>
            <a:ext cx="76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cs typeface="Times New Roman" panose="02020603050405020304" pitchFamily="18" charset="0"/>
              </a:rPr>
              <a:t>m</a:t>
            </a:r>
            <a:r>
              <a:rPr lang="en-US" altLang="en-US" baseline="-25000"/>
              <a:t>2</a:t>
            </a:r>
            <a:r>
              <a:rPr lang="en-US" altLang="en-US">
                <a:cs typeface="Times New Roman" panose="02020603050405020304" pitchFamily="18" charset="0"/>
              </a:rPr>
              <a:t>=</a:t>
            </a:r>
            <a:r>
              <a:rPr lang="en-US" altLang="en-US" i="1"/>
              <a:t>t</a:t>
            </a:r>
            <a:endParaRPr lang="hu-HU" altLang="en-US"/>
          </a:p>
        </p:txBody>
      </p:sp>
      <p:sp>
        <p:nvSpPr>
          <p:cNvPr id="20" name="Téglalap 35"/>
          <p:cNvSpPr>
            <a:spLocks noChangeArrowheads="1"/>
          </p:cNvSpPr>
          <p:nvPr/>
        </p:nvSpPr>
        <p:spPr bwMode="auto">
          <a:xfrm>
            <a:off x="1763713" y="2636838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(</a:t>
            </a:r>
            <a:r>
              <a:rPr lang="en-US" altLang="en-US" sz="2800" i="1"/>
              <a:t>x</a:t>
            </a:r>
            <a:r>
              <a:rPr lang="en-US" altLang="en-US" sz="2800"/>
              <a:t>(</a:t>
            </a:r>
            <a:r>
              <a:rPr lang="en-US" altLang="en-US" sz="2800" i="1"/>
              <a:t>t</a:t>
            </a:r>
            <a:r>
              <a:rPr lang="en-US" altLang="en-US" sz="2800"/>
              <a:t>)</a:t>
            </a:r>
            <a:r>
              <a:rPr lang="en-US" altLang="en-US" sz="2800" i="1"/>
              <a:t>,y</a:t>
            </a:r>
            <a:r>
              <a:rPr lang="en-US" altLang="en-US" sz="2800"/>
              <a:t>(</a:t>
            </a:r>
            <a:r>
              <a:rPr lang="en-US" altLang="en-US" sz="2800" i="1"/>
              <a:t>t</a:t>
            </a:r>
            <a:r>
              <a:rPr lang="en-US" altLang="en-US" sz="2800"/>
              <a:t>))</a:t>
            </a:r>
            <a:endParaRPr lang="hu-HU" altLang="en-US" sz="2800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859338" y="4797425"/>
            <a:ext cx="4184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sz="3200" b="1" i="1" dirty="0">
                <a:sym typeface="Symbol" panose="05050102010706020507" pitchFamily="18" charset="2"/>
              </a:rPr>
              <a:t>r</a:t>
            </a:r>
            <a:r>
              <a:rPr lang="en-US" altLang="en-US" sz="3200" dirty="0"/>
              <a:t>(</a:t>
            </a:r>
            <a:r>
              <a:rPr lang="en-US" altLang="en-US" sz="3200" i="1" dirty="0"/>
              <a:t>t</a:t>
            </a:r>
            <a:r>
              <a:rPr lang="en-US" altLang="en-US" sz="3200" dirty="0"/>
              <a:t>)</a:t>
            </a:r>
            <a:r>
              <a:rPr lang="hu-HU" altLang="en-US" sz="3200" b="1" i="1" dirty="0">
                <a:sym typeface="Symbol" panose="05050102010706020507" pitchFamily="18" charset="2"/>
              </a:rPr>
              <a:t> </a:t>
            </a:r>
            <a:r>
              <a:rPr lang="en-GB" altLang="en-US" sz="3200" b="1" i="1" dirty="0">
                <a:sym typeface="Symbol" panose="05050102010706020507" pitchFamily="18" charset="2"/>
              </a:rPr>
              <a:t>= r</a:t>
            </a:r>
            <a:r>
              <a:rPr lang="en-GB" altLang="en-US" sz="3200" baseline="-25000" dirty="0">
                <a:sym typeface="Symbol" panose="05050102010706020507" pitchFamily="18" charset="2"/>
              </a:rPr>
              <a:t>0 </a:t>
            </a:r>
            <a:r>
              <a:rPr lang="hu-HU" altLang="en-US" sz="3200" dirty="0"/>
              <a:t>+ </a:t>
            </a:r>
            <a:r>
              <a:rPr lang="en-GB" altLang="en-US" sz="3200" b="1" i="1" dirty="0"/>
              <a:t>v</a:t>
            </a:r>
            <a:r>
              <a:rPr lang="hu-HU" altLang="en-US" sz="3200" dirty="0"/>
              <a:t> </a:t>
            </a:r>
            <a:r>
              <a:rPr lang="hu-HU" altLang="en-US" sz="3200" i="1" dirty="0">
                <a:sym typeface="Symbol" panose="05050102010706020507" pitchFamily="18" charset="2"/>
              </a:rPr>
              <a:t>t</a:t>
            </a:r>
            <a:r>
              <a:rPr lang="en-GB" altLang="en-US" sz="3200" i="1" dirty="0">
                <a:sym typeface="Symbol" panose="05050102010706020507" pitchFamily="18" charset="2"/>
              </a:rPr>
              <a:t>,   t</a:t>
            </a:r>
            <a:r>
              <a:rPr lang="en-GB" altLang="en-US" sz="3200" dirty="0">
                <a:sym typeface="Symbol" panose="05050102010706020507" pitchFamily="18" charset="2"/>
              </a:rPr>
              <a:t>[</a:t>
            </a:r>
            <a:r>
              <a:rPr lang="en-GB" altLang="en-US" sz="3200" i="1" dirty="0">
                <a:sym typeface="Symbol" panose="05050102010706020507" pitchFamily="18" charset="2"/>
              </a:rPr>
              <a:t>-∞,∞</a:t>
            </a:r>
            <a:r>
              <a:rPr lang="en-GB" altLang="en-US" sz="3200" dirty="0">
                <a:sym typeface="Symbol" panose="05050102010706020507" pitchFamily="18" charset="2"/>
              </a:rPr>
              <a:t>]</a:t>
            </a: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endParaRPr lang="en-GB" altLang="en-US" sz="1200" i="1" dirty="0">
              <a:sym typeface="Symbol" panose="05050102010706020507" pitchFamily="18" charset="2"/>
            </a:endParaRPr>
          </a:p>
          <a:p>
            <a:pPr algn="l"/>
            <a:r>
              <a:rPr lang="en-GB" altLang="en-US" sz="3200" i="1" dirty="0">
                <a:sym typeface="Symbol" panose="05050102010706020507" pitchFamily="18" charset="2"/>
              </a:rPr>
              <a:t>x</a:t>
            </a:r>
            <a:r>
              <a:rPr lang="en-US" altLang="en-US" sz="3200" dirty="0"/>
              <a:t>(</a:t>
            </a:r>
            <a:r>
              <a:rPr lang="en-US" altLang="en-US" sz="3200" i="1" dirty="0"/>
              <a:t>t</a:t>
            </a:r>
            <a:r>
              <a:rPr lang="en-US" altLang="en-US" sz="3200" dirty="0"/>
              <a:t>)</a:t>
            </a:r>
            <a:r>
              <a:rPr lang="en-GB" altLang="en-US" sz="3200" i="1" dirty="0">
                <a:sym typeface="Symbol" panose="05050102010706020507" pitchFamily="18" charset="2"/>
              </a:rPr>
              <a:t> = x</a:t>
            </a:r>
            <a:r>
              <a:rPr lang="en-GB" altLang="en-US" sz="3200" baseline="-25000" dirty="0">
                <a:sym typeface="Symbol" panose="05050102010706020507" pitchFamily="18" charset="2"/>
              </a:rPr>
              <a:t>1 </a:t>
            </a:r>
            <a:r>
              <a:rPr lang="hu-HU" altLang="en-US" sz="3200" dirty="0"/>
              <a:t>+ </a:t>
            </a:r>
            <a:r>
              <a:rPr lang="en-GB" altLang="en-US" sz="3200" i="1" dirty="0" err="1"/>
              <a:t>v</a:t>
            </a:r>
            <a:r>
              <a:rPr lang="en-GB" altLang="en-US" sz="3200" i="1" baseline="-25000" dirty="0" err="1">
                <a:sym typeface="Symbol" panose="05050102010706020507" pitchFamily="18" charset="2"/>
              </a:rPr>
              <a:t>x</a:t>
            </a:r>
            <a:r>
              <a:rPr lang="hu-HU" altLang="en-US" sz="3200" dirty="0"/>
              <a:t> </a:t>
            </a:r>
            <a:r>
              <a:rPr lang="hu-HU" altLang="en-US" sz="3200" i="1" dirty="0">
                <a:sym typeface="Symbol" panose="05050102010706020507" pitchFamily="18" charset="2"/>
              </a:rPr>
              <a:t>t</a:t>
            </a:r>
            <a:endParaRPr lang="en-GB" altLang="en-US" sz="3200" i="1" dirty="0">
              <a:sym typeface="Symbol" panose="05050102010706020507" pitchFamily="18" charset="2"/>
            </a:endParaRPr>
          </a:p>
          <a:p>
            <a:pPr algn="l"/>
            <a:r>
              <a:rPr lang="en-GB" altLang="en-US" sz="3200" i="1" dirty="0">
                <a:sym typeface="Symbol" panose="05050102010706020507" pitchFamily="18" charset="2"/>
              </a:rPr>
              <a:t>y</a:t>
            </a:r>
            <a:r>
              <a:rPr lang="en-US" altLang="en-US" sz="3200" dirty="0"/>
              <a:t>(</a:t>
            </a:r>
            <a:r>
              <a:rPr lang="en-US" altLang="en-US" sz="3200" i="1" dirty="0"/>
              <a:t>t</a:t>
            </a:r>
            <a:r>
              <a:rPr lang="en-US" altLang="en-US" sz="3200" dirty="0"/>
              <a:t>)</a:t>
            </a:r>
            <a:r>
              <a:rPr lang="en-GB" altLang="en-US" sz="3200" i="1" dirty="0">
                <a:sym typeface="Symbol" panose="05050102010706020507" pitchFamily="18" charset="2"/>
              </a:rPr>
              <a:t> = y</a:t>
            </a:r>
            <a:r>
              <a:rPr lang="en-GB" altLang="en-US" sz="3200" baseline="-25000" dirty="0">
                <a:sym typeface="Symbol" panose="05050102010706020507" pitchFamily="18" charset="2"/>
              </a:rPr>
              <a:t>1 </a:t>
            </a:r>
            <a:r>
              <a:rPr lang="hu-HU" altLang="en-US" sz="3200" dirty="0"/>
              <a:t>+ </a:t>
            </a:r>
            <a:r>
              <a:rPr lang="en-GB" altLang="en-US" sz="3200" i="1" dirty="0" err="1"/>
              <a:t>v</a:t>
            </a:r>
            <a:r>
              <a:rPr lang="en-GB" altLang="en-US" sz="3200" i="1" baseline="-25000" dirty="0" err="1">
                <a:sym typeface="Symbol" panose="05050102010706020507" pitchFamily="18" charset="2"/>
              </a:rPr>
              <a:t>y</a:t>
            </a:r>
            <a:r>
              <a:rPr lang="hu-HU" altLang="en-US" sz="3200" dirty="0"/>
              <a:t> </a:t>
            </a:r>
            <a:r>
              <a:rPr lang="hu-HU" altLang="en-US" sz="3200" i="1" dirty="0">
                <a:sym typeface="Symbol" panose="05050102010706020507" pitchFamily="18" charset="2"/>
              </a:rPr>
              <a:t>t</a:t>
            </a:r>
            <a:r>
              <a:rPr lang="en-GB" altLang="en-US" sz="3200" b="1" i="1" dirty="0">
                <a:sym typeface="Symbol" panose="05050102010706020507" pitchFamily="18" charset="2"/>
              </a:rPr>
              <a:t> </a:t>
            </a:r>
            <a:endParaRPr lang="hu-HU" altLang="en-US" sz="3200" b="1" i="1" dirty="0">
              <a:sym typeface="Symbol" panose="05050102010706020507" pitchFamily="18" charset="2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4787900" y="4797425"/>
            <a:ext cx="4248150" cy="1873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23" name="Egyenes összekötő nyíllal 22"/>
          <p:cNvCxnSpPr>
            <a:cxnSpLocks noChangeShapeType="1"/>
          </p:cNvCxnSpPr>
          <p:nvPr/>
        </p:nvCxnSpPr>
        <p:spPr bwMode="auto">
          <a:xfrm flipV="1">
            <a:off x="1908175" y="2924175"/>
            <a:ext cx="2085975" cy="83185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églalap 23"/>
          <p:cNvSpPr>
            <a:spLocks noChangeArrowheads="1"/>
          </p:cNvSpPr>
          <p:nvPr/>
        </p:nvSpPr>
        <p:spPr bwMode="auto">
          <a:xfrm>
            <a:off x="2689225" y="3357563"/>
            <a:ext cx="34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800" b="1" i="1">
                <a:solidFill>
                  <a:srgbClr val="FF0000"/>
                </a:solidFill>
              </a:rPr>
              <a:t>v</a:t>
            </a:r>
            <a:endParaRPr lang="hu-HU" altLang="en-US" sz="2800">
              <a:solidFill>
                <a:srgbClr val="FF0000"/>
              </a:solidFill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23850" y="4535488"/>
            <a:ext cx="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323850" y="5157788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79388" y="414972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y</a:t>
            </a:r>
            <a:endParaRPr lang="hu-HU" alt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84213" y="47244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x</a:t>
            </a:r>
            <a:endParaRPr lang="hu-HU" altLang="en-US"/>
          </a:p>
        </p:txBody>
      </p:sp>
      <p:sp>
        <p:nvSpPr>
          <p:cNvPr id="29" name="Szövegdoboz 27"/>
          <p:cNvSpPr txBox="1">
            <a:spLocks noChangeArrowheads="1"/>
          </p:cNvSpPr>
          <p:nvPr/>
        </p:nvSpPr>
        <p:spPr bwMode="auto">
          <a:xfrm>
            <a:off x="6716713" y="3214688"/>
            <a:ext cx="127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/>
              <a:t>fizikából</a:t>
            </a:r>
          </a:p>
        </p:txBody>
      </p:sp>
      <p:sp>
        <p:nvSpPr>
          <p:cNvPr id="30" name="Szövegdoboz 28"/>
          <p:cNvSpPr txBox="1">
            <a:spLocks noChangeArrowheads="1"/>
          </p:cNvSpPr>
          <p:nvPr/>
        </p:nvSpPr>
        <p:spPr bwMode="auto">
          <a:xfrm>
            <a:off x="5502275" y="4292600"/>
            <a:ext cx="280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/>
              <a:t>Paraméteres egyenlet</a:t>
            </a: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3922713" y="2628900"/>
            <a:ext cx="225425" cy="225425"/>
          </a:xfrm>
          <a:prstGeom prst="ellipse">
            <a:avLst/>
          </a:prstGeom>
          <a:solidFill>
            <a:srgbClr val="92D05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: Ray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 </a:t>
            </a:r>
            <a:r>
              <a:rPr lang="en-US" b="1" dirty="0"/>
              <a:t>Ray</a:t>
            </a:r>
            <a:r>
              <a:rPr lang="en-US" dirty="0"/>
              <a:t>(</a:t>
            </a:r>
            <a:r>
              <a:rPr lang="en-US" u="sng" dirty="0">
                <a:hlinkClick r:id="rId2"/>
              </a:rPr>
              <a:t>Vector3 </a:t>
            </a:r>
            <a:r>
              <a:rPr lang="en-US" b="1" dirty="0"/>
              <a:t>origin</a:t>
            </a:r>
            <a:r>
              <a:rPr lang="en-US" dirty="0"/>
              <a:t>, </a:t>
            </a:r>
            <a:r>
              <a:rPr lang="en-US" u="sng" dirty="0">
                <a:hlinkClick r:id="rId2"/>
              </a:rPr>
              <a:t>Vector3 </a:t>
            </a:r>
            <a:r>
              <a:rPr lang="en-US" b="1" dirty="0"/>
              <a:t>direction</a:t>
            </a:r>
            <a:r>
              <a:rPr lang="en-US" dirty="0" smtClean="0"/>
              <a:t>);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en-US" dirty="0" smtClean="0"/>
              <a:t>public</a:t>
            </a:r>
            <a:r>
              <a:rPr lang="en-US" dirty="0"/>
              <a:t> </a:t>
            </a:r>
            <a:r>
              <a:rPr lang="en-US" u="sng" dirty="0" smtClean="0">
                <a:hlinkClick r:id="rId2"/>
              </a:rPr>
              <a:t>Vector3</a:t>
            </a:r>
            <a:r>
              <a:rPr lang="en-US" dirty="0" smtClean="0">
                <a:hlinkClick r:id="rId2"/>
              </a:rPr>
              <a:t> </a:t>
            </a:r>
            <a:r>
              <a:rPr lang="en-US" b="1" dirty="0" err="1" smtClean="0"/>
              <a:t>GetPoint</a:t>
            </a:r>
            <a:r>
              <a:rPr lang="en-US" dirty="0" smtClean="0"/>
              <a:t>(float</a:t>
            </a:r>
            <a:r>
              <a:rPr lang="en-US" dirty="0"/>
              <a:t> </a:t>
            </a:r>
            <a:r>
              <a:rPr lang="en-US" b="1" dirty="0"/>
              <a:t>distance</a:t>
            </a:r>
            <a:r>
              <a:rPr lang="en-US" dirty="0" smtClean="0"/>
              <a:t>);</a:t>
            </a:r>
            <a:endParaRPr lang="hu-HU" dirty="0" smtClean="0"/>
          </a:p>
          <a:p>
            <a:pPr lvl="1"/>
            <a:r>
              <a:rPr lang="hu-HU" dirty="0" smtClean="0"/>
              <a:t>Hány egységnyit lépjek </a:t>
            </a:r>
            <a:r>
              <a:rPr lang="hu-HU" b="1" dirty="0" err="1" smtClean="0"/>
              <a:t>direction</a:t>
            </a:r>
            <a:r>
              <a:rPr lang="hu-HU" dirty="0" smtClean="0"/>
              <a:t> irányba a ponthoz</a:t>
            </a:r>
            <a:endParaRPr lang="en-US" dirty="0"/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 flipV="1">
            <a:off x="2110240" y="2535908"/>
            <a:ext cx="3455988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Egyenes összekötő nyíllal 4"/>
          <p:cNvCxnSpPr>
            <a:cxnSpLocks noChangeShapeType="1"/>
          </p:cNvCxnSpPr>
          <p:nvPr/>
        </p:nvCxnSpPr>
        <p:spPr bwMode="auto">
          <a:xfrm flipV="1">
            <a:off x="2830965" y="2781562"/>
            <a:ext cx="2085975" cy="8318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3612015" y="3248506"/>
            <a:ext cx="1499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sz="2800" b="1" i="1" dirty="0" err="1" smtClean="0">
                <a:solidFill>
                  <a:srgbClr val="FF0000"/>
                </a:solidFill>
              </a:rPr>
              <a:t>direction</a:t>
            </a:r>
            <a:endParaRPr lang="hu-HU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2701474" y="3518505"/>
            <a:ext cx="225425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8" name="Téglalap 31"/>
          <p:cNvSpPr>
            <a:spLocks noChangeArrowheads="1"/>
          </p:cNvSpPr>
          <p:nvPr/>
        </p:nvSpPr>
        <p:spPr bwMode="auto">
          <a:xfrm>
            <a:off x="1706048" y="3042454"/>
            <a:ext cx="1042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sz="2800" dirty="0" err="1" smtClean="0"/>
              <a:t>origin</a:t>
            </a:r>
            <a:endParaRPr lang="hu-HU" altLang="en-US" sz="2800" dirty="0"/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1985803" y="5235025"/>
            <a:ext cx="3455988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" name="Egyenes összekötő nyíllal 9"/>
          <p:cNvCxnSpPr>
            <a:cxnSpLocks noChangeShapeType="1"/>
          </p:cNvCxnSpPr>
          <p:nvPr/>
        </p:nvCxnSpPr>
        <p:spPr bwMode="auto">
          <a:xfrm flipV="1">
            <a:off x="2706528" y="6001168"/>
            <a:ext cx="780779" cy="311361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3498934" y="5882117"/>
            <a:ext cx="25667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en-US" sz="2800" b="1" i="1" dirty="0" err="1" smtClean="0">
                <a:solidFill>
                  <a:srgbClr val="FF0000"/>
                </a:solidFill>
              </a:rPr>
              <a:t>direction</a:t>
            </a:r>
            <a:r>
              <a:rPr lang="hu-HU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hu-HU" altLang="en-US" sz="2800" i="1" dirty="0" smtClean="0">
                <a:solidFill>
                  <a:srgbClr val="FF0000"/>
                </a:solidFill>
              </a:rPr>
              <a:t>irányú</a:t>
            </a:r>
          </a:p>
          <a:p>
            <a:pPr algn="ctr"/>
            <a:r>
              <a:rPr lang="hu-HU" altLang="en-US" sz="2800" i="1" dirty="0" smtClean="0">
                <a:solidFill>
                  <a:srgbClr val="FF0000"/>
                </a:solidFill>
              </a:rPr>
              <a:t>egységvektor</a:t>
            </a:r>
            <a:endParaRPr lang="hu-HU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577037" y="6217622"/>
            <a:ext cx="225425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13" name="Téglalap 31"/>
          <p:cNvSpPr>
            <a:spLocks noChangeArrowheads="1"/>
          </p:cNvSpPr>
          <p:nvPr/>
        </p:nvSpPr>
        <p:spPr bwMode="auto">
          <a:xfrm>
            <a:off x="1581611" y="5741571"/>
            <a:ext cx="1042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sz="2800" dirty="0" err="1" smtClean="0"/>
              <a:t>origin</a:t>
            </a:r>
            <a:endParaRPr lang="hu-HU" altLang="en-US" sz="2800" dirty="0"/>
          </a:p>
        </p:txBody>
      </p:sp>
      <p:cxnSp>
        <p:nvCxnSpPr>
          <p:cNvPr id="15" name="Egyenes összekötő nyíllal 14"/>
          <p:cNvCxnSpPr>
            <a:cxnSpLocks noChangeShapeType="1"/>
          </p:cNvCxnSpPr>
          <p:nvPr/>
        </p:nvCxnSpPr>
        <p:spPr bwMode="auto">
          <a:xfrm flipV="1">
            <a:off x="3488720" y="5696143"/>
            <a:ext cx="780779" cy="311361"/>
          </a:xfrm>
          <a:prstGeom prst="straightConnector1">
            <a:avLst/>
          </a:prstGeom>
          <a:noFill/>
          <a:ln w="57150" algn="ctr">
            <a:solidFill>
              <a:srgbClr val="FF0000">
                <a:alpha val="50000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gyenes összekötő nyíllal 15"/>
          <p:cNvCxnSpPr>
            <a:cxnSpLocks noChangeShapeType="1"/>
          </p:cNvCxnSpPr>
          <p:nvPr/>
        </p:nvCxnSpPr>
        <p:spPr bwMode="auto">
          <a:xfrm flipV="1">
            <a:off x="4269499" y="5397848"/>
            <a:ext cx="780779" cy="311361"/>
          </a:xfrm>
          <a:prstGeom prst="straightConnector1">
            <a:avLst/>
          </a:prstGeom>
          <a:noFill/>
          <a:ln w="57150" algn="ctr">
            <a:solidFill>
              <a:srgbClr val="FF0000">
                <a:alpha val="50000"/>
              </a:srgb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998430" y="5285135"/>
            <a:ext cx="225425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/>
          </a:p>
        </p:txBody>
      </p:sp>
      <p:sp>
        <p:nvSpPr>
          <p:cNvPr id="18" name="Téglalap 31"/>
          <p:cNvSpPr>
            <a:spLocks noChangeArrowheads="1"/>
          </p:cNvSpPr>
          <p:nvPr/>
        </p:nvSpPr>
        <p:spPr bwMode="auto">
          <a:xfrm>
            <a:off x="5151113" y="5241068"/>
            <a:ext cx="1880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sz="2800" dirty="0" err="1" smtClean="0"/>
              <a:t>GetPoint</a:t>
            </a:r>
            <a:r>
              <a:rPr lang="hu-HU" altLang="en-US" sz="2800" dirty="0" smtClean="0"/>
              <a:t>(3)</a:t>
            </a:r>
            <a:endParaRPr lang="hu-H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74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4399"/>
            <a:ext cx="7886700" cy="1325563"/>
          </a:xfrm>
        </p:spPr>
        <p:txBody>
          <a:bodyPr/>
          <a:lstStyle/>
          <a:p>
            <a:r>
              <a:rPr lang="hu-HU" dirty="0" smtClean="0"/>
              <a:t>Egyenes implicit egyenlete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2122037"/>
            <a:ext cx="53467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3200" b="1" i="1" dirty="0"/>
              <a:t>n</a:t>
            </a:r>
            <a:r>
              <a:rPr lang="en-GB" altLang="en-US" sz="3200" dirty="0">
                <a:sym typeface="Symbol" panose="05050102010706020507" pitchFamily="18" charset="2"/>
              </a:rPr>
              <a:t>(</a:t>
            </a:r>
            <a:r>
              <a:rPr lang="en-GB" altLang="en-US" sz="3200" b="1" i="1" dirty="0">
                <a:sym typeface="Symbol" panose="05050102010706020507" pitchFamily="18" charset="2"/>
              </a:rPr>
              <a:t>r</a:t>
            </a:r>
            <a:r>
              <a:rPr lang="en-GB" altLang="en-US" sz="3200" dirty="0">
                <a:sym typeface="Symbol" panose="05050102010706020507" pitchFamily="18" charset="2"/>
              </a:rPr>
              <a:t> – </a:t>
            </a:r>
            <a:r>
              <a:rPr lang="en-GB" altLang="en-US" sz="3200" b="1" i="1" dirty="0">
                <a:sym typeface="Symbol" panose="05050102010706020507" pitchFamily="18" charset="2"/>
              </a:rPr>
              <a:t>r</a:t>
            </a:r>
            <a:r>
              <a:rPr lang="en-GB" altLang="en-US" sz="3200" baseline="-25000" dirty="0">
                <a:sym typeface="Symbol" panose="05050102010706020507" pitchFamily="18" charset="2"/>
              </a:rPr>
              <a:t>0</a:t>
            </a:r>
            <a:r>
              <a:rPr lang="en-GB" altLang="en-US" sz="3200" dirty="0">
                <a:sym typeface="Symbol" panose="05050102010706020507" pitchFamily="18" charset="2"/>
              </a:rPr>
              <a:t>) = 0</a:t>
            </a:r>
            <a:endParaRPr lang="en-GB" altLang="en-US" sz="1600" i="1" dirty="0">
              <a:sym typeface="Symbol" panose="05050102010706020507" pitchFamily="18" charset="2"/>
            </a:endParaRP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3200" i="1" dirty="0" err="1">
                <a:sym typeface="Symbol" panose="05050102010706020507" pitchFamily="18" charset="2"/>
              </a:rPr>
              <a:t>n</a:t>
            </a:r>
            <a:r>
              <a:rPr lang="en-GB" altLang="en-US" sz="3200" i="1" baseline="-25000" dirty="0" err="1">
                <a:sym typeface="Symbol" panose="05050102010706020507" pitchFamily="18" charset="2"/>
              </a:rPr>
              <a:t>x</a:t>
            </a:r>
            <a:r>
              <a:rPr lang="en-GB" altLang="en-US" sz="3200" i="1" baseline="-25000" dirty="0">
                <a:sym typeface="Symbol" panose="05050102010706020507" pitchFamily="18" charset="2"/>
              </a:rPr>
              <a:t> </a:t>
            </a:r>
            <a:r>
              <a:rPr lang="en-GB" altLang="en-US" sz="3200" dirty="0">
                <a:sym typeface="Symbol" panose="05050102010706020507" pitchFamily="18" charset="2"/>
              </a:rPr>
              <a:t>(</a:t>
            </a:r>
            <a:r>
              <a:rPr lang="en-GB" altLang="en-US" sz="3200" i="1" dirty="0">
                <a:sym typeface="Symbol" panose="05050102010706020507" pitchFamily="18" charset="2"/>
              </a:rPr>
              <a:t>x</a:t>
            </a:r>
            <a:r>
              <a:rPr lang="en-GB" altLang="en-US" sz="3200" dirty="0">
                <a:sym typeface="Symbol" panose="05050102010706020507" pitchFamily="18" charset="2"/>
              </a:rPr>
              <a:t> – </a:t>
            </a:r>
            <a:r>
              <a:rPr lang="en-GB" altLang="en-US" sz="3200" i="1" dirty="0">
                <a:sym typeface="Symbol" panose="05050102010706020507" pitchFamily="18" charset="2"/>
              </a:rPr>
              <a:t>x</a:t>
            </a:r>
            <a:r>
              <a:rPr lang="en-GB" altLang="en-US" sz="3200" baseline="-25000" dirty="0">
                <a:sym typeface="Symbol" panose="05050102010706020507" pitchFamily="18" charset="2"/>
              </a:rPr>
              <a:t>0</a:t>
            </a:r>
            <a:r>
              <a:rPr lang="en-GB" altLang="en-US" sz="3200" dirty="0">
                <a:sym typeface="Symbol" panose="05050102010706020507" pitchFamily="18" charset="2"/>
              </a:rPr>
              <a:t>) + </a:t>
            </a:r>
            <a:r>
              <a:rPr lang="en-GB" altLang="en-US" sz="3200" i="1" dirty="0" err="1">
                <a:sym typeface="Symbol" panose="05050102010706020507" pitchFamily="18" charset="2"/>
              </a:rPr>
              <a:t>n</a:t>
            </a:r>
            <a:r>
              <a:rPr lang="en-GB" altLang="en-US" sz="3200" i="1" baseline="-25000" dirty="0" err="1">
                <a:sym typeface="Symbol" panose="05050102010706020507" pitchFamily="18" charset="2"/>
              </a:rPr>
              <a:t>y</a:t>
            </a:r>
            <a:r>
              <a:rPr lang="en-GB" altLang="en-US" sz="3200" i="1" baseline="-25000" dirty="0">
                <a:sym typeface="Symbol" panose="05050102010706020507" pitchFamily="18" charset="2"/>
              </a:rPr>
              <a:t> </a:t>
            </a:r>
            <a:r>
              <a:rPr lang="en-GB" altLang="en-US" sz="3200" dirty="0">
                <a:sym typeface="Symbol" panose="05050102010706020507" pitchFamily="18" charset="2"/>
              </a:rPr>
              <a:t>(</a:t>
            </a:r>
            <a:r>
              <a:rPr lang="en-GB" altLang="en-US" sz="3200" i="1" dirty="0">
                <a:sym typeface="Symbol" panose="05050102010706020507" pitchFamily="18" charset="2"/>
              </a:rPr>
              <a:t>y</a:t>
            </a:r>
            <a:r>
              <a:rPr lang="en-GB" altLang="en-US" sz="3200" dirty="0">
                <a:sym typeface="Symbol" panose="05050102010706020507" pitchFamily="18" charset="2"/>
              </a:rPr>
              <a:t> – </a:t>
            </a:r>
            <a:r>
              <a:rPr lang="en-GB" altLang="en-US" sz="3200" i="1" dirty="0">
                <a:sym typeface="Symbol" panose="05050102010706020507" pitchFamily="18" charset="2"/>
              </a:rPr>
              <a:t>y</a:t>
            </a:r>
            <a:r>
              <a:rPr lang="en-GB" altLang="en-US" sz="3200" baseline="-25000" dirty="0">
                <a:sym typeface="Symbol" panose="05050102010706020507" pitchFamily="18" charset="2"/>
              </a:rPr>
              <a:t>0</a:t>
            </a:r>
            <a:r>
              <a:rPr lang="en-GB" altLang="en-US" sz="3200" dirty="0">
                <a:sym typeface="Symbol" panose="05050102010706020507" pitchFamily="18" charset="2"/>
              </a:rPr>
              <a:t>) = 0</a:t>
            </a: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3200" i="1" dirty="0" err="1">
                <a:sym typeface="Symbol" panose="05050102010706020507" pitchFamily="18" charset="2"/>
              </a:rPr>
              <a:t>ax</a:t>
            </a:r>
            <a:r>
              <a:rPr lang="en-GB" altLang="en-US" sz="3200" i="1" dirty="0">
                <a:sym typeface="Symbol" panose="05050102010706020507" pitchFamily="18" charset="2"/>
              </a:rPr>
              <a:t> + by + c</a:t>
            </a:r>
            <a:r>
              <a:rPr lang="en-GB" altLang="en-US" sz="3200" dirty="0">
                <a:sym typeface="Symbol" panose="05050102010706020507" pitchFamily="18" charset="2"/>
              </a:rPr>
              <a:t> = 0</a:t>
            </a: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3200" dirty="0">
                <a:sym typeface="Symbol" panose="05050102010706020507" pitchFamily="18" charset="2"/>
              </a:rPr>
              <a:t>(</a:t>
            </a:r>
            <a:r>
              <a:rPr lang="en-GB" altLang="en-US" sz="3200" i="1" dirty="0">
                <a:sym typeface="Symbol" panose="05050102010706020507" pitchFamily="18" charset="2"/>
              </a:rPr>
              <a:t>x, y</a:t>
            </a:r>
            <a:r>
              <a:rPr lang="en-GB" altLang="en-US" sz="3200" dirty="0">
                <a:sym typeface="Symbol" panose="05050102010706020507" pitchFamily="18" charset="2"/>
              </a:rPr>
              <a:t>, 1)  (</a:t>
            </a:r>
            <a:r>
              <a:rPr lang="en-GB" altLang="en-US" sz="3200" i="1" dirty="0">
                <a:sym typeface="Symbol" panose="05050102010706020507" pitchFamily="18" charset="2"/>
              </a:rPr>
              <a:t>a, b, c</a:t>
            </a:r>
            <a:r>
              <a:rPr lang="en-GB" altLang="en-US" sz="3200" dirty="0">
                <a:sym typeface="Symbol" panose="05050102010706020507" pitchFamily="18" charset="2"/>
              </a:rPr>
              <a:t>) = 0</a:t>
            </a:r>
            <a:endParaRPr lang="hu-HU" altLang="en-US" sz="3200" dirty="0">
              <a:sym typeface="Symbol" panose="05050102010706020507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757238" y="3036437"/>
            <a:ext cx="3024187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66725" y="2830062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66725" y="4963662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333500" y="3541262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7950" y="282053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y</a:t>
            </a:r>
            <a:endParaRPr lang="hu-HU" alt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468313" y="3612700"/>
            <a:ext cx="936625" cy="1368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900113" y="3036437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>
                <a:sym typeface="Symbol" panose="05050102010706020507" pitchFamily="18" charset="2"/>
              </a:rPr>
              <a:t>r</a:t>
            </a:r>
            <a:r>
              <a:rPr lang="en-GB" altLang="en-US" baseline="-25000">
                <a:sym typeface="Symbol" panose="05050102010706020507" pitchFamily="18" charset="2"/>
              </a:rPr>
              <a:t>0</a:t>
            </a:r>
            <a:endParaRPr lang="hu-HU" altLang="en-US" baseline="-25000">
              <a:sym typeface="Symbol" panose="05050102010706020507" pitchFamily="18" charset="2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205163" y="3252337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>
                <a:sym typeface="Symbol" panose="05050102010706020507" pitchFamily="18" charset="2"/>
              </a:rPr>
              <a:t>r</a:t>
            </a:r>
            <a:endParaRPr lang="hu-HU" altLang="en-US" b="1" i="1">
              <a:sym typeface="Symbol" panose="05050102010706020507" pitchFamily="18" charset="2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133725" y="3109462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468313" y="3252337"/>
            <a:ext cx="2665412" cy="17287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2052638" y="2965000"/>
            <a:ext cx="1008062" cy="215900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1982788" y="2460175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>
                <a:sym typeface="Symbol" panose="05050102010706020507" pitchFamily="18" charset="2"/>
              </a:rPr>
              <a:t>v</a:t>
            </a:r>
            <a:r>
              <a:rPr lang="en-GB" altLang="en-US" b="1" i="1">
                <a:sym typeface="Symbol" panose="05050102010706020507" pitchFamily="18" charset="2"/>
              </a:rPr>
              <a:t> </a:t>
            </a:r>
            <a:r>
              <a:rPr lang="hu-HU" altLang="en-US" b="1">
                <a:sym typeface="Symbol" panose="05050102010706020507" pitchFamily="18" charset="2"/>
              </a:rPr>
              <a:t>irány vektor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76225" y="1885500"/>
            <a:ext cx="2322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>
                <a:sym typeface="Symbol" panose="05050102010706020507" pitchFamily="18" charset="2"/>
              </a:rPr>
              <a:t>n</a:t>
            </a:r>
            <a:r>
              <a:rPr lang="en-GB" altLang="en-US" b="1" i="1">
                <a:sym typeface="Symbol" panose="05050102010706020507" pitchFamily="18" charset="2"/>
              </a:rPr>
              <a:t> </a:t>
            </a:r>
            <a:r>
              <a:rPr lang="en-US" altLang="en-US" b="1">
                <a:sym typeface="Symbol" panose="05050102010706020507" pitchFamily="18" charset="2"/>
              </a:rPr>
              <a:t>norm</a:t>
            </a:r>
            <a:r>
              <a:rPr lang="hu-HU" altLang="en-US" b="1">
                <a:sym typeface="Symbol" panose="05050102010706020507" pitchFamily="18" charset="2"/>
              </a:rPr>
              <a:t>á</a:t>
            </a:r>
            <a:r>
              <a:rPr lang="en-US" altLang="en-US" b="1">
                <a:sym typeface="Symbol" panose="05050102010706020507" pitchFamily="18" charset="2"/>
              </a:rPr>
              <a:t>l ve</a:t>
            </a:r>
            <a:r>
              <a:rPr lang="hu-HU" altLang="en-US" b="1">
                <a:sym typeface="Symbol" panose="05050102010706020507" pitchFamily="18" charset="2"/>
              </a:rPr>
              <a:t>k</a:t>
            </a:r>
            <a:r>
              <a:rPr lang="en-US" altLang="en-US" b="1">
                <a:sym typeface="Symbol" panose="05050102010706020507" pitchFamily="18" charset="2"/>
              </a:rPr>
              <a:t>tor</a:t>
            </a:r>
            <a:endParaRPr lang="hu-HU" altLang="en-US" b="1">
              <a:sym typeface="Symbol" panose="05050102010706020507" pitchFamily="18" charset="2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H="1" flipV="1">
            <a:off x="1476375" y="2317300"/>
            <a:ext cx="215900" cy="93503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321175" y="2134737"/>
            <a:ext cx="4679950" cy="2378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52638" y="4477887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x</a:t>
            </a:r>
            <a:endParaRPr lang="hu-HU" altLang="en-US"/>
          </a:p>
        </p:txBody>
      </p:sp>
      <p:sp>
        <p:nvSpPr>
          <p:cNvPr id="31" name="Szövegdoboz 29"/>
          <p:cNvSpPr txBox="1">
            <a:spLocks noChangeArrowheads="1"/>
          </p:cNvSpPr>
          <p:nvPr/>
        </p:nvSpPr>
        <p:spPr bwMode="auto">
          <a:xfrm>
            <a:off x="6732588" y="1704525"/>
            <a:ext cx="2274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Implicit </a:t>
            </a:r>
            <a:r>
              <a:rPr lang="hu-HU" altLang="en-US"/>
              <a:t>egyenlet</a:t>
            </a:r>
          </a:p>
        </p:txBody>
      </p:sp>
      <p:sp>
        <p:nvSpPr>
          <p:cNvPr id="32" name="Tartalom helye 2"/>
          <p:cNvSpPr>
            <a:spLocks noGrp="1"/>
          </p:cNvSpPr>
          <p:nvPr>
            <p:ph idx="1"/>
          </p:nvPr>
        </p:nvSpPr>
        <p:spPr>
          <a:xfrm>
            <a:off x="628650" y="5297721"/>
            <a:ext cx="7886700" cy="862463"/>
          </a:xfrm>
        </p:spPr>
        <p:txBody>
          <a:bodyPr/>
          <a:lstStyle/>
          <a:p>
            <a:r>
              <a:rPr lang="hu-HU" dirty="0" smtClean="0"/>
              <a:t>Normálvektor: az alakzatra (itt most egyenesre) merőleges </a:t>
            </a:r>
            <a:r>
              <a:rPr lang="hu-HU" b="1" dirty="0" smtClean="0"/>
              <a:t>egység</a:t>
            </a:r>
            <a:r>
              <a:rPr lang="hu-HU" dirty="0" smtClean="0"/>
              <a:t>vektor</a:t>
            </a:r>
          </a:p>
        </p:txBody>
      </p:sp>
    </p:spTree>
    <p:extLst>
      <p:ext uri="{BB962C8B-B14F-4D97-AF65-F5344CB8AC3E}">
        <p14:creationId xmlns:p14="http://schemas.microsoft.com/office/powerpoint/2010/main" val="28489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Mikor melyiket?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699790"/>
            <a:ext cx="7886700" cy="4351338"/>
          </a:xfrm>
        </p:spPr>
        <p:txBody>
          <a:bodyPr/>
          <a:lstStyle/>
          <a:p>
            <a:r>
              <a:rPr lang="hu-HU" dirty="0"/>
              <a:t>Paraméteres egyenlet</a:t>
            </a:r>
            <a:endParaRPr lang="en-US" dirty="0"/>
          </a:p>
          <a:p>
            <a:pPr lvl="1"/>
            <a:r>
              <a:rPr lang="hu-HU" dirty="0" smtClean="0"/>
              <a:t>Metszéspont számítás (másik egyenessel, síkkal stb.)</a:t>
            </a:r>
          </a:p>
          <a:p>
            <a:pPr lvl="2"/>
            <a:r>
              <a:rPr lang="hu-HU" dirty="0" smtClean="0"/>
              <a:t>Eltaláljuk-e a falat a </a:t>
            </a:r>
            <a:r>
              <a:rPr lang="hu-HU" dirty="0" err="1" smtClean="0"/>
              <a:t>railgunnal</a:t>
            </a:r>
            <a:endParaRPr lang="hu-HU" dirty="0" smtClean="0"/>
          </a:p>
          <a:p>
            <a:pPr lvl="1"/>
            <a:r>
              <a:rPr lang="hu-HU" dirty="0" smtClean="0"/>
              <a:t>Mozgás adott irányba</a:t>
            </a:r>
            <a:endParaRPr lang="hu-HU" dirty="0"/>
          </a:p>
          <a:p>
            <a:r>
              <a:rPr lang="hu-HU" dirty="0" smtClean="0"/>
              <a:t>Implicit egyenlet</a:t>
            </a:r>
          </a:p>
          <a:p>
            <a:pPr lvl="1"/>
            <a:r>
              <a:rPr lang="hu-HU" dirty="0" smtClean="0"/>
              <a:t>Egy pont rajta van-e az egyenesen</a:t>
            </a:r>
          </a:p>
          <a:p>
            <a:pPr lvl="1"/>
            <a:r>
              <a:rPr lang="hu-HU" dirty="0" smtClean="0"/>
              <a:t>Távolság az egyenestől (=a skaláris szorzat értéke)</a:t>
            </a:r>
            <a:endParaRPr lang="hu-HU" dirty="0"/>
          </a:p>
          <a:p>
            <a:endParaRPr lang="hu-HU" dirty="0" smtClean="0"/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4557334" y="1582344"/>
            <a:ext cx="41841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sz="3200" b="1" i="1" dirty="0">
                <a:sym typeface="Symbol" panose="05050102010706020507" pitchFamily="18" charset="2"/>
              </a:rPr>
              <a:t>r</a:t>
            </a:r>
            <a:r>
              <a:rPr lang="en-US" altLang="en-US" sz="3200" dirty="0"/>
              <a:t>(</a:t>
            </a:r>
            <a:r>
              <a:rPr lang="en-US" altLang="en-US" sz="3200" i="1" dirty="0"/>
              <a:t>t</a:t>
            </a:r>
            <a:r>
              <a:rPr lang="en-US" altLang="en-US" sz="3200" dirty="0"/>
              <a:t>)</a:t>
            </a:r>
            <a:r>
              <a:rPr lang="hu-HU" altLang="en-US" sz="3200" b="1" i="1" dirty="0">
                <a:sym typeface="Symbol" panose="05050102010706020507" pitchFamily="18" charset="2"/>
              </a:rPr>
              <a:t> </a:t>
            </a:r>
            <a:r>
              <a:rPr lang="en-GB" altLang="en-US" sz="3200" b="1" i="1" dirty="0">
                <a:sym typeface="Symbol" panose="05050102010706020507" pitchFamily="18" charset="2"/>
              </a:rPr>
              <a:t>= r</a:t>
            </a:r>
            <a:r>
              <a:rPr lang="en-GB" altLang="en-US" sz="3200" baseline="-25000" dirty="0">
                <a:sym typeface="Symbol" panose="05050102010706020507" pitchFamily="18" charset="2"/>
              </a:rPr>
              <a:t>0 </a:t>
            </a:r>
            <a:r>
              <a:rPr lang="hu-HU" altLang="en-US" sz="3200" dirty="0"/>
              <a:t>+ </a:t>
            </a:r>
            <a:r>
              <a:rPr lang="en-GB" altLang="en-US" sz="3200" b="1" i="1" dirty="0"/>
              <a:t>v</a:t>
            </a:r>
            <a:r>
              <a:rPr lang="hu-HU" altLang="en-US" sz="3200" dirty="0"/>
              <a:t> </a:t>
            </a:r>
            <a:r>
              <a:rPr lang="hu-HU" altLang="en-US" sz="3200" i="1" dirty="0">
                <a:sym typeface="Symbol" panose="05050102010706020507" pitchFamily="18" charset="2"/>
              </a:rPr>
              <a:t>t</a:t>
            </a:r>
            <a:r>
              <a:rPr lang="en-GB" altLang="en-US" sz="3200" i="1" dirty="0">
                <a:sym typeface="Symbol" panose="05050102010706020507" pitchFamily="18" charset="2"/>
              </a:rPr>
              <a:t>,   t</a:t>
            </a:r>
            <a:r>
              <a:rPr lang="en-GB" altLang="en-US" sz="3200" dirty="0">
                <a:sym typeface="Symbol" panose="05050102010706020507" pitchFamily="18" charset="2"/>
              </a:rPr>
              <a:t>[</a:t>
            </a:r>
            <a:r>
              <a:rPr lang="en-GB" altLang="en-US" sz="3200" i="1" dirty="0">
                <a:sym typeface="Symbol" panose="05050102010706020507" pitchFamily="18" charset="2"/>
              </a:rPr>
              <a:t>-∞,∞</a:t>
            </a:r>
            <a:r>
              <a:rPr lang="en-GB" altLang="en-US" sz="3200" dirty="0" smtClean="0">
                <a:sym typeface="Symbol" panose="05050102010706020507" pitchFamily="18" charset="2"/>
              </a:rPr>
              <a:t>]</a:t>
            </a:r>
            <a:endParaRPr lang="en-GB" altLang="en-US" sz="3200" dirty="0">
              <a:sym typeface="Symbol" panose="05050102010706020507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8694" y="3220565"/>
            <a:ext cx="3219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3200" b="1" i="1" dirty="0"/>
              <a:t>n</a:t>
            </a:r>
            <a:r>
              <a:rPr lang="en-GB" altLang="en-US" sz="3200" dirty="0">
                <a:sym typeface="Symbol" panose="05050102010706020507" pitchFamily="18" charset="2"/>
              </a:rPr>
              <a:t>(</a:t>
            </a:r>
            <a:r>
              <a:rPr lang="en-GB" altLang="en-US" sz="3200" b="1" i="1" dirty="0">
                <a:sym typeface="Symbol" panose="05050102010706020507" pitchFamily="18" charset="2"/>
              </a:rPr>
              <a:t>r</a:t>
            </a:r>
            <a:r>
              <a:rPr lang="en-GB" altLang="en-US" sz="3200" dirty="0">
                <a:sym typeface="Symbol" panose="05050102010706020507" pitchFamily="18" charset="2"/>
              </a:rPr>
              <a:t> – </a:t>
            </a:r>
            <a:r>
              <a:rPr lang="en-GB" altLang="en-US" sz="3200" b="1" i="1" dirty="0">
                <a:sym typeface="Symbol" panose="05050102010706020507" pitchFamily="18" charset="2"/>
              </a:rPr>
              <a:t>r</a:t>
            </a:r>
            <a:r>
              <a:rPr lang="en-GB" altLang="en-US" sz="3200" baseline="-25000" dirty="0">
                <a:sym typeface="Symbol" panose="05050102010706020507" pitchFamily="18" charset="2"/>
              </a:rPr>
              <a:t>0</a:t>
            </a:r>
            <a:r>
              <a:rPr lang="en-GB" altLang="en-US" sz="3200" dirty="0">
                <a:sym typeface="Symbol" panose="05050102010706020507" pitchFamily="18" charset="2"/>
              </a:rPr>
              <a:t>) = </a:t>
            </a:r>
            <a:r>
              <a:rPr lang="en-GB" altLang="en-US" sz="3200" dirty="0" smtClean="0">
                <a:sym typeface="Symbol" panose="05050102010706020507" pitchFamily="18" charset="2"/>
              </a:rPr>
              <a:t>0</a:t>
            </a:r>
            <a:endParaRPr lang="en-GB" altLang="en-US" sz="1600" i="1" dirty="0">
              <a:sym typeface="Symbol" panose="05050102010706020507" pitchFamily="18" charset="2"/>
            </a:endParaRPr>
          </a:p>
        </p:txBody>
      </p:sp>
      <p:sp>
        <p:nvSpPr>
          <p:cNvPr id="6" name="Szövegdoboz 19"/>
          <p:cNvSpPr txBox="1">
            <a:spLocks noChangeArrowheads="1"/>
          </p:cNvSpPr>
          <p:nvPr/>
        </p:nvSpPr>
        <p:spPr bwMode="auto">
          <a:xfrm>
            <a:off x="117475" y="4592390"/>
            <a:ext cx="3779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u="sng" dirty="0"/>
              <a:t>2D egyenestől mért távolság: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539750" y="5889378"/>
            <a:ext cx="3024188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116013" y="639420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H="1" flipV="1">
            <a:off x="2700338" y="5097215"/>
            <a:ext cx="215900" cy="93503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900113" y="5889378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>
                <a:sym typeface="Symbol" panose="05050102010706020507" pitchFamily="18" charset="2"/>
              </a:rPr>
              <a:t>r</a:t>
            </a:r>
            <a:r>
              <a:rPr lang="en-GB" altLang="en-US" baseline="-25000">
                <a:sym typeface="Symbol" panose="05050102010706020507" pitchFamily="18" charset="2"/>
              </a:rPr>
              <a:t>0</a:t>
            </a:r>
            <a:endParaRPr lang="hu-HU" altLang="en-US" baseline="-25000">
              <a:sym typeface="Symbol" panose="05050102010706020507" pitchFamily="18" charset="2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1187450" y="5457578"/>
            <a:ext cx="1584325" cy="1008062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2700338" y="538455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843213" y="5168653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>
                <a:sym typeface="Symbol" panose="05050102010706020507" pitchFamily="18" charset="2"/>
              </a:rPr>
              <a:t>r</a:t>
            </a:r>
            <a:endParaRPr lang="hu-HU" altLang="en-US" b="1" i="1">
              <a:sym typeface="Symbol" panose="05050102010706020507" pitchFamily="18" charset="2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77825" y="5025778"/>
            <a:ext cx="2322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>
                <a:sym typeface="Symbol" panose="05050102010706020507" pitchFamily="18" charset="2"/>
              </a:rPr>
              <a:t>n</a:t>
            </a:r>
            <a:r>
              <a:rPr lang="en-GB" altLang="en-US" b="1" i="1">
                <a:sym typeface="Symbol" panose="05050102010706020507" pitchFamily="18" charset="2"/>
              </a:rPr>
              <a:t> </a:t>
            </a:r>
            <a:r>
              <a:rPr lang="en-US" altLang="en-US" b="1">
                <a:sym typeface="Symbol" panose="05050102010706020507" pitchFamily="18" charset="2"/>
              </a:rPr>
              <a:t>norm</a:t>
            </a:r>
            <a:r>
              <a:rPr lang="hu-HU" altLang="en-US" b="1">
                <a:sym typeface="Symbol" panose="05050102010706020507" pitchFamily="18" charset="2"/>
              </a:rPr>
              <a:t>á</a:t>
            </a:r>
            <a:r>
              <a:rPr lang="en-US" altLang="en-US" b="1">
                <a:sym typeface="Symbol" panose="05050102010706020507" pitchFamily="18" charset="2"/>
              </a:rPr>
              <a:t>l ve</a:t>
            </a:r>
            <a:r>
              <a:rPr lang="hu-HU" altLang="en-US" b="1">
                <a:sym typeface="Symbol" panose="05050102010706020507" pitchFamily="18" charset="2"/>
              </a:rPr>
              <a:t>k</a:t>
            </a:r>
            <a:r>
              <a:rPr lang="en-US" altLang="en-US" b="1">
                <a:sym typeface="Symbol" panose="05050102010706020507" pitchFamily="18" charset="2"/>
              </a:rPr>
              <a:t>tor</a:t>
            </a:r>
            <a:endParaRPr lang="hu-HU" altLang="en-US" b="1">
              <a:sym typeface="Symbol" panose="05050102010706020507" pitchFamily="18" charset="2"/>
            </a:endParaRPr>
          </a:p>
        </p:txBody>
      </p:sp>
      <p:sp>
        <p:nvSpPr>
          <p:cNvPr id="15" name="Szövegdoboz 28"/>
          <p:cNvSpPr txBox="1">
            <a:spLocks noChangeArrowheads="1"/>
          </p:cNvSpPr>
          <p:nvPr/>
        </p:nvSpPr>
        <p:spPr bwMode="auto">
          <a:xfrm>
            <a:off x="4067175" y="4952753"/>
            <a:ext cx="4833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/>
              <a:t>n</a:t>
            </a:r>
            <a:r>
              <a:rPr lang="en-GB" altLang="en-US">
                <a:sym typeface="Symbol" panose="05050102010706020507" pitchFamily="18" charset="2"/>
              </a:rPr>
              <a:t>(</a:t>
            </a:r>
            <a:r>
              <a:rPr lang="en-GB" altLang="en-US" b="1" i="1">
                <a:sym typeface="Symbol" panose="05050102010706020507" pitchFamily="18" charset="2"/>
              </a:rPr>
              <a:t>r</a:t>
            </a:r>
            <a:r>
              <a:rPr lang="en-GB" altLang="en-US">
                <a:sym typeface="Symbol" panose="05050102010706020507" pitchFamily="18" charset="2"/>
              </a:rPr>
              <a:t> – </a:t>
            </a:r>
            <a:r>
              <a:rPr lang="en-GB" altLang="en-US" b="1" i="1">
                <a:sym typeface="Symbol" panose="05050102010706020507" pitchFamily="18" charset="2"/>
              </a:rPr>
              <a:t>r</a:t>
            </a:r>
            <a:r>
              <a:rPr lang="en-GB" altLang="en-US" baseline="-25000">
                <a:sym typeface="Symbol" panose="05050102010706020507" pitchFamily="18" charset="2"/>
              </a:rPr>
              <a:t>0</a:t>
            </a:r>
            <a:r>
              <a:rPr lang="en-GB" altLang="en-US">
                <a:sym typeface="Symbol" panose="05050102010706020507" pitchFamily="18" charset="2"/>
              </a:rPr>
              <a:t>) </a:t>
            </a:r>
            <a:r>
              <a:rPr lang="en-US" altLang="en-US">
                <a:sym typeface="Symbol" panose="05050102010706020507" pitchFamily="18" charset="2"/>
              </a:rPr>
              <a:t>= </a:t>
            </a:r>
            <a:r>
              <a:rPr lang="hu-HU" altLang="en-US"/>
              <a:t>Vetület </a:t>
            </a:r>
            <a:r>
              <a:rPr lang="en-US" altLang="en-US" b="1" i="1"/>
              <a:t>n</a:t>
            </a:r>
            <a:r>
              <a:rPr lang="hu-HU" altLang="en-US"/>
              <a:t>-re</a:t>
            </a:r>
            <a:r>
              <a:rPr lang="en-US" altLang="en-US"/>
              <a:t> * </a:t>
            </a:r>
            <a:r>
              <a:rPr lang="hu-HU" altLang="en-US"/>
              <a:t>az</a:t>
            </a:r>
            <a:r>
              <a:rPr lang="en-US" altLang="en-US"/>
              <a:t> </a:t>
            </a:r>
            <a:r>
              <a:rPr lang="en-US" altLang="en-US" b="1" i="1"/>
              <a:t>n</a:t>
            </a:r>
            <a:r>
              <a:rPr lang="hu-HU" altLang="en-US" b="1" i="1"/>
              <a:t> </a:t>
            </a:r>
            <a:r>
              <a:rPr lang="hu-HU" altLang="en-US"/>
              <a:t>hossza</a:t>
            </a:r>
            <a:endParaRPr lang="en-US" altLang="en-US"/>
          </a:p>
          <a:p>
            <a:endParaRPr lang="en-US" altLang="en-US"/>
          </a:p>
          <a:p>
            <a:r>
              <a:rPr lang="hu-HU" altLang="en-US"/>
              <a:t>Ha</a:t>
            </a:r>
            <a:r>
              <a:rPr lang="en-US" altLang="en-US"/>
              <a:t> </a:t>
            </a:r>
            <a:r>
              <a:rPr lang="en-US" altLang="en-US" b="1" i="1"/>
              <a:t>n</a:t>
            </a:r>
            <a:r>
              <a:rPr lang="en-US" altLang="en-US"/>
              <a:t> </a:t>
            </a:r>
            <a:r>
              <a:rPr lang="hu-HU" altLang="en-US"/>
              <a:t>egységvektor</a:t>
            </a:r>
            <a:r>
              <a:rPr lang="en-US" altLang="en-US"/>
              <a:t>:</a:t>
            </a:r>
          </a:p>
          <a:p>
            <a:r>
              <a:rPr lang="en-GB" altLang="en-US" b="1" i="1"/>
              <a:t>n</a:t>
            </a:r>
            <a:r>
              <a:rPr lang="en-GB" altLang="en-US">
                <a:sym typeface="Symbol" panose="05050102010706020507" pitchFamily="18" charset="2"/>
              </a:rPr>
              <a:t>(</a:t>
            </a:r>
            <a:r>
              <a:rPr lang="en-GB" altLang="en-US" b="1" i="1">
                <a:sym typeface="Symbol" panose="05050102010706020507" pitchFamily="18" charset="2"/>
              </a:rPr>
              <a:t>r</a:t>
            </a:r>
            <a:r>
              <a:rPr lang="en-GB" altLang="en-US">
                <a:sym typeface="Symbol" panose="05050102010706020507" pitchFamily="18" charset="2"/>
              </a:rPr>
              <a:t> – </a:t>
            </a:r>
            <a:r>
              <a:rPr lang="en-GB" altLang="en-US" b="1" i="1">
                <a:sym typeface="Symbol" panose="05050102010706020507" pitchFamily="18" charset="2"/>
              </a:rPr>
              <a:t>r</a:t>
            </a:r>
            <a:r>
              <a:rPr lang="en-GB" altLang="en-US" baseline="-25000">
                <a:sym typeface="Symbol" panose="05050102010706020507" pitchFamily="18" charset="2"/>
              </a:rPr>
              <a:t>0</a:t>
            </a:r>
            <a:r>
              <a:rPr lang="en-GB" altLang="en-US">
                <a:sym typeface="Symbol" panose="05050102010706020507" pitchFamily="18" charset="2"/>
              </a:rPr>
              <a:t>) </a:t>
            </a:r>
            <a:r>
              <a:rPr lang="hu-HU" altLang="en-US">
                <a:sym typeface="Symbol" panose="05050102010706020507" pitchFamily="18" charset="2"/>
              </a:rPr>
              <a:t>az előjeles távolság</a:t>
            </a:r>
            <a:r>
              <a:rPr lang="en-GB" altLang="en-US">
                <a:sym typeface="Symbol" panose="05050102010706020507" pitchFamily="18" charset="2"/>
              </a:rPr>
              <a:t>!</a:t>
            </a:r>
            <a:endParaRPr lang="hu-HU" altLang="en-US" b="1" i="1"/>
          </a:p>
        </p:txBody>
      </p:sp>
    </p:spTree>
    <p:extLst>
      <p:ext uri="{BB962C8B-B14F-4D97-AF65-F5344CB8AC3E}">
        <p14:creationId xmlns:p14="http://schemas.microsoft.com/office/powerpoint/2010/main" val="19270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Alapfogalmak</a:t>
            </a:r>
          </a:p>
          <a:p>
            <a:pPr lvl="1"/>
            <a:r>
              <a:rPr lang="hu-HU" dirty="0" smtClean="0"/>
              <a:t>Pont, vektor, koordinátarendszerek</a:t>
            </a:r>
          </a:p>
          <a:p>
            <a:r>
              <a:rPr lang="hu-HU" dirty="0" smtClean="0"/>
              <a:t>Egyszerűbb alakzatok</a:t>
            </a:r>
          </a:p>
          <a:p>
            <a:pPr lvl="1"/>
            <a:r>
              <a:rPr lang="hu-HU" dirty="0" smtClean="0"/>
              <a:t>Egyenes, sík, normálvektor felírási módok</a:t>
            </a:r>
          </a:p>
          <a:p>
            <a:r>
              <a:rPr lang="hu-HU" dirty="0" smtClean="0"/>
              <a:t>Transzformációk</a:t>
            </a:r>
          </a:p>
          <a:p>
            <a:pPr lvl="1"/>
            <a:r>
              <a:rPr lang="hu-HU" dirty="0" err="1" smtClean="0"/>
              <a:t>Affin</a:t>
            </a:r>
            <a:r>
              <a:rPr lang="hu-HU" dirty="0" smtClean="0"/>
              <a:t>- és homogén lineáris transzformációk</a:t>
            </a:r>
          </a:p>
          <a:p>
            <a:pPr lvl="1"/>
            <a:r>
              <a:rPr lang="hu-HU" dirty="0" smtClean="0"/>
              <a:t>Hierarchiák, </a:t>
            </a:r>
            <a:r>
              <a:rPr lang="hu-HU" dirty="0" err="1" smtClean="0"/>
              <a:t>pivot</a:t>
            </a:r>
            <a:r>
              <a:rPr lang="hu-HU" dirty="0" smtClean="0"/>
              <a:t> pont</a:t>
            </a:r>
          </a:p>
          <a:p>
            <a:pPr lvl="1"/>
            <a:r>
              <a:rPr lang="hu-HU" dirty="0" smtClean="0"/>
              <a:t>Vetítések, kamera modell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80568"/>
            <a:ext cx="7886700" cy="1325563"/>
          </a:xfrm>
        </p:spPr>
        <p:txBody>
          <a:bodyPr/>
          <a:lstStyle/>
          <a:p>
            <a:r>
              <a:rPr lang="hu-HU" dirty="0" smtClean="0"/>
              <a:t>Sík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97786"/>
            <a:ext cx="7886700" cy="4351338"/>
          </a:xfrm>
        </p:spPr>
        <p:txBody>
          <a:bodyPr/>
          <a:lstStyle/>
          <a:p>
            <a:r>
              <a:rPr lang="hu-HU" dirty="0" smtClean="0"/>
              <a:t>Az egyenes implicit egyenletének mintájára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708400" y="1945446"/>
            <a:ext cx="5147563" cy="28500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2800" b="1" i="1" dirty="0"/>
              <a:t>n</a:t>
            </a:r>
            <a:r>
              <a:rPr lang="en-GB" altLang="en-US" sz="2800" dirty="0">
                <a:sym typeface="Symbol" panose="05050102010706020507" pitchFamily="18" charset="2"/>
              </a:rPr>
              <a:t>(</a:t>
            </a:r>
            <a:r>
              <a:rPr lang="en-GB" altLang="en-US" sz="2800" b="1" i="1" dirty="0">
                <a:sym typeface="Symbol" panose="05050102010706020507" pitchFamily="18" charset="2"/>
              </a:rPr>
              <a:t>r</a:t>
            </a:r>
            <a:r>
              <a:rPr lang="en-GB" altLang="en-US" sz="2800" dirty="0">
                <a:sym typeface="Symbol" panose="05050102010706020507" pitchFamily="18" charset="2"/>
              </a:rPr>
              <a:t> – </a:t>
            </a:r>
            <a:r>
              <a:rPr lang="en-GB" altLang="en-US" sz="2800" b="1" i="1" dirty="0">
                <a:sym typeface="Symbol" panose="05050102010706020507" pitchFamily="18" charset="2"/>
              </a:rPr>
              <a:t>r</a:t>
            </a:r>
            <a:r>
              <a:rPr lang="en-GB" altLang="en-US" sz="2800" baseline="-25000" dirty="0">
                <a:sym typeface="Symbol" panose="05050102010706020507" pitchFamily="18" charset="2"/>
              </a:rPr>
              <a:t>0</a:t>
            </a:r>
            <a:r>
              <a:rPr lang="en-GB" altLang="en-US" sz="2800" dirty="0">
                <a:sym typeface="Symbol" panose="05050102010706020507" pitchFamily="18" charset="2"/>
              </a:rPr>
              <a:t>) = 0</a:t>
            </a: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endParaRPr lang="en-GB" altLang="en-US" sz="1400" i="1" dirty="0">
              <a:sym typeface="Symbol" panose="05050102010706020507" pitchFamily="18" charset="2"/>
            </a:endParaRP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2800" i="1" dirty="0" err="1">
                <a:sym typeface="Symbol" panose="05050102010706020507" pitchFamily="18" charset="2"/>
              </a:rPr>
              <a:t>n</a:t>
            </a:r>
            <a:r>
              <a:rPr lang="en-GB" altLang="en-US" sz="2800" i="1" baseline="-25000" dirty="0" err="1">
                <a:sym typeface="Symbol" panose="05050102010706020507" pitchFamily="18" charset="2"/>
              </a:rPr>
              <a:t>x</a:t>
            </a:r>
            <a:r>
              <a:rPr lang="en-GB" altLang="en-US" sz="2800" i="1" baseline="-25000" dirty="0">
                <a:sym typeface="Symbol" panose="05050102010706020507" pitchFamily="18" charset="2"/>
              </a:rPr>
              <a:t> </a:t>
            </a:r>
            <a:r>
              <a:rPr lang="en-GB" altLang="en-US" sz="2800" dirty="0">
                <a:sym typeface="Symbol" panose="05050102010706020507" pitchFamily="18" charset="2"/>
              </a:rPr>
              <a:t>(</a:t>
            </a:r>
            <a:r>
              <a:rPr lang="en-GB" altLang="en-US" sz="2800" i="1" dirty="0">
                <a:sym typeface="Symbol" panose="05050102010706020507" pitchFamily="18" charset="2"/>
              </a:rPr>
              <a:t>x</a:t>
            </a:r>
            <a:r>
              <a:rPr lang="en-GB" altLang="en-US" sz="2800" dirty="0">
                <a:sym typeface="Symbol" panose="05050102010706020507" pitchFamily="18" charset="2"/>
              </a:rPr>
              <a:t>–</a:t>
            </a:r>
            <a:r>
              <a:rPr lang="en-GB" altLang="en-US" sz="2800" i="1" dirty="0">
                <a:sym typeface="Symbol" panose="05050102010706020507" pitchFamily="18" charset="2"/>
              </a:rPr>
              <a:t>x</a:t>
            </a:r>
            <a:r>
              <a:rPr lang="en-GB" altLang="en-US" sz="2800" baseline="-25000" dirty="0">
                <a:sym typeface="Symbol" panose="05050102010706020507" pitchFamily="18" charset="2"/>
              </a:rPr>
              <a:t>0</a:t>
            </a:r>
            <a:r>
              <a:rPr lang="en-GB" altLang="en-US" sz="2800" dirty="0">
                <a:sym typeface="Symbol" panose="05050102010706020507" pitchFamily="18" charset="2"/>
              </a:rPr>
              <a:t>) + </a:t>
            </a:r>
            <a:r>
              <a:rPr lang="en-GB" altLang="en-US" sz="2800" i="1" dirty="0" err="1">
                <a:sym typeface="Symbol" panose="05050102010706020507" pitchFamily="18" charset="2"/>
              </a:rPr>
              <a:t>n</a:t>
            </a:r>
            <a:r>
              <a:rPr lang="en-GB" altLang="en-US" sz="2800" i="1" baseline="-25000" dirty="0" err="1">
                <a:sym typeface="Symbol" panose="05050102010706020507" pitchFamily="18" charset="2"/>
              </a:rPr>
              <a:t>y</a:t>
            </a:r>
            <a:r>
              <a:rPr lang="en-GB" altLang="en-US" sz="2800" i="1" baseline="-25000" dirty="0">
                <a:sym typeface="Symbol" panose="05050102010706020507" pitchFamily="18" charset="2"/>
              </a:rPr>
              <a:t> </a:t>
            </a:r>
            <a:r>
              <a:rPr lang="en-GB" altLang="en-US" sz="2800" dirty="0">
                <a:sym typeface="Symbol" panose="05050102010706020507" pitchFamily="18" charset="2"/>
              </a:rPr>
              <a:t>(</a:t>
            </a:r>
            <a:r>
              <a:rPr lang="en-GB" altLang="en-US" sz="2800" i="1" dirty="0">
                <a:sym typeface="Symbol" panose="05050102010706020507" pitchFamily="18" charset="2"/>
              </a:rPr>
              <a:t>y</a:t>
            </a:r>
            <a:r>
              <a:rPr lang="en-GB" altLang="en-US" sz="2800" dirty="0">
                <a:sym typeface="Symbol" panose="05050102010706020507" pitchFamily="18" charset="2"/>
              </a:rPr>
              <a:t>–</a:t>
            </a:r>
            <a:r>
              <a:rPr lang="en-GB" altLang="en-US" sz="2800" i="1" dirty="0">
                <a:sym typeface="Symbol" panose="05050102010706020507" pitchFamily="18" charset="2"/>
              </a:rPr>
              <a:t>y</a:t>
            </a:r>
            <a:r>
              <a:rPr lang="en-GB" altLang="en-US" sz="2800" baseline="-25000" dirty="0">
                <a:sym typeface="Symbol" panose="05050102010706020507" pitchFamily="18" charset="2"/>
              </a:rPr>
              <a:t>0</a:t>
            </a:r>
            <a:r>
              <a:rPr lang="en-GB" altLang="en-US" sz="2800" dirty="0">
                <a:sym typeface="Symbol" panose="05050102010706020507" pitchFamily="18" charset="2"/>
              </a:rPr>
              <a:t>) + </a:t>
            </a:r>
            <a:r>
              <a:rPr lang="en-GB" altLang="en-US" sz="2800" i="1" dirty="0">
                <a:sym typeface="Symbol" panose="05050102010706020507" pitchFamily="18" charset="2"/>
              </a:rPr>
              <a:t>n</a:t>
            </a:r>
            <a:r>
              <a:rPr lang="hu-HU" altLang="en-US" sz="2800" i="1" baseline="-25000" dirty="0">
                <a:sym typeface="Symbol" panose="05050102010706020507" pitchFamily="18" charset="2"/>
              </a:rPr>
              <a:t>z</a:t>
            </a:r>
            <a:r>
              <a:rPr lang="en-GB" altLang="en-US" sz="2800" i="1" baseline="-25000" dirty="0">
                <a:sym typeface="Symbol" panose="05050102010706020507" pitchFamily="18" charset="2"/>
              </a:rPr>
              <a:t> </a:t>
            </a:r>
            <a:r>
              <a:rPr lang="en-GB" altLang="en-US" sz="2800" dirty="0">
                <a:sym typeface="Symbol" panose="05050102010706020507" pitchFamily="18" charset="2"/>
              </a:rPr>
              <a:t>(</a:t>
            </a:r>
            <a:r>
              <a:rPr lang="hu-HU" altLang="en-US" sz="2800" i="1" dirty="0">
                <a:sym typeface="Symbol" panose="05050102010706020507" pitchFamily="18" charset="2"/>
              </a:rPr>
              <a:t>z</a:t>
            </a:r>
            <a:r>
              <a:rPr lang="en-GB" altLang="en-US" sz="2800" dirty="0">
                <a:sym typeface="Symbol" panose="05050102010706020507" pitchFamily="18" charset="2"/>
              </a:rPr>
              <a:t>–</a:t>
            </a:r>
            <a:r>
              <a:rPr lang="hu-HU" altLang="en-US" sz="2800" i="1" dirty="0">
                <a:sym typeface="Symbol" panose="05050102010706020507" pitchFamily="18" charset="2"/>
              </a:rPr>
              <a:t>z</a:t>
            </a:r>
            <a:r>
              <a:rPr lang="en-GB" altLang="en-US" sz="2800" baseline="-25000" dirty="0">
                <a:sym typeface="Symbol" panose="05050102010706020507" pitchFamily="18" charset="2"/>
              </a:rPr>
              <a:t>0</a:t>
            </a:r>
            <a:r>
              <a:rPr lang="en-GB" altLang="en-US" sz="2800" dirty="0">
                <a:sym typeface="Symbol" panose="05050102010706020507" pitchFamily="18" charset="2"/>
              </a:rPr>
              <a:t>) = 0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SzPct val="62000"/>
            </a:pPr>
            <a:r>
              <a:rPr lang="en-GB" altLang="en-US" sz="2800" i="1" dirty="0" err="1">
                <a:sym typeface="Symbol" panose="05050102010706020507" pitchFamily="18" charset="2"/>
              </a:rPr>
              <a:t>ax</a:t>
            </a:r>
            <a:r>
              <a:rPr lang="en-GB" altLang="en-US" sz="2800" i="1" dirty="0">
                <a:sym typeface="Symbol" panose="05050102010706020507" pitchFamily="18" charset="2"/>
              </a:rPr>
              <a:t> + by + c</a:t>
            </a:r>
            <a:r>
              <a:rPr lang="hu-HU" altLang="en-US" sz="2800" i="1" dirty="0" smtClean="0">
                <a:sym typeface="Symbol" panose="05050102010706020507" pitchFamily="18" charset="2"/>
              </a:rPr>
              <a:t>z</a:t>
            </a:r>
            <a:r>
              <a:rPr lang="en-GB" altLang="en-US" sz="2800" dirty="0" smtClean="0">
                <a:sym typeface="Symbol" panose="05050102010706020507" pitchFamily="18" charset="2"/>
              </a:rPr>
              <a:t> </a:t>
            </a:r>
            <a:r>
              <a:rPr lang="en-GB" altLang="en-US" sz="2800" dirty="0">
                <a:sym typeface="Symbol" panose="05050102010706020507" pitchFamily="18" charset="2"/>
              </a:rPr>
              <a:t>= </a:t>
            </a:r>
            <a:r>
              <a:rPr lang="hu-HU" altLang="en-US" sz="2800" dirty="0" err="1" smtClean="0">
                <a:sym typeface="Symbol" panose="05050102010706020507" pitchFamily="18" charset="2"/>
              </a:rPr>
              <a:t>-</a:t>
            </a:r>
            <a:r>
              <a:rPr lang="hu-HU" altLang="en-US" sz="2800" i="1" dirty="0" err="1" smtClean="0">
                <a:sym typeface="Symbol" panose="05050102010706020507" pitchFamily="18" charset="2"/>
              </a:rPr>
              <a:t>d</a:t>
            </a:r>
            <a:endParaRPr lang="hu-HU" altLang="en-US" sz="2800" i="1" dirty="0" smtClean="0"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SzPct val="62000"/>
            </a:pPr>
            <a:r>
              <a:rPr lang="en-GB" altLang="en-US" sz="2800" dirty="0">
                <a:sym typeface="Symbol" panose="05050102010706020507" pitchFamily="18" charset="2"/>
              </a:rPr>
              <a:t>(</a:t>
            </a:r>
            <a:r>
              <a:rPr lang="en-GB" altLang="en-US" sz="2800" i="1" dirty="0">
                <a:sym typeface="Symbol" panose="05050102010706020507" pitchFamily="18" charset="2"/>
              </a:rPr>
              <a:t>x, y</a:t>
            </a:r>
            <a:r>
              <a:rPr lang="en-GB" altLang="en-US" sz="2800" dirty="0">
                <a:sym typeface="Symbol" panose="05050102010706020507" pitchFamily="18" charset="2"/>
              </a:rPr>
              <a:t>, </a:t>
            </a:r>
            <a:r>
              <a:rPr lang="hu-HU" altLang="en-US" sz="2800" i="1" dirty="0" smtClean="0">
                <a:sym typeface="Symbol" panose="05050102010706020507" pitchFamily="18" charset="2"/>
              </a:rPr>
              <a:t>z</a:t>
            </a:r>
            <a:r>
              <a:rPr lang="en-GB" altLang="en-US" sz="2800" dirty="0" smtClean="0">
                <a:sym typeface="Symbol" panose="05050102010706020507" pitchFamily="18" charset="2"/>
              </a:rPr>
              <a:t>) </a:t>
            </a:r>
            <a:r>
              <a:rPr lang="en-GB" altLang="en-US" sz="2800" dirty="0">
                <a:sym typeface="Symbol" panose="05050102010706020507" pitchFamily="18" charset="2"/>
              </a:rPr>
              <a:t> (</a:t>
            </a:r>
            <a:r>
              <a:rPr lang="en-GB" altLang="en-US" sz="2800" i="1" dirty="0">
                <a:sym typeface="Symbol" panose="05050102010706020507" pitchFamily="18" charset="2"/>
              </a:rPr>
              <a:t>a, b, </a:t>
            </a:r>
            <a:r>
              <a:rPr lang="en-GB" altLang="en-US" sz="2800" i="1" dirty="0" smtClean="0">
                <a:sym typeface="Symbol" panose="05050102010706020507" pitchFamily="18" charset="2"/>
              </a:rPr>
              <a:t>c</a:t>
            </a:r>
            <a:r>
              <a:rPr lang="en-GB" altLang="en-US" sz="2800" dirty="0" smtClean="0">
                <a:sym typeface="Symbol" panose="05050102010706020507" pitchFamily="18" charset="2"/>
              </a:rPr>
              <a:t>) </a:t>
            </a:r>
            <a:r>
              <a:rPr lang="en-GB" altLang="en-US" sz="2800" dirty="0">
                <a:sym typeface="Symbol" panose="05050102010706020507" pitchFamily="18" charset="2"/>
              </a:rPr>
              <a:t>= </a:t>
            </a:r>
            <a:r>
              <a:rPr lang="hu-HU" altLang="en-US" sz="2800" dirty="0" err="1">
                <a:sym typeface="Symbol" panose="05050102010706020507" pitchFamily="18" charset="2"/>
              </a:rPr>
              <a:t>-</a:t>
            </a:r>
            <a:r>
              <a:rPr lang="hu-HU" altLang="en-US" sz="2800" i="1" dirty="0" err="1">
                <a:sym typeface="Symbol" panose="05050102010706020507" pitchFamily="18" charset="2"/>
              </a:rPr>
              <a:t>d</a:t>
            </a:r>
            <a:endParaRPr lang="en-GB" altLang="en-US" sz="2800" dirty="0">
              <a:sym typeface="Symbol" panose="05050102010706020507" pitchFamily="18" charset="2"/>
            </a:endParaRPr>
          </a:p>
          <a:p>
            <a:pPr lvl="2" algn="l">
              <a:spcBef>
                <a:spcPct val="20000"/>
              </a:spcBef>
              <a:buClr>
                <a:schemeClr val="accent1"/>
              </a:buClr>
              <a:buSzPct val="62000"/>
              <a:buFont typeface="Monotype Sorts" pitchFamily="2" charset="2"/>
              <a:buNone/>
            </a:pPr>
            <a:r>
              <a:rPr lang="en-GB" altLang="en-US" sz="2800" dirty="0">
                <a:sym typeface="Symbol" panose="05050102010706020507" pitchFamily="18" charset="2"/>
              </a:rPr>
              <a:t>(</a:t>
            </a:r>
            <a:r>
              <a:rPr lang="en-GB" altLang="en-US" sz="2800" i="1" dirty="0">
                <a:sym typeface="Symbol" panose="05050102010706020507" pitchFamily="18" charset="2"/>
              </a:rPr>
              <a:t>x, y</a:t>
            </a:r>
            <a:r>
              <a:rPr lang="en-GB" altLang="en-US" sz="2800" dirty="0">
                <a:sym typeface="Symbol" panose="05050102010706020507" pitchFamily="18" charset="2"/>
              </a:rPr>
              <a:t>, </a:t>
            </a:r>
            <a:r>
              <a:rPr lang="hu-HU" altLang="en-US" sz="2800" i="1" dirty="0" smtClean="0">
                <a:sym typeface="Symbol" panose="05050102010706020507" pitchFamily="18" charset="2"/>
              </a:rPr>
              <a:t>z</a:t>
            </a:r>
            <a:r>
              <a:rPr lang="hu-HU" altLang="en-US" sz="2800" dirty="0" smtClean="0">
                <a:sym typeface="Symbol" panose="05050102010706020507" pitchFamily="18" charset="2"/>
              </a:rPr>
              <a:t>, </a:t>
            </a:r>
            <a:r>
              <a:rPr lang="en-GB" altLang="en-US" sz="2800" dirty="0" smtClean="0">
                <a:sym typeface="Symbol" panose="05050102010706020507" pitchFamily="18" charset="2"/>
              </a:rPr>
              <a:t>1) </a:t>
            </a:r>
            <a:r>
              <a:rPr lang="en-GB" altLang="en-US" sz="2800" dirty="0">
                <a:sym typeface="Symbol" panose="05050102010706020507" pitchFamily="18" charset="2"/>
              </a:rPr>
              <a:t> (</a:t>
            </a:r>
            <a:r>
              <a:rPr lang="en-GB" altLang="en-US" sz="2800" i="1" dirty="0">
                <a:sym typeface="Symbol" panose="05050102010706020507" pitchFamily="18" charset="2"/>
              </a:rPr>
              <a:t>a, b, c</a:t>
            </a:r>
            <a:r>
              <a:rPr lang="hu-HU" altLang="en-US" sz="2800" i="1" dirty="0">
                <a:sym typeface="Symbol" panose="05050102010706020507" pitchFamily="18" charset="2"/>
              </a:rPr>
              <a:t>, d</a:t>
            </a:r>
            <a:r>
              <a:rPr lang="en-GB" altLang="en-US" sz="2800" dirty="0">
                <a:sym typeface="Symbol" panose="05050102010706020507" pitchFamily="18" charset="2"/>
              </a:rPr>
              <a:t>) = 0</a:t>
            </a:r>
            <a:endParaRPr lang="hu-HU" altLang="en-US" sz="2800" dirty="0">
              <a:sym typeface="Symbol" panose="05050102010706020507" pitchFamily="18" charset="2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896938" y="2456621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896938" y="4590221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39975" y="4104446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y</a:t>
            </a:r>
            <a:endParaRPr lang="hu-HU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898525" y="3239258"/>
            <a:ext cx="936625" cy="1368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898525" y="3023358"/>
            <a:ext cx="2089150" cy="1584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>
            <a:off x="395288" y="4607683"/>
            <a:ext cx="503237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538163" y="2520121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z</a:t>
            </a:r>
            <a:endParaRPr lang="hu-HU" altLang="en-US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50825" y="4536246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i="1"/>
              <a:t>x</a:t>
            </a:r>
            <a:endParaRPr lang="hu-HU" altLang="en-US"/>
          </a:p>
        </p:txBody>
      </p:sp>
      <p:sp>
        <p:nvSpPr>
          <p:cNvPr id="13" name="Freeform 26"/>
          <p:cNvSpPr>
            <a:spLocks/>
          </p:cNvSpPr>
          <p:nvPr/>
        </p:nvSpPr>
        <p:spPr bwMode="auto">
          <a:xfrm rot="21271686">
            <a:off x="1042988" y="2736021"/>
            <a:ext cx="2479675" cy="1155700"/>
          </a:xfrm>
          <a:custGeom>
            <a:avLst/>
            <a:gdLst>
              <a:gd name="T0" fmla="*/ 2147483647 w 2061"/>
              <a:gd name="T1" fmla="*/ 2147483647 h 728"/>
              <a:gd name="T2" fmla="*/ 0 w 2061"/>
              <a:gd name="T3" fmla="*/ 2147483647 h 728"/>
              <a:gd name="T4" fmla="*/ 2147483647 w 2061"/>
              <a:gd name="T5" fmla="*/ 2147483647 h 728"/>
              <a:gd name="T6" fmla="*/ 2147483647 w 2061"/>
              <a:gd name="T7" fmla="*/ 0 h 728"/>
              <a:gd name="T8" fmla="*/ 2147483647 w 2061"/>
              <a:gd name="T9" fmla="*/ 2147483647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1"/>
              <a:gd name="T16" fmla="*/ 0 h 728"/>
              <a:gd name="T17" fmla="*/ 2061 w 2061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1" h="728">
                <a:moveTo>
                  <a:pt x="454" y="3"/>
                </a:moveTo>
                <a:lnTo>
                  <a:pt x="0" y="728"/>
                </a:lnTo>
                <a:lnTo>
                  <a:pt x="1724" y="728"/>
                </a:lnTo>
                <a:lnTo>
                  <a:pt x="2061" y="0"/>
                </a:lnTo>
                <a:lnTo>
                  <a:pt x="454" y="3"/>
                </a:lnTo>
                <a:close/>
              </a:path>
            </a:pathLst>
          </a:custGeom>
          <a:solidFill>
            <a:srgbClr val="000000">
              <a:alpha val="3098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2268538" y="2086733"/>
            <a:ext cx="69850" cy="9366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914650" y="2951921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763713" y="3167821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1906588" y="3023358"/>
            <a:ext cx="1008062" cy="215900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547813" y="2736021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>
                <a:sym typeface="Symbol" panose="05050102010706020507" pitchFamily="18" charset="2"/>
              </a:rPr>
              <a:t>r</a:t>
            </a:r>
            <a:r>
              <a:rPr lang="en-GB" altLang="en-US" baseline="-25000">
                <a:sym typeface="Symbol" panose="05050102010706020507" pitchFamily="18" charset="2"/>
              </a:rPr>
              <a:t>0</a:t>
            </a:r>
            <a:endParaRPr lang="hu-HU" altLang="en-US" baseline="-25000">
              <a:sym typeface="Symbol" panose="05050102010706020507" pitchFamily="18" charset="2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2914650" y="3094796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>
                <a:sym typeface="Symbol" panose="05050102010706020507" pitchFamily="18" charset="2"/>
              </a:rPr>
              <a:t>r</a:t>
            </a:r>
            <a:endParaRPr lang="hu-HU" altLang="en-US" b="1" i="1">
              <a:sym typeface="Symbol" panose="05050102010706020507" pitchFamily="18" charset="2"/>
            </a:endParaRPr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611188" y="5311266"/>
            <a:ext cx="7200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hu-HU" altLang="en-US" dirty="0"/>
              <a:t>Ha</a:t>
            </a:r>
            <a:r>
              <a:rPr lang="en-US" altLang="en-US" dirty="0"/>
              <a:t> </a:t>
            </a:r>
            <a:r>
              <a:rPr lang="en-US" altLang="en-US" b="1" i="1" dirty="0"/>
              <a:t>n </a:t>
            </a:r>
            <a:r>
              <a:rPr lang="hu-HU" altLang="en-US" dirty="0"/>
              <a:t>egységvektor</a:t>
            </a:r>
            <a:r>
              <a:rPr lang="en-US" altLang="en-US" dirty="0"/>
              <a:t>:</a:t>
            </a:r>
          </a:p>
          <a:p>
            <a:r>
              <a:rPr lang="en-GB" altLang="en-US" b="1" i="1" dirty="0"/>
              <a:t>	n</a:t>
            </a:r>
            <a:r>
              <a:rPr lang="en-GB" altLang="en-US" dirty="0">
                <a:sym typeface="Symbol" panose="05050102010706020507" pitchFamily="18" charset="2"/>
              </a:rPr>
              <a:t>(</a:t>
            </a:r>
            <a:r>
              <a:rPr lang="en-GB" altLang="en-US" b="1" i="1" dirty="0">
                <a:sym typeface="Symbol" panose="05050102010706020507" pitchFamily="18" charset="2"/>
              </a:rPr>
              <a:t>r</a:t>
            </a:r>
            <a:r>
              <a:rPr lang="en-GB" altLang="en-US" dirty="0">
                <a:sym typeface="Symbol" panose="05050102010706020507" pitchFamily="18" charset="2"/>
              </a:rPr>
              <a:t> – </a:t>
            </a:r>
            <a:r>
              <a:rPr lang="en-GB" altLang="en-US" b="1" i="1" dirty="0">
                <a:sym typeface="Symbol" panose="05050102010706020507" pitchFamily="18" charset="2"/>
              </a:rPr>
              <a:t>r</a:t>
            </a:r>
            <a:r>
              <a:rPr lang="en-GB" altLang="en-US" baseline="-25000" dirty="0">
                <a:sym typeface="Symbol" panose="05050102010706020507" pitchFamily="18" charset="2"/>
              </a:rPr>
              <a:t>0</a:t>
            </a:r>
            <a:r>
              <a:rPr lang="en-GB" altLang="en-US" dirty="0">
                <a:sym typeface="Symbol" panose="05050102010706020507" pitchFamily="18" charset="2"/>
              </a:rPr>
              <a:t>) </a:t>
            </a:r>
            <a:r>
              <a:rPr lang="hu-HU" altLang="en-US" dirty="0">
                <a:sym typeface="Symbol" panose="05050102010706020507" pitchFamily="18" charset="2"/>
              </a:rPr>
              <a:t>a síktól mért távolság</a:t>
            </a:r>
            <a:r>
              <a:rPr lang="en-GB" altLang="en-US" dirty="0">
                <a:sym typeface="Symbol" panose="05050102010706020507" pitchFamily="18" charset="2"/>
              </a:rPr>
              <a:t>!</a:t>
            </a:r>
            <a:endParaRPr lang="hu-HU" altLang="en-US" b="1" i="1" dirty="0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936691" y="1816282"/>
            <a:ext cx="2322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 dirty="0">
                <a:sym typeface="Symbol" panose="05050102010706020507" pitchFamily="18" charset="2"/>
              </a:rPr>
              <a:t>n</a:t>
            </a:r>
            <a:r>
              <a:rPr lang="en-GB" altLang="en-US" b="1" i="1" dirty="0">
                <a:sym typeface="Symbol" panose="05050102010706020507" pitchFamily="18" charset="2"/>
              </a:rPr>
              <a:t> </a:t>
            </a:r>
            <a:r>
              <a:rPr lang="en-US" altLang="en-US" b="1" dirty="0">
                <a:sym typeface="Symbol" panose="05050102010706020507" pitchFamily="18" charset="2"/>
              </a:rPr>
              <a:t>norm</a:t>
            </a:r>
            <a:r>
              <a:rPr lang="hu-HU" altLang="en-US" b="1" dirty="0">
                <a:sym typeface="Symbol" panose="05050102010706020507" pitchFamily="18" charset="2"/>
              </a:rPr>
              <a:t>á</a:t>
            </a:r>
            <a:r>
              <a:rPr lang="en-US" altLang="en-US" b="1" dirty="0">
                <a:sym typeface="Symbol" panose="05050102010706020507" pitchFamily="18" charset="2"/>
              </a:rPr>
              <a:t>l </a:t>
            </a:r>
            <a:r>
              <a:rPr lang="en-US" altLang="en-US" b="1" dirty="0" err="1">
                <a:sym typeface="Symbol" panose="05050102010706020507" pitchFamily="18" charset="2"/>
              </a:rPr>
              <a:t>ve</a:t>
            </a:r>
            <a:r>
              <a:rPr lang="hu-HU" altLang="en-US" b="1" dirty="0">
                <a:sym typeface="Symbol" panose="05050102010706020507" pitchFamily="18" charset="2"/>
              </a:rPr>
              <a:t>k</a:t>
            </a:r>
            <a:r>
              <a:rPr lang="en-US" altLang="en-US" b="1" dirty="0">
                <a:sym typeface="Symbol" panose="05050102010706020507" pitchFamily="18" charset="2"/>
              </a:rPr>
              <a:t>tor</a:t>
            </a:r>
            <a:endParaRPr lang="hu-HU" altLang="en-US" b="1" dirty="0">
              <a:sym typeface="Symbol" panose="05050102010706020507" pitchFamily="18" charset="2"/>
            </a:endParaRPr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538163" y="6172675"/>
            <a:ext cx="7886700" cy="54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Síkok a játékokban: falak, ajtók, talaj stb.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: </a:t>
            </a:r>
            <a:r>
              <a:rPr lang="hu-HU" dirty="0" err="1" smtClean="0"/>
              <a:t>Plane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 </a:t>
            </a:r>
            <a:r>
              <a:rPr lang="en-US" b="1" dirty="0"/>
              <a:t>Plane</a:t>
            </a:r>
            <a:r>
              <a:rPr lang="en-US" dirty="0"/>
              <a:t>(</a:t>
            </a:r>
            <a:r>
              <a:rPr lang="en-US" u="sng" dirty="0">
                <a:hlinkClick r:id="rId2"/>
              </a:rPr>
              <a:t>Vector3 </a:t>
            </a:r>
            <a:r>
              <a:rPr lang="hu-HU" b="1" dirty="0" smtClean="0"/>
              <a:t>n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Vector3 </a:t>
            </a:r>
            <a:r>
              <a:rPr lang="hu-HU" b="1" dirty="0" smtClean="0"/>
              <a:t>r0</a:t>
            </a:r>
            <a:r>
              <a:rPr lang="en-US" dirty="0" smtClean="0"/>
              <a:t>);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en-US" dirty="0"/>
              <a:t>public </a:t>
            </a:r>
            <a:r>
              <a:rPr lang="en-US" b="1" dirty="0"/>
              <a:t>Plane</a:t>
            </a:r>
            <a:r>
              <a:rPr lang="en-US" dirty="0"/>
              <a:t>(</a:t>
            </a:r>
            <a:r>
              <a:rPr lang="en-US" u="sng" dirty="0">
                <a:hlinkClick r:id="rId2"/>
              </a:rPr>
              <a:t>Vector3 </a:t>
            </a:r>
            <a:r>
              <a:rPr lang="en-US" b="1" dirty="0"/>
              <a:t>a</a:t>
            </a:r>
            <a:r>
              <a:rPr lang="en-US" dirty="0"/>
              <a:t>, </a:t>
            </a:r>
            <a:r>
              <a:rPr lang="en-US" u="sng" dirty="0">
                <a:hlinkClick r:id="rId2"/>
              </a:rPr>
              <a:t>Vector3 </a:t>
            </a:r>
            <a:r>
              <a:rPr lang="en-US" b="1" dirty="0"/>
              <a:t>b</a:t>
            </a:r>
            <a:r>
              <a:rPr lang="en-US" dirty="0"/>
              <a:t>, </a:t>
            </a:r>
            <a:r>
              <a:rPr lang="en-US" u="sng" dirty="0">
                <a:hlinkClick r:id="rId2"/>
              </a:rPr>
              <a:t>Vector3 </a:t>
            </a:r>
            <a:r>
              <a:rPr lang="en-US" b="1" dirty="0"/>
              <a:t>c</a:t>
            </a:r>
            <a:r>
              <a:rPr lang="en-US" dirty="0" smtClean="0"/>
              <a:t>);</a:t>
            </a:r>
            <a:endParaRPr lang="hu-HU" dirty="0" smtClean="0"/>
          </a:p>
          <a:p>
            <a:pPr lvl="1"/>
            <a:r>
              <a:rPr lang="hu-HU" dirty="0" smtClean="0"/>
              <a:t>A három pont által meghatározott sík</a:t>
            </a:r>
          </a:p>
          <a:p>
            <a:pPr lvl="1"/>
            <a:r>
              <a:rPr lang="hu-HU" dirty="0" smtClean="0"/>
              <a:t>HF: hogyan számolja a normálvektort?</a:t>
            </a:r>
            <a:endParaRPr lang="en-US" dirty="0"/>
          </a:p>
        </p:txBody>
      </p:sp>
      <p:sp>
        <p:nvSpPr>
          <p:cNvPr id="4" name="Téglalap 3"/>
          <p:cNvSpPr/>
          <p:nvPr/>
        </p:nvSpPr>
        <p:spPr>
          <a:xfrm>
            <a:off x="3959235" y="2969118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Clr>
                <a:schemeClr val="accent1"/>
              </a:buClr>
              <a:buSzPct val="62000"/>
            </a:pPr>
            <a:r>
              <a:rPr lang="hu-HU" altLang="en-US" sz="2800" b="1" i="1" dirty="0">
                <a:sym typeface="Symbol" panose="05050102010706020507" pitchFamily="18" charset="2"/>
              </a:rPr>
              <a:t>n</a:t>
            </a:r>
            <a:r>
              <a:rPr lang="en-GB" altLang="en-US" sz="2800" dirty="0" smtClean="0">
                <a:sym typeface="Symbol" panose="05050102010706020507" pitchFamily="18" charset="2"/>
              </a:rPr>
              <a:t></a:t>
            </a:r>
            <a:r>
              <a:rPr lang="en-GB" altLang="en-US" sz="2800" dirty="0">
                <a:sym typeface="Symbol" panose="05050102010706020507" pitchFamily="18" charset="2"/>
              </a:rPr>
              <a:t>(</a:t>
            </a:r>
            <a:r>
              <a:rPr lang="en-GB" altLang="en-US" sz="2800" b="1" i="1" dirty="0">
                <a:sym typeface="Symbol" panose="05050102010706020507" pitchFamily="18" charset="2"/>
              </a:rPr>
              <a:t>r</a:t>
            </a:r>
            <a:r>
              <a:rPr lang="en-GB" altLang="en-US" sz="2800" dirty="0">
                <a:sym typeface="Symbol" panose="05050102010706020507" pitchFamily="18" charset="2"/>
              </a:rPr>
              <a:t> – </a:t>
            </a:r>
            <a:r>
              <a:rPr lang="hu-HU" altLang="en-US" sz="2800" b="1" i="1" dirty="0" smtClean="0">
                <a:sym typeface="Symbol" panose="05050102010706020507" pitchFamily="18" charset="2"/>
              </a:rPr>
              <a:t>r0</a:t>
            </a:r>
            <a:r>
              <a:rPr lang="en-GB" altLang="en-US" sz="2800" dirty="0" smtClean="0">
                <a:sym typeface="Symbol" panose="05050102010706020507" pitchFamily="18" charset="2"/>
              </a:rPr>
              <a:t>) </a:t>
            </a:r>
            <a:r>
              <a:rPr lang="en-GB" altLang="en-US" sz="2800" dirty="0">
                <a:sym typeface="Symbol" panose="05050102010706020507" pitchFamily="18" charset="2"/>
              </a:rPr>
              <a:t>= 0</a:t>
            </a:r>
          </a:p>
        </p:txBody>
      </p:sp>
      <p:sp>
        <p:nvSpPr>
          <p:cNvPr id="5" name="Freeform 26"/>
          <p:cNvSpPr>
            <a:spLocks/>
          </p:cNvSpPr>
          <p:nvPr/>
        </p:nvSpPr>
        <p:spPr bwMode="auto">
          <a:xfrm rot="21271686">
            <a:off x="1622228" y="3012857"/>
            <a:ext cx="2479675" cy="1155700"/>
          </a:xfrm>
          <a:custGeom>
            <a:avLst/>
            <a:gdLst>
              <a:gd name="T0" fmla="*/ 2147483647 w 2061"/>
              <a:gd name="T1" fmla="*/ 2147483647 h 728"/>
              <a:gd name="T2" fmla="*/ 0 w 2061"/>
              <a:gd name="T3" fmla="*/ 2147483647 h 728"/>
              <a:gd name="T4" fmla="*/ 2147483647 w 2061"/>
              <a:gd name="T5" fmla="*/ 2147483647 h 728"/>
              <a:gd name="T6" fmla="*/ 2147483647 w 2061"/>
              <a:gd name="T7" fmla="*/ 0 h 728"/>
              <a:gd name="T8" fmla="*/ 2147483647 w 2061"/>
              <a:gd name="T9" fmla="*/ 2147483647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1"/>
              <a:gd name="T16" fmla="*/ 0 h 728"/>
              <a:gd name="T17" fmla="*/ 2061 w 2061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1" h="728">
                <a:moveTo>
                  <a:pt x="454" y="3"/>
                </a:moveTo>
                <a:lnTo>
                  <a:pt x="0" y="728"/>
                </a:lnTo>
                <a:lnTo>
                  <a:pt x="1724" y="728"/>
                </a:lnTo>
                <a:lnTo>
                  <a:pt x="2061" y="0"/>
                </a:lnTo>
                <a:lnTo>
                  <a:pt x="454" y="3"/>
                </a:lnTo>
                <a:close/>
              </a:path>
            </a:pathLst>
          </a:custGeom>
          <a:solidFill>
            <a:srgbClr val="000000">
              <a:alpha val="3098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H="1" flipV="1">
            <a:off x="2847778" y="2363569"/>
            <a:ext cx="69850" cy="9366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3493890" y="3228757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342953" y="3444657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V="1">
            <a:off x="2485828" y="3300194"/>
            <a:ext cx="1008062" cy="215900"/>
          </a:xfrm>
          <a:prstGeom prst="line">
            <a:avLst/>
          </a:prstGeom>
          <a:noFill/>
          <a:ln w="57150">
            <a:solidFill>
              <a:srgbClr val="CC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62750" y="312006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 dirty="0" smtClean="0">
                <a:sym typeface="Symbol" panose="05050102010706020507" pitchFamily="18" charset="2"/>
              </a:rPr>
              <a:t>r0</a:t>
            </a:r>
            <a:endParaRPr lang="hu-HU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493890" y="3371632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 dirty="0">
                <a:sym typeface="Symbol" panose="05050102010706020507" pitchFamily="18" charset="2"/>
              </a:rPr>
              <a:t>r</a:t>
            </a:r>
            <a:endParaRPr lang="hu-HU" altLang="en-US" b="1" i="1" dirty="0">
              <a:sym typeface="Symbol" panose="05050102010706020507" pitchFamily="18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76419" y="247062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 dirty="0" smtClean="0">
                <a:sym typeface="Symbol" panose="05050102010706020507" pitchFamily="18" charset="2"/>
              </a:rPr>
              <a:t>n</a:t>
            </a:r>
            <a:endParaRPr lang="hu-HU" altLang="en-US" baseline="-25000" dirty="0">
              <a:sym typeface="Symbol" panose="05050102010706020507" pitchFamily="18" charset="2"/>
            </a:endParaRPr>
          </a:p>
        </p:txBody>
      </p:sp>
      <p:sp>
        <p:nvSpPr>
          <p:cNvPr id="14" name="Freeform 26"/>
          <p:cNvSpPr>
            <a:spLocks/>
          </p:cNvSpPr>
          <p:nvPr/>
        </p:nvSpPr>
        <p:spPr bwMode="auto">
          <a:xfrm rot="21271686">
            <a:off x="6388574" y="5463840"/>
            <a:ext cx="2479675" cy="1155700"/>
          </a:xfrm>
          <a:custGeom>
            <a:avLst/>
            <a:gdLst>
              <a:gd name="T0" fmla="*/ 2147483647 w 2061"/>
              <a:gd name="T1" fmla="*/ 2147483647 h 728"/>
              <a:gd name="T2" fmla="*/ 0 w 2061"/>
              <a:gd name="T3" fmla="*/ 2147483647 h 728"/>
              <a:gd name="T4" fmla="*/ 2147483647 w 2061"/>
              <a:gd name="T5" fmla="*/ 2147483647 h 728"/>
              <a:gd name="T6" fmla="*/ 2147483647 w 2061"/>
              <a:gd name="T7" fmla="*/ 0 h 728"/>
              <a:gd name="T8" fmla="*/ 2147483647 w 2061"/>
              <a:gd name="T9" fmla="*/ 2147483647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1"/>
              <a:gd name="T16" fmla="*/ 0 h 728"/>
              <a:gd name="T17" fmla="*/ 2061 w 2061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1" h="728">
                <a:moveTo>
                  <a:pt x="454" y="3"/>
                </a:moveTo>
                <a:lnTo>
                  <a:pt x="0" y="728"/>
                </a:lnTo>
                <a:lnTo>
                  <a:pt x="1724" y="728"/>
                </a:lnTo>
                <a:lnTo>
                  <a:pt x="2061" y="0"/>
                </a:lnTo>
                <a:lnTo>
                  <a:pt x="454" y="3"/>
                </a:lnTo>
                <a:close/>
              </a:path>
            </a:pathLst>
          </a:custGeom>
          <a:solidFill>
            <a:srgbClr val="000000">
              <a:alpha val="3098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6873087" y="6289689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8367031" y="605189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302245" y="5660749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530452" y="616831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 dirty="0" smtClean="0">
                <a:sym typeface="Symbol" panose="05050102010706020507" pitchFamily="18" charset="2"/>
              </a:rPr>
              <a:t>a</a:t>
            </a:r>
            <a:endParaRPr lang="hu-HU" altLang="en-US" b="1" i="1" dirty="0">
              <a:sym typeface="Symbol" panose="05050102010706020507" pitchFamily="18" charset="2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986482" y="553786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 dirty="0" smtClean="0">
                <a:sym typeface="Symbol" panose="05050102010706020507" pitchFamily="18" charset="2"/>
              </a:rPr>
              <a:t>b</a:t>
            </a:r>
            <a:endParaRPr lang="hu-HU" altLang="en-US" b="1" i="1" dirty="0">
              <a:sym typeface="Symbol" panose="05050102010706020507" pitchFamily="18" charset="2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068046" y="5959798"/>
            <a:ext cx="320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i="1" dirty="0">
                <a:sym typeface="Symbol" panose="05050102010706020507" pitchFamily="18" charset="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47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: </a:t>
            </a:r>
            <a:r>
              <a:rPr lang="hu-HU" dirty="0" err="1" smtClean="0"/>
              <a:t>Plane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3758" y="1825625"/>
            <a:ext cx="7886700" cy="4351338"/>
          </a:xfrm>
        </p:spPr>
        <p:txBody>
          <a:bodyPr/>
          <a:lstStyle/>
          <a:p>
            <a:r>
              <a:rPr lang="hu-HU" dirty="0" smtClean="0"/>
              <a:t>Néhány hasznos függvény (p: pont, r: sugár, t: sugárparaméter)</a:t>
            </a:r>
            <a:endParaRPr lang="en-US" dirty="0"/>
          </a:p>
        </p:txBody>
      </p:sp>
      <p:sp>
        <p:nvSpPr>
          <p:cNvPr id="21" name="Tartalom helye 2"/>
          <p:cNvSpPr txBox="1">
            <a:spLocks/>
          </p:cNvSpPr>
          <p:nvPr/>
        </p:nvSpPr>
        <p:spPr>
          <a:xfrm>
            <a:off x="385369" y="3204445"/>
            <a:ext cx="3700589" cy="213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err="1" smtClean="0"/>
              <a:t>GetDistanceToPoint</a:t>
            </a:r>
            <a:r>
              <a:rPr lang="hu-HU" sz="2000" dirty="0" smtClean="0"/>
              <a:t>(p)</a:t>
            </a:r>
          </a:p>
          <a:p>
            <a:r>
              <a:rPr lang="hu-HU" sz="2000" dirty="0" err="1" smtClean="0"/>
              <a:t>GetSide</a:t>
            </a:r>
            <a:r>
              <a:rPr lang="hu-HU" sz="2000" dirty="0" smtClean="0"/>
              <a:t>(p)</a:t>
            </a:r>
          </a:p>
          <a:p>
            <a:r>
              <a:rPr lang="hu-HU" sz="2000" dirty="0" err="1" smtClean="0"/>
              <a:t>Raycast</a:t>
            </a:r>
            <a:r>
              <a:rPr lang="hu-HU" sz="2000" dirty="0" smtClean="0"/>
              <a:t>(r, out t)</a:t>
            </a:r>
          </a:p>
          <a:p>
            <a:r>
              <a:rPr lang="hu-HU" sz="2000" dirty="0" err="1" smtClean="0"/>
              <a:t>SameSide</a:t>
            </a:r>
            <a:r>
              <a:rPr lang="hu-HU" sz="2000" dirty="0" smtClean="0"/>
              <a:t>(p1, p2)</a:t>
            </a:r>
            <a:endParaRPr lang="en-US" sz="2000" dirty="0"/>
          </a:p>
        </p:txBody>
      </p:sp>
      <p:sp>
        <p:nvSpPr>
          <p:cNvPr id="22" name="Tartalom helye 2"/>
          <p:cNvSpPr txBox="1">
            <a:spLocks/>
          </p:cNvSpPr>
          <p:nvPr/>
        </p:nvSpPr>
        <p:spPr>
          <a:xfrm>
            <a:off x="3582384" y="3204445"/>
            <a:ext cx="5393836" cy="359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/>
              <a:t>p</a:t>
            </a:r>
            <a:r>
              <a:rPr lang="hu-HU" sz="2000" dirty="0" smtClean="0"/>
              <a:t> pont távolsága a síktól</a:t>
            </a:r>
          </a:p>
          <a:p>
            <a:pPr marL="0" indent="0">
              <a:buNone/>
            </a:pPr>
            <a:r>
              <a:rPr lang="hu-HU" sz="2000" dirty="0" smtClean="0"/>
              <a:t>p a sík melyik oldalán van (normálvektor iránya!)</a:t>
            </a:r>
          </a:p>
          <a:p>
            <a:pPr marL="0" indent="0">
              <a:buNone/>
            </a:pPr>
            <a:r>
              <a:rPr lang="hu-HU" sz="2000" dirty="0" smtClean="0"/>
              <a:t>sugár-sík metszés, eredmény a sugárparaméter</a:t>
            </a:r>
          </a:p>
          <a:p>
            <a:pPr marL="0" indent="0">
              <a:buNone/>
            </a:pPr>
            <a:r>
              <a:rPr lang="hu-HU" sz="2000" dirty="0" smtClean="0"/>
              <a:t>a két pont a sík azonos oldalán van-e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952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64368" cy="1325563"/>
          </a:xfrm>
        </p:spPr>
        <p:txBody>
          <a:bodyPr/>
          <a:lstStyle/>
          <a:p>
            <a:r>
              <a:rPr lang="hu-HU" dirty="0" smtClean="0"/>
              <a:t>Összegzés: alapfogalmak, alakzatok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Pont: koordináták, adott koordinátarendszerben</a:t>
            </a:r>
          </a:p>
          <a:p>
            <a:r>
              <a:rPr lang="hu-HU" dirty="0" smtClean="0"/>
              <a:t>Vektor: </a:t>
            </a:r>
            <a:r>
              <a:rPr lang="hu-HU" dirty="0" err="1" smtClean="0"/>
              <a:t>irány+hossz</a:t>
            </a:r>
            <a:r>
              <a:rPr lang="hu-HU" dirty="0"/>
              <a:t> </a:t>
            </a:r>
            <a:r>
              <a:rPr lang="hu-HU" dirty="0" smtClean="0"/>
              <a:t>(eltolás!)</a:t>
            </a:r>
          </a:p>
          <a:p>
            <a:pPr lvl="1"/>
            <a:r>
              <a:rPr lang="hu-HU" dirty="0" smtClean="0"/>
              <a:t>Összeadás, kivonás, skaláris szorzat (vetület, merőlegesség…), vektoriális szorzat (terület, párhuzamosság, merőleges irány…)</a:t>
            </a:r>
          </a:p>
          <a:p>
            <a:r>
              <a:rPr lang="hu-HU" dirty="0" smtClean="0"/>
              <a:t>Alakzatok egyenletei</a:t>
            </a:r>
          </a:p>
          <a:p>
            <a:pPr lvl="1"/>
            <a:r>
              <a:rPr lang="hu-HU" dirty="0" smtClean="0"/>
              <a:t>Implicit: rajta vagyunk-e, milyen messze vagyunk</a:t>
            </a:r>
          </a:p>
          <a:p>
            <a:pPr lvl="1"/>
            <a:r>
              <a:rPr lang="hu-HU" dirty="0" smtClean="0"/>
              <a:t>Paraméteres: metszéspont, mozgás</a:t>
            </a:r>
          </a:p>
        </p:txBody>
      </p:sp>
    </p:spTree>
    <p:extLst>
      <p:ext uri="{BB962C8B-B14F-4D97-AF65-F5344CB8AC3E}">
        <p14:creationId xmlns:p14="http://schemas.microsoft.com/office/powerpoint/2010/main" val="1013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Transzformációk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geometriai alakzathoz (= pontok halmaza) szeretnénk egy másik alakzatot hozzárendelni (újabb ponthalmaz)</a:t>
            </a:r>
            <a:endParaRPr lang="en-US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3036602" y="3298660"/>
            <a:ext cx="2944747" cy="2967962"/>
            <a:chOff x="3263106" y="3619807"/>
            <a:chExt cx="2617788" cy="2638425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 flipV="1">
              <a:off x="3683794" y="4267507"/>
              <a:ext cx="0" cy="1511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3683794" y="5778807"/>
              <a:ext cx="13684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3263106" y="5059669"/>
              <a:ext cx="1560513" cy="1198563"/>
            </a:xfrm>
            <a:custGeom>
              <a:avLst/>
              <a:gdLst>
                <a:gd name="T0" fmla="*/ 2147483647 w 983"/>
                <a:gd name="T1" fmla="*/ 2147483647 h 755"/>
                <a:gd name="T2" fmla="*/ 2147483647 w 983"/>
                <a:gd name="T3" fmla="*/ 0 h 755"/>
                <a:gd name="T4" fmla="*/ 2147483647 w 983"/>
                <a:gd name="T5" fmla="*/ 2147483647 h 755"/>
                <a:gd name="T6" fmla="*/ 2147483647 w 983"/>
                <a:gd name="T7" fmla="*/ 2147483647 h 755"/>
                <a:gd name="T8" fmla="*/ 2147483647 w 983"/>
                <a:gd name="T9" fmla="*/ 2147483647 h 755"/>
                <a:gd name="T10" fmla="*/ 2147483647 w 983"/>
                <a:gd name="T11" fmla="*/ 2147483647 h 755"/>
                <a:gd name="T12" fmla="*/ 2147483647 w 983"/>
                <a:gd name="T13" fmla="*/ 2147483647 h 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755"/>
                <a:gd name="T23" fmla="*/ 983 w 983"/>
                <a:gd name="T24" fmla="*/ 755 h 7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755">
                  <a:moveTo>
                    <a:pt x="900" y="181"/>
                  </a:moveTo>
                  <a:cubicBezTo>
                    <a:pt x="817" y="75"/>
                    <a:pt x="500" y="0"/>
                    <a:pt x="356" y="0"/>
                  </a:cubicBezTo>
                  <a:cubicBezTo>
                    <a:pt x="212" y="0"/>
                    <a:pt x="0" y="105"/>
                    <a:pt x="38" y="181"/>
                  </a:cubicBezTo>
                  <a:cubicBezTo>
                    <a:pt x="76" y="257"/>
                    <a:pt x="522" y="362"/>
                    <a:pt x="582" y="453"/>
                  </a:cubicBezTo>
                  <a:cubicBezTo>
                    <a:pt x="642" y="544"/>
                    <a:pt x="355" y="695"/>
                    <a:pt x="401" y="725"/>
                  </a:cubicBezTo>
                  <a:cubicBezTo>
                    <a:pt x="447" y="755"/>
                    <a:pt x="772" y="726"/>
                    <a:pt x="855" y="635"/>
                  </a:cubicBezTo>
                  <a:cubicBezTo>
                    <a:pt x="938" y="544"/>
                    <a:pt x="983" y="287"/>
                    <a:pt x="900" y="18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 rot="4998528">
              <a:off x="4908550" y="3741251"/>
              <a:ext cx="973137" cy="971550"/>
            </a:xfrm>
            <a:custGeom>
              <a:avLst/>
              <a:gdLst>
                <a:gd name="T0" fmla="*/ 2147483647 w 983"/>
                <a:gd name="T1" fmla="*/ 2147483647 h 755"/>
                <a:gd name="T2" fmla="*/ 2147483647 w 983"/>
                <a:gd name="T3" fmla="*/ 0 h 755"/>
                <a:gd name="T4" fmla="*/ 2147483647 w 983"/>
                <a:gd name="T5" fmla="*/ 2147483647 h 755"/>
                <a:gd name="T6" fmla="*/ 2147483647 w 983"/>
                <a:gd name="T7" fmla="*/ 2147483647 h 755"/>
                <a:gd name="T8" fmla="*/ 2147483647 w 983"/>
                <a:gd name="T9" fmla="*/ 2147483647 h 755"/>
                <a:gd name="T10" fmla="*/ 2147483647 w 983"/>
                <a:gd name="T11" fmla="*/ 2147483647 h 755"/>
                <a:gd name="T12" fmla="*/ 2147483647 w 983"/>
                <a:gd name="T13" fmla="*/ 2147483647 h 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3"/>
                <a:gd name="T22" fmla="*/ 0 h 755"/>
                <a:gd name="T23" fmla="*/ 983 w 983"/>
                <a:gd name="T24" fmla="*/ 755 h 7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3" h="755">
                  <a:moveTo>
                    <a:pt x="900" y="181"/>
                  </a:moveTo>
                  <a:cubicBezTo>
                    <a:pt x="817" y="75"/>
                    <a:pt x="500" y="0"/>
                    <a:pt x="356" y="0"/>
                  </a:cubicBezTo>
                  <a:cubicBezTo>
                    <a:pt x="212" y="0"/>
                    <a:pt x="0" y="105"/>
                    <a:pt x="38" y="181"/>
                  </a:cubicBezTo>
                  <a:cubicBezTo>
                    <a:pt x="76" y="257"/>
                    <a:pt x="522" y="362"/>
                    <a:pt x="582" y="453"/>
                  </a:cubicBezTo>
                  <a:cubicBezTo>
                    <a:pt x="642" y="544"/>
                    <a:pt x="355" y="695"/>
                    <a:pt x="401" y="725"/>
                  </a:cubicBezTo>
                  <a:cubicBezTo>
                    <a:pt x="447" y="755"/>
                    <a:pt x="772" y="726"/>
                    <a:pt x="855" y="635"/>
                  </a:cubicBezTo>
                  <a:cubicBezTo>
                    <a:pt x="938" y="544"/>
                    <a:pt x="983" y="287"/>
                    <a:pt x="900" y="18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4187031" y="5273982"/>
              <a:ext cx="287338" cy="2889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879056" y="4504044"/>
              <a:ext cx="8318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hu-HU" altLang="en-US" sz="2800"/>
                <a:t>(</a:t>
              </a:r>
              <a:r>
                <a:rPr lang="hu-HU" altLang="en-US" sz="2800" i="1"/>
                <a:t>x,y</a:t>
              </a:r>
              <a:r>
                <a:rPr lang="hu-HU" altLang="en-US" sz="2800"/>
                <a:t>)</a:t>
              </a:r>
              <a:endParaRPr lang="en-US" altLang="en-US" sz="2800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263106" y="3619807"/>
              <a:ext cx="23018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r>
                <a:rPr lang="hu-HU" altLang="en-US" sz="2800" dirty="0"/>
                <a:t>(</a:t>
              </a:r>
              <a:r>
                <a:rPr lang="hu-HU" altLang="en-US" sz="2800" i="1" dirty="0"/>
                <a:t>x</a:t>
              </a:r>
              <a:r>
                <a:rPr lang="en-US" altLang="en-US" sz="2800" i="1" dirty="0"/>
                <a:t>’</a:t>
              </a:r>
              <a:r>
                <a:rPr lang="hu-HU" altLang="en-US" sz="2800" i="1" dirty="0"/>
                <a:t>,y</a:t>
              </a:r>
              <a:r>
                <a:rPr lang="en-US" altLang="en-US" sz="2800" i="1" dirty="0"/>
                <a:t>’</a:t>
              </a:r>
              <a:r>
                <a:rPr lang="hu-HU" altLang="en-US" sz="2800" dirty="0"/>
                <a:t>)</a:t>
              </a:r>
              <a:r>
                <a:rPr lang="en-US" altLang="en-US" sz="2800" dirty="0"/>
                <a:t> = </a:t>
              </a:r>
              <a:r>
                <a:rPr lang="en-US" altLang="en-US" sz="2800" i="1" dirty="0"/>
                <a:t>T</a:t>
              </a:r>
              <a:r>
                <a:rPr lang="en-US" altLang="en-US" sz="2800" dirty="0"/>
                <a:t>(</a:t>
              </a:r>
              <a:r>
                <a:rPr lang="en-US" altLang="en-US" sz="2800" i="1" dirty="0" err="1"/>
                <a:t>x,y</a:t>
              </a:r>
              <a:r>
                <a:rPr lang="en-US" altLang="en-US" sz="2800" dirty="0"/>
                <a:t>)</a:t>
              </a:r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5484019" y="4051607"/>
              <a:ext cx="287337" cy="2889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4691856" y="4699307"/>
              <a:ext cx="360363" cy="431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4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Transzformációk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Csak bizonyos transzformációkat engedünk meg, amelyek adott tulajdonságokat megtartanak</a:t>
            </a:r>
          </a:p>
          <a:p>
            <a:endParaRPr lang="hu-HU" dirty="0"/>
          </a:p>
          <a:p>
            <a:r>
              <a:rPr lang="hu-HU" altLang="en-US" sz="2400" b="1" u="sng" dirty="0" err="1"/>
              <a:t>Affin</a:t>
            </a:r>
            <a:r>
              <a:rPr lang="hu-HU" altLang="en-US" sz="2400" b="1" u="sng" dirty="0"/>
              <a:t> transzformációk </a:t>
            </a:r>
            <a:r>
              <a:rPr lang="hu-HU" altLang="en-US" sz="2400" dirty="0"/>
              <a:t> </a:t>
            </a:r>
          </a:p>
          <a:p>
            <a:pPr lvl="1"/>
            <a:r>
              <a:rPr lang="hu-HU" altLang="en-US" sz="2000" dirty="0"/>
              <a:t>Párhuzamos egyenes </a:t>
            </a:r>
            <a:r>
              <a:rPr lang="hu-HU" altLang="en-US" sz="2000" dirty="0" smtClean="0"/>
              <a:t>tartó</a:t>
            </a:r>
          </a:p>
          <a:p>
            <a:pPr lvl="1"/>
            <a:endParaRPr lang="hu-HU" dirty="0" smtClean="0"/>
          </a:p>
          <a:p>
            <a:r>
              <a:rPr lang="hu-HU" altLang="en-US" sz="2400" b="1" u="sng" dirty="0"/>
              <a:t>Homogén lineáris transzformációk</a:t>
            </a:r>
          </a:p>
          <a:p>
            <a:pPr lvl="1"/>
            <a:r>
              <a:rPr lang="hu-HU" altLang="en-US" sz="2000" dirty="0"/>
              <a:t>Egyenest </a:t>
            </a:r>
            <a:r>
              <a:rPr lang="hu-HU" altLang="en-US" sz="2000" dirty="0" smtClean="0"/>
              <a:t>egyenesbe</a:t>
            </a:r>
            <a:endParaRPr lang="hu-HU" altLang="en-US" dirty="0" smtClean="0"/>
          </a:p>
          <a:p>
            <a:pPr lvl="1"/>
            <a:r>
              <a:rPr lang="hu-HU" altLang="en-US" sz="2000" dirty="0" smtClean="0"/>
              <a:t>Két párhuzamos egyenes nem feltétlenül marad párhuzamos</a:t>
            </a:r>
          </a:p>
        </p:txBody>
      </p:sp>
    </p:spTree>
    <p:extLst>
      <p:ext uri="{BB962C8B-B14F-4D97-AF65-F5344CB8AC3E}">
        <p14:creationId xmlns:p14="http://schemas.microsoft.com/office/powerpoint/2010/main" val="18822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Affin</a:t>
            </a:r>
            <a:r>
              <a:rPr lang="hu-HU" dirty="0" smtClean="0"/>
              <a:t> transzformációk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Eltolás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Skálázás</a:t>
            </a:r>
          </a:p>
          <a:p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065477" y="1390796"/>
            <a:ext cx="3219450" cy="2044700"/>
            <a:chOff x="4323826" y="577167"/>
            <a:chExt cx="3219450" cy="2044700"/>
          </a:xfrm>
        </p:grpSpPr>
        <p:sp>
          <p:nvSpPr>
            <p:cNvPr id="4" name="AutoShape 16"/>
            <p:cNvSpPr>
              <a:spLocks noChangeArrowheads="1"/>
            </p:cNvSpPr>
            <p:nvPr/>
          </p:nvSpPr>
          <p:spPr bwMode="auto">
            <a:xfrm>
              <a:off x="4323826" y="1707467"/>
              <a:ext cx="914400" cy="9144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/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6628876" y="577167"/>
              <a:ext cx="914400" cy="9144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Jobbra nyíl 21"/>
            <p:cNvSpPr>
              <a:spLocks noChangeArrowheads="1"/>
            </p:cNvSpPr>
            <p:nvPr/>
          </p:nvSpPr>
          <p:spPr bwMode="auto">
            <a:xfrm rot="19982022">
              <a:off x="5247751" y="1515379"/>
              <a:ext cx="1439863" cy="287338"/>
            </a:xfrm>
            <a:prstGeom prst="rightArrow">
              <a:avLst>
                <a:gd name="adj1" fmla="val 50000"/>
                <a:gd name="adj2" fmla="val 50110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Téglalap 22"/>
            <p:cNvSpPr>
              <a:spLocks noChangeArrowheads="1"/>
            </p:cNvSpPr>
            <p:nvPr/>
          </p:nvSpPr>
          <p:spPr bwMode="auto">
            <a:xfrm>
              <a:off x="5836714" y="1707467"/>
              <a:ext cx="4159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600" b="1" i="1"/>
                <a:t>p</a:t>
              </a:r>
              <a:endParaRPr lang="hu-HU" altLang="en-US" sz="3600" b="1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2971274" y="4349029"/>
            <a:ext cx="3803272" cy="914400"/>
            <a:chOff x="5867400" y="1916113"/>
            <a:chExt cx="3803272" cy="914400"/>
          </a:xfrm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5867400" y="1916113"/>
              <a:ext cx="914400" cy="9144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>
              <a:off x="7892672" y="1916113"/>
              <a:ext cx="1778000" cy="9144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Jobbra nyíl 11"/>
            <p:cNvSpPr>
              <a:spLocks noChangeArrowheads="1"/>
            </p:cNvSpPr>
            <p:nvPr/>
          </p:nvSpPr>
          <p:spPr bwMode="auto">
            <a:xfrm>
              <a:off x="6973368" y="2200796"/>
              <a:ext cx="776287" cy="382588"/>
            </a:xfrm>
            <a:prstGeom prst="rightArrow">
              <a:avLst>
                <a:gd name="adj1" fmla="val 50000"/>
                <a:gd name="adj2" fmla="val 50172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9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Affin</a:t>
            </a:r>
            <a:r>
              <a:rPr lang="hu-HU" dirty="0" smtClean="0"/>
              <a:t> transzformációk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Forgatás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Nyírás</a:t>
            </a: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386473" y="1970536"/>
            <a:ext cx="2941638" cy="923925"/>
            <a:chOff x="3386473" y="1970536"/>
            <a:chExt cx="2941638" cy="923925"/>
          </a:xfrm>
        </p:grpSpPr>
        <p:sp>
          <p:nvSpPr>
            <p:cNvPr id="13" name="AutoShape 24"/>
            <p:cNvSpPr>
              <a:spLocks noChangeArrowheads="1"/>
            </p:cNvSpPr>
            <p:nvPr/>
          </p:nvSpPr>
          <p:spPr bwMode="auto">
            <a:xfrm rot="3835356">
              <a:off x="5413711" y="1980061"/>
              <a:ext cx="914400" cy="9144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3386473" y="1970536"/>
              <a:ext cx="914400" cy="9144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/>
            </a:p>
          </p:txBody>
        </p:sp>
        <p:sp>
          <p:nvSpPr>
            <p:cNvPr id="15" name="Jobbra nyíl 30"/>
            <p:cNvSpPr>
              <a:spLocks noChangeArrowheads="1"/>
            </p:cNvSpPr>
            <p:nvPr/>
          </p:nvSpPr>
          <p:spPr bwMode="auto">
            <a:xfrm>
              <a:off x="4538998" y="2330899"/>
              <a:ext cx="776288" cy="382587"/>
            </a:xfrm>
            <a:prstGeom prst="rightArrow">
              <a:avLst>
                <a:gd name="adj1" fmla="val 50000"/>
                <a:gd name="adj2" fmla="val 50172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372144" y="4318363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19" name="Jobbra nyíl 30"/>
          <p:cNvSpPr>
            <a:spLocks noChangeArrowheads="1"/>
          </p:cNvSpPr>
          <p:nvPr/>
        </p:nvSpPr>
        <p:spPr bwMode="auto">
          <a:xfrm>
            <a:off x="4524669" y="4678726"/>
            <a:ext cx="776288" cy="382587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5539082" y="4264501"/>
            <a:ext cx="914400" cy="1080069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2029550" lon="19379726" rev="2023436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42840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reprezentáljuk őket?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400" dirty="0" smtClean="0"/>
              <a:t>Mindent úgy ahogy az adott transzformációhoz a legjobb</a:t>
            </a:r>
          </a:p>
          <a:p>
            <a:pPr lvl="1"/>
            <a:r>
              <a:rPr lang="hu-HU" sz="2000" dirty="0" smtClean="0"/>
              <a:t>Eltolás: egy vektor</a:t>
            </a:r>
          </a:p>
          <a:p>
            <a:pPr lvl="1"/>
            <a:r>
              <a:rPr lang="hu-HU" sz="2000" dirty="0" smtClean="0"/>
              <a:t>Elforgatás: többféleképp lehet, ld. később</a:t>
            </a:r>
          </a:p>
          <a:p>
            <a:pPr lvl="1"/>
            <a:r>
              <a:rPr lang="hu-HU" sz="2000" dirty="0" smtClean="0"/>
              <a:t>Skálázás: 2 (3) szám (vektor), a tengelyek menti skálázás </a:t>
            </a:r>
            <a:endParaRPr lang="hu-HU" sz="2400" dirty="0"/>
          </a:p>
          <a:p>
            <a:pPr marL="514350" indent="-514350">
              <a:buFont typeface="+mj-lt"/>
              <a:buAutoNum type="arabicPeriod"/>
            </a:pPr>
            <a:endParaRPr lang="hu-HU" sz="2400" dirty="0" smtClean="0"/>
          </a:p>
          <a:p>
            <a:pPr marL="514350" indent="-514350">
              <a:buFont typeface="+mj-lt"/>
              <a:buAutoNum type="arabicPeriod"/>
            </a:pPr>
            <a:endParaRPr lang="hu-H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400" dirty="0" smtClean="0"/>
              <a:t>Egységesen: </a:t>
            </a:r>
            <a:r>
              <a:rPr lang="hu-HU" sz="2400" b="1" dirty="0" smtClean="0"/>
              <a:t>mátrixok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033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Mátrixok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Mátrix: 2D számtáblázat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Műveletek</a:t>
            </a:r>
          </a:p>
          <a:p>
            <a:pPr lvl="1"/>
            <a:r>
              <a:rPr lang="hu-HU" dirty="0" smtClean="0"/>
              <a:t>Számmal szorzás: minden elemet szorzunk</a:t>
            </a:r>
          </a:p>
          <a:p>
            <a:pPr lvl="1"/>
            <a:r>
              <a:rPr lang="hu-HU" dirty="0" smtClean="0"/>
              <a:t>Összeadás, kivonás: koordinátánként</a:t>
            </a:r>
            <a:endParaRPr lang="en-US" dirty="0"/>
          </a:p>
        </p:txBody>
      </p:sp>
      <p:pic>
        <p:nvPicPr>
          <p:cNvPr id="19458" name="Picture 2" descr="https://upload.wikimedia.org/wikipedia/commons/thumb/b/bb/Matrix.svg/247px-Matri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54" y="2354783"/>
            <a:ext cx="2352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&#10;  \begin{bmatrix}&#10;    1 &amp; 3 &amp; 2 \\&#10;    1 &amp; 0 &amp; 0 \\&#10;    1 &amp; 2 &amp; 2&#10;  \end{bmatrix}&#10;+&#10;  \begin{bmatrix}&#10;    0 &amp; 0 &amp; 5 \\&#10;    7 &amp; 5 &amp; 0 \\&#10;    2 &amp; 1 &amp; 1&#10;  \end{bmatrix}&#10;=&#10;  \begin{bmatrix}&#10;    1+0 &amp; 3+0 &amp; 2+5 \\&#10;    1+7 &amp; 0+5 &amp; 0+0 \\&#10;    1+2 &amp; 2+1 &amp; 2+1&#10;  \end{bmatrix}&#10;=&#10;  \begin{bmatrix}&#10;    1 &amp; 3 &amp; 7 \\&#10;    8 &amp; 5 &amp; 0 \\&#10;    3 &amp; 3 &amp; 3&#10;  \end{bmatrix}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02" y="5790554"/>
            <a:ext cx="49625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430213" y="1288874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30213" y="3422474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402013" y="3498674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116013" y="227947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011613" y="235567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192213" y="2355674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30213" y="2355674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23938" y="3387549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/>
              <a:t>x</a:t>
            </a:r>
            <a:endParaRPr lang="hu-HU" alt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3338" y="2168349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/>
              <a:t>y</a:t>
            </a:r>
            <a:endParaRPr lang="hu-HU" alt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402013" y="2431874"/>
            <a:ext cx="685800" cy="1066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325813" y="2584274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/>
              <a:t>r</a:t>
            </a:r>
            <a:endParaRPr lang="hu-HU" alt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760788" y="2792237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 dirty="0">
                <a:latin typeface="Symbol" panose="05050102010706020507" pitchFamily="18" charset="2"/>
              </a:rPr>
              <a:t>f</a:t>
            </a:r>
            <a:endParaRPr lang="hu-HU" altLang="en-US" dirty="0"/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129463" y="200007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519863" y="2990674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8348663" y="3066874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519863" y="1314274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6443663" y="3066874"/>
            <a:ext cx="320675" cy="381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8196263" y="3143074"/>
            <a:ext cx="457200" cy="762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6291263" y="1390474"/>
            <a:ext cx="646112" cy="8382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8120063" y="2533474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/>
              <a:t>X</a:t>
            </a:r>
            <a:r>
              <a:rPr lang="hu-HU" altLang="en-US" i="1" baseline="-25000"/>
              <a:t>h</a:t>
            </a:r>
            <a:endParaRPr lang="hu-HU" alt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691313" y="992012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/>
              <a:t>Y</a:t>
            </a:r>
            <a:r>
              <a:rPr lang="hu-HU" altLang="en-US" i="1" baseline="-25000"/>
              <a:t>h</a:t>
            </a:r>
            <a:endParaRPr lang="hu-HU" altLang="en-US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367463" y="245727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i="1"/>
              <a:t>w</a:t>
            </a:r>
            <a:endParaRPr lang="hu-HU" altLang="en-US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14338" y="4149549"/>
            <a:ext cx="1380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dirty="0" smtClean="0"/>
              <a:t>Descartes</a:t>
            </a:r>
            <a:endParaRPr lang="hu-HU" altLang="en-US" dirty="0"/>
          </a:p>
          <a:p>
            <a:pPr algn="l"/>
            <a:endParaRPr lang="hu-HU" altLang="en-US" dirty="0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402013" y="4184474"/>
            <a:ext cx="83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/>
              <a:t>Polár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6732588" y="3793949"/>
            <a:ext cx="184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/>
              <a:t>Baricentrikus</a:t>
            </a:r>
            <a:endParaRPr lang="en-US" altLang="en-US"/>
          </a:p>
          <a:p>
            <a:pPr algn="l"/>
            <a:r>
              <a:rPr lang="en-US" altLang="en-US"/>
              <a:t>Homog</a:t>
            </a:r>
            <a:r>
              <a:rPr lang="hu-HU" altLang="en-US"/>
              <a:t>én</a:t>
            </a:r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792163" y="3295474"/>
            <a:ext cx="71437" cy="2889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3887788" y="3366912"/>
            <a:ext cx="71437" cy="2889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 rot="16200000">
            <a:off x="397669" y="2827955"/>
            <a:ext cx="71438" cy="2889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647700" y="3584399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/>
              <a:t>1</a:t>
            </a:r>
            <a:endParaRPr lang="en-US" altLang="en-US"/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0" y="279223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/>
              <a:t>1</a:t>
            </a:r>
            <a:endParaRPr lang="en-US" altLang="en-US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744913" y="365583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/>
              <a:t>1</a:t>
            </a:r>
            <a:endParaRPr lang="en-US" altLang="en-US"/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323850" y="4730574"/>
            <a:ext cx="882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hu-HU" altLang="en-US" b="1" u="sng" dirty="0" smtClean="0"/>
              <a:t>Számokkal reprezentáljuk!</a:t>
            </a:r>
            <a:endParaRPr lang="hu-HU" altLang="en-US" b="1" u="sng" dirty="0"/>
          </a:p>
          <a:p>
            <a:pPr lvl="1" algn="l">
              <a:buFontTx/>
              <a:buAutoNum type="arabicPeriod"/>
            </a:pPr>
            <a:r>
              <a:rPr lang="hu-HU" altLang="en-US" dirty="0"/>
              <a:t> Koordinátarendszer </a:t>
            </a:r>
            <a:r>
              <a:rPr lang="en-US" altLang="en-US" dirty="0"/>
              <a:t>(=</a:t>
            </a:r>
            <a:r>
              <a:rPr lang="en-US" altLang="en-US" dirty="0" err="1"/>
              <a:t>referenc</a:t>
            </a:r>
            <a:r>
              <a:rPr lang="hu-HU" altLang="en-US" dirty="0" err="1"/>
              <a:t>ia</a:t>
            </a:r>
            <a:r>
              <a:rPr lang="hu-HU" altLang="en-US" dirty="0"/>
              <a:t> geometria</a:t>
            </a:r>
            <a:r>
              <a:rPr lang="en-US" altLang="en-US" dirty="0"/>
              <a:t>)</a:t>
            </a:r>
            <a:endParaRPr lang="hu-HU" altLang="en-US" dirty="0"/>
          </a:p>
          <a:p>
            <a:pPr lvl="1" algn="l">
              <a:buFontTx/>
              <a:buAutoNum type="arabicPeriod"/>
            </a:pPr>
            <a:r>
              <a:rPr lang="hu-HU" altLang="en-US" dirty="0"/>
              <a:t> Koordináták</a:t>
            </a:r>
            <a:r>
              <a:rPr lang="en-US" altLang="en-US" dirty="0"/>
              <a:t>(=m</a:t>
            </a:r>
            <a:r>
              <a:rPr lang="hu-HU" altLang="en-US" dirty="0"/>
              <a:t>érés</a:t>
            </a:r>
            <a:r>
              <a:rPr lang="en-US" altLang="en-US" dirty="0"/>
              <a:t>)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39907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 </a:t>
            </a:r>
            <a:r>
              <a:rPr lang="hu-HU" dirty="0" err="1" smtClean="0"/>
              <a:t>transzormációja</a:t>
            </a:r>
            <a:r>
              <a:rPr lang="hu-HU" dirty="0" smtClean="0"/>
              <a:t>: </a:t>
            </a:r>
            <a:br>
              <a:rPr lang="hu-HU" dirty="0" smtClean="0"/>
            </a:br>
            <a:r>
              <a:rPr lang="hu-HU" dirty="0" smtClean="0"/>
              <a:t>mátrix-vektor szorzás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Példa: origó körüli skálázás</a:t>
            </a:r>
            <a:endParaRPr lang="en-US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826000" y="5026891"/>
            <a:ext cx="3722336" cy="1091967"/>
            <a:chOff x="5867400" y="1738546"/>
            <a:chExt cx="3803272" cy="1091967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5867400" y="1916113"/>
              <a:ext cx="914400" cy="914400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200"/>
            </a:p>
          </p:txBody>
        </p:sp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7892672" y="1738546"/>
              <a:ext cx="1778000" cy="1091967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Jobbra nyíl 11"/>
            <p:cNvSpPr>
              <a:spLocks noChangeArrowheads="1"/>
            </p:cNvSpPr>
            <p:nvPr/>
          </p:nvSpPr>
          <p:spPr bwMode="auto">
            <a:xfrm>
              <a:off x="6973368" y="2200796"/>
              <a:ext cx="776287" cy="382588"/>
            </a:xfrm>
            <a:prstGeom prst="rightArrow">
              <a:avLst>
                <a:gd name="adj1" fmla="val 50000"/>
                <a:gd name="adj2" fmla="val 50172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8844552" y="5029910"/>
            <a:ext cx="0" cy="1157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6926740" y="6162418"/>
            <a:ext cx="1621596" cy="75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7442178" y="6169951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</a:t>
            </a:r>
            <a:r>
              <a:rPr lang="hu-HU" baseline="-25000" dirty="0" err="1" smtClean="0"/>
              <a:t>x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823465" y="5470327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</a:t>
            </a:r>
            <a:r>
              <a:rPr lang="hu-HU" baseline="-25000" dirty="0" err="1"/>
              <a:t>y</a:t>
            </a:r>
            <a:endParaRPr lang="en-US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901149" y="2071689"/>
            <a:ext cx="2523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dirty="0" smtClean="0"/>
              <a:t>a   b   c</a:t>
            </a:r>
            <a:endParaRPr lang="en-US" altLang="en-US" sz="1200" dirty="0"/>
          </a:p>
          <a:p>
            <a:r>
              <a:rPr lang="hu-HU" altLang="en-US" dirty="0" smtClean="0"/>
              <a:t>d   e   f</a:t>
            </a:r>
            <a:endParaRPr lang="en-US" altLang="en-US" sz="1600" dirty="0" smtClean="0"/>
          </a:p>
          <a:p>
            <a:r>
              <a:rPr lang="hu-HU" altLang="en-US" dirty="0" smtClean="0"/>
              <a:t>g   h   i</a:t>
            </a:r>
            <a:endParaRPr lang="en-US" altLang="en-US" sz="1600" dirty="0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2926867" y="2151832"/>
            <a:ext cx="45719" cy="1087963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 flipH="1">
            <a:off x="3850111" y="2151832"/>
            <a:ext cx="45719" cy="1154638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1998" y="2731795"/>
            <a:ext cx="3013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200" dirty="0"/>
              <a:t>[</a:t>
            </a:r>
            <a:r>
              <a:rPr lang="en-GB" altLang="en-US" sz="3200" i="1" dirty="0" err="1"/>
              <a:t>x’,y</a:t>
            </a:r>
            <a:r>
              <a:rPr lang="en-GB" altLang="en-US" sz="3200" i="1" dirty="0"/>
              <a:t>’</a:t>
            </a:r>
            <a:r>
              <a:rPr lang="en-US" altLang="en-US" sz="3200" dirty="0"/>
              <a:t>,</a:t>
            </a:r>
            <a:r>
              <a:rPr lang="en-US" altLang="en-US" sz="3200" i="1" dirty="0" smtClean="0"/>
              <a:t>z</a:t>
            </a:r>
            <a:r>
              <a:rPr lang="en-US" altLang="en-US" sz="3200" dirty="0" smtClean="0"/>
              <a:t>’</a:t>
            </a:r>
            <a:r>
              <a:rPr lang="en-GB" altLang="en-US" sz="3200" dirty="0" smtClean="0"/>
              <a:t>]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= [</a:t>
            </a:r>
            <a:r>
              <a:rPr lang="en-US" altLang="en-US" sz="3200" i="1" dirty="0" err="1" smtClean="0"/>
              <a:t>x,y,z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931888" y="2737173"/>
            <a:ext cx="518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= </a:t>
            </a:r>
            <a:endParaRPr lang="hu-HU" altLang="en-US" sz="3200" dirty="0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185322" y="2778270"/>
            <a:ext cx="516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dirty="0" smtClean="0"/>
              <a:t>[</a:t>
            </a:r>
            <a:r>
              <a:rPr lang="hu-HU" altLang="en-US" dirty="0" err="1" smtClean="0"/>
              <a:t>ax</a:t>
            </a:r>
            <a:r>
              <a:rPr lang="hu-HU" altLang="en-US" dirty="0" smtClean="0"/>
              <a:t>+</a:t>
            </a:r>
            <a:r>
              <a:rPr lang="hu-HU" altLang="en-US" dirty="0" err="1" smtClean="0"/>
              <a:t>dy</a:t>
            </a:r>
            <a:r>
              <a:rPr lang="hu-HU" altLang="en-US" dirty="0" smtClean="0"/>
              <a:t>+</a:t>
            </a:r>
            <a:r>
              <a:rPr lang="hu-HU" altLang="en-US" dirty="0" err="1" smtClean="0"/>
              <a:t>gz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bx</a:t>
            </a:r>
            <a:r>
              <a:rPr lang="hu-HU" altLang="en-US" dirty="0" smtClean="0"/>
              <a:t>+</a:t>
            </a:r>
            <a:r>
              <a:rPr lang="hu-HU" altLang="en-US" dirty="0" err="1" smtClean="0"/>
              <a:t>ey</a:t>
            </a:r>
            <a:r>
              <a:rPr lang="hu-HU" altLang="en-US" dirty="0" smtClean="0"/>
              <a:t>+</a:t>
            </a:r>
            <a:r>
              <a:rPr lang="hu-HU" altLang="en-US" dirty="0" err="1" smtClean="0"/>
              <a:t>hz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cx</a:t>
            </a:r>
            <a:r>
              <a:rPr lang="hu-HU" altLang="en-US" dirty="0" smtClean="0"/>
              <a:t>+</a:t>
            </a:r>
            <a:r>
              <a:rPr lang="hu-HU" altLang="en-US" dirty="0" err="1" smtClean="0"/>
              <a:t>fy</a:t>
            </a:r>
            <a:r>
              <a:rPr lang="hu-HU" altLang="en-US" dirty="0" smtClean="0"/>
              <a:t>+</a:t>
            </a:r>
            <a:r>
              <a:rPr lang="hu-HU" altLang="en-US" dirty="0" err="1" smtClean="0"/>
              <a:t>iz</a:t>
            </a:r>
            <a:r>
              <a:rPr lang="hu-HU" altLang="en-US" dirty="0" smtClean="0"/>
              <a:t>]</a:t>
            </a:r>
            <a:endParaRPr lang="en-US" altLang="en-US" sz="1600" dirty="0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968562" y="3458788"/>
            <a:ext cx="6150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dirty="0" smtClean="0"/>
              <a:t>=[(a,d,g)</a:t>
            </a:r>
            <a:r>
              <a:rPr lang="en-GB" altLang="en-US" dirty="0" smtClean="0">
                <a:sym typeface="Symbol" panose="05050102010706020507" pitchFamily="18" charset="2"/>
              </a:rPr>
              <a:t></a:t>
            </a:r>
            <a:r>
              <a:rPr lang="hu-HU" altLang="en-US" dirty="0" smtClean="0">
                <a:sym typeface="Symbol" panose="05050102010706020507" pitchFamily="18" charset="2"/>
              </a:rPr>
              <a:t>(</a:t>
            </a:r>
            <a:r>
              <a:rPr lang="hu-HU" altLang="en-US" dirty="0" smtClean="0"/>
              <a:t>x,y,z), (b,e,h)</a:t>
            </a:r>
            <a:r>
              <a:rPr lang="en-GB" altLang="en-US" dirty="0" smtClean="0">
                <a:sym typeface="Symbol" panose="05050102010706020507" pitchFamily="18" charset="2"/>
              </a:rPr>
              <a:t></a:t>
            </a:r>
            <a:r>
              <a:rPr lang="hu-HU" altLang="en-US" dirty="0">
                <a:sym typeface="Symbol" panose="05050102010706020507" pitchFamily="18" charset="2"/>
              </a:rPr>
              <a:t>(</a:t>
            </a:r>
            <a:r>
              <a:rPr lang="hu-HU" altLang="en-US" dirty="0" smtClean="0"/>
              <a:t>x,y,z), (c, f, i)</a:t>
            </a:r>
            <a:r>
              <a:rPr lang="en-GB" altLang="en-US" dirty="0" smtClean="0">
                <a:sym typeface="Symbol" panose="05050102010706020507" pitchFamily="18" charset="2"/>
              </a:rPr>
              <a:t></a:t>
            </a:r>
            <a:r>
              <a:rPr lang="hu-HU" altLang="en-US" dirty="0">
                <a:sym typeface="Symbol" panose="05050102010706020507" pitchFamily="18" charset="2"/>
              </a:rPr>
              <a:t>(</a:t>
            </a:r>
            <a:r>
              <a:rPr lang="hu-HU" altLang="en-US" dirty="0" smtClean="0"/>
              <a:t>x,y,z)]</a:t>
            </a:r>
            <a:endParaRPr lang="en-US" altLang="en-US" sz="1600" dirty="0"/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1021549" y="5018089"/>
            <a:ext cx="2523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dirty="0" err="1" smtClean="0"/>
              <a:t>s</a:t>
            </a:r>
            <a:r>
              <a:rPr lang="hu-HU" baseline="-25000" dirty="0" err="1" smtClean="0"/>
              <a:t>x</a:t>
            </a:r>
            <a:r>
              <a:rPr lang="hu-HU" altLang="en-US" dirty="0" smtClean="0"/>
              <a:t>  0   </a:t>
            </a:r>
            <a:r>
              <a:rPr lang="hu-HU" altLang="en-US" dirty="0" err="1" smtClean="0"/>
              <a:t>0</a:t>
            </a:r>
            <a:endParaRPr lang="en-US" altLang="en-US" sz="1200" dirty="0"/>
          </a:p>
          <a:p>
            <a:r>
              <a:rPr lang="hu-HU" altLang="en-US" dirty="0" smtClean="0"/>
              <a:t>0   </a:t>
            </a:r>
            <a:r>
              <a:rPr lang="hu-HU" altLang="en-US" dirty="0" err="1" smtClean="0"/>
              <a:t>s</a:t>
            </a:r>
            <a:r>
              <a:rPr lang="hu-HU" altLang="en-US" baseline="-25000" dirty="0" err="1"/>
              <a:t>y</a:t>
            </a:r>
            <a:r>
              <a:rPr lang="hu-HU" altLang="en-US" dirty="0" smtClean="0"/>
              <a:t>  </a:t>
            </a:r>
            <a:r>
              <a:rPr lang="hu-HU" altLang="en-US" dirty="0" err="1" smtClean="0"/>
              <a:t>0</a:t>
            </a:r>
            <a:endParaRPr lang="en-US" altLang="en-US" sz="1600" dirty="0" smtClean="0"/>
          </a:p>
          <a:p>
            <a:r>
              <a:rPr lang="hu-HU" altLang="en-US" dirty="0" smtClean="0"/>
              <a:t>0   </a:t>
            </a:r>
            <a:r>
              <a:rPr lang="hu-HU" altLang="en-US" dirty="0" err="1" smtClean="0"/>
              <a:t>0</a:t>
            </a:r>
            <a:r>
              <a:rPr lang="hu-HU" altLang="en-US" dirty="0" smtClean="0"/>
              <a:t>   </a:t>
            </a:r>
            <a:r>
              <a:rPr lang="hu-HU" altLang="en-US" dirty="0" err="1" smtClean="0"/>
              <a:t>s</a:t>
            </a:r>
            <a:r>
              <a:rPr lang="hu-HU" altLang="en-US" baseline="-25000" dirty="0" err="1"/>
              <a:t>z</a:t>
            </a:r>
            <a:endParaRPr lang="en-US" altLang="en-US" sz="1600" dirty="0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1047267" y="5098232"/>
            <a:ext cx="45719" cy="1087963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 flipH="1">
            <a:off x="2097511" y="5098232"/>
            <a:ext cx="45719" cy="1154638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-14403" y="5677546"/>
            <a:ext cx="1165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[</a:t>
            </a:r>
            <a:r>
              <a:rPr lang="en-US" altLang="en-US" sz="3200" i="1" dirty="0" err="1" smtClean="0"/>
              <a:t>x,y,z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142527" y="5677546"/>
            <a:ext cx="518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= </a:t>
            </a:r>
            <a:endParaRPr lang="hu-HU" altLang="en-US" sz="3200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417496" y="5668380"/>
            <a:ext cx="2396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[</a:t>
            </a:r>
            <a:r>
              <a:rPr lang="hu-HU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hu-HU" sz="2000" baseline="-25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x</a:t>
            </a:r>
            <a:r>
              <a:rPr lang="hu-HU" sz="1800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3200" dirty="0" smtClean="0">
                <a:sym typeface="Symbol" panose="05050102010706020507" pitchFamily="18" charset="2"/>
              </a:rPr>
              <a:t></a:t>
            </a:r>
            <a:r>
              <a:rPr lang="en-US" altLang="en-US" sz="3200" i="1" dirty="0" smtClean="0"/>
              <a:t>x,</a:t>
            </a:r>
            <a:r>
              <a:rPr lang="en-GB" altLang="en-US" sz="3200" dirty="0">
                <a:sym typeface="Symbol" panose="05050102010706020507" pitchFamily="18" charset="2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hu-HU" sz="20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sz="3200" dirty="0" smtClean="0">
                <a:sym typeface="Symbol" panose="05050102010706020507" pitchFamily="18" charset="2"/>
              </a:rPr>
              <a:t></a:t>
            </a:r>
            <a:r>
              <a:rPr lang="en-US" altLang="en-US" sz="3200" i="1" dirty="0" smtClean="0"/>
              <a:t>y,</a:t>
            </a:r>
            <a:r>
              <a:rPr lang="en-GB" altLang="en-US" sz="3200" dirty="0">
                <a:sym typeface="Symbol" panose="05050102010706020507" pitchFamily="18" charset="2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hu-HU" sz="20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z</a:t>
            </a:r>
            <a:r>
              <a:rPr lang="en-GB" altLang="en-US" sz="3200" dirty="0" smtClean="0">
                <a:sym typeface="Symbol" panose="05050102010706020507" pitchFamily="18" charset="2"/>
              </a:rPr>
              <a:t></a:t>
            </a:r>
            <a:r>
              <a:rPr lang="en-US" altLang="en-US" sz="3200" i="1" dirty="0" smtClean="0"/>
              <a:t>z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35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jó?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639509"/>
            <a:ext cx="78867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Transzformációk sorozata: mátrix szorzás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Ha nagyon sok transzformációja van egy objektumnak, elég a szorzatukat alkalmazni az objektum minden pontjára!</a:t>
            </a:r>
            <a:endParaRPr lang="hu-HU" sz="2400" dirty="0"/>
          </a:p>
          <a:p>
            <a:r>
              <a:rPr lang="hu-HU" sz="2400" dirty="0" smtClean="0"/>
              <a:t>Mátrixok szorzása:</a:t>
            </a:r>
            <a:endParaRPr lang="en-US" sz="2400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00583" y="1973597"/>
            <a:ext cx="84844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[</a:t>
            </a:r>
            <a:r>
              <a:rPr lang="hu-HU" altLang="en-US" sz="3200" i="1" dirty="0" smtClean="0"/>
              <a:t>X</a:t>
            </a:r>
            <a:r>
              <a:rPr lang="en-US" altLang="en-US" sz="3200" i="1" baseline="30000" dirty="0" smtClean="0"/>
              <a:t>’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Y</a:t>
            </a:r>
            <a:r>
              <a:rPr lang="en-US" altLang="en-US" sz="3200" i="1" baseline="30000" dirty="0" smtClean="0"/>
              <a:t>’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Z</a:t>
            </a:r>
            <a:r>
              <a:rPr lang="en-US" altLang="en-US" sz="3200" i="1" baseline="30000" dirty="0" smtClean="0"/>
              <a:t>’</a:t>
            </a:r>
            <a:r>
              <a:rPr lang="en-US" altLang="en-US" sz="3200" dirty="0" smtClean="0"/>
              <a:t>]=(...([</a:t>
            </a:r>
            <a:r>
              <a:rPr lang="hu-HU" altLang="en-US" sz="3200" i="1" dirty="0" smtClean="0"/>
              <a:t>X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Y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Z</a:t>
            </a:r>
            <a:r>
              <a:rPr lang="en-US" altLang="en-US" sz="3200" dirty="0" smtClean="0"/>
              <a:t>]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/>
              <a:t>T</a:t>
            </a:r>
            <a:r>
              <a:rPr lang="en-US" altLang="en-US" sz="3200" baseline="-25000" dirty="0"/>
              <a:t>1</a:t>
            </a:r>
            <a:r>
              <a:rPr lang="en-US" altLang="en-US" sz="3200" dirty="0"/>
              <a:t>)</a:t>
            </a:r>
            <a:r>
              <a:rPr lang="en-US" altLang="en-US" sz="3200" dirty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/>
              <a:t>T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)...</a:t>
            </a:r>
            <a:r>
              <a:rPr lang="en-US" altLang="en-US" sz="3200" b="1" i="1" dirty="0" err="1"/>
              <a:t>T</a:t>
            </a:r>
            <a:r>
              <a:rPr lang="en-US" altLang="en-US" sz="3200" i="1" baseline="-25000" dirty="0" err="1"/>
              <a:t>n</a:t>
            </a:r>
            <a:r>
              <a:rPr lang="en-US" altLang="en-US" sz="3200" dirty="0"/>
              <a:t>) =</a:t>
            </a:r>
            <a:r>
              <a:rPr lang="en-US" altLang="en-US" sz="3200" b="1" dirty="0"/>
              <a:t> </a:t>
            </a:r>
          </a:p>
          <a:p>
            <a:r>
              <a:rPr lang="en-US" altLang="en-US" sz="3200" b="1" dirty="0"/>
              <a:t>               </a:t>
            </a:r>
            <a:r>
              <a:rPr lang="hu-HU" altLang="en-US" sz="3200" b="1" dirty="0" smtClean="0"/>
              <a:t> </a:t>
            </a:r>
            <a:r>
              <a:rPr lang="en-US" altLang="en-US" sz="3200" b="1" dirty="0" smtClean="0"/>
              <a:t> </a:t>
            </a:r>
            <a:r>
              <a:rPr lang="en-US" altLang="en-US" sz="3200" dirty="0"/>
              <a:t>=</a:t>
            </a:r>
            <a:r>
              <a:rPr lang="en-US" altLang="en-US" sz="3200" b="1" dirty="0"/>
              <a:t>  </a:t>
            </a:r>
            <a:r>
              <a:rPr lang="en-US" altLang="en-US" sz="3200" dirty="0"/>
              <a:t>[</a:t>
            </a:r>
            <a:r>
              <a:rPr lang="hu-HU" altLang="en-US" sz="3200" i="1" dirty="0" smtClean="0"/>
              <a:t>X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Y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Z</a:t>
            </a:r>
            <a:r>
              <a:rPr lang="en-US" altLang="en-US" sz="3200" dirty="0" smtClean="0"/>
              <a:t>]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·</a:t>
            </a:r>
            <a:r>
              <a:rPr lang="en-US" altLang="en-US" sz="3200" dirty="0" smtClean="0"/>
              <a:t>(</a:t>
            </a:r>
            <a:r>
              <a:rPr lang="en-US" altLang="en-US" sz="3200" b="1" i="1" dirty="0"/>
              <a:t>T</a:t>
            </a:r>
            <a:r>
              <a:rPr lang="en-US" altLang="en-US" sz="3200" baseline="-25000" dirty="0"/>
              <a:t>1</a:t>
            </a:r>
            <a:r>
              <a:rPr lang="en-US" altLang="en-US" sz="3200" dirty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/>
              <a:t>T</a:t>
            </a:r>
            <a:r>
              <a:rPr lang="en-US" altLang="en-US" sz="3200" baseline="-25000" dirty="0"/>
              <a:t>2</a:t>
            </a:r>
            <a:r>
              <a:rPr lang="en-US" altLang="en-US" sz="3200" dirty="0">
                <a:cs typeface="Times New Roman" panose="02020603050405020304" pitchFamily="18" charset="0"/>
              </a:rPr>
              <a:t>·</a:t>
            </a:r>
            <a:r>
              <a:rPr lang="en-US" altLang="en-US" sz="3200" i="1" dirty="0"/>
              <a:t>... </a:t>
            </a:r>
            <a:r>
              <a:rPr lang="en-US" altLang="en-US" sz="3200" dirty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 err="1"/>
              <a:t>T</a:t>
            </a:r>
            <a:r>
              <a:rPr lang="en-US" altLang="en-US" sz="3200" i="1" baseline="-25000" dirty="0" err="1"/>
              <a:t>n</a:t>
            </a:r>
            <a:r>
              <a:rPr lang="en-US" altLang="en-US" sz="3200" dirty="0"/>
              <a:t>) =  </a:t>
            </a:r>
            <a:r>
              <a:rPr lang="en-US" altLang="en-US" sz="3200" dirty="0" smtClean="0"/>
              <a:t>[</a:t>
            </a:r>
            <a:r>
              <a:rPr lang="hu-HU" altLang="en-US" sz="3200" i="1" dirty="0" smtClean="0"/>
              <a:t>X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Y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Z</a:t>
            </a:r>
            <a:r>
              <a:rPr lang="en-US" altLang="en-US" sz="3200" dirty="0" smtClean="0"/>
              <a:t>]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/>
              <a:t>T</a:t>
            </a:r>
            <a:endParaRPr lang="hu-HU" altLang="en-US" sz="3200" dirty="0"/>
          </a:p>
        </p:txBody>
      </p:sp>
      <p:pic>
        <p:nvPicPr>
          <p:cNvPr id="24578" name="Picture 2" descr="https://www.mathsisfun.com/algebra/images/matrix-multiply-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73" y="5065726"/>
            <a:ext cx="3692497" cy="12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algebra.nipissingu.ca/tutorials/matrixgifs/matrix_mult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97" y="4750022"/>
            <a:ext cx="323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sorrend számít!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mindegy milyen sorrendben hajtjuk végre a transzformációkat (szorozzuk össze a mátrixokat)</a:t>
            </a:r>
            <a:endParaRPr lang="en-US" dirty="0"/>
          </a:p>
        </p:txBody>
      </p:sp>
      <p:pic>
        <p:nvPicPr>
          <p:cNvPr id="25602" name="Picture 2" descr="http://www.evlm.stuba.sk/databasemenu/Geometry/Geometric%20spaces/Geometric%20transformations/Figures/tra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35" y="3266006"/>
            <a:ext cx="57245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 a koordinátarendszerrel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Példa: origó körüli skálázás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koordinátavektorok a mátrix soraival transzformálódnak</a:t>
            </a:r>
            <a:endParaRPr lang="en-US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397000" y="4823458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5581272" y="4645891"/>
            <a:ext cx="1778000" cy="1091967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" name="Jobbra nyíl 11"/>
          <p:cNvSpPr>
            <a:spLocks noChangeArrowheads="1"/>
          </p:cNvSpPr>
          <p:nvPr/>
        </p:nvSpPr>
        <p:spPr bwMode="auto">
          <a:xfrm>
            <a:off x="3772968" y="5108141"/>
            <a:ext cx="776287" cy="38258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5542552" y="4371109"/>
            <a:ext cx="3884" cy="14351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529740" y="5781419"/>
            <a:ext cx="2399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378528" y="5761801"/>
            <a:ext cx="11429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1378528" y="4604466"/>
            <a:ext cx="0" cy="1157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307549" y="2351089"/>
            <a:ext cx="801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dirty="0" err="1" smtClean="0"/>
              <a:t>s</a:t>
            </a:r>
            <a:r>
              <a:rPr lang="hu-HU" baseline="-25000" dirty="0" err="1" smtClean="0"/>
              <a:t>x</a:t>
            </a:r>
            <a:r>
              <a:rPr lang="hu-HU" altLang="en-US" dirty="0" smtClean="0"/>
              <a:t>  0  </a:t>
            </a:r>
            <a:endParaRPr lang="en-US" altLang="en-US" sz="1200" dirty="0"/>
          </a:p>
          <a:p>
            <a:r>
              <a:rPr lang="hu-HU" altLang="en-US" dirty="0" smtClean="0"/>
              <a:t>0   </a:t>
            </a:r>
            <a:r>
              <a:rPr lang="hu-HU" altLang="en-US" dirty="0" err="1" smtClean="0"/>
              <a:t>s</a:t>
            </a:r>
            <a:r>
              <a:rPr lang="hu-HU" altLang="en-US" baseline="-25000" dirty="0" err="1"/>
              <a:t>y</a:t>
            </a:r>
            <a:r>
              <a:rPr lang="hu-HU" altLang="en-US" dirty="0" smtClean="0"/>
              <a:t> </a:t>
            </a:r>
            <a:endParaRPr lang="en-US" altLang="en-US" sz="1600" dirty="0" smtClean="0"/>
          </a:p>
          <a:p>
            <a:endParaRPr lang="en-US" altLang="en-US" sz="1600" dirty="0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3307549" y="2431232"/>
            <a:ext cx="71437" cy="736697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 flipH="1">
            <a:off x="4129510" y="2431232"/>
            <a:ext cx="45719" cy="736698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398597" y="2629546"/>
            <a:ext cx="925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[</a:t>
            </a:r>
            <a:r>
              <a:rPr lang="en-US" altLang="en-US" sz="3200" i="1" dirty="0" err="1" smtClean="0"/>
              <a:t>x,y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174527" y="2629546"/>
            <a:ext cx="518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= </a:t>
            </a:r>
            <a:endParaRPr lang="hu-HU" altLang="en-US" sz="32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449496" y="2620380"/>
            <a:ext cx="1723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[</a:t>
            </a:r>
            <a:r>
              <a:rPr lang="hu-HU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hu-HU" sz="2000" baseline="-25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x</a:t>
            </a:r>
            <a:r>
              <a:rPr lang="hu-HU" sz="1800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3200" dirty="0" smtClean="0">
                <a:sym typeface="Symbol" panose="05050102010706020507" pitchFamily="18" charset="2"/>
              </a:rPr>
              <a:t></a:t>
            </a:r>
            <a:r>
              <a:rPr lang="en-US" altLang="en-US" sz="3200" i="1" dirty="0" smtClean="0"/>
              <a:t>x,</a:t>
            </a:r>
            <a:r>
              <a:rPr lang="en-GB" altLang="en-US" sz="3200" dirty="0">
                <a:sym typeface="Symbol" panose="05050102010706020507" pitchFamily="18" charset="2"/>
              </a:rPr>
              <a:t> </a:t>
            </a:r>
            <a:r>
              <a:rPr lang="hu-HU" sz="20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S</a:t>
            </a:r>
            <a:r>
              <a:rPr lang="hu-HU" sz="2000" baseline="-25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sz="3200" dirty="0" smtClean="0">
                <a:sym typeface="Symbol" panose="05050102010706020507" pitchFamily="18" charset="2"/>
              </a:rPr>
              <a:t></a:t>
            </a:r>
            <a:r>
              <a:rPr lang="en-US" altLang="en-US" sz="3200" i="1" dirty="0" smtClean="0"/>
              <a:t>y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403928" y="5787201"/>
            <a:ext cx="59953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1382522" y="5161437"/>
            <a:ext cx="3218" cy="61998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Szövegdoboz 23"/>
          <p:cNvSpPr txBox="1"/>
          <p:nvPr/>
        </p:nvSpPr>
        <p:spPr>
          <a:xfrm>
            <a:off x="1397000" y="58907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i</a:t>
            </a:r>
            <a:r>
              <a:rPr lang="hu-HU" b="1" dirty="0" smtClean="0">
                <a:solidFill>
                  <a:srgbClr val="FF0000"/>
                </a:solidFill>
              </a:rPr>
              <a:t>=(1,0)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09600" y="52575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j</a:t>
            </a:r>
            <a:r>
              <a:rPr lang="hu-HU" b="1" dirty="0" smtClean="0">
                <a:solidFill>
                  <a:srgbClr val="FF0000"/>
                </a:solidFill>
              </a:rPr>
              <a:t>=(0,1)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5559316" y="5812601"/>
            <a:ext cx="1074536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flipV="1">
            <a:off x="5537910" y="4963474"/>
            <a:ext cx="0" cy="843345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Szövegdoboz 27"/>
          <p:cNvSpPr txBox="1"/>
          <p:nvPr/>
        </p:nvSpPr>
        <p:spPr>
          <a:xfrm>
            <a:off x="5679388" y="59161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i'</a:t>
            </a:r>
            <a:r>
              <a:rPr lang="hu-HU" b="1" dirty="0" smtClean="0">
                <a:solidFill>
                  <a:srgbClr val="FF0000"/>
                </a:solidFill>
              </a:rPr>
              <a:t>=(</a:t>
            </a:r>
            <a:r>
              <a:rPr lang="hu-HU" dirty="0" err="1" smtClean="0">
                <a:solidFill>
                  <a:srgbClr val="FF0000"/>
                </a:solidFill>
              </a:rPr>
              <a:t>S</a:t>
            </a:r>
            <a:r>
              <a:rPr lang="hu-HU" baseline="-25000" dirty="0" err="1" smtClean="0">
                <a:solidFill>
                  <a:srgbClr val="FF0000"/>
                </a:solidFill>
              </a:rPr>
              <a:t>x</a:t>
            </a:r>
            <a:r>
              <a:rPr lang="hu-HU" b="1" dirty="0" smtClean="0">
                <a:solidFill>
                  <a:srgbClr val="FF0000"/>
                </a:solidFill>
              </a:rPr>
              <a:t>,0)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4615887" y="4671341"/>
            <a:ext cx="115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j'</a:t>
            </a:r>
            <a:r>
              <a:rPr lang="hu-HU" b="1" dirty="0" smtClean="0">
                <a:solidFill>
                  <a:srgbClr val="FF0000"/>
                </a:solidFill>
              </a:rPr>
              <a:t>=(0,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 smtClean="0">
                <a:solidFill>
                  <a:srgbClr val="FF0000"/>
                </a:solidFill>
              </a:rPr>
              <a:t>S</a:t>
            </a:r>
            <a:r>
              <a:rPr lang="hu-HU" baseline="-25000" dirty="0" err="1" smtClean="0">
                <a:solidFill>
                  <a:srgbClr val="FF0000"/>
                </a:solidFill>
              </a:rPr>
              <a:t>y</a:t>
            </a:r>
            <a:r>
              <a:rPr lang="hu-HU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964353" y="479404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2078653" y="4524165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 dirty="0"/>
              <a:t>v</a:t>
            </a:r>
            <a:r>
              <a:rPr lang="hu-HU" altLang="en-US" i="1" dirty="0"/>
              <a:t> </a:t>
            </a:r>
            <a:r>
              <a:rPr lang="en-GB" altLang="en-US" i="1" dirty="0"/>
              <a:t>= </a:t>
            </a:r>
            <a:r>
              <a:rPr lang="hu-HU" altLang="en-US" i="1" dirty="0" err="1"/>
              <a:t>x</a:t>
            </a:r>
            <a:r>
              <a:rPr lang="hu-HU" altLang="en-US" b="1" i="1" dirty="0" err="1"/>
              <a:t>i</a:t>
            </a:r>
            <a:r>
              <a:rPr lang="en-GB" altLang="en-US" b="1" dirty="0"/>
              <a:t> + </a:t>
            </a:r>
            <a:r>
              <a:rPr lang="en-GB" altLang="en-US" i="1" dirty="0" err="1"/>
              <a:t>y</a:t>
            </a:r>
            <a:r>
              <a:rPr lang="en-GB" altLang="en-US" b="1" i="1" dirty="0" err="1"/>
              <a:t>j</a:t>
            </a:r>
            <a:endParaRPr lang="hu-HU" altLang="en-US" b="1" i="1" dirty="0"/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6851754" y="4619698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6966054" y="4349823"/>
            <a:ext cx="1709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 dirty="0" smtClean="0"/>
              <a:t>v</a:t>
            </a:r>
            <a:r>
              <a:rPr lang="hu-HU" altLang="en-US" b="1" i="1" dirty="0" smtClean="0"/>
              <a:t>'</a:t>
            </a:r>
            <a:r>
              <a:rPr lang="hu-HU" altLang="en-US" i="1" dirty="0" smtClean="0"/>
              <a:t> </a:t>
            </a:r>
            <a:r>
              <a:rPr lang="en-GB" altLang="en-US" i="1" dirty="0"/>
              <a:t>= </a:t>
            </a:r>
            <a:r>
              <a:rPr lang="hu-HU" altLang="en-US" i="1" dirty="0" err="1" smtClean="0"/>
              <a:t>x</a:t>
            </a:r>
            <a:r>
              <a:rPr lang="hu-HU" altLang="en-US" b="1" i="1" dirty="0" err="1" smtClean="0"/>
              <a:t>i</a:t>
            </a:r>
            <a:r>
              <a:rPr lang="hu-HU" altLang="en-US" b="1" i="1" dirty="0" smtClean="0"/>
              <a:t>'</a:t>
            </a:r>
            <a:r>
              <a:rPr lang="en-GB" altLang="en-US" b="1" dirty="0" smtClean="0"/>
              <a:t> </a:t>
            </a:r>
            <a:r>
              <a:rPr lang="en-GB" altLang="en-US" b="1" dirty="0"/>
              <a:t>+ </a:t>
            </a:r>
            <a:r>
              <a:rPr lang="en-GB" altLang="en-US" i="1" dirty="0" err="1" smtClean="0"/>
              <a:t>y</a:t>
            </a:r>
            <a:r>
              <a:rPr lang="en-GB" altLang="en-US" b="1" i="1" dirty="0" err="1" smtClean="0"/>
              <a:t>j</a:t>
            </a:r>
            <a:r>
              <a:rPr lang="hu-HU" altLang="en-US" b="1" i="1" dirty="0" smtClean="0"/>
              <a:t>'</a:t>
            </a:r>
            <a:endParaRPr lang="hu-HU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0626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 a koordinátarendszerrel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Általánosan (2D)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koordinátavektorok a mátrix soraival transzformálódnak</a:t>
            </a:r>
            <a:endParaRPr lang="en-US" dirty="0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397000" y="4823458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9" name="Jobbra nyíl 11"/>
          <p:cNvSpPr>
            <a:spLocks noChangeArrowheads="1"/>
          </p:cNvSpPr>
          <p:nvPr/>
        </p:nvSpPr>
        <p:spPr bwMode="auto">
          <a:xfrm>
            <a:off x="3772968" y="5108141"/>
            <a:ext cx="776287" cy="38258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378528" y="5761801"/>
            <a:ext cx="11429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1378528" y="4604466"/>
            <a:ext cx="0" cy="1157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053549" y="2351089"/>
            <a:ext cx="801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dirty="0" smtClean="0"/>
              <a:t>a  b  </a:t>
            </a:r>
            <a:endParaRPr lang="en-US" altLang="en-US" sz="1200" dirty="0"/>
          </a:p>
          <a:p>
            <a:r>
              <a:rPr lang="hu-HU" altLang="en-US" dirty="0" smtClean="0"/>
              <a:t>c  </a:t>
            </a:r>
            <a:r>
              <a:rPr lang="hu-HU" altLang="en-US" dirty="0"/>
              <a:t>d</a:t>
            </a:r>
            <a:r>
              <a:rPr lang="hu-HU" altLang="en-US" dirty="0" smtClean="0"/>
              <a:t> </a:t>
            </a:r>
            <a:endParaRPr lang="en-US" altLang="en-US" sz="1600" dirty="0" smtClean="0"/>
          </a:p>
          <a:p>
            <a:endParaRPr lang="en-US" altLang="en-US" sz="1600" dirty="0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3053549" y="2431232"/>
            <a:ext cx="71437" cy="736697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 flipH="1">
            <a:off x="3621510" y="2431232"/>
            <a:ext cx="45719" cy="736698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144597" y="2629546"/>
            <a:ext cx="9252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[</a:t>
            </a:r>
            <a:r>
              <a:rPr lang="en-US" altLang="en-US" sz="3200" i="1" dirty="0" err="1" smtClean="0"/>
              <a:t>x,y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666527" y="2629546"/>
            <a:ext cx="5180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= </a:t>
            </a:r>
            <a:endParaRPr lang="hu-HU" altLang="en-US" sz="32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195496" y="2620380"/>
            <a:ext cx="36199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smtClean="0"/>
              <a:t>[</a:t>
            </a:r>
            <a:r>
              <a:rPr lang="hu-HU" altLang="en-US" sz="2800" dirty="0" smtClean="0"/>
              <a:t>(a,c)</a:t>
            </a:r>
            <a:r>
              <a:rPr lang="hu-HU" sz="1600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2800" dirty="0" smtClean="0">
                <a:sym typeface="Symbol" panose="05050102010706020507" pitchFamily="18" charset="2"/>
              </a:rPr>
              <a:t></a:t>
            </a:r>
            <a:r>
              <a:rPr lang="hu-HU" altLang="en-US" sz="2800" dirty="0" smtClean="0">
                <a:sym typeface="Symbol" panose="05050102010706020507" pitchFamily="18" charset="2"/>
              </a:rPr>
              <a:t>(</a:t>
            </a:r>
            <a:r>
              <a:rPr lang="en-US" altLang="en-US" sz="2800" i="1" dirty="0" smtClean="0"/>
              <a:t>x</a:t>
            </a:r>
            <a:r>
              <a:rPr lang="hu-HU" altLang="en-US" sz="2800" i="1" dirty="0" smtClean="0"/>
              <a:t>,</a:t>
            </a:r>
            <a:r>
              <a:rPr lang="en-US" altLang="en-US" sz="2800" i="1" dirty="0" smtClean="0"/>
              <a:t>y</a:t>
            </a:r>
            <a:r>
              <a:rPr lang="hu-HU" altLang="en-US" sz="2800" dirty="0" smtClean="0"/>
              <a:t>)</a:t>
            </a:r>
            <a:r>
              <a:rPr lang="hu-HU" altLang="en-US" sz="2800" i="1" dirty="0" smtClean="0"/>
              <a:t>,</a:t>
            </a:r>
            <a:r>
              <a:rPr lang="hu-HU" altLang="en-US" sz="2800" dirty="0"/>
              <a:t> </a:t>
            </a:r>
            <a:r>
              <a:rPr lang="hu-HU" altLang="en-US" sz="2800" dirty="0" smtClean="0"/>
              <a:t>(b,d)</a:t>
            </a:r>
            <a:r>
              <a:rPr lang="hu-HU" sz="1600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altLang="en-US" sz="2800" dirty="0">
                <a:sym typeface="Symbol" panose="05050102010706020507" pitchFamily="18" charset="2"/>
              </a:rPr>
              <a:t></a:t>
            </a:r>
            <a:r>
              <a:rPr lang="hu-HU" altLang="en-US" sz="2800" dirty="0">
                <a:sym typeface="Symbol" panose="05050102010706020507" pitchFamily="18" charset="2"/>
              </a:rPr>
              <a:t>(</a:t>
            </a:r>
            <a:r>
              <a:rPr lang="en-US" altLang="en-US" sz="2800" i="1" dirty="0"/>
              <a:t>x</a:t>
            </a:r>
            <a:r>
              <a:rPr lang="hu-HU" altLang="en-US" sz="2800" i="1" dirty="0"/>
              <a:t>,</a:t>
            </a:r>
            <a:r>
              <a:rPr lang="en-US" altLang="en-US" sz="2800" i="1" dirty="0"/>
              <a:t>y</a:t>
            </a:r>
            <a:r>
              <a:rPr lang="hu-HU" altLang="en-US" sz="2800" dirty="0"/>
              <a:t>)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403928" y="5787201"/>
            <a:ext cx="59953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1382522" y="5161437"/>
            <a:ext cx="3218" cy="61998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Szövegdoboz 23"/>
          <p:cNvSpPr txBox="1"/>
          <p:nvPr/>
        </p:nvSpPr>
        <p:spPr>
          <a:xfrm>
            <a:off x="1397000" y="58907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i</a:t>
            </a:r>
            <a:r>
              <a:rPr lang="hu-HU" b="1" dirty="0" smtClean="0">
                <a:solidFill>
                  <a:srgbClr val="FF0000"/>
                </a:solidFill>
              </a:rPr>
              <a:t>=(1,0)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609600" y="52575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j</a:t>
            </a:r>
            <a:r>
              <a:rPr lang="hu-HU" b="1" dirty="0" smtClean="0">
                <a:solidFill>
                  <a:srgbClr val="FF0000"/>
                </a:solidFill>
              </a:rPr>
              <a:t>=(0,1)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 rot="20577757">
            <a:off x="6117794" y="54989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i'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 rot="20420978">
            <a:off x="5179305" y="5073440"/>
            <a:ext cx="115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j'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1964353" y="479404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2078653" y="4524165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 dirty="0"/>
              <a:t>v</a:t>
            </a:r>
            <a:r>
              <a:rPr lang="hu-HU" altLang="en-US" i="1" dirty="0"/>
              <a:t> </a:t>
            </a:r>
            <a:r>
              <a:rPr lang="en-GB" altLang="en-US" i="1" dirty="0"/>
              <a:t>= </a:t>
            </a:r>
            <a:r>
              <a:rPr lang="hu-HU" altLang="en-US" i="1" dirty="0" err="1"/>
              <a:t>x</a:t>
            </a:r>
            <a:r>
              <a:rPr lang="hu-HU" altLang="en-US" b="1" i="1" dirty="0" err="1"/>
              <a:t>i</a:t>
            </a:r>
            <a:r>
              <a:rPr lang="en-GB" altLang="en-US" b="1" dirty="0"/>
              <a:t> + </a:t>
            </a:r>
            <a:r>
              <a:rPr lang="en-GB" altLang="en-US" i="1" dirty="0" err="1"/>
              <a:t>y</a:t>
            </a:r>
            <a:r>
              <a:rPr lang="en-GB" altLang="en-US" b="1" i="1" dirty="0" err="1"/>
              <a:t>j</a:t>
            </a:r>
            <a:endParaRPr lang="hu-HU" altLang="en-US" b="1" i="1" dirty="0"/>
          </a:p>
        </p:txBody>
      </p:sp>
      <p:grpSp>
        <p:nvGrpSpPr>
          <p:cNvPr id="4" name="Csoportba foglalás 3"/>
          <p:cNvGrpSpPr/>
          <p:nvPr/>
        </p:nvGrpSpPr>
        <p:grpSpPr>
          <a:xfrm rot="20535002">
            <a:off x="5402740" y="3990109"/>
            <a:ext cx="2399678" cy="1441492"/>
            <a:chOff x="5529740" y="4371109"/>
            <a:chExt cx="2399678" cy="1441492"/>
          </a:xfrm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>
              <a:off x="5581272" y="4645891"/>
              <a:ext cx="1778000" cy="1091967"/>
            </a:xfrm>
            <a:prstGeom prst="smileyFace">
              <a:avLst>
                <a:gd name="adj" fmla="val 465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5542552" y="4371109"/>
              <a:ext cx="3884" cy="1435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5529740" y="5781419"/>
              <a:ext cx="23996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5559316" y="5812601"/>
              <a:ext cx="1074536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flipV="1">
              <a:off x="5537910" y="4963474"/>
              <a:ext cx="0" cy="843345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hu-H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6851754" y="461969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6975221" y="3632485"/>
            <a:ext cx="1709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 dirty="0" smtClean="0"/>
              <a:t>v</a:t>
            </a:r>
            <a:r>
              <a:rPr lang="hu-HU" altLang="en-US" b="1" i="1" dirty="0" smtClean="0"/>
              <a:t>'</a:t>
            </a:r>
            <a:r>
              <a:rPr lang="hu-HU" altLang="en-US" i="1" dirty="0" smtClean="0"/>
              <a:t> </a:t>
            </a:r>
            <a:r>
              <a:rPr lang="en-GB" altLang="en-US" i="1" dirty="0"/>
              <a:t>= </a:t>
            </a:r>
            <a:r>
              <a:rPr lang="hu-HU" altLang="en-US" i="1" dirty="0" err="1" smtClean="0"/>
              <a:t>x</a:t>
            </a:r>
            <a:r>
              <a:rPr lang="hu-HU" altLang="en-US" b="1" i="1" dirty="0" err="1" smtClean="0"/>
              <a:t>i</a:t>
            </a:r>
            <a:r>
              <a:rPr lang="hu-HU" altLang="en-US" b="1" i="1" dirty="0" smtClean="0"/>
              <a:t>'</a:t>
            </a:r>
            <a:r>
              <a:rPr lang="en-GB" altLang="en-US" b="1" dirty="0" smtClean="0"/>
              <a:t> </a:t>
            </a:r>
            <a:r>
              <a:rPr lang="en-GB" altLang="en-US" b="1" dirty="0"/>
              <a:t>+ </a:t>
            </a:r>
            <a:r>
              <a:rPr lang="en-GB" altLang="en-US" i="1" dirty="0" err="1" smtClean="0"/>
              <a:t>y</a:t>
            </a:r>
            <a:r>
              <a:rPr lang="en-GB" altLang="en-US" b="1" i="1" dirty="0" err="1" smtClean="0"/>
              <a:t>j</a:t>
            </a:r>
            <a:r>
              <a:rPr lang="hu-HU" altLang="en-US" b="1" i="1" dirty="0" smtClean="0"/>
              <a:t>'</a:t>
            </a:r>
            <a:endParaRPr lang="hu-HU" altLang="en-US" b="1" i="1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5086928" y="6168201"/>
            <a:ext cx="114296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 flipV="1">
            <a:off x="5086928" y="5010866"/>
            <a:ext cx="0" cy="11573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5112328" y="6193601"/>
            <a:ext cx="59953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5090922" y="5567837"/>
            <a:ext cx="3218" cy="619982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Szövegdoboz 37"/>
          <p:cNvSpPr txBox="1"/>
          <p:nvPr/>
        </p:nvSpPr>
        <p:spPr>
          <a:xfrm>
            <a:off x="5105400" y="629715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i</a:t>
            </a:r>
            <a:r>
              <a:rPr lang="hu-HU" b="1" dirty="0" smtClean="0">
                <a:solidFill>
                  <a:srgbClr val="FF0000"/>
                </a:solidFill>
              </a:rPr>
              <a:t>=(1,0)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4318000" y="56639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FF0000"/>
                </a:solidFill>
              </a:rPr>
              <a:t>j</a:t>
            </a:r>
            <a:r>
              <a:rPr lang="hu-HU" b="1" dirty="0" smtClean="0">
                <a:solidFill>
                  <a:srgbClr val="FF0000"/>
                </a:solidFill>
              </a:rPr>
              <a:t>=(0,1)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4090341" y="6491497"/>
            <a:ext cx="3725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Világ-koordinátarendszer (globális)</a:t>
            </a:r>
            <a:endParaRPr lang="en-US" sz="1600" dirty="0"/>
          </a:p>
        </p:txBody>
      </p:sp>
      <p:sp>
        <p:nvSpPr>
          <p:cNvPr id="41" name="Szövegdoboz 40"/>
          <p:cNvSpPr txBox="1"/>
          <p:nvPr/>
        </p:nvSpPr>
        <p:spPr>
          <a:xfrm rot="20492623">
            <a:off x="6608908" y="5240656"/>
            <a:ext cx="238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Lokális koordinátarendszer</a:t>
            </a:r>
            <a:endParaRPr lang="en-US" sz="1600" dirty="0"/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6975221" y="4034377"/>
            <a:ext cx="167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 i="1" dirty="0" smtClean="0"/>
              <a:t>v</a:t>
            </a:r>
            <a:r>
              <a:rPr lang="hu-HU" altLang="en-US" b="1" i="1" dirty="0" smtClean="0"/>
              <a:t>'</a:t>
            </a:r>
            <a:r>
              <a:rPr lang="hu-HU" altLang="en-US" i="1" dirty="0" smtClean="0"/>
              <a:t> </a:t>
            </a:r>
            <a:r>
              <a:rPr lang="en-GB" altLang="en-US" i="1" dirty="0"/>
              <a:t>= </a:t>
            </a:r>
            <a:r>
              <a:rPr lang="hu-HU" altLang="en-US" i="1" dirty="0" err="1" smtClean="0"/>
              <a:t>x'</a:t>
            </a:r>
            <a:r>
              <a:rPr lang="hu-HU" altLang="en-US" b="1" i="1" dirty="0" err="1" smtClean="0"/>
              <a:t>i</a:t>
            </a:r>
            <a:r>
              <a:rPr lang="en-GB" altLang="en-US" b="1" dirty="0" smtClean="0"/>
              <a:t> </a:t>
            </a:r>
            <a:r>
              <a:rPr lang="en-GB" altLang="en-US" b="1" dirty="0"/>
              <a:t>+ </a:t>
            </a:r>
            <a:r>
              <a:rPr lang="en-GB" altLang="en-US" i="1" dirty="0" smtClean="0"/>
              <a:t>y</a:t>
            </a:r>
            <a:r>
              <a:rPr lang="hu-HU" altLang="en-US" i="1" dirty="0" smtClean="0"/>
              <a:t>'</a:t>
            </a:r>
            <a:r>
              <a:rPr lang="en-GB" altLang="en-US" b="1" i="1" dirty="0" smtClean="0"/>
              <a:t>j</a:t>
            </a:r>
            <a:endParaRPr lang="hu-HU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3452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Pivot</a:t>
            </a:r>
            <a:r>
              <a:rPr lang="hu-HU" dirty="0" smtClean="0"/>
              <a:t> pont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transzformáció középpontja</a:t>
            </a:r>
          </a:p>
          <a:p>
            <a:r>
              <a:rPr lang="hu-HU" sz="2400" dirty="0" smtClean="0"/>
              <a:t>Ami körül forgatunk, skálázunk stb.</a:t>
            </a:r>
            <a:endParaRPr lang="en-US" sz="2400" dirty="0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598133" y="4172387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5" name="Jobbra nyíl 11"/>
          <p:cNvSpPr>
            <a:spLocks noChangeArrowheads="1"/>
          </p:cNvSpPr>
          <p:nvPr/>
        </p:nvSpPr>
        <p:spPr bwMode="auto">
          <a:xfrm rot="1670968">
            <a:off x="3162690" y="5178278"/>
            <a:ext cx="1730641" cy="38258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718959" y="4519977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5718959" y="6220037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 rot="18580907">
            <a:off x="5261758" y="5752369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5620503" y="2171948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5620503" y="3872008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18580907">
            <a:off x="6125205" y="2465421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6648351" y="3375322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>
                <a:alpha val="3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261758" y="5752132"/>
            <a:ext cx="914400" cy="914400"/>
          </a:xfrm>
          <a:prstGeom prst="smileyFace">
            <a:avLst>
              <a:gd name="adj" fmla="val 4653"/>
            </a:avLst>
          </a:prstGeom>
          <a:noFill/>
          <a:ln w="28575">
            <a:solidFill>
              <a:schemeClr val="tx1">
                <a:alpha val="1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/>
          </a:p>
        </p:txBody>
      </p:sp>
      <p:sp>
        <p:nvSpPr>
          <p:cNvPr id="15" name="Jobbra nyíl 11"/>
          <p:cNvSpPr>
            <a:spLocks noChangeArrowheads="1"/>
          </p:cNvSpPr>
          <p:nvPr/>
        </p:nvSpPr>
        <p:spPr bwMode="auto">
          <a:xfrm rot="20221898">
            <a:off x="3106938" y="3784357"/>
            <a:ext cx="1776088" cy="38258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Szalagnyíl felfelé 15"/>
          <p:cNvSpPr/>
          <p:nvPr/>
        </p:nvSpPr>
        <p:spPr>
          <a:xfrm rot="13758261">
            <a:off x="5836826" y="5454453"/>
            <a:ext cx="913449" cy="4090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zalagnyíl felfelé 17"/>
          <p:cNvSpPr/>
          <p:nvPr/>
        </p:nvSpPr>
        <p:spPr>
          <a:xfrm rot="14063525">
            <a:off x="6511326" y="2227995"/>
            <a:ext cx="1657895" cy="6177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Pivot</a:t>
            </a:r>
            <a:r>
              <a:rPr lang="hu-HU" dirty="0" smtClean="0"/>
              <a:t> pont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949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transzformáció középpontja</a:t>
            </a:r>
          </a:p>
          <a:p>
            <a:r>
              <a:rPr lang="hu-HU" sz="2400" dirty="0" smtClean="0"/>
              <a:t>Ami körül forgatunk, skálázunk stb.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5" name="Jobbra nyíl 11"/>
          <p:cNvSpPr>
            <a:spLocks noChangeArrowheads="1"/>
          </p:cNvSpPr>
          <p:nvPr/>
        </p:nvSpPr>
        <p:spPr bwMode="auto">
          <a:xfrm rot="1670968">
            <a:off x="3162690" y="5178278"/>
            <a:ext cx="1730641" cy="38258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Jobbra nyíl 11"/>
          <p:cNvSpPr>
            <a:spLocks noChangeArrowheads="1"/>
          </p:cNvSpPr>
          <p:nvPr/>
        </p:nvSpPr>
        <p:spPr bwMode="auto">
          <a:xfrm rot="20221898">
            <a:off x="3102139" y="3771061"/>
            <a:ext cx="1776088" cy="38258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Csoportba foglalás 16"/>
          <p:cNvGrpSpPr/>
          <p:nvPr/>
        </p:nvGrpSpPr>
        <p:grpSpPr>
          <a:xfrm rot="20129615">
            <a:off x="1345322" y="3239182"/>
            <a:ext cx="1560414" cy="2059096"/>
            <a:chOff x="1534025" y="3369014"/>
            <a:chExt cx="1560414" cy="2059096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1534025" y="3439692"/>
              <a:ext cx="1539340" cy="1700060"/>
              <a:chOff x="1534025" y="3439692"/>
              <a:chExt cx="1539340" cy="1700060"/>
            </a:xfrm>
          </p:grpSpPr>
          <p:sp>
            <p:nvSpPr>
              <p:cNvPr id="4" name="AutoShape 16"/>
              <p:cNvSpPr>
                <a:spLocks noChangeArrowheads="1"/>
              </p:cNvSpPr>
              <p:nvPr/>
            </p:nvSpPr>
            <p:spPr bwMode="auto">
              <a:xfrm>
                <a:off x="1598133" y="4172387"/>
                <a:ext cx="914400" cy="9144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flipV="1">
                <a:off x="1534025" y="3439692"/>
                <a:ext cx="0" cy="17000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1534025" y="5139752"/>
                <a:ext cx="15393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2376585" y="5058778"/>
              <a:ext cx="717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x</a:t>
              </a:r>
              <a:r>
                <a:rPr lang="hu-HU" baseline="-25000" dirty="0" err="1" smtClean="0"/>
                <a:t>lokális</a:t>
              </a:r>
              <a:endParaRPr lang="en-US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536923" y="3369014"/>
              <a:ext cx="957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y</a:t>
              </a:r>
              <a:r>
                <a:rPr lang="hu-HU" baseline="-25000" dirty="0" err="1"/>
                <a:t>lokális</a:t>
              </a:r>
              <a:endParaRPr lang="en-US" dirty="0"/>
            </a:p>
          </p:txBody>
        </p:sp>
      </p:grp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304038" y="4102686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304038" y="5802746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Szövegdoboz 22"/>
          <p:cNvSpPr txBox="1"/>
          <p:nvPr/>
        </p:nvSpPr>
        <p:spPr>
          <a:xfrm>
            <a:off x="1268843" y="5744167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x</a:t>
            </a:r>
            <a:r>
              <a:rPr lang="hu-HU" baseline="-25000" dirty="0" err="1"/>
              <a:t>világ</a:t>
            </a:r>
            <a:endParaRPr lang="en-US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88905" y="4626623"/>
            <a:ext cx="8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y</a:t>
            </a:r>
            <a:r>
              <a:rPr lang="hu-HU" baseline="-25000" dirty="0" err="1" smtClean="0"/>
              <a:t>világ</a:t>
            </a:r>
            <a:endParaRPr lang="en-US" dirty="0"/>
          </a:p>
        </p:txBody>
      </p:sp>
      <p:grpSp>
        <p:nvGrpSpPr>
          <p:cNvPr id="25" name="Csoportba foglalás 24"/>
          <p:cNvGrpSpPr/>
          <p:nvPr/>
        </p:nvGrpSpPr>
        <p:grpSpPr>
          <a:xfrm rot="20129615">
            <a:off x="6843687" y="865286"/>
            <a:ext cx="1685107" cy="2059095"/>
            <a:chOff x="1534025" y="3369015"/>
            <a:chExt cx="1685107" cy="2059095"/>
          </a:xfrm>
        </p:grpSpPr>
        <p:grpSp>
          <p:nvGrpSpPr>
            <p:cNvPr id="26" name="Csoportba foglalás 25"/>
            <p:cNvGrpSpPr/>
            <p:nvPr/>
          </p:nvGrpSpPr>
          <p:grpSpPr>
            <a:xfrm>
              <a:off x="1534025" y="3439692"/>
              <a:ext cx="1685107" cy="1700060"/>
              <a:chOff x="1534025" y="3439692"/>
              <a:chExt cx="1685107" cy="1700060"/>
            </a:xfrm>
          </p:grpSpPr>
          <p:sp>
            <p:nvSpPr>
              <p:cNvPr id="29" name="AutoShape 16"/>
              <p:cNvSpPr>
                <a:spLocks noChangeArrowheads="1"/>
              </p:cNvSpPr>
              <p:nvPr/>
            </p:nvSpPr>
            <p:spPr bwMode="auto">
              <a:xfrm>
                <a:off x="2304732" y="4181273"/>
                <a:ext cx="914400" cy="9144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1534025" y="3439692"/>
                <a:ext cx="0" cy="17000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Line 5"/>
              <p:cNvSpPr>
                <a:spLocks noChangeShapeType="1"/>
              </p:cNvSpPr>
              <p:nvPr/>
            </p:nvSpPr>
            <p:spPr bwMode="auto">
              <a:xfrm flipV="1">
                <a:off x="1534025" y="5139752"/>
                <a:ext cx="15393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7" name="Szövegdoboz 26"/>
            <p:cNvSpPr txBox="1"/>
            <p:nvPr/>
          </p:nvSpPr>
          <p:spPr>
            <a:xfrm>
              <a:off x="2376585" y="5058778"/>
              <a:ext cx="717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x</a:t>
              </a:r>
              <a:r>
                <a:rPr lang="hu-HU" baseline="-25000" dirty="0" err="1" smtClean="0"/>
                <a:t>lokális</a:t>
              </a:r>
              <a:endParaRPr lang="en-US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1536923" y="3369015"/>
              <a:ext cx="957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y</a:t>
              </a:r>
              <a:r>
                <a:rPr lang="hu-HU" baseline="-25000" dirty="0" err="1"/>
                <a:t>lokális</a:t>
              </a:r>
              <a:endParaRPr lang="en-US" dirty="0"/>
            </a:p>
          </p:txBody>
        </p:sp>
      </p:grpSp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5808019" y="1754651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V="1">
            <a:off x="5808019" y="3454711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Szövegdoboz 33"/>
          <p:cNvSpPr txBox="1"/>
          <p:nvPr/>
        </p:nvSpPr>
        <p:spPr>
          <a:xfrm>
            <a:off x="6772824" y="3396132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x</a:t>
            </a:r>
            <a:r>
              <a:rPr lang="hu-HU" baseline="-25000" dirty="0" err="1"/>
              <a:t>világ</a:t>
            </a:r>
            <a:endParaRPr lang="en-US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5792886" y="2278588"/>
            <a:ext cx="8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y</a:t>
            </a:r>
            <a:r>
              <a:rPr lang="hu-HU" baseline="-25000" dirty="0" err="1" smtClean="0"/>
              <a:t>világ</a:t>
            </a:r>
            <a:endParaRPr lang="en-US" dirty="0"/>
          </a:p>
        </p:txBody>
      </p:sp>
      <p:grpSp>
        <p:nvGrpSpPr>
          <p:cNvPr id="47" name="Csoportba foglalás 46"/>
          <p:cNvGrpSpPr/>
          <p:nvPr/>
        </p:nvGrpSpPr>
        <p:grpSpPr>
          <a:xfrm rot="20129615">
            <a:off x="6844110" y="3801971"/>
            <a:ext cx="1965153" cy="2167551"/>
            <a:chOff x="1534025" y="3369014"/>
            <a:chExt cx="1965153" cy="2167551"/>
          </a:xfrm>
        </p:grpSpPr>
        <p:grpSp>
          <p:nvGrpSpPr>
            <p:cNvPr id="48" name="Csoportba foglalás 47"/>
            <p:cNvGrpSpPr/>
            <p:nvPr/>
          </p:nvGrpSpPr>
          <p:grpSpPr>
            <a:xfrm>
              <a:off x="1534025" y="3439692"/>
              <a:ext cx="1965153" cy="2096873"/>
              <a:chOff x="1534025" y="3439692"/>
              <a:chExt cx="1965153" cy="2096873"/>
            </a:xfrm>
          </p:grpSpPr>
          <p:sp>
            <p:nvSpPr>
              <p:cNvPr id="51" name="AutoShape 16"/>
              <p:cNvSpPr>
                <a:spLocks noChangeArrowheads="1"/>
              </p:cNvSpPr>
              <p:nvPr/>
            </p:nvSpPr>
            <p:spPr bwMode="auto">
              <a:xfrm>
                <a:off x="2584778" y="4622165"/>
                <a:ext cx="914400" cy="9144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 flipV="1">
                <a:off x="1534025" y="3439692"/>
                <a:ext cx="0" cy="17000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flipV="1">
                <a:off x="1534025" y="5139752"/>
                <a:ext cx="15393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9" name="Szövegdoboz 48"/>
            <p:cNvSpPr txBox="1"/>
            <p:nvPr/>
          </p:nvSpPr>
          <p:spPr>
            <a:xfrm>
              <a:off x="1879006" y="4762918"/>
              <a:ext cx="717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x</a:t>
              </a:r>
              <a:r>
                <a:rPr lang="hu-HU" baseline="-25000" dirty="0" err="1" smtClean="0"/>
                <a:t>lokális</a:t>
              </a:r>
              <a:endParaRPr lang="en-US" dirty="0"/>
            </a:p>
          </p:txBody>
        </p:sp>
        <p:sp>
          <p:nvSpPr>
            <p:cNvPr id="50" name="Szövegdoboz 49"/>
            <p:cNvSpPr txBox="1"/>
            <p:nvPr/>
          </p:nvSpPr>
          <p:spPr>
            <a:xfrm>
              <a:off x="1536923" y="3369014"/>
              <a:ext cx="957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y</a:t>
              </a:r>
              <a:r>
                <a:rPr lang="hu-HU" baseline="-25000" dirty="0" err="1"/>
                <a:t>lokális</a:t>
              </a:r>
              <a:endParaRPr lang="en-US" dirty="0"/>
            </a:p>
          </p:txBody>
        </p:sp>
      </p:grpSp>
      <p:sp>
        <p:nvSpPr>
          <p:cNvPr id="54" name="Line 4"/>
          <p:cNvSpPr>
            <a:spLocks noChangeShapeType="1"/>
          </p:cNvSpPr>
          <p:nvPr/>
        </p:nvSpPr>
        <p:spPr bwMode="auto">
          <a:xfrm flipV="1">
            <a:off x="5798561" y="4754304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V="1">
            <a:off x="5798561" y="6454364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Szövegdoboz 55"/>
          <p:cNvSpPr txBox="1"/>
          <p:nvPr/>
        </p:nvSpPr>
        <p:spPr>
          <a:xfrm>
            <a:off x="6763366" y="6395785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x</a:t>
            </a:r>
            <a:r>
              <a:rPr lang="hu-HU" baseline="-25000" dirty="0" err="1"/>
              <a:t>világ</a:t>
            </a:r>
            <a:endParaRPr lang="en-US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5783428" y="5278241"/>
            <a:ext cx="8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y</a:t>
            </a:r>
            <a:r>
              <a:rPr lang="hu-HU" baseline="-25000" dirty="0" err="1" smtClean="0"/>
              <a:t>világ</a:t>
            </a:r>
            <a:endParaRPr lang="en-US" dirty="0"/>
          </a:p>
        </p:txBody>
      </p:sp>
      <p:sp>
        <p:nvSpPr>
          <p:cNvPr id="58" name="Jobbra nyíl 11"/>
          <p:cNvSpPr>
            <a:spLocks noChangeArrowheads="1"/>
          </p:cNvSpPr>
          <p:nvPr/>
        </p:nvSpPr>
        <p:spPr bwMode="auto">
          <a:xfrm rot="20084604">
            <a:off x="7200847" y="2544422"/>
            <a:ext cx="733497" cy="20553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Jobbra nyíl 11"/>
          <p:cNvSpPr>
            <a:spLocks noChangeArrowheads="1"/>
          </p:cNvSpPr>
          <p:nvPr/>
        </p:nvSpPr>
        <p:spPr bwMode="auto">
          <a:xfrm>
            <a:off x="7274778" y="5682552"/>
            <a:ext cx="776798" cy="20553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7324491" y="2882963"/>
            <a:ext cx="184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Lokális x-eltolás</a:t>
            </a:r>
            <a:endParaRPr lang="en-US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7227029" y="5999099"/>
            <a:ext cx="1841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globális x-eltolás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Pivot</a:t>
            </a:r>
            <a:r>
              <a:rPr lang="hu-HU" dirty="0" smtClean="0"/>
              <a:t> pont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37209"/>
            <a:ext cx="78867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Transzformációlánc esetén egy tag (lokális) </a:t>
            </a:r>
            <a:r>
              <a:rPr lang="hu-HU" sz="2400" dirty="0" err="1" smtClean="0"/>
              <a:t>pivotját</a:t>
            </a:r>
            <a:r>
              <a:rPr lang="hu-HU" sz="2400" dirty="0" smtClean="0"/>
              <a:t> mindig az előtte lévő transzformációk határozzák meg</a:t>
            </a:r>
          </a:p>
          <a:p>
            <a:r>
              <a:rPr lang="hu-HU" sz="2400" dirty="0" smtClean="0"/>
              <a:t>Másképp fogalmazva az objektum lokális koordinátarendszere transzformálódik</a:t>
            </a:r>
            <a:endParaRPr lang="en-US" sz="2400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6277342" y="3888394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6277342" y="5588454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Szövegdoboz 12"/>
          <p:cNvSpPr txBox="1"/>
          <p:nvPr/>
        </p:nvSpPr>
        <p:spPr>
          <a:xfrm>
            <a:off x="7242147" y="5529875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x</a:t>
            </a:r>
            <a:r>
              <a:rPr lang="hu-HU" baseline="-25000" dirty="0" err="1"/>
              <a:t>világ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262209" y="4412331"/>
            <a:ext cx="8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y</a:t>
            </a:r>
            <a:r>
              <a:rPr lang="hu-HU" baseline="-25000" dirty="0" err="1" smtClean="0"/>
              <a:t>világ</a:t>
            </a:r>
            <a:endParaRPr lang="en-US" dirty="0"/>
          </a:p>
        </p:txBody>
      </p:sp>
      <p:sp>
        <p:nvSpPr>
          <p:cNvPr id="15" name="Jobbra nyíl 11"/>
          <p:cNvSpPr>
            <a:spLocks noChangeArrowheads="1"/>
          </p:cNvSpPr>
          <p:nvPr/>
        </p:nvSpPr>
        <p:spPr bwMode="auto">
          <a:xfrm rot="19322887">
            <a:off x="7373454" y="4007377"/>
            <a:ext cx="989689" cy="20553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73745" y="2999029"/>
            <a:ext cx="1740042" cy="2059095"/>
            <a:chOff x="1354397" y="3369015"/>
            <a:chExt cx="1740042" cy="2059095"/>
          </a:xfrm>
        </p:grpSpPr>
        <p:grpSp>
          <p:nvGrpSpPr>
            <p:cNvPr id="18" name="Csoportba foglalás 17"/>
            <p:cNvGrpSpPr/>
            <p:nvPr/>
          </p:nvGrpSpPr>
          <p:grpSpPr>
            <a:xfrm>
              <a:off x="1568360" y="3369015"/>
              <a:ext cx="1351485" cy="1726658"/>
              <a:chOff x="1568360" y="3369015"/>
              <a:chExt cx="1351485" cy="1726658"/>
            </a:xfrm>
          </p:grpSpPr>
          <p:sp>
            <p:nvSpPr>
              <p:cNvPr id="21" name="AutoShape 16"/>
              <p:cNvSpPr>
                <a:spLocks noChangeArrowheads="1"/>
              </p:cNvSpPr>
              <p:nvPr/>
            </p:nvSpPr>
            <p:spPr bwMode="auto">
              <a:xfrm>
                <a:off x="1568360" y="4181273"/>
                <a:ext cx="914400" cy="9144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22" name="Line 4"/>
              <p:cNvSpPr>
                <a:spLocks noChangeShapeType="1"/>
              </p:cNvSpPr>
              <p:nvPr/>
            </p:nvSpPr>
            <p:spPr bwMode="auto">
              <a:xfrm flipV="1">
                <a:off x="2015614" y="3369015"/>
                <a:ext cx="0" cy="1332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 flipV="1">
                <a:off x="2015614" y="4703636"/>
                <a:ext cx="904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2376585" y="5058778"/>
              <a:ext cx="717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x</a:t>
              </a:r>
              <a:r>
                <a:rPr lang="hu-HU" baseline="-25000" dirty="0" err="1" smtClean="0"/>
                <a:t>lokális</a:t>
              </a:r>
              <a:endParaRPr lang="en-US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354397" y="3545972"/>
              <a:ext cx="957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y</a:t>
              </a:r>
              <a:r>
                <a:rPr lang="hu-HU" baseline="-25000" dirty="0" err="1"/>
                <a:t>lokális</a:t>
              </a:r>
              <a:endParaRPr lang="en-US" dirty="0"/>
            </a:p>
          </p:txBody>
        </p:sp>
      </p:grp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103225" y="3888394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103225" y="5588454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Szövegdoboz 25"/>
          <p:cNvSpPr txBox="1"/>
          <p:nvPr/>
        </p:nvSpPr>
        <p:spPr>
          <a:xfrm>
            <a:off x="1068030" y="5529875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x</a:t>
            </a:r>
            <a:r>
              <a:rPr lang="hu-HU" baseline="-25000" dirty="0" err="1"/>
              <a:t>világ</a:t>
            </a:r>
            <a:endParaRPr lang="en-US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8092" y="4412331"/>
            <a:ext cx="8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y</a:t>
            </a:r>
            <a:r>
              <a:rPr lang="hu-HU" baseline="-25000" dirty="0" err="1" smtClean="0"/>
              <a:t>világ</a:t>
            </a:r>
            <a:endParaRPr lang="en-US" dirty="0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 flipV="1">
            <a:off x="3103327" y="3888394"/>
            <a:ext cx="0" cy="1700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 flipV="1">
            <a:off x="3095235" y="5588454"/>
            <a:ext cx="15393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Szövegdoboz 38"/>
          <p:cNvSpPr txBox="1"/>
          <p:nvPr/>
        </p:nvSpPr>
        <p:spPr>
          <a:xfrm>
            <a:off x="4060040" y="5529875"/>
            <a:ext cx="57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x</a:t>
            </a:r>
            <a:r>
              <a:rPr lang="hu-HU" baseline="-25000" dirty="0" err="1"/>
              <a:t>világ</a:t>
            </a:r>
            <a:endParaRPr lang="en-US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3080102" y="4412331"/>
            <a:ext cx="84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y</a:t>
            </a:r>
            <a:r>
              <a:rPr lang="hu-HU" baseline="-25000" dirty="0" err="1" smtClean="0"/>
              <a:t>világ</a:t>
            </a:r>
            <a:endParaRPr lang="en-US" dirty="0"/>
          </a:p>
        </p:txBody>
      </p:sp>
      <p:sp>
        <p:nvSpPr>
          <p:cNvPr id="42" name="Szalagnyíl felfelé 41"/>
          <p:cNvSpPr/>
          <p:nvPr/>
        </p:nvSpPr>
        <p:spPr>
          <a:xfrm rot="14063525">
            <a:off x="4306716" y="3785197"/>
            <a:ext cx="930503" cy="4364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Csoportba foglalás 42"/>
          <p:cNvGrpSpPr/>
          <p:nvPr/>
        </p:nvGrpSpPr>
        <p:grpSpPr>
          <a:xfrm rot="19324807">
            <a:off x="3339269" y="2955359"/>
            <a:ext cx="2139281" cy="1726658"/>
            <a:chOff x="1354397" y="3369015"/>
            <a:chExt cx="2139281" cy="1726658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1568360" y="3369015"/>
              <a:ext cx="1351485" cy="1726658"/>
              <a:chOff x="1568360" y="3369015"/>
              <a:chExt cx="1351485" cy="1726658"/>
            </a:xfrm>
          </p:grpSpPr>
          <p:sp>
            <p:nvSpPr>
              <p:cNvPr id="47" name="AutoShape 16"/>
              <p:cNvSpPr>
                <a:spLocks noChangeArrowheads="1"/>
              </p:cNvSpPr>
              <p:nvPr/>
            </p:nvSpPr>
            <p:spPr bwMode="auto">
              <a:xfrm>
                <a:off x="1568360" y="4181273"/>
                <a:ext cx="914400" cy="9144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 flipV="1">
                <a:off x="2015614" y="3369015"/>
                <a:ext cx="0" cy="1332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flipV="1">
                <a:off x="2015614" y="4703636"/>
                <a:ext cx="904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5" name="Szövegdoboz 44"/>
            <p:cNvSpPr txBox="1"/>
            <p:nvPr/>
          </p:nvSpPr>
          <p:spPr>
            <a:xfrm>
              <a:off x="2775824" y="4637927"/>
              <a:ext cx="717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x</a:t>
              </a:r>
              <a:r>
                <a:rPr lang="hu-HU" baseline="-25000" dirty="0" err="1" smtClean="0"/>
                <a:t>lokális</a:t>
              </a:r>
              <a:endParaRPr lang="en-US" dirty="0"/>
            </a:p>
          </p:txBody>
        </p:sp>
        <p:sp>
          <p:nvSpPr>
            <p:cNvPr id="46" name="Szövegdoboz 45"/>
            <p:cNvSpPr txBox="1"/>
            <p:nvPr/>
          </p:nvSpPr>
          <p:spPr>
            <a:xfrm>
              <a:off x="1354397" y="3545972"/>
              <a:ext cx="957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y</a:t>
              </a:r>
              <a:r>
                <a:rPr lang="hu-HU" baseline="-25000" dirty="0" err="1"/>
                <a:t>lokális</a:t>
              </a:r>
              <a:endParaRPr lang="en-US" dirty="0"/>
            </a:p>
          </p:txBody>
        </p:sp>
      </p:grpSp>
      <p:grpSp>
        <p:nvGrpSpPr>
          <p:cNvPr id="64" name="Csoportba foglalás 63"/>
          <p:cNvGrpSpPr/>
          <p:nvPr/>
        </p:nvGrpSpPr>
        <p:grpSpPr>
          <a:xfrm rot="19324807">
            <a:off x="6460094" y="2945088"/>
            <a:ext cx="2080415" cy="1764041"/>
            <a:chOff x="1354397" y="3369015"/>
            <a:chExt cx="2080415" cy="1764041"/>
          </a:xfrm>
        </p:grpSpPr>
        <p:grpSp>
          <p:nvGrpSpPr>
            <p:cNvPr id="65" name="Csoportba foglalás 64"/>
            <p:cNvGrpSpPr/>
            <p:nvPr/>
          </p:nvGrpSpPr>
          <p:grpSpPr>
            <a:xfrm>
              <a:off x="2015614" y="3369015"/>
              <a:ext cx="1419198" cy="1764041"/>
              <a:chOff x="2015614" y="3369015"/>
              <a:chExt cx="1419198" cy="1764041"/>
            </a:xfrm>
          </p:grpSpPr>
          <p:sp>
            <p:nvSpPr>
              <p:cNvPr id="68" name="AutoShape 16"/>
              <p:cNvSpPr>
                <a:spLocks noChangeArrowheads="1"/>
              </p:cNvSpPr>
              <p:nvPr/>
            </p:nvSpPr>
            <p:spPr bwMode="auto">
              <a:xfrm>
                <a:off x="2520412" y="4218656"/>
                <a:ext cx="914400" cy="914400"/>
              </a:xfrm>
              <a:prstGeom prst="smileyFace">
                <a:avLst>
                  <a:gd name="adj" fmla="val 4653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3200"/>
              </a:p>
            </p:txBody>
          </p:sp>
          <p:sp>
            <p:nvSpPr>
              <p:cNvPr id="69" name="Line 4"/>
              <p:cNvSpPr>
                <a:spLocks noChangeShapeType="1"/>
              </p:cNvSpPr>
              <p:nvPr/>
            </p:nvSpPr>
            <p:spPr bwMode="auto">
              <a:xfrm flipV="1">
                <a:off x="2015614" y="3369015"/>
                <a:ext cx="0" cy="13325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0" name="Line 5"/>
              <p:cNvSpPr>
                <a:spLocks noChangeShapeType="1"/>
              </p:cNvSpPr>
              <p:nvPr/>
            </p:nvSpPr>
            <p:spPr bwMode="auto">
              <a:xfrm flipV="1">
                <a:off x="2015614" y="4703636"/>
                <a:ext cx="9042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hu-H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6" name="Szövegdoboz 65"/>
            <p:cNvSpPr txBox="1"/>
            <p:nvPr/>
          </p:nvSpPr>
          <p:spPr>
            <a:xfrm>
              <a:off x="1945902" y="4617776"/>
              <a:ext cx="717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x</a:t>
              </a:r>
              <a:r>
                <a:rPr lang="hu-HU" baseline="-25000" dirty="0" err="1" smtClean="0"/>
                <a:t>lokális</a:t>
              </a:r>
              <a:endParaRPr lang="en-US" dirty="0"/>
            </a:p>
          </p:txBody>
        </p:sp>
        <p:sp>
          <p:nvSpPr>
            <p:cNvPr id="67" name="Szövegdoboz 66"/>
            <p:cNvSpPr txBox="1"/>
            <p:nvPr/>
          </p:nvSpPr>
          <p:spPr>
            <a:xfrm>
              <a:off x="1354397" y="3545972"/>
              <a:ext cx="957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err="1" smtClean="0"/>
                <a:t>y</a:t>
              </a:r>
              <a:r>
                <a:rPr lang="hu-HU" baseline="-25000" dirty="0" err="1"/>
                <a:t>lokális</a:t>
              </a:r>
              <a:endParaRPr lang="en-US" dirty="0"/>
            </a:p>
          </p:txBody>
        </p:sp>
      </p:grpSp>
      <p:sp>
        <p:nvSpPr>
          <p:cNvPr id="71" name="Jobbra nyíl 11"/>
          <p:cNvSpPr>
            <a:spLocks noChangeArrowheads="1"/>
          </p:cNvSpPr>
          <p:nvPr/>
        </p:nvSpPr>
        <p:spPr bwMode="auto">
          <a:xfrm rot="18460294">
            <a:off x="-181756" y="4872681"/>
            <a:ext cx="1617285" cy="205538"/>
          </a:xfrm>
          <a:prstGeom prst="rightArrow">
            <a:avLst>
              <a:gd name="adj1" fmla="val 50000"/>
              <a:gd name="adj2" fmla="val 50172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" name="Rectangle 12"/>
          <p:cNvSpPr>
            <a:spLocks noChangeArrowheads="1"/>
          </p:cNvSpPr>
          <p:nvPr/>
        </p:nvSpPr>
        <p:spPr bwMode="auto">
          <a:xfrm>
            <a:off x="750548" y="6219338"/>
            <a:ext cx="76327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[</a:t>
            </a:r>
            <a:r>
              <a:rPr lang="hu-HU" altLang="en-US" sz="3200" i="1" dirty="0" smtClean="0"/>
              <a:t>X</a:t>
            </a:r>
            <a:r>
              <a:rPr lang="en-US" altLang="en-US" sz="3200" i="1" baseline="30000" dirty="0" smtClean="0"/>
              <a:t>’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Y</a:t>
            </a:r>
            <a:r>
              <a:rPr lang="en-US" altLang="en-US" sz="3200" i="1" baseline="30000" dirty="0" smtClean="0"/>
              <a:t>’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Z</a:t>
            </a:r>
            <a:r>
              <a:rPr lang="en-US" altLang="en-US" sz="3200" i="1" baseline="30000" dirty="0" smtClean="0"/>
              <a:t>’</a:t>
            </a:r>
            <a:r>
              <a:rPr lang="en-US" altLang="en-US" sz="3200" dirty="0" smtClean="0"/>
              <a:t>]=</a:t>
            </a:r>
            <a:r>
              <a:rPr lang="hu-HU" altLang="en-US" sz="3200" dirty="0" smtClean="0"/>
              <a:t> </a:t>
            </a:r>
            <a:r>
              <a:rPr lang="en-US" altLang="en-US" sz="3200" dirty="0" smtClean="0"/>
              <a:t>[</a:t>
            </a:r>
            <a:r>
              <a:rPr lang="hu-HU" altLang="en-US" sz="3200" i="1" dirty="0" smtClean="0"/>
              <a:t>X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Y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Z</a:t>
            </a:r>
            <a:r>
              <a:rPr lang="en-US" altLang="en-US" sz="3200" dirty="0" smtClean="0"/>
              <a:t>]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·</a:t>
            </a:r>
            <a:r>
              <a:rPr lang="en-US" altLang="en-US" sz="3200" dirty="0" smtClean="0"/>
              <a:t>(</a:t>
            </a:r>
            <a:r>
              <a:rPr lang="en-US" altLang="en-US" sz="3200" b="1" i="1" dirty="0" smtClean="0"/>
              <a:t>T</a:t>
            </a:r>
            <a:r>
              <a:rPr lang="en-US" altLang="en-US" sz="3200" baseline="-25000" dirty="0" smtClean="0"/>
              <a:t>1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 smtClean="0"/>
              <a:t>T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 smtClean="0"/>
              <a:t>T</a:t>
            </a:r>
            <a:r>
              <a:rPr lang="hu-HU" altLang="en-US" sz="3200" i="1" baseline="-25000" dirty="0"/>
              <a:t>3</a:t>
            </a:r>
            <a:r>
              <a:rPr lang="en-US" altLang="en-US" sz="3200" dirty="0" smtClean="0"/>
              <a:t>) </a:t>
            </a:r>
            <a:r>
              <a:rPr lang="en-US" altLang="en-US" sz="3200" dirty="0"/>
              <a:t>=  </a:t>
            </a:r>
            <a:r>
              <a:rPr lang="en-US" altLang="en-US" sz="3200" dirty="0" smtClean="0"/>
              <a:t>[</a:t>
            </a:r>
            <a:r>
              <a:rPr lang="hu-HU" altLang="en-US" sz="3200" i="1" dirty="0" smtClean="0"/>
              <a:t>X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Y</a:t>
            </a:r>
            <a:r>
              <a:rPr lang="hu-HU" altLang="en-US" sz="3200" i="1" baseline="-25000" dirty="0" smtClean="0"/>
              <a:t> </a:t>
            </a:r>
            <a:r>
              <a:rPr lang="hu-HU" altLang="en-US" sz="3200" i="1" dirty="0"/>
              <a:t>,</a:t>
            </a:r>
            <a:r>
              <a:rPr lang="hu-HU" altLang="en-US" sz="3200" i="1" dirty="0" smtClean="0"/>
              <a:t>Z</a:t>
            </a:r>
            <a:r>
              <a:rPr lang="en-US" altLang="en-US" sz="3200" dirty="0" smtClean="0"/>
              <a:t>]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·</a:t>
            </a:r>
            <a:r>
              <a:rPr lang="en-US" altLang="en-US" sz="3200" b="1" i="1" dirty="0"/>
              <a:t>T</a:t>
            </a:r>
            <a:endParaRPr lang="hu-HU" altLang="en-US" sz="3200" dirty="0"/>
          </a:p>
        </p:txBody>
      </p:sp>
      <p:sp>
        <p:nvSpPr>
          <p:cNvPr id="73" name="Téglalap 72"/>
          <p:cNvSpPr/>
          <p:nvPr/>
        </p:nvSpPr>
        <p:spPr>
          <a:xfrm>
            <a:off x="586309" y="4913763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/>
              <a:t>T</a:t>
            </a:r>
            <a:r>
              <a:rPr lang="en-US" altLang="en-US" sz="3200" baseline="-25000" dirty="0"/>
              <a:t>1</a:t>
            </a:r>
            <a:endParaRPr lang="en-US" sz="3200" dirty="0"/>
          </a:p>
        </p:txBody>
      </p:sp>
      <p:sp>
        <p:nvSpPr>
          <p:cNvPr id="74" name="Téglalap 73"/>
          <p:cNvSpPr/>
          <p:nvPr/>
        </p:nvSpPr>
        <p:spPr>
          <a:xfrm>
            <a:off x="4804939" y="3229267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/>
              <a:t>T</a:t>
            </a:r>
            <a:r>
              <a:rPr lang="hu-HU" altLang="en-US" sz="3200" baseline="-25000" dirty="0" smtClean="0"/>
              <a:t>2</a:t>
            </a:r>
            <a:endParaRPr lang="en-US" sz="3200" dirty="0"/>
          </a:p>
        </p:txBody>
      </p:sp>
      <p:sp>
        <p:nvSpPr>
          <p:cNvPr id="75" name="Téglalap 74"/>
          <p:cNvSpPr/>
          <p:nvPr/>
        </p:nvSpPr>
        <p:spPr>
          <a:xfrm>
            <a:off x="7242374" y="3618926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/>
              <a:t>T</a:t>
            </a:r>
            <a:r>
              <a:rPr lang="hu-HU" altLang="en-US" sz="3200" baseline="-25000" dirty="0" smtClean="0"/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59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transzformációk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Matrix4x4 osztály</a:t>
            </a:r>
          </a:p>
          <a:p>
            <a:pPr lvl="1"/>
            <a:r>
              <a:rPr lang="hu-HU" sz="1800" dirty="0" smtClean="0"/>
              <a:t>Miért pont 4x4: ld. később</a:t>
            </a:r>
            <a:endParaRPr lang="hu-HU" sz="1800" dirty="0"/>
          </a:p>
          <a:p>
            <a:endParaRPr lang="hu-HU" sz="2000" dirty="0" smtClean="0"/>
          </a:p>
          <a:p>
            <a:r>
              <a:rPr lang="hu-HU" sz="2000" dirty="0" err="1" smtClean="0"/>
              <a:t>Transform</a:t>
            </a:r>
            <a:r>
              <a:rPr lang="hu-HU" sz="2000" dirty="0" smtClean="0"/>
              <a:t> osztály</a:t>
            </a:r>
          </a:p>
          <a:p>
            <a:pPr lvl="1"/>
            <a:r>
              <a:rPr lang="hu-HU" sz="1800" dirty="0" err="1" smtClean="0"/>
              <a:t>position</a:t>
            </a:r>
            <a:r>
              <a:rPr lang="hu-HU" sz="1800" dirty="0" smtClean="0"/>
              <a:t> (abszolút), </a:t>
            </a:r>
            <a:r>
              <a:rPr lang="hu-HU" sz="1800" dirty="0" err="1" smtClean="0"/>
              <a:t>localPosition</a:t>
            </a:r>
            <a:r>
              <a:rPr lang="hu-HU" sz="1800" dirty="0" smtClean="0"/>
              <a:t> (szülőre relatív)</a:t>
            </a:r>
          </a:p>
          <a:p>
            <a:pPr lvl="1"/>
            <a:endParaRPr lang="hu-HU" sz="1800" dirty="0" smtClean="0"/>
          </a:p>
          <a:p>
            <a:pPr lvl="1"/>
            <a:r>
              <a:rPr lang="hu-HU" sz="1800" dirty="0" err="1" smtClean="0"/>
              <a:t>localToWorldMatrix</a:t>
            </a:r>
            <a:r>
              <a:rPr lang="hu-HU" sz="1800" dirty="0" smtClean="0"/>
              <a:t>, </a:t>
            </a:r>
            <a:r>
              <a:rPr lang="hu-HU" sz="1800" dirty="0" err="1" smtClean="0"/>
              <a:t>worldToLocalMatrix</a:t>
            </a:r>
            <a:r>
              <a:rPr lang="hu-HU" sz="1800" dirty="0" smtClean="0"/>
              <a:t>: az eredő transzformációs mátrixok a lokális és globális (világ) koordinátarendszer között</a:t>
            </a:r>
          </a:p>
          <a:p>
            <a:pPr lvl="2"/>
            <a:r>
              <a:rPr lang="hu-HU" sz="1800" dirty="0" smtClean="0"/>
              <a:t>A hierarchiában szereplő mátrixok szorzata</a:t>
            </a:r>
          </a:p>
          <a:p>
            <a:pPr lvl="1"/>
            <a:endParaRPr lang="hu-HU" sz="1800" dirty="0" smtClean="0"/>
          </a:p>
          <a:p>
            <a:pPr lvl="1"/>
            <a:r>
              <a:rPr lang="hu-HU" sz="1800" dirty="0" smtClean="0"/>
              <a:t>Skálázás</a:t>
            </a:r>
            <a:r>
              <a:rPr lang="hu-HU" sz="1800" dirty="0"/>
              <a:t>: </a:t>
            </a:r>
            <a:r>
              <a:rPr lang="hu-HU" sz="1800" dirty="0" err="1" smtClean="0"/>
              <a:t>transform.localScale</a:t>
            </a:r>
            <a:r>
              <a:rPr lang="hu-HU" sz="1800" dirty="0" smtClean="0"/>
              <a:t> = …</a:t>
            </a:r>
          </a:p>
          <a:p>
            <a:pPr lvl="1"/>
            <a:endParaRPr lang="hu-HU" sz="1800" dirty="0"/>
          </a:p>
          <a:p>
            <a:pPr lvl="1"/>
            <a:r>
              <a:rPr lang="hu-HU" sz="1800" dirty="0" smtClean="0"/>
              <a:t>Eltolás: </a:t>
            </a:r>
            <a:r>
              <a:rPr lang="en-US" sz="1800" dirty="0"/>
              <a:t>void </a:t>
            </a:r>
            <a:r>
              <a:rPr lang="en-US" sz="1800" b="1" dirty="0"/>
              <a:t>Translate</a:t>
            </a:r>
            <a:r>
              <a:rPr lang="en-US" sz="1800" dirty="0"/>
              <a:t>(</a:t>
            </a:r>
            <a:r>
              <a:rPr lang="en-US" sz="1800" u="sng" dirty="0">
                <a:hlinkClick r:id="rId2"/>
              </a:rPr>
              <a:t>Vector3 </a:t>
            </a:r>
            <a:r>
              <a:rPr lang="en-US" sz="1800" b="1" dirty="0"/>
              <a:t>translation</a:t>
            </a:r>
            <a:r>
              <a:rPr lang="en-US" sz="1800" dirty="0"/>
              <a:t>, </a:t>
            </a:r>
            <a:r>
              <a:rPr lang="en-US" sz="1800" u="sng" dirty="0">
                <a:hlinkClick r:id="rId3"/>
              </a:rPr>
              <a:t>Space </a:t>
            </a:r>
            <a:r>
              <a:rPr lang="en-US" sz="1800" b="1" dirty="0" err="1"/>
              <a:t>relativeTo</a:t>
            </a:r>
            <a:r>
              <a:rPr lang="en-US" sz="1800" dirty="0"/>
              <a:t> = </a:t>
            </a:r>
            <a:r>
              <a:rPr lang="en-US" sz="1800" dirty="0" err="1"/>
              <a:t>Space.Self</a:t>
            </a:r>
            <a:r>
              <a:rPr lang="en-US" sz="1800" dirty="0" smtClean="0"/>
              <a:t>)</a:t>
            </a:r>
            <a:endParaRPr 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9354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 transzformáció hierarchia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1825625"/>
            <a:ext cx="8247495" cy="4351338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transzformációk (</a:t>
            </a:r>
            <a:r>
              <a:rPr lang="hu-HU" sz="1800" dirty="0" err="1" smtClean="0"/>
              <a:t>Transform</a:t>
            </a:r>
            <a:r>
              <a:rPr lang="hu-HU" sz="1800" dirty="0" smtClean="0"/>
              <a:t>) mindig a szülőre relatív</a:t>
            </a:r>
          </a:p>
          <a:p>
            <a:pPr lvl="1"/>
            <a:r>
              <a:rPr lang="hu-HU" sz="1800" dirty="0" smtClean="0"/>
              <a:t>Tehát a teljes transzformáció a hierarchiában az összes transzformáció szorzata</a:t>
            </a:r>
          </a:p>
          <a:p>
            <a:r>
              <a:rPr lang="hu-HU" sz="1800" dirty="0" smtClean="0"/>
              <a:t>Az Editorban a manipulátorokhoz beállítható, hogy globális vagy lokális transzformációt végezzenek, illetve több objektum esetén mi legyen a </a:t>
            </a:r>
            <a:r>
              <a:rPr lang="hu-HU" sz="1800" dirty="0" err="1" smtClean="0"/>
              <a:t>pivot</a:t>
            </a:r>
            <a:r>
              <a:rPr lang="hu-HU" sz="1800" dirty="0" smtClean="0"/>
              <a:t> (az összes objektum súlypontja vagy az első objektum középpontja)</a:t>
            </a: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35" y="3502255"/>
            <a:ext cx="5547447" cy="280964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565" y="3527035"/>
            <a:ext cx="3162300" cy="128587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44073" y="3502255"/>
            <a:ext cx="1246909" cy="22923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21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468313" y="136066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2000"/>
              <a:buFont typeface="Monotype Sort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u="sng" dirty="0" err="1"/>
              <a:t>Ve</a:t>
            </a:r>
            <a:r>
              <a:rPr lang="hu-HU" altLang="en-US" sz="2400" u="sng" dirty="0"/>
              <a:t>k</a:t>
            </a:r>
            <a:r>
              <a:rPr lang="en-US" altLang="en-US" sz="2400" u="sng" dirty="0"/>
              <a:t>tor = </a:t>
            </a:r>
            <a:r>
              <a:rPr lang="hu-HU" altLang="en-US" sz="2400" u="sng" dirty="0"/>
              <a:t>eltolás</a:t>
            </a:r>
            <a:r>
              <a:rPr lang="en-US" altLang="en-US" sz="2400" dirty="0"/>
              <a:t>: </a:t>
            </a:r>
            <a:r>
              <a:rPr lang="en-US" altLang="en-US" sz="2400" b="1" i="1" dirty="0"/>
              <a:t>v</a:t>
            </a:r>
          </a:p>
          <a:p>
            <a:pPr>
              <a:lnSpc>
                <a:spcPct val="90000"/>
              </a:lnSpc>
            </a:pPr>
            <a:r>
              <a:rPr lang="hu-HU" altLang="en-US" sz="2400" dirty="0"/>
              <a:t>Irány és hossz </a:t>
            </a:r>
            <a:r>
              <a:rPr lang="en-US" altLang="en-US" sz="2400" dirty="0"/>
              <a:t>(|</a:t>
            </a:r>
            <a:r>
              <a:rPr lang="en-US" altLang="en-US" sz="2400" b="1" i="1" dirty="0"/>
              <a:t>v</a:t>
            </a:r>
            <a:r>
              <a:rPr lang="en-US" altLang="en-US" sz="2400" dirty="0"/>
              <a:t>|)</a:t>
            </a:r>
          </a:p>
          <a:p>
            <a:pPr>
              <a:lnSpc>
                <a:spcPct val="90000"/>
              </a:lnSpc>
            </a:pPr>
            <a:r>
              <a:rPr lang="hu-HU" altLang="en-US" sz="2400" dirty="0"/>
              <a:t>Helyvektor</a:t>
            </a:r>
            <a:endParaRPr lang="en-US" alt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hu-HU" altLang="en-US" sz="2400" dirty="0"/>
              <a:t>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</a:t>
            </a:r>
            <a:r>
              <a:rPr lang="hu-HU" altLang="en-US" sz="2400" dirty="0"/>
              <a:t>k</a:t>
            </a:r>
            <a:r>
              <a:rPr lang="en-US" altLang="en-US" sz="2400" dirty="0"/>
              <a:t>tor </a:t>
            </a:r>
            <a:r>
              <a:rPr lang="en-US" altLang="en-US" sz="2400" dirty="0">
                <a:cs typeface="Times New Roman" panose="02020603050405020304" pitchFamily="18" charset="0"/>
              </a:rPr>
              <a:t>≠ </a:t>
            </a:r>
            <a:r>
              <a:rPr lang="en-US" altLang="en-US" sz="2400" dirty="0" err="1">
                <a:cs typeface="Times New Roman" panose="02020603050405020304" pitchFamily="18" charset="0"/>
              </a:rPr>
              <a:t>pont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!!!</a:t>
            </a:r>
            <a:endParaRPr lang="hu-HU" altLang="en-US" sz="24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/>
              <a:t>pontokhoz hasonlóan szintén számokkal (koordinátákkal) írjuk </a:t>
            </a:r>
            <a:r>
              <a:rPr lang="hu-HU" sz="2400" dirty="0" smtClean="0"/>
              <a:t>le</a:t>
            </a:r>
          </a:p>
          <a:p>
            <a:r>
              <a:rPr lang="hu-HU" sz="2400" dirty="0"/>
              <a:t>Mire jó? Arrébb mozgatás, merre nézünk, sebesség, …</a:t>
            </a:r>
          </a:p>
          <a:p>
            <a:r>
              <a:rPr lang="hu-HU" sz="2400" dirty="0"/>
              <a:t>„Egységvektor”: 1 a hossza – csak az irány </a:t>
            </a:r>
            <a:r>
              <a:rPr lang="hu-HU" sz="2400" dirty="0" smtClean="0"/>
              <a:t>érdekes</a:t>
            </a:r>
          </a:p>
          <a:p>
            <a:pPr lvl="1"/>
            <a:r>
              <a:rPr lang="hu-HU" sz="2400" dirty="0" smtClean="0"/>
              <a:t>„Normalizálás”: egy vektorból egységvektort csinálunk, azaz leosztunk a hosszával</a:t>
            </a:r>
          </a:p>
          <a:p>
            <a:r>
              <a:rPr lang="hu-HU" sz="2400" dirty="0" smtClean="0"/>
              <a:t>Vektorok </a:t>
            </a:r>
            <a:r>
              <a:rPr lang="hu-HU" sz="2400" dirty="0"/>
              <a:t>által bezárt szög: közös </a:t>
            </a:r>
            <a:r>
              <a:rPr lang="hu-HU" sz="2400" dirty="0" smtClean="0"/>
              <a:t>kiindulópontból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6084888" y="1655938"/>
            <a:ext cx="719138" cy="10080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70688" y="1521001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6011863" y="2590976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646738" y="2737026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/>
              <a:t>origó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564313" y="935213"/>
            <a:ext cx="731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/>
              <a:t>pont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653213" y="2087738"/>
            <a:ext cx="149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/>
              <a:t>helyvektor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7296151" y="5489860"/>
            <a:ext cx="719138" cy="10080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7296151" y="6497921"/>
            <a:ext cx="1311232" cy="1349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7467601" y="6040721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</a:t>
            </a:r>
            <a:endParaRPr lang="hu-HU" altLang="en-U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53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Elforgatás reprezentációi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Forgatást is lehet mátrixokkal</a:t>
            </a:r>
          </a:p>
          <a:p>
            <a:r>
              <a:rPr lang="hu-HU" dirty="0" smtClean="0"/>
              <a:t>Pl. z-tengely körüli forgatás: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Teljes forgatásmátrix a tengelyek körüli forgatások mátrixának szorzata (sorrend!)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986203" y="2703612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768715" y="4719737"/>
            <a:ext cx="187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986203" y="3999012"/>
            <a:ext cx="107950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37140" y="3567212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[</a:t>
            </a:r>
            <a:r>
              <a:rPr lang="en-US" altLang="en-US" i="1"/>
              <a:t>x,y</a:t>
            </a:r>
            <a:r>
              <a:rPr lang="en-US" altLang="en-US"/>
              <a:t>]</a:t>
            </a:r>
            <a:endParaRPr lang="hu-HU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986203" y="3567212"/>
            <a:ext cx="64770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89440" y="3063974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[</a:t>
            </a:r>
            <a:r>
              <a:rPr lang="en-US" altLang="en-US" i="1"/>
              <a:t>x’,y’</a:t>
            </a:r>
            <a:r>
              <a:rPr lang="en-US" altLang="en-US"/>
              <a:t>]</a:t>
            </a:r>
            <a:endParaRPr lang="hu-HU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344978" y="3856137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f</a:t>
            </a:r>
            <a:endParaRPr lang="hu-HU" altLang="en-US">
              <a:latin typeface="Symbol" panose="05050102010706020507" pitchFamily="18" charset="2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994265" y="3927574"/>
            <a:ext cx="142875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1562465" y="3495774"/>
            <a:ext cx="142875" cy="14446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18003" y="4287937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a</a:t>
            </a:r>
            <a:endParaRPr lang="hu-HU" altLang="en-US">
              <a:latin typeface="Symbol" panose="05050102010706020507" pitchFamily="18" charset="2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776778" y="3999012"/>
            <a:ext cx="30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i="1"/>
              <a:t>r</a:t>
            </a:r>
            <a:endParaRPr lang="hu-HU" altLang="en-US" i="1"/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 rot="5400000" flipH="1">
            <a:off x="625841" y="4359374"/>
            <a:ext cx="863600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églalap 15"/>
          <p:cNvSpPr/>
          <p:nvPr/>
        </p:nvSpPr>
        <p:spPr>
          <a:xfrm>
            <a:off x="1273540" y="5356324"/>
            <a:ext cx="7778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kern="0" dirty="0"/>
              <a:t>z</a:t>
            </a:r>
            <a:r>
              <a:rPr lang="en-US" kern="0" dirty="0"/>
              <a:t>’= </a:t>
            </a:r>
            <a:r>
              <a:rPr lang="en-US" i="1" kern="0" dirty="0">
                <a:sym typeface="Symbol"/>
              </a:rPr>
              <a:t>z</a:t>
            </a:r>
            <a:endParaRPr lang="hu-HU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208979" y="3706932"/>
            <a:ext cx="2523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cos</a:t>
            </a:r>
            <a:r>
              <a:rPr lang="en-US" altLang="en-US" i="1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f     </a:t>
            </a:r>
            <a:r>
              <a:rPr lang="en-US" altLang="en-US" dirty="0"/>
              <a:t>sin</a:t>
            </a:r>
            <a:r>
              <a:rPr lang="en-US" altLang="en-US" i="1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f   </a:t>
            </a:r>
            <a:r>
              <a:rPr lang="hu-HU" altLang="en-US" dirty="0" smtClean="0">
                <a:latin typeface="Symbol" panose="05050102010706020507" pitchFamily="18" charset="2"/>
              </a:rPr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0</a:t>
            </a:r>
            <a:endParaRPr lang="en-US" altLang="en-US" sz="1200" dirty="0"/>
          </a:p>
          <a:p>
            <a:r>
              <a:rPr lang="en-US" altLang="en-US" dirty="0"/>
              <a:t>-sin</a:t>
            </a:r>
            <a:r>
              <a:rPr lang="en-US" altLang="en-US" i="1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f</a:t>
            </a:r>
            <a:r>
              <a:rPr lang="en-US" altLang="en-US" i="1" dirty="0"/>
              <a:t>    </a:t>
            </a:r>
            <a:r>
              <a:rPr lang="en-US" altLang="en-US" dirty="0"/>
              <a:t>cos</a:t>
            </a:r>
            <a:r>
              <a:rPr lang="en-US" altLang="en-US" i="1" dirty="0"/>
              <a:t> </a:t>
            </a:r>
            <a:r>
              <a:rPr lang="en-US" altLang="en-US" dirty="0">
                <a:latin typeface="Symbol" panose="05050102010706020507" pitchFamily="18" charset="2"/>
              </a:rPr>
              <a:t>f  </a:t>
            </a:r>
            <a:r>
              <a:rPr lang="hu-HU" altLang="en-US" dirty="0" smtClean="0">
                <a:latin typeface="Symbol" panose="05050102010706020507" pitchFamily="18" charset="2"/>
              </a:rPr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 0</a:t>
            </a:r>
            <a:endParaRPr lang="en-US" altLang="en-US" dirty="0">
              <a:latin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 "/>
            </a:pPr>
            <a:r>
              <a:rPr lang="en-US" altLang="en-US" dirty="0">
                <a:latin typeface="Symbol" panose="05050102010706020507" pitchFamily="18" charset="2"/>
              </a:rPr>
              <a:t>  0           0      </a:t>
            </a:r>
            <a:r>
              <a:rPr lang="hu-HU" altLang="en-US" dirty="0" smtClean="0">
                <a:latin typeface="Symbol" panose="05050102010706020507" pitchFamily="18" charset="2"/>
              </a:rPr>
              <a:t>  1</a:t>
            </a:r>
            <a:endParaRPr lang="en-US" altLang="en-US" dirty="0">
              <a:latin typeface="Symbol" panose="05050102010706020507" pitchFamily="18" charset="2"/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234697" y="3787075"/>
            <a:ext cx="45719" cy="1087963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 flipH="1">
            <a:off x="8427941" y="3787075"/>
            <a:ext cx="45719" cy="1154638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305832" y="4367038"/>
            <a:ext cx="30137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200" dirty="0"/>
              <a:t>[</a:t>
            </a:r>
            <a:r>
              <a:rPr lang="en-GB" altLang="en-US" sz="3200" i="1" dirty="0" err="1"/>
              <a:t>x’,y</a:t>
            </a:r>
            <a:r>
              <a:rPr lang="en-GB" altLang="en-US" sz="3200" i="1" dirty="0"/>
              <a:t>’</a:t>
            </a:r>
            <a:r>
              <a:rPr lang="en-US" altLang="en-US" sz="3200" dirty="0"/>
              <a:t>,</a:t>
            </a:r>
            <a:r>
              <a:rPr lang="en-US" altLang="en-US" sz="3200" i="1" dirty="0" smtClean="0"/>
              <a:t>z</a:t>
            </a:r>
            <a:r>
              <a:rPr lang="en-US" altLang="en-US" sz="3200" dirty="0" smtClean="0"/>
              <a:t>’</a:t>
            </a:r>
            <a:r>
              <a:rPr lang="en-GB" altLang="en-US" sz="3200" dirty="0" smtClean="0"/>
              <a:t>]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= [</a:t>
            </a:r>
            <a:r>
              <a:rPr lang="en-US" altLang="en-US" sz="3200" i="1" dirty="0" err="1" smtClean="0"/>
              <a:t>x,y,z</a:t>
            </a:r>
            <a:r>
              <a:rPr lang="en-US" altLang="en-US" sz="3200" dirty="0" smtClean="0"/>
              <a:t>]</a:t>
            </a:r>
            <a:endParaRPr lang="hu-H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329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Euler szögek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x, y és z tengelyek körüli elforgatás szöge</a:t>
            </a:r>
          </a:p>
          <a:p>
            <a:r>
              <a:rPr lang="hu-HU" dirty="0" err="1" smtClean="0"/>
              <a:t>Unity</a:t>
            </a:r>
            <a:r>
              <a:rPr lang="hu-HU" dirty="0" smtClean="0"/>
              <a:t>: </a:t>
            </a:r>
            <a:r>
              <a:rPr lang="hu-HU" dirty="0" err="1" smtClean="0"/>
              <a:t>Transform.eulerAngles</a:t>
            </a:r>
            <a:r>
              <a:rPr lang="hu-HU" dirty="0" smtClean="0"/>
              <a:t> (sorrend: z-x-y)</a:t>
            </a:r>
            <a:endParaRPr lang="en-US" dirty="0"/>
          </a:p>
        </p:txBody>
      </p:sp>
      <p:pic>
        <p:nvPicPr>
          <p:cNvPr id="30722" name="Picture 2" descr="https://upload.wikimedia.org/wikipedia/commons/8/85/Euler2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70" y="2947217"/>
            <a:ext cx="3505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upload.wikimedia.org/wikipedia/commons/thumb/c/c1/Yaw_Axis_Corrected.svg/709px-Yaw_Axis_Correcte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0" y="3011414"/>
            <a:ext cx="3955179" cy="29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Euler szögek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2005" y="1679968"/>
            <a:ext cx="8089002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Problémák:</a:t>
            </a:r>
          </a:p>
          <a:p>
            <a:r>
              <a:rPr lang="hu-HU" sz="2000" dirty="0" smtClean="0"/>
              <a:t>Előre le kell fixálni, hogy milyen sorrendben értjük az elforgatásokat – rendszerenként más lehet…</a:t>
            </a:r>
          </a:p>
          <a:p>
            <a:r>
              <a:rPr lang="hu-HU" sz="2000" dirty="0" smtClean="0"/>
              <a:t>A forgatásmátrixból nem lehet egyértelműen megmondani a szögeket</a:t>
            </a:r>
          </a:p>
          <a:p>
            <a:r>
              <a:rPr lang="hu-HU" sz="2000" dirty="0" smtClean="0"/>
              <a:t>Interpoláció gyakran „ugrál”: kis különbség orientációban nagy különbség lehet Euler-szögekben</a:t>
            </a:r>
          </a:p>
          <a:p>
            <a:r>
              <a:rPr lang="hu-HU" sz="2000" dirty="0" smtClean="0"/>
              <a:t>„</a:t>
            </a:r>
            <a:r>
              <a:rPr lang="hu-HU" sz="2000" dirty="0" err="1" smtClean="0"/>
              <a:t>Gimbal</a:t>
            </a:r>
            <a:r>
              <a:rPr lang="hu-HU" sz="2000" dirty="0" smtClean="0"/>
              <a:t> </a:t>
            </a:r>
            <a:r>
              <a:rPr lang="hu-HU" sz="2000" dirty="0" err="1" smtClean="0"/>
              <a:t>lock</a:t>
            </a:r>
            <a:r>
              <a:rPr lang="hu-HU" sz="2000" dirty="0" smtClean="0"/>
              <a:t>” </a:t>
            </a:r>
            <a:endParaRPr lang="hu-HU" sz="2000" dirty="0"/>
          </a:p>
        </p:txBody>
      </p:sp>
      <p:pic>
        <p:nvPicPr>
          <p:cNvPr id="32770" name="Picture 2" descr="https://upload.wikimedia.org/wikipedia/commons/5/5a/Gimbal_3_axes_rot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48" y="4407826"/>
            <a:ext cx="23717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s://upload.wikimedia.org/wikipedia/commons/5/5c/Gimbal_lock_airpla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36" y="438877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Alternatíva: </a:t>
            </a:r>
            <a:r>
              <a:rPr lang="hu-HU" dirty="0" err="1" smtClean="0"/>
              <a:t>kvaterniók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6103552" cy="475066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Alapja, hogy minden forgatás (bármely orientáció) megkapható egy adott vektor körüli, adott szöggel való elforgatással</a:t>
            </a:r>
          </a:p>
          <a:p>
            <a:endParaRPr lang="hu-HU" sz="2400" dirty="0"/>
          </a:p>
          <a:p>
            <a:r>
              <a:rPr lang="hu-HU" sz="2400" dirty="0" smtClean="0"/>
              <a:t>Előnyök:</a:t>
            </a:r>
          </a:p>
          <a:p>
            <a:pPr lvl="1"/>
            <a:r>
              <a:rPr lang="hu-HU" sz="2000" dirty="0" smtClean="0"/>
              <a:t>Sima interpoláció</a:t>
            </a:r>
          </a:p>
          <a:p>
            <a:pPr lvl="1"/>
            <a:r>
              <a:rPr lang="hu-HU" sz="2000" dirty="0" smtClean="0"/>
              <a:t>Nincs </a:t>
            </a:r>
            <a:r>
              <a:rPr lang="hu-HU" sz="2000" dirty="0" err="1" smtClean="0"/>
              <a:t>gimbal</a:t>
            </a:r>
            <a:r>
              <a:rPr lang="hu-HU" sz="2000" dirty="0" smtClean="0"/>
              <a:t> </a:t>
            </a:r>
            <a:r>
              <a:rPr lang="hu-HU" sz="2000" dirty="0" err="1" smtClean="0"/>
              <a:t>lock</a:t>
            </a:r>
            <a:endParaRPr lang="hu-HU" sz="2000" dirty="0" smtClean="0"/>
          </a:p>
          <a:p>
            <a:pPr lvl="1"/>
            <a:r>
              <a:rPr lang="hu-HU" sz="2000" dirty="0" smtClean="0"/>
              <a:t>Tömör: 4 szám – vö.: forgatásmátrix (9 szám), Euler-szögek: 3 szám</a:t>
            </a:r>
            <a:endParaRPr lang="hu-HU" sz="2000" dirty="0"/>
          </a:p>
          <a:p>
            <a:r>
              <a:rPr lang="hu-HU" sz="2400" dirty="0" smtClean="0"/>
              <a:t>Hátrányok:</a:t>
            </a:r>
          </a:p>
          <a:p>
            <a:pPr lvl="1"/>
            <a:r>
              <a:rPr lang="hu-HU" sz="2000" dirty="0" smtClean="0"/>
              <a:t>Bonyolult matek – szerencsére a </a:t>
            </a:r>
            <a:r>
              <a:rPr lang="hu-HU" sz="2000" dirty="0" err="1" smtClean="0"/>
              <a:t>Unity</a:t>
            </a:r>
            <a:r>
              <a:rPr lang="hu-HU" sz="2000" dirty="0" smtClean="0"/>
              <a:t> elfedi előlünk</a:t>
            </a:r>
          </a:p>
          <a:p>
            <a:pPr lvl="1"/>
            <a:r>
              <a:rPr lang="hu-HU" sz="2000" dirty="0" smtClean="0"/>
              <a:t>Nem szemléletes</a:t>
            </a:r>
            <a:endParaRPr lang="en-US" sz="2000" dirty="0"/>
          </a:p>
        </p:txBody>
      </p:sp>
      <p:pic>
        <p:nvPicPr>
          <p:cNvPr id="40962" name="Picture 2" descr="https://upload.wikimedia.org/wikipedia/commons/thumb/5/51/Euler_AxisAngle.png/800px-Euler_AxisAng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02" y="1825625"/>
            <a:ext cx="1996162" cy="24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: orientáció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Transform</a:t>
            </a:r>
            <a:r>
              <a:rPr lang="hu-HU" dirty="0" smtClean="0"/>
              <a:t> komponensen belül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85369" y="3204445"/>
            <a:ext cx="3700589" cy="343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err="1" smtClean="0"/>
              <a:t>eulerAngles</a:t>
            </a:r>
            <a:endParaRPr lang="hu-HU" sz="2000" dirty="0" smtClean="0"/>
          </a:p>
          <a:p>
            <a:r>
              <a:rPr lang="hu-HU" sz="2000" dirty="0" err="1" smtClean="0"/>
              <a:t>localEulerAngles</a:t>
            </a:r>
            <a:endParaRPr lang="hu-HU" sz="2000" dirty="0" smtClean="0"/>
          </a:p>
          <a:p>
            <a:r>
              <a:rPr lang="hu-HU" sz="2000" dirty="0" err="1" smtClean="0"/>
              <a:t>rotation</a:t>
            </a:r>
            <a:endParaRPr lang="hu-HU" sz="2000" dirty="0" smtClean="0"/>
          </a:p>
          <a:p>
            <a:r>
              <a:rPr lang="hu-HU" sz="2000" dirty="0" err="1" smtClean="0"/>
              <a:t>localRotation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err="1" smtClean="0"/>
              <a:t>Rotate</a:t>
            </a:r>
            <a:r>
              <a:rPr lang="hu-HU" sz="2000" dirty="0" smtClean="0"/>
              <a:t>(</a:t>
            </a:r>
            <a:r>
              <a:rPr lang="hu-HU" sz="2000" dirty="0" err="1" smtClean="0"/>
              <a:t>eulerXYZ</a:t>
            </a:r>
            <a:r>
              <a:rPr lang="hu-HU" sz="2000" dirty="0" smtClean="0"/>
              <a:t>, </a:t>
            </a:r>
            <a:r>
              <a:rPr lang="hu-HU" sz="2000" dirty="0" err="1" smtClean="0"/>
              <a:t>relativeTo</a:t>
            </a:r>
            <a:r>
              <a:rPr lang="hu-HU" sz="2000" dirty="0" smtClean="0"/>
              <a:t>)</a:t>
            </a:r>
          </a:p>
          <a:p>
            <a:r>
              <a:rPr lang="hu-HU" sz="2000" dirty="0" err="1" smtClean="0"/>
              <a:t>RotateAround</a:t>
            </a:r>
            <a:r>
              <a:rPr lang="hu-HU" sz="2000" dirty="0" smtClean="0"/>
              <a:t>(p, </a:t>
            </a:r>
            <a:r>
              <a:rPr lang="hu-HU" sz="2000" dirty="0" err="1" smtClean="0"/>
              <a:t>axis</a:t>
            </a:r>
            <a:r>
              <a:rPr lang="hu-HU" sz="2000" dirty="0" smtClean="0"/>
              <a:t>, </a:t>
            </a:r>
            <a:r>
              <a:rPr lang="hu-HU" sz="2000" dirty="0" err="1" smtClean="0"/>
              <a:t>angle</a:t>
            </a:r>
            <a:r>
              <a:rPr lang="hu-HU" sz="2000" dirty="0" smtClean="0"/>
              <a:t>)</a:t>
            </a:r>
            <a:endParaRPr lang="en-US" sz="20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963384" y="3204445"/>
            <a:ext cx="5393836" cy="359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 smtClean="0"/>
              <a:t>Euler szögek (globális)</a:t>
            </a:r>
          </a:p>
          <a:p>
            <a:pPr marL="0" indent="0">
              <a:buNone/>
            </a:pPr>
            <a:r>
              <a:rPr lang="hu-HU" sz="2000" dirty="0" smtClean="0"/>
              <a:t>Euler szögek (lokális, a szülőhöz képest)</a:t>
            </a:r>
          </a:p>
          <a:p>
            <a:pPr marL="0" indent="0">
              <a:buNone/>
            </a:pPr>
            <a:r>
              <a:rPr lang="hu-HU" sz="2000" dirty="0" smtClean="0"/>
              <a:t>Orientáció, </a:t>
            </a:r>
            <a:r>
              <a:rPr lang="hu-HU" sz="2000" dirty="0" err="1" smtClean="0"/>
              <a:t>kvaternióként</a:t>
            </a:r>
            <a:r>
              <a:rPr lang="hu-HU" sz="2000" dirty="0" smtClean="0"/>
              <a:t> (globális)</a:t>
            </a:r>
          </a:p>
          <a:p>
            <a:pPr marL="0" indent="0">
              <a:buNone/>
            </a:pPr>
            <a:r>
              <a:rPr lang="hu-HU" sz="2000" dirty="0" smtClean="0"/>
              <a:t>Orientáció, </a:t>
            </a:r>
            <a:r>
              <a:rPr lang="hu-HU" sz="2000" dirty="0" err="1" smtClean="0"/>
              <a:t>kvaternióként</a:t>
            </a:r>
            <a:r>
              <a:rPr lang="hu-HU" sz="2000" dirty="0" smtClean="0"/>
              <a:t> (lokális, szülőtől)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Elforgatás Euler-szögekkel (z,y,x sorrend)</a:t>
            </a:r>
          </a:p>
          <a:p>
            <a:pPr marL="0" indent="0">
              <a:buNone/>
            </a:pPr>
            <a:r>
              <a:rPr lang="hu-HU" sz="2000" dirty="0" smtClean="0"/>
              <a:t>Elforgatás </a:t>
            </a:r>
            <a:r>
              <a:rPr lang="hu-HU" sz="2000" dirty="0" err="1" smtClean="0"/>
              <a:t>axis</a:t>
            </a:r>
            <a:r>
              <a:rPr lang="hu-HU" sz="2000" dirty="0" smtClean="0"/>
              <a:t> tengely, p középpont körül </a:t>
            </a:r>
            <a:r>
              <a:rPr lang="hu-HU" sz="2000" dirty="0" err="1" smtClean="0"/>
              <a:t>angle</a:t>
            </a:r>
            <a:r>
              <a:rPr lang="hu-HU" sz="2000" dirty="0" smtClean="0"/>
              <a:t> szöggel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371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Unity</a:t>
            </a:r>
            <a:r>
              <a:rPr lang="hu-HU" dirty="0" smtClean="0"/>
              <a:t>: </a:t>
            </a:r>
            <a:r>
              <a:rPr lang="hu-HU" dirty="0" err="1" smtClean="0"/>
              <a:t>kvaterniók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Quaternion</a:t>
            </a:r>
            <a:r>
              <a:rPr lang="hu-HU" dirty="0" smtClean="0"/>
              <a:t> osztály</a:t>
            </a:r>
          </a:p>
          <a:p>
            <a:r>
              <a:rPr lang="hu-HU" dirty="0" smtClean="0"/>
              <a:t>Néhány hasznos függvény: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31368" y="2950445"/>
            <a:ext cx="4195867" cy="343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err="1" smtClean="0"/>
              <a:t>eulerAngles</a:t>
            </a:r>
            <a:endParaRPr lang="hu-HU" sz="2000" dirty="0" smtClean="0"/>
          </a:p>
          <a:p>
            <a:r>
              <a:rPr lang="hu-HU" sz="2000" dirty="0" err="1" smtClean="0"/>
              <a:t>ToAngleAxis</a:t>
            </a:r>
            <a:endParaRPr lang="hu-HU" sz="2000" dirty="0" smtClean="0"/>
          </a:p>
          <a:p>
            <a:r>
              <a:rPr lang="hu-HU" sz="2000" dirty="0" smtClean="0"/>
              <a:t>(</a:t>
            </a:r>
            <a:r>
              <a:rPr lang="hu-HU" sz="2000" dirty="0" err="1" smtClean="0"/>
              <a:t>Set</a:t>
            </a:r>
            <a:r>
              <a:rPr lang="hu-HU" sz="2000" dirty="0" smtClean="0"/>
              <a:t>)</a:t>
            </a:r>
            <a:r>
              <a:rPr lang="hu-HU" sz="2000" dirty="0" err="1" smtClean="0"/>
              <a:t>FromToRotation</a:t>
            </a:r>
            <a:r>
              <a:rPr lang="hu-HU" sz="2000" dirty="0" smtClean="0"/>
              <a:t>(dir1, dir2)</a:t>
            </a:r>
          </a:p>
          <a:p>
            <a:endParaRPr lang="hu-HU" sz="2000" dirty="0" smtClean="0"/>
          </a:p>
          <a:p>
            <a:r>
              <a:rPr lang="hu-HU" sz="2000" dirty="0" err="1" smtClean="0"/>
              <a:t>RotateTowards</a:t>
            </a:r>
            <a:r>
              <a:rPr lang="hu-HU" sz="2000" dirty="0" smtClean="0"/>
              <a:t>(</a:t>
            </a:r>
            <a:r>
              <a:rPr lang="hu-HU" sz="2000" dirty="0" err="1" smtClean="0"/>
              <a:t>from</a:t>
            </a:r>
            <a:r>
              <a:rPr lang="hu-HU" sz="2000" dirty="0" smtClean="0"/>
              <a:t>, </a:t>
            </a:r>
            <a:r>
              <a:rPr lang="hu-HU" sz="2000" dirty="0" err="1" smtClean="0"/>
              <a:t>to</a:t>
            </a:r>
            <a:r>
              <a:rPr lang="hu-HU" sz="2000" dirty="0" smtClean="0"/>
              <a:t>, </a:t>
            </a:r>
            <a:r>
              <a:rPr lang="hu-HU" sz="2000" dirty="0" err="1" smtClean="0"/>
              <a:t>maxAngle</a:t>
            </a:r>
            <a:r>
              <a:rPr lang="hu-HU" sz="2000" dirty="0" smtClean="0"/>
              <a:t>)</a:t>
            </a:r>
          </a:p>
          <a:p>
            <a:endParaRPr lang="hu-HU" sz="2000" dirty="0"/>
          </a:p>
          <a:p>
            <a:r>
              <a:rPr lang="hu-HU" sz="2000" dirty="0" err="1" smtClean="0"/>
              <a:t>Lerp</a:t>
            </a:r>
            <a:r>
              <a:rPr lang="hu-HU" sz="2000" dirty="0" smtClean="0"/>
              <a:t>(</a:t>
            </a:r>
            <a:r>
              <a:rPr lang="hu-HU" sz="2000" dirty="0" err="1" smtClean="0"/>
              <a:t>from</a:t>
            </a:r>
            <a:r>
              <a:rPr lang="hu-HU" sz="2000" dirty="0" smtClean="0"/>
              <a:t>, </a:t>
            </a:r>
            <a:r>
              <a:rPr lang="hu-HU" sz="2000" dirty="0" err="1" smtClean="0"/>
              <a:t>to</a:t>
            </a:r>
            <a:r>
              <a:rPr lang="hu-HU" sz="2000" dirty="0" smtClean="0"/>
              <a:t>, t)</a:t>
            </a:r>
          </a:p>
          <a:p>
            <a:r>
              <a:rPr lang="hu-HU" sz="2000" dirty="0" err="1" smtClean="0"/>
              <a:t>Slerp</a:t>
            </a:r>
            <a:r>
              <a:rPr lang="hu-HU" sz="2000" dirty="0" smtClean="0"/>
              <a:t>(</a:t>
            </a:r>
            <a:r>
              <a:rPr lang="hu-HU" sz="2000" dirty="0" err="1" smtClean="0"/>
              <a:t>from</a:t>
            </a:r>
            <a:r>
              <a:rPr lang="hu-HU" sz="2000" dirty="0" smtClean="0"/>
              <a:t>, </a:t>
            </a:r>
            <a:r>
              <a:rPr lang="hu-HU" sz="2000" dirty="0" err="1" smtClean="0"/>
              <a:t>to</a:t>
            </a:r>
            <a:r>
              <a:rPr lang="hu-HU" sz="2000" dirty="0" smtClean="0"/>
              <a:t>, t)</a:t>
            </a:r>
            <a:endParaRPr lang="en-US" sz="2000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344384" y="2950445"/>
            <a:ext cx="4746507" cy="376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000" dirty="0" err="1" smtClean="0"/>
              <a:t>kvaternió</a:t>
            </a:r>
            <a:r>
              <a:rPr lang="hu-HU" sz="2000" dirty="0" smtClean="0"/>
              <a:t> megfelelője Euler szögekben</a:t>
            </a:r>
          </a:p>
          <a:p>
            <a:pPr marL="0" indent="0">
              <a:buNone/>
            </a:pPr>
            <a:r>
              <a:rPr lang="hu-HU" sz="2000" dirty="0"/>
              <a:t>e</a:t>
            </a:r>
            <a:r>
              <a:rPr lang="hu-HU" sz="2000" dirty="0" smtClean="0"/>
              <a:t>lforgatási szög és a forgás vektora</a:t>
            </a:r>
          </a:p>
          <a:p>
            <a:pPr marL="0" indent="0">
              <a:buNone/>
            </a:pPr>
            <a:r>
              <a:rPr lang="hu-HU" sz="2000" dirty="0" smtClean="0"/>
              <a:t>elforgatást állít be, ami </a:t>
            </a:r>
            <a:r>
              <a:rPr lang="hu-HU" sz="2000" i="1" dirty="0" smtClean="0"/>
              <a:t>dir1</a:t>
            </a:r>
            <a:r>
              <a:rPr lang="hu-HU" sz="2000" dirty="0" smtClean="0"/>
              <a:t>-ből </a:t>
            </a:r>
            <a:r>
              <a:rPr lang="hu-HU" sz="2000" i="1" dirty="0" smtClean="0"/>
              <a:t>dir2</a:t>
            </a:r>
            <a:r>
              <a:rPr lang="hu-HU" sz="2000" dirty="0" smtClean="0"/>
              <a:t>-be visz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i="1" dirty="0" err="1" smtClean="0"/>
              <a:t>from</a:t>
            </a:r>
            <a:r>
              <a:rPr lang="hu-HU" sz="2000" dirty="0" err="1" smtClean="0"/>
              <a:t>-ból</a:t>
            </a:r>
            <a:r>
              <a:rPr lang="hu-HU" sz="2000" dirty="0" smtClean="0"/>
              <a:t> </a:t>
            </a:r>
            <a:r>
              <a:rPr lang="hu-HU" sz="2000" i="1" dirty="0" err="1" smtClean="0"/>
              <a:t>to</a:t>
            </a:r>
            <a:r>
              <a:rPr lang="hu-HU" sz="2000" dirty="0" err="1" smtClean="0"/>
              <a:t>-ba</a:t>
            </a:r>
            <a:r>
              <a:rPr lang="hu-HU" sz="2000" dirty="0" smtClean="0"/>
              <a:t> forgat, legfeljebb </a:t>
            </a:r>
            <a:r>
              <a:rPr lang="hu-HU" sz="2000" i="1" dirty="0" err="1" smtClean="0"/>
              <a:t>maxAngle</a:t>
            </a:r>
            <a:r>
              <a:rPr lang="hu-HU" sz="2000" dirty="0" err="1" smtClean="0"/>
              <a:t>-t</a:t>
            </a: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interpoláció </a:t>
            </a:r>
            <a:r>
              <a:rPr lang="hu-HU" sz="2000" i="1" dirty="0" err="1" smtClean="0"/>
              <a:t>from</a:t>
            </a:r>
            <a:r>
              <a:rPr lang="hu-HU" sz="2000" dirty="0" smtClean="0"/>
              <a:t> és </a:t>
            </a:r>
            <a:r>
              <a:rPr lang="hu-HU" sz="2000" i="1" dirty="0" err="1" smtClean="0"/>
              <a:t>to</a:t>
            </a:r>
            <a:r>
              <a:rPr lang="hu-HU" sz="2000" dirty="0" smtClean="0"/>
              <a:t> között, </a:t>
            </a:r>
            <a:r>
              <a:rPr lang="hu-HU" sz="2000" i="1" dirty="0" smtClean="0"/>
              <a:t>t</a:t>
            </a:r>
            <a:r>
              <a:rPr lang="hu-HU" sz="2000" dirty="0" smtClean="0"/>
              <a:t> arányban</a:t>
            </a:r>
          </a:p>
          <a:p>
            <a:pPr marL="0" indent="0">
              <a:buNone/>
            </a:pPr>
            <a:r>
              <a:rPr lang="hu-HU" sz="2000" dirty="0" smtClean="0"/>
              <a:t>gömbi interpoláció </a:t>
            </a:r>
            <a:r>
              <a:rPr lang="hu-HU" sz="2000" i="1" dirty="0" err="1" smtClean="0"/>
              <a:t>from</a:t>
            </a:r>
            <a:r>
              <a:rPr lang="hu-HU" sz="2000" dirty="0" smtClean="0"/>
              <a:t> </a:t>
            </a:r>
            <a:r>
              <a:rPr lang="hu-HU" sz="2000" dirty="0"/>
              <a:t>és </a:t>
            </a:r>
            <a:r>
              <a:rPr lang="hu-HU" sz="2000" i="1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/>
              <a:t>között, </a:t>
            </a:r>
            <a:r>
              <a:rPr lang="hu-HU" sz="2000" i="1" dirty="0"/>
              <a:t>t</a:t>
            </a:r>
            <a:r>
              <a:rPr lang="hu-HU" sz="2000" dirty="0"/>
              <a:t> </a:t>
            </a:r>
            <a:r>
              <a:rPr lang="hu-HU" sz="2000" dirty="0" smtClean="0"/>
              <a:t>arányban (szebb de lassabb). Állandó szögsebességgel forgat.</a:t>
            </a:r>
          </a:p>
        </p:txBody>
      </p:sp>
    </p:spTree>
    <p:extLst>
      <p:ext uri="{BB962C8B-B14F-4D97-AF65-F5344CB8AC3E}">
        <p14:creationId xmlns:p14="http://schemas.microsoft.com/office/powerpoint/2010/main" val="41539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LookAt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8201314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objektumot elforgatjuk úgy, hogy a megadott pontra nézzen (</a:t>
            </a:r>
            <a:r>
              <a:rPr lang="hu-HU" sz="2000" dirty="0" err="1" smtClean="0"/>
              <a:t>Transform</a:t>
            </a:r>
            <a:r>
              <a:rPr lang="hu-HU" sz="2000" dirty="0" smtClean="0"/>
              <a:t>)</a:t>
            </a:r>
          </a:p>
          <a:p>
            <a:r>
              <a:rPr lang="en-US" sz="2000" dirty="0"/>
              <a:t>void </a:t>
            </a:r>
            <a:r>
              <a:rPr lang="en-US" sz="2000" b="1" dirty="0" err="1"/>
              <a:t>LookAt</a:t>
            </a:r>
            <a:r>
              <a:rPr lang="en-US" sz="2000" dirty="0"/>
              <a:t>(</a:t>
            </a:r>
            <a:r>
              <a:rPr lang="en-US" sz="2000" u="sng" dirty="0">
                <a:hlinkClick r:id="rId3"/>
              </a:rPr>
              <a:t>Transform </a:t>
            </a:r>
            <a:r>
              <a:rPr lang="en-US" sz="2000" b="1" dirty="0"/>
              <a:t>target</a:t>
            </a:r>
            <a:r>
              <a:rPr lang="en-US" sz="2000" dirty="0"/>
              <a:t>, </a:t>
            </a:r>
            <a:r>
              <a:rPr lang="hu-HU" sz="2000" dirty="0"/>
              <a:t>          </a:t>
            </a:r>
            <a:r>
              <a:rPr lang="en-US" sz="2000" u="sng" dirty="0">
                <a:hlinkClick r:id="rId4"/>
              </a:rPr>
              <a:t>Vector3 </a:t>
            </a:r>
            <a:r>
              <a:rPr lang="en-US" sz="2000" b="1" dirty="0" err="1"/>
              <a:t>worldUp</a:t>
            </a:r>
            <a:r>
              <a:rPr lang="en-US" sz="2000" dirty="0"/>
              <a:t> = Vector3.up);</a:t>
            </a:r>
            <a:endParaRPr lang="hu-HU" sz="2000" dirty="0"/>
          </a:p>
          <a:p>
            <a:r>
              <a:rPr lang="en-US" sz="2000" dirty="0"/>
              <a:t>void </a:t>
            </a:r>
            <a:r>
              <a:rPr lang="en-US" sz="2000" b="1" dirty="0" err="1"/>
              <a:t>LookAt</a:t>
            </a:r>
            <a:r>
              <a:rPr lang="en-US" sz="2000" dirty="0"/>
              <a:t>(</a:t>
            </a:r>
            <a:r>
              <a:rPr lang="en-US" sz="2000" u="sng" dirty="0">
                <a:hlinkClick r:id="rId4"/>
              </a:rPr>
              <a:t>Vector3 </a:t>
            </a:r>
            <a:r>
              <a:rPr lang="en-US" sz="2000" b="1" dirty="0" err="1"/>
              <a:t>worldPosition</a:t>
            </a:r>
            <a:r>
              <a:rPr lang="en-US" sz="2000" dirty="0"/>
              <a:t>, </a:t>
            </a:r>
            <a:r>
              <a:rPr lang="en-US" sz="2000" u="sng" dirty="0">
                <a:hlinkClick r:id="rId4"/>
              </a:rPr>
              <a:t>Vector3 </a:t>
            </a:r>
            <a:r>
              <a:rPr lang="en-US" sz="2000" b="1" dirty="0" err="1"/>
              <a:t>worldUp</a:t>
            </a:r>
            <a:r>
              <a:rPr lang="en-US" sz="2000" dirty="0"/>
              <a:t> = Vector3.up);</a:t>
            </a:r>
          </a:p>
          <a:p>
            <a:endParaRPr lang="en-US" sz="2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15687"/>
              </p:ext>
            </p:extLst>
          </p:nvPr>
        </p:nvGraphicFramePr>
        <p:xfrm>
          <a:off x="2774986" y="3254808"/>
          <a:ext cx="3423449" cy="329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5" name="Image" r:id="rId5" imgW="12749206" imgH="12266667" progId="Photoshop.Image.7">
                  <p:embed/>
                </p:oleObj>
              </mc:Choice>
              <mc:Fallback>
                <p:oleObj name="Image" r:id="rId5" imgW="12749206" imgH="12266667" progId="Photoshop.Image.7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86" y="3254808"/>
                        <a:ext cx="3423449" cy="329377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gyenes összekötő 6"/>
          <p:cNvCxnSpPr/>
          <p:nvPr/>
        </p:nvCxnSpPr>
        <p:spPr>
          <a:xfrm flipH="1">
            <a:off x="3990109" y="4174836"/>
            <a:ext cx="1219200" cy="1016000"/>
          </a:xfrm>
          <a:prstGeom prst="line">
            <a:avLst/>
          </a:prstGeom>
          <a:ln w="34925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4657815" y="4465673"/>
            <a:ext cx="204847" cy="20597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8" name="Szövegdoboz 7"/>
          <p:cNvSpPr txBox="1"/>
          <p:nvPr/>
        </p:nvSpPr>
        <p:spPr>
          <a:xfrm>
            <a:off x="4794280" y="4256996"/>
            <a:ext cx="95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</a:rPr>
              <a:t>target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75422" y="3188709"/>
            <a:ext cx="56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solidFill>
                  <a:srgbClr val="0070C0"/>
                </a:solidFill>
              </a:rPr>
              <a:t>up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07731" y="3990170"/>
            <a:ext cx="149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B050"/>
                </a:solidFill>
              </a:rPr>
              <a:t>t</a:t>
            </a:r>
            <a:r>
              <a:rPr lang="hu-HU" b="1" dirty="0" err="1" smtClean="0">
                <a:solidFill>
                  <a:srgbClr val="00B050"/>
                </a:solidFill>
              </a:rPr>
              <a:t>arget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altLang="en-US" b="1" dirty="0">
                <a:solidFill>
                  <a:srgbClr val="00B05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hu-HU" b="1" dirty="0" smtClean="0">
                <a:solidFill>
                  <a:srgbClr val="00B050"/>
                </a:solidFill>
              </a:rPr>
              <a:t> </a:t>
            </a:r>
            <a:r>
              <a:rPr lang="hu-HU" b="1" dirty="0" err="1" smtClean="0">
                <a:solidFill>
                  <a:srgbClr val="00B050"/>
                </a:solidFill>
              </a:rPr>
              <a:t>up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Inverz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Az eddigi transzformációk mind invertálhatók: van olyan transzformáció (mátrix), ami mindent „visszacsinál”</a:t>
            </a:r>
          </a:p>
          <a:p>
            <a:r>
              <a:rPr lang="hu-HU" sz="2400" dirty="0" smtClean="0"/>
              <a:t>Invertálható: síkot síkba visz</a:t>
            </a:r>
            <a:endParaRPr lang="hu-HU" sz="2400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1699419" y="3606007"/>
            <a:ext cx="1584325" cy="1295400"/>
          </a:xfrm>
          <a:custGeom>
            <a:avLst/>
            <a:gdLst>
              <a:gd name="T0" fmla="*/ 2147483647 w 998"/>
              <a:gd name="T1" fmla="*/ 0 h 816"/>
              <a:gd name="T2" fmla="*/ 0 w 998"/>
              <a:gd name="T3" fmla="*/ 2147483647 h 816"/>
              <a:gd name="T4" fmla="*/ 2147483647 w 998"/>
              <a:gd name="T5" fmla="*/ 2147483647 h 816"/>
              <a:gd name="T6" fmla="*/ 2147483647 w 998"/>
              <a:gd name="T7" fmla="*/ 2147483647 h 816"/>
              <a:gd name="T8" fmla="*/ 2147483647 w 99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8"/>
              <a:gd name="T16" fmla="*/ 0 h 816"/>
              <a:gd name="T17" fmla="*/ 998 w 99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8" h="816">
                <a:moveTo>
                  <a:pt x="499" y="0"/>
                </a:moveTo>
                <a:lnTo>
                  <a:pt x="0" y="590"/>
                </a:lnTo>
                <a:lnTo>
                  <a:pt x="499" y="816"/>
                </a:lnTo>
                <a:lnTo>
                  <a:pt x="998" y="227"/>
                </a:lnTo>
                <a:lnTo>
                  <a:pt x="499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571081" y="3461544"/>
            <a:ext cx="1008063" cy="865188"/>
          </a:xfrm>
          <a:prstGeom prst="rightArrow">
            <a:avLst>
              <a:gd name="adj1" fmla="val 50000"/>
              <a:gd name="adj2" fmla="val 2912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hu-HU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86981" y="3602832"/>
            <a:ext cx="455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hu-HU" sz="3200" b="1"/>
              <a:t>T</a:t>
            </a: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939506" y="3245644"/>
            <a:ext cx="1055688" cy="1751013"/>
          </a:xfrm>
          <a:custGeom>
            <a:avLst/>
            <a:gdLst>
              <a:gd name="T0" fmla="*/ 2147483647 w 665"/>
              <a:gd name="T1" fmla="*/ 2147483647 h 1103"/>
              <a:gd name="T2" fmla="*/ 2147483647 w 665"/>
              <a:gd name="T3" fmla="*/ 2147483647 h 1103"/>
              <a:gd name="T4" fmla="*/ 2147483647 w 665"/>
              <a:gd name="T5" fmla="*/ 2147483647 h 1103"/>
              <a:gd name="T6" fmla="*/ 2147483647 w 665"/>
              <a:gd name="T7" fmla="*/ 2147483647 h 1103"/>
              <a:gd name="T8" fmla="*/ 2147483647 w 665"/>
              <a:gd name="T9" fmla="*/ 2147483647 h 1103"/>
              <a:gd name="T10" fmla="*/ 2147483647 w 665"/>
              <a:gd name="T11" fmla="*/ 2147483647 h 1103"/>
              <a:gd name="T12" fmla="*/ 2147483647 w 665"/>
              <a:gd name="T13" fmla="*/ 2147483647 h 11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5"/>
              <a:gd name="T22" fmla="*/ 0 h 1103"/>
              <a:gd name="T23" fmla="*/ 665 w 665"/>
              <a:gd name="T24" fmla="*/ 1103 h 11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5" h="1103">
                <a:moveTo>
                  <a:pt x="151" y="1103"/>
                </a:moveTo>
                <a:cubicBezTo>
                  <a:pt x="76" y="1103"/>
                  <a:pt x="0" y="808"/>
                  <a:pt x="15" y="695"/>
                </a:cubicBezTo>
                <a:cubicBezTo>
                  <a:pt x="30" y="582"/>
                  <a:pt x="144" y="529"/>
                  <a:pt x="242" y="423"/>
                </a:cubicBezTo>
                <a:cubicBezTo>
                  <a:pt x="340" y="317"/>
                  <a:pt x="545" y="0"/>
                  <a:pt x="605" y="60"/>
                </a:cubicBezTo>
                <a:cubicBezTo>
                  <a:pt x="665" y="120"/>
                  <a:pt x="628" y="680"/>
                  <a:pt x="605" y="786"/>
                </a:cubicBezTo>
                <a:cubicBezTo>
                  <a:pt x="582" y="892"/>
                  <a:pt x="536" y="642"/>
                  <a:pt x="468" y="695"/>
                </a:cubicBezTo>
                <a:cubicBezTo>
                  <a:pt x="400" y="748"/>
                  <a:pt x="226" y="1103"/>
                  <a:pt x="151" y="1103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131219" y="4037807"/>
            <a:ext cx="215900" cy="2159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hu-H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627981" y="3606007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hu-HU" sz="3200" i="1"/>
              <a:t>P</a:t>
            </a:r>
            <a:endParaRPr lang="en-US" altLang="hu-HU" sz="3200" i="1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660231" y="3821907"/>
            <a:ext cx="215900" cy="2159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hu-HU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020594" y="3677444"/>
            <a:ext cx="1733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hu-HU" sz="3200" i="1"/>
              <a:t>P</a:t>
            </a:r>
            <a:r>
              <a:rPr lang="en-US" altLang="hu-HU" sz="3200" i="1"/>
              <a:t>* = P</a:t>
            </a:r>
            <a:r>
              <a:rPr lang="en-US" altLang="hu-HU" sz="3200" i="1">
                <a:cs typeface="Times New Roman" panose="02020603050405020304" pitchFamily="18" charset="0"/>
              </a:rPr>
              <a:t>·</a:t>
            </a:r>
            <a:r>
              <a:rPr lang="en-US" altLang="hu-HU" sz="3200" b="1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0800000">
            <a:off x="3499644" y="4182269"/>
            <a:ext cx="1008062" cy="793750"/>
          </a:xfrm>
          <a:prstGeom prst="rightArrow">
            <a:avLst>
              <a:gd name="adj1" fmla="val 50000"/>
              <a:gd name="adj2" fmla="val 3175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 altLang="hu-HU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786981" y="4253707"/>
            <a:ext cx="677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hu-HU" sz="3200" b="1"/>
              <a:t>T</a:t>
            </a:r>
            <a:r>
              <a:rPr lang="en-US" altLang="hu-HU" sz="3200" baseline="3000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01479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Összegzés: transzformációk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Affin</a:t>
            </a:r>
            <a:r>
              <a:rPr lang="hu-HU" dirty="0" smtClean="0"/>
              <a:t> transzformációk: eltolás, skálázás, forgatás…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Egységes reprezentáció: mátrixok</a:t>
            </a:r>
          </a:p>
          <a:p>
            <a:r>
              <a:rPr lang="hu-HU" dirty="0" smtClean="0"/>
              <a:t>Transzformáció hierarchiák, </a:t>
            </a:r>
            <a:r>
              <a:rPr lang="hu-HU" dirty="0" err="1" smtClean="0"/>
              <a:t>pivot</a:t>
            </a:r>
            <a:r>
              <a:rPr lang="hu-HU" dirty="0" smtClean="0"/>
              <a:t> pont, lokális koordinátarendszer</a:t>
            </a:r>
          </a:p>
          <a:p>
            <a:endParaRPr lang="hu-HU" dirty="0"/>
          </a:p>
          <a:p>
            <a:r>
              <a:rPr lang="hu-HU" dirty="0" smtClean="0"/>
              <a:t>Forgatás „szépen”: </a:t>
            </a:r>
            <a:r>
              <a:rPr lang="hu-HU" dirty="0" err="1" smtClean="0"/>
              <a:t>kvaterniók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7075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Kamerák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Eddig 3D-ben tologattuk az objektumokat</a:t>
            </a:r>
          </a:p>
          <a:p>
            <a:r>
              <a:rPr lang="hu-HU" sz="2400" dirty="0" smtClean="0"/>
              <a:t>A megjelenített kép 2D-s, tehát kell egy vetítés</a:t>
            </a:r>
          </a:p>
          <a:p>
            <a:r>
              <a:rPr lang="hu-HU" sz="2400" dirty="0"/>
              <a:t>Vetítés: az objektum pontjain keresztül egyeneseket (vetítősugarakat</a:t>
            </a:r>
            <a:r>
              <a:rPr lang="hu-HU" sz="2400" dirty="0" smtClean="0"/>
              <a:t>) húzunk és megnézzük hol metszi a „vásznat” (képernyőt)</a:t>
            </a:r>
            <a:endParaRPr lang="hu-HU" sz="2400" dirty="0"/>
          </a:p>
        </p:txBody>
      </p:sp>
      <p:pic>
        <p:nvPicPr>
          <p:cNvPr id="5" name="Picture 2" descr="http://glasnost.itcarlow.ie/~powerk/GeneralGraphicsNotes/projection/projection_images/perspective_paralle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87" y="3844459"/>
            <a:ext cx="5469944" cy="284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Műveletek vektorokkal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9844"/>
          </a:xfrm>
        </p:spPr>
        <p:txBody>
          <a:bodyPr>
            <a:normAutofit/>
          </a:bodyPr>
          <a:lstStyle/>
          <a:p>
            <a:r>
              <a:rPr lang="en-US" altLang="en-US" dirty="0" err="1">
                <a:cs typeface="Times New Roman" panose="02020603050405020304" pitchFamily="18" charset="0"/>
              </a:rPr>
              <a:t>Ve</a:t>
            </a:r>
            <a:r>
              <a:rPr lang="hu-HU" altLang="en-US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tor </a:t>
            </a:r>
            <a:r>
              <a:rPr lang="hu-HU" altLang="en-US" dirty="0" smtClean="0">
                <a:cs typeface="Times New Roman" panose="02020603050405020304" pitchFamily="18" charset="0"/>
              </a:rPr>
              <a:t>összeadás</a:t>
            </a:r>
            <a:endParaRPr lang="hu-HU" altLang="en-US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u-HU" altLang="en-US" b="1" i="1" dirty="0">
                <a:cs typeface="Times New Roman" panose="02020603050405020304" pitchFamily="18" charset="0"/>
              </a:rPr>
              <a:t>	 </a:t>
            </a:r>
            <a:r>
              <a:rPr lang="en-US" altLang="en-US" b="1" i="1" dirty="0">
                <a:cs typeface="Times New Roman" panose="02020603050405020304" pitchFamily="18" charset="0"/>
              </a:rPr>
              <a:t>v</a:t>
            </a:r>
            <a:r>
              <a:rPr lang="en-US" altLang="en-US" i="1" dirty="0">
                <a:cs typeface="Times New Roman" panose="02020603050405020304" pitchFamily="18" charset="0"/>
              </a:rPr>
              <a:t> = </a:t>
            </a:r>
            <a:r>
              <a:rPr lang="en-US" altLang="en-US" b="1" i="1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cs typeface="Times New Roman" panose="02020603050405020304" pitchFamily="18" charset="0"/>
              </a:rPr>
              <a:t>+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hu-HU" altLang="en-US" dirty="0">
                <a:cs typeface="Times New Roman" panose="02020603050405020304" pitchFamily="18" charset="0"/>
              </a:rPr>
              <a:t>k</a:t>
            </a:r>
            <a:r>
              <a:rPr lang="en-US" altLang="en-US" dirty="0" err="1" smtClean="0">
                <a:cs typeface="Times New Roman" panose="02020603050405020304" pitchFamily="18" charset="0"/>
              </a:rPr>
              <a:t>ommutat</a:t>
            </a:r>
            <a:r>
              <a:rPr lang="hu-HU" altLang="en-US" dirty="0" smtClean="0">
                <a:cs typeface="Times New Roman" panose="02020603050405020304" pitchFamily="18" charset="0"/>
              </a:rPr>
              <a:t>í</a:t>
            </a:r>
            <a:r>
              <a:rPr lang="en-US" altLang="en-US" dirty="0" smtClean="0">
                <a:cs typeface="Times New Roman" panose="02020603050405020304" pitchFamily="18" charset="0"/>
              </a:rPr>
              <a:t>v</a:t>
            </a:r>
            <a:r>
              <a:rPr lang="en-US" altLang="en-US" dirty="0">
                <a:cs typeface="Times New Roman" panose="02020603050405020304" pitchFamily="18" charset="0"/>
              </a:rPr>
              <a:t>, ass</a:t>
            </a:r>
            <a:r>
              <a:rPr lang="hu-HU" altLang="en-US" dirty="0">
                <a:cs typeface="Times New Roman" panose="02020603050405020304" pitchFamily="18" charset="0"/>
              </a:rPr>
              <a:t>z</a:t>
            </a:r>
            <a:r>
              <a:rPr lang="en-US" altLang="en-US" dirty="0" err="1" smtClean="0">
                <a:cs typeface="Times New Roman" panose="02020603050405020304" pitchFamily="18" charset="0"/>
              </a:rPr>
              <a:t>oc</a:t>
            </a:r>
            <a:r>
              <a:rPr lang="hu-HU" altLang="en-US" dirty="0" err="1" smtClean="0">
                <a:cs typeface="Times New Roman" panose="02020603050405020304" pitchFamily="18" charset="0"/>
              </a:rPr>
              <a:t>iatív</a:t>
            </a:r>
            <a:r>
              <a:rPr lang="hu-HU" altLang="en-US" dirty="0" smtClean="0">
                <a:cs typeface="Times New Roman" panose="02020603050405020304" pitchFamily="18" charset="0"/>
              </a:rPr>
              <a:t>.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lvl="1"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= </a:t>
            </a:r>
            <a:r>
              <a:rPr lang="en-US" altLang="en-US" b="1" i="1" dirty="0">
                <a:cs typeface="Times New Roman" panose="02020603050405020304" pitchFamily="18" charset="0"/>
              </a:rPr>
              <a:t>v - v</a:t>
            </a:r>
            <a:r>
              <a:rPr lang="en-US" altLang="en-US" baseline="-25000" dirty="0"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hu-HU" altLang="en-US" dirty="0">
                <a:cs typeface="Times New Roman" panose="02020603050405020304" pitchFamily="18" charset="0"/>
              </a:rPr>
              <a:t>van inverz</a:t>
            </a:r>
            <a:r>
              <a:rPr lang="en-US" altLang="en-US" dirty="0" smtClean="0">
                <a:cs typeface="Times New Roman" panose="02020603050405020304" pitchFamily="18" charset="0"/>
              </a:rPr>
              <a:t>)</a:t>
            </a:r>
            <a:endParaRPr lang="hu-HU" altLang="en-US" dirty="0">
              <a:cs typeface="Times New Roman" panose="02020603050405020304" pitchFamily="18" charset="0"/>
            </a:endParaRPr>
          </a:p>
          <a:p>
            <a:pPr lvl="1"/>
            <a:endParaRPr lang="hu-HU" altLang="en-US" dirty="0" smtClean="0">
              <a:cs typeface="Times New Roman" panose="02020603050405020304" pitchFamily="18" charset="0"/>
            </a:endParaRPr>
          </a:p>
          <a:p>
            <a:pPr lvl="1"/>
            <a:r>
              <a:rPr lang="hu-HU" altLang="en-US" dirty="0" smtClean="0">
                <a:cs typeface="Times New Roman" panose="02020603050405020304" pitchFamily="18" charset="0"/>
              </a:rPr>
              <a:t>Mire jó? Egymás utáni eltolások</a:t>
            </a:r>
          </a:p>
          <a:p>
            <a:pPr lvl="1">
              <a:buNone/>
            </a:pPr>
            <a:endParaRPr lang="hu-HU" altLang="en-US" sz="1200" dirty="0">
              <a:cs typeface="Times New Roman" panose="02020603050405020304" pitchFamily="18" charset="0"/>
            </a:endParaRPr>
          </a:p>
          <a:p>
            <a:r>
              <a:rPr lang="hu-HU" altLang="en-US" dirty="0">
                <a:cs typeface="Times New Roman" panose="02020603050405020304" pitchFamily="18" charset="0"/>
              </a:rPr>
              <a:t>Skálázás (skalárral szorzás)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v</a:t>
            </a:r>
            <a:r>
              <a:rPr lang="en-US" altLang="en-US" baseline="-25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a</a:t>
            </a:r>
            <a:r>
              <a:rPr lang="en-US" altLang="en-US" i="1" dirty="0" err="1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b="1" i="1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Mire jó? Adott irányú eltolás mértékét szeretnénk megnövelni/lecsökkenteni. Pl. az eltelt idő függvényében menjünk arrébb (sebesség).</a:t>
            </a:r>
            <a:endParaRPr lang="en-US" dirty="0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 flipV="1">
            <a:off x="6946901" y="1969819"/>
            <a:ext cx="719137" cy="10080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7667626" y="1969819"/>
            <a:ext cx="1008062" cy="3603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6946901" y="2977882"/>
            <a:ext cx="1008062" cy="360362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 flipV="1">
            <a:off x="7954963" y="2330182"/>
            <a:ext cx="719138" cy="1008062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748463" y="2042844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 b="1" i="1"/>
              <a:t>v</a:t>
            </a:r>
            <a:r>
              <a:rPr lang="hu-HU" altLang="en-US" sz="3200" baseline="-2500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7396163" y="2185719"/>
            <a:ext cx="90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1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hu-HU" altLang="en-US" b="1" i="1"/>
              <a:t>v</a:t>
            </a:r>
            <a:r>
              <a:rPr lang="hu-HU" altLang="en-US" sz="3200" baseline="-2500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V="1">
            <a:off x="5449004" y="4563400"/>
            <a:ext cx="10080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24"/>
          <p:cNvSpPr>
            <a:spLocks noChangeShapeType="1"/>
          </p:cNvSpPr>
          <p:nvPr/>
        </p:nvSpPr>
        <p:spPr bwMode="auto">
          <a:xfrm flipV="1">
            <a:off x="5449004" y="4779300"/>
            <a:ext cx="23050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745866" y="4060163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 b="1" i="1">
                <a:sym typeface="Symbol" panose="05050102010706020507" pitchFamily="18" charset="2"/>
              </a:rPr>
              <a:t>v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896804" y="4276063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en-US" i="1"/>
              <a:t>a</a:t>
            </a:r>
            <a:r>
              <a:rPr lang="hu-HU" altLang="en-US">
                <a:sym typeface="Symbol" panose="05050102010706020507" pitchFamily="18" charset="2"/>
              </a:rPr>
              <a:t></a:t>
            </a:r>
            <a:r>
              <a:rPr lang="hu-HU" altLang="en-US" b="1" i="1">
                <a:sym typeface="Symbol" panose="05050102010706020507" pitchFamily="18" charset="2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0143304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Kamerák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Kétféle vetítést szokás használni:</a:t>
            </a:r>
          </a:p>
          <a:p>
            <a:pPr lvl="1"/>
            <a:r>
              <a:rPr lang="hu-HU" sz="2800" dirty="0" smtClean="0"/>
              <a:t>Merőleges (ortogonális/</a:t>
            </a:r>
            <a:r>
              <a:rPr lang="hu-HU" sz="2800" dirty="0" err="1" smtClean="0"/>
              <a:t>ortografikus</a:t>
            </a:r>
            <a:r>
              <a:rPr lang="hu-HU" sz="2800" dirty="0" smtClean="0"/>
              <a:t>) vetítés</a:t>
            </a:r>
          </a:p>
          <a:p>
            <a:pPr lvl="1"/>
            <a:r>
              <a:rPr lang="hu-HU" sz="2800" dirty="0" smtClean="0"/>
              <a:t>Középpontos (</a:t>
            </a:r>
            <a:r>
              <a:rPr lang="hu-HU" sz="2800" dirty="0" err="1" smtClean="0"/>
              <a:t>perspektív</a:t>
            </a:r>
            <a:r>
              <a:rPr lang="hu-HU" sz="2800" dirty="0" smtClean="0"/>
              <a:t>) vetítés</a:t>
            </a:r>
            <a:endParaRPr lang="en-US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68" y="3565524"/>
            <a:ext cx="31623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Merőleges vetítés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698625"/>
            <a:ext cx="7886700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</a:t>
            </a:r>
            <a:r>
              <a:rPr lang="hu-HU" sz="2000" dirty="0" smtClean="0"/>
              <a:t>vetítősugarak egymással párhuzamosak és a képernyőre merőlegesek</a:t>
            </a:r>
            <a:endParaRPr lang="hu-HU" sz="2000" dirty="0" smtClean="0"/>
          </a:p>
          <a:p>
            <a:r>
              <a:rPr lang="hu-HU" sz="2000" dirty="0" smtClean="0"/>
              <a:t>„Ráejtjük” a képernyőre az objektumokat és kilapítjuk őket</a:t>
            </a:r>
          </a:p>
          <a:p>
            <a:r>
              <a:rPr lang="hu-HU" sz="2000" dirty="0" smtClean="0"/>
              <a:t>2D-ben 2x2-es, 3D-ben 3x3-as mátrixszal és egy eltolással leírható</a:t>
            </a:r>
            <a:endParaRPr lang="hu-HU" sz="2000" dirty="0"/>
          </a:p>
        </p:txBody>
      </p:sp>
      <p:pic>
        <p:nvPicPr>
          <p:cNvPr id="36866" name="Picture 2" descr="http://www.boeingconsult.com/tafe/dwg/dwg1/glass-cu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20" y="3562348"/>
            <a:ext cx="25717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Axonometric projectio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6" y="2985366"/>
            <a:ext cx="44481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027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assmyexams.co.uk/GCSE/physics/images/eye_xsectio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68" y="1616363"/>
            <a:ext cx="4507186" cy="2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Középpontos vetítés</a:t>
            </a:r>
            <a:endParaRPr lang="hu-HU" dirty="0"/>
          </a:p>
        </p:txBody>
      </p:sp>
      <p:pic>
        <p:nvPicPr>
          <p:cNvPr id="37890" name="Picture 2" descr="https://mragazzoresearch.files.wordpress.com/2015/09/camera-obscura-gran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" y="1743364"/>
            <a:ext cx="4831002" cy="27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s://upload.wikimedia.org/wikipedia/commons/9/90/Perspective_Projection_Princi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45" y="4380771"/>
            <a:ext cx="5160020" cy="23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01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15874"/>
            <a:ext cx="7886700" cy="1325563"/>
          </a:xfrm>
        </p:spPr>
        <p:txBody>
          <a:bodyPr/>
          <a:lstStyle/>
          <a:p>
            <a:pPr algn="ctr"/>
            <a:r>
              <a:rPr lang="hu-HU" dirty="0" smtClean="0"/>
              <a:t>Középpontos vetítés: perspektíva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udapest.varosom.hu/upload_pic/big/96/356926111121044321__budapest_hosok_tere_oszlopcsarnok_ejj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08050"/>
            <a:ext cx="44640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6"/>
          <p:cNvCxnSpPr>
            <a:cxnSpLocks noChangeShapeType="1"/>
          </p:cNvCxnSpPr>
          <p:nvPr/>
        </p:nvCxnSpPr>
        <p:spPr bwMode="auto">
          <a:xfrm flipH="1" flipV="1">
            <a:off x="0" y="4149725"/>
            <a:ext cx="8101013" cy="22320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Egyenes összekötő 9"/>
          <p:cNvCxnSpPr>
            <a:cxnSpLocks noChangeShapeType="1"/>
          </p:cNvCxnSpPr>
          <p:nvPr/>
        </p:nvCxnSpPr>
        <p:spPr bwMode="auto">
          <a:xfrm flipH="1" flipV="1">
            <a:off x="0" y="4149725"/>
            <a:ext cx="5003800" cy="27082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gyenes összekötő 31"/>
          <p:cNvCxnSpPr>
            <a:cxnSpLocks noChangeShapeType="1"/>
          </p:cNvCxnSpPr>
          <p:nvPr/>
        </p:nvCxnSpPr>
        <p:spPr bwMode="auto">
          <a:xfrm flipV="1">
            <a:off x="755650" y="4149725"/>
            <a:ext cx="8388350" cy="22320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Egyenes összekötő 35"/>
          <p:cNvCxnSpPr>
            <a:cxnSpLocks noChangeShapeType="1"/>
          </p:cNvCxnSpPr>
          <p:nvPr/>
        </p:nvCxnSpPr>
        <p:spPr bwMode="auto">
          <a:xfrm flipV="1">
            <a:off x="3132138" y="4149725"/>
            <a:ext cx="6011862" cy="27082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Egyenes összekötő 47"/>
          <p:cNvCxnSpPr>
            <a:cxnSpLocks noChangeShapeType="1"/>
          </p:cNvCxnSpPr>
          <p:nvPr/>
        </p:nvCxnSpPr>
        <p:spPr bwMode="auto">
          <a:xfrm flipH="1">
            <a:off x="0" y="4149725"/>
            <a:ext cx="914400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55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Projektív geometria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cxnSp>
        <p:nvCxnSpPr>
          <p:cNvPr id="4" name="Egyenes összekötő 3"/>
          <p:cNvCxnSpPr>
            <a:cxnSpLocks noChangeShapeType="1"/>
          </p:cNvCxnSpPr>
          <p:nvPr/>
        </p:nvCxnSpPr>
        <p:spPr bwMode="auto">
          <a:xfrm>
            <a:off x="431006" y="1783557"/>
            <a:ext cx="64801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Egyenes összekötő 4"/>
          <p:cNvCxnSpPr>
            <a:cxnSpLocks noChangeShapeType="1"/>
          </p:cNvCxnSpPr>
          <p:nvPr/>
        </p:nvCxnSpPr>
        <p:spPr bwMode="auto">
          <a:xfrm flipV="1">
            <a:off x="1943893" y="1962944"/>
            <a:ext cx="3240088" cy="24844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Egyenes összekötő 5"/>
          <p:cNvCxnSpPr>
            <a:cxnSpLocks noChangeShapeType="1"/>
          </p:cNvCxnSpPr>
          <p:nvPr/>
        </p:nvCxnSpPr>
        <p:spPr bwMode="auto">
          <a:xfrm flipV="1">
            <a:off x="3239293" y="2610644"/>
            <a:ext cx="2808288" cy="2160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gyenes összekötő 6"/>
          <p:cNvCxnSpPr>
            <a:cxnSpLocks noChangeShapeType="1"/>
          </p:cNvCxnSpPr>
          <p:nvPr/>
        </p:nvCxnSpPr>
        <p:spPr bwMode="auto">
          <a:xfrm>
            <a:off x="2231231" y="2323307"/>
            <a:ext cx="4789487" cy="17287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Egyenes összekötő 7"/>
          <p:cNvCxnSpPr>
            <a:cxnSpLocks noChangeShapeType="1"/>
          </p:cNvCxnSpPr>
          <p:nvPr/>
        </p:nvCxnSpPr>
        <p:spPr bwMode="auto">
          <a:xfrm>
            <a:off x="1367631" y="3402807"/>
            <a:ext cx="4068762" cy="14414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Ellipszis 8"/>
          <p:cNvSpPr/>
          <p:nvPr/>
        </p:nvSpPr>
        <p:spPr bwMode="auto">
          <a:xfrm>
            <a:off x="4968081" y="3259932"/>
            <a:ext cx="215900" cy="2159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10" name="Ellipszis 9"/>
          <p:cNvSpPr/>
          <p:nvPr/>
        </p:nvSpPr>
        <p:spPr bwMode="auto">
          <a:xfrm>
            <a:off x="3815556" y="2826544"/>
            <a:ext cx="215900" cy="2174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11" name="Ellipszis 10"/>
          <p:cNvSpPr>
            <a:spLocks noChangeArrowheads="1"/>
          </p:cNvSpPr>
          <p:nvPr/>
        </p:nvSpPr>
        <p:spPr bwMode="auto">
          <a:xfrm>
            <a:off x="2591593" y="3763169"/>
            <a:ext cx="215900" cy="215900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 altLang="hu-HU"/>
          </a:p>
        </p:txBody>
      </p:sp>
      <p:sp>
        <p:nvSpPr>
          <p:cNvPr id="12" name="Ellipszis 11"/>
          <p:cNvSpPr/>
          <p:nvPr/>
        </p:nvSpPr>
        <p:spPr bwMode="auto">
          <a:xfrm>
            <a:off x="3744118" y="4194969"/>
            <a:ext cx="215900" cy="2159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hu-HU"/>
          </a:p>
        </p:txBody>
      </p:sp>
      <p:sp>
        <p:nvSpPr>
          <p:cNvPr id="13" name="Ellipszis 12"/>
          <p:cNvSpPr>
            <a:spLocks noChangeArrowheads="1"/>
          </p:cNvSpPr>
          <p:nvPr/>
        </p:nvSpPr>
        <p:spPr bwMode="auto">
          <a:xfrm>
            <a:off x="6120606" y="1675607"/>
            <a:ext cx="215900" cy="215900"/>
          </a:xfrm>
          <a:prstGeom prst="ellipse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 altLang="hu-HU"/>
          </a:p>
        </p:txBody>
      </p:sp>
      <p:sp>
        <p:nvSpPr>
          <p:cNvPr id="14" name="Ellipszis 13"/>
          <p:cNvSpPr>
            <a:spLocks noChangeArrowheads="1"/>
          </p:cNvSpPr>
          <p:nvPr/>
        </p:nvSpPr>
        <p:spPr bwMode="auto">
          <a:xfrm>
            <a:off x="504031" y="1675607"/>
            <a:ext cx="215900" cy="2159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 altLang="hu-HU"/>
          </a:p>
        </p:txBody>
      </p:sp>
      <p:cxnSp>
        <p:nvCxnSpPr>
          <p:cNvPr id="15" name="Egyenes összekötő nyíllal 14"/>
          <p:cNvCxnSpPr>
            <a:cxnSpLocks noChangeShapeType="1"/>
          </p:cNvCxnSpPr>
          <p:nvPr/>
        </p:nvCxnSpPr>
        <p:spPr bwMode="auto">
          <a:xfrm flipH="1">
            <a:off x="5328443" y="1962944"/>
            <a:ext cx="647700" cy="730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gyenes összekötő nyíllal 15"/>
          <p:cNvCxnSpPr>
            <a:cxnSpLocks noChangeShapeType="1"/>
          </p:cNvCxnSpPr>
          <p:nvPr/>
        </p:nvCxnSpPr>
        <p:spPr bwMode="auto">
          <a:xfrm flipH="1">
            <a:off x="5903118" y="1962944"/>
            <a:ext cx="144463" cy="647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gyenes összekötő nyíllal 16"/>
          <p:cNvCxnSpPr>
            <a:cxnSpLocks noChangeShapeType="1"/>
          </p:cNvCxnSpPr>
          <p:nvPr/>
        </p:nvCxnSpPr>
        <p:spPr bwMode="auto">
          <a:xfrm>
            <a:off x="683418" y="1999457"/>
            <a:ext cx="468313" cy="12604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Egyenes összekötő nyíllal 17"/>
          <p:cNvCxnSpPr>
            <a:cxnSpLocks noChangeShapeType="1"/>
          </p:cNvCxnSpPr>
          <p:nvPr/>
        </p:nvCxnSpPr>
        <p:spPr bwMode="auto">
          <a:xfrm>
            <a:off x="754856" y="1962944"/>
            <a:ext cx="1331912" cy="3603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zövegdoboz 32"/>
          <p:cNvSpPr txBox="1"/>
          <p:nvPr/>
        </p:nvSpPr>
        <p:spPr>
          <a:xfrm>
            <a:off x="70643" y="4952207"/>
            <a:ext cx="4392613" cy="1754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hu-HU" sz="1800" dirty="0"/>
              <a:t> </a:t>
            </a:r>
            <a:r>
              <a:rPr lang="en-US" sz="1800" dirty="0"/>
              <a:t> </a:t>
            </a:r>
            <a:r>
              <a:rPr lang="hu-HU" sz="1800" dirty="0"/>
              <a:t>Két pont meghatároz egy egyenest.</a:t>
            </a: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  </a:t>
            </a:r>
            <a:r>
              <a:rPr lang="hu-HU" sz="1800" dirty="0"/>
              <a:t>Egy egyenesnek van legalább két pontja.</a:t>
            </a:r>
            <a:endParaRPr lang="en-US" sz="1800" dirty="0"/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hu-HU" sz="1800" dirty="0"/>
              <a:t>Ha </a:t>
            </a:r>
            <a:r>
              <a:rPr lang="en-US" sz="1800" i="1" dirty="0"/>
              <a:t>a</a:t>
            </a:r>
            <a:r>
              <a:rPr lang="en-US" sz="1800" dirty="0"/>
              <a:t> </a:t>
            </a:r>
            <a:r>
              <a:rPr lang="hu-HU" sz="1800" dirty="0"/>
              <a:t>egy egyenes, A pedig egy, nem az egyenesen lévő pont, akkor egyetlen olyan egyenes létezik, amely átmegy A-n és nem metszi a-t.</a:t>
            </a:r>
            <a:endParaRPr lang="en-US" sz="1800" dirty="0"/>
          </a:p>
        </p:txBody>
      </p:sp>
      <p:sp>
        <p:nvSpPr>
          <p:cNvPr id="20" name="Szövegdoboz 35"/>
          <p:cNvSpPr txBox="1"/>
          <p:nvPr/>
        </p:nvSpPr>
        <p:spPr>
          <a:xfrm>
            <a:off x="4715668" y="4952207"/>
            <a:ext cx="43926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hu-HU" sz="1800" dirty="0"/>
              <a:t> </a:t>
            </a:r>
            <a:r>
              <a:rPr lang="en-US" sz="1800" dirty="0"/>
              <a:t> </a:t>
            </a:r>
            <a:r>
              <a:rPr lang="hu-HU" sz="1800" dirty="0"/>
              <a:t>Két pont meghatároz egy egyenest.</a:t>
            </a:r>
            <a:endParaRPr lang="en-US" sz="18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1800" dirty="0"/>
              <a:t>  </a:t>
            </a:r>
            <a:r>
              <a:rPr lang="hu-HU" sz="1800" dirty="0"/>
              <a:t>Egy egyenesnek van legalább két pontja.</a:t>
            </a:r>
            <a:endParaRPr lang="en-US" sz="1800" dirty="0"/>
          </a:p>
          <a:p>
            <a:pPr marL="179388" indent="-179388">
              <a:buFont typeface="Arial" pitchFamily="34" charset="0"/>
              <a:buChar char="•"/>
              <a:defRPr/>
            </a:pPr>
            <a:r>
              <a:rPr lang="hu-HU" sz="1800" b="1" dirty="0"/>
              <a:t>Két egyenes mindig egy pontban metszi egymást</a:t>
            </a:r>
            <a:r>
              <a:rPr lang="hu-HU" sz="1800" dirty="0"/>
              <a:t>.</a:t>
            </a:r>
            <a:endParaRPr lang="en-US" sz="1800" dirty="0"/>
          </a:p>
        </p:txBody>
      </p:sp>
      <p:sp>
        <p:nvSpPr>
          <p:cNvPr id="21" name="Téglalap 20"/>
          <p:cNvSpPr/>
          <p:nvPr/>
        </p:nvSpPr>
        <p:spPr>
          <a:xfrm>
            <a:off x="4112418" y="5239544"/>
            <a:ext cx="6397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3600" dirty="0">
                <a:sym typeface="Symbol"/>
              </a:rPr>
              <a:t></a:t>
            </a:r>
            <a:endParaRPr lang="hu-HU" sz="3600" dirty="0"/>
          </a:p>
        </p:txBody>
      </p:sp>
      <p:cxnSp>
        <p:nvCxnSpPr>
          <p:cNvPr id="22" name="Egyenes összekötő 21"/>
          <p:cNvCxnSpPr>
            <a:cxnSpLocks noChangeShapeType="1"/>
          </p:cNvCxnSpPr>
          <p:nvPr/>
        </p:nvCxnSpPr>
        <p:spPr bwMode="auto">
          <a:xfrm>
            <a:off x="35718" y="5634832"/>
            <a:ext cx="4284663" cy="93662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Egyenes összekötő 22"/>
          <p:cNvCxnSpPr>
            <a:cxnSpLocks noChangeShapeType="1"/>
          </p:cNvCxnSpPr>
          <p:nvPr/>
        </p:nvCxnSpPr>
        <p:spPr bwMode="auto">
          <a:xfrm flipV="1">
            <a:off x="35718" y="5815807"/>
            <a:ext cx="4248150" cy="75565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8046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Homogén koordináták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1079500" y="26670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612900" y="4419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 sz="280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03300" y="54102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 sz="28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679700" y="54102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 sz="280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003300" y="37338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 sz="2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27100" y="5486400"/>
            <a:ext cx="320675" cy="381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527300" y="5486400"/>
            <a:ext cx="457200" cy="762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774700" y="3810000"/>
            <a:ext cx="646113" cy="8382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84438" y="5661025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i="1"/>
              <a:t>X</a:t>
            </a:r>
            <a:r>
              <a:rPr lang="hu-HU" altLang="hu-HU" sz="2800" i="1" baseline="-25000"/>
              <a:t>h</a:t>
            </a:r>
            <a:endParaRPr lang="hu-HU" altLang="hu-HU" sz="28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63600" y="4041775"/>
            <a:ext cx="504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i="1"/>
              <a:t>Y</a:t>
            </a:r>
            <a:r>
              <a:rPr lang="hu-HU" altLang="hu-HU" sz="2800" i="1" baseline="-25000"/>
              <a:t>h</a:t>
            </a:r>
            <a:endParaRPr lang="hu-HU" altLang="hu-HU" sz="280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63600" y="544512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i="1"/>
              <a:t>w</a:t>
            </a:r>
            <a:endParaRPr lang="hu-HU" altLang="hu-HU" sz="28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7950" y="5229225"/>
            <a:ext cx="87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2800"/>
              <a:t>(0,0)</a:t>
            </a:r>
            <a:endParaRPr lang="hu-HU" altLang="hu-HU" sz="280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079500" y="5486400"/>
            <a:ext cx="259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987675" y="5562600"/>
            <a:ext cx="87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2800"/>
              <a:t>(1,0)</a:t>
            </a:r>
            <a:endParaRPr lang="hu-HU" altLang="hu-HU" sz="2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23963" y="3573463"/>
            <a:ext cx="873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2800"/>
              <a:t>(0,1)</a:t>
            </a:r>
            <a:endParaRPr lang="hu-HU" altLang="hu-HU" sz="2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95513" y="3054350"/>
            <a:ext cx="2352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b="1" i="1"/>
              <a:t>r</a:t>
            </a:r>
            <a:r>
              <a:rPr lang="en-US" altLang="hu-HU" sz="3200"/>
              <a:t>[</a:t>
            </a:r>
            <a:r>
              <a:rPr lang="hu-HU" altLang="hu-HU" sz="3200" i="1"/>
              <a:t>X</a:t>
            </a:r>
            <a:r>
              <a:rPr lang="hu-HU" altLang="hu-HU" sz="3200" i="1" baseline="-25000"/>
              <a:t>h </a:t>
            </a:r>
            <a:r>
              <a:rPr lang="hu-HU" altLang="hu-HU" sz="3200" i="1"/>
              <a:t>,Y</a:t>
            </a:r>
            <a:r>
              <a:rPr lang="hu-HU" altLang="hu-HU" sz="3200" i="1" baseline="-25000"/>
              <a:t>h </a:t>
            </a:r>
            <a:r>
              <a:rPr lang="hu-HU" altLang="hu-HU" sz="3200" i="1"/>
              <a:t>,h</a:t>
            </a:r>
            <a:r>
              <a:rPr lang="en-US" altLang="hu-HU" sz="3200"/>
              <a:t>]</a:t>
            </a:r>
            <a:r>
              <a:rPr lang="hu-HU" altLang="hu-HU" sz="3200"/>
              <a:t> =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68813" y="2744788"/>
            <a:ext cx="4789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3200" i="1"/>
              <a:t>X</a:t>
            </a:r>
            <a:r>
              <a:rPr lang="hu-HU" altLang="hu-HU" sz="3200" i="1" baseline="-25000"/>
              <a:t>h</a:t>
            </a:r>
            <a:r>
              <a:rPr lang="en-US" altLang="hu-HU" sz="3200" i="1">
                <a:sym typeface="Symbol" panose="05050102010706020507" pitchFamily="18" charset="2"/>
              </a:rPr>
              <a:t></a:t>
            </a:r>
            <a:r>
              <a:rPr lang="hu-HU" altLang="hu-HU" sz="3200" i="1">
                <a:sym typeface="Symbol" panose="05050102010706020507" pitchFamily="18" charset="2"/>
              </a:rPr>
              <a:t> </a:t>
            </a:r>
            <a:r>
              <a:rPr lang="en-US" altLang="hu-HU" sz="3200"/>
              <a:t>(1,0)</a:t>
            </a:r>
            <a:r>
              <a:rPr lang="hu-HU" altLang="hu-HU" sz="3200" i="1"/>
              <a:t>+Y</a:t>
            </a:r>
            <a:r>
              <a:rPr lang="hu-HU" altLang="hu-HU" sz="3200" i="1" baseline="-25000"/>
              <a:t>h</a:t>
            </a:r>
            <a:r>
              <a:rPr lang="en-US" altLang="hu-HU" sz="3200" i="1">
                <a:sym typeface="Symbol" panose="05050102010706020507" pitchFamily="18" charset="2"/>
              </a:rPr>
              <a:t></a:t>
            </a:r>
            <a:r>
              <a:rPr lang="hu-HU" altLang="hu-HU" sz="3200" i="1">
                <a:sym typeface="Symbol" panose="05050102010706020507" pitchFamily="18" charset="2"/>
              </a:rPr>
              <a:t> </a:t>
            </a:r>
            <a:r>
              <a:rPr lang="en-US" altLang="hu-HU" sz="3200"/>
              <a:t>(0,1)+</a:t>
            </a:r>
            <a:r>
              <a:rPr lang="hu-HU" altLang="hu-HU" sz="3200" i="1"/>
              <a:t>w</a:t>
            </a:r>
            <a:r>
              <a:rPr lang="en-US" altLang="hu-HU" sz="3200" i="1">
                <a:sym typeface="Symbol" panose="05050102010706020507" pitchFamily="18" charset="2"/>
              </a:rPr>
              <a:t></a:t>
            </a:r>
            <a:r>
              <a:rPr lang="hu-HU" altLang="hu-HU" sz="3200" i="1">
                <a:sym typeface="Symbol" panose="05050102010706020507" pitchFamily="18" charset="2"/>
              </a:rPr>
              <a:t> </a:t>
            </a:r>
            <a:r>
              <a:rPr lang="en-US" altLang="hu-HU" sz="3200"/>
              <a:t>(0,0)</a:t>
            </a:r>
            <a:endParaRPr lang="hu-HU" altLang="hu-HU" sz="320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4405313" y="3357563"/>
            <a:ext cx="4559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310313" y="3357563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3200" i="1"/>
              <a:t>h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387850" y="4044950"/>
            <a:ext cx="4302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b="1" i="1"/>
              <a:t>r</a:t>
            </a:r>
            <a:r>
              <a:rPr lang="en-US" altLang="hu-HU" sz="3200"/>
              <a:t>[</a:t>
            </a:r>
            <a:r>
              <a:rPr lang="hu-HU" altLang="hu-HU" sz="3200" i="1"/>
              <a:t>X</a:t>
            </a:r>
            <a:r>
              <a:rPr lang="hu-HU" altLang="hu-HU" sz="3200" i="1" baseline="-25000"/>
              <a:t>h </a:t>
            </a:r>
            <a:r>
              <a:rPr lang="hu-HU" altLang="hu-HU" sz="3200" i="1"/>
              <a:t>,Y</a:t>
            </a:r>
            <a:r>
              <a:rPr lang="hu-HU" altLang="hu-HU" sz="3200" i="1" baseline="-25000"/>
              <a:t>h </a:t>
            </a:r>
            <a:r>
              <a:rPr lang="hu-HU" altLang="hu-HU" sz="3200" i="1"/>
              <a:t>,h</a:t>
            </a:r>
            <a:r>
              <a:rPr lang="en-US" altLang="hu-HU" sz="3200"/>
              <a:t>]</a:t>
            </a:r>
            <a:r>
              <a:rPr lang="hu-HU" altLang="hu-HU" sz="3200"/>
              <a:t> = </a:t>
            </a:r>
            <a:r>
              <a:rPr lang="en-US" altLang="hu-HU" sz="4800"/>
              <a:t>(</a:t>
            </a:r>
            <a:r>
              <a:rPr lang="en-US" altLang="hu-HU" sz="3200"/>
              <a:t>       ,       </a:t>
            </a:r>
            <a:r>
              <a:rPr lang="en-US" altLang="hu-HU" sz="4800"/>
              <a:t>)</a:t>
            </a:r>
            <a:endParaRPr lang="hu-HU" altLang="hu-HU" sz="3200" i="1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26250" y="4089400"/>
            <a:ext cx="565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3200" i="1"/>
              <a:t>X</a:t>
            </a:r>
            <a:r>
              <a:rPr lang="hu-HU" altLang="hu-HU" sz="3200" i="1" baseline="-25000"/>
              <a:t>h</a:t>
            </a:r>
          </a:p>
          <a:p>
            <a:pPr algn="ctr"/>
            <a:r>
              <a:rPr lang="hu-HU" altLang="hu-HU" sz="3200" i="1"/>
              <a:t>h</a:t>
            </a:r>
            <a:endParaRPr lang="hu-HU" altLang="hu-HU" sz="3200" i="1" baseline="-2500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6826250" y="4622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51763" y="4089400"/>
            <a:ext cx="542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3200" i="1"/>
              <a:t>Y</a:t>
            </a:r>
            <a:r>
              <a:rPr lang="hu-HU" altLang="hu-HU" sz="3200" i="1" baseline="-25000"/>
              <a:t>h</a:t>
            </a:r>
          </a:p>
          <a:p>
            <a:pPr algn="ctr"/>
            <a:r>
              <a:rPr lang="hu-HU" altLang="hu-HU" sz="3200" i="1"/>
              <a:t>h</a:t>
            </a:r>
            <a:endParaRPr lang="hu-HU" altLang="hu-HU" sz="3200" i="1" baseline="-2500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740650" y="46228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318125" y="5429250"/>
            <a:ext cx="79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3200" i="1"/>
              <a:t>x</a:t>
            </a:r>
            <a:r>
              <a:rPr lang="hu-HU" altLang="hu-HU" sz="3200"/>
              <a:t> =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19800" y="5181600"/>
            <a:ext cx="565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3200" i="1"/>
              <a:t>X</a:t>
            </a:r>
            <a:r>
              <a:rPr lang="hu-HU" altLang="hu-HU" sz="3200" i="1" baseline="-25000"/>
              <a:t>h</a:t>
            </a:r>
          </a:p>
          <a:p>
            <a:pPr algn="ctr"/>
            <a:r>
              <a:rPr lang="hu-HU" altLang="hu-HU" sz="3200" i="1"/>
              <a:t>h</a:t>
            </a:r>
            <a:endParaRPr lang="hu-HU" altLang="hu-HU" sz="3200" i="1" baseline="-25000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019800" y="5715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924800" y="5181600"/>
            <a:ext cx="542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3200" i="1"/>
              <a:t>Y</a:t>
            </a:r>
            <a:r>
              <a:rPr lang="hu-HU" altLang="hu-HU" sz="3200" i="1" baseline="-25000"/>
              <a:t>h</a:t>
            </a:r>
          </a:p>
          <a:p>
            <a:pPr algn="ctr"/>
            <a:r>
              <a:rPr lang="hu-HU" altLang="hu-HU" sz="3200" i="1"/>
              <a:t>h</a:t>
            </a:r>
            <a:endParaRPr lang="hu-HU" altLang="hu-HU" sz="3200" i="1" baseline="-2500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913688" y="5715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162800" y="5410200"/>
            <a:ext cx="695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3200" i="1"/>
              <a:t>y</a:t>
            </a:r>
            <a:r>
              <a:rPr lang="hu-HU" altLang="hu-HU" sz="3200"/>
              <a:t> =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105400" y="5229225"/>
            <a:ext cx="3733800" cy="104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395288" y="1628775"/>
            <a:ext cx="8485187" cy="64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600"/>
              <a:t>(</a:t>
            </a:r>
            <a:r>
              <a:rPr lang="en-US" altLang="hu-HU" sz="3600" i="1"/>
              <a:t>x, y</a:t>
            </a:r>
            <a:r>
              <a:rPr lang="en-US" altLang="hu-HU" sz="3600"/>
              <a:t>) </a:t>
            </a:r>
            <a:r>
              <a:rPr lang="en-US" altLang="hu-HU" sz="3600">
                <a:sym typeface="Symbol" panose="05050102010706020507" pitchFamily="18" charset="2"/>
              </a:rPr>
              <a:t> [</a:t>
            </a:r>
            <a:r>
              <a:rPr lang="en-US" altLang="hu-HU" sz="3600" i="1">
                <a:sym typeface="Symbol" panose="05050102010706020507" pitchFamily="18" charset="2"/>
              </a:rPr>
              <a:t>x, y, </a:t>
            </a:r>
            <a:r>
              <a:rPr lang="en-US" altLang="hu-HU" sz="3600">
                <a:sym typeface="Symbol" panose="05050102010706020507" pitchFamily="18" charset="2"/>
              </a:rPr>
              <a:t>1]  [</a:t>
            </a:r>
            <a:r>
              <a:rPr lang="en-US" altLang="hu-HU" sz="3600" i="1">
                <a:sym typeface="Symbol" panose="05050102010706020507" pitchFamily="18" charset="2"/>
              </a:rPr>
              <a:t>x h, y h, h</a:t>
            </a:r>
            <a:r>
              <a:rPr lang="en-US" altLang="hu-HU" sz="3600">
                <a:sym typeface="Symbol" panose="05050102010706020507" pitchFamily="18" charset="2"/>
              </a:rPr>
              <a:t>]=</a:t>
            </a:r>
            <a:r>
              <a:rPr lang="hu-HU" altLang="hu-HU" sz="3600" i="1"/>
              <a:t> </a:t>
            </a:r>
            <a:r>
              <a:rPr lang="en-US" altLang="hu-HU" sz="3600"/>
              <a:t>[</a:t>
            </a:r>
            <a:r>
              <a:rPr lang="hu-HU" altLang="hu-HU" sz="3600" i="1"/>
              <a:t>X</a:t>
            </a:r>
            <a:r>
              <a:rPr lang="hu-HU" altLang="hu-HU" sz="3600" i="1" baseline="-25000"/>
              <a:t>h </a:t>
            </a:r>
            <a:r>
              <a:rPr lang="en-US" altLang="hu-HU" sz="3600"/>
              <a:t>, </a:t>
            </a:r>
            <a:r>
              <a:rPr lang="hu-HU" altLang="hu-HU" sz="3600" i="1"/>
              <a:t>Y</a:t>
            </a:r>
            <a:r>
              <a:rPr lang="hu-HU" altLang="hu-HU" sz="3600" i="1" baseline="-25000"/>
              <a:t>h </a:t>
            </a:r>
            <a:r>
              <a:rPr lang="en-US" altLang="hu-HU" sz="3600"/>
              <a:t>, </a:t>
            </a:r>
            <a:r>
              <a:rPr lang="en-US" altLang="hu-HU" sz="3600" i="1"/>
              <a:t>h</a:t>
            </a:r>
            <a:r>
              <a:rPr lang="en-US" altLang="hu-HU" sz="3600"/>
              <a:t>]</a:t>
            </a:r>
            <a:endParaRPr lang="hu-HU" altLang="hu-HU" sz="3600"/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34925" y="5949950"/>
            <a:ext cx="234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i="1"/>
              <a:t>h=</a:t>
            </a:r>
            <a:r>
              <a:rPr lang="hu-HU" altLang="hu-HU" sz="3200" i="1"/>
              <a:t> X</a:t>
            </a:r>
            <a:r>
              <a:rPr lang="hu-HU" altLang="hu-HU" sz="3200" i="1" baseline="-25000"/>
              <a:t>h</a:t>
            </a:r>
            <a:r>
              <a:rPr lang="en-US" altLang="hu-HU" sz="3200" i="1"/>
              <a:t>+</a:t>
            </a:r>
            <a:r>
              <a:rPr lang="hu-HU" altLang="hu-HU" sz="3200" i="1"/>
              <a:t>Y</a:t>
            </a:r>
            <a:r>
              <a:rPr lang="hu-HU" altLang="hu-HU" sz="3200" i="1" baseline="-25000"/>
              <a:t>h</a:t>
            </a:r>
            <a:r>
              <a:rPr lang="en-US" altLang="hu-HU" sz="3200" i="1"/>
              <a:t>+w</a:t>
            </a:r>
            <a:endParaRPr lang="hu-HU" altLang="hu-HU" sz="3200" i="1"/>
          </a:p>
        </p:txBody>
      </p:sp>
      <p:sp>
        <p:nvSpPr>
          <p:cNvPr id="37" name="Téglalap 36"/>
          <p:cNvSpPr>
            <a:spLocks noChangeArrowheads="1"/>
          </p:cNvSpPr>
          <p:nvPr/>
        </p:nvSpPr>
        <p:spPr bwMode="auto">
          <a:xfrm>
            <a:off x="5870575" y="6198542"/>
            <a:ext cx="259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smtClean="0"/>
              <a:t>Homogén osztás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1849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Ideális 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Végtelen távoli pontok: csak az irány számít</a:t>
            </a:r>
          </a:p>
          <a:p>
            <a:r>
              <a:rPr lang="hu-HU" sz="2400" dirty="0" smtClean="0"/>
              <a:t>Az összes ilyen irányú párhuzamos egyenes metszéspontja</a:t>
            </a:r>
            <a:endParaRPr lang="hu-HU" sz="24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908175" y="2674938"/>
            <a:ext cx="0" cy="287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1908175" y="5554663"/>
            <a:ext cx="2951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843213" y="4835525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916238" y="490696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1908175" y="4906963"/>
            <a:ext cx="1008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0338" y="562768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i="1"/>
              <a:t>x</a:t>
            </a:r>
            <a:endParaRPr lang="en-US" altLang="hu-HU" sz="2800" i="1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476375" y="469106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i="1"/>
              <a:t>y</a:t>
            </a:r>
            <a:endParaRPr lang="en-US" altLang="hu-HU" sz="2800" i="1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24075" y="4187825"/>
            <a:ext cx="1081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2800"/>
              <a:t>[</a:t>
            </a:r>
            <a:r>
              <a:rPr lang="hu-HU" altLang="hu-HU" sz="2800" i="1"/>
              <a:t>x</a:t>
            </a:r>
            <a:r>
              <a:rPr lang="en-GB" altLang="hu-HU" sz="2800" i="1"/>
              <a:t>,y,</a:t>
            </a:r>
            <a:r>
              <a:rPr lang="en-GB" altLang="hu-HU" sz="2800"/>
              <a:t>1]</a:t>
            </a:r>
            <a:endParaRPr lang="en-US" altLang="hu-HU" sz="2800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3779838" y="425926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1908175" y="3395663"/>
            <a:ext cx="3384550" cy="215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563938" y="454660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hu-HU" sz="2800"/>
              <a:t>[2</a:t>
            </a:r>
            <a:r>
              <a:rPr lang="hu-HU" altLang="hu-HU" sz="2800" i="1"/>
              <a:t>x</a:t>
            </a:r>
            <a:r>
              <a:rPr lang="en-GB" altLang="hu-HU" sz="2800" i="1"/>
              <a:t>,</a:t>
            </a:r>
            <a:r>
              <a:rPr lang="en-GB" altLang="hu-HU" sz="2800"/>
              <a:t>2</a:t>
            </a:r>
            <a:r>
              <a:rPr lang="en-GB" altLang="hu-HU" sz="2800" i="1"/>
              <a:t>y,</a:t>
            </a:r>
            <a:r>
              <a:rPr lang="en-GB" altLang="hu-HU" sz="2800"/>
              <a:t>1] </a:t>
            </a:r>
            <a:r>
              <a:rPr lang="en-US" altLang="hu-HU" sz="2800">
                <a:sym typeface="Symbol" panose="05050102010706020507" pitchFamily="18" charset="2"/>
              </a:rPr>
              <a:t></a:t>
            </a:r>
            <a:r>
              <a:rPr lang="en-GB" altLang="hu-HU" sz="2800"/>
              <a:t> [</a:t>
            </a:r>
            <a:r>
              <a:rPr lang="hu-HU" altLang="hu-HU" sz="2800" i="1"/>
              <a:t>x</a:t>
            </a:r>
            <a:r>
              <a:rPr lang="en-GB" altLang="hu-HU" sz="2800" i="1"/>
              <a:t>,y,</a:t>
            </a:r>
            <a:r>
              <a:rPr lang="en-GB" altLang="hu-HU" sz="2800"/>
              <a:t>1/2]</a:t>
            </a:r>
            <a:r>
              <a:rPr lang="en-GB" altLang="hu-HU"/>
              <a:t> </a:t>
            </a:r>
            <a:endParaRPr lang="en-US" altLang="hu-HU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4787900" y="3611563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859338" y="3632200"/>
            <a:ext cx="1360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hu-HU" sz="2800"/>
              <a:t>[</a:t>
            </a:r>
            <a:r>
              <a:rPr lang="hu-HU" altLang="hu-HU" sz="2800" i="1"/>
              <a:t>x</a:t>
            </a:r>
            <a:r>
              <a:rPr lang="en-GB" altLang="hu-HU" sz="2800" i="1"/>
              <a:t>,y,</a:t>
            </a:r>
            <a:r>
              <a:rPr lang="en-GB" altLang="hu-HU" sz="2800"/>
              <a:t>1/3]</a:t>
            </a:r>
            <a:endParaRPr lang="hu-HU" altLang="hu-HU" sz="2800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227763" y="2603500"/>
            <a:ext cx="152400" cy="152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724525" y="2746375"/>
            <a:ext cx="431800" cy="2889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227763" y="2840038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hu-HU" sz="2800"/>
              <a:t>[</a:t>
            </a:r>
            <a:r>
              <a:rPr lang="hu-HU" altLang="hu-HU" sz="2800" i="1"/>
              <a:t>x</a:t>
            </a:r>
            <a:r>
              <a:rPr lang="en-GB" altLang="hu-HU" sz="2800" i="1"/>
              <a:t>,y,</a:t>
            </a:r>
            <a:r>
              <a:rPr lang="en-GB" altLang="hu-HU" sz="2800"/>
              <a:t>0] </a:t>
            </a:r>
            <a:endParaRPr lang="en-US" altLang="hu-HU" sz="2800"/>
          </a:p>
        </p:txBody>
      </p:sp>
      <p:sp>
        <p:nvSpPr>
          <p:cNvPr id="20" name="Szövegdoboz 18"/>
          <p:cNvSpPr txBox="1">
            <a:spLocks noChangeArrowheads="1"/>
          </p:cNvSpPr>
          <p:nvPr/>
        </p:nvSpPr>
        <p:spPr bwMode="auto">
          <a:xfrm>
            <a:off x="1042988" y="6203950"/>
            <a:ext cx="6704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/>
              <a:t>Euklideszi sík</a:t>
            </a:r>
            <a:r>
              <a:rPr lang="en-US" altLang="hu-HU" sz="2800"/>
              <a:t>+ ide</a:t>
            </a:r>
            <a:r>
              <a:rPr lang="hu-HU" altLang="hu-HU" sz="2800"/>
              <a:t>ális pontok</a:t>
            </a:r>
            <a:r>
              <a:rPr lang="en-US" altLang="hu-HU" sz="2800"/>
              <a:t> = </a:t>
            </a:r>
            <a:r>
              <a:rPr lang="hu-HU" altLang="hu-HU" sz="2800"/>
              <a:t>projektív sík</a:t>
            </a:r>
          </a:p>
        </p:txBody>
      </p:sp>
      <p:sp>
        <p:nvSpPr>
          <p:cNvPr id="21" name="Szövegdoboz 19"/>
          <p:cNvSpPr txBox="1">
            <a:spLocks noChangeArrowheads="1"/>
          </p:cNvSpPr>
          <p:nvPr/>
        </p:nvSpPr>
        <p:spPr bwMode="auto">
          <a:xfrm>
            <a:off x="6588125" y="2387600"/>
            <a:ext cx="162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/>
              <a:t>Ideális pont</a:t>
            </a:r>
          </a:p>
        </p:txBody>
      </p:sp>
    </p:spTree>
    <p:extLst>
      <p:ext uri="{BB962C8B-B14F-4D97-AF65-F5344CB8AC3E}">
        <p14:creationId xmlns:p14="http://schemas.microsoft.com/office/powerpoint/2010/main" val="34614836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Homogén koordináták (3D)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828800" y="3429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219200" y="44196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068638" y="44323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219200" y="274320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143000" y="4495800"/>
            <a:ext cx="320675" cy="381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916238" y="4508500"/>
            <a:ext cx="457200" cy="762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990600" y="2819400"/>
            <a:ext cx="646113" cy="8382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19400" y="39624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i="1"/>
              <a:t>Y</a:t>
            </a:r>
            <a:r>
              <a:rPr lang="hu-HU" altLang="hu-HU" i="1" baseline="-25000"/>
              <a:t>h</a:t>
            </a:r>
            <a:endParaRPr lang="hu-HU" altLang="hu-HU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55650" y="22050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i="1"/>
              <a:t>Z</a:t>
            </a:r>
            <a:r>
              <a:rPr lang="hu-HU" altLang="hu-HU" i="1" baseline="-25000"/>
              <a:t>h</a:t>
            </a:r>
            <a:endParaRPr lang="hu-HU" altLang="hu-HU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66800" y="3886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i="1"/>
              <a:t>w</a:t>
            </a:r>
            <a:endParaRPr lang="hu-HU" altLang="hu-HU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73500" y="2205038"/>
            <a:ext cx="46037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/>
              <a:t>Teljes súly:  </a:t>
            </a:r>
            <a:r>
              <a:rPr lang="hu-HU" altLang="hu-HU" sz="3200" i="1" dirty="0"/>
              <a:t>h</a:t>
            </a:r>
            <a:r>
              <a:rPr lang="hu-HU" altLang="hu-HU" sz="3200" dirty="0"/>
              <a:t> = </a:t>
            </a:r>
            <a:r>
              <a:rPr lang="hu-HU" altLang="hu-HU" sz="3200" i="1" dirty="0" err="1"/>
              <a:t>X</a:t>
            </a:r>
            <a:r>
              <a:rPr lang="hu-HU" altLang="hu-HU" sz="3200" i="1" baseline="-25000" dirty="0" err="1"/>
              <a:t>h</a:t>
            </a:r>
            <a:r>
              <a:rPr lang="hu-HU" altLang="hu-HU" sz="3200" i="1" dirty="0"/>
              <a:t>+</a:t>
            </a:r>
            <a:r>
              <a:rPr lang="hu-HU" altLang="hu-HU" sz="3200" i="1" dirty="0" err="1"/>
              <a:t>Y</a:t>
            </a:r>
            <a:r>
              <a:rPr lang="hu-HU" altLang="hu-HU" sz="3200" i="1" baseline="-25000" dirty="0" err="1"/>
              <a:t>h</a:t>
            </a:r>
            <a:r>
              <a:rPr lang="hu-HU" altLang="hu-HU" sz="3200" i="1" dirty="0"/>
              <a:t>+Z</a:t>
            </a:r>
            <a:r>
              <a:rPr lang="hu-HU" altLang="hu-HU" sz="3200" i="1" baseline="-25000" dirty="0"/>
              <a:t>h</a:t>
            </a:r>
            <a:r>
              <a:rPr lang="hu-HU" altLang="hu-HU" sz="3200" i="1" dirty="0"/>
              <a:t>+w</a:t>
            </a:r>
          </a:p>
          <a:p>
            <a:endParaRPr lang="hu-HU" altLang="hu-HU" sz="3200" i="1" dirty="0"/>
          </a:p>
          <a:p>
            <a:r>
              <a:rPr lang="hu-HU" altLang="hu-HU" dirty="0"/>
              <a:t>Súlypont</a:t>
            </a:r>
            <a:r>
              <a:rPr lang="en-US" altLang="hu-HU" dirty="0"/>
              <a:t>:</a:t>
            </a:r>
            <a:endParaRPr lang="hu-HU" altLang="hu-HU" dirty="0"/>
          </a:p>
          <a:p>
            <a:endParaRPr lang="hu-HU" altLang="hu-HU" dirty="0"/>
          </a:p>
          <a:p>
            <a:r>
              <a:rPr lang="en-US" altLang="hu-HU" sz="3600" dirty="0"/>
              <a:t>[</a:t>
            </a:r>
            <a:r>
              <a:rPr lang="hu-HU" altLang="hu-HU" sz="3600" i="1" dirty="0" err="1"/>
              <a:t>X</a:t>
            </a:r>
            <a:r>
              <a:rPr lang="hu-HU" altLang="hu-HU" sz="3600" i="1" baseline="-25000" dirty="0" err="1"/>
              <a:t>h</a:t>
            </a:r>
            <a:r>
              <a:rPr lang="hu-HU" altLang="hu-HU" sz="3600" i="1" baseline="-25000" dirty="0"/>
              <a:t> </a:t>
            </a:r>
            <a:r>
              <a:rPr lang="hu-HU" altLang="hu-HU" sz="3600" i="1" dirty="0"/>
              <a:t>,</a:t>
            </a:r>
            <a:r>
              <a:rPr lang="hu-HU" altLang="hu-HU" sz="3600" i="1" dirty="0" err="1"/>
              <a:t>Y</a:t>
            </a:r>
            <a:r>
              <a:rPr lang="hu-HU" altLang="hu-HU" sz="3600" i="1" baseline="-25000" dirty="0" err="1"/>
              <a:t>h</a:t>
            </a:r>
            <a:r>
              <a:rPr lang="hu-HU" altLang="hu-HU" sz="3600" i="1" baseline="-25000" dirty="0"/>
              <a:t> </a:t>
            </a:r>
            <a:r>
              <a:rPr lang="hu-HU" altLang="hu-HU" sz="3600" i="1" dirty="0"/>
              <a:t>,Z</a:t>
            </a:r>
            <a:r>
              <a:rPr lang="hu-HU" altLang="hu-HU" sz="3600" i="1" baseline="-25000" dirty="0"/>
              <a:t>h</a:t>
            </a:r>
            <a:r>
              <a:rPr lang="hu-HU" altLang="hu-HU" sz="3600" i="1" dirty="0"/>
              <a:t>,h</a:t>
            </a:r>
            <a:r>
              <a:rPr lang="en-US" altLang="hu-HU" sz="3600" dirty="0"/>
              <a:t>]</a:t>
            </a:r>
            <a:endParaRPr lang="hu-HU" altLang="hu-HU" sz="3600" dirty="0"/>
          </a:p>
          <a:p>
            <a:endParaRPr lang="hu-HU" altLang="hu-HU" i="1" dirty="0"/>
          </a:p>
          <a:p>
            <a:endParaRPr lang="hu-HU" altLang="hu-HU" dirty="0"/>
          </a:p>
          <a:p>
            <a:r>
              <a:rPr lang="hu-HU" altLang="hu-HU" dirty="0"/>
              <a:t>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708400" y="3860800"/>
            <a:ext cx="2914650" cy="935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2133600" y="3429000"/>
            <a:ext cx="164623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476250" y="5440363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323850" y="5516563"/>
            <a:ext cx="457200" cy="762000"/>
          </a:xfrm>
          <a:custGeom>
            <a:avLst/>
            <a:gdLst>
              <a:gd name="T0" fmla="*/ 2147483647 w 407"/>
              <a:gd name="T1" fmla="*/ 0 h 528"/>
              <a:gd name="T2" fmla="*/ 2147483647 w 407"/>
              <a:gd name="T3" fmla="*/ 2147483647 h 528"/>
              <a:gd name="T4" fmla="*/ 2147483647 w 407"/>
              <a:gd name="T5" fmla="*/ 2147483647 h 528"/>
              <a:gd name="T6" fmla="*/ 2147483647 w 407"/>
              <a:gd name="T7" fmla="*/ 2147483647 h 528"/>
              <a:gd name="T8" fmla="*/ 2147483647 w 407"/>
              <a:gd name="T9" fmla="*/ 2147483647 h 528"/>
              <a:gd name="T10" fmla="*/ 2147483647 w 407"/>
              <a:gd name="T11" fmla="*/ 2147483647 h 528"/>
              <a:gd name="T12" fmla="*/ 2147483647 w 407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7"/>
              <a:gd name="T22" fmla="*/ 0 h 528"/>
              <a:gd name="T23" fmla="*/ 407 w 407"/>
              <a:gd name="T24" fmla="*/ 528 h 5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7" h="528">
                <a:moveTo>
                  <a:pt x="205" y="0"/>
                </a:moveTo>
                <a:cubicBezTo>
                  <a:pt x="176" y="2"/>
                  <a:pt x="159" y="150"/>
                  <a:pt x="127" y="206"/>
                </a:cubicBezTo>
                <a:cubicBezTo>
                  <a:pt x="95" y="262"/>
                  <a:pt x="0" y="282"/>
                  <a:pt x="13" y="336"/>
                </a:cubicBezTo>
                <a:cubicBezTo>
                  <a:pt x="26" y="390"/>
                  <a:pt x="141" y="528"/>
                  <a:pt x="205" y="528"/>
                </a:cubicBezTo>
                <a:cubicBezTo>
                  <a:pt x="269" y="528"/>
                  <a:pt x="387" y="389"/>
                  <a:pt x="397" y="336"/>
                </a:cubicBezTo>
                <a:cubicBezTo>
                  <a:pt x="407" y="283"/>
                  <a:pt x="296" y="267"/>
                  <a:pt x="264" y="211"/>
                </a:cubicBezTo>
                <a:cubicBezTo>
                  <a:pt x="232" y="155"/>
                  <a:pt x="217" y="44"/>
                  <a:pt x="205" y="0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47650" y="4906963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i="1"/>
              <a:t>X</a:t>
            </a:r>
            <a:r>
              <a:rPr lang="hu-HU" altLang="hu-HU" i="1" baseline="-25000"/>
              <a:t>h</a:t>
            </a:r>
            <a:endParaRPr lang="hu-HU" altLang="hu-H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1331913" y="1700213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331913" y="4508500"/>
            <a:ext cx="2303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250825" y="4508500"/>
            <a:ext cx="1081088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" name="Téglalap 22"/>
          <p:cNvSpPr>
            <a:spLocks noChangeArrowheads="1"/>
          </p:cNvSpPr>
          <p:nvPr/>
        </p:nvSpPr>
        <p:spPr bwMode="auto">
          <a:xfrm>
            <a:off x="6732588" y="3716338"/>
            <a:ext cx="2160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/>
              <a:t>Nem lehet mind egyszerre zérus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632200" y="5716588"/>
            <a:ext cx="7969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3200" i="1"/>
              <a:t>x</a:t>
            </a:r>
            <a:r>
              <a:rPr lang="hu-HU" altLang="hu-HU" sz="3200"/>
              <a:t> = 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4333875" y="5468938"/>
            <a:ext cx="565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3200" i="1"/>
              <a:t>X</a:t>
            </a:r>
            <a:r>
              <a:rPr lang="hu-HU" altLang="hu-HU" sz="3200" i="1" baseline="-25000"/>
              <a:t>h</a:t>
            </a:r>
          </a:p>
          <a:p>
            <a:pPr algn="ctr"/>
            <a:r>
              <a:rPr lang="hu-HU" altLang="hu-HU" sz="3200" i="1"/>
              <a:t>h</a:t>
            </a:r>
            <a:endParaRPr lang="hu-HU" altLang="hu-HU" sz="3200" i="1" baseline="-25000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4333875" y="6002338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6197600" y="5468938"/>
            <a:ext cx="542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3200" i="1"/>
              <a:t>Y</a:t>
            </a:r>
            <a:r>
              <a:rPr lang="hu-HU" altLang="hu-HU" sz="3200" i="1" baseline="-25000"/>
              <a:t>h</a:t>
            </a:r>
          </a:p>
          <a:p>
            <a:pPr algn="ctr"/>
            <a:r>
              <a:rPr lang="hu-HU" altLang="hu-HU" sz="3200" i="1"/>
              <a:t>h</a:t>
            </a:r>
            <a:endParaRPr lang="hu-HU" altLang="hu-HU" sz="3200" i="1" baseline="-25000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6186488" y="6002338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5435600" y="5697538"/>
            <a:ext cx="69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3200" i="1"/>
              <a:t>y</a:t>
            </a:r>
            <a:r>
              <a:rPr lang="hu-HU" altLang="hu-HU" sz="3200"/>
              <a:t> =</a:t>
            </a: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419475" y="5516563"/>
            <a:ext cx="5219700" cy="104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923213" y="5445125"/>
            <a:ext cx="549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hu-HU" sz="3200" i="1"/>
              <a:t>Z</a:t>
            </a:r>
            <a:r>
              <a:rPr lang="hu-HU" altLang="hu-HU" sz="3200" i="1" baseline="-25000"/>
              <a:t>h</a:t>
            </a:r>
          </a:p>
          <a:p>
            <a:pPr algn="ctr"/>
            <a:r>
              <a:rPr lang="hu-HU" altLang="hu-HU" sz="3200" i="1"/>
              <a:t>h</a:t>
            </a:r>
            <a:endParaRPr lang="hu-HU" altLang="hu-HU" sz="3200" i="1" baseline="-2500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915275" y="59785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164388" y="5673725"/>
            <a:ext cx="67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i="1"/>
              <a:t>z</a:t>
            </a:r>
            <a:r>
              <a:rPr lang="hu-HU" altLang="hu-HU" sz="3200"/>
              <a:t> =</a:t>
            </a:r>
          </a:p>
        </p:txBody>
      </p:sp>
      <p:sp>
        <p:nvSpPr>
          <p:cNvPr id="34" name="Téglalap 33"/>
          <p:cNvSpPr>
            <a:spLocks noChangeArrowheads="1"/>
          </p:cNvSpPr>
          <p:nvPr/>
        </p:nvSpPr>
        <p:spPr bwMode="auto">
          <a:xfrm>
            <a:off x="4906963" y="5099924"/>
            <a:ext cx="259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smtClean="0"/>
              <a:t>Homogén osztás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8299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jó?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2D-ben 3x3-as, 3D-ben 4x4-es mátrixszal leírható az </a:t>
            </a:r>
            <a:r>
              <a:rPr lang="hu-HU" b="1" dirty="0" smtClean="0"/>
              <a:t>eltolás</a:t>
            </a:r>
            <a:r>
              <a:rPr lang="hu-HU" dirty="0" smtClean="0"/>
              <a:t> is és a </a:t>
            </a:r>
            <a:r>
              <a:rPr lang="hu-HU" b="1" dirty="0" smtClean="0"/>
              <a:t>középpontos vetítés</a:t>
            </a:r>
            <a:endParaRPr lang="hu-HU" dirty="0"/>
          </a:p>
          <a:p>
            <a:r>
              <a:rPr lang="hu-HU" dirty="0" smtClean="0"/>
              <a:t>Eltolás+forgatás mátrixokkal: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64325" y="3197225"/>
            <a:ext cx="1905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i="1"/>
              <a:t>u</a:t>
            </a:r>
            <a:r>
              <a:rPr lang="en-US" altLang="hu-HU" sz="3200" baseline="-25000"/>
              <a:t>x     </a:t>
            </a:r>
            <a:r>
              <a:rPr lang="en-US" altLang="hu-HU" sz="3200" i="1"/>
              <a:t>u</a:t>
            </a:r>
            <a:r>
              <a:rPr lang="en-US" altLang="hu-HU" sz="3200" baseline="-25000"/>
              <a:t>y   </a:t>
            </a:r>
            <a:r>
              <a:rPr lang="en-US" altLang="hu-HU" sz="3200" b="1"/>
              <a:t> </a:t>
            </a:r>
            <a:r>
              <a:rPr lang="en-US" altLang="hu-HU"/>
              <a:t>0</a:t>
            </a:r>
            <a:r>
              <a:rPr lang="en-US" altLang="hu-HU">
                <a:latin typeface="Symbol" panose="05050102010706020507" pitchFamily="18" charset="2"/>
              </a:rPr>
              <a:t> </a:t>
            </a:r>
            <a:endParaRPr lang="en-US" altLang="hu-HU" sz="1200"/>
          </a:p>
          <a:p>
            <a:r>
              <a:rPr lang="en-US" altLang="hu-HU" sz="3200" i="1"/>
              <a:t>v</a:t>
            </a:r>
            <a:r>
              <a:rPr lang="en-US" altLang="hu-HU" sz="3200" baseline="-25000"/>
              <a:t>x      </a:t>
            </a:r>
            <a:r>
              <a:rPr lang="en-US" altLang="hu-HU" sz="3200" i="1"/>
              <a:t>v</a:t>
            </a:r>
            <a:r>
              <a:rPr lang="en-US" altLang="hu-HU" sz="3200" baseline="-25000"/>
              <a:t>y   </a:t>
            </a:r>
            <a:r>
              <a:rPr lang="en-US" altLang="hu-HU" sz="3200" b="1"/>
              <a:t> </a:t>
            </a:r>
            <a:r>
              <a:rPr lang="en-US" altLang="hu-HU"/>
              <a:t>0</a:t>
            </a:r>
          </a:p>
          <a:p>
            <a:r>
              <a:rPr lang="en-US" altLang="hu-HU" sz="3200" i="1"/>
              <a:t>o</a:t>
            </a:r>
            <a:r>
              <a:rPr lang="en-US" altLang="hu-HU" sz="3200" baseline="-25000"/>
              <a:t>x     </a:t>
            </a:r>
            <a:r>
              <a:rPr lang="en-US" altLang="hu-HU" sz="3200" i="1"/>
              <a:t>o</a:t>
            </a:r>
            <a:r>
              <a:rPr lang="en-US" altLang="hu-HU" sz="3200" baseline="-25000"/>
              <a:t>y     </a:t>
            </a:r>
            <a:r>
              <a:rPr lang="en-US" altLang="hu-HU"/>
              <a:t>1</a:t>
            </a:r>
            <a:endParaRPr lang="hu-HU" altLang="hu-HU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6588125" y="3349625"/>
            <a:ext cx="76200" cy="13716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flipH="1">
            <a:off x="8416925" y="3349625"/>
            <a:ext cx="76200" cy="13716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664325" y="3349625"/>
            <a:ext cx="1371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664325" y="4340225"/>
            <a:ext cx="13716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767138" y="4246563"/>
            <a:ext cx="3168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dirty="0"/>
              <a:t>[</a:t>
            </a:r>
            <a:r>
              <a:rPr lang="hu-HU" altLang="hu-HU" sz="3200" i="1" dirty="0"/>
              <a:t>x</a:t>
            </a:r>
            <a:r>
              <a:rPr lang="en-US" altLang="hu-HU" sz="3200" i="1" dirty="0"/>
              <a:t>’,y’,</a:t>
            </a:r>
            <a:r>
              <a:rPr lang="en-US" altLang="hu-HU" sz="3200" dirty="0"/>
              <a:t>1]=[</a:t>
            </a:r>
            <a:r>
              <a:rPr lang="hu-HU" altLang="hu-HU" sz="3200" i="1" dirty="0"/>
              <a:t>x,y</a:t>
            </a:r>
            <a:r>
              <a:rPr lang="en-US" altLang="hu-HU" sz="3200" dirty="0"/>
              <a:t>,1]</a:t>
            </a:r>
            <a:r>
              <a:rPr lang="en-US" altLang="hu-HU" dirty="0">
                <a:sym typeface="Symbol" panose="05050102010706020507" pitchFamily="18" charset="2"/>
              </a:rPr>
              <a:t></a:t>
            </a: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 flipV="1">
            <a:off x="3851275" y="5076825"/>
            <a:ext cx="48514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5213350" y="5172075"/>
            <a:ext cx="346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/>
              <a:t>[0, 0, 1]    [</a:t>
            </a:r>
            <a:r>
              <a:rPr lang="en-US" altLang="hu-HU" i="1"/>
              <a:t>o</a:t>
            </a:r>
            <a:r>
              <a:rPr lang="en-US" altLang="hu-HU" baseline="-25000"/>
              <a:t>x         </a:t>
            </a:r>
            <a:r>
              <a:rPr lang="en-US" altLang="hu-HU" i="1"/>
              <a:t>o</a:t>
            </a:r>
            <a:r>
              <a:rPr lang="en-US" altLang="hu-HU" baseline="-25000"/>
              <a:t>y</a:t>
            </a:r>
            <a:r>
              <a:rPr lang="en-US" altLang="hu-HU"/>
              <a:t>       1 ] </a:t>
            </a:r>
            <a:endParaRPr lang="hu-HU" altLang="hu-HU"/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5230813" y="5776913"/>
            <a:ext cx="347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/>
              <a:t>[1, 0, 1]    [</a:t>
            </a:r>
            <a:r>
              <a:rPr lang="en-US" altLang="hu-HU" i="1"/>
              <a:t>o</a:t>
            </a:r>
            <a:r>
              <a:rPr lang="en-US" altLang="hu-HU" baseline="-25000"/>
              <a:t>x</a:t>
            </a:r>
            <a:r>
              <a:rPr lang="en-US" altLang="hu-HU"/>
              <a:t>+</a:t>
            </a:r>
            <a:r>
              <a:rPr lang="en-US" altLang="hu-HU" i="1"/>
              <a:t>u</a:t>
            </a:r>
            <a:r>
              <a:rPr lang="en-US" altLang="hu-HU" baseline="-25000"/>
              <a:t>x  </a:t>
            </a:r>
            <a:r>
              <a:rPr lang="en-US" altLang="hu-HU" i="1"/>
              <a:t>o</a:t>
            </a:r>
            <a:r>
              <a:rPr lang="en-US" altLang="hu-HU" baseline="-25000"/>
              <a:t>y</a:t>
            </a:r>
            <a:r>
              <a:rPr lang="en-US" altLang="hu-HU"/>
              <a:t>+</a:t>
            </a:r>
            <a:r>
              <a:rPr lang="en-US" altLang="hu-HU" i="1"/>
              <a:t>u</a:t>
            </a:r>
            <a:r>
              <a:rPr lang="en-US" altLang="hu-HU" baseline="-25000"/>
              <a:t>y </a:t>
            </a:r>
            <a:r>
              <a:rPr lang="en-US" altLang="hu-HU"/>
              <a:t>1 ] </a:t>
            </a:r>
            <a:endParaRPr lang="hu-HU" altLang="hu-HU"/>
          </a:p>
        </p:txBody>
      </p:sp>
      <p:sp>
        <p:nvSpPr>
          <p:cNvPr id="13" name="Rectangle 43"/>
          <p:cNvSpPr>
            <a:spLocks noChangeArrowheads="1"/>
          </p:cNvSpPr>
          <p:nvPr/>
        </p:nvSpPr>
        <p:spPr bwMode="auto">
          <a:xfrm>
            <a:off x="5224463" y="6381750"/>
            <a:ext cx="348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/>
              <a:t>[0, 1, 1]    [</a:t>
            </a:r>
            <a:r>
              <a:rPr lang="en-US" altLang="hu-HU" i="1"/>
              <a:t>o</a:t>
            </a:r>
            <a:r>
              <a:rPr lang="en-US" altLang="hu-HU" baseline="-25000"/>
              <a:t>x</a:t>
            </a:r>
            <a:r>
              <a:rPr lang="en-US" altLang="hu-HU"/>
              <a:t>+</a:t>
            </a:r>
            <a:r>
              <a:rPr lang="en-US" altLang="hu-HU" i="1"/>
              <a:t>v</a:t>
            </a:r>
            <a:r>
              <a:rPr lang="en-US" altLang="hu-HU" baseline="-25000"/>
              <a:t>x  </a:t>
            </a:r>
            <a:r>
              <a:rPr lang="en-US" altLang="hu-HU" i="1"/>
              <a:t>o</a:t>
            </a:r>
            <a:r>
              <a:rPr lang="en-US" altLang="hu-HU" baseline="-25000"/>
              <a:t>y</a:t>
            </a:r>
            <a:r>
              <a:rPr lang="en-US" altLang="hu-HU"/>
              <a:t>+</a:t>
            </a:r>
            <a:r>
              <a:rPr lang="en-US" altLang="hu-HU" i="1"/>
              <a:t>v</a:t>
            </a:r>
            <a:r>
              <a:rPr lang="en-US" altLang="hu-HU" baseline="-25000"/>
              <a:t>y  </a:t>
            </a:r>
            <a:r>
              <a:rPr lang="en-US" altLang="hu-HU"/>
              <a:t>1 ] </a:t>
            </a:r>
            <a:endParaRPr lang="hu-HU" altLang="hu-HU"/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 rot="19126453">
            <a:off x="1860550" y="3962400"/>
            <a:ext cx="846138" cy="887413"/>
          </a:xfrm>
          <a:prstGeom prst="flowChartMagneticTape">
            <a:avLst/>
          </a:prstGeom>
          <a:solidFill>
            <a:srgbClr val="A09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219075" y="4624388"/>
            <a:ext cx="1295400" cy="1582737"/>
          </a:xfrm>
          <a:prstGeom prst="flowChartMagneticTape">
            <a:avLst/>
          </a:prstGeom>
          <a:solidFill>
            <a:srgbClr val="A09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8313" y="6334125"/>
            <a:ext cx="3252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2800" dirty="0"/>
              <a:t>(</a:t>
            </a:r>
            <a:r>
              <a:rPr lang="en-US" altLang="hu-HU" sz="2800" i="1" dirty="0"/>
              <a:t>x’, y’</a:t>
            </a:r>
            <a:r>
              <a:rPr lang="en-US" altLang="hu-HU" sz="2800" dirty="0"/>
              <a:t>) = </a:t>
            </a:r>
            <a:r>
              <a:rPr lang="en-US" altLang="hu-HU" sz="2800" b="1" i="1" dirty="0"/>
              <a:t>o</a:t>
            </a:r>
            <a:r>
              <a:rPr lang="en-US" altLang="hu-HU" sz="2800" dirty="0"/>
              <a:t> + </a:t>
            </a:r>
            <a:r>
              <a:rPr lang="hu-HU" altLang="hu-HU" sz="2800" i="1" dirty="0">
                <a:solidFill>
                  <a:srgbClr val="FFFFFF"/>
                </a:solidFill>
              </a:rPr>
              <a:t>x</a:t>
            </a:r>
            <a:r>
              <a:rPr lang="en-US" altLang="hu-HU" sz="2800" b="1" i="1" dirty="0"/>
              <a:t>u</a:t>
            </a:r>
            <a:r>
              <a:rPr lang="en-US" altLang="hu-HU" sz="2800" dirty="0"/>
              <a:t> + </a:t>
            </a:r>
            <a:r>
              <a:rPr lang="hu-HU" altLang="hu-HU" sz="2800" i="1" dirty="0">
                <a:solidFill>
                  <a:srgbClr val="FFFFFF"/>
                </a:solidFill>
              </a:rPr>
              <a:t>y</a:t>
            </a:r>
            <a:r>
              <a:rPr lang="en-US" altLang="hu-HU" sz="2800" b="1" i="1" dirty="0"/>
              <a:t>v</a:t>
            </a:r>
            <a:r>
              <a:rPr lang="en-US" altLang="hu-HU" sz="2800" dirty="0"/>
              <a:t> </a:t>
            </a:r>
            <a:endParaRPr lang="hu-HU" altLang="hu-HU" sz="2800" dirty="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650875" y="3151188"/>
            <a:ext cx="0" cy="273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68313" y="5686425"/>
            <a:ext cx="31670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41350" y="5699125"/>
            <a:ext cx="1395413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652463" y="4279900"/>
            <a:ext cx="1587" cy="14160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000250" y="5602288"/>
            <a:ext cx="144463" cy="1603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581025" y="4149725"/>
            <a:ext cx="144463" cy="1603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rot="19354248" flipV="1">
            <a:off x="2165350" y="4183063"/>
            <a:ext cx="9509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rot="19354248" flipH="1" flipV="1">
            <a:off x="1936750" y="3825875"/>
            <a:ext cx="114300" cy="7508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19354248">
            <a:off x="2217738" y="4414838"/>
            <a:ext cx="98425" cy="904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 rot="19354248">
            <a:off x="3005138" y="3848100"/>
            <a:ext cx="98425" cy="88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 rot="19354248">
            <a:off x="1647825" y="3871913"/>
            <a:ext cx="98425" cy="904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2806700" y="39751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b="1" i="1"/>
              <a:t>u</a:t>
            </a:r>
            <a:endParaRPr lang="hu-HU" altLang="hu-HU" b="1" i="1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1541463" y="3925888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b="1" i="1"/>
              <a:t>v</a:t>
            </a:r>
            <a:endParaRPr lang="hu-HU" altLang="hu-HU" b="1" i="1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 flipV="1">
            <a:off x="641350" y="4530725"/>
            <a:ext cx="1574800" cy="1127125"/>
          </a:xfrm>
          <a:prstGeom prst="line">
            <a:avLst/>
          </a:prstGeom>
          <a:noFill/>
          <a:ln w="38100">
            <a:solidFill>
              <a:srgbClr val="34042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1633538" y="47926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b="1" i="1"/>
              <a:t>o</a:t>
            </a:r>
            <a:endParaRPr lang="hu-HU" altLang="hu-HU" b="1" i="1"/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582613" y="5607050"/>
            <a:ext cx="144462" cy="1603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908050" y="4746625"/>
            <a:ext cx="144463" cy="160338"/>
          </a:xfrm>
          <a:prstGeom prst="ellipse">
            <a:avLst/>
          </a:prstGeom>
          <a:solidFill>
            <a:srgbClr val="ED13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682625" y="4102100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2800">
                <a:latin typeface="Symbol" panose="05050102010706020507" pitchFamily="18" charset="2"/>
              </a:rPr>
              <a:t>(</a:t>
            </a:r>
            <a:r>
              <a:rPr lang="hu-HU" altLang="hu-HU" sz="2800" i="1"/>
              <a:t>x,y</a:t>
            </a:r>
            <a:r>
              <a:rPr lang="en-US" altLang="hu-HU" sz="2800"/>
              <a:t>)</a:t>
            </a:r>
            <a:endParaRPr lang="hu-HU" altLang="hu-HU" sz="2800"/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2165350" y="4030663"/>
            <a:ext cx="144463" cy="160337"/>
          </a:xfrm>
          <a:prstGeom prst="ellipse">
            <a:avLst/>
          </a:prstGeom>
          <a:solidFill>
            <a:srgbClr val="ED13B4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1870075" y="3460750"/>
            <a:ext cx="942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/>
              <a:t>(</a:t>
            </a:r>
            <a:r>
              <a:rPr lang="hu-HU" altLang="hu-HU" i="1"/>
              <a:t>x</a:t>
            </a:r>
            <a:r>
              <a:rPr lang="en-US" altLang="hu-HU" i="1"/>
              <a:t>’,y’</a:t>
            </a:r>
            <a:r>
              <a:rPr lang="en-US" altLang="hu-HU"/>
              <a:t>)</a:t>
            </a: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526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Affin</a:t>
            </a:r>
            <a:r>
              <a:rPr lang="hu-HU" dirty="0" smtClean="0"/>
              <a:t> </a:t>
            </a:r>
            <a:r>
              <a:rPr lang="hu-HU" dirty="0" err="1" smtClean="0"/>
              <a:t>transzofmációk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homogén koordinátákban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2079625"/>
            <a:ext cx="7886700" cy="4351338"/>
          </a:xfrm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D </a:t>
            </a:r>
            <a:r>
              <a:rPr lang="hu-HU" dirty="0" err="1" smtClean="0"/>
              <a:t>affin</a:t>
            </a:r>
            <a:r>
              <a:rPr lang="hu-HU" dirty="0" smtClean="0"/>
              <a:t>: 3x3-as mátrix, az utolsó sora (0,</a:t>
            </a:r>
            <a:r>
              <a:rPr lang="hu-HU" dirty="0" err="1" smtClean="0"/>
              <a:t>0</a:t>
            </a:r>
            <a:r>
              <a:rPr lang="hu-HU" dirty="0" smtClean="0"/>
              <a:t>,1)</a:t>
            </a:r>
          </a:p>
          <a:p>
            <a:r>
              <a:rPr lang="hu-HU" dirty="0" smtClean="0"/>
              <a:t>3D </a:t>
            </a:r>
            <a:r>
              <a:rPr lang="hu-HU" dirty="0" err="1"/>
              <a:t>affin</a:t>
            </a:r>
            <a:r>
              <a:rPr lang="hu-HU" dirty="0"/>
              <a:t>: </a:t>
            </a:r>
            <a:r>
              <a:rPr lang="hu-HU" dirty="0" smtClean="0"/>
              <a:t>4x4-as </a:t>
            </a:r>
            <a:r>
              <a:rPr lang="hu-HU" dirty="0"/>
              <a:t>mátrix, az utolsó sora (</a:t>
            </a:r>
            <a:r>
              <a:rPr lang="hu-HU" dirty="0" smtClean="0"/>
              <a:t>0,</a:t>
            </a:r>
            <a:r>
              <a:rPr lang="hu-HU" dirty="0" err="1" smtClean="0"/>
              <a:t>0</a:t>
            </a:r>
            <a:r>
              <a:rPr lang="hu-HU" dirty="0" smtClean="0"/>
              <a:t>,</a:t>
            </a:r>
            <a:r>
              <a:rPr lang="hu-HU" dirty="0" err="1" smtClean="0"/>
              <a:t>0</a:t>
            </a:r>
            <a:r>
              <a:rPr lang="hu-HU" dirty="0" smtClean="0"/>
              <a:t>,1)</a:t>
            </a:r>
            <a:endParaRPr lang="hu-HU" dirty="0"/>
          </a:p>
          <a:p>
            <a:endParaRPr lang="hu-H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62325" y="3705225"/>
            <a:ext cx="1905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i="1" dirty="0" err="1"/>
              <a:t>u</a:t>
            </a:r>
            <a:r>
              <a:rPr lang="en-US" altLang="hu-HU" sz="3200" baseline="-25000" dirty="0" err="1"/>
              <a:t>x</a:t>
            </a:r>
            <a:r>
              <a:rPr lang="en-US" altLang="hu-HU" sz="3200" baseline="-25000" dirty="0"/>
              <a:t>     </a:t>
            </a:r>
            <a:r>
              <a:rPr lang="en-US" altLang="hu-HU" sz="3200" i="1" dirty="0" err="1"/>
              <a:t>u</a:t>
            </a:r>
            <a:r>
              <a:rPr lang="en-US" altLang="hu-HU" sz="3200" baseline="-25000" dirty="0" err="1"/>
              <a:t>y</a:t>
            </a:r>
            <a:r>
              <a:rPr lang="en-US" altLang="hu-HU" sz="3200" baseline="-25000" dirty="0"/>
              <a:t>   </a:t>
            </a:r>
            <a:r>
              <a:rPr lang="en-US" altLang="hu-HU" sz="3200" b="1" dirty="0"/>
              <a:t> </a:t>
            </a:r>
            <a:r>
              <a:rPr lang="en-US" altLang="hu-HU" dirty="0"/>
              <a:t>0</a:t>
            </a:r>
            <a:r>
              <a:rPr lang="en-US" altLang="hu-HU" dirty="0">
                <a:latin typeface="Symbol" panose="05050102010706020507" pitchFamily="18" charset="2"/>
              </a:rPr>
              <a:t> </a:t>
            </a:r>
            <a:endParaRPr lang="en-US" altLang="hu-HU" sz="1200" dirty="0"/>
          </a:p>
          <a:p>
            <a:r>
              <a:rPr lang="en-US" altLang="hu-HU" sz="3200" i="1" dirty="0" err="1"/>
              <a:t>v</a:t>
            </a:r>
            <a:r>
              <a:rPr lang="en-US" altLang="hu-HU" sz="3200" baseline="-25000" dirty="0" err="1"/>
              <a:t>x</a:t>
            </a:r>
            <a:r>
              <a:rPr lang="en-US" altLang="hu-HU" sz="3200" baseline="-25000" dirty="0"/>
              <a:t>      </a:t>
            </a:r>
            <a:r>
              <a:rPr lang="en-US" altLang="hu-HU" sz="3200" i="1" dirty="0" err="1"/>
              <a:t>v</a:t>
            </a:r>
            <a:r>
              <a:rPr lang="en-US" altLang="hu-HU" sz="3200" baseline="-25000" dirty="0" err="1"/>
              <a:t>y</a:t>
            </a:r>
            <a:r>
              <a:rPr lang="en-US" altLang="hu-HU" sz="3200" baseline="-25000" dirty="0"/>
              <a:t>   </a:t>
            </a:r>
            <a:r>
              <a:rPr lang="en-US" altLang="hu-HU" sz="3200" b="1" dirty="0"/>
              <a:t> </a:t>
            </a:r>
            <a:r>
              <a:rPr lang="en-US" altLang="hu-HU" dirty="0"/>
              <a:t>0</a:t>
            </a:r>
          </a:p>
          <a:p>
            <a:r>
              <a:rPr lang="en-US" altLang="hu-HU" sz="3200" i="1" dirty="0"/>
              <a:t>o</a:t>
            </a:r>
            <a:r>
              <a:rPr lang="en-US" altLang="hu-HU" sz="3200" baseline="-25000" dirty="0"/>
              <a:t>x     </a:t>
            </a:r>
            <a:r>
              <a:rPr lang="en-US" altLang="hu-HU" sz="3200" i="1" dirty="0"/>
              <a:t>o</a:t>
            </a:r>
            <a:r>
              <a:rPr lang="en-US" altLang="hu-HU" sz="3200" baseline="-25000" dirty="0"/>
              <a:t>y     </a:t>
            </a:r>
            <a:r>
              <a:rPr lang="en-US" altLang="hu-HU" dirty="0"/>
              <a:t>1</a:t>
            </a:r>
            <a:endParaRPr lang="hu-HU" altLang="hu-HU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3286125" y="3857625"/>
            <a:ext cx="76200" cy="13716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flipH="1">
            <a:off x="5114925" y="3857625"/>
            <a:ext cx="76200" cy="1371600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362325" y="3857625"/>
            <a:ext cx="13716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362325" y="4848225"/>
            <a:ext cx="13716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65138" y="4754563"/>
            <a:ext cx="3168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3200" dirty="0"/>
              <a:t>[</a:t>
            </a:r>
            <a:r>
              <a:rPr lang="hu-HU" altLang="hu-HU" sz="3200" i="1" dirty="0"/>
              <a:t>x</a:t>
            </a:r>
            <a:r>
              <a:rPr lang="en-US" altLang="hu-HU" sz="3200" i="1" dirty="0"/>
              <a:t>’,y’,</a:t>
            </a:r>
            <a:r>
              <a:rPr lang="en-US" altLang="hu-HU" sz="3200" dirty="0"/>
              <a:t>1]=[</a:t>
            </a:r>
            <a:r>
              <a:rPr lang="hu-HU" altLang="hu-HU" sz="3200" i="1" dirty="0"/>
              <a:t>x,y</a:t>
            </a:r>
            <a:r>
              <a:rPr lang="en-US" altLang="hu-HU" sz="3200" dirty="0"/>
              <a:t>,1]</a:t>
            </a:r>
            <a:r>
              <a:rPr lang="en-US" altLang="hu-HU" dirty="0">
                <a:sym typeface="Symbol" panose="05050102010706020507" pitchFamily="18" charset="2"/>
              </a:rPr>
              <a:t></a:t>
            </a:r>
          </a:p>
        </p:txBody>
      </p:sp>
      <p:sp>
        <p:nvSpPr>
          <p:cNvPr id="10" name="Ellipszis 9"/>
          <p:cNvSpPr/>
          <p:nvPr/>
        </p:nvSpPr>
        <p:spPr>
          <a:xfrm>
            <a:off x="4668982" y="3632200"/>
            <a:ext cx="445943" cy="189345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5208588" y="4351338"/>
            <a:ext cx="3433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err="1" smtClean="0">
                <a:solidFill>
                  <a:srgbClr val="FF0000"/>
                </a:solidFill>
              </a:rPr>
              <a:t>Affin</a:t>
            </a:r>
            <a:r>
              <a:rPr lang="hu-HU" altLang="hu-HU" dirty="0" smtClean="0">
                <a:solidFill>
                  <a:srgbClr val="FF0000"/>
                </a:solidFill>
              </a:rPr>
              <a:t> (párhuzamos tartó)</a:t>
            </a:r>
            <a:endParaRPr lang="hu-HU" altLang="hu-HU" dirty="0">
              <a:solidFill>
                <a:srgbClr val="FF0000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3297382" y="3759200"/>
            <a:ext cx="1371600" cy="1139825"/>
          </a:xfrm>
          <a:prstGeom prst="ellipse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70C0"/>
              </a:solidFill>
            </a:endParaRP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2470367" y="3339456"/>
            <a:ext cx="1400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smtClean="0">
                <a:solidFill>
                  <a:srgbClr val="0070C0"/>
                </a:solidFill>
              </a:rPr>
              <a:t>Forgatás</a:t>
            </a:r>
            <a:endParaRPr lang="hu-HU" altLang="hu-HU" dirty="0">
              <a:solidFill>
                <a:srgbClr val="0070C0"/>
              </a:solidFill>
            </a:endParaRPr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2869660" y="5525655"/>
            <a:ext cx="1400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smtClean="0">
                <a:solidFill>
                  <a:srgbClr val="00B050"/>
                </a:solidFill>
              </a:rPr>
              <a:t>Eltolás</a:t>
            </a:r>
            <a:endParaRPr lang="hu-HU" altLang="hu-HU" dirty="0">
              <a:solidFill>
                <a:srgbClr val="00B050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3273425" y="4743451"/>
            <a:ext cx="1371600" cy="650874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auto">
          <a:xfrm>
            <a:off x="167482" y="5687646"/>
            <a:ext cx="234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/>
              <a:t>az utolsó koordinátát nem bántja</a:t>
            </a:r>
            <a:endParaRPr lang="hu-HU" altLang="hu-HU" sz="1800" dirty="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1413164" y="5305423"/>
            <a:ext cx="157018" cy="3822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32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Skalár (</a:t>
            </a:r>
            <a:r>
              <a:rPr lang="hu-HU" dirty="0" err="1"/>
              <a:t>dot</a:t>
            </a:r>
            <a:r>
              <a:rPr lang="hu-HU" dirty="0"/>
              <a:t>, belső) szorzat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/>
              <a:t>Defi</a:t>
            </a:r>
            <a:r>
              <a:rPr lang="hu-HU" altLang="en-US" dirty="0" err="1"/>
              <a:t>níció</a:t>
            </a:r>
            <a:endParaRPr lang="en-US" altLang="en-US" dirty="0"/>
          </a:p>
          <a:p>
            <a:pPr lvl="1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v1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v2 = |</a:t>
            </a:r>
            <a:r>
              <a:rPr lang="en-US" altLang="en-US" b="1" dirty="0">
                <a:cs typeface="Times New Roman" panose="02020603050405020304" pitchFamily="18" charset="0"/>
              </a:rPr>
              <a:t>v1|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v2|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cos</a:t>
            </a:r>
          </a:p>
          <a:p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Jelentés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buNone/>
            </a:pPr>
            <a:r>
              <a:rPr lang="hu-HU" altLang="en-US" u="sng" dirty="0">
                <a:cs typeface="Times New Roman" panose="02020603050405020304" pitchFamily="18" charset="0"/>
                <a:sym typeface="Symbol" panose="05050102010706020507" pitchFamily="18" charset="2"/>
              </a:rPr>
              <a:t>Egyik vektor vetülete a másikra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másik hossza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hu-HU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Tulajdonságok: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buNone/>
            </a:pP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Nem asszociatív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!!!</a:t>
            </a:r>
            <a:endParaRPr lang="hu-HU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buNone/>
            </a:pP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dirty="0" err="1">
                <a:cs typeface="Times New Roman" panose="02020603050405020304" pitchFamily="18" charset="0"/>
                <a:sym typeface="Symbol" panose="05050102010706020507" pitchFamily="18" charset="2"/>
              </a:rPr>
              <a:t>ommutat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ív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v1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v2 = </a:t>
            </a:r>
            <a:r>
              <a:rPr lang="en-US" altLang="en-US" b="1" dirty="0">
                <a:cs typeface="Times New Roman" panose="02020603050405020304" pitchFamily="18" charset="0"/>
              </a:rPr>
              <a:t>v2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v1 </a:t>
            </a:r>
          </a:p>
          <a:p>
            <a:pPr lvl="1">
              <a:buNone/>
            </a:pPr>
            <a:endParaRPr lang="en-US" altLang="en-US" sz="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buNone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Dis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n-US" altLang="en-US" dirty="0" err="1">
                <a:cs typeface="Times New Roman" panose="02020603050405020304" pitchFamily="18" charset="0"/>
                <a:sym typeface="Symbol" panose="05050102010706020507" pitchFamily="18" charset="2"/>
              </a:rPr>
              <a:t>tribut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ív az összeadással</a:t>
            </a:r>
          </a:p>
          <a:p>
            <a:pPr lvl="1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   	v3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(v2+v1) = </a:t>
            </a:r>
            <a:r>
              <a:rPr lang="en-US" altLang="en-US" b="1" dirty="0">
                <a:cs typeface="Times New Roman" panose="02020603050405020304" pitchFamily="18" charset="0"/>
              </a:rPr>
              <a:t>v3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v2 + </a:t>
            </a:r>
            <a:r>
              <a:rPr lang="en-US" altLang="en-US" b="1" dirty="0">
                <a:cs typeface="Times New Roman" panose="02020603050405020304" pitchFamily="18" charset="0"/>
              </a:rPr>
              <a:t>v3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v1</a:t>
            </a:r>
          </a:p>
          <a:p>
            <a:pPr lvl="1">
              <a:buNone/>
            </a:pPr>
            <a:endParaRPr lang="en-US" altLang="en-US" sz="800" b="1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v</a:t>
            </a:r>
            <a:r>
              <a:rPr lang="en-US" altLang="en-US" dirty="0" err="1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b="1" dirty="0" err="1"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 = |</a:t>
            </a:r>
            <a:r>
              <a:rPr lang="en-US" altLang="en-US" b="1" dirty="0">
                <a:cs typeface="Times New Roman" panose="02020603050405020304" pitchFamily="18" charset="0"/>
              </a:rPr>
              <a:t>v|</a:t>
            </a:r>
            <a:r>
              <a:rPr lang="en-US" altLang="en-US" b="1" baseline="30000" dirty="0">
                <a:cs typeface="Times New Roman" panose="02020603050405020304" pitchFamily="18" charset="0"/>
              </a:rPr>
              <a:t>2</a:t>
            </a:r>
          </a:p>
          <a:p>
            <a:pPr lvl="1">
              <a:buNone/>
            </a:pPr>
            <a:endParaRPr lang="en-US" altLang="en-US" sz="800" b="1" baseline="30000" dirty="0"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hu-HU" altLang="en-US" b="1" dirty="0" smtClean="0">
                <a:cs typeface="Times New Roman" panose="02020603050405020304" pitchFamily="18" charset="0"/>
              </a:rPr>
              <a:t>Két vektor merőleges ha a skalárszorzatuk zérus</a:t>
            </a:r>
          </a:p>
          <a:p>
            <a:pPr lvl="1">
              <a:buNone/>
            </a:pPr>
            <a:endParaRPr lang="en-US" altLang="en-US" b="1" dirty="0" smtClean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518275" y="981075"/>
            <a:ext cx="933450" cy="1079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6516688" y="2060575"/>
            <a:ext cx="20161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804025" y="1557338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</a:t>
            </a:r>
            <a:endParaRPr lang="hu-HU" altLang="en-US">
              <a:sym typeface="Symbol" panose="05050102010706020507" pitchFamily="18" charset="2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7451725" y="981075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484123" y="1159099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dirty="0"/>
              <a:t>v1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8146981" y="1542347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 dirty="0">
                <a:sym typeface="Symbol" panose="05050102010706020507" pitchFamily="18" charset="2"/>
              </a:rPr>
              <a:t>v2</a:t>
            </a: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flipV="1">
            <a:off x="6516688" y="2276475"/>
            <a:ext cx="9350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445250" y="2276475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ym typeface="Symbol" panose="05050102010706020507" pitchFamily="18" charset="2"/>
              </a:rPr>
              <a:t>|</a:t>
            </a:r>
            <a:r>
              <a:rPr lang="hu-HU" altLang="en-US" b="1"/>
              <a:t>v1</a:t>
            </a:r>
            <a:r>
              <a:rPr lang="en-US" altLang="en-US" b="1"/>
              <a:t>|</a:t>
            </a:r>
            <a:r>
              <a:rPr lang="hu-HU" altLang="en-US">
                <a:sym typeface="Symbol" panose="05050102010706020507" pitchFamily="18" charset="2"/>
              </a:rPr>
              <a:t></a:t>
            </a:r>
            <a:r>
              <a:rPr lang="en-US" altLang="en-US">
                <a:sym typeface="Symbol" panose="05050102010706020507" pitchFamily="18" charset="2"/>
              </a:rPr>
              <a:t>cos</a:t>
            </a:r>
            <a:endParaRPr lang="hu-HU" altLang="en-US">
              <a:sym typeface="Symbol" panose="05050102010706020507" pitchFamily="18" charset="2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5942013" y="3789363"/>
            <a:ext cx="933450" cy="1079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V="1">
            <a:off x="5940425" y="4868863"/>
            <a:ext cx="20161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6227763" y="4365625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</a:t>
            </a:r>
            <a:endParaRPr lang="hu-HU" altLang="en-US">
              <a:sym typeface="Symbol" panose="05050102010706020507" pitchFamily="18" charset="2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6875463" y="3789363"/>
            <a:ext cx="0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5867400" y="37893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/>
              <a:t>v1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164388" y="31400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>
                <a:sym typeface="Symbol" panose="05050102010706020507" pitchFamily="18" charset="2"/>
              </a:rPr>
              <a:t>v2</a:t>
            </a:r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 flipV="1">
            <a:off x="5940425" y="5084763"/>
            <a:ext cx="935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868988" y="5084763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ym typeface="Symbol" panose="05050102010706020507" pitchFamily="18" charset="2"/>
              </a:rPr>
              <a:t>|</a:t>
            </a:r>
            <a:r>
              <a:rPr lang="hu-HU" altLang="en-US" b="1"/>
              <a:t>v1</a:t>
            </a:r>
            <a:r>
              <a:rPr lang="en-US" altLang="en-US" b="1"/>
              <a:t>|</a:t>
            </a:r>
            <a:r>
              <a:rPr lang="hu-HU" altLang="en-US">
                <a:sym typeface="Symbol" panose="05050102010706020507" pitchFamily="18" charset="2"/>
              </a:rPr>
              <a:t></a:t>
            </a:r>
            <a:r>
              <a:rPr lang="en-US" altLang="en-US">
                <a:sym typeface="Symbol" panose="05050102010706020507" pitchFamily="18" charset="2"/>
              </a:rPr>
              <a:t>cos</a:t>
            </a:r>
            <a:endParaRPr lang="hu-HU" altLang="en-US">
              <a:sym typeface="Symbol" panose="05050102010706020507" pitchFamily="18" charset="2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 flipV="1">
            <a:off x="6877050" y="3643313"/>
            <a:ext cx="863600" cy="144462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7740650" y="3643313"/>
            <a:ext cx="0" cy="1225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8027988" y="4724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>
                <a:sym typeface="Symbol" panose="05050102010706020507" pitchFamily="18" charset="2"/>
              </a:rPr>
              <a:t>v</a:t>
            </a:r>
            <a:r>
              <a:rPr lang="en-GB" altLang="en-US" b="1">
                <a:sym typeface="Symbol" panose="05050102010706020507" pitchFamily="18" charset="2"/>
              </a:rPr>
              <a:t>3</a:t>
            </a:r>
            <a:endParaRPr lang="hu-HU" altLang="en-US" b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42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Középpontos vetítés paraméterei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698625"/>
            <a:ext cx="7886700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Látógúla: a kamera nyílásszöge, a képarány és a közeli és távoli </a:t>
            </a:r>
            <a:r>
              <a:rPr lang="hu-HU" sz="2400" dirty="0" smtClean="0"/>
              <a:t>vágósík </a:t>
            </a:r>
            <a:r>
              <a:rPr lang="hu-HU" sz="2400" dirty="0" smtClean="0"/>
              <a:t>által meghatározott </a:t>
            </a:r>
            <a:r>
              <a:rPr lang="hu-HU" sz="2400" dirty="0" smtClean="0"/>
              <a:t>térrész</a:t>
            </a:r>
            <a:endParaRPr lang="hu-HU" sz="2400" dirty="0" smtClean="0"/>
          </a:p>
          <a:p>
            <a:r>
              <a:rPr lang="hu-HU" sz="2400" dirty="0" smtClean="0"/>
              <a:t>Ami ezen kívül van azt nem látjuk a kamerából</a:t>
            </a:r>
            <a:endParaRPr lang="hu-HU" sz="2400" dirty="0"/>
          </a:p>
        </p:txBody>
      </p:sp>
      <p:pic>
        <p:nvPicPr>
          <p:cNvPr id="46082" name="Picture 2" descr="http://techpubs.sgi.com/library/dynaweb_docs/0650/SGI_Developer/books/Perf_PG/sgi_html/figures/04.3.frust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57" y="2959893"/>
            <a:ext cx="51054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Középpontos vetítés paraméterei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81" y="1901202"/>
            <a:ext cx="5477164" cy="4410697"/>
          </a:xfrm>
          <a:prstGeom prst="rect">
            <a:avLst/>
          </a:prstGeom>
        </p:spPr>
      </p:pic>
      <p:sp>
        <p:nvSpPr>
          <p:cNvPr id="5" name="Line 18"/>
          <p:cNvSpPr>
            <a:spLocks noChangeShapeType="1"/>
          </p:cNvSpPr>
          <p:nvPr/>
        </p:nvSpPr>
        <p:spPr bwMode="auto">
          <a:xfrm flipV="1">
            <a:off x="849600" y="4322617"/>
            <a:ext cx="1494127" cy="35329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V="1">
            <a:off x="849599" y="3740727"/>
            <a:ext cx="1401765" cy="93518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206952" y="3500855"/>
            <a:ext cx="185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err="1" smtClean="0">
                <a:solidFill>
                  <a:srgbClr val="FF0000"/>
                </a:solidFill>
              </a:rPr>
              <a:t>FoV</a:t>
            </a:r>
            <a:r>
              <a:rPr lang="hu-HU" altLang="hu-HU" sz="1800" dirty="0" smtClean="0">
                <a:solidFill>
                  <a:srgbClr val="FF0000"/>
                </a:solidFill>
              </a:rPr>
              <a:t> (függőleges)</a:t>
            </a:r>
            <a:endParaRPr lang="hu-HU" altLang="hu-HU" sz="1800" dirty="0">
              <a:solidFill>
                <a:srgbClr val="FF0000"/>
              </a:solidFill>
            </a:endParaRPr>
          </a:p>
        </p:txBody>
      </p:sp>
      <p:sp>
        <p:nvSpPr>
          <p:cNvPr id="8" name="Ív 7"/>
          <p:cNvSpPr/>
          <p:nvPr/>
        </p:nvSpPr>
        <p:spPr>
          <a:xfrm>
            <a:off x="1253836" y="4322618"/>
            <a:ext cx="230909" cy="428866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>
            <a:off x="635000" y="3870187"/>
            <a:ext cx="618836" cy="6186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875001" y="4837339"/>
            <a:ext cx="498908" cy="117968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900401" y="4641273"/>
            <a:ext cx="3046846" cy="720434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 rot="20874794">
            <a:off x="359352" y="4811644"/>
            <a:ext cx="18572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600" dirty="0" err="1" smtClean="0">
                <a:solidFill>
                  <a:srgbClr val="00B050"/>
                </a:solidFill>
              </a:rPr>
              <a:t>near</a:t>
            </a:r>
            <a:r>
              <a:rPr lang="hu-HU" altLang="hu-HU" sz="1600" dirty="0" smtClean="0">
                <a:solidFill>
                  <a:srgbClr val="00B050"/>
                </a:solidFill>
              </a:rPr>
              <a:t> </a:t>
            </a:r>
            <a:r>
              <a:rPr lang="hu-HU" altLang="hu-HU" sz="1600" dirty="0" err="1" smtClean="0">
                <a:solidFill>
                  <a:srgbClr val="00B050"/>
                </a:solidFill>
              </a:rPr>
              <a:t>plane</a:t>
            </a:r>
            <a:endParaRPr lang="hu-HU" altLang="hu-HU" sz="1600" dirty="0">
              <a:solidFill>
                <a:srgbClr val="00B050"/>
              </a:solidFill>
            </a:endParaRPr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 rot="20758122">
            <a:off x="1527752" y="4964044"/>
            <a:ext cx="18572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600" dirty="0" smtClean="0">
                <a:solidFill>
                  <a:srgbClr val="00B050"/>
                </a:solidFill>
              </a:rPr>
              <a:t>far </a:t>
            </a:r>
            <a:r>
              <a:rPr lang="hu-HU" altLang="hu-HU" sz="1600" dirty="0" err="1" smtClean="0">
                <a:solidFill>
                  <a:srgbClr val="00B050"/>
                </a:solidFill>
              </a:rPr>
              <a:t>plane</a:t>
            </a:r>
            <a:endParaRPr lang="hu-HU" altLang="hu-HU" sz="1600" dirty="0">
              <a:solidFill>
                <a:srgbClr val="00B050"/>
              </a:solidFill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4948382" y="5336708"/>
            <a:ext cx="660400" cy="6268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4948382" y="5375448"/>
            <a:ext cx="13854" cy="877091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auto">
          <a:xfrm>
            <a:off x="4948382" y="5913985"/>
            <a:ext cx="764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600" dirty="0" err="1" smtClean="0">
                <a:solidFill>
                  <a:schemeClr val="accent2"/>
                </a:solidFill>
              </a:rPr>
              <a:t>aspect</a:t>
            </a:r>
            <a:endParaRPr lang="hu-HU" altLang="hu-HU" sz="1600" dirty="0">
              <a:solidFill>
                <a:schemeClr val="accent2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45" y="3178151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Középpontos vetítés dióhéjban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4650" y="1952625"/>
            <a:ext cx="5310332" cy="435133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Cél: </a:t>
            </a:r>
          </a:p>
          <a:p>
            <a:r>
              <a:rPr lang="hu-HU" sz="2400" dirty="0" smtClean="0"/>
              <a:t>A vetítősugarakból párhuzamost csinálunk (így az egyik koordináta (Z) a </a:t>
            </a:r>
            <a:r>
              <a:rPr lang="hu-HU" sz="2400" b="1" dirty="0" smtClean="0"/>
              <a:t>kamerától való távolság</a:t>
            </a:r>
            <a:r>
              <a:rPr lang="hu-HU" sz="2400" dirty="0" smtClean="0"/>
              <a:t> lesz!)</a:t>
            </a:r>
          </a:p>
          <a:p>
            <a:pPr lvl="1"/>
            <a:r>
              <a:rPr lang="hu-HU" sz="2000" dirty="0" smtClean="0"/>
              <a:t>Tehát nem </a:t>
            </a:r>
            <a:r>
              <a:rPr lang="hu-HU" sz="2000" dirty="0" err="1" smtClean="0"/>
              <a:t>párhuzamostartó</a:t>
            </a:r>
            <a:endParaRPr lang="hu-HU" sz="2000" dirty="0" smtClean="0"/>
          </a:p>
          <a:p>
            <a:pPr lvl="1"/>
            <a:r>
              <a:rPr lang="hu-HU" sz="2000" dirty="0" smtClean="0"/>
              <a:t>Megj.: a nézőpontot eltranszformáljuk a végtelenbe</a:t>
            </a:r>
          </a:p>
          <a:p>
            <a:r>
              <a:rPr lang="hu-HU" sz="2400" dirty="0" smtClean="0"/>
              <a:t>A látógúlából kocka lesz</a:t>
            </a:r>
          </a:p>
          <a:p>
            <a:pPr lvl="1"/>
            <a:r>
              <a:rPr lang="hu-HU" sz="2000" dirty="0" smtClean="0"/>
              <a:t>„Normalizált eszköz-koordinátarendszer”</a:t>
            </a:r>
          </a:p>
          <a:p>
            <a:r>
              <a:rPr lang="hu-HU" sz="2400" dirty="0" smtClean="0"/>
              <a:t>Ami a kockán kívül van azt nem látjuk (eldobjuk)</a:t>
            </a:r>
            <a:endParaRPr lang="hu-HU" sz="2400" dirty="0"/>
          </a:p>
        </p:txBody>
      </p:sp>
      <p:pic>
        <p:nvPicPr>
          <p:cNvPr id="48130" name="Picture 2" descr="http://www.mathematik.uni-marburg.de/~thormae/lectures/graphics1/media/vectorart/gluperspec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69" y="2226067"/>
            <a:ext cx="3401003" cy="41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998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Gúlából kocka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9154" name="Picture 2" descr="http://www.opengl-tutorial.org/assets/images/tuto-3-matrix/nondefor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2" y="1825625"/>
            <a:ext cx="4184135" cy="23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www.opengl-tutorial.org/assets/images/tuto-3-matrix/homogeneo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2" y="4352025"/>
            <a:ext cx="4184135" cy="23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www.opengl-tutorial.org/assets/images/tuto-3-matrix/projecte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36" y="2542524"/>
            <a:ext cx="3569052" cy="34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97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-15874"/>
            <a:ext cx="7886700" cy="1325563"/>
          </a:xfrm>
        </p:spPr>
        <p:txBody>
          <a:bodyPr/>
          <a:lstStyle/>
          <a:p>
            <a:r>
              <a:rPr lang="hu-HU" dirty="0" smtClean="0"/>
              <a:t>Középpontos vetítés mátrixa (3D)</a:t>
            </a:r>
            <a:endParaRPr lang="hu-HU" dirty="0"/>
          </a:p>
        </p:txBody>
      </p:sp>
      <p:sp>
        <p:nvSpPr>
          <p:cNvPr id="4" name="Line 1027"/>
          <p:cNvSpPr>
            <a:spLocks noChangeShapeType="1"/>
          </p:cNvSpPr>
          <p:nvPr/>
        </p:nvSpPr>
        <p:spPr bwMode="auto">
          <a:xfrm flipV="1">
            <a:off x="1295400" y="951344"/>
            <a:ext cx="0" cy="17664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Line 1028"/>
          <p:cNvSpPr>
            <a:spLocks noChangeShapeType="1"/>
          </p:cNvSpPr>
          <p:nvPr/>
        </p:nvSpPr>
        <p:spPr bwMode="auto">
          <a:xfrm>
            <a:off x="1295400" y="27178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Line 1029"/>
          <p:cNvSpPr>
            <a:spLocks noChangeShapeType="1"/>
          </p:cNvSpPr>
          <p:nvPr/>
        </p:nvSpPr>
        <p:spPr bwMode="auto">
          <a:xfrm flipH="1">
            <a:off x="2717799" y="1608932"/>
            <a:ext cx="3173" cy="21756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Oval 1030"/>
          <p:cNvSpPr>
            <a:spLocks noChangeArrowheads="1"/>
          </p:cNvSpPr>
          <p:nvPr/>
        </p:nvSpPr>
        <p:spPr bwMode="auto">
          <a:xfrm>
            <a:off x="3355974" y="1747044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8" name="Line 1031"/>
          <p:cNvSpPr>
            <a:spLocks noChangeShapeType="1"/>
          </p:cNvSpPr>
          <p:nvPr/>
        </p:nvSpPr>
        <p:spPr bwMode="auto">
          <a:xfrm flipH="1">
            <a:off x="1295400" y="1812636"/>
            <a:ext cx="2114550" cy="90516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Oval 1032"/>
          <p:cNvSpPr>
            <a:spLocks noChangeArrowheads="1"/>
          </p:cNvSpPr>
          <p:nvPr/>
        </p:nvSpPr>
        <p:spPr bwMode="auto">
          <a:xfrm>
            <a:off x="2641599" y="2008475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10" name="Rectangle 1047"/>
          <p:cNvSpPr>
            <a:spLocks noChangeArrowheads="1"/>
          </p:cNvSpPr>
          <p:nvPr/>
        </p:nvSpPr>
        <p:spPr bwMode="auto">
          <a:xfrm>
            <a:off x="3624262" y="1227932"/>
            <a:ext cx="8681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i="1" dirty="0"/>
              <a:t>x</a:t>
            </a:r>
            <a:r>
              <a:rPr lang="en-US" altLang="hu-HU" dirty="0"/>
              <a:t>, </a:t>
            </a:r>
            <a:r>
              <a:rPr lang="en-US" altLang="hu-HU" i="1" dirty="0" smtClean="0"/>
              <a:t>y</a:t>
            </a:r>
            <a:r>
              <a:rPr lang="hu-HU" altLang="hu-HU" i="1" dirty="0" smtClean="0"/>
              <a:t>, z</a:t>
            </a:r>
            <a:endParaRPr lang="hu-HU" altLang="hu-HU" i="1" dirty="0"/>
          </a:p>
        </p:txBody>
      </p:sp>
      <p:sp>
        <p:nvSpPr>
          <p:cNvPr id="11" name="Rectangle 1048"/>
          <p:cNvSpPr>
            <a:spLocks noChangeArrowheads="1"/>
          </p:cNvSpPr>
          <p:nvPr/>
        </p:nvSpPr>
        <p:spPr bwMode="auto">
          <a:xfrm>
            <a:off x="1536700" y="1614416"/>
            <a:ext cx="1192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i="1" dirty="0"/>
              <a:t>x</a:t>
            </a:r>
            <a:r>
              <a:rPr lang="en-US" altLang="hu-HU" i="1" dirty="0" smtClean="0"/>
              <a:t>’</a:t>
            </a:r>
            <a:r>
              <a:rPr lang="en-US" altLang="hu-HU" dirty="0" smtClean="0"/>
              <a:t>, </a:t>
            </a:r>
            <a:r>
              <a:rPr lang="en-US" altLang="hu-HU" i="1" dirty="0" smtClean="0"/>
              <a:t>y’</a:t>
            </a:r>
            <a:r>
              <a:rPr lang="hu-HU" altLang="hu-HU" i="1" dirty="0" smtClean="0"/>
              <a:t>, z’</a:t>
            </a:r>
            <a:endParaRPr lang="hu-HU" altLang="hu-HU" i="1" dirty="0"/>
          </a:p>
        </p:txBody>
      </p:sp>
      <p:sp>
        <p:nvSpPr>
          <p:cNvPr id="12" name="Rectangle 1047"/>
          <p:cNvSpPr>
            <a:spLocks noChangeArrowheads="1"/>
          </p:cNvSpPr>
          <p:nvPr/>
        </p:nvSpPr>
        <p:spPr bwMode="auto">
          <a:xfrm>
            <a:off x="2832100" y="3274546"/>
            <a:ext cx="7873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800" dirty="0" smtClean="0"/>
              <a:t>képsík</a:t>
            </a:r>
            <a:endParaRPr lang="hu-HU" altLang="hu-HU" sz="1800" dirty="0"/>
          </a:p>
        </p:txBody>
      </p:sp>
      <p:sp>
        <p:nvSpPr>
          <p:cNvPr id="13" name="Rectangle 1047"/>
          <p:cNvSpPr>
            <a:spLocks noChangeArrowheads="1"/>
          </p:cNvSpPr>
          <p:nvPr/>
        </p:nvSpPr>
        <p:spPr bwMode="auto">
          <a:xfrm>
            <a:off x="329745" y="2656392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800" dirty="0" smtClean="0"/>
              <a:t>nézőpont</a:t>
            </a:r>
            <a:endParaRPr lang="hu-HU" altLang="hu-HU" sz="1800" dirty="0"/>
          </a:p>
        </p:txBody>
      </p:sp>
      <p:sp>
        <p:nvSpPr>
          <p:cNvPr id="14" name="Line 1028"/>
          <p:cNvSpPr>
            <a:spLocks noChangeShapeType="1"/>
          </p:cNvSpPr>
          <p:nvPr/>
        </p:nvSpPr>
        <p:spPr bwMode="auto">
          <a:xfrm>
            <a:off x="1295400" y="3359727"/>
            <a:ext cx="1409699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Rectangle 1047"/>
          <p:cNvSpPr>
            <a:spLocks noChangeArrowheads="1"/>
          </p:cNvSpPr>
          <p:nvPr/>
        </p:nvSpPr>
        <p:spPr bwMode="auto">
          <a:xfrm>
            <a:off x="1757628" y="298876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800" i="1" dirty="0" smtClean="0"/>
              <a:t>d</a:t>
            </a:r>
            <a:endParaRPr lang="hu-HU" altLang="hu-HU" sz="1800" i="1" dirty="0"/>
          </a:p>
        </p:txBody>
      </p:sp>
      <p:sp>
        <p:nvSpPr>
          <p:cNvPr id="16" name="Rectangle 1047"/>
          <p:cNvSpPr>
            <a:spLocks noChangeArrowheads="1"/>
          </p:cNvSpPr>
          <p:nvPr/>
        </p:nvSpPr>
        <p:spPr bwMode="auto">
          <a:xfrm>
            <a:off x="1451549" y="3302072"/>
            <a:ext cx="1056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/>
              <a:t>képsík </a:t>
            </a:r>
          </a:p>
          <a:p>
            <a:pPr algn="ctr"/>
            <a:r>
              <a:rPr lang="hu-HU" altLang="hu-HU" sz="1800" dirty="0" smtClean="0"/>
              <a:t>távolsága</a:t>
            </a:r>
            <a:endParaRPr lang="hu-HU" altLang="hu-HU" sz="1800" dirty="0"/>
          </a:p>
        </p:txBody>
      </p:sp>
      <p:sp>
        <p:nvSpPr>
          <p:cNvPr id="17" name="Oval 1032"/>
          <p:cNvSpPr>
            <a:spLocks noChangeArrowheads="1"/>
          </p:cNvSpPr>
          <p:nvPr/>
        </p:nvSpPr>
        <p:spPr bwMode="auto">
          <a:xfrm>
            <a:off x="1231898" y="2620566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18" name="Rectangle 1047"/>
          <p:cNvSpPr>
            <a:spLocks noChangeArrowheads="1"/>
          </p:cNvSpPr>
          <p:nvPr/>
        </p:nvSpPr>
        <p:spPr bwMode="auto">
          <a:xfrm>
            <a:off x="1440593" y="1371276"/>
            <a:ext cx="1293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/>
              <a:t>vetített pont</a:t>
            </a:r>
            <a:endParaRPr lang="hu-HU" altLang="hu-HU" sz="1800" dirty="0"/>
          </a:p>
        </p:txBody>
      </p:sp>
      <p:sp>
        <p:nvSpPr>
          <p:cNvPr id="19" name="Rectangle 1047"/>
          <p:cNvSpPr>
            <a:spLocks noChangeArrowheads="1"/>
          </p:cNvSpPr>
          <p:nvPr/>
        </p:nvSpPr>
        <p:spPr bwMode="auto">
          <a:xfrm>
            <a:off x="3616314" y="1661067"/>
            <a:ext cx="1813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/>
              <a:t>vetített objektum </a:t>
            </a:r>
          </a:p>
          <a:p>
            <a:pPr algn="ctr"/>
            <a:r>
              <a:rPr lang="hu-HU" altLang="hu-HU" sz="1800" dirty="0" smtClean="0"/>
              <a:t>egy pontja</a:t>
            </a:r>
            <a:endParaRPr lang="hu-HU" altLang="hu-HU" sz="1800" dirty="0"/>
          </a:p>
        </p:txBody>
      </p:sp>
      <p:sp>
        <p:nvSpPr>
          <p:cNvPr id="20" name="Line 1031"/>
          <p:cNvSpPr>
            <a:spLocks noChangeShapeType="1"/>
          </p:cNvSpPr>
          <p:nvPr/>
        </p:nvSpPr>
        <p:spPr bwMode="auto">
          <a:xfrm flipH="1">
            <a:off x="3435348" y="1838036"/>
            <a:ext cx="0" cy="87976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Rectangle 1047"/>
          <p:cNvSpPr>
            <a:spLocks noChangeArrowheads="1"/>
          </p:cNvSpPr>
          <p:nvPr/>
        </p:nvSpPr>
        <p:spPr bwMode="auto">
          <a:xfrm>
            <a:off x="3843029" y="2566450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i="1" dirty="0" smtClean="0"/>
              <a:t>z</a:t>
            </a:r>
            <a:endParaRPr lang="hu-HU" altLang="hu-HU" sz="2800" i="1" dirty="0"/>
          </a:p>
        </p:txBody>
      </p:sp>
      <p:sp>
        <p:nvSpPr>
          <p:cNvPr id="32" name="Rectangle 1047"/>
          <p:cNvSpPr>
            <a:spLocks noChangeArrowheads="1"/>
          </p:cNvSpPr>
          <p:nvPr/>
        </p:nvSpPr>
        <p:spPr bwMode="auto">
          <a:xfrm>
            <a:off x="915707" y="904009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800" i="1" dirty="0" smtClean="0"/>
              <a:t>x</a:t>
            </a:r>
            <a:endParaRPr lang="hu-HU" altLang="hu-HU" sz="2800" i="1" dirty="0"/>
          </a:p>
        </p:txBody>
      </p:sp>
      <p:sp>
        <p:nvSpPr>
          <p:cNvPr id="35" name="Text Box 1034"/>
          <p:cNvSpPr txBox="1">
            <a:spLocks noChangeArrowheads="1"/>
          </p:cNvSpPr>
          <p:nvPr/>
        </p:nvSpPr>
        <p:spPr bwMode="auto">
          <a:xfrm>
            <a:off x="6324561" y="2789025"/>
            <a:ext cx="27238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dirty="0"/>
              <a:t>1</a:t>
            </a:r>
            <a:r>
              <a:rPr lang="en-US" altLang="hu-HU" dirty="0">
                <a:latin typeface="Symbol" panose="05050102010706020507" pitchFamily="18" charset="2"/>
              </a:rPr>
              <a:t>      </a:t>
            </a:r>
            <a:r>
              <a:rPr lang="en-US" altLang="hu-HU" dirty="0"/>
              <a:t>0	     </a:t>
            </a:r>
            <a:r>
              <a:rPr lang="hu-HU" altLang="hu-HU" dirty="0" smtClean="0"/>
              <a:t>0      </a:t>
            </a:r>
            <a:r>
              <a:rPr lang="hu-HU" altLang="hu-HU" dirty="0" err="1" smtClean="0"/>
              <a:t>0</a:t>
            </a:r>
            <a:endParaRPr lang="en-US" altLang="hu-HU" dirty="0"/>
          </a:p>
          <a:p>
            <a:endParaRPr lang="en-US" altLang="hu-HU" sz="1200" dirty="0"/>
          </a:p>
          <a:p>
            <a:r>
              <a:rPr lang="en-US" altLang="hu-HU" dirty="0"/>
              <a:t>0</a:t>
            </a:r>
            <a:r>
              <a:rPr lang="en-US" altLang="hu-HU" i="1" dirty="0"/>
              <a:t>      </a:t>
            </a:r>
            <a:r>
              <a:rPr lang="en-US" altLang="hu-HU" dirty="0" smtClean="0"/>
              <a:t>1</a:t>
            </a:r>
            <a:r>
              <a:rPr lang="hu-HU" altLang="hu-HU" dirty="0" smtClean="0"/>
              <a:t>       0      </a:t>
            </a:r>
            <a:r>
              <a:rPr lang="hu-HU" altLang="hu-HU" dirty="0" err="1" smtClean="0"/>
              <a:t>0</a:t>
            </a:r>
            <a:endParaRPr lang="en-US" altLang="hu-HU" i="1" dirty="0"/>
          </a:p>
          <a:p>
            <a:endParaRPr lang="en-US" altLang="hu-HU" sz="1200" dirty="0"/>
          </a:p>
          <a:p>
            <a:r>
              <a:rPr lang="en-US" altLang="hu-HU" dirty="0"/>
              <a:t>0      0       </a:t>
            </a:r>
            <a:r>
              <a:rPr lang="hu-HU" altLang="hu-HU" dirty="0" smtClean="0"/>
              <a:t>1</a:t>
            </a:r>
            <a:r>
              <a:rPr lang="en-US" altLang="hu-HU" dirty="0" smtClean="0">
                <a:latin typeface="Symbol" panose="05050102010706020507" pitchFamily="18" charset="2"/>
              </a:rPr>
              <a:t> </a:t>
            </a:r>
            <a:r>
              <a:rPr lang="hu-HU" altLang="hu-HU" dirty="0" smtClean="0">
                <a:latin typeface="Symbol" panose="05050102010706020507" pitchFamily="18" charset="2"/>
              </a:rPr>
              <a:t>   </a:t>
            </a:r>
            <a:r>
              <a:rPr lang="hu-HU" altLang="hu-HU" dirty="0" smtClean="0"/>
              <a:t>1</a:t>
            </a:r>
            <a:r>
              <a:rPr lang="hu-HU" altLang="hu-HU" i="1" dirty="0" smtClean="0"/>
              <a:t>/d</a:t>
            </a:r>
          </a:p>
          <a:p>
            <a:endParaRPr lang="hu-HU" altLang="hu-HU" sz="1200" i="1" dirty="0" smtClean="0"/>
          </a:p>
          <a:p>
            <a:r>
              <a:rPr lang="hu-HU" altLang="hu-HU" dirty="0" smtClean="0">
                <a:latin typeface="Symbol" panose="05050102010706020507" pitchFamily="18" charset="2"/>
              </a:rPr>
              <a:t>0      </a:t>
            </a:r>
            <a:r>
              <a:rPr lang="hu-HU" altLang="hu-HU" dirty="0" err="1" smtClean="0">
                <a:latin typeface="Symbol" panose="05050102010706020507" pitchFamily="18" charset="2"/>
              </a:rPr>
              <a:t>0</a:t>
            </a:r>
            <a:r>
              <a:rPr lang="hu-HU" altLang="hu-HU" dirty="0" smtClean="0">
                <a:latin typeface="Symbol" panose="05050102010706020507" pitchFamily="18" charset="2"/>
              </a:rPr>
              <a:t>       </a:t>
            </a:r>
            <a:r>
              <a:rPr lang="hu-HU" altLang="hu-HU" dirty="0" err="1" smtClean="0">
                <a:latin typeface="Symbol" panose="05050102010706020507" pitchFamily="18" charset="2"/>
              </a:rPr>
              <a:t>0</a:t>
            </a:r>
            <a:r>
              <a:rPr lang="hu-HU" altLang="hu-HU" dirty="0" smtClean="0">
                <a:latin typeface="Symbol" panose="05050102010706020507" pitchFamily="18" charset="2"/>
              </a:rPr>
              <a:t>      </a:t>
            </a:r>
            <a:r>
              <a:rPr lang="hu-HU" altLang="hu-HU" dirty="0" err="1" smtClean="0">
                <a:latin typeface="Symbol" panose="05050102010706020507" pitchFamily="18" charset="2"/>
              </a:rPr>
              <a:t>0</a:t>
            </a:r>
            <a:endParaRPr lang="hu-HU" altLang="hu-HU" dirty="0">
              <a:latin typeface="Symbol" panose="05050102010706020507" pitchFamily="18" charset="2"/>
            </a:endParaRPr>
          </a:p>
        </p:txBody>
      </p:sp>
      <p:sp>
        <p:nvSpPr>
          <p:cNvPr id="36" name="Freeform 1035"/>
          <p:cNvSpPr>
            <a:spLocks/>
          </p:cNvSpPr>
          <p:nvPr/>
        </p:nvSpPr>
        <p:spPr bwMode="auto">
          <a:xfrm>
            <a:off x="6177572" y="2749337"/>
            <a:ext cx="121589" cy="2163345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" name="Freeform 1036"/>
          <p:cNvSpPr>
            <a:spLocks/>
          </p:cNvSpPr>
          <p:nvPr/>
        </p:nvSpPr>
        <p:spPr bwMode="auto">
          <a:xfrm flipH="1">
            <a:off x="8730238" y="2745040"/>
            <a:ext cx="92798" cy="2167642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4141972" y="5323167"/>
            <a:ext cx="4681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2800" dirty="0"/>
              <a:t>[</a:t>
            </a:r>
            <a:r>
              <a:rPr lang="hu-HU" altLang="hu-HU" sz="2800" i="1" dirty="0"/>
              <a:t>x</a:t>
            </a:r>
            <a:r>
              <a:rPr lang="en-US" altLang="hu-HU" sz="2800" i="1" dirty="0"/>
              <a:t>’,y</a:t>
            </a:r>
            <a:r>
              <a:rPr lang="en-US" altLang="hu-HU" sz="2800" i="1" dirty="0" smtClean="0"/>
              <a:t>’,</a:t>
            </a:r>
            <a:r>
              <a:rPr lang="hu-HU" altLang="hu-HU" sz="2800" i="1" dirty="0" smtClean="0"/>
              <a:t>z’,w’</a:t>
            </a:r>
            <a:r>
              <a:rPr lang="en-US" altLang="hu-HU" sz="2800" dirty="0" smtClean="0"/>
              <a:t>]</a:t>
            </a:r>
            <a:r>
              <a:rPr lang="hu-HU" altLang="hu-HU" sz="2800" dirty="0" smtClean="0"/>
              <a:t> </a:t>
            </a:r>
            <a:r>
              <a:rPr lang="en-US" altLang="hu-HU" sz="2800" dirty="0" smtClean="0"/>
              <a:t>=</a:t>
            </a:r>
            <a:r>
              <a:rPr lang="hu-HU" altLang="hu-HU" sz="2800" dirty="0" smtClean="0"/>
              <a:t> </a:t>
            </a:r>
            <a:r>
              <a:rPr lang="en-US" altLang="hu-HU" sz="2800" dirty="0" smtClean="0"/>
              <a:t>[</a:t>
            </a:r>
            <a:r>
              <a:rPr lang="hu-HU" altLang="hu-HU" sz="2800" dirty="0" smtClean="0"/>
              <a:t> </a:t>
            </a:r>
            <a:r>
              <a:rPr lang="hu-HU" altLang="hu-HU" sz="2800" i="1" dirty="0" err="1" smtClean="0"/>
              <a:t>dx</a:t>
            </a:r>
            <a:r>
              <a:rPr lang="hu-HU" altLang="hu-HU" sz="2800" i="1" dirty="0" smtClean="0"/>
              <a:t>/z, </a:t>
            </a:r>
            <a:r>
              <a:rPr lang="hu-HU" altLang="hu-HU" sz="2800" i="1" dirty="0" err="1" smtClean="0"/>
              <a:t>dy</a:t>
            </a:r>
            <a:r>
              <a:rPr lang="hu-HU" altLang="hu-HU" sz="2800" i="1" dirty="0" smtClean="0"/>
              <a:t>/</a:t>
            </a:r>
            <a:r>
              <a:rPr lang="hu-HU" altLang="hu-HU" sz="2800" i="1" dirty="0" err="1" smtClean="0"/>
              <a:t>z</a:t>
            </a:r>
            <a:r>
              <a:rPr lang="en-US" altLang="hu-HU" sz="2800" dirty="0" smtClean="0"/>
              <a:t>,</a:t>
            </a:r>
            <a:r>
              <a:rPr lang="hu-HU" altLang="hu-HU" sz="2800" dirty="0" smtClean="0"/>
              <a:t> </a:t>
            </a:r>
            <a:r>
              <a:rPr lang="hu-HU" altLang="hu-HU" sz="2800" i="1" dirty="0" smtClean="0"/>
              <a:t>d, </a:t>
            </a:r>
            <a:r>
              <a:rPr lang="hu-HU" altLang="hu-HU" sz="2800" dirty="0" smtClean="0"/>
              <a:t>1</a:t>
            </a:r>
            <a:r>
              <a:rPr lang="en-US" altLang="hu-HU" sz="2800" dirty="0" smtClean="0"/>
              <a:t>]</a:t>
            </a:r>
            <a:endParaRPr lang="en-US" altLang="hu-HU" sz="2000" dirty="0">
              <a:sym typeface="Symbol" panose="05050102010706020507" pitchFamily="18" charset="2"/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5925160" y="5929878"/>
            <a:ext cx="2290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</a:rPr>
              <a:t>= [ </a:t>
            </a:r>
            <a:r>
              <a:rPr lang="hu-HU" sz="2800" i="1" dirty="0" smtClean="0">
                <a:latin typeface="Times New Roman" panose="02020603050405020304" pitchFamily="18" charset="0"/>
              </a:rPr>
              <a:t>x, y, z, </a:t>
            </a:r>
            <a:r>
              <a:rPr lang="hu-HU" sz="2800" i="1" dirty="0" err="1" smtClean="0">
                <a:latin typeface="Times New Roman" panose="02020603050405020304" pitchFamily="18" charset="0"/>
              </a:rPr>
              <a:t>z</a:t>
            </a:r>
            <a:r>
              <a:rPr lang="hu-HU" sz="2800" i="1" dirty="0" smtClean="0">
                <a:latin typeface="Times New Roman" panose="02020603050405020304" pitchFamily="18" charset="0"/>
              </a:rPr>
              <a:t>/d </a:t>
            </a:r>
            <a:r>
              <a:rPr lang="hu-HU" sz="2800" dirty="0" smtClean="0">
                <a:latin typeface="Times New Roman" panose="02020603050405020304" pitchFamily="18" charset="0"/>
              </a:rPr>
              <a:t>]</a:t>
            </a:r>
            <a:endParaRPr lang="hu-HU" sz="2800" dirty="0">
              <a:latin typeface="Times New Roman" panose="02020603050405020304" pitchFamily="18" charset="0"/>
            </a:endParaRPr>
          </a:p>
        </p:txBody>
      </p:sp>
      <p:sp>
        <p:nvSpPr>
          <p:cNvPr id="42" name="Line 1031"/>
          <p:cNvSpPr>
            <a:spLocks noChangeShapeType="1"/>
          </p:cNvSpPr>
          <p:nvPr/>
        </p:nvSpPr>
        <p:spPr bwMode="auto">
          <a:xfrm flipH="1">
            <a:off x="3330860" y="4401127"/>
            <a:ext cx="0" cy="879764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Line 1031"/>
          <p:cNvSpPr>
            <a:spLocks noChangeShapeType="1"/>
          </p:cNvSpPr>
          <p:nvPr/>
        </p:nvSpPr>
        <p:spPr bwMode="auto">
          <a:xfrm>
            <a:off x="1905596" y="5280891"/>
            <a:ext cx="142526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Line 1031"/>
          <p:cNvSpPr>
            <a:spLocks noChangeShapeType="1"/>
          </p:cNvSpPr>
          <p:nvPr/>
        </p:nvSpPr>
        <p:spPr bwMode="auto">
          <a:xfrm flipV="1">
            <a:off x="1894905" y="4414045"/>
            <a:ext cx="1435954" cy="866846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Line 1031"/>
          <p:cNvSpPr>
            <a:spLocks noChangeShapeType="1"/>
          </p:cNvSpPr>
          <p:nvPr/>
        </p:nvSpPr>
        <p:spPr bwMode="auto">
          <a:xfrm flipH="1">
            <a:off x="2845950" y="4719781"/>
            <a:ext cx="0" cy="56111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46" name="Rectangle 1048"/>
          <p:cNvSpPr>
            <a:spLocks noChangeArrowheads="1"/>
          </p:cNvSpPr>
          <p:nvPr/>
        </p:nvSpPr>
        <p:spPr bwMode="auto">
          <a:xfrm>
            <a:off x="2321373" y="4360910"/>
            <a:ext cx="859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1600" i="1" dirty="0"/>
              <a:t>x’</a:t>
            </a:r>
            <a:r>
              <a:rPr lang="en-US" altLang="hu-HU" sz="1600" dirty="0"/>
              <a:t>, </a:t>
            </a:r>
            <a:r>
              <a:rPr lang="en-US" altLang="hu-HU" sz="1600" i="1" dirty="0"/>
              <a:t>y</a:t>
            </a:r>
            <a:r>
              <a:rPr lang="en-US" altLang="hu-HU" sz="1600" i="1" dirty="0" smtClean="0"/>
              <a:t>’</a:t>
            </a:r>
            <a:r>
              <a:rPr lang="hu-HU" altLang="hu-HU" sz="1600" i="1" dirty="0" smtClean="0"/>
              <a:t>, z’</a:t>
            </a:r>
            <a:endParaRPr lang="hu-HU" altLang="hu-HU" sz="1600" i="1" dirty="0"/>
          </a:p>
        </p:txBody>
      </p:sp>
      <p:sp>
        <p:nvSpPr>
          <p:cNvPr id="47" name="Rectangle 1048"/>
          <p:cNvSpPr>
            <a:spLocks noChangeArrowheads="1"/>
          </p:cNvSpPr>
          <p:nvPr/>
        </p:nvSpPr>
        <p:spPr bwMode="auto">
          <a:xfrm>
            <a:off x="3346729" y="4139408"/>
            <a:ext cx="6413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hu-HU" sz="1600" i="1" dirty="0" smtClean="0"/>
              <a:t>x</a:t>
            </a:r>
            <a:r>
              <a:rPr lang="en-US" altLang="hu-HU" sz="1600" dirty="0" smtClean="0"/>
              <a:t>, </a:t>
            </a:r>
            <a:r>
              <a:rPr lang="en-US" altLang="hu-HU" sz="1600" i="1" dirty="0" smtClean="0"/>
              <a:t>y</a:t>
            </a:r>
            <a:r>
              <a:rPr lang="hu-HU" altLang="hu-HU" sz="1600" i="1" dirty="0" smtClean="0"/>
              <a:t>, z</a:t>
            </a:r>
            <a:endParaRPr lang="hu-HU" altLang="hu-HU" sz="1600" i="1" dirty="0"/>
          </a:p>
        </p:txBody>
      </p:sp>
      <p:sp>
        <p:nvSpPr>
          <p:cNvPr id="48" name="Rectangle 1048"/>
          <p:cNvSpPr>
            <a:spLocks noChangeArrowheads="1"/>
          </p:cNvSpPr>
          <p:nvPr/>
        </p:nvSpPr>
        <p:spPr bwMode="auto">
          <a:xfrm>
            <a:off x="2621000" y="5280890"/>
            <a:ext cx="28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600" i="1" dirty="0" smtClean="0"/>
              <a:t>d</a:t>
            </a:r>
            <a:endParaRPr lang="hu-HU" altLang="hu-HU" sz="1600" i="1" dirty="0"/>
          </a:p>
        </p:txBody>
      </p:sp>
      <p:sp>
        <p:nvSpPr>
          <p:cNvPr id="49" name="Rectangle 1048"/>
          <p:cNvSpPr>
            <a:spLocks noChangeArrowheads="1"/>
          </p:cNvSpPr>
          <p:nvPr/>
        </p:nvSpPr>
        <p:spPr bwMode="auto">
          <a:xfrm>
            <a:off x="3202450" y="5262110"/>
            <a:ext cx="2648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1600" i="1" dirty="0" smtClean="0"/>
              <a:t>z</a:t>
            </a:r>
            <a:endParaRPr lang="hu-HU" altLang="hu-HU" sz="1600" i="1" dirty="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637236" y="6029238"/>
            <a:ext cx="2600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000" i="1" dirty="0" smtClean="0"/>
              <a:t>y’/</a:t>
            </a:r>
            <a:r>
              <a:rPr lang="hu-HU" altLang="hu-HU" sz="2000" i="1" dirty="0" err="1" smtClean="0"/>
              <a:t>y</a:t>
            </a:r>
            <a:r>
              <a:rPr lang="en-US" altLang="hu-HU" sz="2000" dirty="0" smtClean="0"/>
              <a:t> =</a:t>
            </a:r>
            <a:r>
              <a:rPr lang="en-US" altLang="hu-HU" sz="2000" i="1" dirty="0"/>
              <a:t> </a:t>
            </a:r>
            <a:r>
              <a:rPr lang="hu-HU" altLang="hu-HU" sz="2000" i="1" dirty="0" smtClean="0"/>
              <a:t>d/z</a:t>
            </a:r>
            <a:r>
              <a:rPr lang="hu-HU" altLang="hu-HU" sz="2000" i="1" dirty="0"/>
              <a:t> </a:t>
            </a:r>
            <a:r>
              <a:rPr lang="hu-HU" altLang="hu-HU" sz="2000" i="1" dirty="0" smtClean="0"/>
              <a:t>  </a:t>
            </a:r>
            <a:r>
              <a:rPr lang="hu-HU" sz="2000" dirty="0" smtClean="0"/>
              <a:t>⇒  </a:t>
            </a:r>
            <a:r>
              <a:rPr lang="hu-HU" sz="2000" i="1" dirty="0"/>
              <a:t>y</a:t>
            </a:r>
            <a:r>
              <a:rPr lang="hu-HU" altLang="hu-HU" sz="2000" i="1" dirty="0" smtClean="0"/>
              <a:t>’ </a:t>
            </a:r>
            <a:r>
              <a:rPr lang="en-US" altLang="hu-HU" sz="2000" dirty="0"/>
              <a:t>=</a:t>
            </a:r>
            <a:r>
              <a:rPr lang="hu-HU" altLang="hu-HU" sz="2000" dirty="0"/>
              <a:t> </a:t>
            </a:r>
            <a:r>
              <a:rPr lang="hu-HU" altLang="hu-HU" sz="2000" i="1" dirty="0" smtClean="0"/>
              <a:t>d</a:t>
            </a:r>
            <a:r>
              <a:rPr lang="en-US" altLang="hu-HU" sz="2000" dirty="0" smtClean="0">
                <a:sym typeface="Symbol" panose="05050102010706020507" pitchFamily="18" charset="2"/>
              </a:rPr>
              <a:t></a:t>
            </a:r>
            <a:r>
              <a:rPr lang="hu-HU" altLang="hu-HU" sz="2000" i="1" dirty="0" smtClean="0"/>
              <a:t>y/z</a:t>
            </a:r>
            <a:endParaRPr lang="hu-HU" altLang="hu-HU" sz="2000" dirty="0"/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37236" y="6425458"/>
            <a:ext cx="76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000" i="1" dirty="0"/>
              <a:t>z</a:t>
            </a:r>
            <a:r>
              <a:rPr lang="hu-HU" altLang="hu-HU" sz="2000" i="1" dirty="0" smtClean="0"/>
              <a:t>’</a:t>
            </a:r>
            <a:r>
              <a:rPr lang="en-US" altLang="hu-HU" sz="2000" dirty="0" smtClean="0"/>
              <a:t> =</a:t>
            </a:r>
            <a:r>
              <a:rPr lang="en-US" altLang="hu-HU" sz="2000" i="1" dirty="0" smtClean="0"/>
              <a:t> </a:t>
            </a:r>
            <a:r>
              <a:rPr lang="hu-HU" altLang="hu-HU" sz="2000" i="1" dirty="0" smtClean="0"/>
              <a:t>d</a:t>
            </a:r>
            <a:endParaRPr lang="hu-HU" altLang="hu-HU" sz="2000" dirty="0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637236" y="5633018"/>
            <a:ext cx="2600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sz="2000" i="1" dirty="0" smtClean="0"/>
              <a:t>x’/</a:t>
            </a:r>
            <a:r>
              <a:rPr lang="hu-HU" altLang="hu-HU" sz="2000" i="1" dirty="0" err="1" smtClean="0"/>
              <a:t>x</a:t>
            </a:r>
            <a:r>
              <a:rPr lang="hu-HU" altLang="hu-HU" sz="2000" i="1" dirty="0" smtClean="0"/>
              <a:t> </a:t>
            </a:r>
            <a:r>
              <a:rPr lang="en-US" altLang="hu-HU" sz="2000" dirty="0" smtClean="0"/>
              <a:t>=</a:t>
            </a:r>
            <a:r>
              <a:rPr lang="hu-HU" altLang="hu-HU" sz="2000" dirty="0" smtClean="0"/>
              <a:t> </a:t>
            </a:r>
            <a:r>
              <a:rPr lang="hu-HU" altLang="hu-HU" sz="2000" i="1" dirty="0" smtClean="0"/>
              <a:t>d/z   </a:t>
            </a:r>
            <a:r>
              <a:rPr lang="hu-HU" sz="2000" dirty="0" smtClean="0"/>
              <a:t>⇒  </a:t>
            </a:r>
            <a:r>
              <a:rPr lang="hu-HU" altLang="hu-HU" sz="2000" i="1" dirty="0" smtClean="0"/>
              <a:t>x’ </a:t>
            </a:r>
            <a:r>
              <a:rPr lang="en-US" altLang="hu-HU" sz="2000" dirty="0"/>
              <a:t>=</a:t>
            </a:r>
            <a:r>
              <a:rPr lang="hu-HU" altLang="hu-HU" sz="2000" dirty="0"/>
              <a:t> </a:t>
            </a:r>
            <a:r>
              <a:rPr lang="hu-HU" altLang="hu-HU" sz="2000" i="1" dirty="0" smtClean="0"/>
              <a:t>d</a:t>
            </a:r>
            <a:r>
              <a:rPr lang="en-US" altLang="hu-HU" sz="2000" dirty="0" smtClean="0">
                <a:sym typeface="Symbol" panose="05050102010706020507" pitchFamily="18" charset="2"/>
              </a:rPr>
              <a:t></a:t>
            </a:r>
            <a:r>
              <a:rPr lang="hu-HU" altLang="hu-HU" sz="2000" i="1" dirty="0" smtClean="0"/>
              <a:t>x/z</a:t>
            </a:r>
            <a:endParaRPr lang="hu-HU" altLang="hu-HU" sz="2000" dirty="0"/>
          </a:p>
        </p:txBody>
      </p:sp>
      <p:sp>
        <p:nvSpPr>
          <p:cNvPr id="53" name="Rectangle 1047"/>
          <p:cNvSpPr>
            <a:spLocks noChangeArrowheads="1"/>
          </p:cNvSpPr>
          <p:nvPr/>
        </p:nvSpPr>
        <p:spPr bwMode="auto">
          <a:xfrm>
            <a:off x="398427" y="4362630"/>
            <a:ext cx="14157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/>
              <a:t>hasonló</a:t>
            </a:r>
          </a:p>
          <a:p>
            <a:pPr algn="ctr"/>
            <a:r>
              <a:rPr lang="hu-HU" altLang="hu-HU" sz="1800" dirty="0" smtClean="0"/>
              <a:t>háromszögek</a:t>
            </a:r>
            <a:endParaRPr lang="hu-HU" altLang="hu-HU" sz="1800" dirty="0"/>
          </a:p>
        </p:txBody>
      </p:sp>
      <p:sp>
        <p:nvSpPr>
          <p:cNvPr id="54" name="Ellipszis 53"/>
          <p:cNvSpPr/>
          <p:nvPr/>
        </p:nvSpPr>
        <p:spPr>
          <a:xfrm>
            <a:off x="8131999" y="2678116"/>
            <a:ext cx="535751" cy="252306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Téglalap 54"/>
          <p:cNvSpPr>
            <a:spLocks noChangeArrowheads="1"/>
          </p:cNvSpPr>
          <p:nvPr/>
        </p:nvSpPr>
        <p:spPr bwMode="auto">
          <a:xfrm>
            <a:off x="7572859" y="2180978"/>
            <a:ext cx="1571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hu-HU" dirty="0" smtClean="0">
                <a:solidFill>
                  <a:srgbClr val="FF0000"/>
                </a:solidFill>
              </a:rPr>
              <a:t>Nem </a:t>
            </a:r>
            <a:r>
              <a:rPr lang="hu-HU" altLang="hu-HU" dirty="0" err="1" smtClean="0">
                <a:solidFill>
                  <a:srgbClr val="FF0000"/>
                </a:solidFill>
              </a:rPr>
              <a:t>affin</a:t>
            </a:r>
            <a:r>
              <a:rPr lang="hu-HU" altLang="hu-HU" dirty="0" smtClean="0">
                <a:solidFill>
                  <a:srgbClr val="FF0000"/>
                </a:solidFill>
              </a:rPr>
              <a:t>!</a:t>
            </a:r>
            <a:endParaRPr lang="hu-HU" altLang="hu-HU" dirty="0">
              <a:solidFill>
                <a:srgbClr val="FF0000"/>
              </a:solidFill>
            </a:endParaRPr>
          </a:p>
        </p:txBody>
      </p:sp>
      <p:sp>
        <p:nvSpPr>
          <p:cNvPr id="56" name="Oval 1032"/>
          <p:cNvSpPr>
            <a:spLocks noChangeArrowheads="1"/>
          </p:cNvSpPr>
          <p:nvPr/>
        </p:nvSpPr>
        <p:spPr bwMode="auto">
          <a:xfrm>
            <a:off x="2769750" y="4665184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57" name="Oval 1030"/>
          <p:cNvSpPr>
            <a:spLocks noChangeArrowheads="1"/>
          </p:cNvSpPr>
          <p:nvPr/>
        </p:nvSpPr>
        <p:spPr bwMode="auto">
          <a:xfrm>
            <a:off x="3257829" y="4351826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  <p:sp>
        <p:nvSpPr>
          <p:cNvPr id="58" name="Oval 1032"/>
          <p:cNvSpPr>
            <a:spLocks noChangeArrowheads="1"/>
          </p:cNvSpPr>
          <p:nvPr/>
        </p:nvSpPr>
        <p:spPr bwMode="auto">
          <a:xfrm>
            <a:off x="1847847" y="5204690"/>
            <a:ext cx="1524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76196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7650" y="1698625"/>
            <a:ext cx="4280477" cy="4351338"/>
          </a:xfrm>
        </p:spPr>
        <p:txBody>
          <a:bodyPr>
            <a:normAutofit/>
          </a:bodyPr>
          <a:lstStyle/>
          <a:p>
            <a:r>
              <a:rPr lang="hu-HU" sz="1800" dirty="0" smtClean="0"/>
              <a:t>Érdekességképp a teljes mátrix (</a:t>
            </a:r>
            <a:r>
              <a:rPr lang="hu-HU" sz="1800" dirty="0" err="1" smtClean="0"/>
              <a:t>OpenGL</a:t>
            </a:r>
            <a:r>
              <a:rPr lang="hu-HU" sz="1800" dirty="0" smtClean="0"/>
              <a:t>):</a:t>
            </a:r>
          </a:p>
          <a:p>
            <a:pPr lvl="1"/>
            <a:r>
              <a:rPr lang="hu-HU" sz="1800" i="1" dirty="0" smtClean="0"/>
              <a:t>n</a:t>
            </a:r>
            <a:r>
              <a:rPr lang="hu-HU" sz="1800" dirty="0" smtClean="0"/>
              <a:t>: </a:t>
            </a:r>
            <a:r>
              <a:rPr lang="hu-HU" sz="1800" dirty="0" err="1" smtClean="0"/>
              <a:t>near</a:t>
            </a:r>
            <a:r>
              <a:rPr lang="hu-HU" sz="1800" dirty="0" smtClean="0"/>
              <a:t> </a:t>
            </a:r>
            <a:r>
              <a:rPr lang="hu-HU" sz="1800" dirty="0" err="1" smtClean="0"/>
              <a:t>plane</a:t>
            </a:r>
            <a:r>
              <a:rPr lang="hu-HU" sz="1800" dirty="0" smtClean="0"/>
              <a:t>, </a:t>
            </a:r>
            <a:r>
              <a:rPr lang="hu-HU" sz="1800" i="1" dirty="0" smtClean="0"/>
              <a:t>f</a:t>
            </a:r>
            <a:r>
              <a:rPr lang="hu-HU" sz="1800" dirty="0" smtClean="0"/>
              <a:t>: far </a:t>
            </a:r>
            <a:r>
              <a:rPr lang="hu-HU" sz="1800" dirty="0" err="1" smtClean="0"/>
              <a:t>plane</a:t>
            </a:r>
            <a:r>
              <a:rPr lang="hu-HU" sz="1800" dirty="0" smtClean="0"/>
              <a:t>, </a:t>
            </a:r>
          </a:p>
          <a:p>
            <a:pPr lvl="1"/>
            <a:r>
              <a:rPr lang="hu-HU" sz="1800" i="1" dirty="0" smtClean="0"/>
              <a:t>l</a:t>
            </a:r>
            <a:r>
              <a:rPr lang="hu-HU" sz="1800" dirty="0" smtClean="0"/>
              <a:t>: </a:t>
            </a:r>
            <a:r>
              <a:rPr lang="hu-HU" sz="1800" dirty="0" err="1" smtClean="0"/>
              <a:t>left</a:t>
            </a:r>
            <a:r>
              <a:rPr lang="hu-HU" sz="1800" dirty="0" smtClean="0"/>
              <a:t>, </a:t>
            </a:r>
            <a:r>
              <a:rPr lang="hu-HU" sz="1800" i="1" dirty="0" smtClean="0"/>
              <a:t>r</a:t>
            </a:r>
            <a:r>
              <a:rPr lang="hu-HU" sz="1800" dirty="0" smtClean="0"/>
              <a:t>: right,</a:t>
            </a:r>
            <a:r>
              <a:rPr lang="hu-HU" sz="1800" i="1" dirty="0" smtClean="0"/>
              <a:t> t</a:t>
            </a:r>
            <a:r>
              <a:rPr lang="hu-HU" sz="1800" dirty="0" smtClean="0"/>
              <a:t>: top, </a:t>
            </a:r>
            <a:r>
              <a:rPr lang="hu-HU" sz="1800" i="1" dirty="0" smtClean="0"/>
              <a:t>b</a:t>
            </a:r>
            <a:r>
              <a:rPr lang="hu-HU" sz="1800" dirty="0" smtClean="0"/>
              <a:t>: </a:t>
            </a:r>
            <a:r>
              <a:rPr lang="hu-HU" sz="1800" dirty="0" err="1" smtClean="0"/>
              <a:t>bottom</a:t>
            </a:r>
            <a:r>
              <a:rPr lang="hu-HU" sz="1800" dirty="0" smtClean="0"/>
              <a:t> (</a:t>
            </a:r>
            <a:r>
              <a:rPr lang="hu-HU" sz="1800" dirty="0" err="1" smtClean="0"/>
              <a:t>fov-ból</a:t>
            </a:r>
            <a:r>
              <a:rPr lang="hu-HU" sz="1800" dirty="0" smtClean="0"/>
              <a:t> számolhatók)</a:t>
            </a:r>
            <a:endParaRPr lang="hu-HU" sz="1800" i="1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28650" y="-15874"/>
            <a:ext cx="7886700" cy="1325563"/>
          </a:xfrm>
        </p:spPr>
        <p:txBody>
          <a:bodyPr/>
          <a:lstStyle/>
          <a:p>
            <a:r>
              <a:rPr lang="hu-HU" dirty="0" smtClean="0"/>
              <a:t>Középpontos vetítés mátrixa (3D)</a:t>
            </a:r>
            <a:endParaRPr lang="hu-HU" dirty="0"/>
          </a:p>
        </p:txBody>
      </p:sp>
      <p:sp>
        <p:nvSpPr>
          <p:cNvPr id="5" name="Text Box 1034"/>
          <p:cNvSpPr txBox="1">
            <a:spLocks noChangeArrowheads="1"/>
          </p:cNvSpPr>
          <p:nvPr/>
        </p:nvSpPr>
        <p:spPr bwMode="auto">
          <a:xfrm>
            <a:off x="2641561" y="4059025"/>
            <a:ext cx="478909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hu-HU" altLang="hu-HU" dirty="0" smtClean="0"/>
              <a:t>2n/(</a:t>
            </a:r>
            <a:r>
              <a:rPr lang="hu-HU" altLang="hu-HU" dirty="0" err="1" smtClean="0"/>
              <a:t>r-l</a:t>
            </a:r>
            <a:r>
              <a:rPr lang="hu-HU" altLang="hu-HU" dirty="0" smtClean="0"/>
              <a:t>)</a:t>
            </a:r>
            <a:r>
              <a:rPr lang="en-US" altLang="hu-HU" dirty="0" smtClean="0">
                <a:latin typeface="Symbol" panose="05050102010706020507" pitchFamily="18" charset="2"/>
              </a:rPr>
              <a:t>      </a:t>
            </a:r>
            <a:r>
              <a:rPr lang="hu-HU" altLang="hu-HU" dirty="0" smtClean="0">
                <a:latin typeface="Symbol" panose="05050102010706020507" pitchFamily="18" charset="2"/>
              </a:rPr>
              <a:t>      </a:t>
            </a:r>
            <a:r>
              <a:rPr lang="en-US" altLang="hu-HU" dirty="0" smtClean="0"/>
              <a:t>0</a:t>
            </a:r>
            <a:r>
              <a:rPr lang="en-US" altLang="hu-HU" dirty="0"/>
              <a:t>	</a:t>
            </a:r>
            <a:r>
              <a:rPr lang="hu-HU" altLang="hu-HU" dirty="0" smtClean="0"/>
              <a:t>   0                </a:t>
            </a:r>
            <a:r>
              <a:rPr lang="hu-HU" altLang="hu-HU" dirty="0" err="1" smtClean="0"/>
              <a:t>0</a:t>
            </a:r>
            <a:endParaRPr lang="en-US" altLang="hu-HU" dirty="0"/>
          </a:p>
          <a:p>
            <a:pPr algn="just"/>
            <a:endParaRPr lang="en-US" altLang="hu-HU" sz="1200" dirty="0"/>
          </a:p>
          <a:p>
            <a:pPr algn="just"/>
            <a:r>
              <a:rPr lang="en-US" altLang="hu-HU" dirty="0"/>
              <a:t>0</a:t>
            </a:r>
            <a:r>
              <a:rPr lang="en-US" altLang="hu-HU" i="1" dirty="0"/>
              <a:t>      </a:t>
            </a:r>
            <a:r>
              <a:rPr lang="hu-HU" altLang="hu-HU" i="1" dirty="0" smtClean="0"/>
              <a:t>          </a:t>
            </a:r>
            <a:r>
              <a:rPr lang="hu-HU" altLang="hu-HU" dirty="0" smtClean="0"/>
              <a:t>2n/(</a:t>
            </a:r>
            <a:r>
              <a:rPr lang="hu-HU" altLang="hu-HU" dirty="0" err="1" smtClean="0"/>
              <a:t>t-b</a:t>
            </a:r>
            <a:r>
              <a:rPr lang="hu-HU" altLang="hu-HU" dirty="0" smtClean="0"/>
              <a:t>)         0                </a:t>
            </a:r>
            <a:r>
              <a:rPr lang="hu-HU" altLang="hu-HU" dirty="0" err="1" smtClean="0"/>
              <a:t>0</a:t>
            </a:r>
            <a:endParaRPr lang="en-US" altLang="hu-HU" i="1" dirty="0"/>
          </a:p>
          <a:p>
            <a:pPr algn="just"/>
            <a:endParaRPr lang="en-US" altLang="hu-HU" sz="1200" dirty="0"/>
          </a:p>
          <a:p>
            <a:pPr algn="just"/>
            <a:r>
              <a:rPr lang="hu-HU" altLang="hu-HU" dirty="0"/>
              <a:t>(r+l)/(</a:t>
            </a:r>
            <a:r>
              <a:rPr lang="hu-HU" altLang="hu-HU" dirty="0" err="1"/>
              <a:t>r-l</a:t>
            </a:r>
            <a:r>
              <a:rPr lang="hu-HU" altLang="hu-HU" dirty="0" smtClean="0"/>
              <a:t>)  (</a:t>
            </a:r>
            <a:r>
              <a:rPr lang="hu-HU" altLang="hu-HU" dirty="0"/>
              <a:t>t+b)/(</a:t>
            </a:r>
            <a:r>
              <a:rPr lang="hu-HU" altLang="hu-HU" dirty="0" err="1"/>
              <a:t>t-b</a:t>
            </a:r>
            <a:r>
              <a:rPr lang="hu-HU" altLang="hu-HU" dirty="0"/>
              <a:t>)</a:t>
            </a:r>
            <a:r>
              <a:rPr lang="en-US" altLang="hu-HU" dirty="0" smtClean="0"/>
              <a:t> </a:t>
            </a:r>
            <a:r>
              <a:rPr lang="hu-HU" altLang="hu-HU" dirty="0" smtClean="0"/>
              <a:t>-(f+n)/(</a:t>
            </a:r>
            <a:r>
              <a:rPr lang="hu-HU" altLang="hu-HU" dirty="0" err="1" smtClean="0"/>
              <a:t>f-n</a:t>
            </a:r>
            <a:r>
              <a:rPr lang="hu-HU" altLang="hu-HU" dirty="0" smtClean="0"/>
              <a:t>)    -1</a:t>
            </a:r>
            <a:endParaRPr lang="hu-HU" altLang="hu-HU" i="1" dirty="0" smtClean="0"/>
          </a:p>
          <a:p>
            <a:pPr algn="just"/>
            <a:endParaRPr lang="hu-HU" altLang="hu-HU" sz="1200" i="1" dirty="0" smtClean="0"/>
          </a:p>
          <a:p>
            <a:pPr algn="just"/>
            <a:r>
              <a:rPr lang="hu-HU" altLang="hu-HU" dirty="0" smtClean="0">
                <a:latin typeface="Symbol" panose="05050102010706020507" pitchFamily="18" charset="2"/>
              </a:rPr>
              <a:t>0                      </a:t>
            </a:r>
            <a:r>
              <a:rPr lang="hu-HU" altLang="hu-HU" dirty="0" err="1" smtClean="0">
                <a:latin typeface="Symbol" panose="05050102010706020507" pitchFamily="18" charset="2"/>
              </a:rPr>
              <a:t>0</a:t>
            </a:r>
            <a:r>
              <a:rPr lang="hu-HU" altLang="hu-HU" dirty="0" smtClean="0">
                <a:latin typeface="Symbol" panose="05050102010706020507" pitchFamily="18" charset="2"/>
              </a:rPr>
              <a:t>          </a:t>
            </a:r>
            <a:r>
              <a:rPr lang="hu-HU" altLang="hu-HU" dirty="0" smtClean="0"/>
              <a:t>-</a:t>
            </a:r>
            <a:r>
              <a:rPr lang="hu-HU" altLang="hu-HU" dirty="0"/>
              <a:t>2fn/(</a:t>
            </a:r>
            <a:r>
              <a:rPr lang="hu-HU" altLang="hu-HU" dirty="0" err="1"/>
              <a:t>f-n</a:t>
            </a:r>
            <a:r>
              <a:rPr lang="hu-HU" altLang="hu-HU" dirty="0"/>
              <a:t>)</a:t>
            </a:r>
            <a:r>
              <a:rPr lang="hu-HU" altLang="hu-HU" dirty="0" smtClean="0">
                <a:latin typeface="Symbol" panose="05050102010706020507" pitchFamily="18" charset="2"/>
              </a:rPr>
              <a:t>       0</a:t>
            </a:r>
            <a:endParaRPr lang="hu-HU" altLang="hu-HU" dirty="0">
              <a:latin typeface="Symbol" panose="05050102010706020507" pitchFamily="18" charset="2"/>
            </a:endParaRPr>
          </a:p>
        </p:txBody>
      </p:sp>
      <p:sp>
        <p:nvSpPr>
          <p:cNvPr id="6" name="Freeform 1035"/>
          <p:cNvSpPr>
            <a:spLocks/>
          </p:cNvSpPr>
          <p:nvPr/>
        </p:nvSpPr>
        <p:spPr bwMode="auto">
          <a:xfrm>
            <a:off x="2494572" y="4019337"/>
            <a:ext cx="121589" cy="2163345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Freeform 1036"/>
          <p:cNvSpPr>
            <a:spLocks/>
          </p:cNvSpPr>
          <p:nvPr/>
        </p:nvSpPr>
        <p:spPr bwMode="auto">
          <a:xfrm flipH="1">
            <a:off x="7460238" y="4015040"/>
            <a:ext cx="92798" cy="2167642"/>
          </a:xfrm>
          <a:custGeom>
            <a:avLst/>
            <a:gdLst>
              <a:gd name="T0" fmla="*/ 2147483647 w 48"/>
              <a:gd name="T1" fmla="*/ 2147483647 h 768"/>
              <a:gd name="T2" fmla="*/ 0 w 48"/>
              <a:gd name="T3" fmla="*/ 2147483647 h 768"/>
              <a:gd name="T4" fmla="*/ 0 w 48"/>
              <a:gd name="T5" fmla="*/ 0 h 768"/>
              <a:gd name="T6" fmla="*/ 2147483647 w 48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768"/>
              <a:gd name="T14" fmla="*/ 48 w 48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768">
                <a:moveTo>
                  <a:pt x="48" y="768"/>
                </a:moveTo>
                <a:lnTo>
                  <a:pt x="0" y="768"/>
                </a:lnTo>
                <a:lnTo>
                  <a:pt x="0" y="0"/>
                </a:lnTo>
                <a:lnTo>
                  <a:pt x="48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2447636" y="3990110"/>
            <a:ext cx="2868551" cy="1177635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879561" y="3366987"/>
            <a:ext cx="2775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Skálázás: látószög normalizálása</a:t>
            </a:r>
            <a:endParaRPr lang="hu-HU" altLang="hu-HU" sz="1800" dirty="0">
              <a:solidFill>
                <a:srgbClr val="FF0000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2447636" y="5209983"/>
            <a:ext cx="2868551" cy="479618"/>
          </a:xfrm>
          <a:prstGeom prst="roundRect">
            <a:avLst/>
          </a:pr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1"/>
              </a:solidFill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-139292" y="5098861"/>
            <a:ext cx="2650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chemeClr val="accent1"/>
                </a:solidFill>
              </a:rPr>
              <a:t>Nyírás: ha nem középen </a:t>
            </a:r>
          </a:p>
          <a:p>
            <a:pPr algn="ctr"/>
            <a:r>
              <a:rPr lang="hu-HU" altLang="hu-HU" sz="1800" dirty="0" smtClean="0">
                <a:solidFill>
                  <a:schemeClr val="accent1"/>
                </a:solidFill>
              </a:rPr>
              <a:t>van az optikai tengely</a:t>
            </a:r>
            <a:endParaRPr lang="hu-HU" altLang="hu-HU" sz="1800" dirty="0">
              <a:solidFill>
                <a:schemeClr val="accent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6769679" y="5187339"/>
            <a:ext cx="631028" cy="502261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1"/>
              </a:solidFill>
            </a:endParaRP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7347133" y="5120854"/>
            <a:ext cx="20292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rgbClr val="00B050"/>
                </a:solidFill>
              </a:rPr>
              <a:t>Középpontos </a:t>
            </a:r>
          </a:p>
          <a:p>
            <a:pPr algn="ctr"/>
            <a:r>
              <a:rPr lang="hu-HU" altLang="hu-HU" sz="1800" dirty="0" smtClean="0">
                <a:solidFill>
                  <a:srgbClr val="00B050"/>
                </a:solidFill>
              </a:rPr>
              <a:t>vetítés</a:t>
            </a:r>
            <a:endParaRPr lang="hu-HU" altLang="hu-HU" sz="1800" dirty="0">
              <a:solidFill>
                <a:srgbClr val="00B050"/>
              </a:solidFill>
            </a:endParaRPr>
          </a:p>
        </p:txBody>
      </p:sp>
      <p:pic>
        <p:nvPicPr>
          <p:cNvPr id="34818" name="Picture 2" descr="OpenGL Perspective Frustum and N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77" y="1077496"/>
            <a:ext cx="4666223" cy="22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kerekített téglalap 13"/>
          <p:cNvSpPr/>
          <p:nvPr/>
        </p:nvSpPr>
        <p:spPr>
          <a:xfrm>
            <a:off x="5341588" y="5695365"/>
            <a:ext cx="1386526" cy="487318"/>
          </a:xfrm>
          <a:prstGeom prst="roundRect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4445000" y="6142569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chemeClr val="accent2"/>
                </a:solidFill>
              </a:rPr>
              <a:t>A z koordináta nem a képsíkra vetül, hanem [-1,1]</a:t>
            </a:r>
            <a:r>
              <a:rPr lang="hu-HU" altLang="hu-HU" sz="1800" dirty="0" err="1" smtClean="0">
                <a:solidFill>
                  <a:schemeClr val="accent2"/>
                </a:solidFill>
              </a:rPr>
              <a:t>-be</a:t>
            </a:r>
            <a:r>
              <a:rPr lang="hu-HU" altLang="hu-HU" sz="1800" dirty="0" smtClean="0">
                <a:solidFill>
                  <a:schemeClr val="accent2"/>
                </a:solidFill>
              </a:rPr>
              <a:t>!</a:t>
            </a:r>
            <a:endParaRPr lang="hu-HU" altLang="hu-H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657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Távolság a kamerától („mélység”)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Új z koordináta a kamerától való távolságtól függ (számolható belőle a tényleges távolság)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16" y="2727181"/>
            <a:ext cx="5414062" cy="38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684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Z-fighting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vetítés után a mélység nemlineárisan változik</a:t>
            </a:r>
          </a:p>
          <a:p>
            <a:r>
              <a:rPr lang="hu-HU" sz="2000" dirty="0" smtClean="0"/>
              <a:t>Minél távolabb vagyunk a kamerától, annál rosszabb a precizitás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42" y="2814780"/>
            <a:ext cx="4479437" cy="3920259"/>
          </a:xfrm>
          <a:prstGeom prst="rect">
            <a:avLst/>
          </a:prstGeom>
        </p:spPr>
      </p:pic>
      <p:pic>
        <p:nvPicPr>
          <p:cNvPr id="35842" name="Picture 2" descr="Comparison of depth prec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76" y="125481"/>
            <a:ext cx="5086928" cy="15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189" y="4338780"/>
            <a:ext cx="3295650" cy="1362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664" y="2843066"/>
            <a:ext cx="3305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760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Viewport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571625"/>
            <a:ext cx="5158514" cy="4351338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Az a része az ablaknak, ahol a kép látszik (tényleges pixelek a képernyőn!)</a:t>
            </a:r>
          </a:p>
          <a:p>
            <a:r>
              <a:rPr lang="hu-HU" sz="2000" dirty="0" smtClean="0"/>
              <a:t>A transzformációs lánc utolsó lépéseként ide kell leképeznünk az egységkockát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31038" y="4924425"/>
            <a:ext cx="1371600" cy="1371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endParaRPr lang="hu-HU" altLang="hu-H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23038" y="6296025"/>
            <a:ext cx="9779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hu-HU"/>
              <a:t>(-1,-1)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91475" y="4495800"/>
            <a:ext cx="7731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hu-HU" dirty="0"/>
              <a:t>(1,</a:t>
            </a:r>
            <a:r>
              <a:rPr lang="hu-HU" altLang="hu-HU" dirty="0" err="1"/>
              <a:t>1</a:t>
            </a:r>
            <a:r>
              <a:rPr lang="hu-HU" altLang="hu-HU" dirty="0"/>
              <a:t>)</a:t>
            </a:r>
          </a:p>
        </p:txBody>
      </p:sp>
      <p:pic>
        <p:nvPicPr>
          <p:cNvPr id="8" name="Kép 7"/>
          <p:cNvPicPr>
            <a:picLocks noChangeArrowheads="1"/>
          </p:cNvPicPr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03187"/>
            <a:ext cx="30892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1039812"/>
            <a:ext cx="10953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6503988" y="571500"/>
            <a:ext cx="0" cy="230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6503988" y="2857500"/>
            <a:ext cx="2339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8286750" y="1039812"/>
            <a:ext cx="0" cy="1260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7099300" y="2263775"/>
            <a:ext cx="1116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377238" y="1471612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hu-HU" dirty="0" smtClean="0"/>
              <a:t>h</a:t>
            </a:r>
            <a:endParaRPr lang="hu-HU" altLang="hu-HU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7513638" y="2192337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hu-HU" dirty="0" smtClean="0"/>
              <a:t>w</a:t>
            </a:r>
            <a:endParaRPr lang="hu-HU" altLang="hu-HU" dirty="0"/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7134225" y="1074737"/>
            <a:ext cx="1044575" cy="108108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 altLang="hu-HU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7134225" y="931862"/>
            <a:ext cx="0" cy="12239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V="1">
            <a:off x="7134225" y="2155825"/>
            <a:ext cx="1295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V="1">
            <a:off x="7673975" y="4641850"/>
            <a:ext cx="1588" cy="179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>
            <a:off x="6881813" y="5645150"/>
            <a:ext cx="16573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7170738" y="1111250"/>
            <a:ext cx="936625" cy="1008062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 altLang="hu-HU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7315200" y="1111250"/>
            <a:ext cx="792163" cy="863600"/>
          </a:xfrm>
          <a:custGeom>
            <a:avLst/>
            <a:gdLst>
              <a:gd name="T0" fmla="*/ 0 w 954"/>
              <a:gd name="T1" fmla="*/ 2147483647 h 961"/>
              <a:gd name="T2" fmla="*/ 2147483647 w 954"/>
              <a:gd name="T3" fmla="*/ 0 h 961"/>
              <a:gd name="T4" fmla="*/ 2147483647 w 954"/>
              <a:gd name="T5" fmla="*/ 2147483647 h 961"/>
              <a:gd name="T6" fmla="*/ 0 w 954"/>
              <a:gd name="T7" fmla="*/ 2147483647 h 961"/>
              <a:gd name="T8" fmla="*/ 0 60000 65536"/>
              <a:gd name="T9" fmla="*/ 0 60000 65536"/>
              <a:gd name="T10" fmla="*/ 0 60000 65536"/>
              <a:gd name="T11" fmla="*/ 0 60000 65536"/>
              <a:gd name="T12" fmla="*/ 0 w 954"/>
              <a:gd name="T13" fmla="*/ 0 h 961"/>
              <a:gd name="T14" fmla="*/ 954 w 954"/>
              <a:gd name="T15" fmla="*/ 961 h 9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4" h="961">
                <a:moveTo>
                  <a:pt x="0" y="960"/>
                </a:moveTo>
                <a:lnTo>
                  <a:pt x="204" y="0"/>
                </a:lnTo>
                <a:lnTo>
                  <a:pt x="953" y="686"/>
                </a:lnTo>
                <a:lnTo>
                  <a:pt x="0" y="96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7170738" y="4927600"/>
            <a:ext cx="1079500" cy="1152525"/>
          </a:xfrm>
          <a:custGeom>
            <a:avLst/>
            <a:gdLst>
              <a:gd name="T0" fmla="*/ 0 w 954"/>
              <a:gd name="T1" fmla="*/ 2147483647 h 961"/>
              <a:gd name="T2" fmla="*/ 2147483647 w 954"/>
              <a:gd name="T3" fmla="*/ 0 h 961"/>
              <a:gd name="T4" fmla="*/ 2147483647 w 954"/>
              <a:gd name="T5" fmla="*/ 2147483647 h 961"/>
              <a:gd name="T6" fmla="*/ 0 w 954"/>
              <a:gd name="T7" fmla="*/ 2147483647 h 961"/>
              <a:gd name="T8" fmla="*/ 0 60000 65536"/>
              <a:gd name="T9" fmla="*/ 0 60000 65536"/>
              <a:gd name="T10" fmla="*/ 0 60000 65536"/>
              <a:gd name="T11" fmla="*/ 0 60000 65536"/>
              <a:gd name="T12" fmla="*/ 0 w 954"/>
              <a:gd name="T13" fmla="*/ 0 h 961"/>
              <a:gd name="T14" fmla="*/ 954 w 954"/>
              <a:gd name="T15" fmla="*/ 961 h 9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4" h="961">
                <a:moveTo>
                  <a:pt x="0" y="960"/>
                </a:moveTo>
                <a:lnTo>
                  <a:pt x="204" y="0"/>
                </a:lnTo>
                <a:lnTo>
                  <a:pt x="953" y="686"/>
                </a:lnTo>
                <a:lnTo>
                  <a:pt x="0" y="960"/>
                </a:lnTo>
              </a:path>
            </a:pathLst>
          </a:custGeom>
          <a:solidFill>
            <a:srgbClr val="FF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6" name="AutoShape 36"/>
          <p:cNvSpPr>
            <a:spLocks noChangeArrowheads="1"/>
          </p:cNvSpPr>
          <p:nvPr/>
        </p:nvSpPr>
        <p:spPr bwMode="auto">
          <a:xfrm>
            <a:off x="7423150" y="2592386"/>
            <a:ext cx="466725" cy="1831975"/>
          </a:xfrm>
          <a:prstGeom prst="upArrow">
            <a:avLst>
              <a:gd name="adj1" fmla="val 50000"/>
              <a:gd name="adj2" fmla="val 1504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 altLang="hu-HU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457154" y="1955800"/>
            <a:ext cx="67326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hu-HU" altLang="hu-HU" dirty="0" smtClean="0"/>
              <a:t>(x,y)</a:t>
            </a:r>
            <a:endParaRPr lang="hu-HU" altLang="hu-HU" dirty="0"/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18" y="3057236"/>
            <a:ext cx="5755563" cy="3673764"/>
          </a:xfrm>
          <a:prstGeom prst="rect">
            <a:avLst/>
          </a:prstGeom>
        </p:spPr>
      </p:pic>
      <p:sp>
        <p:nvSpPr>
          <p:cNvPr id="29" name="Lekerekített téglalap 28"/>
          <p:cNvSpPr/>
          <p:nvPr/>
        </p:nvSpPr>
        <p:spPr>
          <a:xfrm>
            <a:off x="3910811" y="4812148"/>
            <a:ext cx="2003353" cy="36021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184728" y="5048539"/>
            <a:ext cx="36021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845125" y="5689601"/>
            <a:ext cx="0" cy="10044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544946" y="3574329"/>
            <a:ext cx="2937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 flipH="1">
            <a:off x="3482109" y="3637395"/>
            <a:ext cx="0" cy="20522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34" name="Téglalap 33"/>
          <p:cNvSpPr>
            <a:spLocks noChangeArrowheads="1"/>
          </p:cNvSpPr>
          <p:nvPr/>
        </p:nvSpPr>
        <p:spPr bwMode="auto">
          <a:xfrm>
            <a:off x="184728" y="4641850"/>
            <a:ext cx="401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x</a:t>
            </a:r>
            <a:endParaRPr lang="hu-HU" altLang="hu-HU" sz="1800" dirty="0">
              <a:solidFill>
                <a:srgbClr val="FF0000"/>
              </a:solidFill>
            </a:endParaRPr>
          </a:p>
        </p:txBody>
      </p:sp>
      <p:sp>
        <p:nvSpPr>
          <p:cNvPr id="35" name="Téglalap 34"/>
          <p:cNvSpPr>
            <a:spLocks noChangeArrowheads="1"/>
          </p:cNvSpPr>
          <p:nvPr/>
        </p:nvSpPr>
        <p:spPr bwMode="auto">
          <a:xfrm>
            <a:off x="845125" y="5939177"/>
            <a:ext cx="401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y</a:t>
            </a:r>
            <a:endParaRPr lang="hu-HU" altLang="hu-HU" sz="1800" dirty="0">
              <a:solidFill>
                <a:srgbClr val="FF0000"/>
              </a:solidFill>
            </a:endParaRPr>
          </a:p>
        </p:txBody>
      </p:sp>
      <p:sp>
        <p:nvSpPr>
          <p:cNvPr id="36" name="Téglalap 35"/>
          <p:cNvSpPr>
            <a:spLocks noChangeArrowheads="1"/>
          </p:cNvSpPr>
          <p:nvPr/>
        </p:nvSpPr>
        <p:spPr bwMode="auto">
          <a:xfrm>
            <a:off x="1812616" y="3508373"/>
            <a:ext cx="401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w</a:t>
            </a:r>
            <a:endParaRPr lang="hu-HU" altLang="hu-HU" sz="1800" dirty="0">
              <a:solidFill>
                <a:srgbClr val="FF0000"/>
              </a:solidFill>
            </a:endParaRPr>
          </a:p>
        </p:txBody>
      </p:sp>
      <p:sp>
        <p:nvSpPr>
          <p:cNvPr id="37" name="Téglalap 36"/>
          <p:cNvSpPr>
            <a:spLocks noChangeArrowheads="1"/>
          </p:cNvSpPr>
          <p:nvPr/>
        </p:nvSpPr>
        <p:spPr bwMode="auto">
          <a:xfrm>
            <a:off x="3073220" y="4457184"/>
            <a:ext cx="401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h</a:t>
            </a:r>
            <a:endParaRPr lang="hu-HU" altLang="hu-HU" sz="1800" dirty="0">
              <a:solidFill>
                <a:srgbClr val="FF0000"/>
              </a:solidFill>
            </a:endParaRPr>
          </a:p>
        </p:txBody>
      </p:sp>
      <p:sp>
        <p:nvSpPr>
          <p:cNvPr id="38" name="Téglalap 37"/>
          <p:cNvSpPr>
            <a:spLocks noChangeArrowheads="1"/>
          </p:cNvSpPr>
          <p:nvPr/>
        </p:nvSpPr>
        <p:spPr bwMode="auto">
          <a:xfrm>
            <a:off x="1262245" y="5854979"/>
            <a:ext cx="2448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x,y,w,h: a képméret hányadában (0-1)</a:t>
            </a:r>
            <a:endParaRPr lang="hu-HU" altLang="hu-H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44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Összegzés: vetítések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8219786" cy="4658302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Merőleges és középpontos vetítés (</a:t>
            </a:r>
            <a:r>
              <a:rPr lang="hu-HU" sz="2400" dirty="0" err="1" smtClean="0"/>
              <a:t>orthographic</a:t>
            </a:r>
            <a:r>
              <a:rPr lang="hu-HU" sz="2400" dirty="0" smtClean="0"/>
              <a:t>, </a:t>
            </a:r>
            <a:r>
              <a:rPr lang="hu-HU" sz="2400" dirty="0" err="1" smtClean="0"/>
              <a:t>perspective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Középpontos </a:t>
            </a:r>
            <a:r>
              <a:rPr lang="hu-HU" sz="2400" dirty="0" smtClean="0"/>
              <a:t>vetítés matematikai leírása: projektív geometria, homogén koordináták</a:t>
            </a:r>
          </a:p>
          <a:p>
            <a:pPr lvl="1"/>
            <a:r>
              <a:rPr lang="hu-HU" sz="2000" dirty="0" smtClean="0"/>
              <a:t>Descartes → Homogén: hozzácsapunk egy egyest</a:t>
            </a:r>
          </a:p>
          <a:p>
            <a:pPr lvl="1"/>
            <a:r>
              <a:rPr lang="hu-HU" sz="2000" dirty="0" smtClean="0"/>
              <a:t>Homogén</a:t>
            </a:r>
            <a:r>
              <a:rPr lang="hu-HU" sz="2000" dirty="0"/>
              <a:t> </a:t>
            </a:r>
            <a:r>
              <a:rPr lang="hu-HU" sz="2000" dirty="0" smtClean="0"/>
              <a:t>→ Descartes: leosztunk az utolsó koordinátával és elhagyjuk</a:t>
            </a:r>
          </a:p>
          <a:p>
            <a:r>
              <a:rPr lang="hu-HU" sz="2400" dirty="0" smtClean="0"/>
              <a:t>Homogén </a:t>
            </a:r>
            <a:r>
              <a:rPr lang="hu-HU" sz="2400" dirty="0" smtClean="0"/>
              <a:t>koordinátákban 3x3-as (2D), illetve 4x4-es (3D) mátrixokkal leírható a vetítés és az eltolás is. Így tehát minden transzformációt, ami egy objektummal történik leírhatunk egyetlen mátrixszal (ami sok mátrix szorzataként értelmezhető</a:t>
            </a:r>
            <a:r>
              <a:rPr lang="hu-HU" sz="2400" dirty="0" smtClean="0"/>
              <a:t>)</a:t>
            </a:r>
          </a:p>
          <a:p>
            <a:r>
              <a:rPr lang="hu-HU" sz="2400" dirty="0" smtClean="0"/>
              <a:t>Vetítés után az egyik koordinátában (z) megkapjuk a mélységet</a:t>
            </a:r>
          </a:p>
          <a:p>
            <a:pPr lvl="1"/>
            <a:r>
              <a:rPr lang="hu-HU" sz="2000" dirty="0" err="1" smtClean="0"/>
              <a:t>Perspektív</a:t>
            </a:r>
            <a:r>
              <a:rPr lang="hu-HU" sz="2000" dirty="0" smtClean="0"/>
              <a:t> vetítésnél minél távolabb vagyunk a kamerától, annál rosszabb a precizitás!</a:t>
            </a:r>
            <a:endParaRPr lang="hu-HU" sz="2000" dirty="0" smtClean="0"/>
          </a:p>
          <a:p>
            <a:r>
              <a:rPr lang="hu-HU" sz="2400" dirty="0" err="1" smtClean="0"/>
              <a:t>Viewport</a:t>
            </a:r>
            <a:r>
              <a:rPr lang="hu-HU" sz="2400" dirty="0" smtClean="0"/>
              <a:t>: az ablak azon része, ahová a kép kerül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527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Skalár szorzat: mire jó?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442906"/>
            <a:ext cx="7886700" cy="5352177"/>
          </a:xfrm>
        </p:spPr>
        <p:txBody>
          <a:bodyPr>
            <a:normAutofit fontScale="85000" lnSpcReduction="20000"/>
          </a:bodyPr>
          <a:lstStyle/>
          <a:p>
            <a:r>
              <a:rPr lang="hu-HU" altLang="en-US" dirty="0" smtClean="0">
                <a:cs typeface="Times New Roman" panose="02020603050405020304" pitchFamily="18" charset="0"/>
              </a:rPr>
              <a:t>2 </a:t>
            </a:r>
            <a:r>
              <a:rPr lang="hu-HU" altLang="en-US" dirty="0">
                <a:cs typeface="Times New Roman" panose="02020603050405020304" pitchFamily="18" charset="0"/>
              </a:rPr>
              <a:t>vektor szögének </a:t>
            </a:r>
            <a:r>
              <a:rPr lang="hu-HU" altLang="en-US" dirty="0" smtClean="0">
                <a:cs typeface="Times New Roman" panose="02020603050405020304" pitchFamily="18" charset="0"/>
              </a:rPr>
              <a:t>meghatározása</a:t>
            </a:r>
          </a:p>
          <a:p>
            <a:pPr lvl="1"/>
            <a:r>
              <a:rPr lang="hu-HU" altLang="en-US" dirty="0" smtClean="0">
                <a:cs typeface="Times New Roman" panose="02020603050405020304" pitchFamily="18" charset="0"/>
              </a:rPr>
              <a:t>A definícióból</a:t>
            </a:r>
          </a:p>
          <a:p>
            <a:pPr lvl="1"/>
            <a:endParaRPr lang="hu-HU" altLang="en-US" dirty="0">
              <a:cs typeface="Times New Roman" panose="02020603050405020304" pitchFamily="18" charset="0"/>
            </a:endParaRPr>
          </a:p>
          <a:p>
            <a:r>
              <a:rPr lang="hu-HU" altLang="en-US" dirty="0" smtClean="0">
                <a:cs typeface="Times New Roman" panose="02020603050405020304" pitchFamily="18" charset="0"/>
              </a:rPr>
              <a:t>Adott </a:t>
            </a:r>
            <a:r>
              <a:rPr lang="hu-HU" altLang="en-US" dirty="0">
                <a:cs typeface="Times New Roman" panose="02020603050405020304" pitchFamily="18" charset="0"/>
              </a:rPr>
              <a:t>irányú vetület </a:t>
            </a:r>
            <a:r>
              <a:rPr lang="hu-HU" altLang="en-US" dirty="0" smtClean="0">
                <a:cs typeface="Times New Roman" panose="02020603050405020304" pitchFamily="18" charset="0"/>
              </a:rPr>
              <a:t>nagysága</a:t>
            </a:r>
          </a:p>
          <a:p>
            <a:pPr lvl="1"/>
            <a:r>
              <a:rPr lang="hu-HU" altLang="en-US" dirty="0" smtClean="0">
                <a:cs typeface="Times New Roman" panose="02020603050405020304" pitchFamily="18" charset="0"/>
              </a:rPr>
              <a:t>Skaláris szorzat a vetület hossza, ha amire vetítünk egység hosszú</a:t>
            </a:r>
          </a:p>
          <a:p>
            <a:pPr lvl="1"/>
            <a:endParaRPr lang="hu-HU" altLang="en-US" dirty="0" smtClean="0">
              <a:cs typeface="Times New Roman" panose="02020603050405020304" pitchFamily="18" charset="0"/>
            </a:endParaRPr>
          </a:p>
          <a:p>
            <a:pPr lvl="1"/>
            <a:endParaRPr lang="hu-HU" altLang="en-US" dirty="0" smtClean="0">
              <a:cs typeface="Times New Roman" panose="02020603050405020304" pitchFamily="18" charset="0"/>
            </a:endParaRPr>
          </a:p>
          <a:p>
            <a:pPr lvl="1"/>
            <a:endParaRPr lang="hu-HU" altLang="en-US" dirty="0" smtClean="0">
              <a:cs typeface="Times New Roman" panose="02020603050405020304" pitchFamily="18" charset="0"/>
            </a:endParaRPr>
          </a:p>
          <a:p>
            <a:pPr lvl="1"/>
            <a:endParaRPr lang="hu-HU" altLang="en-US" dirty="0">
              <a:cs typeface="Times New Roman" panose="02020603050405020304" pitchFamily="18" charset="0"/>
            </a:endParaRPr>
          </a:p>
          <a:p>
            <a:pPr lvl="1"/>
            <a:endParaRPr lang="hu-HU" altLang="en-US" dirty="0" smtClean="0">
              <a:cs typeface="Times New Roman" panose="02020603050405020304" pitchFamily="18" charset="0"/>
            </a:endParaRPr>
          </a:p>
          <a:p>
            <a:pPr lvl="1"/>
            <a:endParaRPr lang="hu-HU" altLang="en-US" dirty="0" smtClean="0">
              <a:cs typeface="Times New Roman" panose="02020603050405020304" pitchFamily="18" charset="0"/>
            </a:endParaRPr>
          </a:p>
          <a:p>
            <a:r>
              <a:rPr lang="hu-HU" altLang="en-US" dirty="0" smtClean="0">
                <a:cs typeface="Times New Roman" panose="02020603050405020304" pitchFamily="18" charset="0"/>
              </a:rPr>
              <a:t>2 vektor egy irányba mutat (a szögük &lt;90°), ha a skaláris szorzatuk pozitív; ellenkező irányba (a szögük &gt;90°), ha a skaláris szorzatuk negatív</a:t>
            </a:r>
            <a:endParaRPr lang="hu-HU" altLang="en-US" dirty="0">
              <a:cs typeface="Times New Roman" panose="02020603050405020304" pitchFamily="18" charset="0"/>
            </a:endParaRPr>
          </a:p>
          <a:p>
            <a:endParaRPr lang="hu-HU" altLang="en-US" dirty="0" smtClean="0">
              <a:cs typeface="Times New Roman" panose="02020603050405020304" pitchFamily="18" charset="0"/>
            </a:endParaRPr>
          </a:p>
          <a:p>
            <a:r>
              <a:rPr lang="hu-HU" altLang="en-US" dirty="0">
                <a:cs typeface="Times New Roman" panose="02020603050405020304" pitchFamily="18" charset="0"/>
              </a:rPr>
              <a:t>Merőleges-e 2 vektor</a:t>
            </a:r>
          </a:p>
          <a:p>
            <a:pPr lvl="1"/>
            <a:r>
              <a:rPr lang="hu-HU" altLang="en-US" dirty="0" smtClean="0">
                <a:cs typeface="Times New Roman" panose="02020603050405020304" pitchFamily="18" charset="0"/>
              </a:rPr>
              <a:t>Síkegyenlet </a:t>
            </a:r>
            <a:r>
              <a:rPr lang="hu-HU" altLang="en-US" dirty="0">
                <a:cs typeface="Times New Roman" panose="02020603050405020304" pitchFamily="18" charset="0"/>
              </a:rPr>
              <a:t>(később</a:t>
            </a:r>
            <a:r>
              <a:rPr lang="hu-HU" altLang="en-US" dirty="0" smtClean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266" name="Picture 2" descr="Solar Panel Dot Prod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71" y="2978671"/>
            <a:ext cx="2974177" cy="16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Vektoriális (kereszt, </a:t>
            </a:r>
            <a:r>
              <a:rPr lang="hu-HU" dirty="0" err="1" smtClean="0"/>
              <a:t>cross</a:t>
            </a:r>
            <a:r>
              <a:rPr lang="hu-HU" dirty="0" smtClean="0"/>
              <a:t>) szorzat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dirty="0"/>
              <a:t>Az eredmény vektor!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en-US" altLang="en-US" dirty="0" err="1"/>
              <a:t>Defin</a:t>
            </a:r>
            <a:r>
              <a:rPr lang="hu-HU" altLang="en-US" dirty="0" err="1"/>
              <a:t>íció</a:t>
            </a:r>
            <a:endParaRPr lang="hu-HU" altLang="en-US" dirty="0"/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en-US" b="1" dirty="0">
                <a:cs typeface="Times New Roman" panose="02020603050405020304" pitchFamily="18" charset="0"/>
              </a:rPr>
              <a:t>|</a:t>
            </a:r>
            <a:r>
              <a:rPr lang="hu-HU" altLang="en-US" b="1" dirty="0">
                <a:cs typeface="Times New Roman" panose="02020603050405020304" pitchFamily="18" charset="0"/>
              </a:rPr>
              <a:t>v1</a:t>
            </a:r>
            <a:r>
              <a:rPr lang="en-GB" altLang="en-US" b="1" dirty="0">
                <a:cs typeface="Times New Roman" panose="02020603050405020304" pitchFamily="18" charset="0"/>
              </a:rPr>
              <a:t> 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GB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v2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= |</a:t>
            </a:r>
            <a:r>
              <a:rPr lang="hu-HU" altLang="en-US" b="1" dirty="0">
                <a:cs typeface="Times New Roman" panose="02020603050405020304" pitchFamily="18" charset="0"/>
              </a:rPr>
              <a:t>v1</a:t>
            </a:r>
            <a:r>
              <a:rPr lang="en-US" altLang="en-US" b="1" dirty="0">
                <a:cs typeface="Times New Roman" panose="02020603050405020304" pitchFamily="18" charset="0"/>
              </a:rPr>
              <a:t>|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v2</a:t>
            </a:r>
            <a:r>
              <a:rPr lang="en-US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sin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Merőleges, jobb kéz szabály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Jelentés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hu-HU" altLang="en-US" b="1" u="sng" dirty="0">
                <a:cs typeface="Times New Roman" panose="02020603050405020304" pitchFamily="18" charset="0"/>
                <a:sym typeface="Symbol" panose="05050102010706020507" pitchFamily="18" charset="2"/>
              </a:rPr>
              <a:t>Terület és merőleges vektor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Egyik vektor vetülete a másikra merőleges síkra + 90 fokos elforgatás)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* m</a:t>
            </a:r>
            <a:r>
              <a:rPr lang="hu-HU" altLang="en-US" dirty="0" err="1">
                <a:cs typeface="Times New Roman" panose="02020603050405020304" pitchFamily="18" charset="0"/>
                <a:sym typeface="Symbol" panose="05050102010706020507" pitchFamily="18" charset="2"/>
              </a:rPr>
              <a:t>ásik</a:t>
            </a: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hossza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Tulajdonságok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Nem asszociatív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!!!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hu-HU" altLang="en-US" dirty="0" err="1">
                <a:cs typeface="Times New Roman" panose="02020603050405020304" pitchFamily="18" charset="0"/>
                <a:sym typeface="Symbol" panose="05050102010706020507" pitchFamily="18" charset="2"/>
              </a:rPr>
              <a:t>ntiszimmetrikus</a:t>
            </a:r>
            <a:endParaRPr lang="en-GB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GB" altLang="en-US" b="1" dirty="0">
                <a:cs typeface="Times New Roman" panose="02020603050405020304" pitchFamily="18" charset="0"/>
              </a:rPr>
              <a:t>	</a:t>
            </a:r>
            <a:r>
              <a:rPr lang="hu-HU" altLang="en-US" b="1" dirty="0">
                <a:cs typeface="Times New Roman" panose="02020603050405020304" pitchFamily="18" charset="0"/>
              </a:rPr>
              <a:t>v1 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 v2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hu-HU" altLang="en-US" b="1" i="1" dirty="0"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hu-HU" altLang="en-US" b="1" dirty="0">
                <a:cs typeface="Times New Roman" panose="02020603050405020304" pitchFamily="18" charset="0"/>
              </a:rPr>
              <a:t>v</a:t>
            </a:r>
            <a:r>
              <a:rPr lang="en-GB" altLang="en-US" b="1" dirty="0">
                <a:cs typeface="Times New Roman" panose="02020603050405020304" pitchFamily="18" charset="0"/>
              </a:rPr>
              <a:t>2 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 v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hu-HU" altLang="en-US" sz="12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hu-HU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Disztributív az összeadással</a:t>
            </a:r>
            <a:endParaRPr lang="en-GB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GB" altLang="en-US" b="1" dirty="0">
                <a:cs typeface="Times New Roman" panose="02020603050405020304" pitchFamily="18" charset="0"/>
              </a:rPr>
              <a:t>   </a:t>
            </a:r>
            <a:r>
              <a:rPr lang="hu-HU" altLang="en-US" b="1" dirty="0">
                <a:cs typeface="Times New Roman" panose="02020603050405020304" pitchFamily="18" charset="0"/>
              </a:rPr>
              <a:t>v</a:t>
            </a:r>
            <a:r>
              <a:rPr lang="en-GB" altLang="en-US" b="1" dirty="0">
                <a:cs typeface="Times New Roman" panose="02020603050405020304" pitchFamily="18" charset="0"/>
              </a:rPr>
              <a:t>3</a:t>
            </a:r>
            <a:r>
              <a:rPr lang="hu-HU" altLang="en-US" b="1" dirty="0">
                <a:cs typeface="Times New Roman" panose="02020603050405020304" pitchFamily="18" charset="0"/>
              </a:rPr>
              <a:t> 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v2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+v1) = </a:t>
            </a:r>
            <a:r>
              <a:rPr lang="hu-HU" altLang="en-US" b="1" dirty="0">
                <a:cs typeface="Times New Roman" panose="02020603050405020304" pitchFamily="18" charset="0"/>
              </a:rPr>
              <a:t>v</a:t>
            </a:r>
            <a:r>
              <a:rPr lang="en-GB" altLang="en-US" b="1" dirty="0">
                <a:cs typeface="Times New Roman" panose="02020603050405020304" pitchFamily="18" charset="0"/>
              </a:rPr>
              <a:t>3 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 v2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hu-HU" altLang="en-US" b="1" dirty="0">
                <a:cs typeface="Times New Roman" panose="02020603050405020304" pitchFamily="18" charset="0"/>
              </a:rPr>
              <a:t>v</a:t>
            </a:r>
            <a:r>
              <a:rPr lang="en-GB" altLang="en-US" b="1" dirty="0">
                <a:cs typeface="Times New Roman" panose="02020603050405020304" pitchFamily="18" charset="0"/>
              </a:rPr>
              <a:t>3 </a:t>
            </a: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GB" altLang="en-US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v1</a:t>
            </a:r>
            <a:endParaRPr lang="hu-HU" altLang="en-US" b="1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GB" altLang="en-US" b="1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GB" altLang="en-US" sz="800" b="1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hu-HU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Két vektor párhuzamos ha vektorszorzatuk zérus</a:t>
            </a:r>
            <a:r>
              <a:rPr lang="en-GB" altLang="en-US" b="1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27"/>
          <p:cNvSpPr>
            <a:spLocks/>
          </p:cNvSpPr>
          <p:nvPr/>
        </p:nvSpPr>
        <p:spPr bwMode="auto">
          <a:xfrm>
            <a:off x="6275121" y="4642615"/>
            <a:ext cx="2479675" cy="1155700"/>
          </a:xfrm>
          <a:custGeom>
            <a:avLst/>
            <a:gdLst>
              <a:gd name="T0" fmla="*/ 2147483647 w 2061"/>
              <a:gd name="T1" fmla="*/ 2147483647 h 728"/>
              <a:gd name="T2" fmla="*/ 0 w 2061"/>
              <a:gd name="T3" fmla="*/ 2147483647 h 728"/>
              <a:gd name="T4" fmla="*/ 2147483647 w 2061"/>
              <a:gd name="T5" fmla="*/ 2147483647 h 728"/>
              <a:gd name="T6" fmla="*/ 2147483647 w 2061"/>
              <a:gd name="T7" fmla="*/ 0 h 728"/>
              <a:gd name="T8" fmla="*/ 2147483647 w 2061"/>
              <a:gd name="T9" fmla="*/ 2147483647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1"/>
              <a:gd name="T16" fmla="*/ 0 h 728"/>
              <a:gd name="T17" fmla="*/ 2061 w 2061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1" h="728">
                <a:moveTo>
                  <a:pt x="454" y="3"/>
                </a:moveTo>
                <a:lnTo>
                  <a:pt x="0" y="728"/>
                </a:lnTo>
                <a:lnTo>
                  <a:pt x="1724" y="728"/>
                </a:lnTo>
                <a:lnTo>
                  <a:pt x="2061" y="0"/>
                </a:lnTo>
                <a:lnTo>
                  <a:pt x="454" y="3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29"/>
          <p:cNvSpPr>
            <a:spLocks/>
          </p:cNvSpPr>
          <p:nvPr/>
        </p:nvSpPr>
        <p:spPr bwMode="auto">
          <a:xfrm>
            <a:off x="7138721" y="4860103"/>
            <a:ext cx="1370013" cy="793750"/>
          </a:xfrm>
          <a:custGeom>
            <a:avLst/>
            <a:gdLst>
              <a:gd name="T0" fmla="*/ 2147483647 w 863"/>
              <a:gd name="T1" fmla="*/ 2147483647 h 500"/>
              <a:gd name="T2" fmla="*/ 0 w 863"/>
              <a:gd name="T3" fmla="*/ 2147483647 h 500"/>
              <a:gd name="T4" fmla="*/ 2147483647 w 863"/>
              <a:gd name="T5" fmla="*/ 2147483647 h 500"/>
              <a:gd name="T6" fmla="*/ 2147483647 w 863"/>
              <a:gd name="T7" fmla="*/ 0 h 500"/>
              <a:gd name="T8" fmla="*/ 2147483647 w 863"/>
              <a:gd name="T9" fmla="*/ 2147483647 h 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3"/>
              <a:gd name="T16" fmla="*/ 0 h 500"/>
              <a:gd name="T17" fmla="*/ 863 w 863"/>
              <a:gd name="T18" fmla="*/ 500 h 5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3" h="500">
                <a:moveTo>
                  <a:pt x="180" y="1"/>
                </a:moveTo>
                <a:lnTo>
                  <a:pt x="0" y="500"/>
                </a:lnTo>
                <a:lnTo>
                  <a:pt x="683" y="500"/>
                </a:lnTo>
                <a:lnTo>
                  <a:pt x="863" y="0"/>
                </a:lnTo>
                <a:lnTo>
                  <a:pt x="180" y="1"/>
                </a:lnTo>
                <a:close/>
              </a:path>
            </a:pathLst>
          </a:custGeom>
          <a:solidFill>
            <a:srgbClr val="D600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138721" y="4858515"/>
            <a:ext cx="288925" cy="79216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7138721" y="5650678"/>
            <a:ext cx="10810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283184" y="5145853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</a:t>
            </a:r>
            <a:endParaRPr lang="hu-HU" altLang="en-US">
              <a:sym typeface="Symbol" panose="05050102010706020507" pitchFamily="18" charset="2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7138721" y="4571178"/>
            <a:ext cx="0" cy="10795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788009" y="507441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/>
              <a:t>v1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427646" y="471405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>
                <a:sym typeface="Symbol" panose="05050102010706020507" pitchFamily="18" charset="2"/>
              </a:rPr>
              <a:t>v2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6919646" y="4066353"/>
            <a:ext cx="111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/>
              <a:t>v</a:t>
            </a:r>
            <a:r>
              <a:rPr lang="hu-HU" altLang="en-US" b="1"/>
              <a:t>1</a:t>
            </a:r>
            <a:r>
              <a:rPr lang="en-GB" altLang="en-US" b="1"/>
              <a:t> </a:t>
            </a:r>
            <a:r>
              <a:rPr lang="hu-HU" altLang="en-US" b="1">
                <a:sym typeface="Symbol" panose="05050102010706020507" pitchFamily="18" charset="2"/>
              </a:rPr>
              <a:t></a:t>
            </a:r>
            <a:r>
              <a:rPr lang="en-GB" altLang="en-US">
                <a:sym typeface="Symbol" panose="05050102010706020507" pitchFamily="18" charset="2"/>
              </a:rPr>
              <a:t> </a:t>
            </a:r>
            <a:r>
              <a:rPr lang="hu-HU" altLang="en-US" b="1">
                <a:sym typeface="Symbol" panose="05050102010706020507" pitchFamily="18" charset="2"/>
              </a:rPr>
              <a:t>v2</a:t>
            </a:r>
          </a:p>
        </p:txBody>
      </p:sp>
      <p:sp>
        <p:nvSpPr>
          <p:cNvPr id="20" name="Rectangle 40"/>
          <p:cNvSpPr>
            <a:spLocks noChangeArrowheads="1"/>
          </p:cNvSpPr>
          <p:nvPr/>
        </p:nvSpPr>
        <p:spPr bwMode="auto">
          <a:xfrm>
            <a:off x="7395193" y="6013392"/>
            <a:ext cx="96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hu-HU" altLang="en-US" b="1"/>
              <a:t>v1</a:t>
            </a:r>
            <a:r>
              <a:rPr lang="hu-HU" altLang="en-US">
                <a:sym typeface="Symbol" panose="05050102010706020507" pitchFamily="18" charset="2"/>
              </a:rPr>
              <a:t></a:t>
            </a:r>
            <a:r>
              <a:rPr lang="hu-HU" altLang="en-US" b="1">
                <a:sym typeface="Symbol" panose="05050102010706020507" pitchFamily="18" charset="2"/>
              </a:rPr>
              <a:t>v2</a:t>
            </a:r>
          </a:p>
        </p:txBody>
      </p:sp>
      <p:pic>
        <p:nvPicPr>
          <p:cNvPr id="6146" name="Picture 2" descr="http://www.opengl-tutorial.org/assets/images/math-cheatsheet/Right_hand_rule_cross_produ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6" y="1304773"/>
            <a:ext cx="2439355" cy="21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8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Vektoriális szorzat: mire jó?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24558"/>
          </a:xfrm>
        </p:spPr>
        <p:txBody>
          <a:bodyPr>
            <a:normAutofit/>
          </a:bodyPr>
          <a:lstStyle/>
          <a:p>
            <a:r>
              <a:rPr lang="hu-HU" b="1" dirty="0" smtClean="0"/>
              <a:t>2 vektorra merőleges irány számítása</a:t>
            </a:r>
            <a:endParaRPr lang="hu-HU" dirty="0" smtClean="0"/>
          </a:p>
          <a:p>
            <a:pPr lvl="1"/>
            <a:r>
              <a:rPr lang="hu-HU" dirty="0" smtClean="0"/>
              <a:t>Tudom merre megyek, tudom merre van a „felfelé”. Merre van a „balra” irány?</a:t>
            </a:r>
          </a:p>
          <a:p>
            <a:pPr lvl="1"/>
            <a:endParaRPr lang="hu-HU" dirty="0"/>
          </a:p>
          <a:p>
            <a:r>
              <a:rPr lang="hu-HU" dirty="0" smtClean="0"/>
              <a:t>Terület (3D-ben térfogat) számítás</a:t>
            </a:r>
          </a:p>
          <a:p>
            <a:pPr lvl="1"/>
            <a:r>
              <a:rPr lang="hu-HU" dirty="0" smtClean="0"/>
              <a:t>Háromszög területe = paralelogramma területe / 2</a:t>
            </a:r>
          </a:p>
          <a:p>
            <a:endParaRPr lang="hu-HU" dirty="0"/>
          </a:p>
          <a:p>
            <a:r>
              <a:rPr lang="hu-HU" dirty="0" smtClean="0"/>
              <a:t>Párhuzamosság eldöntés</a:t>
            </a:r>
          </a:p>
          <a:p>
            <a:pPr lvl="1"/>
            <a:r>
              <a:rPr lang="hu-HU" dirty="0" smtClean="0"/>
              <a:t>Pl. azonos irányba megy-e 2 szörny.</a:t>
            </a:r>
          </a:p>
          <a:p>
            <a:pPr lvl="1"/>
            <a:r>
              <a:rPr lang="hu-HU" dirty="0" smtClean="0"/>
              <a:t>Vektoriális szorzat 0</a:t>
            </a:r>
          </a:p>
          <a:p>
            <a:pPr lvl="1"/>
            <a:r>
              <a:rPr lang="hu-HU" dirty="0" smtClean="0"/>
              <a:t>Alternatíva: egységvektorok skaláris szorzata -1 vagy 1</a:t>
            </a:r>
          </a:p>
          <a:p>
            <a:endParaRPr lang="hu-H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1981</TotalTime>
  <Words>3448</Words>
  <Application>Microsoft Office PowerPoint</Application>
  <PresentationFormat>Diavetítés a képernyőre (4:3 oldalarány)</PresentationFormat>
  <Paragraphs>831</Paragraphs>
  <Slides>69</Slides>
  <Notes>19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7" baseType="lpstr">
      <vt:lpstr>Arial</vt:lpstr>
      <vt:lpstr>Calibri</vt:lpstr>
      <vt:lpstr>Calibri Light</vt:lpstr>
      <vt:lpstr>Monotype Sorts</vt:lpstr>
      <vt:lpstr>Symbol</vt:lpstr>
      <vt:lpstr>Times New Roman</vt:lpstr>
      <vt:lpstr>Office-téma</vt:lpstr>
      <vt:lpstr>Image</vt:lpstr>
      <vt:lpstr>Geometriai alapok</vt:lpstr>
      <vt:lpstr>Miről lesz szó?</vt:lpstr>
      <vt:lpstr>Pont</vt:lpstr>
      <vt:lpstr>Vektor</vt:lpstr>
      <vt:lpstr>Műveletek vektorokkal</vt:lpstr>
      <vt:lpstr>Skalár (dot, belső) szorzat</vt:lpstr>
      <vt:lpstr>Skalár szorzat: mire jó?</vt:lpstr>
      <vt:lpstr>Vektoriális (kereszt, cross) szorzat</vt:lpstr>
      <vt:lpstr>Vektoriális szorzat: mire jó?</vt:lpstr>
      <vt:lpstr>Vektor: Unity</vt:lpstr>
      <vt:lpstr>Descartes koordinátarendszer</vt:lpstr>
      <vt:lpstr>Polár koordináták</vt:lpstr>
      <vt:lpstr>Polár koordináták (3D)</vt:lpstr>
      <vt:lpstr>Polár koordináták: mire jó?</vt:lpstr>
      <vt:lpstr>Geometriai alakzatok megadása</vt:lpstr>
      <vt:lpstr>Egyenes (szakasz) mint két pont kombinációja</vt:lpstr>
      <vt:lpstr>Unity: Ray</vt:lpstr>
      <vt:lpstr>Egyenes implicit egyenlete</vt:lpstr>
      <vt:lpstr>Mikor melyiket?</vt:lpstr>
      <vt:lpstr>Sík</vt:lpstr>
      <vt:lpstr>Unity: Plane</vt:lpstr>
      <vt:lpstr>Unity: Plane</vt:lpstr>
      <vt:lpstr>Összegzés: alapfogalmak, alakzatok</vt:lpstr>
      <vt:lpstr>Transzformációk</vt:lpstr>
      <vt:lpstr>Transzformációk</vt:lpstr>
      <vt:lpstr>Affin transzformációk</vt:lpstr>
      <vt:lpstr>Affin transzformációk</vt:lpstr>
      <vt:lpstr>Hogyan reprezentáljuk őket?</vt:lpstr>
      <vt:lpstr>Mátrixok</vt:lpstr>
      <vt:lpstr>Pont transzormációja:  mátrix-vektor szorzás</vt:lpstr>
      <vt:lpstr>Miért jó?</vt:lpstr>
      <vt:lpstr>A sorrend számít!</vt:lpstr>
      <vt:lpstr>Kapcsolat a koordinátarendszerrel</vt:lpstr>
      <vt:lpstr>Kapcsolat a koordinátarendszerrel</vt:lpstr>
      <vt:lpstr>Pivot pont</vt:lpstr>
      <vt:lpstr>Pivot pont</vt:lpstr>
      <vt:lpstr>Pivot pont</vt:lpstr>
      <vt:lpstr>Unity transzformációk</vt:lpstr>
      <vt:lpstr>Unity transzformáció hierarchia</vt:lpstr>
      <vt:lpstr>Elforgatás reprezentációi</vt:lpstr>
      <vt:lpstr>Euler szögek</vt:lpstr>
      <vt:lpstr>Euler szögek</vt:lpstr>
      <vt:lpstr>Alternatíva: kvaterniók</vt:lpstr>
      <vt:lpstr>Unity: orientáció</vt:lpstr>
      <vt:lpstr>Unity: kvaterniók</vt:lpstr>
      <vt:lpstr>LookAt</vt:lpstr>
      <vt:lpstr>Inverz</vt:lpstr>
      <vt:lpstr>Összegzés: transzformációk</vt:lpstr>
      <vt:lpstr>Kamerák</vt:lpstr>
      <vt:lpstr>Kamerák</vt:lpstr>
      <vt:lpstr>Merőleges vetítés</vt:lpstr>
      <vt:lpstr>Középpontos vetítés</vt:lpstr>
      <vt:lpstr>Középpontos vetítés: perspektíva</vt:lpstr>
      <vt:lpstr>Projektív geometria</vt:lpstr>
      <vt:lpstr>Homogén koordináták</vt:lpstr>
      <vt:lpstr>Ideális pontok</vt:lpstr>
      <vt:lpstr>Homogén koordináták (3D)</vt:lpstr>
      <vt:lpstr>Mire jó?</vt:lpstr>
      <vt:lpstr>Affin transzofmációk  homogén koordinátákban</vt:lpstr>
      <vt:lpstr>Középpontos vetítés paraméterei</vt:lpstr>
      <vt:lpstr>Középpontos vetítés paraméterei</vt:lpstr>
      <vt:lpstr>Középpontos vetítés dióhéjban</vt:lpstr>
      <vt:lpstr>Gúlából kocka</vt:lpstr>
      <vt:lpstr>Középpontos vetítés mátrixa (3D)</vt:lpstr>
      <vt:lpstr>Középpontos vetítés mátrixa (3D)</vt:lpstr>
      <vt:lpstr>Távolság a kamerától („mélység”)</vt:lpstr>
      <vt:lpstr>Z-fighting</vt:lpstr>
      <vt:lpstr>Viewport</vt:lpstr>
      <vt:lpstr>Összegzés: vetítések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Programozási alapok 1.</dc:title>
  <dc:creator>Milan</dc:creator>
  <cp:lastModifiedBy>Milan</cp:lastModifiedBy>
  <cp:revision>331</cp:revision>
  <dcterms:created xsi:type="dcterms:W3CDTF">2015-09-29T08:37:07Z</dcterms:created>
  <dcterms:modified xsi:type="dcterms:W3CDTF">2016-02-01T14:15:09Z</dcterms:modified>
</cp:coreProperties>
</file>