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3" r:id="rId8"/>
    <p:sldId id="294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7" r:id="rId30"/>
    <p:sldId id="288" r:id="rId31"/>
    <p:sldId id="289" r:id="rId32"/>
    <p:sldId id="290" r:id="rId33"/>
    <p:sldId id="295" r:id="rId34"/>
    <p:sldId id="296" r:id="rId35"/>
    <p:sldId id="297" r:id="rId36"/>
    <p:sldId id="298" r:id="rId37"/>
    <p:sldId id="299" r:id="rId38"/>
    <p:sldId id="301" r:id="rId39"/>
    <p:sldId id="300" r:id="rId40"/>
    <p:sldId id="302" r:id="rId41"/>
    <p:sldId id="303" r:id="rId42"/>
    <p:sldId id="304" r:id="rId43"/>
    <p:sldId id="305" r:id="rId44"/>
    <p:sldId id="307" r:id="rId45"/>
    <p:sldId id="306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/>
          <p:nvPr userDrawn="1"/>
        </p:nvSpPr>
        <p:spPr>
          <a:xfrm>
            <a:off x="250657" y="1447800"/>
            <a:ext cx="8893343" cy="2410325"/>
          </a:xfrm>
          <a:custGeom>
            <a:avLst/>
            <a:gdLst>
              <a:gd name="connsiteX0" fmla="*/ 0 w 9113921"/>
              <a:gd name="connsiteY0" fmla="*/ 1034715 h 1347536"/>
              <a:gd name="connsiteX1" fmla="*/ 3874169 w 9113921"/>
              <a:gd name="connsiteY1" fmla="*/ 1347536 h 1347536"/>
              <a:gd name="connsiteX2" fmla="*/ 8410074 w 9113921"/>
              <a:gd name="connsiteY2" fmla="*/ 1239252 h 1347536"/>
              <a:gd name="connsiteX3" fmla="*/ 8097253 w 9113921"/>
              <a:gd name="connsiteY3" fmla="*/ 0 h 1347536"/>
              <a:gd name="connsiteX0" fmla="*/ 0 w 8740942"/>
              <a:gd name="connsiteY0" fmla="*/ 1034715 h 1347536"/>
              <a:gd name="connsiteX1" fmla="*/ 3874169 w 8740942"/>
              <a:gd name="connsiteY1" fmla="*/ 1347536 h 1347536"/>
              <a:gd name="connsiteX2" fmla="*/ 8037095 w 8740942"/>
              <a:gd name="connsiteY2" fmla="*/ 1130968 h 1347536"/>
              <a:gd name="connsiteX3" fmla="*/ 8097253 w 8740942"/>
              <a:gd name="connsiteY3" fmla="*/ 0 h 1347536"/>
              <a:gd name="connsiteX0" fmla="*/ 0 w 8740942"/>
              <a:gd name="connsiteY0" fmla="*/ 1034715 h 1427746"/>
              <a:gd name="connsiteX1" fmla="*/ 3874169 w 8740942"/>
              <a:gd name="connsiteY1" fmla="*/ 1347536 h 1427746"/>
              <a:gd name="connsiteX2" fmla="*/ 8037095 w 8740942"/>
              <a:gd name="connsiteY2" fmla="*/ 1130968 h 1427746"/>
              <a:gd name="connsiteX3" fmla="*/ 8097253 w 8740942"/>
              <a:gd name="connsiteY3" fmla="*/ 0 h 1427746"/>
              <a:gd name="connsiteX0" fmla="*/ 0 w 8632658"/>
              <a:gd name="connsiteY0" fmla="*/ 1034715 h 1427746"/>
              <a:gd name="connsiteX1" fmla="*/ 3874169 w 8632658"/>
              <a:gd name="connsiteY1" fmla="*/ 1347536 h 1427746"/>
              <a:gd name="connsiteX2" fmla="*/ 8037095 w 8632658"/>
              <a:gd name="connsiteY2" fmla="*/ 1130968 h 1427746"/>
              <a:gd name="connsiteX3" fmla="*/ 8097253 w 8632658"/>
              <a:gd name="connsiteY3" fmla="*/ 0 h 1427746"/>
              <a:gd name="connsiteX0" fmla="*/ 0 w 9053763"/>
              <a:gd name="connsiteY0" fmla="*/ 1130968 h 1427746"/>
              <a:gd name="connsiteX1" fmla="*/ 4295274 w 9053763"/>
              <a:gd name="connsiteY1" fmla="*/ 1347536 h 1427746"/>
              <a:gd name="connsiteX2" fmla="*/ 8458200 w 9053763"/>
              <a:gd name="connsiteY2" fmla="*/ 1130968 h 1427746"/>
              <a:gd name="connsiteX3" fmla="*/ 8518358 w 9053763"/>
              <a:gd name="connsiteY3" fmla="*/ 0 h 1427746"/>
              <a:gd name="connsiteX0" fmla="*/ 0 w 9053763"/>
              <a:gd name="connsiteY0" fmla="*/ 1371600 h 1668378"/>
              <a:gd name="connsiteX1" fmla="*/ 4295274 w 9053763"/>
              <a:gd name="connsiteY1" fmla="*/ 1588168 h 1668378"/>
              <a:gd name="connsiteX2" fmla="*/ 8458200 w 9053763"/>
              <a:gd name="connsiteY2" fmla="*/ 1371600 h 1668378"/>
              <a:gd name="connsiteX3" fmla="*/ 8610601 w 9053763"/>
              <a:gd name="connsiteY3" fmla="*/ 0 h 1668378"/>
              <a:gd name="connsiteX0" fmla="*/ 0 w 9206164"/>
              <a:gd name="connsiteY0" fmla="*/ 1371600 h 1744578"/>
              <a:gd name="connsiteX1" fmla="*/ 4295274 w 9206164"/>
              <a:gd name="connsiteY1" fmla="*/ 1588168 h 1744578"/>
              <a:gd name="connsiteX2" fmla="*/ 8610601 w 9206164"/>
              <a:gd name="connsiteY2" fmla="*/ 1447800 h 1744578"/>
              <a:gd name="connsiteX3" fmla="*/ 8610601 w 9206164"/>
              <a:gd name="connsiteY3" fmla="*/ 0 h 1744578"/>
              <a:gd name="connsiteX0" fmla="*/ 0 w 9194132"/>
              <a:gd name="connsiteY0" fmla="*/ 1371600 h 1744578"/>
              <a:gd name="connsiteX1" fmla="*/ 4295274 w 9194132"/>
              <a:gd name="connsiteY1" fmla="*/ 1588168 h 1744578"/>
              <a:gd name="connsiteX2" fmla="*/ 8610601 w 9194132"/>
              <a:gd name="connsiteY2" fmla="*/ 1447800 h 1744578"/>
              <a:gd name="connsiteX3" fmla="*/ 8610601 w 9194132"/>
              <a:gd name="connsiteY3" fmla="*/ 0 h 1744578"/>
              <a:gd name="connsiteX0" fmla="*/ 0 w 8941469"/>
              <a:gd name="connsiteY0" fmla="*/ 1371600 h 1744578"/>
              <a:gd name="connsiteX1" fmla="*/ 4295274 w 8941469"/>
              <a:gd name="connsiteY1" fmla="*/ 1588168 h 1744578"/>
              <a:gd name="connsiteX2" fmla="*/ 8610601 w 8941469"/>
              <a:gd name="connsiteY2" fmla="*/ 1447800 h 1744578"/>
              <a:gd name="connsiteX3" fmla="*/ 8610601 w 8941469"/>
              <a:gd name="connsiteY3" fmla="*/ 0 h 1744578"/>
              <a:gd name="connsiteX0" fmla="*/ 0 w 8941469"/>
              <a:gd name="connsiteY0" fmla="*/ 1371600 h 1700462"/>
              <a:gd name="connsiteX1" fmla="*/ 4295274 w 8941469"/>
              <a:gd name="connsiteY1" fmla="*/ 1588168 h 1700462"/>
              <a:gd name="connsiteX2" fmla="*/ 8610601 w 8941469"/>
              <a:gd name="connsiteY2" fmla="*/ 1447800 h 1700462"/>
              <a:gd name="connsiteX3" fmla="*/ 8610601 w 8941469"/>
              <a:gd name="connsiteY3" fmla="*/ 0 h 1700462"/>
              <a:gd name="connsiteX0" fmla="*/ 0 w 9017669"/>
              <a:gd name="connsiteY0" fmla="*/ 1371600 h 1700462"/>
              <a:gd name="connsiteX1" fmla="*/ 4295274 w 9017669"/>
              <a:gd name="connsiteY1" fmla="*/ 1588168 h 1700462"/>
              <a:gd name="connsiteX2" fmla="*/ 8686801 w 9017669"/>
              <a:gd name="connsiteY2" fmla="*/ 1447800 h 1700462"/>
              <a:gd name="connsiteX3" fmla="*/ 8610601 w 9017669"/>
              <a:gd name="connsiteY3" fmla="*/ 0 h 1700462"/>
              <a:gd name="connsiteX0" fmla="*/ 0 w 9017669"/>
              <a:gd name="connsiteY0" fmla="*/ 1371600 h 1700462"/>
              <a:gd name="connsiteX1" fmla="*/ 4295274 w 9017669"/>
              <a:gd name="connsiteY1" fmla="*/ 1588168 h 1700462"/>
              <a:gd name="connsiteX2" fmla="*/ 8686801 w 9017669"/>
              <a:gd name="connsiteY2" fmla="*/ 1447800 h 1700462"/>
              <a:gd name="connsiteX3" fmla="*/ 8610601 w 9017669"/>
              <a:gd name="connsiteY3" fmla="*/ 0 h 1700462"/>
              <a:gd name="connsiteX4" fmla="*/ 0 w 9017669"/>
              <a:gd name="connsiteY4" fmla="*/ 1371600 h 1700462"/>
              <a:gd name="connsiteX0" fmla="*/ 0 w 9017669"/>
              <a:gd name="connsiteY0" fmla="*/ 1371600 h 1700462"/>
              <a:gd name="connsiteX1" fmla="*/ 4295274 w 9017669"/>
              <a:gd name="connsiteY1" fmla="*/ 1588168 h 1700462"/>
              <a:gd name="connsiteX2" fmla="*/ 8686801 w 9017669"/>
              <a:gd name="connsiteY2" fmla="*/ 1447800 h 1700462"/>
              <a:gd name="connsiteX3" fmla="*/ 8610601 w 9017669"/>
              <a:gd name="connsiteY3" fmla="*/ 0 h 1700462"/>
              <a:gd name="connsiteX4" fmla="*/ 4343401 w 9017669"/>
              <a:gd name="connsiteY4" fmla="*/ 685800 h 1700462"/>
              <a:gd name="connsiteX5" fmla="*/ 0 w 9017669"/>
              <a:gd name="connsiteY5" fmla="*/ 1371600 h 1700462"/>
              <a:gd name="connsiteX0" fmla="*/ 0 w 9017669"/>
              <a:gd name="connsiteY0" fmla="*/ 1371600 h 1700462"/>
              <a:gd name="connsiteX1" fmla="*/ 4295274 w 9017669"/>
              <a:gd name="connsiteY1" fmla="*/ 1588168 h 1700462"/>
              <a:gd name="connsiteX2" fmla="*/ 8686801 w 9017669"/>
              <a:gd name="connsiteY2" fmla="*/ 1447800 h 1700462"/>
              <a:gd name="connsiteX3" fmla="*/ 8610601 w 9017669"/>
              <a:gd name="connsiteY3" fmla="*/ 0 h 1700462"/>
              <a:gd name="connsiteX4" fmla="*/ 1 w 9017669"/>
              <a:gd name="connsiteY4" fmla="*/ 0 h 1700462"/>
              <a:gd name="connsiteX5" fmla="*/ 0 w 9017669"/>
              <a:gd name="connsiteY5" fmla="*/ 1371600 h 1700462"/>
              <a:gd name="connsiteX0" fmla="*/ 0 w 9170069"/>
              <a:gd name="connsiteY0" fmla="*/ 1371600 h 1776662"/>
              <a:gd name="connsiteX1" fmla="*/ 4295274 w 9170069"/>
              <a:gd name="connsiteY1" fmla="*/ 1588168 h 1776662"/>
              <a:gd name="connsiteX2" fmla="*/ 8839201 w 9170069"/>
              <a:gd name="connsiteY2" fmla="*/ 1524000 h 1776662"/>
              <a:gd name="connsiteX3" fmla="*/ 8610601 w 9170069"/>
              <a:gd name="connsiteY3" fmla="*/ 0 h 1776662"/>
              <a:gd name="connsiteX4" fmla="*/ 1 w 9170069"/>
              <a:gd name="connsiteY4" fmla="*/ 0 h 1776662"/>
              <a:gd name="connsiteX5" fmla="*/ 0 w 9170069"/>
              <a:gd name="connsiteY5" fmla="*/ 1371600 h 1776662"/>
              <a:gd name="connsiteX0" fmla="*/ 0 w 9170069"/>
              <a:gd name="connsiteY0" fmla="*/ 1371600 h 1776662"/>
              <a:gd name="connsiteX1" fmla="*/ 4295274 w 9170069"/>
              <a:gd name="connsiteY1" fmla="*/ 1588168 h 1776662"/>
              <a:gd name="connsiteX2" fmla="*/ 8839201 w 9170069"/>
              <a:gd name="connsiteY2" fmla="*/ 1524000 h 1776662"/>
              <a:gd name="connsiteX3" fmla="*/ 8839201 w 9170069"/>
              <a:gd name="connsiteY3" fmla="*/ 0 h 1776662"/>
              <a:gd name="connsiteX4" fmla="*/ 1 w 9170069"/>
              <a:gd name="connsiteY4" fmla="*/ 0 h 1776662"/>
              <a:gd name="connsiteX5" fmla="*/ 0 w 9170069"/>
              <a:gd name="connsiteY5" fmla="*/ 1371600 h 1776662"/>
              <a:gd name="connsiteX0" fmla="*/ 0 w 9170069"/>
              <a:gd name="connsiteY0" fmla="*/ 1371600 h 1776662"/>
              <a:gd name="connsiteX1" fmla="*/ 4343401 w 9170069"/>
              <a:gd name="connsiteY1" fmla="*/ 1447800 h 1776662"/>
              <a:gd name="connsiteX2" fmla="*/ 8839201 w 9170069"/>
              <a:gd name="connsiteY2" fmla="*/ 1524000 h 1776662"/>
              <a:gd name="connsiteX3" fmla="*/ 8839201 w 9170069"/>
              <a:gd name="connsiteY3" fmla="*/ 0 h 1776662"/>
              <a:gd name="connsiteX4" fmla="*/ 1 w 9170069"/>
              <a:gd name="connsiteY4" fmla="*/ 0 h 1776662"/>
              <a:gd name="connsiteX5" fmla="*/ 0 w 9170069"/>
              <a:gd name="connsiteY5" fmla="*/ 1371600 h 1776662"/>
              <a:gd name="connsiteX0" fmla="*/ 0 w 9170069"/>
              <a:gd name="connsiteY0" fmla="*/ 1371600 h 1728536"/>
              <a:gd name="connsiteX1" fmla="*/ 4343401 w 9170069"/>
              <a:gd name="connsiteY1" fmla="*/ 1447800 h 1728536"/>
              <a:gd name="connsiteX2" fmla="*/ 8839201 w 9170069"/>
              <a:gd name="connsiteY2" fmla="*/ 1524000 h 1728536"/>
              <a:gd name="connsiteX3" fmla="*/ 8839201 w 9170069"/>
              <a:gd name="connsiteY3" fmla="*/ 0 h 1728536"/>
              <a:gd name="connsiteX4" fmla="*/ 1 w 9170069"/>
              <a:gd name="connsiteY4" fmla="*/ 0 h 1728536"/>
              <a:gd name="connsiteX5" fmla="*/ 0 w 9170069"/>
              <a:gd name="connsiteY5" fmla="*/ 1371600 h 1728536"/>
              <a:gd name="connsiteX0" fmla="*/ 0 w 9170069"/>
              <a:gd name="connsiteY0" fmla="*/ 1371600 h 1728536"/>
              <a:gd name="connsiteX1" fmla="*/ 4343401 w 9170069"/>
              <a:gd name="connsiteY1" fmla="*/ 1447800 h 1728536"/>
              <a:gd name="connsiteX2" fmla="*/ 8839201 w 9170069"/>
              <a:gd name="connsiteY2" fmla="*/ 1524000 h 1728536"/>
              <a:gd name="connsiteX3" fmla="*/ 8839201 w 9170069"/>
              <a:gd name="connsiteY3" fmla="*/ 0 h 1728536"/>
              <a:gd name="connsiteX4" fmla="*/ 1 w 9170069"/>
              <a:gd name="connsiteY4" fmla="*/ 0 h 1728536"/>
              <a:gd name="connsiteX5" fmla="*/ 0 w 9170069"/>
              <a:gd name="connsiteY5" fmla="*/ 1371600 h 1728536"/>
              <a:gd name="connsiteX0" fmla="*/ 0 w 9170069"/>
              <a:gd name="connsiteY0" fmla="*/ 1676400 h 2033336"/>
              <a:gd name="connsiteX1" fmla="*/ 4343401 w 9170069"/>
              <a:gd name="connsiteY1" fmla="*/ 1752600 h 2033336"/>
              <a:gd name="connsiteX2" fmla="*/ 8839201 w 9170069"/>
              <a:gd name="connsiteY2" fmla="*/ 1828800 h 2033336"/>
              <a:gd name="connsiteX3" fmla="*/ 8839201 w 9170069"/>
              <a:gd name="connsiteY3" fmla="*/ 304800 h 2033336"/>
              <a:gd name="connsiteX4" fmla="*/ 685800 w 9170069"/>
              <a:gd name="connsiteY4" fmla="*/ 0 h 2033336"/>
              <a:gd name="connsiteX5" fmla="*/ 0 w 9170069"/>
              <a:gd name="connsiteY5" fmla="*/ 1676400 h 2033336"/>
              <a:gd name="connsiteX0" fmla="*/ 0 w 8763000"/>
              <a:gd name="connsiteY0" fmla="*/ 1752600 h 2033336"/>
              <a:gd name="connsiteX1" fmla="*/ 3936332 w 8763000"/>
              <a:gd name="connsiteY1" fmla="*/ 1752600 h 2033336"/>
              <a:gd name="connsiteX2" fmla="*/ 8432132 w 8763000"/>
              <a:gd name="connsiteY2" fmla="*/ 1828800 h 2033336"/>
              <a:gd name="connsiteX3" fmla="*/ 8432132 w 8763000"/>
              <a:gd name="connsiteY3" fmla="*/ 304800 h 2033336"/>
              <a:gd name="connsiteX4" fmla="*/ 278731 w 8763000"/>
              <a:gd name="connsiteY4" fmla="*/ 0 h 2033336"/>
              <a:gd name="connsiteX5" fmla="*/ 0 w 8763000"/>
              <a:gd name="connsiteY5" fmla="*/ 1752600 h 2033336"/>
              <a:gd name="connsiteX0" fmla="*/ 130343 w 8893343"/>
              <a:gd name="connsiteY0" fmla="*/ 2129589 h 2410325"/>
              <a:gd name="connsiteX1" fmla="*/ 4066675 w 8893343"/>
              <a:gd name="connsiteY1" fmla="*/ 2129589 h 2410325"/>
              <a:gd name="connsiteX2" fmla="*/ 8562475 w 8893343"/>
              <a:gd name="connsiteY2" fmla="*/ 2205789 h 2410325"/>
              <a:gd name="connsiteX3" fmla="*/ 8562475 w 8893343"/>
              <a:gd name="connsiteY3" fmla="*/ 681789 h 2410325"/>
              <a:gd name="connsiteX4" fmla="*/ 409074 w 8893343"/>
              <a:gd name="connsiteY4" fmla="*/ 376989 h 2410325"/>
              <a:gd name="connsiteX5" fmla="*/ 130343 w 8893343"/>
              <a:gd name="connsiteY5" fmla="*/ 2129589 h 2410325"/>
              <a:gd name="connsiteX0" fmla="*/ 130343 w 8893343"/>
              <a:gd name="connsiteY0" fmla="*/ 2129589 h 2410325"/>
              <a:gd name="connsiteX1" fmla="*/ 4066675 w 8893343"/>
              <a:gd name="connsiteY1" fmla="*/ 2129589 h 2410325"/>
              <a:gd name="connsiteX2" fmla="*/ 8562475 w 8893343"/>
              <a:gd name="connsiteY2" fmla="*/ 2205789 h 2410325"/>
              <a:gd name="connsiteX3" fmla="*/ 8562475 w 8893343"/>
              <a:gd name="connsiteY3" fmla="*/ 681789 h 2410325"/>
              <a:gd name="connsiteX4" fmla="*/ 409074 w 8893343"/>
              <a:gd name="connsiteY4" fmla="*/ 376989 h 2410325"/>
              <a:gd name="connsiteX5" fmla="*/ 130343 w 8893343"/>
              <a:gd name="connsiteY5" fmla="*/ 2129589 h 241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93343" h="2410325">
                <a:moveTo>
                  <a:pt x="130343" y="2129589"/>
                </a:moveTo>
                <a:cubicBezTo>
                  <a:pt x="1366588" y="2268955"/>
                  <a:pt x="2664996" y="2095500"/>
                  <a:pt x="4066675" y="2129589"/>
                </a:cubicBezTo>
                <a:cubicBezTo>
                  <a:pt x="5454317" y="2057400"/>
                  <a:pt x="8265696" y="2410325"/>
                  <a:pt x="8562475" y="2205789"/>
                </a:cubicBezTo>
                <a:cubicBezTo>
                  <a:pt x="8893343" y="2045369"/>
                  <a:pt x="8644691" y="850231"/>
                  <a:pt x="8562475" y="681789"/>
                </a:cubicBezTo>
                <a:cubicBezTo>
                  <a:pt x="5844675" y="580189"/>
                  <a:pt x="748632" y="671094"/>
                  <a:pt x="409074" y="376989"/>
                </a:cubicBezTo>
                <a:cubicBezTo>
                  <a:pt x="0" y="0"/>
                  <a:pt x="130343" y="1672389"/>
                  <a:pt x="130343" y="2129589"/>
                </a:cubicBezTo>
                <a:close/>
              </a:path>
            </a:pathLst>
          </a:custGeom>
          <a:solidFill>
            <a:schemeClr val="bg2"/>
          </a:solidFill>
          <a:ln w="63500" cmpd="dbl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</p:spPr>
        <p:txBody>
          <a:bodyPr/>
          <a:lstStyle>
            <a:lvl1pPr algn="ctr">
              <a:defRPr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ABBF-F493-4BB0-BAA5-D9A5F74F2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349-FA84-402D-9CE8-3E27B4FFF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abadkézi sokszög 8"/>
          <p:cNvSpPr/>
          <p:nvPr userDrawn="1"/>
        </p:nvSpPr>
        <p:spPr>
          <a:xfrm>
            <a:off x="-76200" y="-304800"/>
            <a:ext cx="9170069" cy="1728536"/>
          </a:xfrm>
          <a:custGeom>
            <a:avLst/>
            <a:gdLst>
              <a:gd name="connsiteX0" fmla="*/ 0 w 9113921"/>
              <a:gd name="connsiteY0" fmla="*/ 1034715 h 1347536"/>
              <a:gd name="connsiteX1" fmla="*/ 3874169 w 9113921"/>
              <a:gd name="connsiteY1" fmla="*/ 1347536 h 1347536"/>
              <a:gd name="connsiteX2" fmla="*/ 8410074 w 9113921"/>
              <a:gd name="connsiteY2" fmla="*/ 1239252 h 1347536"/>
              <a:gd name="connsiteX3" fmla="*/ 8097253 w 9113921"/>
              <a:gd name="connsiteY3" fmla="*/ 0 h 1347536"/>
              <a:gd name="connsiteX0" fmla="*/ 0 w 8740942"/>
              <a:gd name="connsiteY0" fmla="*/ 1034715 h 1347536"/>
              <a:gd name="connsiteX1" fmla="*/ 3874169 w 8740942"/>
              <a:gd name="connsiteY1" fmla="*/ 1347536 h 1347536"/>
              <a:gd name="connsiteX2" fmla="*/ 8037095 w 8740942"/>
              <a:gd name="connsiteY2" fmla="*/ 1130968 h 1347536"/>
              <a:gd name="connsiteX3" fmla="*/ 8097253 w 8740942"/>
              <a:gd name="connsiteY3" fmla="*/ 0 h 1347536"/>
              <a:gd name="connsiteX0" fmla="*/ 0 w 8740942"/>
              <a:gd name="connsiteY0" fmla="*/ 1034715 h 1427746"/>
              <a:gd name="connsiteX1" fmla="*/ 3874169 w 8740942"/>
              <a:gd name="connsiteY1" fmla="*/ 1347536 h 1427746"/>
              <a:gd name="connsiteX2" fmla="*/ 8037095 w 8740942"/>
              <a:gd name="connsiteY2" fmla="*/ 1130968 h 1427746"/>
              <a:gd name="connsiteX3" fmla="*/ 8097253 w 8740942"/>
              <a:gd name="connsiteY3" fmla="*/ 0 h 1427746"/>
              <a:gd name="connsiteX0" fmla="*/ 0 w 8632658"/>
              <a:gd name="connsiteY0" fmla="*/ 1034715 h 1427746"/>
              <a:gd name="connsiteX1" fmla="*/ 3874169 w 8632658"/>
              <a:gd name="connsiteY1" fmla="*/ 1347536 h 1427746"/>
              <a:gd name="connsiteX2" fmla="*/ 8037095 w 8632658"/>
              <a:gd name="connsiteY2" fmla="*/ 1130968 h 1427746"/>
              <a:gd name="connsiteX3" fmla="*/ 8097253 w 8632658"/>
              <a:gd name="connsiteY3" fmla="*/ 0 h 1427746"/>
              <a:gd name="connsiteX0" fmla="*/ 0 w 9053763"/>
              <a:gd name="connsiteY0" fmla="*/ 1130968 h 1427746"/>
              <a:gd name="connsiteX1" fmla="*/ 4295274 w 9053763"/>
              <a:gd name="connsiteY1" fmla="*/ 1347536 h 1427746"/>
              <a:gd name="connsiteX2" fmla="*/ 8458200 w 9053763"/>
              <a:gd name="connsiteY2" fmla="*/ 1130968 h 1427746"/>
              <a:gd name="connsiteX3" fmla="*/ 8518358 w 9053763"/>
              <a:gd name="connsiteY3" fmla="*/ 0 h 1427746"/>
              <a:gd name="connsiteX0" fmla="*/ 0 w 9053763"/>
              <a:gd name="connsiteY0" fmla="*/ 1371600 h 1668378"/>
              <a:gd name="connsiteX1" fmla="*/ 4295274 w 9053763"/>
              <a:gd name="connsiteY1" fmla="*/ 1588168 h 1668378"/>
              <a:gd name="connsiteX2" fmla="*/ 8458200 w 9053763"/>
              <a:gd name="connsiteY2" fmla="*/ 1371600 h 1668378"/>
              <a:gd name="connsiteX3" fmla="*/ 8610601 w 9053763"/>
              <a:gd name="connsiteY3" fmla="*/ 0 h 1668378"/>
              <a:gd name="connsiteX0" fmla="*/ 0 w 9206164"/>
              <a:gd name="connsiteY0" fmla="*/ 1371600 h 1744578"/>
              <a:gd name="connsiteX1" fmla="*/ 4295274 w 9206164"/>
              <a:gd name="connsiteY1" fmla="*/ 1588168 h 1744578"/>
              <a:gd name="connsiteX2" fmla="*/ 8610601 w 9206164"/>
              <a:gd name="connsiteY2" fmla="*/ 1447800 h 1744578"/>
              <a:gd name="connsiteX3" fmla="*/ 8610601 w 9206164"/>
              <a:gd name="connsiteY3" fmla="*/ 0 h 1744578"/>
              <a:gd name="connsiteX0" fmla="*/ 0 w 9194132"/>
              <a:gd name="connsiteY0" fmla="*/ 1371600 h 1744578"/>
              <a:gd name="connsiteX1" fmla="*/ 4295274 w 9194132"/>
              <a:gd name="connsiteY1" fmla="*/ 1588168 h 1744578"/>
              <a:gd name="connsiteX2" fmla="*/ 8610601 w 9194132"/>
              <a:gd name="connsiteY2" fmla="*/ 1447800 h 1744578"/>
              <a:gd name="connsiteX3" fmla="*/ 8610601 w 9194132"/>
              <a:gd name="connsiteY3" fmla="*/ 0 h 1744578"/>
              <a:gd name="connsiteX0" fmla="*/ 0 w 8941469"/>
              <a:gd name="connsiteY0" fmla="*/ 1371600 h 1744578"/>
              <a:gd name="connsiteX1" fmla="*/ 4295274 w 8941469"/>
              <a:gd name="connsiteY1" fmla="*/ 1588168 h 1744578"/>
              <a:gd name="connsiteX2" fmla="*/ 8610601 w 8941469"/>
              <a:gd name="connsiteY2" fmla="*/ 1447800 h 1744578"/>
              <a:gd name="connsiteX3" fmla="*/ 8610601 w 8941469"/>
              <a:gd name="connsiteY3" fmla="*/ 0 h 1744578"/>
              <a:gd name="connsiteX0" fmla="*/ 0 w 8941469"/>
              <a:gd name="connsiteY0" fmla="*/ 1371600 h 1700462"/>
              <a:gd name="connsiteX1" fmla="*/ 4295274 w 8941469"/>
              <a:gd name="connsiteY1" fmla="*/ 1588168 h 1700462"/>
              <a:gd name="connsiteX2" fmla="*/ 8610601 w 8941469"/>
              <a:gd name="connsiteY2" fmla="*/ 1447800 h 1700462"/>
              <a:gd name="connsiteX3" fmla="*/ 8610601 w 8941469"/>
              <a:gd name="connsiteY3" fmla="*/ 0 h 1700462"/>
              <a:gd name="connsiteX0" fmla="*/ 0 w 9017669"/>
              <a:gd name="connsiteY0" fmla="*/ 1371600 h 1700462"/>
              <a:gd name="connsiteX1" fmla="*/ 4295274 w 9017669"/>
              <a:gd name="connsiteY1" fmla="*/ 1588168 h 1700462"/>
              <a:gd name="connsiteX2" fmla="*/ 8686801 w 9017669"/>
              <a:gd name="connsiteY2" fmla="*/ 1447800 h 1700462"/>
              <a:gd name="connsiteX3" fmla="*/ 8610601 w 9017669"/>
              <a:gd name="connsiteY3" fmla="*/ 0 h 1700462"/>
              <a:gd name="connsiteX0" fmla="*/ 0 w 9017669"/>
              <a:gd name="connsiteY0" fmla="*/ 1371600 h 1700462"/>
              <a:gd name="connsiteX1" fmla="*/ 4295274 w 9017669"/>
              <a:gd name="connsiteY1" fmla="*/ 1588168 h 1700462"/>
              <a:gd name="connsiteX2" fmla="*/ 8686801 w 9017669"/>
              <a:gd name="connsiteY2" fmla="*/ 1447800 h 1700462"/>
              <a:gd name="connsiteX3" fmla="*/ 8610601 w 9017669"/>
              <a:gd name="connsiteY3" fmla="*/ 0 h 1700462"/>
              <a:gd name="connsiteX4" fmla="*/ 0 w 9017669"/>
              <a:gd name="connsiteY4" fmla="*/ 1371600 h 1700462"/>
              <a:gd name="connsiteX0" fmla="*/ 0 w 9017669"/>
              <a:gd name="connsiteY0" fmla="*/ 1371600 h 1700462"/>
              <a:gd name="connsiteX1" fmla="*/ 4295274 w 9017669"/>
              <a:gd name="connsiteY1" fmla="*/ 1588168 h 1700462"/>
              <a:gd name="connsiteX2" fmla="*/ 8686801 w 9017669"/>
              <a:gd name="connsiteY2" fmla="*/ 1447800 h 1700462"/>
              <a:gd name="connsiteX3" fmla="*/ 8610601 w 9017669"/>
              <a:gd name="connsiteY3" fmla="*/ 0 h 1700462"/>
              <a:gd name="connsiteX4" fmla="*/ 4343401 w 9017669"/>
              <a:gd name="connsiteY4" fmla="*/ 685800 h 1700462"/>
              <a:gd name="connsiteX5" fmla="*/ 0 w 9017669"/>
              <a:gd name="connsiteY5" fmla="*/ 1371600 h 1700462"/>
              <a:gd name="connsiteX0" fmla="*/ 0 w 9017669"/>
              <a:gd name="connsiteY0" fmla="*/ 1371600 h 1700462"/>
              <a:gd name="connsiteX1" fmla="*/ 4295274 w 9017669"/>
              <a:gd name="connsiteY1" fmla="*/ 1588168 h 1700462"/>
              <a:gd name="connsiteX2" fmla="*/ 8686801 w 9017669"/>
              <a:gd name="connsiteY2" fmla="*/ 1447800 h 1700462"/>
              <a:gd name="connsiteX3" fmla="*/ 8610601 w 9017669"/>
              <a:gd name="connsiteY3" fmla="*/ 0 h 1700462"/>
              <a:gd name="connsiteX4" fmla="*/ 1 w 9017669"/>
              <a:gd name="connsiteY4" fmla="*/ 0 h 1700462"/>
              <a:gd name="connsiteX5" fmla="*/ 0 w 9017669"/>
              <a:gd name="connsiteY5" fmla="*/ 1371600 h 1700462"/>
              <a:gd name="connsiteX0" fmla="*/ 0 w 9170069"/>
              <a:gd name="connsiteY0" fmla="*/ 1371600 h 1776662"/>
              <a:gd name="connsiteX1" fmla="*/ 4295274 w 9170069"/>
              <a:gd name="connsiteY1" fmla="*/ 1588168 h 1776662"/>
              <a:gd name="connsiteX2" fmla="*/ 8839201 w 9170069"/>
              <a:gd name="connsiteY2" fmla="*/ 1524000 h 1776662"/>
              <a:gd name="connsiteX3" fmla="*/ 8610601 w 9170069"/>
              <a:gd name="connsiteY3" fmla="*/ 0 h 1776662"/>
              <a:gd name="connsiteX4" fmla="*/ 1 w 9170069"/>
              <a:gd name="connsiteY4" fmla="*/ 0 h 1776662"/>
              <a:gd name="connsiteX5" fmla="*/ 0 w 9170069"/>
              <a:gd name="connsiteY5" fmla="*/ 1371600 h 1776662"/>
              <a:gd name="connsiteX0" fmla="*/ 0 w 9170069"/>
              <a:gd name="connsiteY0" fmla="*/ 1371600 h 1776662"/>
              <a:gd name="connsiteX1" fmla="*/ 4295274 w 9170069"/>
              <a:gd name="connsiteY1" fmla="*/ 1588168 h 1776662"/>
              <a:gd name="connsiteX2" fmla="*/ 8839201 w 9170069"/>
              <a:gd name="connsiteY2" fmla="*/ 1524000 h 1776662"/>
              <a:gd name="connsiteX3" fmla="*/ 8839201 w 9170069"/>
              <a:gd name="connsiteY3" fmla="*/ 0 h 1776662"/>
              <a:gd name="connsiteX4" fmla="*/ 1 w 9170069"/>
              <a:gd name="connsiteY4" fmla="*/ 0 h 1776662"/>
              <a:gd name="connsiteX5" fmla="*/ 0 w 9170069"/>
              <a:gd name="connsiteY5" fmla="*/ 1371600 h 1776662"/>
              <a:gd name="connsiteX0" fmla="*/ 0 w 9170069"/>
              <a:gd name="connsiteY0" fmla="*/ 1371600 h 1776662"/>
              <a:gd name="connsiteX1" fmla="*/ 4343401 w 9170069"/>
              <a:gd name="connsiteY1" fmla="*/ 1447800 h 1776662"/>
              <a:gd name="connsiteX2" fmla="*/ 8839201 w 9170069"/>
              <a:gd name="connsiteY2" fmla="*/ 1524000 h 1776662"/>
              <a:gd name="connsiteX3" fmla="*/ 8839201 w 9170069"/>
              <a:gd name="connsiteY3" fmla="*/ 0 h 1776662"/>
              <a:gd name="connsiteX4" fmla="*/ 1 w 9170069"/>
              <a:gd name="connsiteY4" fmla="*/ 0 h 1776662"/>
              <a:gd name="connsiteX5" fmla="*/ 0 w 9170069"/>
              <a:gd name="connsiteY5" fmla="*/ 1371600 h 1776662"/>
              <a:gd name="connsiteX0" fmla="*/ 0 w 9170069"/>
              <a:gd name="connsiteY0" fmla="*/ 1371600 h 1728536"/>
              <a:gd name="connsiteX1" fmla="*/ 4343401 w 9170069"/>
              <a:gd name="connsiteY1" fmla="*/ 1447800 h 1728536"/>
              <a:gd name="connsiteX2" fmla="*/ 8839201 w 9170069"/>
              <a:gd name="connsiteY2" fmla="*/ 1524000 h 1728536"/>
              <a:gd name="connsiteX3" fmla="*/ 8839201 w 9170069"/>
              <a:gd name="connsiteY3" fmla="*/ 0 h 1728536"/>
              <a:gd name="connsiteX4" fmla="*/ 1 w 9170069"/>
              <a:gd name="connsiteY4" fmla="*/ 0 h 1728536"/>
              <a:gd name="connsiteX5" fmla="*/ 0 w 9170069"/>
              <a:gd name="connsiteY5" fmla="*/ 1371600 h 1728536"/>
              <a:gd name="connsiteX0" fmla="*/ 0 w 9170069"/>
              <a:gd name="connsiteY0" fmla="*/ 1371600 h 1728536"/>
              <a:gd name="connsiteX1" fmla="*/ 4343401 w 9170069"/>
              <a:gd name="connsiteY1" fmla="*/ 1447800 h 1728536"/>
              <a:gd name="connsiteX2" fmla="*/ 8839201 w 9170069"/>
              <a:gd name="connsiteY2" fmla="*/ 1524000 h 1728536"/>
              <a:gd name="connsiteX3" fmla="*/ 8839201 w 9170069"/>
              <a:gd name="connsiteY3" fmla="*/ 0 h 1728536"/>
              <a:gd name="connsiteX4" fmla="*/ 1 w 9170069"/>
              <a:gd name="connsiteY4" fmla="*/ 0 h 1728536"/>
              <a:gd name="connsiteX5" fmla="*/ 0 w 9170069"/>
              <a:gd name="connsiteY5" fmla="*/ 1371600 h 1728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70069" h="1728536">
                <a:moveTo>
                  <a:pt x="0" y="1371600"/>
                </a:moveTo>
                <a:cubicBezTo>
                  <a:pt x="1236245" y="1510966"/>
                  <a:pt x="2941722" y="1413711"/>
                  <a:pt x="4343401" y="1447800"/>
                </a:cubicBezTo>
                <a:cubicBezTo>
                  <a:pt x="5731043" y="1375611"/>
                  <a:pt x="8542422" y="1728536"/>
                  <a:pt x="8839201" y="1524000"/>
                </a:cubicBezTo>
                <a:cubicBezTo>
                  <a:pt x="9170069" y="1363580"/>
                  <a:pt x="8921417" y="168442"/>
                  <a:pt x="8839201" y="0"/>
                </a:cubicBezTo>
                <a:lnTo>
                  <a:pt x="1" y="0"/>
                </a:lnTo>
                <a:cubicBezTo>
                  <a:pt x="1" y="457200"/>
                  <a:pt x="0" y="914400"/>
                  <a:pt x="0" y="1371600"/>
                </a:cubicBezTo>
                <a:close/>
              </a:path>
            </a:pathLst>
          </a:custGeom>
          <a:solidFill>
            <a:schemeClr val="bg2"/>
          </a:solidFill>
          <a:ln w="63500" cmpd="dbl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 algn="l">
              <a:lnSpc>
                <a:spcPts val="4000"/>
              </a:lnSpc>
              <a:spcBef>
                <a:spcPts val="0"/>
              </a:spcBef>
              <a:defRPr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/>
          <p:nvPr userDrawn="1"/>
        </p:nvSpPr>
        <p:spPr>
          <a:xfrm>
            <a:off x="-76200" y="-304800"/>
            <a:ext cx="9170069" cy="1728536"/>
          </a:xfrm>
          <a:custGeom>
            <a:avLst/>
            <a:gdLst>
              <a:gd name="connsiteX0" fmla="*/ 0 w 9113921"/>
              <a:gd name="connsiteY0" fmla="*/ 1034715 h 1347536"/>
              <a:gd name="connsiteX1" fmla="*/ 3874169 w 9113921"/>
              <a:gd name="connsiteY1" fmla="*/ 1347536 h 1347536"/>
              <a:gd name="connsiteX2" fmla="*/ 8410074 w 9113921"/>
              <a:gd name="connsiteY2" fmla="*/ 1239252 h 1347536"/>
              <a:gd name="connsiteX3" fmla="*/ 8097253 w 9113921"/>
              <a:gd name="connsiteY3" fmla="*/ 0 h 1347536"/>
              <a:gd name="connsiteX0" fmla="*/ 0 w 8740942"/>
              <a:gd name="connsiteY0" fmla="*/ 1034715 h 1347536"/>
              <a:gd name="connsiteX1" fmla="*/ 3874169 w 8740942"/>
              <a:gd name="connsiteY1" fmla="*/ 1347536 h 1347536"/>
              <a:gd name="connsiteX2" fmla="*/ 8037095 w 8740942"/>
              <a:gd name="connsiteY2" fmla="*/ 1130968 h 1347536"/>
              <a:gd name="connsiteX3" fmla="*/ 8097253 w 8740942"/>
              <a:gd name="connsiteY3" fmla="*/ 0 h 1347536"/>
              <a:gd name="connsiteX0" fmla="*/ 0 w 8740942"/>
              <a:gd name="connsiteY0" fmla="*/ 1034715 h 1427746"/>
              <a:gd name="connsiteX1" fmla="*/ 3874169 w 8740942"/>
              <a:gd name="connsiteY1" fmla="*/ 1347536 h 1427746"/>
              <a:gd name="connsiteX2" fmla="*/ 8037095 w 8740942"/>
              <a:gd name="connsiteY2" fmla="*/ 1130968 h 1427746"/>
              <a:gd name="connsiteX3" fmla="*/ 8097253 w 8740942"/>
              <a:gd name="connsiteY3" fmla="*/ 0 h 1427746"/>
              <a:gd name="connsiteX0" fmla="*/ 0 w 8632658"/>
              <a:gd name="connsiteY0" fmla="*/ 1034715 h 1427746"/>
              <a:gd name="connsiteX1" fmla="*/ 3874169 w 8632658"/>
              <a:gd name="connsiteY1" fmla="*/ 1347536 h 1427746"/>
              <a:gd name="connsiteX2" fmla="*/ 8037095 w 8632658"/>
              <a:gd name="connsiteY2" fmla="*/ 1130968 h 1427746"/>
              <a:gd name="connsiteX3" fmla="*/ 8097253 w 8632658"/>
              <a:gd name="connsiteY3" fmla="*/ 0 h 1427746"/>
              <a:gd name="connsiteX0" fmla="*/ 0 w 9053763"/>
              <a:gd name="connsiteY0" fmla="*/ 1130968 h 1427746"/>
              <a:gd name="connsiteX1" fmla="*/ 4295274 w 9053763"/>
              <a:gd name="connsiteY1" fmla="*/ 1347536 h 1427746"/>
              <a:gd name="connsiteX2" fmla="*/ 8458200 w 9053763"/>
              <a:gd name="connsiteY2" fmla="*/ 1130968 h 1427746"/>
              <a:gd name="connsiteX3" fmla="*/ 8518358 w 9053763"/>
              <a:gd name="connsiteY3" fmla="*/ 0 h 1427746"/>
              <a:gd name="connsiteX0" fmla="*/ 0 w 9053763"/>
              <a:gd name="connsiteY0" fmla="*/ 1371600 h 1668378"/>
              <a:gd name="connsiteX1" fmla="*/ 4295274 w 9053763"/>
              <a:gd name="connsiteY1" fmla="*/ 1588168 h 1668378"/>
              <a:gd name="connsiteX2" fmla="*/ 8458200 w 9053763"/>
              <a:gd name="connsiteY2" fmla="*/ 1371600 h 1668378"/>
              <a:gd name="connsiteX3" fmla="*/ 8610601 w 9053763"/>
              <a:gd name="connsiteY3" fmla="*/ 0 h 1668378"/>
              <a:gd name="connsiteX0" fmla="*/ 0 w 9206164"/>
              <a:gd name="connsiteY0" fmla="*/ 1371600 h 1744578"/>
              <a:gd name="connsiteX1" fmla="*/ 4295274 w 9206164"/>
              <a:gd name="connsiteY1" fmla="*/ 1588168 h 1744578"/>
              <a:gd name="connsiteX2" fmla="*/ 8610601 w 9206164"/>
              <a:gd name="connsiteY2" fmla="*/ 1447800 h 1744578"/>
              <a:gd name="connsiteX3" fmla="*/ 8610601 w 9206164"/>
              <a:gd name="connsiteY3" fmla="*/ 0 h 1744578"/>
              <a:gd name="connsiteX0" fmla="*/ 0 w 9194132"/>
              <a:gd name="connsiteY0" fmla="*/ 1371600 h 1744578"/>
              <a:gd name="connsiteX1" fmla="*/ 4295274 w 9194132"/>
              <a:gd name="connsiteY1" fmla="*/ 1588168 h 1744578"/>
              <a:gd name="connsiteX2" fmla="*/ 8610601 w 9194132"/>
              <a:gd name="connsiteY2" fmla="*/ 1447800 h 1744578"/>
              <a:gd name="connsiteX3" fmla="*/ 8610601 w 9194132"/>
              <a:gd name="connsiteY3" fmla="*/ 0 h 1744578"/>
              <a:gd name="connsiteX0" fmla="*/ 0 w 8941469"/>
              <a:gd name="connsiteY0" fmla="*/ 1371600 h 1744578"/>
              <a:gd name="connsiteX1" fmla="*/ 4295274 w 8941469"/>
              <a:gd name="connsiteY1" fmla="*/ 1588168 h 1744578"/>
              <a:gd name="connsiteX2" fmla="*/ 8610601 w 8941469"/>
              <a:gd name="connsiteY2" fmla="*/ 1447800 h 1744578"/>
              <a:gd name="connsiteX3" fmla="*/ 8610601 w 8941469"/>
              <a:gd name="connsiteY3" fmla="*/ 0 h 1744578"/>
              <a:gd name="connsiteX0" fmla="*/ 0 w 8941469"/>
              <a:gd name="connsiteY0" fmla="*/ 1371600 h 1700462"/>
              <a:gd name="connsiteX1" fmla="*/ 4295274 w 8941469"/>
              <a:gd name="connsiteY1" fmla="*/ 1588168 h 1700462"/>
              <a:gd name="connsiteX2" fmla="*/ 8610601 w 8941469"/>
              <a:gd name="connsiteY2" fmla="*/ 1447800 h 1700462"/>
              <a:gd name="connsiteX3" fmla="*/ 8610601 w 8941469"/>
              <a:gd name="connsiteY3" fmla="*/ 0 h 1700462"/>
              <a:gd name="connsiteX0" fmla="*/ 0 w 9017669"/>
              <a:gd name="connsiteY0" fmla="*/ 1371600 h 1700462"/>
              <a:gd name="connsiteX1" fmla="*/ 4295274 w 9017669"/>
              <a:gd name="connsiteY1" fmla="*/ 1588168 h 1700462"/>
              <a:gd name="connsiteX2" fmla="*/ 8686801 w 9017669"/>
              <a:gd name="connsiteY2" fmla="*/ 1447800 h 1700462"/>
              <a:gd name="connsiteX3" fmla="*/ 8610601 w 9017669"/>
              <a:gd name="connsiteY3" fmla="*/ 0 h 1700462"/>
              <a:gd name="connsiteX0" fmla="*/ 0 w 9017669"/>
              <a:gd name="connsiteY0" fmla="*/ 1371600 h 1700462"/>
              <a:gd name="connsiteX1" fmla="*/ 4295274 w 9017669"/>
              <a:gd name="connsiteY1" fmla="*/ 1588168 h 1700462"/>
              <a:gd name="connsiteX2" fmla="*/ 8686801 w 9017669"/>
              <a:gd name="connsiteY2" fmla="*/ 1447800 h 1700462"/>
              <a:gd name="connsiteX3" fmla="*/ 8610601 w 9017669"/>
              <a:gd name="connsiteY3" fmla="*/ 0 h 1700462"/>
              <a:gd name="connsiteX4" fmla="*/ 0 w 9017669"/>
              <a:gd name="connsiteY4" fmla="*/ 1371600 h 1700462"/>
              <a:gd name="connsiteX0" fmla="*/ 0 w 9017669"/>
              <a:gd name="connsiteY0" fmla="*/ 1371600 h 1700462"/>
              <a:gd name="connsiteX1" fmla="*/ 4295274 w 9017669"/>
              <a:gd name="connsiteY1" fmla="*/ 1588168 h 1700462"/>
              <a:gd name="connsiteX2" fmla="*/ 8686801 w 9017669"/>
              <a:gd name="connsiteY2" fmla="*/ 1447800 h 1700462"/>
              <a:gd name="connsiteX3" fmla="*/ 8610601 w 9017669"/>
              <a:gd name="connsiteY3" fmla="*/ 0 h 1700462"/>
              <a:gd name="connsiteX4" fmla="*/ 4343401 w 9017669"/>
              <a:gd name="connsiteY4" fmla="*/ 685800 h 1700462"/>
              <a:gd name="connsiteX5" fmla="*/ 0 w 9017669"/>
              <a:gd name="connsiteY5" fmla="*/ 1371600 h 1700462"/>
              <a:gd name="connsiteX0" fmla="*/ 0 w 9017669"/>
              <a:gd name="connsiteY0" fmla="*/ 1371600 h 1700462"/>
              <a:gd name="connsiteX1" fmla="*/ 4295274 w 9017669"/>
              <a:gd name="connsiteY1" fmla="*/ 1588168 h 1700462"/>
              <a:gd name="connsiteX2" fmla="*/ 8686801 w 9017669"/>
              <a:gd name="connsiteY2" fmla="*/ 1447800 h 1700462"/>
              <a:gd name="connsiteX3" fmla="*/ 8610601 w 9017669"/>
              <a:gd name="connsiteY3" fmla="*/ 0 h 1700462"/>
              <a:gd name="connsiteX4" fmla="*/ 1 w 9017669"/>
              <a:gd name="connsiteY4" fmla="*/ 0 h 1700462"/>
              <a:gd name="connsiteX5" fmla="*/ 0 w 9017669"/>
              <a:gd name="connsiteY5" fmla="*/ 1371600 h 1700462"/>
              <a:gd name="connsiteX0" fmla="*/ 0 w 9170069"/>
              <a:gd name="connsiteY0" fmla="*/ 1371600 h 1776662"/>
              <a:gd name="connsiteX1" fmla="*/ 4295274 w 9170069"/>
              <a:gd name="connsiteY1" fmla="*/ 1588168 h 1776662"/>
              <a:gd name="connsiteX2" fmla="*/ 8839201 w 9170069"/>
              <a:gd name="connsiteY2" fmla="*/ 1524000 h 1776662"/>
              <a:gd name="connsiteX3" fmla="*/ 8610601 w 9170069"/>
              <a:gd name="connsiteY3" fmla="*/ 0 h 1776662"/>
              <a:gd name="connsiteX4" fmla="*/ 1 w 9170069"/>
              <a:gd name="connsiteY4" fmla="*/ 0 h 1776662"/>
              <a:gd name="connsiteX5" fmla="*/ 0 w 9170069"/>
              <a:gd name="connsiteY5" fmla="*/ 1371600 h 1776662"/>
              <a:gd name="connsiteX0" fmla="*/ 0 w 9170069"/>
              <a:gd name="connsiteY0" fmla="*/ 1371600 h 1776662"/>
              <a:gd name="connsiteX1" fmla="*/ 4295274 w 9170069"/>
              <a:gd name="connsiteY1" fmla="*/ 1588168 h 1776662"/>
              <a:gd name="connsiteX2" fmla="*/ 8839201 w 9170069"/>
              <a:gd name="connsiteY2" fmla="*/ 1524000 h 1776662"/>
              <a:gd name="connsiteX3" fmla="*/ 8839201 w 9170069"/>
              <a:gd name="connsiteY3" fmla="*/ 0 h 1776662"/>
              <a:gd name="connsiteX4" fmla="*/ 1 w 9170069"/>
              <a:gd name="connsiteY4" fmla="*/ 0 h 1776662"/>
              <a:gd name="connsiteX5" fmla="*/ 0 w 9170069"/>
              <a:gd name="connsiteY5" fmla="*/ 1371600 h 1776662"/>
              <a:gd name="connsiteX0" fmla="*/ 0 w 9170069"/>
              <a:gd name="connsiteY0" fmla="*/ 1371600 h 1776662"/>
              <a:gd name="connsiteX1" fmla="*/ 4343401 w 9170069"/>
              <a:gd name="connsiteY1" fmla="*/ 1447800 h 1776662"/>
              <a:gd name="connsiteX2" fmla="*/ 8839201 w 9170069"/>
              <a:gd name="connsiteY2" fmla="*/ 1524000 h 1776662"/>
              <a:gd name="connsiteX3" fmla="*/ 8839201 w 9170069"/>
              <a:gd name="connsiteY3" fmla="*/ 0 h 1776662"/>
              <a:gd name="connsiteX4" fmla="*/ 1 w 9170069"/>
              <a:gd name="connsiteY4" fmla="*/ 0 h 1776662"/>
              <a:gd name="connsiteX5" fmla="*/ 0 w 9170069"/>
              <a:gd name="connsiteY5" fmla="*/ 1371600 h 1776662"/>
              <a:gd name="connsiteX0" fmla="*/ 0 w 9170069"/>
              <a:gd name="connsiteY0" fmla="*/ 1371600 h 1728536"/>
              <a:gd name="connsiteX1" fmla="*/ 4343401 w 9170069"/>
              <a:gd name="connsiteY1" fmla="*/ 1447800 h 1728536"/>
              <a:gd name="connsiteX2" fmla="*/ 8839201 w 9170069"/>
              <a:gd name="connsiteY2" fmla="*/ 1524000 h 1728536"/>
              <a:gd name="connsiteX3" fmla="*/ 8839201 w 9170069"/>
              <a:gd name="connsiteY3" fmla="*/ 0 h 1728536"/>
              <a:gd name="connsiteX4" fmla="*/ 1 w 9170069"/>
              <a:gd name="connsiteY4" fmla="*/ 0 h 1728536"/>
              <a:gd name="connsiteX5" fmla="*/ 0 w 9170069"/>
              <a:gd name="connsiteY5" fmla="*/ 1371600 h 1728536"/>
              <a:gd name="connsiteX0" fmla="*/ 0 w 9170069"/>
              <a:gd name="connsiteY0" fmla="*/ 1371600 h 1728536"/>
              <a:gd name="connsiteX1" fmla="*/ 4343401 w 9170069"/>
              <a:gd name="connsiteY1" fmla="*/ 1447800 h 1728536"/>
              <a:gd name="connsiteX2" fmla="*/ 8839201 w 9170069"/>
              <a:gd name="connsiteY2" fmla="*/ 1524000 h 1728536"/>
              <a:gd name="connsiteX3" fmla="*/ 8839201 w 9170069"/>
              <a:gd name="connsiteY3" fmla="*/ 0 h 1728536"/>
              <a:gd name="connsiteX4" fmla="*/ 1 w 9170069"/>
              <a:gd name="connsiteY4" fmla="*/ 0 h 1728536"/>
              <a:gd name="connsiteX5" fmla="*/ 0 w 9170069"/>
              <a:gd name="connsiteY5" fmla="*/ 1371600 h 1728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70069" h="1728536">
                <a:moveTo>
                  <a:pt x="0" y="1371600"/>
                </a:moveTo>
                <a:cubicBezTo>
                  <a:pt x="1236245" y="1510966"/>
                  <a:pt x="2941722" y="1413711"/>
                  <a:pt x="4343401" y="1447800"/>
                </a:cubicBezTo>
                <a:cubicBezTo>
                  <a:pt x="5731043" y="1375611"/>
                  <a:pt x="8542422" y="1728536"/>
                  <a:pt x="8839201" y="1524000"/>
                </a:cubicBezTo>
                <a:cubicBezTo>
                  <a:pt x="9170069" y="1363580"/>
                  <a:pt x="8921417" y="168442"/>
                  <a:pt x="8839201" y="0"/>
                </a:cubicBezTo>
                <a:lnTo>
                  <a:pt x="1" y="0"/>
                </a:lnTo>
                <a:cubicBezTo>
                  <a:pt x="1" y="457200"/>
                  <a:pt x="0" y="914400"/>
                  <a:pt x="0" y="1371600"/>
                </a:cubicBezTo>
                <a:close/>
              </a:path>
            </a:pathLst>
          </a:custGeom>
          <a:solidFill>
            <a:schemeClr val="bg2"/>
          </a:solidFill>
          <a:ln w="63500" cmpd="dbl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ABBF-F493-4BB0-BAA5-D9A5F74F2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8349-FA84-402D-9CE8-3E27B4FFF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3ABBF-F493-4BB0-BAA5-D9A5F74F2279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8349-FA84-402D-9CE8-3E27B4FFF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2" r:id="rId3"/>
    <p:sldLayoutId id="2147483703" r:id="rId4"/>
  </p:sldLayoutIdLst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Viperidae" TargetMode="External"/><Relationship Id="rId3" Type="http://schemas.openxmlformats.org/officeDocument/2006/relationships/hyperlink" Target="http://en.wikipedia.org/wiki/Chordata" TargetMode="External"/><Relationship Id="rId7" Type="http://schemas.openxmlformats.org/officeDocument/2006/relationships/hyperlink" Target="http://en.wikipedia.org/wiki/Snake" TargetMode="External"/><Relationship Id="rId2" Type="http://schemas.openxmlformats.org/officeDocument/2006/relationships/hyperlink" Target="http://en.wikipedia.org/wiki/Anim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quamata" TargetMode="External"/><Relationship Id="rId5" Type="http://schemas.openxmlformats.org/officeDocument/2006/relationships/hyperlink" Target="http://en.wikipedia.org/wiki/Reptilia" TargetMode="External"/><Relationship Id="rId4" Type="http://schemas.openxmlformats.org/officeDocument/2006/relationships/hyperlink" Target="http://en.wikipedia.org/wiki/Vertebrate" TargetMode="External"/><Relationship Id="rId9" Type="http://schemas.openxmlformats.org/officeDocument/2006/relationships/hyperlink" Target="http://en.wikipedia.org/wiki/Viperinae" TargetMode="Externa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hascolarctos" TargetMode="External"/><Relationship Id="rId3" Type="http://schemas.openxmlformats.org/officeDocument/2006/relationships/hyperlink" Target="http://en.wikipedia.org/wiki/Chordate" TargetMode="External"/><Relationship Id="rId7" Type="http://schemas.openxmlformats.org/officeDocument/2006/relationships/hyperlink" Target="http://en.wikipedia.org/wiki/Phascolarctidae" TargetMode="External"/><Relationship Id="rId2" Type="http://schemas.openxmlformats.org/officeDocument/2006/relationships/hyperlink" Target="http://en.wikipedia.org/wiki/Anima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en.wikipedia.org/wiki/Diprotodontia" TargetMode="External"/><Relationship Id="rId5" Type="http://schemas.openxmlformats.org/officeDocument/2006/relationships/hyperlink" Target="http://en.wikipedia.org/wiki/Marsupialia" TargetMode="External"/><Relationship Id="rId4" Type="http://schemas.openxmlformats.org/officeDocument/2006/relationships/hyperlink" Target="http://en.wikipedia.org/wiki/Mammal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r>
              <a:rPr lang="hu-HU" dirty="0" err="1" smtClean="0"/>
              <a:t>átékmotor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Grafikus játékok fejlesztése</a:t>
            </a:r>
          </a:p>
          <a:p>
            <a:r>
              <a:rPr lang="hu-HU" dirty="0" smtClean="0"/>
              <a:t>Szécsi László</a:t>
            </a:r>
          </a:p>
          <a:p>
            <a:r>
              <a:rPr lang="hu-HU" dirty="0" smtClean="0"/>
              <a:t>2011.03.16</a:t>
            </a:r>
            <a:r>
              <a:rPr lang="en-US" dirty="0" smtClean="0"/>
              <a:t>. g</a:t>
            </a:r>
            <a:r>
              <a:rPr lang="hu-HU" dirty="0" smtClean="0"/>
              <a:t>10</a:t>
            </a:r>
            <a:r>
              <a:rPr lang="en-US" dirty="0" smtClean="0"/>
              <a:t>-</a:t>
            </a:r>
            <a:r>
              <a:rPr lang="hu-HU" dirty="0" err="1" smtClean="0"/>
              <a:t>engine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Adatszerkezet</a:t>
            </a:r>
            <a:endParaRPr lang="en-US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2743200"/>
            <a:ext cx="1447800" cy="2959100"/>
            <a:chOff x="504" y="2128"/>
            <a:chExt cx="1368" cy="1864"/>
          </a:xfrm>
        </p:grpSpPr>
        <p:sp>
          <p:nvSpPr>
            <p:cNvPr id="10273" name="Rectangle 9"/>
            <p:cNvSpPr>
              <a:spLocks noChangeArrowheads="1"/>
            </p:cNvSpPr>
            <p:nvPr/>
          </p:nvSpPr>
          <p:spPr bwMode="auto">
            <a:xfrm>
              <a:off x="504" y="2128"/>
              <a:ext cx="1368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en-US" sz="2400" b="1"/>
                <a:t>Scene</a:t>
              </a:r>
            </a:p>
          </p:txBody>
        </p:sp>
        <p:sp>
          <p:nvSpPr>
            <p:cNvPr id="10274" name="Rectangle 10"/>
            <p:cNvSpPr>
              <a:spLocks noChangeArrowheads="1"/>
            </p:cNvSpPr>
            <p:nvPr/>
          </p:nvSpPr>
          <p:spPr bwMode="auto">
            <a:xfrm>
              <a:off x="504" y="2424"/>
              <a:ext cx="1368" cy="7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0275" name="Rectangle 11"/>
            <p:cNvSpPr>
              <a:spLocks noChangeArrowheads="1"/>
            </p:cNvSpPr>
            <p:nvPr/>
          </p:nvSpPr>
          <p:spPr bwMode="auto">
            <a:xfrm>
              <a:off x="504" y="3208"/>
              <a:ext cx="1368" cy="7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control()</a:t>
              </a:r>
            </a:p>
            <a:p>
              <a:r>
                <a:rPr lang="hu-HU" sz="2000"/>
                <a:t>animate()</a:t>
              </a:r>
            </a:p>
            <a:p>
              <a:r>
                <a:rPr lang="hu-HU" sz="2000"/>
                <a:t>render()</a:t>
              </a:r>
            </a:p>
            <a:p>
              <a:endParaRPr lang="en-US" sz="2000"/>
            </a:p>
          </p:txBody>
        </p:sp>
      </p:grpSp>
      <p:sp>
        <p:nvSpPr>
          <p:cNvPr id="10244" name="AutoShape 12"/>
          <p:cNvSpPr>
            <a:spLocks noChangeArrowheads="1"/>
          </p:cNvSpPr>
          <p:nvPr/>
        </p:nvSpPr>
        <p:spPr bwMode="auto">
          <a:xfrm>
            <a:off x="4432300" y="5562600"/>
            <a:ext cx="711200" cy="482600"/>
          </a:xfrm>
          <a:prstGeom prst="diamond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45" name="AutoShape 13"/>
          <p:cNvCxnSpPr>
            <a:cxnSpLocks noChangeShapeType="1"/>
            <a:stCxn id="10244" idx="3"/>
            <a:endCxn id="10268" idx="1"/>
          </p:cNvCxnSpPr>
          <p:nvPr/>
        </p:nvCxnSpPr>
        <p:spPr bwMode="auto">
          <a:xfrm>
            <a:off x="5156200" y="5803900"/>
            <a:ext cx="673100" cy="50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095500" y="5295900"/>
            <a:ext cx="2324100" cy="800100"/>
            <a:chOff x="1920" y="1392"/>
            <a:chExt cx="1464" cy="504"/>
          </a:xfrm>
        </p:grpSpPr>
        <p:sp>
          <p:nvSpPr>
            <p:cNvPr id="10270" name="Rectangle 15"/>
            <p:cNvSpPr>
              <a:spLocks noChangeArrowheads="1"/>
            </p:cNvSpPr>
            <p:nvPr/>
          </p:nvSpPr>
          <p:spPr bwMode="auto">
            <a:xfrm>
              <a:off x="1920" y="139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EntityDirectory</a:t>
              </a:r>
              <a:endParaRPr lang="en-US" sz="2400" b="1"/>
            </a:p>
          </p:txBody>
        </p:sp>
        <p:sp>
          <p:nvSpPr>
            <p:cNvPr id="10271" name="Rectangle 16"/>
            <p:cNvSpPr>
              <a:spLocks noChangeArrowheads="1"/>
            </p:cNvSpPr>
            <p:nvPr/>
          </p:nvSpPr>
          <p:spPr bwMode="auto">
            <a:xfrm>
              <a:off x="1920" y="168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0272" name="Rectangle 17"/>
            <p:cNvSpPr>
              <a:spLocks noChangeArrowheads="1"/>
            </p:cNvSpPr>
            <p:nvPr/>
          </p:nvSpPr>
          <p:spPr bwMode="auto">
            <a:xfrm>
              <a:off x="1920" y="1776"/>
              <a:ext cx="1464" cy="1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cxnSp>
        <p:nvCxnSpPr>
          <p:cNvPr id="10247" name="AutoShape 19"/>
          <p:cNvCxnSpPr>
            <a:cxnSpLocks noChangeShapeType="1"/>
            <a:stCxn id="10274" idx="3"/>
            <a:endCxn id="10271" idx="1"/>
          </p:cNvCxnSpPr>
          <p:nvPr/>
        </p:nvCxnSpPr>
        <p:spPr bwMode="auto">
          <a:xfrm>
            <a:off x="1676400" y="3835400"/>
            <a:ext cx="419100" cy="2000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5829300" y="5105400"/>
            <a:ext cx="2324100" cy="1219200"/>
            <a:chOff x="3480" y="3336"/>
            <a:chExt cx="1464" cy="768"/>
          </a:xfrm>
        </p:grpSpPr>
        <p:sp>
          <p:nvSpPr>
            <p:cNvPr id="10267" name="Rectangle 22"/>
            <p:cNvSpPr>
              <a:spLocks noChangeArrowheads="1"/>
            </p:cNvSpPr>
            <p:nvPr/>
          </p:nvSpPr>
          <p:spPr bwMode="auto">
            <a:xfrm>
              <a:off x="3480" y="3336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Entity</a:t>
              </a:r>
              <a:endParaRPr lang="en-US" sz="2400" b="1"/>
            </a:p>
          </p:txBody>
        </p:sp>
        <p:sp>
          <p:nvSpPr>
            <p:cNvPr id="10268" name="Rectangle 23"/>
            <p:cNvSpPr>
              <a:spLocks noChangeArrowheads="1"/>
            </p:cNvSpPr>
            <p:nvPr/>
          </p:nvSpPr>
          <p:spPr bwMode="auto">
            <a:xfrm>
              <a:off x="3480" y="3632"/>
              <a:ext cx="1464" cy="35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0269" name="Rectangle 24"/>
            <p:cNvSpPr>
              <a:spLocks noChangeArrowheads="1"/>
            </p:cNvSpPr>
            <p:nvPr/>
          </p:nvSpPr>
          <p:spPr bwMode="auto">
            <a:xfrm>
              <a:off x="3480" y="3984"/>
              <a:ext cx="1464" cy="1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562600" y="2743200"/>
            <a:ext cx="2324100" cy="800100"/>
            <a:chOff x="1920" y="1392"/>
            <a:chExt cx="1464" cy="504"/>
          </a:xfrm>
        </p:grpSpPr>
        <p:sp>
          <p:nvSpPr>
            <p:cNvPr id="10264" name="Rectangle 26"/>
            <p:cNvSpPr>
              <a:spLocks noChangeArrowheads="1"/>
            </p:cNvSpPr>
            <p:nvPr/>
          </p:nvSpPr>
          <p:spPr bwMode="auto">
            <a:xfrm>
              <a:off x="1920" y="139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NodeGroup</a:t>
              </a:r>
              <a:endParaRPr lang="en-US" sz="2400" b="1"/>
            </a:p>
          </p:txBody>
        </p:sp>
        <p:sp>
          <p:nvSpPr>
            <p:cNvPr id="10265" name="Rectangle 27"/>
            <p:cNvSpPr>
              <a:spLocks noChangeArrowheads="1"/>
            </p:cNvSpPr>
            <p:nvPr/>
          </p:nvSpPr>
          <p:spPr bwMode="auto">
            <a:xfrm>
              <a:off x="1920" y="168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0266" name="Rectangle 28"/>
            <p:cNvSpPr>
              <a:spLocks noChangeArrowheads="1"/>
            </p:cNvSpPr>
            <p:nvPr/>
          </p:nvSpPr>
          <p:spPr bwMode="auto">
            <a:xfrm>
              <a:off x="1920" y="1776"/>
              <a:ext cx="1464" cy="1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2057400" y="1295400"/>
            <a:ext cx="2324100" cy="1600200"/>
            <a:chOff x="1296" y="816"/>
            <a:chExt cx="1464" cy="1008"/>
          </a:xfrm>
        </p:grpSpPr>
        <p:sp>
          <p:nvSpPr>
            <p:cNvPr id="10261" name="Rectangle 30"/>
            <p:cNvSpPr>
              <a:spLocks noChangeArrowheads="1"/>
            </p:cNvSpPr>
            <p:nvPr/>
          </p:nvSpPr>
          <p:spPr bwMode="auto">
            <a:xfrm>
              <a:off x="1296" y="816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Node</a:t>
              </a:r>
              <a:endParaRPr lang="en-US" sz="2400" b="1"/>
            </a:p>
          </p:txBody>
        </p:sp>
        <p:sp>
          <p:nvSpPr>
            <p:cNvPr id="10262" name="Rectangle 31"/>
            <p:cNvSpPr>
              <a:spLocks noChangeArrowheads="1"/>
            </p:cNvSpPr>
            <p:nvPr/>
          </p:nvSpPr>
          <p:spPr bwMode="auto">
            <a:xfrm>
              <a:off x="1296" y="1112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0263" name="Rectangle 32"/>
            <p:cNvSpPr>
              <a:spLocks noChangeArrowheads="1"/>
            </p:cNvSpPr>
            <p:nvPr/>
          </p:nvSpPr>
          <p:spPr bwMode="auto">
            <a:xfrm>
              <a:off x="1296" y="1200"/>
              <a:ext cx="1464" cy="6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control()</a:t>
              </a:r>
            </a:p>
            <a:p>
              <a:r>
                <a:rPr lang="hu-HU" sz="2000"/>
                <a:t>animate()</a:t>
              </a:r>
            </a:p>
            <a:p>
              <a:r>
                <a:rPr lang="hu-HU" sz="2000"/>
                <a:t>render()</a:t>
              </a:r>
              <a:endParaRPr lang="en-US" sz="2000"/>
            </a:p>
          </p:txBody>
        </p:sp>
      </p:grpSp>
      <p:sp>
        <p:nvSpPr>
          <p:cNvPr id="10251" name="AutoShape 33"/>
          <p:cNvSpPr>
            <a:spLocks noChangeArrowheads="1"/>
          </p:cNvSpPr>
          <p:nvPr/>
        </p:nvSpPr>
        <p:spPr bwMode="auto">
          <a:xfrm>
            <a:off x="7848600" y="2971800"/>
            <a:ext cx="711200" cy="482600"/>
          </a:xfrm>
          <a:prstGeom prst="diamond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52" name="AutoShape 35"/>
          <p:cNvCxnSpPr>
            <a:cxnSpLocks noChangeShapeType="1"/>
            <a:stCxn id="10251" idx="3"/>
            <a:endCxn id="10262" idx="3"/>
          </p:cNvCxnSpPr>
          <p:nvPr/>
        </p:nvCxnSpPr>
        <p:spPr bwMode="auto">
          <a:xfrm flipH="1" flipV="1">
            <a:off x="4381500" y="1835150"/>
            <a:ext cx="4191000" cy="1377950"/>
          </a:xfrm>
          <a:prstGeom prst="bentConnector3">
            <a:avLst>
              <a:gd name="adj1" fmla="val -5153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lg" len="lg"/>
          </a:ln>
        </p:spPr>
      </p:cxnSp>
      <p:cxnSp>
        <p:nvCxnSpPr>
          <p:cNvPr id="10253" name="AutoShape 36"/>
          <p:cNvCxnSpPr>
            <a:cxnSpLocks noChangeShapeType="1"/>
            <a:stCxn id="10264" idx="1"/>
            <a:endCxn id="10254" idx="0"/>
          </p:cNvCxnSpPr>
          <p:nvPr/>
        </p:nvCxnSpPr>
        <p:spPr bwMode="auto">
          <a:xfrm flipH="1" flipV="1">
            <a:off x="4352925" y="2413000"/>
            <a:ext cx="1209675" cy="565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</p:cxnSp>
      <p:sp>
        <p:nvSpPr>
          <p:cNvPr id="10254" name="AutoShape 37"/>
          <p:cNvSpPr>
            <a:spLocks noChangeArrowheads="1"/>
          </p:cNvSpPr>
          <p:nvPr/>
        </p:nvSpPr>
        <p:spPr bwMode="auto">
          <a:xfrm rot="-3915242">
            <a:off x="4343400" y="22860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55" name="AutoShape 38"/>
          <p:cNvCxnSpPr>
            <a:cxnSpLocks noChangeShapeType="1"/>
            <a:stCxn id="10267" idx="1"/>
            <a:endCxn id="10256" idx="0"/>
          </p:cNvCxnSpPr>
          <p:nvPr/>
        </p:nvCxnSpPr>
        <p:spPr bwMode="auto">
          <a:xfrm flipH="1" flipV="1">
            <a:off x="3251200" y="2884488"/>
            <a:ext cx="2578100" cy="24558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</p:cxnSp>
      <p:sp>
        <p:nvSpPr>
          <p:cNvPr id="10256" name="AutoShape 39"/>
          <p:cNvSpPr>
            <a:spLocks noChangeArrowheads="1"/>
          </p:cNvSpPr>
          <p:nvPr/>
        </p:nvSpPr>
        <p:spPr bwMode="auto">
          <a:xfrm rot="-2841643">
            <a:off x="3200400" y="28194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57" name="AutoShape 40"/>
          <p:cNvCxnSpPr>
            <a:cxnSpLocks noChangeShapeType="1"/>
            <a:stCxn id="10274" idx="3"/>
            <a:endCxn id="10261" idx="1"/>
          </p:cNvCxnSpPr>
          <p:nvPr/>
        </p:nvCxnSpPr>
        <p:spPr bwMode="auto">
          <a:xfrm flipV="1">
            <a:off x="1676400" y="1530350"/>
            <a:ext cx="381000" cy="2305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10258" name="Text Box 41"/>
          <p:cNvSpPr txBox="1">
            <a:spLocks noChangeArrowheads="1"/>
          </p:cNvSpPr>
          <p:nvPr/>
        </p:nvSpPr>
        <p:spPr bwMode="auto">
          <a:xfrm>
            <a:off x="1828800" y="4608513"/>
            <a:ext cx="908050" cy="366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hu-HU"/>
              <a:t>entities</a:t>
            </a:r>
            <a:endParaRPr lang="en-US"/>
          </a:p>
        </p:txBody>
      </p:sp>
      <p:sp>
        <p:nvSpPr>
          <p:cNvPr id="10259" name="Text Box 42"/>
          <p:cNvSpPr txBox="1">
            <a:spLocks noChangeArrowheads="1"/>
          </p:cNvSpPr>
          <p:nvPr/>
        </p:nvSpPr>
        <p:spPr bwMode="auto">
          <a:xfrm>
            <a:off x="1752600" y="3048000"/>
            <a:ext cx="12763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hu-HU"/>
              <a:t>sceneRoot</a:t>
            </a:r>
            <a:endParaRPr lang="en-US"/>
          </a:p>
        </p:txBody>
      </p:sp>
      <p:sp>
        <p:nvSpPr>
          <p:cNvPr id="10260" name="Text Box 43"/>
          <p:cNvSpPr txBox="1">
            <a:spLocks noChangeArrowheads="1"/>
          </p:cNvSpPr>
          <p:nvPr/>
        </p:nvSpPr>
        <p:spPr bwMode="auto">
          <a:xfrm>
            <a:off x="7543800" y="2362200"/>
            <a:ext cx="12128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hu-HU"/>
              <a:t>subNodes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Scene</a:t>
            </a:r>
            <a:r>
              <a:rPr lang="hu-HU" smtClean="0"/>
              <a:t>::render szekvencia</a:t>
            </a:r>
            <a:endParaRPr lang="en-US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90600" y="1219200"/>
            <a:ext cx="1447800" cy="1066800"/>
            <a:chOff x="144" y="1728"/>
            <a:chExt cx="912" cy="672"/>
          </a:xfrm>
        </p:grpSpPr>
        <p:sp>
          <p:nvSpPr>
            <p:cNvPr id="11320" name="Rectangle 5"/>
            <p:cNvSpPr>
              <a:spLocks noChangeArrowheads="1"/>
            </p:cNvSpPr>
            <p:nvPr/>
          </p:nvSpPr>
          <p:spPr bwMode="auto">
            <a:xfrm>
              <a:off x="144" y="1728"/>
              <a:ext cx="912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en-US" sz="2400" b="1"/>
                <a:t>Scene</a:t>
              </a:r>
            </a:p>
          </p:txBody>
        </p:sp>
        <p:sp>
          <p:nvSpPr>
            <p:cNvPr id="11321" name="Rectangle 6"/>
            <p:cNvSpPr>
              <a:spLocks noChangeArrowheads="1"/>
            </p:cNvSpPr>
            <p:nvPr/>
          </p:nvSpPr>
          <p:spPr bwMode="auto">
            <a:xfrm>
              <a:off x="144" y="2024"/>
              <a:ext cx="912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1322" name="Rectangle 7"/>
            <p:cNvSpPr>
              <a:spLocks noChangeArrowheads="1"/>
            </p:cNvSpPr>
            <p:nvPr/>
          </p:nvSpPr>
          <p:spPr bwMode="auto">
            <a:xfrm>
              <a:off x="144" y="2112"/>
              <a:ext cx="912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render()</a:t>
              </a:r>
              <a:endParaRPr lang="en-US" sz="2000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971800" y="2133600"/>
            <a:ext cx="2324100" cy="1066800"/>
            <a:chOff x="2208" y="1920"/>
            <a:chExt cx="1464" cy="672"/>
          </a:xfrm>
        </p:grpSpPr>
        <p:sp>
          <p:nvSpPr>
            <p:cNvPr id="11317" name="Rectangle 10"/>
            <p:cNvSpPr>
              <a:spLocks noChangeArrowheads="1"/>
            </p:cNvSpPr>
            <p:nvPr/>
          </p:nvSpPr>
          <p:spPr bwMode="auto">
            <a:xfrm>
              <a:off x="2208" y="1920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NodeGroup</a:t>
              </a:r>
              <a:endParaRPr lang="en-US" sz="2400" b="1"/>
            </a:p>
          </p:txBody>
        </p:sp>
        <p:sp>
          <p:nvSpPr>
            <p:cNvPr id="11318" name="Rectangle 11"/>
            <p:cNvSpPr>
              <a:spLocks noChangeArrowheads="1"/>
            </p:cNvSpPr>
            <p:nvPr/>
          </p:nvSpPr>
          <p:spPr bwMode="auto">
            <a:xfrm>
              <a:off x="2208" y="2216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1319" name="Rectangle 12"/>
            <p:cNvSpPr>
              <a:spLocks noChangeArrowheads="1"/>
            </p:cNvSpPr>
            <p:nvPr/>
          </p:nvSpPr>
          <p:spPr bwMode="auto">
            <a:xfrm>
              <a:off x="2208" y="2304"/>
              <a:ext cx="1464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render()</a:t>
              </a:r>
              <a:endParaRPr lang="en-US" sz="2000"/>
            </a:p>
          </p:txBody>
        </p:sp>
      </p:grpSp>
      <p:cxnSp>
        <p:nvCxnSpPr>
          <p:cNvPr id="11269" name="AutoShape 14"/>
          <p:cNvCxnSpPr>
            <a:cxnSpLocks noChangeShapeType="1"/>
            <a:stCxn id="11321" idx="3"/>
            <a:endCxn id="11317" idx="0"/>
          </p:cNvCxnSpPr>
          <p:nvPr/>
        </p:nvCxnSpPr>
        <p:spPr bwMode="auto">
          <a:xfrm>
            <a:off x="2438400" y="1758950"/>
            <a:ext cx="1695450" cy="3746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11270" name="Text Box 15"/>
          <p:cNvSpPr txBox="1">
            <a:spLocks noChangeArrowheads="1"/>
          </p:cNvSpPr>
          <p:nvPr/>
        </p:nvSpPr>
        <p:spPr bwMode="auto">
          <a:xfrm>
            <a:off x="2743200" y="1600200"/>
            <a:ext cx="12763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hu-HU"/>
              <a:t>sceneRoot</a:t>
            </a:r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066800" y="3657600"/>
            <a:ext cx="2324100" cy="1066800"/>
            <a:chOff x="2208" y="1920"/>
            <a:chExt cx="1464" cy="672"/>
          </a:xfrm>
        </p:grpSpPr>
        <p:sp>
          <p:nvSpPr>
            <p:cNvPr id="11314" name="Rectangle 17"/>
            <p:cNvSpPr>
              <a:spLocks noChangeArrowheads="1"/>
            </p:cNvSpPr>
            <p:nvPr/>
          </p:nvSpPr>
          <p:spPr bwMode="auto">
            <a:xfrm>
              <a:off x="2208" y="1920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NodeGroup</a:t>
              </a:r>
              <a:endParaRPr lang="en-US" sz="2400" b="1"/>
            </a:p>
          </p:txBody>
        </p:sp>
        <p:sp>
          <p:nvSpPr>
            <p:cNvPr id="11315" name="Rectangle 18"/>
            <p:cNvSpPr>
              <a:spLocks noChangeArrowheads="1"/>
            </p:cNvSpPr>
            <p:nvPr/>
          </p:nvSpPr>
          <p:spPr bwMode="auto">
            <a:xfrm>
              <a:off x="2208" y="2216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1316" name="Rectangle 19"/>
            <p:cNvSpPr>
              <a:spLocks noChangeArrowheads="1"/>
            </p:cNvSpPr>
            <p:nvPr/>
          </p:nvSpPr>
          <p:spPr bwMode="auto">
            <a:xfrm>
              <a:off x="2208" y="2304"/>
              <a:ext cx="1464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render()</a:t>
              </a:r>
              <a:endParaRPr lang="en-US" sz="2000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172200" y="3657600"/>
            <a:ext cx="1295400" cy="990600"/>
            <a:chOff x="3120" y="2640"/>
            <a:chExt cx="1728" cy="624"/>
          </a:xfrm>
        </p:grpSpPr>
        <p:sp>
          <p:nvSpPr>
            <p:cNvPr id="11311" name="Rectangle 25"/>
            <p:cNvSpPr>
              <a:spLocks noChangeArrowheads="1"/>
            </p:cNvSpPr>
            <p:nvPr/>
          </p:nvSpPr>
          <p:spPr bwMode="auto">
            <a:xfrm>
              <a:off x="3120" y="2640"/>
              <a:ext cx="1728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Entity</a:t>
              </a:r>
              <a:endParaRPr lang="en-US" sz="2400" b="1"/>
            </a:p>
          </p:txBody>
        </p:sp>
        <p:sp>
          <p:nvSpPr>
            <p:cNvPr id="11312" name="Rectangle 26"/>
            <p:cNvSpPr>
              <a:spLocks noChangeArrowheads="1"/>
            </p:cNvSpPr>
            <p:nvPr/>
          </p:nvSpPr>
          <p:spPr bwMode="auto">
            <a:xfrm>
              <a:off x="3120" y="2936"/>
              <a:ext cx="1728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1313" name="Rectangle 27"/>
            <p:cNvSpPr>
              <a:spLocks noChangeArrowheads="1"/>
            </p:cNvSpPr>
            <p:nvPr/>
          </p:nvSpPr>
          <p:spPr bwMode="auto">
            <a:xfrm>
              <a:off x="3120" y="3024"/>
              <a:ext cx="1728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render()</a:t>
              </a:r>
              <a:endParaRPr lang="en-US" sz="2000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3505200" y="5334000"/>
            <a:ext cx="1295400" cy="990600"/>
            <a:chOff x="3120" y="2640"/>
            <a:chExt cx="1728" cy="624"/>
          </a:xfrm>
        </p:grpSpPr>
        <p:sp>
          <p:nvSpPr>
            <p:cNvPr id="11308" name="Rectangle 42"/>
            <p:cNvSpPr>
              <a:spLocks noChangeArrowheads="1"/>
            </p:cNvSpPr>
            <p:nvPr/>
          </p:nvSpPr>
          <p:spPr bwMode="auto">
            <a:xfrm>
              <a:off x="3120" y="2640"/>
              <a:ext cx="1728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Entity</a:t>
              </a:r>
              <a:endParaRPr lang="en-US" sz="2400" b="1"/>
            </a:p>
          </p:txBody>
        </p:sp>
        <p:sp>
          <p:nvSpPr>
            <p:cNvPr id="11309" name="Rectangle 43"/>
            <p:cNvSpPr>
              <a:spLocks noChangeArrowheads="1"/>
            </p:cNvSpPr>
            <p:nvPr/>
          </p:nvSpPr>
          <p:spPr bwMode="auto">
            <a:xfrm>
              <a:off x="3120" y="2936"/>
              <a:ext cx="1728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1310" name="Rectangle 44"/>
            <p:cNvSpPr>
              <a:spLocks noChangeArrowheads="1"/>
            </p:cNvSpPr>
            <p:nvPr/>
          </p:nvSpPr>
          <p:spPr bwMode="auto">
            <a:xfrm>
              <a:off x="3120" y="3024"/>
              <a:ext cx="1728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render()</a:t>
              </a:r>
              <a:endParaRPr lang="en-US" sz="2000"/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1905000" y="5334000"/>
            <a:ext cx="1295400" cy="990600"/>
            <a:chOff x="3120" y="2640"/>
            <a:chExt cx="1728" cy="624"/>
          </a:xfrm>
        </p:grpSpPr>
        <p:sp>
          <p:nvSpPr>
            <p:cNvPr id="11305" name="Rectangle 46"/>
            <p:cNvSpPr>
              <a:spLocks noChangeArrowheads="1"/>
            </p:cNvSpPr>
            <p:nvPr/>
          </p:nvSpPr>
          <p:spPr bwMode="auto">
            <a:xfrm>
              <a:off x="3120" y="2640"/>
              <a:ext cx="1728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Entity</a:t>
              </a:r>
              <a:endParaRPr lang="en-US" sz="2400" b="1"/>
            </a:p>
          </p:txBody>
        </p:sp>
        <p:sp>
          <p:nvSpPr>
            <p:cNvPr id="11306" name="Rectangle 47"/>
            <p:cNvSpPr>
              <a:spLocks noChangeArrowheads="1"/>
            </p:cNvSpPr>
            <p:nvPr/>
          </p:nvSpPr>
          <p:spPr bwMode="auto">
            <a:xfrm>
              <a:off x="3120" y="2936"/>
              <a:ext cx="1728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1307" name="Rectangle 48"/>
            <p:cNvSpPr>
              <a:spLocks noChangeArrowheads="1"/>
            </p:cNvSpPr>
            <p:nvPr/>
          </p:nvSpPr>
          <p:spPr bwMode="auto">
            <a:xfrm>
              <a:off x="3120" y="3024"/>
              <a:ext cx="1728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render()</a:t>
              </a:r>
              <a:endParaRPr lang="en-US" sz="2000"/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304800" y="5334000"/>
            <a:ext cx="1295400" cy="990600"/>
            <a:chOff x="3120" y="2640"/>
            <a:chExt cx="1728" cy="624"/>
          </a:xfrm>
        </p:grpSpPr>
        <p:sp>
          <p:nvSpPr>
            <p:cNvPr id="11302" name="Rectangle 50"/>
            <p:cNvSpPr>
              <a:spLocks noChangeArrowheads="1"/>
            </p:cNvSpPr>
            <p:nvPr/>
          </p:nvSpPr>
          <p:spPr bwMode="auto">
            <a:xfrm>
              <a:off x="3120" y="2640"/>
              <a:ext cx="1728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Entity</a:t>
              </a:r>
              <a:endParaRPr lang="en-US" sz="2400" b="1"/>
            </a:p>
          </p:txBody>
        </p:sp>
        <p:sp>
          <p:nvSpPr>
            <p:cNvPr id="11303" name="Rectangle 51"/>
            <p:cNvSpPr>
              <a:spLocks noChangeArrowheads="1"/>
            </p:cNvSpPr>
            <p:nvPr/>
          </p:nvSpPr>
          <p:spPr bwMode="auto">
            <a:xfrm>
              <a:off x="3120" y="2936"/>
              <a:ext cx="1728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1304" name="Rectangle 52"/>
            <p:cNvSpPr>
              <a:spLocks noChangeArrowheads="1"/>
            </p:cNvSpPr>
            <p:nvPr/>
          </p:nvSpPr>
          <p:spPr bwMode="auto">
            <a:xfrm>
              <a:off x="3120" y="3024"/>
              <a:ext cx="1728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render()</a:t>
              </a:r>
              <a:endParaRPr lang="en-US" sz="2000"/>
            </a:p>
          </p:txBody>
        </p:sp>
      </p:grpSp>
      <p:cxnSp>
        <p:nvCxnSpPr>
          <p:cNvPr id="11276" name="AutoShape 53"/>
          <p:cNvCxnSpPr>
            <a:cxnSpLocks noChangeShapeType="1"/>
            <a:stCxn id="11319" idx="2"/>
            <a:endCxn id="11314" idx="0"/>
          </p:cNvCxnSpPr>
          <p:nvPr/>
        </p:nvCxnSpPr>
        <p:spPr bwMode="auto">
          <a:xfrm flipH="1">
            <a:off x="2228850" y="3200400"/>
            <a:ext cx="19050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1277" name="AutoShape 54"/>
          <p:cNvCxnSpPr>
            <a:cxnSpLocks noChangeShapeType="1"/>
            <a:stCxn id="11319" idx="2"/>
            <a:endCxn id="11311" idx="0"/>
          </p:cNvCxnSpPr>
          <p:nvPr/>
        </p:nvCxnSpPr>
        <p:spPr bwMode="auto">
          <a:xfrm>
            <a:off x="4133850" y="3200400"/>
            <a:ext cx="268605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1278" name="AutoShape 55"/>
          <p:cNvCxnSpPr>
            <a:cxnSpLocks noChangeShapeType="1"/>
            <a:stCxn id="11316" idx="2"/>
            <a:endCxn id="11302" idx="0"/>
          </p:cNvCxnSpPr>
          <p:nvPr/>
        </p:nvCxnSpPr>
        <p:spPr bwMode="auto">
          <a:xfrm flipH="1">
            <a:off x="952500" y="4724400"/>
            <a:ext cx="1276350" cy="609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1279" name="AutoShape 56"/>
          <p:cNvCxnSpPr>
            <a:cxnSpLocks noChangeShapeType="1"/>
            <a:stCxn id="11316" idx="2"/>
            <a:endCxn id="11305" idx="0"/>
          </p:cNvCxnSpPr>
          <p:nvPr/>
        </p:nvCxnSpPr>
        <p:spPr bwMode="auto">
          <a:xfrm>
            <a:off x="2228850" y="4724400"/>
            <a:ext cx="323850" cy="609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1280" name="AutoShape 57"/>
          <p:cNvCxnSpPr>
            <a:cxnSpLocks noChangeShapeType="1"/>
            <a:stCxn id="11316" idx="2"/>
            <a:endCxn id="11308" idx="0"/>
          </p:cNvCxnSpPr>
          <p:nvPr/>
        </p:nvCxnSpPr>
        <p:spPr bwMode="auto">
          <a:xfrm>
            <a:off x="2228850" y="4724400"/>
            <a:ext cx="1924050" cy="609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grpSp>
        <p:nvGrpSpPr>
          <p:cNvPr id="9" name="Group 58"/>
          <p:cNvGrpSpPr>
            <a:grpSpLocks/>
          </p:cNvGrpSpPr>
          <p:nvPr/>
        </p:nvGrpSpPr>
        <p:grpSpPr bwMode="auto">
          <a:xfrm rot="2733702">
            <a:off x="-38100" y="571500"/>
            <a:ext cx="1600200" cy="457200"/>
            <a:chOff x="480" y="2064"/>
            <a:chExt cx="1008" cy="288"/>
          </a:xfrm>
        </p:grpSpPr>
        <p:sp>
          <p:nvSpPr>
            <p:cNvPr id="11300" name="Line 59"/>
            <p:cNvSpPr>
              <a:spLocks noChangeShapeType="1"/>
            </p:cNvSpPr>
            <p:nvPr/>
          </p:nvSpPr>
          <p:spPr bwMode="auto">
            <a:xfrm>
              <a:off x="480" y="2304"/>
              <a:ext cx="1008" cy="0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Text Box 60"/>
            <p:cNvSpPr txBox="1">
              <a:spLocks noChangeArrowheads="1"/>
            </p:cNvSpPr>
            <p:nvPr/>
          </p:nvSpPr>
          <p:spPr bwMode="auto">
            <a:xfrm>
              <a:off x="576" y="2064"/>
              <a:ext cx="71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 wrap="none">
              <a:spAutoFit/>
            </a:bodyPr>
            <a:lstStyle/>
            <a:p>
              <a:r>
                <a:rPr lang="hu-HU" sz="2400" b="1">
                  <a:solidFill>
                    <a:schemeClr val="hlink"/>
                  </a:solidFill>
                </a:rPr>
                <a:t>render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 rot="1203849">
            <a:off x="1600200" y="2286000"/>
            <a:ext cx="1600200" cy="457200"/>
            <a:chOff x="480" y="2064"/>
            <a:chExt cx="1008" cy="288"/>
          </a:xfrm>
        </p:grpSpPr>
        <p:sp>
          <p:nvSpPr>
            <p:cNvPr id="11298" name="Line 62"/>
            <p:cNvSpPr>
              <a:spLocks noChangeShapeType="1"/>
            </p:cNvSpPr>
            <p:nvPr/>
          </p:nvSpPr>
          <p:spPr bwMode="auto">
            <a:xfrm>
              <a:off x="480" y="2304"/>
              <a:ext cx="1008" cy="0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Text Box 63"/>
            <p:cNvSpPr txBox="1">
              <a:spLocks noChangeArrowheads="1"/>
            </p:cNvSpPr>
            <p:nvPr/>
          </p:nvSpPr>
          <p:spPr bwMode="auto">
            <a:xfrm>
              <a:off x="576" y="2064"/>
              <a:ext cx="71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 wrap="none">
              <a:spAutoFit/>
            </a:bodyPr>
            <a:lstStyle/>
            <a:p>
              <a:r>
                <a:rPr lang="hu-HU" sz="2400" b="1">
                  <a:solidFill>
                    <a:schemeClr val="hlink"/>
                  </a:solidFill>
                </a:rPr>
                <a:t>render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11" name="Group 64"/>
          <p:cNvGrpSpPr>
            <a:grpSpLocks/>
          </p:cNvGrpSpPr>
          <p:nvPr/>
        </p:nvGrpSpPr>
        <p:grpSpPr bwMode="auto">
          <a:xfrm rot="679080">
            <a:off x="5029200" y="2971800"/>
            <a:ext cx="1600200" cy="457200"/>
            <a:chOff x="480" y="2064"/>
            <a:chExt cx="1008" cy="288"/>
          </a:xfrm>
        </p:grpSpPr>
        <p:sp>
          <p:nvSpPr>
            <p:cNvPr id="11296" name="Line 65"/>
            <p:cNvSpPr>
              <a:spLocks noChangeShapeType="1"/>
            </p:cNvSpPr>
            <p:nvPr/>
          </p:nvSpPr>
          <p:spPr bwMode="auto">
            <a:xfrm>
              <a:off x="480" y="2304"/>
              <a:ext cx="1008" cy="0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Text Box 66"/>
            <p:cNvSpPr txBox="1">
              <a:spLocks noChangeArrowheads="1"/>
            </p:cNvSpPr>
            <p:nvPr/>
          </p:nvSpPr>
          <p:spPr bwMode="auto">
            <a:xfrm>
              <a:off x="576" y="2064"/>
              <a:ext cx="71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 wrap="none">
              <a:spAutoFit/>
            </a:bodyPr>
            <a:lstStyle/>
            <a:p>
              <a:r>
                <a:rPr lang="hu-HU" sz="2400" b="1">
                  <a:solidFill>
                    <a:schemeClr val="hlink"/>
                  </a:solidFill>
                </a:rPr>
                <a:t>render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12" name="Group 67"/>
          <p:cNvGrpSpPr>
            <a:grpSpLocks/>
          </p:cNvGrpSpPr>
          <p:nvPr/>
        </p:nvGrpSpPr>
        <p:grpSpPr bwMode="auto">
          <a:xfrm rot="1203849">
            <a:off x="2590800" y="4572000"/>
            <a:ext cx="1600200" cy="457200"/>
            <a:chOff x="480" y="2064"/>
            <a:chExt cx="1008" cy="288"/>
          </a:xfrm>
        </p:grpSpPr>
        <p:sp>
          <p:nvSpPr>
            <p:cNvPr id="11294" name="Line 68"/>
            <p:cNvSpPr>
              <a:spLocks noChangeShapeType="1"/>
            </p:cNvSpPr>
            <p:nvPr/>
          </p:nvSpPr>
          <p:spPr bwMode="auto">
            <a:xfrm>
              <a:off x="480" y="2304"/>
              <a:ext cx="1008" cy="0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Text Box 69"/>
            <p:cNvSpPr txBox="1">
              <a:spLocks noChangeArrowheads="1"/>
            </p:cNvSpPr>
            <p:nvPr/>
          </p:nvSpPr>
          <p:spPr bwMode="auto">
            <a:xfrm>
              <a:off x="576" y="2064"/>
              <a:ext cx="71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 wrap="none">
              <a:spAutoFit/>
            </a:bodyPr>
            <a:lstStyle/>
            <a:p>
              <a:r>
                <a:rPr lang="hu-HU" sz="2400" b="1">
                  <a:solidFill>
                    <a:schemeClr val="hlink"/>
                  </a:solidFill>
                </a:rPr>
                <a:t>render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13" name="Group 70"/>
          <p:cNvGrpSpPr>
            <a:grpSpLocks/>
          </p:cNvGrpSpPr>
          <p:nvPr/>
        </p:nvGrpSpPr>
        <p:grpSpPr bwMode="auto">
          <a:xfrm rot="3530911">
            <a:off x="2089943" y="4996657"/>
            <a:ext cx="1611313" cy="457200"/>
            <a:chOff x="480" y="2064"/>
            <a:chExt cx="1008" cy="288"/>
          </a:xfrm>
        </p:grpSpPr>
        <p:sp>
          <p:nvSpPr>
            <p:cNvPr id="11292" name="Line 71"/>
            <p:cNvSpPr>
              <a:spLocks noChangeShapeType="1"/>
            </p:cNvSpPr>
            <p:nvPr/>
          </p:nvSpPr>
          <p:spPr bwMode="auto">
            <a:xfrm>
              <a:off x="480" y="2304"/>
              <a:ext cx="1008" cy="0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Text Box 72"/>
            <p:cNvSpPr txBox="1">
              <a:spLocks noChangeArrowheads="1"/>
            </p:cNvSpPr>
            <p:nvPr/>
          </p:nvSpPr>
          <p:spPr bwMode="auto">
            <a:xfrm>
              <a:off x="572" y="2064"/>
              <a:ext cx="71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r>
                <a:rPr lang="hu-HU" sz="2400" b="1">
                  <a:solidFill>
                    <a:schemeClr val="hlink"/>
                  </a:solidFill>
                </a:rPr>
                <a:t>render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14" name="Group 73"/>
          <p:cNvGrpSpPr>
            <a:grpSpLocks/>
          </p:cNvGrpSpPr>
          <p:nvPr/>
        </p:nvGrpSpPr>
        <p:grpSpPr bwMode="auto">
          <a:xfrm rot="19942245" flipH="1">
            <a:off x="457200" y="4572000"/>
            <a:ext cx="1600200" cy="457200"/>
            <a:chOff x="480" y="2064"/>
            <a:chExt cx="1008" cy="288"/>
          </a:xfrm>
        </p:grpSpPr>
        <p:sp>
          <p:nvSpPr>
            <p:cNvPr id="11290" name="Line 74"/>
            <p:cNvSpPr>
              <a:spLocks noChangeShapeType="1"/>
            </p:cNvSpPr>
            <p:nvPr/>
          </p:nvSpPr>
          <p:spPr bwMode="auto">
            <a:xfrm>
              <a:off x="480" y="2304"/>
              <a:ext cx="1008" cy="0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Text Box 75"/>
            <p:cNvSpPr txBox="1">
              <a:spLocks noChangeArrowheads="1"/>
            </p:cNvSpPr>
            <p:nvPr/>
          </p:nvSpPr>
          <p:spPr bwMode="auto">
            <a:xfrm>
              <a:off x="571" y="2064"/>
              <a:ext cx="71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r>
                <a:rPr lang="hu-HU" sz="2400" b="1">
                  <a:solidFill>
                    <a:schemeClr val="hlink"/>
                  </a:solidFill>
                </a:rPr>
                <a:t>render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15" name="Group 76"/>
          <p:cNvGrpSpPr>
            <a:grpSpLocks/>
          </p:cNvGrpSpPr>
          <p:nvPr/>
        </p:nvGrpSpPr>
        <p:grpSpPr bwMode="auto">
          <a:xfrm rot="20779692" flipH="1">
            <a:off x="1981200" y="2971800"/>
            <a:ext cx="1600200" cy="457200"/>
            <a:chOff x="480" y="2064"/>
            <a:chExt cx="1008" cy="288"/>
          </a:xfrm>
        </p:grpSpPr>
        <p:sp>
          <p:nvSpPr>
            <p:cNvPr id="11288" name="Line 77"/>
            <p:cNvSpPr>
              <a:spLocks noChangeShapeType="1"/>
            </p:cNvSpPr>
            <p:nvPr/>
          </p:nvSpPr>
          <p:spPr bwMode="auto">
            <a:xfrm>
              <a:off x="480" y="2304"/>
              <a:ext cx="1008" cy="0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Text Box 78"/>
            <p:cNvSpPr txBox="1">
              <a:spLocks noChangeArrowheads="1"/>
            </p:cNvSpPr>
            <p:nvPr/>
          </p:nvSpPr>
          <p:spPr bwMode="auto">
            <a:xfrm>
              <a:off x="571" y="2064"/>
              <a:ext cx="71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r>
                <a:rPr lang="hu-HU" sz="2400" b="1">
                  <a:solidFill>
                    <a:schemeClr val="hlink"/>
                  </a:solidFill>
                </a:rPr>
                <a:t>render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Színtérgráf bejárása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Minden objektumra meghívni</a:t>
            </a:r>
          </a:p>
          <a:p>
            <a:pPr lvl="1" eaLnBrk="1" hangingPunct="1"/>
            <a:r>
              <a:rPr lang="hu-HU" smtClean="0"/>
              <a:t>de egy részgráfra letiltható</a:t>
            </a:r>
          </a:p>
          <a:p>
            <a:pPr lvl="1" eaLnBrk="1" hangingPunct="1"/>
            <a:r>
              <a:rPr lang="hu-HU" smtClean="0"/>
              <a:t>NodeGroup-ba visible flag</a:t>
            </a:r>
          </a:p>
          <a:p>
            <a:pPr eaLnBrk="1" hangingPunct="1"/>
            <a:r>
              <a:rPr lang="hu-HU" smtClean="0"/>
              <a:t>Nem csak a render</a:t>
            </a:r>
          </a:p>
          <a:p>
            <a:pPr lvl="1" eaLnBrk="1" hangingPunct="1"/>
            <a:r>
              <a:rPr lang="hu-HU" smtClean="0"/>
              <a:t>animate ugyanígy</a:t>
            </a:r>
          </a:p>
          <a:p>
            <a:pPr lvl="1" eaLnBrk="1" hangingPunct="1"/>
            <a:r>
              <a:rPr lang="hu-HU" smtClean="0"/>
              <a:t>control hasonló, de</a:t>
            </a:r>
          </a:p>
          <a:p>
            <a:pPr lvl="2" eaLnBrk="1" hangingPunct="1"/>
            <a:r>
              <a:rPr lang="hu-HU" smtClean="0"/>
              <a:t>más entitások is hatnak egy entitásra</a:t>
            </a:r>
          </a:p>
          <a:p>
            <a:pPr lvl="2" eaLnBrk="1" hangingPunct="1"/>
            <a:r>
              <a:rPr lang="hu-HU" smtClean="0"/>
              <a:t>sceneRoot a control paramétere lesz</a:t>
            </a:r>
          </a:p>
          <a:p>
            <a:pPr lvl="2" eaLnBrk="1" hangingPunct="1"/>
            <a:r>
              <a:rPr lang="hu-HU" smtClean="0"/>
              <a:t>Entity::control is bejárja a színtérgráfot: interact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Erőforrások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háromszögháló geom</a:t>
            </a:r>
            <a:r>
              <a:rPr lang="en-US" smtClean="0"/>
              <a:t>.</a:t>
            </a:r>
            <a:r>
              <a:rPr lang="hu-HU" smtClean="0"/>
              <a:t> modellek </a:t>
            </a:r>
            <a:r>
              <a:rPr lang="en-US" smtClean="0"/>
              <a:t>[</a:t>
            </a:r>
            <a:r>
              <a:rPr lang="hu-HU" smtClean="0"/>
              <a:t>mesh</a:t>
            </a:r>
            <a:r>
              <a:rPr lang="en-US" smtClean="0"/>
              <a:t>]</a:t>
            </a:r>
          </a:p>
          <a:p>
            <a:pPr eaLnBrk="1" hangingPunct="1"/>
            <a:r>
              <a:rPr lang="hu-HU" smtClean="0"/>
              <a:t>shader technique-ák egy effect fileban</a:t>
            </a:r>
          </a:p>
          <a:p>
            <a:pPr lvl="1" eaLnBrk="1" hangingPunct="1"/>
            <a:r>
              <a:rPr lang="hu-HU" smtClean="0"/>
              <a:t>lehet ua. a mesh más shaderrel</a:t>
            </a:r>
          </a:p>
          <a:p>
            <a:pPr lvl="1" eaLnBrk="1" hangingPunct="1"/>
            <a:r>
              <a:rPr lang="hu-HU" smtClean="0"/>
              <a:t>lehet több mesh ua. shaderrel</a:t>
            </a:r>
          </a:p>
          <a:p>
            <a:pPr eaLnBrk="1" hangingPunct="1"/>
            <a:r>
              <a:rPr lang="en-US" smtClean="0"/>
              <a:t>text</a:t>
            </a:r>
            <a:r>
              <a:rPr lang="hu-HU" smtClean="0"/>
              <a:t>úrák a modellekhez</a:t>
            </a:r>
          </a:p>
          <a:p>
            <a:pPr lvl="1" eaLnBrk="1" hangingPunct="1"/>
            <a:r>
              <a:rPr lang="hu-HU" smtClean="0"/>
              <a:t>shaderekbe kell bekötni őket</a:t>
            </a:r>
          </a:p>
          <a:p>
            <a:pPr eaLnBrk="1" hangingPunct="1"/>
            <a:r>
              <a:rPr lang="hu-HU" smtClean="0"/>
              <a:t>fizikai modellek (pl. kocka)</a:t>
            </a:r>
          </a:p>
          <a:p>
            <a:pPr lvl="1" eaLnBrk="1" hangingPunct="1"/>
            <a:r>
              <a:rPr lang="hu-HU" smtClean="0"/>
              <a:t>lehet ua. a geometria különböző fizikával</a:t>
            </a:r>
          </a:p>
          <a:p>
            <a:pPr lvl="1" eaLnBrk="1" hangingPunct="1"/>
            <a:r>
              <a:rPr lang="hu-HU" smtClean="0"/>
              <a:t>ua. fizikát használhatják más geo. entitások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Példa: autóverseny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hu-HU" dirty="0" smtClean="0"/>
              <a:t>játékos autója entitás</a:t>
            </a:r>
          </a:p>
          <a:p>
            <a:pPr lvl="1" eaLnBrk="1" hangingPunct="1"/>
            <a:r>
              <a:rPr lang="en-US" sz="2400" dirty="0" smtClean="0"/>
              <a:t>‘</a:t>
            </a:r>
            <a:r>
              <a:rPr lang="hu-HU" sz="2400" dirty="0" smtClean="0"/>
              <a:t>buggy</a:t>
            </a:r>
            <a:r>
              <a:rPr lang="en-US" sz="2400" dirty="0" smtClean="0"/>
              <a:t>’</a:t>
            </a:r>
            <a:r>
              <a:rPr lang="hu-HU" sz="2400" dirty="0" smtClean="0"/>
              <a:t> </a:t>
            </a:r>
            <a:r>
              <a:rPr lang="hu-HU" sz="2400" dirty="0" err="1" smtClean="0"/>
              <a:t>mesh</a:t>
            </a:r>
            <a:r>
              <a:rPr lang="hu-HU" sz="2400" dirty="0" smtClean="0"/>
              <a:t>, </a:t>
            </a:r>
            <a:r>
              <a:rPr lang="en-US" sz="2400" dirty="0" smtClean="0"/>
              <a:t>‘</a:t>
            </a:r>
            <a:r>
              <a:rPr lang="hu-HU" sz="2400" dirty="0" err="1" smtClean="0"/>
              <a:t>phong</a:t>
            </a:r>
            <a:r>
              <a:rPr lang="en-US" sz="2400" dirty="0" smtClean="0"/>
              <a:t>’</a:t>
            </a:r>
            <a:r>
              <a:rPr lang="hu-HU" sz="2400" dirty="0" smtClean="0"/>
              <a:t> </a:t>
            </a:r>
            <a:r>
              <a:rPr lang="hu-HU" sz="2400" dirty="0" err="1" smtClean="0"/>
              <a:t>technique</a:t>
            </a:r>
            <a:r>
              <a:rPr lang="hu-HU" sz="2400" dirty="0" smtClean="0"/>
              <a:t>, </a:t>
            </a:r>
            <a:r>
              <a:rPr lang="en-US" sz="2400" dirty="0" smtClean="0"/>
              <a:t>’</a:t>
            </a:r>
            <a:r>
              <a:rPr lang="hu-HU" sz="2400" dirty="0" err="1" smtClean="0"/>
              <a:t>blue</a:t>
            </a:r>
            <a:r>
              <a:rPr lang="en-US" sz="2400" dirty="0" smtClean="0"/>
              <a:t>’</a:t>
            </a:r>
            <a:r>
              <a:rPr lang="hu-HU" sz="2400" dirty="0" smtClean="0"/>
              <a:t> textúra, </a:t>
            </a:r>
            <a:r>
              <a:rPr lang="en-US" sz="2400" dirty="0" smtClean="0"/>
              <a:t>‘</a:t>
            </a:r>
            <a:r>
              <a:rPr lang="hu-HU" sz="2400" dirty="0" err="1" smtClean="0"/>
              <a:t>accurateBuggy</a:t>
            </a:r>
            <a:r>
              <a:rPr lang="en-US" sz="2400" dirty="0" smtClean="0"/>
              <a:t>’</a:t>
            </a:r>
            <a:r>
              <a:rPr lang="hu-HU" sz="2400" dirty="0" smtClean="0"/>
              <a:t> fizika</a:t>
            </a:r>
            <a:endParaRPr lang="en-US" sz="2400" dirty="0" smtClean="0"/>
          </a:p>
          <a:p>
            <a:pPr eaLnBrk="1" hangingPunct="1"/>
            <a:r>
              <a:rPr lang="en-US" dirty="0" err="1" smtClean="0"/>
              <a:t>ellenf</a:t>
            </a:r>
            <a:r>
              <a:rPr lang="hu-HU" dirty="0" smtClean="0"/>
              <a:t>él autója entitás</a:t>
            </a:r>
          </a:p>
          <a:p>
            <a:pPr lvl="1" eaLnBrk="1" hangingPunct="1"/>
            <a:r>
              <a:rPr lang="en-US" sz="2400" dirty="0" smtClean="0"/>
              <a:t>‘</a:t>
            </a:r>
            <a:r>
              <a:rPr lang="hu-HU" sz="2400" dirty="0" smtClean="0"/>
              <a:t>buggy</a:t>
            </a:r>
            <a:r>
              <a:rPr lang="en-US" sz="2400" dirty="0" smtClean="0"/>
              <a:t>’</a:t>
            </a:r>
            <a:r>
              <a:rPr lang="hu-HU" sz="2400" dirty="0" smtClean="0"/>
              <a:t> </a:t>
            </a:r>
            <a:r>
              <a:rPr lang="hu-HU" sz="2400" dirty="0" err="1" smtClean="0"/>
              <a:t>mesh</a:t>
            </a:r>
            <a:r>
              <a:rPr lang="hu-HU" sz="2400" dirty="0" smtClean="0"/>
              <a:t>, </a:t>
            </a:r>
            <a:r>
              <a:rPr lang="en-US" sz="2400" dirty="0" smtClean="0"/>
              <a:t>‘</a:t>
            </a:r>
            <a:r>
              <a:rPr lang="hu-HU" sz="2400" dirty="0" err="1" smtClean="0"/>
              <a:t>phong</a:t>
            </a:r>
            <a:r>
              <a:rPr lang="en-US" sz="2400" dirty="0" smtClean="0"/>
              <a:t>’</a:t>
            </a:r>
            <a:r>
              <a:rPr lang="hu-HU" sz="2400" dirty="0" smtClean="0"/>
              <a:t> </a:t>
            </a:r>
            <a:r>
              <a:rPr lang="hu-HU" sz="2400" dirty="0" err="1" smtClean="0"/>
              <a:t>technique</a:t>
            </a:r>
            <a:r>
              <a:rPr lang="hu-HU" sz="2400" dirty="0" smtClean="0"/>
              <a:t>, </a:t>
            </a:r>
            <a:r>
              <a:rPr lang="en-US" sz="2400" dirty="0" smtClean="0"/>
              <a:t>’</a:t>
            </a:r>
            <a:r>
              <a:rPr lang="hu-HU" sz="2400" dirty="0" err="1" smtClean="0"/>
              <a:t>red</a:t>
            </a:r>
            <a:r>
              <a:rPr lang="en-US" sz="2400" dirty="0" smtClean="0"/>
              <a:t>’</a:t>
            </a:r>
            <a:r>
              <a:rPr lang="hu-HU" sz="2400" dirty="0" smtClean="0"/>
              <a:t> textúra, </a:t>
            </a:r>
            <a:r>
              <a:rPr lang="en-US" sz="2400" dirty="0" smtClean="0"/>
              <a:t>‘</a:t>
            </a:r>
            <a:r>
              <a:rPr lang="hu-HU" sz="2400" dirty="0" err="1" smtClean="0"/>
              <a:t>accurateBuggy</a:t>
            </a:r>
            <a:r>
              <a:rPr lang="en-US" sz="2400" dirty="0" smtClean="0"/>
              <a:t>’</a:t>
            </a:r>
            <a:r>
              <a:rPr lang="hu-HU" sz="2400" dirty="0" smtClean="0"/>
              <a:t> fizika</a:t>
            </a:r>
            <a:endParaRPr lang="en-US" sz="2400" dirty="0" smtClean="0"/>
          </a:p>
          <a:p>
            <a:pPr eaLnBrk="1" hangingPunct="1"/>
            <a:r>
              <a:rPr lang="hu-HU" dirty="0" smtClean="0"/>
              <a:t>álló akadály (szikla)</a:t>
            </a:r>
          </a:p>
          <a:p>
            <a:pPr lvl="1" eaLnBrk="1" hangingPunct="1"/>
            <a:r>
              <a:rPr lang="en-US" sz="2400" dirty="0" smtClean="0"/>
              <a:t>‘</a:t>
            </a:r>
            <a:r>
              <a:rPr lang="hu-HU" sz="2400" dirty="0" err="1" smtClean="0"/>
              <a:t>boulder</a:t>
            </a:r>
            <a:r>
              <a:rPr lang="en-US" sz="2400" dirty="0" smtClean="0"/>
              <a:t>’</a:t>
            </a:r>
            <a:r>
              <a:rPr lang="hu-HU" sz="2400" dirty="0" smtClean="0"/>
              <a:t> </a:t>
            </a:r>
            <a:r>
              <a:rPr lang="hu-HU" sz="2400" dirty="0" err="1" smtClean="0"/>
              <a:t>mesh</a:t>
            </a:r>
            <a:r>
              <a:rPr lang="hu-HU" sz="2400" dirty="0" smtClean="0"/>
              <a:t>, </a:t>
            </a:r>
            <a:r>
              <a:rPr lang="en-US" sz="2400" dirty="0" smtClean="0"/>
              <a:t>‘</a:t>
            </a:r>
            <a:r>
              <a:rPr lang="hu-HU" sz="2400" dirty="0" err="1" smtClean="0"/>
              <a:t>lambert</a:t>
            </a:r>
            <a:r>
              <a:rPr lang="en-US" sz="2400" dirty="0" smtClean="0"/>
              <a:t>’</a:t>
            </a:r>
            <a:r>
              <a:rPr lang="hu-HU" sz="2400" dirty="0" smtClean="0"/>
              <a:t> </a:t>
            </a:r>
            <a:r>
              <a:rPr lang="hu-HU" sz="2400" dirty="0" err="1" smtClean="0"/>
              <a:t>technique</a:t>
            </a:r>
            <a:r>
              <a:rPr lang="hu-HU" sz="2400" dirty="0" smtClean="0"/>
              <a:t>, </a:t>
            </a:r>
            <a:r>
              <a:rPr lang="en-US" sz="2400" dirty="0" smtClean="0"/>
              <a:t>’</a:t>
            </a:r>
            <a:r>
              <a:rPr lang="hu-HU" sz="2400" dirty="0" smtClean="0"/>
              <a:t>rock</a:t>
            </a:r>
            <a:r>
              <a:rPr lang="en-US" sz="2400" dirty="0" smtClean="0"/>
              <a:t>’</a:t>
            </a:r>
            <a:r>
              <a:rPr lang="hu-HU" sz="2400" dirty="0" smtClean="0"/>
              <a:t> textúra, </a:t>
            </a:r>
            <a:r>
              <a:rPr lang="en-US" sz="2400" dirty="0" smtClean="0"/>
              <a:t>‘</a:t>
            </a:r>
            <a:r>
              <a:rPr lang="hu-HU" sz="2400" dirty="0" err="1" smtClean="0"/>
              <a:t>static</a:t>
            </a:r>
            <a:r>
              <a:rPr lang="en-US" sz="2400" dirty="0" smtClean="0"/>
              <a:t>’</a:t>
            </a:r>
            <a:r>
              <a:rPr lang="hu-HU" sz="2400" dirty="0" smtClean="0"/>
              <a:t> fizika</a:t>
            </a:r>
            <a:endParaRPr lang="en-US" sz="2400" dirty="0" smtClean="0"/>
          </a:p>
          <a:p>
            <a:pPr eaLnBrk="1" hangingPunct="1"/>
            <a:r>
              <a:rPr lang="hu-HU" dirty="0" smtClean="0"/>
              <a:t>akadály (lerobbant versenyző)</a:t>
            </a:r>
          </a:p>
          <a:p>
            <a:pPr lvl="1" eaLnBrk="1" hangingPunct="1"/>
            <a:r>
              <a:rPr lang="en-US" sz="2400" dirty="0" smtClean="0"/>
              <a:t>‘</a:t>
            </a:r>
            <a:r>
              <a:rPr lang="hu-HU" sz="2400" dirty="0" smtClean="0"/>
              <a:t>buggy</a:t>
            </a:r>
            <a:r>
              <a:rPr lang="en-US" sz="2400" dirty="0" smtClean="0"/>
              <a:t>’</a:t>
            </a:r>
            <a:r>
              <a:rPr lang="hu-HU" sz="2400" dirty="0" smtClean="0"/>
              <a:t> </a:t>
            </a:r>
            <a:r>
              <a:rPr lang="hu-HU" sz="2400" dirty="0" err="1" smtClean="0"/>
              <a:t>mesh</a:t>
            </a:r>
            <a:r>
              <a:rPr lang="hu-HU" sz="2400" dirty="0" smtClean="0"/>
              <a:t>, </a:t>
            </a:r>
            <a:r>
              <a:rPr lang="en-US" sz="2400" dirty="0" smtClean="0"/>
              <a:t>‘</a:t>
            </a:r>
            <a:r>
              <a:rPr lang="hu-HU" sz="2400" dirty="0" err="1" smtClean="0"/>
              <a:t>lambert</a:t>
            </a:r>
            <a:r>
              <a:rPr lang="en-US" sz="2400" dirty="0" smtClean="0"/>
              <a:t>’</a:t>
            </a:r>
            <a:r>
              <a:rPr lang="hu-HU" sz="2400" dirty="0" smtClean="0"/>
              <a:t> </a:t>
            </a:r>
            <a:r>
              <a:rPr lang="hu-HU" sz="2400" dirty="0" err="1" smtClean="0"/>
              <a:t>technique</a:t>
            </a:r>
            <a:r>
              <a:rPr lang="hu-HU" sz="2400" dirty="0" smtClean="0"/>
              <a:t>, </a:t>
            </a:r>
            <a:r>
              <a:rPr lang="en-US" sz="2400" dirty="0" smtClean="0"/>
              <a:t>’</a:t>
            </a:r>
            <a:r>
              <a:rPr lang="hu-HU" sz="2400" dirty="0" err="1" smtClean="0"/>
              <a:t>burnout</a:t>
            </a:r>
            <a:r>
              <a:rPr lang="en-US" sz="2400" dirty="0" smtClean="0"/>
              <a:t>’</a:t>
            </a:r>
            <a:r>
              <a:rPr lang="hu-HU" sz="2400" dirty="0" smtClean="0"/>
              <a:t> textúra, </a:t>
            </a:r>
            <a:r>
              <a:rPr lang="en-US" sz="2400" dirty="0" smtClean="0"/>
              <a:t>‘</a:t>
            </a:r>
            <a:r>
              <a:rPr lang="hu-HU" sz="2400" dirty="0" err="1" smtClean="0"/>
              <a:t>static</a:t>
            </a:r>
            <a:r>
              <a:rPr lang="en-US" sz="2400" dirty="0" smtClean="0"/>
              <a:t>’</a:t>
            </a:r>
            <a:r>
              <a:rPr lang="hu-HU" sz="2400" dirty="0" smtClean="0"/>
              <a:t> fizika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Rendering engine konténerek</a:t>
            </a:r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438400"/>
            <a:ext cx="1447800" cy="2959100"/>
            <a:chOff x="504" y="2128"/>
            <a:chExt cx="1368" cy="1864"/>
          </a:xfrm>
        </p:grpSpPr>
        <p:sp>
          <p:nvSpPr>
            <p:cNvPr id="15411" name="Rectangle 5"/>
            <p:cNvSpPr>
              <a:spLocks noChangeArrowheads="1"/>
            </p:cNvSpPr>
            <p:nvPr/>
          </p:nvSpPr>
          <p:spPr bwMode="auto">
            <a:xfrm>
              <a:off x="504" y="2128"/>
              <a:ext cx="1368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en-US" sz="2400" b="1"/>
                <a:t>Scene</a:t>
              </a:r>
            </a:p>
          </p:txBody>
        </p:sp>
        <p:sp>
          <p:nvSpPr>
            <p:cNvPr id="15412" name="Rectangle 6"/>
            <p:cNvSpPr>
              <a:spLocks noChangeArrowheads="1"/>
            </p:cNvSpPr>
            <p:nvPr/>
          </p:nvSpPr>
          <p:spPr bwMode="auto">
            <a:xfrm>
              <a:off x="504" y="2424"/>
              <a:ext cx="1368" cy="7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5413" name="Rectangle 7"/>
            <p:cNvSpPr>
              <a:spLocks noChangeArrowheads="1"/>
            </p:cNvSpPr>
            <p:nvPr/>
          </p:nvSpPr>
          <p:spPr bwMode="auto">
            <a:xfrm>
              <a:off x="504" y="3208"/>
              <a:ext cx="1368" cy="7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control()</a:t>
              </a:r>
            </a:p>
            <a:p>
              <a:r>
                <a:rPr lang="hu-HU" sz="2000"/>
                <a:t>animate()</a:t>
              </a:r>
            </a:p>
            <a:p>
              <a:r>
                <a:rPr lang="hu-HU" sz="2000"/>
                <a:t>render()</a:t>
              </a:r>
            </a:p>
            <a:p>
              <a:endParaRPr lang="en-US" sz="2000"/>
            </a:p>
          </p:txBody>
        </p:sp>
      </p:grpSp>
      <p:sp>
        <p:nvSpPr>
          <p:cNvPr id="15364" name="AutoShape 8"/>
          <p:cNvSpPr>
            <a:spLocks noChangeArrowheads="1"/>
          </p:cNvSpPr>
          <p:nvPr/>
        </p:nvSpPr>
        <p:spPr bwMode="auto">
          <a:xfrm>
            <a:off x="5499100" y="6057900"/>
            <a:ext cx="711200" cy="482600"/>
          </a:xfrm>
          <a:prstGeom prst="diamond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65" name="AutoShape 9"/>
          <p:cNvCxnSpPr>
            <a:cxnSpLocks noChangeShapeType="1"/>
            <a:stCxn id="15364" idx="3"/>
            <a:endCxn id="15403" idx="1"/>
          </p:cNvCxnSpPr>
          <p:nvPr/>
        </p:nvCxnSpPr>
        <p:spPr bwMode="auto">
          <a:xfrm flipV="1">
            <a:off x="6223000" y="6292850"/>
            <a:ext cx="444500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133600" y="5753100"/>
            <a:ext cx="3352800" cy="800100"/>
            <a:chOff x="1920" y="1392"/>
            <a:chExt cx="1464" cy="504"/>
          </a:xfrm>
        </p:grpSpPr>
        <p:sp>
          <p:nvSpPr>
            <p:cNvPr id="15408" name="Rectangle 11"/>
            <p:cNvSpPr>
              <a:spLocks noChangeArrowheads="1"/>
            </p:cNvSpPr>
            <p:nvPr/>
          </p:nvSpPr>
          <p:spPr bwMode="auto">
            <a:xfrm>
              <a:off x="1920" y="139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EntityDirectory</a:t>
              </a:r>
              <a:endParaRPr lang="en-US" sz="2400" b="1"/>
            </a:p>
          </p:txBody>
        </p:sp>
        <p:sp>
          <p:nvSpPr>
            <p:cNvPr id="15409" name="Rectangle 12"/>
            <p:cNvSpPr>
              <a:spLocks noChangeArrowheads="1"/>
            </p:cNvSpPr>
            <p:nvPr/>
          </p:nvSpPr>
          <p:spPr bwMode="auto">
            <a:xfrm>
              <a:off x="1920" y="168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5410" name="Rectangle 13"/>
            <p:cNvSpPr>
              <a:spLocks noChangeArrowheads="1"/>
            </p:cNvSpPr>
            <p:nvPr/>
          </p:nvSpPr>
          <p:spPr bwMode="auto">
            <a:xfrm>
              <a:off x="1920" y="1776"/>
              <a:ext cx="1464" cy="1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cxnSp>
        <p:nvCxnSpPr>
          <p:cNvPr id="15367" name="AutoShape 14"/>
          <p:cNvCxnSpPr>
            <a:cxnSpLocks noChangeShapeType="1"/>
            <a:stCxn id="15412" idx="3"/>
            <a:endCxn id="15409" idx="1"/>
          </p:cNvCxnSpPr>
          <p:nvPr/>
        </p:nvCxnSpPr>
        <p:spPr bwMode="auto">
          <a:xfrm>
            <a:off x="1447800" y="3530600"/>
            <a:ext cx="685800" cy="2762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15368" name="AutoShape 19"/>
          <p:cNvSpPr>
            <a:spLocks noChangeArrowheads="1"/>
          </p:cNvSpPr>
          <p:nvPr/>
        </p:nvSpPr>
        <p:spPr bwMode="auto">
          <a:xfrm>
            <a:off x="5499100" y="3352800"/>
            <a:ext cx="711200" cy="482600"/>
          </a:xfrm>
          <a:prstGeom prst="diamond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69" name="AutoShape 20"/>
          <p:cNvCxnSpPr>
            <a:cxnSpLocks noChangeShapeType="1"/>
            <a:stCxn id="15368" idx="3"/>
            <a:endCxn id="15400" idx="1"/>
          </p:cNvCxnSpPr>
          <p:nvPr/>
        </p:nvCxnSpPr>
        <p:spPr bwMode="auto">
          <a:xfrm flipV="1">
            <a:off x="6223000" y="3587750"/>
            <a:ext cx="444500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133600" y="3086100"/>
            <a:ext cx="3352800" cy="800100"/>
            <a:chOff x="1920" y="1392"/>
            <a:chExt cx="1464" cy="504"/>
          </a:xfrm>
        </p:grpSpPr>
        <p:sp>
          <p:nvSpPr>
            <p:cNvPr id="15405" name="Rectangle 22"/>
            <p:cNvSpPr>
              <a:spLocks noChangeArrowheads="1"/>
            </p:cNvSpPr>
            <p:nvPr/>
          </p:nvSpPr>
          <p:spPr bwMode="auto">
            <a:xfrm>
              <a:off x="1920" y="139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MeshDirectory</a:t>
              </a:r>
              <a:endParaRPr lang="en-US" sz="2400" b="1"/>
            </a:p>
          </p:txBody>
        </p:sp>
        <p:sp>
          <p:nvSpPr>
            <p:cNvPr id="15406" name="Rectangle 23"/>
            <p:cNvSpPr>
              <a:spLocks noChangeArrowheads="1"/>
            </p:cNvSpPr>
            <p:nvPr/>
          </p:nvSpPr>
          <p:spPr bwMode="auto">
            <a:xfrm>
              <a:off x="1920" y="168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5407" name="Rectangle 24"/>
            <p:cNvSpPr>
              <a:spLocks noChangeArrowheads="1"/>
            </p:cNvSpPr>
            <p:nvPr/>
          </p:nvSpPr>
          <p:spPr bwMode="auto">
            <a:xfrm>
              <a:off x="1920" y="1776"/>
              <a:ext cx="1464" cy="1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cxnSp>
        <p:nvCxnSpPr>
          <p:cNvPr id="15371" name="AutoShape 25"/>
          <p:cNvCxnSpPr>
            <a:cxnSpLocks noChangeShapeType="1"/>
            <a:stCxn id="15412" idx="3"/>
            <a:endCxn id="15406" idx="1"/>
          </p:cNvCxnSpPr>
          <p:nvPr/>
        </p:nvCxnSpPr>
        <p:spPr bwMode="auto">
          <a:xfrm>
            <a:off x="1447800" y="3530600"/>
            <a:ext cx="6858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667500" y="5753100"/>
            <a:ext cx="2324100" cy="800100"/>
            <a:chOff x="1920" y="1392"/>
            <a:chExt cx="1464" cy="504"/>
          </a:xfrm>
        </p:grpSpPr>
        <p:sp>
          <p:nvSpPr>
            <p:cNvPr id="15402" name="Rectangle 31"/>
            <p:cNvSpPr>
              <a:spLocks noChangeArrowheads="1"/>
            </p:cNvSpPr>
            <p:nvPr/>
          </p:nvSpPr>
          <p:spPr bwMode="auto">
            <a:xfrm>
              <a:off x="1920" y="139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Entity</a:t>
              </a:r>
              <a:endParaRPr lang="en-US" sz="2400" b="1"/>
            </a:p>
          </p:txBody>
        </p:sp>
        <p:sp>
          <p:nvSpPr>
            <p:cNvPr id="15403" name="Rectangle 32"/>
            <p:cNvSpPr>
              <a:spLocks noChangeArrowheads="1"/>
            </p:cNvSpPr>
            <p:nvPr/>
          </p:nvSpPr>
          <p:spPr bwMode="auto">
            <a:xfrm>
              <a:off x="1920" y="168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5404" name="Rectangle 33"/>
            <p:cNvSpPr>
              <a:spLocks noChangeArrowheads="1"/>
            </p:cNvSpPr>
            <p:nvPr/>
          </p:nvSpPr>
          <p:spPr bwMode="auto">
            <a:xfrm>
              <a:off x="1920" y="1776"/>
              <a:ext cx="1464" cy="1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6667500" y="3048000"/>
            <a:ext cx="2324100" cy="800100"/>
            <a:chOff x="1920" y="1392"/>
            <a:chExt cx="1464" cy="504"/>
          </a:xfrm>
        </p:grpSpPr>
        <p:sp>
          <p:nvSpPr>
            <p:cNvPr id="15399" name="Rectangle 35"/>
            <p:cNvSpPr>
              <a:spLocks noChangeArrowheads="1"/>
            </p:cNvSpPr>
            <p:nvPr/>
          </p:nvSpPr>
          <p:spPr bwMode="auto">
            <a:xfrm>
              <a:off x="1920" y="1392"/>
              <a:ext cx="1464" cy="29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D3DXMesh</a:t>
              </a:r>
              <a:endParaRPr lang="en-US" sz="2400" b="1"/>
            </a:p>
          </p:txBody>
        </p:sp>
        <p:sp>
          <p:nvSpPr>
            <p:cNvPr id="15400" name="Rectangle 36"/>
            <p:cNvSpPr>
              <a:spLocks noChangeArrowheads="1"/>
            </p:cNvSpPr>
            <p:nvPr/>
          </p:nvSpPr>
          <p:spPr bwMode="auto">
            <a:xfrm>
              <a:off x="1920" y="1688"/>
              <a:ext cx="1464" cy="88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5401" name="Rectangle 37"/>
            <p:cNvSpPr>
              <a:spLocks noChangeArrowheads="1"/>
            </p:cNvSpPr>
            <p:nvPr/>
          </p:nvSpPr>
          <p:spPr bwMode="auto">
            <a:xfrm>
              <a:off x="1920" y="1776"/>
              <a:ext cx="1464" cy="120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sp>
        <p:nvSpPr>
          <p:cNvPr id="15374" name="AutoShape 39"/>
          <p:cNvSpPr>
            <a:spLocks noChangeArrowheads="1"/>
          </p:cNvSpPr>
          <p:nvPr/>
        </p:nvSpPr>
        <p:spPr bwMode="auto">
          <a:xfrm>
            <a:off x="5499100" y="2133600"/>
            <a:ext cx="711200" cy="482600"/>
          </a:xfrm>
          <a:prstGeom prst="diamond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75" name="AutoShape 40"/>
          <p:cNvCxnSpPr>
            <a:cxnSpLocks noChangeShapeType="1"/>
            <a:stCxn id="15374" idx="3"/>
            <a:endCxn id="15394" idx="1"/>
          </p:cNvCxnSpPr>
          <p:nvPr/>
        </p:nvCxnSpPr>
        <p:spPr bwMode="auto">
          <a:xfrm flipV="1">
            <a:off x="6223000" y="2368550"/>
            <a:ext cx="444500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2133600" y="1828800"/>
            <a:ext cx="3352800" cy="800100"/>
            <a:chOff x="1920" y="1392"/>
            <a:chExt cx="1464" cy="504"/>
          </a:xfrm>
        </p:grpSpPr>
        <p:sp>
          <p:nvSpPr>
            <p:cNvPr id="15396" name="Rectangle 42"/>
            <p:cNvSpPr>
              <a:spLocks noChangeArrowheads="1"/>
            </p:cNvSpPr>
            <p:nvPr/>
          </p:nvSpPr>
          <p:spPr bwMode="auto">
            <a:xfrm>
              <a:off x="1920" y="139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TextureDirectory</a:t>
              </a:r>
              <a:endParaRPr lang="en-US" sz="2400" b="1"/>
            </a:p>
          </p:txBody>
        </p:sp>
        <p:sp>
          <p:nvSpPr>
            <p:cNvPr id="15397" name="Rectangle 43"/>
            <p:cNvSpPr>
              <a:spLocks noChangeArrowheads="1"/>
            </p:cNvSpPr>
            <p:nvPr/>
          </p:nvSpPr>
          <p:spPr bwMode="auto">
            <a:xfrm>
              <a:off x="1920" y="168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5398" name="Rectangle 44"/>
            <p:cNvSpPr>
              <a:spLocks noChangeArrowheads="1"/>
            </p:cNvSpPr>
            <p:nvPr/>
          </p:nvSpPr>
          <p:spPr bwMode="auto">
            <a:xfrm>
              <a:off x="1920" y="1776"/>
              <a:ext cx="1464" cy="1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6667500" y="1828800"/>
            <a:ext cx="2324100" cy="800100"/>
            <a:chOff x="1920" y="1392"/>
            <a:chExt cx="1464" cy="504"/>
          </a:xfrm>
        </p:grpSpPr>
        <p:sp>
          <p:nvSpPr>
            <p:cNvPr id="15393" name="Rectangle 46"/>
            <p:cNvSpPr>
              <a:spLocks noChangeArrowheads="1"/>
            </p:cNvSpPr>
            <p:nvPr/>
          </p:nvSpPr>
          <p:spPr bwMode="auto">
            <a:xfrm>
              <a:off x="1920" y="1392"/>
              <a:ext cx="1464" cy="29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D3DTexture</a:t>
              </a:r>
              <a:endParaRPr lang="en-US" sz="2400" b="1"/>
            </a:p>
          </p:txBody>
        </p:sp>
        <p:sp>
          <p:nvSpPr>
            <p:cNvPr id="15394" name="Rectangle 47"/>
            <p:cNvSpPr>
              <a:spLocks noChangeArrowheads="1"/>
            </p:cNvSpPr>
            <p:nvPr/>
          </p:nvSpPr>
          <p:spPr bwMode="auto">
            <a:xfrm>
              <a:off x="1920" y="1688"/>
              <a:ext cx="1464" cy="88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5395" name="Rectangle 48"/>
            <p:cNvSpPr>
              <a:spLocks noChangeArrowheads="1"/>
            </p:cNvSpPr>
            <p:nvPr/>
          </p:nvSpPr>
          <p:spPr bwMode="auto">
            <a:xfrm>
              <a:off x="1920" y="1776"/>
              <a:ext cx="1464" cy="120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cxnSp>
        <p:nvCxnSpPr>
          <p:cNvPr id="15378" name="AutoShape 49"/>
          <p:cNvCxnSpPr>
            <a:cxnSpLocks noChangeShapeType="1"/>
          </p:cNvCxnSpPr>
          <p:nvPr/>
        </p:nvCxnSpPr>
        <p:spPr bwMode="auto">
          <a:xfrm flipV="1">
            <a:off x="1447800" y="2362200"/>
            <a:ext cx="685800" cy="1162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15379" name="AutoShape 50"/>
          <p:cNvSpPr>
            <a:spLocks noChangeArrowheads="1"/>
          </p:cNvSpPr>
          <p:nvPr/>
        </p:nvSpPr>
        <p:spPr bwMode="auto">
          <a:xfrm>
            <a:off x="5499100" y="4686300"/>
            <a:ext cx="711200" cy="482600"/>
          </a:xfrm>
          <a:prstGeom prst="diamond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0" name="AutoShape 51"/>
          <p:cNvCxnSpPr>
            <a:cxnSpLocks noChangeShapeType="1"/>
            <a:stCxn id="15379" idx="3"/>
            <a:endCxn id="15388" idx="1"/>
          </p:cNvCxnSpPr>
          <p:nvPr/>
        </p:nvCxnSpPr>
        <p:spPr bwMode="auto">
          <a:xfrm flipV="1">
            <a:off x="6223000" y="4921250"/>
            <a:ext cx="444500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133600" y="4381500"/>
            <a:ext cx="3352800" cy="800100"/>
            <a:chOff x="1920" y="1392"/>
            <a:chExt cx="1464" cy="504"/>
          </a:xfrm>
        </p:grpSpPr>
        <p:sp>
          <p:nvSpPr>
            <p:cNvPr id="15390" name="Rectangle 53"/>
            <p:cNvSpPr>
              <a:spLocks noChangeArrowheads="1"/>
            </p:cNvSpPr>
            <p:nvPr/>
          </p:nvSpPr>
          <p:spPr bwMode="auto">
            <a:xfrm>
              <a:off x="1920" y="139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ShadedMeshDirectory</a:t>
              </a:r>
              <a:endParaRPr lang="en-US" sz="2400" b="1"/>
            </a:p>
          </p:txBody>
        </p:sp>
        <p:sp>
          <p:nvSpPr>
            <p:cNvPr id="15391" name="Rectangle 54"/>
            <p:cNvSpPr>
              <a:spLocks noChangeArrowheads="1"/>
            </p:cNvSpPr>
            <p:nvPr/>
          </p:nvSpPr>
          <p:spPr bwMode="auto">
            <a:xfrm>
              <a:off x="1920" y="168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5392" name="Rectangle 55"/>
            <p:cNvSpPr>
              <a:spLocks noChangeArrowheads="1"/>
            </p:cNvSpPr>
            <p:nvPr/>
          </p:nvSpPr>
          <p:spPr bwMode="auto">
            <a:xfrm>
              <a:off x="1920" y="1776"/>
              <a:ext cx="1464" cy="1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6667500" y="4381500"/>
            <a:ext cx="2324100" cy="800100"/>
            <a:chOff x="1920" y="1392"/>
            <a:chExt cx="1464" cy="504"/>
          </a:xfrm>
        </p:grpSpPr>
        <p:sp>
          <p:nvSpPr>
            <p:cNvPr id="15387" name="Rectangle 57"/>
            <p:cNvSpPr>
              <a:spLocks noChangeArrowheads="1"/>
            </p:cNvSpPr>
            <p:nvPr/>
          </p:nvSpPr>
          <p:spPr bwMode="auto">
            <a:xfrm>
              <a:off x="1920" y="139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ShadedMesh</a:t>
              </a:r>
              <a:endParaRPr lang="en-US" sz="2400" b="1"/>
            </a:p>
          </p:txBody>
        </p:sp>
        <p:sp>
          <p:nvSpPr>
            <p:cNvPr id="15388" name="Rectangle 58"/>
            <p:cNvSpPr>
              <a:spLocks noChangeArrowheads="1"/>
            </p:cNvSpPr>
            <p:nvPr/>
          </p:nvSpPr>
          <p:spPr bwMode="auto">
            <a:xfrm>
              <a:off x="1920" y="168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5389" name="Rectangle 59"/>
            <p:cNvSpPr>
              <a:spLocks noChangeArrowheads="1"/>
            </p:cNvSpPr>
            <p:nvPr/>
          </p:nvSpPr>
          <p:spPr bwMode="auto">
            <a:xfrm>
              <a:off x="1920" y="1776"/>
              <a:ext cx="1464" cy="1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cxnSp>
        <p:nvCxnSpPr>
          <p:cNvPr id="15383" name="AutoShape 60"/>
          <p:cNvCxnSpPr>
            <a:cxnSpLocks noChangeShapeType="1"/>
            <a:stCxn id="15412" idx="3"/>
            <a:endCxn id="15391" idx="1"/>
          </p:cNvCxnSpPr>
          <p:nvPr/>
        </p:nvCxnSpPr>
        <p:spPr bwMode="auto">
          <a:xfrm>
            <a:off x="1447800" y="3530600"/>
            <a:ext cx="685800" cy="13906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5384" name="AutoShape 61"/>
          <p:cNvCxnSpPr>
            <a:cxnSpLocks noChangeShapeType="1"/>
            <a:stCxn id="15402" idx="0"/>
            <a:endCxn id="15389" idx="2"/>
          </p:cNvCxnSpPr>
          <p:nvPr/>
        </p:nvCxnSpPr>
        <p:spPr bwMode="auto">
          <a:xfrm flipV="1">
            <a:off x="7829550" y="5181600"/>
            <a:ext cx="0" cy="571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5385" name="AutoShape 62"/>
          <p:cNvCxnSpPr>
            <a:cxnSpLocks noChangeShapeType="1"/>
            <a:stCxn id="15387" idx="0"/>
            <a:endCxn id="15401" idx="2"/>
          </p:cNvCxnSpPr>
          <p:nvPr/>
        </p:nvCxnSpPr>
        <p:spPr bwMode="auto">
          <a:xfrm flipV="1">
            <a:off x="7829550" y="3848100"/>
            <a:ext cx="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5386" name="AutoShape 64"/>
          <p:cNvCxnSpPr>
            <a:cxnSpLocks noChangeShapeType="1"/>
            <a:stCxn id="15387" idx="0"/>
            <a:endCxn id="15393" idx="0"/>
          </p:cNvCxnSpPr>
          <p:nvPr/>
        </p:nvCxnSpPr>
        <p:spPr bwMode="auto">
          <a:xfrm rot="-5400000">
            <a:off x="6553994" y="3104356"/>
            <a:ext cx="2552700" cy="1588"/>
          </a:xfrm>
          <a:prstGeom prst="curvedConnector5">
            <a:avLst>
              <a:gd name="adj1" fmla="val 60634"/>
              <a:gd name="adj2" fmla="val 62000014"/>
              <a:gd name="adj3" fmla="val 125310"/>
            </a:avLst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arrow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Technique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Nem kell külön definiálnunk</a:t>
            </a:r>
          </a:p>
          <a:p>
            <a:pPr lvl="1" eaLnBrk="1" hangingPunct="1"/>
            <a:r>
              <a:rPr lang="hu-HU" smtClean="0"/>
              <a:t>az effect fileban már definiálva van</a:t>
            </a:r>
          </a:p>
          <a:p>
            <a:pPr eaLnBrk="1" hangingPunct="1"/>
            <a:r>
              <a:rPr lang="hu-HU" smtClean="0"/>
              <a:t>Nem kell nyilvántartanunk a létező technikákat</a:t>
            </a:r>
          </a:p>
          <a:p>
            <a:pPr lvl="1" eaLnBrk="1" hangingPunct="1"/>
            <a:r>
              <a:rPr lang="hu-HU" smtClean="0"/>
              <a:t>a D3DXEffect osztály nyilvántartja őket</a:t>
            </a:r>
          </a:p>
          <a:p>
            <a:pPr lvl="1" eaLnBrk="1" hangingPunct="1"/>
            <a:r>
              <a:rPr lang="hu-HU" smtClean="0"/>
              <a:t>név alapján lehet rájuk hivatkozni</a:t>
            </a:r>
          </a:p>
          <a:p>
            <a:pPr eaLnBrk="1" hangingPunct="1"/>
            <a:r>
              <a:rPr lang="hu-HU" smtClean="0"/>
              <a:t>ShadedMesh-be: Material</a:t>
            </a:r>
          </a:p>
          <a:p>
            <a:pPr lvl="1" eaLnBrk="1" hangingPunct="1"/>
            <a:r>
              <a:rPr lang="hu-HU" smtClean="0"/>
              <a:t>technique neve </a:t>
            </a:r>
            <a:r>
              <a:rPr lang="en-US" smtClean="0"/>
              <a:t>+ h</a:t>
            </a:r>
            <a:r>
              <a:rPr lang="hu-HU" smtClean="0"/>
              <a:t>ivatkozások a textúrákra</a:t>
            </a:r>
          </a:p>
          <a:p>
            <a:pPr lvl="1" eaLnBrk="1" hangingPunct="1"/>
            <a:r>
              <a:rPr lang="hu-HU" smtClean="0"/>
              <a:t>minden submeshre (lehet más a shader)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Entity::Render szekvencia</a:t>
            </a:r>
            <a:endParaRPr lang="en-US" smtClean="0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28600" y="1676400"/>
            <a:ext cx="2743200" cy="1295400"/>
            <a:chOff x="144" y="1152"/>
            <a:chExt cx="1464" cy="816"/>
          </a:xfrm>
        </p:grpSpPr>
        <p:sp>
          <p:nvSpPr>
            <p:cNvPr id="17460" name="Rectangle 5"/>
            <p:cNvSpPr>
              <a:spLocks noChangeArrowheads="1"/>
            </p:cNvSpPr>
            <p:nvPr/>
          </p:nvSpPr>
          <p:spPr bwMode="auto">
            <a:xfrm>
              <a:off x="144" y="115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Entity</a:t>
              </a:r>
              <a:endParaRPr lang="en-US" sz="2400" b="1"/>
            </a:p>
          </p:txBody>
        </p:sp>
        <p:sp>
          <p:nvSpPr>
            <p:cNvPr id="17461" name="Rectangle 6"/>
            <p:cNvSpPr>
              <a:spLocks noChangeArrowheads="1"/>
            </p:cNvSpPr>
            <p:nvPr/>
          </p:nvSpPr>
          <p:spPr bwMode="auto">
            <a:xfrm>
              <a:off x="144" y="1448"/>
              <a:ext cx="1464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ModelMatrix</a:t>
              </a:r>
              <a:endParaRPr lang="en-US" sz="2000"/>
            </a:p>
          </p:txBody>
        </p:sp>
        <p:sp>
          <p:nvSpPr>
            <p:cNvPr id="17462" name="Rectangle 7"/>
            <p:cNvSpPr>
              <a:spLocks noChangeArrowheads="1"/>
            </p:cNvSpPr>
            <p:nvPr/>
          </p:nvSpPr>
          <p:spPr bwMode="auto">
            <a:xfrm>
              <a:off x="144" y="1728"/>
              <a:ext cx="1464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render(camera, effect)</a:t>
              </a:r>
              <a:endParaRPr lang="en-US" sz="2000"/>
            </a:p>
          </p:txBody>
        </p:sp>
      </p:grpSp>
      <p:cxnSp>
        <p:nvCxnSpPr>
          <p:cNvPr id="17412" name="AutoShape 16"/>
          <p:cNvCxnSpPr>
            <a:cxnSpLocks noChangeShapeType="1"/>
            <a:stCxn id="17461" idx="3"/>
            <a:endCxn id="17452" idx="1"/>
          </p:cNvCxnSpPr>
          <p:nvPr/>
        </p:nvCxnSpPr>
        <p:spPr bwMode="auto">
          <a:xfrm>
            <a:off x="2971800" y="2368550"/>
            <a:ext cx="8763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7413" name="AutoShape 17"/>
          <p:cNvCxnSpPr>
            <a:cxnSpLocks noChangeShapeType="1"/>
            <a:stCxn id="17452" idx="3"/>
            <a:endCxn id="17449" idx="1"/>
          </p:cNvCxnSpPr>
          <p:nvPr/>
        </p:nvCxnSpPr>
        <p:spPr bwMode="auto">
          <a:xfrm>
            <a:off x="6172200" y="2368550"/>
            <a:ext cx="838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581400" y="3924300"/>
            <a:ext cx="2324100" cy="952500"/>
            <a:chOff x="2112" y="2472"/>
            <a:chExt cx="1464" cy="600"/>
          </a:xfrm>
        </p:grpSpPr>
        <p:sp>
          <p:nvSpPr>
            <p:cNvPr id="17457" name="Rectangle 20"/>
            <p:cNvSpPr>
              <a:spLocks noChangeArrowheads="1"/>
            </p:cNvSpPr>
            <p:nvPr/>
          </p:nvSpPr>
          <p:spPr bwMode="auto">
            <a:xfrm>
              <a:off x="2112" y="247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Material</a:t>
              </a:r>
              <a:endParaRPr lang="en-US" sz="2400" b="1"/>
            </a:p>
          </p:txBody>
        </p:sp>
        <p:sp>
          <p:nvSpPr>
            <p:cNvPr id="17458" name="Rectangle 21"/>
            <p:cNvSpPr>
              <a:spLocks noChangeArrowheads="1"/>
            </p:cNvSpPr>
            <p:nvPr/>
          </p:nvSpPr>
          <p:spPr bwMode="auto">
            <a:xfrm>
              <a:off x="2112" y="276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7459" name="Rectangle 22"/>
            <p:cNvSpPr>
              <a:spLocks noChangeArrowheads="1"/>
            </p:cNvSpPr>
            <p:nvPr/>
          </p:nvSpPr>
          <p:spPr bwMode="auto">
            <a:xfrm>
              <a:off x="2112" y="2832"/>
              <a:ext cx="1464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apply(effect)</a:t>
              </a:r>
              <a:endParaRPr lang="en-US" sz="2000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7048500" y="3886200"/>
            <a:ext cx="1866900" cy="800100"/>
            <a:chOff x="1920" y="1392"/>
            <a:chExt cx="1464" cy="504"/>
          </a:xfrm>
        </p:grpSpPr>
        <p:sp>
          <p:nvSpPr>
            <p:cNvPr id="17454" name="Rectangle 24"/>
            <p:cNvSpPr>
              <a:spLocks noChangeArrowheads="1"/>
            </p:cNvSpPr>
            <p:nvPr/>
          </p:nvSpPr>
          <p:spPr bwMode="auto">
            <a:xfrm>
              <a:off x="1920" y="1392"/>
              <a:ext cx="1464" cy="29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D3DTexture</a:t>
              </a:r>
              <a:endParaRPr lang="en-US" sz="2400" b="1"/>
            </a:p>
          </p:txBody>
        </p:sp>
        <p:sp>
          <p:nvSpPr>
            <p:cNvPr id="17455" name="Rectangle 25"/>
            <p:cNvSpPr>
              <a:spLocks noChangeArrowheads="1"/>
            </p:cNvSpPr>
            <p:nvPr/>
          </p:nvSpPr>
          <p:spPr bwMode="auto">
            <a:xfrm>
              <a:off x="1920" y="1688"/>
              <a:ext cx="1464" cy="88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7456" name="Rectangle 26"/>
            <p:cNvSpPr>
              <a:spLocks noChangeArrowheads="1"/>
            </p:cNvSpPr>
            <p:nvPr/>
          </p:nvSpPr>
          <p:spPr bwMode="auto">
            <a:xfrm>
              <a:off x="1920" y="1776"/>
              <a:ext cx="1464" cy="120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sp>
        <p:nvSpPr>
          <p:cNvPr id="17416" name="AutoShape 27"/>
          <p:cNvSpPr>
            <a:spLocks noChangeArrowheads="1"/>
          </p:cNvSpPr>
          <p:nvPr/>
        </p:nvSpPr>
        <p:spPr bwMode="auto">
          <a:xfrm rot="5400000">
            <a:off x="4381500" y="2933700"/>
            <a:ext cx="711200" cy="482600"/>
          </a:xfrm>
          <a:prstGeom prst="diamond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17" name="AutoShape 28"/>
          <p:cNvCxnSpPr>
            <a:cxnSpLocks noChangeShapeType="1"/>
            <a:stCxn id="17416" idx="3"/>
            <a:endCxn id="17457" idx="0"/>
          </p:cNvCxnSpPr>
          <p:nvPr/>
        </p:nvCxnSpPr>
        <p:spPr bwMode="auto">
          <a:xfrm>
            <a:off x="4737100" y="3543300"/>
            <a:ext cx="635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848100" y="1828800"/>
            <a:ext cx="2324100" cy="990600"/>
            <a:chOff x="144" y="1152"/>
            <a:chExt cx="1464" cy="624"/>
          </a:xfrm>
        </p:grpSpPr>
        <p:sp>
          <p:nvSpPr>
            <p:cNvPr id="17451" name="Rectangle 32"/>
            <p:cNvSpPr>
              <a:spLocks noChangeArrowheads="1"/>
            </p:cNvSpPr>
            <p:nvPr/>
          </p:nvSpPr>
          <p:spPr bwMode="auto">
            <a:xfrm>
              <a:off x="144" y="115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ShadedMesh</a:t>
              </a:r>
              <a:endParaRPr lang="en-US" sz="2400" b="1"/>
            </a:p>
          </p:txBody>
        </p:sp>
        <p:sp>
          <p:nvSpPr>
            <p:cNvPr id="17452" name="Rectangle 33"/>
            <p:cNvSpPr>
              <a:spLocks noChangeArrowheads="1"/>
            </p:cNvSpPr>
            <p:nvPr/>
          </p:nvSpPr>
          <p:spPr bwMode="auto">
            <a:xfrm>
              <a:off x="144" y="144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7453" name="Rectangle 34"/>
            <p:cNvSpPr>
              <a:spLocks noChangeArrowheads="1"/>
            </p:cNvSpPr>
            <p:nvPr/>
          </p:nvSpPr>
          <p:spPr bwMode="auto">
            <a:xfrm>
              <a:off x="144" y="1536"/>
              <a:ext cx="1464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render(effect)</a:t>
              </a:r>
              <a:endParaRPr lang="en-US" sz="2000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7010400" y="1828800"/>
            <a:ext cx="1905000" cy="990600"/>
            <a:chOff x="144" y="1152"/>
            <a:chExt cx="1464" cy="624"/>
          </a:xfrm>
        </p:grpSpPr>
        <p:sp>
          <p:nvSpPr>
            <p:cNvPr id="17448" name="Rectangle 36"/>
            <p:cNvSpPr>
              <a:spLocks noChangeArrowheads="1"/>
            </p:cNvSpPr>
            <p:nvPr/>
          </p:nvSpPr>
          <p:spPr bwMode="auto">
            <a:xfrm>
              <a:off x="144" y="1152"/>
              <a:ext cx="1464" cy="29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D3DXMesh</a:t>
              </a:r>
              <a:endParaRPr lang="en-US" sz="2400" b="1"/>
            </a:p>
          </p:txBody>
        </p:sp>
        <p:sp>
          <p:nvSpPr>
            <p:cNvPr id="17449" name="Rectangle 37"/>
            <p:cNvSpPr>
              <a:spLocks noChangeArrowheads="1"/>
            </p:cNvSpPr>
            <p:nvPr/>
          </p:nvSpPr>
          <p:spPr bwMode="auto">
            <a:xfrm>
              <a:off x="144" y="1448"/>
              <a:ext cx="1464" cy="88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7450" name="Rectangle 38"/>
            <p:cNvSpPr>
              <a:spLocks noChangeArrowheads="1"/>
            </p:cNvSpPr>
            <p:nvPr/>
          </p:nvSpPr>
          <p:spPr bwMode="auto">
            <a:xfrm>
              <a:off x="144" y="1536"/>
              <a:ext cx="1464" cy="240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drawSubset()</a:t>
              </a:r>
              <a:endParaRPr lang="en-US" sz="2000"/>
            </a:p>
          </p:txBody>
        </p:sp>
      </p:grpSp>
      <p:sp>
        <p:nvSpPr>
          <p:cNvPr id="17420" name="AutoShape 40"/>
          <p:cNvSpPr>
            <a:spLocks noChangeArrowheads="1"/>
          </p:cNvSpPr>
          <p:nvPr/>
        </p:nvSpPr>
        <p:spPr bwMode="auto">
          <a:xfrm>
            <a:off x="5918200" y="4191000"/>
            <a:ext cx="711200" cy="482600"/>
          </a:xfrm>
          <a:prstGeom prst="diamond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21" name="AutoShape 41"/>
          <p:cNvCxnSpPr>
            <a:cxnSpLocks noChangeShapeType="1"/>
            <a:stCxn id="17420" idx="3"/>
            <a:endCxn id="17455" idx="1"/>
          </p:cNvCxnSpPr>
          <p:nvPr/>
        </p:nvCxnSpPr>
        <p:spPr bwMode="auto">
          <a:xfrm flipV="1">
            <a:off x="6642100" y="4425950"/>
            <a:ext cx="406400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17422" name="Text Box 42"/>
          <p:cNvSpPr txBox="1">
            <a:spLocks noChangeArrowheads="1"/>
          </p:cNvSpPr>
          <p:nvPr/>
        </p:nvSpPr>
        <p:spPr bwMode="auto">
          <a:xfrm>
            <a:off x="4845050" y="3200400"/>
            <a:ext cx="17843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hu-HU" dirty="0" err="1"/>
              <a:t>subsetMaterials</a:t>
            </a:r>
            <a:endParaRPr lang="en-US" dirty="0"/>
          </a:p>
        </p:txBody>
      </p: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342900" y="4914900"/>
            <a:ext cx="2324100" cy="1638300"/>
            <a:chOff x="288" y="2952"/>
            <a:chExt cx="1464" cy="1032"/>
          </a:xfrm>
        </p:grpSpPr>
        <p:sp>
          <p:nvSpPr>
            <p:cNvPr id="17445" name="Rectangle 44"/>
            <p:cNvSpPr>
              <a:spLocks noChangeArrowheads="1"/>
            </p:cNvSpPr>
            <p:nvPr/>
          </p:nvSpPr>
          <p:spPr bwMode="auto">
            <a:xfrm>
              <a:off x="288" y="2952"/>
              <a:ext cx="1464" cy="29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D3DXEffect</a:t>
              </a:r>
              <a:endParaRPr lang="en-US" sz="2400" b="1"/>
            </a:p>
          </p:txBody>
        </p:sp>
        <p:sp>
          <p:nvSpPr>
            <p:cNvPr id="17446" name="Rectangle 45"/>
            <p:cNvSpPr>
              <a:spLocks noChangeArrowheads="1"/>
            </p:cNvSpPr>
            <p:nvPr/>
          </p:nvSpPr>
          <p:spPr bwMode="auto">
            <a:xfrm>
              <a:off x="288" y="3248"/>
              <a:ext cx="1464" cy="88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7447" name="Rectangle 46"/>
            <p:cNvSpPr>
              <a:spLocks noChangeArrowheads="1"/>
            </p:cNvSpPr>
            <p:nvPr/>
          </p:nvSpPr>
          <p:spPr bwMode="auto">
            <a:xfrm>
              <a:off x="288" y="3312"/>
              <a:ext cx="1464" cy="67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setMatrix()</a:t>
              </a:r>
            </a:p>
            <a:p>
              <a:r>
                <a:rPr lang="hu-HU" sz="2000"/>
                <a:t>setTexture()</a:t>
              </a:r>
              <a:endParaRPr lang="en-US" sz="2000"/>
            </a:p>
            <a:p>
              <a:r>
                <a:rPr lang="hu-HU" sz="2000"/>
                <a:t>setTechnique()</a:t>
              </a: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2590800" y="1371600"/>
            <a:ext cx="1600200" cy="457200"/>
            <a:chOff x="480" y="2064"/>
            <a:chExt cx="1008" cy="288"/>
          </a:xfrm>
        </p:grpSpPr>
        <p:sp>
          <p:nvSpPr>
            <p:cNvPr id="17443" name="Line 49"/>
            <p:cNvSpPr>
              <a:spLocks noChangeShapeType="1"/>
            </p:cNvSpPr>
            <p:nvPr/>
          </p:nvSpPr>
          <p:spPr bwMode="auto">
            <a:xfrm>
              <a:off x="480" y="2304"/>
              <a:ext cx="1008" cy="0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Text Box 50"/>
            <p:cNvSpPr txBox="1">
              <a:spLocks noChangeArrowheads="1"/>
            </p:cNvSpPr>
            <p:nvPr/>
          </p:nvSpPr>
          <p:spPr bwMode="auto">
            <a:xfrm>
              <a:off x="576" y="2064"/>
              <a:ext cx="71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 wrap="none">
              <a:spAutoFit/>
            </a:bodyPr>
            <a:lstStyle/>
            <a:p>
              <a:r>
                <a:rPr lang="hu-HU" sz="2400" b="1">
                  <a:solidFill>
                    <a:schemeClr val="hlink"/>
                  </a:solidFill>
                </a:rPr>
                <a:t>render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 rot="3398505">
            <a:off x="38100" y="800100"/>
            <a:ext cx="1600200" cy="457200"/>
            <a:chOff x="480" y="2064"/>
            <a:chExt cx="1008" cy="288"/>
          </a:xfrm>
        </p:grpSpPr>
        <p:sp>
          <p:nvSpPr>
            <p:cNvPr id="17441" name="Line 53"/>
            <p:cNvSpPr>
              <a:spLocks noChangeShapeType="1"/>
            </p:cNvSpPr>
            <p:nvPr/>
          </p:nvSpPr>
          <p:spPr bwMode="auto">
            <a:xfrm>
              <a:off x="480" y="2304"/>
              <a:ext cx="1008" cy="0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Text Box 54"/>
            <p:cNvSpPr txBox="1">
              <a:spLocks noChangeArrowheads="1"/>
            </p:cNvSpPr>
            <p:nvPr/>
          </p:nvSpPr>
          <p:spPr bwMode="auto">
            <a:xfrm>
              <a:off x="576" y="2064"/>
              <a:ext cx="71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 wrap="none">
              <a:spAutoFit/>
            </a:bodyPr>
            <a:lstStyle/>
            <a:p>
              <a:r>
                <a:rPr lang="hu-HU" sz="2400" b="1">
                  <a:solidFill>
                    <a:schemeClr val="hlink"/>
                  </a:solidFill>
                </a:rPr>
                <a:t>render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10" name="Group 58"/>
          <p:cNvGrpSpPr>
            <a:grpSpLocks/>
          </p:cNvGrpSpPr>
          <p:nvPr/>
        </p:nvGrpSpPr>
        <p:grpSpPr bwMode="auto">
          <a:xfrm rot="4726094">
            <a:off x="190500" y="3695700"/>
            <a:ext cx="1905000" cy="457200"/>
            <a:chOff x="96" y="2256"/>
            <a:chExt cx="1200" cy="288"/>
          </a:xfrm>
        </p:grpSpPr>
        <p:sp>
          <p:nvSpPr>
            <p:cNvPr id="17439" name="Line 56"/>
            <p:cNvSpPr>
              <a:spLocks noChangeShapeType="1"/>
            </p:cNvSpPr>
            <p:nvPr/>
          </p:nvSpPr>
          <p:spPr bwMode="auto">
            <a:xfrm flipV="1">
              <a:off x="96" y="2494"/>
              <a:ext cx="1200" cy="2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Text Box 57"/>
            <p:cNvSpPr txBox="1">
              <a:spLocks noChangeArrowheads="1"/>
            </p:cNvSpPr>
            <p:nvPr/>
          </p:nvSpPr>
          <p:spPr bwMode="auto">
            <a:xfrm>
              <a:off x="192" y="2256"/>
              <a:ext cx="96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 wrap="none">
              <a:spAutoFit/>
            </a:bodyPr>
            <a:lstStyle/>
            <a:p>
              <a:pPr algn="r"/>
              <a:r>
                <a:rPr lang="hu-HU" sz="2400" b="1">
                  <a:solidFill>
                    <a:schemeClr val="hlink"/>
                  </a:solidFill>
                </a:rPr>
                <a:t>setMatrix</a:t>
              </a:r>
              <a:endParaRPr lang="en-US" sz="24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11" name="Group 59"/>
          <p:cNvGrpSpPr>
            <a:grpSpLocks/>
          </p:cNvGrpSpPr>
          <p:nvPr/>
        </p:nvGrpSpPr>
        <p:grpSpPr bwMode="auto">
          <a:xfrm rot="4726094">
            <a:off x="3702050" y="3124200"/>
            <a:ext cx="1219200" cy="457200"/>
            <a:chOff x="96" y="2257"/>
            <a:chExt cx="1200" cy="288"/>
          </a:xfrm>
        </p:grpSpPr>
        <p:sp>
          <p:nvSpPr>
            <p:cNvPr id="17437" name="Line 60"/>
            <p:cNvSpPr>
              <a:spLocks noChangeShapeType="1"/>
            </p:cNvSpPr>
            <p:nvPr/>
          </p:nvSpPr>
          <p:spPr bwMode="auto">
            <a:xfrm flipV="1">
              <a:off x="96" y="2494"/>
              <a:ext cx="1200" cy="2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Text Box 61"/>
            <p:cNvSpPr txBox="1">
              <a:spLocks noChangeArrowheads="1"/>
            </p:cNvSpPr>
            <p:nvPr/>
          </p:nvSpPr>
          <p:spPr bwMode="auto">
            <a:xfrm>
              <a:off x="185" y="2257"/>
              <a:ext cx="96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400" b="1">
                  <a:solidFill>
                    <a:schemeClr val="hlink"/>
                  </a:solidFill>
                </a:rPr>
                <a:t>apply</a:t>
              </a:r>
            </a:p>
          </p:txBody>
        </p:sp>
      </p:grpSp>
      <p:grpSp>
        <p:nvGrpSpPr>
          <p:cNvPr id="12" name="Group 62"/>
          <p:cNvGrpSpPr>
            <a:grpSpLocks/>
          </p:cNvGrpSpPr>
          <p:nvPr/>
        </p:nvGrpSpPr>
        <p:grpSpPr bwMode="auto">
          <a:xfrm rot="20338393" flipH="1">
            <a:off x="2438400" y="4876800"/>
            <a:ext cx="2171700" cy="457200"/>
            <a:chOff x="96" y="2248"/>
            <a:chExt cx="1200" cy="288"/>
          </a:xfrm>
        </p:grpSpPr>
        <p:sp>
          <p:nvSpPr>
            <p:cNvPr id="17435" name="Line 63"/>
            <p:cNvSpPr>
              <a:spLocks noChangeShapeType="1"/>
            </p:cNvSpPr>
            <p:nvPr/>
          </p:nvSpPr>
          <p:spPr bwMode="auto">
            <a:xfrm flipV="1">
              <a:off x="96" y="2494"/>
              <a:ext cx="1200" cy="2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Text Box 64"/>
            <p:cNvSpPr txBox="1">
              <a:spLocks noChangeArrowheads="1"/>
            </p:cNvSpPr>
            <p:nvPr/>
          </p:nvSpPr>
          <p:spPr bwMode="auto">
            <a:xfrm>
              <a:off x="200" y="2248"/>
              <a:ext cx="95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r"/>
              <a:r>
                <a:rPr lang="hu-HU" sz="2400" b="1">
                  <a:solidFill>
                    <a:schemeClr val="hlink"/>
                  </a:solidFill>
                </a:rPr>
                <a:t>set</a:t>
              </a:r>
              <a:r>
                <a:rPr lang="en-US" sz="2400" b="1">
                  <a:solidFill>
                    <a:schemeClr val="hlink"/>
                  </a:solidFill>
                </a:rPr>
                <a:t>Texture</a:t>
              </a:r>
            </a:p>
          </p:txBody>
        </p:sp>
      </p:grpSp>
      <p:grpSp>
        <p:nvGrpSpPr>
          <p:cNvPr id="13" name="Group 65"/>
          <p:cNvGrpSpPr>
            <a:grpSpLocks/>
          </p:cNvGrpSpPr>
          <p:nvPr/>
        </p:nvGrpSpPr>
        <p:grpSpPr bwMode="auto">
          <a:xfrm rot="20338393" flipH="1">
            <a:off x="2493963" y="5105400"/>
            <a:ext cx="2763837" cy="457200"/>
            <a:chOff x="96" y="2248"/>
            <a:chExt cx="1200" cy="288"/>
          </a:xfrm>
        </p:grpSpPr>
        <p:sp>
          <p:nvSpPr>
            <p:cNvPr id="17433" name="Line 66"/>
            <p:cNvSpPr>
              <a:spLocks noChangeShapeType="1"/>
            </p:cNvSpPr>
            <p:nvPr/>
          </p:nvSpPr>
          <p:spPr bwMode="auto">
            <a:xfrm flipV="1">
              <a:off x="96" y="2494"/>
              <a:ext cx="1200" cy="2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Text Box 67"/>
            <p:cNvSpPr txBox="1">
              <a:spLocks noChangeArrowheads="1"/>
            </p:cNvSpPr>
            <p:nvPr/>
          </p:nvSpPr>
          <p:spPr bwMode="auto">
            <a:xfrm>
              <a:off x="208" y="2248"/>
              <a:ext cx="95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r"/>
              <a:r>
                <a:rPr lang="hu-HU" sz="2400" b="1">
                  <a:solidFill>
                    <a:schemeClr val="hlink"/>
                  </a:solidFill>
                </a:rPr>
                <a:t>set</a:t>
              </a:r>
              <a:r>
                <a:rPr lang="en-US" sz="2400" b="1">
                  <a:solidFill>
                    <a:schemeClr val="hlink"/>
                  </a:solidFill>
                </a:rPr>
                <a:t>Technique</a:t>
              </a:r>
            </a:p>
          </p:txBody>
        </p: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5305425" y="1371600"/>
            <a:ext cx="2238375" cy="457200"/>
            <a:chOff x="96" y="2257"/>
            <a:chExt cx="1200" cy="288"/>
          </a:xfrm>
        </p:grpSpPr>
        <p:sp>
          <p:nvSpPr>
            <p:cNvPr id="17431" name="Line 72"/>
            <p:cNvSpPr>
              <a:spLocks noChangeShapeType="1"/>
            </p:cNvSpPr>
            <p:nvPr/>
          </p:nvSpPr>
          <p:spPr bwMode="auto">
            <a:xfrm flipV="1">
              <a:off x="96" y="2494"/>
              <a:ext cx="1200" cy="2"/>
            </a:xfrm>
            <a:prstGeom prst="line">
              <a:avLst/>
            </a:prstGeom>
            <a:noFill/>
            <a:ln w="63500">
              <a:solidFill>
                <a:schemeClr val="hlink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Text Box 73"/>
            <p:cNvSpPr txBox="1">
              <a:spLocks noChangeArrowheads="1"/>
            </p:cNvSpPr>
            <p:nvPr/>
          </p:nvSpPr>
          <p:spPr bwMode="auto">
            <a:xfrm>
              <a:off x="124" y="2257"/>
              <a:ext cx="102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400" b="1">
                  <a:solidFill>
                    <a:schemeClr val="hlink"/>
                  </a:solidFill>
                </a:rPr>
                <a:t>drawSubset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Renderelési szerepek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Nem mindig ugyanúgy kell rajzolni egy entitást</a:t>
            </a:r>
          </a:p>
          <a:p>
            <a:pPr lvl="1" eaLnBrk="1" hangingPunct="1"/>
            <a:r>
              <a:rPr lang="hu-HU" smtClean="0"/>
              <a:t>pl. árnyék-térkép: csak a mélység kell</a:t>
            </a:r>
          </a:p>
          <a:p>
            <a:pPr eaLnBrk="1" hangingPunct="1"/>
            <a:r>
              <a:rPr lang="hu-HU" smtClean="0"/>
              <a:t>Klasszikus megoldás</a:t>
            </a:r>
          </a:p>
          <a:p>
            <a:pPr lvl="1" eaLnBrk="1" hangingPunct="1"/>
            <a:r>
              <a:rPr lang="hu-HU" smtClean="0"/>
              <a:t>lecserélni az összes Material-t</a:t>
            </a:r>
          </a:p>
          <a:p>
            <a:pPr eaLnBrk="1" hangingPunct="1"/>
            <a:r>
              <a:rPr lang="hu-HU" smtClean="0"/>
              <a:t>Modern engineben gyakran kell </a:t>
            </a:r>
            <a:r>
              <a:rPr lang="en-US" smtClean="0"/>
              <a:t>v</a:t>
            </a:r>
            <a:r>
              <a:rPr lang="hu-HU" smtClean="0"/>
              <a:t>áltani</a:t>
            </a:r>
          </a:p>
          <a:p>
            <a:pPr lvl="1" eaLnBrk="1" hangingPunct="1"/>
            <a:r>
              <a:rPr lang="hu-HU" smtClean="0"/>
              <a:t>render target, multi-pass módszerek</a:t>
            </a:r>
          </a:p>
          <a:p>
            <a:pPr lvl="1" eaLnBrk="1" hangingPunct="1"/>
            <a:r>
              <a:rPr lang="hu-HU" smtClean="0"/>
              <a:t>építsük be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Szerep beillesztése</a:t>
            </a:r>
            <a:endParaRPr lang="en-US" smtClean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28600" y="1485900"/>
            <a:ext cx="2324100" cy="1943100"/>
            <a:chOff x="144" y="936"/>
            <a:chExt cx="1464" cy="1224"/>
          </a:xfrm>
        </p:grpSpPr>
        <p:sp>
          <p:nvSpPr>
            <p:cNvPr id="19490" name="Rectangle 5"/>
            <p:cNvSpPr>
              <a:spLocks noChangeArrowheads="1"/>
            </p:cNvSpPr>
            <p:nvPr/>
          </p:nvSpPr>
          <p:spPr bwMode="auto">
            <a:xfrm>
              <a:off x="144" y="936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Entity</a:t>
              </a:r>
              <a:endParaRPr lang="en-US" sz="2400" b="1"/>
            </a:p>
          </p:txBody>
        </p:sp>
        <p:sp>
          <p:nvSpPr>
            <p:cNvPr id="19491" name="Rectangle 6"/>
            <p:cNvSpPr>
              <a:spLocks noChangeArrowheads="1"/>
            </p:cNvSpPr>
            <p:nvPr/>
          </p:nvSpPr>
          <p:spPr bwMode="auto">
            <a:xfrm>
              <a:off x="144" y="1232"/>
              <a:ext cx="1464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ModelMatrix</a:t>
              </a:r>
              <a:endParaRPr lang="en-US" sz="2000"/>
            </a:p>
          </p:txBody>
        </p:sp>
        <p:sp>
          <p:nvSpPr>
            <p:cNvPr id="19492" name="Rectangle 7"/>
            <p:cNvSpPr>
              <a:spLocks noChangeArrowheads="1"/>
            </p:cNvSpPr>
            <p:nvPr/>
          </p:nvSpPr>
          <p:spPr bwMode="auto">
            <a:xfrm>
              <a:off x="144" y="1512"/>
              <a:ext cx="1464" cy="6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 dirty="0" err="1"/>
                <a:t>render</a:t>
              </a:r>
              <a:r>
                <a:rPr lang="hu-HU" sz="2000" dirty="0"/>
                <a:t>(	camera,</a:t>
              </a:r>
            </a:p>
            <a:p>
              <a:r>
                <a:rPr lang="hu-HU" sz="2000" dirty="0"/>
                <a:t>	</a:t>
              </a:r>
              <a:r>
                <a:rPr lang="hu-HU" sz="2000" dirty="0" err="1"/>
                <a:t>effect</a:t>
              </a:r>
              <a:r>
                <a:rPr lang="hu-HU" sz="2000" dirty="0"/>
                <a:t>,</a:t>
              </a:r>
            </a:p>
            <a:p>
              <a:r>
                <a:rPr lang="hu-HU" sz="2000" dirty="0"/>
                <a:t>	</a:t>
              </a:r>
              <a:r>
                <a:rPr lang="hu-HU" sz="2000" dirty="0" err="1"/>
                <a:t>rolename</a:t>
              </a:r>
              <a:r>
                <a:rPr lang="hu-HU" sz="2000" dirty="0"/>
                <a:t>)</a:t>
              </a:r>
              <a:endParaRPr lang="en-US" sz="2000" dirty="0"/>
            </a:p>
          </p:txBody>
        </p:sp>
      </p:grpSp>
      <p:cxnSp>
        <p:nvCxnSpPr>
          <p:cNvPr id="19460" name="AutoShape 8"/>
          <p:cNvCxnSpPr>
            <a:cxnSpLocks noChangeShapeType="1"/>
            <a:stCxn id="19491" idx="3"/>
            <a:endCxn id="19482" idx="1"/>
          </p:cNvCxnSpPr>
          <p:nvPr/>
        </p:nvCxnSpPr>
        <p:spPr bwMode="auto">
          <a:xfrm>
            <a:off x="2552700" y="2178050"/>
            <a:ext cx="5715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9461" name="AutoShape 9"/>
          <p:cNvCxnSpPr>
            <a:cxnSpLocks noChangeShapeType="1"/>
            <a:stCxn id="19482" idx="3"/>
            <a:endCxn id="19479" idx="1"/>
          </p:cNvCxnSpPr>
          <p:nvPr/>
        </p:nvCxnSpPr>
        <p:spPr bwMode="auto">
          <a:xfrm>
            <a:off x="6057900" y="2178050"/>
            <a:ext cx="533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24200" y="5753100"/>
            <a:ext cx="2324100" cy="952500"/>
            <a:chOff x="2112" y="2472"/>
            <a:chExt cx="1464" cy="600"/>
          </a:xfrm>
        </p:grpSpPr>
        <p:sp>
          <p:nvSpPr>
            <p:cNvPr id="19487" name="Rectangle 11"/>
            <p:cNvSpPr>
              <a:spLocks noChangeArrowheads="1"/>
            </p:cNvSpPr>
            <p:nvPr/>
          </p:nvSpPr>
          <p:spPr bwMode="auto">
            <a:xfrm>
              <a:off x="2112" y="247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Material</a:t>
              </a:r>
              <a:endParaRPr lang="en-US" sz="2400" b="1"/>
            </a:p>
          </p:txBody>
        </p:sp>
        <p:sp>
          <p:nvSpPr>
            <p:cNvPr id="19488" name="Rectangle 12"/>
            <p:cNvSpPr>
              <a:spLocks noChangeArrowheads="1"/>
            </p:cNvSpPr>
            <p:nvPr/>
          </p:nvSpPr>
          <p:spPr bwMode="auto">
            <a:xfrm>
              <a:off x="2112" y="276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9489" name="Rectangle 13"/>
            <p:cNvSpPr>
              <a:spLocks noChangeArrowheads="1"/>
            </p:cNvSpPr>
            <p:nvPr/>
          </p:nvSpPr>
          <p:spPr bwMode="auto">
            <a:xfrm>
              <a:off x="2112" y="2832"/>
              <a:ext cx="1464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apply(effect)</a:t>
              </a:r>
              <a:endParaRPr lang="en-US" sz="2000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591300" y="5715000"/>
            <a:ext cx="2324100" cy="800100"/>
            <a:chOff x="1920" y="1392"/>
            <a:chExt cx="1464" cy="504"/>
          </a:xfrm>
        </p:grpSpPr>
        <p:sp>
          <p:nvSpPr>
            <p:cNvPr id="19484" name="Rectangle 15"/>
            <p:cNvSpPr>
              <a:spLocks noChangeArrowheads="1"/>
            </p:cNvSpPr>
            <p:nvPr/>
          </p:nvSpPr>
          <p:spPr bwMode="auto">
            <a:xfrm>
              <a:off x="1920" y="1392"/>
              <a:ext cx="1464" cy="29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D3DTexture</a:t>
              </a:r>
              <a:endParaRPr lang="en-US" sz="2400" b="1"/>
            </a:p>
          </p:txBody>
        </p:sp>
        <p:sp>
          <p:nvSpPr>
            <p:cNvPr id="19485" name="Rectangle 16"/>
            <p:cNvSpPr>
              <a:spLocks noChangeArrowheads="1"/>
            </p:cNvSpPr>
            <p:nvPr/>
          </p:nvSpPr>
          <p:spPr bwMode="auto">
            <a:xfrm>
              <a:off x="1920" y="1688"/>
              <a:ext cx="1464" cy="88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9486" name="Rectangle 17"/>
            <p:cNvSpPr>
              <a:spLocks noChangeArrowheads="1"/>
            </p:cNvSpPr>
            <p:nvPr/>
          </p:nvSpPr>
          <p:spPr bwMode="auto">
            <a:xfrm>
              <a:off x="1920" y="1776"/>
              <a:ext cx="1464" cy="120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</p:grpSp>
      <p:sp>
        <p:nvSpPr>
          <p:cNvPr id="19464" name="AutoShape 18"/>
          <p:cNvSpPr>
            <a:spLocks noChangeArrowheads="1"/>
          </p:cNvSpPr>
          <p:nvPr/>
        </p:nvSpPr>
        <p:spPr bwMode="auto">
          <a:xfrm rot="5400000">
            <a:off x="3924300" y="4762500"/>
            <a:ext cx="711200" cy="482600"/>
          </a:xfrm>
          <a:prstGeom prst="diamond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5" name="AutoShape 19"/>
          <p:cNvCxnSpPr>
            <a:cxnSpLocks noChangeShapeType="1"/>
            <a:stCxn id="19464" idx="3"/>
            <a:endCxn id="19487" idx="0"/>
          </p:cNvCxnSpPr>
          <p:nvPr/>
        </p:nvCxnSpPr>
        <p:spPr bwMode="auto">
          <a:xfrm>
            <a:off x="4279900" y="5372100"/>
            <a:ext cx="635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124200" y="1638300"/>
            <a:ext cx="2933700" cy="990600"/>
            <a:chOff x="144" y="1152"/>
            <a:chExt cx="1464" cy="624"/>
          </a:xfrm>
        </p:grpSpPr>
        <p:sp>
          <p:nvSpPr>
            <p:cNvPr id="19481" name="Rectangle 21"/>
            <p:cNvSpPr>
              <a:spLocks noChangeArrowheads="1"/>
            </p:cNvSpPr>
            <p:nvPr/>
          </p:nvSpPr>
          <p:spPr bwMode="auto">
            <a:xfrm>
              <a:off x="144" y="115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ShadedMesh</a:t>
              </a:r>
              <a:endParaRPr lang="en-US" sz="2400" b="1"/>
            </a:p>
          </p:txBody>
        </p:sp>
        <p:sp>
          <p:nvSpPr>
            <p:cNvPr id="19482" name="Rectangle 22"/>
            <p:cNvSpPr>
              <a:spLocks noChangeArrowheads="1"/>
            </p:cNvSpPr>
            <p:nvPr/>
          </p:nvSpPr>
          <p:spPr bwMode="auto">
            <a:xfrm>
              <a:off x="144" y="144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9483" name="Rectangle 23"/>
            <p:cNvSpPr>
              <a:spLocks noChangeArrowheads="1"/>
            </p:cNvSpPr>
            <p:nvPr/>
          </p:nvSpPr>
          <p:spPr bwMode="auto">
            <a:xfrm>
              <a:off x="144" y="1536"/>
              <a:ext cx="1464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render(effect, rolename)</a:t>
              </a:r>
              <a:endParaRPr lang="en-US" sz="2000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6591300" y="1638300"/>
            <a:ext cx="2324100" cy="990600"/>
            <a:chOff x="144" y="1152"/>
            <a:chExt cx="1464" cy="624"/>
          </a:xfrm>
        </p:grpSpPr>
        <p:sp>
          <p:nvSpPr>
            <p:cNvPr id="19478" name="Rectangle 25"/>
            <p:cNvSpPr>
              <a:spLocks noChangeArrowheads="1"/>
            </p:cNvSpPr>
            <p:nvPr/>
          </p:nvSpPr>
          <p:spPr bwMode="auto">
            <a:xfrm>
              <a:off x="144" y="1152"/>
              <a:ext cx="1464" cy="29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D3DXMesh</a:t>
              </a:r>
              <a:endParaRPr lang="en-US" sz="2400" b="1"/>
            </a:p>
          </p:txBody>
        </p:sp>
        <p:sp>
          <p:nvSpPr>
            <p:cNvPr id="19479" name="Rectangle 26"/>
            <p:cNvSpPr>
              <a:spLocks noChangeArrowheads="1"/>
            </p:cNvSpPr>
            <p:nvPr/>
          </p:nvSpPr>
          <p:spPr bwMode="auto">
            <a:xfrm>
              <a:off x="144" y="1448"/>
              <a:ext cx="1464" cy="88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9480" name="Rectangle 27"/>
            <p:cNvSpPr>
              <a:spLocks noChangeArrowheads="1"/>
            </p:cNvSpPr>
            <p:nvPr/>
          </p:nvSpPr>
          <p:spPr bwMode="auto">
            <a:xfrm>
              <a:off x="144" y="1536"/>
              <a:ext cx="1464" cy="240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drawSubset()</a:t>
              </a:r>
              <a:endParaRPr lang="en-US" sz="2000"/>
            </a:p>
          </p:txBody>
        </p:sp>
      </p:grpSp>
      <p:sp>
        <p:nvSpPr>
          <p:cNvPr id="19468" name="AutoShape 28"/>
          <p:cNvSpPr>
            <a:spLocks noChangeArrowheads="1"/>
          </p:cNvSpPr>
          <p:nvPr/>
        </p:nvSpPr>
        <p:spPr bwMode="auto">
          <a:xfrm>
            <a:off x="5461000" y="6019800"/>
            <a:ext cx="711200" cy="482600"/>
          </a:xfrm>
          <a:prstGeom prst="diamond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9" name="AutoShape 29"/>
          <p:cNvCxnSpPr>
            <a:cxnSpLocks noChangeShapeType="1"/>
            <a:stCxn id="19468" idx="3"/>
            <a:endCxn id="19485" idx="1"/>
          </p:cNvCxnSpPr>
          <p:nvPr/>
        </p:nvCxnSpPr>
        <p:spPr bwMode="auto">
          <a:xfrm flipV="1">
            <a:off x="6184900" y="6254750"/>
            <a:ext cx="406400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19470" name="Text Box 30"/>
          <p:cNvSpPr txBox="1">
            <a:spLocks noChangeArrowheads="1"/>
          </p:cNvSpPr>
          <p:nvPr/>
        </p:nvSpPr>
        <p:spPr bwMode="auto">
          <a:xfrm>
            <a:off x="4343400" y="5029200"/>
            <a:ext cx="17843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hu-HU"/>
              <a:t>subsetMaterials</a:t>
            </a:r>
            <a:endParaRPr lang="en-US"/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3048000" y="3695700"/>
            <a:ext cx="2514600" cy="952500"/>
            <a:chOff x="2112" y="2472"/>
            <a:chExt cx="1464" cy="600"/>
          </a:xfrm>
        </p:grpSpPr>
        <p:sp>
          <p:nvSpPr>
            <p:cNvPr id="19475" name="Rectangle 44"/>
            <p:cNvSpPr>
              <a:spLocks noChangeArrowheads="1"/>
            </p:cNvSpPr>
            <p:nvPr/>
          </p:nvSpPr>
          <p:spPr bwMode="auto">
            <a:xfrm>
              <a:off x="2112" y="2472"/>
              <a:ext cx="146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Role</a:t>
              </a:r>
              <a:endParaRPr lang="en-US" sz="2400" b="1"/>
            </a:p>
          </p:txBody>
        </p:sp>
        <p:sp>
          <p:nvSpPr>
            <p:cNvPr id="19476" name="Rectangle 45"/>
            <p:cNvSpPr>
              <a:spLocks noChangeArrowheads="1"/>
            </p:cNvSpPr>
            <p:nvPr/>
          </p:nvSpPr>
          <p:spPr bwMode="auto">
            <a:xfrm>
              <a:off x="2112" y="2768"/>
              <a:ext cx="1464" cy="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19477" name="Rectangle 46"/>
            <p:cNvSpPr>
              <a:spLocks noChangeArrowheads="1"/>
            </p:cNvSpPr>
            <p:nvPr/>
          </p:nvSpPr>
          <p:spPr bwMode="auto">
            <a:xfrm>
              <a:off x="2112" y="2832"/>
              <a:ext cx="1464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en-US" sz="2000"/>
                <a:t>render</a:t>
              </a:r>
              <a:r>
                <a:rPr lang="hu-HU" sz="2000"/>
                <a:t>(</a:t>
              </a:r>
              <a:r>
                <a:rPr lang="en-US" sz="2000"/>
                <a:t>mesh, </a:t>
              </a:r>
              <a:r>
                <a:rPr lang="hu-HU" sz="2000"/>
                <a:t>effect)</a:t>
              </a:r>
              <a:endParaRPr lang="en-US" sz="2000"/>
            </a:p>
          </p:txBody>
        </p:sp>
      </p:grpSp>
      <p:sp>
        <p:nvSpPr>
          <p:cNvPr id="19472" name="AutoShape 47"/>
          <p:cNvSpPr>
            <a:spLocks noChangeArrowheads="1"/>
          </p:cNvSpPr>
          <p:nvPr/>
        </p:nvSpPr>
        <p:spPr bwMode="auto">
          <a:xfrm rot="5400000">
            <a:off x="3924300" y="2705100"/>
            <a:ext cx="711200" cy="482600"/>
          </a:xfrm>
          <a:prstGeom prst="diamond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73" name="AutoShape 48"/>
          <p:cNvCxnSpPr>
            <a:cxnSpLocks noChangeShapeType="1"/>
            <a:stCxn id="19472" idx="3"/>
            <a:endCxn id="19475" idx="0"/>
          </p:cNvCxnSpPr>
          <p:nvPr/>
        </p:nvCxnSpPr>
        <p:spPr bwMode="auto">
          <a:xfrm>
            <a:off x="4279900" y="3314700"/>
            <a:ext cx="2540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19474" name="Text Box 49"/>
          <p:cNvSpPr txBox="1">
            <a:spLocks noChangeArrowheads="1"/>
          </p:cNvSpPr>
          <p:nvPr/>
        </p:nvSpPr>
        <p:spPr bwMode="auto">
          <a:xfrm>
            <a:off x="4343400" y="2971800"/>
            <a:ext cx="6794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hu-HU"/>
              <a:t>roles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OO adatok és műveletek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err="1" smtClean="0"/>
              <a:t>virtu</a:t>
            </a:r>
            <a:r>
              <a:rPr lang="hu-HU" dirty="0" err="1" smtClean="0"/>
              <a:t>ális</a:t>
            </a:r>
            <a:r>
              <a:rPr lang="hu-HU" dirty="0" smtClean="0"/>
              <a:t> világ tárolása</a:t>
            </a:r>
          </a:p>
          <a:p>
            <a:pPr eaLnBrk="1" hangingPunct="1"/>
            <a:r>
              <a:rPr lang="hu-HU" dirty="0" smtClean="0"/>
              <a:t>Funkciók</a:t>
            </a:r>
          </a:p>
          <a:p>
            <a:pPr lvl="1" eaLnBrk="1" hangingPunct="1"/>
            <a:r>
              <a:rPr lang="hu-HU" dirty="0" err="1" smtClean="0"/>
              <a:t>control</a:t>
            </a:r>
            <a:r>
              <a:rPr lang="hu-HU" dirty="0" smtClean="0"/>
              <a:t>: vezérlés</a:t>
            </a:r>
          </a:p>
          <a:p>
            <a:pPr lvl="2" eaLnBrk="1" hangingPunct="1"/>
            <a:r>
              <a:rPr lang="hu-HU" dirty="0" err="1" smtClean="0"/>
              <a:t>player</a:t>
            </a:r>
            <a:r>
              <a:rPr lang="hu-HU" dirty="0" smtClean="0"/>
              <a:t> input</a:t>
            </a:r>
          </a:p>
          <a:p>
            <a:pPr lvl="2" eaLnBrk="1" hangingPunct="1"/>
            <a:r>
              <a:rPr lang="hu-HU" dirty="0" smtClean="0"/>
              <a:t>AI</a:t>
            </a:r>
          </a:p>
          <a:p>
            <a:pPr lvl="2" eaLnBrk="1" hangingPunct="1"/>
            <a:r>
              <a:rPr lang="hu-HU" dirty="0" smtClean="0"/>
              <a:t>fizika</a:t>
            </a:r>
          </a:p>
          <a:p>
            <a:pPr lvl="1" eaLnBrk="1" hangingPunct="1"/>
            <a:r>
              <a:rPr lang="hu-HU" dirty="0" err="1" smtClean="0"/>
              <a:t>animate</a:t>
            </a:r>
            <a:r>
              <a:rPr lang="en-US" dirty="0" smtClean="0"/>
              <a:t>: </a:t>
            </a:r>
            <a:r>
              <a:rPr lang="hu-HU" dirty="0" err="1" smtClean="0"/>
              <a:t>mozga</a:t>
            </a:r>
            <a:r>
              <a:rPr lang="en-US" dirty="0" smtClean="0"/>
              <a:t>t</a:t>
            </a:r>
            <a:r>
              <a:rPr lang="hu-HU" dirty="0" smtClean="0"/>
              <a:t>ás</a:t>
            </a:r>
          </a:p>
          <a:p>
            <a:pPr lvl="2" eaLnBrk="1" hangingPunct="1"/>
            <a:r>
              <a:rPr lang="hu-HU" dirty="0" smtClean="0"/>
              <a:t>fizika</a:t>
            </a:r>
          </a:p>
          <a:p>
            <a:pPr lvl="1" eaLnBrk="1" hangingPunct="1"/>
            <a:r>
              <a:rPr lang="hu-HU" dirty="0" err="1" smtClean="0"/>
              <a:t>render</a:t>
            </a:r>
            <a:r>
              <a:rPr lang="hu-HU" dirty="0" smtClean="0"/>
              <a:t>: megjelenítés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" name="Jobb oldali kapcsos zárójel 3"/>
          <p:cNvSpPr/>
          <p:nvPr/>
        </p:nvSpPr>
        <p:spPr>
          <a:xfrm>
            <a:off x="4419600" y="2667000"/>
            <a:ext cx="304800" cy="25908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zövegdoboz 4"/>
          <p:cNvSpPr txBox="1"/>
          <p:nvPr/>
        </p:nvSpPr>
        <p:spPr>
          <a:xfrm>
            <a:off x="4953000" y="3733800"/>
            <a:ext cx="2011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 smtClean="0"/>
              <a:t>onFrameMove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Alap ShadedMesh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.x file</a:t>
            </a:r>
          </a:p>
          <a:p>
            <a:pPr lvl="1" eaLnBrk="1" hangingPunct="1"/>
            <a:r>
              <a:rPr lang="hu-HU" smtClean="0"/>
              <a:t>material információ</a:t>
            </a:r>
          </a:p>
          <a:p>
            <a:pPr lvl="1" eaLnBrk="1" hangingPunct="1"/>
            <a:r>
              <a:rPr lang="hu-HU" smtClean="0"/>
              <a:t>textúra nevek</a:t>
            </a:r>
          </a:p>
          <a:p>
            <a:pPr lvl="1" eaLnBrk="1" hangingPunct="1"/>
            <a:r>
              <a:rPr lang="en-US" smtClean="0">
                <a:solidFill>
                  <a:schemeClr val="hlink"/>
                </a:solidFill>
              </a:rPr>
              <a:t>&lt;</a:t>
            </a:r>
            <a:r>
              <a:rPr lang="hu-HU" smtClean="0">
                <a:solidFill>
                  <a:schemeClr val="hlink"/>
                </a:solidFill>
              </a:rPr>
              <a:t>effect info</a:t>
            </a:r>
            <a:r>
              <a:rPr lang="en-US" smtClean="0">
                <a:solidFill>
                  <a:schemeClr val="hlink"/>
                </a:solidFill>
              </a:rPr>
              <a:t>&gt; lehetne benne de nem jellemz</a:t>
            </a:r>
            <a:r>
              <a:rPr lang="hu-HU" smtClean="0">
                <a:solidFill>
                  <a:schemeClr val="hlink"/>
                </a:solidFill>
              </a:rPr>
              <a:t>ő</a:t>
            </a:r>
          </a:p>
          <a:p>
            <a:pPr eaLnBrk="1" hangingPunct="1"/>
            <a:r>
              <a:rPr lang="hu-HU" smtClean="0"/>
              <a:t>Minden meshhez gyártsunk egy alap ShadedMesh-t</a:t>
            </a:r>
          </a:p>
          <a:p>
            <a:pPr eaLnBrk="1" hangingPunct="1"/>
            <a:r>
              <a:rPr lang="hu-HU" smtClean="0"/>
              <a:t>Shader</a:t>
            </a:r>
          </a:p>
          <a:p>
            <a:pPr lvl="1" eaLnBrk="1" hangingPunct="1"/>
            <a:r>
              <a:rPr lang="hu-HU" smtClean="0"/>
              <a:t>legyen egy </a:t>
            </a:r>
            <a:r>
              <a:rPr lang="en-US" smtClean="0"/>
              <a:t>“basic”</a:t>
            </a:r>
            <a:r>
              <a:rPr lang="hu-HU" smtClean="0"/>
              <a:t> technique az .fx fileban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Színtér felépítés</a:t>
            </a:r>
            <a:r>
              <a:rPr lang="en-US" smtClean="0"/>
              <a:t> k</a:t>
            </a:r>
            <a:r>
              <a:rPr lang="hu-HU" smtClean="0"/>
              <a:t>ódból</a:t>
            </a:r>
            <a:endParaRPr lang="en-US" smtClean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1458913"/>
            <a:ext cx="8797925" cy="53228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void Scene::</a:t>
            </a:r>
            <a:r>
              <a:rPr lang="hu-HU" b="1">
                <a:latin typeface="Courier New" pitchFamily="49" charset="0"/>
              </a:rPr>
              <a:t>create</a:t>
            </a:r>
            <a:r>
              <a:rPr lang="en-US" b="1">
                <a:latin typeface="Courier New" pitchFamily="49" charset="0"/>
              </a:rPr>
              <a:t>Level</a:t>
            </a:r>
            <a:r>
              <a:rPr lang="hu-HU" b="1">
                <a:latin typeface="Courier New" pitchFamily="49" charset="0"/>
              </a:rPr>
              <a:t>()</a:t>
            </a:r>
            <a:r>
              <a:rPr lang="en-US" b="1">
                <a:latin typeface="Courier New" pitchFamily="49" charset="0"/>
              </a:rPr>
              <a:t>{</a:t>
            </a:r>
          </a:p>
          <a:p>
            <a:r>
              <a:rPr lang="en-US" b="1">
                <a:latin typeface="Courier New" pitchFamily="49" charset="0"/>
              </a:rPr>
              <a:t>  sceneRoot = new NodeGroup();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LPD3DXMESH mesh; int nSubMeshes;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LPD3DXBUFFER materialBuffer;</a:t>
            </a:r>
          </a:p>
          <a:p>
            <a:r>
              <a:rPr lang="en-US" b="1">
                <a:latin typeface="Courier New" pitchFamily="49" charset="0"/>
              </a:rPr>
              <a:t>  D3DXLoadMeshFromX( … &amp;mesh … );</a:t>
            </a:r>
          </a:p>
          <a:p>
            <a:r>
              <a:rPr lang="en-US" b="1">
                <a:latin typeface="Courier New" pitchFamily="49" charset="0"/>
              </a:rPr>
              <a:t>  meshDirectory[L”f1car”] = mesh;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ShadedMesh* ferrariPaintF1car = </a:t>
            </a:r>
          </a:p>
          <a:p>
            <a:r>
              <a:rPr lang="en-US" b="1">
                <a:latin typeface="Courier New" pitchFamily="49" charset="0"/>
              </a:rPr>
              <a:t>    new ShadedMesh(mesh, nSubmeshes,</a:t>
            </a:r>
          </a:p>
          <a:p>
            <a:r>
              <a:rPr lang="en-US" b="1">
                <a:latin typeface="Courier New" pitchFamily="49" charset="0"/>
              </a:rPr>
              <a:t>                  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materialBuffer, textureDirectory</a:t>
            </a:r>
            <a:r>
              <a:rPr lang="en-US" b="1">
                <a:latin typeface="Courier New" pitchFamily="49" charset="0"/>
              </a:rPr>
              <a:t>);</a:t>
            </a:r>
          </a:p>
          <a:p>
            <a:r>
              <a:rPr lang="en-US" b="1">
                <a:latin typeface="Courier New" pitchFamily="49" charset="0"/>
              </a:rPr>
              <a:t>  shadedMeshDirectory[L”ferrari”] = ferrariPaintF1car;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D3DXMATRIX polePosition;</a:t>
            </a:r>
          </a:p>
          <a:p>
            <a:r>
              <a:rPr lang="en-US" b="1">
                <a:latin typeface="Courier New" pitchFamily="49" charset="0"/>
              </a:rPr>
              <a:t>  Entity* raikonnenCar =</a:t>
            </a:r>
          </a:p>
          <a:p>
            <a:r>
              <a:rPr lang="en-US" b="1">
                <a:latin typeface="Courier New" pitchFamily="49" charset="0"/>
              </a:rPr>
              <a:t>    new Entity(ferrariPaintF1car, polePosition);</a:t>
            </a:r>
          </a:p>
          <a:p>
            <a:r>
              <a:rPr lang="en-US" b="1">
                <a:latin typeface="Courier New" pitchFamily="49" charset="0"/>
              </a:rPr>
              <a:t>  entityDirectory[L”RaikonnenCar”] = raikonnenCar;</a:t>
            </a:r>
          </a:p>
          <a:p>
            <a:r>
              <a:rPr lang="en-US" b="1">
                <a:latin typeface="Courier New" pitchFamily="49" charset="0"/>
              </a:rPr>
              <a:t>  </a:t>
            </a:r>
          </a:p>
          <a:p>
            <a:r>
              <a:rPr lang="en-US" b="1">
                <a:latin typeface="Courier New" pitchFamily="49" charset="0"/>
              </a:rPr>
              <a:t>  sceneRoot-&gt;add(raikonnenCar);</a:t>
            </a:r>
          </a:p>
          <a:p>
            <a:r>
              <a:rPr lang="en-US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alap </a:t>
            </a:r>
            <a:r>
              <a:rPr lang="hu-HU" smtClean="0"/>
              <a:t>ShadedMesh</a:t>
            </a:r>
            <a:r>
              <a:rPr lang="en-US" smtClean="0"/>
              <a:t> konstruktor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2400" y="1458913"/>
            <a:ext cx="8388350" cy="36750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pitchFamily="49" charset="0"/>
              </a:rPr>
              <a:t>ShadedMesh</a:t>
            </a:r>
            <a:r>
              <a:rPr lang="en-US" b="1" dirty="0">
                <a:latin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</a:rPr>
              <a:t>ShadedMesh</a:t>
            </a:r>
            <a:r>
              <a:rPr lang="en-US" b="1" dirty="0">
                <a:latin typeface="Courier New" pitchFamily="49" charset="0"/>
              </a:rPr>
              <a:t>(  LPD3DXMESH mesh,</a:t>
            </a:r>
          </a:p>
          <a:p>
            <a:r>
              <a:rPr lang="en-US" b="1" dirty="0">
                <a:latin typeface="Courier New" pitchFamily="49" charset="0"/>
              </a:rPr>
              <a:t>                         LPD3DXBUFFER </a:t>
            </a:r>
            <a:r>
              <a:rPr lang="en-US" b="1" dirty="0" err="1">
                <a:latin typeface="Courier New" pitchFamily="49" charset="0"/>
              </a:rPr>
              <a:t>materialBuffer</a:t>
            </a:r>
            <a:r>
              <a:rPr lang="en-US" b="1" dirty="0">
                <a:latin typeface="Courier New" pitchFamily="49" charset="0"/>
              </a:rPr>
              <a:t>, </a:t>
            </a:r>
          </a:p>
          <a:p>
            <a:r>
              <a:rPr lang="en-US" b="1" dirty="0">
                <a:latin typeface="Courier New" pitchFamily="49" charset="0"/>
              </a:rPr>
              <a:t>                         unsigned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nSubMeshes</a:t>
            </a:r>
            <a:r>
              <a:rPr lang="en-US" b="1" dirty="0">
                <a:latin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</a:rPr>
              <a:t>                         </a:t>
            </a:r>
            <a:r>
              <a:rPr lang="en-US" b="1" dirty="0" err="1">
                <a:latin typeface="Courier New" pitchFamily="49" charset="0"/>
              </a:rPr>
              <a:t>TextureDirectory</a:t>
            </a:r>
            <a:r>
              <a:rPr lang="en-US" b="1" dirty="0">
                <a:latin typeface="Courier New" pitchFamily="49" charset="0"/>
              </a:rPr>
              <a:t>&amp; </a:t>
            </a:r>
            <a:r>
              <a:rPr lang="en-US" b="1" dirty="0" err="1">
                <a:latin typeface="Courier New" pitchFamily="49" charset="0"/>
              </a:rPr>
              <a:t>textureDirectory</a:t>
            </a:r>
            <a:r>
              <a:rPr lang="en-US" b="1" dirty="0">
                <a:latin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</a:rPr>
              <a:t>                         LPDIRECT3DDEVICE9 device) {</a:t>
            </a:r>
          </a:p>
          <a:p>
            <a:r>
              <a:rPr lang="en-US" b="1" dirty="0">
                <a:latin typeface="Courier New" pitchFamily="49" charset="0"/>
              </a:rPr>
              <a:t>  this-&gt;mesh = mesh;</a:t>
            </a:r>
            <a:endParaRPr lang="hu-HU" b="1" dirty="0">
              <a:latin typeface="Courier New" pitchFamily="49" charset="0"/>
            </a:endParaRPr>
          </a:p>
          <a:p>
            <a:r>
              <a:rPr lang="hu-HU" b="1" dirty="0">
                <a:latin typeface="Courier New" pitchFamily="49" charset="0"/>
              </a:rPr>
              <a:t>  </a:t>
            </a:r>
            <a:r>
              <a:rPr lang="hu-HU" b="1" dirty="0" err="1">
                <a:latin typeface="Courier New" pitchFamily="49" charset="0"/>
              </a:rPr>
              <a:t>roles.push</a:t>
            </a:r>
            <a:r>
              <a:rPr lang="en-US" b="1" dirty="0">
                <a:latin typeface="Courier New" pitchFamily="49" charset="0"/>
              </a:rPr>
              <a:t>_back(</a:t>
            </a:r>
          </a:p>
          <a:p>
            <a:r>
              <a:rPr lang="en-US" b="1" dirty="0">
                <a:latin typeface="Courier New" pitchFamily="49" charset="0"/>
              </a:rPr>
              <a:t>    new Role( </a:t>
            </a:r>
            <a:r>
              <a:rPr lang="en-US" b="1" dirty="0" err="1" smtClean="0">
                <a:latin typeface="Courier New" pitchFamily="49" charset="0"/>
              </a:rPr>
              <a:t>L”basic</a:t>
            </a:r>
            <a:r>
              <a:rPr lang="en-US" b="1" dirty="0">
                <a:latin typeface="Courier New" pitchFamily="49" charset="0"/>
              </a:rPr>
              <a:t>”,</a:t>
            </a:r>
          </a:p>
          <a:p>
            <a:r>
              <a:rPr lang="en-US" b="1" dirty="0">
                <a:latin typeface="Courier New" pitchFamily="49" charset="0"/>
              </a:rPr>
              <a:t>              </a:t>
            </a:r>
            <a:r>
              <a:rPr lang="en-US" b="1" dirty="0" err="1">
                <a:latin typeface="Courier New" pitchFamily="49" charset="0"/>
              </a:rPr>
              <a:t>materialBuffer</a:t>
            </a:r>
            <a:r>
              <a:rPr lang="en-US" b="1" dirty="0">
                <a:latin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</a:rPr>
              <a:t>              </a:t>
            </a:r>
            <a:r>
              <a:rPr lang="en-US" b="1" dirty="0" err="1">
                <a:latin typeface="Courier New" pitchFamily="49" charset="0"/>
              </a:rPr>
              <a:t>nSubMeshes</a:t>
            </a:r>
            <a:r>
              <a:rPr lang="en-US" b="1" dirty="0">
                <a:latin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</a:rPr>
              <a:t>              </a:t>
            </a:r>
            <a:r>
              <a:rPr lang="en-US" b="1" dirty="0" err="1">
                <a:latin typeface="Courier New" pitchFamily="49" charset="0"/>
              </a:rPr>
              <a:t>textureDirectory</a:t>
            </a:r>
            <a:r>
              <a:rPr lang="en-US" b="1" dirty="0">
                <a:latin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</a:rPr>
              <a:t>              device) );</a:t>
            </a:r>
          </a:p>
          <a:p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alap </a:t>
            </a:r>
            <a:r>
              <a:rPr lang="hu-HU" smtClean="0"/>
              <a:t>Role</a:t>
            </a:r>
            <a:r>
              <a:rPr lang="en-US" smtClean="0"/>
              <a:t> konstruktor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8934450" cy="55975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Role::Role(LPD3DXBUFFER </a:t>
            </a:r>
            <a:r>
              <a:rPr lang="en-US" b="1" dirty="0" err="1">
                <a:latin typeface="Courier New" pitchFamily="49" charset="0"/>
              </a:rPr>
              <a:t>materialBuffer</a:t>
            </a:r>
            <a:r>
              <a:rPr lang="en-US" b="1" dirty="0">
                <a:latin typeface="Courier New" pitchFamily="49" charset="0"/>
              </a:rPr>
              <a:t>, unsigned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nSubMeshes</a:t>
            </a:r>
            <a:r>
              <a:rPr lang="en-US" b="1" dirty="0">
                <a:latin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</a:rPr>
              <a:t>TextureDirectory</a:t>
            </a:r>
            <a:r>
              <a:rPr lang="en-US" b="1" dirty="0">
                <a:latin typeface="Courier New" pitchFamily="49" charset="0"/>
              </a:rPr>
              <a:t>&amp; </a:t>
            </a:r>
            <a:r>
              <a:rPr lang="en-US" b="1" dirty="0" err="1">
                <a:latin typeface="Courier New" pitchFamily="49" charset="0"/>
              </a:rPr>
              <a:t>textureDirectory</a:t>
            </a:r>
            <a:r>
              <a:rPr lang="en-US" b="1" dirty="0">
                <a:latin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</a:rPr>
              <a:t>           LPDIRECT3DDEVICE9 device) {</a:t>
            </a:r>
          </a:p>
          <a:p>
            <a:r>
              <a:rPr lang="en-US" b="1" dirty="0">
                <a:latin typeface="Courier New" pitchFamily="49" charset="0"/>
              </a:rPr>
              <a:t>  D3DXMATERIAL* </a:t>
            </a:r>
            <a:r>
              <a:rPr lang="en-US" b="1" dirty="0" err="1">
                <a:latin typeface="Courier New" pitchFamily="49" charset="0"/>
              </a:rPr>
              <a:t>matArray</a:t>
            </a:r>
            <a:r>
              <a:rPr lang="en-US" b="1" dirty="0">
                <a:latin typeface="Courier New" pitchFamily="49" charset="0"/>
              </a:rPr>
              <a:t> =</a:t>
            </a:r>
          </a:p>
          <a:p>
            <a:r>
              <a:rPr lang="en-US" b="1" dirty="0">
                <a:latin typeface="Courier New" pitchFamily="49" charset="0"/>
              </a:rPr>
              <a:t>    (D3DXMATERIAL*)</a:t>
            </a:r>
            <a:r>
              <a:rPr lang="en-US" b="1" dirty="0" err="1">
                <a:latin typeface="Courier New" pitchFamily="49" charset="0"/>
              </a:rPr>
              <a:t>materialBuffer</a:t>
            </a:r>
            <a:r>
              <a:rPr lang="en-US" b="1" dirty="0">
                <a:latin typeface="Courier New" pitchFamily="49" charset="0"/>
              </a:rPr>
              <a:t>-&gt;</a:t>
            </a:r>
            <a:r>
              <a:rPr lang="en-US" b="1" dirty="0" err="1">
                <a:latin typeface="Courier New" pitchFamily="49" charset="0"/>
              </a:rPr>
              <a:t>GetBufferPointer</a:t>
            </a:r>
            <a:r>
              <a:rPr lang="en-US" b="1" dirty="0">
                <a:latin typeface="Courier New" pitchFamily="49" charset="0"/>
              </a:rPr>
              <a:t>();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for(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t=0; t&lt;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nSubMeshes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; t++)	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LPDIRECT3DTEXTURE9 texture;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TextureDirectory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::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iterator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iTex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=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textureDirectory.find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matArray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[t].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pTextureFilename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if(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iTex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==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textureDirectory.end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()) 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   // </a:t>
            </a:r>
            <a:r>
              <a:rPr lang="hu-HU" b="1" dirty="0">
                <a:solidFill>
                  <a:srgbClr val="0070C0"/>
                </a:solidFill>
                <a:latin typeface="Courier New" pitchFamily="49" charset="0"/>
              </a:rPr>
              <a:t>... textúra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bet</a:t>
            </a:r>
            <a:r>
              <a:rPr lang="hu-HU" b="1" dirty="0">
                <a:solidFill>
                  <a:srgbClr val="0070C0"/>
                </a:solidFill>
                <a:latin typeface="Courier New" pitchFamily="49" charset="0"/>
              </a:rPr>
              <a:t>öltés</a:t>
            </a:r>
            <a:endParaRPr lang="en-US" b="1" dirty="0">
              <a:solidFill>
                <a:srgbClr val="0070C0"/>
              </a:solidFill>
              <a:latin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textureDirectory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matArray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[t].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pTextureFilename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] = texture;</a:t>
            </a:r>
          </a:p>
          <a:p>
            <a:r>
              <a:rPr lang="hu-HU" b="1" dirty="0">
                <a:solidFill>
                  <a:srgbClr val="0070C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}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else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  texture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iTex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-&gt;second;</a:t>
            </a:r>
          </a:p>
          <a:p>
            <a:r>
              <a:rPr lang="hu-HU" b="1" dirty="0">
                <a:solidFill>
                  <a:srgbClr val="0070C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Material* material = new Material(“basic");</a:t>
            </a:r>
          </a:p>
          <a:p>
            <a:r>
              <a:rPr lang="hu-HU" b="1" dirty="0">
                <a:solidFill>
                  <a:srgbClr val="0070C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material-&gt;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setTexture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("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kdMap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", texture);</a:t>
            </a:r>
          </a:p>
          <a:p>
            <a:r>
              <a:rPr lang="hu-HU" b="1" dirty="0">
                <a:solidFill>
                  <a:srgbClr val="0070C0"/>
                </a:solidFill>
                <a:latin typeface="Courier New" pitchFamily="49" charset="0"/>
              </a:rPr>
              <a:t>    </a:t>
            </a:r>
            <a:r>
              <a:rPr lang="hu-HU" b="1" dirty="0" err="1">
                <a:solidFill>
                  <a:srgbClr val="0070C0"/>
                </a:solidFill>
                <a:latin typeface="Courier New" pitchFamily="49" charset="0"/>
              </a:rPr>
              <a:t>submesh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Materials.push_back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(material);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}</a:t>
            </a:r>
          </a:p>
          <a:p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alap </a:t>
            </a:r>
            <a:r>
              <a:rPr lang="hu-HU" smtClean="0"/>
              <a:t>Role</a:t>
            </a:r>
            <a:r>
              <a:rPr lang="en-US" smtClean="0"/>
              <a:t> konstruktor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934450" cy="55975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Role::Role(LPD3DXBUFFER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materialBuffer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, unsigned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nSubMeshes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,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TextureDirectory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&amp;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textureDirectory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,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       LPDIRECT3DDEVICE9 device) 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D3DXMATERIAL* </a:t>
            </a:r>
            <a:r>
              <a:rPr lang="en-US" b="1" dirty="0" err="1">
                <a:latin typeface="Courier New" pitchFamily="49" charset="0"/>
              </a:rPr>
              <a:t>matArray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=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(D3DXMATERIAL*)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materialBuffer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-&gt;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GetBufferPointer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</a:rPr>
              <a:t>  for(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t=0; t&lt;</a:t>
            </a:r>
            <a:r>
              <a:rPr lang="en-US" b="1" dirty="0" err="1">
                <a:latin typeface="Courier New" pitchFamily="49" charset="0"/>
              </a:rPr>
              <a:t>nSubMeshes</a:t>
            </a:r>
            <a:r>
              <a:rPr lang="en-US" b="1" dirty="0">
                <a:latin typeface="Courier New" pitchFamily="49" charset="0"/>
              </a:rPr>
              <a:t>; t++)	{</a:t>
            </a:r>
          </a:p>
          <a:p>
            <a:r>
              <a:rPr lang="en-US" b="1" dirty="0">
                <a:latin typeface="Courier New" pitchFamily="49" charset="0"/>
              </a:rPr>
              <a:t>    LPDIRECT3DTEXTURE9 texture;</a:t>
            </a:r>
          </a:p>
          <a:p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</a:rPr>
              <a:t>TextureDirectory</a:t>
            </a:r>
            <a:r>
              <a:rPr lang="en-US" b="1" dirty="0">
                <a:latin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</a:rPr>
              <a:t>iterator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iTex</a:t>
            </a:r>
            <a:r>
              <a:rPr lang="en-US" b="1" dirty="0">
                <a:latin typeface="Courier New" pitchFamily="49" charset="0"/>
              </a:rPr>
              <a:t> =</a:t>
            </a:r>
          </a:p>
          <a:p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textureDirectory.find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matArray</a:t>
            </a:r>
            <a:r>
              <a:rPr lang="en-US" b="1" dirty="0">
                <a:latin typeface="Courier New" pitchFamily="49" charset="0"/>
              </a:rPr>
              <a:t>[t].</a:t>
            </a:r>
            <a:r>
              <a:rPr lang="en-US" b="1" dirty="0" err="1">
                <a:latin typeface="Courier New" pitchFamily="49" charset="0"/>
              </a:rPr>
              <a:t>pTextureFilename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</a:rPr>
              <a:t>    if(</a:t>
            </a:r>
            <a:r>
              <a:rPr lang="en-US" b="1" dirty="0" err="1">
                <a:latin typeface="Courier New" pitchFamily="49" charset="0"/>
              </a:rPr>
              <a:t>iTex</a:t>
            </a:r>
            <a:r>
              <a:rPr lang="en-US" b="1" dirty="0">
                <a:latin typeface="Courier New" pitchFamily="49" charset="0"/>
              </a:rPr>
              <a:t> == </a:t>
            </a:r>
            <a:r>
              <a:rPr lang="en-US" b="1" dirty="0" err="1">
                <a:latin typeface="Courier New" pitchFamily="49" charset="0"/>
              </a:rPr>
              <a:t>textureDirectory.end</a:t>
            </a:r>
            <a:r>
              <a:rPr lang="en-US" b="1" dirty="0">
                <a:latin typeface="Courier New" pitchFamily="49" charset="0"/>
              </a:rPr>
              <a:t>()) {</a:t>
            </a:r>
          </a:p>
          <a:p>
            <a:r>
              <a:rPr lang="en-US" b="1" dirty="0">
                <a:latin typeface="Courier New" pitchFamily="49" charset="0"/>
              </a:rPr>
              <a:t>     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// </a:t>
            </a:r>
            <a:r>
              <a:rPr lang="hu-HU" b="1" dirty="0">
                <a:solidFill>
                  <a:srgbClr val="009900"/>
                </a:solidFill>
                <a:latin typeface="Courier New" pitchFamily="49" charset="0"/>
              </a:rPr>
              <a:t>... textúra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bet</a:t>
            </a:r>
            <a:r>
              <a:rPr lang="hu-HU" b="1" dirty="0">
                <a:solidFill>
                  <a:srgbClr val="009900"/>
                </a:solidFill>
                <a:latin typeface="Courier New" pitchFamily="49" charset="0"/>
              </a:rPr>
              <a:t>öltés</a:t>
            </a:r>
            <a:endParaRPr lang="en-US" b="1" dirty="0">
              <a:solidFill>
                <a:srgbClr val="009900"/>
              </a:solidFill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</a:rPr>
              <a:t>textureDirectory</a:t>
            </a:r>
            <a:r>
              <a:rPr lang="en-US" b="1" dirty="0">
                <a:latin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</a:rPr>
              <a:t>matArray</a:t>
            </a:r>
            <a:r>
              <a:rPr lang="en-US" b="1" dirty="0">
                <a:latin typeface="Courier New" pitchFamily="49" charset="0"/>
              </a:rPr>
              <a:t>[t].</a:t>
            </a:r>
            <a:r>
              <a:rPr lang="en-US" b="1" dirty="0" err="1">
                <a:latin typeface="Courier New" pitchFamily="49" charset="0"/>
              </a:rPr>
              <a:t>pTextureFilename</a:t>
            </a:r>
            <a:r>
              <a:rPr lang="en-US" b="1" dirty="0">
                <a:latin typeface="Courier New" pitchFamily="49" charset="0"/>
              </a:rPr>
              <a:t>] = texture;</a:t>
            </a:r>
          </a:p>
          <a:p>
            <a:r>
              <a:rPr lang="hu-HU" b="1" dirty="0">
                <a:latin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</a:rPr>
              <a:t>}</a:t>
            </a:r>
          </a:p>
          <a:p>
            <a:r>
              <a:rPr lang="en-US" b="1" dirty="0">
                <a:latin typeface="Courier New" pitchFamily="49" charset="0"/>
              </a:rPr>
              <a:t>    else</a:t>
            </a:r>
          </a:p>
          <a:p>
            <a:r>
              <a:rPr lang="en-US" b="1" dirty="0">
                <a:latin typeface="Courier New" pitchFamily="49" charset="0"/>
              </a:rPr>
              <a:t>      texture = </a:t>
            </a:r>
            <a:r>
              <a:rPr lang="en-US" b="1" dirty="0" err="1">
                <a:latin typeface="Courier New" pitchFamily="49" charset="0"/>
              </a:rPr>
              <a:t>iTex</a:t>
            </a:r>
            <a:r>
              <a:rPr lang="en-US" b="1" dirty="0">
                <a:latin typeface="Courier New" pitchFamily="49" charset="0"/>
              </a:rPr>
              <a:t>-&gt;second;</a:t>
            </a:r>
          </a:p>
          <a:p>
            <a:r>
              <a:rPr lang="hu-HU" b="1" dirty="0">
                <a:solidFill>
                  <a:schemeClr val="bg2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Material* material = new Material(“basic");</a:t>
            </a:r>
          </a:p>
          <a:p>
            <a:r>
              <a:rPr lang="hu-HU" b="1" dirty="0">
                <a:solidFill>
                  <a:srgbClr val="0070C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material-&gt;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setTexture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("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kdMap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", texture);</a:t>
            </a:r>
          </a:p>
          <a:p>
            <a:r>
              <a:rPr lang="hu-HU" b="1" dirty="0">
                <a:solidFill>
                  <a:srgbClr val="0070C0"/>
                </a:solidFill>
                <a:latin typeface="Courier New" pitchFamily="49" charset="0"/>
              </a:rPr>
              <a:t>    </a:t>
            </a:r>
            <a:r>
              <a:rPr lang="hu-HU" b="1" dirty="0" err="1">
                <a:solidFill>
                  <a:srgbClr val="0070C0"/>
                </a:solidFill>
                <a:latin typeface="Courier New" pitchFamily="49" charset="0"/>
              </a:rPr>
              <a:t>submesh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Materials.push_back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(material);</a:t>
            </a:r>
          </a:p>
          <a:p>
            <a:r>
              <a:rPr lang="en-US" b="1" dirty="0">
                <a:latin typeface="Courier New" pitchFamily="49" charset="0"/>
              </a:rPr>
              <a:t>  }</a:t>
            </a:r>
          </a:p>
          <a:p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alap </a:t>
            </a:r>
            <a:r>
              <a:rPr lang="hu-HU" smtClean="0"/>
              <a:t>Role</a:t>
            </a:r>
            <a:r>
              <a:rPr lang="en-US" smtClean="0"/>
              <a:t> konstruktor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934450" cy="55975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Role::Role(LPD3DXBUFFER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materialBuffer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, unsigned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nSubMeshes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,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TextureDirectory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&amp;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textureDirectory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,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       LPDIRECT3DDEVICE9 device) 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D3DXMATERIAL*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matArray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=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(D3DXMATERIAL*)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materialBuffer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-&gt;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GetBufferPointer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</a:rPr>
              <a:t>  for(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t=0; t&lt;</a:t>
            </a:r>
            <a:r>
              <a:rPr lang="en-US" b="1" dirty="0" err="1">
                <a:latin typeface="Courier New" pitchFamily="49" charset="0"/>
              </a:rPr>
              <a:t>nSubMeshes</a:t>
            </a:r>
            <a:r>
              <a:rPr lang="en-US" b="1" dirty="0">
                <a:latin typeface="Courier New" pitchFamily="49" charset="0"/>
              </a:rPr>
              <a:t>; t++)	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LPDIRECT3DTEXTURE9 texture;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TextureDirectory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::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iterator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iTex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=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textureDirectory.find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matArray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[t].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pTextureFilename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if(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iTex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==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textureDirectory.end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()) 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   // </a:t>
            </a:r>
            <a:r>
              <a:rPr lang="hu-HU" b="1" dirty="0">
                <a:solidFill>
                  <a:srgbClr val="0070C0"/>
                </a:solidFill>
                <a:latin typeface="Courier New" pitchFamily="49" charset="0"/>
              </a:rPr>
              <a:t>... textúra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bet</a:t>
            </a:r>
            <a:r>
              <a:rPr lang="hu-HU" b="1" dirty="0">
                <a:solidFill>
                  <a:srgbClr val="0070C0"/>
                </a:solidFill>
                <a:latin typeface="Courier New" pitchFamily="49" charset="0"/>
              </a:rPr>
              <a:t>öltés</a:t>
            </a:r>
            <a:endParaRPr lang="en-US" b="1" dirty="0">
              <a:solidFill>
                <a:srgbClr val="0070C0"/>
              </a:solidFill>
              <a:latin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textureDirectory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matArray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[t].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pTextureFilename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] = texture;</a:t>
            </a:r>
          </a:p>
          <a:p>
            <a:r>
              <a:rPr lang="hu-HU" b="1" dirty="0">
                <a:solidFill>
                  <a:srgbClr val="0070C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}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else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      texture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iTex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-&gt;second;</a:t>
            </a:r>
          </a:p>
          <a:p>
            <a:r>
              <a:rPr lang="hu-HU" b="1" dirty="0">
                <a:solidFill>
                  <a:schemeClr val="bg2"/>
                </a:solidFill>
                <a:latin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</a:rPr>
              <a:t>Material* material = new Material(“basic");</a:t>
            </a:r>
          </a:p>
          <a:p>
            <a:r>
              <a:rPr lang="hu-HU" b="1" dirty="0">
                <a:latin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</a:rPr>
              <a:t>material-&gt;</a:t>
            </a:r>
            <a:r>
              <a:rPr lang="en-US" b="1" dirty="0" err="1">
                <a:latin typeface="Courier New" pitchFamily="49" charset="0"/>
              </a:rPr>
              <a:t>setTexture</a:t>
            </a:r>
            <a:r>
              <a:rPr lang="en-US" b="1" dirty="0">
                <a:latin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</a:rPr>
              <a:t>kdMap</a:t>
            </a:r>
            <a:r>
              <a:rPr lang="en-US" b="1" dirty="0">
                <a:latin typeface="Courier New" pitchFamily="49" charset="0"/>
              </a:rPr>
              <a:t>", texture);</a:t>
            </a:r>
          </a:p>
          <a:p>
            <a:r>
              <a:rPr lang="hu-HU" b="1" dirty="0">
                <a:latin typeface="Courier New" pitchFamily="49" charset="0"/>
              </a:rPr>
              <a:t>    </a:t>
            </a:r>
            <a:r>
              <a:rPr lang="hu-HU" b="1" dirty="0" err="1">
                <a:latin typeface="Courier New" pitchFamily="49" charset="0"/>
              </a:rPr>
              <a:t>submesh</a:t>
            </a:r>
            <a:r>
              <a:rPr lang="en-US" b="1" dirty="0" err="1">
                <a:latin typeface="Courier New" pitchFamily="49" charset="0"/>
              </a:rPr>
              <a:t>Materials.push_back</a:t>
            </a:r>
            <a:r>
              <a:rPr lang="en-US" b="1" dirty="0">
                <a:latin typeface="Courier New" pitchFamily="49" charset="0"/>
              </a:rPr>
              <a:t>(material);</a:t>
            </a:r>
          </a:p>
          <a:p>
            <a:r>
              <a:rPr lang="en-US" b="1" dirty="0">
                <a:latin typeface="Courier New" pitchFamily="49" charset="0"/>
              </a:rPr>
              <a:t>  }</a:t>
            </a:r>
          </a:p>
          <a:p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400800" y="5943600"/>
            <a:ext cx="27432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hu-HU"/>
              <a:t>ásfajta uniform </a:t>
            </a:r>
          </a:p>
          <a:p>
            <a:pPr algn="ctr"/>
            <a:r>
              <a:rPr lang="hu-HU"/>
              <a:t>paraméterekre is</a:t>
            </a:r>
          </a:p>
          <a:p>
            <a:pPr algn="ctr"/>
            <a:r>
              <a:rPr lang="hu-HU"/>
              <a:t> ugyanez a mechanizmus</a:t>
            </a:r>
            <a:endParaRPr lang="en-US"/>
          </a:p>
        </p:txBody>
      </p:sp>
      <p:sp>
        <p:nvSpPr>
          <p:cNvPr id="25605" name="Freeform 5"/>
          <p:cNvSpPr>
            <a:spLocks/>
          </p:cNvSpPr>
          <p:nvPr/>
        </p:nvSpPr>
        <p:spPr bwMode="auto">
          <a:xfrm>
            <a:off x="5727700" y="5867400"/>
            <a:ext cx="1041400" cy="825500"/>
          </a:xfrm>
          <a:custGeom>
            <a:avLst/>
            <a:gdLst>
              <a:gd name="T0" fmla="*/ 376 w 656"/>
              <a:gd name="T1" fmla="*/ 432 h 520"/>
              <a:gd name="T2" fmla="*/ 40 w 656"/>
              <a:gd name="T3" fmla="*/ 480 h 520"/>
              <a:gd name="T4" fmla="*/ 616 w 656"/>
              <a:gd name="T5" fmla="*/ 192 h 520"/>
              <a:gd name="T6" fmla="*/ 280 w 656"/>
              <a:gd name="T7" fmla="*/ 0 h 520"/>
              <a:gd name="T8" fmla="*/ 0 60000 65536"/>
              <a:gd name="T9" fmla="*/ 0 60000 65536"/>
              <a:gd name="T10" fmla="*/ 0 60000 65536"/>
              <a:gd name="T11" fmla="*/ 0 60000 65536"/>
              <a:gd name="T12" fmla="*/ 0 w 656"/>
              <a:gd name="T13" fmla="*/ 0 h 520"/>
              <a:gd name="T14" fmla="*/ 656 w 656"/>
              <a:gd name="T15" fmla="*/ 520 h 5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6" h="520">
                <a:moveTo>
                  <a:pt x="376" y="432"/>
                </a:moveTo>
                <a:cubicBezTo>
                  <a:pt x="188" y="476"/>
                  <a:pt x="0" y="520"/>
                  <a:pt x="40" y="480"/>
                </a:cubicBezTo>
                <a:cubicBezTo>
                  <a:pt x="80" y="440"/>
                  <a:pt x="576" y="272"/>
                  <a:pt x="616" y="192"/>
                </a:cubicBezTo>
                <a:cubicBezTo>
                  <a:pt x="656" y="112"/>
                  <a:pt x="468" y="56"/>
                  <a:pt x="28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Material::setTexture()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990600" y="2133600"/>
            <a:ext cx="7023100" cy="34004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hu-HU" b="1">
                <a:latin typeface="Courier New" pitchFamily="49" charset="0"/>
              </a:rPr>
              <a:t>class </a:t>
            </a:r>
            <a:r>
              <a:rPr lang="en-US" b="1">
                <a:latin typeface="Courier New" pitchFamily="49" charset="0"/>
              </a:rPr>
              <a:t>Material</a:t>
            </a:r>
          </a:p>
          <a:p>
            <a:r>
              <a:rPr lang="hu-HU" b="1">
                <a:latin typeface="Courier New" pitchFamily="49" charset="0"/>
              </a:rPr>
              <a:t>{</a:t>
            </a:r>
          </a:p>
          <a:p>
            <a:r>
              <a:rPr lang="en-US" b="1">
                <a:latin typeface="Courier New" pitchFamily="49" charset="0"/>
              </a:rPr>
              <a:t>  </a:t>
            </a:r>
            <a:r>
              <a:rPr lang="hu-HU" b="1">
                <a:latin typeface="Courier New" pitchFamily="49" charset="0"/>
              </a:rPr>
              <a:t>TextureDirectory textureEffectVariables;</a:t>
            </a:r>
            <a:endParaRPr lang="en-US" b="1">
              <a:latin typeface="Courier New" pitchFamily="49" charset="0"/>
            </a:endParaRPr>
          </a:p>
          <a:p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  // </a:t>
            </a:r>
            <a:r>
              <a:rPr lang="hu-HU" b="1">
                <a:solidFill>
                  <a:srgbClr val="009900"/>
                </a:solidFill>
                <a:latin typeface="Courier New" pitchFamily="49" charset="0"/>
              </a:rPr>
              <a:t>... 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m</a:t>
            </a:r>
            <a:r>
              <a:rPr lang="hu-HU" b="1">
                <a:solidFill>
                  <a:srgbClr val="009900"/>
                </a:solidFill>
                <a:latin typeface="Courier New" pitchFamily="49" charset="0"/>
              </a:rPr>
              <a:t>ásfajta változóknak is Directory</a:t>
            </a:r>
            <a:endParaRPr lang="en-US" b="1">
              <a:solidFill>
                <a:srgbClr val="009900"/>
              </a:solidFill>
              <a:latin typeface="Courier New" pitchFamily="49" charset="0"/>
            </a:endParaRPr>
          </a:p>
          <a:p>
            <a:endParaRPr lang="en-US" b="1">
              <a:solidFill>
                <a:srgbClr val="009900"/>
              </a:solidFill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void setTexture(</a:t>
            </a:r>
          </a:p>
          <a:p>
            <a:r>
              <a:rPr lang="en-US" b="1">
                <a:latin typeface="Courier New" pitchFamily="49" charset="0"/>
              </a:rPr>
              <a:t>    const std::string&amp; textureName,</a:t>
            </a:r>
          </a:p>
          <a:p>
            <a:r>
              <a:rPr lang="en-US" b="1">
                <a:latin typeface="Courier New" pitchFamily="49" charset="0"/>
              </a:rPr>
              <a:t>    LPDIRECT3DTEXTURE9 texture)</a:t>
            </a:r>
          </a:p>
          <a:p>
            <a:r>
              <a:rPr lang="en-US" b="1">
                <a:latin typeface="Courier New" pitchFamily="49" charset="0"/>
              </a:rPr>
              <a:t>  {</a:t>
            </a:r>
          </a:p>
          <a:p>
            <a:r>
              <a:rPr lang="en-US" b="1">
                <a:latin typeface="Courier New" pitchFamily="49" charset="0"/>
              </a:rPr>
              <a:t>    textureEffectVariables[textureName] = texture;</a:t>
            </a:r>
          </a:p>
          <a:p>
            <a:r>
              <a:rPr lang="en-US" b="1">
                <a:latin typeface="Courier New" pitchFamily="49" charset="0"/>
              </a:rPr>
              <a:t>  }</a:t>
            </a:r>
          </a:p>
          <a:p>
            <a:r>
              <a:rPr lang="en-US" b="1">
                <a:latin typeface="Courier New" pitchFamily="49" charset="0"/>
              </a:rPr>
              <a:t>}</a:t>
            </a:r>
            <a:endParaRPr lang="hu-HU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Entity konstruktor</a:t>
            </a:r>
            <a:endParaRPr lang="en-US" smtClean="0"/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828800" y="2438400"/>
            <a:ext cx="4838700" cy="2027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hu-HU" b="1">
                <a:latin typeface="Courier New" pitchFamily="49" charset="0"/>
              </a:rPr>
              <a:t>Entity::Entity(</a:t>
            </a:r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</a:t>
            </a:r>
            <a:r>
              <a:rPr lang="hu-HU" b="1">
                <a:latin typeface="Courier New" pitchFamily="49" charset="0"/>
              </a:rPr>
              <a:t>ShadedMesh* shadedMesh,</a:t>
            </a:r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const </a:t>
            </a:r>
            <a:r>
              <a:rPr lang="hu-HU" b="1">
                <a:latin typeface="Courier New" pitchFamily="49" charset="0"/>
              </a:rPr>
              <a:t>D3DXMatrix</a:t>
            </a:r>
            <a:r>
              <a:rPr lang="en-US" b="1">
                <a:latin typeface="Courier New" pitchFamily="49" charset="0"/>
              </a:rPr>
              <a:t>&amp; modelMatrix</a:t>
            </a:r>
            <a:r>
              <a:rPr lang="hu-HU" b="1">
                <a:latin typeface="Courier New" pitchFamily="49" charset="0"/>
              </a:rPr>
              <a:t>)</a:t>
            </a:r>
          </a:p>
          <a:p>
            <a:r>
              <a:rPr lang="hu-HU" b="1">
                <a:latin typeface="Courier New" pitchFamily="49" charset="0"/>
              </a:rPr>
              <a:t>{</a:t>
            </a:r>
          </a:p>
          <a:p>
            <a:r>
              <a:rPr lang="en-US" b="1">
                <a:latin typeface="Courier New" pitchFamily="49" charset="0"/>
              </a:rPr>
              <a:t>  </a:t>
            </a:r>
            <a:r>
              <a:rPr lang="hu-HU" b="1">
                <a:latin typeface="Courier New" pitchFamily="49" charset="0"/>
              </a:rPr>
              <a:t>this-&gt;shadedMesh = shadedMesh;</a:t>
            </a:r>
          </a:p>
          <a:p>
            <a:r>
              <a:rPr lang="en-US" b="1">
                <a:latin typeface="Courier New" pitchFamily="49" charset="0"/>
              </a:rPr>
              <a:t>  this-&gt;modelMatrix = modelMatrix</a:t>
            </a:r>
            <a:r>
              <a:rPr lang="hu-HU" b="1">
                <a:latin typeface="Courier New" pitchFamily="49" charset="0"/>
              </a:rPr>
              <a:t>;</a:t>
            </a:r>
          </a:p>
          <a:p>
            <a:r>
              <a:rPr lang="hu-HU" b="1">
                <a:latin typeface="Courier New" pitchFamily="49" charset="0"/>
              </a:rPr>
              <a:t>}</a:t>
            </a:r>
            <a:endParaRPr lang="en-US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Render szekvencia kódban</a:t>
            </a:r>
            <a:endParaRPr lang="en-US" smtClean="0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76200" y="1219200"/>
            <a:ext cx="8997950" cy="487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hu-HU" b="1">
                <a:latin typeface="Courier New" pitchFamily="49" charset="0"/>
              </a:rPr>
              <a:t>Entity::render</a:t>
            </a:r>
          </a:p>
          <a:p>
            <a:r>
              <a:rPr lang="hu-HU" sz="1600" b="1">
                <a:latin typeface="Courier New" pitchFamily="49" charset="0"/>
              </a:rPr>
              <a:t>  </a:t>
            </a:r>
            <a:r>
              <a:rPr lang="en-US" sz="1600" b="1">
                <a:latin typeface="Courier New" pitchFamily="49" charset="0"/>
              </a:rPr>
              <a:t>effect-&gt;SetMatrix("modelMatrix", &amp;</a:t>
            </a:r>
            <a:r>
              <a:rPr lang="hu-HU" sz="1600" b="1">
                <a:latin typeface="Courier New" pitchFamily="49" charset="0"/>
              </a:rPr>
              <a:t>m</a:t>
            </a:r>
            <a:r>
              <a:rPr lang="en-US" sz="1600" b="1">
                <a:latin typeface="Courier New" pitchFamily="49" charset="0"/>
              </a:rPr>
              <a:t>odelMatrix);</a:t>
            </a:r>
          </a:p>
          <a:p>
            <a:r>
              <a:rPr lang="hu-HU" sz="1600" b="1">
                <a:latin typeface="Courier New" pitchFamily="49" charset="0"/>
              </a:rPr>
              <a:t>  </a:t>
            </a:r>
            <a:r>
              <a:rPr lang="en-US" sz="1600" b="1">
                <a:latin typeface="Courier New" pitchFamily="49" charset="0"/>
              </a:rPr>
              <a:t>effect-&gt;SetMatrix("modelMatrixInverse", &amp;</a:t>
            </a:r>
            <a:r>
              <a:rPr lang="hu-HU" sz="1600" b="1">
                <a:latin typeface="Courier New" pitchFamily="49" charset="0"/>
              </a:rPr>
              <a:t>m</a:t>
            </a:r>
            <a:r>
              <a:rPr lang="en-US" sz="1600" b="1">
                <a:latin typeface="Courier New" pitchFamily="49" charset="0"/>
              </a:rPr>
              <a:t>odelMatrixInverse);</a:t>
            </a:r>
          </a:p>
          <a:p>
            <a:r>
              <a:rPr lang="hu-HU" sz="1600" b="1">
                <a:latin typeface="Courier New" pitchFamily="49" charset="0"/>
              </a:rPr>
              <a:t>  </a:t>
            </a:r>
            <a:r>
              <a:rPr lang="en-US" sz="1600" b="1">
                <a:latin typeface="Courier New" pitchFamily="49" charset="0"/>
              </a:rPr>
              <a:t>effect-&gt;SetMatrix("modelViewProjMatrix", </a:t>
            </a:r>
            <a:endParaRPr lang="hu-HU" sz="1600" b="1">
              <a:latin typeface="Courier New" pitchFamily="49" charset="0"/>
            </a:endParaRPr>
          </a:p>
          <a:p>
            <a:r>
              <a:rPr lang="hu-HU" sz="1600" b="1">
                <a:latin typeface="Courier New" pitchFamily="49" charset="0"/>
              </a:rPr>
              <a:t>    </a:t>
            </a:r>
            <a:r>
              <a:rPr lang="en-US" sz="1600" b="1">
                <a:latin typeface="Courier New" pitchFamily="49" charset="0"/>
              </a:rPr>
              <a:t>&amp;(</a:t>
            </a:r>
            <a:r>
              <a:rPr lang="hu-HU" sz="1600" b="1">
                <a:latin typeface="Courier New" pitchFamily="49" charset="0"/>
              </a:rPr>
              <a:t>m</a:t>
            </a:r>
            <a:r>
              <a:rPr lang="en-US" sz="1600" b="1">
                <a:latin typeface="Courier New" pitchFamily="49" charset="0"/>
              </a:rPr>
              <a:t>odelMatrix * *camera.GetViewMatrix() * *camera.GetProjMatrix()));</a:t>
            </a:r>
          </a:p>
          <a:p>
            <a:r>
              <a:rPr lang="hu-HU" b="1">
                <a:latin typeface="Courier New" pitchFamily="49" charset="0"/>
              </a:rPr>
              <a:t>ShadedMesh::render</a:t>
            </a:r>
          </a:p>
          <a:p>
            <a:r>
              <a:rPr lang="hu-HU" b="1">
                <a:latin typeface="Courier New" pitchFamily="49" charset="0"/>
              </a:rPr>
              <a:t>Role::render</a:t>
            </a:r>
          </a:p>
          <a:p>
            <a:r>
              <a:rPr lang="hu-HU" b="1">
                <a:latin typeface="Courier New" pitchFamily="49" charset="0"/>
              </a:rPr>
              <a:t>  </a:t>
            </a:r>
            <a:r>
              <a:rPr lang="en-US" sz="1600" b="1">
                <a:latin typeface="Courier New" pitchFamily="49" charset="0"/>
              </a:rPr>
              <a:t>unsigned int nSubmeshes = </a:t>
            </a:r>
            <a:r>
              <a:rPr lang="hu-HU" sz="1600" b="1">
                <a:latin typeface="Courier New" pitchFamily="49" charset="0"/>
              </a:rPr>
              <a:t>m</a:t>
            </a:r>
            <a:r>
              <a:rPr lang="en-US" sz="1600" b="1">
                <a:latin typeface="Courier New" pitchFamily="49" charset="0"/>
              </a:rPr>
              <a:t>a</a:t>
            </a:r>
            <a:r>
              <a:rPr lang="hu-HU" sz="1600" b="1">
                <a:latin typeface="Courier New" pitchFamily="49" charset="0"/>
              </a:rPr>
              <a:t>terials</a:t>
            </a:r>
            <a:r>
              <a:rPr lang="en-US" sz="1600" b="1">
                <a:latin typeface="Courier New" pitchFamily="49" charset="0"/>
              </a:rPr>
              <a:t>.size();</a:t>
            </a:r>
          </a:p>
          <a:p>
            <a:r>
              <a:rPr lang="hu-HU" sz="1600" b="1">
                <a:latin typeface="Courier New" pitchFamily="49" charset="0"/>
              </a:rPr>
              <a:t>  </a:t>
            </a:r>
            <a:r>
              <a:rPr lang="en-US" sz="1600" b="1">
                <a:latin typeface="Courier New" pitchFamily="49" charset="0"/>
              </a:rPr>
              <a:t>for(unsigned int i=0; i&lt;nSubmeshes; i++)</a:t>
            </a:r>
            <a:r>
              <a:rPr lang="hu-HU" sz="1600" b="1">
                <a:latin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</a:rPr>
              <a:t>{</a:t>
            </a:r>
          </a:p>
          <a:p>
            <a:r>
              <a:rPr lang="hu-HU" sz="1600" b="1">
                <a:latin typeface="Courier New" pitchFamily="49" charset="0"/>
              </a:rPr>
              <a:t>    materials</a:t>
            </a:r>
            <a:r>
              <a:rPr lang="en-US" sz="1600" b="1">
                <a:latin typeface="Courier New" pitchFamily="49" charset="0"/>
              </a:rPr>
              <a:t>[i]-&gt;apply(effect);</a:t>
            </a:r>
          </a:p>
          <a:p>
            <a:r>
              <a:rPr lang="hu-HU" sz="1600" b="1">
                <a:latin typeface="Courier New" pitchFamily="49" charset="0"/>
              </a:rPr>
              <a:t>    </a:t>
            </a:r>
            <a:r>
              <a:rPr lang="en-US" sz="1600" b="1">
                <a:latin typeface="Courier New" pitchFamily="49" charset="0"/>
              </a:rPr>
              <a:t>unsigned int nPasses = 0;</a:t>
            </a:r>
          </a:p>
          <a:p>
            <a:r>
              <a:rPr lang="hu-HU" sz="1600" b="1">
                <a:latin typeface="Courier New" pitchFamily="49" charset="0"/>
              </a:rPr>
              <a:t>    </a:t>
            </a: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effect-&gt;Begin(&amp;nPasses, 0);</a:t>
            </a:r>
          </a:p>
          <a:p>
            <a:r>
              <a:rPr lang="hu-HU" sz="1600" b="1">
                <a:latin typeface="Courier New" pitchFamily="49" charset="0"/>
              </a:rPr>
              <a:t>    </a:t>
            </a:r>
            <a:r>
              <a:rPr lang="en-US" sz="1600" b="1">
                <a:latin typeface="Courier New" pitchFamily="49" charset="0"/>
              </a:rPr>
              <a:t>for(unsigned int p=0; p&lt;nPasses; p++)</a:t>
            </a:r>
            <a:r>
              <a:rPr lang="hu-HU" sz="1600" b="1">
                <a:latin typeface="Courier New" pitchFamily="49" charset="0"/>
              </a:rPr>
              <a:t> </a:t>
            </a:r>
            <a:r>
              <a:rPr lang="en-US" sz="1600" b="1">
                <a:latin typeface="Courier New" pitchFamily="49" charset="0"/>
              </a:rPr>
              <a:t>{</a:t>
            </a:r>
          </a:p>
          <a:p>
            <a:r>
              <a:rPr lang="hu-HU" sz="1600" b="1"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660066"/>
                </a:solidFill>
                <a:latin typeface="Courier New" pitchFamily="49" charset="0"/>
              </a:rPr>
              <a:t>effect-&gt;BeginPass(p);</a:t>
            </a:r>
          </a:p>
          <a:p>
            <a:r>
              <a:rPr lang="hu-HU" sz="1600" b="1">
                <a:latin typeface="Courier New" pitchFamily="49" charset="0"/>
              </a:rPr>
              <a:t>      </a:t>
            </a:r>
            <a:r>
              <a:rPr lang="en-US" sz="1600" b="1">
                <a:latin typeface="Courier New" pitchFamily="49" charset="0"/>
              </a:rPr>
              <a:t>mesh-&gt;DrawSubset(i);</a:t>
            </a:r>
          </a:p>
          <a:p>
            <a:r>
              <a:rPr lang="hu-HU" sz="1600" b="1">
                <a:latin typeface="Courier New" pitchFamily="49" charset="0"/>
              </a:rPr>
              <a:t>      </a:t>
            </a:r>
            <a:r>
              <a:rPr lang="en-US" sz="1600" b="1">
                <a:solidFill>
                  <a:srgbClr val="660066"/>
                </a:solidFill>
                <a:latin typeface="Courier New" pitchFamily="49" charset="0"/>
              </a:rPr>
              <a:t>effect-&gt;EndPass();</a:t>
            </a:r>
          </a:p>
          <a:p>
            <a:r>
              <a:rPr lang="hu-HU" sz="1600" b="1">
                <a:latin typeface="Courier New" pitchFamily="49" charset="0"/>
              </a:rPr>
              <a:t>    </a:t>
            </a:r>
            <a:r>
              <a:rPr lang="en-US" sz="1600" b="1">
                <a:latin typeface="Courier New" pitchFamily="49" charset="0"/>
              </a:rPr>
              <a:t>}</a:t>
            </a:r>
          </a:p>
          <a:p>
            <a:r>
              <a:rPr lang="hu-HU" sz="1600" b="1">
                <a:latin typeface="Courier New" pitchFamily="49" charset="0"/>
              </a:rPr>
              <a:t>    </a:t>
            </a:r>
            <a:r>
              <a:rPr lang="en-US" sz="1600" b="1">
                <a:solidFill>
                  <a:srgbClr val="000066"/>
                </a:solidFill>
                <a:latin typeface="Courier New" pitchFamily="49" charset="0"/>
              </a:rPr>
              <a:t>effect-&gt;End();</a:t>
            </a:r>
          </a:p>
          <a:p>
            <a:r>
              <a:rPr lang="hu-HU" sz="1600" b="1">
                <a:latin typeface="Courier New" pitchFamily="49" charset="0"/>
              </a:rPr>
              <a:t>  </a:t>
            </a:r>
            <a:r>
              <a:rPr lang="en-US" sz="1600" b="1">
                <a:latin typeface="Courier New" pitchFamily="49" charset="0"/>
              </a:rPr>
              <a:t>}</a:t>
            </a:r>
            <a:endParaRPr lang="en-US" b="1">
              <a:latin typeface="Courier New" pitchFamily="49" charset="0"/>
            </a:endParaRP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733800" y="4800600"/>
            <a:ext cx="5330825" cy="1816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effect-&gt;SetTechnique(techniqueName);</a:t>
            </a:r>
          </a:p>
          <a:p>
            <a:r>
              <a:rPr lang="en-US" sz="1600" b="1">
                <a:latin typeface="Courier New" pitchFamily="49" charset="0"/>
              </a:rPr>
              <a:t>TextureDirectory::iterator i =</a:t>
            </a:r>
            <a:endParaRPr lang="hu-HU" sz="1600" b="1">
              <a:latin typeface="Courier New" pitchFamily="49" charset="0"/>
            </a:endParaRPr>
          </a:p>
          <a:p>
            <a:r>
              <a:rPr lang="hu-HU" sz="1600" b="1">
                <a:latin typeface="Courier New" pitchFamily="49" charset="0"/>
              </a:rPr>
              <a:t>  </a:t>
            </a:r>
            <a:r>
              <a:rPr lang="en-US" sz="1600" b="1">
                <a:latin typeface="Courier New" pitchFamily="49" charset="0"/>
              </a:rPr>
              <a:t>textureEffectVariables.begin();</a:t>
            </a:r>
          </a:p>
          <a:p>
            <a:r>
              <a:rPr lang="en-US" sz="1600" b="1">
                <a:latin typeface="Courier New" pitchFamily="49" charset="0"/>
              </a:rPr>
              <a:t>while(i != textureEffectVariables.end()){</a:t>
            </a:r>
          </a:p>
          <a:p>
            <a:r>
              <a:rPr lang="hu-HU" sz="1600" b="1">
                <a:latin typeface="Courier New" pitchFamily="49" charset="0"/>
              </a:rPr>
              <a:t>  </a:t>
            </a:r>
            <a:r>
              <a:rPr lang="en-US" sz="1600" b="1">
                <a:latin typeface="Courier New" pitchFamily="49" charset="0"/>
              </a:rPr>
              <a:t>effect-&gt;SetTexture(i-&gt;first, i-&gt;second);</a:t>
            </a:r>
          </a:p>
          <a:p>
            <a:r>
              <a:rPr lang="hu-HU" sz="1600" b="1">
                <a:latin typeface="Courier New" pitchFamily="49" charset="0"/>
              </a:rPr>
              <a:t>  </a:t>
            </a:r>
            <a:r>
              <a:rPr lang="en-US" sz="1600" b="1">
                <a:latin typeface="Courier New" pitchFamily="49" charset="0"/>
              </a:rPr>
              <a:t>i++;</a:t>
            </a:r>
          </a:p>
          <a:p>
            <a:r>
              <a:rPr lang="en-US" sz="1600" b="1">
                <a:latin typeface="Courier New" pitchFamily="49" charset="0"/>
              </a:rPr>
              <a:t>}</a:t>
            </a:r>
          </a:p>
        </p:txBody>
      </p:sp>
      <p:sp>
        <p:nvSpPr>
          <p:cNvPr id="28677" name="Freeform 6"/>
          <p:cNvSpPr>
            <a:spLocks/>
          </p:cNvSpPr>
          <p:nvPr/>
        </p:nvSpPr>
        <p:spPr bwMode="auto">
          <a:xfrm>
            <a:off x="4114800" y="3200400"/>
            <a:ext cx="3759200" cy="1600200"/>
          </a:xfrm>
          <a:custGeom>
            <a:avLst/>
            <a:gdLst>
              <a:gd name="T0" fmla="*/ 0 w 2368"/>
              <a:gd name="T1" fmla="*/ 336 h 1008"/>
              <a:gd name="T2" fmla="*/ 960 w 2368"/>
              <a:gd name="T3" fmla="*/ 384 h 1008"/>
              <a:gd name="T4" fmla="*/ 1344 w 2368"/>
              <a:gd name="T5" fmla="*/ 48 h 1008"/>
              <a:gd name="T6" fmla="*/ 1968 w 2368"/>
              <a:gd name="T7" fmla="*/ 96 h 1008"/>
              <a:gd name="T8" fmla="*/ 2352 w 2368"/>
              <a:gd name="T9" fmla="*/ 384 h 1008"/>
              <a:gd name="T10" fmla="*/ 1872 w 2368"/>
              <a:gd name="T11" fmla="*/ 720 h 1008"/>
              <a:gd name="T12" fmla="*/ 1248 w 2368"/>
              <a:gd name="T13" fmla="*/ 720 h 1008"/>
              <a:gd name="T14" fmla="*/ 1344 w 2368"/>
              <a:gd name="T15" fmla="*/ 1008 h 10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68"/>
              <a:gd name="T25" fmla="*/ 0 h 1008"/>
              <a:gd name="T26" fmla="*/ 2368 w 2368"/>
              <a:gd name="T27" fmla="*/ 1008 h 10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68" h="1008">
                <a:moveTo>
                  <a:pt x="0" y="336"/>
                </a:moveTo>
                <a:cubicBezTo>
                  <a:pt x="368" y="384"/>
                  <a:pt x="736" y="432"/>
                  <a:pt x="960" y="384"/>
                </a:cubicBezTo>
                <a:cubicBezTo>
                  <a:pt x="1184" y="336"/>
                  <a:pt x="1176" y="96"/>
                  <a:pt x="1344" y="48"/>
                </a:cubicBezTo>
                <a:cubicBezTo>
                  <a:pt x="1512" y="0"/>
                  <a:pt x="1800" y="40"/>
                  <a:pt x="1968" y="96"/>
                </a:cubicBezTo>
                <a:cubicBezTo>
                  <a:pt x="2136" y="152"/>
                  <a:pt x="2368" y="280"/>
                  <a:pt x="2352" y="384"/>
                </a:cubicBezTo>
                <a:cubicBezTo>
                  <a:pt x="2336" y="488"/>
                  <a:pt x="2056" y="664"/>
                  <a:pt x="1872" y="720"/>
                </a:cubicBezTo>
                <a:cubicBezTo>
                  <a:pt x="1688" y="776"/>
                  <a:pt x="1336" y="672"/>
                  <a:pt x="1248" y="720"/>
                </a:cubicBezTo>
                <a:cubicBezTo>
                  <a:pt x="1160" y="768"/>
                  <a:pt x="1252" y="888"/>
                  <a:pt x="1344" y="10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Rendering engine kész.</a:t>
            </a:r>
            <a:br>
              <a:rPr lang="hu-HU" smtClean="0"/>
            </a:br>
            <a:r>
              <a:rPr lang="hu-HU" smtClean="0"/>
              <a:t>Mire vágyhatunk még?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rendering</a:t>
            </a:r>
          </a:p>
          <a:p>
            <a:pPr lvl="1" eaLnBrk="1" hangingPunct="1"/>
            <a:r>
              <a:rPr lang="hu-HU" smtClean="0"/>
              <a:t>kamera</a:t>
            </a:r>
          </a:p>
          <a:p>
            <a:pPr lvl="1" eaLnBrk="1" hangingPunct="1"/>
            <a:r>
              <a:rPr lang="hu-HU" smtClean="0"/>
              <a:t>fények</a:t>
            </a:r>
          </a:p>
          <a:p>
            <a:pPr lvl="1" eaLnBrk="1" hangingPunct="1"/>
            <a:r>
              <a:rPr lang="hu-HU" smtClean="0"/>
              <a:t>fix</a:t>
            </a:r>
            <a:r>
              <a:rPr lang="en-US" smtClean="0"/>
              <a:t> / entit</a:t>
            </a:r>
            <a:r>
              <a:rPr lang="hu-HU" smtClean="0"/>
              <a:t>áshoz kötött</a:t>
            </a:r>
          </a:p>
          <a:p>
            <a:pPr eaLnBrk="1" hangingPunct="1"/>
            <a:r>
              <a:rPr lang="hu-HU" smtClean="0"/>
              <a:t>vezérlés</a:t>
            </a:r>
          </a:p>
          <a:p>
            <a:pPr lvl="1" eaLnBrk="1" hangingPunct="1"/>
            <a:r>
              <a:rPr lang="hu-HU" smtClean="0"/>
              <a:t>játékos melyik entitást vezérli</a:t>
            </a:r>
          </a:p>
          <a:p>
            <a:pPr lvl="1" eaLnBrk="1" hangingPunct="1"/>
            <a:r>
              <a:rPr lang="hu-HU" smtClean="0"/>
              <a:t>gép melyik entitásokat vezérli</a:t>
            </a:r>
          </a:p>
          <a:p>
            <a:pPr lvl="1" eaLnBrk="1" hangingPunct="1"/>
            <a:r>
              <a:rPr lang="hu-HU" smtClean="0"/>
              <a:t>fizikai </a:t>
            </a:r>
            <a:r>
              <a:rPr lang="en-US" smtClean="0"/>
              <a:t>/ </a:t>
            </a:r>
            <a:r>
              <a:rPr lang="hu-HU" smtClean="0"/>
              <a:t>ütközés modell</a:t>
            </a:r>
            <a:endParaRPr lang="en-US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2362200"/>
            <a:ext cx="27432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/>
              <a:t>itt lesz hasznos</a:t>
            </a:r>
            <a:endParaRPr lang="hu-HU"/>
          </a:p>
          <a:p>
            <a:pPr algn="ctr"/>
            <a:r>
              <a:rPr lang="en-US"/>
              <a:t>az entit</a:t>
            </a:r>
            <a:r>
              <a:rPr lang="hu-HU"/>
              <a:t>ás néve</a:t>
            </a:r>
            <a:endParaRPr lang="en-US"/>
          </a:p>
        </p:txBody>
      </p:sp>
      <p:sp>
        <p:nvSpPr>
          <p:cNvPr id="34821" name="Freeform 5"/>
          <p:cNvSpPr>
            <a:spLocks/>
          </p:cNvSpPr>
          <p:nvPr/>
        </p:nvSpPr>
        <p:spPr bwMode="auto">
          <a:xfrm>
            <a:off x="3200400" y="2476500"/>
            <a:ext cx="2743200" cy="571500"/>
          </a:xfrm>
          <a:custGeom>
            <a:avLst/>
            <a:gdLst>
              <a:gd name="T0" fmla="*/ 1728 w 1728"/>
              <a:gd name="T1" fmla="*/ 216 h 360"/>
              <a:gd name="T2" fmla="*/ 576 w 1728"/>
              <a:gd name="T3" fmla="*/ 24 h 360"/>
              <a:gd name="T4" fmla="*/ 96 w 1728"/>
              <a:gd name="T5" fmla="*/ 72 h 360"/>
              <a:gd name="T6" fmla="*/ 0 w 1728"/>
              <a:gd name="T7" fmla="*/ 360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360"/>
              <a:gd name="T14" fmla="*/ 1728 w 1728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360">
                <a:moveTo>
                  <a:pt x="1728" y="216"/>
                </a:moveTo>
                <a:cubicBezTo>
                  <a:pt x="1288" y="132"/>
                  <a:pt x="848" y="48"/>
                  <a:pt x="576" y="24"/>
                </a:cubicBezTo>
                <a:cubicBezTo>
                  <a:pt x="304" y="0"/>
                  <a:pt x="192" y="16"/>
                  <a:pt x="96" y="72"/>
                </a:cubicBezTo>
                <a:cubicBezTo>
                  <a:pt x="0" y="128"/>
                  <a:pt x="0" y="244"/>
                  <a:pt x="0" y="36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Freeform 6"/>
          <p:cNvSpPr>
            <a:spLocks/>
          </p:cNvSpPr>
          <p:nvPr/>
        </p:nvSpPr>
        <p:spPr bwMode="auto">
          <a:xfrm>
            <a:off x="4191000" y="3124200"/>
            <a:ext cx="1828800" cy="990600"/>
          </a:xfrm>
          <a:custGeom>
            <a:avLst/>
            <a:gdLst>
              <a:gd name="T0" fmla="*/ 1152 w 1152"/>
              <a:gd name="T1" fmla="*/ 0 h 624"/>
              <a:gd name="T2" fmla="*/ 816 w 1152"/>
              <a:gd name="T3" fmla="*/ 288 h 624"/>
              <a:gd name="T4" fmla="*/ 144 w 1152"/>
              <a:gd name="T5" fmla="*/ 336 h 624"/>
              <a:gd name="T6" fmla="*/ 0 w 1152"/>
              <a:gd name="T7" fmla="*/ 624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624"/>
              <a:gd name="T14" fmla="*/ 1152 w 115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624">
                <a:moveTo>
                  <a:pt x="1152" y="0"/>
                </a:moveTo>
                <a:cubicBezTo>
                  <a:pt x="1068" y="116"/>
                  <a:pt x="984" y="232"/>
                  <a:pt x="816" y="288"/>
                </a:cubicBezTo>
                <a:cubicBezTo>
                  <a:pt x="648" y="344"/>
                  <a:pt x="280" y="280"/>
                  <a:pt x="144" y="336"/>
                </a:cubicBezTo>
                <a:cubicBezTo>
                  <a:pt x="8" y="392"/>
                  <a:pt x="4" y="508"/>
                  <a:pt x="0" y="62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virtuális világ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70900" cy="4525963"/>
          </a:xfrm>
        </p:spPr>
        <p:txBody>
          <a:bodyPr/>
          <a:lstStyle/>
          <a:p>
            <a:pPr eaLnBrk="1" hangingPunct="1"/>
            <a:r>
              <a:rPr lang="hu-HU" smtClean="0"/>
              <a:t>alapelem: Entity </a:t>
            </a:r>
            <a:r>
              <a:rPr lang="en-US" smtClean="0">
                <a:solidFill>
                  <a:schemeClr val="hlink"/>
                </a:solidFill>
              </a:rPr>
              <a:t>[</a:t>
            </a:r>
            <a:r>
              <a:rPr lang="hu-HU" smtClean="0">
                <a:solidFill>
                  <a:schemeClr val="hlink"/>
                </a:solidFill>
              </a:rPr>
              <a:t>GameObject, Renderable</a:t>
            </a:r>
            <a:r>
              <a:rPr lang="en-US" smtClean="0">
                <a:solidFill>
                  <a:schemeClr val="hlink"/>
                </a:solidFill>
              </a:rPr>
              <a:t>]</a:t>
            </a:r>
            <a:endParaRPr lang="en-US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95900" y="2743200"/>
            <a:ext cx="2171700" cy="2959100"/>
            <a:chOff x="504" y="2128"/>
            <a:chExt cx="1368" cy="1864"/>
          </a:xfrm>
        </p:grpSpPr>
        <p:sp>
          <p:nvSpPr>
            <p:cNvPr id="5131" name="Rectangle 4"/>
            <p:cNvSpPr>
              <a:spLocks noChangeArrowheads="1"/>
            </p:cNvSpPr>
            <p:nvPr/>
          </p:nvSpPr>
          <p:spPr bwMode="auto">
            <a:xfrm>
              <a:off x="504" y="2128"/>
              <a:ext cx="1368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hu-HU" sz="2400" b="1"/>
                <a:t>Entity</a:t>
              </a:r>
              <a:endParaRPr lang="en-US" sz="2400" b="1"/>
            </a:p>
          </p:txBody>
        </p:sp>
        <p:sp>
          <p:nvSpPr>
            <p:cNvPr id="5132" name="Rectangle 5"/>
            <p:cNvSpPr>
              <a:spLocks noChangeArrowheads="1"/>
            </p:cNvSpPr>
            <p:nvPr/>
          </p:nvSpPr>
          <p:spPr bwMode="auto">
            <a:xfrm>
              <a:off x="504" y="2424"/>
              <a:ext cx="1368" cy="7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5133" name="Rectangle 6"/>
            <p:cNvSpPr>
              <a:spLocks noChangeArrowheads="1"/>
            </p:cNvSpPr>
            <p:nvPr/>
          </p:nvSpPr>
          <p:spPr bwMode="auto">
            <a:xfrm>
              <a:off x="504" y="3208"/>
              <a:ext cx="1368" cy="7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control()</a:t>
              </a:r>
            </a:p>
            <a:p>
              <a:r>
                <a:rPr lang="hu-HU" sz="2000"/>
                <a:t>animate()</a:t>
              </a:r>
            </a:p>
            <a:p>
              <a:r>
                <a:rPr lang="hu-HU" sz="2000"/>
                <a:t>render()</a:t>
              </a:r>
            </a:p>
            <a:p>
              <a:endParaRPr lang="en-US" sz="2000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77900" y="2755900"/>
            <a:ext cx="2171700" cy="2959100"/>
            <a:chOff x="504" y="2128"/>
            <a:chExt cx="1368" cy="1864"/>
          </a:xfrm>
        </p:grpSpPr>
        <p:sp>
          <p:nvSpPr>
            <p:cNvPr id="5128" name="Rectangle 9"/>
            <p:cNvSpPr>
              <a:spLocks noChangeArrowheads="1"/>
            </p:cNvSpPr>
            <p:nvPr/>
          </p:nvSpPr>
          <p:spPr bwMode="auto">
            <a:xfrm>
              <a:off x="504" y="2128"/>
              <a:ext cx="1368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r>
                <a:rPr lang="en-US" sz="2400" b="1" dirty="0" smtClean="0"/>
                <a:t>Egg</a:t>
              </a:r>
              <a:endParaRPr lang="en-US" sz="2400" b="1" dirty="0"/>
            </a:p>
          </p:txBody>
        </p:sp>
        <p:sp>
          <p:nvSpPr>
            <p:cNvPr id="5129" name="Rectangle 10"/>
            <p:cNvSpPr>
              <a:spLocks noChangeArrowheads="1"/>
            </p:cNvSpPr>
            <p:nvPr/>
          </p:nvSpPr>
          <p:spPr bwMode="auto">
            <a:xfrm>
              <a:off x="504" y="2424"/>
              <a:ext cx="1368" cy="7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5130" name="Rectangle 11"/>
            <p:cNvSpPr>
              <a:spLocks noChangeArrowheads="1"/>
            </p:cNvSpPr>
            <p:nvPr/>
          </p:nvSpPr>
          <p:spPr bwMode="auto">
            <a:xfrm>
              <a:off x="504" y="3208"/>
              <a:ext cx="1368" cy="7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/>
            <a:lstStyle/>
            <a:p>
              <a:r>
                <a:rPr lang="hu-HU" sz="2000"/>
                <a:t>control()</a:t>
              </a:r>
            </a:p>
            <a:p>
              <a:r>
                <a:rPr lang="hu-HU" sz="2000"/>
                <a:t>animate()</a:t>
              </a:r>
            </a:p>
            <a:p>
              <a:r>
                <a:rPr lang="hu-HU" sz="2000"/>
                <a:t>render()</a:t>
              </a:r>
            </a:p>
            <a:p>
              <a:endParaRPr lang="en-US" sz="2000"/>
            </a:p>
          </p:txBody>
        </p:sp>
      </p:grpSp>
      <p:sp>
        <p:nvSpPr>
          <p:cNvPr id="5126" name="AutoShape 13"/>
          <p:cNvSpPr>
            <a:spLocks noChangeArrowheads="1"/>
          </p:cNvSpPr>
          <p:nvPr/>
        </p:nvSpPr>
        <p:spPr bwMode="auto">
          <a:xfrm>
            <a:off x="3149600" y="3581400"/>
            <a:ext cx="711200" cy="482600"/>
          </a:xfrm>
          <a:prstGeom prst="diamond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7" name="AutoShape 14"/>
          <p:cNvCxnSpPr>
            <a:cxnSpLocks noChangeShapeType="1"/>
            <a:stCxn id="5126" idx="3"/>
            <a:endCxn id="5132" idx="1"/>
          </p:cNvCxnSpPr>
          <p:nvPr/>
        </p:nvCxnSpPr>
        <p:spPr bwMode="auto">
          <a:xfrm>
            <a:off x="3873500" y="3822700"/>
            <a:ext cx="1422400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Kamera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entitáshoz kötött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traf</a:t>
            </a:r>
            <a:r>
              <a:rPr lang="hu-HU" dirty="0" smtClean="0"/>
              <a:t>ót </a:t>
            </a:r>
            <a:r>
              <a:rPr lang="hu-HU" dirty="0" smtClean="0"/>
              <a:t>az entitástól </a:t>
            </a:r>
            <a:r>
              <a:rPr lang="hu-HU" dirty="0" smtClean="0"/>
              <a:t>kérjük el minden rajzolás előtt</a:t>
            </a:r>
          </a:p>
          <a:p>
            <a:pPr lvl="1"/>
            <a:r>
              <a:rPr lang="hu-HU" dirty="0" smtClean="0"/>
              <a:t>ha nincs </a:t>
            </a:r>
            <a:r>
              <a:rPr lang="hu-HU" dirty="0" err="1" smtClean="0"/>
              <a:t>owner</a:t>
            </a:r>
            <a:r>
              <a:rPr lang="hu-HU" dirty="0" smtClean="0"/>
              <a:t>, </a:t>
            </a:r>
            <a:r>
              <a:rPr lang="hu-HU" dirty="0" smtClean="0"/>
              <a:t>akkor világban rögzített</a:t>
            </a:r>
          </a:p>
          <a:p>
            <a:r>
              <a:rPr lang="hu-HU" dirty="0" smtClean="0"/>
              <a:t>régi </a:t>
            </a:r>
            <a:r>
              <a:rPr lang="hu-HU" dirty="0" err="1" smtClean="0"/>
              <a:t>globál</a:t>
            </a:r>
            <a:r>
              <a:rPr lang="hu-HU" dirty="0" smtClean="0"/>
              <a:t> </a:t>
            </a:r>
            <a:r>
              <a:rPr lang="hu-HU" dirty="0" smtClean="0"/>
              <a:t>kamera</a:t>
            </a:r>
          </a:p>
          <a:p>
            <a:r>
              <a:rPr lang="hu-HU" dirty="0" smtClean="0"/>
              <a:t>bővíthető</a:t>
            </a:r>
          </a:p>
          <a:p>
            <a:pPr lvl="1"/>
            <a:r>
              <a:rPr lang="hu-HU" dirty="0" smtClean="0"/>
              <a:t>helikopteres</a:t>
            </a:r>
          </a:p>
          <a:p>
            <a:pPr lvl="1"/>
            <a:r>
              <a:rPr lang="hu-HU" dirty="0" smtClean="0"/>
              <a:t>fix, de objektumra néző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Fények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új </a:t>
            </a:r>
            <a:r>
              <a:rPr lang="hu-HU" dirty="0" err="1" smtClean="0"/>
              <a:t>SpotLight</a:t>
            </a:r>
            <a:r>
              <a:rPr lang="hu-HU" dirty="0" smtClean="0"/>
              <a:t> osztály</a:t>
            </a:r>
          </a:p>
          <a:p>
            <a:pPr lvl="1" eaLnBrk="1" hangingPunct="1"/>
            <a:r>
              <a:rPr lang="en-US" dirty="0" smtClean="0"/>
              <a:t>f</a:t>
            </a:r>
            <a:r>
              <a:rPr lang="hu-HU" dirty="0" err="1" smtClean="0"/>
              <a:t>ény</a:t>
            </a:r>
            <a:r>
              <a:rPr lang="hu-HU" dirty="0" smtClean="0"/>
              <a:t> tulaj</a:t>
            </a:r>
            <a:r>
              <a:rPr lang="en-US" dirty="0" smtClean="0"/>
              <a:t> </a:t>
            </a:r>
            <a:r>
              <a:rPr lang="en-US" dirty="0" err="1" smtClean="0"/>
              <a:t>vagy</a:t>
            </a:r>
            <a:r>
              <a:rPr lang="en-US" dirty="0" smtClean="0"/>
              <a:t> </a:t>
            </a:r>
            <a:r>
              <a:rPr lang="en-US" dirty="0" err="1" smtClean="0"/>
              <a:t>poz</a:t>
            </a:r>
            <a:r>
              <a:rPr lang="hu-HU" dirty="0" err="1" smtClean="0"/>
              <a:t>íció</a:t>
            </a:r>
            <a:r>
              <a:rPr lang="hu-HU" dirty="0" smtClean="0"/>
              <a:t> és orientáció</a:t>
            </a:r>
            <a:endParaRPr lang="en-US" dirty="0" smtClean="0"/>
          </a:p>
          <a:p>
            <a:pPr lvl="1" eaLnBrk="1" hangingPunct="1"/>
            <a:r>
              <a:rPr lang="hu-HU" dirty="0" smtClean="0"/>
              <a:t>később majd árnyéktérkép-számítás</a:t>
            </a:r>
          </a:p>
          <a:p>
            <a:r>
              <a:rPr lang="hu-HU" dirty="0" smtClean="0"/>
              <a:t>új </a:t>
            </a:r>
            <a:r>
              <a:rPr lang="hu-HU" dirty="0" err="1" smtClean="0"/>
              <a:t>Directory</a:t>
            </a:r>
            <a:r>
              <a:rPr lang="en-US" dirty="0" smtClean="0"/>
              <a:t>&lt;</a:t>
            </a:r>
            <a:r>
              <a:rPr lang="hu-HU" dirty="0" err="1" smtClean="0"/>
              <a:t>SpotLight</a:t>
            </a:r>
            <a:r>
              <a:rPr lang="en-US" dirty="0" smtClean="0"/>
              <a:t>&gt;</a:t>
            </a:r>
            <a:endParaRPr lang="hu-HU" dirty="0" smtClean="0"/>
          </a:p>
          <a:p>
            <a:pPr eaLnBrk="1" hangingPunct="1"/>
            <a:r>
              <a:rPr lang="hu-HU" dirty="0" smtClean="0"/>
              <a:t>rajzolás előtt a fények </a:t>
            </a:r>
            <a:r>
              <a:rPr lang="hu-HU" dirty="0" err="1" smtClean="0"/>
              <a:t>effect</a:t>
            </a:r>
            <a:r>
              <a:rPr lang="hu-HU" dirty="0" smtClean="0"/>
              <a:t> változóit be kell állítani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Vezérlés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Entity osztálynak leszármazottai</a:t>
            </a:r>
          </a:p>
          <a:p>
            <a:pPr lvl="1" eaLnBrk="1" hangingPunct="1"/>
            <a:r>
              <a:rPr lang="hu-HU" smtClean="0"/>
              <a:t>render, animate és control metódusok felüldefiniálása</a:t>
            </a:r>
          </a:p>
          <a:p>
            <a:pPr lvl="1" eaLnBrk="1" hangingPunct="1"/>
            <a:r>
              <a:rPr lang="hu-HU" smtClean="0"/>
              <a:t>render: pl. model trafó fizika alapján</a:t>
            </a:r>
          </a:p>
          <a:p>
            <a:pPr lvl="1" eaLnBrk="1" hangingPunct="1"/>
            <a:r>
              <a:rPr lang="hu-HU" smtClean="0"/>
              <a:t>animate: pl. fizikai animáció</a:t>
            </a:r>
          </a:p>
          <a:p>
            <a:pPr lvl="1" eaLnBrk="1" hangingPunct="1"/>
            <a:r>
              <a:rPr lang="hu-HU" smtClean="0"/>
              <a:t>control: fizikai hatások </a:t>
            </a:r>
            <a:r>
              <a:rPr lang="en-US" smtClean="0"/>
              <a:t>/ AI / user input</a:t>
            </a:r>
          </a:p>
          <a:p>
            <a:pPr eaLnBrk="1" hangingPunct="1"/>
            <a:r>
              <a:rPr lang="en-US" smtClean="0"/>
              <a:t>XML</a:t>
            </a:r>
          </a:p>
          <a:p>
            <a:pPr lvl="1" eaLnBrk="1" hangingPunct="1"/>
            <a:r>
              <a:rPr lang="en-US" smtClean="0"/>
              <a:t>vagy </a:t>
            </a:r>
            <a:r>
              <a:rPr lang="hu-HU" smtClean="0"/>
              <a:t>új tag-et vezetünk be (pl. </a:t>
            </a:r>
            <a:r>
              <a:rPr lang="en-US" smtClean="0"/>
              <a:t>R</a:t>
            </a:r>
            <a:r>
              <a:rPr lang="hu-HU" smtClean="0"/>
              <a:t>igidBody)</a:t>
            </a:r>
          </a:p>
          <a:p>
            <a:pPr lvl="1" eaLnBrk="1" hangingPunct="1"/>
            <a:r>
              <a:rPr lang="hu-HU" smtClean="0"/>
              <a:t>vagy attribútumokat a </a:t>
            </a:r>
            <a:r>
              <a:rPr lang="en-US" smtClean="0"/>
              <a:t>&lt;Entity&gt;</a:t>
            </a:r>
            <a:r>
              <a:rPr lang="hu-HU" smtClean="0"/>
              <a:t>-be</a:t>
            </a:r>
          </a:p>
          <a:p>
            <a:pPr lvl="2" eaLnBrk="1" hangingPunct="1"/>
            <a:r>
              <a:rPr lang="en-US" smtClean="0"/>
              <a:t>&lt;Entity … control=“player” </a:t>
            </a:r>
            <a:r>
              <a:rPr lang="hu-HU" smtClean="0"/>
              <a:t>...</a:t>
            </a:r>
            <a:r>
              <a:rPr lang="en-US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r>
              <a:rPr lang="hu-HU" dirty="0" err="1" smtClean="0"/>
              <a:t>átékmotor</a:t>
            </a:r>
            <a:r>
              <a:rPr lang="en-US" dirty="0" smtClean="0"/>
              <a:t> </a:t>
            </a:r>
            <a:r>
              <a:rPr lang="en-US" dirty="0" err="1" smtClean="0"/>
              <a:t>objektummodellek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Grafikus játékok fejlesztése</a:t>
            </a:r>
          </a:p>
          <a:p>
            <a:r>
              <a:rPr lang="hu-HU" dirty="0" smtClean="0"/>
              <a:t>Szécsi </a:t>
            </a:r>
            <a:r>
              <a:rPr lang="hu-HU" dirty="0" smtClean="0"/>
              <a:t>László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object model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milyen</a:t>
            </a:r>
            <a:r>
              <a:rPr lang="en-US" dirty="0" smtClean="0"/>
              <a:t> </a:t>
            </a:r>
            <a:r>
              <a:rPr lang="hu-HU" dirty="0" smtClean="0"/>
              <a:t>adatszerkezet, </a:t>
            </a:r>
            <a:r>
              <a:rPr lang="en-US" dirty="0" smtClean="0"/>
              <a:t>C++ </a:t>
            </a:r>
            <a:r>
              <a:rPr lang="en-US" dirty="0" err="1" smtClean="0"/>
              <a:t>oszt</a:t>
            </a:r>
            <a:r>
              <a:rPr lang="hu-HU" dirty="0" err="1" smtClean="0"/>
              <a:t>ály-példányok</a:t>
            </a:r>
            <a:r>
              <a:rPr lang="hu-HU" dirty="0" smtClean="0"/>
              <a:t>?</a:t>
            </a:r>
          </a:p>
          <a:p>
            <a:r>
              <a:rPr lang="hu-HU" dirty="0" smtClean="0"/>
              <a:t>játékban létező dolgok </a:t>
            </a:r>
            <a:r>
              <a:rPr lang="en-US" dirty="0" smtClean="0"/>
              <a:t>= </a:t>
            </a:r>
            <a:r>
              <a:rPr lang="en-US" dirty="0" err="1" smtClean="0"/>
              <a:t>entit</a:t>
            </a:r>
            <a:r>
              <a:rPr lang="hu-HU" dirty="0" smtClean="0"/>
              <a:t>ások</a:t>
            </a:r>
          </a:p>
          <a:p>
            <a:r>
              <a:rPr lang="hu-HU" dirty="0" smtClean="0"/>
              <a:t>ezek tulajdonságai </a:t>
            </a:r>
            <a:r>
              <a:rPr lang="en-US" dirty="0" smtClean="0"/>
              <a:t>= attributes, properties</a:t>
            </a:r>
          </a:p>
          <a:p>
            <a:r>
              <a:rPr lang="en-US" dirty="0" err="1" smtClean="0"/>
              <a:t>ezek</a:t>
            </a:r>
            <a:r>
              <a:rPr lang="en-US" dirty="0" smtClean="0"/>
              <a:t> </a:t>
            </a:r>
            <a:r>
              <a:rPr lang="en-US" dirty="0" err="1" smtClean="0"/>
              <a:t>viselked</a:t>
            </a:r>
            <a:r>
              <a:rPr lang="hu-HU" dirty="0" err="1" smtClean="0"/>
              <a:t>ése</a:t>
            </a:r>
            <a:r>
              <a:rPr lang="hu-HU" dirty="0" smtClean="0"/>
              <a:t> </a:t>
            </a:r>
            <a:r>
              <a:rPr lang="en-US" dirty="0" smtClean="0"/>
              <a:t>= behavior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model </a:t>
            </a:r>
            <a:r>
              <a:rPr lang="en-US" dirty="0" err="1" smtClean="0"/>
              <a:t>alapt</a:t>
            </a:r>
            <a:r>
              <a:rPr lang="hu-HU" dirty="0" err="1" smtClean="0"/>
              <a:t>ípusok</a:t>
            </a:r>
            <a:r>
              <a:rPr lang="hu-HU" dirty="0" smtClean="0"/>
              <a:t> 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Objektum-centrikus</a:t>
            </a:r>
          </a:p>
          <a:p>
            <a:pPr lvl="1"/>
            <a:r>
              <a:rPr lang="hu-HU" dirty="0" smtClean="0"/>
              <a:t>entitás osztály példányai</a:t>
            </a:r>
          </a:p>
          <a:p>
            <a:pPr lvl="1"/>
            <a:r>
              <a:rPr lang="hu-HU" dirty="0" smtClean="0"/>
              <a:t>attribútumok tagváltozók</a:t>
            </a:r>
          </a:p>
          <a:p>
            <a:pPr lvl="1"/>
            <a:r>
              <a:rPr lang="hu-HU" dirty="0" smtClean="0"/>
              <a:t>viselkedést a metódusok szabják meg</a:t>
            </a:r>
          </a:p>
          <a:p>
            <a:pPr lvl="1"/>
            <a:r>
              <a:rPr lang="hu-HU" dirty="0" smtClean="0"/>
              <a:t>új attribútum vagy viselkedés</a:t>
            </a:r>
          </a:p>
          <a:p>
            <a:pPr lvl="2"/>
            <a:r>
              <a:rPr lang="hu-HU" dirty="0" smtClean="0"/>
              <a:t>leszármaztatás</a:t>
            </a:r>
          </a:p>
          <a:p>
            <a:pPr lvl="2"/>
            <a:r>
              <a:rPr lang="hu-HU" dirty="0" smtClean="0"/>
              <a:t>delegálás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model </a:t>
            </a:r>
            <a:r>
              <a:rPr lang="en-US" dirty="0" err="1" smtClean="0"/>
              <a:t>alapt</a:t>
            </a:r>
            <a:r>
              <a:rPr lang="hu-HU" dirty="0" err="1" smtClean="0"/>
              <a:t>ípusok</a:t>
            </a:r>
            <a:r>
              <a:rPr lang="hu-HU" dirty="0" smtClean="0"/>
              <a:t> </a:t>
            </a:r>
            <a:r>
              <a:rPr lang="hu-HU" dirty="0" smtClean="0"/>
              <a:t>II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Tulajdonság-centrikus</a:t>
            </a:r>
          </a:p>
          <a:p>
            <a:pPr lvl="1"/>
            <a:r>
              <a:rPr lang="hu-HU" dirty="0" smtClean="0"/>
              <a:t>az entitást csak egy azonosító </a:t>
            </a:r>
            <a:r>
              <a:rPr lang="hu-HU" dirty="0" smtClean="0"/>
              <a:t>jelenti</a:t>
            </a:r>
          </a:p>
          <a:p>
            <a:pPr lvl="1"/>
            <a:r>
              <a:rPr lang="hu-HU" dirty="0" smtClean="0"/>
              <a:t>minden </a:t>
            </a:r>
            <a:r>
              <a:rPr lang="hu-HU" dirty="0" smtClean="0"/>
              <a:t>elképzelhető tulajdonsághoz van egy </a:t>
            </a:r>
            <a:r>
              <a:rPr lang="hu-HU" dirty="0" smtClean="0"/>
              <a:t>táblázat</a:t>
            </a:r>
          </a:p>
          <a:p>
            <a:pPr lvl="2"/>
            <a:r>
              <a:rPr lang="hu-HU" dirty="0" smtClean="0"/>
              <a:t>azonosító alapján előkereshető, hogy </a:t>
            </a:r>
            <a:r>
              <a:rPr lang="hu-HU" dirty="0" err="1" smtClean="0"/>
              <a:t>pl</a:t>
            </a:r>
            <a:endParaRPr lang="hu-HU" dirty="0" smtClean="0"/>
          </a:p>
          <a:p>
            <a:pPr lvl="3"/>
            <a:r>
              <a:rPr lang="hu-HU" dirty="0" smtClean="0"/>
              <a:t>mennyi az életereje</a:t>
            </a:r>
          </a:p>
          <a:p>
            <a:pPr lvl="3"/>
            <a:r>
              <a:rPr lang="hu-HU" dirty="0" smtClean="0"/>
              <a:t>milyen háromszögháló modell tartozik hozzá</a:t>
            </a:r>
          </a:p>
          <a:p>
            <a:pPr lvl="1"/>
            <a:r>
              <a:rPr lang="hu-HU" dirty="0" smtClean="0"/>
              <a:t>viselkedést az szabja meg, milyen tulajdonságok vannak - </a:t>
            </a:r>
            <a:r>
              <a:rPr lang="hu-HU" dirty="0" err="1" smtClean="0"/>
              <a:t>hardcoded</a:t>
            </a:r>
            <a:endParaRPr lang="hu-HU" dirty="0" smtClean="0"/>
          </a:p>
          <a:p>
            <a:pPr lvl="2"/>
            <a:r>
              <a:rPr lang="hu-HU" dirty="0" smtClean="0"/>
              <a:t>ha van Health </a:t>
            </a:r>
            <a:r>
              <a:rPr lang="hu-HU" dirty="0" err="1" smtClean="0"/>
              <a:t>property</a:t>
            </a:r>
            <a:r>
              <a:rPr lang="hu-HU" dirty="0" smtClean="0"/>
              <a:t>, sérülhet és megsemmisülhet</a:t>
            </a:r>
            <a:endParaRPr lang="hu-H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Objektum-centrikus: hajóverseny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milyen entitások lehetnek</a:t>
            </a:r>
          </a:p>
          <a:p>
            <a:pPr lvl="1"/>
            <a:r>
              <a:rPr lang="hu-HU" dirty="0" smtClean="0"/>
              <a:t> </a:t>
            </a:r>
            <a:r>
              <a:rPr lang="hu-HU" dirty="0" err="1" smtClean="0"/>
              <a:t>játékos-vezérelte</a:t>
            </a:r>
            <a:r>
              <a:rPr lang="hu-HU" dirty="0" smtClean="0"/>
              <a:t> hajó</a:t>
            </a:r>
          </a:p>
          <a:p>
            <a:pPr lvl="1"/>
            <a:r>
              <a:rPr lang="hu-HU" dirty="0" smtClean="0"/>
              <a:t>ellenséges (AI vezérelte) hajó</a:t>
            </a:r>
          </a:p>
          <a:p>
            <a:pPr lvl="1"/>
            <a:r>
              <a:rPr lang="hu-HU" dirty="0" smtClean="0"/>
              <a:t>parton heverésző pingvin</a:t>
            </a:r>
          </a:p>
          <a:p>
            <a:pPr lvl="1"/>
            <a:r>
              <a:rPr lang="hu-HU" dirty="0" smtClean="0"/>
              <a:t>vízfelület</a:t>
            </a:r>
          </a:p>
          <a:p>
            <a:pPr lvl="1"/>
            <a:r>
              <a:rPr lang="hu-HU" dirty="0" smtClean="0"/>
              <a:t>rámpák</a:t>
            </a:r>
          </a:p>
          <a:p>
            <a:pPr lvl="1"/>
            <a:r>
              <a:rPr lang="hu-HU" dirty="0" smtClean="0"/>
              <a:t>vízesés</a:t>
            </a:r>
          </a:p>
          <a:p>
            <a:pPr lvl="1"/>
            <a:r>
              <a:rPr lang="hu-HU" dirty="0" smtClean="0"/>
              <a:t>fröccsenő víz, füst (részecskerendszerek)</a:t>
            </a:r>
          </a:p>
          <a:p>
            <a:pPr lvl="1"/>
            <a:r>
              <a:rPr lang="hu-HU" dirty="0" smtClean="0"/>
              <a:t>terep, fák, statikus geometria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Biztos, hogy más dolgok nem entitások?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fények?</a:t>
            </a:r>
          </a:p>
          <a:p>
            <a:r>
              <a:rPr lang="hu-HU" dirty="0" smtClean="0"/>
              <a:t>kamerák?</a:t>
            </a:r>
          </a:p>
          <a:p>
            <a:r>
              <a:rPr lang="hu-HU" dirty="0" smtClean="0"/>
              <a:t>a zóna amibe ha belépünk kinyílik az ajtó?</a:t>
            </a:r>
          </a:p>
          <a:p>
            <a:endParaRPr lang="hu-HU" dirty="0" smtClean="0"/>
          </a:p>
          <a:p>
            <a:r>
              <a:rPr lang="hu-HU" dirty="0" smtClean="0"/>
              <a:t>az update/</a:t>
            </a:r>
            <a:r>
              <a:rPr lang="hu-HU" dirty="0" err="1" smtClean="0"/>
              <a:t>render</a:t>
            </a:r>
            <a:r>
              <a:rPr lang="hu-HU" dirty="0" smtClean="0"/>
              <a:t> értelemben nem, de lehet olyan architektúra, ahol minden ilyesmi egységesen van kezelve, és a klasszikus </a:t>
            </a:r>
            <a:r>
              <a:rPr lang="hu-HU" dirty="0" err="1" smtClean="0"/>
              <a:t>renderelhető</a:t>
            </a:r>
            <a:r>
              <a:rPr lang="hu-HU" dirty="0" smtClean="0"/>
              <a:t> entitás csak egy altípus</a:t>
            </a:r>
          </a:p>
          <a:p>
            <a:r>
              <a:rPr lang="hu-HU" dirty="0" smtClean="0"/>
              <a:t>pl. Shark3D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Hajóverseny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ezeknek mind kell</a:t>
            </a:r>
          </a:p>
          <a:p>
            <a:pPr lvl="1"/>
            <a:r>
              <a:rPr lang="hu-HU" dirty="0" err="1" smtClean="0"/>
              <a:t>render</a:t>
            </a:r>
            <a:endParaRPr lang="hu-HU" dirty="0" smtClean="0"/>
          </a:p>
          <a:p>
            <a:pPr lvl="1"/>
            <a:r>
              <a:rPr lang="hu-HU" dirty="0" smtClean="0"/>
              <a:t>update (</a:t>
            </a:r>
            <a:r>
              <a:rPr lang="hu-HU" dirty="0" err="1" smtClean="0"/>
              <a:t>control</a:t>
            </a:r>
            <a:r>
              <a:rPr lang="hu-HU" dirty="0" smtClean="0"/>
              <a:t> + </a:t>
            </a:r>
            <a:r>
              <a:rPr lang="hu-HU" dirty="0" err="1" smtClean="0"/>
              <a:t>animate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Entity</a:t>
            </a:r>
            <a:r>
              <a:rPr lang="hu-HU" dirty="0" smtClean="0"/>
              <a:t> ősosztály, virtuális függvények implementálva</a:t>
            </a:r>
          </a:p>
          <a:p>
            <a:r>
              <a:rPr lang="hu-HU" dirty="0" smtClean="0"/>
              <a:t>hasonlót ne kelljen többször</a:t>
            </a:r>
          </a:p>
          <a:p>
            <a:pPr lvl="1"/>
            <a:r>
              <a:rPr lang="hu-HU" dirty="0" smtClean="0"/>
              <a:t>hierarchia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Entity adatszerkezet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nem tudjuk előre hány és milyen entitás lesz</a:t>
            </a:r>
          </a:p>
          <a:p>
            <a:pPr lvl="1" eaLnBrk="1" hangingPunct="1"/>
            <a:r>
              <a:rPr lang="hu-HU" smtClean="0"/>
              <a:t>dinamikus (fa, lista, hashmap)</a:t>
            </a:r>
          </a:p>
          <a:p>
            <a:pPr lvl="2" eaLnBrk="1" hangingPunct="1"/>
            <a:r>
              <a:rPr lang="hu-HU" smtClean="0"/>
              <a:t>bővíthető</a:t>
            </a:r>
          </a:p>
          <a:p>
            <a:pPr lvl="1" eaLnBrk="1" hangingPunct="1"/>
            <a:r>
              <a:rPr lang="hu-HU" smtClean="0"/>
              <a:t>heterogén</a:t>
            </a:r>
          </a:p>
          <a:p>
            <a:pPr lvl="2" eaLnBrk="1" hangingPunct="1"/>
            <a:r>
              <a:rPr lang="hu-HU" smtClean="0"/>
              <a:t>ha később lesz SpaceShip</a:t>
            </a:r>
            <a:r>
              <a:rPr lang="en-US" smtClean="0"/>
              <a:t>:Entity </a:t>
            </a:r>
            <a:r>
              <a:rPr lang="hu-HU" smtClean="0"/>
              <a:t>és Meteor</a:t>
            </a:r>
            <a:r>
              <a:rPr lang="en-US" smtClean="0"/>
              <a:t>:Entity akkor mindegyik p</a:t>
            </a:r>
            <a:r>
              <a:rPr lang="hu-HU" smtClean="0"/>
              <a:t>éldányait be lehessen rakni</a:t>
            </a:r>
          </a:p>
          <a:p>
            <a:pPr lvl="1" eaLnBrk="1" hangingPunct="1"/>
            <a:r>
              <a:rPr lang="hu-HU" smtClean="0"/>
              <a:t>kereshető</a:t>
            </a:r>
          </a:p>
          <a:p>
            <a:pPr lvl="2" eaLnBrk="1" hangingPunct="1"/>
            <a:r>
              <a:rPr lang="hu-HU" smtClean="0"/>
              <a:t>ütközéshez: közelség alapján</a:t>
            </a:r>
          </a:p>
          <a:p>
            <a:pPr lvl="2" eaLnBrk="1" hangingPunct="1"/>
            <a:r>
              <a:rPr lang="hu-HU" smtClean="0"/>
              <a:t>adminisztrációhoz: név alapján</a:t>
            </a:r>
            <a:endParaRPr lang="en-US" smtClean="0"/>
          </a:p>
        </p:txBody>
      </p:sp>
      <p:sp>
        <p:nvSpPr>
          <p:cNvPr id="6148" name="AutoShape 4"/>
          <p:cNvSpPr>
            <a:spLocks/>
          </p:cNvSpPr>
          <p:nvPr/>
        </p:nvSpPr>
        <p:spPr bwMode="auto">
          <a:xfrm>
            <a:off x="5791200" y="4802187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19800" y="4800600"/>
            <a:ext cx="2371034" cy="156966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hu-HU" sz="2400"/>
              <a:t>több párhuzamos</a:t>
            </a:r>
          </a:p>
          <a:p>
            <a:r>
              <a:rPr lang="hu-HU" sz="2400"/>
              <a:t>adatszerkezet is</a:t>
            </a:r>
          </a:p>
          <a:p>
            <a:r>
              <a:rPr lang="hu-HU" sz="2400"/>
              <a:t>jól jöhet</a:t>
            </a:r>
          </a:p>
          <a:p>
            <a:r>
              <a:rPr lang="en-US" sz="2400">
                <a:solidFill>
                  <a:schemeClr val="hlink"/>
                </a:solidFill>
              </a:rPr>
              <a:t>[SceneManager]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</a:t>
            </a:r>
            <a:r>
              <a:rPr lang="hu-HU" dirty="0" err="1" smtClean="0"/>
              <a:t>PacMan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6858000" cy="446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Bonyolultabb példa: UT2004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19200"/>
            <a:ext cx="4191000" cy="556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Monolitikus osztályhierarchia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egyetlen ősosztály</a:t>
            </a:r>
          </a:p>
          <a:p>
            <a:r>
              <a:rPr lang="hu-HU" dirty="0" smtClean="0"/>
              <a:t>minden sajátosság, eltérés kétféle entitás között egy </a:t>
            </a:r>
            <a:r>
              <a:rPr lang="hu-HU" dirty="0" err="1" smtClean="0"/>
              <a:t>őröklődés</a:t>
            </a:r>
            <a:endParaRPr lang="hu-HU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Monolitikus problémák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osztály, nehezen követhető</a:t>
            </a:r>
          </a:p>
          <a:p>
            <a:r>
              <a:rPr lang="hu-HU" dirty="0" smtClean="0"/>
              <a:t>ránézünk egy osztályra, és csak akkor értjük, ha végignézzük a teljes láncban az összes szülőjét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Taxonómia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71600"/>
            <a:ext cx="4495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Kingdom: </a:t>
            </a:r>
            <a:r>
              <a:rPr lang="en-US" dirty="0" err="1" smtClean="0">
                <a:hlinkClick r:id="rId2" tooltip="Animal"/>
              </a:rPr>
              <a:t>Animalia</a:t>
            </a:r>
            <a:r>
              <a:rPr lang="en-US" dirty="0" smtClean="0"/>
              <a:t> </a:t>
            </a:r>
            <a:endParaRPr lang="hu-HU" dirty="0" smtClean="0"/>
          </a:p>
          <a:p>
            <a:r>
              <a:rPr lang="en-US" dirty="0" smtClean="0"/>
              <a:t>Phylum</a:t>
            </a:r>
            <a:r>
              <a:rPr lang="en-US" dirty="0" smtClean="0"/>
              <a:t>: </a:t>
            </a:r>
            <a:r>
              <a:rPr lang="en-US" dirty="0" err="1" smtClean="0">
                <a:hlinkClick r:id="rId3" tooltip="Chordata"/>
              </a:rPr>
              <a:t>Chordata</a:t>
            </a:r>
            <a:r>
              <a:rPr lang="en-US" dirty="0" smtClean="0"/>
              <a:t> </a:t>
            </a:r>
            <a:endParaRPr lang="hu-HU" dirty="0" smtClean="0"/>
          </a:p>
          <a:p>
            <a:r>
              <a:rPr lang="en-US" dirty="0" smtClean="0"/>
              <a:t>Subphylum</a:t>
            </a:r>
            <a:r>
              <a:rPr lang="en-US" dirty="0" smtClean="0"/>
              <a:t>: </a:t>
            </a:r>
            <a:r>
              <a:rPr lang="en-US" dirty="0" smtClean="0">
                <a:hlinkClick r:id="rId4" tooltip="Vertebrate"/>
              </a:rPr>
              <a:t>Vertebrata</a:t>
            </a:r>
            <a:r>
              <a:rPr lang="en-US" dirty="0" smtClean="0"/>
              <a:t> </a:t>
            </a:r>
            <a:endParaRPr lang="hu-HU" dirty="0" smtClean="0"/>
          </a:p>
          <a:p>
            <a:r>
              <a:rPr lang="en-US" dirty="0" smtClean="0"/>
              <a:t>Class</a:t>
            </a:r>
            <a:r>
              <a:rPr lang="en-US" dirty="0" smtClean="0"/>
              <a:t>: </a:t>
            </a:r>
            <a:r>
              <a:rPr lang="en-US" dirty="0" err="1" smtClean="0">
                <a:hlinkClick r:id="rId5" tooltip="Reptilia"/>
              </a:rPr>
              <a:t>Reptilia</a:t>
            </a:r>
            <a:r>
              <a:rPr lang="en-US" dirty="0" smtClean="0"/>
              <a:t> </a:t>
            </a:r>
            <a:endParaRPr lang="hu-HU" dirty="0" smtClean="0"/>
          </a:p>
          <a:p>
            <a:r>
              <a:rPr lang="en-US" dirty="0" smtClean="0"/>
              <a:t>Order</a:t>
            </a:r>
            <a:r>
              <a:rPr lang="en-US" dirty="0" smtClean="0"/>
              <a:t>: </a:t>
            </a:r>
            <a:r>
              <a:rPr lang="en-US" dirty="0" err="1" smtClean="0">
                <a:hlinkClick r:id="rId6" tooltip="Squamata"/>
              </a:rPr>
              <a:t>Squamata</a:t>
            </a:r>
            <a:r>
              <a:rPr lang="en-US" dirty="0" smtClean="0"/>
              <a:t> </a:t>
            </a:r>
            <a:endParaRPr lang="hu-HU" dirty="0" smtClean="0"/>
          </a:p>
          <a:p>
            <a:r>
              <a:rPr lang="en-US" dirty="0" smtClean="0"/>
              <a:t>Suborder</a:t>
            </a:r>
            <a:r>
              <a:rPr lang="en-US" dirty="0" smtClean="0"/>
              <a:t>: </a:t>
            </a:r>
            <a:r>
              <a:rPr lang="en-US" dirty="0" err="1" smtClean="0">
                <a:hlinkClick r:id="rId7" tooltip="Snake"/>
              </a:rPr>
              <a:t>Serpentes</a:t>
            </a:r>
            <a:r>
              <a:rPr lang="en-US" dirty="0" smtClean="0"/>
              <a:t> </a:t>
            </a:r>
            <a:endParaRPr lang="hu-HU" dirty="0" smtClean="0"/>
          </a:p>
          <a:p>
            <a:r>
              <a:rPr lang="en-US" dirty="0" smtClean="0"/>
              <a:t>Family</a:t>
            </a:r>
            <a:r>
              <a:rPr lang="en-US" dirty="0" smtClean="0"/>
              <a:t>: </a:t>
            </a:r>
            <a:r>
              <a:rPr lang="en-US" dirty="0" err="1" smtClean="0">
                <a:hlinkClick r:id="rId8" tooltip="Viperidae"/>
              </a:rPr>
              <a:t>Viperidae</a:t>
            </a:r>
            <a:r>
              <a:rPr lang="en-US" dirty="0" smtClean="0"/>
              <a:t> </a:t>
            </a:r>
            <a:endParaRPr lang="hu-HU" dirty="0" smtClean="0"/>
          </a:p>
          <a:p>
            <a:r>
              <a:rPr lang="en-US" dirty="0" smtClean="0"/>
              <a:t>Subfamily</a:t>
            </a:r>
            <a:r>
              <a:rPr lang="en-US" dirty="0" smtClean="0"/>
              <a:t>: </a:t>
            </a:r>
            <a:r>
              <a:rPr lang="en-US" dirty="0" err="1" smtClean="0">
                <a:hlinkClick r:id="rId9" tooltip="Viperinae"/>
              </a:rPr>
              <a:t>Viperinae</a:t>
            </a:r>
            <a:r>
              <a:rPr lang="en-US" dirty="0" smtClean="0"/>
              <a:t> </a:t>
            </a:r>
            <a:endParaRPr lang="hu-HU" dirty="0" smtClean="0"/>
          </a:p>
          <a:p>
            <a:r>
              <a:rPr lang="en-US" dirty="0" smtClean="0"/>
              <a:t>Genus</a:t>
            </a:r>
            <a:r>
              <a:rPr lang="en-US" dirty="0" smtClean="0"/>
              <a:t>: </a:t>
            </a:r>
            <a:r>
              <a:rPr lang="en-US" b="1" i="1" dirty="0" err="1" smtClean="0"/>
              <a:t>Vipera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Többdimenziós taxonómia</a:t>
            </a:r>
            <a:endParaRPr lang="en-US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57200" y="1371600"/>
            <a:ext cx="44958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hu-HU" sz="3200" dirty="0" smtClean="0"/>
              <a:t>	</a:t>
            </a:r>
            <a:r>
              <a:rPr lang="en-US" sz="3200" dirty="0" smtClean="0"/>
              <a:t>Kingdom</a:t>
            </a:r>
            <a:r>
              <a:rPr lang="en-US" sz="3200" dirty="0" smtClean="0"/>
              <a:t>: </a:t>
            </a:r>
            <a:r>
              <a:rPr lang="en-US" sz="3200" dirty="0" err="1" smtClean="0">
                <a:hlinkClick r:id="rId2" tooltip="Animal"/>
              </a:rPr>
              <a:t>Animalia</a:t>
            </a:r>
            <a:r>
              <a:rPr lang="en-US" sz="3200" dirty="0" smtClean="0"/>
              <a:t> Phylum</a:t>
            </a:r>
            <a:r>
              <a:rPr lang="en-US" sz="3200" dirty="0" smtClean="0"/>
              <a:t>: </a:t>
            </a:r>
            <a:r>
              <a:rPr lang="en-US" sz="3200" dirty="0" err="1" smtClean="0">
                <a:hlinkClick r:id="rId3" tooltip="Chordate"/>
              </a:rPr>
              <a:t>Chordata</a:t>
            </a:r>
            <a:r>
              <a:rPr lang="en-US" sz="3200" dirty="0" smtClean="0"/>
              <a:t> Class: </a:t>
            </a:r>
            <a:r>
              <a:rPr lang="en-US" sz="3200" dirty="0" err="1" smtClean="0">
                <a:hlinkClick r:id="rId4" tooltip="Mammal"/>
              </a:rPr>
              <a:t>Mammalia</a:t>
            </a:r>
            <a:r>
              <a:rPr lang="en-US" sz="3200" dirty="0" smtClean="0"/>
              <a:t> Infraclass: </a:t>
            </a:r>
            <a:r>
              <a:rPr lang="en-US" sz="3200" dirty="0" err="1" smtClean="0">
                <a:hlinkClick r:id="rId5" tooltip="Marsupialia"/>
              </a:rPr>
              <a:t>Marsupialia</a:t>
            </a:r>
            <a:r>
              <a:rPr lang="en-US" sz="3200" dirty="0" smtClean="0"/>
              <a:t> Order: </a:t>
            </a:r>
            <a:r>
              <a:rPr lang="en-US" sz="3200" dirty="0" err="1" smtClean="0">
                <a:hlinkClick r:id="rId6" tooltip="Diprotodontia"/>
              </a:rPr>
              <a:t>Diprotodontia</a:t>
            </a:r>
            <a:r>
              <a:rPr lang="en-US" sz="3200" dirty="0" smtClean="0"/>
              <a:t> Family: </a:t>
            </a:r>
            <a:r>
              <a:rPr lang="en-US" sz="3200" dirty="0" err="1" smtClean="0">
                <a:hlinkClick r:id="rId7" tooltip="Phascolarctidae"/>
              </a:rPr>
              <a:t>Phascolarctidae</a:t>
            </a:r>
            <a:r>
              <a:rPr lang="en-US" sz="3200" dirty="0" smtClean="0"/>
              <a:t> Genus: </a:t>
            </a:r>
            <a:r>
              <a:rPr lang="en-US" sz="3200" i="1" dirty="0" err="1" smtClean="0">
                <a:hlinkClick r:id="rId8" tooltip="Phascolarctos"/>
              </a:rPr>
              <a:t>Phascolarctos</a:t>
            </a:r>
            <a:r>
              <a:rPr lang="en-US" sz="3200" dirty="0" smtClean="0"/>
              <a:t> Species: </a:t>
            </a:r>
            <a:r>
              <a:rPr lang="en-US" sz="3200" b="1" i="1" dirty="0" smtClean="0"/>
              <a:t>P. </a:t>
            </a:r>
            <a:r>
              <a:rPr lang="en-US" sz="3200" b="1" i="1" dirty="0" err="1" smtClean="0"/>
              <a:t>cinereus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800600" y="1371600"/>
            <a:ext cx="41148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953000" y="1371600"/>
            <a:ext cx="3810000" cy="144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látható</a:t>
            </a:r>
            <a:r>
              <a:rPr lang="hu-HU" sz="3200" dirty="0" smtClean="0"/>
              <a:t> </a:t>
            </a:r>
            <a:r>
              <a:rPr lang="hu-HU" sz="3200" dirty="0" smtClean="0"/>
              <a:t>dolgok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3200" dirty="0" smtClean="0"/>
              <a:t>aranyos dolgok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4876800" y="3352800"/>
            <a:ext cx="3810000" cy="144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nem tarka állatok</a:t>
            </a:r>
            <a:endParaRPr lang="hu-HU" sz="3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3200" dirty="0" smtClean="0"/>
              <a:t>szürke állatok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Többdimenziós </a:t>
            </a:r>
            <a:r>
              <a:rPr lang="hu-HU" dirty="0" smtClean="0"/>
              <a:t>taxonómia játékban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átlátszó/szilárd</a:t>
            </a:r>
          </a:p>
          <a:p>
            <a:r>
              <a:rPr lang="hu-HU" dirty="0" smtClean="0"/>
              <a:t>árnyékot vet/nem vet</a:t>
            </a:r>
          </a:p>
          <a:p>
            <a:r>
              <a:rPr lang="hu-HU" dirty="0" smtClean="0"/>
              <a:t>mászik/úszik/repül</a:t>
            </a:r>
          </a:p>
          <a:p>
            <a:r>
              <a:rPr lang="hu-HU" dirty="0" smtClean="0"/>
              <a:t>sebezhető/sebezhetetlen</a:t>
            </a:r>
          </a:p>
          <a:p>
            <a:r>
              <a:rPr lang="hu-HU" dirty="0" smtClean="0"/>
              <a:t>üt/vág/lézert lő/lövedéket lő</a:t>
            </a:r>
          </a:p>
          <a:p>
            <a:pPr lvl="1"/>
            <a:r>
              <a:rPr lang="hu-HU" dirty="0" smtClean="0"/>
              <a:t>milyen lövedéket? célkövető/stb.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 oldanánk ezt meg monolitikusan?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778482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van, ha kell kétéltű jármű?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53911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Többszörös öröklés: </a:t>
            </a:r>
            <a:r>
              <a:rPr lang="hu-HU" dirty="0" err="1" smtClean="0"/>
              <a:t>mix-in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8123014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lipszis 3"/>
          <p:cNvSpPr/>
          <p:nvPr/>
        </p:nvSpPr>
        <p:spPr>
          <a:xfrm>
            <a:off x="990600" y="1828800"/>
            <a:ext cx="25908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zövegdoboz 6"/>
          <p:cNvSpPr txBox="1"/>
          <p:nvPr/>
        </p:nvSpPr>
        <p:spPr>
          <a:xfrm>
            <a:off x="1295400" y="1447800"/>
            <a:ext cx="199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ennek nincs szülője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Asszociat</a:t>
            </a:r>
            <a:r>
              <a:rPr lang="hu-HU" smtClean="0"/>
              <a:t>ív tömb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név alapján (</a:t>
            </a:r>
            <a:r>
              <a:rPr lang="en-US" smtClean="0"/>
              <a:t>S</a:t>
            </a:r>
            <a:r>
              <a:rPr lang="hu-HU" smtClean="0"/>
              <a:t>tring) címezhető tömb</a:t>
            </a:r>
          </a:p>
          <a:p>
            <a:pPr eaLnBrk="1" hangingPunct="1"/>
            <a:r>
              <a:rPr lang="hu-HU" smtClean="0"/>
              <a:t>STL </a:t>
            </a:r>
            <a:r>
              <a:rPr lang="en-US" smtClean="0"/>
              <a:t>[Standard Template Library]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15925" y="3046413"/>
            <a:ext cx="7904728" cy="175432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endParaRPr lang="en-US" b="1" dirty="0">
              <a:latin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</a:rPr>
              <a:t>typedef</a:t>
            </a:r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  std::map&lt;const std</a:t>
            </a:r>
            <a:r>
              <a:rPr lang="en-US" b="1" dirty="0" smtClean="0">
                <a:latin typeface="Courier New" pitchFamily="49" charset="0"/>
              </a:rPr>
              <a:t>::string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Entity</a:t>
            </a:r>
            <a:r>
              <a:rPr lang="en-US" b="1" dirty="0">
                <a:latin typeface="Courier New" pitchFamily="49" charset="0"/>
              </a:rPr>
              <a:t>*&gt;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Entity</a:t>
            </a:r>
            <a:r>
              <a:rPr lang="en-US" b="1" dirty="0" err="1">
                <a:latin typeface="Courier New" pitchFamily="49" charset="0"/>
              </a:rPr>
              <a:t>Directory</a:t>
            </a:r>
            <a:r>
              <a:rPr lang="en-US" b="1" dirty="0" smtClean="0">
                <a:latin typeface="Courier New" pitchFamily="49" charset="0"/>
              </a:rPr>
              <a:t>;</a:t>
            </a:r>
          </a:p>
          <a:p>
            <a:endParaRPr lang="en-US" b="1" dirty="0" smtClean="0">
              <a:latin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</a:rPr>
              <a:t>E</a:t>
            </a:r>
            <a:r>
              <a:rPr lang="hu-HU" b="1" dirty="0" err="1" smtClean="0">
                <a:latin typeface="Courier New" pitchFamily="49" charset="0"/>
              </a:rPr>
              <a:t>ntityDirectory</a:t>
            </a:r>
            <a:r>
              <a:rPr lang="en-US" b="1" dirty="0" smtClean="0">
                <a:latin typeface="Courier New" pitchFamily="49" charset="0"/>
              </a:rPr>
              <a:t> e</a:t>
            </a:r>
            <a:r>
              <a:rPr lang="hu-HU" b="1" dirty="0" err="1" smtClean="0">
                <a:latin typeface="Courier New" pitchFamily="49" charset="0"/>
              </a:rPr>
              <a:t>ntityDirectory</a:t>
            </a:r>
            <a:r>
              <a:rPr lang="en-US" b="1" dirty="0" smtClean="0">
                <a:latin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felszálló buborék</a:t>
            </a:r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57200" y="1371600"/>
            <a:ext cx="4495800" cy="5257800"/>
          </a:xfrm>
        </p:spPr>
        <p:txBody>
          <a:bodyPr/>
          <a:lstStyle/>
          <a:p>
            <a:r>
              <a:rPr lang="hu-HU" dirty="0" smtClean="0"/>
              <a:t>vízen lebegő ládák</a:t>
            </a:r>
          </a:p>
          <a:p>
            <a:r>
              <a:rPr lang="hu-HU" dirty="0" smtClean="0"/>
              <a:t>tök jó, lebeghessen más is: karakterek, járművek</a:t>
            </a:r>
          </a:p>
          <a:p>
            <a:r>
              <a:rPr lang="hu-HU" dirty="0" smtClean="0"/>
              <a:t>de hát ilyen nem volt a fában</a:t>
            </a:r>
          </a:p>
          <a:p>
            <a:r>
              <a:rPr lang="hu-HU" dirty="0" smtClean="0"/>
              <a:t>ezért a kód kerüljön a gyökérbe</a:t>
            </a:r>
          </a:p>
          <a:p>
            <a:pPr lvl="1"/>
            <a:r>
              <a:rPr lang="hu-HU" dirty="0" err="1" smtClean="0"/>
              <a:t>max</a:t>
            </a:r>
            <a:r>
              <a:rPr lang="hu-HU" dirty="0" smtClean="0"/>
              <a:t> néhány leszármazott nem </a:t>
            </a:r>
            <a:r>
              <a:rPr lang="hu-HU" dirty="0" err="1" smtClean="0"/>
              <a:t>haszálja</a:t>
            </a:r>
            <a:r>
              <a:rPr lang="hu-HU" dirty="0" smtClean="0"/>
              <a:t>: </a:t>
            </a:r>
            <a:r>
              <a:rPr lang="hu-HU" dirty="0" err="1" smtClean="0"/>
              <a:t>canFloat</a:t>
            </a:r>
            <a:r>
              <a:rPr lang="hu-HU" dirty="0" smtClean="0"/>
              <a:t> </a:t>
            </a:r>
            <a:r>
              <a:rPr lang="en-US" dirty="0" smtClean="0"/>
              <a:t>= false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1221035"/>
            <a:ext cx="4191000" cy="556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megold</a:t>
            </a:r>
            <a:r>
              <a:rPr lang="hu-HU" dirty="0" smtClean="0"/>
              <a:t>ás: öröklés helyett kompozíció (</a:t>
            </a:r>
            <a:r>
              <a:rPr lang="hu-HU" dirty="0" err="1" smtClean="0"/>
              <a:t>aggregáció</a:t>
            </a:r>
            <a:r>
              <a:rPr lang="hu-HU" dirty="0" smtClean="0"/>
              <a:t>)!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is-a helyett has-a</a:t>
            </a:r>
          </a:p>
          <a:p>
            <a:pPr lvl="1"/>
            <a:r>
              <a:rPr lang="hu-HU" dirty="0" smtClean="0"/>
              <a:t>a hajó nem egy lebegő valami, hanem rendelkezik a lebegés képességével</a:t>
            </a:r>
          </a:p>
          <a:p>
            <a:r>
              <a:rPr lang="hu-HU" dirty="0" smtClean="0"/>
              <a:t>ha kell nem-lebegő hajó, kivehetjük</a:t>
            </a:r>
          </a:p>
          <a:p>
            <a:pPr lvl="1"/>
            <a:r>
              <a:rPr lang="hu-HU" dirty="0" smtClean="0"/>
              <a:t>akár futásidőben is</a:t>
            </a:r>
          </a:p>
          <a:p>
            <a:r>
              <a:rPr lang="hu-HU" dirty="0" smtClean="0"/>
              <a:t>ha valami más kell lebegjen, akkor ő is megkapja a képességet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Aggregáció</a:t>
            </a:r>
            <a:r>
              <a:rPr lang="hu-HU" dirty="0" smtClean="0"/>
              <a:t>: fix elemek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7848600" cy="390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Aggregáció</a:t>
            </a:r>
            <a:r>
              <a:rPr lang="hu-HU" dirty="0" smtClean="0"/>
              <a:t>: tetszőleges elemek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7924800" cy="444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Mire j</a:t>
            </a:r>
            <a:r>
              <a:rPr lang="hu-HU" smtClean="0"/>
              <a:t>ó a név?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pályát majd </a:t>
            </a:r>
            <a:r>
              <a:rPr lang="hu-HU" dirty="0" err="1" smtClean="0"/>
              <a:t>fileból</a:t>
            </a:r>
            <a:r>
              <a:rPr lang="hu-HU" dirty="0" smtClean="0"/>
              <a:t>/scriptből töltjük be</a:t>
            </a:r>
          </a:p>
          <a:p>
            <a:pPr eaLnBrk="1" hangingPunct="1"/>
            <a:r>
              <a:rPr lang="hu-HU" dirty="0" smtClean="0"/>
              <a:t>Ha mindennek van neve, lehet rá a </a:t>
            </a:r>
            <a:r>
              <a:rPr lang="hu-HU" dirty="0" err="1" smtClean="0"/>
              <a:t>fileban</a:t>
            </a:r>
            <a:r>
              <a:rPr lang="hu-HU" dirty="0" smtClean="0"/>
              <a:t> hivatkozni</a:t>
            </a:r>
          </a:p>
          <a:p>
            <a:pPr eaLnBrk="1" hangingPunct="1"/>
            <a:r>
              <a:rPr lang="hu-HU" dirty="0" smtClean="0"/>
              <a:t>Pl. a kamera legyen a </a:t>
            </a:r>
            <a:r>
              <a:rPr lang="en-US" dirty="0" smtClean="0"/>
              <a:t>“</a:t>
            </a:r>
            <a:r>
              <a:rPr lang="hu-HU" dirty="0" err="1" smtClean="0"/>
              <a:t>GIJoe</a:t>
            </a:r>
            <a:r>
              <a:rPr lang="en-US" dirty="0" smtClean="0"/>
              <a:t>”</a:t>
            </a:r>
            <a:r>
              <a:rPr lang="hu-HU" dirty="0" smtClean="0"/>
              <a:t> nevű entitáshoz kötve</a:t>
            </a:r>
            <a:r>
              <a:rPr lang="en-US" dirty="0" smtClean="0"/>
              <a:t> (FPS)</a:t>
            </a:r>
          </a:p>
          <a:p>
            <a:pPr eaLnBrk="1" hangingPunct="1"/>
            <a:r>
              <a:rPr lang="hu-HU" dirty="0" smtClean="0"/>
              <a:t>Mindennek lesz neve</a:t>
            </a:r>
          </a:p>
          <a:p>
            <a:pPr lvl="1" eaLnBrk="1" hangingPunct="1"/>
            <a:r>
              <a:rPr lang="hu-HU" dirty="0" smtClean="0"/>
              <a:t>pl. a </a:t>
            </a:r>
            <a:r>
              <a:rPr lang="hu-HU" dirty="0" err="1" smtClean="0">
                <a:solidFill>
                  <a:schemeClr val="hlink"/>
                </a:solidFill>
              </a:rPr>
              <a:t>playerShip</a:t>
            </a:r>
            <a:r>
              <a:rPr lang="hu-HU" dirty="0" smtClean="0"/>
              <a:t> entitás a </a:t>
            </a:r>
            <a:r>
              <a:rPr lang="hu-HU" dirty="0" err="1" smtClean="0">
                <a:solidFill>
                  <a:schemeClr val="hlink"/>
                </a:solidFill>
              </a:rPr>
              <a:t>steelHullShip</a:t>
            </a:r>
            <a:r>
              <a:rPr lang="hu-HU" dirty="0" smtClean="0"/>
              <a:t> modellt használja, ami a </a:t>
            </a:r>
            <a:r>
              <a:rPr lang="hu-HU" dirty="0" err="1" smtClean="0">
                <a:solidFill>
                  <a:schemeClr val="hlink"/>
                </a:solidFill>
              </a:rPr>
              <a:t>spaceShip</a:t>
            </a:r>
            <a:r>
              <a:rPr lang="hu-HU" dirty="0" smtClean="0"/>
              <a:t> </a:t>
            </a:r>
            <a:r>
              <a:rPr lang="hu-HU" dirty="0" err="1" smtClean="0"/>
              <a:t>mesh</a:t>
            </a:r>
            <a:r>
              <a:rPr lang="hu-HU" dirty="0" smtClean="0"/>
              <a:t> feltextúrázva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Template </a:t>
            </a:r>
            <a:r>
              <a:rPr lang="hu-HU" dirty="0" smtClean="0"/>
              <a:t>és </a:t>
            </a:r>
            <a:r>
              <a:rPr lang="hu-HU" dirty="0" err="1" smtClean="0"/>
              <a:t>sh</a:t>
            </a:r>
            <a:r>
              <a:rPr lang="en-US" dirty="0" smtClean="0"/>
              <a:t>a</a:t>
            </a:r>
            <a:r>
              <a:rPr lang="hu-HU" dirty="0" err="1" smtClean="0"/>
              <a:t>red</a:t>
            </a:r>
            <a:r>
              <a:rPr lang="hu-HU" dirty="0" smtClean="0"/>
              <a:t> p</a:t>
            </a:r>
            <a:r>
              <a:rPr lang="en-US" dirty="0" err="1" smtClean="0"/>
              <a:t>ointer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2209800"/>
            <a:ext cx="8610600" cy="2031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square">
            <a:spAutoFit/>
          </a:bodyPr>
          <a:lstStyle/>
          <a:p>
            <a:endParaRPr lang="en-US" b="1" dirty="0">
              <a:latin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</a:rPr>
              <a:t>template&lt;class _Ty&gt;</a:t>
            </a:r>
          </a:p>
          <a:p>
            <a:r>
              <a:rPr lang="en-US" b="1" dirty="0" smtClean="0">
                <a:latin typeface="Courier New" pitchFamily="49" charset="0"/>
              </a:rPr>
              <a:t>class Directory : </a:t>
            </a:r>
            <a:endParaRPr lang="hu-HU" b="1" dirty="0" smtClean="0">
              <a:latin typeface="Courier New" pitchFamily="49" charset="0"/>
            </a:endParaRPr>
          </a:p>
          <a:p>
            <a:r>
              <a:rPr lang="hu-HU" b="1" dirty="0" smtClean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private std::map&lt;std::string, boost::</a:t>
            </a:r>
            <a:r>
              <a:rPr lang="en-US" b="1" dirty="0" err="1" smtClean="0">
                <a:latin typeface="Courier New" pitchFamily="49" charset="0"/>
              </a:rPr>
              <a:t>shared_ptr</a:t>
            </a:r>
            <a:r>
              <a:rPr lang="en-US" b="1" dirty="0" smtClean="0">
                <a:latin typeface="Courier New" pitchFamily="49" charset="0"/>
              </a:rPr>
              <a:t>&lt;_Ty&gt; &gt;</a:t>
            </a:r>
          </a:p>
          <a:p>
            <a:r>
              <a:rPr lang="en-US" b="1" dirty="0" smtClean="0">
                <a:latin typeface="Courier New" pitchFamily="49" charset="0"/>
              </a:rPr>
              <a:t>{ … };</a:t>
            </a:r>
          </a:p>
          <a:p>
            <a:endParaRPr lang="en-US" b="1" dirty="0" smtClean="0">
              <a:latin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</a:rPr>
              <a:t>Directory&lt;Entity&gt;</a:t>
            </a:r>
            <a:r>
              <a:rPr lang="hu-HU" b="1" dirty="0" smtClean="0">
                <a:latin typeface="Courier New" pitchFamily="49" charset="0"/>
              </a:rPr>
              <a:t> </a:t>
            </a:r>
            <a:r>
              <a:rPr lang="hu-HU" b="1" dirty="0" err="1" smtClean="0">
                <a:latin typeface="Courier New" pitchFamily="49" charset="0"/>
              </a:rPr>
              <a:t>entityDirectory</a:t>
            </a:r>
            <a:r>
              <a:rPr lang="en-US" b="1" dirty="0" smtClean="0"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</a:t>
            </a:r>
            <a:r>
              <a:rPr lang="hu-HU" dirty="0" smtClean="0"/>
              <a:t>h</a:t>
            </a:r>
            <a:r>
              <a:rPr lang="en-US" dirty="0" smtClean="0"/>
              <a:t>a</a:t>
            </a:r>
            <a:r>
              <a:rPr lang="hu-HU" dirty="0" err="1" smtClean="0"/>
              <a:t>red</a:t>
            </a:r>
            <a:r>
              <a:rPr lang="hu-HU" dirty="0" smtClean="0"/>
              <a:t> p</a:t>
            </a:r>
            <a:r>
              <a:rPr lang="en-US" dirty="0" err="1" smtClean="0"/>
              <a:t>ointer</a:t>
            </a:r>
            <a:endParaRPr lang="en-US" dirty="0" smtClean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referenciasz</a:t>
            </a:r>
            <a:r>
              <a:rPr lang="hu-HU" dirty="0" err="1" smtClean="0"/>
              <a:t>ámlált</a:t>
            </a:r>
            <a:endParaRPr lang="hu-HU" dirty="0" smtClean="0"/>
          </a:p>
          <a:p>
            <a:pPr lvl="1"/>
            <a:r>
              <a:rPr lang="hu-HU" dirty="0" smtClean="0"/>
              <a:t>nem kell explicit </a:t>
            </a:r>
            <a:r>
              <a:rPr lang="hu-HU" dirty="0" err="1" smtClean="0"/>
              <a:t>delete</a:t>
            </a:r>
            <a:endParaRPr lang="hu-HU" dirty="0" smtClean="0"/>
          </a:p>
          <a:p>
            <a:pPr lvl="1"/>
            <a:r>
              <a:rPr lang="hu-HU" dirty="0" smtClean="0"/>
              <a:t>nem kell figyelni rá, hogy a sok hivatkozó objektumból csak egy szabadítsa fel, és az is csak a végén</a:t>
            </a:r>
          </a:p>
          <a:p>
            <a:r>
              <a:rPr lang="hu-HU" dirty="0" smtClean="0"/>
              <a:t>egyébként pointerként használható</a:t>
            </a:r>
          </a:p>
          <a:p>
            <a:r>
              <a:rPr lang="hu-HU" b="1" dirty="0" smtClean="0"/>
              <a:t>Valami*</a:t>
            </a:r>
            <a:r>
              <a:rPr lang="hu-HU" dirty="0" smtClean="0"/>
              <a:t> helyett </a:t>
            </a:r>
            <a:r>
              <a:rPr lang="hu-HU" b="1" dirty="0" err="1" smtClean="0"/>
              <a:t>boost</a:t>
            </a:r>
            <a:r>
              <a:rPr lang="en-US" b="1" dirty="0" smtClean="0"/>
              <a:t>::</a:t>
            </a:r>
            <a:r>
              <a:rPr lang="en-US" b="1" dirty="0" err="1" smtClean="0"/>
              <a:t>shared_ptr</a:t>
            </a:r>
            <a:r>
              <a:rPr lang="en-US" b="1" dirty="0" smtClean="0"/>
              <a:t>&lt;</a:t>
            </a:r>
            <a:r>
              <a:rPr lang="en-US" b="1" dirty="0" err="1" smtClean="0"/>
              <a:t>Valami</a:t>
            </a:r>
            <a:r>
              <a:rPr lang="en-US" b="1" dirty="0" smtClean="0"/>
              <a:t>&gt;</a:t>
            </a:r>
            <a:r>
              <a:rPr lang="en-US" dirty="0" smtClean="0"/>
              <a:t> a t</a:t>
            </a:r>
            <a:r>
              <a:rPr lang="hu-HU" dirty="0" err="1" smtClean="0"/>
              <a:t>ípus</a:t>
            </a:r>
            <a:r>
              <a:rPr lang="hu-HU" dirty="0" smtClean="0"/>
              <a:t> neve</a:t>
            </a:r>
          </a:p>
          <a:p>
            <a:pPr lvl="1"/>
            <a:r>
              <a:rPr lang="hu-HU" dirty="0" smtClean="0"/>
              <a:t>lokális </a:t>
            </a:r>
            <a:r>
              <a:rPr lang="hu-HU" dirty="0" err="1" smtClean="0"/>
              <a:t>typedef</a:t>
            </a:r>
            <a:r>
              <a:rPr lang="hu-HU" dirty="0" smtClean="0"/>
              <a:t> a valami osztályban</a:t>
            </a:r>
          </a:p>
          <a:p>
            <a:pPr lvl="1"/>
            <a:r>
              <a:rPr lang="hu-HU" b="1" dirty="0" smtClean="0"/>
              <a:t>Valami</a:t>
            </a:r>
            <a:r>
              <a:rPr lang="en-US" b="1" dirty="0" smtClean="0"/>
              <a:t>::P</a:t>
            </a:r>
            <a:endParaRPr lang="hu-H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Színtér gráf </a:t>
            </a:r>
            <a:r>
              <a:rPr lang="en-US" smtClean="0">
                <a:solidFill>
                  <a:schemeClr val="hlink"/>
                </a:solidFill>
              </a:rPr>
              <a:t>[Scene graph]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Listában nehéz:</a:t>
            </a:r>
          </a:p>
          <a:p>
            <a:pPr lvl="1" eaLnBrk="1" hangingPunct="1"/>
            <a:r>
              <a:rPr lang="hu-HU" smtClean="0"/>
              <a:t>ne rajzoljuk a karaktert és az összes ráaggatott tárgyat (pl. láthatatlan)</a:t>
            </a:r>
          </a:p>
          <a:p>
            <a:pPr lvl="1" eaLnBrk="1" hangingPunct="1"/>
            <a:r>
              <a:rPr lang="hu-HU" smtClean="0"/>
              <a:t>mozgassuk együtt az autót és a kerekeit</a:t>
            </a:r>
            <a:endParaRPr lang="en-US" smtClean="0"/>
          </a:p>
          <a:p>
            <a:pPr lvl="1" eaLnBrk="1" hangingPunct="1"/>
            <a:r>
              <a:rPr lang="hu-HU" smtClean="0"/>
              <a:t>mindenki ütközzön mindenkivel, akivel van értelme</a:t>
            </a:r>
          </a:p>
          <a:p>
            <a:pPr eaLnBrk="1" hangingPunct="1"/>
            <a:r>
              <a:rPr lang="hu-HU" smtClean="0"/>
              <a:t>Legyen fa</a:t>
            </a:r>
          </a:p>
          <a:p>
            <a:pPr lvl="1" eaLnBrk="1" hangingPunct="1"/>
            <a:r>
              <a:rPr lang="hu-HU" smtClean="0"/>
              <a:t>csomópont</a:t>
            </a:r>
            <a:r>
              <a:rPr lang="en-US" smtClean="0"/>
              <a:t>:NodeGroup</a:t>
            </a:r>
          </a:p>
          <a:p>
            <a:pPr lvl="2" eaLnBrk="1" hangingPunct="1"/>
            <a:r>
              <a:rPr lang="en-US" smtClean="0"/>
              <a:t>entit</a:t>
            </a:r>
            <a:r>
              <a:rPr lang="hu-HU" smtClean="0"/>
              <a:t>ásokat és újabb csomópontokat tartalmazhat</a:t>
            </a:r>
          </a:p>
          <a:p>
            <a:pPr lvl="2" eaLnBrk="1" hangingPunct="1"/>
            <a:r>
              <a:rPr lang="hu-HU" smtClean="0"/>
              <a:t>legyen a közös interface Node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6994</TotalTime>
  <Words>1885</Words>
  <Application>Microsoft Office PowerPoint</Application>
  <PresentationFormat>Diavetítés a képernyőre (4:3 oldalarány)</PresentationFormat>
  <Paragraphs>503</Paragraphs>
  <Slides>53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53</vt:i4>
      </vt:variant>
    </vt:vector>
  </HeadingPairs>
  <TitlesOfParts>
    <vt:vector size="54" baseType="lpstr">
      <vt:lpstr>Office-téma</vt:lpstr>
      <vt:lpstr>Játékmotor</vt:lpstr>
      <vt:lpstr>OO adatok és műveletek</vt:lpstr>
      <vt:lpstr>A virtuális világ</vt:lpstr>
      <vt:lpstr>Entity adatszerkezet</vt:lpstr>
      <vt:lpstr>Asszociatív tömb</vt:lpstr>
      <vt:lpstr>Mire jó a név?</vt:lpstr>
      <vt:lpstr>Template és shared pointer</vt:lpstr>
      <vt:lpstr>Shared pointer</vt:lpstr>
      <vt:lpstr>Színtér gráf [Scene graph]</vt:lpstr>
      <vt:lpstr>Adatszerkezet</vt:lpstr>
      <vt:lpstr>Scene::render szekvencia</vt:lpstr>
      <vt:lpstr>Színtérgráf bejárása</vt:lpstr>
      <vt:lpstr>Erőforrások</vt:lpstr>
      <vt:lpstr>Példa: autóverseny</vt:lpstr>
      <vt:lpstr>Rendering engine konténerek</vt:lpstr>
      <vt:lpstr>Technique</vt:lpstr>
      <vt:lpstr>Entity::Render szekvencia</vt:lpstr>
      <vt:lpstr>Renderelési szerepek</vt:lpstr>
      <vt:lpstr>Szerep beillesztése</vt:lpstr>
      <vt:lpstr>Alap ShadedMesh</vt:lpstr>
      <vt:lpstr>Színtér felépítés kódból</vt:lpstr>
      <vt:lpstr>alap ShadedMesh konstruktor</vt:lpstr>
      <vt:lpstr>alap Role konstruktor</vt:lpstr>
      <vt:lpstr>alap Role konstruktor</vt:lpstr>
      <vt:lpstr>alap Role konstruktor</vt:lpstr>
      <vt:lpstr>Material::setTexture()</vt:lpstr>
      <vt:lpstr>Entity konstruktor</vt:lpstr>
      <vt:lpstr>Render szekvencia kódban</vt:lpstr>
      <vt:lpstr>Rendering engine kész. Mire vágyhatunk még?</vt:lpstr>
      <vt:lpstr>Kamera</vt:lpstr>
      <vt:lpstr>Fények</vt:lpstr>
      <vt:lpstr>Vezérlés</vt:lpstr>
      <vt:lpstr>Játékmotor objektummodellek</vt:lpstr>
      <vt:lpstr>Runtime object model</vt:lpstr>
      <vt:lpstr>Object model alaptípusok I</vt:lpstr>
      <vt:lpstr>Object model alaptípusok II</vt:lpstr>
      <vt:lpstr>Objektum-centrikus: hajóverseny</vt:lpstr>
      <vt:lpstr>Biztos, hogy más dolgok nem entitások?</vt:lpstr>
      <vt:lpstr>Hajóverseny</vt:lpstr>
      <vt:lpstr>Példa: PacMan</vt:lpstr>
      <vt:lpstr>Bonyolultabb példa: UT2004</vt:lpstr>
      <vt:lpstr>Monolitikus osztályhierarchia</vt:lpstr>
      <vt:lpstr>Monolitikus problémák</vt:lpstr>
      <vt:lpstr>Taxonómia</vt:lpstr>
      <vt:lpstr>Többdimenziós taxonómia</vt:lpstr>
      <vt:lpstr>Többdimenziós taxonómia játékban</vt:lpstr>
      <vt:lpstr>Hogy oldanánk ezt meg monolitikusan?</vt:lpstr>
      <vt:lpstr>Mi van, ha kell kétéltű jármű?</vt:lpstr>
      <vt:lpstr>Többszörös öröklés: mix-in</vt:lpstr>
      <vt:lpstr>A felszálló buborék</vt:lpstr>
      <vt:lpstr>A megoldás: öröklés helyett kompozíció (aggregáció)!</vt:lpstr>
      <vt:lpstr>Aggregáció: fix elemek</vt:lpstr>
      <vt:lpstr>Aggregáció: tetszőleges elemek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Bevezetés</dc:title>
  <dc:creator>Laci</dc:creator>
  <cp:lastModifiedBy>Laci</cp:lastModifiedBy>
  <cp:revision>96</cp:revision>
  <dcterms:created xsi:type="dcterms:W3CDTF">2011-02-08T10:00:41Z</dcterms:created>
  <dcterms:modified xsi:type="dcterms:W3CDTF">2012-03-28T10:01:59Z</dcterms:modified>
</cp:coreProperties>
</file>