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74" r:id="rId21"/>
    <p:sldId id="289" r:id="rId22"/>
    <p:sldId id="287" r:id="rId23"/>
    <p:sldId id="286" r:id="rId24"/>
    <p:sldId id="275" r:id="rId25"/>
    <p:sldId id="276" r:id="rId26"/>
    <p:sldId id="277" r:id="rId27"/>
    <p:sldId id="292" r:id="rId28"/>
    <p:sldId id="291" r:id="rId29"/>
    <p:sldId id="290" r:id="rId30"/>
    <p:sldId id="279" r:id="rId31"/>
    <p:sldId id="280" r:id="rId32"/>
    <p:sldId id="281" r:id="rId33"/>
    <p:sldId id="282" r:id="rId34"/>
    <p:sldId id="283" r:id="rId35"/>
    <p:sldId id="294" r:id="rId36"/>
    <p:sldId id="293" r:id="rId37"/>
    <p:sldId id="284" r:id="rId38"/>
    <p:sldId id="285" r:id="rId3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0" autoAdjust="0"/>
  </p:normalViewPr>
  <p:slideViewPr>
    <p:cSldViewPr>
      <p:cViewPr varScale="1">
        <p:scale>
          <a:sx n="74" d="100"/>
          <a:sy n="7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46E49071-4040-4158-9CC4-4228CBE85B02}" type="datetimeFigureOut">
              <a:rPr lang="en-US" smtClean="0"/>
              <a:t>3/11/2013</a:t>
            </a:fld>
            <a:endParaRPr lang="en-US"/>
          </a:p>
        </p:txBody>
      </p:sp>
      <p:sp>
        <p:nvSpPr>
          <p:cNvPr id="4" name="Diakép hely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Élőláb hely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17C1D991-56F5-4713-B418-BC8312BDB5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US" smtClean="0"/>
              <a:t>Rasterization visits pixels inside the projection of the triangle and maps the center of the pixel from screen space to texture space to look up the texture color. This mapping will result in a point that is in between the texel centers. More importantly, this mapping may be a magnification, which means that a single step in screen space results in a larger step in texture space, so we may skip texels, and the result will be a mess or noise. </a:t>
            </a:r>
          </a:p>
          <a:p>
            <a:endParaRPr lang="en-US" smtClean="0"/>
          </a:p>
          <a:p>
            <a:r>
              <a:rPr lang="en-US" smtClean="0"/>
              <a:t>From signal processing point of view, in this case, the texture is a high frequency signal which is sampled too rarely, resulting in sampling artifacts.</a:t>
            </a:r>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Szabadkézi sokszög 6"/>
          <p:cNvSpPr/>
          <p:nvPr userDrawn="1"/>
        </p:nvSpPr>
        <p:spPr>
          <a:xfrm>
            <a:off x="250657" y="1447800"/>
            <a:ext cx="8893343" cy="2410325"/>
          </a:xfrm>
          <a:custGeom>
            <a:avLst/>
            <a:gdLst>
              <a:gd name="connsiteX0" fmla="*/ 0 w 9113921"/>
              <a:gd name="connsiteY0" fmla="*/ 1034715 h 1347536"/>
              <a:gd name="connsiteX1" fmla="*/ 3874169 w 9113921"/>
              <a:gd name="connsiteY1" fmla="*/ 1347536 h 1347536"/>
              <a:gd name="connsiteX2" fmla="*/ 8410074 w 9113921"/>
              <a:gd name="connsiteY2" fmla="*/ 1239252 h 1347536"/>
              <a:gd name="connsiteX3" fmla="*/ 8097253 w 9113921"/>
              <a:gd name="connsiteY3" fmla="*/ 0 h 1347536"/>
              <a:gd name="connsiteX0" fmla="*/ 0 w 8740942"/>
              <a:gd name="connsiteY0" fmla="*/ 1034715 h 1347536"/>
              <a:gd name="connsiteX1" fmla="*/ 3874169 w 8740942"/>
              <a:gd name="connsiteY1" fmla="*/ 1347536 h 1347536"/>
              <a:gd name="connsiteX2" fmla="*/ 8037095 w 8740942"/>
              <a:gd name="connsiteY2" fmla="*/ 1130968 h 1347536"/>
              <a:gd name="connsiteX3" fmla="*/ 8097253 w 8740942"/>
              <a:gd name="connsiteY3" fmla="*/ 0 h 1347536"/>
              <a:gd name="connsiteX0" fmla="*/ 0 w 8740942"/>
              <a:gd name="connsiteY0" fmla="*/ 1034715 h 1427746"/>
              <a:gd name="connsiteX1" fmla="*/ 3874169 w 8740942"/>
              <a:gd name="connsiteY1" fmla="*/ 1347536 h 1427746"/>
              <a:gd name="connsiteX2" fmla="*/ 8037095 w 8740942"/>
              <a:gd name="connsiteY2" fmla="*/ 1130968 h 1427746"/>
              <a:gd name="connsiteX3" fmla="*/ 8097253 w 8740942"/>
              <a:gd name="connsiteY3" fmla="*/ 0 h 1427746"/>
              <a:gd name="connsiteX0" fmla="*/ 0 w 8632658"/>
              <a:gd name="connsiteY0" fmla="*/ 1034715 h 1427746"/>
              <a:gd name="connsiteX1" fmla="*/ 3874169 w 8632658"/>
              <a:gd name="connsiteY1" fmla="*/ 1347536 h 1427746"/>
              <a:gd name="connsiteX2" fmla="*/ 8037095 w 8632658"/>
              <a:gd name="connsiteY2" fmla="*/ 1130968 h 1427746"/>
              <a:gd name="connsiteX3" fmla="*/ 8097253 w 8632658"/>
              <a:gd name="connsiteY3" fmla="*/ 0 h 1427746"/>
              <a:gd name="connsiteX0" fmla="*/ 0 w 9053763"/>
              <a:gd name="connsiteY0" fmla="*/ 1130968 h 1427746"/>
              <a:gd name="connsiteX1" fmla="*/ 4295274 w 9053763"/>
              <a:gd name="connsiteY1" fmla="*/ 1347536 h 1427746"/>
              <a:gd name="connsiteX2" fmla="*/ 8458200 w 9053763"/>
              <a:gd name="connsiteY2" fmla="*/ 1130968 h 1427746"/>
              <a:gd name="connsiteX3" fmla="*/ 8518358 w 9053763"/>
              <a:gd name="connsiteY3" fmla="*/ 0 h 1427746"/>
              <a:gd name="connsiteX0" fmla="*/ 0 w 9053763"/>
              <a:gd name="connsiteY0" fmla="*/ 1371600 h 1668378"/>
              <a:gd name="connsiteX1" fmla="*/ 4295274 w 9053763"/>
              <a:gd name="connsiteY1" fmla="*/ 1588168 h 1668378"/>
              <a:gd name="connsiteX2" fmla="*/ 8458200 w 9053763"/>
              <a:gd name="connsiteY2" fmla="*/ 1371600 h 1668378"/>
              <a:gd name="connsiteX3" fmla="*/ 8610601 w 9053763"/>
              <a:gd name="connsiteY3" fmla="*/ 0 h 1668378"/>
              <a:gd name="connsiteX0" fmla="*/ 0 w 9206164"/>
              <a:gd name="connsiteY0" fmla="*/ 1371600 h 1744578"/>
              <a:gd name="connsiteX1" fmla="*/ 4295274 w 9206164"/>
              <a:gd name="connsiteY1" fmla="*/ 1588168 h 1744578"/>
              <a:gd name="connsiteX2" fmla="*/ 8610601 w 9206164"/>
              <a:gd name="connsiteY2" fmla="*/ 1447800 h 1744578"/>
              <a:gd name="connsiteX3" fmla="*/ 8610601 w 9206164"/>
              <a:gd name="connsiteY3" fmla="*/ 0 h 1744578"/>
              <a:gd name="connsiteX0" fmla="*/ 0 w 9194132"/>
              <a:gd name="connsiteY0" fmla="*/ 1371600 h 1744578"/>
              <a:gd name="connsiteX1" fmla="*/ 4295274 w 9194132"/>
              <a:gd name="connsiteY1" fmla="*/ 1588168 h 1744578"/>
              <a:gd name="connsiteX2" fmla="*/ 8610601 w 9194132"/>
              <a:gd name="connsiteY2" fmla="*/ 1447800 h 1744578"/>
              <a:gd name="connsiteX3" fmla="*/ 8610601 w 9194132"/>
              <a:gd name="connsiteY3" fmla="*/ 0 h 1744578"/>
              <a:gd name="connsiteX0" fmla="*/ 0 w 8941469"/>
              <a:gd name="connsiteY0" fmla="*/ 1371600 h 1744578"/>
              <a:gd name="connsiteX1" fmla="*/ 4295274 w 8941469"/>
              <a:gd name="connsiteY1" fmla="*/ 1588168 h 1744578"/>
              <a:gd name="connsiteX2" fmla="*/ 8610601 w 8941469"/>
              <a:gd name="connsiteY2" fmla="*/ 1447800 h 1744578"/>
              <a:gd name="connsiteX3" fmla="*/ 8610601 w 8941469"/>
              <a:gd name="connsiteY3" fmla="*/ 0 h 1744578"/>
              <a:gd name="connsiteX0" fmla="*/ 0 w 8941469"/>
              <a:gd name="connsiteY0" fmla="*/ 1371600 h 1700462"/>
              <a:gd name="connsiteX1" fmla="*/ 4295274 w 8941469"/>
              <a:gd name="connsiteY1" fmla="*/ 1588168 h 1700462"/>
              <a:gd name="connsiteX2" fmla="*/ 8610601 w 8941469"/>
              <a:gd name="connsiteY2" fmla="*/ 1447800 h 1700462"/>
              <a:gd name="connsiteX3" fmla="*/ 8610601 w 8941469"/>
              <a:gd name="connsiteY3" fmla="*/ 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0 w 9017669"/>
              <a:gd name="connsiteY4" fmla="*/ 137160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4343401 w 9017669"/>
              <a:gd name="connsiteY4" fmla="*/ 685800 h 1700462"/>
              <a:gd name="connsiteX5" fmla="*/ 0 w 9017669"/>
              <a:gd name="connsiteY5" fmla="*/ 137160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1 w 9017669"/>
              <a:gd name="connsiteY4" fmla="*/ 0 h 1700462"/>
              <a:gd name="connsiteX5" fmla="*/ 0 w 9017669"/>
              <a:gd name="connsiteY5" fmla="*/ 1371600 h 1700462"/>
              <a:gd name="connsiteX0" fmla="*/ 0 w 9170069"/>
              <a:gd name="connsiteY0" fmla="*/ 1371600 h 1776662"/>
              <a:gd name="connsiteX1" fmla="*/ 4295274 w 9170069"/>
              <a:gd name="connsiteY1" fmla="*/ 1588168 h 1776662"/>
              <a:gd name="connsiteX2" fmla="*/ 8839201 w 9170069"/>
              <a:gd name="connsiteY2" fmla="*/ 1524000 h 1776662"/>
              <a:gd name="connsiteX3" fmla="*/ 8610601 w 9170069"/>
              <a:gd name="connsiteY3" fmla="*/ 0 h 1776662"/>
              <a:gd name="connsiteX4" fmla="*/ 1 w 9170069"/>
              <a:gd name="connsiteY4" fmla="*/ 0 h 1776662"/>
              <a:gd name="connsiteX5" fmla="*/ 0 w 9170069"/>
              <a:gd name="connsiteY5" fmla="*/ 1371600 h 1776662"/>
              <a:gd name="connsiteX0" fmla="*/ 0 w 9170069"/>
              <a:gd name="connsiteY0" fmla="*/ 1371600 h 1776662"/>
              <a:gd name="connsiteX1" fmla="*/ 4295274 w 9170069"/>
              <a:gd name="connsiteY1" fmla="*/ 1588168 h 1776662"/>
              <a:gd name="connsiteX2" fmla="*/ 8839201 w 9170069"/>
              <a:gd name="connsiteY2" fmla="*/ 1524000 h 1776662"/>
              <a:gd name="connsiteX3" fmla="*/ 8839201 w 9170069"/>
              <a:gd name="connsiteY3" fmla="*/ 0 h 1776662"/>
              <a:gd name="connsiteX4" fmla="*/ 1 w 9170069"/>
              <a:gd name="connsiteY4" fmla="*/ 0 h 1776662"/>
              <a:gd name="connsiteX5" fmla="*/ 0 w 9170069"/>
              <a:gd name="connsiteY5" fmla="*/ 1371600 h 1776662"/>
              <a:gd name="connsiteX0" fmla="*/ 0 w 9170069"/>
              <a:gd name="connsiteY0" fmla="*/ 1371600 h 1776662"/>
              <a:gd name="connsiteX1" fmla="*/ 4343401 w 9170069"/>
              <a:gd name="connsiteY1" fmla="*/ 1447800 h 1776662"/>
              <a:gd name="connsiteX2" fmla="*/ 8839201 w 9170069"/>
              <a:gd name="connsiteY2" fmla="*/ 1524000 h 1776662"/>
              <a:gd name="connsiteX3" fmla="*/ 8839201 w 9170069"/>
              <a:gd name="connsiteY3" fmla="*/ 0 h 1776662"/>
              <a:gd name="connsiteX4" fmla="*/ 1 w 9170069"/>
              <a:gd name="connsiteY4" fmla="*/ 0 h 1776662"/>
              <a:gd name="connsiteX5" fmla="*/ 0 w 9170069"/>
              <a:gd name="connsiteY5" fmla="*/ 1371600 h 1776662"/>
              <a:gd name="connsiteX0" fmla="*/ 0 w 9170069"/>
              <a:gd name="connsiteY0" fmla="*/ 1371600 h 1728536"/>
              <a:gd name="connsiteX1" fmla="*/ 4343401 w 9170069"/>
              <a:gd name="connsiteY1" fmla="*/ 1447800 h 1728536"/>
              <a:gd name="connsiteX2" fmla="*/ 8839201 w 9170069"/>
              <a:gd name="connsiteY2" fmla="*/ 1524000 h 1728536"/>
              <a:gd name="connsiteX3" fmla="*/ 8839201 w 9170069"/>
              <a:gd name="connsiteY3" fmla="*/ 0 h 1728536"/>
              <a:gd name="connsiteX4" fmla="*/ 1 w 9170069"/>
              <a:gd name="connsiteY4" fmla="*/ 0 h 1728536"/>
              <a:gd name="connsiteX5" fmla="*/ 0 w 9170069"/>
              <a:gd name="connsiteY5" fmla="*/ 1371600 h 1728536"/>
              <a:gd name="connsiteX0" fmla="*/ 0 w 9170069"/>
              <a:gd name="connsiteY0" fmla="*/ 1371600 h 1728536"/>
              <a:gd name="connsiteX1" fmla="*/ 4343401 w 9170069"/>
              <a:gd name="connsiteY1" fmla="*/ 1447800 h 1728536"/>
              <a:gd name="connsiteX2" fmla="*/ 8839201 w 9170069"/>
              <a:gd name="connsiteY2" fmla="*/ 1524000 h 1728536"/>
              <a:gd name="connsiteX3" fmla="*/ 8839201 w 9170069"/>
              <a:gd name="connsiteY3" fmla="*/ 0 h 1728536"/>
              <a:gd name="connsiteX4" fmla="*/ 1 w 9170069"/>
              <a:gd name="connsiteY4" fmla="*/ 0 h 1728536"/>
              <a:gd name="connsiteX5" fmla="*/ 0 w 9170069"/>
              <a:gd name="connsiteY5" fmla="*/ 1371600 h 1728536"/>
              <a:gd name="connsiteX0" fmla="*/ 0 w 9170069"/>
              <a:gd name="connsiteY0" fmla="*/ 1676400 h 2033336"/>
              <a:gd name="connsiteX1" fmla="*/ 4343401 w 9170069"/>
              <a:gd name="connsiteY1" fmla="*/ 1752600 h 2033336"/>
              <a:gd name="connsiteX2" fmla="*/ 8839201 w 9170069"/>
              <a:gd name="connsiteY2" fmla="*/ 1828800 h 2033336"/>
              <a:gd name="connsiteX3" fmla="*/ 8839201 w 9170069"/>
              <a:gd name="connsiteY3" fmla="*/ 304800 h 2033336"/>
              <a:gd name="connsiteX4" fmla="*/ 685800 w 9170069"/>
              <a:gd name="connsiteY4" fmla="*/ 0 h 2033336"/>
              <a:gd name="connsiteX5" fmla="*/ 0 w 9170069"/>
              <a:gd name="connsiteY5" fmla="*/ 1676400 h 2033336"/>
              <a:gd name="connsiteX0" fmla="*/ 0 w 8763000"/>
              <a:gd name="connsiteY0" fmla="*/ 1752600 h 2033336"/>
              <a:gd name="connsiteX1" fmla="*/ 3936332 w 8763000"/>
              <a:gd name="connsiteY1" fmla="*/ 1752600 h 2033336"/>
              <a:gd name="connsiteX2" fmla="*/ 8432132 w 8763000"/>
              <a:gd name="connsiteY2" fmla="*/ 1828800 h 2033336"/>
              <a:gd name="connsiteX3" fmla="*/ 8432132 w 8763000"/>
              <a:gd name="connsiteY3" fmla="*/ 304800 h 2033336"/>
              <a:gd name="connsiteX4" fmla="*/ 278731 w 8763000"/>
              <a:gd name="connsiteY4" fmla="*/ 0 h 2033336"/>
              <a:gd name="connsiteX5" fmla="*/ 0 w 8763000"/>
              <a:gd name="connsiteY5" fmla="*/ 1752600 h 2033336"/>
              <a:gd name="connsiteX0" fmla="*/ 130343 w 8893343"/>
              <a:gd name="connsiteY0" fmla="*/ 2129589 h 2410325"/>
              <a:gd name="connsiteX1" fmla="*/ 4066675 w 8893343"/>
              <a:gd name="connsiteY1" fmla="*/ 2129589 h 2410325"/>
              <a:gd name="connsiteX2" fmla="*/ 8562475 w 8893343"/>
              <a:gd name="connsiteY2" fmla="*/ 2205789 h 2410325"/>
              <a:gd name="connsiteX3" fmla="*/ 8562475 w 8893343"/>
              <a:gd name="connsiteY3" fmla="*/ 681789 h 2410325"/>
              <a:gd name="connsiteX4" fmla="*/ 409074 w 8893343"/>
              <a:gd name="connsiteY4" fmla="*/ 376989 h 2410325"/>
              <a:gd name="connsiteX5" fmla="*/ 130343 w 8893343"/>
              <a:gd name="connsiteY5" fmla="*/ 2129589 h 2410325"/>
              <a:gd name="connsiteX0" fmla="*/ 130343 w 8893343"/>
              <a:gd name="connsiteY0" fmla="*/ 2129589 h 2410325"/>
              <a:gd name="connsiteX1" fmla="*/ 4066675 w 8893343"/>
              <a:gd name="connsiteY1" fmla="*/ 2129589 h 2410325"/>
              <a:gd name="connsiteX2" fmla="*/ 8562475 w 8893343"/>
              <a:gd name="connsiteY2" fmla="*/ 2205789 h 2410325"/>
              <a:gd name="connsiteX3" fmla="*/ 8562475 w 8893343"/>
              <a:gd name="connsiteY3" fmla="*/ 681789 h 2410325"/>
              <a:gd name="connsiteX4" fmla="*/ 409074 w 8893343"/>
              <a:gd name="connsiteY4" fmla="*/ 376989 h 2410325"/>
              <a:gd name="connsiteX5" fmla="*/ 130343 w 8893343"/>
              <a:gd name="connsiteY5" fmla="*/ 2129589 h 241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3343" h="2410325">
                <a:moveTo>
                  <a:pt x="130343" y="2129589"/>
                </a:moveTo>
                <a:cubicBezTo>
                  <a:pt x="1366588" y="2268955"/>
                  <a:pt x="2664996" y="2095500"/>
                  <a:pt x="4066675" y="2129589"/>
                </a:cubicBezTo>
                <a:cubicBezTo>
                  <a:pt x="5454317" y="2057400"/>
                  <a:pt x="8265696" y="2410325"/>
                  <a:pt x="8562475" y="2205789"/>
                </a:cubicBezTo>
                <a:cubicBezTo>
                  <a:pt x="8893343" y="2045369"/>
                  <a:pt x="8644691" y="850231"/>
                  <a:pt x="8562475" y="681789"/>
                </a:cubicBezTo>
                <a:cubicBezTo>
                  <a:pt x="5844675" y="580189"/>
                  <a:pt x="748632" y="671094"/>
                  <a:pt x="409074" y="376989"/>
                </a:cubicBezTo>
                <a:cubicBezTo>
                  <a:pt x="0" y="0"/>
                  <a:pt x="130343" y="1672389"/>
                  <a:pt x="130343" y="2129589"/>
                </a:cubicBezTo>
                <a:close/>
              </a:path>
            </a:pathLst>
          </a:custGeom>
          <a:solidFill>
            <a:schemeClr val="bg2"/>
          </a:solidFill>
          <a:ln w="635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ím 1"/>
          <p:cNvSpPr>
            <a:spLocks noGrp="1"/>
          </p:cNvSpPr>
          <p:nvPr>
            <p:ph type="ctrTitle"/>
          </p:nvPr>
        </p:nvSpPr>
        <p:spPr>
          <a:xfrm>
            <a:off x="685800" y="2514600"/>
            <a:ext cx="7772400" cy="1085850"/>
          </a:xfrm>
        </p:spPr>
        <p:txBody>
          <a:bodyPr/>
          <a:lstStyle>
            <a:lvl1pPr algn="ctr">
              <a:defRPr/>
            </a:lvl1pPr>
          </a:lstStyle>
          <a:p>
            <a:r>
              <a:rPr lang="hu-HU" dirty="0" smtClean="0"/>
              <a:t>Mintacím szerkesztése</a:t>
            </a:r>
            <a:endParaRPr lang="en-US" dirty="0"/>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65B3ABBF-F493-4BB0-BAA5-D9A5F74F2279}" type="datetimeFigureOut">
              <a:rPr lang="en-US" smtClean="0"/>
              <a:pPr/>
              <a:t>3/11/2013</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11698349-FA84-402D-9CE8-3E27B4FFFE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Szabadkézi sokszög 8"/>
          <p:cNvSpPr/>
          <p:nvPr userDrawn="1"/>
        </p:nvSpPr>
        <p:spPr>
          <a:xfrm>
            <a:off x="-76200" y="-304800"/>
            <a:ext cx="9170069" cy="1728536"/>
          </a:xfrm>
          <a:custGeom>
            <a:avLst/>
            <a:gdLst>
              <a:gd name="connsiteX0" fmla="*/ 0 w 9113921"/>
              <a:gd name="connsiteY0" fmla="*/ 1034715 h 1347536"/>
              <a:gd name="connsiteX1" fmla="*/ 3874169 w 9113921"/>
              <a:gd name="connsiteY1" fmla="*/ 1347536 h 1347536"/>
              <a:gd name="connsiteX2" fmla="*/ 8410074 w 9113921"/>
              <a:gd name="connsiteY2" fmla="*/ 1239252 h 1347536"/>
              <a:gd name="connsiteX3" fmla="*/ 8097253 w 9113921"/>
              <a:gd name="connsiteY3" fmla="*/ 0 h 1347536"/>
              <a:gd name="connsiteX0" fmla="*/ 0 w 8740942"/>
              <a:gd name="connsiteY0" fmla="*/ 1034715 h 1347536"/>
              <a:gd name="connsiteX1" fmla="*/ 3874169 w 8740942"/>
              <a:gd name="connsiteY1" fmla="*/ 1347536 h 1347536"/>
              <a:gd name="connsiteX2" fmla="*/ 8037095 w 8740942"/>
              <a:gd name="connsiteY2" fmla="*/ 1130968 h 1347536"/>
              <a:gd name="connsiteX3" fmla="*/ 8097253 w 8740942"/>
              <a:gd name="connsiteY3" fmla="*/ 0 h 1347536"/>
              <a:gd name="connsiteX0" fmla="*/ 0 w 8740942"/>
              <a:gd name="connsiteY0" fmla="*/ 1034715 h 1427746"/>
              <a:gd name="connsiteX1" fmla="*/ 3874169 w 8740942"/>
              <a:gd name="connsiteY1" fmla="*/ 1347536 h 1427746"/>
              <a:gd name="connsiteX2" fmla="*/ 8037095 w 8740942"/>
              <a:gd name="connsiteY2" fmla="*/ 1130968 h 1427746"/>
              <a:gd name="connsiteX3" fmla="*/ 8097253 w 8740942"/>
              <a:gd name="connsiteY3" fmla="*/ 0 h 1427746"/>
              <a:gd name="connsiteX0" fmla="*/ 0 w 8632658"/>
              <a:gd name="connsiteY0" fmla="*/ 1034715 h 1427746"/>
              <a:gd name="connsiteX1" fmla="*/ 3874169 w 8632658"/>
              <a:gd name="connsiteY1" fmla="*/ 1347536 h 1427746"/>
              <a:gd name="connsiteX2" fmla="*/ 8037095 w 8632658"/>
              <a:gd name="connsiteY2" fmla="*/ 1130968 h 1427746"/>
              <a:gd name="connsiteX3" fmla="*/ 8097253 w 8632658"/>
              <a:gd name="connsiteY3" fmla="*/ 0 h 1427746"/>
              <a:gd name="connsiteX0" fmla="*/ 0 w 9053763"/>
              <a:gd name="connsiteY0" fmla="*/ 1130968 h 1427746"/>
              <a:gd name="connsiteX1" fmla="*/ 4295274 w 9053763"/>
              <a:gd name="connsiteY1" fmla="*/ 1347536 h 1427746"/>
              <a:gd name="connsiteX2" fmla="*/ 8458200 w 9053763"/>
              <a:gd name="connsiteY2" fmla="*/ 1130968 h 1427746"/>
              <a:gd name="connsiteX3" fmla="*/ 8518358 w 9053763"/>
              <a:gd name="connsiteY3" fmla="*/ 0 h 1427746"/>
              <a:gd name="connsiteX0" fmla="*/ 0 w 9053763"/>
              <a:gd name="connsiteY0" fmla="*/ 1371600 h 1668378"/>
              <a:gd name="connsiteX1" fmla="*/ 4295274 w 9053763"/>
              <a:gd name="connsiteY1" fmla="*/ 1588168 h 1668378"/>
              <a:gd name="connsiteX2" fmla="*/ 8458200 w 9053763"/>
              <a:gd name="connsiteY2" fmla="*/ 1371600 h 1668378"/>
              <a:gd name="connsiteX3" fmla="*/ 8610601 w 9053763"/>
              <a:gd name="connsiteY3" fmla="*/ 0 h 1668378"/>
              <a:gd name="connsiteX0" fmla="*/ 0 w 9206164"/>
              <a:gd name="connsiteY0" fmla="*/ 1371600 h 1744578"/>
              <a:gd name="connsiteX1" fmla="*/ 4295274 w 9206164"/>
              <a:gd name="connsiteY1" fmla="*/ 1588168 h 1744578"/>
              <a:gd name="connsiteX2" fmla="*/ 8610601 w 9206164"/>
              <a:gd name="connsiteY2" fmla="*/ 1447800 h 1744578"/>
              <a:gd name="connsiteX3" fmla="*/ 8610601 w 9206164"/>
              <a:gd name="connsiteY3" fmla="*/ 0 h 1744578"/>
              <a:gd name="connsiteX0" fmla="*/ 0 w 9194132"/>
              <a:gd name="connsiteY0" fmla="*/ 1371600 h 1744578"/>
              <a:gd name="connsiteX1" fmla="*/ 4295274 w 9194132"/>
              <a:gd name="connsiteY1" fmla="*/ 1588168 h 1744578"/>
              <a:gd name="connsiteX2" fmla="*/ 8610601 w 9194132"/>
              <a:gd name="connsiteY2" fmla="*/ 1447800 h 1744578"/>
              <a:gd name="connsiteX3" fmla="*/ 8610601 w 9194132"/>
              <a:gd name="connsiteY3" fmla="*/ 0 h 1744578"/>
              <a:gd name="connsiteX0" fmla="*/ 0 w 8941469"/>
              <a:gd name="connsiteY0" fmla="*/ 1371600 h 1744578"/>
              <a:gd name="connsiteX1" fmla="*/ 4295274 w 8941469"/>
              <a:gd name="connsiteY1" fmla="*/ 1588168 h 1744578"/>
              <a:gd name="connsiteX2" fmla="*/ 8610601 w 8941469"/>
              <a:gd name="connsiteY2" fmla="*/ 1447800 h 1744578"/>
              <a:gd name="connsiteX3" fmla="*/ 8610601 w 8941469"/>
              <a:gd name="connsiteY3" fmla="*/ 0 h 1744578"/>
              <a:gd name="connsiteX0" fmla="*/ 0 w 8941469"/>
              <a:gd name="connsiteY0" fmla="*/ 1371600 h 1700462"/>
              <a:gd name="connsiteX1" fmla="*/ 4295274 w 8941469"/>
              <a:gd name="connsiteY1" fmla="*/ 1588168 h 1700462"/>
              <a:gd name="connsiteX2" fmla="*/ 8610601 w 8941469"/>
              <a:gd name="connsiteY2" fmla="*/ 1447800 h 1700462"/>
              <a:gd name="connsiteX3" fmla="*/ 8610601 w 8941469"/>
              <a:gd name="connsiteY3" fmla="*/ 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0 w 9017669"/>
              <a:gd name="connsiteY4" fmla="*/ 137160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4343401 w 9017669"/>
              <a:gd name="connsiteY4" fmla="*/ 685800 h 1700462"/>
              <a:gd name="connsiteX5" fmla="*/ 0 w 9017669"/>
              <a:gd name="connsiteY5" fmla="*/ 137160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1 w 9017669"/>
              <a:gd name="connsiteY4" fmla="*/ 0 h 1700462"/>
              <a:gd name="connsiteX5" fmla="*/ 0 w 9017669"/>
              <a:gd name="connsiteY5" fmla="*/ 1371600 h 1700462"/>
              <a:gd name="connsiteX0" fmla="*/ 0 w 9170069"/>
              <a:gd name="connsiteY0" fmla="*/ 1371600 h 1776662"/>
              <a:gd name="connsiteX1" fmla="*/ 4295274 w 9170069"/>
              <a:gd name="connsiteY1" fmla="*/ 1588168 h 1776662"/>
              <a:gd name="connsiteX2" fmla="*/ 8839201 w 9170069"/>
              <a:gd name="connsiteY2" fmla="*/ 1524000 h 1776662"/>
              <a:gd name="connsiteX3" fmla="*/ 8610601 w 9170069"/>
              <a:gd name="connsiteY3" fmla="*/ 0 h 1776662"/>
              <a:gd name="connsiteX4" fmla="*/ 1 w 9170069"/>
              <a:gd name="connsiteY4" fmla="*/ 0 h 1776662"/>
              <a:gd name="connsiteX5" fmla="*/ 0 w 9170069"/>
              <a:gd name="connsiteY5" fmla="*/ 1371600 h 1776662"/>
              <a:gd name="connsiteX0" fmla="*/ 0 w 9170069"/>
              <a:gd name="connsiteY0" fmla="*/ 1371600 h 1776662"/>
              <a:gd name="connsiteX1" fmla="*/ 4295274 w 9170069"/>
              <a:gd name="connsiteY1" fmla="*/ 1588168 h 1776662"/>
              <a:gd name="connsiteX2" fmla="*/ 8839201 w 9170069"/>
              <a:gd name="connsiteY2" fmla="*/ 1524000 h 1776662"/>
              <a:gd name="connsiteX3" fmla="*/ 8839201 w 9170069"/>
              <a:gd name="connsiteY3" fmla="*/ 0 h 1776662"/>
              <a:gd name="connsiteX4" fmla="*/ 1 w 9170069"/>
              <a:gd name="connsiteY4" fmla="*/ 0 h 1776662"/>
              <a:gd name="connsiteX5" fmla="*/ 0 w 9170069"/>
              <a:gd name="connsiteY5" fmla="*/ 1371600 h 1776662"/>
              <a:gd name="connsiteX0" fmla="*/ 0 w 9170069"/>
              <a:gd name="connsiteY0" fmla="*/ 1371600 h 1776662"/>
              <a:gd name="connsiteX1" fmla="*/ 4343401 w 9170069"/>
              <a:gd name="connsiteY1" fmla="*/ 1447800 h 1776662"/>
              <a:gd name="connsiteX2" fmla="*/ 8839201 w 9170069"/>
              <a:gd name="connsiteY2" fmla="*/ 1524000 h 1776662"/>
              <a:gd name="connsiteX3" fmla="*/ 8839201 w 9170069"/>
              <a:gd name="connsiteY3" fmla="*/ 0 h 1776662"/>
              <a:gd name="connsiteX4" fmla="*/ 1 w 9170069"/>
              <a:gd name="connsiteY4" fmla="*/ 0 h 1776662"/>
              <a:gd name="connsiteX5" fmla="*/ 0 w 9170069"/>
              <a:gd name="connsiteY5" fmla="*/ 1371600 h 1776662"/>
              <a:gd name="connsiteX0" fmla="*/ 0 w 9170069"/>
              <a:gd name="connsiteY0" fmla="*/ 1371600 h 1728536"/>
              <a:gd name="connsiteX1" fmla="*/ 4343401 w 9170069"/>
              <a:gd name="connsiteY1" fmla="*/ 1447800 h 1728536"/>
              <a:gd name="connsiteX2" fmla="*/ 8839201 w 9170069"/>
              <a:gd name="connsiteY2" fmla="*/ 1524000 h 1728536"/>
              <a:gd name="connsiteX3" fmla="*/ 8839201 w 9170069"/>
              <a:gd name="connsiteY3" fmla="*/ 0 h 1728536"/>
              <a:gd name="connsiteX4" fmla="*/ 1 w 9170069"/>
              <a:gd name="connsiteY4" fmla="*/ 0 h 1728536"/>
              <a:gd name="connsiteX5" fmla="*/ 0 w 9170069"/>
              <a:gd name="connsiteY5" fmla="*/ 1371600 h 1728536"/>
              <a:gd name="connsiteX0" fmla="*/ 0 w 9170069"/>
              <a:gd name="connsiteY0" fmla="*/ 1371600 h 1728536"/>
              <a:gd name="connsiteX1" fmla="*/ 4343401 w 9170069"/>
              <a:gd name="connsiteY1" fmla="*/ 1447800 h 1728536"/>
              <a:gd name="connsiteX2" fmla="*/ 8839201 w 9170069"/>
              <a:gd name="connsiteY2" fmla="*/ 1524000 h 1728536"/>
              <a:gd name="connsiteX3" fmla="*/ 8839201 w 9170069"/>
              <a:gd name="connsiteY3" fmla="*/ 0 h 1728536"/>
              <a:gd name="connsiteX4" fmla="*/ 1 w 9170069"/>
              <a:gd name="connsiteY4" fmla="*/ 0 h 1728536"/>
              <a:gd name="connsiteX5" fmla="*/ 0 w 9170069"/>
              <a:gd name="connsiteY5" fmla="*/ 1371600 h 172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0069" h="1728536">
                <a:moveTo>
                  <a:pt x="0" y="1371600"/>
                </a:moveTo>
                <a:cubicBezTo>
                  <a:pt x="1236245" y="1510966"/>
                  <a:pt x="2941722" y="1413711"/>
                  <a:pt x="4343401" y="1447800"/>
                </a:cubicBezTo>
                <a:cubicBezTo>
                  <a:pt x="5731043" y="1375611"/>
                  <a:pt x="8542422" y="1728536"/>
                  <a:pt x="8839201" y="1524000"/>
                </a:cubicBezTo>
                <a:cubicBezTo>
                  <a:pt x="9170069" y="1363580"/>
                  <a:pt x="8921417" y="168442"/>
                  <a:pt x="8839201" y="0"/>
                </a:cubicBezTo>
                <a:lnTo>
                  <a:pt x="1" y="0"/>
                </a:lnTo>
                <a:cubicBezTo>
                  <a:pt x="1" y="457200"/>
                  <a:pt x="0" y="914400"/>
                  <a:pt x="0" y="1371600"/>
                </a:cubicBezTo>
                <a:close/>
              </a:path>
            </a:pathLst>
          </a:custGeom>
          <a:solidFill>
            <a:schemeClr val="bg2"/>
          </a:solidFill>
          <a:ln w="635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ím 1"/>
          <p:cNvSpPr>
            <a:spLocks noGrp="1"/>
          </p:cNvSpPr>
          <p:nvPr>
            <p:ph type="title"/>
          </p:nvPr>
        </p:nvSpPr>
        <p:spPr>
          <a:xfrm>
            <a:off x="457200" y="0"/>
            <a:ext cx="8229600" cy="1143000"/>
          </a:xfrm>
        </p:spPr>
        <p:txBody>
          <a:bodyPr/>
          <a:lstStyle>
            <a:lvl1pPr algn="l">
              <a:lnSpc>
                <a:spcPts val="4000"/>
              </a:lnSpc>
              <a:spcBef>
                <a:spcPts val="0"/>
              </a:spcBef>
              <a:defRPr/>
            </a:lvl1pPr>
          </a:lstStyle>
          <a:p>
            <a:r>
              <a:rPr lang="hu-HU" dirty="0" smtClean="0"/>
              <a:t>Mintacím szerkesztése</a:t>
            </a:r>
            <a:endParaRPr lang="en-US" dirty="0"/>
          </a:p>
        </p:txBody>
      </p:sp>
      <p:sp>
        <p:nvSpPr>
          <p:cNvPr id="3" name="Tartalom helye 2"/>
          <p:cNvSpPr>
            <a:spLocks noGrp="1"/>
          </p:cNvSpPr>
          <p:nvPr>
            <p:ph idx="1"/>
          </p:nvPr>
        </p:nvSpPr>
        <p:spPr>
          <a:xfrm>
            <a:off x="457200" y="1371600"/>
            <a:ext cx="8229600" cy="5257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7" name="Szabadkézi sokszög 6"/>
          <p:cNvSpPr/>
          <p:nvPr userDrawn="1"/>
        </p:nvSpPr>
        <p:spPr>
          <a:xfrm>
            <a:off x="-76200" y="-304800"/>
            <a:ext cx="9170069" cy="1728536"/>
          </a:xfrm>
          <a:custGeom>
            <a:avLst/>
            <a:gdLst>
              <a:gd name="connsiteX0" fmla="*/ 0 w 9113921"/>
              <a:gd name="connsiteY0" fmla="*/ 1034715 h 1347536"/>
              <a:gd name="connsiteX1" fmla="*/ 3874169 w 9113921"/>
              <a:gd name="connsiteY1" fmla="*/ 1347536 h 1347536"/>
              <a:gd name="connsiteX2" fmla="*/ 8410074 w 9113921"/>
              <a:gd name="connsiteY2" fmla="*/ 1239252 h 1347536"/>
              <a:gd name="connsiteX3" fmla="*/ 8097253 w 9113921"/>
              <a:gd name="connsiteY3" fmla="*/ 0 h 1347536"/>
              <a:gd name="connsiteX0" fmla="*/ 0 w 8740942"/>
              <a:gd name="connsiteY0" fmla="*/ 1034715 h 1347536"/>
              <a:gd name="connsiteX1" fmla="*/ 3874169 w 8740942"/>
              <a:gd name="connsiteY1" fmla="*/ 1347536 h 1347536"/>
              <a:gd name="connsiteX2" fmla="*/ 8037095 w 8740942"/>
              <a:gd name="connsiteY2" fmla="*/ 1130968 h 1347536"/>
              <a:gd name="connsiteX3" fmla="*/ 8097253 w 8740942"/>
              <a:gd name="connsiteY3" fmla="*/ 0 h 1347536"/>
              <a:gd name="connsiteX0" fmla="*/ 0 w 8740942"/>
              <a:gd name="connsiteY0" fmla="*/ 1034715 h 1427746"/>
              <a:gd name="connsiteX1" fmla="*/ 3874169 w 8740942"/>
              <a:gd name="connsiteY1" fmla="*/ 1347536 h 1427746"/>
              <a:gd name="connsiteX2" fmla="*/ 8037095 w 8740942"/>
              <a:gd name="connsiteY2" fmla="*/ 1130968 h 1427746"/>
              <a:gd name="connsiteX3" fmla="*/ 8097253 w 8740942"/>
              <a:gd name="connsiteY3" fmla="*/ 0 h 1427746"/>
              <a:gd name="connsiteX0" fmla="*/ 0 w 8632658"/>
              <a:gd name="connsiteY0" fmla="*/ 1034715 h 1427746"/>
              <a:gd name="connsiteX1" fmla="*/ 3874169 w 8632658"/>
              <a:gd name="connsiteY1" fmla="*/ 1347536 h 1427746"/>
              <a:gd name="connsiteX2" fmla="*/ 8037095 w 8632658"/>
              <a:gd name="connsiteY2" fmla="*/ 1130968 h 1427746"/>
              <a:gd name="connsiteX3" fmla="*/ 8097253 w 8632658"/>
              <a:gd name="connsiteY3" fmla="*/ 0 h 1427746"/>
              <a:gd name="connsiteX0" fmla="*/ 0 w 9053763"/>
              <a:gd name="connsiteY0" fmla="*/ 1130968 h 1427746"/>
              <a:gd name="connsiteX1" fmla="*/ 4295274 w 9053763"/>
              <a:gd name="connsiteY1" fmla="*/ 1347536 h 1427746"/>
              <a:gd name="connsiteX2" fmla="*/ 8458200 w 9053763"/>
              <a:gd name="connsiteY2" fmla="*/ 1130968 h 1427746"/>
              <a:gd name="connsiteX3" fmla="*/ 8518358 w 9053763"/>
              <a:gd name="connsiteY3" fmla="*/ 0 h 1427746"/>
              <a:gd name="connsiteX0" fmla="*/ 0 w 9053763"/>
              <a:gd name="connsiteY0" fmla="*/ 1371600 h 1668378"/>
              <a:gd name="connsiteX1" fmla="*/ 4295274 w 9053763"/>
              <a:gd name="connsiteY1" fmla="*/ 1588168 h 1668378"/>
              <a:gd name="connsiteX2" fmla="*/ 8458200 w 9053763"/>
              <a:gd name="connsiteY2" fmla="*/ 1371600 h 1668378"/>
              <a:gd name="connsiteX3" fmla="*/ 8610601 w 9053763"/>
              <a:gd name="connsiteY3" fmla="*/ 0 h 1668378"/>
              <a:gd name="connsiteX0" fmla="*/ 0 w 9206164"/>
              <a:gd name="connsiteY0" fmla="*/ 1371600 h 1744578"/>
              <a:gd name="connsiteX1" fmla="*/ 4295274 w 9206164"/>
              <a:gd name="connsiteY1" fmla="*/ 1588168 h 1744578"/>
              <a:gd name="connsiteX2" fmla="*/ 8610601 w 9206164"/>
              <a:gd name="connsiteY2" fmla="*/ 1447800 h 1744578"/>
              <a:gd name="connsiteX3" fmla="*/ 8610601 w 9206164"/>
              <a:gd name="connsiteY3" fmla="*/ 0 h 1744578"/>
              <a:gd name="connsiteX0" fmla="*/ 0 w 9194132"/>
              <a:gd name="connsiteY0" fmla="*/ 1371600 h 1744578"/>
              <a:gd name="connsiteX1" fmla="*/ 4295274 w 9194132"/>
              <a:gd name="connsiteY1" fmla="*/ 1588168 h 1744578"/>
              <a:gd name="connsiteX2" fmla="*/ 8610601 w 9194132"/>
              <a:gd name="connsiteY2" fmla="*/ 1447800 h 1744578"/>
              <a:gd name="connsiteX3" fmla="*/ 8610601 w 9194132"/>
              <a:gd name="connsiteY3" fmla="*/ 0 h 1744578"/>
              <a:gd name="connsiteX0" fmla="*/ 0 w 8941469"/>
              <a:gd name="connsiteY0" fmla="*/ 1371600 h 1744578"/>
              <a:gd name="connsiteX1" fmla="*/ 4295274 w 8941469"/>
              <a:gd name="connsiteY1" fmla="*/ 1588168 h 1744578"/>
              <a:gd name="connsiteX2" fmla="*/ 8610601 w 8941469"/>
              <a:gd name="connsiteY2" fmla="*/ 1447800 h 1744578"/>
              <a:gd name="connsiteX3" fmla="*/ 8610601 w 8941469"/>
              <a:gd name="connsiteY3" fmla="*/ 0 h 1744578"/>
              <a:gd name="connsiteX0" fmla="*/ 0 w 8941469"/>
              <a:gd name="connsiteY0" fmla="*/ 1371600 h 1700462"/>
              <a:gd name="connsiteX1" fmla="*/ 4295274 w 8941469"/>
              <a:gd name="connsiteY1" fmla="*/ 1588168 h 1700462"/>
              <a:gd name="connsiteX2" fmla="*/ 8610601 w 8941469"/>
              <a:gd name="connsiteY2" fmla="*/ 1447800 h 1700462"/>
              <a:gd name="connsiteX3" fmla="*/ 8610601 w 8941469"/>
              <a:gd name="connsiteY3" fmla="*/ 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0 w 9017669"/>
              <a:gd name="connsiteY4" fmla="*/ 137160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4343401 w 9017669"/>
              <a:gd name="connsiteY4" fmla="*/ 685800 h 1700462"/>
              <a:gd name="connsiteX5" fmla="*/ 0 w 9017669"/>
              <a:gd name="connsiteY5" fmla="*/ 1371600 h 1700462"/>
              <a:gd name="connsiteX0" fmla="*/ 0 w 9017669"/>
              <a:gd name="connsiteY0" fmla="*/ 1371600 h 1700462"/>
              <a:gd name="connsiteX1" fmla="*/ 4295274 w 9017669"/>
              <a:gd name="connsiteY1" fmla="*/ 1588168 h 1700462"/>
              <a:gd name="connsiteX2" fmla="*/ 8686801 w 9017669"/>
              <a:gd name="connsiteY2" fmla="*/ 1447800 h 1700462"/>
              <a:gd name="connsiteX3" fmla="*/ 8610601 w 9017669"/>
              <a:gd name="connsiteY3" fmla="*/ 0 h 1700462"/>
              <a:gd name="connsiteX4" fmla="*/ 1 w 9017669"/>
              <a:gd name="connsiteY4" fmla="*/ 0 h 1700462"/>
              <a:gd name="connsiteX5" fmla="*/ 0 w 9017669"/>
              <a:gd name="connsiteY5" fmla="*/ 1371600 h 1700462"/>
              <a:gd name="connsiteX0" fmla="*/ 0 w 9170069"/>
              <a:gd name="connsiteY0" fmla="*/ 1371600 h 1776662"/>
              <a:gd name="connsiteX1" fmla="*/ 4295274 w 9170069"/>
              <a:gd name="connsiteY1" fmla="*/ 1588168 h 1776662"/>
              <a:gd name="connsiteX2" fmla="*/ 8839201 w 9170069"/>
              <a:gd name="connsiteY2" fmla="*/ 1524000 h 1776662"/>
              <a:gd name="connsiteX3" fmla="*/ 8610601 w 9170069"/>
              <a:gd name="connsiteY3" fmla="*/ 0 h 1776662"/>
              <a:gd name="connsiteX4" fmla="*/ 1 w 9170069"/>
              <a:gd name="connsiteY4" fmla="*/ 0 h 1776662"/>
              <a:gd name="connsiteX5" fmla="*/ 0 w 9170069"/>
              <a:gd name="connsiteY5" fmla="*/ 1371600 h 1776662"/>
              <a:gd name="connsiteX0" fmla="*/ 0 w 9170069"/>
              <a:gd name="connsiteY0" fmla="*/ 1371600 h 1776662"/>
              <a:gd name="connsiteX1" fmla="*/ 4295274 w 9170069"/>
              <a:gd name="connsiteY1" fmla="*/ 1588168 h 1776662"/>
              <a:gd name="connsiteX2" fmla="*/ 8839201 w 9170069"/>
              <a:gd name="connsiteY2" fmla="*/ 1524000 h 1776662"/>
              <a:gd name="connsiteX3" fmla="*/ 8839201 w 9170069"/>
              <a:gd name="connsiteY3" fmla="*/ 0 h 1776662"/>
              <a:gd name="connsiteX4" fmla="*/ 1 w 9170069"/>
              <a:gd name="connsiteY4" fmla="*/ 0 h 1776662"/>
              <a:gd name="connsiteX5" fmla="*/ 0 w 9170069"/>
              <a:gd name="connsiteY5" fmla="*/ 1371600 h 1776662"/>
              <a:gd name="connsiteX0" fmla="*/ 0 w 9170069"/>
              <a:gd name="connsiteY0" fmla="*/ 1371600 h 1776662"/>
              <a:gd name="connsiteX1" fmla="*/ 4343401 w 9170069"/>
              <a:gd name="connsiteY1" fmla="*/ 1447800 h 1776662"/>
              <a:gd name="connsiteX2" fmla="*/ 8839201 w 9170069"/>
              <a:gd name="connsiteY2" fmla="*/ 1524000 h 1776662"/>
              <a:gd name="connsiteX3" fmla="*/ 8839201 w 9170069"/>
              <a:gd name="connsiteY3" fmla="*/ 0 h 1776662"/>
              <a:gd name="connsiteX4" fmla="*/ 1 w 9170069"/>
              <a:gd name="connsiteY4" fmla="*/ 0 h 1776662"/>
              <a:gd name="connsiteX5" fmla="*/ 0 w 9170069"/>
              <a:gd name="connsiteY5" fmla="*/ 1371600 h 1776662"/>
              <a:gd name="connsiteX0" fmla="*/ 0 w 9170069"/>
              <a:gd name="connsiteY0" fmla="*/ 1371600 h 1728536"/>
              <a:gd name="connsiteX1" fmla="*/ 4343401 w 9170069"/>
              <a:gd name="connsiteY1" fmla="*/ 1447800 h 1728536"/>
              <a:gd name="connsiteX2" fmla="*/ 8839201 w 9170069"/>
              <a:gd name="connsiteY2" fmla="*/ 1524000 h 1728536"/>
              <a:gd name="connsiteX3" fmla="*/ 8839201 w 9170069"/>
              <a:gd name="connsiteY3" fmla="*/ 0 h 1728536"/>
              <a:gd name="connsiteX4" fmla="*/ 1 w 9170069"/>
              <a:gd name="connsiteY4" fmla="*/ 0 h 1728536"/>
              <a:gd name="connsiteX5" fmla="*/ 0 w 9170069"/>
              <a:gd name="connsiteY5" fmla="*/ 1371600 h 1728536"/>
              <a:gd name="connsiteX0" fmla="*/ 0 w 9170069"/>
              <a:gd name="connsiteY0" fmla="*/ 1371600 h 1728536"/>
              <a:gd name="connsiteX1" fmla="*/ 4343401 w 9170069"/>
              <a:gd name="connsiteY1" fmla="*/ 1447800 h 1728536"/>
              <a:gd name="connsiteX2" fmla="*/ 8839201 w 9170069"/>
              <a:gd name="connsiteY2" fmla="*/ 1524000 h 1728536"/>
              <a:gd name="connsiteX3" fmla="*/ 8839201 w 9170069"/>
              <a:gd name="connsiteY3" fmla="*/ 0 h 1728536"/>
              <a:gd name="connsiteX4" fmla="*/ 1 w 9170069"/>
              <a:gd name="connsiteY4" fmla="*/ 0 h 1728536"/>
              <a:gd name="connsiteX5" fmla="*/ 0 w 9170069"/>
              <a:gd name="connsiteY5" fmla="*/ 1371600 h 172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0069" h="1728536">
                <a:moveTo>
                  <a:pt x="0" y="1371600"/>
                </a:moveTo>
                <a:cubicBezTo>
                  <a:pt x="1236245" y="1510966"/>
                  <a:pt x="2941722" y="1413711"/>
                  <a:pt x="4343401" y="1447800"/>
                </a:cubicBezTo>
                <a:cubicBezTo>
                  <a:pt x="5731043" y="1375611"/>
                  <a:pt x="8542422" y="1728536"/>
                  <a:pt x="8839201" y="1524000"/>
                </a:cubicBezTo>
                <a:cubicBezTo>
                  <a:pt x="9170069" y="1363580"/>
                  <a:pt x="8921417" y="168442"/>
                  <a:pt x="8839201" y="0"/>
                </a:cubicBezTo>
                <a:lnTo>
                  <a:pt x="1" y="0"/>
                </a:lnTo>
                <a:cubicBezTo>
                  <a:pt x="1" y="457200"/>
                  <a:pt x="0" y="914400"/>
                  <a:pt x="0" y="1371600"/>
                </a:cubicBezTo>
                <a:close/>
              </a:path>
            </a:pathLst>
          </a:custGeom>
          <a:solidFill>
            <a:schemeClr val="bg2"/>
          </a:solidFill>
          <a:ln w="63500" cmpd="dbl">
            <a:solidFill>
              <a:schemeClr val="accent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ím 1"/>
          <p:cNvSpPr>
            <a:spLocks noGrp="1"/>
          </p:cNvSpPr>
          <p:nvPr>
            <p:ph type="title"/>
          </p:nvPr>
        </p:nvSpPr>
        <p:spPr>
          <a:xfrm>
            <a:off x="457200" y="0"/>
            <a:ext cx="8229600" cy="1143000"/>
          </a:xfrm>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65B3ABBF-F493-4BB0-BAA5-D9A5F74F2279}" type="datetimeFigureOut">
              <a:rPr lang="en-US" smtClean="0"/>
              <a:pPr/>
              <a:t>3/11/2013</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11698349-FA84-402D-9CE8-3E27B4FFFE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chorCtr="0">
            <a:noAutofit/>
          </a:bodyPr>
          <a:lstStyle/>
          <a:p>
            <a:r>
              <a:rPr lang="hu-HU" dirty="0" smtClean="0"/>
              <a:t>Mintacím szerkesztése</a:t>
            </a:r>
            <a:endParaRPr lang="en-US"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3ABBF-F493-4BB0-BAA5-D9A5F74F2279}" type="datetimeFigureOut">
              <a:rPr lang="en-US" smtClean="0"/>
              <a:pPr/>
              <a:t>3/11/2013</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98349-FA84-402D-9CE8-3E27B4FFFE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2" r:id="rId3"/>
    <p:sldLayoutId id="2147483703" r:id="rId4"/>
  </p:sldLayoutIdLst>
  <p:txStyles>
    <p:titleStyle>
      <a:lvl1pPr algn="l" defTabSz="914400" rtl="0" eaLnBrk="1" latinLnBrk="0" hangingPunct="1">
        <a:lnSpc>
          <a:spcPts val="4000"/>
        </a:lnSpc>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en-US" dirty="0" smtClean="0"/>
              <a:t>Text</a:t>
            </a:r>
            <a:r>
              <a:rPr lang="hu-HU" dirty="0" err="1" smtClean="0"/>
              <a:t>úrák</a:t>
            </a:r>
            <a:endParaRPr lang="en-US" dirty="0"/>
          </a:p>
        </p:txBody>
      </p:sp>
      <p:sp>
        <p:nvSpPr>
          <p:cNvPr id="3" name="Alcím 2"/>
          <p:cNvSpPr>
            <a:spLocks noGrp="1"/>
          </p:cNvSpPr>
          <p:nvPr>
            <p:ph type="subTitle" idx="1"/>
          </p:nvPr>
        </p:nvSpPr>
        <p:spPr/>
        <p:txBody>
          <a:bodyPr/>
          <a:lstStyle/>
          <a:p>
            <a:r>
              <a:rPr lang="hu-HU" dirty="0" smtClean="0"/>
              <a:t>Grafikus játékok fejlesztése</a:t>
            </a:r>
          </a:p>
          <a:p>
            <a:r>
              <a:rPr lang="hu-HU" dirty="0" smtClean="0"/>
              <a:t>Szécsi László</a:t>
            </a:r>
          </a:p>
          <a:p>
            <a:r>
              <a:rPr lang="hu-HU" dirty="0" smtClean="0"/>
              <a:t>201</a:t>
            </a:r>
            <a:r>
              <a:rPr lang="en-US" dirty="0" smtClean="0"/>
              <a:t>3</a:t>
            </a:r>
            <a:r>
              <a:rPr lang="hu-HU" dirty="0" smtClean="0"/>
              <a:t>.03.</a:t>
            </a:r>
            <a:r>
              <a:rPr lang="en-US" dirty="0" smtClean="0"/>
              <a:t>11. t09-</a:t>
            </a:r>
            <a:r>
              <a:rPr lang="hu-HU" dirty="0" err="1" smtClean="0"/>
              <a:t>texture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hu-HU"/>
              <a:t>Planar mapping</a:t>
            </a:r>
          </a:p>
        </p:txBody>
      </p:sp>
      <p:pic>
        <p:nvPicPr>
          <p:cNvPr id="132104" name="Picture 8"/>
          <p:cNvPicPr>
            <a:picLocks noChangeAspect="1" noChangeArrowheads="1"/>
          </p:cNvPicPr>
          <p:nvPr/>
        </p:nvPicPr>
        <p:blipFill>
          <a:blip r:embed="rId2" cstate="print"/>
          <a:srcRect/>
          <a:stretch>
            <a:fillRect/>
          </a:stretch>
        </p:blipFill>
        <p:spPr bwMode="auto">
          <a:xfrm>
            <a:off x="1804988" y="1824038"/>
            <a:ext cx="5534025" cy="4695825"/>
          </a:xfrm>
          <a:prstGeom prst="rect">
            <a:avLst/>
          </a:prstGeom>
          <a:noFill/>
          <a:ln w="12700">
            <a:noFill/>
            <a:miter lim="800000"/>
            <a:headEnd/>
            <a:tailEnd type="none" w="lg" len="me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hu-HU"/>
              <a:t>Textúrázás Mayában</a:t>
            </a:r>
            <a:endParaRPr lang="en-US"/>
          </a:p>
        </p:txBody>
      </p:sp>
      <p:pic>
        <p:nvPicPr>
          <p:cNvPr id="107523" name="Picture 3" descr="POLIGON7"/>
          <p:cNvPicPr>
            <a:picLocks noChangeAspect="1" noChangeArrowheads="1"/>
          </p:cNvPicPr>
          <p:nvPr/>
        </p:nvPicPr>
        <p:blipFill>
          <a:blip r:embed="rId2" cstate="print"/>
          <a:srcRect/>
          <a:stretch>
            <a:fillRect/>
          </a:stretch>
        </p:blipFill>
        <p:spPr bwMode="auto">
          <a:xfrm>
            <a:off x="762000" y="1778000"/>
            <a:ext cx="7581900" cy="4791075"/>
          </a:xfrm>
          <a:prstGeom prst="rect">
            <a:avLst/>
          </a:prstGeom>
          <a:noFill/>
        </p:spPr>
      </p:pic>
      <p:sp>
        <p:nvSpPr>
          <p:cNvPr id="107524" name="Oval 4"/>
          <p:cNvSpPr>
            <a:spLocks noChangeArrowheads="1"/>
          </p:cNvSpPr>
          <p:nvPr/>
        </p:nvSpPr>
        <p:spPr bwMode="auto">
          <a:xfrm>
            <a:off x="5943600" y="1930400"/>
            <a:ext cx="1981200" cy="2590800"/>
          </a:xfrm>
          <a:prstGeom prst="ellipse">
            <a:avLst/>
          </a:prstGeom>
          <a:noFill/>
          <a:ln w="12700">
            <a:solidFill>
              <a:schemeClr val="tx1"/>
            </a:solidFill>
            <a:round/>
            <a:headEnd/>
            <a:tailEnd/>
          </a:ln>
          <a:effectLst/>
        </p:spPr>
        <p:txBody>
          <a:bodyPr wrap="none" anchor="ctr"/>
          <a:lstStyle/>
          <a:p>
            <a:endParaRPr lang="en-US"/>
          </a:p>
        </p:txBody>
      </p:sp>
      <p:sp>
        <p:nvSpPr>
          <p:cNvPr id="107525" name="Oval 5"/>
          <p:cNvSpPr>
            <a:spLocks noChangeArrowheads="1"/>
          </p:cNvSpPr>
          <p:nvPr/>
        </p:nvSpPr>
        <p:spPr bwMode="auto">
          <a:xfrm>
            <a:off x="1752600" y="3454400"/>
            <a:ext cx="1981200" cy="2590800"/>
          </a:xfrm>
          <a:prstGeom prst="ellipse">
            <a:avLst/>
          </a:prstGeom>
          <a:noFill/>
          <a:ln w="12700">
            <a:solidFill>
              <a:schemeClr val="tx1"/>
            </a:solidFill>
            <a:round/>
            <a:headEnd/>
            <a:tailEnd/>
          </a:ln>
          <a:effectLst/>
        </p:spPr>
        <p:txBody>
          <a:bodyPr wrap="none" anchor="ctr"/>
          <a:lstStyle/>
          <a:p>
            <a:endParaRPr lang="en-US"/>
          </a:p>
        </p:txBody>
      </p:sp>
      <p:sp>
        <p:nvSpPr>
          <p:cNvPr id="107526" name="Line 6"/>
          <p:cNvSpPr>
            <a:spLocks noChangeShapeType="1"/>
          </p:cNvSpPr>
          <p:nvPr/>
        </p:nvSpPr>
        <p:spPr bwMode="auto">
          <a:xfrm flipV="1">
            <a:off x="2667000" y="3683000"/>
            <a:ext cx="0" cy="1219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7527" name="Line 7"/>
          <p:cNvSpPr>
            <a:spLocks noChangeShapeType="1"/>
          </p:cNvSpPr>
          <p:nvPr/>
        </p:nvSpPr>
        <p:spPr bwMode="auto">
          <a:xfrm flipH="1" flipV="1">
            <a:off x="2133600" y="4140200"/>
            <a:ext cx="533400" cy="762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7528" name="Line 8"/>
          <p:cNvSpPr>
            <a:spLocks noChangeShapeType="1"/>
          </p:cNvSpPr>
          <p:nvPr/>
        </p:nvSpPr>
        <p:spPr bwMode="auto">
          <a:xfrm>
            <a:off x="3276600" y="4673600"/>
            <a:ext cx="838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7529" name="Freeform 9"/>
          <p:cNvSpPr>
            <a:spLocks/>
          </p:cNvSpPr>
          <p:nvPr/>
        </p:nvSpPr>
        <p:spPr bwMode="auto">
          <a:xfrm>
            <a:off x="2667000" y="1930400"/>
            <a:ext cx="5257800" cy="4114800"/>
          </a:xfrm>
          <a:custGeom>
            <a:avLst/>
            <a:gdLst/>
            <a:ahLst/>
            <a:cxnLst>
              <a:cxn ang="0">
                <a:pos x="2640" y="0"/>
              </a:cxn>
              <a:cxn ang="0">
                <a:pos x="0" y="960"/>
              </a:cxn>
              <a:cxn ang="0">
                <a:pos x="192" y="960"/>
              </a:cxn>
              <a:cxn ang="0">
                <a:pos x="336" y="1056"/>
              </a:cxn>
              <a:cxn ang="0">
                <a:pos x="480" y="1200"/>
              </a:cxn>
              <a:cxn ang="0">
                <a:pos x="624" y="1440"/>
              </a:cxn>
              <a:cxn ang="0">
                <a:pos x="672" y="1728"/>
              </a:cxn>
              <a:cxn ang="0">
                <a:pos x="672" y="1968"/>
              </a:cxn>
              <a:cxn ang="0">
                <a:pos x="576" y="2208"/>
              </a:cxn>
              <a:cxn ang="0">
                <a:pos x="480" y="2352"/>
              </a:cxn>
              <a:cxn ang="0">
                <a:pos x="336" y="2496"/>
              </a:cxn>
              <a:cxn ang="0">
                <a:pos x="240" y="2544"/>
              </a:cxn>
              <a:cxn ang="0">
                <a:pos x="96" y="2592"/>
              </a:cxn>
              <a:cxn ang="0">
                <a:pos x="2880" y="1584"/>
              </a:cxn>
              <a:cxn ang="0">
                <a:pos x="3072" y="1440"/>
              </a:cxn>
              <a:cxn ang="0">
                <a:pos x="3216" y="1296"/>
              </a:cxn>
              <a:cxn ang="0">
                <a:pos x="3312" y="1008"/>
              </a:cxn>
              <a:cxn ang="0">
                <a:pos x="3312" y="720"/>
              </a:cxn>
              <a:cxn ang="0">
                <a:pos x="3264" y="480"/>
              </a:cxn>
              <a:cxn ang="0">
                <a:pos x="3120" y="240"/>
              </a:cxn>
              <a:cxn ang="0">
                <a:pos x="2976" y="96"/>
              </a:cxn>
              <a:cxn ang="0">
                <a:pos x="2832" y="0"/>
              </a:cxn>
              <a:cxn ang="0">
                <a:pos x="2736" y="0"/>
              </a:cxn>
              <a:cxn ang="0">
                <a:pos x="2640" y="0"/>
              </a:cxn>
            </a:cxnLst>
            <a:rect l="0" t="0" r="r" b="b"/>
            <a:pathLst>
              <a:path w="3312" h="2592">
                <a:moveTo>
                  <a:pt x="2640" y="0"/>
                </a:moveTo>
                <a:lnTo>
                  <a:pt x="0" y="960"/>
                </a:lnTo>
                <a:lnTo>
                  <a:pt x="192" y="960"/>
                </a:lnTo>
                <a:lnTo>
                  <a:pt x="336" y="1056"/>
                </a:lnTo>
                <a:lnTo>
                  <a:pt x="480" y="1200"/>
                </a:lnTo>
                <a:lnTo>
                  <a:pt x="624" y="1440"/>
                </a:lnTo>
                <a:lnTo>
                  <a:pt x="672" y="1728"/>
                </a:lnTo>
                <a:lnTo>
                  <a:pt x="672" y="1968"/>
                </a:lnTo>
                <a:lnTo>
                  <a:pt x="576" y="2208"/>
                </a:lnTo>
                <a:lnTo>
                  <a:pt x="480" y="2352"/>
                </a:lnTo>
                <a:lnTo>
                  <a:pt x="336" y="2496"/>
                </a:lnTo>
                <a:lnTo>
                  <a:pt x="240" y="2544"/>
                </a:lnTo>
                <a:lnTo>
                  <a:pt x="96" y="2592"/>
                </a:lnTo>
                <a:lnTo>
                  <a:pt x="2880" y="1584"/>
                </a:lnTo>
                <a:lnTo>
                  <a:pt x="3072" y="1440"/>
                </a:lnTo>
                <a:lnTo>
                  <a:pt x="3216" y="1296"/>
                </a:lnTo>
                <a:lnTo>
                  <a:pt x="3312" y="1008"/>
                </a:lnTo>
                <a:lnTo>
                  <a:pt x="3312" y="720"/>
                </a:lnTo>
                <a:lnTo>
                  <a:pt x="3264" y="480"/>
                </a:lnTo>
                <a:lnTo>
                  <a:pt x="3120" y="240"/>
                </a:lnTo>
                <a:lnTo>
                  <a:pt x="2976" y="96"/>
                </a:lnTo>
                <a:lnTo>
                  <a:pt x="2832" y="0"/>
                </a:lnTo>
                <a:lnTo>
                  <a:pt x="2736" y="0"/>
                </a:lnTo>
                <a:lnTo>
                  <a:pt x="2640" y="0"/>
                </a:lnTo>
                <a:close/>
              </a:path>
            </a:pathLst>
          </a:custGeom>
          <a:solidFill>
            <a:srgbClr val="800080">
              <a:alpha val="50000"/>
            </a:srgbClr>
          </a:solidFill>
          <a:ln w="12700" cap="flat" cmpd="sng">
            <a:solidFill>
              <a:schemeClr val="tx1"/>
            </a:solidFill>
            <a:prstDash val="solid"/>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hu-HU"/>
              <a:t>Cylindrical mapping</a:t>
            </a:r>
          </a:p>
        </p:txBody>
      </p:sp>
      <p:pic>
        <p:nvPicPr>
          <p:cNvPr id="133124" name="Picture 4"/>
          <p:cNvPicPr>
            <a:picLocks noChangeAspect="1" noChangeArrowheads="1"/>
          </p:cNvPicPr>
          <p:nvPr/>
        </p:nvPicPr>
        <p:blipFill>
          <a:blip r:embed="rId2" cstate="print"/>
          <a:srcRect/>
          <a:stretch>
            <a:fillRect/>
          </a:stretch>
        </p:blipFill>
        <p:spPr bwMode="auto">
          <a:xfrm>
            <a:off x="1933575" y="1866900"/>
            <a:ext cx="5276850" cy="4343400"/>
          </a:xfrm>
          <a:prstGeom prst="rect">
            <a:avLst/>
          </a:prstGeom>
          <a:noFill/>
          <a:ln w="12700">
            <a:noFill/>
            <a:miter lim="800000"/>
            <a:headEnd/>
            <a:tailEnd type="none" w="lg" len="me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hu-HU"/>
              <a:t>Spherical mapping</a:t>
            </a:r>
          </a:p>
        </p:txBody>
      </p:sp>
      <p:pic>
        <p:nvPicPr>
          <p:cNvPr id="134150" name="Picture 6"/>
          <p:cNvPicPr>
            <a:picLocks noChangeAspect="1" noChangeArrowheads="1"/>
          </p:cNvPicPr>
          <p:nvPr/>
        </p:nvPicPr>
        <p:blipFill>
          <a:blip r:embed="rId2" cstate="print"/>
          <a:srcRect/>
          <a:stretch>
            <a:fillRect/>
          </a:stretch>
        </p:blipFill>
        <p:spPr bwMode="auto">
          <a:xfrm>
            <a:off x="4356100" y="1809750"/>
            <a:ext cx="4573588" cy="3933825"/>
          </a:xfrm>
          <a:prstGeom prst="rect">
            <a:avLst/>
          </a:prstGeom>
          <a:noFill/>
          <a:ln w="12700">
            <a:noFill/>
            <a:miter lim="800000"/>
            <a:headEnd/>
            <a:tailEnd type="none" w="lg" len="med"/>
          </a:ln>
          <a:effectLst/>
        </p:spPr>
      </p:pic>
      <p:pic>
        <p:nvPicPr>
          <p:cNvPr id="134148" name="Picture 4"/>
          <p:cNvPicPr>
            <a:picLocks noChangeAspect="1" noChangeArrowheads="1"/>
          </p:cNvPicPr>
          <p:nvPr/>
        </p:nvPicPr>
        <p:blipFill>
          <a:blip r:embed="rId3" cstate="print"/>
          <a:srcRect/>
          <a:stretch>
            <a:fillRect/>
          </a:stretch>
        </p:blipFill>
        <p:spPr bwMode="auto">
          <a:xfrm>
            <a:off x="223838" y="2846388"/>
            <a:ext cx="4605337" cy="3754437"/>
          </a:xfrm>
          <a:prstGeom prst="rect">
            <a:avLst/>
          </a:prstGeom>
          <a:noFill/>
          <a:ln w="12700">
            <a:noFill/>
            <a:miter lim="800000"/>
            <a:headEnd/>
            <a:tailEnd type="none" w="lg" len="me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hu-HU"/>
              <a:t>Per face automatic mapping</a:t>
            </a:r>
          </a:p>
        </p:txBody>
      </p:sp>
      <p:pic>
        <p:nvPicPr>
          <p:cNvPr id="135172" name="Picture 4"/>
          <p:cNvPicPr>
            <a:picLocks noChangeAspect="1" noChangeArrowheads="1"/>
          </p:cNvPicPr>
          <p:nvPr/>
        </p:nvPicPr>
        <p:blipFill>
          <a:blip r:embed="rId2" cstate="print"/>
          <a:srcRect/>
          <a:stretch>
            <a:fillRect/>
          </a:stretch>
        </p:blipFill>
        <p:spPr bwMode="auto">
          <a:xfrm>
            <a:off x="242888" y="1947863"/>
            <a:ext cx="4494212" cy="3643312"/>
          </a:xfrm>
          <a:prstGeom prst="rect">
            <a:avLst/>
          </a:prstGeom>
          <a:noFill/>
          <a:ln w="12700">
            <a:noFill/>
            <a:miter lim="800000"/>
            <a:headEnd/>
            <a:tailEnd type="none" w="lg" len="med"/>
          </a:ln>
          <a:effectLst/>
        </p:spPr>
      </p:pic>
      <p:pic>
        <p:nvPicPr>
          <p:cNvPr id="135173" name="Picture 5"/>
          <p:cNvPicPr>
            <a:picLocks noChangeAspect="1" noChangeArrowheads="1"/>
          </p:cNvPicPr>
          <p:nvPr/>
        </p:nvPicPr>
        <p:blipFill>
          <a:blip r:embed="rId3" cstate="print"/>
          <a:srcRect/>
          <a:stretch>
            <a:fillRect/>
          </a:stretch>
        </p:blipFill>
        <p:spPr bwMode="auto">
          <a:xfrm>
            <a:off x="4619625" y="2647950"/>
            <a:ext cx="4467225" cy="4210050"/>
          </a:xfrm>
          <a:prstGeom prst="rect">
            <a:avLst/>
          </a:prstGeom>
          <a:noFill/>
          <a:ln w="12700">
            <a:noFill/>
            <a:miter lim="800000"/>
            <a:headEnd/>
            <a:tailEnd type="none" w="lg" len="me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hu-HU"/>
              <a:t>UV atlas</a:t>
            </a:r>
            <a:endParaRPr lang="en-US"/>
          </a:p>
        </p:txBody>
      </p:sp>
      <p:sp>
        <p:nvSpPr>
          <p:cNvPr id="108547" name="Rectangle 3"/>
          <p:cNvSpPr>
            <a:spLocks noGrp="1" noChangeArrowheads="1"/>
          </p:cNvSpPr>
          <p:nvPr>
            <p:ph type="body" idx="1"/>
          </p:nvPr>
        </p:nvSpPr>
        <p:spPr/>
        <p:txBody>
          <a:bodyPr/>
          <a:lstStyle/>
          <a:p>
            <a:r>
              <a:rPr lang="hu-HU"/>
              <a:t>általában megengedett, hogy több felületi ponthoz ugyanaz a textúrakoordináta tartozzon</a:t>
            </a:r>
          </a:p>
          <a:p>
            <a:pPr lvl="1"/>
            <a:r>
              <a:rPr lang="hu-HU"/>
              <a:t>model bal és jobb oldala nem kell kétszer</a:t>
            </a:r>
          </a:p>
          <a:p>
            <a:r>
              <a:rPr lang="hu-HU"/>
              <a:t>de</a:t>
            </a:r>
          </a:p>
          <a:p>
            <a:pPr lvl="1"/>
            <a:r>
              <a:rPr lang="hu-HU"/>
              <a:t>3D festés (máshol ne legyen változás csak ahova festek)</a:t>
            </a:r>
          </a:p>
          <a:p>
            <a:pPr lvl="1"/>
            <a:r>
              <a:rPr lang="hu-HU"/>
              <a:t>számított textúra (pl. light map)</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hu-HU"/>
              <a:t>UV atlas </a:t>
            </a:r>
            <a:r>
              <a:rPr lang="en-US"/>
              <a:t>= </a:t>
            </a:r>
            <a:r>
              <a:rPr lang="hu-HU"/>
              <a:t>átfedés nélküli kiterítés</a:t>
            </a:r>
            <a:endParaRPr lang="en-US"/>
          </a:p>
        </p:txBody>
      </p:sp>
      <p:pic>
        <p:nvPicPr>
          <p:cNvPr id="109571" name="Picture 3" descr="suntextura2"/>
          <p:cNvPicPr>
            <a:picLocks noChangeAspect="1" noChangeArrowheads="1"/>
          </p:cNvPicPr>
          <p:nvPr/>
        </p:nvPicPr>
        <p:blipFill>
          <a:blip r:embed="rId2" cstate="print"/>
          <a:srcRect/>
          <a:stretch>
            <a:fillRect/>
          </a:stretch>
        </p:blipFill>
        <p:spPr bwMode="auto">
          <a:xfrm>
            <a:off x="3592513" y="4084638"/>
            <a:ext cx="2732087" cy="2736850"/>
          </a:xfrm>
          <a:prstGeom prst="rect">
            <a:avLst/>
          </a:prstGeom>
          <a:noFill/>
          <a:ln w="9525">
            <a:noFill/>
            <a:miter lim="800000"/>
            <a:headEnd/>
            <a:tailEnd/>
          </a:ln>
          <a:effectLst/>
        </p:spPr>
      </p:pic>
      <p:pic>
        <p:nvPicPr>
          <p:cNvPr id="109572" name="Picture 4" descr="suntexture1"/>
          <p:cNvPicPr>
            <a:picLocks noChangeAspect="1" noChangeArrowheads="1"/>
          </p:cNvPicPr>
          <p:nvPr/>
        </p:nvPicPr>
        <p:blipFill>
          <a:blip r:embed="rId3" cstate="print"/>
          <a:srcRect/>
          <a:stretch>
            <a:fillRect/>
          </a:stretch>
        </p:blipFill>
        <p:spPr bwMode="auto">
          <a:xfrm>
            <a:off x="457200" y="4084638"/>
            <a:ext cx="2768600" cy="2773362"/>
          </a:xfrm>
          <a:prstGeom prst="rect">
            <a:avLst/>
          </a:prstGeom>
          <a:noFill/>
          <a:ln w="9525">
            <a:noFill/>
            <a:miter lim="800000"/>
            <a:headEnd/>
            <a:tailEnd/>
          </a:ln>
          <a:effectLst/>
        </p:spPr>
      </p:pic>
      <p:pic>
        <p:nvPicPr>
          <p:cNvPr id="109573" name="Picture 5" descr="suntextura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722938" y="1916113"/>
            <a:ext cx="3421062" cy="3860800"/>
          </a:xfrm>
          <a:prstGeom prst="rect">
            <a:avLst/>
          </a:prstGeom>
          <a:noFill/>
          <a:ln w="9525">
            <a:noFill/>
            <a:miter lim="800000"/>
            <a:headEnd/>
            <a:tailEnd/>
          </a:ln>
          <a:effectLst/>
        </p:spPr>
      </p:pic>
      <p:pic>
        <p:nvPicPr>
          <p:cNvPr id="109574" name="Picture 6"/>
          <p:cNvPicPr>
            <a:picLocks noChangeAspect="1" noChangeArrowheads="1"/>
          </p:cNvPicPr>
          <p:nvPr/>
        </p:nvPicPr>
        <p:blipFill>
          <a:blip r:embed="rId5" cstate="print">
            <a:clrChange>
              <a:clrFrom>
                <a:srgbClr val="000000"/>
              </a:clrFrom>
              <a:clrTo>
                <a:srgbClr val="000000">
                  <a:alpha val="0"/>
                </a:srgbClr>
              </a:clrTo>
            </a:clrChange>
            <a:lum bright="-90000" contrast="64000"/>
          </a:blip>
          <a:srcRect/>
          <a:stretch>
            <a:fillRect/>
          </a:stretch>
        </p:blipFill>
        <p:spPr bwMode="auto">
          <a:xfrm>
            <a:off x="0" y="442913"/>
            <a:ext cx="4032250" cy="379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hu-HU"/>
              <a:t>Textúrák szűrése</a:t>
            </a:r>
            <a:endParaRPr lang="en-US"/>
          </a:p>
        </p:txBody>
      </p:sp>
      <p:sp>
        <p:nvSpPr>
          <p:cNvPr id="110595" name="Rectangle 3"/>
          <p:cNvSpPr>
            <a:spLocks noGrp="1" noChangeArrowheads="1"/>
          </p:cNvSpPr>
          <p:nvPr>
            <p:ph type="body" idx="1"/>
          </p:nvPr>
        </p:nvSpPr>
        <p:spPr/>
        <p:txBody>
          <a:bodyPr/>
          <a:lstStyle/>
          <a:p>
            <a:r>
              <a:rPr lang="hu-HU"/>
              <a:t>texel </a:t>
            </a:r>
            <a:r>
              <a:rPr lang="en-US"/>
              <a:t>&gt; pixel (k</a:t>
            </a:r>
            <a:r>
              <a:rPr lang="hu-HU"/>
              <a:t>özeli felület</a:t>
            </a:r>
            <a:r>
              <a:rPr lang="en-US"/>
              <a:t>)</a:t>
            </a:r>
            <a:endParaRPr lang="hu-HU"/>
          </a:p>
          <a:p>
            <a:pPr lvl="1"/>
            <a:r>
              <a:rPr lang="hu-HU"/>
              <a:t>texel-értékek egy folytonos függvény mintapontjai</a:t>
            </a:r>
          </a:p>
          <a:p>
            <a:pPr lvl="1"/>
            <a:r>
              <a:rPr lang="hu-HU"/>
              <a:t>nearest</a:t>
            </a:r>
          </a:p>
          <a:p>
            <a:pPr lvl="2"/>
            <a:r>
              <a:rPr lang="hu-HU"/>
              <a:t>a legközelebbi texel értékét használjuk</a:t>
            </a:r>
          </a:p>
          <a:p>
            <a:pPr lvl="1"/>
            <a:r>
              <a:rPr lang="hu-HU"/>
              <a:t>bilineáris</a:t>
            </a:r>
          </a:p>
          <a:p>
            <a:pPr lvl="2"/>
            <a:r>
              <a:rPr lang="hu-HU"/>
              <a:t>4 legközelebbi között interpolálunk</a:t>
            </a:r>
          </a:p>
          <a:p>
            <a:pPr lvl="2"/>
            <a:r>
              <a:rPr lang="hu-HU"/>
              <a:t>elkeni a texel-éleket a felületen</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hu-HU"/>
              <a:t>Textúrák szűrése</a:t>
            </a:r>
            <a:endParaRPr lang="en-US"/>
          </a:p>
        </p:txBody>
      </p:sp>
      <p:sp>
        <p:nvSpPr>
          <p:cNvPr id="111619" name="Rectangle 3"/>
          <p:cNvSpPr>
            <a:spLocks noGrp="1" noChangeArrowheads="1"/>
          </p:cNvSpPr>
          <p:nvPr>
            <p:ph type="body" idx="1"/>
          </p:nvPr>
        </p:nvSpPr>
        <p:spPr/>
        <p:txBody>
          <a:bodyPr/>
          <a:lstStyle/>
          <a:p>
            <a:r>
              <a:rPr lang="hu-HU"/>
              <a:t>texel </a:t>
            </a:r>
            <a:r>
              <a:rPr lang="en-US"/>
              <a:t>&lt; pixel</a:t>
            </a:r>
            <a:r>
              <a:rPr lang="hu-HU"/>
              <a:t> (</a:t>
            </a:r>
            <a:r>
              <a:rPr lang="en-US"/>
              <a:t>t</a:t>
            </a:r>
            <a:r>
              <a:rPr lang="hu-HU"/>
              <a:t>ávoli felület)</a:t>
            </a:r>
          </a:p>
          <a:p>
            <a:pPr lvl="1"/>
            <a:r>
              <a:rPr lang="hu-HU"/>
              <a:t>egy pixelbe sok texel esik, átlagolni kellene</a:t>
            </a:r>
          </a:p>
          <a:p>
            <a:pPr lvl="1"/>
            <a:r>
              <a:rPr lang="hu-HU"/>
              <a:t>ha a pixelközép textúrakooriniátájához legközelebbit vesszük, akkor gyakorlatilag véletlenül választunk egy texelt az átlag helyett</a:t>
            </a:r>
          </a:p>
          <a:p>
            <a:pPr lvl="1"/>
            <a:r>
              <a:rPr lang="hu-HU"/>
              <a:t>kameramozgásnál változik, melyiket</a:t>
            </a:r>
          </a:p>
          <a:p>
            <a:pPr lvl="1"/>
            <a:r>
              <a:rPr lang="hu-HU"/>
              <a:t>megoldás</a:t>
            </a:r>
          </a:p>
          <a:p>
            <a:pPr lvl="2"/>
            <a:r>
              <a:rPr lang="hu-HU"/>
              <a:t>átlagok előre kiszámolása: mipmappek</a:t>
            </a:r>
          </a:p>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églalap 72"/>
          <p:cNvSpPr>
            <a:spLocks noChangeArrowheads="1"/>
          </p:cNvSpPr>
          <p:nvPr/>
        </p:nvSpPr>
        <p:spPr bwMode="auto">
          <a:xfrm>
            <a:off x="1587500" y="2060575"/>
            <a:ext cx="2160588" cy="2016125"/>
          </a:xfrm>
          <a:prstGeom prst="rect">
            <a:avLst/>
          </a:prstGeom>
          <a:solidFill>
            <a:srgbClr val="FF0000"/>
          </a:solidFill>
          <a:ln w="12700" algn="ctr">
            <a:solidFill>
              <a:schemeClr val="tx1"/>
            </a:solidFill>
            <a:round/>
            <a:headEnd/>
            <a:tailEnd/>
          </a:ln>
        </p:spPr>
        <p:txBody>
          <a:bodyPr/>
          <a:lstStyle/>
          <a:p>
            <a:endParaRPr lang="en-US"/>
          </a:p>
        </p:txBody>
      </p:sp>
      <p:sp>
        <p:nvSpPr>
          <p:cNvPr id="217090" name="Rectangle 2"/>
          <p:cNvSpPr>
            <a:spLocks noGrp="1" noChangeArrowheads="1"/>
          </p:cNvSpPr>
          <p:nvPr>
            <p:ph type="title"/>
          </p:nvPr>
        </p:nvSpPr>
        <p:spPr/>
        <p:txBody>
          <a:bodyPr/>
          <a:lstStyle/>
          <a:p>
            <a:pPr>
              <a:defRPr/>
            </a:pPr>
            <a:r>
              <a:rPr lang="hu-HU" dirty="0" err="1" smtClean="0">
                <a:latin typeface="+mn-lt"/>
              </a:rPr>
              <a:t>Bilineáris</a:t>
            </a:r>
            <a:r>
              <a:rPr lang="hu-HU" dirty="0" smtClean="0">
                <a:latin typeface="+mn-lt"/>
              </a:rPr>
              <a:t> szűrés</a:t>
            </a:r>
            <a:endParaRPr lang="hu-HU" dirty="0">
              <a:latin typeface="+mn-lt"/>
            </a:endParaRPr>
          </a:p>
        </p:txBody>
      </p:sp>
      <p:sp>
        <p:nvSpPr>
          <p:cNvPr id="23556" name="Rectangle 4"/>
          <p:cNvSpPr>
            <a:spLocks noChangeArrowheads="1"/>
          </p:cNvSpPr>
          <p:nvPr/>
        </p:nvSpPr>
        <p:spPr bwMode="auto">
          <a:xfrm>
            <a:off x="503238" y="2062163"/>
            <a:ext cx="1081087" cy="2952750"/>
          </a:xfrm>
          <a:prstGeom prst="rect">
            <a:avLst/>
          </a:prstGeom>
          <a:noFill/>
          <a:ln w="12700">
            <a:solidFill>
              <a:schemeClr val="tx1"/>
            </a:solidFill>
            <a:miter lim="800000"/>
            <a:headEnd/>
            <a:tailEnd/>
          </a:ln>
        </p:spPr>
        <p:txBody>
          <a:bodyPr wrap="none" anchor="ctr"/>
          <a:lstStyle/>
          <a:p>
            <a:endParaRPr lang="en-US"/>
          </a:p>
        </p:txBody>
      </p:sp>
      <p:sp>
        <p:nvSpPr>
          <p:cNvPr id="23557" name="Rectangle 5"/>
          <p:cNvSpPr>
            <a:spLocks noChangeArrowheads="1"/>
          </p:cNvSpPr>
          <p:nvPr/>
        </p:nvSpPr>
        <p:spPr bwMode="auto">
          <a:xfrm>
            <a:off x="1584325" y="2062163"/>
            <a:ext cx="1081088" cy="2952750"/>
          </a:xfrm>
          <a:prstGeom prst="rect">
            <a:avLst/>
          </a:prstGeom>
          <a:noFill/>
          <a:ln w="12700">
            <a:solidFill>
              <a:schemeClr val="tx1"/>
            </a:solidFill>
            <a:miter lim="800000"/>
            <a:headEnd/>
            <a:tailEnd/>
          </a:ln>
        </p:spPr>
        <p:txBody>
          <a:bodyPr wrap="none" anchor="ctr"/>
          <a:lstStyle/>
          <a:p>
            <a:endParaRPr lang="en-US"/>
          </a:p>
        </p:txBody>
      </p:sp>
      <p:sp>
        <p:nvSpPr>
          <p:cNvPr id="23558" name="Rectangle 6"/>
          <p:cNvSpPr>
            <a:spLocks noChangeArrowheads="1"/>
          </p:cNvSpPr>
          <p:nvPr/>
        </p:nvSpPr>
        <p:spPr bwMode="auto">
          <a:xfrm>
            <a:off x="2665413" y="2062163"/>
            <a:ext cx="1081087" cy="2952750"/>
          </a:xfrm>
          <a:prstGeom prst="rect">
            <a:avLst/>
          </a:prstGeom>
          <a:noFill/>
          <a:ln w="12700">
            <a:solidFill>
              <a:schemeClr val="tx1"/>
            </a:solidFill>
            <a:miter lim="800000"/>
            <a:headEnd/>
            <a:tailEnd/>
          </a:ln>
        </p:spPr>
        <p:txBody>
          <a:bodyPr wrap="none" anchor="ctr"/>
          <a:lstStyle/>
          <a:p>
            <a:endParaRPr lang="en-US"/>
          </a:p>
        </p:txBody>
      </p:sp>
      <p:sp>
        <p:nvSpPr>
          <p:cNvPr id="23559" name="Rectangle 7"/>
          <p:cNvSpPr>
            <a:spLocks noChangeArrowheads="1"/>
          </p:cNvSpPr>
          <p:nvPr/>
        </p:nvSpPr>
        <p:spPr bwMode="auto">
          <a:xfrm>
            <a:off x="3746500" y="2062163"/>
            <a:ext cx="1081088" cy="2952750"/>
          </a:xfrm>
          <a:prstGeom prst="rect">
            <a:avLst/>
          </a:prstGeom>
          <a:noFill/>
          <a:ln w="12700">
            <a:solidFill>
              <a:schemeClr val="tx1"/>
            </a:solidFill>
            <a:miter lim="800000"/>
            <a:headEnd/>
            <a:tailEnd/>
          </a:ln>
        </p:spPr>
        <p:txBody>
          <a:bodyPr wrap="none" anchor="ctr"/>
          <a:lstStyle/>
          <a:p>
            <a:endParaRPr lang="en-US"/>
          </a:p>
        </p:txBody>
      </p:sp>
      <p:sp>
        <p:nvSpPr>
          <p:cNvPr id="23560" name="Rectangle 8"/>
          <p:cNvSpPr>
            <a:spLocks noChangeArrowheads="1"/>
          </p:cNvSpPr>
          <p:nvPr/>
        </p:nvSpPr>
        <p:spPr bwMode="auto">
          <a:xfrm>
            <a:off x="503238" y="3143250"/>
            <a:ext cx="4321175" cy="936625"/>
          </a:xfrm>
          <a:prstGeom prst="rect">
            <a:avLst/>
          </a:prstGeom>
          <a:noFill/>
          <a:ln w="12700">
            <a:solidFill>
              <a:schemeClr val="tx1"/>
            </a:solidFill>
            <a:miter lim="800000"/>
            <a:headEnd/>
            <a:tailEnd/>
          </a:ln>
        </p:spPr>
        <p:txBody>
          <a:bodyPr wrap="none" anchor="ctr"/>
          <a:lstStyle/>
          <a:p>
            <a:endParaRPr lang="en-US"/>
          </a:p>
        </p:txBody>
      </p:sp>
      <p:sp>
        <p:nvSpPr>
          <p:cNvPr id="23561" name="Oval 10"/>
          <p:cNvSpPr>
            <a:spLocks noChangeArrowheads="1"/>
          </p:cNvSpPr>
          <p:nvPr/>
        </p:nvSpPr>
        <p:spPr bwMode="auto">
          <a:xfrm>
            <a:off x="2017713" y="3575050"/>
            <a:ext cx="144462"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2" name="Oval 11"/>
          <p:cNvSpPr>
            <a:spLocks noChangeArrowheads="1"/>
          </p:cNvSpPr>
          <p:nvPr/>
        </p:nvSpPr>
        <p:spPr bwMode="auto">
          <a:xfrm>
            <a:off x="3098800" y="3575050"/>
            <a:ext cx="144463"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3" name="Oval 12"/>
          <p:cNvSpPr>
            <a:spLocks noChangeArrowheads="1"/>
          </p:cNvSpPr>
          <p:nvPr/>
        </p:nvSpPr>
        <p:spPr bwMode="auto">
          <a:xfrm>
            <a:off x="4179888" y="3575050"/>
            <a:ext cx="144462"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4" name="Oval 13"/>
          <p:cNvSpPr>
            <a:spLocks noChangeArrowheads="1"/>
          </p:cNvSpPr>
          <p:nvPr/>
        </p:nvSpPr>
        <p:spPr bwMode="auto">
          <a:xfrm>
            <a:off x="938213" y="3575050"/>
            <a:ext cx="144462"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5" name="Oval 14"/>
          <p:cNvSpPr>
            <a:spLocks noChangeArrowheads="1"/>
          </p:cNvSpPr>
          <p:nvPr/>
        </p:nvSpPr>
        <p:spPr bwMode="auto">
          <a:xfrm>
            <a:off x="2016125" y="4438650"/>
            <a:ext cx="144463"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6" name="Oval 15"/>
          <p:cNvSpPr>
            <a:spLocks noChangeArrowheads="1"/>
          </p:cNvSpPr>
          <p:nvPr/>
        </p:nvSpPr>
        <p:spPr bwMode="auto">
          <a:xfrm>
            <a:off x="3097213" y="4438650"/>
            <a:ext cx="144462"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7" name="Oval 16"/>
          <p:cNvSpPr>
            <a:spLocks noChangeArrowheads="1"/>
          </p:cNvSpPr>
          <p:nvPr/>
        </p:nvSpPr>
        <p:spPr bwMode="auto">
          <a:xfrm>
            <a:off x="4178300" y="4438650"/>
            <a:ext cx="144463"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8" name="Oval 17"/>
          <p:cNvSpPr>
            <a:spLocks noChangeArrowheads="1"/>
          </p:cNvSpPr>
          <p:nvPr/>
        </p:nvSpPr>
        <p:spPr bwMode="auto">
          <a:xfrm>
            <a:off x="936625" y="4438650"/>
            <a:ext cx="144463" cy="14446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69" name="Oval 18"/>
          <p:cNvSpPr>
            <a:spLocks noChangeArrowheads="1"/>
          </p:cNvSpPr>
          <p:nvPr/>
        </p:nvSpPr>
        <p:spPr bwMode="auto">
          <a:xfrm>
            <a:off x="2017713" y="2566988"/>
            <a:ext cx="144462" cy="14446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70" name="Oval 19"/>
          <p:cNvSpPr>
            <a:spLocks noChangeArrowheads="1"/>
          </p:cNvSpPr>
          <p:nvPr/>
        </p:nvSpPr>
        <p:spPr bwMode="auto">
          <a:xfrm>
            <a:off x="3098800" y="2566988"/>
            <a:ext cx="144463" cy="14446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71" name="Oval 20"/>
          <p:cNvSpPr>
            <a:spLocks noChangeArrowheads="1"/>
          </p:cNvSpPr>
          <p:nvPr/>
        </p:nvSpPr>
        <p:spPr bwMode="auto">
          <a:xfrm>
            <a:off x="4179888" y="2566988"/>
            <a:ext cx="144462" cy="14446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3572" name="Oval 21"/>
          <p:cNvSpPr>
            <a:spLocks noChangeArrowheads="1"/>
          </p:cNvSpPr>
          <p:nvPr/>
        </p:nvSpPr>
        <p:spPr bwMode="auto">
          <a:xfrm>
            <a:off x="938213" y="2566988"/>
            <a:ext cx="144462" cy="14446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4" name="AutoShape 23"/>
          <p:cNvSpPr>
            <a:spLocks noChangeArrowheads="1"/>
          </p:cNvSpPr>
          <p:nvPr/>
        </p:nvSpPr>
        <p:spPr bwMode="auto">
          <a:xfrm>
            <a:off x="1190625" y="3213100"/>
            <a:ext cx="288925" cy="266700"/>
          </a:xfrm>
          <a:prstGeom prst="star5">
            <a:avLst/>
          </a:prstGeom>
          <a:solidFill>
            <a:schemeClr val="accent2"/>
          </a:solidFill>
          <a:ln w="12700">
            <a:solidFill>
              <a:schemeClr val="tx1"/>
            </a:solidFill>
            <a:miter lim="800000"/>
            <a:headEnd/>
            <a:tailEnd/>
          </a:ln>
          <a:effectLst/>
        </p:spPr>
        <p:txBody>
          <a:bodyPr wrap="none" anchor="ctr"/>
          <a:lstStyle/>
          <a:p>
            <a:pPr>
              <a:defRPr/>
            </a:pPr>
            <a:endParaRPr lang="hu-HU"/>
          </a:p>
        </p:txBody>
      </p:sp>
      <p:sp>
        <p:nvSpPr>
          <p:cNvPr id="23574" name="Freeform 26"/>
          <p:cNvSpPr>
            <a:spLocks/>
          </p:cNvSpPr>
          <p:nvPr/>
        </p:nvSpPr>
        <p:spPr bwMode="auto">
          <a:xfrm>
            <a:off x="5835650" y="2493963"/>
            <a:ext cx="2438400" cy="3097212"/>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3575" name="Rectangle 27"/>
          <p:cNvSpPr>
            <a:spLocks noChangeArrowheads="1"/>
          </p:cNvSpPr>
          <p:nvPr/>
        </p:nvSpPr>
        <p:spPr bwMode="auto">
          <a:xfrm>
            <a:off x="6610350" y="4133850"/>
            <a:ext cx="304800" cy="304800"/>
          </a:xfrm>
          <a:prstGeom prst="rect">
            <a:avLst/>
          </a:prstGeom>
          <a:noFill/>
          <a:ln w="28575">
            <a:solidFill>
              <a:schemeClr val="tx1"/>
            </a:solidFill>
            <a:miter lim="800000"/>
            <a:headEnd/>
            <a:tailEnd/>
          </a:ln>
        </p:spPr>
        <p:txBody>
          <a:bodyPr wrap="none" anchor="ctr"/>
          <a:lstStyle/>
          <a:p>
            <a:endParaRPr lang="en-US"/>
          </a:p>
        </p:txBody>
      </p:sp>
      <p:sp>
        <p:nvSpPr>
          <p:cNvPr id="23576" name="Rectangle 28"/>
          <p:cNvSpPr>
            <a:spLocks noChangeArrowheads="1"/>
          </p:cNvSpPr>
          <p:nvPr/>
        </p:nvSpPr>
        <p:spPr bwMode="auto">
          <a:xfrm>
            <a:off x="6915150" y="4133850"/>
            <a:ext cx="304800" cy="304800"/>
          </a:xfrm>
          <a:prstGeom prst="rect">
            <a:avLst/>
          </a:prstGeom>
          <a:noFill/>
          <a:ln w="28575">
            <a:solidFill>
              <a:schemeClr val="tx1"/>
            </a:solidFill>
            <a:miter lim="800000"/>
            <a:headEnd/>
            <a:tailEnd/>
          </a:ln>
        </p:spPr>
        <p:txBody>
          <a:bodyPr wrap="none" anchor="ctr"/>
          <a:lstStyle/>
          <a:p>
            <a:endParaRPr lang="en-US"/>
          </a:p>
        </p:txBody>
      </p:sp>
      <p:sp>
        <p:nvSpPr>
          <p:cNvPr id="23577" name="Rectangle 29"/>
          <p:cNvSpPr>
            <a:spLocks noChangeArrowheads="1"/>
          </p:cNvSpPr>
          <p:nvPr/>
        </p:nvSpPr>
        <p:spPr bwMode="auto">
          <a:xfrm>
            <a:off x="6305550" y="4133850"/>
            <a:ext cx="304800" cy="304800"/>
          </a:xfrm>
          <a:prstGeom prst="rect">
            <a:avLst/>
          </a:prstGeom>
          <a:noFill/>
          <a:ln w="28575">
            <a:solidFill>
              <a:schemeClr val="tx1"/>
            </a:solidFill>
            <a:miter lim="800000"/>
            <a:headEnd/>
            <a:tailEnd/>
          </a:ln>
        </p:spPr>
        <p:txBody>
          <a:bodyPr wrap="none" anchor="ctr"/>
          <a:lstStyle/>
          <a:p>
            <a:endParaRPr lang="en-US"/>
          </a:p>
        </p:txBody>
      </p:sp>
      <p:sp>
        <p:nvSpPr>
          <p:cNvPr id="23578" name="Rectangle 30"/>
          <p:cNvSpPr>
            <a:spLocks noChangeArrowheads="1"/>
          </p:cNvSpPr>
          <p:nvPr/>
        </p:nvSpPr>
        <p:spPr bwMode="auto">
          <a:xfrm>
            <a:off x="7219950" y="4133850"/>
            <a:ext cx="304800" cy="304800"/>
          </a:xfrm>
          <a:prstGeom prst="rect">
            <a:avLst/>
          </a:prstGeom>
          <a:noFill/>
          <a:ln w="28575">
            <a:solidFill>
              <a:schemeClr val="tx1"/>
            </a:solidFill>
            <a:miter lim="800000"/>
            <a:headEnd/>
            <a:tailEnd/>
          </a:ln>
        </p:spPr>
        <p:txBody>
          <a:bodyPr wrap="none" anchor="ctr"/>
          <a:lstStyle/>
          <a:p>
            <a:endParaRPr lang="en-US"/>
          </a:p>
        </p:txBody>
      </p:sp>
      <p:sp>
        <p:nvSpPr>
          <p:cNvPr id="23579" name="Rectangle 31"/>
          <p:cNvSpPr>
            <a:spLocks noChangeArrowheads="1"/>
          </p:cNvSpPr>
          <p:nvPr/>
        </p:nvSpPr>
        <p:spPr bwMode="auto">
          <a:xfrm>
            <a:off x="6610350" y="4438650"/>
            <a:ext cx="304800" cy="304800"/>
          </a:xfrm>
          <a:prstGeom prst="rect">
            <a:avLst/>
          </a:prstGeom>
          <a:noFill/>
          <a:ln w="28575">
            <a:solidFill>
              <a:schemeClr val="tx1"/>
            </a:solidFill>
            <a:miter lim="800000"/>
            <a:headEnd/>
            <a:tailEnd/>
          </a:ln>
        </p:spPr>
        <p:txBody>
          <a:bodyPr wrap="none" anchor="ctr"/>
          <a:lstStyle/>
          <a:p>
            <a:endParaRPr lang="en-US"/>
          </a:p>
        </p:txBody>
      </p:sp>
      <p:sp>
        <p:nvSpPr>
          <p:cNvPr id="23580" name="Rectangle 32"/>
          <p:cNvSpPr>
            <a:spLocks noChangeArrowheads="1"/>
          </p:cNvSpPr>
          <p:nvPr/>
        </p:nvSpPr>
        <p:spPr bwMode="auto">
          <a:xfrm>
            <a:off x="6915150" y="4438650"/>
            <a:ext cx="304800" cy="304800"/>
          </a:xfrm>
          <a:prstGeom prst="rect">
            <a:avLst/>
          </a:prstGeom>
          <a:noFill/>
          <a:ln w="28575">
            <a:solidFill>
              <a:schemeClr val="tx1"/>
            </a:solidFill>
            <a:miter lim="800000"/>
            <a:headEnd/>
            <a:tailEnd/>
          </a:ln>
        </p:spPr>
        <p:txBody>
          <a:bodyPr wrap="none" anchor="ctr"/>
          <a:lstStyle/>
          <a:p>
            <a:endParaRPr lang="en-US"/>
          </a:p>
        </p:txBody>
      </p:sp>
      <p:sp>
        <p:nvSpPr>
          <p:cNvPr id="23581" name="Line 34"/>
          <p:cNvSpPr>
            <a:spLocks noChangeShapeType="1"/>
          </p:cNvSpPr>
          <p:nvPr/>
        </p:nvSpPr>
        <p:spPr bwMode="auto">
          <a:xfrm flipH="1" flipV="1">
            <a:off x="1406525" y="3392488"/>
            <a:ext cx="5005388" cy="901700"/>
          </a:xfrm>
          <a:prstGeom prst="line">
            <a:avLst/>
          </a:prstGeom>
          <a:noFill/>
          <a:ln w="38100">
            <a:solidFill>
              <a:schemeClr val="tx1"/>
            </a:solidFill>
            <a:round/>
            <a:headEnd/>
            <a:tailEnd type="stealth" w="lg" len="lg"/>
          </a:ln>
        </p:spPr>
        <p:txBody>
          <a:bodyPr/>
          <a:lstStyle/>
          <a:p>
            <a:endParaRPr lang="en-US"/>
          </a:p>
        </p:txBody>
      </p:sp>
      <p:grpSp>
        <p:nvGrpSpPr>
          <p:cNvPr id="2" name="Group 36"/>
          <p:cNvGrpSpPr>
            <a:grpSpLocks/>
          </p:cNvGrpSpPr>
          <p:nvPr/>
        </p:nvGrpSpPr>
        <p:grpSpPr bwMode="auto">
          <a:xfrm>
            <a:off x="4467225" y="2854325"/>
            <a:ext cx="2305050" cy="1439863"/>
            <a:chOff x="2880" y="1616"/>
            <a:chExt cx="1452" cy="907"/>
          </a:xfrm>
        </p:grpSpPr>
        <p:sp>
          <p:nvSpPr>
            <p:cNvPr id="64" name="AutoShape 33"/>
            <p:cNvSpPr>
              <a:spLocks noChangeArrowheads="1"/>
            </p:cNvSpPr>
            <p:nvPr/>
          </p:nvSpPr>
          <p:spPr bwMode="auto">
            <a:xfrm>
              <a:off x="2880" y="1616"/>
              <a:ext cx="151" cy="122"/>
            </a:xfrm>
            <a:prstGeom prst="star5">
              <a:avLst/>
            </a:prstGeom>
            <a:solidFill>
              <a:schemeClr val="accent2"/>
            </a:solidFill>
            <a:ln w="12700">
              <a:solidFill>
                <a:schemeClr val="tx1"/>
              </a:solidFill>
              <a:miter lim="800000"/>
              <a:headEnd/>
              <a:tailEnd/>
            </a:ln>
            <a:effectLst/>
          </p:spPr>
          <p:txBody>
            <a:bodyPr wrap="none" anchor="ctr"/>
            <a:lstStyle/>
            <a:p>
              <a:pPr>
                <a:defRPr/>
              </a:pPr>
              <a:endParaRPr lang="hu-HU"/>
            </a:p>
          </p:txBody>
        </p:sp>
        <p:sp>
          <p:nvSpPr>
            <p:cNvPr id="23586" name="Line 35"/>
            <p:cNvSpPr>
              <a:spLocks noChangeShapeType="1"/>
            </p:cNvSpPr>
            <p:nvPr/>
          </p:nvSpPr>
          <p:spPr bwMode="auto">
            <a:xfrm flipH="1" flipV="1">
              <a:off x="3016" y="1706"/>
              <a:ext cx="1316" cy="817"/>
            </a:xfrm>
            <a:prstGeom prst="line">
              <a:avLst/>
            </a:prstGeom>
            <a:noFill/>
            <a:ln w="38100">
              <a:solidFill>
                <a:schemeClr val="tx1"/>
              </a:solidFill>
              <a:round/>
              <a:headEnd/>
              <a:tailEnd type="stealth" w="lg" len="lg"/>
            </a:ln>
          </p:spPr>
          <p:txBody>
            <a:bodyPr/>
            <a:lstStyle/>
            <a:p>
              <a:endParaRPr lang="en-US"/>
            </a:p>
          </p:txBody>
        </p:sp>
      </p:grpSp>
      <p:sp>
        <p:nvSpPr>
          <p:cNvPr id="23583" name="Szövegdoboz 73"/>
          <p:cNvSpPr txBox="1">
            <a:spLocks noChangeArrowheads="1"/>
          </p:cNvSpPr>
          <p:nvPr/>
        </p:nvSpPr>
        <p:spPr bwMode="auto">
          <a:xfrm>
            <a:off x="1550988" y="5768975"/>
            <a:ext cx="1644617" cy="523220"/>
          </a:xfrm>
          <a:prstGeom prst="rect">
            <a:avLst/>
          </a:prstGeom>
          <a:noFill/>
          <a:ln w="9525">
            <a:noFill/>
            <a:miter lim="800000"/>
            <a:headEnd/>
            <a:tailEnd/>
          </a:ln>
        </p:spPr>
        <p:txBody>
          <a:bodyPr wrap="none">
            <a:spAutoFit/>
          </a:bodyPr>
          <a:lstStyle/>
          <a:p>
            <a:r>
              <a:rPr lang="hu-HU" sz="2800" dirty="0" err="1" smtClean="0"/>
              <a:t>textúratér</a:t>
            </a:r>
            <a:endParaRPr lang="hu-HU" sz="2800" dirty="0"/>
          </a:p>
        </p:txBody>
      </p:sp>
      <p:sp>
        <p:nvSpPr>
          <p:cNvPr id="23584" name="Szövegdoboz 74"/>
          <p:cNvSpPr txBox="1">
            <a:spLocks noChangeArrowheads="1"/>
          </p:cNvSpPr>
          <p:nvPr/>
        </p:nvSpPr>
        <p:spPr bwMode="auto">
          <a:xfrm>
            <a:off x="6650939" y="5713413"/>
            <a:ext cx="1121461" cy="523220"/>
          </a:xfrm>
          <a:prstGeom prst="rect">
            <a:avLst/>
          </a:prstGeom>
          <a:noFill/>
          <a:ln w="9525">
            <a:noFill/>
            <a:miter lim="800000"/>
            <a:headEnd/>
            <a:tailEnd/>
          </a:ln>
        </p:spPr>
        <p:txBody>
          <a:bodyPr wrap="none">
            <a:spAutoFit/>
          </a:bodyPr>
          <a:lstStyle/>
          <a:p>
            <a:r>
              <a:rPr lang="hu-HU" sz="2800" dirty="0" smtClean="0"/>
              <a:t>képtér</a:t>
            </a:r>
            <a:endParaRPr lang="hu-HU"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Text</a:t>
            </a:r>
            <a:r>
              <a:rPr lang="hu-HU"/>
              <a:t>úra interpretációk</a:t>
            </a:r>
            <a:endParaRPr lang="en-US"/>
          </a:p>
        </p:txBody>
      </p:sp>
      <p:sp>
        <p:nvSpPr>
          <p:cNvPr id="100355" name="Rectangle 3"/>
          <p:cNvSpPr>
            <a:spLocks noGrp="1" noChangeArrowheads="1"/>
          </p:cNvSpPr>
          <p:nvPr>
            <p:ph type="body" idx="1"/>
          </p:nvPr>
        </p:nvSpPr>
        <p:spPr/>
        <p:txBody>
          <a:bodyPr/>
          <a:lstStyle/>
          <a:p>
            <a:r>
              <a:rPr lang="hu-HU" dirty="0"/>
              <a:t>kép a memóriában</a:t>
            </a:r>
          </a:p>
          <a:p>
            <a:pPr lvl="1"/>
            <a:r>
              <a:rPr lang="hu-HU" dirty="0"/>
              <a:t>ugyanolyan mint a </a:t>
            </a:r>
            <a:r>
              <a:rPr lang="hu-HU" dirty="0" err="1"/>
              <a:t>frame</a:t>
            </a:r>
            <a:r>
              <a:rPr lang="hu-HU" dirty="0"/>
              <a:t> </a:t>
            </a:r>
            <a:r>
              <a:rPr lang="hu-HU" dirty="0" err="1"/>
              <a:t>buffer</a:t>
            </a:r>
            <a:endParaRPr lang="hu-HU" dirty="0"/>
          </a:p>
          <a:p>
            <a:pPr lvl="1"/>
            <a:r>
              <a:rPr lang="hu-HU" dirty="0"/>
              <a:t>pixel </a:t>
            </a:r>
            <a:r>
              <a:rPr lang="en-US" dirty="0" err="1"/>
              <a:t>helyett</a:t>
            </a:r>
            <a:r>
              <a:rPr lang="en-US" dirty="0"/>
              <a:t> </a:t>
            </a:r>
            <a:r>
              <a:rPr lang="en-US" dirty="0" err="1"/>
              <a:t>texel</a:t>
            </a:r>
            <a:endParaRPr lang="en-US" dirty="0"/>
          </a:p>
          <a:p>
            <a:r>
              <a:rPr lang="hu-HU" dirty="0"/>
              <a:t>adatok tömbje</a:t>
            </a:r>
          </a:p>
          <a:p>
            <a:pPr lvl="1"/>
            <a:r>
              <a:rPr lang="hu-HU" dirty="0"/>
              <a:t>1D, 2D, 3D tömb</a:t>
            </a:r>
          </a:p>
          <a:p>
            <a:pPr lvl="1"/>
            <a:r>
              <a:rPr lang="hu-HU" dirty="0"/>
              <a:t>pl. RGB rekordok</a:t>
            </a:r>
          </a:p>
          <a:p>
            <a:r>
              <a:rPr lang="hu-HU" dirty="0"/>
              <a:t>függvény diszkrét mintapontjai rácson</a:t>
            </a:r>
          </a:p>
          <a:p>
            <a:pPr lvl="1"/>
            <a:r>
              <a:rPr lang="hu-HU" dirty="0"/>
              <a:t>rekonstrukció: szűrés</a:t>
            </a:r>
          </a:p>
          <a:p>
            <a:pPr lvl="1"/>
            <a:r>
              <a:rPr lang="hu-HU" dirty="0"/>
              <a:t>függvény a 3D felületi pontok felett?</a:t>
            </a:r>
            <a:endParaRPr lang="en-US" dirty="0">
              <a:cs typeface="Arial" charset="0"/>
            </a:endParaRPr>
          </a:p>
        </p:txBody>
      </p:sp>
      <p:sp>
        <p:nvSpPr>
          <p:cNvPr id="100356" name="Rectangle 4"/>
          <p:cNvSpPr>
            <a:spLocks noChangeArrowheads="1"/>
          </p:cNvSpPr>
          <p:nvPr/>
        </p:nvSpPr>
        <p:spPr bwMode="auto">
          <a:xfrm>
            <a:off x="7391400" y="5638800"/>
            <a:ext cx="1143000" cy="914400"/>
          </a:xfrm>
          <a:prstGeom prst="rect">
            <a:avLst/>
          </a:prstGeom>
          <a:noFill/>
          <a:ln w="12700">
            <a:solidFill>
              <a:schemeClr val="tx1"/>
            </a:solidFill>
            <a:miter lim="800000"/>
            <a:headEnd/>
            <a:tailEnd type="none" w="lg" len="med"/>
          </a:ln>
          <a:effectLst/>
        </p:spPr>
        <p:txBody>
          <a:bodyPr wrap="none" anchor="ctr"/>
          <a:lstStyle/>
          <a:p>
            <a:endParaRPr lang="en-US"/>
          </a:p>
        </p:txBody>
      </p:sp>
      <p:sp>
        <p:nvSpPr>
          <p:cNvPr id="100357" name="Rectangle 5"/>
          <p:cNvSpPr>
            <a:spLocks noChangeArrowheads="1"/>
          </p:cNvSpPr>
          <p:nvPr/>
        </p:nvSpPr>
        <p:spPr bwMode="auto">
          <a:xfrm>
            <a:off x="7620000" y="5638800"/>
            <a:ext cx="685800" cy="914400"/>
          </a:xfrm>
          <a:prstGeom prst="rect">
            <a:avLst/>
          </a:prstGeom>
          <a:noFill/>
          <a:ln w="12700">
            <a:solidFill>
              <a:schemeClr val="tx1"/>
            </a:solidFill>
            <a:miter lim="800000"/>
            <a:headEnd/>
            <a:tailEnd type="none" w="lg" len="med"/>
          </a:ln>
          <a:effectLst/>
        </p:spPr>
        <p:txBody>
          <a:bodyPr wrap="none" anchor="ctr"/>
          <a:lstStyle/>
          <a:p>
            <a:endParaRPr lang="en-US"/>
          </a:p>
        </p:txBody>
      </p:sp>
      <p:sp>
        <p:nvSpPr>
          <p:cNvPr id="100358" name="Rectangle 6"/>
          <p:cNvSpPr>
            <a:spLocks noChangeArrowheads="1"/>
          </p:cNvSpPr>
          <p:nvPr/>
        </p:nvSpPr>
        <p:spPr bwMode="auto">
          <a:xfrm>
            <a:off x="7848600" y="5638800"/>
            <a:ext cx="685800" cy="914400"/>
          </a:xfrm>
          <a:prstGeom prst="rect">
            <a:avLst/>
          </a:prstGeom>
          <a:noFill/>
          <a:ln w="12700">
            <a:solidFill>
              <a:schemeClr val="tx1"/>
            </a:solidFill>
            <a:miter lim="800000"/>
            <a:headEnd/>
            <a:tailEnd type="none" w="lg" len="med"/>
          </a:ln>
          <a:effectLst/>
        </p:spPr>
        <p:txBody>
          <a:bodyPr wrap="none" anchor="ctr"/>
          <a:lstStyle/>
          <a:p>
            <a:endParaRPr lang="en-US"/>
          </a:p>
        </p:txBody>
      </p:sp>
      <p:sp>
        <p:nvSpPr>
          <p:cNvPr id="100359" name="Rectangle 7"/>
          <p:cNvSpPr>
            <a:spLocks noChangeArrowheads="1"/>
          </p:cNvSpPr>
          <p:nvPr/>
        </p:nvSpPr>
        <p:spPr bwMode="auto">
          <a:xfrm>
            <a:off x="8077200" y="5638800"/>
            <a:ext cx="685800" cy="914400"/>
          </a:xfrm>
          <a:prstGeom prst="rect">
            <a:avLst/>
          </a:prstGeom>
          <a:noFill/>
          <a:ln w="12700">
            <a:solidFill>
              <a:schemeClr val="tx1"/>
            </a:solidFill>
            <a:miter lim="800000"/>
            <a:headEnd/>
            <a:tailEnd type="none" w="lg" len="med"/>
          </a:ln>
          <a:effectLst/>
        </p:spPr>
        <p:txBody>
          <a:bodyPr wrap="none" anchor="ctr"/>
          <a:lstStyle/>
          <a:p>
            <a:endParaRPr lang="en-US"/>
          </a:p>
        </p:txBody>
      </p:sp>
      <p:sp>
        <p:nvSpPr>
          <p:cNvPr id="100360" name="Line 8"/>
          <p:cNvSpPr>
            <a:spLocks noChangeShapeType="1"/>
          </p:cNvSpPr>
          <p:nvPr/>
        </p:nvSpPr>
        <p:spPr bwMode="auto">
          <a:xfrm>
            <a:off x="7391400" y="5867400"/>
            <a:ext cx="1371600" cy="0"/>
          </a:xfrm>
          <a:prstGeom prst="line">
            <a:avLst/>
          </a:prstGeom>
          <a:noFill/>
          <a:ln w="12700">
            <a:solidFill>
              <a:schemeClr val="tx1"/>
            </a:solidFill>
            <a:round/>
            <a:headEnd/>
            <a:tailEnd type="none" w="lg" len="med"/>
          </a:ln>
          <a:effectLst/>
        </p:spPr>
        <p:txBody>
          <a:bodyPr/>
          <a:lstStyle/>
          <a:p>
            <a:endParaRPr lang="en-US"/>
          </a:p>
        </p:txBody>
      </p:sp>
      <p:sp>
        <p:nvSpPr>
          <p:cNvPr id="100361" name="Line 9"/>
          <p:cNvSpPr>
            <a:spLocks noChangeShapeType="1"/>
          </p:cNvSpPr>
          <p:nvPr/>
        </p:nvSpPr>
        <p:spPr bwMode="auto">
          <a:xfrm>
            <a:off x="7391400" y="6096000"/>
            <a:ext cx="1371600" cy="0"/>
          </a:xfrm>
          <a:prstGeom prst="line">
            <a:avLst/>
          </a:prstGeom>
          <a:noFill/>
          <a:ln w="12700">
            <a:solidFill>
              <a:schemeClr val="tx1"/>
            </a:solidFill>
            <a:round/>
            <a:headEnd/>
            <a:tailEnd type="none" w="lg" len="med"/>
          </a:ln>
          <a:effectLst/>
        </p:spPr>
        <p:txBody>
          <a:bodyPr/>
          <a:lstStyle/>
          <a:p>
            <a:endParaRPr lang="en-US"/>
          </a:p>
        </p:txBody>
      </p:sp>
      <p:sp>
        <p:nvSpPr>
          <p:cNvPr id="100362" name="Line 10"/>
          <p:cNvSpPr>
            <a:spLocks noChangeShapeType="1"/>
          </p:cNvSpPr>
          <p:nvPr/>
        </p:nvSpPr>
        <p:spPr bwMode="auto">
          <a:xfrm>
            <a:off x="7391400" y="6324600"/>
            <a:ext cx="1371600" cy="0"/>
          </a:xfrm>
          <a:prstGeom prst="line">
            <a:avLst/>
          </a:prstGeom>
          <a:noFill/>
          <a:ln w="12700">
            <a:solidFill>
              <a:schemeClr val="tx1"/>
            </a:solidFill>
            <a:round/>
            <a:headEnd/>
            <a:tailEnd type="none" w="lg" len="med"/>
          </a:ln>
          <a:effectLst/>
        </p:spPr>
        <p:txBody>
          <a:bodyPr/>
          <a:lstStyle/>
          <a:p>
            <a:endParaRPr lang="en-US"/>
          </a:p>
        </p:txBody>
      </p:sp>
      <p:sp>
        <p:nvSpPr>
          <p:cNvPr id="100363" name="Oval 11"/>
          <p:cNvSpPr>
            <a:spLocks noChangeArrowheads="1"/>
          </p:cNvSpPr>
          <p:nvPr/>
        </p:nvSpPr>
        <p:spPr bwMode="auto">
          <a:xfrm>
            <a:off x="7315200" y="55626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64" name="Oval 12"/>
          <p:cNvSpPr>
            <a:spLocks noChangeArrowheads="1"/>
          </p:cNvSpPr>
          <p:nvPr/>
        </p:nvSpPr>
        <p:spPr bwMode="auto">
          <a:xfrm>
            <a:off x="7543800" y="55626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65" name="Oval 13"/>
          <p:cNvSpPr>
            <a:spLocks noChangeArrowheads="1"/>
          </p:cNvSpPr>
          <p:nvPr/>
        </p:nvSpPr>
        <p:spPr bwMode="auto">
          <a:xfrm>
            <a:off x="7772400" y="5562600"/>
            <a:ext cx="152400" cy="152400"/>
          </a:xfrm>
          <a:prstGeom prst="ellipse">
            <a:avLst/>
          </a:prstGeom>
          <a:solidFill>
            <a:srgbClr val="FF00FF"/>
          </a:solidFill>
          <a:ln w="12700">
            <a:solidFill>
              <a:schemeClr val="tx1"/>
            </a:solidFill>
            <a:round/>
            <a:headEnd/>
            <a:tailEnd type="none" w="lg" len="med"/>
          </a:ln>
          <a:effectLst/>
        </p:spPr>
        <p:txBody>
          <a:bodyPr wrap="none" anchor="ctr"/>
          <a:lstStyle/>
          <a:p>
            <a:endParaRPr lang="en-US"/>
          </a:p>
        </p:txBody>
      </p:sp>
      <p:sp>
        <p:nvSpPr>
          <p:cNvPr id="100366" name="Oval 14"/>
          <p:cNvSpPr>
            <a:spLocks noChangeArrowheads="1"/>
          </p:cNvSpPr>
          <p:nvPr/>
        </p:nvSpPr>
        <p:spPr bwMode="auto">
          <a:xfrm>
            <a:off x="8001000" y="55626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67" name="Oval 15"/>
          <p:cNvSpPr>
            <a:spLocks noChangeArrowheads="1"/>
          </p:cNvSpPr>
          <p:nvPr/>
        </p:nvSpPr>
        <p:spPr bwMode="auto">
          <a:xfrm>
            <a:off x="8229600" y="5562600"/>
            <a:ext cx="152400" cy="152400"/>
          </a:xfrm>
          <a:prstGeom prst="ellipse">
            <a:avLst/>
          </a:prstGeom>
          <a:solidFill>
            <a:srgbClr val="FF00FF"/>
          </a:solidFill>
          <a:ln w="12700">
            <a:solidFill>
              <a:schemeClr val="tx1"/>
            </a:solidFill>
            <a:round/>
            <a:headEnd/>
            <a:tailEnd type="none" w="lg" len="med"/>
          </a:ln>
          <a:effectLst/>
        </p:spPr>
        <p:txBody>
          <a:bodyPr wrap="none" anchor="ctr"/>
          <a:lstStyle/>
          <a:p>
            <a:endParaRPr lang="en-US"/>
          </a:p>
        </p:txBody>
      </p:sp>
      <p:sp>
        <p:nvSpPr>
          <p:cNvPr id="100368" name="Oval 16"/>
          <p:cNvSpPr>
            <a:spLocks noChangeArrowheads="1"/>
          </p:cNvSpPr>
          <p:nvPr/>
        </p:nvSpPr>
        <p:spPr bwMode="auto">
          <a:xfrm>
            <a:off x="8458200" y="5562600"/>
            <a:ext cx="152400" cy="152400"/>
          </a:xfrm>
          <a:prstGeom prst="ellipse">
            <a:avLst/>
          </a:prstGeom>
          <a:solidFill>
            <a:srgbClr val="FF00FF"/>
          </a:solidFill>
          <a:ln w="12700">
            <a:solidFill>
              <a:schemeClr val="tx1"/>
            </a:solidFill>
            <a:round/>
            <a:headEnd/>
            <a:tailEnd type="none" w="lg" len="med"/>
          </a:ln>
          <a:effectLst/>
        </p:spPr>
        <p:txBody>
          <a:bodyPr wrap="none" anchor="ctr"/>
          <a:lstStyle/>
          <a:p>
            <a:endParaRPr lang="en-US"/>
          </a:p>
        </p:txBody>
      </p:sp>
      <p:sp>
        <p:nvSpPr>
          <p:cNvPr id="100369" name="Oval 17"/>
          <p:cNvSpPr>
            <a:spLocks noChangeArrowheads="1"/>
          </p:cNvSpPr>
          <p:nvPr/>
        </p:nvSpPr>
        <p:spPr bwMode="auto">
          <a:xfrm>
            <a:off x="8686800" y="55626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70" name="Oval 18"/>
          <p:cNvSpPr>
            <a:spLocks noChangeArrowheads="1"/>
          </p:cNvSpPr>
          <p:nvPr/>
        </p:nvSpPr>
        <p:spPr bwMode="auto">
          <a:xfrm>
            <a:off x="7315200" y="57912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71" name="Oval 19"/>
          <p:cNvSpPr>
            <a:spLocks noChangeArrowheads="1"/>
          </p:cNvSpPr>
          <p:nvPr/>
        </p:nvSpPr>
        <p:spPr bwMode="auto">
          <a:xfrm>
            <a:off x="7543800" y="5791200"/>
            <a:ext cx="152400" cy="152400"/>
          </a:xfrm>
          <a:prstGeom prst="ellipse">
            <a:avLst/>
          </a:prstGeom>
          <a:solidFill>
            <a:srgbClr val="FFFF00"/>
          </a:solidFill>
          <a:ln w="12700">
            <a:solidFill>
              <a:schemeClr val="tx1"/>
            </a:solidFill>
            <a:round/>
            <a:headEnd/>
            <a:tailEnd type="none" w="lg" len="med"/>
          </a:ln>
          <a:effectLst/>
        </p:spPr>
        <p:txBody>
          <a:bodyPr wrap="none" anchor="ctr"/>
          <a:lstStyle/>
          <a:p>
            <a:endParaRPr lang="en-US"/>
          </a:p>
        </p:txBody>
      </p:sp>
      <p:sp>
        <p:nvSpPr>
          <p:cNvPr id="100372" name="Oval 20"/>
          <p:cNvSpPr>
            <a:spLocks noChangeArrowheads="1"/>
          </p:cNvSpPr>
          <p:nvPr/>
        </p:nvSpPr>
        <p:spPr bwMode="auto">
          <a:xfrm>
            <a:off x="7772400" y="5791200"/>
            <a:ext cx="152400" cy="152400"/>
          </a:xfrm>
          <a:prstGeom prst="ellipse">
            <a:avLst/>
          </a:prstGeom>
          <a:solidFill>
            <a:srgbClr val="FF00FF"/>
          </a:solidFill>
          <a:ln w="12700">
            <a:solidFill>
              <a:schemeClr val="tx1"/>
            </a:solidFill>
            <a:round/>
            <a:headEnd/>
            <a:tailEnd type="none" w="lg" len="med"/>
          </a:ln>
          <a:effectLst/>
        </p:spPr>
        <p:txBody>
          <a:bodyPr wrap="none" anchor="ctr"/>
          <a:lstStyle/>
          <a:p>
            <a:endParaRPr lang="en-US"/>
          </a:p>
        </p:txBody>
      </p:sp>
      <p:sp>
        <p:nvSpPr>
          <p:cNvPr id="100373" name="Oval 21"/>
          <p:cNvSpPr>
            <a:spLocks noChangeArrowheads="1"/>
          </p:cNvSpPr>
          <p:nvPr/>
        </p:nvSpPr>
        <p:spPr bwMode="auto">
          <a:xfrm>
            <a:off x="8001000" y="57912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74" name="Oval 22"/>
          <p:cNvSpPr>
            <a:spLocks noChangeArrowheads="1"/>
          </p:cNvSpPr>
          <p:nvPr/>
        </p:nvSpPr>
        <p:spPr bwMode="auto">
          <a:xfrm>
            <a:off x="8229600" y="57912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75" name="Oval 23"/>
          <p:cNvSpPr>
            <a:spLocks noChangeArrowheads="1"/>
          </p:cNvSpPr>
          <p:nvPr/>
        </p:nvSpPr>
        <p:spPr bwMode="auto">
          <a:xfrm>
            <a:off x="8458200" y="57912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76" name="Oval 24"/>
          <p:cNvSpPr>
            <a:spLocks noChangeArrowheads="1"/>
          </p:cNvSpPr>
          <p:nvPr/>
        </p:nvSpPr>
        <p:spPr bwMode="auto">
          <a:xfrm>
            <a:off x="8686800" y="57912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77" name="Oval 25"/>
          <p:cNvSpPr>
            <a:spLocks noChangeArrowheads="1"/>
          </p:cNvSpPr>
          <p:nvPr/>
        </p:nvSpPr>
        <p:spPr bwMode="auto">
          <a:xfrm>
            <a:off x="7315200" y="60198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78" name="Oval 26"/>
          <p:cNvSpPr>
            <a:spLocks noChangeArrowheads="1"/>
          </p:cNvSpPr>
          <p:nvPr/>
        </p:nvSpPr>
        <p:spPr bwMode="auto">
          <a:xfrm>
            <a:off x="7543800" y="6019800"/>
            <a:ext cx="152400" cy="152400"/>
          </a:xfrm>
          <a:prstGeom prst="ellipse">
            <a:avLst/>
          </a:prstGeom>
          <a:solidFill>
            <a:srgbClr val="FF00FF"/>
          </a:solidFill>
          <a:ln w="12700">
            <a:solidFill>
              <a:schemeClr val="tx1"/>
            </a:solidFill>
            <a:round/>
            <a:headEnd/>
            <a:tailEnd type="none" w="lg" len="med"/>
          </a:ln>
          <a:effectLst/>
        </p:spPr>
        <p:txBody>
          <a:bodyPr wrap="none" anchor="ctr"/>
          <a:lstStyle/>
          <a:p>
            <a:endParaRPr lang="en-US"/>
          </a:p>
        </p:txBody>
      </p:sp>
      <p:sp>
        <p:nvSpPr>
          <p:cNvPr id="100379" name="Oval 27"/>
          <p:cNvSpPr>
            <a:spLocks noChangeArrowheads="1"/>
          </p:cNvSpPr>
          <p:nvPr/>
        </p:nvSpPr>
        <p:spPr bwMode="auto">
          <a:xfrm>
            <a:off x="7772400" y="6019800"/>
            <a:ext cx="152400" cy="152400"/>
          </a:xfrm>
          <a:prstGeom prst="ellipse">
            <a:avLst/>
          </a:prstGeom>
          <a:solidFill>
            <a:srgbClr val="FF00FF"/>
          </a:solidFill>
          <a:ln w="12700">
            <a:solidFill>
              <a:schemeClr val="tx1"/>
            </a:solidFill>
            <a:round/>
            <a:headEnd/>
            <a:tailEnd type="none" w="lg" len="med"/>
          </a:ln>
          <a:effectLst/>
        </p:spPr>
        <p:txBody>
          <a:bodyPr wrap="none" anchor="ctr"/>
          <a:lstStyle/>
          <a:p>
            <a:endParaRPr lang="en-US"/>
          </a:p>
        </p:txBody>
      </p:sp>
      <p:sp>
        <p:nvSpPr>
          <p:cNvPr id="100380" name="Oval 28"/>
          <p:cNvSpPr>
            <a:spLocks noChangeArrowheads="1"/>
          </p:cNvSpPr>
          <p:nvPr/>
        </p:nvSpPr>
        <p:spPr bwMode="auto">
          <a:xfrm>
            <a:off x="8001000" y="6019800"/>
            <a:ext cx="152400" cy="152400"/>
          </a:xfrm>
          <a:prstGeom prst="ellipse">
            <a:avLst/>
          </a:prstGeom>
          <a:solidFill>
            <a:srgbClr val="FFFF00"/>
          </a:solidFill>
          <a:ln w="12700">
            <a:solidFill>
              <a:schemeClr val="tx1"/>
            </a:solidFill>
            <a:round/>
            <a:headEnd/>
            <a:tailEnd type="none" w="lg" len="med"/>
          </a:ln>
          <a:effectLst/>
        </p:spPr>
        <p:txBody>
          <a:bodyPr wrap="none" anchor="ctr"/>
          <a:lstStyle/>
          <a:p>
            <a:endParaRPr lang="en-US"/>
          </a:p>
        </p:txBody>
      </p:sp>
      <p:sp>
        <p:nvSpPr>
          <p:cNvPr id="100381" name="Oval 29"/>
          <p:cNvSpPr>
            <a:spLocks noChangeArrowheads="1"/>
          </p:cNvSpPr>
          <p:nvPr/>
        </p:nvSpPr>
        <p:spPr bwMode="auto">
          <a:xfrm>
            <a:off x="8229600" y="60198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82" name="Oval 30"/>
          <p:cNvSpPr>
            <a:spLocks noChangeArrowheads="1"/>
          </p:cNvSpPr>
          <p:nvPr/>
        </p:nvSpPr>
        <p:spPr bwMode="auto">
          <a:xfrm>
            <a:off x="8458200" y="60198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83" name="Oval 31"/>
          <p:cNvSpPr>
            <a:spLocks noChangeArrowheads="1"/>
          </p:cNvSpPr>
          <p:nvPr/>
        </p:nvSpPr>
        <p:spPr bwMode="auto">
          <a:xfrm>
            <a:off x="8686800" y="60198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84" name="Oval 32"/>
          <p:cNvSpPr>
            <a:spLocks noChangeArrowheads="1"/>
          </p:cNvSpPr>
          <p:nvPr/>
        </p:nvSpPr>
        <p:spPr bwMode="auto">
          <a:xfrm>
            <a:off x="7315200" y="62484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85" name="Oval 33"/>
          <p:cNvSpPr>
            <a:spLocks noChangeArrowheads="1"/>
          </p:cNvSpPr>
          <p:nvPr/>
        </p:nvSpPr>
        <p:spPr bwMode="auto">
          <a:xfrm>
            <a:off x="7543800" y="6248400"/>
            <a:ext cx="152400" cy="152400"/>
          </a:xfrm>
          <a:prstGeom prst="ellipse">
            <a:avLst/>
          </a:prstGeom>
          <a:solidFill>
            <a:srgbClr val="FFFF00"/>
          </a:solidFill>
          <a:ln w="12700">
            <a:solidFill>
              <a:schemeClr val="tx1"/>
            </a:solidFill>
            <a:round/>
            <a:headEnd/>
            <a:tailEnd type="none" w="lg" len="med"/>
          </a:ln>
          <a:effectLst/>
        </p:spPr>
        <p:txBody>
          <a:bodyPr wrap="none" anchor="ctr"/>
          <a:lstStyle/>
          <a:p>
            <a:endParaRPr lang="en-US"/>
          </a:p>
        </p:txBody>
      </p:sp>
      <p:sp>
        <p:nvSpPr>
          <p:cNvPr id="100386" name="Oval 34"/>
          <p:cNvSpPr>
            <a:spLocks noChangeArrowheads="1"/>
          </p:cNvSpPr>
          <p:nvPr/>
        </p:nvSpPr>
        <p:spPr bwMode="auto">
          <a:xfrm>
            <a:off x="7772400" y="62484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87" name="Oval 35"/>
          <p:cNvSpPr>
            <a:spLocks noChangeArrowheads="1"/>
          </p:cNvSpPr>
          <p:nvPr/>
        </p:nvSpPr>
        <p:spPr bwMode="auto">
          <a:xfrm>
            <a:off x="8001000" y="62484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88" name="Oval 36"/>
          <p:cNvSpPr>
            <a:spLocks noChangeArrowheads="1"/>
          </p:cNvSpPr>
          <p:nvPr/>
        </p:nvSpPr>
        <p:spPr bwMode="auto">
          <a:xfrm>
            <a:off x="8229600" y="62484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89" name="Oval 37"/>
          <p:cNvSpPr>
            <a:spLocks noChangeArrowheads="1"/>
          </p:cNvSpPr>
          <p:nvPr/>
        </p:nvSpPr>
        <p:spPr bwMode="auto">
          <a:xfrm>
            <a:off x="8458200" y="62484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90" name="Oval 38"/>
          <p:cNvSpPr>
            <a:spLocks noChangeArrowheads="1"/>
          </p:cNvSpPr>
          <p:nvPr/>
        </p:nvSpPr>
        <p:spPr bwMode="auto">
          <a:xfrm>
            <a:off x="8686800" y="62484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91" name="Oval 39"/>
          <p:cNvSpPr>
            <a:spLocks noChangeArrowheads="1"/>
          </p:cNvSpPr>
          <p:nvPr/>
        </p:nvSpPr>
        <p:spPr bwMode="auto">
          <a:xfrm>
            <a:off x="7315200" y="64770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92" name="Oval 40"/>
          <p:cNvSpPr>
            <a:spLocks noChangeArrowheads="1"/>
          </p:cNvSpPr>
          <p:nvPr/>
        </p:nvSpPr>
        <p:spPr bwMode="auto">
          <a:xfrm>
            <a:off x="7543800" y="64770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93" name="Oval 41"/>
          <p:cNvSpPr>
            <a:spLocks noChangeArrowheads="1"/>
          </p:cNvSpPr>
          <p:nvPr/>
        </p:nvSpPr>
        <p:spPr bwMode="auto">
          <a:xfrm>
            <a:off x="7772400" y="6477000"/>
            <a:ext cx="152400" cy="152400"/>
          </a:xfrm>
          <a:prstGeom prst="ellipse">
            <a:avLst/>
          </a:prstGeom>
          <a:solidFill>
            <a:srgbClr val="00FFFF"/>
          </a:solidFill>
          <a:ln w="12700">
            <a:solidFill>
              <a:schemeClr val="tx1"/>
            </a:solidFill>
            <a:round/>
            <a:headEnd/>
            <a:tailEnd type="none" w="lg" len="med"/>
          </a:ln>
          <a:effectLst/>
        </p:spPr>
        <p:txBody>
          <a:bodyPr wrap="none" anchor="ctr"/>
          <a:lstStyle/>
          <a:p>
            <a:endParaRPr lang="en-US"/>
          </a:p>
        </p:txBody>
      </p:sp>
      <p:sp>
        <p:nvSpPr>
          <p:cNvPr id="100394" name="Oval 42"/>
          <p:cNvSpPr>
            <a:spLocks noChangeArrowheads="1"/>
          </p:cNvSpPr>
          <p:nvPr/>
        </p:nvSpPr>
        <p:spPr bwMode="auto">
          <a:xfrm>
            <a:off x="8001000" y="6477000"/>
            <a:ext cx="152400" cy="152400"/>
          </a:xfrm>
          <a:prstGeom prst="ellipse">
            <a:avLst/>
          </a:prstGeom>
          <a:solidFill>
            <a:srgbClr val="FFFF00"/>
          </a:solidFill>
          <a:ln w="12700">
            <a:solidFill>
              <a:schemeClr val="tx1"/>
            </a:solidFill>
            <a:round/>
            <a:headEnd/>
            <a:tailEnd type="none" w="lg" len="med"/>
          </a:ln>
          <a:effectLst/>
        </p:spPr>
        <p:txBody>
          <a:bodyPr wrap="none" anchor="ctr"/>
          <a:lstStyle/>
          <a:p>
            <a:endParaRPr lang="en-US"/>
          </a:p>
        </p:txBody>
      </p:sp>
      <p:sp>
        <p:nvSpPr>
          <p:cNvPr id="100395" name="Oval 43"/>
          <p:cNvSpPr>
            <a:spLocks noChangeArrowheads="1"/>
          </p:cNvSpPr>
          <p:nvPr/>
        </p:nvSpPr>
        <p:spPr bwMode="auto">
          <a:xfrm>
            <a:off x="8229600" y="6477000"/>
            <a:ext cx="152400" cy="152400"/>
          </a:xfrm>
          <a:prstGeom prst="ellipse">
            <a:avLst/>
          </a:prstGeom>
          <a:solidFill>
            <a:srgbClr val="FF0000"/>
          </a:solidFill>
          <a:ln w="12700">
            <a:solidFill>
              <a:schemeClr val="tx1"/>
            </a:solidFill>
            <a:round/>
            <a:headEnd/>
            <a:tailEnd type="none" w="lg" len="med"/>
          </a:ln>
          <a:effectLst/>
        </p:spPr>
        <p:txBody>
          <a:bodyPr wrap="none" anchor="ctr"/>
          <a:lstStyle/>
          <a:p>
            <a:endParaRPr lang="en-US"/>
          </a:p>
        </p:txBody>
      </p:sp>
      <p:sp>
        <p:nvSpPr>
          <p:cNvPr id="100396" name="Oval 44"/>
          <p:cNvSpPr>
            <a:spLocks noChangeArrowheads="1"/>
          </p:cNvSpPr>
          <p:nvPr/>
        </p:nvSpPr>
        <p:spPr bwMode="auto">
          <a:xfrm>
            <a:off x="8458200" y="64770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97" name="Oval 45"/>
          <p:cNvSpPr>
            <a:spLocks noChangeArrowheads="1"/>
          </p:cNvSpPr>
          <p:nvPr/>
        </p:nvSpPr>
        <p:spPr bwMode="auto">
          <a:xfrm>
            <a:off x="8686800" y="6477000"/>
            <a:ext cx="152400" cy="152400"/>
          </a:xfrm>
          <a:prstGeom prst="ellipse">
            <a:avLst/>
          </a:prstGeom>
          <a:solidFill>
            <a:schemeClr val="accent1"/>
          </a:solidFill>
          <a:ln w="12700">
            <a:solidFill>
              <a:schemeClr val="tx1"/>
            </a:solidFill>
            <a:round/>
            <a:headEnd/>
            <a:tailEnd type="none" w="lg" len="med"/>
          </a:ln>
          <a:effectLst/>
        </p:spPr>
        <p:txBody>
          <a:bodyPr wrap="none" anchor="ctr"/>
          <a:lstStyle/>
          <a:p>
            <a:endParaRPr lang="en-US"/>
          </a:p>
        </p:txBody>
      </p:sp>
      <p:sp>
        <p:nvSpPr>
          <p:cNvPr id="100398" name="Rectangle 46"/>
          <p:cNvSpPr>
            <a:spLocks noChangeArrowheads="1"/>
          </p:cNvSpPr>
          <p:nvPr/>
        </p:nvSpPr>
        <p:spPr bwMode="auto">
          <a:xfrm>
            <a:off x="6172200" y="3505200"/>
            <a:ext cx="457200" cy="381000"/>
          </a:xfrm>
          <a:prstGeom prst="rect">
            <a:avLst/>
          </a:prstGeom>
          <a:solidFill>
            <a:srgbClr val="FF0000"/>
          </a:solidFill>
          <a:ln w="12700">
            <a:solidFill>
              <a:schemeClr val="tx1"/>
            </a:solidFill>
            <a:miter lim="800000"/>
            <a:headEnd/>
            <a:tailEnd type="none" w="lg" len="med"/>
          </a:ln>
          <a:effectLst/>
        </p:spPr>
        <p:txBody>
          <a:bodyPr wrap="none" anchor="ctr"/>
          <a:lstStyle/>
          <a:p>
            <a:pPr algn="ctr"/>
            <a:r>
              <a:rPr lang="en-US"/>
              <a:t>R</a:t>
            </a:r>
          </a:p>
        </p:txBody>
      </p:sp>
      <p:sp>
        <p:nvSpPr>
          <p:cNvPr id="100399" name="Rectangle 47"/>
          <p:cNvSpPr>
            <a:spLocks noChangeArrowheads="1"/>
          </p:cNvSpPr>
          <p:nvPr/>
        </p:nvSpPr>
        <p:spPr bwMode="auto">
          <a:xfrm>
            <a:off x="6629400" y="3505200"/>
            <a:ext cx="457200" cy="381000"/>
          </a:xfrm>
          <a:prstGeom prst="rect">
            <a:avLst/>
          </a:prstGeom>
          <a:solidFill>
            <a:srgbClr val="00FF00"/>
          </a:solidFill>
          <a:ln w="12700">
            <a:solidFill>
              <a:schemeClr val="tx1"/>
            </a:solidFill>
            <a:miter lim="800000"/>
            <a:headEnd/>
            <a:tailEnd type="none" w="lg" len="med"/>
          </a:ln>
          <a:effectLst/>
        </p:spPr>
        <p:txBody>
          <a:bodyPr wrap="none" anchor="ctr"/>
          <a:lstStyle/>
          <a:p>
            <a:pPr algn="ctr"/>
            <a:r>
              <a:rPr lang="en-US"/>
              <a:t>G</a:t>
            </a:r>
          </a:p>
        </p:txBody>
      </p:sp>
      <p:sp>
        <p:nvSpPr>
          <p:cNvPr id="100400" name="Rectangle 48"/>
          <p:cNvSpPr>
            <a:spLocks noChangeArrowheads="1"/>
          </p:cNvSpPr>
          <p:nvPr/>
        </p:nvSpPr>
        <p:spPr bwMode="auto">
          <a:xfrm>
            <a:off x="7086600" y="3505200"/>
            <a:ext cx="457200" cy="381000"/>
          </a:xfrm>
          <a:prstGeom prst="rect">
            <a:avLst/>
          </a:prstGeom>
          <a:solidFill>
            <a:srgbClr val="0000FF"/>
          </a:solidFill>
          <a:ln w="12700">
            <a:solidFill>
              <a:schemeClr val="tx1"/>
            </a:solidFill>
            <a:miter lim="800000"/>
            <a:headEnd/>
            <a:tailEnd type="none" w="lg" len="med"/>
          </a:ln>
          <a:effectLst/>
        </p:spPr>
        <p:txBody>
          <a:bodyPr wrap="none" anchor="ctr"/>
          <a:lstStyle/>
          <a:p>
            <a:pPr algn="ctr"/>
            <a:r>
              <a:rPr lang="en-US"/>
              <a:t>B</a:t>
            </a:r>
          </a:p>
        </p:txBody>
      </p:sp>
      <p:sp>
        <p:nvSpPr>
          <p:cNvPr id="100401" name="Rectangle 49"/>
          <p:cNvSpPr>
            <a:spLocks noChangeArrowheads="1"/>
          </p:cNvSpPr>
          <p:nvPr/>
        </p:nvSpPr>
        <p:spPr bwMode="auto">
          <a:xfrm>
            <a:off x="6172200" y="3505200"/>
            <a:ext cx="1371600" cy="381000"/>
          </a:xfrm>
          <a:prstGeom prst="rect">
            <a:avLst/>
          </a:prstGeom>
          <a:noFill/>
          <a:ln w="38100">
            <a:solidFill>
              <a:schemeClr val="tx1"/>
            </a:solidFill>
            <a:miter lim="800000"/>
            <a:headEnd/>
            <a:tailEnd type="none" w="lg" len="med"/>
          </a:ln>
          <a:effectLst/>
        </p:spPr>
        <p:txBody>
          <a:bodyPr wrap="none" anchor="ctr"/>
          <a:lstStyle/>
          <a:p>
            <a:endParaRPr lang="en-US"/>
          </a:p>
        </p:txBody>
      </p:sp>
      <p:sp>
        <p:nvSpPr>
          <p:cNvPr id="100402" name="Rectangle 50"/>
          <p:cNvSpPr>
            <a:spLocks noChangeArrowheads="1"/>
          </p:cNvSpPr>
          <p:nvPr/>
        </p:nvSpPr>
        <p:spPr bwMode="auto">
          <a:xfrm>
            <a:off x="6172200" y="3886200"/>
            <a:ext cx="457200" cy="381000"/>
          </a:xfrm>
          <a:prstGeom prst="rect">
            <a:avLst/>
          </a:prstGeom>
          <a:solidFill>
            <a:srgbClr val="FF0000"/>
          </a:solidFill>
          <a:ln w="12700">
            <a:solidFill>
              <a:schemeClr val="tx1"/>
            </a:solidFill>
            <a:miter lim="800000"/>
            <a:headEnd/>
            <a:tailEnd type="none" w="lg" len="med"/>
          </a:ln>
          <a:effectLst/>
        </p:spPr>
        <p:txBody>
          <a:bodyPr wrap="none" anchor="ctr"/>
          <a:lstStyle/>
          <a:p>
            <a:pPr algn="ctr"/>
            <a:r>
              <a:rPr lang="en-US"/>
              <a:t>R</a:t>
            </a:r>
          </a:p>
        </p:txBody>
      </p:sp>
      <p:sp>
        <p:nvSpPr>
          <p:cNvPr id="100403" name="Rectangle 51"/>
          <p:cNvSpPr>
            <a:spLocks noChangeArrowheads="1"/>
          </p:cNvSpPr>
          <p:nvPr/>
        </p:nvSpPr>
        <p:spPr bwMode="auto">
          <a:xfrm>
            <a:off x="6629400" y="3886200"/>
            <a:ext cx="457200" cy="381000"/>
          </a:xfrm>
          <a:prstGeom prst="rect">
            <a:avLst/>
          </a:prstGeom>
          <a:solidFill>
            <a:srgbClr val="00FF00"/>
          </a:solidFill>
          <a:ln w="12700">
            <a:solidFill>
              <a:schemeClr val="tx1"/>
            </a:solidFill>
            <a:miter lim="800000"/>
            <a:headEnd/>
            <a:tailEnd type="none" w="lg" len="med"/>
          </a:ln>
          <a:effectLst/>
        </p:spPr>
        <p:txBody>
          <a:bodyPr wrap="none" anchor="ctr"/>
          <a:lstStyle/>
          <a:p>
            <a:pPr algn="ctr"/>
            <a:r>
              <a:rPr lang="en-US"/>
              <a:t>G</a:t>
            </a:r>
          </a:p>
        </p:txBody>
      </p:sp>
      <p:sp>
        <p:nvSpPr>
          <p:cNvPr id="100404" name="Rectangle 52"/>
          <p:cNvSpPr>
            <a:spLocks noChangeArrowheads="1"/>
          </p:cNvSpPr>
          <p:nvPr/>
        </p:nvSpPr>
        <p:spPr bwMode="auto">
          <a:xfrm>
            <a:off x="7086600" y="3886200"/>
            <a:ext cx="457200" cy="381000"/>
          </a:xfrm>
          <a:prstGeom prst="rect">
            <a:avLst/>
          </a:prstGeom>
          <a:solidFill>
            <a:srgbClr val="0000FF"/>
          </a:solidFill>
          <a:ln w="12700">
            <a:solidFill>
              <a:schemeClr val="tx1"/>
            </a:solidFill>
            <a:miter lim="800000"/>
            <a:headEnd/>
            <a:tailEnd type="none" w="lg" len="med"/>
          </a:ln>
          <a:effectLst/>
        </p:spPr>
        <p:txBody>
          <a:bodyPr wrap="none" anchor="ctr"/>
          <a:lstStyle/>
          <a:p>
            <a:pPr algn="ctr"/>
            <a:r>
              <a:rPr lang="en-US"/>
              <a:t>B</a:t>
            </a:r>
          </a:p>
        </p:txBody>
      </p:sp>
      <p:sp>
        <p:nvSpPr>
          <p:cNvPr id="100405" name="Rectangle 53"/>
          <p:cNvSpPr>
            <a:spLocks noChangeArrowheads="1"/>
          </p:cNvSpPr>
          <p:nvPr/>
        </p:nvSpPr>
        <p:spPr bwMode="auto">
          <a:xfrm>
            <a:off x="6172200" y="3886200"/>
            <a:ext cx="1371600" cy="381000"/>
          </a:xfrm>
          <a:prstGeom prst="rect">
            <a:avLst/>
          </a:prstGeom>
          <a:noFill/>
          <a:ln w="38100">
            <a:solidFill>
              <a:schemeClr val="tx1"/>
            </a:solidFill>
            <a:miter lim="800000"/>
            <a:headEnd/>
            <a:tailEnd type="none" w="lg" len="med"/>
          </a:ln>
          <a:effectLst/>
        </p:spPr>
        <p:txBody>
          <a:bodyPr wrap="none" anchor="ctr"/>
          <a:lstStyle/>
          <a:p>
            <a:endParaRPr lang="en-US"/>
          </a:p>
        </p:txBody>
      </p:sp>
      <p:sp>
        <p:nvSpPr>
          <p:cNvPr id="100406" name="Rectangle 54"/>
          <p:cNvSpPr>
            <a:spLocks noChangeArrowheads="1"/>
          </p:cNvSpPr>
          <p:nvPr/>
        </p:nvSpPr>
        <p:spPr bwMode="auto">
          <a:xfrm>
            <a:off x="6172200" y="4267200"/>
            <a:ext cx="457200" cy="381000"/>
          </a:xfrm>
          <a:prstGeom prst="rect">
            <a:avLst/>
          </a:prstGeom>
          <a:solidFill>
            <a:srgbClr val="FF0000"/>
          </a:solidFill>
          <a:ln w="12700">
            <a:solidFill>
              <a:schemeClr val="tx1"/>
            </a:solidFill>
            <a:miter lim="800000"/>
            <a:headEnd/>
            <a:tailEnd type="none" w="lg" len="med"/>
          </a:ln>
          <a:effectLst/>
        </p:spPr>
        <p:txBody>
          <a:bodyPr wrap="none" anchor="ctr"/>
          <a:lstStyle/>
          <a:p>
            <a:pPr algn="ctr"/>
            <a:r>
              <a:rPr lang="en-US"/>
              <a:t>R</a:t>
            </a:r>
          </a:p>
        </p:txBody>
      </p:sp>
      <p:sp>
        <p:nvSpPr>
          <p:cNvPr id="100407" name="Rectangle 55"/>
          <p:cNvSpPr>
            <a:spLocks noChangeArrowheads="1"/>
          </p:cNvSpPr>
          <p:nvPr/>
        </p:nvSpPr>
        <p:spPr bwMode="auto">
          <a:xfrm>
            <a:off x="6629400" y="4267200"/>
            <a:ext cx="457200" cy="381000"/>
          </a:xfrm>
          <a:prstGeom prst="rect">
            <a:avLst/>
          </a:prstGeom>
          <a:solidFill>
            <a:srgbClr val="00FF00"/>
          </a:solidFill>
          <a:ln w="12700">
            <a:solidFill>
              <a:schemeClr val="tx1"/>
            </a:solidFill>
            <a:miter lim="800000"/>
            <a:headEnd/>
            <a:tailEnd type="none" w="lg" len="med"/>
          </a:ln>
          <a:effectLst/>
        </p:spPr>
        <p:txBody>
          <a:bodyPr wrap="none" anchor="ctr"/>
          <a:lstStyle/>
          <a:p>
            <a:pPr algn="ctr"/>
            <a:r>
              <a:rPr lang="en-US"/>
              <a:t>G</a:t>
            </a:r>
          </a:p>
        </p:txBody>
      </p:sp>
      <p:sp>
        <p:nvSpPr>
          <p:cNvPr id="100408" name="Rectangle 56"/>
          <p:cNvSpPr>
            <a:spLocks noChangeArrowheads="1"/>
          </p:cNvSpPr>
          <p:nvPr/>
        </p:nvSpPr>
        <p:spPr bwMode="auto">
          <a:xfrm>
            <a:off x="7086600" y="4267200"/>
            <a:ext cx="457200" cy="381000"/>
          </a:xfrm>
          <a:prstGeom prst="rect">
            <a:avLst/>
          </a:prstGeom>
          <a:solidFill>
            <a:srgbClr val="0000FF"/>
          </a:solidFill>
          <a:ln w="12700">
            <a:solidFill>
              <a:schemeClr val="tx1"/>
            </a:solidFill>
            <a:miter lim="800000"/>
            <a:headEnd/>
            <a:tailEnd type="none" w="lg" len="med"/>
          </a:ln>
          <a:effectLst/>
        </p:spPr>
        <p:txBody>
          <a:bodyPr wrap="none" anchor="ctr"/>
          <a:lstStyle/>
          <a:p>
            <a:pPr algn="ctr"/>
            <a:r>
              <a:rPr lang="en-US"/>
              <a:t>B</a:t>
            </a:r>
          </a:p>
        </p:txBody>
      </p:sp>
      <p:sp>
        <p:nvSpPr>
          <p:cNvPr id="100409" name="Rectangle 57"/>
          <p:cNvSpPr>
            <a:spLocks noChangeArrowheads="1"/>
          </p:cNvSpPr>
          <p:nvPr/>
        </p:nvSpPr>
        <p:spPr bwMode="auto">
          <a:xfrm>
            <a:off x="6172200" y="4267200"/>
            <a:ext cx="1371600" cy="381000"/>
          </a:xfrm>
          <a:prstGeom prst="rect">
            <a:avLst/>
          </a:prstGeom>
          <a:noFill/>
          <a:ln w="38100">
            <a:solidFill>
              <a:schemeClr val="tx1"/>
            </a:solidFill>
            <a:miter lim="800000"/>
            <a:headEnd/>
            <a:tailEnd type="none" w="lg" len="med"/>
          </a:ln>
          <a:effectLst/>
        </p:spPr>
        <p:txBody>
          <a:bodyPr wrap="none" anchor="ctr"/>
          <a:lstStyle/>
          <a:p>
            <a:endParaRPr lang="en-US"/>
          </a:p>
        </p:txBody>
      </p:sp>
      <p:sp>
        <p:nvSpPr>
          <p:cNvPr id="100410" name="Rectangle 58"/>
          <p:cNvSpPr>
            <a:spLocks noChangeArrowheads="1"/>
          </p:cNvSpPr>
          <p:nvPr/>
        </p:nvSpPr>
        <p:spPr bwMode="auto">
          <a:xfrm>
            <a:off x="7543800" y="3505200"/>
            <a:ext cx="457200" cy="381000"/>
          </a:xfrm>
          <a:prstGeom prst="rect">
            <a:avLst/>
          </a:prstGeom>
          <a:solidFill>
            <a:srgbClr val="FF0000"/>
          </a:solidFill>
          <a:ln w="12700">
            <a:solidFill>
              <a:schemeClr val="tx1"/>
            </a:solidFill>
            <a:miter lim="800000"/>
            <a:headEnd/>
            <a:tailEnd type="none" w="lg" len="med"/>
          </a:ln>
          <a:effectLst/>
        </p:spPr>
        <p:txBody>
          <a:bodyPr wrap="none" anchor="ctr"/>
          <a:lstStyle/>
          <a:p>
            <a:pPr algn="ctr"/>
            <a:r>
              <a:rPr lang="en-US"/>
              <a:t>R</a:t>
            </a:r>
          </a:p>
        </p:txBody>
      </p:sp>
      <p:sp>
        <p:nvSpPr>
          <p:cNvPr id="100411" name="Rectangle 59"/>
          <p:cNvSpPr>
            <a:spLocks noChangeArrowheads="1"/>
          </p:cNvSpPr>
          <p:nvPr/>
        </p:nvSpPr>
        <p:spPr bwMode="auto">
          <a:xfrm>
            <a:off x="8001000" y="3505200"/>
            <a:ext cx="457200" cy="381000"/>
          </a:xfrm>
          <a:prstGeom prst="rect">
            <a:avLst/>
          </a:prstGeom>
          <a:solidFill>
            <a:srgbClr val="00FF00"/>
          </a:solidFill>
          <a:ln w="12700">
            <a:solidFill>
              <a:schemeClr val="tx1"/>
            </a:solidFill>
            <a:miter lim="800000"/>
            <a:headEnd/>
            <a:tailEnd type="none" w="lg" len="med"/>
          </a:ln>
          <a:effectLst/>
        </p:spPr>
        <p:txBody>
          <a:bodyPr wrap="none" anchor="ctr"/>
          <a:lstStyle/>
          <a:p>
            <a:pPr algn="ctr"/>
            <a:r>
              <a:rPr lang="en-US"/>
              <a:t>G</a:t>
            </a:r>
          </a:p>
        </p:txBody>
      </p:sp>
      <p:sp>
        <p:nvSpPr>
          <p:cNvPr id="100412" name="Rectangle 60"/>
          <p:cNvSpPr>
            <a:spLocks noChangeArrowheads="1"/>
          </p:cNvSpPr>
          <p:nvPr/>
        </p:nvSpPr>
        <p:spPr bwMode="auto">
          <a:xfrm>
            <a:off x="8458200" y="3505200"/>
            <a:ext cx="457200" cy="381000"/>
          </a:xfrm>
          <a:prstGeom prst="rect">
            <a:avLst/>
          </a:prstGeom>
          <a:solidFill>
            <a:srgbClr val="0000FF"/>
          </a:solidFill>
          <a:ln w="12700">
            <a:solidFill>
              <a:schemeClr val="tx1"/>
            </a:solidFill>
            <a:miter lim="800000"/>
            <a:headEnd/>
            <a:tailEnd type="none" w="lg" len="med"/>
          </a:ln>
          <a:effectLst/>
        </p:spPr>
        <p:txBody>
          <a:bodyPr wrap="none" anchor="ctr"/>
          <a:lstStyle/>
          <a:p>
            <a:pPr algn="ctr"/>
            <a:r>
              <a:rPr lang="en-US"/>
              <a:t>B</a:t>
            </a:r>
          </a:p>
        </p:txBody>
      </p:sp>
      <p:sp>
        <p:nvSpPr>
          <p:cNvPr id="100413" name="Rectangle 61"/>
          <p:cNvSpPr>
            <a:spLocks noChangeArrowheads="1"/>
          </p:cNvSpPr>
          <p:nvPr/>
        </p:nvSpPr>
        <p:spPr bwMode="auto">
          <a:xfrm>
            <a:off x="7543800" y="3505200"/>
            <a:ext cx="1371600" cy="381000"/>
          </a:xfrm>
          <a:prstGeom prst="rect">
            <a:avLst/>
          </a:prstGeom>
          <a:noFill/>
          <a:ln w="38100">
            <a:solidFill>
              <a:schemeClr val="tx1"/>
            </a:solidFill>
            <a:miter lim="800000"/>
            <a:headEnd/>
            <a:tailEnd type="none" w="lg" len="med"/>
          </a:ln>
          <a:effectLst/>
        </p:spPr>
        <p:txBody>
          <a:bodyPr wrap="none" anchor="ctr"/>
          <a:lstStyle/>
          <a:p>
            <a:endParaRPr lang="en-US"/>
          </a:p>
        </p:txBody>
      </p:sp>
      <p:sp>
        <p:nvSpPr>
          <p:cNvPr id="100414" name="Rectangle 62"/>
          <p:cNvSpPr>
            <a:spLocks noChangeArrowheads="1"/>
          </p:cNvSpPr>
          <p:nvPr/>
        </p:nvSpPr>
        <p:spPr bwMode="auto">
          <a:xfrm>
            <a:off x="7543800" y="3886200"/>
            <a:ext cx="457200" cy="381000"/>
          </a:xfrm>
          <a:prstGeom prst="rect">
            <a:avLst/>
          </a:prstGeom>
          <a:solidFill>
            <a:srgbClr val="FF0000"/>
          </a:solidFill>
          <a:ln w="12700">
            <a:solidFill>
              <a:schemeClr val="tx1"/>
            </a:solidFill>
            <a:miter lim="800000"/>
            <a:headEnd/>
            <a:tailEnd type="none" w="lg" len="med"/>
          </a:ln>
          <a:effectLst/>
        </p:spPr>
        <p:txBody>
          <a:bodyPr wrap="none" anchor="ctr"/>
          <a:lstStyle/>
          <a:p>
            <a:pPr algn="ctr"/>
            <a:r>
              <a:rPr lang="en-US"/>
              <a:t>R</a:t>
            </a:r>
          </a:p>
        </p:txBody>
      </p:sp>
      <p:sp>
        <p:nvSpPr>
          <p:cNvPr id="100415" name="Rectangle 63"/>
          <p:cNvSpPr>
            <a:spLocks noChangeArrowheads="1"/>
          </p:cNvSpPr>
          <p:nvPr/>
        </p:nvSpPr>
        <p:spPr bwMode="auto">
          <a:xfrm>
            <a:off x="8001000" y="3886200"/>
            <a:ext cx="457200" cy="381000"/>
          </a:xfrm>
          <a:prstGeom prst="rect">
            <a:avLst/>
          </a:prstGeom>
          <a:solidFill>
            <a:srgbClr val="00FF00"/>
          </a:solidFill>
          <a:ln w="12700">
            <a:solidFill>
              <a:schemeClr val="tx1"/>
            </a:solidFill>
            <a:miter lim="800000"/>
            <a:headEnd/>
            <a:tailEnd type="none" w="lg" len="med"/>
          </a:ln>
          <a:effectLst/>
        </p:spPr>
        <p:txBody>
          <a:bodyPr wrap="none" anchor="ctr"/>
          <a:lstStyle/>
          <a:p>
            <a:pPr algn="ctr"/>
            <a:r>
              <a:rPr lang="en-US"/>
              <a:t>G</a:t>
            </a:r>
          </a:p>
        </p:txBody>
      </p:sp>
      <p:sp>
        <p:nvSpPr>
          <p:cNvPr id="100416" name="Rectangle 64"/>
          <p:cNvSpPr>
            <a:spLocks noChangeArrowheads="1"/>
          </p:cNvSpPr>
          <p:nvPr/>
        </p:nvSpPr>
        <p:spPr bwMode="auto">
          <a:xfrm>
            <a:off x="8458200" y="3886200"/>
            <a:ext cx="457200" cy="381000"/>
          </a:xfrm>
          <a:prstGeom prst="rect">
            <a:avLst/>
          </a:prstGeom>
          <a:solidFill>
            <a:srgbClr val="0000FF"/>
          </a:solidFill>
          <a:ln w="12700">
            <a:solidFill>
              <a:schemeClr val="tx1"/>
            </a:solidFill>
            <a:miter lim="800000"/>
            <a:headEnd/>
            <a:tailEnd type="none" w="lg" len="med"/>
          </a:ln>
          <a:effectLst/>
        </p:spPr>
        <p:txBody>
          <a:bodyPr wrap="none" anchor="ctr"/>
          <a:lstStyle/>
          <a:p>
            <a:pPr algn="ctr"/>
            <a:r>
              <a:rPr lang="en-US"/>
              <a:t>B</a:t>
            </a:r>
          </a:p>
        </p:txBody>
      </p:sp>
      <p:sp>
        <p:nvSpPr>
          <p:cNvPr id="100417" name="Rectangle 65"/>
          <p:cNvSpPr>
            <a:spLocks noChangeArrowheads="1"/>
          </p:cNvSpPr>
          <p:nvPr/>
        </p:nvSpPr>
        <p:spPr bwMode="auto">
          <a:xfrm>
            <a:off x="7543800" y="3886200"/>
            <a:ext cx="1371600" cy="381000"/>
          </a:xfrm>
          <a:prstGeom prst="rect">
            <a:avLst/>
          </a:prstGeom>
          <a:noFill/>
          <a:ln w="38100">
            <a:solidFill>
              <a:schemeClr val="tx1"/>
            </a:solidFill>
            <a:miter lim="800000"/>
            <a:headEnd/>
            <a:tailEnd type="none" w="lg" len="med"/>
          </a:ln>
          <a:effectLst/>
        </p:spPr>
        <p:txBody>
          <a:bodyPr wrap="none" anchor="ctr"/>
          <a:lstStyle/>
          <a:p>
            <a:endParaRPr lang="en-US"/>
          </a:p>
        </p:txBody>
      </p:sp>
      <p:sp>
        <p:nvSpPr>
          <p:cNvPr id="100418" name="Rectangle 66"/>
          <p:cNvSpPr>
            <a:spLocks noChangeArrowheads="1"/>
          </p:cNvSpPr>
          <p:nvPr/>
        </p:nvSpPr>
        <p:spPr bwMode="auto">
          <a:xfrm>
            <a:off x="7543800" y="4267200"/>
            <a:ext cx="457200" cy="381000"/>
          </a:xfrm>
          <a:prstGeom prst="rect">
            <a:avLst/>
          </a:prstGeom>
          <a:solidFill>
            <a:srgbClr val="FF0000"/>
          </a:solidFill>
          <a:ln w="12700">
            <a:solidFill>
              <a:schemeClr val="tx1"/>
            </a:solidFill>
            <a:miter lim="800000"/>
            <a:headEnd/>
            <a:tailEnd type="none" w="lg" len="med"/>
          </a:ln>
          <a:effectLst/>
        </p:spPr>
        <p:txBody>
          <a:bodyPr wrap="none" anchor="ctr"/>
          <a:lstStyle/>
          <a:p>
            <a:pPr algn="ctr"/>
            <a:r>
              <a:rPr lang="en-US"/>
              <a:t>R</a:t>
            </a:r>
          </a:p>
        </p:txBody>
      </p:sp>
      <p:sp>
        <p:nvSpPr>
          <p:cNvPr id="100419" name="Rectangle 67"/>
          <p:cNvSpPr>
            <a:spLocks noChangeArrowheads="1"/>
          </p:cNvSpPr>
          <p:nvPr/>
        </p:nvSpPr>
        <p:spPr bwMode="auto">
          <a:xfrm>
            <a:off x="8001000" y="4267200"/>
            <a:ext cx="457200" cy="381000"/>
          </a:xfrm>
          <a:prstGeom prst="rect">
            <a:avLst/>
          </a:prstGeom>
          <a:solidFill>
            <a:srgbClr val="00FF00"/>
          </a:solidFill>
          <a:ln w="12700">
            <a:solidFill>
              <a:schemeClr val="tx1"/>
            </a:solidFill>
            <a:miter lim="800000"/>
            <a:headEnd/>
            <a:tailEnd type="none" w="lg" len="med"/>
          </a:ln>
          <a:effectLst/>
        </p:spPr>
        <p:txBody>
          <a:bodyPr wrap="none" anchor="ctr"/>
          <a:lstStyle/>
          <a:p>
            <a:pPr algn="ctr"/>
            <a:r>
              <a:rPr lang="en-US"/>
              <a:t>G</a:t>
            </a:r>
          </a:p>
        </p:txBody>
      </p:sp>
      <p:sp>
        <p:nvSpPr>
          <p:cNvPr id="100420" name="Rectangle 68"/>
          <p:cNvSpPr>
            <a:spLocks noChangeArrowheads="1"/>
          </p:cNvSpPr>
          <p:nvPr/>
        </p:nvSpPr>
        <p:spPr bwMode="auto">
          <a:xfrm>
            <a:off x="8458200" y="4267200"/>
            <a:ext cx="457200" cy="381000"/>
          </a:xfrm>
          <a:prstGeom prst="rect">
            <a:avLst/>
          </a:prstGeom>
          <a:solidFill>
            <a:srgbClr val="0000FF"/>
          </a:solidFill>
          <a:ln w="12700">
            <a:solidFill>
              <a:schemeClr val="tx1"/>
            </a:solidFill>
            <a:miter lim="800000"/>
            <a:headEnd/>
            <a:tailEnd type="none" w="lg" len="med"/>
          </a:ln>
          <a:effectLst/>
        </p:spPr>
        <p:txBody>
          <a:bodyPr wrap="none" anchor="ctr"/>
          <a:lstStyle/>
          <a:p>
            <a:pPr algn="ctr"/>
            <a:r>
              <a:rPr lang="en-US"/>
              <a:t>B</a:t>
            </a:r>
          </a:p>
        </p:txBody>
      </p:sp>
      <p:sp>
        <p:nvSpPr>
          <p:cNvPr id="100421" name="Rectangle 69"/>
          <p:cNvSpPr>
            <a:spLocks noChangeArrowheads="1"/>
          </p:cNvSpPr>
          <p:nvPr/>
        </p:nvSpPr>
        <p:spPr bwMode="auto">
          <a:xfrm>
            <a:off x="7543800" y="4267200"/>
            <a:ext cx="1371600" cy="381000"/>
          </a:xfrm>
          <a:prstGeom prst="rect">
            <a:avLst/>
          </a:prstGeom>
          <a:noFill/>
          <a:ln w="38100">
            <a:solidFill>
              <a:schemeClr val="tx1"/>
            </a:solidFill>
            <a:miter lim="800000"/>
            <a:headEnd/>
            <a:tailEnd type="none" w="lg" len="med"/>
          </a:ln>
          <a:effectLst/>
        </p:spPr>
        <p:txBody>
          <a:bodyPr wrap="none" anchor="ctr"/>
          <a:lstStyle/>
          <a:p>
            <a:endParaRPr lang="en-US"/>
          </a:p>
        </p:txBody>
      </p:sp>
      <p:pic>
        <p:nvPicPr>
          <p:cNvPr id="100422" name="Picture 70" descr="new body uvmap copy"/>
          <p:cNvPicPr>
            <a:picLocks noChangeAspect="1" noChangeArrowheads="1"/>
          </p:cNvPicPr>
          <p:nvPr/>
        </p:nvPicPr>
        <p:blipFill>
          <a:blip r:embed="rId2" cstate="print"/>
          <a:srcRect/>
          <a:stretch>
            <a:fillRect/>
          </a:stretch>
        </p:blipFill>
        <p:spPr bwMode="auto">
          <a:xfrm>
            <a:off x="7162800" y="1676400"/>
            <a:ext cx="1676400" cy="1676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hu-HU"/>
              <a:t>Mipmap</a:t>
            </a:r>
            <a:endParaRPr lang="en-US"/>
          </a:p>
        </p:txBody>
      </p:sp>
      <p:sp>
        <p:nvSpPr>
          <p:cNvPr id="112643" name="Rectangle 3"/>
          <p:cNvSpPr>
            <a:spLocks noGrp="1" noChangeArrowheads="1"/>
          </p:cNvSpPr>
          <p:nvPr>
            <p:ph type="body" idx="1"/>
          </p:nvPr>
        </p:nvSpPr>
        <p:spPr/>
        <p:txBody>
          <a:bodyPr/>
          <a:lstStyle/>
          <a:p>
            <a:r>
              <a:rPr lang="hu-HU"/>
              <a:t>u, v, m</a:t>
            </a:r>
          </a:p>
          <a:p>
            <a:r>
              <a:rPr lang="hu-HU"/>
              <a:t>trilineáris szűrés</a:t>
            </a:r>
          </a:p>
          <a:p>
            <a:pPr lvl="1"/>
            <a:r>
              <a:rPr lang="hu-HU"/>
              <a:t>u,v két szinten</a:t>
            </a:r>
          </a:p>
          <a:p>
            <a:pPr lvl="1"/>
            <a:r>
              <a:rPr lang="hu-HU"/>
              <a:t>kettő között</a:t>
            </a:r>
          </a:p>
          <a:p>
            <a:pPr lvl="1">
              <a:buFont typeface="Arial" charset="0"/>
              <a:buNone/>
            </a:pPr>
            <a:r>
              <a:rPr lang="hu-HU"/>
              <a:t>interpolálás</a:t>
            </a:r>
            <a:endParaRPr lang="en-US"/>
          </a:p>
        </p:txBody>
      </p:sp>
      <p:pic>
        <p:nvPicPr>
          <p:cNvPr id="112644" name="Picture 4" descr="mip-m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33813" y="2451100"/>
            <a:ext cx="4852987" cy="39290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Mipmap</a:t>
            </a:r>
            <a:r>
              <a:rPr lang="hu-HU" dirty="0" smtClean="0"/>
              <a:t> szint kiválasztása</a:t>
            </a:r>
            <a:endParaRPr lang="en-US" dirty="0"/>
          </a:p>
        </p:txBody>
      </p:sp>
      <p:sp>
        <p:nvSpPr>
          <p:cNvPr id="3" name="Tartalom helye 2"/>
          <p:cNvSpPr>
            <a:spLocks noGrp="1"/>
          </p:cNvSpPr>
          <p:nvPr>
            <p:ph idx="1"/>
          </p:nvPr>
        </p:nvSpPr>
        <p:spPr/>
        <p:txBody>
          <a:bodyPr/>
          <a:lstStyle/>
          <a:p>
            <a:r>
              <a:rPr lang="hu-HU" dirty="0" smtClean="0"/>
              <a:t>vagy megadjuk a </a:t>
            </a:r>
            <a:r>
              <a:rPr lang="hu-HU" dirty="0" err="1" smtClean="0"/>
              <a:t>shader</a:t>
            </a:r>
            <a:r>
              <a:rPr lang="hu-HU" dirty="0" smtClean="0"/>
              <a:t> kódból </a:t>
            </a:r>
            <a:r>
              <a:rPr lang="en-US" dirty="0" smtClean="0"/>
              <a:t>[</a:t>
            </a:r>
            <a:r>
              <a:rPr lang="en-US" dirty="0" err="1" smtClean="0"/>
              <a:t>SampleLevel</a:t>
            </a:r>
            <a:r>
              <a:rPr lang="en-US" dirty="0" smtClean="0"/>
              <a:t>]</a:t>
            </a:r>
            <a:endParaRPr lang="hu-HU" dirty="0" smtClean="0"/>
          </a:p>
          <a:p>
            <a:r>
              <a:rPr lang="hu-HU" dirty="0" smtClean="0"/>
              <a:t>vagy automatikus</a:t>
            </a:r>
            <a:r>
              <a:rPr lang="en-US" dirty="0" smtClean="0"/>
              <a:t> [Sample]</a:t>
            </a:r>
            <a:endParaRPr lang="hu-HU" dirty="0" smtClean="0"/>
          </a:p>
          <a:p>
            <a:pPr lvl="1"/>
            <a:r>
              <a:rPr lang="hu-HU" dirty="0" err="1" smtClean="0"/>
              <a:t>textúrakoordinátákat</a:t>
            </a:r>
            <a:r>
              <a:rPr lang="hu-HU" dirty="0" smtClean="0"/>
              <a:t> a </a:t>
            </a:r>
            <a:r>
              <a:rPr lang="hu-HU" b="1" dirty="0" err="1" smtClean="0"/>
              <a:t>raszterizáló</a:t>
            </a:r>
            <a:r>
              <a:rPr lang="hu-HU" b="1" dirty="0" smtClean="0"/>
              <a:t> </a:t>
            </a:r>
            <a:r>
              <a:rPr lang="hu-HU" dirty="0" smtClean="0"/>
              <a:t>lineárisan interpolálja</a:t>
            </a:r>
          </a:p>
          <a:p>
            <a:pPr lvl="1"/>
            <a:r>
              <a:rPr lang="hu-HU" dirty="0" smtClean="0"/>
              <a:t>ehhez a pixelenkénti növekményt meg kell határoznia</a:t>
            </a:r>
          </a:p>
          <a:p>
            <a:pPr lvl="1"/>
            <a:r>
              <a:rPr lang="hu-HU" dirty="0" smtClean="0"/>
              <a:t>ez nem más, mint a </a:t>
            </a:r>
            <a:r>
              <a:rPr lang="hu-HU" dirty="0" err="1" smtClean="0"/>
              <a:t>texel</a:t>
            </a:r>
            <a:r>
              <a:rPr lang="hu-HU" dirty="0" smtClean="0"/>
              <a:t>/pixel arány</a:t>
            </a:r>
          </a:p>
          <a:p>
            <a:pPr lvl="1"/>
            <a:r>
              <a:rPr lang="hu-HU" dirty="0" smtClean="0"/>
              <a:t>ez alapján lehet választani</a:t>
            </a:r>
          </a:p>
          <a:p>
            <a:pPr lvl="1"/>
            <a:r>
              <a:rPr lang="hu-HU" dirty="0" smtClean="0"/>
              <a:t>tehát ez csak a </a:t>
            </a:r>
            <a:r>
              <a:rPr lang="hu-HU" b="1" dirty="0" smtClean="0"/>
              <a:t>pixel </a:t>
            </a:r>
            <a:r>
              <a:rPr lang="hu-HU" b="1" dirty="0" err="1" smtClean="0"/>
              <a:t>shaderben</a:t>
            </a:r>
            <a:r>
              <a:rPr lang="hu-HU" b="1" dirty="0" smtClean="0"/>
              <a:t> </a:t>
            </a:r>
            <a:r>
              <a:rPr lang="hu-HU" dirty="0" smtClean="0"/>
              <a:t>működhet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Szűrések </a:t>
            </a:r>
            <a:r>
              <a:rPr lang="en-US" dirty="0" smtClean="0"/>
              <a:t>hat</a:t>
            </a:r>
            <a:r>
              <a:rPr lang="hu-HU" dirty="0" err="1" smtClean="0"/>
              <a:t>ása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43000" y="1524000"/>
            <a:ext cx="6248400" cy="4933950"/>
          </a:xfrm>
          <a:prstGeom prst="rect">
            <a:avLst/>
          </a:prstGeom>
          <a:noFill/>
          <a:ln w="9525">
            <a:noFill/>
            <a:miter lim="800000"/>
            <a:headEnd/>
            <a:tailEnd/>
          </a:ln>
        </p:spPr>
      </p:pic>
      <p:sp>
        <p:nvSpPr>
          <p:cNvPr id="5" name="Ellipszis 4"/>
          <p:cNvSpPr/>
          <p:nvPr/>
        </p:nvSpPr>
        <p:spPr>
          <a:xfrm>
            <a:off x="4267200" y="2209800"/>
            <a:ext cx="1295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zis 5"/>
          <p:cNvSpPr/>
          <p:nvPr/>
        </p:nvSpPr>
        <p:spPr>
          <a:xfrm>
            <a:off x="1828800" y="5638800"/>
            <a:ext cx="1295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Direct3D text</a:t>
            </a:r>
            <a:r>
              <a:rPr lang="hu-HU" dirty="0" err="1" smtClean="0"/>
              <a:t>úra</a:t>
            </a:r>
            <a:endParaRPr lang="en-US" dirty="0"/>
          </a:p>
        </p:txBody>
      </p:sp>
      <p:sp>
        <p:nvSpPr>
          <p:cNvPr id="3" name="Tartalom helye 2"/>
          <p:cNvSpPr>
            <a:spLocks noGrp="1"/>
          </p:cNvSpPr>
          <p:nvPr>
            <p:ph idx="1"/>
          </p:nvPr>
        </p:nvSpPr>
        <p:spPr/>
        <p:txBody>
          <a:bodyPr>
            <a:normAutofit/>
          </a:bodyPr>
          <a:lstStyle/>
          <a:p>
            <a:r>
              <a:rPr lang="hu-HU" dirty="0" smtClean="0"/>
              <a:t>ID3D11Texture1D</a:t>
            </a:r>
          </a:p>
          <a:p>
            <a:r>
              <a:rPr lang="hu-HU" dirty="0" smtClean="0"/>
              <a:t>ID3D11Texture2D		erőforrások</a:t>
            </a:r>
          </a:p>
          <a:p>
            <a:r>
              <a:rPr lang="hu-HU" dirty="0" smtClean="0"/>
              <a:t>ID3D11Texture3D</a:t>
            </a:r>
          </a:p>
          <a:p>
            <a:r>
              <a:rPr lang="en-US" dirty="0" smtClean="0"/>
              <a:t>ID3D11S</a:t>
            </a:r>
            <a:r>
              <a:rPr lang="hu-HU" dirty="0" err="1" smtClean="0"/>
              <a:t>haderResourceView</a:t>
            </a:r>
            <a:endParaRPr lang="hu-HU" dirty="0" smtClean="0"/>
          </a:p>
          <a:p>
            <a:pPr lvl="1"/>
            <a:r>
              <a:rPr lang="hu-HU" dirty="0" smtClean="0"/>
              <a:t>bemenetre köthető nézet</a:t>
            </a:r>
          </a:p>
          <a:p>
            <a:r>
              <a:rPr lang="en-US" dirty="0" smtClean="0"/>
              <a:t>ID3D11SamplerState</a:t>
            </a:r>
            <a:r>
              <a:rPr lang="hu-HU" dirty="0" smtClean="0"/>
              <a:t> </a:t>
            </a:r>
            <a:r>
              <a:rPr lang="en-US" dirty="0" smtClean="0">
                <a:solidFill>
                  <a:srgbClr val="00B050"/>
                </a:solidFill>
              </a:rPr>
              <a:t>[effect</a:t>
            </a:r>
            <a:r>
              <a:rPr lang="hu-HU" dirty="0" err="1" smtClean="0">
                <a:solidFill>
                  <a:srgbClr val="00B050"/>
                </a:solidFill>
              </a:rPr>
              <a:t>ből</a:t>
            </a:r>
            <a:r>
              <a:rPr lang="hu-HU" dirty="0" smtClean="0">
                <a:solidFill>
                  <a:srgbClr val="00B050"/>
                </a:solidFill>
              </a:rPr>
              <a:t> kezeljük</a:t>
            </a:r>
            <a:r>
              <a:rPr lang="en-US" dirty="0" smtClean="0">
                <a:solidFill>
                  <a:srgbClr val="00B050"/>
                </a:solidFill>
              </a:rPr>
              <a:t>]</a:t>
            </a:r>
            <a:endParaRPr lang="hu-HU" dirty="0" smtClean="0">
              <a:solidFill>
                <a:srgbClr val="00B050"/>
              </a:solidFill>
            </a:endParaRPr>
          </a:p>
          <a:p>
            <a:pPr lvl="1"/>
            <a:r>
              <a:rPr lang="hu-HU" dirty="0" smtClean="0"/>
              <a:t>mintavételezési, szűrési állapot</a:t>
            </a:r>
          </a:p>
          <a:p>
            <a:r>
              <a:rPr lang="en-US" dirty="0" smtClean="0"/>
              <a:t>ID3D11</a:t>
            </a:r>
            <a:r>
              <a:rPr lang="hu-HU" dirty="0" err="1" smtClean="0"/>
              <a:t>RenderTargetView</a:t>
            </a:r>
            <a:endParaRPr lang="hu-HU" dirty="0" smtClean="0"/>
          </a:p>
          <a:p>
            <a:pPr lvl="1"/>
            <a:r>
              <a:rPr lang="hu-HU" dirty="0" smtClean="0"/>
              <a:t>kimenetre köthető (melyik </a:t>
            </a:r>
            <a:r>
              <a:rPr lang="hu-HU" dirty="0" err="1" smtClean="0"/>
              <a:t>mipmap</a:t>
            </a:r>
            <a:r>
              <a:rPr lang="hu-HU" dirty="0" smtClean="0"/>
              <a:t> szintre írunk)</a:t>
            </a:r>
          </a:p>
        </p:txBody>
      </p:sp>
      <p:sp>
        <p:nvSpPr>
          <p:cNvPr id="4" name="Jobb oldali kapcsos zárójel 3"/>
          <p:cNvSpPr/>
          <p:nvPr/>
        </p:nvSpPr>
        <p:spPr>
          <a:xfrm>
            <a:off x="4114800" y="1524000"/>
            <a:ext cx="381000" cy="15240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hu-HU"/>
              <a:t>Példa: diffuse map (k</a:t>
            </a:r>
            <a:r>
              <a:rPr lang="hu-HU" baseline="-25000"/>
              <a:t>d</a:t>
            </a:r>
            <a:r>
              <a:rPr lang="hu-HU"/>
              <a:t>)</a:t>
            </a:r>
            <a:endParaRPr lang="en-US"/>
          </a:p>
        </p:txBody>
      </p:sp>
      <p:sp>
        <p:nvSpPr>
          <p:cNvPr id="113667" name="Rectangle 3"/>
          <p:cNvSpPr>
            <a:spLocks noGrp="1" noChangeArrowheads="1"/>
          </p:cNvSpPr>
          <p:nvPr>
            <p:ph type="body" idx="1"/>
          </p:nvPr>
        </p:nvSpPr>
        <p:spPr>
          <a:xfrm>
            <a:off x="381000" y="1752600"/>
            <a:ext cx="8610600" cy="4495800"/>
          </a:xfrm>
          <a:noFill/>
          <a:ln/>
        </p:spPr>
        <p:txBody>
          <a:bodyPr>
            <a:normAutofit lnSpcReduction="10000"/>
          </a:bodyPr>
          <a:lstStyle/>
          <a:p>
            <a:r>
              <a:rPr lang="en-US" sz="2800" dirty="0" smtClean="0"/>
              <a:t>ID3D11ShaderResourceView* </a:t>
            </a:r>
            <a:r>
              <a:rPr lang="en-US" sz="2800" dirty="0" err="1" smtClean="0"/>
              <a:t>kdSrv</a:t>
            </a:r>
            <a:r>
              <a:rPr lang="en-US" sz="2800" dirty="0" smtClean="0"/>
              <a:t>;</a:t>
            </a:r>
            <a:endParaRPr lang="en-US" sz="2400" dirty="0" smtClean="0"/>
          </a:p>
          <a:p>
            <a:pPr>
              <a:buFontTx/>
              <a:buNone/>
            </a:pPr>
            <a:r>
              <a:rPr lang="hu-HU" sz="2800" dirty="0" smtClean="0">
                <a:solidFill>
                  <a:srgbClr val="000000"/>
                </a:solidFill>
              </a:rPr>
              <a:t>létrehozás </a:t>
            </a:r>
            <a:r>
              <a:rPr lang="hu-HU" sz="2800" dirty="0" err="1">
                <a:solidFill>
                  <a:srgbClr val="000000"/>
                </a:solidFill>
              </a:rPr>
              <a:t>fileból</a:t>
            </a:r>
            <a:r>
              <a:rPr lang="hu-HU" sz="2800" dirty="0">
                <a:solidFill>
                  <a:srgbClr val="000000"/>
                </a:solidFill>
              </a:rPr>
              <a:t>:</a:t>
            </a:r>
          </a:p>
          <a:p>
            <a:pPr>
              <a:buNone/>
            </a:pPr>
            <a:r>
              <a:rPr lang="en-US" sz="2800" b="1" dirty="0" smtClean="0">
                <a:solidFill>
                  <a:srgbClr val="000000"/>
                </a:solidFill>
                <a:latin typeface="Courier New" pitchFamily="49" charset="0"/>
              </a:rPr>
              <a:t>D3DX11CreateShaderResourceViewFromFile</a:t>
            </a:r>
            <a:endParaRPr lang="hu-HU" sz="2800" b="1" dirty="0" smtClean="0">
              <a:solidFill>
                <a:srgbClr val="000000"/>
              </a:solidFill>
              <a:latin typeface="Courier New" pitchFamily="49" charset="0"/>
            </a:endParaRPr>
          </a:p>
          <a:p>
            <a:pPr>
              <a:buNone/>
            </a:pPr>
            <a:r>
              <a:rPr lang="hu-HU" sz="2800" b="1" dirty="0" smtClean="0">
                <a:solidFill>
                  <a:srgbClr val="000000"/>
                </a:solidFill>
                <a:latin typeface="Courier New" pitchFamily="49" charset="0"/>
              </a:rPr>
              <a:t>  </a:t>
            </a:r>
            <a:r>
              <a:rPr lang="en-US" sz="2800" b="1" dirty="0" smtClean="0">
                <a:solidFill>
                  <a:srgbClr val="000000"/>
                </a:solidFill>
                <a:latin typeface="Courier New" pitchFamily="49" charset="0"/>
              </a:rPr>
              <a:t>(device</a:t>
            </a:r>
            <a:r>
              <a:rPr lang="en-US" sz="2800" b="1" dirty="0">
                <a:solidFill>
                  <a:srgbClr val="000000"/>
                </a:solidFill>
                <a:latin typeface="Courier New" pitchFamily="49" charset="0"/>
              </a:rPr>
              <a:t>,</a:t>
            </a:r>
            <a:r>
              <a:rPr lang="hu-HU" sz="2800" b="1" dirty="0">
                <a:solidFill>
                  <a:srgbClr val="000000"/>
                </a:solidFill>
                <a:latin typeface="Courier New" pitchFamily="49" charset="0"/>
              </a:rPr>
              <a:t> </a:t>
            </a:r>
            <a:r>
              <a:rPr lang="en-US" sz="2800" b="1" dirty="0" err="1">
                <a:solidFill>
                  <a:srgbClr val="000000"/>
                </a:solidFill>
                <a:latin typeface="Courier New" pitchFamily="49" charset="0"/>
              </a:rPr>
              <a:t>textureFilePath</a:t>
            </a:r>
            <a:r>
              <a:rPr lang="en-US" sz="2800" b="1" dirty="0">
                <a:solidFill>
                  <a:srgbClr val="000000"/>
                </a:solidFill>
                <a:latin typeface="Courier New" pitchFamily="49" charset="0"/>
              </a:rPr>
              <a:t>,</a:t>
            </a:r>
            <a:r>
              <a:rPr lang="hu-HU" sz="2800" b="1" dirty="0">
                <a:solidFill>
                  <a:srgbClr val="000000"/>
                </a:solidFill>
                <a:latin typeface="Courier New" pitchFamily="49" charset="0"/>
              </a:rPr>
              <a:t> </a:t>
            </a:r>
            <a:r>
              <a:rPr lang="en-US" sz="2800" b="1" dirty="0" smtClean="0">
                <a:solidFill>
                  <a:srgbClr val="000000"/>
                </a:solidFill>
                <a:latin typeface="Courier New" pitchFamily="49" charset="0"/>
              </a:rPr>
              <a:t>&amp;</a:t>
            </a:r>
            <a:r>
              <a:rPr lang="hu-HU" sz="2800" b="1" dirty="0" err="1" smtClean="0">
                <a:solidFill>
                  <a:srgbClr val="000000"/>
                </a:solidFill>
                <a:latin typeface="Courier New" pitchFamily="49" charset="0"/>
              </a:rPr>
              <a:t>kdSrv</a:t>
            </a:r>
            <a:r>
              <a:rPr lang="en-US" sz="2800" b="1" dirty="0" smtClean="0">
                <a:solidFill>
                  <a:srgbClr val="000000"/>
                </a:solidFill>
                <a:latin typeface="Courier New" pitchFamily="49" charset="0"/>
              </a:rPr>
              <a:t>);</a:t>
            </a:r>
            <a:endParaRPr lang="hu-HU" sz="2800" b="1" dirty="0" smtClean="0">
              <a:solidFill>
                <a:srgbClr val="000000"/>
              </a:solidFill>
              <a:latin typeface="Courier New" pitchFamily="49" charset="0"/>
            </a:endParaRPr>
          </a:p>
          <a:p>
            <a:pPr>
              <a:buNone/>
            </a:pPr>
            <a:endParaRPr lang="hu-HU" sz="2800" b="1" dirty="0" smtClean="0">
              <a:solidFill>
                <a:srgbClr val="000000"/>
              </a:solidFill>
              <a:latin typeface="Courier New" pitchFamily="49" charset="0"/>
            </a:endParaRPr>
          </a:p>
          <a:p>
            <a:r>
              <a:rPr lang="hu-HU" sz="2800" dirty="0" smtClean="0">
                <a:solidFill>
                  <a:srgbClr val="000000"/>
                </a:solidFill>
              </a:rPr>
              <a:t>persze ez létrehozza a textúrát, arra az </a:t>
            </a:r>
            <a:r>
              <a:rPr lang="hu-HU" sz="2800" dirty="0" err="1" smtClean="0">
                <a:solidFill>
                  <a:srgbClr val="000000"/>
                </a:solidFill>
              </a:rPr>
              <a:t>SRV-t</a:t>
            </a:r>
            <a:r>
              <a:rPr lang="hu-HU" sz="2800" dirty="0" smtClean="0">
                <a:solidFill>
                  <a:srgbClr val="000000"/>
                </a:solidFill>
              </a:rPr>
              <a:t>, de jó eséllyel  úgyis csak az </a:t>
            </a:r>
            <a:r>
              <a:rPr lang="hu-HU" sz="2800" dirty="0" err="1" smtClean="0">
                <a:solidFill>
                  <a:srgbClr val="000000"/>
                </a:solidFill>
              </a:rPr>
              <a:t>SRV-t</a:t>
            </a:r>
            <a:r>
              <a:rPr lang="hu-HU" sz="2800" dirty="0" smtClean="0">
                <a:solidFill>
                  <a:srgbClr val="000000"/>
                </a:solidFill>
              </a:rPr>
              <a:t> használjuk (csak inputként szerepel)</a:t>
            </a:r>
          </a:p>
          <a:p>
            <a:r>
              <a:rPr lang="hu-HU" sz="2800" dirty="0" smtClean="0">
                <a:solidFill>
                  <a:srgbClr val="000000"/>
                </a:solidFill>
              </a:rPr>
              <a:t>SRV fog egy hivatkozást a </a:t>
            </a:r>
            <a:r>
              <a:rPr lang="hu-HU" sz="2800" dirty="0" err="1" smtClean="0">
                <a:solidFill>
                  <a:srgbClr val="000000"/>
                </a:solidFill>
              </a:rPr>
              <a:t>textúrúra</a:t>
            </a:r>
            <a:r>
              <a:rPr lang="hu-HU" sz="2800" dirty="0" smtClean="0">
                <a:solidFill>
                  <a:srgbClr val="000000"/>
                </a:solidFill>
              </a:rPr>
              <a:t>, ha az </a:t>
            </a:r>
            <a:r>
              <a:rPr lang="hu-HU" sz="2800" dirty="0" err="1" smtClean="0">
                <a:solidFill>
                  <a:srgbClr val="000000"/>
                </a:solidFill>
              </a:rPr>
              <a:t>SRV-t</a:t>
            </a:r>
            <a:r>
              <a:rPr lang="hu-HU" sz="2800" dirty="0" smtClean="0">
                <a:solidFill>
                  <a:srgbClr val="000000"/>
                </a:solidFill>
              </a:rPr>
              <a:t> elengedjük a textúra is felszabadulhat</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hu-HU"/>
              <a:t>Textúra effect fileban</a:t>
            </a:r>
            <a:endParaRPr lang="en-US"/>
          </a:p>
        </p:txBody>
      </p:sp>
      <p:sp>
        <p:nvSpPr>
          <p:cNvPr id="114691" name="Rectangle 3"/>
          <p:cNvSpPr>
            <a:spLocks noChangeArrowheads="1"/>
          </p:cNvSpPr>
          <p:nvPr/>
        </p:nvSpPr>
        <p:spPr bwMode="auto">
          <a:xfrm>
            <a:off x="457200" y="1752600"/>
            <a:ext cx="8229600" cy="4419600"/>
          </a:xfrm>
          <a:prstGeom prst="rect">
            <a:avLst/>
          </a:prstGeom>
          <a:solidFill>
            <a:schemeClr val="accent1"/>
          </a:solidFill>
          <a:ln w="9525">
            <a:solidFill>
              <a:schemeClr val="tx1"/>
            </a:solidFill>
            <a:miter lim="800000"/>
            <a:headEnd/>
            <a:tailEnd/>
          </a:ln>
          <a:effectLst/>
        </p:spPr>
        <p:txBody>
          <a:bodyPr/>
          <a:lstStyle/>
          <a:p>
            <a:pPr marL="342900" indent="-342900">
              <a:spcBef>
                <a:spcPct val="20000"/>
              </a:spcBef>
            </a:pPr>
            <a:r>
              <a:rPr lang="en-US" sz="2400" b="1" dirty="0" smtClean="0">
                <a:solidFill>
                  <a:srgbClr val="000000"/>
                </a:solidFill>
                <a:latin typeface="Courier New" pitchFamily="49" charset="0"/>
              </a:rPr>
              <a:t>Texture2D </a:t>
            </a:r>
            <a:r>
              <a:rPr lang="en-US" sz="2400" b="1" dirty="0" err="1" smtClean="0">
                <a:solidFill>
                  <a:srgbClr val="000000"/>
                </a:solidFill>
                <a:latin typeface="Courier New" pitchFamily="49" charset="0"/>
              </a:rPr>
              <a:t>kdTexture</a:t>
            </a:r>
            <a:r>
              <a:rPr lang="en-US" sz="2400" b="1" dirty="0" smtClean="0">
                <a:solidFill>
                  <a:srgbClr val="000000"/>
                </a:solidFill>
                <a:latin typeface="Courier New" pitchFamily="49" charset="0"/>
              </a:rPr>
              <a:t>;</a:t>
            </a:r>
          </a:p>
          <a:p>
            <a:pPr marL="342900" indent="-342900">
              <a:spcBef>
                <a:spcPct val="20000"/>
              </a:spcBef>
            </a:pPr>
            <a:r>
              <a:rPr lang="en-US" sz="2400" b="1" dirty="0" err="1" smtClean="0">
                <a:solidFill>
                  <a:srgbClr val="000000"/>
                </a:solidFill>
                <a:latin typeface="Courier New" pitchFamily="49" charset="0"/>
              </a:rPr>
              <a:t>SamplerState</a:t>
            </a:r>
            <a:r>
              <a:rPr lang="en-US" sz="2400" b="1" dirty="0" smtClean="0">
                <a:solidFill>
                  <a:srgbClr val="000000"/>
                </a:solidFill>
                <a:latin typeface="Courier New" pitchFamily="49" charset="0"/>
              </a:rPr>
              <a:t> </a:t>
            </a:r>
            <a:r>
              <a:rPr lang="en-US" sz="2400" b="1" dirty="0" err="1" smtClean="0">
                <a:solidFill>
                  <a:srgbClr val="000000"/>
                </a:solidFill>
                <a:latin typeface="Courier New" pitchFamily="49" charset="0"/>
              </a:rPr>
              <a:t>linearSampler</a:t>
            </a:r>
            <a:endParaRPr lang="en-US" sz="2400" b="1" dirty="0" smtClean="0">
              <a:solidFill>
                <a:srgbClr val="000000"/>
              </a:solidFill>
              <a:latin typeface="Courier New" pitchFamily="49" charset="0"/>
            </a:endParaRPr>
          </a:p>
          <a:p>
            <a:pPr marL="342900" indent="-342900">
              <a:spcBef>
                <a:spcPct val="20000"/>
              </a:spcBef>
            </a:pPr>
            <a:r>
              <a:rPr lang="en-US" sz="2400" b="1" dirty="0" smtClean="0">
                <a:solidFill>
                  <a:srgbClr val="000000"/>
                </a:solidFill>
                <a:latin typeface="Courier New" pitchFamily="49" charset="0"/>
              </a:rPr>
              <a:t>{</a:t>
            </a:r>
          </a:p>
          <a:p>
            <a:pPr marL="342900" indent="-342900">
              <a:spcBef>
                <a:spcPct val="20000"/>
              </a:spcBef>
            </a:pPr>
            <a:r>
              <a:rPr lang="hu-HU" sz="2400" b="1" dirty="0" smtClean="0">
                <a:solidFill>
                  <a:srgbClr val="000000"/>
                </a:solidFill>
                <a:latin typeface="Courier New" pitchFamily="49" charset="0"/>
              </a:rPr>
              <a:t>    </a:t>
            </a:r>
            <a:r>
              <a:rPr lang="en-US" sz="2400" b="1" dirty="0" smtClean="0">
                <a:solidFill>
                  <a:srgbClr val="000000"/>
                </a:solidFill>
                <a:latin typeface="Courier New" pitchFamily="49" charset="0"/>
              </a:rPr>
              <a:t>Filter </a:t>
            </a:r>
            <a:r>
              <a:rPr lang="en-US" sz="2400" b="1" dirty="0" smtClean="0">
                <a:solidFill>
                  <a:srgbClr val="000000"/>
                </a:solidFill>
                <a:latin typeface="Courier New" pitchFamily="49" charset="0"/>
              </a:rPr>
              <a:t>= MIN_MAG_MIP_LINEAR;</a:t>
            </a:r>
          </a:p>
          <a:p>
            <a:pPr marL="342900" indent="-342900">
              <a:spcBef>
                <a:spcPct val="20000"/>
              </a:spcBef>
            </a:pPr>
            <a:r>
              <a:rPr lang="hu-HU" sz="2400" b="1" dirty="0" smtClean="0">
                <a:solidFill>
                  <a:srgbClr val="000000"/>
                </a:solidFill>
                <a:latin typeface="Courier New" pitchFamily="49" charset="0"/>
              </a:rPr>
              <a:t>    </a:t>
            </a:r>
            <a:r>
              <a:rPr lang="en-US" sz="2400" b="1" dirty="0" err="1" smtClean="0">
                <a:solidFill>
                  <a:srgbClr val="000000"/>
                </a:solidFill>
                <a:latin typeface="Courier New" pitchFamily="49" charset="0"/>
              </a:rPr>
              <a:t>AddressU</a:t>
            </a:r>
            <a:r>
              <a:rPr lang="en-US" sz="2400" b="1" dirty="0" smtClean="0">
                <a:solidFill>
                  <a:srgbClr val="000000"/>
                </a:solidFill>
                <a:latin typeface="Courier New" pitchFamily="49" charset="0"/>
              </a:rPr>
              <a:t> </a:t>
            </a:r>
            <a:r>
              <a:rPr lang="en-US" sz="2400" b="1" dirty="0" smtClean="0">
                <a:solidFill>
                  <a:srgbClr val="000000"/>
                </a:solidFill>
                <a:latin typeface="Courier New" pitchFamily="49" charset="0"/>
              </a:rPr>
              <a:t>= wrap;</a:t>
            </a:r>
          </a:p>
          <a:p>
            <a:pPr marL="342900" indent="-342900">
              <a:spcBef>
                <a:spcPct val="20000"/>
              </a:spcBef>
            </a:pPr>
            <a:r>
              <a:rPr lang="en-US" sz="2400" b="1" dirty="0" smtClean="0">
                <a:solidFill>
                  <a:srgbClr val="000000"/>
                </a:solidFill>
                <a:latin typeface="Courier New" pitchFamily="49" charset="0"/>
              </a:rPr>
              <a:t>    </a:t>
            </a:r>
            <a:r>
              <a:rPr lang="en-US" sz="2400" b="1" dirty="0" err="1" smtClean="0">
                <a:solidFill>
                  <a:srgbClr val="000000"/>
                </a:solidFill>
                <a:latin typeface="Courier New" pitchFamily="49" charset="0"/>
              </a:rPr>
              <a:t>AddressV</a:t>
            </a:r>
            <a:r>
              <a:rPr lang="en-US" sz="2400" b="1" dirty="0" smtClean="0">
                <a:solidFill>
                  <a:srgbClr val="000000"/>
                </a:solidFill>
                <a:latin typeface="Courier New" pitchFamily="49" charset="0"/>
              </a:rPr>
              <a:t> = wrap;</a:t>
            </a:r>
          </a:p>
          <a:p>
            <a:pPr marL="342900" indent="-342900">
              <a:spcBef>
                <a:spcPct val="20000"/>
              </a:spcBef>
            </a:pPr>
            <a:r>
              <a:rPr lang="en-US" sz="2400" b="1" dirty="0" smtClean="0">
                <a:solidFill>
                  <a:srgbClr val="000000"/>
                </a:solidFill>
                <a:latin typeface="Courier New" pitchFamily="49" charset="0"/>
              </a:rPr>
              <a:t>};</a:t>
            </a:r>
          </a:p>
        </p:txBody>
      </p:sp>
      <p:sp>
        <p:nvSpPr>
          <p:cNvPr id="114692" name="Text Box 4"/>
          <p:cNvSpPr txBox="1">
            <a:spLocks noChangeArrowheads="1"/>
          </p:cNvSpPr>
          <p:nvPr/>
        </p:nvSpPr>
        <p:spPr bwMode="auto">
          <a:xfrm>
            <a:off x="4648200" y="1460500"/>
            <a:ext cx="3498850" cy="641350"/>
          </a:xfrm>
          <a:prstGeom prst="rect">
            <a:avLst/>
          </a:prstGeom>
          <a:noFill/>
          <a:ln w="12700">
            <a:noFill/>
            <a:miter lim="800000"/>
            <a:headEnd/>
            <a:tailEnd type="none" w="lg" len="med"/>
          </a:ln>
          <a:effectLst/>
        </p:spPr>
        <p:txBody>
          <a:bodyPr wrap="none">
            <a:spAutoFit/>
          </a:bodyPr>
          <a:lstStyle/>
          <a:p>
            <a:r>
              <a:rPr lang="hu-HU"/>
              <a:t>globális textúra változó</a:t>
            </a:r>
          </a:p>
          <a:p>
            <a:r>
              <a:rPr lang="hu-HU"/>
              <a:t>ehhez kell kötni amit betöltöttünk</a:t>
            </a:r>
            <a:endParaRPr lang="en-US"/>
          </a:p>
        </p:txBody>
      </p:sp>
      <p:sp>
        <p:nvSpPr>
          <p:cNvPr id="114693" name="Freeform 5"/>
          <p:cNvSpPr>
            <a:spLocks/>
          </p:cNvSpPr>
          <p:nvPr/>
        </p:nvSpPr>
        <p:spPr bwMode="auto">
          <a:xfrm>
            <a:off x="2895600" y="1423988"/>
            <a:ext cx="1778000" cy="404812"/>
          </a:xfrm>
          <a:custGeom>
            <a:avLst/>
            <a:gdLst/>
            <a:ahLst/>
            <a:cxnLst>
              <a:cxn ang="0">
                <a:pos x="1120" y="167"/>
              </a:cxn>
              <a:cxn ang="0">
                <a:pos x="432" y="15"/>
              </a:cxn>
              <a:cxn ang="0">
                <a:pos x="0" y="255"/>
              </a:cxn>
            </a:cxnLst>
            <a:rect l="0" t="0" r="r" b="b"/>
            <a:pathLst>
              <a:path w="1120" h="255">
                <a:moveTo>
                  <a:pt x="1120" y="167"/>
                </a:moveTo>
                <a:cubicBezTo>
                  <a:pt x="1007" y="144"/>
                  <a:pt x="619" y="0"/>
                  <a:pt x="432" y="15"/>
                </a:cubicBezTo>
                <a:cubicBezTo>
                  <a:pt x="245" y="30"/>
                  <a:pt x="124" y="147"/>
                  <a:pt x="0" y="255"/>
                </a:cubicBezTo>
              </a:path>
            </a:pathLst>
          </a:custGeom>
          <a:noFill/>
          <a:ln w="38100" cap="flat" cmpd="sng">
            <a:solidFill>
              <a:srgbClr val="FF0000"/>
            </a:solidFill>
            <a:prstDash val="solid"/>
            <a:round/>
            <a:headEnd type="none" w="med" len="med"/>
            <a:tailEnd type="triangle" w="lg" len="med"/>
          </a:ln>
          <a:effectLst/>
        </p:spPr>
        <p:txBody>
          <a:bodyPr/>
          <a:lstStyle/>
          <a:p>
            <a:endParaRPr lang="en-US"/>
          </a:p>
        </p:txBody>
      </p:sp>
      <p:sp>
        <p:nvSpPr>
          <p:cNvPr id="114694" name="Text Box 6"/>
          <p:cNvSpPr txBox="1">
            <a:spLocks noChangeArrowheads="1"/>
          </p:cNvSpPr>
          <p:nvPr/>
        </p:nvSpPr>
        <p:spPr bwMode="auto">
          <a:xfrm>
            <a:off x="5410200" y="5562600"/>
            <a:ext cx="2316724" cy="369332"/>
          </a:xfrm>
          <a:prstGeom prst="rect">
            <a:avLst/>
          </a:prstGeom>
          <a:noFill/>
          <a:ln w="12700">
            <a:noFill/>
            <a:miter lim="800000"/>
            <a:headEnd/>
            <a:tailEnd type="none" w="lg" len="med"/>
          </a:ln>
          <a:effectLst/>
        </p:spPr>
        <p:txBody>
          <a:bodyPr wrap="none">
            <a:spAutoFit/>
          </a:bodyPr>
          <a:lstStyle/>
          <a:p>
            <a:r>
              <a:rPr lang="hu-HU" dirty="0"/>
              <a:t>textúrázási </a:t>
            </a:r>
            <a:r>
              <a:rPr lang="hu-HU" dirty="0" smtClean="0"/>
              <a:t>állapotleíró</a:t>
            </a:r>
            <a:endParaRPr lang="hu-HU" dirty="0"/>
          </a:p>
        </p:txBody>
      </p:sp>
      <p:sp>
        <p:nvSpPr>
          <p:cNvPr id="114695" name="Freeform 7"/>
          <p:cNvSpPr>
            <a:spLocks/>
          </p:cNvSpPr>
          <p:nvPr/>
        </p:nvSpPr>
        <p:spPr bwMode="auto">
          <a:xfrm>
            <a:off x="5499100" y="2641600"/>
            <a:ext cx="1865313" cy="2730500"/>
          </a:xfrm>
          <a:custGeom>
            <a:avLst/>
            <a:gdLst/>
            <a:ahLst/>
            <a:cxnLst>
              <a:cxn ang="0">
                <a:pos x="184" y="1720"/>
              </a:cxn>
              <a:cxn ang="0">
                <a:pos x="1144" y="1080"/>
              </a:cxn>
              <a:cxn ang="0">
                <a:pos x="0" y="0"/>
              </a:cxn>
            </a:cxnLst>
            <a:rect l="0" t="0" r="r" b="b"/>
            <a:pathLst>
              <a:path w="1175" h="1720">
                <a:moveTo>
                  <a:pt x="184" y="1720"/>
                </a:moveTo>
                <a:cubicBezTo>
                  <a:pt x="344" y="1613"/>
                  <a:pt x="1175" y="1367"/>
                  <a:pt x="1144" y="1080"/>
                </a:cubicBezTo>
                <a:cubicBezTo>
                  <a:pt x="1113" y="793"/>
                  <a:pt x="238" y="225"/>
                  <a:pt x="0" y="0"/>
                </a:cubicBezTo>
              </a:path>
            </a:pathLst>
          </a:custGeom>
          <a:noFill/>
          <a:ln w="38100" cap="flat" cmpd="sng">
            <a:solidFill>
              <a:srgbClr val="FF0000"/>
            </a:solidFill>
            <a:prstDash val="solid"/>
            <a:round/>
            <a:headEnd type="none" w="med" len="med"/>
            <a:tailEnd type="triangle" w="lg" len="me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hu-HU"/>
              <a:t>Pixel shader</a:t>
            </a:r>
            <a:endParaRPr lang="en-US"/>
          </a:p>
        </p:txBody>
      </p:sp>
      <p:sp>
        <p:nvSpPr>
          <p:cNvPr id="115715" name="Rectangle 3"/>
          <p:cNvSpPr>
            <a:spLocks noGrp="1" noChangeArrowheads="1"/>
          </p:cNvSpPr>
          <p:nvPr>
            <p:ph type="body" idx="1"/>
          </p:nvPr>
        </p:nvSpPr>
        <p:spPr>
          <a:xfrm>
            <a:off x="457200" y="1600200"/>
            <a:ext cx="8229600" cy="5105400"/>
          </a:xfrm>
          <a:solidFill>
            <a:schemeClr val="accent1"/>
          </a:solidFill>
          <a:ln>
            <a:solidFill>
              <a:schemeClr val="tx1"/>
            </a:solidFill>
          </a:ln>
        </p:spPr>
        <p:txBody>
          <a:bodyPr>
            <a:normAutofit lnSpcReduction="10000"/>
          </a:bodyPr>
          <a:lstStyle/>
          <a:p>
            <a:pPr>
              <a:buFontTx/>
              <a:buNone/>
            </a:pPr>
            <a:r>
              <a:rPr lang="en-US" sz="2400" b="1" dirty="0">
                <a:latin typeface="Courier New" pitchFamily="49" charset="0"/>
              </a:rPr>
              <a:t>float3 </a:t>
            </a:r>
            <a:r>
              <a:rPr lang="en-US" sz="2400" b="1" dirty="0" err="1">
                <a:latin typeface="Courier New" pitchFamily="49" charset="0"/>
              </a:rPr>
              <a:t>lightRadiance</a:t>
            </a:r>
            <a:r>
              <a:rPr lang="en-US" sz="2400" b="1" dirty="0">
                <a:latin typeface="Courier New" pitchFamily="49" charset="0"/>
              </a:rPr>
              <a:t>;</a:t>
            </a:r>
          </a:p>
          <a:p>
            <a:pPr>
              <a:buFontTx/>
              <a:buNone/>
            </a:pPr>
            <a:r>
              <a:rPr lang="en-US" sz="2400" b="1" dirty="0">
                <a:latin typeface="Courier New" pitchFamily="49" charset="0"/>
              </a:rPr>
              <a:t>float3 </a:t>
            </a:r>
            <a:r>
              <a:rPr lang="en-US" sz="2400" b="1" dirty="0" err="1">
                <a:latin typeface="Courier New" pitchFamily="49" charset="0"/>
              </a:rPr>
              <a:t>lightDir</a:t>
            </a:r>
            <a:r>
              <a:rPr lang="en-US" sz="2400" b="1" dirty="0" smtClean="0">
                <a:latin typeface="Courier New" pitchFamily="49" charset="0"/>
              </a:rPr>
              <a:t>;</a:t>
            </a:r>
            <a:endParaRPr lang="en-US" sz="2400" b="1" dirty="0">
              <a:latin typeface="Courier New" pitchFamily="49" charset="0"/>
            </a:endParaRPr>
          </a:p>
          <a:p>
            <a:pPr>
              <a:buFontTx/>
              <a:buNone/>
            </a:pPr>
            <a:r>
              <a:rPr lang="en-US" sz="2400" b="1" dirty="0">
                <a:latin typeface="Courier New" pitchFamily="49" charset="0"/>
              </a:rPr>
              <a:t>float4 </a:t>
            </a:r>
            <a:r>
              <a:rPr lang="en-US" sz="2400" b="1" dirty="0" err="1">
                <a:latin typeface="Courier New" pitchFamily="49" charset="0"/>
              </a:rPr>
              <a:t>ps</a:t>
            </a:r>
            <a:r>
              <a:rPr lang="hu-HU" sz="2400" b="1" dirty="0" err="1">
                <a:latin typeface="Courier New" pitchFamily="49" charset="0"/>
              </a:rPr>
              <a:t>Diffuse</a:t>
            </a:r>
            <a:r>
              <a:rPr lang="en-US" sz="2400" b="1" dirty="0" smtClean="0">
                <a:latin typeface="Courier New" pitchFamily="49" charset="0"/>
              </a:rPr>
              <a:t>(</a:t>
            </a:r>
            <a:r>
              <a:rPr lang="en-US" sz="2400" b="1" dirty="0" err="1" smtClean="0">
                <a:latin typeface="Courier New" pitchFamily="49" charset="0"/>
              </a:rPr>
              <a:t>VsosOutput</a:t>
            </a:r>
            <a:r>
              <a:rPr lang="en-US" sz="2400" b="1" dirty="0" smtClean="0">
                <a:latin typeface="Courier New" pitchFamily="49" charset="0"/>
              </a:rPr>
              <a:t> </a:t>
            </a:r>
            <a:r>
              <a:rPr lang="en-US" sz="2400" b="1" dirty="0">
                <a:latin typeface="Courier New" pitchFamily="49" charset="0"/>
              </a:rPr>
              <a:t>input) : </a:t>
            </a:r>
            <a:r>
              <a:rPr lang="hu-HU" sz="2400" b="1" dirty="0" smtClean="0">
                <a:latin typeface="Courier New" pitchFamily="49" charset="0"/>
              </a:rPr>
              <a:t>SV</a:t>
            </a:r>
            <a:r>
              <a:rPr lang="en-US" sz="2400" b="1" dirty="0" smtClean="0">
                <a:latin typeface="Courier New" pitchFamily="49" charset="0"/>
              </a:rPr>
              <a:t>_Target</a:t>
            </a:r>
            <a:endParaRPr lang="en-US" sz="2400" b="1" dirty="0">
              <a:latin typeface="Courier New" pitchFamily="49" charset="0"/>
            </a:endParaRPr>
          </a:p>
          <a:p>
            <a:pPr>
              <a:buFontTx/>
              <a:buNone/>
            </a:pPr>
            <a:r>
              <a:rPr lang="en-US" sz="2400" b="1" dirty="0">
                <a:latin typeface="Courier New" pitchFamily="49" charset="0"/>
              </a:rPr>
              <a:t>{</a:t>
            </a:r>
          </a:p>
          <a:p>
            <a:pPr>
              <a:buFontTx/>
              <a:buNone/>
            </a:pPr>
            <a:r>
              <a:rPr lang="en-US" sz="2400" b="1" dirty="0">
                <a:latin typeface="Courier New" pitchFamily="49" charset="0"/>
              </a:rPr>
              <a:t>	// </a:t>
            </a:r>
            <a:r>
              <a:rPr lang="hu-HU" sz="2400" b="1" dirty="0">
                <a:latin typeface="Courier New" pitchFamily="49" charset="0"/>
              </a:rPr>
              <a:t>diffúz árnyalás: </a:t>
            </a:r>
            <a:r>
              <a:rPr lang="en-US" sz="2400" b="1" dirty="0">
                <a:latin typeface="Courier New" pitchFamily="49" charset="0"/>
              </a:rPr>
              <a:t>I</a:t>
            </a:r>
            <a:r>
              <a:rPr lang="hu-HU" sz="2400" b="1" baseline="-25000" dirty="0">
                <a:latin typeface="Courier New" pitchFamily="49" charset="0"/>
              </a:rPr>
              <a:t>L</a:t>
            </a:r>
            <a:r>
              <a:rPr lang="en-US" sz="2400" b="1" dirty="0">
                <a:latin typeface="Courier New" pitchFamily="49" charset="0"/>
              </a:rPr>
              <a:t> L</a:t>
            </a:r>
            <a:r>
              <a:rPr lang="en-US" sz="2400" b="1" dirty="0">
                <a:cs typeface="Arial" charset="0"/>
              </a:rPr>
              <a:t>·</a:t>
            </a:r>
            <a:r>
              <a:rPr lang="en-US" sz="2400" b="1" dirty="0">
                <a:latin typeface="Courier New" pitchFamily="49" charset="0"/>
              </a:rPr>
              <a:t>N </a:t>
            </a:r>
            <a:r>
              <a:rPr lang="en-US" sz="2400" b="1" dirty="0" err="1">
                <a:solidFill>
                  <a:srgbClr val="FF0000"/>
                </a:solidFill>
                <a:latin typeface="Courier New" pitchFamily="49" charset="0"/>
              </a:rPr>
              <a:t>k</a:t>
            </a:r>
            <a:r>
              <a:rPr lang="en-US" sz="2400" b="1" baseline="-25000" dirty="0" err="1">
                <a:solidFill>
                  <a:srgbClr val="FF0000"/>
                </a:solidFill>
                <a:latin typeface="Courier New" pitchFamily="49" charset="0"/>
              </a:rPr>
              <a:t>d</a:t>
            </a:r>
            <a:endParaRPr lang="en-US" sz="2400" b="1" baseline="-25000" dirty="0">
              <a:solidFill>
                <a:srgbClr val="FF0000"/>
              </a:solidFill>
              <a:latin typeface="Courier New" pitchFamily="49" charset="0"/>
            </a:endParaRPr>
          </a:p>
          <a:p>
            <a:pPr>
              <a:buFontTx/>
              <a:buNone/>
            </a:pPr>
            <a:r>
              <a:rPr lang="en-US" sz="2400" b="1" dirty="0">
                <a:latin typeface="Courier New" pitchFamily="49" charset="0"/>
              </a:rPr>
              <a:t>	return</a:t>
            </a:r>
          </a:p>
          <a:p>
            <a:pPr>
              <a:buFontTx/>
              <a:buNone/>
            </a:pPr>
            <a:r>
              <a:rPr lang="en-US" sz="2400" b="1" dirty="0">
                <a:latin typeface="Courier New" pitchFamily="49" charset="0"/>
              </a:rPr>
              <a:t>		</a:t>
            </a:r>
            <a:r>
              <a:rPr lang="en-US" sz="2400" b="1" dirty="0" err="1">
                <a:latin typeface="Courier New" pitchFamily="49" charset="0"/>
              </a:rPr>
              <a:t>lightRadiance</a:t>
            </a:r>
            <a:r>
              <a:rPr lang="en-US" sz="2400" b="1" dirty="0">
                <a:latin typeface="Courier New" pitchFamily="49" charset="0"/>
              </a:rPr>
              <a:t> *  </a:t>
            </a:r>
          </a:p>
          <a:p>
            <a:pPr>
              <a:buNone/>
            </a:pPr>
            <a:r>
              <a:rPr lang="en-US" sz="2400" b="1" dirty="0">
                <a:latin typeface="Courier New" pitchFamily="49" charset="0"/>
              </a:rPr>
              <a:t>		</a:t>
            </a:r>
            <a:r>
              <a:rPr lang="hu-HU" sz="2400" b="1" dirty="0" err="1" smtClean="0">
                <a:latin typeface="Courier New" pitchFamily="49" charset="0"/>
              </a:rPr>
              <a:t>dot</a:t>
            </a:r>
            <a:r>
              <a:rPr lang="hu-HU" sz="2400" b="1" dirty="0" smtClean="0">
                <a:latin typeface="Courier New" pitchFamily="49" charset="0"/>
              </a:rPr>
              <a:t>(</a:t>
            </a:r>
            <a:r>
              <a:rPr lang="hu-HU" sz="2400" b="1" dirty="0" err="1" smtClean="0">
                <a:latin typeface="Courier New" pitchFamily="49" charset="0"/>
              </a:rPr>
              <a:t>lightDir</a:t>
            </a:r>
            <a:r>
              <a:rPr lang="en-US" sz="2400" b="1" dirty="0" smtClean="0">
                <a:latin typeface="Courier New" pitchFamily="49" charset="0"/>
              </a:rPr>
              <a:t>,</a:t>
            </a:r>
            <a:r>
              <a:rPr lang="hu-HU" sz="2400" b="1" dirty="0" smtClean="0">
                <a:latin typeface="Courier New" pitchFamily="49" charset="0"/>
              </a:rPr>
              <a:t> </a:t>
            </a:r>
            <a:r>
              <a:rPr lang="en-US" sz="2400" b="1" dirty="0" err="1" smtClean="0">
                <a:latin typeface="Courier New" pitchFamily="49" charset="0"/>
              </a:rPr>
              <a:t>input.normal</a:t>
            </a:r>
            <a:r>
              <a:rPr lang="en-US" sz="2400" b="1" dirty="0" smtClean="0">
                <a:latin typeface="Courier New" pitchFamily="49" charset="0"/>
              </a:rPr>
              <a:t>) *</a:t>
            </a:r>
          </a:p>
          <a:p>
            <a:pPr>
              <a:buNone/>
            </a:pPr>
            <a:r>
              <a:rPr lang="en-US" sz="2400" b="1" dirty="0" smtClean="0">
                <a:latin typeface="Courier New" pitchFamily="49" charset="0"/>
              </a:rPr>
              <a:t> </a:t>
            </a:r>
            <a:r>
              <a:rPr lang="en-US" sz="2400" b="1" dirty="0" smtClean="0">
                <a:latin typeface="Courier New" pitchFamily="49" charset="0"/>
              </a:rPr>
              <a:t>        </a:t>
            </a:r>
            <a:r>
              <a:rPr lang="en-US" sz="2400" b="1" dirty="0" err="1" smtClean="0">
                <a:solidFill>
                  <a:srgbClr val="FF0000"/>
                </a:solidFill>
                <a:latin typeface="Courier New" pitchFamily="49" charset="0"/>
              </a:rPr>
              <a:t>kdTexture.Sample</a:t>
            </a:r>
            <a:r>
              <a:rPr lang="en-US" sz="2400" b="1" dirty="0" smtClean="0">
                <a:solidFill>
                  <a:srgbClr val="FF0000"/>
                </a:solidFill>
                <a:latin typeface="Courier New" pitchFamily="49" charset="0"/>
              </a:rPr>
              <a:t>(</a:t>
            </a:r>
          </a:p>
          <a:p>
            <a:pPr>
              <a:buNone/>
            </a:pPr>
            <a:r>
              <a:rPr lang="en-US" sz="2400" b="1" dirty="0" smtClean="0">
                <a:solidFill>
                  <a:srgbClr val="FF0000"/>
                </a:solidFill>
                <a:latin typeface="Courier New" pitchFamily="49" charset="0"/>
              </a:rPr>
              <a:t> </a:t>
            </a:r>
            <a:r>
              <a:rPr lang="en-US" sz="2400" b="1" dirty="0" smtClean="0">
                <a:solidFill>
                  <a:srgbClr val="FF0000"/>
                </a:solidFill>
                <a:latin typeface="Courier New" pitchFamily="49" charset="0"/>
              </a:rPr>
              <a:t>            </a:t>
            </a:r>
            <a:r>
              <a:rPr lang="en-US" sz="2400" b="1" dirty="0" err="1" smtClean="0">
                <a:solidFill>
                  <a:srgbClr val="FF0000"/>
                </a:solidFill>
                <a:latin typeface="Courier New" pitchFamily="49" charset="0"/>
              </a:rPr>
              <a:t>linearSampler</a:t>
            </a:r>
            <a:r>
              <a:rPr lang="en-US" sz="2400" b="1" dirty="0" smtClean="0">
                <a:solidFill>
                  <a:srgbClr val="FF0000"/>
                </a:solidFill>
                <a:latin typeface="Courier New" pitchFamily="49" charset="0"/>
              </a:rPr>
              <a:t>, </a:t>
            </a:r>
            <a:r>
              <a:rPr lang="en-US" sz="2400" b="1" dirty="0" smtClean="0">
                <a:solidFill>
                  <a:srgbClr val="FF0000"/>
                </a:solidFill>
                <a:latin typeface="Courier New" pitchFamily="49" charset="0"/>
              </a:rPr>
              <a:t>input.tex)</a:t>
            </a:r>
            <a:r>
              <a:rPr lang="en-US" sz="2400" b="1" dirty="0" smtClean="0">
                <a:solidFill>
                  <a:srgbClr val="FF0000"/>
                </a:solidFill>
                <a:latin typeface="Courier New" pitchFamily="49" charset="0"/>
              </a:rPr>
              <a:t>;</a:t>
            </a:r>
            <a:endParaRPr lang="en-US" sz="2400" b="1" dirty="0">
              <a:solidFill>
                <a:srgbClr val="FF0000"/>
              </a:solidFill>
              <a:latin typeface="Courier New" pitchFamily="49" charset="0"/>
            </a:endParaRPr>
          </a:p>
          <a:p>
            <a:pPr>
              <a:buFontTx/>
              <a:buNone/>
            </a:pPr>
            <a:r>
              <a:rPr lang="en-US" sz="2400" b="1" dirty="0">
                <a:latin typeface="Courier New" pitchFamily="49" charset="0"/>
              </a:rPr>
              <a:t>}</a:t>
            </a:r>
          </a:p>
        </p:txBody>
      </p:sp>
      <p:sp>
        <p:nvSpPr>
          <p:cNvPr id="115716" name="AutoShape 4"/>
          <p:cNvSpPr>
            <a:spLocks/>
          </p:cNvSpPr>
          <p:nvPr/>
        </p:nvSpPr>
        <p:spPr bwMode="auto">
          <a:xfrm>
            <a:off x="4724400" y="1676400"/>
            <a:ext cx="457200" cy="762000"/>
          </a:xfrm>
          <a:prstGeom prst="rightBrace">
            <a:avLst>
              <a:gd name="adj1" fmla="val 13889"/>
              <a:gd name="adj2" fmla="val 50000"/>
            </a:avLst>
          </a:prstGeom>
          <a:noFill/>
          <a:ln w="38100">
            <a:solidFill>
              <a:srgbClr val="FF0000"/>
            </a:solidFill>
            <a:round/>
            <a:headEnd/>
            <a:tailEnd type="none" w="lg" len="med"/>
          </a:ln>
          <a:effectLst/>
        </p:spPr>
        <p:txBody>
          <a:bodyPr wrap="none" anchor="ctr"/>
          <a:lstStyle/>
          <a:p>
            <a:endParaRPr lang="en-US"/>
          </a:p>
        </p:txBody>
      </p:sp>
      <p:sp>
        <p:nvSpPr>
          <p:cNvPr id="115717" name="Text Box 5"/>
          <p:cNvSpPr txBox="1">
            <a:spLocks noChangeArrowheads="1"/>
          </p:cNvSpPr>
          <p:nvPr/>
        </p:nvSpPr>
        <p:spPr bwMode="auto">
          <a:xfrm>
            <a:off x="5318125" y="1865313"/>
            <a:ext cx="1695450" cy="366712"/>
          </a:xfrm>
          <a:prstGeom prst="rect">
            <a:avLst/>
          </a:prstGeom>
          <a:noFill/>
          <a:ln w="12700">
            <a:noFill/>
            <a:miter lim="800000"/>
            <a:headEnd/>
            <a:tailEnd type="none" w="lg" len="med"/>
          </a:ln>
          <a:effectLst/>
        </p:spPr>
        <p:txBody>
          <a:bodyPr wrap="none">
            <a:spAutoFit/>
          </a:bodyPr>
          <a:lstStyle/>
          <a:p>
            <a:r>
              <a:rPr lang="en-US"/>
              <a:t>ir</a:t>
            </a:r>
            <a:r>
              <a:rPr lang="hu-HU"/>
              <a:t>ányfényforrás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Text</a:t>
            </a:r>
            <a:r>
              <a:rPr lang="hu-HU" dirty="0" err="1" smtClean="0"/>
              <a:t>úratömb</a:t>
            </a:r>
            <a:r>
              <a:rPr lang="hu-HU" dirty="0" smtClean="0"/>
              <a:t> </a:t>
            </a:r>
            <a:r>
              <a:rPr lang="hu-HU" dirty="0" smtClean="0">
                <a:solidFill>
                  <a:srgbClr val="FF0000"/>
                </a:solidFill>
              </a:rPr>
              <a:t>– ÍGY NEM MEGY</a:t>
            </a:r>
            <a:endParaRPr lang="en-US" dirty="0">
              <a:solidFill>
                <a:srgbClr val="FF0000"/>
              </a:solidFill>
            </a:endParaRPr>
          </a:p>
        </p:txBody>
      </p:sp>
      <p:sp>
        <p:nvSpPr>
          <p:cNvPr id="4" name="Rectangle 3"/>
          <p:cNvSpPr txBox="1">
            <a:spLocks noChangeArrowheads="1"/>
          </p:cNvSpPr>
          <p:nvPr/>
        </p:nvSpPr>
        <p:spPr>
          <a:xfrm>
            <a:off x="457200" y="1600200"/>
            <a:ext cx="8229600" cy="5105400"/>
          </a:xfrm>
          <a:prstGeom prst="rect">
            <a:avLst/>
          </a:prstGeom>
          <a:solidFill>
            <a:srgbClr val="C00000"/>
          </a:solidFill>
          <a:ln>
            <a:solidFill>
              <a:schemeClr val="tx1"/>
            </a:solidFill>
          </a:ln>
        </p:spPr>
        <p:txBody>
          <a:bodyPr vert="horz" lIns="91440" tIns="45720" rIns="91440" bIns="45720" rtlCol="0">
            <a:normAutofit/>
          </a:bodyPr>
          <a:lstStyle/>
          <a:p>
            <a:pPr marL="342900" lvl="0" indent="-342900">
              <a:spcBef>
                <a:spcPct val="20000"/>
              </a:spcBef>
            </a:pPr>
            <a:r>
              <a:rPr lang="hu-HU" sz="2400" b="1" dirty="0" smtClean="0">
                <a:solidFill>
                  <a:schemeClr val="accent6">
                    <a:lumMod val="20000"/>
                    <a:lumOff val="80000"/>
                  </a:schemeClr>
                </a:solidFill>
                <a:latin typeface="Courier New" pitchFamily="49" charset="0"/>
              </a:rPr>
              <a:t>Texture2D </a:t>
            </a:r>
            <a:r>
              <a:rPr lang="hu-HU" sz="2400" b="1" dirty="0" err="1" smtClean="0">
                <a:solidFill>
                  <a:schemeClr val="accent6">
                    <a:lumMod val="20000"/>
                    <a:lumOff val="80000"/>
                  </a:schemeClr>
                </a:solidFill>
                <a:latin typeface="Courier New" pitchFamily="49" charset="0"/>
              </a:rPr>
              <a:t>textures</a:t>
            </a:r>
            <a:r>
              <a:rPr lang="hu-HU" sz="2400" b="1" dirty="0" smtClean="0">
                <a:solidFill>
                  <a:schemeClr val="accent6">
                    <a:lumMod val="20000"/>
                    <a:lumOff val="80000"/>
                  </a:schemeClr>
                </a:solidFill>
                <a:latin typeface="Courier New" pitchFamily="49" charset="0"/>
              </a:rPr>
              <a:t>[3</a:t>
            </a:r>
            <a:r>
              <a:rPr lang="hu-HU" sz="2400" b="1" dirty="0" smtClean="0">
                <a:solidFill>
                  <a:schemeClr val="accent6">
                    <a:lumMod val="20000"/>
                    <a:lumOff val="80000"/>
                  </a:schemeClr>
                </a:solidFill>
                <a:latin typeface="Courier New" pitchFamily="49" charset="0"/>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hu-HU" sz="2400" b="1" i="0" u="none" strike="noStrike" kern="1200" cap="none" spc="0" normalizeH="0" baseline="0" noProof="0" dirty="0" smtClean="0">
              <a:ln>
                <a:noFill/>
              </a:ln>
              <a:solidFill>
                <a:schemeClr val="accent6">
                  <a:lumMod val="20000"/>
                  <a:lumOff val="80000"/>
                </a:schemeClr>
              </a:solidFill>
              <a:effectLst/>
              <a:uLnTx/>
              <a:uFillTx/>
              <a:latin typeface="Courier New" pitchFamily="49" charset="0"/>
              <a:ea typeface="+mn-ea"/>
              <a:cs typeface="+mn-cs"/>
            </a:endParaRPr>
          </a:p>
          <a:p>
            <a:pPr marL="342900" lvl="0" indent="-342900">
              <a:spcBef>
                <a:spcPct val="20000"/>
              </a:spcBef>
            </a:pPr>
            <a:r>
              <a:rPr lang="en-US" sz="2400" b="1" dirty="0" smtClean="0">
                <a:solidFill>
                  <a:schemeClr val="accent6">
                    <a:lumMod val="20000"/>
                    <a:lumOff val="80000"/>
                  </a:schemeClr>
                </a:solidFill>
                <a:latin typeface="Courier New" pitchFamily="49" charset="0"/>
              </a:rPr>
              <a:t>float4 </a:t>
            </a:r>
            <a:r>
              <a:rPr lang="en-US" sz="2400" b="1" dirty="0" err="1" smtClean="0">
                <a:solidFill>
                  <a:schemeClr val="accent6">
                    <a:lumMod val="20000"/>
                    <a:lumOff val="80000"/>
                  </a:schemeClr>
                </a:solidFill>
                <a:latin typeface="Courier New" pitchFamily="49" charset="0"/>
              </a:rPr>
              <a:t>psTextured</a:t>
            </a:r>
            <a:r>
              <a:rPr lang="en-US" sz="2400" b="1" dirty="0" smtClean="0">
                <a:solidFill>
                  <a:schemeClr val="accent6">
                    <a:lumMod val="20000"/>
                    <a:lumOff val="80000"/>
                  </a:schemeClr>
                </a:solidFill>
                <a:latin typeface="Courier New" pitchFamily="49" charset="0"/>
              </a:rPr>
              <a:t>(</a:t>
            </a:r>
            <a:r>
              <a:rPr lang="en-US" sz="2400" b="1" dirty="0" err="1" smtClean="0">
                <a:solidFill>
                  <a:schemeClr val="accent6">
                    <a:lumMod val="20000"/>
                    <a:lumOff val="80000"/>
                  </a:schemeClr>
                </a:solidFill>
                <a:latin typeface="Courier New" pitchFamily="49" charset="0"/>
              </a:rPr>
              <a:t>VsosTrafo</a:t>
            </a:r>
            <a:r>
              <a:rPr lang="en-US" sz="2400" b="1" dirty="0" smtClean="0">
                <a:solidFill>
                  <a:schemeClr val="accent6">
                    <a:lumMod val="20000"/>
                    <a:lumOff val="80000"/>
                  </a:schemeClr>
                </a:solidFill>
                <a:latin typeface="Courier New" pitchFamily="49" charset="0"/>
              </a:rPr>
              <a:t> input) : </a:t>
            </a:r>
            <a:r>
              <a:rPr lang="en-US" sz="2400" b="1" dirty="0" err="1" smtClean="0">
                <a:solidFill>
                  <a:schemeClr val="accent6">
                    <a:lumMod val="20000"/>
                    <a:lumOff val="80000"/>
                  </a:schemeClr>
                </a:solidFill>
                <a:latin typeface="Courier New" pitchFamily="49" charset="0"/>
              </a:rPr>
              <a:t>SV_Target</a:t>
            </a:r>
            <a:r>
              <a:rPr lang="hu-HU" sz="2400" b="1" dirty="0" smtClean="0">
                <a:solidFill>
                  <a:schemeClr val="accent6">
                    <a:lumMod val="20000"/>
                    <a:lumOff val="80000"/>
                  </a:schemeClr>
                </a:solidFill>
                <a:latin typeface="Courier New" pitchFamily="49" charset="0"/>
              </a:rPr>
              <a:t> </a:t>
            </a:r>
            <a:r>
              <a:rPr lang="en-US" sz="2400" b="1" dirty="0" smtClean="0">
                <a:solidFill>
                  <a:schemeClr val="accent6">
                    <a:lumMod val="20000"/>
                    <a:lumOff val="80000"/>
                  </a:schemeClr>
                </a:solidFill>
                <a:latin typeface="Courier New" pitchFamily="49" charset="0"/>
              </a:rPr>
              <a:t>{</a:t>
            </a:r>
            <a:endParaRPr lang="en-US" sz="2400" b="1" dirty="0" smtClean="0">
              <a:solidFill>
                <a:schemeClr val="accent6">
                  <a:lumMod val="20000"/>
                  <a:lumOff val="80000"/>
                </a:schemeClr>
              </a:solidFill>
              <a:latin typeface="Courier New" pitchFamily="49" charset="0"/>
            </a:endParaRPr>
          </a:p>
          <a:p>
            <a:pPr marL="342900" lvl="0" indent="-342900">
              <a:spcBef>
                <a:spcPct val="20000"/>
              </a:spcBef>
            </a:pPr>
            <a:r>
              <a:rPr lang="hu-HU" sz="2400" b="1" dirty="0" smtClean="0">
                <a:solidFill>
                  <a:schemeClr val="accent6">
                    <a:lumMod val="20000"/>
                    <a:lumOff val="80000"/>
                  </a:schemeClr>
                </a:solidFill>
                <a:latin typeface="Courier New" pitchFamily="49" charset="0"/>
              </a:rPr>
              <a:t>    </a:t>
            </a:r>
            <a:r>
              <a:rPr lang="en-US" sz="2400" b="1" dirty="0" smtClean="0">
                <a:solidFill>
                  <a:schemeClr val="accent6">
                    <a:lumMod val="20000"/>
                    <a:lumOff val="80000"/>
                  </a:schemeClr>
                </a:solidFill>
                <a:latin typeface="Courier New" pitchFamily="49" charset="0"/>
              </a:rPr>
              <a:t>float4 </a:t>
            </a:r>
            <a:r>
              <a:rPr lang="en-US" sz="2400" b="1" dirty="0" smtClean="0">
                <a:solidFill>
                  <a:schemeClr val="accent6">
                    <a:lumMod val="20000"/>
                    <a:lumOff val="80000"/>
                  </a:schemeClr>
                </a:solidFill>
                <a:latin typeface="Courier New" pitchFamily="49" charset="0"/>
              </a:rPr>
              <a:t>e=0;</a:t>
            </a:r>
          </a:p>
          <a:p>
            <a:pPr marL="342900" lvl="0" indent="-342900">
              <a:spcBef>
                <a:spcPct val="20000"/>
              </a:spcBef>
            </a:pPr>
            <a:r>
              <a:rPr lang="hu-HU" sz="2400" b="1" dirty="0" smtClean="0">
                <a:solidFill>
                  <a:schemeClr val="accent6">
                    <a:lumMod val="20000"/>
                    <a:lumOff val="80000"/>
                  </a:schemeClr>
                </a:solidFill>
                <a:latin typeface="Courier New" pitchFamily="49" charset="0"/>
              </a:rPr>
              <a:t>    </a:t>
            </a:r>
            <a:r>
              <a:rPr lang="en-US" sz="2400" b="1" dirty="0" smtClean="0">
                <a:solidFill>
                  <a:schemeClr val="accent6">
                    <a:lumMod val="20000"/>
                    <a:lumOff val="80000"/>
                  </a:schemeClr>
                </a:solidFill>
                <a:latin typeface="Courier New" pitchFamily="49" charset="0"/>
              </a:rPr>
              <a:t>[</a:t>
            </a:r>
            <a:r>
              <a:rPr lang="en-US" sz="2400" b="1" dirty="0" smtClean="0">
                <a:solidFill>
                  <a:schemeClr val="accent6">
                    <a:lumMod val="20000"/>
                    <a:lumOff val="80000"/>
                  </a:schemeClr>
                </a:solidFill>
                <a:latin typeface="Courier New" pitchFamily="49" charset="0"/>
              </a:rPr>
              <a:t>loop]for(</a:t>
            </a:r>
            <a:r>
              <a:rPr lang="en-US" sz="2400" b="1" dirty="0" err="1" smtClean="0">
                <a:solidFill>
                  <a:schemeClr val="accent6">
                    <a:lumMod val="20000"/>
                    <a:lumOff val="80000"/>
                  </a:schemeClr>
                </a:solidFill>
                <a:latin typeface="Courier New" pitchFamily="49" charset="0"/>
              </a:rPr>
              <a:t>int</a:t>
            </a:r>
            <a:r>
              <a:rPr lang="en-US" sz="2400" b="1" dirty="0" smtClean="0">
                <a:solidFill>
                  <a:schemeClr val="accent6">
                    <a:lumMod val="20000"/>
                    <a:lumOff val="80000"/>
                  </a:schemeClr>
                </a:solidFill>
                <a:latin typeface="Courier New" pitchFamily="49" charset="0"/>
              </a:rPr>
              <a:t> u=0; u&lt;3; u++)</a:t>
            </a:r>
          </a:p>
          <a:p>
            <a:pPr marL="342900" lvl="0" indent="-342900">
              <a:spcBef>
                <a:spcPct val="20000"/>
              </a:spcBef>
            </a:pPr>
            <a:r>
              <a:rPr lang="hu-HU" sz="2400" b="1" dirty="0" smtClean="0">
                <a:solidFill>
                  <a:schemeClr val="accent6">
                    <a:lumMod val="20000"/>
                    <a:lumOff val="80000"/>
                  </a:schemeClr>
                </a:solidFill>
                <a:latin typeface="Courier New" pitchFamily="49" charset="0"/>
              </a:rPr>
              <a:t>        </a:t>
            </a:r>
            <a:r>
              <a:rPr lang="en-US" sz="2400" b="1" dirty="0" smtClean="0">
                <a:solidFill>
                  <a:schemeClr val="accent6">
                    <a:lumMod val="20000"/>
                    <a:lumOff val="80000"/>
                  </a:schemeClr>
                </a:solidFill>
                <a:latin typeface="Courier New" pitchFamily="49" charset="0"/>
              </a:rPr>
              <a:t>e +=</a:t>
            </a:r>
            <a:r>
              <a:rPr lang="hu-HU" sz="2400" b="1" dirty="0" smtClean="0">
                <a:solidFill>
                  <a:schemeClr val="accent6">
                    <a:lumMod val="20000"/>
                    <a:lumOff val="80000"/>
                  </a:schemeClr>
                </a:solidFill>
                <a:latin typeface="Courier New" pitchFamily="49" charset="0"/>
              </a:rPr>
              <a:t> </a:t>
            </a:r>
            <a:r>
              <a:rPr lang="en-US" sz="2400" b="1" dirty="0" err="1" smtClean="0">
                <a:solidFill>
                  <a:schemeClr val="accent6">
                    <a:lumMod val="20000"/>
                    <a:lumOff val="80000"/>
                  </a:schemeClr>
                </a:solidFill>
                <a:latin typeface="Courier New" pitchFamily="49" charset="0"/>
              </a:rPr>
              <a:t>kdTextures</a:t>
            </a:r>
            <a:r>
              <a:rPr lang="en-US" sz="2400" b="1" dirty="0" smtClean="0">
                <a:solidFill>
                  <a:schemeClr val="accent6">
                    <a:lumMod val="20000"/>
                    <a:lumOff val="80000"/>
                  </a:schemeClr>
                </a:solidFill>
                <a:latin typeface="Courier New" pitchFamily="49" charset="0"/>
              </a:rPr>
              <a:t>[u</a:t>
            </a:r>
            <a:r>
              <a:rPr lang="en-US" sz="2400" b="1" dirty="0" smtClean="0">
                <a:solidFill>
                  <a:schemeClr val="accent6">
                    <a:lumMod val="20000"/>
                    <a:lumOff val="80000"/>
                  </a:schemeClr>
                </a:solidFill>
                <a:latin typeface="Courier New" pitchFamily="49" charset="0"/>
              </a:rPr>
              <a:t>].Sample</a:t>
            </a:r>
            <a:r>
              <a:rPr lang="en-US" sz="2400" b="1" dirty="0" smtClean="0">
                <a:solidFill>
                  <a:schemeClr val="accent6">
                    <a:lumMod val="20000"/>
                    <a:lumOff val="80000"/>
                  </a:schemeClr>
                </a:solidFill>
                <a:latin typeface="Courier New" pitchFamily="49" charset="0"/>
              </a:rPr>
              <a:t>(</a:t>
            </a:r>
            <a:endParaRPr lang="hu-HU" sz="2400" b="1" dirty="0" smtClean="0">
              <a:solidFill>
                <a:schemeClr val="accent6">
                  <a:lumMod val="20000"/>
                  <a:lumOff val="80000"/>
                </a:schemeClr>
              </a:solidFill>
              <a:latin typeface="Courier New" pitchFamily="49" charset="0"/>
            </a:endParaRPr>
          </a:p>
          <a:p>
            <a:pPr marL="342900" lvl="0" indent="-342900">
              <a:spcBef>
                <a:spcPct val="20000"/>
              </a:spcBef>
            </a:pPr>
            <a:r>
              <a:rPr lang="hu-HU" sz="2400" b="1" dirty="0" smtClean="0">
                <a:solidFill>
                  <a:schemeClr val="accent6">
                    <a:lumMod val="20000"/>
                    <a:lumOff val="80000"/>
                  </a:schemeClr>
                </a:solidFill>
                <a:latin typeface="Courier New" pitchFamily="49" charset="0"/>
              </a:rPr>
              <a:t> </a:t>
            </a:r>
            <a:r>
              <a:rPr lang="hu-HU" sz="2400" b="1" dirty="0" smtClean="0">
                <a:solidFill>
                  <a:schemeClr val="accent6">
                    <a:lumMod val="20000"/>
                    <a:lumOff val="80000"/>
                  </a:schemeClr>
                </a:solidFill>
                <a:latin typeface="Courier New" pitchFamily="49" charset="0"/>
              </a:rPr>
              <a:t>               </a:t>
            </a:r>
            <a:r>
              <a:rPr lang="en-US" sz="2400" b="1" dirty="0" err="1" smtClean="0">
                <a:solidFill>
                  <a:schemeClr val="accent6">
                    <a:lumMod val="20000"/>
                    <a:lumOff val="80000"/>
                  </a:schemeClr>
                </a:solidFill>
                <a:latin typeface="Courier New" pitchFamily="49" charset="0"/>
              </a:rPr>
              <a:t>linearSampler</a:t>
            </a:r>
            <a:r>
              <a:rPr lang="en-US" sz="2400" b="1" dirty="0" smtClean="0">
                <a:solidFill>
                  <a:schemeClr val="accent6">
                    <a:lumMod val="20000"/>
                    <a:lumOff val="80000"/>
                  </a:schemeClr>
                </a:solidFill>
                <a:latin typeface="Courier New" pitchFamily="49" charset="0"/>
              </a:rPr>
              <a:t>, </a:t>
            </a:r>
            <a:r>
              <a:rPr lang="en-US" sz="2400" b="1" dirty="0" smtClean="0">
                <a:solidFill>
                  <a:schemeClr val="accent6">
                    <a:lumMod val="20000"/>
                    <a:lumOff val="80000"/>
                  </a:schemeClr>
                </a:solidFill>
                <a:latin typeface="Courier New" pitchFamily="49" charset="0"/>
              </a:rPr>
              <a:t>input.tex);</a:t>
            </a:r>
            <a:endParaRPr lang="en-US" sz="2400" b="1" dirty="0" smtClean="0">
              <a:solidFill>
                <a:schemeClr val="accent6">
                  <a:lumMod val="20000"/>
                  <a:lumOff val="80000"/>
                </a:schemeClr>
              </a:solidFill>
              <a:latin typeface="Courier New" pitchFamily="49" charset="0"/>
            </a:endParaRPr>
          </a:p>
          <a:p>
            <a:pPr marL="342900" lvl="0" indent="-342900">
              <a:spcBef>
                <a:spcPct val="20000"/>
              </a:spcBef>
            </a:pPr>
            <a:r>
              <a:rPr lang="hu-HU" sz="2400" b="1" dirty="0" smtClean="0">
                <a:solidFill>
                  <a:schemeClr val="accent6">
                    <a:lumMod val="20000"/>
                    <a:lumOff val="80000"/>
                  </a:schemeClr>
                </a:solidFill>
                <a:latin typeface="Courier New" pitchFamily="49" charset="0"/>
              </a:rPr>
              <a:t>    </a:t>
            </a:r>
            <a:r>
              <a:rPr lang="en-US" sz="2400" b="1" dirty="0" smtClean="0">
                <a:solidFill>
                  <a:schemeClr val="accent6">
                    <a:lumMod val="20000"/>
                    <a:lumOff val="80000"/>
                  </a:schemeClr>
                </a:solidFill>
                <a:latin typeface="Courier New" pitchFamily="49" charset="0"/>
              </a:rPr>
              <a:t>return </a:t>
            </a:r>
            <a:r>
              <a:rPr lang="en-US" sz="2400" b="1" dirty="0" smtClean="0">
                <a:solidFill>
                  <a:schemeClr val="accent6">
                    <a:lumMod val="20000"/>
                    <a:lumOff val="80000"/>
                  </a:schemeClr>
                </a:solidFill>
                <a:latin typeface="Courier New" pitchFamily="49" charset="0"/>
              </a:rPr>
              <a:t>e;</a:t>
            </a:r>
          </a:p>
          <a:p>
            <a:pPr marL="342900" lvl="0" indent="-342900">
              <a:spcBef>
                <a:spcPct val="20000"/>
              </a:spcBef>
            </a:pPr>
            <a:r>
              <a:rPr lang="en-US" sz="2400" b="1" dirty="0" smtClean="0">
                <a:solidFill>
                  <a:schemeClr val="accent6">
                    <a:lumMod val="20000"/>
                    <a:lumOff val="80000"/>
                  </a:schemeClr>
                </a:solidFill>
                <a:latin typeface="Courier New" pitchFamily="49" charset="0"/>
              </a:rPr>
              <a:t>}</a:t>
            </a:r>
          </a:p>
        </p:txBody>
      </p:sp>
      <p:pic>
        <p:nvPicPr>
          <p:cNvPr id="2050" name="Picture 2"/>
          <p:cNvPicPr>
            <a:picLocks noChangeAspect="1" noChangeArrowheads="1"/>
          </p:cNvPicPr>
          <p:nvPr/>
        </p:nvPicPr>
        <p:blipFill>
          <a:blip r:embed="rId2" cstate="print"/>
          <a:srcRect/>
          <a:stretch>
            <a:fillRect/>
          </a:stretch>
        </p:blipFill>
        <p:spPr bwMode="auto">
          <a:xfrm>
            <a:off x="5029200" y="5082662"/>
            <a:ext cx="4114800" cy="17753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Textúratömb</a:t>
            </a:r>
            <a:r>
              <a:rPr lang="hu-HU" dirty="0" smtClean="0"/>
              <a:t> – a megoldás</a:t>
            </a:r>
            <a:endParaRPr lang="en-US" dirty="0"/>
          </a:p>
        </p:txBody>
      </p:sp>
      <p:sp>
        <p:nvSpPr>
          <p:cNvPr id="3" name="Tartalom helye 2"/>
          <p:cNvSpPr>
            <a:spLocks noGrp="1"/>
          </p:cNvSpPr>
          <p:nvPr>
            <p:ph idx="1"/>
          </p:nvPr>
        </p:nvSpPr>
        <p:spPr/>
        <p:txBody>
          <a:bodyPr/>
          <a:lstStyle/>
          <a:p>
            <a:r>
              <a:rPr lang="hu-HU" dirty="0" smtClean="0"/>
              <a:t>egy textúra-erőforrás (ID3DTexture2D) tartalmazhat több szeletet </a:t>
            </a:r>
            <a:r>
              <a:rPr lang="en-US" dirty="0" smtClean="0"/>
              <a:t>[array slice]</a:t>
            </a:r>
          </a:p>
          <a:p>
            <a:pPr lvl="1"/>
            <a:r>
              <a:rPr lang="en-US" dirty="0" err="1" smtClean="0"/>
              <a:t>minden</a:t>
            </a:r>
            <a:r>
              <a:rPr lang="en-US" dirty="0" smtClean="0"/>
              <a:t> </a:t>
            </a:r>
            <a:r>
              <a:rPr lang="en-US" dirty="0" err="1" smtClean="0"/>
              <a:t>szelet</a:t>
            </a:r>
            <a:r>
              <a:rPr lang="en-US" dirty="0" smtClean="0"/>
              <a:t> </a:t>
            </a:r>
            <a:r>
              <a:rPr lang="en-US" dirty="0" err="1" smtClean="0"/>
              <a:t>egy</a:t>
            </a:r>
            <a:r>
              <a:rPr lang="en-US" dirty="0" smtClean="0"/>
              <a:t> </a:t>
            </a:r>
            <a:r>
              <a:rPr lang="en-US" dirty="0" err="1" smtClean="0"/>
              <a:t>komplett</a:t>
            </a:r>
            <a:r>
              <a:rPr lang="en-US" dirty="0" smtClean="0"/>
              <a:t> </a:t>
            </a:r>
            <a:r>
              <a:rPr lang="hu-HU" dirty="0" err="1" smtClean="0"/>
              <a:t>mipmap</a:t>
            </a:r>
            <a:r>
              <a:rPr lang="hu-HU" dirty="0" smtClean="0"/>
              <a:t> piramis</a:t>
            </a:r>
            <a:endParaRPr lang="en-US" dirty="0"/>
          </a:p>
        </p:txBody>
      </p:sp>
      <p:pic>
        <p:nvPicPr>
          <p:cNvPr id="3075" name="Picture 3"/>
          <p:cNvPicPr>
            <a:picLocks noChangeAspect="1" noChangeArrowheads="1"/>
          </p:cNvPicPr>
          <p:nvPr/>
        </p:nvPicPr>
        <p:blipFill>
          <a:blip r:embed="rId2" cstate="print"/>
          <a:srcRect l="52123" t="36458" r="29722" b="53125"/>
          <a:stretch>
            <a:fillRect/>
          </a:stretch>
        </p:blipFill>
        <p:spPr bwMode="auto">
          <a:xfrm>
            <a:off x="914400" y="3347884"/>
            <a:ext cx="6629400" cy="213851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Text</a:t>
            </a:r>
            <a:r>
              <a:rPr lang="hu-HU" dirty="0" err="1" smtClean="0"/>
              <a:t>úratömb</a:t>
            </a:r>
            <a:r>
              <a:rPr lang="hu-HU" dirty="0" smtClean="0"/>
              <a:t> </a:t>
            </a:r>
            <a:r>
              <a:rPr lang="hu-HU" dirty="0" smtClean="0">
                <a:solidFill>
                  <a:srgbClr val="7030A0"/>
                </a:solidFill>
              </a:rPr>
              <a:t>– ÍGY MEGY</a:t>
            </a:r>
            <a:endParaRPr lang="en-US" dirty="0">
              <a:solidFill>
                <a:srgbClr val="7030A0"/>
              </a:solidFill>
            </a:endParaRPr>
          </a:p>
        </p:txBody>
      </p:sp>
      <p:sp>
        <p:nvSpPr>
          <p:cNvPr id="4" name="Rectangle 3"/>
          <p:cNvSpPr txBox="1">
            <a:spLocks noChangeArrowheads="1"/>
          </p:cNvSpPr>
          <p:nvPr/>
        </p:nvSpPr>
        <p:spPr>
          <a:xfrm>
            <a:off x="457200" y="1600200"/>
            <a:ext cx="8229600" cy="5105400"/>
          </a:xfrm>
          <a:prstGeom prst="rect">
            <a:avLst/>
          </a:prstGeom>
          <a:solidFill>
            <a:schemeClr val="accent1"/>
          </a:solidFill>
          <a:ln>
            <a:solidFill>
              <a:schemeClr val="tx1"/>
            </a:solidFill>
          </a:ln>
        </p:spPr>
        <p:txBody>
          <a:bodyPr vert="horz" lIns="91440" tIns="45720" rIns="91440" bIns="45720" rtlCol="0">
            <a:normAutofit/>
          </a:bodyPr>
          <a:lstStyle/>
          <a:p>
            <a:pPr marL="342900" lvl="0" indent="-342900">
              <a:spcBef>
                <a:spcPct val="20000"/>
              </a:spcBef>
            </a:pPr>
            <a:r>
              <a:rPr lang="hu-HU" sz="2400" b="1" dirty="0" smtClean="0">
                <a:latin typeface="Courier New" pitchFamily="49" charset="0"/>
              </a:rPr>
              <a:t>Texture2D</a:t>
            </a:r>
            <a:r>
              <a:rPr lang="hu-HU" sz="2400" b="1" dirty="0" smtClean="0">
                <a:solidFill>
                  <a:srgbClr val="7030A0"/>
                </a:solidFill>
                <a:latin typeface="Courier New" pitchFamily="49" charset="0"/>
              </a:rPr>
              <a:t>Array</a:t>
            </a:r>
            <a:r>
              <a:rPr lang="hu-HU" sz="2400" b="1" dirty="0" smtClean="0">
                <a:latin typeface="Courier New" pitchFamily="49" charset="0"/>
              </a:rPr>
              <a:t> </a:t>
            </a:r>
            <a:r>
              <a:rPr lang="hu-HU" sz="2400" b="1" dirty="0" err="1" smtClean="0">
                <a:latin typeface="Courier New" pitchFamily="49" charset="0"/>
              </a:rPr>
              <a:t>textures</a:t>
            </a:r>
            <a:r>
              <a:rPr lang="hu-HU" sz="2400" b="1" dirty="0" smtClean="0">
                <a:latin typeface="Courier New" pitchFamily="49" charset="0"/>
              </a:rPr>
              <a:t>;</a:t>
            </a:r>
            <a:endParaRPr lang="hu-HU" sz="2400" b="1" dirty="0" smtClean="0">
              <a:latin typeface="Courier New" pitchFamily="49" charset="0"/>
            </a:endParaRPr>
          </a:p>
          <a:p>
            <a:pPr marL="342900" marR="0" lvl="0" indent="-342900" fontAlgn="auto">
              <a:lnSpc>
                <a:spcPct val="100000"/>
              </a:lnSpc>
              <a:spcBef>
                <a:spcPct val="20000"/>
              </a:spcBef>
              <a:spcAft>
                <a:spcPts val="0"/>
              </a:spcAft>
              <a:buClrTx/>
              <a:buSzTx/>
              <a:tabLst/>
              <a:defRPr/>
            </a:pPr>
            <a:endParaRPr lang="hu-HU" sz="2400" b="1" dirty="0" smtClean="0">
              <a:latin typeface="Courier New" pitchFamily="49" charset="0"/>
            </a:endParaRPr>
          </a:p>
          <a:p>
            <a:pPr marL="342900" lvl="0" indent="-342900">
              <a:spcBef>
                <a:spcPct val="20000"/>
              </a:spcBef>
            </a:pPr>
            <a:r>
              <a:rPr lang="en-US" sz="2400" b="1" dirty="0" smtClean="0">
                <a:latin typeface="Courier New" pitchFamily="49" charset="0"/>
              </a:rPr>
              <a:t>float4 </a:t>
            </a:r>
            <a:r>
              <a:rPr lang="en-US" sz="2400" b="1" dirty="0" err="1" smtClean="0">
                <a:latin typeface="Courier New" pitchFamily="49" charset="0"/>
              </a:rPr>
              <a:t>psTextured</a:t>
            </a:r>
            <a:r>
              <a:rPr lang="en-US" sz="2400" b="1" dirty="0" smtClean="0">
                <a:latin typeface="Courier New" pitchFamily="49" charset="0"/>
              </a:rPr>
              <a:t>(</a:t>
            </a:r>
            <a:r>
              <a:rPr lang="en-US" sz="2400" b="1" dirty="0" err="1" smtClean="0">
                <a:latin typeface="Courier New" pitchFamily="49" charset="0"/>
              </a:rPr>
              <a:t>VsosTrafo</a:t>
            </a:r>
            <a:r>
              <a:rPr lang="en-US" sz="2400" b="1" dirty="0" smtClean="0">
                <a:latin typeface="Courier New" pitchFamily="49" charset="0"/>
              </a:rPr>
              <a:t> input) : </a:t>
            </a:r>
            <a:r>
              <a:rPr lang="en-US" sz="2400" b="1" dirty="0" err="1" smtClean="0">
                <a:latin typeface="Courier New" pitchFamily="49" charset="0"/>
              </a:rPr>
              <a:t>SV_Target</a:t>
            </a:r>
            <a:r>
              <a:rPr lang="hu-HU" sz="2400" b="1" dirty="0" smtClean="0">
                <a:latin typeface="Courier New" pitchFamily="49" charset="0"/>
              </a:rPr>
              <a:t> </a:t>
            </a:r>
            <a:r>
              <a:rPr lang="en-US" sz="2400" b="1" dirty="0" smtClean="0">
                <a:latin typeface="Courier New" pitchFamily="49" charset="0"/>
              </a:rPr>
              <a:t>{</a:t>
            </a:r>
          </a:p>
          <a:p>
            <a:pPr marL="342900" lvl="0" indent="-342900">
              <a:spcBef>
                <a:spcPct val="20000"/>
              </a:spcBef>
            </a:pPr>
            <a:r>
              <a:rPr lang="hu-HU" sz="2400" b="1" dirty="0" smtClean="0">
                <a:latin typeface="Courier New" pitchFamily="49" charset="0"/>
              </a:rPr>
              <a:t>    </a:t>
            </a:r>
            <a:r>
              <a:rPr lang="en-US" sz="2400" b="1" dirty="0" smtClean="0">
                <a:latin typeface="Courier New" pitchFamily="49" charset="0"/>
              </a:rPr>
              <a:t>float4 e=0;</a:t>
            </a:r>
          </a:p>
          <a:p>
            <a:pPr marL="342900" lvl="0" indent="-342900">
              <a:spcBef>
                <a:spcPct val="20000"/>
              </a:spcBef>
            </a:pPr>
            <a:r>
              <a:rPr lang="hu-HU" sz="2400" b="1" dirty="0" smtClean="0">
                <a:latin typeface="Courier New" pitchFamily="49" charset="0"/>
              </a:rPr>
              <a:t>    </a:t>
            </a:r>
            <a:r>
              <a:rPr lang="en-US" sz="2400" b="1" dirty="0" smtClean="0">
                <a:latin typeface="Courier New" pitchFamily="49" charset="0"/>
              </a:rPr>
              <a:t>[loop]for(</a:t>
            </a:r>
            <a:r>
              <a:rPr lang="en-US" sz="2400" b="1" dirty="0" err="1" smtClean="0">
                <a:latin typeface="Courier New" pitchFamily="49" charset="0"/>
              </a:rPr>
              <a:t>int</a:t>
            </a:r>
            <a:r>
              <a:rPr lang="en-US" sz="2400" b="1" dirty="0" smtClean="0">
                <a:latin typeface="Courier New" pitchFamily="49" charset="0"/>
              </a:rPr>
              <a:t> u=0; u&lt;3; u++)</a:t>
            </a:r>
          </a:p>
          <a:p>
            <a:pPr marL="342900" lvl="0" indent="-342900">
              <a:spcBef>
                <a:spcPct val="20000"/>
              </a:spcBef>
            </a:pPr>
            <a:r>
              <a:rPr lang="hu-HU" sz="2400" b="1" dirty="0" smtClean="0">
                <a:latin typeface="Courier New" pitchFamily="49" charset="0"/>
              </a:rPr>
              <a:t>        </a:t>
            </a:r>
            <a:r>
              <a:rPr lang="en-US" sz="2400" b="1" dirty="0" smtClean="0">
                <a:latin typeface="Courier New" pitchFamily="49" charset="0"/>
              </a:rPr>
              <a:t>e +=</a:t>
            </a:r>
            <a:r>
              <a:rPr lang="hu-HU" sz="2400" b="1" dirty="0" smtClean="0">
                <a:latin typeface="Courier New" pitchFamily="49" charset="0"/>
              </a:rPr>
              <a:t> </a:t>
            </a:r>
            <a:r>
              <a:rPr lang="en-US" sz="2400" b="1" dirty="0" err="1" smtClean="0">
                <a:latin typeface="Courier New" pitchFamily="49" charset="0"/>
              </a:rPr>
              <a:t>kdTextures.Sample</a:t>
            </a:r>
            <a:r>
              <a:rPr lang="en-US" sz="2400" b="1" dirty="0" smtClean="0">
                <a:latin typeface="Courier New" pitchFamily="49" charset="0"/>
              </a:rPr>
              <a:t>(</a:t>
            </a:r>
            <a:endParaRPr lang="hu-HU" sz="2400" b="1" dirty="0" smtClean="0">
              <a:latin typeface="Courier New" pitchFamily="49" charset="0"/>
            </a:endParaRPr>
          </a:p>
          <a:p>
            <a:pPr marL="342900" lvl="0" indent="-342900">
              <a:spcBef>
                <a:spcPct val="20000"/>
              </a:spcBef>
            </a:pPr>
            <a:r>
              <a:rPr lang="hu-HU" sz="2400" b="1" dirty="0" smtClean="0">
                <a:latin typeface="Courier New" pitchFamily="49" charset="0"/>
              </a:rPr>
              <a:t>     </a:t>
            </a:r>
            <a:r>
              <a:rPr lang="en-US" sz="2400" b="1" dirty="0" err="1" smtClean="0">
                <a:latin typeface="Courier New" pitchFamily="49" charset="0"/>
              </a:rPr>
              <a:t>linearSampler</a:t>
            </a:r>
            <a:r>
              <a:rPr lang="en-US" sz="2400" b="1" dirty="0" smtClean="0">
                <a:latin typeface="Courier New" pitchFamily="49" charset="0"/>
              </a:rPr>
              <a:t>, </a:t>
            </a:r>
            <a:r>
              <a:rPr lang="hu-HU" sz="2400" b="1" dirty="0" smtClean="0">
                <a:solidFill>
                  <a:srgbClr val="7030A0"/>
                </a:solidFill>
                <a:latin typeface="Courier New" pitchFamily="49" charset="0"/>
              </a:rPr>
              <a:t>float3</a:t>
            </a:r>
            <a:r>
              <a:rPr lang="hu-HU" sz="2400" b="1" dirty="0" smtClean="0">
                <a:latin typeface="Courier New" pitchFamily="49" charset="0"/>
              </a:rPr>
              <a:t>(</a:t>
            </a:r>
            <a:r>
              <a:rPr lang="en-US" sz="2400" b="1" dirty="0" smtClean="0">
                <a:latin typeface="Courier New" pitchFamily="49" charset="0"/>
              </a:rPr>
              <a:t>input.tex</a:t>
            </a:r>
            <a:r>
              <a:rPr lang="hu-HU" sz="2400" b="1" dirty="0" smtClean="0">
                <a:latin typeface="Courier New" pitchFamily="49" charset="0"/>
              </a:rPr>
              <a:t>, </a:t>
            </a:r>
            <a:r>
              <a:rPr lang="hu-HU" sz="2400" b="1" dirty="0" smtClean="0">
                <a:solidFill>
                  <a:srgbClr val="7030A0"/>
                </a:solidFill>
                <a:latin typeface="Courier New" pitchFamily="49" charset="0"/>
              </a:rPr>
              <a:t>u</a:t>
            </a:r>
            <a:r>
              <a:rPr lang="hu-HU" sz="2400" b="1" dirty="0" smtClean="0">
                <a:latin typeface="Courier New" pitchFamily="49" charset="0"/>
              </a:rPr>
              <a:t>)</a:t>
            </a:r>
            <a:r>
              <a:rPr lang="en-US" sz="2400" b="1" dirty="0" smtClean="0">
                <a:latin typeface="Courier New" pitchFamily="49" charset="0"/>
              </a:rPr>
              <a:t>);</a:t>
            </a:r>
            <a:endParaRPr lang="en-US" sz="2400" b="1" dirty="0" smtClean="0">
              <a:latin typeface="Courier New" pitchFamily="49" charset="0"/>
            </a:endParaRPr>
          </a:p>
          <a:p>
            <a:pPr marL="342900" lvl="0" indent="-342900">
              <a:spcBef>
                <a:spcPct val="20000"/>
              </a:spcBef>
            </a:pPr>
            <a:r>
              <a:rPr lang="hu-HU" sz="2400" b="1" dirty="0" smtClean="0">
                <a:latin typeface="Courier New" pitchFamily="49" charset="0"/>
              </a:rPr>
              <a:t>    </a:t>
            </a:r>
            <a:r>
              <a:rPr lang="en-US" sz="2400" b="1" dirty="0" smtClean="0">
                <a:latin typeface="Courier New" pitchFamily="49" charset="0"/>
              </a:rPr>
              <a:t>return e;</a:t>
            </a:r>
          </a:p>
          <a:p>
            <a:pPr marL="342900" lvl="0" indent="-342900">
              <a:spcBef>
                <a:spcPct val="20000"/>
              </a:spcBef>
            </a:pPr>
            <a:r>
              <a:rPr lang="en-US" sz="2400" b="1" dirty="0" smtClean="0">
                <a:latin typeface="Courier New"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hu-HU"/>
              <a:t>Textúra formátum</a:t>
            </a:r>
            <a:endParaRPr lang="en-US"/>
          </a:p>
        </p:txBody>
      </p:sp>
      <p:sp>
        <p:nvSpPr>
          <p:cNvPr id="101379" name="Rectangle 3"/>
          <p:cNvSpPr>
            <a:spLocks noGrp="1" noChangeArrowheads="1"/>
          </p:cNvSpPr>
          <p:nvPr>
            <p:ph type="body" idx="1"/>
          </p:nvPr>
        </p:nvSpPr>
        <p:spPr/>
        <p:txBody>
          <a:bodyPr/>
          <a:lstStyle/>
          <a:p>
            <a:r>
              <a:rPr lang="hu-HU" dirty="0"/>
              <a:t>egy </a:t>
            </a:r>
            <a:r>
              <a:rPr lang="hu-HU" dirty="0" err="1"/>
              <a:t>texel</a:t>
            </a:r>
            <a:r>
              <a:rPr lang="hu-HU" dirty="0"/>
              <a:t> hány bit, hogyan </a:t>
            </a:r>
            <a:r>
              <a:rPr lang="hu-HU" dirty="0" smtClean="0"/>
              <a:t>elosztva</a:t>
            </a:r>
            <a:r>
              <a:rPr lang="en-US" dirty="0" smtClean="0"/>
              <a:t>, </a:t>
            </a:r>
            <a:r>
              <a:rPr lang="en-US" dirty="0" err="1" smtClean="0"/>
              <a:t>milyen</a:t>
            </a:r>
            <a:r>
              <a:rPr lang="en-US" dirty="0" smtClean="0"/>
              <a:t> k</a:t>
            </a:r>
            <a:r>
              <a:rPr lang="hu-HU" dirty="0" err="1" smtClean="0"/>
              <a:t>ódolással</a:t>
            </a:r>
            <a:endParaRPr lang="hu-HU" dirty="0"/>
          </a:p>
          <a:p>
            <a:pPr>
              <a:buFontTx/>
              <a:buNone/>
            </a:pPr>
            <a:r>
              <a:rPr lang="hu-HU" dirty="0"/>
              <a:t>	pl. </a:t>
            </a:r>
            <a:r>
              <a:rPr lang="en-US" dirty="0" smtClean="0"/>
              <a:t>DXGI_FORMAT_B5G6R5_UNORM</a:t>
            </a:r>
            <a:endParaRPr lang="en-US" dirty="0"/>
          </a:p>
          <a:p>
            <a:pPr>
              <a:buFontTx/>
              <a:buNone/>
            </a:pPr>
            <a:r>
              <a:rPr lang="en-US" dirty="0"/>
              <a:t>		3 </a:t>
            </a:r>
            <a:r>
              <a:rPr lang="en-US" dirty="0" err="1"/>
              <a:t>csatorn</a:t>
            </a:r>
            <a:r>
              <a:rPr lang="hu-HU" dirty="0"/>
              <a:t>ás, </a:t>
            </a:r>
            <a:r>
              <a:rPr lang="en-US" dirty="0"/>
              <a:t>16</a:t>
            </a:r>
            <a:r>
              <a:rPr lang="hu-HU" dirty="0"/>
              <a:t> </a:t>
            </a:r>
            <a:r>
              <a:rPr lang="hu-HU" dirty="0" smtClean="0"/>
              <a:t>bites, fixpontos </a:t>
            </a:r>
            <a:r>
              <a:rPr lang="en-US" dirty="0" smtClean="0"/>
              <a:t>[</a:t>
            </a:r>
            <a:r>
              <a:rPr lang="hu-HU" dirty="0" smtClean="0"/>
              <a:t>0</a:t>
            </a:r>
            <a:r>
              <a:rPr lang="en-US" dirty="0" smtClean="0"/>
              <a:t>, 1</a:t>
            </a:r>
            <a:r>
              <a:rPr lang="en-US" dirty="0" smtClean="0"/>
              <a:t>]</a:t>
            </a:r>
            <a:endParaRPr lang="hu-HU" dirty="0"/>
          </a:p>
          <a:p>
            <a:r>
              <a:rPr lang="hu-HU" dirty="0"/>
              <a:t>lehet </a:t>
            </a:r>
            <a:r>
              <a:rPr lang="hu-HU" dirty="0" err="1"/>
              <a:t>floating</a:t>
            </a:r>
            <a:r>
              <a:rPr lang="hu-HU" dirty="0"/>
              <a:t> </a:t>
            </a:r>
            <a:r>
              <a:rPr lang="hu-HU" dirty="0" err="1"/>
              <a:t>point</a:t>
            </a:r>
            <a:endParaRPr lang="hu-HU" dirty="0"/>
          </a:p>
          <a:p>
            <a:pPr>
              <a:buFontTx/>
              <a:buNone/>
            </a:pPr>
            <a:r>
              <a:rPr lang="hu-HU" dirty="0"/>
              <a:t>	pl. </a:t>
            </a:r>
            <a:r>
              <a:rPr lang="en-US" dirty="0" smtClean="0"/>
              <a:t>DXGI_FORMAT_R32G32B32A32_FLOAT</a:t>
            </a:r>
            <a:endParaRPr lang="en-US" dirty="0"/>
          </a:p>
          <a:p>
            <a:pPr>
              <a:buFontTx/>
              <a:buNone/>
            </a:pPr>
            <a:r>
              <a:rPr lang="en-US" dirty="0"/>
              <a:t>		16 byte/</a:t>
            </a:r>
            <a:r>
              <a:rPr lang="en-US" dirty="0" err="1"/>
              <a:t>texel</a:t>
            </a:r>
            <a:r>
              <a:rPr lang="en-US" dirty="0"/>
              <a:t> !</a:t>
            </a:r>
          </a:p>
          <a:p>
            <a:r>
              <a:rPr lang="en-US" dirty="0"/>
              <a:t>depth</a:t>
            </a:r>
            <a:r>
              <a:rPr lang="hu-HU" dirty="0" err="1"/>
              <a:t>-stencil</a:t>
            </a:r>
            <a:r>
              <a:rPr lang="en-US" dirty="0"/>
              <a:t> buffer is </a:t>
            </a:r>
            <a:r>
              <a:rPr lang="en-US" dirty="0" err="1"/>
              <a:t>lehet</a:t>
            </a:r>
            <a:r>
              <a:rPr lang="en-US" dirty="0"/>
              <a:t> text</a:t>
            </a:r>
            <a:r>
              <a:rPr lang="hu-HU" dirty="0" err="1"/>
              <a:t>úra</a:t>
            </a:r>
            <a:endParaRPr lang="hu-HU" dirty="0"/>
          </a:p>
          <a:p>
            <a:pPr>
              <a:buFontTx/>
              <a:buNone/>
            </a:pPr>
            <a:r>
              <a:rPr lang="hu-HU" dirty="0"/>
              <a:t>	</a:t>
            </a:r>
            <a:r>
              <a:rPr lang="en-US" dirty="0" smtClean="0"/>
              <a:t>DXGI_FORMAT_D24_UNORM_S8_UINT</a:t>
            </a:r>
            <a:endParaRPr lang="en-US" dirty="0"/>
          </a:p>
        </p:txBody>
      </p:sp>
      <p:sp>
        <p:nvSpPr>
          <p:cNvPr id="101380" name="Text Box 4"/>
          <p:cNvSpPr txBox="1">
            <a:spLocks noChangeArrowheads="1"/>
          </p:cNvSpPr>
          <p:nvPr/>
        </p:nvSpPr>
        <p:spPr bwMode="auto">
          <a:xfrm>
            <a:off x="4572000" y="6396335"/>
            <a:ext cx="925510" cy="461665"/>
          </a:xfrm>
          <a:prstGeom prst="rect">
            <a:avLst/>
          </a:prstGeom>
          <a:noFill/>
          <a:ln w="12700">
            <a:noFill/>
            <a:miter lim="800000"/>
            <a:headEnd/>
            <a:tailEnd type="none" w="lg" len="med"/>
          </a:ln>
          <a:effectLst/>
        </p:spPr>
        <p:txBody>
          <a:bodyPr wrap="none">
            <a:spAutoFit/>
          </a:bodyPr>
          <a:lstStyle/>
          <a:p>
            <a:r>
              <a:rPr lang="hu-HU" sz="2400" dirty="0" err="1">
                <a:solidFill>
                  <a:srgbClr val="FF0000"/>
                </a:solidFill>
              </a:rPr>
              <a:t>depth</a:t>
            </a:r>
            <a:endParaRPr lang="en-US" sz="2400" dirty="0">
              <a:solidFill>
                <a:srgbClr val="FF0000"/>
              </a:solidFill>
            </a:endParaRPr>
          </a:p>
        </p:txBody>
      </p:sp>
      <p:sp>
        <p:nvSpPr>
          <p:cNvPr id="101381" name="Text Box 5"/>
          <p:cNvSpPr txBox="1">
            <a:spLocks noChangeArrowheads="1"/>
          </p:cNvSpPr>
          <p:nvPr/>
        </p:nvSpPr>
        <p:spPr bwMode="auto">
          <a:xfrm>
            <a:off x="7467600" y="5181600"/>
            <a:ext cx="987386" cy="461665"/>
          </a:xfrm>
          <a:prstGeom prst="rect">
            <a:avLst/>
          </a:prstGeom>
          <a:noFill/>
          <a:ln w="12700">
            <a:noFill/>
            <a:miter lim="800000"/>
            <a:headEnd/>
            <a:tailEnd type="none" w="lg" len="med"/>
          </a:ln>
          <a:effectLst/>
        </p:spPr>
        <p:txBody>
          <a:bodyPr wrap="none">
            <a:spAutoFit/>
          </a:bodyPr>
          <a:lstStyle/>
          <a:p>
            <a:r>
              <a:rPr lang="hu-HU" sz="2400">
                <a:solidFill>
                  <a:srgbClr val="FF0000"/>
                </a:solidFill>
              </a:rPr>
              <a:t>stencil</a:t>
            </a:r>
            <a:endParaRPr lang="en-US" sz="2400">
              <a:solidFill>
                <a:srgbClr val="FF0000"/>
              </a:solidFill>
            </a:endParaRPr>
          </a:p>
        </p:txBody>
      </p:sp>
      <p:sp>
        <p:nvSpPr>
          <p:cNvPr id="101382" name="Line 6"/>
          <p:cNvSpPr>
            <a:spLocks noChangeShapeType="1"/>
          </p:cNvSpPr>
          <p:nvPr/>
        </p:nvSpPr>
        <p:spPr bwMode="auto">
          <a:xfrm flipH="1" flipV="1">
            <a:off x="4191000" y="6476999"/>
            <a:ext cx="457200" cy="152399"/>
          </a:xfrm>
          <a:prstGeom prst="line">
            <a:avLst/>
          </a:prstGeom>
          <a:noFill/>
          <a:ln w="12700">
            <a:solidFill>
              <a:schemeClr val="tx1"/>
            </a:solidFill>
            <a:round/>
            <a:headEnd/>
            <a:tailEnd type="triangle" w="lg" len="med"/>
          </a:ln>
          <a:effectLst/>
        </p:spPr>
        <p:txBody>
          <a:bodyPr/>
          <a:lstStyle/>
          <a:p>
            <a:endParaRPr lang="en-US"/>
          </a:p>
        </p:txBody>
      </p:sp>
      <p:sp>
        <p:nvSpPr>
          <p:cNvPr id="101383" name="Line 7"/>
          <p:cNvSpPr>
            <a:spLocks noChangeShapeType="1"/>
          </p:cNvSpPr>
          <p:nvPr/>
        </p:nvSpPr>
        <p:spPr bwMode="auto">
          <a:xfrm flipH="1">
            <a:off x="6476998" y="5562600"/>
            <a:ext cx="990601" cy="533400"/>
          </a:xfrm>
          <a:prstGeom prst="line">
            <a:avLst/>
          </a:prstGeom>
          <a:noFill/>
          <a:ln w="12700">
            <a:solidFill>
              <a:schemeClr val="tx1"/>
            </a:solidFill>
            <a:round/>
            <a:headEnd/>
            <a:tailEnd type="triangle" w="lg" len="med"/>
          </a:ln>
          <a:effec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hu-HU"/>
              <a:t>Cube map</a:t>
            </a:r>
            <a:endParaRPr lang="en-US"/>
          </a:p>
        </p:txBody>
      </p:sp>
      <p:sp>
        <p:nvSpPr>
          <p:cNvPr id="117763" name="Rectangle 3"/>
          <p:cNvSpPr>
            <a:spLocks noGrp="1" noChangeArrowheads="1"/>
          </p:cNvSpPr>
          <p:nvPr>
            <p:ph type="body" idx="1"/>
          </p:nvPr>
        </p:nvSpPr>
        <p:spPr/>
        <p:txBody>
          <a:bodyPr/>
          <a:lstStyle/>
          <a:p>
            <a:r>
              <a:rPr lang="hu-HU" dirty="0"/>
              <a:t>6 </a:t>
            </a:r>
            <a:r>
              <a:rPr lang="hu-HU" dirty="0" smtClean="0"/>
              <a:t>szeletes </a:t>
            </a:r>
            <a:r>
              <a:rPr lang="hu-HU" dirty="0" err="1" smtClean="0"/>
              <a:t>textúratömb</a:t>
            </a:r>
            <a:endParaRPr lang="hu-HU" dirty="0"/>
          </a:p>
          <a:p>
            <a:r>
              <a:rPr lang="hu-HU" dirty="0"/>
              <a:t>kocka felületén</a:t>
            </a:r>
          </a:p>
          <a:p>
            <a:r>
              <a:rPr lang="hu-HU" dirty="0" smtClean="0"/>
              <a:t>minden </a:t>
            </a:r>
            <a:r>
              <a:rPr lang="hu-HU" dirty="0"/>
              <a:t>irányt lefed</a:t>
            </a:r>
          </a:p>
          <a:p>
            <a:r>
              <a:rPr lang="hu-HU" dirty="0"/>
              <a:t>irány függvényében is tudunk tárolni valamit</a:t>
            </a:r>
          </a:p>
          <a:p>
            <a:r>
              <a:rPr lang="hu-HU" dirty="0"/>
              <a:t>HW: a textúra irányvektorral címezhető</a:t>
            </a:r>
          </a:p>
          <a:p>
            <a:pPr lvl="1"/>
            <a:r>
              <a:rPr lang="hu-HU" dirty="0"/>
              <a:t>kiszámítja melyik lap milyen u,v </a:t>
            </a:r>
            <a:endParaRPr lang="en-US" dirty="0"/>
          </a:p>
        </p:txBody>
      </p:sp>
      <p:sp>
        <p:nvSpPr>
          <p:cNvPr id="117764" name="AutoShape 4"/>
          <p:cNvSpPr>
            <a:spLocks noChangeArrowheads="1"/>
          </p:cNvSpPr>
          <p:nvPr/>
        </p:nvSpPr>
        <p:spPr bwMode="auto">
          <a:xfrm>
            <a:off x="6172200" y="1371600"/>
            <a:ext cx="1295400" cy="1143000"/>
          </a:xfrm>
          <a:prstGeom prst="cube">
            <a:avLst>
              <a:gd name="adj" fmla="val 25000"/>
            </a:avLst>
          </a:prstGeom>
          <a:solidFill>
            <a:schemeClr val="accent1"/>
          </a:solidFill>
          <a:ln w="12700">
            <a:solidFill>
              <a:schemeClr val="tx1"/>
            </a:solidFill>
            <a:miter lim="800000"/>
            <a:headEnd/>
            <a:tailEnd type="none" w="lg"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hu-HU"/>
              <a:t>Environment map</a:t>
            </a:r>
            <a:endParaRPr lang="en-US"/>
          </a:p>
        </p:txBody>
      </p:sp>
      <p:sp>
        <p:nvSpPr>
          <p:cNvPr id="118787" name="Rectangle 3"/>
          <p:cNvSpPr>
            <a:spLocks noGrp="1" noChangeArrowheads="1"/>
          </p:cNvSpPr>
          <p:nvPr>
            <p:ph type="body" idx="1"/>
          </p:nvPr>
        </p:nvSpPr>
        <p:spPr/>
        <p:txBody>
          <a:bodyPr/>
          <a:lstStyle/>
          <a:p>
            <a:r>
              <a:rPr lang="en-US"/>
              <a:t>nem a fel</a:t>
            </a:r>
            <a:r>
              <a:rPr lang="hu-HU"/>
              <a:t>ületi jellemzőket, hanem a megvilágítást tároljuk textúrában</a:t>
            </a:r>
          </a:p>
          <a:p>
            <a:r>
              <a:rPr lang="hu-HU"/>
              <a:t>I(</a:t>
            </a:r>
            <a:r>
              <a:rPr lang="hu-HU">
                <a:latin typeface="Symbol" pitchFamily="18" charset="2"/>
              </a:rPr>
              <a:t>w</a:t>
            </a:r>
            <a:r>
              <a:rPr lang="hu-HU"/>
              <a:t>) – bejövő radiancia az irány függvényében</a:t>
            </a:r>
          </a:p>
          <a:p>
            <a:pPr lvl="1"/>
            <a:r>
              <a:rPr lang="hu-HU"/>
              <a:t>nem függ a felületi pont pozíciójától</a:t>
            </a:r>
          </a:p>
          <a:p>
            <a:pPr lvl="1"/>
            <a:r>
              <a:rPr lang="hu-HU"/>
              <a:t>végtelen távoli környezet</a:t>
            </a:r>
          </a:p>
          <a:p>
            <a:r>
              <a:rPr lang="hu-HU"/>
              <a:t>minden irányból jön be fény</a:t>
            </a:r>
          </a:p>
          <a:p>
            <a:pPr lvl="1"/>
            <a:r>
              <a:rPr lang="hu-HU"/>
              <a:t>összes texelre kellene összegezni</a:t>
            </a:r>
          </a:p>
          <a:p>
            <a:pPr lvl="1"/>
            <a:r>
              <a:rPr lang="hu-HU"/>
              <a:t>DE: ideális tükör: csak 1 irányból érdekes mi jön be</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hu-HU"/>
              <a:t>Cube map effectben</a:t>
            </a:r>
            <a:endParaRPr lang="en-US"/>
          </a:p>
        </p:txBody>
      </p:sp>
      <p:sp>
        <p:nvSpPr>
          <p:cNvPr id="119811" name="Text Box 3"/>
          <p:cNvSpPr txBox="1">
            <a:spLocks noChangeArrowheads="1"/>
          </p:cNvSpPr>
          <p:nvPr/>
        </p:nvSpPr>
        <p:spPr bwMode="auto">
          <a:xfrm>
            <a:off x="228600" y="2057400"/>
            <a:ext cx="7500938" cy="3756025"/>
          </a:xfrm>
          <a:prstGeom prst="rect">
            <a:avLst/>
          </a:prstGeom>
          <a:solidFill>
            <a:schemeClr val="accent1"/>
          </a:solidFill>
          <a:ln w="12700">
            <a:solidFill>
              <a:schemeClr val="tx1"/>
            </a:solidFill>
            <a:miter lim="800000"/>
            <a:headEnd/>
            <a:tailEnd type="none" w="lg" len="med"/>
          </a:ln>
          <a:effectLst/>
        </p:spPr>
        <p:txBody>
          <a:bodyPr wrap="none">
            <a:spAutoFit/>
          </a:bodyPr>
          <a:lstStyle/>
          <a:p>
            <a:r>
              <a:rPr lang="en-US" sz="2400" b="1">
                <a:latin typeface="Courier New" pitchFamily="49" charset="0"/>
              </a:rPr>
              <a:t>textureCUBE environmentCubeTexture;</a:t>
            </a:r>
          </a:p>
          <a:p>
            <a:endParaRPr lang="hu-HU" sz="2400" b="1">
              <a:latin typeface="Courier New" pitchFamily="49" charset="0"/>
            </a:endParaRPr>
          </a:p>
          <a:p>
            <a:r>
              <a:rPr lang="en-US" sz="2400" b="1">
                <a:latin typeface="Courier New" pitchFamily="49" charset="0"/>
              </a:rPr>
              <a:t>samplerCUBE environmentCubeSampler = </a:t>
            </a:r>
            <a:endParaRPr lang="hu-HU" sz="2400" b="1">
              <a:latin typeface="Courier New" pitchFamily="49" charset="0"/>
            </a:endParaRPr>
          </a:p>
          <a:p>
            <a:r>
              <a:rPr lang="en-US" sz="2400" b="1">
                <a:latin typeface="Courier New" pitchFamily="49" charset="0"/>
              </a:rPr>
              <a:t>sampler_state</a:t>
            </a:r>
          </a:p>
          <a:p>
            <a:r>
              <a:rPr lang="en-US" sz="2400" b="1">
                <a:latin typeface="Courier New" pitchFamily="49" charset="0"/>
              </a:rPr>
              <a:t>{</a:t>
            </a:r>
          </a:p>
          <a:p>
            <a:r>
              <a:rPr lang="en-US" sz="2400" b="1">
                <a:latin typeface="Courier New" pitchFamily="49" charset="0"/>
              </a:rPr>
              <a:t>	texture = &lt;environmentCubeTexture&gt;;</a:t>
            </a:r>
          </a:p>
          <a:p>
            <a:r>
              <a:rPr lang="en-US" sz="2400" b="1">
                <a:latin typeface="Courier New" pitchFamily="49" charset="0"/>
              </a:rPr>
              <a:t>	MipFilter = Linear;</a:t>
            </a:r>
          </a:p>
          <a:p>
            <a:r>
              <a:rPr lang="en-US" sz="2400" b="1">
                <a:latin typeface="Courier New" pitchFamily="49" charset="0"/>
              </a:rPr>
              <a:t>	MagFilter = Linear;</a:t>
            </a:r>
          </a:p>
          <a:p>
            <a:r>
              <a:rPr lang="en-US" sz="2400" b="1">
                <a:latin typeface="Courier New" pitchFamily="49" charset="0"/>
              </a:rPr>
              <a:t>	MinFilter = Linear;</a:t>
            </a:r>
          </a:p>
          <a:p>
            <a:r>
              <a:rPr lang="en-US" sz="2400" b="1">
                <a:latin typeface="Courier New" pitchFamily="49"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hu-HU"/>
              <a:t>Env map pixel shader</a:t>
            </a:r>
            <a:endParaRPr lang="en-US"/>
          </a:p>
        </p:txBody>
      </p:sp>
      <p:sp>
        <p:nvSpPr>
          <p:cNvPr id="120835" name="Rectangle 3"/>
          <p:cNvSpPr>
            <a:spLocks noGrp="1" noChangeArrowheads="1"/>
          </p:cNvSpPr>
          <p:nvPr>
            <p:ph type="body" idx="1"/>
          </p:nvPr>
        </p:nvSpPr>
        <p:spPr>
          <a:xfrm>
            <a:off x="457200" y="1600200"/>
            <a:ext cx="8229600" cy="5105400"/>
          </a:xfrm>
          <a:solidFill>
            <a:schemeClr val="accent1"/>
          </a:solidFill>
          <a:ln>
            <a:solidFill>
              <a:schemeClr val="tx1"/>
            </a:solidFill>
          </a:ln>
        </p:spPr>
        <p:txBody>
          <a:bodyPr>
            <a:normAutofit/>
          </a:bodyPr>
          <a:lstStyle/>
          <a:p>
            <a:pPr>
              <a:buFontTx/>
              <a:buNone/>
            </a:pPr>
            <a:r>
              <a:rPr lang="en-US" sz="2400" b="1" dirty="0" err="1" smtClean="0">
                <a:solidFill>
                  <a:srgbClr val="7030A0"/>
                </a:solidFill>
                <a:latin typeface="Courier New" pitchFamily="49" charset="0"/>
              </a:rPr>
              <a:t>TextureCube</a:t>
            </a:r>
            <a:r>
              <a:rPr lang="en-US" sz="2400" b="1" dirty="0" smtClean="0">
                <a:latin typeface="Courier New" pitchFamily="49" charset="0"/>
              </a:rPr>
              <a:t> </a:t>
            </a:r>
            <a:r>
              <a:rPr lang="en-US" sz="2400" b="1" dirty="0" err="1" smtClean="0">
                <a:latin typeface="Courier New" pitchFamily="49" charset="0"/>
              </a:rPr>
              <a:t>envTexture</a:t>
            </a:r>
            <a:r>
              <a:rPr lang="en-US" sz="2400" b="1" dirty="0" smtClean="0">
                <a:latin typeface="Courier New" pitchFamily="49" charset="0"/>
              </a:rPr>
              <a:t>;</a:t>
            </a:r>
          </a:p>
          <a:p>
            <a:pPr>
              <a:buFontTx/>
              <a:buNone/>
            </a:pPr>
            <a:r>
              <a:rPr lang="en-US" sz="2400" b="1" dirty="0" smtClean="0">
                <a:latin typeface="Courier New" pitchFamily="49" charset="0"/>
              </a:rPr>
              <a:t>float3 </a:t>
            </a:r>
            <a:r>
              <a:rPr lang="en-US" sz="2400" b="1" dirty="0" err="1" smtClean="0">
                <a:latin typeface="Courier New" pitchFamily="49" charset="0"/>
              </a:rPr>
              <a:t>eyePos</a:t>
            </a:r>
            <a:r>
              <a:rPr lang="en-US" sz="2400" b="1" dirty="0" smtClean="0">
                <a:latin typeface="Courier New" pitchFamily="49" charset="0"/>
              </a:rPr>
              <a:t>; float3 </a:t>
            </a:r>
            <a:r>
              <a:rPr lang="en-US" sz="2400" b="1" dirty="0" err="1" smtClean="0">
                <a:latin typeface="Courier New" pitchFamily="49" charset="0"/>
              </a:rPr>
              <a:t>kr</a:t>
            </a:r>
            <a:r>
              <a:rPr lang="en-US" sz="2400" b="1" dirty="0" smtClean="0">
                <a:latin typeface="Courier New" pitchFamily="49" charset="0"/>
              </a:rPr>
              <a:t>;</a:t>
            </a:r>
            <a:endParaRPr lang="en-US" sz="2400" b="1" dirty="0">
              <a:latin typeface="Courier New" pitchFamily="49" charset="0"/>
            </a:endParaRPr>
          </a:p>
          <a:p>
            <a:pPr>
              <a:buFontTx/>
              <a:buNone/>
            </a:pPr>
            <a:r>
              <a:rPr lang="en-US" sz="2400" b="1" dirty="0">
                <a:latin typeface="Courier New" pitchFamily="49" charset="0"/>
              </a:rPr>
              <a:t>float4 </a:t>
            </a:r>
            <a:r>
              <a:rPr lang="en-US" sz="2400" b="1" dirty="0" err="1">
                <a:latin typeface="Courier New" pitchFamily="49" charset="0"/>
              </a:rPr>
              <a:t>ps</a:t>
            </a:r>
            <a:r>
              <a:rPr lang="hu-HU" sz="2400" b="1" dirty="0" err="1" smtClean="0">
                <a:latin typeface="Courier New" pitchFamily="49" charset="0"/>
              </a:rPr>
              <a:t>EnvMapped</a:t>
            </a:r>
            <a:r>
              <a:rPr lang="en-US" sz="2400" b="1" dirty="0" smtClean="0">
                <a:latin typeface="Courier New" pitchFamily="49" charset="0"/>
              </a:rPr>
              <a:t>(</a:t>
            </a:r>
            <a:r>
              <a:rPr lang="hu-HU" sz="2400" b="1" dirty="0" err="1" smtClean="0">
                <a:latin typeface="Courier New" pitchFamily="49" charset="0"/>
              </a:rPr>
              <a:t>Vsos</a:t>
            </a:r>
            <a:r>
              <a:rPr lang="en-US" sz="2400" b="1" dirty="0" smtClean="0">
                <a:latin typeface="Courier New" pitchFamily="49" charset="0"/>
              </a:rPr>
              <a:t>Output </a:t>
            </a:r>
            <a:r>
              <a:rPr lang="en-US" sz="2400" b="1" dirty="0">
                <a:latin typeface="Courier New" pitchFamily="49" charset="0"/>
              </a:rPr>
              <a:t>input) : </a:t>
            </a:r>
            <a:r>
              <a:rPr lang="hu-HU" sz="2400" b="1" dirty="0" smtClean="0">
                <a:latin typeface="Courier New" pitchFamily="49" charset="0"/>
              </a:rPr>
              <a:t>SV</a:t>
            </a:r>
            <a:r>
              <a:rPr lang="en-US" sz="2400" b="1" dirty="0" smtClean="0">
                <a:latin typeface="Courier New" pitchFamily="49" charset="0"/>
              </a:rPr>
              <a:t>_Target</a:t>
            </a:r>
            <a:r>
              <a:rPr lang="en-US" sz="2400" b="1" dirty="0">
                <a:latin typeface="Courier New" pitchFamily="49" charset="0"/>
              </a:rPr>
              <a:t> </a:t>
            </a:r>
            <a:r>
              <a:rPr lang="en-US" sz="2400" b="1" dirty="0" smtClean="0">
                <a:latin typeface="Courier New" pitchFamily="49" charset="0"/>
              </a:rPr>
              <a:t>{</a:t>
            </a:r>
          </a:p>
          <a:p>
            <a:pPr>
              <a:buFontTx/>
              <a:buNone/>
            </a:pPr>
            <a:r>
              <a:rPr lang="en-US" sz="2400" b="1" dirty="0" smtClean="0">
                <a:latin typeface="Courier New" pitchFamily="49" charset="0"/>
              </a:rPr>
              <a:t>  float3 </a:t>
            </a:r>
            <a:r>
              <a:rPr lang="en-US" sz="2400" b="1" dirty="0" err="1" smtClean="0">
                <a:latin typeface="Courier New" pitchFamily="49" charset="0"/>
              </a:rPr>
              <a:t>viewDir</a:t>
            </a:r>
            <a:r>
              <a:rPr lang="en-US" sz="2400" b="1" dirty="0" smtClean="0">
                <a:latin typeface="Courier New" pitchFamily="49" charset="0"/>
              </a:rPr>
              <a:t> = normalize</a:t>
            </a:r>
            <a:r>
              <a:rPr lang="en-US" sz="2400" b="1" dirty="0" smtClean="0">
                <a:latin typeface="Courier New" pitchFamily="49" charset="0"/>
              </a:rPr>
              <a:t>(</a:t>
            </a:r>
          </a:p>
          <a:p>
            <a:pPr>
              <a:buFontTx/>
              <a:buNone/>
            </a:pPr>
            <a:r>
              <a:rPr lang="en-US" sz="2400" b="1" dirty="0" smtClean="0">
                <a:latin typeface="Courier New" pitchFamily="49" charset="0"/>
              </a:rPr>
              <a:t> </a:t>
            </a:r>
            <a:r>
              <a:rPr lang="en-US" sz="2400" b="1" dirty="0" smtClean="0">
                <a:latin typeface="Courier New" pitchFamily="49" charset="0"/>
              </a:rPr>
              <a:t>   </a:t>
            </a:r>
            <a:r>
              <a:rPr lang="en-US" sz="2400" b="1" dirty="0" err="1" smtClean="0">
                <a:latin typeface="Courier New" pitchFamily="49" charset="0"/>
              </a:rPr>
              <a:t>input.worldPos</a:t>
            </a:r>
            <a:r>
              <a:rPr lang="en-US" sz="2400" b="1" dirty="0" smtClean="0">
                <a:latin typeface="Courier New" pitchFamily="49" charset="0"/>
              </a:rPr>
              <a:t> </a:t>
            </a:r>
            <a:r>
              <a:rPr lang="en-US" sz="2400" b="1" dirty="0" smtClean="0">
                <a:latin typeface="Courier New" pitchFamily="49" charset="0"/>
              </a:rPr>
              <a:t>- </a:t>
            </a:r>
            <a:r>
              <a:rPr lang="en-US" sz="2400" b="1" dirty="0" err="1" smtClean="0">
                <a:latin typeface="Courier New" pitchFamily="49" charset="0"/>
              </a:rPr>
              <a:t>eyePos</a:t>
            </a:r>
            <a:r>
              <a:rPr lang="en-US" sz="2400" b="1" dirty="0" smtClean="0">
                <a:latin typeface="Courier New" pitchFamily="49" charset="0"/>
              </a:rPr>
              <a:t>);</a:t>
            </a:r>
          </a:p>
          <a:p>
            <a:pPr>
              <a:buFontTx/>
              <a:buNone/>
            </a:pPr>
            <a:r>
              <a:rPr lang="en-US" sz="2400" b="1" dirty="0">
                <a:latin typeface="Courier New" pitchFamily="49" charset="0"/>
              </a:rPr>
              <a:t>	</a:t>
            </a:r>
            <a:r>
              <a:rPr lang="en-US" sz="2400" b="1" dirty="0">
                <a:solidFill>
                  <a:srgbClr val="7030A0"/>
                </a:solidFill>
                <a:latin typeface="Courier New" pitchFamily="49" charset="0"/>
              </a:rPr>
              <a:t>float3</a:t>
            </a:r>
            <a:r>
              <a:rPr lang="en-US" sz="2400" b="1" dirty="0">
                <a:latin typeface="Courier New" pitchFamily="49" charset="0"/>
              </a:rPr>
              <a:t> </a:t>
            </a:r>
            <a:r>
              <a:rPr lang="en-US" sz="2400" b="1" dirty="0" err="1" smtClean="0">
                <a:solidFill>
                  <a:srgbClr val="7030A0"/>
                </a:solidFill>
                <a:latin typeface="Courier New" pitchFamily="49" charset="0"/>
              </a:rPr>
              <a:t>reflectionDir</a:t>
            </a:r>
            <a:r>
              <a:rPr lang="en-US" sz="2400" b="1" dirty="0" smtClean="0">
                <a:solidFill>
                  <a:srgbClr val="7030A0"/>
                </a:solidFill>
                <a:latin typeface="Courier New" pitchFamily="49" charset="0"/>
              </a:rPr>
              <a:t> </a:t>
            </a:r>
            <a:r>
              <a:rPr lang="en-US" sz="2400" b="1" dirty="0" smtClean="0">
                <a:latin typeface="Courier New" pitchFamily="49" charset="0"/>
              </a:rPr>
              <a:t>= </a:t>
            </a:r>
            <a:r>
              <a:rPr lang="en-US" sz="2400" b="1" dirty="0">
                <a:latin typeface="Courier New" pitchFamily="49" charset="0"/>
              </a:rPr>
              <a:t>reflect(</a:t>
            </a:r>
            <a:endParaRPr lang="hu-HU" sz="2400" b="1" dirty="0">
              <a:latin typeface="Courier New" pitchFamily="49" charset="0"/>
            </a:endParaRPr>
          </a:p>
          <a:p>
            <a:pPr>
              <a:buFontTx/>
              <a:buNone/>
            </a:pPr>
            <a:r>
              <a:rPr lang="hu-HU" sz="2400" b="1" dirty="0">
                <a:latin typeface="Courier New" pitchFamily="49" charset="0"/>
              </a:rPr>
              <a:t>			</a:t>
            </a:r>
            <a:r>
              <a:rPr lang="hu-HU" sz="2400" b="1" dirty="0" smtClean="0">
                <a:latin typeface="Courier New" pitchFamily="49" charset="0"/>
              </a:rPr>
              <a:t>-</a:t>
            </a:r>
            <a:r>
              <a:rPr lang="en-US" sz="2400" b="1" dirty="0" err="1" smtClean="0">
                <a:latin typeface="Courier New" pitchFamily="49" charset="0"/>
              </a:rPr>
              <a:t>viewDir</a:t>
            </a:r>
            <a:r>
              <a:rPr lang="en-US" sz="2400" b="1" dirty="0">
                <a:latin typeface="Courier New" pitchFamily="49" charset="0"/>
              </a:rPr>
              <a:t>,</a:t>
            </a:r>
            <a:r>
              <a:rPr lang="hu-HU" sz="2400" b="1" dirty="0">
                <a:latin typeface="Courier New" pitchFamily="49" charset="0"/>
              </a:rPr>
              <a:t> </a:t>
            </a:r>
            <a:r>
              <a:rPr lang="en-US" sz="2400" b="1" dirty="0">
                <a:latin typeface="Courier New" pitchFamily="49" charset="0"/>
              </a:rPr>
              <a:t>	</a:t>
            </a:r>
            <a:r>
              <a:rPr lang="en-US" sz="2400" b="1" dirty="0" err="1">
                <a:latin typeface="Courier New" pitchFamily="49" charset="0"/>
              </a:rPr>
              <a:t>input.normal</a:t>
            </a:r>
            <a:r>
              <a:rPr lang="en-US" sz="2400" b="1" dirty="0">
                <a:latin typeface="Courier New" pitchFamily="49" charset="0"/>
              </a:rPr>
              <a:t>);</a:t>
            </a:r>
          </a:p>
          <a:p>
            <a:pPr>
              <a:buFontTx/>
              <a:buNone/>
            </a:pPr>
            <a:r>
              <a:rPr lang="en-US" sz="2400" b="1" dirty="0">
                <a:latin typeface="Courier New" pitchFamily="49" charset="0"/>
              </a:rPr>
              <a:t>	</a:t>
            </a:r>
            <a:r>
              <a:rPr lang="en-US" sz="2400" b="1" dirty="0" smtClean="0">
                <a:latin typeface="Courier New" pitchFamily="49" charset="0"/>
              </a:rPr>
              <a:t>return </a:t>
            </a:r>
            <a:r>
              <a:rPr lang="en-US" sz="2400" b="1" dirty="0" err="1" smtClean="0">
                <a:latin typeface="Courier New" pitchFamily="49" charset="0"/>
              </a:rPr>
              <a:t>kr</a:t>
            </a:r>
            <a:r>
              <a:rPr lang="en-US" sz="2400" b="1" dirty="0" smtClean="0">
                <a:latin typeface="Courier New" pitchFamily="49" charset="0"/>
              </a:rPr>
              <a:t> * </a:t>
            </a:r>
            <a:r>
              <a:rPr lang="en-US" sz="2400" b="1" dirty="0" err="1" smtClean="0">
                <a:latin typeface="Courier New" pitchFamily="49" charset="0"/>
              </a:rPr>
              <a:t>envTexture.Sample</a:t>
            </a:r>
            <a:r>
              <a:rPr lang="en-US" sz="2400" b="1" dirty="0" smtClean="0">
                <a:latin typeface="Courier New" pitchFamily="49" charset="0"/>
              </a:rPr>
              <a:t>(</a:t>
            </a:r>
          </a:p>
          <a:p>
            <a:pPr>
              <a:buNone/>
            </a:pPr>
            <a:r>
              <a:rPr lang="en-US" sz="2400" b="1" dirty="0" smtClean="0">
                <a:latin typeface="Courier New" pitchFamily="49" charset="0"/>
              </a:rPr>
              <a:t> </a:t>
            </a:r>
            <a:r>
              <a:rPr lang="en-US" sz="2400" b="1" dirty="0" smtClean="0">
                <a:latin typeface="Courier New" pitchFamily="49" charset="0"/>
              </a:rPr>
              <a:t>       </a:t>
            </a:r>
            <a:r>
              <a:rPr lang="en-US" sz="2400" b="1" dirty="0" err="1" smtClean="0">
                <a:latin typeface="Courier New" pitchFamily="49" charset="0"/>
              </a:rPr>
              <a:t>linearSampler</a:t>
            </a:r>
            <a:r>
              <a:rPr lang="en-US" sz="2400" b="1" dirty="0" smtClean="0">
                <a:latin typeface="Courier New" pitchFamily="49" charset="0"/>
              </a:rPr>
              <a:t>, </a:t>
            </a:r>
            <a:r>
              <a:rPr lang="en-US" sz="2400" b="1" dirty="0" err="1" smtClean="0">
                <a:solidFill>
                  <a:srgbClr val="7030A0"/>
                </a:solidFill>
                <a:latin typeface="Courier New" pitchFamily="49" charset="0"/>
              </a:rPr>
              <a:t>reflectionDir</a:t>
            </a:r>
            <a:r>
              <a:rPr lang="en-US" sz="2400" b="1" dirty="0" smtClean="0">
                <a:latin typeface="Courier New" pitchFamily="49" charset="0"/>
              </a:rPr>
              <a:t>)</a:t>
            </a:r>
            <a:r>
              <a:rPr lang="en-US" sz="2400" b="1" dirty="0" smtClean="0">
                <a:latin typeface="Courier New" pitchFamily="49" charset="0"/>
              </a:rPr>
              <a:t>;</a:t>
            </a:r>
            <a:endParaRPr lang="en-US" sz="2400" b="1" dirty="0">
              <a:latin typeface="Courier New" pitchFamily="49" charset="0"/>
            </a:endParaRPr>
          </a:p>
          <a:p>
            <a:pPr>
              <a:buFontTx/>
              <a:buNone/>
            </a:pPr>
            <a:r>
              <a:rPr lang="en-US" sz="2400" b="1" dirty="0">
                <a:latin typeface="Courier New" pitchFamily="49"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hu-HU" dirty="0"/>
              <a:t>Hogyan rajzoljuk magát a </a:t>
            </a:r>
            <a:r>
              <a:rPr lang="hu-HU" dirty="0" smtClean="0"/>
              <a:t>környezetet</a:t>
            </a:r>
            <a:r>
              <a:rPr lang="en-US" dirty="0" smtClean="0"/>
              <a:t>?</a:t>
            </a:r>
            <a:endParaRPr lang="en-US" dirty="0"/>
          </a:p>
        </p:txBody>
      </p:sp>
      <p:sp>
        <p:nvSpPr>
          <p:cNvPr id="121859" name="Rectangle 3"/>
          <p:cNvSpPr>
            <a:spLocks noGrp="1" noChangeArrowheads="1"/>
          </p:cNvSpPr>
          <p:nvPr>
            <p:ph type="body" idx="1"/>
          </p:nvPr>
        </p:nvSpPr>
        <p:spPr/>
        <p:txBody>
          <a:bodyPr/>
          <a:lstStyle/>
          <a:p>
            <a:r>
              <a:rPr lang="hu-HU" dirty="0"/>
              <a:t>nagy valamire feszítve</a:t>
            </a:r>
          </a:p>
          <a:p>
            <a:pPr lvl="1"/>
            <a:r>
              <a:rPr lang="hu-HU" dirty="0" err="1"/>
              <a:t>sky</a:t>
            </a:r>
            <a:r>
              <a:rPr lang="hu-HU" dirty="0"/>
              <a:t> </a:t>
            </a:r>
            <a:r>
              <a:rPr lang="hu-HU" dirty="0" err="1"/>
              <a:t>box</a:t>
            </a:r>
            <a:endParaRPr lang="hu-HU" dirty="0"/>
          </a:p>
          <a:p>
            <a:pPr lvl="1"/>
            <a:r>
              <a:rPr lang="hu-HU" dirty="0" err="1"/>
              <a:t>sky</a:t>
            </a:r>
            <a:r>
              <a:rPr lang="hu-HU" dirty="0"/>
              <a:t> </a:t>
            </a:r>
            <a:r>
              <a:rPr lang="hu-HU" dirty="0" err="1"/>
              <a:t>dome</a:t>
            </a:r>
            <a:endParaRPr lang="hu-HU" dirty="0"/>
          </a:p>
          <a:p>
            <a:r>
              <a:rPr lang="hu-HU" dirty="0" err="1"/>
              <a:t>full</a:t>
            </a:r>
            <a:r>
              <a:rPr lang="hu-HU" dirty="0"/>
              <a:t> </a:t>
            </a:r>
            <a:r>
              <a:rPr lang="en-US" dirty="0" smtClean="0"/>
              <a:t>viewport </a:t>
            </a:r>
            <a:r>
              <a:rPr lang="hu-HU" dirty="0" err="1" smtClean="0"/>
              <a:t>quad</a:t>
            </a:r>
            <a:endParaRPr lang="hu-HU" dirty="0"/>
          </a:p>
          <a:p>
            <a:pPr lvl="1"/>
            <a:r>
              <a:rPr lang="hu-HU" dirty="0"/>
              <a:t>teljes </a:t>
            </a:r>
            <a:r>
              <a:rPr lang="en-US" dirty="0" smtClean="0"/>
              <a:t>n</a:t>
            </a:r>
            <a:r>
              <a:rPr lang="hu-HU" dirty="0" err="1" smtClean="0"/>
              <a:t>ézeti</a:t>
            </a:r>
            <a:r>
              <a:rPr lang="hu-HU" dirty="0" smtClean="0"/>
              <a:t> ablakot lefedő </a:t>
            </a:r>
            <a:r>
              <a:rPr lang="hu-HU" dirty="0"/>
              <a:t>négyszög</a:t>
            </a:r>
          </a:p>
          <a:p>
            <a:pPr lvl="1"/>
            <a:r>
              <a:rPr lang="hu-HU" dirty="0"/>
              <a:t>a pixel </a:t>
            </a:r>
            <a:r>
              <a:rPr lang="hu-HU" dirty="0" err="1"/>
              <a:t>shaderben</a:t>
            </a:r>
            <a:r>
              <a:rPr lang="hu-HU" dirty="0"/>
              <a:t> megkeressük az irányt</a:t>
            </a:r>
          </a:p>
          <a:p>
            <a:pPr lvl="1"/>
            <a:r>
              <a:rPr lang="hu-HU" dirty="0"/>
              <a:t>Z </a:t>
            </a:r>
            <a:r>
              <a:rPr lang="hu-HU" dirty="0" err="1"/>
              <a:t>bufferelés</a:t>
            </a:r>
            <a:r>
              <a:rPr lang="hu-HU" dirty="0"/>
              <a:t>: mindennél hátrább van</a:t>
            </a:r>
          </a:p>
          <a:p>
            <a:pPr lvl="2"/>
            <a:r>
              <a:rPr lang="hu-HU" dirty="0"/>
              <a:t>ezt rajzoljuk </a:t>
            </a:r>
            <a:r>
              <a:rPr lang="hu-HU" dirty="0" err="1"/>
              <a:t>elöször</a:t>
            </a:r>
            <a:r>
              <a:rPr lang="hu-HU" dirty="0"/>
              <a:t> VAGY</a:t>
            </a:r>
          </a:p>
          <a:p>
            <a:pPr lvl="2"/>
            <a:r>
              <a:rPr lang="hu-HU" dirty="0"/>
              <a:t>a </a:t>
            </a:r>
            <a:r>
              <a:rPr lang="hu-HU" dirty="0" err="1"/>
              <a:t>full-screen</a:t>
            </a:r>
            <a:r>
              <a:rPr lang="hu-HU" dirty="0"/>
              <a:t> </a:t>
            </a:r>
            <a:r>
              <a:rPr lang="hu-HU" dirty="0" err="1"/>
              <a:t>quad</a:t>
            </a:r>
            <a:r>
              <a:rPr lang="hu-HU" dirty="0"/>
              <a:t> Z-je legyen </a:t>
            </a:r>
            <a:r>
              <a:rPr lang="en-US" dirty="0"/>
              <a:t>0</a:t>
            </a:r>
            <a:r>
              <a:rPr lang="hu-HU" dirty="0"/>
              <a:t>.9999</a:t>
            </a:r>
            <a:r>
              <a:rPr lang="en-US" dirty="0"/>
              <a:t> (norm. k</a:t>
            </a:r>
            <a:r>
              <a:rPr lang="hu-HU" dirty="0" err="1"/>
              <a:t>épenyőkoordinátában</a:t>
            </a:r>
            <a:r>
              <a:rPr lang="en-US" dirty="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hu-HU" dirty="0" err="1"/>
              <a:t>F</a:t>
            </a:r>
            <a:r>
              <a:rPr lang="hu-HU" dirty="0" err="1" smtClean="0"/>
              <a:t>ull</a:t>
            </a:r>
            <a:r>
              <a:rPr lang="hu-HU" dirty="0" smtClean="0"/>
              <a:t> </a:t>
            </a:r>
            <a:r>
              <a:rPr lang="hu-HU" dirty="0" err="1" smtClean="0"/>
              <a:t>viewport</a:t>
            </a:r>
            <a:r>
              <a:rPr lang="hu-HU" dirty="0" smtClean="0"/>
              <a:t> </a:t>
            </a:r>
            <a:r>
              <a:rPr lang="hu-HU" dirty="0" err="1"/>
              <a:t>quad</a:t>
            </a:r>
            <a:r>
              <a:rPr lang="hu-HU" dirty="0"/>
              <a:t> </a:t>
            </a:r>
            <a:r>
              <a:rPr lang="hu-HU" dirty="0" err="1"/>
              <a:t>vertex</a:t>
            </a:r>
            <a:r>
              <a:rPr lang="hu-HU" dirty="0"/>
              <a:t> </a:t>
            </a:r>
            <a:r>
              <a:rPr lang="hu-HU" dirty="0" err="1" smtClean="0"/>
              <a:t>shader</a:t>
            </a:r>
            <a:r>
              <a:rPr lang="hu-HU" dirty="0" smtClean="0"/>
              <a:t> input/output</a:t>
            </a:r>
            <a:endParaRPr lang="en-US" dirty="0"/>
          </a:p>
        </p:txBody>
      </p:sp>
      <p:sp>
        <p:nvSpPr>
          <p:cNvPr id="122883" name="Text Box 3"/>
          <p:cNvSpPr txBox="1">
            <a:spLocks noChangeArrowheads="1"/>
          </p:cNvSpPr>
          <p:nvPr/>
        </p:nvSpPr>
        <p:spPr bwMode="auto">
          <a:xfrm>
            <a:off x="228600" y="2209800"/>
            <a:ext cx="8458200" cy="3693319"/>
          </a:xfrm>
          <a:prstGeom prst="rect">
            <a:avLst/>
          </a:prstGeom>
          <a:solidFill>
            <a:schemeClr val="accent1"/>
          </a:solidFill>
          <a:ln w="12700">
            <a:solidFill>
              <a:schemeClr val="tx1"/>
            </a:solidFill>
            <a:miter lim="800000"/>
            <a:headEnd/>
            <a:tailEnd type="none" w="lg" len="med"/>
          </a:ln>
          <a:effectLst/>
        </p:spPr>
        <p:txBody>
          <a:bodyPr wrap="square">
            <a:spAutoFit/>
          </a:bodyPr>
          <a:lstStyle/>
          <a:p>
            <a:r>
              <a:rPr lang="hu-HU" b="1" dirty="0" err="1" smtClean="0">
                <a:latin typeface="Courier New" pitchFamily="49" charset="0"/>
              </a:rPr>
              <a:t>struct</a:t>
            </a:r>
            <a:r>
              <a:rPr lang="hu-HU" b="1" dirty="0" smtClean="0">
                <a:latin typeface="Courier New" pitchFamily="49" charset="0"/>
              </a:rPr>
              <a:t> </a:t>
            </a:r>
            <a:r>
              <a:rPr lang="hu-HU" b="1" dirty="0" err="1" smtClean="0">
                <a:latin typeface="Courier New" pitchFamily="49" charset="0"/>
              </a:rPr>
              <a:t>IaosQuad</a:t>
            </a:r>
            <a:endParaRPr lang="hu-HU" b="1" dirty="0" smtClean="0">
              <a:latin typeface="Courier New" pitchFamily="49" charset="0"/>
            </a:endParaRPr>
          </a:p>
          <a:p>
            <a:r>
              <a:rPr lang="hu-HU" b="1" dirty="0" smtClean="0">
                <a:latin typeface="Courier New" pitchFamily="49" charset="0"/>
              </a:rPr>
              <a:t>{</a:t>
            </a:r>
          </a:p>
          <a:p>
            <a:r>
              <a:rPr lang="hu-HU" b="1" dirty="0" smtClean="0">
                <a:latin typeface="Courier New" pitchFamily="49" charset="0"/>
              </a:rPr>
              <a:t>    float4  </a:t>
            </a:r>
            <a:r>
              <a:rPr lang="hu-HU" b="1" dirty="0" err="1" smtClean="0">
                <a:latin typeface="Courier New" pitchFamily="49" charset="0"/>
              </a:rPr>
              <a:t>pos</a:t>
            </a:r>
            <a:r>
              <a:rPr lang="hu-HU" b="1" dirty="0" smtClean="0">
                <a:latin typeface="Courier New" pitchFamily="49" charset="0"/>
              </a:rPr>
              <a:t>: POSITION;</a:t>
            </a:r>
          </a:p>
          <a:p>
            <a:r>
              <a:rPr lang="hu-HU" b="1" dirty="0" smtClean="0">
                <a:latin typeface="Courier New" pitchFamily="49" charset="0"/>
              </a:rPr>
              <a:t>    float2  </a:t>
            </a:r>
            <a:r>
              <a:rPr lang="hu-HU" b="1" dirty="0" err="1" smtClean="0">
                <a:latin typeface="Courier New" pitchFamily="49" charset="0"/>
              </a:rPr>
              <a:t>tex</a:t>
            </a:r>
            <a:r>
              <a:rPr lang="hu-HU" b="1" dirty="0" smtClean="0">
                <a:latin typeface="Courier New" pitchFamily="49" charset="0"/>
              </a:rPr>
              <a:t>: TEXCOORD0;</a:t>
            </a:r>
          </a:p>
          <a:p>
            <a:r>
              <a:rPr lang="hu-HU" b="1" dirty="0" smtClean="0">
                <a:latin typeface="Courier New" pitchFamily="49" charset="0"/>
              </a:rPr>
              <a:t>};</a:t>
            </a:r>
          </a:p>
          <a:p>
            <a:endParaRPr lang="hu-HU" b="1" dirty="0" smtClean="0">
              <a:latin typeface="Courier New" pitchFamily="49" charset="0"/>
            </a:endParaRPr>
          </a:p>
          <a:p>
            <a:r>
              <a:rPr lang="hu-HU" b="1" dirty="0" err="1" smtClean="0">
                <a:latin typeface="Courier New" pitchFamily="49" charset="0"/>
              </a:rPr>
              <a:t>struct</a:t>
            </a:r>
            <a:r>
              <a:rPr lang="hu-HU" b="1" dirty="0" smtClean="0">
                <a:latin typeface="Courier New" pitchFamily="49" charset="0"/>
              </a:rPr>
              <a:t> </a:t>
            </a:r>
            <a:r>
              <a:rPr lang="hu-HU" b="1" dirty="0" err="1" smtClean="0">
                <a:latin typeface="Courier New" pitchFamily="49" charset="0"/>
              </a:rPr>
              <a:t>VsosQuad</a:t>
            </a:r>
            <a:endParaRPr lang="hu-HU" b="1" dirty="0" smtClean="0">
              <a:latin typeface="Courier New" pitchFamily="49" charset="0"/>
            </a:endParaRPr>
          </a:p>
          <a:p>
            <a:r>
              <a:rPr lang="hu-HU" b="1" dirty="0" smtClean="0">
                <a:latin typeface="Courier New" pitchFamily="49" charset="0"/>
              </a:rPr>
              <a:t>{</a:t>
            </a:r>
          </a:p>
          <a:p>
            <a:r>
              <a:rPr lang="hu-HU" b="1" dirty="0" smtClean="0">
                <a:latin typeface="Courier New" pitchFamily="49" charset="0"/>
              </a:rPr>
              <a:t>    float4 </a:t>
            </a:r>
            <a:r>
              <a:rPr lang="hu-HU" b="1" dirty="0" err="1" smtClean="0">
                <a:latin typeface="Courier New" pitchFamily="49" charset="0"/>
              </a:rPr>
              <a:t>pos</a:t>
            </a:r>
            <a:r>
              <a:rPr lang="hu-HU" b="1" dirty="0" smtClean="0">
                <a:latin typeface="Courier New" pitchFamily="49" charset="0"/>
              </a:rPr>
              <a:t>: SV_POSITION;</a:t>
            </a:r>
          </a:p>
          <a:p>
            <a:r>
              <a:rPr lang="hu-HU" b="1" dirty="0" smtClean="0">
                <a:latin typeface="Courier New" pitchFamily="49" charset="0"/>
              </a:rPr>
              <a:t>    float2 </a:t>
            </a:r>
            <a:r>
              <a:rPr lang="hu-HU" b="1" dirty="0" err="1" smtClean="0">
                <a:latin typeface="Courier New" pitchFamily="49" charset="0"/>
              </a:rPr>
              <a:t>tex</a:t>
            </a:r>
            <a:r>
              <a:rPr lang="hu-HU" b="1" dirty="0" smtClean="0">
                <a:latin typeface="Courier New" pitchFamily="49" charset="0"/>
              </a:rPr>
              <a:t>: TEXCOORD0;</a:t>
            </a:r>
          </a:p>
          <a:p>
            <a:r>
              <a:rPr lang="hu-HU" b="1" dirty="0" smtClean="0">
                <a:latin typeface="Courier New" pitchFamily="49" charset="0"/>
              </a:rPr>
              <a:t>    </a:t>
            </a:r>
            <a:r>
              <a:rPr lang="hu-HU" b="1" dirty="0" smtClean="0">
                <a:solidFill>
                  <a:srgbClr val="7030A0"/>
                </a:solidFill>
                <a:latin typeface="Courier New" pitchFamily="49" charset="0"/>
              </a:rPr>
              <a:t>float3 </a:t>
            </a:r>
            <a:r>
              <a:rPr lang="hu-HU" b="1" dirty="0" err="1" smtClean="0">
                <a:solidFill>
                  <a:srgbClr val="7030A0"/>
                </a:solidFill>
                <a:latin typeface="Courier New" pitchFamily="49" charset="0"/>
              </a:rPr>
              <a:t>viewDir</a:t>
            </a:r>
            <a:r>
              <a:rPr lang="hu-HU" b="1" dirty="0" smtClean="0">
                <a:solidFill>
                  <a:srgbClr val="7030A0"/>
                </a:solidFill>
                <a:latin typeface="Courier New" pitchFamily="49" charset="0"/>
              </a:rPr>
              <a:t>: TEXCOORD1;</a:t>
            </a:r>
          </a:p>
          <a:p>
            <a:r>
              <a:rPr lang="hu-HU" b="1" dirty="0" smtClean="0">
                <a:latin typeface="Courier New" pitchFamily="49" charset="0"/>
              </a:rPr>
              <a:t>};</a:t>
            </a:r>
          </a:p>
          <a:p>
            <a:endParaRPr lang="en-US" b="1" dirty="0">
              <a:latin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Nézeti irány kiszámítása </a:t>
            </a:r>
            <a:r>
              <a:rPr lang="hu-HU" dirty="0" err="1" smtClean="0"/>
              <a:t>NDC-ből</a:t>
            </a:r>
            <a:endParaRPr lang="en-US" dirty="0"/>
          </a:p>
        </p:txBody>
      </p:sp>
      <p:sp>
        <p:nvSpPr>
          <p:cNvPr id="4" name="Szövegdoboz 3"/>
          <p:cNvSpPr txBox="1"/>
          <p:nvPr/>
        </p:nvSpPr>
        <p:spPr>
          <a:xfrm>
            <a:off x="1752600" y="1447800"/>
            <a:ext cx="3347391" cy="707886"/>
          </a:xfrm>
          <a:prstGeom prst="rect">
            <a:avLst/>
          </a:prstGeom>
          <a:noFill/>
        </p:spPr>
        <p:txBody>
          <a:bodyPr wrap="none" rtlCol="0">
            <a:spAutoFit/>
          </a:bodyPr>
          <a:lstStyle/>
          <a:p>
            <a:r>
              <a:rPr lang="hu-HU" sz="4000" b="1" dirty="0" err="1" smtClean="0">
                <a:latin typeface="Times New Roman" pitchFamily="18" charset="0"/>
                <a:cs typeface="Times New Roman" pitchFamily="18" charset="0"/>
              </a:rPr>
              <a:t>x</a:t>
            </a:r>
            <a:r>
              <a:rPr lang="hu-HU" sz="4000" baseline="-25000" dirty="0" err="1" smtClean="0">
                <a:latin typeface="Times New Roman" pitchFamily="18" charset="0"/>
                <a:cs typeface="Times New Roman" pitchFamily="18" charset="0"/>
              </a:rPr>
              <a:t>world</a:t>
            </a:r>
            <a:r>
              <a:rPr lang="hu-HU" sz="4000" dirty="0" smtClean="0">
                <a:latin typeface="Times New Roman" pitchFamily="18" charset="0"/>
                <a:cs typeface="Times New Roman" pitchFamily="18" charset="0"/>
              </a:rPr>
              <a:t> </a:t>
            </a:r>
            <a:r>
              <a:rPr lang="hu-HU" sz="4000" b="1" dirty="0" smtClean="0">
                <a:latin typeface="Times New Roman" pitchFamily="18" charset="0"/>
                <a:cs typeface="Times New Roman" pitchFamily="18" charset="0"/>
              </a:rPr>
              <a:t>VP</a:t>
            </a:r>
            <a:r>
              <a:rPr lang="hu-HU"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a:t>
            </a:r>
            <a:r>
              <a:rPr lang="en-US" sz="4000" baseline="-25000" dirty="0" err="1" smtClean="0">
                <a:latin typeface="Times New Roman" pitchFamily="18" charset="0"/>
                <a:cs typeface="Times New Roman" pitchFamily="18" charset="0"/>
              </a:rPr>
              <a:t>ndc</a:t>
            </a:r>
            <a:endParaRPr lang="en-US" sz="4000" baseline="-25000" dirty="0" smtClean="0">
              <a:latin typeface="Times New Roman" pitchFamily="18" charset="0"/>
              <a:cs typeface="Times New Roman" pitchFamily="18" charset="0"/>
            </a:endParaRPr>
          </a:p>
        </p:txBody>
      </p:sp>
      <p:sp>
        <p:nvSpPr>
          <p:cNvPr id="5" name="Szövegdoboz 4"/>
          <p:cNvSpPr txBox="1"/>
          <p:nvPr/>
        </p:nvSpPr>
        <p:spPr>
          <a:xfrm>
            <a:off x="5867400" y="1676400"/>
            <a:ext cx="2983124" cy="646331"/>
          </a:xfrm>
          <a:prstGeom prst="rect">
            <a:avLst/>
          </a:prstGeom>
          <a:noFill/>
        </p:spPr>
        <p:txBody>
          <a:bodyPr wrap="none" rtlCol="0">
            <a:spAutoFit/>
          </a:bodyPr>
          <a:lstStyle/>
          <a:p>
            <a:r>
              <a:rPr lang="en-US" dirty="0" smtClean="0"/>
              <a:t>a </a:t>
            </a:r>
            <a:r>
              <a:rPr lang="hu-HU" dirty="0" err="1" smtClean="0"/>
              <a:t>view</a:t>
            </a:r>
            <a:r>
              <a:rPr lang="hu-HU" dirty="0" smtClean="0"/>
              <a:t> (V) és </a:t>
            </a:r>
            <a:r>
              <a:rPr lang="hu-HU" dirty="0" err="1" smtClean="0"/>
              <a:t>proj</a:t>
            </a:r>
            <a:r>
              <a:rPr lang="hu-HU" dirty="0" smtClean="0"/>
              <a:t> (P) mátrixok</a:t>
            </a:r>
          </a:p>
          <a:p>
            <a:r>
              <a:rPr lang="en-US" dirty="0" smtClean="0"/>
              <a:t> </a:t>
            </a:r>
            <a:r>
              <a:rPr lang="hu-HU" dirty="0" smtClean="0"/>
              <a:t>konstrukciója miatt</a:t>
            </a:r>
            <a:endParaRPr lang="en-US" dirty="0"/>
          </a:p>
        </p:txBody>
      </p:sp>
      <p:sp>
        <p:nvSpPr>
          <p:cNvPr id="6" name="Szövegdoboz 5"/>
          <p:cNvSpPr txBox="1"/>
          <p:nvPr/>
        </p:nvSpPr>
        <p:spPr>
          <a:xfrm>
            <a:off x="1676400" y="2362200"/>
            <a:ext cx="2924198" cy="707886"/>
          </a:xfrm>
          <a:prstGeom prst="rect">
            <a:avLst/>
          </a:prstGeom>
          <a:noFill/>
        </p:spPr>
        <p:txBody>
          <a:bodyPr wrap="none" rtlCol="0">
            <a:spAutoFit/>
          </a:bodyPr>
          <a:lstStyle/>
          <a:p>
            <a:r>
              <a:rPr lang="hu-HU" sz="4000" b="1" dirty="0" smtClean="0">
                <a:latin typeface="Times New Roman" pitchFamily="18" charset="0"/>
                <a:cs typeface="Times New Roman" pitchFamily="18" charset="0"/>
                <a:sym typeface="Symbol"/>
              </a:rPr>
              <a:t> </a:t>
            </a:r>
            <a:r>
              <a:rPr lang="en-US" sz="4000" b="1" dirty="0" smtClean="0">
                <a:latin typeface="Times New Roman" pitchFamily="18" charset="0"/>
                <a:cs typeface="Times New Roman" pitchFamily="18" charset="0"/>
                <a:sym typeface="Symbol"/>
              </a:rPr>
              <a:t>= </a:t>
            </a:r>
            <a:r>
              <a:rPr lang="hu-HU" sz="4000" b="1" dirty="0" err="1" smtClean="0">
                <a:latin typeface="Times New Roman" pitchFamily="18" charset="0"/>
                <a:cs typeface="Times New Roman" pitchFamily="18" charset="0"/>
              </a:rPr>
              <a:t>x</a:t>
            </a:r>
            <a:r>
              <a:rPr lang="hu-HU" sz="4000" baseline="-25000" dirty="0" err="1" smtClean="0">
                <a:latin typeface="Times New Roman" pitchFamily="18" charset="0"/>
                <a:cs typeface="Times New Roman" pitchFamily="18" charset="0"/>
              </a:rPr>
              <a:t>world</a:t>
            </a:r>
            <a:r>
              <a:rPr lang="hu-HU" sz="4000" dirty="0" smtClean="0">
                <a:latin typeface="Times New Roman" pitchFamily="18" charset="0"/>
                <a:cs typeface="Times New Roman" pitchFamily="18" charset="0"/>
              </a:rPr>
              <a:t> - </a:t>
            </a:r>
            <a:r>
              <a:rPr lang="en-US" sz="4000" b="1" dirty="0" smtClean="0">
                <a:latin typeface="Times New Roman" pitchFamily="18" charset="0"/>
                <a:cs typeface="Times New Roman" pitchFamily="18" charset="0"/>
                <a:sym typeface="Symbol"/>
              </a:rPr>
              <a:t>e </a:t>
            </a:r>
            <a:endParaRPr lang="en-US" sz="4000" baseline="-25000" dirty="0" smtClean="0">
              <a:latin typeface="Times New Roman" pitchFamily="18" charset="0"/>
              <a:cs typeface="Times New Roman" pitchFamily="18" charset="0"/>
            </a:endParaRPr>
          </a:p>
        </p:txBody>
      </p:sp>
      <p:sp>
        <p:nvSpPr>
          <p:cNvPr id="7" name="Szövegdoboz 6"/>
          <p:cNvSpPr txBox="1"/>
          <p:nvPr/>
        </p:nvSpPr>
        <p:spPr>
          <a:xfrm>
            <a:off x="5791200" y="2429470"/>
            <a:ext cx="2874761" cy="923330"/>
          </a:xfrm>
          <a:prstGeom prst="rect">
            <a:avLst/>
          </a:prstGeom>
          <a:noFill/>
        </p:spPr>
        <p:txBody>
          <a:bodyPr wrap="none" rtlCol="0">
            <a:spAutoFit/>
          </a:bodyPr>
          <a:lstStyle/>
          <a:p>
            <a:r>
              <a:rPr lang="en-US" dirty="0" err="1" smtClean="0"/>
              <a:t>ahol</a:t>
            </a:r>
            <a:r>
              <a:rPr lang="hu-HU" b="1" dirty="0" smtClean="0">
                <a:latin typeface="Times New Roman" pitchFamily="18" charset="0"/>
                <a:cs typeface="Times New Roman" pitchFamily="18" charset="0"/>
                <a:sym typeface="Symbol"/>
              </a:rPr>
              <a:t> </a:t>
            </a:r>
            <a:r>
              <a:rPr lang="hu-HU" b="1"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sym typeface="Symbol"/>
              </a:rPr>
              <a:t> </a:t>
            </a:r>
            <a:r>
              <a:rPr lang="en-US" dirty="0" smtClean="0">
                <a:sym typeface="Symbol"/>
              </a:rPr>
              <a:t>a </a:t>
            </a:r>
            <a:r>
              <a:rPr lang="hu-HU" dirty="0" smtClean="0">
                <a:sym typeface="Symbol"/>
              </a:rPr>
              <a:t>nézeti irány</a:t>
            </a:r>
          </a:p>
          <a:p>
            <a:r>
              <a:rPr lang="hu-HU" dirty="0" smtClean="0">
                <a:sym typeface="Symbol"/>
              </a:rPr>
              <a:t>(</a:t>
            </a:r>
            <a:r>
              <a:rPr lang="en-US" dirty="0" err="1" smtClean="0">
                <a:sym typeface="Symbol"/>
              </a:rPr>
              <a:t>normaliz</a:t>
            </a:r>
            <a:r>
              <a:rPr lang="hu-HU" dirty="0" smtClean="0">
                <a:sym typeface="Symbol"/>
              </a:rPr>
              <a:t>álatlan, szem felől),</a:t>
            </a:r>
          </a:p>
          <a:p>
            <a:r>
              <a:rPr lang="en-US" b="1" dirty="0" smtClean="0">
                <a:latin typeface="Times New Roman" pitchFamily="18" charset="0"/>
                <a:cs typeface="Times New Roman" pitchFamily="18" charset="0"/>
                <a:sym typeface="Symbol"/>
              </a:rPr>
              <a:t>e</a:t>
            </a:r>
            <a:r>
              <a:rPr lang="hu-HU" dirty="0" smtClean="0">
                <a:sym typeface="Symbol"/>
              </a:rPr>
              <a:t> a </a:t>
            </a:r>
            <a:r>
              <a:rPr lang="hu-HU" dirty="0" err="1" smtClean="0">
                <a:sym typeface="Symbol"/>
              </a:rPr>
              <a:t>szempozícó</a:t>
            </a:r>
            <a:r>
              <a:rPr lang="en-US" dirty="0" smtClean="0"/>
              <a:t>  </a:t>
            </a:r>
            <a:endParaRPr lang="en-US" dirty="0" smtClean="0"/>
          </a:p>
        </p:txBody>
      </p:sp>
      <p:sp>
        <p:nvSpPr>
          <p:cNvPr id="8" name="Szövegdoboz 7"/>
          <p:cNvSpPr txBox="1"/>
          <p:nvPr/>
        </p:nvSpPr>
        <p:spPr>
          <a:xfrm>
            <a:off x="838200" y="3429000"/>
            <a:ext cx="4075155" cy="707886"/>
          </a:xfrm>
          <a:prstGeom prst="rect">
            <a:avLst/>
          </a:prstGeom>
          <a:noFill/>
        </p:spPr>
        <p:txBody>
          <a:bodyPr wrap="none" rtlCol="0">
            <a:spAutoFit/>
          </a:bodyPr>
          <a:lstStyle/>
          <a:p>
            <a:r>
              <a:rPr lang="hu-HU" sz="4000" b="1" dirty="0" smtClean="0">
                <a:latin typeface="Times New Roman" pitchFamily="18" charset="0"/>
                <a:cs typeface="Times New Roman" pitchFamily="18" charset="0"/>
                <a:sym typeface="Symbol"/>
              </a:rPr>
              <a:t> </a:t>
            </a:r>
            <a:r>
              <a:rPr lang="en-US" sz="4000" b="1" dirty="0" smtClean="0">
                <a:latin typeface="Times New Roman" pitchFamily="18" charset="0"/>
                <a:cs typeface="Times New Roman" pitchFamily="18" charset="0"/>
                <a:sym typeface="Symbol"/>
              </a:rPr>
              <a:t>= </a:t>
            </a:r>
            <a:r>
              <a:rPr lang="hu-HU" sz="4000" b="1" dirty="0" err="1" smtClean="0">
                <a:latin typeface="Times New Roman" pitchFamily="18" charset="0"/>
                <a:cs typeface="Times New Roman" pitchFamily="18" charset="0"/>
              </a:rPr>
              <a:t>x</a:t>
            </a:r>
            <a:r>
              <a:rPr lang="hu-HU" sz="4000" baseline="-25000" dirty="0" err="1" smtClean="0">
                <a:latin typeface="Times New Roman" pitchFamily="18" charset="0"/>
                <a:cs typeface="Times New Roman" pitchFamily="18" charset="0"/>
              </a:rPr>
              <a:t>ndc</a:t>
            </a:r>
            <a:r>
              <a:rPr lang="hu-HU" sz="4000" dirty="0" smtClean="0">
                <a:latin typeface="Times New Roman" pitchFamily="18" charset="0"/>
                <a:cs typeface="Times New Roman" pitchFamily="18" charset="0"/>
              </a:rPr>
              <a:t> (</a:t>
            </a:r>
            <a:r>
              <a:rPr lang="hu-HU" sz="4000" b="1" dirty="0" smtClean="0">
                <a:latin typeface="Times New Roman" pitchFamily="18" charset="0"/>
                <a:cs typeface="Times New Roman" pitchFamily="18" charset="0"/>
              </a:rPr>
              <a:t>VP</a:t>
            </a:r>
            <a:r>
              <a:rPr lang="hu-HU" sz="4000" dirty="0" smtClean="0">
                <a:latin typeface="Times New Roman" pitchFamily="18" charset="0"/>
                <a:cs typeface="Times New Roman" pitchFamily="18" charset="0"/>
              </a:rPr>
              <a:t>)</a:t>
            </a:r>
            <a:r>
              <a:rPr lang="hu-HU" sz="4000" baseline="30000" dirty="0" smtClean="0">
                <a:latin typeface="Times New Roman" pitchFamily="18" charset="0"/>
                <a:cs typeface="Times New Roman" pitchFamily="18" charset="0"/>
              </a:rPr>
              <a:t>-1 </a:t>
            </a:r>
            <a:r>
              <a:rPr lang="hu-HU"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sym typeface="Symbol"/>
              </a:rPr>
              <a:t>e </a:t>
            </a:r>
            <a:endParaRPr lang="en-US" sz="4000" baseline="-25000" dirty="0" smtClean="0">
              <a:latin typeface="Times New Roman" pitchFamily="18" charset="0"/>
              <a:cs typeface="Times New Roman" pitchFamily="18" charset="0"/>
            </a:endParaRPr>
          </a:p>
        </p:txBody>
      </p:sp>
      <p:sp>
        <p:nvSpPr>
          <p:cNvPr id="9" name="Szövegdoboz 8"/>
          <p:cNvSpPr txBox="1"/>
          <p:nvPr/>
        </p:nvSpPr>
        <p:spPr>
          <a:xfrm>
            <a:off x="5791200" y="3505200"/>
            <a:ext cx="2595839" cy="646331"/>
          </a:xfrm>
          <a:prstGeom prst="rect">
            <a:avLst/>
          </a:prstGeom>
          <a:noFill/>
        </p:spPr>
        <p:txBody>
          <a:bodyPr wrap="none" rtlCol="0">
            <a:spAutoFit/>
          </a:bodyPr>
          <a:lstStyle/>
          <a:p>
            <a:r>
              <a:rPr lang="hu-HU" dirty="0" smtClean="0"/>
              <a:t>az elsőt </a:t>
            </a:r>
            <a:r>
              <a:rPr lang="en-US" b="1" dirty="0" err="1" smtClean="0">
                <a:latin typeface="Times New Roman" pitchFamily="18" charset="0"/>
                <a:cs typeface="Times New Roman" pitchFamily="18" charset="0"/>
              </a:rPr>
              <a:t>x</a:t>
            </a:r>
            <a:r>
              <a:rPr lang="en-US" baseline="-25000" dirty="0" err="1" smtClean="0">
                <a:latin typeface="Times New Roman" pitchFamily="18" charset="0"/>
                <a:cs typeface="Times New Roman" pitchFamily="18" charset="0"/>
              </a:rPr>
              <a:t>ndc</a:t>
            </a:r>
            <a:r>
              <a:rPr lang="en-US" baseline="-25000" dirty="0" smtClean="0">
                <a:latin typeface="Times New Roman" pitchFamily="18" charset="0"/>
                <a:cs typeface="Times New Roman" pitchFamily="18" charset="0"/>
              </a:rPr>
              <a:t> </a:t>
            </a:r>
            <a:r>
              <a:rPr lang="hu-HU" dirty="0" smtClean="0"/>
              <a:t>–re rendezve </a:t>
            </a:r>
          </a:p>
          <a:p>
            <a:r>
              <a:rPr lang="hu-HU" dirty="0" smtClean="0"/>
              <a:t>és behelyettesítve</a:t>
            </a:r>
            <a:endParaRPr lang="en-US" dirty="0" smtClean="0"/>
          </a:p>
        </p:txBody>
      </p:sp>
      <p:sp>
        <p:nvSpPr>
          <p:cNvPr id="10" name="Szövegdoboz 9"/>
          <p:cNvSpPr txBox="1"/>
          <p:nvPr/>
        </p:nvSpPr>
        <p:spPr>
          <a:xfrm>
            <a:off x="914400" y="4267200"/>
            <a:ext cx="3831498" cy="707886"/>
          </a:xfrm>
          <a:prstGeom prst="rect">
            <a:avLst/>
          </a:prstGeom>
          <a:noFill/>
        </p:spPr>
        <p:txBody>
          <a:bodyPr wrap="none" rtlCol="0">
            <a:spAutoFit/>
          </a:bodyPr>
          <a:lstStyle/>
          <a:p>
            <a:r>
              <a:rPr lang="hu-HU" sz="4000" b="1" dirty="0" smtClean="0">
                <a:latin typeface="Times New Roman" pitchFamily="18" charset="0"/>
                <a:cs typeface="Times New Roman" pitchFamily="18" charset="0"/>
                <a:sym typeface="Symbol"/>
              </a:rPr>
              <a:t> </a:t>
            </a:r>
            <a:r>
              <a:rPr lang="en-US" sz="4000" b="1" dirty="0" smtClean="0">
                <a:latin typeface="Times New Roman" pitchFamily="18" charset="0"/>
                <a:cs typeface="Times New Roman" pitchFamily="18" charset="0"/>
                <a:sym typeface="Symbol"/>
              </a:rPr>
              <a:t>= </a:t>
            </a:r>
            <a:r>
              <a:rPr lang="hu-HU" sz="4000" b="1" dirty="0" err="1" smtClean="0">
                <a:latin typeface="Times New Roman" pitchFamily="18" charset="0"/>
                <a:cs typeface="Times New Roman" pitchFamily="18" charset="0"/>
              </a:rPr>
              <a:t>x</a:t>
            </a:r>
            <a:r>
              <a:rPr lang="hu-HU" sz="4000" baseline="-25000" dirty="0" err="1" smtClean="0">
                <a:latin typeface="Times New Roman" pitchFamily="18" charset="0"/>
                <a:cs typeface="Times New Roman" pitchFamily="18" charset="0"/>
              </a:rPr>
              <a:t>ndc</a:t>
            </a:r>
            <a:r>
              <a:rPr lang="hu-HU" sz="4000" dirty="0" smtClean="0">
                <a:latin typeface="Times New Roman" pitchFamily="18" charset="0"/>
                <a:cs typeface="Times New Roman" pitchFamily="18" charset="0"/>
              </a:rPr>
              <a:t> (</a:t>
            </a:r>
            <a:r>
              <a:rPr lang="hu-HU" sz="4000" b="1" dirty="0" smtClean="0">
                <a:latin typeface="Times New Roman" pitchFamily="18" charset="0"/>
                <a:cs typeface="Times New Roman" pitchFamily="18" charset="0"/>
              </a:rPr>
              <a:t>EVP</a:t>
            </a:r>
            <a:r>
              <a:rPr lang="hu-HU" sz="4000" dirty="0" smtClean="0">
                <a:latin typeface="Times New Roman" pitchFamily="18" charset="0"/>
                <a:cs typeface="Times New Roman" pitchFamily="18" charset="0"/>
              </a:rPr>
              <a:t>)</a:t>
            </a:r>
            <a:r>
              <a:rPr lang="hu-HU" sz="4000" baseline="30000" dirty="0" smtClean="0">
                <a:latin typeface="Times New Roman" pitchFamily="18" charset="0"/>
                <a:cs typeface="Times New Roman" pitchFamily="18" charset="0"/>
              </a:rPr>
              <a:t>-1</a:t>
            </a:r>
            <a:r>
              <a:rPr lang="en-US" sz="4000" b="1" dirty="0" smtClean="0">
                <a:latin typeface="Times New Roman" pitchFamily="18" charset="0"/>
                <a:cs typeface="Times New Roman" pitchFamily="18" charset="0"/>
                <a:sym typeface="Symbol"/>
              </a:rPr>
              <a:t> </a:t>
            </a:r>
            <a:endParaRPr lang="en-US" sz="4000" baseline="-25000" dirty="0" smtClean="0">
              <a:latin typeface="Times New Roman" pitchFamily="18" charset="0"/>
              <a:cs typeface="Times New Roman" pitchFamily="18" charset="0"/>
            </a:endParaRPr>
          </a:p>
        </p:txBody>
      </p:sp>
      <p:sp>
        <p:nvSpPr>
          <p:cNvPr id="11" name="Szövegdoboz 10"/>
          <p:cNvSpPr txBox="1"/>
          <p:nvPr/>
        </p:nvSpPr>
        <p:spPr>
          <a:xfrm>
            <a:off x="5410200" y="4343400"/>
            <a:ext cx="3641061" cy="1200329"/>
          </a:xfrm>
          <a:prstGeom prst="rect">
            <a:avLst/>
          </a:prstGeom>
          <a:noFill/>
        </p:spPr>
        <p:txBody>
          <a:bodyPr wrap="none" rtlCol="0">
            <a:spAutoFit/>
          </a:bodyPr>
          <a:lstStyle/>
          <a:p>
            <a:r>
              <a:rPr lang="hu-HU" dirty="0" smtClean="0"/>
              <a:t>ahol </a:t>
            </a:r>
            <a:r>
              <a:rPr lang="hu-HU" b="1" dirty="0" smtClean="0">
                <a:latin typeface="Times New Roman" pitchFamily="18" charset="0"/>
                <a:cs typeface="Times New Roman" pitchFamily="18" charset="0"/>
              </a:rPr>
              <a:t>E</a:t>
            </a:r>
            <a:r>
              <a:rPr lang="hu-HU" dirty="0" smtClean="0"/>
              <a:t> az </a:t>
            </a:r>
            <a:r>
              <a:rPr lang="en-US" b="1" dirty="0" smtClean="0">
                <a:latin typeface="Times New Roman" pitchFamily="18" charset="0"/>
                <a:cs typeface="Times New Roman" pitchFamily="18" charset="0"/>
                <a:sym typeface="Symbol"/>
              </a:rPr>
              <a:t>e</a:t>
            </a:r>
            <a:r>
              <a:rPr lang="hu-HU" dirty="0" smtClean="0"/>
              <a:t> vektorral eltolás mátrixa ,</a:t>
            </a:r>
          </a:p>
          <a:p>
            <a:r>
              <a:rPr lang="hu-HU" dirty="0" smtClean="0"/>
              <a:t>és kihasználtuk, hogy a szorzatmátrix</a:t>
            </a:r>
          </a:p>
          <a:p>
            <a:r>
              <a:rPr lang="hu-HU" dirty="0" smtClean="0"/>
              <a:t>inverze az inverzek szorzata</a:t>
            </a:r>
          </a:p>
          <a:p>
            <a:r>
              <a:rPr lang="hu-HU" dirty="0" smtClean="0"/>
              <a:t>fordított sorrendben</a:t>
            </a:r>
            <a:endParaRPr lang="en-US" dirty="0" smtClean="0"/>
          </a:p>
        </p:txBody>
      </p:sp>
      <p:sp>
        <p:nvSpPr>
          <p:cNvPr id="13" name="Szövegdoboz 12"/>
          <p:cNvSpPr txBox="1"/>
          <p:nvPr/>
        </p:nvSpPr>
        <p:spPr>
          <a:xfrm>
            <a:off x="720351" y="5525869"/>
            <a:ext cx="7661649" cy="1200329"/>
          </a:xfrm>
          <a:prstGeom prst="rect">
            <a:avLst/>
          </a:prstGeom>
          <a:noFill/>
        </p:spPr>
        <p:txBody>
          <a:bodyPr wrap="none" rtlCol="0">
            <a:spAutoFit/>
          </a:bodyPr>
          <a:lstStyle/>
          <a:p>
            <a:r>
              <a:rPr lang="hu-HU" sz="3600" dirty="0" smtClean="0">
                <a:latin typeface="Times New Roman" pitchFamily="18" charset="0"/>
                <a:cs typeface="Times New Roman" pitchFamily="18" charset="0"/>
              </a:rPr>
              <a:t>(</a:t>
            </a:r>
            <a:r>
              <a:rPr lang="hu-HU" sz="3600" b="1" dirty="0" smtClean="0">
                <a:latin typeface="Times New Roman" pitchFamily="18" charset="0"/>
                <a:cs typeface="Times New Roman" pitchFamily="18" charset="0"/>
              </a:rPr>
              <a:t>EVP</a:t>
            </a:r>
            <a:r>
              <a:rPr lang="hu-HU" sz="3600" dirty="0" smtClean="0">
                <a:latin typeface="Times New Roman" pitchFamily="18" charset="0"/>
                <a:cs typeface="Times New Roman" pitchFamily="18" charset="0"/>
              </a:rPr>
              <a:t>)</a:t>
            </a:r>
            <a:r>
              <a:rPr lang="hu-HU" sz="3600" b="1" baseline="30000" dirty="0" smtClean="0">
                <a:latin typeface="Times New Roman" pitchFamily="18" charset="0"/>
                <a:cs typeface="Times New Roman" pitchFamily="18" charset="0"/>
              </a:rPr>
              <a:t>-</a:t>
            </a:r>
            <a:r>
              <a:rPr lang="hu-HU" sz="3600" baseline="30000" dirty="0" smtClean="0">
                <a:latin typeface="Times New Roman" pitchFamily="18" charset="0"/>
                <a:cs typeface="Times New Roman" pitchFamily="18" charset="0"/>
              </a:rPr>
              <a:t>1</a:t>
            </a:r>
            <a:r>
              <a:rPr lang="hu-HU" sz="3600" b="1" baseline="30000" dirty="0" smtClean="0">
                <a:latin typeface="Times New Roman" pitchFamily="18" charset="0"/>
                <a:cs typeface="Times New Roman" pitchFamily="18" charset="0"/>
              </a:rPr>
              <a:t> </a:t>
            </a:r>
            <a:r>
              <a:rPr lang="hu-HU" sz="3600" dirty="0" err="1" smtClean="0"/>
              <a:t>-et</a:t>
            </a:r>
            <a:r>
              <a:rPr lang="hu-HU" sz="3600" dirty="0" smtClean="0"/>
              <a:t> nevezzük </a:t>
            </a:r>
            <a:r>
              <a:rPr lang="hu-HU" sz="3600" dirty="0" err="1" smtClean="0"/>
              <a:t>viewDirMatrix-nak</a:t>
            </a:r>
            <a:endParaRPr lang="hu-HU" sz="3600" dirty="0" smtClean="0"/>
          </a:p>
          <a:p>
            <a:pPr algn="ctr"/>
            <a:r>
              <a:rPr lang="en-US" sz="3600" dirty="0" smtClean="0">
                <a:solidFill>
                  <a:srgbClr val="FF0000"/>
                </a:solidFill>
              </a:rPr>
              <a:t>[</a:t>
            </a:r>
            <a:r>
              <a:rPr lang="hu-HU" sz="3600" dirty="0" smtClean="0">
                <a:solidFill>
                  <a:srgbClr val="FF0000"/>
                </a:solidFill>
              </a:rPr>
              <a:t>NEM a </a:t>
            </a:r>
            <a:r>
              <a:rPr lang="hu-HU" sz="3600" dirty="0" err="1" smtClean="0">
                <a:solidFill>
                  <a:srgbClr val="FF0000"/>
                </a:solidFill>
              </a:rPr>
              <a:t>view</a:t>
            </a:r>
            <a:r>
              <a:rPr lang="hu-HU" sz="3600" dirty="0" smtClean="0">
                <a:solidFill>
                  <a:srgbClr val="FF0000"/>
                </a:solidFill>
              </a:rPr>
              <a:t> mátrix szorzata valamivel</a:t>
            </a:r>
            <a:r>
              <a:rPr lang="en-US" sz="3600" dirty="0" smtClean="0">
                <a:solidFill>
                  <a:srgbClr val="FF0000"/>
                </a:solidFill>
              </a:rPr>
              <a:t>]</a:t>
            </a:r>
            <a:endParaRPr lang="en-US" sz="3600" dirty="0" smtClean="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hu-HU" dirty="0" err="1"/>
              <a:t>F</a:t>
            </a:r>
            <a:r>
              <a:rPr lang="hu-HU" dirty="0" err="1" smtClean="0"/>
              <a:t>ull</a:t>
            </a:r>
            <a:r>
              <a:rPr lang="hu-HU" dirty="0" smtClean="0"/>
              <a:t> </a:t>
            </a:r>
            <a:r>
              <a:rPr lang="hu-HU" dirty="0" err="1" smtClean="0"/>
              <a:t>viewport</a:t>
            </a:r>
            <a:r>
              <a:rPr lang="hu-HU" dirty="0" smtClean="0"/>
              <a:t> </a:t>
            </a:r>
            <a:r>
              <a:rPr lang="hu-HU" dirty="0" err="1"/>
              <a:t>quad</a:t>
            </a:r>
            <a:r>
              <a:rPr lang="hu-HU" dirty="0"/>
              <a:t> </a:t>
            </a:r>
            <a:r>
              <a:rPr lang="hu-HU" dirty="0" err="1"/>
              <a:t>vertex</a:t>
            </a:r>
            <a:r>
              <a:rPr lang="hu-HU" dirty="0"/>
              <a:t> </a:t>
            </a:r>
            <a:r>
              <a:rPr lang="hu-HU" dirty="0" err="1"/>
              <a:t>shader</a:t>
            </a:r>
            <a:endParaRPr lang="en-US" dirty="0"/>
          </a:p>
        </p:txBody>
      </p:sp>
      <p:sp>
        <p:nvSpPr>
          <p:cNvPr id="4" name="Tartalom helye 3"/>
          <p:cNvSpPr>
            <a:spLocks noGrp="1"/>
          </p:cNvSpPr>
          <p:nvPr>
            <p:ph idx="1"/>
          </p:nvPr>
        </p:nvSpPr>
        <p:spPr/>
        <p:txBody>
          <a:bodyPr/>
          <a:lstStyle/>
          <a:p>
            <a:r>
              <a:rPr lang="hu-HU" dirty="0" smtClean="0"/>
              <a:t>vektor hossza a bemenő pozíció z-jétől függ</a:t>
            </a:r>
          </a:p>
          <a:p>
            <a:pPr lvl="1"/>
            <a:r>
              <a:rPr lang="hu-HU" dirty="0" smtClean="0"/>
              <a:t>de minket nem érdekel a hossza, homogén osztás is csak dísznek van</a:t>
            </a:r>
            <a:endParaRPr lang="en-US" dirty="0"/>
          </a:p>
        </p:txBody>
      </p:sp>
      <p:sp>
        <p:nvSpPr>
          <p:cNvPr id="122883" name="Text Box 3"/>
          <p:cNvSpPr txBox="1">
            <a:spLocks noChangeArrowheads="1"/>
          </p:cNvSpPr>
          <p:nvPr/>
        </p:nvSpPr>
        <p:spPr bwMode="auto">
          <a:xfrm>
            <a:off x="304800" y="2936081"/>
            <a:ext cx="8458200" cy="3693319"/>
          </a:xfrm>
          <a:prstGeom prst="rect">
            <a:avLst/>
          </a:prstGeom>
          <a:solidFill>
            <a:schemeClr val="accent1"/>
          </a:solidFill>
          <a:ln w="12700">
            <a:solidFill>
              <a:schemeClr val="tx1"/>
            </a:solidFill>
            <a:miter lim="800000"/>
            <a:headEnd/>
            <a:tailEnd type="none" w="lg" len="med"/>
          </a:ln>
          <a:effectLst/>
        </p:spPr>
        <p:txBody>
          <a:bodyPr wrap="square">
            <a:spAutoFit/>
          </a:bodyPr>
          <a:lstStyle/>
          <a:p>
            <a:r>
              <a:rPr lang="hu-HU" b="1" dirty="0" smtClean="0">
                <a:latin typeface="Courier New" pitchFamily="49" charset="0"/>
              </a:rPr>
              <a:t>float4x4 </a:t>
            </a:r>
            <a:r>
              <a:rPr lang="hu-HU" b="1" dirty="0" err="1" smtClean="0">
                <a:latin typeface="Courier New" pitchFamily="49" charset="0"/>
              </a:rPr>
              <a:t>viewDirMatrix</a:t>
            </a:r>
            <a:r>
              <a:rPr lang="hu-HU" b="1" dirty="0" smtClean="0">
                <a:latin typeface="Courier New" pitchFamily="49" charset="0"/>
              </a:rPr>
              <a:t>;</a:t>
            </a:r>
          </a:p>
          <a:p>
            <a:endParaRPr lang="hu-HU" b="1" dirty="0" smtClean="0">
              <a:latin typeface="Courier New" pitchFamily="49" charset="0"/>
            </a:endParaRPr>
          </a:p>
          <a:p>
            <a:r>
              <a:rPr lang="hu-HU" b="1" dirty="0" err="1" smtClean="0">
                <a:latin typeface="Courier New" pitchFamily="49" charset="0"/>
              </a:rPr>
              <a:t>VsosQuad</a:t>
            </a:r>
            <a:r>
              <a:rPr lang="hu-HU" b="1" dirty="0" smtClean="0">
                <a:latin typeface="Courier New" pitchFamily="49" charset="0"/>
              </a:rPr>
              <a:t> </a:t>
            </a:r>
            <a:r>
              <a:rPr lang="hu-HU" b="1" dirty="0" err="1" smtClean="0">
                <a:latin typeface="Courier New" pitchFamily="49" charset="0"/>
              </a:rPr>
              <a:t>vsQuad</a:t>
            </a:r>
            <a:r>
              <a:rPr lang="hu-HU" b="1" dirty="0" smtClean="0">
                <a:latin typeface="Courier New" pitchFamily="49" charset="0"/>
              </a:rPr>
              <a:t>(</a:t>
            </a:r>
            <a:r>
              <a:rPr lang="hu-HU" b="1" dirty="0" err="1" smtClean="0">
                <a:latin typeface="Courier New" pitchFamily="49" charset="0"/>
              </a:rPr>
              <a:t>IaosQuad</a:t>
            </a:r>
            <a:r>
              <a:rPr lang="hu-HU" b="1" dirty="0" smtClean="0">
                <a:latin typeface="Courier New" pitchFamily="49" charset="0"/>
              </a:rPr>
              <a:t> input)</a:t>
            </a:r>
          </a:p>
          <a:p>
            <a:r>
              <a:rPr lang="hu-HU" b="1" dirty="0" smtClean="0">
                <a:latin typeface="Courier New" pitchFamily="49" charset="0"/>
              </a:rPr>
              <a:t>{</a:t>
            </a:r>
          </a:p>
          <a:p>
            <a:r>
              <a:rPr lang="hu-HU" b="1" dirty="0" smtClean="0">
                <a:latin typeface="Courier New" pitchFamily="49" charset="0"/>
              </a:rPr>
              <a:t>    </a:t>
            </a:r>
            <a:r>
              <a:rPr lang="hu-HU" b="1" dirty="0" err="1" smtClean="0">
                <a:latin typeface="Courier New" pitchFamily="49" charset="0"/>
              </a:rPr>
              <a:t>VsosQuad</a:t>
            </a:r>
            <a:r>
              <a:rPr lang="hu-HU" b="1" dirty="0" smtClean="0">
                <a:latin typeface="Courier New" pitchFamily="49" charset="0"/>
              </a:rPr>
              <a:t> </a:t>
            </a:r>
            <a:r>
              <a:rPr lang="hu-HU" b="1" dirty="0" smtClean="0">
                <a:latin typeface="Courier New" pitchFamily="49" charset="0"/>
              </a:rPr>
              <a:t>output = (</a:t>
            </a:r>
            <a:r>
              <a:rPr lang="hu-HU" b="1" dirty="0" err="1" smtClean="0">
                <a:latin typeface="Courier New" pitchFamily="49" charset="0"/>
              </a:rPr>
              <a:t>VsosQuad</a:t>
            </a:r>
            <a:r>
              <a:rPr lang="hu-HU" b="1" dirty="0" smtClean="0">
                <a:latin typeface="Courier New" pitchFamily="49" charset="0"/>
              </a:rPr>
              <a:t>)0;</a:t>
            </a:r>
          </a:p>
          <a:p>
            <a:r>
              <a:rPr lang="hu-HU" b="1" dirty="0" smtClean="0">
                <a:latin typeface="Courier New" pitchFamily="49" charset="0"/>
              </a:rPr>
              <a:t>    </a:t>
            </a:r>
            <a:r>
              <a:rPr lang="hu-HU" b="1" dirty="0" err="1" smtClean="0">
                <a:latin typeface="Courier New" pitchFamily="49" charset="0"/>
              </a:rPr>
              <a:t>output.pos</a:t>
            </a:r>
            <a:r>
              <a:rPr lang="hu-HU" b="1" dirty="0" smtClean="0">
                <a:latin typeface="Courier New" pitchFamily="49" charset="0"/>
              </a:rPr>
              <a:t> = </a:t>
            </a:r>
            <a:r>
              <a:rPr lang="hu-HU" b="1" dirty="0" err="1" smtClean="0">
                <a:latin typeface="Courier New" pitchFamily="49" charset="0"/>
              </a:rPr>
              <a:t>input.pos</a:t>
            </a:r>
            <a:r>
              <a:rPr lang="hu-HU" b="1" dirty="0" smtClean="0">
                <a:latin typeface="Courier New" pitchFamily="49" charset="0"/>
              </a:rPr>
              <a:t>;</a:t>
            </a:r>
          </a:p>
          <a:p>
            <a:r>
              <a:rPr lang="hu-HU" b="1" dirty="0" smtClean="0">
                <a:latin typeface="Courier New" pitchFamily="49" charset="0"/>
              </a:rPr>
              <a:t>    </a:t>
            </a:r>
            <a:r>
              <a:rPr lang="hu-HU" b="1" dirty="0" err="1" smtClean="0">
                <a:latin typeface="Courier New" pitchFamily="49" charset="0"/>
              </a:rPr>
              <a:t>output.tex</a:t>
            </a:r>
            <a:r>
              <a:rPr lang="hu-HU" b="1" dirty="0" smtClean="0">
                <a:latin typeface="Courier New" pitchFamily="49" charset="0"/>
              </a:rPr>
              <a:t> </a:t>
            </a:r>
            <a:r>
              <a:rPr lang="hu-HU" b="1" dirty="0" smtClean="0">
                <a:latin typeface="Courier New" pitchFamily="49" charset="0"/>
              </a:rPr>
              <a:t>= </a:t>
            </a:r>
            <a:r>
              <a:rPr lang="hu-HU" b="1" dirty="0" err="1" smtClean="0">
                <a:latin typeface="Courier New" pitchFamily="49" charset="0"/>
              </a:rPr>
              <a:t>input.tex</a:t>
            </a:r>
            <a:r>
              <a:rPr lang="hu-HU" b="1" dirty="0" smtClean="0">
                <a:latin typeface="Courier New" pitchFamily="49" charset="0"/>
              </a:rPr>
              <a:t>;</a:t>
            </a:r>
          </a:p>
          <a:p>
            <a:r>
              <a:rPr lang="hu-HU" b="1" dirty="0" smtClean="0">
                <a:latin typeface="Courier New" pitchFamily="49" charset="0"/>
              </a:rPr>
              <a:t>    float4 </a:t>
            </a:r>
            <a:r>
              <a:rPr lang="hu-HU" b="1" dirty="0" err="1" smtClean="0">
                <a:latin typeface="Courier New" pitchFamily="49" charset="0"/>
              </a:rPr>
              <a:t>hWorldPosMinusEye</a:t>
            </a:r>
            <a:r>
              <a:rPr lang="hu-HU" b="1" dirty="0" smtClean="0">
                <a:latin typeface="Courier New" pitchFamily="49" charset="0"/>
              </a:rPr>
              <a:t> = </a:t>
            </a:r>
            <a:endParaRPr lang="hu-HU" b="1" dirty="0" smtClean="0">
              <a:latin typeface="Courier New" pitchFamily="49" charset="0"/>
            </a:endParaRPr>
          </a:p>
          <a:p>
            <a:r>
              <a:rPr lang="hu-HU" b="1" dirty="0" smtClean="0">
                <a:solidFill>
                  <a:srgbClr val="FF0000"/>
                </a:solidFill>
                <a:latin typeface="Courier New" pitchFamily="49" charset="0"/>
              </a:rPr>
              <a:t> </a:t>
            </a:r>
            <a:r>
              <a:rPr lang="hu-HU" b="1" dirty="0" smtClean="0">
                <a:solidFill>
                  <a:srgbClr val="FF0000"/>
                </a:solidFill>
                <a:latin typeface="Courier New" pitchFamily="49" charset="0"/>
              </a:rPr>
              <a:t>       </a:t>
            </a:r>
            <a:r>
              <a:rPr lang="hu-HU" b="1" dirty="0" err="1" smtClean="0">
                <a:solidFill>
                  <a:srgbClr val="FF0000"/>
                </a:solidFill>
                <a:latin typeface="Courier New" pitchFamily="49" charset="0"/>
              </a:rPr>
              <a:t>mul</a:t>
            </a:r>
            <a:r>
              <a:rPr lang="hu-HU" b="1" dirty="0" smtClean="0">
                <a:solidFill>
                  <a:srgbClr val="FF0000"/>
                </a:solidFill>
                <a:latin typeface="Courier New" pitchFamily="49" charset="0"/>
              </a:rPr>
              <a:t>(</a:t>
            </a:r>
            <a:r>
              <a:rPr lang="hu-HU" b="1" dirty="0" err="1" smtClean="0">
                <a:solidFill>
                  <a:srgbClr val="FF0000"/>
                </a:solidFill>
                <a:latin typeface="Courier New" pitchFamily="49" charset="0"/>
              </a:rPr>
              <a:t>input.pos</a:t>
            </a:r>
            <a:r>
              <a:rPr lang="hu-HU" b="1" dirty="0" smtClean="0">
                <a:solidFill>
                  <a:srgbClr val="FF0000"/>
                </a:solidFill>
                <a:latin typeface="Courier New" pitchFamily="49" charset="0"/>
              </a:rPr>
              <a:t>, </a:t>
            </a:r>
            <a:r>
              <a:rPr lang="hu-HU" b="1" dirty="0" err="1" smtClean="0">
                <a:solidFill>
                  <a:srgbClr val="FF0000"/>
                </a:solidFill>
                <a:latin typeface="Courier New" pitchFamily="49" charset="0"/>
              </a:rPr>
              <a:t>viewDirMatrix</a:t>
            </a:r>
            <a:r>
              <a:rPr lang="hu-HU" b="1" dirty="0" smtClean="0">
                <a:solidFill>
                  <a:srgbClr val="FF0000"/>
                </a:solidFill>
                <a:latin typeface="Courier New" pitchFamily="49" charset="0"/>
              </a:rPr>
              <a:t>);</a:t>
            </a:r>
          </a:p>
          <a:p>
            <a:r>
              <a:rPr lang="hu-HU" b="1" dirty="0" smtClean="0">
                <a:solidFill>
                  <a:srgbClr val="00B050"/>
                </a:solidFill>
                <a:latin typeface="Courier New" pitchFamily="49" charset="0"/>
              </a:rPr>
              <a:t>    </a:t>
            </a:r>
            <a:r>
              <a:rPr lang="hu-HU" b="1" dirty="0" smtClean="0">
                <a:solidFill>
                  <a:srgbClr val="00B050"/>
                </a:solidFill>
                <a:latin typeface="Courier New" pitchFamily="49" charset="0"/>
              </a:rPr>
              <a:t>// </a:t>
            </a:r>
            <a:r>
              <a:rPr lang="hu-HU" b="1" dirty="0" err="1" smtClean="0">
                <a:solidFill>
                  <a:srgbClr val="00B050"/>
                </a:solidFill>
                <a:latin typeface="Courier New" pitchFamily="49" charset="0"/>
              </a:rPr>
              <a:t>hWorldPosMinusEye</a:t>
            </a:r>
            <a:r>
              <a:rPr lang="hu-HU" b="1" dirty="0" smtClean="0">
                <a:solidFill>
                  <a:srgbClr val="00B050"/>
                </a:solidFill>
                <a:latin typeface="Courier New" pitchFamily="49" charset="0"/>
              </a:rPr>
              <a:t> </a:t>
            </a:r>
            <a:r>
              <a:rPr lang="hu-HU" b="1" dirty="0" smtClean="0">
                <a:solidFill>
                  <a:srgbClr val="00B050"/>
                </a:solidFill>
                <a:latin typeface="Courier New" pitchFamily="49" charset="0"/>
              </a:rPr>
              <a:t>/= </a:t>
            </a:r>
            <a:r>
              <a:rPr lang="hu-HU" b="1" dirty="0" err="1" smtClean="0">
                <a:solidFill>
                  <a:srgbClr val="00B050"/>
                </a:solidFill>
                <a:latin typeface="Courier New" pitchFamily="49" charset="0"/>
              </a:rPr>
              <a:t>hWorldPosMinusEye.w</a:t>
            </a:r>
            <a:r>
              <a:rPr lang="hu-HU" b="1" dirty="0" smtClean="0">
                <a:solidFill>
                  <a:srgbClr val="00B050"/>
                </a:solidFill>
                <a:latin typeface="Courier New" pitchFamily="49" charset="0"/>
              </a:rPr>
              <a:t>;</a:t>
            </a:r>
          </a:p>
          <a:p>
            <a:r>
              <a:rPr lang="hu-HU" b="1" dirty="0" smtClean="0">
                <a:latin typeface="Courier New" pitchFamily="49" charset="0"/>
              </a:rPr>
              <a:t>    </a:t>
            </a:r>
            <a:r>
              <a:rPr lang="hu-HU" b="1" dirty="0" err="1" smtClean="0">
                <a:latin typeface="Courier New" pitchFamily="49" charset="0"/>
              </a:rPr>
              <a:t>output.viewDir</a:t>
            </a:r>
            <a:r>
              <a:rPr lang="hu-HU" b="1" dirty="0" smtClean="0">
                <a:latin typeface="Courier New" pitchFamily="49" charset="0"/>
              </a:rPr>
              <a:t> = </a:t>
            </a:r>
            <a:r>
              <a:rPr lang="hu-HU" b="1" dirty="0" err="1" smtClean="0">
                <a:latin typeface="Courier New" pitchFamily="49" charset="0"/>
              </a:rPr>
              <a:t>hWorldPosMinusEye.xyz</a:t>
            </a:r>
            <a:r>
              <a:rPr lang="hu-HU" b="1" dirty="0" smtClean="0">
                <a:latin typeface="Courier New" pitchFamily="49" charset="0"/>
              </a:rPr>
              <a:t>;</a:t>
            </a:r>
          </a:p>
          <a:p>
            <a:r>
              <a:rPr lang="hu-HU" b="1" dirty="0" smtClean="0">
                <a:latin typeface="Courier New" pitchFamily="49" charset="0"/>
              </a:rPr>
              <a:t>    </a:t>
            </a:r>
            <a:r>
              <a:rPr lang="hu-HU" b="1" dirty="0" err="1" smtClean="0">
                <a:latin typeface="Courier New" pitchFamily="49" charset="0"/>
              </a:rPr>
              <a:t>return</a:t>
            </a:r>
            <a:r>
              <a:rPr lang="hu-HU" b="1" dirty="0" smtClean="0">
                <a:latin typeface="Courier New" pitchFamily="49" charset="0"/>
              </a:rPr>
              <a:t> </a:t>
            </a:r>
            <a:r>
              <a:rPr lang="hu-HU" b="1" dirty="0" smtClean="0">
                <a:latin typeface="Courier New" pitchFamily="49" charset="0"/>
              </a:rPr>
              <a:t>output;</a:t>
            </a:r>
          </a:p>
          <a:p>
            <a:r>
              <a:rPr lang="hu-HU" b="1" dirty="0" smtClean="0">
                <a:latin typeface="Courier New" pitchFamily="49" charset="0"/>
              </a:rPr>
              <a:t>}</a:t>
            </a:r>
            <a:endParaRPr lang="hu-HU" b="1" dirty="0" smtClean="0">
              <a:latin typeface="Courier New"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hu-HU"/>
              <a:t>pixel shader</a:t>
            </a:r>
            <a:endParaRPr lang="en-US"/>
          </a:p>
        </p:txBody>
      </p:sp>
      <p:sp>
        <p:nvSpPr>
          <p:cNvPr id="123907" name="Text Box 3"/>
          <p:cNvSpPr txBox="1">
            <a:spLocks noChangeArrowheads="1"/>
          </p:cNvSpPr>
          <p:nvPr/>
        </p:nvSpPr>
        <p:spPr bwMode="auto">
          <a:xfrm>
            <a:off x="457200" y="2362200"/>
            <a:ext cx="7620000" cy="2308324"/>
          </a:xfrm>
          <a:prstGeom prst="rect">
            <a:avLst/>
          </a:prstGeom>
          <a:solidFill>
            <a:schemeClr val="accent1"/>
          </a:solidFill>
          <a:ln w="12700">
            <a:solidFill>
              <a:schemeClr val="tx1"/>
            </a:solidFill>
            <a:miter lim="800000"/>
            <a:headEnd/>
            <a:tailEnd type="none" w="lg" len="med"/>
          </a:ln>
          <a:effectLst/>
        </p:spPr>
        <p:txBody>
          <a:bodyPr wrap="square">
            <a:spAutoFit/>
          </a:bodyPr>
          <a:lstStyle/>
          <a:p>
            <a:r>
              <a:rPr lang="en-US" sz="2400" b="1" dirty="0" smtClean="0">
                <a:latin typeface="Courier New" pitchFamily="49" charset="0"/>
              </a:rPr>
              <a:t>float4 </a:t>
            </a:r>
            <a:r>
              <a:rPr lang="en-US" sz="2400" b="1" dirty="0" err="1" smtClean="0">
                <a:latin typeface="Courier New" pitchFamily="49" charset="0"/>
              </a:rPr>
              <a:t>psBackground</a:t>
            </a:r>
            <a:r>
              <a:rPr lang="en-US" sz="2400" b="1" dirty="0" smtClean="0">
                <a:latin typeface="Courier New" pitchFamily="49" charset="0"/>
              </a:rPr>
              <a:t>(</a:t>
            </a:r>
            <a:r>
              <a:rPr lang="en-US" sz="2400" b="1" dirty="0" err="1" smtClean="0">
                <a:latin typeface="Courier New" pitchFamily="49" charset="0"/>
              </a:rPr>
              <a:t>VsosQuad</a:t>
            </a:r>
            <a:r>
              <a:rPr lang="en-US" sz="2400" b="1" dirty="0" smtClean="0">
                <a:latin typeface="Courier New" pitchFamily="49" charset="0"/>
              </a:rPr>
              <a:t> input</a:t>
            </a:r>
            <a:r>
              <a:rPr lang="en-US" sz="2400" b="1" dirty="0" smtClean="0">
                <a:latin typeface="Courier New" pitchFamily="49" charset="0"/>
              </a:rPr>
              <a:t>)</a:t>
            </a:r>
          </a:p>
          <a:p>
            <a:r>
              <a:rPr lang="en-US" sz="2400" b="1" dirty="0" smtClean="0">
                <a:latin typeface="Courier New" pitchFamily="49" charset="0"/>
              </a:rPr>
              <a:t> </a:t>
            </a:r>
            <a:r>
              <a:rPr lang="en-US" sz="2400" b="1" dirty="0" smtClean="0">
                <a:latin typeface="Courier New" pitchFamily="49" charset="0"/>
              </a:rPr>
              <a:t> : </a:t>
            </a:r>
            <a:r>
              <a:rPr lang="en-US" sz="2400" b="1" dirty="0" err="1" smtClean="0">
                <a:latin typeface="Courier New" pitchFamily="49" charset="0"/>
              </a:rPr>
              <a:t>SV_Target</a:t>
            </a:r>
            <a:endParaRPr lang="en-US" sz="2400" b="1" dirty="0" smtClean="0">
              <a:latin typeface="Courier New" pitchFamily="49" charset="0"/>
            </a:endParaRPr>
          </a:p>
          <a:p>
            <a:r>
              <a:rPr lang="en-US" sz="2400" b="1" dirty="0" smtClean="0">
                <a:latin typeface="Courier New" pitchFamily="49" charset="0"/>
              </a:rPr>
              <a:t>{</a:t>
            </a:r>
            <a:endParaRPr lang="en-US" sz="2400" b="1" dirty="0" smtClean="0">
              <a:latin typeface="Courier New" pitchFamily="49" charset="0"/>
            </a:endParaRPr>
          </a:p>
          <a:p>
            <a:r>
              <a:rPr lang="en-US" sz="2400" b="1" dirty="0" smtClean="0">
                <a:latin typeface="Courier New" pitchFamily="49" charset="0"/>
              </a:rPr>
              <a:t>    return </a:t>
            </a:r>
            <a:r>
              <a:rPr lang="en-US" sz="2400" b="1" dirty="0" err="1" smtClean="0">
                <a:latin typeface="Courier New" pitchFamily="49" charset="0"/>
              </a:rPr>
              <a:t>envTexture.Sample</a:t>
            </a:r>
            <a:r>
              <a:rPr lang="en-US" sz="2400" b="1" dirty="0" smtClean="0">
                <a:latin typeface="Courier New" pitchFamily="49" charset="0"/>
              </a:rPr>
              <a:t>(</a:t>
            </a:r>
          </a:p>
          <a:p>
            <a:r>
              <a:rPr lang="en-US" sz="2400" b="1" dirty="0" smtClean="0">
                <a:latin typeface="Courier New" pitchFamily="49" charset="0"/>
              </a:rPr>
              <a:t> </a:t>
            </a:r>
            <a:r>
              <a:rPr lang="en-US" sz="2400" b="1" dirty="0" smtClean="0">
                <a:latin typeface="Courier New" pitchFamily="49" charset="0"/>
              </a:rPr>
              <a:t>       </a:t>
            </a:r>
            <a:r>
              <a:rPr lang="en-US" sz="2400" b="1" dirty="0" err="1" smtClean="0">
                <a:latin typeface="Courier New" pitchFamily="49" charset="0"/>
              </a:rPr>
              <a:t>linearSampler</a:t>
            </a:r>
            <a:r>
              <a:rPr lang="en-US" sz="2400" b="1" dirty="0" smtClean="0">
                <a:latin typeface="Courier New" pitchFamily="49" charset="0"/>
              </a:rPr>
              <a:t>, </a:t>
            </a:r>
            <a:r>
              <a:rPr lang="en-US" sz="2400" b="1" dirty="0" err="1" smtClean="0">
                <a:latin typeface="Courier New" pitchFamily="49" charset="0"/>
              </a:rPr>
              <a:t>input.viewDir</a:t>
            </a:r>
            <a:r>
              <a:rPr lang="en-US" sz="2400" b="1" dirty="0" smtClean="0">
                <a:latin typeface="Courier New" pitchFamily="49" charset="0"/>
              </a:rPr>
              <a:t>);</a:t>
            </a:r>
          </a:p>
          <a:p>
            <a:r>
              <a:rPr lang="en-US" sz="2400" b="1" dirty="0" smtClean="0">
                <a:latin typeface="Courier New" pitchFamily="49" charset="0"/>
              </a:rPr>
              <a:t>}</a:t>
            </a:r>
          </a:p>
        </p:txBody>
      </p:sp>
      <p:sp>
        <p:nvSpPr>
          <p:cNvPr id="4" name="Szövegdoboz 3"/>
          <p:cNvSpPr txBox="1"/>
          <p:nvPr/>
        </p:nvSpPr>
        <p:spPr>
          <a:xfrm>
            <a:off x="4714588" y="4953000"/>
            <a:ext cx="3680816" cy="646331"/>
          </a:xfrm>
          <a:prstGeom prst="rect">
            <a:avLst/>
          </a:prstGeom>
          <a:noFill/>
        </p:spPr>
        <p:txBody>
          <a:bodyPr wrap="none" rtlCol="0">
            <a:spAutoFit/>
          </a:bodyPr>
          <a:lstStyle/>
          <a:p>
            <a:r>
              <a:rPr lang="hu-HU" dirty="0" smtClean="0"/>
              <a:t>még csak le sem kell normalizálni</a:t>
            </a:r>
          </a:p>
          <a:p>
            <a:r>
              <a:rPr lang="hu-HU" dirty="0" smtClean="0"/>
              <a:t>benne van a </a:t>
            </a:r>
            <a:r>
              <a:rPr lang="hu-HU" dirty="0" err="1" smtClean="0"/>
              <a:t>TextureCube</a:t>
            </a:r>
            <a:r>
              <a:rPr lang="hu-HU" dirty="0" smtClean="0"/>
              <a:t> logikájában</a:t>
            </a:r>
            <a:endParaRPr lang="en-US" dirty="0"/>
          </a:p>
        </p:txBody>
      </p:sp>
      <p:cxnSp>
        <p:nvCxnSpPr>
          <p:cNvPr id="7" name="Egyenes összekötő nyíllal 6"/>
          <p:cNvCxnSpPr/>
          <p:nvPr/>
        </p:nvCxnSpPr>
        <p:spPr>
          <a:xfrm flipH="1" flipV="1">
            <a:off x="6248400" y="4267200"/>
            <a:ext cx="2286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hu-HU"/>
              <a:t>Textúra leképezés</a:t>
            </a:r>
            <a:endParaRPr lang="en-US"/>
          </a:p>
        </p:txBody>
      </p:sp>
      <p:sp>
        <p:nvSpPr>
          <p:cNvPr id="102403" name="Rectangle 3"/>
          <p:cNvSpPr>
            <a:spLocks noGrp="1" noChangeArrowheads="1"/>
          </p:cNvSpPr>
          <p:nvPr>
            <p:ph type="body" idx="1"/>
          </p:nvPr>
        </p:nvSpPr>
        <p:spPr>
          <a:xfrm>
            <a:off x="457200" y="1600200"/>
            <a:ext cx="8686800" cy="4525963"/>
          </a:xfrm>
        </p:spPr>
        <p:txBody>
          <a:bodyPr>
            <a:normAutofit lnSpcReduction="10000"/>
          </a:bodyPr>
          <a:lstStyle/>
          <a:p>
            <a:r>
              <a:rPr lang="hu-HU"/>
              <a:t>3D felületi pont </a:t>
            </a:r>
            <a:r>
              <a:rPr lang="hu-HU">
                <a:cs typeface="Arial" charset="0"/>
              </a:rPr>
              <a:t>→ 2D textúratérbeli pont</a:t>
            </a:r>
          </a:p>
          <a:p>
            <a:pPr lvl="1">
              <a:buFont typeface="Arial" charset="0"/>
              <a:buNone/>
            </a:pPr>
            <a:r>
              <a:rPr lang="hu-HU" b="1">
                <a:cs typeface="Arial" charset="0"/>
              </a:rPr>
              <a:t>u</a:t>
            </a:r>
            <a:r>
              <a:rPr lang="hu-HU">
                <a:cs typeface="Arial" charset="0"/>
              </a:rPr>
              <a:t> </a:t>
            </a:r>
            <a:r>
              <a:rPr lang="en-US">
                <a:cs typeface="Arial" charset="0"/>
              </a:rPr>
              <a:t>= </a:t>
            </a:r>
            <a:r>
              <a:rPr lang="hu-HU">
                <a:cs typeface="Arial" charset="0"/>
              </a:rPr>
              <a:t>T(</a:t>
            </a:r>
            <a:r>
              <a:rPr lang="hu-HU" b="1">
                <a:cs typeface="Arial" charset="0"/>
              </a:rPr>
              <a:t>x</a:t>
            </a:r>
            <a:r>
              <a:rPr lang="hu-HU">
                <a:cs typeface="Arial" charset="0"/>
              </a:rPr>
              <a:t>)</a:t>
            </a:r>
            <a:endParaRPr lang="en-US">
              <a:cs typeface="Arial" charset="0"/>
            </a:endParaRPr>
          </a:p>
          <a:p>
            <a:r>
              <a:rPr lang="en-US">
                <a:cs typeface="Arial" charset="0"/>
              </a:rPr>
              <a:t>tetsz</a:t>
            </a:r>
            <a:r>
              <a:rPr lang="hu-HU">
                <a:cs typeface="Arial" charset="0"/>
              </a:rPr>
              <a:t>őleges f(</a:t>
            </a:r>
            <a:r>
              <a:rPr lang="hu-HU" b="1">
                <a:cs typeface="Arial" charset="0"/>
              </a:rPr>
              <a:t>x</a:t>
            </a:r>
            <a:r>
              <a:rPr lang="hu-HU">
                <a:cs typeface="Arial" charset="0"/>
              </a:rPr>
              <a:t>) tárolható textúrában</a:t>
            </a:r>
          </a:p>
          <a:p>
            <a:pPr lvl="1">
              <a:buFont typeface="Arial" charset="0"/>
              <a:buNone/>
            </a:pPr>
            <a:r>
              <a:rPr lang="hu-HU">
                <a:cs typeface="Arial" charset="0"/>
              </a:rPr>
              <a:t>f(</a:t>
            </a:r>
            <a:r>
              <a:rPr lang="hu-HU" b="1">
                <a:cs typeface="Arial" charset="0"/>
              </a:rPr>
              <a:t>x</a:t>
            </a:r>
            <a:r>
              <a:rPr lang="hu-HU">
                <a:cs typeface="Arial" charset="0"/>
              </a:rPr>
              <a:t>) </a:t>
            </a:r>
            <a:r>
              <a:rPr lang="en-US">
                <a:cs typeface="Arial" charset="0"/>
              </a:rPr>
              <a:t>= f(</a:t>
            </a:r>
            <a:r>
              <a:rPr lang="en-US" b="1">
                <a:cs typeface="Arial" charset="0"/>
              </a:rPr>
              <a:t>u</a:t>
            </a:r>
            <a:r>
              <a:rPr lang="en-US">
                <a:cs typeface="Arial" charset="0"/>
              </a:rPr>
              <a:t>) = f(T(</a:t>
            </a:r>
            <a:r>
              <a:rPr lang="en-US" b="1">
                <a:cs typeface="Arial" charset="0"/>
              </a:rPr>
              <a:t>x</a:t>
            </a:r>
            <a:r>
              <a:rPr lang="en-US">
                <a:cs typeface="Arial" charset="0"/>
              </a:rPr>
              <a:t>))</a:t>
            </a:r>
          </a:p>
          <a:p>
            <a:pPr lvl="1"/>
            <a:r>
              <a:rPr lang="en-US">
                <a:cs typeface="Arial" charset="0"/>
              </a:rPr>
              <a:t>megkeress</a:t>
            </a:r>
            <a:r>
              <a:rPr lang="hu-HU">
                <a:cs typeface="Arial" charset="0"/>
              </a:rPr>
              <a:t>ük a pont textúrakoordinátáját</a:t>
            </a:r>
          </a:p>
          <a:p>
            <a:pPr lvl="1"/>
            <a:r>
              <a:rPr lang="hu-HU">
                <a:cs typeface="Arial" charset="0"/>
              </a:rPr>
              <a:t>értéket kiolvassuk a textúra megfelelő texeléből</a:t>
            </a:r>
          </a:p>
          <a:p>
            <a:r>
              <a:rPr lang="hu-HU">
                <a:cs typeface="Arial" charset="0"/>
              </a:rPr>
              <a:t>árnyaláshoz a felületi jellemzőket tárolhatjuk</a:t>
            </a:r>
          </a:p>
          <a:p>
            <a:pPr lvl="1"/>
            <a:r>
              <a:rPr lang="hu-HU">
                <a:cs typeface="Arial" charset="0"/>
              </a:rPr>
              <a:t>BRDF paraméterek: kd, ks, shininess, kr</a:t>
            </a:r>
          </a:p>
          <a:p>
            <a:pPr lvl="1"/>
            <a:r>
              <a:rPr lang="hu-HU">
                <a:cs typeface="Arial" charset="0"/>
              </a:rPr>
              <a:t>normálvektor: bump map, normal map</a:t>
            </a:r>
            <a:endParaRPr lang="en-US">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hu-HU"/>
              <a:t>Textúra leképezés</a:t>
            </a:r>
            <a:endParaRPr lang="en-US"/>
          </a:p>
        </p:txBody>
      </p:sp>
      <p:sp>
        <p:nvSpPr>
          <p:cNvPr id="103427" name="Rectangle 3"/>
          <p:cNvSpPr>
            <a:spLocks noGrp="1" noChangeArrowheads="1"/>
          </p:cNvSpPr>
          <p:nvPr>
            <p:ph type="body" idx="1"/>
          </p:nvPr>
        </p:nvSpPr>
        <p:spPr/>
        <p:txBody>
          <a:bodyPr/>
          <a:lstStyle/>
          <a:p>
            <a:r>
              <a:rPr lang="hu-HU"/>
              <a:t>T(</a:t>
            </a:r>
            <a:r>
              <a:rPr lang="hu-HU" b="1"/>
              <a:t>x</a:t>
            </a:r>
            <a:r>
              <a:rPr lang="hu-HU"/>
              <a:t>) legyen könnyen számítható</a:t>
            </a:r>
          </a:p>
          <a:p>
            <a:pPr lvl="1"/>
            <a:r>
              <a:rPr lang="hu-HU"/>
              <a:t>csúcsokban adott</a:t>
            </a:r>
          </a:p>
          <a:p>
            <a:pPr lvl="2"/>
            <a:r>
              <a:rPr lang="hu-HU"/>
              <a:t>modellezéskor u,v koordinátákat rendelünk a vertexekhez</a:t>
            </a:r>
          </a:p>
          <a:p>
            <a:pPr lvl="1"/>
            <a:r>
              <a:rPr lang="hu-HU"/>
              <a:t>háromszögeken interpoláljuk</a:t>
            </a:r>
          </a:p>
          <a:p>
            <a:pPr lvl="2"/>
            <a:r>
              <a:rPr lang="hu-HU"/>
              <a:t>a felületen</a:t>
            </a:r>
          </a:p>
          <a:p>
            <a:pPr lvl="2"/>
            <a:r>
              <a:rPr lang="hu-HU"/>
              <a:t>NEM a képernyőn</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Perspekt</a:t>
            </a:r>
            <a:r>
              <a:rPr lang="hu-HU"/>
              <a:t>ív helyes interpoláció</a:t>
            </a:r>
            <a:endParaRPr lang="en-US"/>
          </a:p>
        </p:txBody>
      </p:sp>
      <p:sp>
        <p:nvSpPr>
          <p:cNvPr id="104451" name="Rectangle 3"/>
          <p:cNvSpPr>
            <a:spLocks noGrp="1" noChangeArrowheads="1"/>
          </p:cNvSpPr>
          <p:nvPr>
            <p:ph type="body" idx="1"/>
          </p:nvPr>
        </p:nvSpPr>
        <p:spPr/>
        <p:txBody>
          <a:bodyPr/>
          <a:lstStyle/>
          <a:p>
            <a:r>
              <a:rPr lang="hu-HU"/>
              <a:t>ha a világban lineáris, akkor a képernyőn nem</a:t>
            </a:r>
          </a:p>
          <a:p>
            <a:r>
              <a:rPr lang="hu-HU"/>
              <a:t>textúráknál látszik</a:t>
            </a:r>
          </a:p>
          <a:p>
            <a:pPr lvl="1"/>
            <a:r>
              <a:rPr lang="hu-HU"/>
              <a:t>persp. helyes textúrázás</a:t>
            </a:r>
          </a:p>
          <a:p>
            <a:r>
              <a:rPr lang="hu-HU"/>
              <a:t>de ma már</a:t>
            </a:r>
          </a:p>
          <a:p>
            <a:pPr lvl="1"/>
            <a:r>
              <a:rPr lang="hu-HU"/>
              <a:t>mélység</a:t>
            </a:r>
          </a:p>
          <a:p>
            <a:pPr lvl="1"/>
            <a:r>
              <a:rPr lang="hu-HU"/>
              <a:t>szín</a:t>
            </a:r>
            <a:endParaRPr lang="en-US"/>
          </a:p>
        </p:txBody>
      </p:sp>
      <p:pic>
        <p:nvPicPr>
          <p:cNvPr id="104452" name="Picture 4" descr="perspcorr"/>
          <p:cNvPicPr>
            <a:picLocks noChangeAspect="1" noChangeArrowheads="1"/>
          </p:cNvPicPr>
          <p:nvPr/>
        </p:nvPicPr>
        <p:blipFill>
          <a:blip r:embed="rId2" cstate="print">
            <a:clrChange>
              <a:clrFrom>
                <a:srgbClr val="FFFFFF"/>
              </a:clrFrom>
              <a:clrTo>
                <a:srgbClr val="FFFFFF">
                  <a:alpha val="0"/>
                </a:srgbClr>
              </a:clrTo>
            </a:clrChange>
          </a:blip>
          <a:srcRect t="18333" b="6111"/>
          <a:stretch>
            <a:fillRect/>
          </a:stretch>
        </p:blipFill>
        <p:spPr bwMode="auto">
          <a:xfrm>
            <a:off x="3048000" y="2032000"/>
            <a:ext cx="6096000" cy="3454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Modellez</a:t>
            </a:r>
            <a:r>
              <a:rPr lang="hu-HU"/>
              <a:t>és textúrákkal</a:t>
            </a:r>
            <a:endParaRPr lang="en-US"/>
          </a:p>
        </p:txBody>
      </p:sp>
      <p:sp>
        <p:nvSpPr>
          <p:cNvPr id="105475" name="Rectangle 3"/>
          <p:cNvSpPr>
            <a:spLocks noGrp="1" noChangeArrowheads="1"/>
          </p:cNvSpPr>
          <p:nvPr>
            <p:ph type="body" idx="1"/>
          </p:nvPr>
        </p:nvSpPr>
        <p:spPr/>
        <p:txBody>
          <a:bodyPr/>
          <a:lstStyle/>
          <a:p>
            <a:r>
              <a:rPr lang="hu-HU"/>
              <a:t>UV koordináták hozzárendelése</a:t>
            </a:r>
          </a:p>
          <a:p>
            <a:r>
              <a:rPr lang="hu-HU"/>
              <a:t>2D festés</a:t>
            </a:r>
          </a:p>
          <a:p>
            <a:pPr lvl="1"/>
            <a:r>
              <a:rPr lang="hu-HU"/>
              <a:t>2D-ben az élek megrajzolása (szabásminta)</a:t>
            </a:r>
          </a:p>
          <a:p>
            <a:pPr lvl="1"/>
            <a:r>
              <a:rPr lang="hu-HU"/>
              <a:t>rajzolóprogrammal 2D-ben</a:t>
            </a:r>
          </a:p>
          <a:p>
            <a:r>
              <a:rPr lang="hu-HU"/>
              <a:t>3D festés</a:t>
            </a:r>
          </a:p>
          <a:p>
            <a:pPr lvl="1"/>
            <a:r>
              <a:rPr lang="hu-HU"/>
              <a:t>3D modellen kijelölt pont</a:t>
            </a:r>
          </a:p>
          <a:p>
            <a:pPr lvl="1"/>
            <a:r>
              <a:rPr lang="hu-HU"/>
              <a:t>felület </a:t>
            </a:r>
            <a:r>
              <a:rPr lang="en-US">
                <a:cs typeface="Arial" charset="0"/>
              </a:rPr>
              <a:t>→ text</a:t>
            </a:r>
            <a:r>
              <a:rPr lang="hu-HU">
                <a:cs typeface="Arial" charset="0"/>
              </a:rPr>
              <a:t>úratér</a:t>
            </a:r>
          </a:p>
          <a:p>
            <a:r>
              <a:rPr lang="hu-HU">
                <a:cs typeface="Arial" charset="0"/>
              </a:rPr>
              <a:t>részletes geometriai modell alapján</a:t>
            </a:r>
          </a:p>
          <a:p>
            <a:pPr lvl="1"/>
            <a:r>
              <a:rPr lang="hu-HU">
                <a:cs typeface="Arial" charset="0"/>
              </a:rPr>
              <a:t>egyszerű modell </a:t>
            </a:r>
            <a:r>
              <a:rPr lang="en-US">
                <a:cs typeface="Arial" charset="0"/>
              </a:rPr>
              <a:t>+ r</a:t>
            </a:r>
            <a:r>
              <a:rPr lang="hu-HU">
                <a:cs typeface="Arial" charset="0"/>
              </a:rPr>
              <a:t>észletek textúrában</a:t>
            </a:r>
            <a:endParaRPr lang="en-US">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Term</a:t>
            </a:r>
            <a:r>
              <a:rPr lang="hu-HU"/>
              <a:t>észetes paraméterezés</a:t>
            </a:r>
          </a:p>
        </p:txBody>
      </p:sp>
      <p:sp>
        <p:nvSpPr>
          <p:cNvPr id="131075" name="Rectangle 3"/>
          <p:cNvSpPr>
            <a:spLocks noGrp="1" noChangeArrowheads="1"/>
          </p:cNvSpPr>
          <p:nvPr>
            <p:ph type="body" idx="1"/>
          </p:nvPr>
        </p:nvSpPr>
        <p:spPr/>
        <p:txBody>
          <a:bodyPr/>
          <a:lstStyle/>
          <a:p>
            <a:r>
              <a:rPr lang="hu-HU"/>
              <a:t>felület paraméteres egyenletéből</a:t>
            </a:r>
          </a:p>
        </p:txBody>
      </p:sp>
      <p:pic>
        <p:nvPicPr>
          <p:cNvPr id="131076" name="Picture 4"/>
          <p:cNvPicPr>
            <a:picLocks noChangeAspect="1" noChangeArrowheads="1"/>
          </p:cNvPicPr>
          <p:nvPr/>
        </p:nvPicPr>
        <p:blipFill>
          <a:blip r:embed="rId2" cstate="print"/>
          <a:srcRect/>
          <a:stretch>
            <a:fillRect/>
          </a:stretch>
        </p:blipFill>
        <p:spPr bwMode="auto">
          <a:xfrm>
            <a:off x="3105150" y="3352800"/>
            <a:ext cx="3305175" cy="3370263"/>
          </a:xfrm>
          <a:prstGeom prst="rect">
            <a:avLst/>
          </a:prstGeom>
          <a:noFill/>
          <a:ln w="12700">
            <a:noFill/>
            <a:miter lim="800000"/>
            <a:headEnd/>
            <a:tailEnd type="none" w="lg" len="med"/>
          </a:ln>
          <a:effectLst/>
        </p:spPr>
      </p:pic>
      <p:pic>
        <p:nvPicPr>
          <p:cNvPr id="131077" name="Picture 5"/>
          <p:cNvPicPr>
            <a:picLocks noChangeAspect="1" noChangeArrowheads="1"/>
          </p:cNvPicPr>
          <p:nvPr/>
        </p:nvPicPr>
        <p:blipFill>
          <a:blip r:embed="rId3" cstate="print"/>
          <a:srcRect/>
          <a:stretch>
            <a:fillRect/>
          </a:stretch>
        </p:blipFill>
        <p:spPr bwMode="auto">
          <a:xfrm>
            <a:off x="5137150" y="2305050"/>
            <a:ext cx="3549650" cy="2733675"/>
          </a:xfrm>
          <a:prstGeom prst="rect">
            <a:avLst/>
          </a:prstGeom>
          <a:noFill/>
          <a:ln w="12700">
            <a:noFill/>
            <a:miter lim="800000"/>
            <a:headEnd/>
            <a:tailEnd type="none" w="lg" len="med"/>
          </a:ln>
          <a:effectLst/>
        </p:spPr>
      </p:pic>
      <p:pic>
        <p:nvPicPr>
          <p:cNvPr id="131078" name="Picture 6"/>
          <p:cNvPicPr>
            <a:picLocks noChangeAspect="1" noChangeArrowheads="1"/>
          </p:cNvPicPr>
          <p:nvPr/>
        </p:nvPicPr>
        <p:blipFill>
          <a:blip r:embed="rId4" cstate="print"/>
          <a:srcRect/>
          <a:stretch>
            <a:fillRect/>
          </a:stretch>
        </p:blipFill>
        <p:spPr bwMode="auto">
          <a:xfrm>
            <a:off x="314325" y="2181225"/>
            <a:ext cx="3452813" cy="3257550"/>
          </a:xfrm>
          <a:prstGeom prst="rect">
            <a:avLst/>
          </a:prstGeom>
          <a:noFill/>
          <a:ln w="12700">
            <a:noFill/>
            <a:miter lim="800000"/>
            <a:headEnd/>
            <a:tailEnd type="none" w="lg" len="me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hu-HU"/>
              <a:t>Textúrázás Mayában</a:t>
            </a:r>
            <a:endParaRPr lang="en-US"/>
          </a:p>
        </p:txBody>
      </p:sp>
      <p:pic>
        <p:nvPicPr>
          <p:cNvPr id="106499" name="Picture 3" descr="POLIGON7"/>
          <p:cNvPicPr>
            <a:picLocks noChangeAspect="1" noChangeArrowheads="1"/>
          </p:cNvPicPr>
          <p:nvPr/>
        </p:nvPicPr>
        <p:blipFill>
          <a:blip r:embed="rId2" cstate="print"/>
          <a:srcRect/>
          <a:stretch>
            <a:fillRect/>
          </a:stretch>
        </p:blipFill>
        <p:spPr bwMode="auto">
          <a:xfrm>
            <a:off x="762000" y="1714500"/>
            <a:ext cx="7581900" cy="4791075"/>
          </a:xfrm>
          <a:prstGeom prst="rect">
            <a:avLst/>
          </a:prstGeom>
          <a:noFill/>
        </p:spPr>
      </p:pic>
      <p:sp>
        <p:nvSpPr>
          <p:cNvPr id="106500" name="Line 4"/>
          <p:cNvSpPr>
            <a:spLocks noChangeShapeType="1"/>
          </p:cNvSpPr>
          <p:nvPr/>
        </p:nvSpPr>
        <p:spPr bwMode="auto">
          <a:xfrm flipV="1">
            <a:off x="2286000" y="3848100"/>
            <a:ext cx="0" cy="1524000"/>
          </a:xfrm>
          <a:prstGeom prst="line">
            <a:avLst/>
          </a:prstGeom>
          <a:noFill/>
          <a:ln w="76200">
            <a:solidFill>
              <a:schemeClr val="tx1"/>
            </a:solidFill>
            <a:round/>
            <a:headEnd/>
            <a:tailEnd type="triangle" w="med" len="med"/>
          </a:ln>
          <a:effectLst/>
        </p:spPr>
        <p:txBody>
          <a:bodyPr wrap="none" anchor="ctr"/>
          <a:lstStyle/>
          <a:p>
            <a:endParaRPr lang="en-US"/>
          </a:p>
        </p:txBody>
      </p:sp>
      <p:sp>
        <p:nvSpPr>
          <p:cNvPr id="106501" name="Line 5"/>
          <p:cNvSpPr>
            <a:spLocks noChangeShapeType="1"/>
          </p:cNvSpPr>
          <p:nvPr/>
        </p:nvSpPr>
        <p:spPr bwMode="auto">
          <a:xfrm flipV="1">
            <a:off x="3429000" y="3314700"/>
            <a:ext cx="0" cy="914400"/>
          </a:xfrm>
          <a:prstGeom prst="line">
            <a:avLst/>
          </a:prstGeom>
          <a:noFill/>
          <a:ln w="76200">
            <a:solidFill>
              <a:schemeClr val="tx1"/>
            </a:solidFill>
            <a:round/>
            <a:headEnd/>
            <a:tailEnd type="triangle" w="med" len="med"/>
          </a:ln>
          <a:effectLst/>
        </p:spPr>
        <p:txBody>
          <a:bodyPr wrap="none" anchor="ctr"/>
          <a:lstStyle/>
          <a:p>
            <a:endParaRPr lang="en-US"/>
          </a:p>
        </p:txBody>
      </p:sp>
      <p:sp>
        <p:nvSpPr>
          <p:cNvPr id="106502" name="Freeform 6"/>
          <p:cNvSpPr>
            <a:spLocks/>
          </p:cNvSpPr>
          <p:nvPr/>
        </p:nvSpPr>
        <p:spPr bwMode="auto">
          <a:xfrm>
            <a:off x="1295400" y="2095500"/>
            <a:ext cx="6553200" cy="2308225"/>
          </a:xfrm>
          <a:custGeom>
            <a:avLst/>
            <a:gdLst/>
            <a:ahLst/>
            <a:cxnLst>
              <a:cxn ang="0">
                <a:pos x="1647" y="0"/>
              </a:cxn>
              <a:cxn ang="0">
                <a:pos x="0" y="782"/>
              </a:cxn>
              <a:cxn ang="0">
                <a:pos x="2784" y="1454"/>
              </a:cxn>
              <a:cxn ang="0">
                <a:pos x="4128" y="542"/>
              </a:cxn>
              <a:cxn ang="0">
                <a:pos x="1647" y="0"/>
              </a:cxn>
            </a:cxnLst>
            <a:rect l="0" t="0" r="r" b="b"/>
            <a:pathLst>
              <a:path w="4128" h="1454">
                <a:moveTo>
                  <a:pt x="1647" y="0"/>
                </a:moveTo>
                <a:lnTo>
                  <a:pt x="0" y="782"/>
                </a:lnTo>
                <a:lnTo>
                  <a:pt x="2784" y="1454"/>
                </a:lnTo>
                <a:lnTo>
                  <a:pt x="4128" y="542"/>
                </a:lnTo>
                <a:lnTo>
                  <a:pt x="1647" y="0"/>
                </a:lnTo>
                <a:close/>
              </a:path>
            </a:pathLst>
          </a:custGeom>
          <a:solidFill>
            <a:srgbClr val="800080">
              <a:alpha val="50000"/>
            </a:srgbClr>
          </a:solidFill>
          <a:ln w="12700" cap="flat" cmpd="sng">
            <a:solidFill>
              <a:schemeClr val="tx1"/>
            </a:solidFill>
            <a:prstDash val="solid"/>
            <a:round/>
            <a:headEnd/>
            <a:tailEnd/>
          </a:ln>
          <a:effectLst/>
        </p:spPr>
        <p:txBody>
          <a:bodyPr wrap="none" anchor="ctr"/>
          <a:lstStyle/>
          <a:p>
            <a:endParaRPr lang="en-US"/>
          </a:p>
        </p:txBody>
      </p:sp>
      <p:sp>
        <p:nvSpPr>
          <p:cNvPr id="106503" name="Text Box 7"/>
          <p:cNvSpPr txBox="1">
            <a:spLocks noChangeArrowheads="1"/>
          </p:cNvSpPr>
          <p:nvPr/>
        </p:nvSpPr>
        <p:spPr bwMode="auto">
          <a:xfrm>
            <a:off x="1752600" y="3009900"/>
            <a:ext cx="768350" cy="457200"/>
          </a:xfrm>
          <a:prstGeom prst="rect">
            <a:avLst/>
          </a:prstGeom>
          <a:noFill/>
          <a:ln w="12700">
            <a:noFill/>
            <a:miter lim="800000"/>
            <a:headEnd/>
            <a:tailEnd/>
          </a:ln>
          <a:effectLst/>
        </p:spPr>
        <p:txBody>
          <a:bodyPr wrap="none">
            <a:spAutoFit/>
          </a:bodyPr>
          <a:lstStyle/>
          <a:p>
            <a:pPr eaLnBrk="0" hangingPunct="0"/>
            <a:r>
              <a:rPr lang="hu-HU" sz="2400">
                <a:latin typeface="Times New Roman" pitchFamily="18" charset="0"/>
              </a:rPr>
              <a:t>(0,0)</a:t>
            </a:r>
          </a:p>
        </p:txBody>
      </p:sp>
      <p:sp>
        <p:nvSpPr>
          <p:cNvPr id="106504" name="Rectangle 8"/>
          <p:cNvSpPr>
            <a:spLocks noChangeArrowheads="1"/>
          </p:cNvSpPr>
          <p:nvPr/>
        </p:nvSpPr>
        <p:spPr bwMode="auto">
          <a:xfrm>
            <a:off x="6705600" y="2781300"/>
            <a:ext cx="768350" cy="457200"/>
          </a:xfrm>
          <a:prstGeom prst="rect">
            <a:avLst/>
          </a:prstGeom>
          <a:noFill/>
          <a:ln w="12700">
            <a:noFill/>
            <a:miter lim="800000"/>
            <a:headEnd/>
            <a:tailEnd/>
          </a:ln>
          <a:effectLst/>
        </p:spPr>
        <p:txBody>
          <a:bodyPr wrap="none">
            <a:spAutoFit/>
          </a:bodyPr>
          <a:lstStyle/>
          <a:p>
            <a:pPr eaLnBrk="0" hangingPunct="0"/>
            <a:r>
              <a:rPr lang="hu-HU" sz="2400">
                <a:latin typeface="Times New Roman" pitchFamily="18" charset="0"/>
              </a:rPr>
              <a:t>(1,1)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1228</Words>
  <Application>Microsoft Office PowerPoint</Application>
  <PresentationFormat>Diavetítés a képernyőre (4:3 oldalarány)</PresentationFormat>
  <Paragraphs>298</Paragraphs>
  <Slides>38</Slides>
  <Notes>1</Notes>
  <HiddenSlides>0</HiddenSlides>
  <MMClips>0</MMClips>
  <ScaleCrop>false</ScaleCrop>
  <HeadingPairs>
    <vt:vector size="4" baseType="variant">
      <vt:variant>
        <vt:lpstr>Téma</vt:lpstr>
      </vt:variant>
      <vt:variant>
        <vt:i4>1</vt:i4>
      </vt:variant>
      <vt:variant>
        <vt:lpstr>Diacímek</vt:lpstr>
      </vt:variant>
      <vt:variant>
        <vt:i4>38</vt:i4>
      </vt:variant>
    </vt:vector>
  </HeadingPairs>
  <TitlesOfParts>
    <vt:vector size="39" baseType="lpstr">
      <vt:lpstr>Office-téma</vt:lpstr>
      <vt:lpstr>Textúrák</vt:lpstr>
      <vt:lpstr>Textúra interpretációk</vt:lpstr>
      <vt:lpstr>Textúra formátum</vt:lpstr>
      <vt:lpstr>Textúra leképezés</vt:lpstr>
      <vt:lpstr>Textúra leképezés</vt:lpstr>
      <vt:lpstr>Perspektív helyes interpoláció</vt:lpstr>
      <vt:lpstr>Modellezés textúrákkal</vt:lpstr>
      <vt:lpstr>Természetes paraméterezés</vt:lpstr>
      <vt:lpstr>Textúrázás Mayában</vt:lpstr>
      <vt:lpstr>Planar mapping</vt:lpstr>
      <vt:lpstr>Textúrázás Mayában</vt:lpstr>
      <vt:lpstr>Cylindrical mapping</vt:lpstr>
      <vt:lpstr>Spherical mapping</vt:lpstr>
      <vt:lpstr>Per face automatic mapping</vt:lpstr>
      <vt:lpstr>UV atlas</vt:lpstr>
      <vt:lpstr>UV atlas = átfedés nélküli kiterítés</vt:lpstr>
      <vt:lpstr>Textúrák szűrése</vt:lpstr>
      <vt:lpstr>Textúrák szűrése</vt:lpstr>
      <vt:lpstr>Bilineáris szűrés</vt:lpstr>
      <vt:lpstr>Mipmap</vt:lpstr>
      <vt:lpstr>Mipmap szint kiválasztása</vt:lpstr>
      <vt:lpstr>Szűrések hatása</vt:lpstr>
      <vt:lpstr>Direct3D textúra</vt:lpstr>
      <vt:lpstr>Példa: diffuse map (kd)</vt:lpstr>
      <vt:lpstr>Textúra effect fileban</vt:lpstr>
      <vt:lpstr>Pixel shader</vt:lpstr>
      <vt:lpstr>Textúratömb – ÍGY NEM MEGY</vt:lpstr>
      <vt:lpstr>Textúratömb – a megoldás</vt:lpstr>
      <vt:lpstr>Textúratömb – ÍGY MEGY</vt:lpstr>
      <vt:lpstr>Cube map</vt:lpstr>
      <vt:lpstr>Environment map</vt:lpstr>
      <vt:lpstr>Cube map effectben</vt:lpstr>
      <vt:lpstr>Env map pixel shader</vt:lpstr>
      <vt:lpstr>Hogyan rajzoljuk magát a környezetet?</vt:lpstr>
      <vt:lpstr>Full viewport quad vertex shader input/output</vt:lpstr>
      <vt:lpstr>Nézeti irány kiszámítása NDC-ből</vt:lpstr>
      <vt:lpstr>Full viewport quad vertex shader</vt:lpstr>
      <vt:lpstr>pixel shader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Bevezetés</dc:title>
  <dc:creator>Laci</dc:creator>
  <cp:lastModifiedBy>Laci</cp:lastModifiedBy>
  <cp:revision>67</cp:revision>
  <dcterms:created xsi:type="dcterms:W3CDTF">2011-02-08T10:00:41Z</dcterms:created>
  <dcterms:modified xsi:type="dcterms:W3CDTF">2013-03-11T13:44:12Z</dcterms:modified>
</cp:coreProperties>
</file>